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11"/>
  </p:notesMasterIdLst>
  <p:handoutMasterIdLst>
    <p:handoutMasterId r:id="rId12"/>
  </p:handoutMasterIdLst>
  <p:sldIdLst>
    <p:sldId id="310" r:id="rId4"/>
    <p:sldId id="329" r:id="rId5"/>
    <p:sldId id="331" r:id="rId6"/>
    <p:sldId id="332" r:id="rId7"/>
    <p:sldId id="333" r:id="rId8"/>
    <p:sldId id="334" r:id="rId9"/>
    <p:sldId id="335" r:id="rId10"/>
  </p:sldIdLst>
  <p:sldSz cx="9144000" cy="6858000" type="screen4x3"/>
  <p:notesSz cx="6810375" cy="99425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098"/>
    <a:srgbClr val="005BA1"/>
    <a:srgbClr val="005BAB"/>
    <a:srgbClr val="31BBD7"/>
    <a:srgbClr val="186D7E"/>
    <a:srgbClr val="0000FF"/>
    <a:srgbClr val="FFCC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7711" autoAdjust="0"/>
  </p:normalViewPr>
  <p:slideViewPr>
    <p:cSldViewPr snapToGrid="0" snapToObjects="1">
      <p:cViewPr>
        <p:scale>
          <a:sx n="75" d="100"/>
          <a:sy n="75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81D263-4487-4140-A2D2-EA193748ACBE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6ABA18-9246-4F76-B8E3-BEB26C8735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B287C3-BC44-4FCA-9A1A-1C5A895B04C4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4E4206-E1BC-487B-A5DD-30D9566562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58294" y="9449680"/>
            <a:ext cx="2952081" cy="492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5722"/>
            <a:fld id="{E2A5544B-F015-40D8-A87C-A64A30FA8BBC}" type="slidenum">
              <a:rPr lang="de-AT" sz="1200" b="1">
                <a:solidFill>
                  <a:srgbClr val="000000"/>
                </a:solidFill>
                <a:latin typeface="Times New Roman" pitchFamily="18" charset="0"/>
              </a:rPr>
              <a:pPr algn="r" defTabSz="935722"/>
              <a:t>3</a:t>
            </a:fld>
            <a:endParaRPr lang="de-AT" sz="1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58294" y="9449680"/>
            <a:ext cx="2952081" cy="492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5722"/>
            <a:fld id="{7A4BE857-DAED-4D91-9F0B-DB4F178935DC}" type="slidenum">
              <a:rPr lang="de-AT" sz="1200" b="1">
                <a:solidFill>
                  <a:srgbClr val="000000"/>
                </a:solidFill>
                <a:latin typeface="Times New Roman" pitchFamily="18" charset="0"/>
              </a:rPr>
              <a:pPr algn="r" defTabSz="935722"/>
              <a:t>6</a:t>
            </a:fld>
            <a:endParaRPr lang="de-AT" sz="1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AB77C-FCD7-4298-A188-55795E87579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40CD1-3598-4378-BC19-F7067F1F6FC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6B8CE-99DB-49F0-A95F-A4BD294A88C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349BB-70E0-4ACC-93B4-CE08E8D6ADF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A57A7-4B49-44E2-B13E-1347252789D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5301-23E6-49A9-ADBC-C943658DD4A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6BE3D-B92D-4212-86EC-ED2BC57269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0143-E3DE-4501-AAD2-7CC66AE6806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2DAB2-9785-4831-9460-320352C68E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33B77-9F01-48F6-8D95-F707F1DA45C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491E-8A15-48FC-873D-FB8B6363D8D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D1B77-BD0E-4CA1-9219-882CCF42041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9F340-0368-48A6-BC93-445F4778420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EBE83-151E-4C0E-85C8-4DA45241B2C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D96B-A564-4DFC-BC92-13408692B19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BE" sz="1800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B3ED4C3-1B57-464F-BB53-A7A0CF1E95D7}" type="datetime1">
              <a:rPr lang="en-IE" sz="1400" b="1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rPr>
              <a:pPr algn="r">
                <a:defRPr/>
              </a:pPr>
              <a:t>17/10/2012</a:t>
            </a:fld>
            <a:endParaRPr lang="en-US" sz="1400" b="1">
              <a:solidFill>
                <a:schemeClr val="bg1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US" sz="2800" i="1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US" sz="2400" i="1" dirty="0">
                <a:latin typeface="Verdana" pitchFamily="34" charset="0"/>
                <a:ea typeface="ＭＳ Ｐゴシック" pitchFamily="34" charset="-128"/>
                <a:cs typeface="+mn-cs"/>
              </a:rPr>
              <a:t>Programme Office GRI NW</a:t>
            </a:r>
            <a:endParaRPr lang="en-US" sz="2000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GB" sz="2800" dirty="0"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976C8-1B3A-4712-A269-971D378BEA2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A4603-BC28-4E34-BF3D-5D22D7A786C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F4C52-9A06-45B2-890E-20C0E0FF27B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97C23-27C7-4DCC-BDC5-8B859B083AA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04ACD-9D83-42FA-8BED-F2BE1C69EF3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5ED00-59B5-4473-B101-432F76FB5F9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317F5-101E-4843-8D4A-7BC29DD883E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Gas Regional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Investment Plan project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A35B0E0-30AE-4807-A261-43DB6D3CEF9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205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Upcoming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Stakeholder Group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CC7F4F-DA29-41AD-BE53-FCE2FF7088B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e.mathieu@cre.fr" TargetMode="External"/><Relationship Id="rId2" Type="http://schemas.openxmlformats.org/officeDocument/2006/relationships/hyperlink" Target="mailto:Marie-claire.aoun@cre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101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IE" sz="1400" b="1" dirty="0" smtClean="0">
                <a:solidFill>
                  <a:schemeClr val="bg1"/>
                </a:solidFill>
              </a:rPr>
              <a:t>18/10/2012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RCC meeting</a:t>
            </a:r>
            <a:endParaRPr lang="en-US" sz="20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410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ctrTitle" idx="4294967295"/>
          </p:nvPr>
        </p:nvSpPr>
        <p:spPr>
          <a:xfrm>
            <a:off x="2987675" y="1646238"/>
            <a:ext cx="5976938" cy="1470025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00529B"/>
                </a:solidFill>
              </a:rPr>
              <a:t/>
            </a:r>
            <a:br>
              <a:rPr lang="en-US" sz="2000" dirty="0" smtClean="0">
                <a:solidFill>
                  <a:srgbClr val="00529B"/>
                </a:solidFill>
              </a:rPr>
            </a:br>
            <a:r>
              <a:rPr lang="en-GB" sz="2600" dirty="0" smtClean="0">
                <a:solidFill>
                  <a:srgbClr val="264D74"/>
                </a:solidFill>
              </a:rPr>
              <a:t>Gas Regional Investment Plan project</a:t>
            </a:r>
            <a:endParaRPr lang="en-GB" sz="2000" dirty="0" smtClean="0">
              <a:solidFill>
                <a:srgbClr val="264D74"/>
              </a:solidFill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ph type="subTitle" idx="4294967295"/>
          </p:nvPr>
        </p:nvSpPr>
        <p:spPr>
          <a:xfrm>
            <a:off x="2987675" y="2852738"/>
            <a:ext cx="5976938" cy="12239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600" dirty="0" smtClean="0"/>
          </a:p>
          <a:p>
            <a:pPr eaLnBrk="1" hangingPunct="1">
              <a:buClrTx/>
              <a:buSzTx/>
              <a:buFontTx/>
              <a:buNone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</a:rPr>
              <a:t>CRE</a:t>
            </a:r>
            <a:endParaRPr lang="en-GB" sz="19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 idx="4294967295"/>
          </p:nvPr>
        </p:nvSpPr>
        <p:spPr>
          <a:xfrm>
            <a:off x="514350" y="908050"/>
            <a:ext cx="8172450" cy="488950"/>
          </a:xfrm>
        </p:spPr>
        <p:txBody>
          <a:bodyPr anchor="t"/>
          <a:lstStyle/>
          <a:p>
            <a:pPr defTabSz="571500" eaLnBrk="1" hangingPunct="1"/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  <a:ea typeface="ＭＳ Ｐゴシック" pitchFamily="-108" charset="-128"/>
              </a:rPr>
              <a:t>North-West Gas Regional Investment Plan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  <a:ea typeface="ＭＳ Ｐゴシック" pitchFamily="-108" charset="-128"/>
              </a:rPr>
              <a:t>2011-2020</a:t>
            </a:r>
            <a:endParaRPr lang="en-US" sz="2000" dirty="0" smtClean="0">
              <a:solidFill>
                <a:srgbClr val="307098"/>
              </a:solidFill>
              <a:latin typeface="Arial" pitchFamily="34" charset="0"/>
              <a:ea typeface="ＭＳ Ｐゴシック" pitchFamily="-108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96900" y="1605756"/>
            <a:ext cx="8174038" cy="4738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Char char="Ø"/>
              <a:tabLst>
                <a:tab pos="7534275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+mn-ea"/>
                <a:cs typeface="Arial" pitchFamily="34" charset="0"/>
              </a:rPr>
              <a:t>First GRIP for the NW region published on 21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+mn-ea"/>
                <a:cs typeface="Arial" pitchFamily="34" charset="0"/>
              </a:rPr>
              <a:t>st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+mn-ea"/>
                <a:cs typeface="Arial" pitchFamily="34" charset="0"/>
              </a:rPr>
              <a:t> November 2011  and presented at the last SG meeting</a:t>
            </a:r>
          </a:p>
          <a:p>
            <a:pPr marL="0" marR="0" lvl="1" indent="0" algn="l" defTabSz="914400" rtl="0" eaLnBrk="0" fontAlgn="base" latinLnBrk="0" hangingPunct="0">
              <a:lnSpc>
                <a:spcPts val="15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None/>
              <a:tabLst>
                <a:tab pos="7534275" algn="l"/>
              </a:tabLst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1" indent="-361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1" indent="-361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1" indent="-361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1" indent="-361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None/>
              <a:tabLst>
                <a:tab pos="7534275" algn="l"/>
              </a:tabLst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0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Verdana" pitchFamily="34" charset="0"/>
              <a:buChar char="•"/>
              <a:tabLst>
                <a:tab pos="7534275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+mn-ea"/>
                <a:cs typeface="Arial" pitchFamily="34" charset="0"/>
              </a:rPr>
              <a:t>2 months consultation until 31 January 2012</a:t>
            </a:r>
          </a:p>
          <a:p>
            <a:pPr marL="361950" marR="0" lvl="0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Verdana" pitchFamily="34" charset="0"/>
              <a:buChar char="•"/>
              <a:tabLst>
                <a:tab pos="7534275" algn="l"/>
              </a:tabLst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952500" marR="0" lvl="2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Verdana" pitchFamily="34" charset="0"/>
              <a:buChar char="•"/>
              <a:tabLst>
                <a:tab pos="753427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+mn-ea"/>
                <a:cs typeface="Arial" pitchFamily="34" charset="0"/>
              </a:rPr>
              <a:t>One response from EFET: highlighting the importance of shippers’ commitments as the trigger for investment</a:t>
            </a:r>
          </a:p>
          <a:p>
            <a:pPr marL="952500" marR="0" lvl="2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Verdana" pitchFamily="34" charset="0"/>
              <a:buChar char="•"/>
              <a:tabLst>
                <a:tab pos="753427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+mn-ea"/>
                <a:cs typeface="Arial" pitchFamily="34" charset="0"/>
              </a:rPr>
              <a:t>TSOs issued a formal response : clarification of the role and scope of TYNDPs</a:t>
            </a:r>
          </a:p>
          <a:p>
            <a:pPr marL="444500" marR="0" lvl="0" indent="-444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Tx/>
              <a:buChar char="-"/>
              <a:tabLst>
                <a:tab pos="7534275" algn="l"/>
              </a:tabLst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Wingdings" pitchFamily="2" charset="2"/>
              <a:buNone/>
              <a:tabLst>
                <a:tab pos="7534275" algn="l"/>
              </a:tabLst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52450" marR="0" lvl="1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Verdana" pitchFamily="34" charset="0"/>
              <a:buChar char="•"/>
              <a:tabLst>
                <a:tab pos="7534275" algn="l"/>
              </a:tabLst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1" indent="-361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50000"/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52450" marR="0" lvl="1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Verdana" pitchFamily="34" charset="0"/>
              <a:buChar char="•"/>
              <a:tabLst>
                <a:tab pos="7534275" algn="l"/>
              </a:tabLst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74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50000"/>
              <a:buFont typeface="Wingdings" pitchFamily="2" charset="2"/>
              <a:buNone/>
              <a:tabLst>
                <a:tab pos="7534275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3775" y="2433638"/>
            <a:ext cx="2236788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96900" y="2433638"/>
            <a:ext cx="5345112" cy="17446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457200" indent="-457200" algn="l" defTabSz="336550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Wingdings" pitchFamily="2" charset="2"/>
              <a:buChar char="Ø"/>
              <a:defRPr sz="2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7700" indent="-457200" algn="l" defTabSz="336550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l"/>
              <a:defRPr b="1">
                <a:solidFill>
                  <a:schemeClr val="bg1"/>
                </a:solidFill>
                <a:latin typeface="+mn-lt"/>
              </a:defRPr>
            </a:lvl2pPr>
            <a:lvl3pPr marL="1047750" indent="-381000" algn="l" defTabSz="336550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Font typeface="Wingdings" pitchFamily="2" charset="2"/>
              <a:buChar char="Ø"/>
              <a:defRPr sz="1500" b="1">
                <a:solidFill>
                  <a:schemeClr val="bg1"/>
                </a:solidFill>
                <a:latin typeface="+mn-lt"/>
              </a:defRPr>
            </a:lvl3pPr>
            <a:lvl4pPr marL="152400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-"/>
              <a:defRPr sz="1200" b="1">
                <a:solidFill>
                  <a:schemeClr val="bg1"/>
                </a:solidFill>
                <a:latin typeface="+mn-lt"/>
              </a:defRPr>
            </a:lvl4pPr>
            <a:lvl5pPr marL="20002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5pPr>
            <a:lvl6pPr marL="24574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6pPr>
            <a:lvl7pPr marL="29146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7pPr>
            <a:lvl8pPr marL="33718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8pPr>
            <a:lvl9pPr marL="38290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361950" lvl="1" indent="-361950"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tabLst>
                <a:tab pos="7534275" algn="l"/>
              </a:tabLst>
              <a:defRPr/>
            </a:pPr>
            <a:r>
              <a:rPr lang="en-US" sz="2200" b="0" dirty="0" smtClean="0"/>
              <a:t>Project </a:t>
            </a:r>
            <a:r>
              <a:rPr lang="en-US" sz="2200" b="0" dirty="0"/>
              <a:t>gathering </a:t>
            </a:r>
            <a:r>
              <a:rPr lang="en-US" sz="2200" dirty="0"/>
              <a:t>15 TSOs </a:t>
            </a:r>
            <a:r>
              <a:rPr lang="en-US" sz="2200" b="0" dirty="0"/>
              <a:t>from </a:t>
            </a:r>
            <a:r>
              <a:rPr lang="en-US" sz="1800" b="0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Belgium</a:t>
            </a:r>
            <a:r>
              <a:rPr lang="en-US" sz="1800" b="0" dirty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, Denmark, France, Germany, Ireland, Luxemburg, the Netherlands, </a:t>
            </a:r>
            <a:r>
              <a:rPr lang="en-US" sz="1800" b="0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Sweden and </a:t>
            </a:r>
            <a:r>
              <a:rPr lang="en-US" sz="1800" b="0" dirty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United </a:t>
            </a:r>
            <a:r>
              <a:rPr lang="en-US" sz="1800" b="0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Kingdom</a:t>
            </a:r>
            <a:endParaRPr lang="fr-FR" sz="1800" dirty="0" smtClean="0">
              <a:solidFill>
                <a:srgbClr val="307098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361950"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lang="en-US" dirty="0" smtClean="0"/>
          </a:p>
          <a:p>
            <a:pPr marL="674688" lvl="1" indent="0">
              <a:buFont typeface="Wingdings" pitchFamily="2" charset="2"/>
              <a:buNone/>
              <a:tabLst>
                <a:tab pos="7534275" algn="l"/>
              </a:tabLst>
              <a:defRPr/>
            </a:pPr>
            <a:r>
              <a:rPr lang="en-US" sz="2000" b="0" dirty="0" smtClean="0"/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1650" y="1270000"/>
            <a:ext cx="8455025" cy="5197475"/>
          </a:xfrm>
        </p:spPr>
        <p:txBody>
          <a:bodyPr/>
          <a:lstStyle/>
          <a:p>
            <a:pPr marL="361950" indent="-361950">
              <a:spcAft>
                <a:spcPct val="10000"/>
              </a:spcAft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IG meeting of </a:t>
            </a:r>
            <a:r>
              <a:rPr lang="en-US" sz="1600" dirty="0" smtClean="0">
                <a:solidFill>
                  <a:srgbClr val="307098"/>
                </a:solidFill>
              </a:rPr>
              <a:t>Sept 2011</a:t>
            </a:r>
            <a:r>
              <a:rPr lang="en-US" sz="1600" b="0" dirty="0" smtClean="0">
                <a:solidFill>
                  <a:srgbClr val="307098"/>
                </a:solidFill>
              </a:rPr>
              <a:t>: decision to include the </a:t>
            </a:r>
            <a:r>
              <a:rPr lang="en-US" sz="1600" dirty="0" smtClean="0">
                <a:solidFill>
                  <a:srgbClr val="307098"/>
                </a:solidFill>
              </a:rPr>
              <a:t>evaluation and improvement of the GRIP </a:t>
            </a:r>
            <a:r>
              <a:rPr lang="en-US" sz="1600" b="0" dirty="0">
                <a:solidFill>
                  <a:srgbClr val="307098"/>
                </a:solidFill>
              </a:rPr>
              <a:t>i</a:t>
            </a:r>
            <a:r>
              <a:rPr lang="en-US" sz="1600" b="0" dirty="0" smtClean="0">
                <a:solidFill>
                  <a:srgbClr val="307098"/>
                </a:solidFill>
              </a:rPr>
              <a:t>n the </a:t>
            </a:r>
            <a:r>
              <a:rPr lang="en-US" sz="1600" dirty="0" smtClean="0">
                <a:solidFill>
                  <a:srgbClr val="307098"/>
                </a:solidFill>
              </a:rPr>
              <a:t>2012 work </a:t>
            </a:r>
            <a:r>
              <a:rPr lang="en-GB" sz="1600" dirty="0" smtClean="0">
                <a:solidFill>
                  <a:srgbClr val="307098"/>
                </a:solidFill>
              </a:rPr>
              <a:t>programme</a:t>
            </a:r>
            <a:r>
              <a:rPr lang="en-US" sz="1600" dirty="0" smtClean="0">
                <a:solidFill>
                  <a:srgbClr val="307098"/>
                </a:solidFill>
              </a:rPr>
              <a:t> </a:t>
            </a:r>
          </a:p>
          <a:p>
            <a:pPr marL="361950" indent="-361950">
              <a:spcAft>
                <a:spcPct val="10000"/>
              </a:spcAft>
              <a:tabLst>
                <a:tab pos="7534275" algn="l"/>
              </a:tabLst>
              <a:defRPr/>
            </a:pPr>
            <a:endParaRPr lang="en-US" sz="1600" u="sng" dirty="0" smtClean="0">
              <a:solidFill>
                <a:srgbClr val="307098"/>
              </a:solidFill>
            </a:endParaRPr>
          </a:p>
          <a:p>
            <a:pPr marL="361950" indent="-361950">
              <a:spcAft>
                <a:spcPct val="10000"/>
              </a:spcAft>
              <a:tabLst>
                <a:tab pos="7534275" algn="l"/>
              </a:tabLst>
              <a:defRPr/>
            </a:pPr>
            <a:r>
              <a:rPr lang="en-US" sz="1600" u="sng" dirty="0" smtClean="0">
                <a:solidFill>
                  <a:srgbClr val="307098"/>
                </a:solidFill>
              </a:rPr>
              <a:t>Objective</a:t>
            </a:r>
            <a:r>
              <a:rPr lang="en-US" sz="1600" dirty="0" smtClean="0">
                <a:solidFill>
                  <a:srgbClr val="307098"/>
                </a:solidFill>
              </a:rPr>
              <a:t>: </a:t>
            </a:r>
            <a:r>
              <a:rPr lang="en-US" sz="1600" b="0" dirty="0">
                <a:solidFill>
                  <a:srgbClr val="307098"/>
                </a:solidFill>
              </a:rPr>
              <a:t>E</a:t>
            </a:r>
            <a:r>
              <a:rPr lang="en-US" sz="1600" b="0" dirty="0" smtClean="0">
                <a:solidFill>
                  <a:srgbClr val="307098"/>
                </a:solidFill>
              </a:rPr>
              <a:t>nsure that the next GRIP is most “fit for purpose</a:t>
            </a:r>
            <a:r>
              <a:rPr lang="en-US" sz="1600" b="0" dirty="0" smtClean="0">
                <a:solidFill>
                  <a:srgbClr val="307098"/>
                </a:solidFill>
              </a:rPr>
              <a:t>”</a:t>
            </a:r>
          </a:p>
          <a:p>
            <a:pPr marL="361950" indent="-361950">
              <a:spcAft>
                <a:spcPct val="10000"/>
              </a:spcAft>
              <a:tabLst>
                <a:tab pos="7534275" algn="l"/>
              </a:tabLst>
              <a:defRPr/>
            </a:pPr>
            <a:endParaRPr lang="en-US" sz="1600" b="0" dirty="0" smtClean="0">
              <a:solidFill>
                <a:srgbClr val="307098"/>
              </a:solidFill>
            </a:endParaRPr>
          </a:p>
          <a:p>
            <a:pPr marL="361950" lvl="1" indent="-3619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bg1"/>
              </a:buClr>
              <a:buFont typeface="Wingdings" pitchFamily="2" charset="2"/>
              <a:buChar char="Ø"/>
              <a:tabLst>
                <a:tab pos="7534275" algn="l"/>
              </a:tabLst>
              <a:defRPr/>
            </a:pPr>
            <a:r>
              <a:rPr lang="en-US" sz="1600" u="sng" dirty="0" smtClean="0">
                <a:solidFill>
                  <a:srgbClr val="307098"/>
                </a:solidFill>
              </a:rPr>
              <a:t>Action taken </a:t>
            </a:r>
            <a:r>
              <a:rPr lang="en-US" sz="1600" dirty="0" smtClean="0">
                <a:solidFill>
                  <a:srgbClr val="307098"/>
                </a:solidFill>
              </a:rPr>
              <a:t>: </a:t>
            </a:r>
            <a:r>
              <a:rPr lang="en-US" sz="1600" b="0" dirty="0" smtClean="0">
                <a:solidFill>
                  <a:srgbClr val="307098"/>
                </a:solidFill>
              </a:rPr>
              <a:t>RCC drafted </a:t>
            </a:r>
            <a:r>
              <a:rPr lang="en-US" sz="1600" dirty="0" smtClean="0">
                <a:solidFill>
                  <a:srgbClr val="307098"/>
                </a:solidFill>
              </a:rPr>
              <a:t>recommendations</a:t>
            </a:r>
            <a:r>
              <a:rPr lang="en-US" sz="1600" b="0" dirty="0" smtClean="0">
                <a:solidFill>
                  <a:srgbClr val="307098"/>
                </a:solidFill>
              </a:rPr>
              <a:t> on how to enhance the GRIP process (</a:t>
            </a:r>
            <a:r>
              <a:rPr lang="en-US" sz="1600" dirty="0" smtClean="0">
                <a:solidFill>
                  <a:srgbClr val="307098"/>
                </a:solidFill>
              </a:rPr>
              <a:t>Letter sent to Fluxys as project coordinator mid-May)</a:t>
            </a:r>
            <a:endParaRPr lang="en-US" sz="1600" b="0" dirty="0" smtClean="0">
              <a:solidFill>
                <a:srgbClr val="307098"/>
              </a:solidFill>
            </a:endParaRPr>
          </a:p>
          <a:p>
            <a:pPr marL="952500" lvl="2" indent="-361950">
              <a:spcAft>
                <a:spcPct val="10000"/>
              </a:spcAft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Providing for a better understanding of cross-border congestions</a:t>
            </a:r>
          </a:p>
          <a:p>
            <a:pPr marL="952500" lvl="2" indent="-361950">
              <a:spcAft>
                <a:spcPct val="10000"/>
              </a:spcAft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Carrying out an infrastructure-based analysis</a:t>
            </a:r>
          </a:p>
          <a:p>
            <a:pPr marL="952500" lvl="2" indent="-361950">
              <a:spcAft>
                <a:spcPct val="10000"/>
              </a:spcAft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Improving the interaction with stakeholders </a:t>
            </a:r>
          </a:p>
          <a:p>
            <a:pPr marL="361950" lvl="1" indent="-3619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bg1"/>
              </a:buClr>
              <a:buFont typeface="Wingdings" pitchFamily="2" charset="2"/>
              <a:buChar char="Ø"/>
              <a:tabLst>
                <a:tab pos="7534275" algn="l"/>
              </a:tabLst>
              <a:defRPr/>
            </a:pPr>
            <a:endParaRPr lang="en-US" sz="1600" dirty="0" smtClean="0">
              <a:solidFill>
                <a:srgbClr val="307098"/>
              </a:solidFill>
              <a:ea typeface="+mn-ea"/>
              <a:cs typeface="+mn-cs"/>
            </a:endParaRPr>
          </a:p>
          <a:p>
            <a:pPr marL="361950" lvl="1" indent="-3619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bg1"/>
              </a:buClr>
              <a:buFont typeface="Wingdings" pitchFamily="2" charset="2"/>
              <a:buChar char="Ø"/>
              <a:tabLst>
                <a:tab pos="7534275" algn="l"/>
              </a:tabLst>
              <a:defRPr/>
            </a:pPr>
            <a:r>
              <a:rPr lang="en-US" sz="1600" dirty="0" smtClean="0">
                <a:solidFill>
                  <a:srgbClr val="307098"/>
                </a:solidFill>
                <a:ea typeface="+mn-ea"/>
                <a:cs typeface="+mn-cs"/>
              </a:rPr>
              <a:t>22 </a:t>
            </a:r>
            <a:r>
              <a:rPr lang="en-US" sz="1600" dirty="0" smtClean="0">
                <a:solidFill>
                  <a:srgbClr val="307098"/>
                </a:solidFill>
                <a:ea typeface="+mn-ea"/>
                <a:cs typeface="+mn-cs"/>
              </a:rPr>
              <a:t>June: Telco between </a:t>
            </a:r>
            <a:r>
              <a:rPr lang="en-US" sz="1600" dirty="0" smtClean="0">
                <a:solidFill>
                  <a:srgbClr val="307098"/>
                </a:solidFill>
                <a:ea typeface="+mn-ea"/>
                <a:cs typeface="+mn-cs"/>
              </a:rPr>
              <a:t>NRAs and </a:t>
            </a:r>
            <a:r>
              <a:rPr lang="en-US" sz="1600" dirty="0" smtClean="0">
                <a:solidFill>
                  <a:srgbClr val="307098"/>
                </a:solidFill>
                <a:ea typeface="+mn-ea"/>
                <a:cs typeface="+mn-cs"/>
              </a:rPr>
              <a:t>TSOs to discuss </a:t>
            </a:r>
            <a:r>
              <a:rPr lang="en-US" sz="1600" dirty="0" smtClean="0">
                <a:solidFill>
                  <a:srgbClr val="307098"/>
                </a:solidFill>
                <a:ea typeface="+mn-ea"/>
                <a:cs typeface="+mn-cs"/>
              </a:rPr>
              <a:t>recommendations </a:t>
            </a: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Potential </a:t>
            </a:r>
            <a:r>
              <a:rPr lang="en-US" sz="1600" b="0" dirty="0" smtClean="0">
                <a:solidFill>
                  <a:srgbClr val="307098"/>
                </a:solidFill>
              </a:rPr>
              <a:t>added value of an </a:t>
            </a:r>
            <a:r>
              <a:rPr lang="en-US" sz="1600" dirty="0" smtClean="0">
                <a:solidFill>
                  <a:srgbClr val="307098"/>
                </a:solidFill>
              </a:rPr>
              <a:t>infrastructure-based approach </a:t>
            </a:r>
            <a:r>
              <a:rPr lang="en-US" sz="1600" b="0" dirty="0" smtClean="0">
                <a:solidFill>
                  <a:srgbClr val="307098"/>
                </a:solidFill>
              </a:rPr>
              <a:t>leading to a deeper analysis of cross-border congestions and remedies.</a:t>
            </a:r>
            <a:endParaRPr lang="en-US" sz="1600" b="0" dirty="0" smtClean="0">
              <a:solidFill>
                <a:srgbClr val="307098"/>
              </a:solidFill>
            </a:endParaRP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Focus </a:t>
            </a:r>
            <a:r>
              <a:rPr lang="en-US" sz="1600" b="0" dirty="0">
                <a:solidFill>
                  <a:srgbClr val="307098"/>
                </a:solidFill>
              </a:rPr>
              <a:t>on </a:t>
            </a:r>
            <a:r>
              <a:rPr lang="en-US" sz="1600" dirty="0">
                <a:solidFill>
                  <a:srgbClr val="307098"/>
                </a:solidFill>
              </a:rPr>
              <a:t>giving insight on the projects </a:t>
            </a:r>
            <a:r>
              <a:rPr lang="en-US" sz="1600" b="0" dirty="0">
                <a:solidFill>
                  <a:srgbClr val="307098"/>
                </a:solidFill>
              </a:rPr>
              <a:t>of the </a:t>
            </a:r>
            <a:r>
              <a:rPr lang="en-US" sz="1600" b="0" dirty="0" smtClean="0">
                <a:solidFill>
                  <a:srgbClr val="307098"/>
                </a:solidFill>
              </a:rPr>
              <a:t>region.</a:t>
            </a:r>
            <a:endParaRPr lang="en-US" sz="1600" b="0" dirty="0">
              <a:solidFill>
                <a:srgbClr val="307098"/>
              </a:solidFill>
            </a:endParaRP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dirty="0">
                <a:solidFill>
                  <a:srgbClr val="307098"/>
                </a:solidFill>
              </a:rPr>
              <a:t>Open to changes </a:t>
            </a:r>
            <a:r>
              <a:rPr lang="en-US" sz="1600" b="0" dirty="0">
                <a:solidFill>
                  <a:srgbClr val="307098"/>
                </a:solidFill>
              </a:rPr>
              <a:t>but these will need to be consistent with the enhancement of the next EU TYNDP (</a:t>
            </a:r>
            <a:r>
              <a:rPr lang="en-US" sz="1600" b="0" dirty="0" smtClean="0">
                <a:solidFill>
                  <a:srgbClr val="307098"/>
                </a:solidFill>
              </a:rPr>
              <a:t>2013).</a:t>
            </a: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Possibility </a:t>
            </a:r>
            <a:r>
              <a:rPr lang="en-US" sz="1600" b="0" dirty="0">
                <a:solidFill>
                  <a:srgbClr val="307098"/>
                </a:solidFill>
              </a:rPr>
              <a:t>for </a:t>
            </a:r>
            <a:r>
              <a:rPr lang="en-US" sz="1600" dirty="0" smtClean="0">
                <a:solidFill>
                  <a:srgbClr val="307098"/>
                </a:solidFill>
              </a:rPr>
              <a:t>earlier </a:t>
            </a:r>
            <a:r>
              <a:rPr lang="en-US" sz="1600" dirty="0">
                <a:solidFill>
                  <a:srgbClr val="307098"/>
                </a:solidFill>
              </a:rPr>
              <a:t>involvement of stakeholders</a:t>
            </a:r>
            <a:r>
              <a:rPr lang="en-US" sz="1600" b="0" dirty="0">
                <a:solidFill>
                  <a:srgbClr val="307098"/>
                </a:solidFill>
              </a:rPr>
              <a:t> </a:t>
            </a:r>
            <a:r>
              <a:rPr lang="en-US" sz="1600" b="0" dirty="0" smtClean="0">
                <a:solidFill>
                  <a:srgbClr val="307098"/>
                </a:solidFill>
              </a:rPr>
              <a:t>in drafting </a:t>
            </a:r>
            <a:r>
              <a:rPr lang="en-US" sz="1600" b="0" dirty="0" smtClean="0">
                <a:solidFill>
                  <a:srgbClr val="307098"/>
                </a:solidFill>
              </a:rPr>
              <a:t>process.</a:t>
            </a:r>
            <a:endParaRPr lang="en-GB" sz="1600" b="0" dirty="0">
              <a:solidFill>
                <a:srgbClr val="307098"/>
              </a:solidFill>
            </a:endParaRPr>
          </a:p>
          <a:p>
            <a:pPr marL="762000" lvl="2" indent="-3619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tabLst>
                <a:tab pos="7534275" algn="l"/>
              </a:tabLst>
              <a:defRPr/>
            </a:pPr>
            <a:endParaRPr lang="en-US" sz="1200" dirty="0">
              <a:ea typeface="+mn-ea"/>
              <a:cs typeface="+mn-cs"/>
            </a:endParaRPr>
          </a:p>
          <a:p>
            <a:pPr lvl="2">
              <a:spcAft>
                <a:spcPct val="10000"/>
              </a:spcAft>
              <a:buFont typeface="Symbol" pitchFamily="18" charset="2"/>
              <a:buChar char="Þ"/>
              <a:tabLst>
                <a:tab pos="7534275" algn="l"/>
              </a:tabLst>
              <a:defRPr/>
            </a:pPr>
            <a:endParaRPr lang="en-US" dirty="0" smtClean="0"/>
          </a:p>
          <a:p>
            <a:pPr lvl="1">
              <a:spcAft>
                <a:spcPct val="10000"/>
              </a:spcAft>
              <a:buFont typeface="Symbol" pitchFamily="18" charset="2"/>
              <a:buChar char="Þ"/>
              <a:tabLst>
                <a:tab pos="7534275" algn="l"/>
              </a:tabLst>
              <a:defRPr/>
            </a:pPr>
            <a:endParaRPr lang="en-US" b="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39750" y="719849"/>
            <a:ext cx="8424738" cy="47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07098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The GRIP project in brief</a:t>
            </a:r>
            <a:endParaRPr kumimoji="0" lang="en-GB" sz="2000" b="1" i="0" u="none" strike="noStrike" kern="0" cap="none" spc="0" normalizeH="0" baseline="0" noProof="0" dirty="0" smtClean="0">
              <a:ln>
                <a:noFill/>
              </a:ln>
              <a:solidFill>
                <a:srgbClr val="307098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471488" y="1217613"/>
            <a:ext cx="8377237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61950" indent="-361950" defTabSz="336550"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52450" indent="-361950" defTabSz="336550"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952500" indent="-361950" defTabSz="336550"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36550"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36550"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3655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3655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3655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3655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endParaRPr lang="en-US" sz="1000" b="1" u="sng" dirty="0" smtClean="0">
              <a:solidFill>
                <a:srgbClr val="307098"/>
              </a:solidFill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en-US" sz="2000" b="1" u="sng" dirty="0" smtClean="0">
                <a:solidFill>
                  <a:srgbClr val="307098"/>
                </a:solidFill>
              </a:rPr>
              <a:t>Objective</a:t>
            </a:r>
            <a:r>
              <a:rPr lang="en-US" sz="2000" b="1" u="sng" dirty="0" smtClean="0">
                <a:solidFill>
                  <a:srgbClr val="307098"/>
                </a:solidFill>
              </a:rPr>
              <a:t>: </a:t>
            </a:r>
            <a:r>
              <a:rPr lang="en-US" sz="2000" dirty="0" smtClean="0">
                <a:solidFill>
                  <a:srgbClr val="307098"/>
                </a:solidFill>
              </a:rPr>
              <a:t>update on the process and on the recent discussions between TSOs</a:t>
            </a: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307098"/>
                </a:solidFill>
              </a:rPr>
              <a:t>Meeting between TSOs – ENTSOG on 18 Oct (today) in order to discuss the following: </a:t>
            </a:r>
            <a:endParaRPr lang="en-US" sz="2000" dirty="0" smtClean="0">
              <a:solidFill>
                <a:srgbClr val="307098"/>
              </a:solidFill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endParaRPr lang="en-US" sz="1200" dirty="0" smtClean="0">
              <a:solidFill>
                <a:srgbClr val="307098"/>
              </a:solidFill>
            </a:endParaRPr>
          </a:p>
          <a:p>
            <a:pPr lvl="1">
              <a:spcBef>
                <a:spcPct val="35000"/>
              </a:spcBef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lang="en-US" b="1" dirty="0" smtClean="0">
                <a:solidFill>
                  <a:srgbClr val="307098"/>
                </a:solidFill>
              </a:rPr>
              <a:t>Finalising the composition of the regions/</a:t>
            </a:r>
            <a:r>
              <a:rPr lang="en-US" b="1" dirty="0" smtClean="0">
                <a:solidFill>
                  <a:srgbClr val="307098"/>
                </a:solidFill>
              </a:rPr>
              <a:t>GRIPs </a:t>
            </a:r>
            <a:r>
              <a:rPr lang="en-US" dirty="0" smtClean="0">
                <a:solidFill>
                  <a:srgbClr val="307098"/>
                </a:solidFill>
              </a:rPr>
              <a:t>&amp; designating the </a:t>
            </a:r>
            <a:r>
              <a:rPr lang="en-US" b="1" dirty="0" smtClean="0">
                <a:solidFill>
                  <a:srgbClr val="307098"/>
                </a:solidFill>
              </a:rPr>
              <a:t>project coordinator </a:t>
            </a:r>
            <a:r>
              <a:rPr lang="en-US" dirty="0" smtClean="0">
                <a:solidFill>
                  <a:srgbClr val="307098"/>
                </a:solidFill>
              </a:rPr>
              <a:t>for each GRIP. </a:t>
            </a:r>
          </a:p>
          <a:p>
            <a:pPr marL="876300" lvl="2" indent="-285750">
              <a:spcBef>
                <a:spcPct val="3500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307098"/>
                </a:solidFill>
              </a:rPr>
              <a:t>Alignment with PCI corridors apparently not a favoured option</a:t>
            </a:r>
          </a:p>
          <a:p>
            <a:pPr lvl="1">
              <a:spcBef>
                <a:spcPct val="35000"/>
              </a:spcBef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lang="en-US" b="1" dirty="0" smtClean="0">
                <a:solidFill>
                  <a:srgbClr val="307098"/>
                </a:solidFill>
              </a:rPr>
              <a:t>Synergies with the EU TYNDP process: </a:t>
            </a:r>
          </a:p>
          <a:p>
            <a:pPr lvl="2">
              <a:spcBef>
                <a:spcPct val="25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307098"/>
                </a:solidFill>
              </a:rPr>
              <a:t>Work on the GRIP to start in Dec 2012 (publication of EU TYNDP in Feb 2013).</a:t>
            </a:r>
          </a:p>
          <a:p>
            <a:pPr lvl="2">
              <a:spcBef>
                <a:spcPct val="25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307098"/>
                </a:solidFill>
              </a:rPr>
              <a:t>If an investment gap is identified at a EU level, additional simulation could be made at a regional level, using ENTSOG modeling tool. </a:t>
            </a:r>
          </a:p>
          <a:p>
            <a:pPr lvl="2">
              <a:spcBef>
                <a:spcPct val="25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307098"/>
                </a:solidFill>
              </a:rPr>
              <a:t>Finalisation of the GRIP by April : focus on regional congestions and on the infrastructure projects as part of a wider “strategy” for the NW region </a:t>
            </a:r>
          </a:p>
          <a:p>
            <a:pPr lvl="2">
              <a:spcBef>
                <a:spcPct val="25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307098"/>
                </a:solidFill>
              </a:rPr>
              <a:t>Publication of the NW GRIP between July and September 2013	     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514350" y="728663"/>
            <a:ext cx="8172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571500"/>
            <a:r>
              <a:rPr lang="en-US" sz="2000" dirty="0" smtClean="0">
                <a:solidFill>
                  <a:srgbClr val="307098"/>
                </a:solidFill>
                <a:latin typeface="Arial Black" pitchFamily="34" charset="0"/>
              </a:rPr>
              <a:t>Discussion with Fluxys on 5 October 1/2</a:t>
            </a:r>
            <a:endParaRPr lang="en-US" sz="2000" dirty="0">
              <a:solidFill>
                <a:srgbClr val="307098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71488" y="1300163"/>
            <a:ext cx="8377237" cy="50736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457200" indent="-457200" algn="l" defTabSz="336550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Wingdings" pitchFamily="2" charset="2"/>
              <a:buChar char="Ø"/>
              <a:defRPr sz="2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7700" indent="-457200" algn="l" defTabSz="336550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l"/>
              <a:defRPr b="1">
                <a:solidFill>
                  <a:schemeClr val="bg1"/>
                </a:solidFill>
                <a:latin typeface="+mn-lt"/>
              </a:defRPr>
            </a:lvl2pPr>
            <a:lvl3pPr marL="1047750" indent="-381000" algn="l" defTabSz="336550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Font typeface="Wingdings" pitchFamily="2" charset="2"/>
              <a:buChar char="Ø"/>
              <a:defRPr sz="1500" b="1">
                <a:solidFill>
                  <a:schemeClr val="bg1"/>
                </a:solidFill>
                <a:latin typeface="+mn-lt"/>
              </a:defRPr>
            </a:lvl3pPr>
            <a:lvl4pPr marL="152400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-"/>
              <a:defRPr sz="1200" b="1">
                <a:solidFill>
                  <a:schemeClr val="bg1"/>
                </a:solidFill>
                <a:latin typeface="+mn-lt"/>
              </a:defRPr>
            </a:lvl4pPr>
            <a:lvl5pPr marL="20002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5pPr>
            <a:lvl6pPr marL="24574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6pPr>
            <a:lvl7pPr marL="29146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7pPr>
            <a:lvl8pPr marL="33718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8pPr>
            <a:lvl9pPr marL="38290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bg1"/>
              </a:buClr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552450" lvl="1" indent="-361950">
              <a:tabLst>
                <a:tab pos="7534275" algn="l"/>
              </a:tabLst>
              <a:defRPr/>
            </a:pPr>
            <a:r>
              <a:rPr lang="en-US" dirty="0" smtClean="0">
                <a:solidFill>
                  <a:srgbClr val="307098"/>
                </a:solidFill>
              </a:rPr>
              <a:t>Interaction with the stakeholders: </a:t>
            </a: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TSOs willing to give a presentation at the next SG but only preliminary thoughts on the GRIP can be presented. </a:t>
            </a:r>
            <a:endParaRPr lang="en-US" sz="1600" b="0" dirty="0" smtClean="0">
              <a:solidFill>
                <a:srgbClr val="307098"/>
              </a:solidFill>
            </a:endParaRP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Agree with RCC suggestion to present the draft GRIP and offer the market the opportunity to react: 1 hour session on the GRIP during ENTSOG workshops? </a:t>
            </a:r>
          </a:p>
          <a:p>
            <a:pPr marL="590550" lvl="2" indent="0">
              <a:buFont typeface="Wingdings" pitchFamily="2" charset="2"/>
              <a:buNone/>
              <a:tabLst>
                <a:tab pos="7534275" algn="l"/>
              </a:tabLst>
              <a:defRPr/>
            </a:pPr>
            <a:endParaRPr lang="en-US" sz="1600" b="0" dirty="0" smtClean="0">
              <a:solidFill>
                <a:srgbClr val="307098"/>
              </a:solidFill>
            </a:endParaRP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dirty="0" smtClean="0">
                <a:solidFill>
                  <a:srgbClr val="307098"/>
                </a:solidFill>
              </a:rPr>
              <a:t>Link with the PCIs</a:t>
            </a:r>
          </a:p>
          <a:p>
            <a:pPr marL="952500" lvl="2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EU-wide list of PCIs to be adopted in </a:t>
            </a:r>
            <a:r>
              <a:rPr lang="en-US" sz="1600" b="0" dirty="0">
                <a:solidFill>
                  <a:srgbClr val="307098"/>
                </a:solidFill>
              </a:rPr>
              <a:t>spring 2013, the </a:t>
            </a:r>
            <a:r>
              <a:rPr lang="en-US" sz="1600" b="0" dirty="0" smtClean="0">
                <a:solidFill>
                  <a:srgbClr val="307098"/>
                </a:solidFill>
              </a:rPr>
              <a:t>next GRIP will reflect these developments</a:t>
            </a:r>
          </a:p>
          <a:p>
            <a:pPr marL="590550" lvl="2" indent="0">
              <a:buFont typeface="Wingdings" pitchFamily="2" charset="2"/>
              <a:buNone/>
              <a:tabLst>
                <a:tab pos="7534275" algn="l"/>
              </a:tabLst>
              <a:defRPr/>
            </a:pPr>
            <a:endParaRPr lang="en-US" sz="1400" b="0" dirty="0" smtClean="0">
              <a:solidFill>
                <a:srgbClr val="307098"/>
              </a:solidFill>
            </a:endParaRPr>
          </a:p>
          <a:p>
            <a:pPr marL="361950" lvl="1" indent="-361950"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tabLst>
                <a:tab pos="7534275" algn="l"/>
              </a:tabLst>
              <a:defRPr/>
            </a:pPr>
            <a:r>
              <a:rPr lang="en-US" dirty="0" smtClean="0">
                <a:solidFill>
                  <a:srgbClr val="307098"/>
                </a:solidFill>
              </a:rPr>
              <a:t>Regular updates </a:t>
            </a:r>
            <a:r>
              <a:rPr lang="en-US" b="0" dirty="0" smtClean="0">
                <a:solidFill>
                  <a:srgbClr val="307098"/>
                </a:solidFill>
              </a:rPr>
              <a:t>between the TSOs and RCC: Fluxys will inform project leader of the results of the meeting of 18 October.</a:t>
            </a:r>
            <a:endParaRPr lang="en-US" b="0" dirty="0" smtClean="0">
              <a:solidFill>
                <a:srgbClr val="307098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  <a:tabLst>
                <a:tab pos="7534275" algn="l"/>
              </a:tabLst>
              <a:defRPr/>
            </a:pPr>
            <a:endParaRPr lang="en-US" b="0" dirty="0">
              <a:solidFill>
                <a:srgbClr val="307098"/>
              </a:solidFill>
            </a:endParaRPr>
          </a:p>
          <a:p>
            <a:pPr marL="361950" indent="-361950">
              <a:tabLst>
                <a:tab pos="7534275" algn="l"/>
              </a:tabLst>
              <a:defRPr/>
            </a:pPr>
            <a:r>
              <a:rPr lang="en-US" dirty="0">
                <a:solidFill>
                  <a:srgbClr val="307098"/>
                </a:solidFill>
              </a:rPr>
              <a:t>IG meeting this afternoon: </a:t>
            </a:r>
            <a:r>
              <a:rPr lang="en-US" sz="1800" b="0" dirty="0" smtClean="0">
                <a:solidFill>
                  <a:srgbClr val="307098"/>
                </a:solidFill>
              </a:rPr>
              <a:t>regulators asked to give a short update on the ACER deliverable on the evaluation of the GRIPs. </a:t>
            </a:r>
            <a:endParaRPr lang="en-US" sz="1800" b="0" dirty="0" smtClean="0">
              <a:solidFill>
                <a:srgbClr val="307098"/>
              </a:solidFill>
            </a:endParaRPr>
          </a:p>
          <a:p>
            <a:pPr marL="190500" lvl="1" indent="0">
              <a:buFont typeface="Wingdings" pitchFamily="2" charset="2"/>
              <a:buNone/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	     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514350" y="728663"/>
            <a:ext cx="8172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571500"/>
            <a:r>
              <a:rPr lang="en-US" sz="2000" dirty="0" smtClean="0">
                <a:solidFill>
                  <a:srgbClr val="307098"/>
                </a:solidFill>
                <a:latin typeface="Arial Black" pitchFamily="34" charset="0"/>
              </a:rPr>
              <a:t>Discussion with Fluxys on 5 October 2/2</a:t>
            </a:r>
            <a:endParaRPr lang="en-US" sz="2000" dirty="0">
              <a:solidFill>
                <a:srgbClr val="307098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3088" y="1397000"/>
            <a:ext cx="8250237" cy="5073650"/>
          </a:xfrm>
          <a:solidFill>
            <a:schemeClr val="bg1"/>
          </a:solidFill>
        </p:spPr>
        <p:txBody>
          <a:bodyPr/>
          <a:lstStyle/>
          <a:p>
            <a:pPr marL="361950" indent="-361950">
              <a:tabLst>
                <a:tab pos="7534275" algn="l"/>
              </a:tabLst>
              <a:defRPr/>
            </a:pPr>
            <a:r>
              <a:rPr lang="en-US" sz="2000" dirty="0" smtClean="0">
                <a:solidFill>
                  <a:srgbClr val="307098"/>
                </a:solidFill>
              </a:rPr>
              <a:t>Overall assessment based on 3</a:t>
            </a:r>
            <a:r>
              <a:rPr lang="en-US" sz="2000" baseline="30000" dirty="0" smtClean="0">
                <a:solidFill>
                  <a:srgbClr val="307098"/>
                </a:solidFill>
              </a:rPr>
              <a:t>rd</a:t>
            </a:r>
            <a:r>
              <a:rPr lang="en-US" sz="2000" dirty="0" smtClean="0">
                <a:solidFill>
                  <a:srgbClr val="307098"/>
                </a:solidFill>
              </a:rPr>
              <a:t> Package requirement for ACER to monitor the regional cooperation between TSOs. </a:t>
            </a:r>
            <a:endParaRPr lang="en-US" sz="2000" dirty="0" smtClean="0">
              <a:solidFill>
                <a:srgbClr val="307098"/>
              </a:solidFill>
            </a:endParaRPr>
          </a:p>
          <a:p>
            <a:pPr marL="0" indent="0">
              <a:buFont typeface="Wingdings" pitchFamily="2" charset="2"/>
              <a:buNone/>
              <a:tabLst>
                <a:tab pos="7534275" algn="l"/>
              </a:tabLst>
              <a:defRPr/>
            </a:pPr>
            <a:endParaRPr lang="en-US" sz="2000" dirty="0" smtClean="0">
              <a:solidFill>
                <a:srgbClr val="307098"/>
              </a:solidFill>
            </a:endParaRPr>
          </a:p>
          <a:p>
            <a:pPr marL="361950" indent="-361950">
              <a:tabLst>
                <a:tab pos="7534275" algn="l"/>
              </a:tabLst>
              <a:defRPr/>
            </a:pPr>
            <a:r>
              <a:rPr lang="en-US" sz="2000" dirty="0" smtClean="0">
                <a:solidFill>
                  <a:srgbClr val="307098"/>
                </a:solidFill>
              </a:rPr>
              <a:t>High level opinion from ACER</a:t>
            </a: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Description and evaluation of content of each GRIP</a:t>
            </a: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Assessment of the consistency and coherence (methodology, assumptions, coherence with the TYNDP) between the GRIPs and general recommendations. </a:t>
            </a:r>
            <a:endParaRPr lang="en-US" sz="1600" b="0" dirty="0" smtClean="0">
              <a:solidFill>
                <a:srgbClr val="307098"/>
              </a:solidFill>
            </a:endParaRPr>
          </a:p>
          <a:p>
            <a:pPr marL="190500" lvl="1" indent="0">
              <a:buFont typeface="Wingdings" pitchFamily="2" charset="2"/>
              <a:buNone/>
              <a:tabLst>
                <a:tab pos="7534275" algn="l"/>
              </a:tabLst>
              <a:defRPr/>
            </a:pPr>
            <a:endParaRPr lang="en-US" sz="1600" dirty="0" smtClean="0">
              <a:solidFill>
                <a:srgbClr val="307098"/>
              </a:solidFill>
            </a:endParaRPr>
          </a:p>
          <a:p>
            <a:pPr marL="361950" indent="-361950">
              <a:tabLst>
                <a:tab pos="7534275" algn="l"/>
              </a:tabLst>
              <a:defRPr/>
            </a:pPr>
            <a:r>
              <a:rPr lang="en-US" sz="2000" dirty="0" smtClean="0">
                <a:solidFill>
                  <a:srgbClr val="307098"/>
                </a:solidFill>
              </a:rPr>
              <a:t>The GRI NW is the only gas region where an opinion on the GRIP was elaborated by the regulators</a:t>
            </a: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ACER will use RCC recommendations as an input.</a:t>
            </a: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The GRI NW will be presented as a good example of cooperation and dialogue between the RCC and TSOs (after the publication of the GRIP 2011-2020). </a:t>
            </a:r>
            <a:endParaRPr lang="en-US" sz="1600" b="0" dirty="0" smtClean="0">
              <a:solidFill>
                <a:srgbClr val="307098"/>
              </a:solidFill>
            </a:endParaRP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CRE will follow the work done by ACER and update the RCC on progress.</a:t>
            </a:r>
            <a:endParaRPr lang="en-US" sz="1600" b="0" dirty="0" smtClean="0">
              <a:solidFill>
                <a:srgbClr val="307098"/>
              </a:solidFill>
            </a:endParaRPr>
          </a:p>
          <a:p>
            <a:pPr marL="552450" lvl="1" indent="-361950">
              <a:tabLst>
                <a:tab pos="7534275" algn="l"/>
              </a:tabLst>
              <a:defRPr/>
            </a:pPr>
            <a:r>
              <a:rPr lang="en-US" sz="1600" b="0" dirty="0" smtClean="0">
                <a:solidFill>
                  <a:srgbClr val="307098"/>
                </a:solidFill>
              </a:rPr>
              <a:t>The opinion will be published in December 2012. </a:t>
            </a:r>
          </a:p>
          <a:p>
            <a:pPr marL="361950" indent="-361950">
              <a:tabLst>
                <a:tab pos="7534275" algn="l"/>
              </a:tabLst>
              <a:defRPr/>
            </a:pPr>
            <a:endParaRPr lang="en-US" sz="2000" b="0" dirty="0" smtClean="0">
              <a:solidFill>
                <a:srgbClr val="307098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514350" y="728663"/>
            <a:ext cx="8172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571500"/>
            <a:r>
              <a:rPr lang="en-US" sz="2000" dirty="0" smtClean="0">
                <a:solidFill>
                  <a:srgbClr val="307098"/>
                </a:solidFill>
                <a:latin typeface="Arial Black" pitchFamily="34" charset="0"/>
              </a:rPr>
              <a:t>ACER opinion on the GRIPs</a:t>
            </a:r>
            <a:endParaRPr lang="en-US" sz="2000" dirty="0">
              <a:solidFill>
                <a:srgbClr val="307098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mtClean="0"/>
          </a:p>
          <a:p>
            <a:pPr algn="ctr"/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Thank you for your attention!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>
                <a:hlinkClick r:id="rId2"/>
              </a:rPr>
              <a:t>marie-claire.aoun@cre.fr</a:t>
            </a:r>
            <a:r>
              <a:rPr lang="en-US" smtClean="0"/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n-US" smtClean="0">
                <a:hlinkClick r:id="rId3"/>
              </a:rPr>
              <a:t>carole.mathieu@cre.fr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ACER-2015-16845</_dlc_DocId>
    <_dlc_DocIdUrl xmlns="985daa2e-53d8-4475-82b8-9c7d25324e34">
      <Url>https://extranet.acer.europa.eu/en/Gas/Regional_%20Intiatives/North_West_GRI/24th_NW_RCC_Meeting/_layouts/DocIdRedir.aspx?ID=ACER-2015-16845</Url>
      <Description>ACER-2015-16845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2FF2CF0F-BBFB-4346-B74A-9442D4D25CC1}"/>
</file>

<file path=customXml/itemProps2.xml><?xml version="1.0" encoding="utf-8"?>
<ds:datastoreItem xmlns:ds="http://schemas.openxmlformats.org/officeDocument/2006/customXml" ds:itemID="{18D2E780-704E-4A10-A5C4-2C826B9E9AFB}"/>
</file>

<file path=customXml/itemProps3.xml><?xml version="1.0" encoding="utf-8"?>
<ds:datastoreItem xmlns:ds="http://schemas.openxmlformats.org/officeDocument/2006/customXml" ds:itemID="{78FBFFB1-2C7E-467C-8D76-72CBFF514AE8}"/>
</file>

<file path=customXml/itemProps4.xml><?xml version="1.0" encoding="utf-8"?>
<ds:datastoreItem xmlns:ds="http://schemas.openxmlformats.org/officeDocument/2006/customXml" ds:itemID="{11A86E0F-8C1A-431D-AF7E-7D08CFEC52AD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1096</TotalTime>
  <Words>671</Words>
  <Application>Microsoft Office PowerPoint</Application>
  <PresentationFormat>Diavoorstelling (4:3)</PresentationFormat>
  <Paragraphs>87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6" baseType="lpstr">
      <vt:lpstr>Arial</vt:lpstr>
      <vt:lpstr>ＭＳ Ｐゴシック</vt:lpstr>
      <vt:lpstr>Verdana</vt:lpstr>
      <vt:lpstr>Calibri</vt:lpstr>
      <vt:lpstr>Trebuchet MS</vt:lpstr>
      <vt:lpstr>Wingdings</vt:lpstr>
      <vt:lpstr>1_ACER new presentation template</vt:lpstr>
      <vt:lpstr>4_ACER new presentation template</vt:lpstr>
      <vt:lpstr>3_ACER new presentation template</vt:lpstr>
      <vt:lpstr> Gas Regional Investment Plan project</vt:lpstr>
      <vt:lpstr>North-West Gas Regional Investment Plan 2011-2020</vt:lpstr>
      <vt:lpstr>Dia 3</vt:lpstr>
      <vt:lpstr>Dia 4</vt:lpstr>
      <vt:lpstr>Dia 5</vt:lpstr>
      <vt:lpstr>Dia 6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60</cp:revision>
  <dcterms:created xsi:type="dcterms:W3CDTF">2011-11-28T15:46:36Z</dcterms:created>
  <dcterms:modified xsi:type="dcterms:W3CDTF">2012-10-17T16:42:31Z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262d1c2c-16b0-41fd-8555-a6fda806a00d</vt:lpwstr>
  </property>
</Properties>
</file>