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3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drawing1.xml" ContentType="application/vnd.ms-office.drawingml.diagramDrawing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  <p:sldMasterId id="2147483742" r:id="rId2"/>
    <p:sldMasterId id="2147483765" r:id="rId3"/>
  </p:sldMasterIdLst>
  <p:notesMasterIdLst>
    <p:notesMasterId r:id="rId12"/>
  </p:notesMasterIdLst>
  <p:handoutMasterIdLst>
    <p:handoutMasterId r:id="rId13"/>
  </p:handoutMasterIdLst>
  <p:sldIdLst>
    <p:sldId id="332" r:id="rId4"/>
    <p:sldId id="354" r:id="rId5"/>
    <p:sldId id="336" r:id="rId6"/>
    <p:sldId id="353" r:id="rId7"/>
    <p:sldId id="339" r:id="rId8"/>
    <p:sldId id="352" r:id="rId9"/>
    <p:sldId id="340" r:id="rId10"/>
    <p:sldId id="351" r:id="rId11"/>
  </p:sldIdLst>
  <p:sldSz cx="9144000" cy="6858000" type="screen4x3"/>
  <p:notesSz cx="6810375" cy="99425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07098"/>
    <a:srgbClr val="000000"/>
    <a:srgbClr val="005BA1"/>
    <a:srgbClr val="005BAB"/>
    <a:srgbClr val="31BBD7"/>
    <a:srgbClr val="186D7E"/>
    <a:srgbClr val="0000FF"/>
    <a:srgbClr val="FFCC00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5" autoAdjust="0"/>
    <p:restoredTop sz="91197" autoAdjust="0"/>
  </p:normalViewPr>
  <p:slideViewPr>
    <p:cSldViewPr snapToGrid="0" snapToObjects="1">
      <p:cViewPr>
        <p:scale>
          <a:sx n="75" d="100"/>
          <a:sy n="75" d="100"/>
        </p:scale>
        <p:origin x="-3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4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DF2AD6-0C11-401F-B455-4878018CF330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2E80712-0866-4FB9-A79B-5F2AF17BB529}">
      <dgm:prSet phldrT="[Tekst]" custT="1"/>
      <dgm:spPr>
        <a:solidFill>
          <a:srgbClr val="307098"/>
        </a:solidFill>
      </dgm:spPr>
      <dgm:t>
        <a:bodyPr/>
        <a:lstStyle/>
        <a:p>
          <a:r>
            <a:rPr lang="nl-NL" sz="1700" dirty="0" smtClean="0">
              <a:latin typeface="Arial" pitchFamily="34" charset="0"/>
              <a:cs typeface="Arial" pitchFamily="34" charset="0"/>
            </a:rPr>
            <a:t>Report of The Brattle Group (commisisoned by NMa) finalized</a:t>
          </a:r>
          <a:endParaRPr lang="nl-NL" sz="1700" dirty="0">
            <a:latin typeface="Arial" pitchFamily="34" charset="0"/>
            <a:cs typeface="Arial" pitchFamily="34" charset="0"/>
          </a:endParaRPr>
        </a:p>
      </dgm:t>
    </dgm:pt>
    <dgm:pt modelId="{910ED051-D8BC-4BC1-92F5-42ABD9DFEAF9}" type="parTrans" cxnId="{4612525D-5EDD-4BCA-BC6F-6B0F567AED4B}">
      <dgm:prSet/>
      <dgm:spPr/>
      <dgm:t>
        <a:bodyPr/>
        <a:lstStyle/>
        <a:p>
          <a:endParaRPr lang="nl-NL"/>
        </a:p>
      </dgm:t>
    </dgm:pt>
    <dgm:pt modelId="{01663104-1D1A-4553-85FF-F225A0F46F6B}" type="sibTrans" cxnId="{4612525D-5EDD-4BCA-BC6F-6B0F567AED4B}">
      <dgm:prSet/>
      <dgm:spPr/>
      <dgm:t>
        <a:bodyPr/>
        <a:lstStyle/>
        <a:p>
          <a:endParaRPr lang="nl-NL"/>
        </a:p>
      </dgm:t>
    </dgm:pt>
    <dgm:pt modelId="{F6613833-08F0-4D24-B776-630D54565D3F}">
      <dgm:prSet phldrT="[Tekst]" custT="1"/>
      <dgm:spPr/>
      <dgm:t>
        <a:bodyPr/>
        <a:lstStyle/>
        <a:p>
          <a:r>
            <a:rPr lang="nl-NL" sz="1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Draft RCC position paper finalized and published for consultation</a:t>
          </a:r>
          <a:endParaRPr lang="nl-NL" sz="17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A784D92-57C3-41A4-8BB4-EBA0954FD236}" type="parTrans" cxnId="{0AD8298E-BF8C-4839-A4CD-C1F3CFE6F57E}">
      <dgm:prSet/>
      <dgm:spPr/>
      <dgm:t>
        <a:bodyPr/>
        <a:lstStyle/>
        <a:p>
          <a:endParaRPr lang="nl-NL"/>
        </a:p>
      </dgm:t>
    </dgm:pt>
    <dgm:pt modelId="{C8F9394B-BDFB-4985-BDB2-FE5C9751F4F0}" type="sibTrans" cxnId="{0AD8298E-BF8C-4839-A4CD-C1F3CFE6F57E}">
      <dgm:prSet/>
      <dgm:spPr/>
      <dgm:t>
        <a:bodyPr/>
        <a:lstStyle/>
        <a:p>
          <a:endParaRPr lang="nl-NL"/>
        </a:p>
      </dgm:t>
    </dgm:pt>
    <dgm:pt modelId="{07FC5FBB-0759-4728-B01B-03F3B77D7264}">
      <dgm:prSet phldrT="[Tekst]" custT="1"/>
      <dgm:spPr>
        <a:solidFill>
          <a:srgbClr val="307098"/>
        </a:solidFill>
      </dgm:spPr>
      <dgm:t>
        <a:bodyPr/>
        <a:lstStyle/>
        <a:p>
          <a:r>
            <a:rPr lang="nl-NL" sz="1700" dirty="0" smtClean="0">
              <a:latin typeface="Arial" pitchFamily="34" charset="0"/>
              <a:cs typeface="Arial" pitchFamily="34" charset="0"/>
            </a:rPr>
            <a:t>Ongoing public consultation (until 5 November) and workshop              (19 October)</a:t>
          </a:r>
          <a:endParaRPr lang="nl-NL" sz="1700" dirty="0" smtClean="0">
            <a:latin typeface="Arial" pitchFamily="34" charset="0"/>
            <a:cs typeface="Arial" pitchFamily="34" charset="0"/>
          </a:endParaRPr>
        </a:p>
      </dgm:t>
    </dgm:pt>
    <dgm:pt modelId="{D21FEAF2-4BFA-4A0C-A633-F2ADC30920A9}" type="parTrans" cxnId="{B8DC65BC-949F-491C-9754-AD2358541AC7}">
      <dgm:prSet/>
      <dgm:spPr/>
      <dgm:t>
        <a:bodyPr/>
        <a:lstStyle/>
        <a:p>
          <a:endParaRPr lang="nl-NL"/>
        </a:p>
      </dgm:t>
    </dgm:pt>
    <dgm:pt modelId="{B2092E5E-B51C-4802-9F9E-25389D62FB32}" type="sibTrans" cxnId="{B8DC65BC-949F-491C-9754-AD2358541AC7}">
      <dgm:prSet/>
      <dgm:spPr/>
      <dgm:t>
        <a:bodyPr/>
        <a:lstStyle/>
        <a:p>
          <a:endParaRPr lang="nl-NL"/>
        </a:p>
      </dgm:t>
    </dgm:pt>
    <dgm:pt modelId="{291CA60B-FFB5-4802-B5FE-364E8A382833}" type="pres">
      <dgm:prSet presAssocID="{3ADF2AD6-0C11-401F-B455-4878018CF33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895D0D2-4A14-4984-93E4-52181F8A859D}" type="pres">
      <dgm:prSet presAssocID="{52E80712-0866-4FB9-A79B-5F2AF17BB529}" presName="node" presStyleLbl="node1" presStyleIdx="0" presStyleCnt="3" custLinFactNeighborX="-513" custLinFactNeighborY="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B9C9B96-8CAE-494C-A902-18839D2AAABB}" type="pres">
      <dgm:prSet presAssocID="{01663104-1D1A-4553-85FF-F225A0F46F6B}" presName="sibTrans" presStyleCnt="0"/>
      <dgm:spPr/>
    </dgm:pt>
    <dgm:pt modelId="{639C47DC-21F9-4F32-A024-25E516288480}" type="pres">
      <dgm:prSet presAssocID="{F6613833-08F0-4D24-B776-630D54565D3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FD7B18C-3014-4971-8525-A36F49ED9196}" type="pres">
      <dgm:prSet presAssocID="{C8F9394B-BDFB-4985-BDB2-FE5C9751F4F0}" presName="sibTrans" presStyleCnt="0"/>
      <dgm:spPr/>
    </dgm:pt>
    <dgm:pt modelId="{017D0CC2-B33D-4268-AFC5-D7365E4F4898}" type="pres">
      <dgm:prSet presAssocID="{07FC5FBB-0759-4728-B01B-03F3B77D726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F107D650-6B9F-4FE1-890C-16EEE918BDD3}" type="presOf" srcId="{52E80712-0866-4FB9-A79B-5F2AF17BB529}" destId="{A895D0D2-4A14-4984-93E4-52181F8A859D}" srcOrd="0" destOrd="0" presId="urn:microsoft.com/office/officeart/2005/8/layout/hList6"/>
    <dgm:cxn modelId="{E511F4A1-9A51-4FE9-A570-D8258706C262}" type="presOf" srcId="{07FC5FBB-0759-4728-B01B-03F3B77D7264}" destId="{017D0CC2-B33D-4268-AFC5-D7365E4F4898}" srcOrd="0" destOrd="0" presId="urn:microsoft.com/office/officeart/2005/8/layout/hList6"/>
    <dgm:cxn modelId="{B8DC65BC-949F-491C-9754-AD2358541AC7}" srcId="{3ADF2AD6-0C11-401F-B455-4878018CF330}" destId="{07FC5FBB-0759-4728-B01B-03F3B77D7264}" srcOrd="2" destOrd="0" parTransId="{D21FEAF2-4BFA-4A0C-A633-F2ADC30920A9}" sibTransId="{B2092E5E-B51C-4802-9F9E-25389D62FB32}"/>
    <dgm:cxn modelId="{5054197D-3748-4676-BB4E-02DC99254AF3}" type="presOf" srcId="{3ADF2AD6-0C11-401F-B455-4878018CF330}" destId="{291CA60B-FFB5-4802-B5FE-364E8A382833}" srcOrd="0" destOrd="0" presId="urn:microsoft.com/office/officeart/2005/8/layout/hList6"/>
    <dgm:cxn modelId="{722F6C66-0407-416B-BF42-6CCC28DFA14F}" type="presOf" srcId="{F6613833-08F0-4D24-B776-630D54565D3F}" destId="{639C47DC-21F9-4F32-A024-25E516288480}" srcOrd="0" destOrd="0" presId="urn:microsoft.com/office/officeart/2005/8/layout/hList6"/>
    <dgm:cxn modelId="{0AD8298E-BF8C-4839-A4CD-C1F3CFE6F57E}" srcId="{3ADF2AD6-0C11-401F-B455-4878018CF330}" destId="{F6613833-08F0-4D24-B776-630D54565D3F}" srcOrd="1" destOrd="0" parTransId="{3A784D92-57C3-41A4-8BB4-EBA0954FD236}" sibTransId="{C8F9394B-BDFB-4985-BDB2-FE5C9751F4F0}"/>
    <dgm:cxn modelId="{4612525D-5EDD-4BCA-BC6F-6B0F567AED4B}" srcId="{3ADF2AD6-0C11-401F-B455-4878018CF330}" destId="{52E80712-0866-4FB9-A79B-5F2AF17BB529}" srcOrd="0" destOrd="0" parTransId="{910ED051-D8BC-4BC1-92F5-42ABD9DFEAF9}" sibTransId="{01663104-1D1A-4553-85FF-F225A0F46F6B}"/>
    <dgm:cxn modelId="{3CB04F8A-3FC8-4B97-8F89-E5CDA35B6CC1}" type="presParOf" srcId="{291CA60B-FFB5-4802-B5FE-364E8A382833}" destId="{A895D0D2-4A14-4984-93E4-52181F8A859D}" srcOrd="0" destOrd="0" presId="urn:microsoft.com/office/officeart/2005/8/layout/hList6"/>
    <dgm:cxn modelId="{ED975A28-01BA-445F-A32A-D842369B7043}" type="presParOf" srcId="{291CA60B-FFB5-4802-B5FE-364E8A382833}" destId="{1B9C9B96-8CAE-494C-A902-18839D2AAABB}" srcOrd="1" destOrd="0" presId="urn:microsoft.com/office/officeart/2005/8/layout/hList6"/>
    <dgm:cxn modelId="{0CC56617-E458-4091-9676-1ADD576BF975}" type="presParOf" srcId="{291CA60B-FFB5-4802-B5FE-364E8A382833}" destId="{639C47DC-21F9-4F32-A024-25E516288480}" srcOrd="2" destOrd="0" presId="urn:microsoft.com/office/officeart/2005/8/layout/hList6"/>
    <dgm:cxn modelId="{10ED8C19-3F14-4D23-902C-EE141B4DEBFE}" type="presParOf" srcId="{291CA60B-FFB5-4802-B5FE-364E8A382833}" destId="{3FD7B18C-3014-4971-8525-A36F49ED9196}" srcOrd="3" destOrd="0" presId="urn:microsoft.com/office/officeart/2005/8/layout/hList6"/>
    <dgm:cxn modelId="{5F8EFD13-659C-4FAE-BF4F-51C0C397D962}" type="presParOf" srcId="{291CA60B-FFB5-4802-B5FE-364E8A382833}" destId="{017D0CC2-B33D-4268-AFC5-D7365E4F4898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95D0D2-4A14-4984-93E4-52181F8A859D}">
      <dsp:nvSpPr>
        <dsp:cNvPr id="0" name=""/>
        <dsp:cNvSpPr/>
      </dsp:nvSpPr>
      <dsp:spPr>
        <a:xfrm rot="16200000">
          <a:off x="-596565" y="596565"/>
          <a:ext cx="3127896" cy="1934765"/>
        </a:xfrm>
        <a:prstGeom prst="flowChartManualOperation">
          <a:avLst/>
        </a:prstGeom>
        <a:solidFill>
          <a:srgbClr val="30709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795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>
              <a:latin typeface="Arial" pitchFamily="34" charset="0"/>
              <a:cs typeface="Arial" pitchFamily="34" charset="0"/>
            </a:rPr>
            <a:t>Report of The Brattle Group (commisisoned by NMa) finalized</a:t>
          </a:r>
          <a:endParaRPr lang="nl-NL" sz="1700" kern="1200" dirty="0">
            <a:latin typeface="Arial" pitchFamily="34" charset="0"/>
            <a:cs typeface="Arial" pitchFamily="34" charset="0"/>
          </a:endParaRPr>
        </a:p>
      </dsp:txBody>
      <dsp:txXfrm rot="16200000">
        <a:off x="-596565" y="596565"/>
        <a:ext cx="3127896" cy="1934765"/>
      </dsp:txXfrm>
    </dsp:sp>
    <dsp:sp modelId="{639C47DC-21F9-4F32-A024-25E516288480}">
      <dsp:nvSpPr>
        <dsp:cNvPr id="0" name=""/>
        <dsp:cNvSpPr/>
      </dsp:nvSpPr>
      <dsp:spPr>
        <a:xfrm rot="16200000">
          <a:off x="1484052" y="596565"/>
          <a:ext cx="3127896" cy="193476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795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Draft RCC position paper finalized and published for consultation</a:t>
          </a:r>
          <a:endParaRPr lang="nl-NL" sz="170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6200000">
        <a:off x="1484052" y="596565"/>
        <a:ext cx="3127896" cy="1934765"/>
      </dsp:txXfrm>
    </dsp:sp>
    <dsp:sp modelId="{017D0CC2-B33D-4268-AFC5-D7365E4F4898}">
      <dsp:nvSpPr>
        <dsp:cNvPr id="0" name=""/>
        <dsp:cNvSpPr/>
      </dsp:nvSpPr>
      <dsp:spPr>
        <a:xfrm rot="16200000">
          <a:off x="3563925" y="596565"/>
          <a:ext cx="3127896" cy="1934765"/>
        </a:xfrm>
        <a:prstGeom prst="flowChartManualOperation">
          <a:avLst/>
        </a:prstGeom>
        <a:solidFill>
          <a:srgbClr val="30709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795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>
              <a:latin typeface="Arial" pitchFamily="34" charset="0"/>
              <a:cs typeface="Arial" pitchFamily="34" charset="0"/>
            </a:rPr>
            <a:t>Ongoing public consultation (until 5 November) and workshop              (19 October)</a:t>
          </a:r>
          <a:endParaRPr lang="nl-NL" sz="1700" kern="1200" dirty="0" smtClean="0">
            <a:latin typeface="Arial" pitchFamily="34" charset="0"/>
            <a:cs typeface="Arial" pitchFamily="34" charset="0"/>
          </a:endParaRPr>
        </a:p>
      </dsp:txBody>
      <dsp:txXfrm rot="16200000">
        <a:off x="3563925" y="596565"/>
        <a:ext cx="3127896" cy="1934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6F3394D-0472-4CBD-BF0E-0DA7EED6B7DA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21A63F6-2A73-4F27-9065-C09069D27EF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6973945-2E6D-472F-AD7C-51CC1A69BB4E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8300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noProof="0" smtClean="0"/>
              <a:t>Click to edit Master text styles</a:t>
            </a:r>
          </a:p>
          <a:p>
            <a:pPr lvl="1"/>
            <a:r>
              <a:rPr lang="nl-BE" noProof="0" smtClean="0"/>
              <a:t>Second level</a:t>
            </a:r>
          </a:p>
          <a:p>
            <a:pPr lvl="2"/>
            <a:r>
              <a:rPr lang="nl-BE" noProof="0" smtClean="0"/>
              <a:t>Third level</a:t>
            </a:r>
          </a:p>
          <a:p>
            <a:pPr lvl="3"/>
            <a:r>
              <a:rPr lang="nl-BE" noProof="0" smtClean="0"/>
              <a:t>Fourth level</a:t>
            </a:r>
          </a:p>
          <a:p>
            <a:pPr lvl="4"/>
            <a:r>
              <a:rPr lang="nl-BE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0C793B1-F488-4323-921B-F0A8703076D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3775-5DD0-40E5-BCB5-9DCFD6E985BF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F1AB3-38B9-41EE-943C-FDB2BF4E5CE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027113"/>
            <a:ext cx="2057400" cy="50990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027113"/>
            <a:ext cx="6019800" cy="509905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27A62-6E29-47A7-B631-50B6D01A9778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E62D0-8C21-4C04-A798-456E3C5F69C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12105-81D3-46E5-A465-45BD93EF184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84716-272A-4F15-A416-F72376608F4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E6F23-EBEF-4868-9EBE-DE72DEBFBB7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AE4A0-DE22-4A96-B5A5-14240D0D329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10427-C82F-43BA-99A2-35F805706C5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F92E4-FB32-460D-A5C6-0990C2B4901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46C88-6124-4939-9CFB-073DF92A825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BAC81-3536-4266-B3A9-2ACB0C547FA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1C47C-34BA-4BBE-BDA3-D699DCA8E05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B8DF8-D822-4518-BA27-D9868CB3DF2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1027113"/>
            <a:ext cx="2057400" cy="50990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027113"/>
            <a:ext cx="6019800" cy="50990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0ECB3-912C-441E-A49D-274BE609A02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3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pic>
        <p:nvPicPr>
          <p:cNvPr id="4" name="Picture 1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FOND_COVER_transp.png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7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 sz="1800"/>
          </a:p>
        </p:txBody>
      </p:sp>
      <p:pic>
        <p:nvPicPr>
          <p:cNvPr id="8" name="Picture 3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9"/>
          <p:cNvSpPr txBox="1">
            <a:spLocks noChangeArrowheads="1"/>
          </p:cNvSpPr>
          <p:nvPr userDrawn="1"/>
        </p:nvSpPr>
        <p:spPr bwMode="auto">
          <a:xfrm>
            <a:off x="3276600" y="2060575"/>
            <a:ext cx="4967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fr-BE" sz="1800"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" name="Date Placeholder 5"/>
          <p:cNvSpPr txBox="1">
            <a:spLocks noGrp="1"/>
          </p:cNvSpPr>
          <p:nvPr userDrawn="1"/>
        </p:nvSpPr>
        <p:spPr bwMode="auto">
          <a:xfrm>
            <a:off x="6772275" y="56800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FB3ED4C3-1B57-464F-BB53-A7A0CF1E95D7}" type="datetime1">
              <a:rPr lang="en-IE" sz="1400" b="1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+mn-cs"/>
              </a:rPr>
              <a:pPr algn="r">
                <a:defRPr/>
              </a:pPr>
              <a:t>17/10/2012</a:t>
            </a:fld>
            <a:endParaRPr lang="en-US" sz="1400" b="1">
              <a:solidFill>
                <a:schemeClr val="bg1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1" name="TextBox 8"/>
          <p:cNvSpPr txBox="1">
            <a:spLocks noChangeArrowheads="1"/>
          </p:cNvSpPr>
          <p:nvPr userDrawn="1"/>
        </p:nvSpPr>
        <p:spPr bwMode="auto">
          <a:xfrm>
            <a:off x="1244600" y="5664200"/>
            <a:ext cx="7110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FFFFF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22nd RCC meeting GRI NW</a:t>
            </a:r>
          </a:p>
        </p:txBody>
      </p:sp>
      <p:sp>
        <p:nvSpPr>
          <p:cNvPr id="12" name="Title Placeholder 1"/>
          <p:cNvSpPr>
            <a:spLocks noGrp="1"/>
          </p:cNvSpPr>
          <p:nvPr/>
        </p:nvSpPr>
        <p:spPr bwMode="auto">
          <a:xfrm>
            <a:off x="2714625" y="1628775"/>
            <a:ext cx="619125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lnSpc>
                <a:spcPct val="90000"/>
              </a:lnSpc>
              <a:defRPr/>
            </a:pPr>
            <a:r>
              <a:rPr lang="en-GB" sz="3000" b="1">
                <a:solidFill>
                  <a:srgbClr val="00529B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Location next Government and SG meeting</a:t>
            </a:r>
          </a:p>
        </p:txBody>
      </p:sp>
      <p:sp>
        <p:nvSpPr>
          <p:cNvPr id="13" name="Text Placeholder 2"/>
          <p:cNvSpPr>
            <a:spLocks/>
          </p:cNvSpPr>
          <p:nvPr userDrawn="1"/>
        </p:nvSpPr>
        <p:spPr bwMode="auto">
          <a:xfrm>
            <a:off x="2987675" y="2738438"/>
            <a:ext cx="597693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endParaRPr lang="en-US" sz="2800" i="1" dirty="0">
              <a:latin typeface="Verdana" pitchFamily="34" charset="0"/>
              <a:ea typeface="ＭＳ Ｐゴシック" pitchFamily="34" charset="-128"/>
              <a:cs typeface="+mn-cs"/>
            </a:endParaRPr>
          </a:p>
          <a:p>
            <a:pPr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r>
              <a:rPr lang="en-US" sz="2400" i="1" dirty="0">
                <a:latin typeface="Verdana" pitchFamily="34" charset="0"/>
                <a:ea typeface="ＭＳ Ｐゴシック" pitchFamily="34" charset="-128"/>
                <a:cs typeface="+mn-cs"/>
              </a:rPr>
              <a:t>Programme Office GRI NW</a:t>
            </a:r>
            <a:endParaRPr lang="en-US" sz="2000" dirty="0">
              <a:latin typeface="Verdana" pitchFamily="34" charset="0"/>
              <a:ea typeface="ＭＳ Ｐゴシック" pitchFamily="34" charset="-128"/>
              <a:cs typeface="+mn-cs"/>
            </a:endParaRPr>
          </a:p>
          <a:p>
            <a:pPr algn="ctr"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endParaRPr lang="en-GB" sz="2800" dirty="0"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Top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5A334-303E-4AB0-B3CD-68176992D66F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1AC9C-36B9-4212-A5C4-00F8B501180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AC515-5963-466F-B2B0-D7B4B868A1DF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AB223-02DD-4E36-BCFA-228D1912250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63353-C26D-4BCD-889A-3089B5FC4B4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E4882-7727-4E50-BBC2-4971AE272E7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812CF-F803-416F-BABD-7ABC57D67CDF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pic>
        <p:nvPicPr>
          <p:cNvPr id="1028" name="Picture 12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Espace réservé du pied de page 3"/>
          <p:cNvSpPr txBox="1">
            <a:spLocks noGrp="1"/>
          </p:cNvSpPr>
          <p:nvPr/>
        </p:nvSpPr>
        <p:spPr bwMode="auto">
          <a:xfrm>
            <a:off x="228600" y="6492875"/>
            <a:ext cx="3759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RCC meeting</a:t>
            </a:r>
            <a:endParaRPr lang="en-US" sz="1800" b="1" dirty="0">
              <a:solidFill>
                <a:schemeClr val="bg1"/>
              </a:solidFill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3588" y="0"/>
            <a:ext cx="7110412" cy="36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Feasibility of</a:t>
            </a:r>
            <a:r>
              <a:rPr lang="en-US" sz="1800" b="1" baseline="0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 implicit allocation in the gas market</a:t>
            </a:r>
            <a:endParaRPr lang="en-US" sz="1800" b="1" dirty="0">
              <a:solidFill>
                <a:schemeClr val="bg1"/>
              </a:solidFill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27113"/>
            <a:ext cx="82296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778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DCEE010-3460-42A7-8F60-31C83FCE89C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ransition spd="med">
    <p:wipe dir="r"/>
  </p:transition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400">
          <a:solidFill>
            <a:srgbClr val="898989"/>
          </a:solidFill>
          <a:latin typeface="+mn-lt"/>
          <a:ea typeface="+mn-ea"/>
          <a:cs typeface="+mn-cs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+mn-cs"/>
        </a:defRPr>
      </a:lvl2pPr>
      <a:lvl3pPr marL="1524000" indent="-346075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+mn-cs"/>
        </a:defRPr>
      </a:lvl3pPr>
      <a:lvl4pPr marL="2066925" indent="-363538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4pPr>
      <a:lvl5pPr marL="2600325" indent="-354013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5pPr>
      <a:lvl6pPr marL="30575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6pPr>
      <a:lvl7pPr marL="35147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7pPr>
      <a:lvl8pPr marL="39719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8pPr>
      <a:lvl9pPr marL="44291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pic>
        <p:nvPicPr>
          <p:cNvPr id="2052" name="Picture 12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Espace réservé du pied de page 3"/>
          <p:cNvSpPr txBox="1">
            <a:spLocks noGrp="1"/>
          </p:cNvSpPr>
          <p:nvPr/>
        </p:nvSpPr>
        <p:spPr bwMode="auto">
          <a:xfrm>
            <a:off x="228600" y="6492875"/>
            <a:ext cx="4229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22nd RCC meeting GRI NW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33588" y="182563"/>
            <a:ext cx="7110412" cy="3667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800" b="1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Location next Government and SG meeting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27113"/>
            <a:ext cx="82296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778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50FE3F2-C577-4661-8B41-C76E9B0A868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ransition spd="med">
    <p:wipe dir="r"/>
  </p:transition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400">
          <a:solidFill>
            <a:srgbClr val="898989"/>
          </a:solidFill>
          <a:latin typeface="+mn-lt"/>
          <a:ea typeface="+mn-ea"/>
          <a:cs typeface="ＭＳ Ｐゴシック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ＭＳ Ｐゴシック"/>
        </a:defRPr>
      </a:lvl2pPr>
      <a:lvl3pPr marL="1524000" indent="-346075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ＭＳ Ｐゴシック"/>
        </a:defRPr>
      </a:lvl3pPr>
      <a:lvl4pPr marL="2066925" indent="-363538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ＭＳ Ｐゴシック"/>
        </a:defRPr>
      </a:lvl4pPr>
      <a:lvl5pPr marL="2600325" indent="-354013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ＭＳ Ｐゴシック"/>
        </a:defRPr>
      </a:lvl5pPr>
      <a:lvl6pPr marL="30575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6pPr>
      <a:lvl7pPr marL="35147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7pPr>
      <a:lvl8pPr marL="39719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8pPr>
      <a:lvl9pPr marL="44291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</p:sldLayoutIdLst>
  <p:transition spd="med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+mn-ea"/>
          <a:cs typeface="+mn-cs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pitchFamily="34" charset="0"/>
        <a:buChar char="­"/>
        <a:defRPr sz="2200">
          <a:solidFill>
            <a:schemeClr val="tx1"/>
          </a:solidFill>
          <a:latin typeface="+mn-lt"/>
          <a:ea typeface="+mn-ea"/>
          <a:cs typeface="+mn-cs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camuscl\AppData\Local\Microsoft\Windows\Temporary Internet Files\Content.IE5\GTVTTPZC\MP900438622[3]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1885950" y="5680075"/>
            <a:ext cx="3486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TITRE</a:t>
            </a:r>
          </a:p>
        </p:txBody>
      </p:sp>
      <p:pic>
        <p:nvPicPr>
          <p:cNvPr id="7" name="Picture 6" descr="FOND_COVER_transp.png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12293" name="Date Placeholder 5"/>
          <p:cNvSpPr txBox="1">
            <a:spLocks noGrp="1"/>
          </p:cNvSpPr>
          <p:nvPr/>
        </p:nvSpPr>
        <p:spPr bwMode="auto">
          <a:xfrm>
            <a:off x="6772275" y="56800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IE" sz="1400" b="1" dirty="0" smtClean="0">
                <a:solidFill>
                  <a:schemeClr val="bg1"/>
                </a:solidFill>
              </a:rPr>
              <a:t>18/10/2012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294" name="TextBox 8"/>
          <p:cNvSpPr txBox="1">
            <a:spLocks noChangeArrowheads="1"/>
          </p:cNvSpPr>
          <p:nvPr/>
        </p:nvSpPr>
        <p:spPr bwMode="auto">
          <a:xfrm>
            <a:off x="1244600" y="5664200"/>
            <a:ext cx="7110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rgbClr val="FFFFFF"/>
                </a:solidFill>
                <a:latin typeface="Verdana" pitchFamily="34" charset="0"/>
              </a:rPr>
              <a:t>RCC meeting</a:t>
            </a:r>
            <a:endParaRPr lang="en-US" sz="2000" b="1" dirty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-280988" y="635000"/>
            <a:ext cx="3051176" cy="134937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 sz="1800"/>
          </a:p>
        </p:txBody>
      </p:sp>
      <p:pic>
        <p:nvPicPr>
          <p:cNvPr id="12296" name="Picture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250" y="801688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Placeholder 1"/>
          <p:cNvSpPr>
            <a:spLocks noGrp="1"/>
          </p:cNvSpPr>
          <p:nvPr>
            <p:ph type="ctrTitle" idx="4294967295"/>
          </p:nvPr>
        </p:nvSpPr>
        <p:spPr>
          <a:xfrm>
            <a:off x="2987675" y="1646238"/>
            <a:ext cx="5976938" cy="1470025"/>
          </a:xfrm>
        </p:spPr>
        <p:txBody>
          <a:bodyPr/>
          <a:lstStyle/>
          <a:p>
            <a:pPr eaLnBrk="1" hangingPunct="1"/>
            <a:r>
              <a:rPr lang="en-US" sz="2000" smtClean="0">
                <a:solidFill>
                  <a:srgbClr val="00529B"/>
                </a:solidFill>
              </a:rPr>
              <a:t/>
            </a:r>
            <a:br>
              <a:rPr lang="en-US" sz="2000" smtClean="0">
                <a:solidFill>
                  <a:srgbClr val="00529B"/>
                </a:solidFill>
              </a:rPr>
            </a:br>
            <a:r>
              <a:rPr lang="en-GB" sz="2600" smtClean="0">
                <a:solidFill>
                  <a:srgbClr val="264D74"/>
                </a:solidFill>
              </a:rPr>
              <a:t>Feasibility of implicit allocation in the gas market</a:t>
            </a:r>
            <a:endParaRPr lang="en-GB" sz="2000" smtClean="0">
              <a:solidFill>
                <a:srgbClr val="264D74"/>
              </a:solidFill>
            </a:endParaRPr>
          </a:p>
        </p:txBody>
      </p:sp>
      <p:sp>
        <p:nvSpPr>
          <p:cNvPr id="11" name="Text Placeholder 2"/>
          <p:cNvSpPr>
            <a:spLocks noGrp="1"/>
          </p:cNvSpPr>
          <p:nvPr>
            <p:ph type="subTitle" idx="4294967295"/>
          </p:nvPr>
        </p:nvSpPr>
        <p:spPr>
          <a:xfrm>
            <a:off x="2987675" y="2852738"/>
            <a:ext cx="5976938" cy="122396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sz="1600" dirty="0" smtClean="0"/>
          </a:p>
          <a:p>
            <a:pPr eaLnBrk="1" hangingPunct="1">
              <a:buClrTx/>
              <a:buSzTx/>
              <a:buFontTx/>
              <a:buNone/>
            </a:pPr>
            <a:r>
              <a:rPr lang="en-US" sz="1900" dirty="0" smtClean="0">
                <a:solidFill>
                  <a:schemeClr val="tx1"/>
                </a:solidFill>
                <a:latin typeface="Arial" pitchFamily="34" charset="0"/>
              </a:rPr>
              <a:t>NMa</a:t>
            </a:r>
            <a:endParaRPr lang="en-GB" sz="19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8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>
        <p:tmplLst>
          <p:tmpl lvl="1">
            <p:tnLst>
              <p:par>
                <p:cTn presetID="1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Top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785813"/>
            <a:ext cx="7700963" cy="609600"/>
          </a:xfrm>
        </p:spPr>
        <p:txBody>
          <a:bodyPr/>
          <a:lstStyle/>
          <a:p>
            <a:pPr defTabSz="571500"/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The RCC has drafted a position paper on the feasibility of implicit allocation in the gas market (now up for consultation)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619672" y="2324100"/>
          <a:ext cx="6096000" cy="3127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kstvak 5"/>
          <p:cNvSpPr txBox="1"/>
          <p:nvPr/>
        </p:nvSpPr>
        <p:spPr>
          <a:xfrm rot="16200000">
            <a:off x="247720" y="3550533"/>
            <a:ext cx="1529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307098"/>
                </a:solidFill>
              </a:rPr>
              <a:t>Process</a:t>
            </a:r>
            <a:r>
              <a:rPr lang="nl-NL" dirty="0">
                <a:solidFill>
                  <a:srgbClr val="307098"/>
                </a:solidFill>
              </a:rPr>
              <a:t> </a:t>
            </a:r>
            <a:r>
              <a:rPr lang="nl-NL" dirty="0" smtClean="0">
                <a:solidFill>
                  <a:srgbClr val="307098"/>
                </a:solidFill>
              </a:rPr>
              <a:t>so far</a:t>
            </a:r>
            <a:endParaRPr lang="nl-NL" dirty="0">
              <a:solidFill>
                <a:srgbClr val="307098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85813"/>
            <a:ext cx="8305800" cy="609600"/>
          </a:xfrm>
        </p:spPr>
        <p:txBody>
          <a:bodyPr/>
          <a:lstStyle/>
          <a:p>
            <a:pPr defTabSz="571500"/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The </a:t>
            </a:r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morning session of the workshop </a:t>
            </a:r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is meant to explore the added value of implicit allocation in the gas market</a:t>
            </a:r>
          </a:p>
        </p:txBody>
      </p:sp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9629" y="1739900"/>
            <a:ext cx="8639248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785813"/>
            <a:ext cx="8331200" cy="609600"/>
          </a:xfrm>
        </p:spPr>
        <p:txBody>
          <a:bodyPr/>
          <a:lstStyle/>
          <a:p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In the afternoon session the design issues related to the implicit allocation mechanism will be discussed in an open dialogue</a:t>
            </a:r>
            <a:endParaRPr lang="nl-NL" sz="2000" dirty="0" smtClean="0">
              <a:latin typeface="Arial" pitchFamily="34" charset="0"/>
            </a:endParaRP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3633" y="1930400"/>
            <a:ext cx="8860367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hthoek 3"/>
          <p:cNvSpPr/>
          <p:nvPr/>
        </p:nvSpPr>
        <p:spPr>
          <a:xfrm>
            <a:off x="283633" y="1739900"/>
            <a:ext cx="3005667" cy="876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31380" y="4725194"/>
            <a:ext cx="2921000" cy="1152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algn="ctr" defTabSz="762000" eaLnBrk="0" hangingPunct="0">
              <a:lnSpc>
                <a:spcPct val="120000"/>
              </a:lnSpc>
              <a:buClr>
                <a:srgbClr val="BC4B17"/>
              </a:buClr>
              <a:buSzPct val="100000"/>
              <a:buFont typeface="Wingdings" pitchFamily="2" charset="2"/>
              <a:buNone/>
              <a:tabLst>
                <a:tab pos="2571750" algn="l"/>
              </a:tabLst>
            </a:pPr>
            <a:r>
              <a:rPr lang="nl-NL" sz="1600" dirty="0">
                <a:solidFill>
                  <a:schemeClr val="bg1"/>
                </a:solidFill>
              </a:rPr>
              <a:t>	The RCC will present                a statement and                </a:t>
            </a:r>
            <a:r>
              <a:rPr lang="nl-NL" sz="1600" dirty="0" smtClean="0">
                <a:solidFill>
                  <a:schemeClr val="bg1"/>
                </a:solidFill>
              </a:rPr>
              <a:t>provide</a:t>
            </a:r>
            <a:endParaRPr lang="nl-NL" sz="1600" dirty="0">
              <a:solidFill>
                <a:schemeClr val="bg1"/>
              </a:solidFill>
            </a:endParaRPr>
          </a:p>
        </p:txBody>
      </p: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6498780" y="3002177"/>
            <a:ext cx="1727200" cy="1437267"/>
            <a:chOff x="3125" y="1694"/>
            <a:chExt cx="885" cy="885"/>
          </a:xfrm>
        </p:grpSpPr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3125" y="1694"/>
              <a:ext cx="885" cy="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endParaRPr lang="nl-NL"/>
            </a:p>
          </p:txBody>
        </p:sp>
        <p:grpSp>
          <p:nvGrpSpPr>
            <p:cNvPr id="16" name="Group 16"/>
            <p:cNvGrpSpPr>
              <a:grpSpLocks/>
            </p:cNvGrpSpPr>
            <p:nvPr/>
          </p:nvGrpSpPr>
          <p:grpSpPr bwMode="auto">
            <a:xfrm>
              <a:off x="3232" y="1795"/>
              <a:ext cx="673" cy="685"/>
              <a:chOff x="3232" y="1795"/>
              <a:chExt cx="673" cy="685"/>
            </a:xfrm>
          </p:grpSpPr>
          <p:sp>
            <p:nvSpPr>
              <p:cNvPr id="17" name="Freeform 17"/>
              <p:cNvSpPr>
                <a:spLocks/>
              </p:cNvSpPr>
              <p:nvPr/>
            </p:nvSpPr>
            <p:spPr bwMode="auto">
              <a:xfrm>
                <a:off x="3232" y="1795"/>
                <a:ext cx="673" cy="446"/>
              </a:xfrm>
              <a:custGeom>
                <a:avLst/>
                <a:gdLst>
                  <a:gd name="T0" fmla="*/ 44 w 908"/>
                  <a:gd name="T1" fmla="*/ 199 h 602"/>
                  <a:gd name="T2" fmla="*/ 46 w 908"/>
                  <a:gd name="T3" fmla="*/ 188 h 602"/>
                  <a:gd name="T4" fmla="*/ 17 w 908"/>
                  <a:gd name="T5" fmla="*/ 159 h 602"/>
                  <a:gd name="T6" fmla="*/ 13 w 908"/>
                  <a:gd name="T7" fmla="*/ 128 h 602"/>
                  <a:gd name="T8" fmla="*/ 21 w 908"/>
                  <a:gd name="T9" fmla="*/ 104 h 602"/>
                  <a:gd name="T10" fmla="*/ 41 w 908"/>
                  <a:gd name="T11" fmla="*/ 85 h 602"/>
                  <a:gd name="T12" fmla="*/ 68 w 908"/>
                  <a:gd name="T13" fmla="*/ 79 h 602"/>
                  <a:gd name="T14" fmla="*/ 99 w 908"/>
                  <a:gd name="T15" fmla="*/ 87 h 602"/>
                  <a:gd name="T16" fmla="*/ 118 w 908"/>
                  <a:gd name="T17" fmla="*/ 107 h 602"/>
                  <a:gd name="T18" fmla="*/ 126 w 908"/>
                  <a:gd name="T19" fmla="*/ 135 h 602"/>
                  <a:gd name="T20" fmla="*/ 118 w 908"/>
                  <a:gd name="T21" fmla="*/ 164 h 602"/>
                  <a:gd name="T22" fmla="*/ 90 w 908"/>
                  <a:gd name="T23" fmla="*/ 188 h 602"/>
                  <a:gd name="T24" fmla="*/ 90 w 908"/>
                  <a:gd name="T25" fmla="*/ 196 h 602"/>
                  <a:gd name="T26" fmla="*/ 119 w 908"/>
                  <a:gd name="T27" fmla="*/ 199 h 602"/>
                  <a:gd name="T28" fmla="*/ 156 w 908"/>
                  <a:gd name="T29" fmla="*/ 204 h 602"/>
                  <a:gd name="T30" fmla="*/ 170 w 908"/>
                  <a:gd name="T31" fmla="*/ 224 h 602"/>
                  <a:gd name="T32" fmla="*/ 208 w 908"/>
                  <a:gd name="T33" fmla="*/ 164 h 602"/>
                  <a:gd name="T34" fmla="*/ 225 w 908"/>
                  <a:gd name="T35" fmla="*/ 147 h 602"/>
                  <a:gd name="T36" fmla="*/ 280 w 908"/>
                  <a:gd name="T37" fmla="*/ 147 h 602"/>
                  <a:gd name="T38" fmla="*/ 288 w 908"/>
                  <a:gd name="T39" fmla="*/ 142 h 602"/>
                  <a:gd name="T40" fmla="*/ 274 w 908"/>
                  <a:gd name="T41" fmla="*/ 128 h 602"/>
                  <a:gd name="T42" fmla="*/ 254 w 908"/>
                  <a:gd name="T43" fmla="*/ 104 h 602"/>
                  <a:gd name="T44" fmla="*/ 252 w 908"/>
                  <a:gd name="T45" fmla="*/ 73 h 602"/>
                  <a:gd name="T46" fmla="*/ 263 w 908"/>
                  <a:gd name="T47" fmla="*/ 49 h 602"/>
                  <a:gd name="T48" fmla="*/ 280 w 908"/>
                  <a:gd name="T49" fmla="*/ 36 h 602"/>
                  <a:gd name="T50" fmla="*/ 305 w 908"/>
                  <a:gd name="T51" fmla="*/ 30 h 602"/>
                  <a:gd name="T52" fmla="*/ 338 w 908"/>
                  <a:gd name="T53" fmla="*/ 38 h 602"/>
                  <a:gd name="T54" fmla="*/ 356 w 908"/>
                  <a:gd name="T55" fmla="*/ 56 h 602"/>
                  <a:gd name="T56" fmla="*/ 364 w 908"/>
                  <a:gd name="T57" fmla="*/ 83 h 602"/>
                  <a:gd name="T58" fmla="*/ 355 w 908"/>
                  <a:gd name="T59" fmla="*/ 111 h 602"/>
                  <a:gd name="T60" fmla="*/ 327 w 908"/>
                  <a:gd name="T61" fmla="*/ 139 h 602"/>
                  <a:gd name="T62" fmla="*/ 331 w 908"/>
                  <a:gd name="T63" fmla="*/ 145 h 602"/>
                  <a:gd name="T64" fmla="*/ 385 w 908"/>
                  <a:gd name="T65" fmla="*/ 147 h 602"/>
                  <a:gd name="T66" fmla="*/ 402 w 908"/>
                  <a:gd name="T67" fmla="*/ 158 h 602"/>
                  <a:gd name="T68" fmla="*/ 424 w 908"/>
                  <a:gd name="T69" fmla="*/ 245 h 602"/>
                  <a:gd name="T70" fmla="*/ 455 w 908"/>
                  <a:gd name="T71" fmla="*/ 130 h 602"/>
                  <a:gd name="T72" fmla="*/ 484 w 908"/>
                  <a:gd name="T73" fmla="*/ 121 h 602"/>
                  <a:gd name="T74" fmla="*/ 528 w 908"/>
                  <a:gd name="T75" fmla="*/ 119 h 602"/>
                  <a:gd name="T76" fmla="*/ 526 w 908"/>
                  <a:gd name="T77" fmla="*/ 108 h 602"/>
                  <a:gd name="T78" fmla="*/ 503 w 908"/>
                  <a:gd name="T79" fmla="*/ 87 h 602"/>
                  <a:gd name="T80" fmla="*/ 494 w 908"/>
                  <a:gd name="T81" fmla="*/ 57 h 602"/>
                  <a:gd name="T82" fmla="*/ 503 w 908"/>
                  <a:gd name="T83" fmla="*/ 25 h 602"/>
                  <a:gd name="T84" fmla="*/ 522 w 908"/>
                  <a:gd name="T85" fmla="*/ 7 h 602"/>
                  <a:gd name="T86" fmla="*/ 549 w 908"/>
                  <a:gd name="T87" fmla="*/ 0 h 602"/>
                  <a:gd name="T88" fmla="*/ 576 w 908"/>
                  <a:gd name="T89" fmla="*/ 7 h 602"/>
                  <a:gd name="T90" fmla="*/ 597 w 908"/>
                  <a:gd name="T91" fmla="*/ 24 h 602"/>
                  <a:gd name="T92" fmla="*/ 607 w 908"/>
                  <a:gd name="T93" fmla="*/ 50 h 602"/>
                  <a:gd name="T94" fmla="*/ 601 w 908"/>
                  <a:gd name="T95" fmla="*/ 81 h 602"/>
                  <a:gd name="T96" fmla="*/ 574 w 908"/>
                  <a:gd name="T97" fmla="*/ 107 h 602"/>
                  <a:gd name="T98" fmla="*/ 569 w 908"/>
                  <a:gd name="T99" fmla="*/ 116 h 602"/>
                  <a:gd name="T100" fmla="*/ 584 w 908"/>
                  <a:gd name="T101" fmla="*/ 121 h 602"/>
                  <a:gd name="T102" fmla="*/ 635 w 908"/>
                  <a:gd name="T103" fmla="*/ 124 h 602"/>
                  <a:gd name="T104" fmla="*/ 650 w 908"/>
                  <a:gd name="T105" fmla="*/ 143 h 602"/>
                  <a:gd name="T106" fmla="*/ 622 w 908"/>
                  <a:gd name="T107" fmla="*/ 219 h 602"/>
                  <a:gd name="T108" fmla="*/ 385 w 908"/>
                  <a:gd name="T109" fmla="*/ 267 h 602"/>
                  <a:gd name="T110" fmla="*/ 276 w 908"/>
                  <a:gd name="T111" fmla="*/ 282 h 602"/>
                  <a:gd name="T112" fmla="*/ 184 w 908"/>
                  <a:gd name="T113" fmla="*/ 305 h 602"/>
                  <a:gd name="T114" fmla="*/ 133 w 908"/>
                  <a:gd name="T115" fmla="*/ 326 h 602"/>
                  <a:gd name="T116" fmla="*/ 62 w 908"/>
                  <a:gd name="T117" fmla="*/ 372 h 602"/>
                  <a:gd name="T118" fmla="*/ 34 w 908"/>
                  <a:gd name="T119" fmla="*/ 404 h 602"/>
                  <a:gd name="T120" fmla="*/ 7 w 908"/>
                  <a:gd name="T121" fmla="*/ 445 h 602"/>
                  <a:gd name="T122" fmla="*/ 1 w 908"/>
                  <a:gd name="T123" fmla="*/ 444 h 602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908"/>
                  <a:gd name="T187" fmla="*/ 0 h 602"/>
                  <a:gd name="T188" fmla="*/ 908 w 908"/>
                  <a:gd name="T189" fmla="*/ 602 h 602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908" h="602">
                    <a:moveTo>
                      <a:pt x="0" y="268"/>
                    </a:moveTo>
                    <a:lnTo>
                      <a:pt x="43" y="268"/>
                    </a:lnTo>
                    <a:lnTo>
                      <a:pt x="49" y="268"/>
                    </a:lnTo>
                    <a:lnTo>
                      <a:pt x="56" y="268"/>
                    </a:lnTo>
                    <a:lnTo>
                      <a:pt x="59" y="268"/>
                    </a:lnTo>
                    <a:lnTo>
                      <a:pt x="62" y="265"/>
                    </a:lnTo>
                    <a:lnTo>
                      <a:pt x="64" y="264"/>
                    </a:lnTo>
                    <a:lnTo>
                      <a:pt x="66" y="261"/>
                    </a:lnTo>
                    <a:lnTo>
                      <a:pt x="64" y="257"/>
                    </a:lnTo>
                    <a:lnTo>
                      <a:pt x="62" y="254"/>
                    </a:lnTo>
                    <a:lnTo>
                      <a:pt x="58" y="250"/>
                    </a:lnTo>
                    <a:lnTo>
                      <a:pt x="41" y="236"/>
                    </a:lnTo>
                    <a:lnTo>
                      <a:pt x="32" y="225"/>
                    </a:lnTo>
                    <a:lnTo>
                      <a:pt x="27" y="221"/>
                    </a:lnTo>
                    <a:lnTo>
                      <a:pt x="23" y="215"/>
                    </a:lnTo>
                    <a:lnTo>
                      <a:pt x="20" y="207"/>
                    </a:lnTo>
                    <a:lnTo>
                      <a:pt x="18" y="199"/>
                    </a:lnTo>
                    <a:lnTo>
                      <a:pt x="17" y="190"/>
                    </a:lnTo>
                    <a:lnTo>
                      <a:pt x="15" y="181"/>
                    </a:lnTo>
                    <a:lnTo>
                      <a:pt x="17" y="173"/>
                    </a:lnTo>
                    <a:lnTo>
                      <a:pt x="17" y="166"/>
                    </a:lnTo>
                    <a:lnTo>
                      <a:pt x="20" y="158"/>
                    </a:lnTo>
                    <a:lnTo>
                      <a:pt x="21" y="152"/>
                    </a:lnTo>
                    <a:lnTo>
                      <a:pt x="24" y="146"/>
                    </a:lnTo>
                    <a:lnTo>
                      <a:pt x="29" y="140"/>
                    </a:lnTo>
                    <a:lnTo>
                      <a:pt x="33" y="133"/>
                    </a:lnTo>
                    <a:lnTo>
                      <a:pt x="38" y="127"/>
                    </a:lnTo>
                    <a:lnTo>
                      <a:pt x="43" y="123"/>
                    </a:lnTo>
                    <a:lnTo>
                      <a:pt x="49" y="120"/>
                    </a:lnTo>
                    <a:lnTo>
                      <a:pt x="55" y="115"/>
                    </a:lnTo>
                    <a:lnTo>
                      <a:pt x="61" y="112"/>
                    </a:lnTo>
                    <a:lnTo>
                      <a:pt x="69" y="110"/>
                    </a:lnTo>
                    <a:lnTo>
                      <a:pt x="76" y="107"/>
                    </a:lnTo>
                    <a:lnTo>
                      <a:pt x="84" y="107"/>
                    </a:lnTo>
                    <a:lnTo>
                      <a:pt x="92" y="106"/>
                    </a:lnTo>
                    <a:lnTo>
                      <a:pt x="99" y="107"/>
                    </a:lnTo>
                    <a:lnTo>
                      <a:pt x="107" y="107"/>
                    </a:lnTo>
                    <a:lnTo>
                      <a:pt x="115" y="109"/>
                    </a:lnTo>
                    <a:lnTo>
                      <a:pt x="122" y="112"/>
                    </a:lnTo>
                    <a:lnTo>
                      <a:pt x="134" y="118"/>
                    </a:lnTo>
                    <a:lnTo>
                      <a:pt x="141" y="123"/>
                    </a:lnTo>
                    <a:lnTo>
                      <a:pt x="147" y="127"/>
                    </a:lnTo>
                    <a:lnTo>
                      <a:pt x="151" y="133"/>
                    </a:lnTo>
                    <a:lnTo>
                      <a:pt x="156" y="138"/>
                    </a:lnTo>
                    <a:lnTo>
                      <a:pt x="159" y="144"/>
                    </a:lnTo>
                    <a:lnTo>
                      <a:pt x="164" y="152"/>
                    </a:lnTo>
                    <a:lnTo>
                      <a:pt x="165" y="158"/>
                    </a:lnTo>
                    <a:lnTo>
                      <a:pt x="167" y="166"/>
                    </a:lnTo>
                    <a:lnTo>
                      <a:pt x="168" y="173"/>
                    </a:lnTo>
                    <a:lnTo>
                      <a:pt x="170" y="182"/>
                    </a:lnTo>
                    <a:lnTo>
                      <a:pt x="168" y="190"/>
                    </a:lnTo>
                    <a:lnTo>
                      <a:pt x="167" y="199"/>
                    </a:lnTo>
                    <a:lnTo>
                      <a:pt x="165" y="207"/>
                    </a:lnTo>
                    <a:lnTo>
                      <a:pt x="162" y="215"/>
                    </a:lnTo>
                    <a:lnTo>
                      <a:pt x="159" y="221"/>
                    </a:lnTo>
                    <a:lnTo>
                      <a:pt x="153" y="228"/>
                    </a:lnTo>
                    <a:lnTo>
                      <a:pt x="148" y="234"/>
                    </a:lnTo>
                    <a:lnTo>
                      <a:pt x="141" y="239"/>
                    </a:lnTo>
                    <a:lnTo>
                      <a:pt x="125" y="250"/>
                    </a:lnTo>
                    <a:lnTo>
                      <a:pt x="121" y="254"/>
                    </a:lnTo>
                    <a:lnTo>
                      <a:pt x="118" y="256"/>
                    </a:lnTo>
                    <a:lnTo>
                      <a:pt x="118" y="261"/>
                    </a:lnTo>
                    <a:lnTo>
                      <a:pt x="118" y="262"/>
                    </a:lnTo>
                    <a:lnTo>
                      <a:pt x="119" y="264"/>
                    </a:lnTo>
                    <a:lnTo>
                      <a:pt x="121" y="265"/>
                    </a:lnTo>
                    <a:lnTo>
                      <a:pt x="124" y="267"/>
                    </a:lnTo>
                    <a:lnTo>
                      <a:pt x="128" y="268"/>
                    </a:lnTo>
                    <a:lnTo>
                      <a:pt x="136" y="270"/>
                    </a:lnTo>
                    <a:lnTo>
                      <a:pt x="150" y="270"/>
                    </a:lnTo>
                    <a:lnTo>
                      <a:pt x="160" y="268"/>
                    </a:lnTo>
                    <a:lnTo>
                      <a:pt x="186" y="268"/>
                    </a:lnTo>
                    <a:lnTo>
                      <a:pt x="196" y="270"/>
                    </a:lnTo>
                    <a:lnTo>
                      <a:pt x="200" y="271"/>
                    </a:lnTo>
                    <a:lnTo>
                      <a:pt x="205" y="271"/>
                    </a:lnTo>
                    <a:lnTo>
                      <a:pt x="211" y="276"/>
                    </a:lnTo>
                    <a:lnTo>
                      <a:pt x="214" y="277"/>
                    </a:lnTo>
                    <a:lnTo>
                      <a:pt x="217" y="280"/>
                    </a:lnTo>
                    <a:lnTo>
                      <a:pt x="222" y="287"/>
                    </a:lnTo>
                    <a:lnTo>
                      <a:pt x="226" y="294"/>
                    </a:lnTo>
                    <a:lnTo>
                      <a:pt x="229" y="302"/>
                    </a:lnTo>
                    <a:lnTo>
                      <a:pt x="232" y="311"/>
                    </a:lnTo>
                    <a:lnTo>
                      <a:pt x="246" y="383"/>
                    </a:lnTo>
                    <a:lnTo>
                      <a:pt x="272" y="245"/>
                    </a:lnTo>
                    <a:lnTo>
                      <a:pt x="275" y="233"/>
                    </a:lnTo>
                    <a:lnTo>
                      <a:pt x="280" y="222"/>
                    </a:lnTo>
                    <a:lnTo>
                      <a:pt x="283" y="215"/>
                    </a:lnTo>
                    <a:lnTo>
                      <a:pt x="286" y="212"/>
                    </a:lnTo>
                    <a:lnTo>
                      <a:pt x="289" y="208"/>
                    </a:lnTo>
                    <a:lnTo>
                      <a:pt x="297" y="202"/>
                    </a:lnTo>
                    <a:lnTo>
                      <a:pt x="304" y="199"/>
                    </a:lnTo>
                    <a:lnTo>
                      <a:pt x="315" y="198"/>
                    </a:lnTo>
                    <a:lnTo>
                      <a:pt x="329" y="198"/>
                    </a:lnTo>
                    <a:lnTo>
                      <a:pt x="352" y="198"/>
                    </a:lnTo>
                    <a:lnTo>
                      <a:pt x="370" y="196"/>
                    </a:lnTo>
                    <a:lnTo>
                      <a:pt x="378" y="198"/>
                    </a:lnTo>
                    <a:lnTo>
                      <a:pt x="381" y="196"/>
                    </a:lnTo>
                    <a:lnTo>
                      <a:pt x="384" y="195"/>
                    </a:lnTo>
                    <a:lnTo>
                      <a:pt x="386" y="195"/>
                    </a:lnTo>
                    <a:lnTo>
                      <a:pt x="387" y="193"/>
                    </a:lnTo>
                    <a:lnTo>
                      <a:pt x="389" y="192"/>
                    </a:lnTo>
                    <a:lnTo>
                      <a:pt x="389" y="190"/>
                    </a:lnTo>
                    <a:lnTo>
                      <a:pt x="389" y="187"/>
                    </a:lnTo>
                    <a:lnTo>
                      <a:pt x="387" y="185"/>
                    </a:lnTo>
                    <a:lnTo>
                      <a:pt x="382" y="181"/>
                    </a:lnTo>
                    <a:lnTo>
                      <a:pt x="370" y="173"/>
                    </a:lnTo>
                    <a:lnTo>
                      <a:pt x="363" y="167"/>
                    </a:lnTo>
                    <a:lnTo>
                      <a:pt x="356" y="161"/>
                    </a:lnTo>
                    <a:lnTo>
                      <a:pt x="352" y="155"/>
                    </a:lnTo>
                    <a:lnTo>
                      <a:pt x="347" y="147"/>
                    </a:lnTo>
                    <a:lnTo>
                      <a:pt x="343" y="140"/>
                    </a:lnTo>
                    <a:lnTo>
                      <a:pt x="340" y="130"/>
                    </a:lnTo>
                    <a:lnTo>
                      <a:pt x="338" y="123"/>
                    </a:lnTo>
                    <a:lnTo>
                      <a:pt x="338" y="114"/>
                    </a:lnTo>
                    <a:lnTo>
                      <a:pt x="338" y="106"/>
                    </a:lnTo>
                    <a:lnTo>
                      <a:pt x="340" y="98"/>
                    </a:lnTo>
                    <a:lnTo>
                      <a:pt x="341" y="92"/>
                    </a:lnTo>
                    <a:lnTo>
                      <a:pt x="344" y="84"/>
                    </a:lnTo>
                    <a:lnTo>
                      <a:pt x="347" y="78"/>
                    </a:lnTo>
                    <a:lnTo>
                      <a:pt x="350" y="72"/>
                    </a:lnTo>
                    <a:lnTo>
                      <a:pt x="355" y="66"/>
                    </a:lnTo>
                    <a:lnTo>
                      <a:pt x="359" y="61"/>
                    </a:lnTo>
                    <a:lnTo>
                      <a:pt x="366" y="57"/>
                    </a:lnTo>
                    <a:lnTo>
                      <a:pt x="372" y="52"/>
                    </a:lnTo>
                    <a:lnTo>
                      <a:pt x="373" y="51"/>
                    </a:lnTo>
                    <a:lnTo>
                      <a:pt x="378" y="49"/>
                    </a:lnTo>
                    <a:lnTo>
                      <a:pt x="384" y="46"/>
                    </a:lnTo>
                    <a:lnTo>
                      <a:pt x="390" y="43"/>
                    </a:lnTo>
                    <a:lnTo>
                      <a:pt x="398" y="42"/>
                    </a:lnTo>
                    <a:lnTo>
                      <a:pt x="404" y="40"/>
                    </a:lnTo>
                    <a:lnTo>
                      <a:pt x="412" y="40"/>
                    </a:lnTo>
                    <a:lnTo>
                      <a:pt x="427" y="42"/>
                    </a:lnTo>
                    <a:lnTo>
                      <a:pt x="435" y="43"/>
                    </a:lnTo>
                    <a:lnTo>
                      <a:pt x="442" y="45"/>
                    </a:lnTo>
                    <a:lnTo>
                      <a:pt x="448" y="48"/>
                    </a:lnTo>
                    <a:lnTo>
                      <a:pt x="456" y="51"/>
                    </a:lnTo>
                    <a:lnTo>
                      <a:pt x="462" y="55"/>
                    </a:lnTo>
                    <a:lnTo>
                      <a:pt x="467" y="60"/>
                    </a:lnTo>
                    <a:lnTo>
                      <a:pt x="473" y="65"/>
                    </a:lnTo>
                    <a:lnTo>
                      <a:pt x="477" y="69"/>
                    </a:lnTo>
                    <a:lnTo>
                      <a:pt x="480" y="75"/>
                    </a:lnTo>
                    <a:lnTo>
                      <a:pt x="485" y="81"/>
                    </a:lnTo>
                    <a:lnTo>
                      <a:pt x="487" y="89"/>
                    </a:lnTo>
                    <a:lnTo>
                      <a:pt x="490" y="97"/>
                    </a:lnTo>
                    <a:lnTo>
                      <a:pt x="490" y="104"/>
                    </a:lnTo>
                    <a:lnTo>
                      <a:pt x="491" y="112"/>
                    </a:lnTo>
                    <a:lnTo>
                      <a:pt x="490" y="121"/>
                    </a:lnTo>
                    <a:lnTo>
                      <a:pt x="488" y="129"/>
                    </a:lnTo>
                    <a:lnTo>
                      <a:pt x="487" y="137"/>
                    </a:lnTo>
                    <a:lnTo>
                      <a:pt x="482" y="144"/>
                    </a:lnTo>
                    <a:lnTo>
                      <a:pt x="479" y="150"/>
                    </a:lnTo>
                    <a:lnTo>
                      <a:pt x="474" y="155"/>
                    </a:lnTo>
                    <a:lnTo>
                      <a:pt x="465" y="166"/>
                    </a:lnTo>
                    <a:lnTo>
                      <a:pt x="448" y="179"/>
                    </a:lnTo>
                    <a:lnTo>
                      <a:pt x="442" y="185"/>
                    </a:lnTo>
                    <a:lnTo>
                      <a:pt x="441" y="187"/>
                    </a:lnTo>
                    <a:lnTo>
                      <a:pt x="439" y="190"/>
                    </a:lnTo>
                    <a:lnTo>
                      <a:pt x="441" y="193"/>
                    </a:lnTo>
                    <a:lnTo>
                      <a:pt x="442" y="195"/>
                    </a:lnTo>
                    <a:lnTo>
                      <a:pt x="444" y="196"/>
                    </a:lnTo>
                    <a:lnTo>
                      <a:pt x="447" y="196"/>
                    </a:lnTo>
                    <a:lnTo>
                      <a:pt x="453" y="198"/>
                    </a:lnTo>
                    <a:lnTo>
                      <a:pt x="457" y="198"/>
                    </a:lnTo>
                    <a:lnTo>
                      <a:pt x="503" y="198"/>
                    </a:lnTo>
                    <a:lnTo>
                      <a:pt x="516" y="198"/>
                    </a:lnTo>
                    <a:lnTo>
                      <a:pt x="520" y="199"/>
                    </a:lnTo>
                    <a:lnTo>
                      <a:pt x="525" y="201"/>
                    </a:lnTo>
                    <a:lnTo>
                      <a:pt x="532" y="205"/>
                    </a:lnTo>
                    <a:lnTo>
                      <a:pt x="537" y="207"/>
                    </a:lnTo>
                    <a:lnTo>
                      <a:pt x="540" y="210"/>
                    </a:lnTo>
                    <a:lnTo>
                      <a:pt x="542" y="213"/>
                    </a:lnTo>
                    <a:lnTo>
                      <a:pt x="545" y="218"/>
                    </a:lnTo>
                    <a:lnTo>
                      <a:pt x="548" y="225"/>
                    </a:lnTo>
                    <a:lnTo>
                      <a:pt x="552" y="234"/>
                    </a:lnTo>
                    <a:lnTo>
                      <a:pt x="554" y="245"/>
                    </a:lnTo>
                    <a:lnTo>
                      <a:pt x="572" y="331"/>
                    </a:lnTo>
                    <a:lnTo>
                      <a:pt x="601" y="198"/>
                    </a:lnTo>
                    <a:lnTo>
                      <a:pt x="604" y="187"/>
                    </a:lnTo>
                    <a:lnTo>
                      <a:pt x="608" y="184"/>
                    </a:lnTo>
                    <a:lnTo>
                      <a:pt x="609" y="179"/>
                    </a:lnTo>
                    <a:lnTo>
                      <a:pt x="614" y="175"/>
                    </a:lnTo>
                    <a:lnTo>
                      <a:pt x="620" y="170"/>
                    </a:lnTo>
                    <a:lnTo>
                      <a:pt x="627" y="167"/>
                    </a:lnTo>
                    <a:lnTo>
                      <a:pt x="635" y="164"/>
                    </a:lnTo>
                    <a:lnTo>
                      <a:pt x="644" y="164"/>
                    </a:lnTo>
                    <a:lnTo>
                      <a:pt x="653" y="163"/>
                    </a:lnTo>
                    <a:lnTo>
                      <a:pt x="689" y="163"/>
                    </a:lnTo>
                    <a:lnTo>
                      <a:pt x="696" y="164"/>
                    </a:lnTo>
                    <a:lnTo>
                      <a:pt x="705" y="164"/>
                    </a:lnTo>
                    <a:lnTo>
                      <a:pt x="709" y="163"/>
                    </a:lnTo>
                    <a:lnTo>
                      <a:pt x="712" y="161"/>
                    </a:lnTo>
                    <a:lnTo>
                      <a:pt x="715" y="158"/>
                    </a:lnTo>
                    <a:lnTo>
                      <a:pt x="715" y="155"/>
                    </a:lnTo>
                    <a:lnTo>
                      <a:pt x="715" y="152"/>
                    </a:lnTo>
                    <a:lnTo>
                      <a:pt x="713" y="149"/>
                    </a:lnTo>
                    <a:lnTo>
                      <a:pt x="709" y="146"/>
                    </a:lnTo>
                    <a:lnTo>
                      <a:pt x="696" y="137"/>
                    </a:lnTo>
                    <a:lnTo>
                      <a:pt x="692" y="133"/>
                    </a:lnTo>
                    <a:lnTo>
                      <a:pt x="689" y="130"/>
                    </a:lnTo>
                    <a:lnTo>
                      <a:pt x="683" y="124"/>
                    </a:lnTo>
                    <a:lnTo>
                      <a:pt x="678" y="118"/>
                    </a:lnTo>
                    <a:lnTo>
                      <a:pt x="673" y="110"/>
                    </a:lnTo>
                    <a:lnTo>
                      <a:pt x="670" y="103"/>
                    </a:lnTo>
                    <a:lnTo>
                      <a:pt x="667" y="94"/>
                    </a:lnTo>
                    <a:lnTo>
                      <a:pt x="667" y="84"/>
                    </a:lnTo>
                    <a:lnTo>
                      <a:pt x="666" y="77"/>
                    </a:lnTo>
                    <a:lnTo>
                      <a:pt x="666" y="69"/>
                    </a:lnTo>
                    <a:lnTo>
                      <a:pt x="667" y="61"/>
                    </a:lnTo>
                    <a:lnTo>
                      <a:pt x="669" y="54"/>
                    </a:lnTo>
                    <a:lnTo>
                      <a:pt x="672" y="46"/>
                    </a:lnTo>
                    <a:lnTo>
                      <a:pt x="678" y="34"/>
                    </a:lnTo>
                    <a:lnTo>
                      <a:pt x="683" y="28"/>
                    </a:lnTo>
                    <a:lnTo>
                      <a:pt x="687" y="22"/>
                    </a:lnTo>
                    <a:lnTo>
                      <a:pt x="692" y="17"/>
                    </a:lnTo>
                    <a:lnTo>
                      <a:pt x="698" y="13"/>
                    </a:lnTo>
                    <a:lnTo>
                      <a:pt x="704" y="9"/>
                    </a:lnTo>
                    <a:lnTo>
                      <a:pt x="710" y="6"/>
                    </a:lnTo>
                    <a:lnTo>
                      <a:pt x="718" y="3"/>
                    </a:lnTo>
                    <a:lnTo>
                      <a:pt x="725" y="2"/>
                    </a:lnTo>
                    <a:lnTo>
                      <a:pt x="733" y="0"/>
                    </a:lnTo>
                    <a:lnTo>
                      <a:pt x="741" y="0"/>
                    </a:lnTo>
                    <a:lnTo>
                      <a:pt x="748" y="0"/>
                    </a:lnTo>
                    <a:lnTo>
                      <a:pt x="756" y="2"/>
                    </a:lnTo>
                    <a:lnTo>
                      <a:pt x="764" y="3"/>
                    </a:lnTo>
                    <a:lnTo>
                      <a:pt x="770" y="6"/>
                    </a:lnTo>
                    <a:lnTo>
                      <a:pt x="777" y="9"/>
                    </a:lnTo>
                    <a:lnTo>
                      <a:pt x="784" y="13"/>
                    </a:lnTo>
                    <a:lnTo>
                      <a:pt x="790" y="17"/>
                    </a:lnTo>
                    <a:lnTo>
                      <a:pt x="796" y="22"/>
                    </a:lnTo>
                    <a:lnTo>
                      <a:pt x="800" y="28"/>
                    </a:lnTo>
                    <a:lnTo>
                      <a:pt x="805" y="32"/>
                    </a:lnTo>
                    <a:lnTo>
                      <a:pt x="810" y="40"/>
                    </a:lnTo>
                    <a:lnTo>
                      <a:pt x="813" y="46"/>
                    </a:lnTo>
                    <a:lnTo>
                      <a:pt x="814" y="52"/>
                    </a:lnTo>
                    <a:lnTo>
                      <a:pt x="817" y="60"/>
                    </a:lnTo>
                    <a:lnTo>
                      <a:pt x="819" y="68"/>
                    </a:lnTo>
                    <a:lnTo>
                      <a:pt x="819" y="75"/>
                    </a:lnTo>
                    <a:lnTo>
                      <a:pt x="819" y="84"/>
                    </a:lnTo>
                    <a:lnTo>
                      <a:pt x="817" y="94"/>
                    </a:lnTo>
                    <a:lnTo>
                      <a:pt x="814" y="103"/>
                    </a:lnTo>
                    <a:lnTo>
                      <a:pt x="811" y="110"/>
                    </a:lnTo>
                    <a:lnTo>
                      <a:pt x="807" y="118"/>
                    </a:lnTo>
                    <a:lnTo>
                      <a:pt x="800" y="124"/>
                    </a:lnTo>
                    <a:lnTo>
                      <a:pt x="794" y="130"/>
                    </a:lnTo>
                    <a:lnTo>
                      <a:pt x="787" y="137"/>
                    </a:lnTo>
                    <a:lnTo>
                      <a:pt x="774" y="144"/>
                    </a:lnTo>
                    <a:lnTo>
                      <a:pt x="771" y="146"/>
                    </a:lnTo>
                    <a:lnTo>
                      <a:pt x="770" y="149"/>
                    </a:lnTo>
                    <a:lnTo>
                      <a:pt x="768" y="150"/>
                    </a:lnTo>
                    <a:lnTo>
                      <a:pt x="767" y="153"/>
                    </a:lnTo>
                    <a:lnTo>
                      <a:pt x="768" y="156"/>
                    </a:lnTo>
                    <a:lnTo>
                      <a:pt x="770" y="159"/>
                    </a:lnTo>
                    <a:lnTo>
                      <a:pt x="773" y="161"/>
                    </a:lnTo>
                    <a:lnTo>
                      <a:pt x="776" y="163"/>
                    </a:lnTo>
                    <a:lnTo>
                      <a:pt x="782" y="163"/>
                    </a:lnTo>
                    <a:lnTo>
                      <a:pt x="788" y="163"/>
                    </a:lnTo>
                    <a:lnTo>
                      <a:pt x="839" y="163"/>
                    </a:lnTo>
                    <a:lnTo>
                      <a:pt x="843" y="164"/>
                    </a:lnTo>
                    <a:lnTo>
                      <a:pt x="849" y="164"/>
                    </a:lnTo>
                    <a:lnTo>
                      <a:pt x="852" y="166"/>
                    </a:lnTo>
                    <a:lnTo>
                      <a:pt x="857" y="167"/>
                    </a:lnTo>
                    <a:lnTo>
                      <a:pt x="860" y="169"/>
                    </a:lnTo>
                    <a:lnTo>
                      <a:pt x="865" y="172"/>
                    </a:lnTo>
                    <a:lnTo>
                      <a:pt x="869" y="178"/>
                    </a:lnTo>
                    <a:lnTo>
                      <a:pt x="874" y="184"/>
                    </a:lnTo>
                    <a:lnTo>
                      <a:pt x="877" y="193"/>
                    </a:lnTo>
                    <a:lnTo>
                      <a:pt x="880" y="201"/>
                    </a:lnTo>
                    <a:lnTo>
                      <a:pt x="882" y="212"/>
                    </a:lnTo>
                    <a:lnTo>
                      <a:pt x="908" y="358"/>
                    </a:lnTo>
                    <a:lnTo>
                      <a:pt x="852" y="358"/>
                    </a:lnTo>
                    <a:lnTo>
                      <a:pt x="839" y="296"/>
                    </a:lnTo>
                    <a:lnTo>
                      <a:pt x="823" y="358"/>
                    </a:lnTo>
                    <a:lnTo>
                      <a:pt x="653" y="358"/>
                    </a:lnTo>
                    <a:lnTo>
                      <a:pt x="640" y="296"/>
                    </a:lnTo>
                    <a:lnTo>
                      <a:pt x="624" y="358"/>
                    </a:lnTo>
                    <a:lnTo>
                      <a:pt x="520" y="360"/>
                    </a:lnTo>
                    <a:lnTo>
                      <a:pt x="513" y="331"/>
                    </a:lnTo>
                    <a:lnTo>
                      <a:pt x="503" y="360"/>
                    </a:lnTo>
                    <a:lnTo>
                      <a:pt x="459" y="366"/>
                    </a:lnTo>
                    <a:lnTo>
                      <a:pt x="416" y="372"/>
                    </a:lnTo>
                    <a:lnTo>
                      <a:pt x="372" y="381"/>
                    </a:lnTo>
                    <a:lnTo>
                      <a:pt x="329" y="391"/>
                    </a:lnTo>
                    <a:lnTo>
                      <a:pt x="314" y="340"/>
                    </a:lnTo>
                    <a:lnTo>
                      <a:pt x="300" y="398"/>
                    </a:lnTo>
                    <a:lnTo>
                      <a:pt x="274" y="404"/>
                    </a:lnTo>
                    <a:lnTo>
                      <a:pt x="248" y="412"/>
                    </a:lnTo>
                    <a:lnTo>
                      <a:pt x="222" y="421"/>
                    </a:lnTo>
                    <a:lnTo>
                      <a:pt x="209" y="426"/>
                    </a:lnTo>
                    <a:lnTo>
                      <a:pt x="197" y="432"/>
                    </a:lnTo>
                    <a:lnTo>
                      <a:pt x="186" y="398"/>
                    </a:lnTo>
                    <a:lnTo>
                      <a:pt x="179" y="440"/>
                    </a:lnTo>
                    <a:lnTo>
                      <a:pt x="159" y="450"/>
                    </a:lnTo>
                    <a:lnTo>
                      <a:pt x="139" y="463"/>
                    </a:lnTo>
                    <a:lnTo>
                      <a:pt x="119" y="475"/>
                    </a:lnTo>
                    <a:lnTo>
                      <a:pt x="101" y="489"/>
                    </a:lnTo>
                    <a:lnTo>
                      <a:pt x="84" y="502"/>
                    </a:lnTo>
                    <a:lnTo>
                      <a:pt x="76" y="510"/>
                    </a:lnTo>
                    <a:lnTo>
                      <a:pt x="69" y="519"/>
                    </a:lnTo>
                    <a:lnTo>
                      <a:pt x="59" y="527"/>
                    </a:lnTo>
                    <a:lnTo>
                      <a:pt x="53" y="536"/>
                    </a:lnTo>
                    <a:lnTo>
                      <a:pt x="46" y="545"/>
                    </a:lnTo>
                    <a:lnTo>
                      <a:pt x="40" y="554"/>
                    </a:lnTo>
                    <a:lnTo>
                      <a:pt x="24" y="580"/>
                    </a:lnTo>
                    <a:lnTo>
                      <a:pt x="20" y="588"/>
                    </a:lnTo>
                    <a:lnTo>
                      <a:pt x="15" y="596"/>
                    </a:lnTo>
                    <a:lnTo>
                      <a:pt x="10" y="600"/>
                    </a:lnTo>
                    <a:lnTo>
                      <a:pt x="9" y="602"/>
                    </a:lnTo>
                    <a:lnTo>
                      <a:pt x="6" y="602"/>
                    </a:lnTo>
                    <a:lnTo>
                      <a:pt x="4" y="602"/>
                    </a:lnTo>
                    <a:lnTo>
                      <a:pt x="1" y="600"/>
                    </a:lnTo>
                    <a:lnTo>
                      <a:pt x="1" y="599"/>
                    </a:lnTo>
                    <a:lnTo>
                      <a:pt x="0" y="596"/>
                    </a:lnTo>
                    <a:lnTo>
                      <a:pt x="0" y="590"/>
                    </a:lnTo>
                    <a:lnTo>
                      <a:pt x="0" y="585"/>
                    </a:lnTo>
                    <a:lnTo>
                      <a:pt x="0" y="268"/>
                    </a:lnTo>
                    <a:close/>
                  </a:path>
                </a:pathLst>
              </a:custGeom>
              <a:solidFill>
                <a:srgbClr val="30709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8" name="Freeform 18"/>
              <p:cNvSpPr>
                <a:spLocks/>
              </p:cNvSpPr>
              <p:nvPr/>
            </p:nvSpPr>
            <p:spPr bwMode="auto">
              <a:xfrm>
                <a:off x="3265" y="2198"/>
                <a:ext cx="272" cy="282"/>
              </a:xfrm>
              <a:custGeom>
                <a:avLst/>
                <a:gdLst>
                  <a:gd name="T0" fmla="*/ 26 w 367"/>
                  <a:gd name="T1" fmla="*/ 161 h 381"/>
                  <a:gd name="T2" fmla="*/ 30 w 367"/>
                  <a:gd name="T3" fmla="*/ 148 h 381"/>
                  <a:gd name="T4" fmla="*/ 36 w 367"/>
                  <a:gd name="T5" fmla="*/ 141 h 381"/>
                  <a:gd name="T6" fmla="*/ 43 w 367"/>
                  <a:gd name="T7" fmla="*/ 135 h 381"/>
                  <a:gd name="T8" fmla="*/ 56 w 367"/>
                  <a:gd name="T9" fmla="*/ 132 h 381"/>
                  <a:gd name="T10" fmla="*/ 77 w 367"/>
                  <a:gd name="T11" fmla="*/ 131 h 381"/>
                  <a:gd name="T12" fmla="*/ 99 w 367"/>
                  <a:gd name="T13" fmla="*/ 132 h 381"/>
                  <a:gd name="T14" fmla="*/ 113 w 367"/>
                  <a:gd name="T15" fmla="*/ 131 h 381"/>
                  <a:gd name="T16" fmla="*/ 116 w 367"/>
                  <a:gd name="T17" fmla="*/ 129 h 381"/>
                  <a:gd name="T18" fmla="*/ 119 w 367"/>
                  <a:gd name="T19" fmla="*/ 126 h 381"/>
                  <a:gd name="T20" fmla="*/ 116 w 367"/>
                  <a:gd name="T21" fmla="*/ 122 h 381"/>
                  <a:gd name="T22" fmla="*/ 105 w 367"/>
                  <a:gd name="T23" fmla="*/ 112 h 381"/>
                  <a:gd name="T24" fmla="*/ 90 w 367"/>
                  <a:gd name="T25" fmla="*/ 97 h 381"/>
                  <a:gd name="T26" fmla="*/ 82 w 367"/>
                  <a:gd name="T27" fmla="*/ 88 h 381"/>
                  <a:gd name="T28" fmla="*/ 77 w 367"/>
                  <a:gd name="T29" fmla="*/ 75 h 381"/>
                  <a:gd name="T30" fmla="*/ 76 w 367"/>
                  <a:gd name="T31" fmla="*/ 62 h 381"/>
                  <a:gd name="T32" fmla="*/ 77 w 367"/>
                  <a:gd name="T33" fmla="*/ 50 h 381"/>
                  <a:gd name="T34" fmla="*/ 80 w 367"/>
                  <a:gd name="T35" fmla="*/ 38 h 381"/>
                  <a:gd name="T36" fmla="*/ 84 w 367"/>
                  <a:gd name="T37" fmla="*/ 28 h 381"/>
                  <a:gd name="T38" fmla="*/ 93 w 367"/>
                  <a:gd name="T39" fmla="*/ 18 h 381"/>
                  <a:gd name="T40" fmla="*/ 101 w 367"/>
                  <a:gd name="T41" fmla="*/ 11 h 381"/>
                  <a:gd name="T42" fmla="*/ 109 w 367"/>
                  <a:gd name="T43" fmla="*/ 7 h 381"/>
                  <a:gd name="T44" fmla="*/ 118 w 367"/>
                  <a:gd name="T45" fmla="*/ 3 h 381"/>
                  <a:gd name="T46" fmla="*/ 129 w 367"/>
                  <a:gd name="T47" fmla="*/ 0 h 381"/>
                  <a:gd name="T48" fmla="*/ 142 w 367"/>
                  <a:gd name="T49" fmla="*/ 0 h 381"/>
                  <a:gd name="T50" fmla="*/ 154 w 367"/>
                  <a:gd name="T51" fmla="*/ 2 h 381"/>
                  <a:gd name="T52" fmla="*/ 165 w 367"/>
                  <a:gd name="T53" fmla="*/ 7 h 381"/>
                  <a:gd name="T54" fmla="*/ 176 w 367"/>
                  <a:gd name="T55" fmla="*/ 13 h 381"/>
                  <a:gd name="T56" fmla="*/ 184 w 367"/>
                  <a:gd name="T57" fmla="*/ 21 h 381"/>
                  <a:gd name="T58" fmla="*/ 190 w 367"/>
                  <a:gd name="T59" fmla="*/ 30 h 381"/>
                  <a:gd name="T60" fmla="*/ 193 w 367"/>
                  <a:gd name="T61" fmla="*/ 36 h 381"/>
                  <a:gd name="T62" fmla="*/ 197 w 367"/>
                  <a:gd name="T63" fmla="*/ 47 h 381"/>
                  <a:gd name="T64" fmla="*/ 197 w 367"/>
                  <a:gd name="T65" fmla="*/ 54 h 381"/>
                  <a:gd name="T66" fmla="*/ 197 w 367"/>
                  <a:gd name="T67" fmla="*/ 68 h 381"/>
                  <a:gd name="T68" fmla="*/ 193 w 367"/>
                  <a:gd name="T69" fmla="*/ 81 h 381"/>
                  <a:gd name="T70" fmla="*/ 188 w 367"/>
                  <a:gd name="T71" fmla="*/ 93 h 381"/>
                  <a:gd name="T72" fmla="*/ 176 w 367"/>
                  <a:gd name="T73" fmla="*/ 107 h 381"/>
                  <a:gd name="T74" fmla="*/ 162 w 367"/>
                  <a:gd name="T75" fmla="*/ 118 h 381"/>
                  <a:gd name="T76" fmla="*/ 156 w 367"/>
                  <a:gd name="T77" fmla="*/ 124 h 381"/>
                  <a:gd name="T78" fmla="*/ 156 w 367"/>
                  <a:gd name="T79" fmla="*/ 127 h 381"/>
                  <a:gd name="T80" fmla="*/ 157 w 367"/>
                  <a:gd name="T81" fmla="*/ 129 h 381"/>
                  <a:gd name="T82" fmla="*/ 161 w 367"/>
                  <a:gd name="T83" fmla="*/ 131 h 381"/>
                  <a:gd name="T84" fmla="*/ 172 w 367"/>
                  <a:gd name="T85" fmla="*/ 131 h 381"/>
                  <a:gd name="T86" fmla="*/ 186 w 367"/>
                  <a:gd name="T87" fmla="*/ 131 h 381"/>
                  <a:gd name="T88" fmla="*/ 215 w 367"/>
                  <a:gd name="T89" fmla="*/ 132 h 381"/>
                  <a:gd name="T90" fmla="*/ 227 w 367"/>
                  <a:gd name="T91" fmla="*/ 135 h 381"/>
                  <a:gd name="T92" fmla="*/ 234 w 367"/>
                  <a:gd name="T93" fmla="*/ 139 h 381"/>
                  <a:gd name="T94" fmla="*/ 244 w 367"/>
                  <a:gd name="T95" fmla="*/ 150 h 381"/>
                  <a:gd name="T96" fmla="*/ 248 w 367"/>
                  <a:gd name="T97" fmla="*/ 164 h 381"/>
                  <a:gd name="T98" fmla="*/ 227 w 367"/>
                  <a:gd name="T99" fmla="*/ 282 h 381"/>
                  <a:gd name="T100" fmla="*/ 210 w 367"/>
                  <a:gd name="T101" fmla="*/ 259 h 381"/>
                  <a:gd name="T102" fmla="*/ 208 w 367"/>
                  <a:gd name="T103" fmla="*/ 282 h 381"/>
                  <a:gd name="T104" fmla="*/ 64 w 367"/>
                  <a:gd name="T105" fmla="*/ 272 h 381"/>
                  <a:gd name="T106" fmla="*/ 60 w 367"/>
                  <a:gd name="T107" fmla="*/ 250 h 381"/>
                  <a:gd name="T108" fmla="*/ 47 w 367"/>
                  <a:gd name="T109" fmla="*/ 282 h 38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367"/>
                  <a:gd name="T166" fmla="*/ 0 h 381"/>
                  <a:gd name="T167" fmla="*/ 367 w 367"/>
                  <a:gd name="T168" fmla="*/ 381 h 38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367" h="381">
                    <a:moveTo>
                      <a:pt x="0" y="381"/>
                    </a:moveTo>
                    <a:lnTo>
                      <a:pt x="35" y="217"/>
                    </a:lnTo>
                    <a:lnTo>
                      <a:pt x="38" y="208"/>
                    </a:lnTo>
                    <a:lnTo>
                      <a:pt x="41" y="200"/>
                    </a:lnTo>
                    <a:lnTo>
                      <a:pt x="46" y="193"/>
                    </a:lnTo>
                    <a:lnTo>
                      <a:pt x="49" y="190"/>
                    </a:lnTo>
                    <a:lnTo>
                      <a:pt x="50" y="188"/>
                    </a:lnTo>
                    <a:lnTo>
                      <a:pt x="58" y="183"/>
                    </a:lnTo>
                    <a:lnTo>
                      <a:pt x="65" y="180"/>
                    </a:lnTo>
                    <a:lnTo>
                      <a:pt x="75" y="179"/>
                    </a:lnTo>
                    <a:lnTo>
                      <a:pt x="84" y="177"/>
                    </a:lnTo>
                    <a:lnTo>
                      <a:pt x="104" y="177"/>
                    </a:lnTo>
                    <a:lnTo>
                      <a:pt x="116" y="179"/>
                    </a:lnTo>
                    <a:lnTo>
                      <a:pt x="134" y="179"/>
                    </a:lnTo>
                    <a:lnTo>
                      <a:pt x="143" y="179"/>
                    </a:lnTo>
                    <a:lnTo>
                      <a:pt x="153" y="177"/>
                    </a:lnTo>
                    <a:lnTo>
                      <a:pt x="156" y="176"/>
                    </a:lnTo>
                    <a:lnTo>
                      <a:pt x="157" y="174"/>
                    </a:lnTo>
                    <a:lnTo>
                      <a:pt x="160" y="173"/>
                    </a:lnTo>
                    <a:lnTo>
                      <a:pt x="160" y="170"/>
                    </a:lnTo>
                    <a:lnTo>
                      <a:pt x="159" y="167"/>
                    </a:lnTo>
                    <a:lnTo>
                      <a:pt x="157" y="165"/>
                    </a:lnTo>
                    <a:lnTo>
                      <a:pt x="151" y="159"/>
                    </a:lnTo>
                    <a:lnTo>
                      <a:pt x="142" y="151"/>
                    </a:lnTo>
                    <a:lnTo>
                      <a:pt x="131" y="142"/>
                    </a:lnTo>
                    <a:lnTo>
                      <a:pt x="121" y="131"/>
                    </a:lnTo>
                    <a:lnTo>
                      <a:pt x="114" y="125"/>
                    </a:lnTo>
                    <a:lnTo>
                      <a:pt x="111" y="119"/>
                    </a:lnTo>
                    <a:lnTo>
                      <a:pt x="107" y="111"/>
                    </a:lnTo>
                    <a:lnTo>
                      <a:pt x="104" y="102"/>
                    </a:lnTo>
                    <a:lnTo>
                      <a:pt x="102" y="95"/>
                    </a:lnTo>
                    <a:lnTo>
                      <a:pt x="102" y="84"/>
                    </a:lnTo>
                    <a:lnTo>
                      <a:pt x="102" y="76"/>
                    </a:lnTo>
                    <a:lnTo>
                      <a:pt x="104" y="67"/>
                    </a:lnTo>
                    <a:lnTo>
                      <a:pt x="105" y="59"/>
                    </a:lnTo>
                    <a:lnTo>
                      <a:pt x="108" y="52"/>
                    </a:lnTo>
                    <a:lnTo>
                      <a:pt x="111" y="44"/>
                    </a:lnTo>
                    <a:lnTo>
                      <a:pt x="114" y="38"/>
                    </a:lnTo>
                    <a:lnTo>
                      <a:pt x="119" y="30"/>
                    </a:lnTo>
                    <a:lnTo>
                      <a:pt x="125" y="24"/>
                    </a:lnTo>
                    <a:lnTo>
                      <a:pt x="130" y="20"/>
                    </a:lnTo>
                    <a:lnTo>
                      <a:pt x="136" y="15"/>
                    </a:lnTo>
                    <a:lnTo>
                      <a:pt x="143" y="10"/>
                    </a:lnTo>
                    <a:lnTo>
                      <a:pt x="147" y="9"/>
                    </a:lnTo>
                    <a:lnTo>
                      <a:pt x="151" y="7"/>
                    </a:lnTo>
                    <a:lnTo>
                      <a:pt x="159" y="4"/>
                    </a:lnTo>
                    <a:lnTo>
                      <a:pt x="166" y="1"/>
                    </a:lnTo>
                    <a:lnTo>
                      <a:pt x="174" y="0"/>
                    </a:lnTo>
                    <a:lnTo>
                      <a:pt x="183" y="0"/>
                    </a:lnTo>
                    <a:lnTo>
                      <a:pt x="191" y="0"/>
                    </a:lnTo>
                    <a:lnTo>
                      <a:pt x="200" y="1"/>
                    </a:lnTo>
                    <a:lnTo>
                      <a:pt x="208" y="3"/>
                    </a:lnTo>
                    <a:lnTo>
                      <a:pt x="215" y="6"/>
                    </a:lnTo>
                    <a:lnTo>
                      <a:pt x="223" y="9"/>
                    </a:lnTo>
                    <a:lnTo>
                      <a:pt x="229" y="14"/>
                    </a:lnTo>
                    <a:lnTo>
                      <a:pt x="237" y="18"/>
                    </a:lnTo>
                    <a:lnTo>
                      <a:pt x="243" y="23"/>
                    </a:lnTo>
                    <a:lnTo>
                      <a:pt x="248" y="29"/>
                    </a:lnTo>
                    <a:lnTo>
                      <a:pt x="252" y="35"/>
                    </a:lnTo>
                    <a:lnTo>
                      <a:pt x="257" y="41"/>
                    </a:lnTo>
                    <a:lnTo>
                      <a:pt x="258" y="46"/>
                    </a:lnTo>
                    <a:lnTo>
                      <a:pt x="260" y="49"/>
                    </a:lnTo>
                    <a:lnTo>
                      <a:pt x="263" y="56"/>
                    </a:lnTo>
                    <a:lnTo>
                      <a:pt x="266" y="64"/>
                    </a:lnTo>
                    <a:lnTo>
                      <a:pt x="266" y="69"/>
                    </a:lnTo>
                    <a:lnTo>
                      <a:pt x="266" y="73"/>
                    </a:lnTo>
                    <a:lnTo>
                      <a:pt x="268" y="81"/>
                    </a:lnTo>
                    <a:lnTo>
                      <a:pt x="266" y="92"/>
                    </a:lnTo>
                    <a:lnTo>
                      <a:pt x="264" y="101"/>
                    </a:lnTo>
                    <a:lnTo>
                      <a:pt x="261" y="110"/>
                    </a:lnTo>
                    <a:lnTo>
                      <a:pt x="258" y="118"/>
                    </a:lnTo>
                    <a:lnTo>
                      <a:pt x="254" y="125"/>
                    </a:lnTo>
                    <a:lnTo>
                      <a:pt x="249" y="131"/>
                    </a:lnTo>
                    <a:lnTo>
                      <a:pt x="238" y="144"/>
                    </a:lnTo>
                    <a:lnTo>
                      <a:pt x="228" y="153"/>
                    </a:lnTo>
                    <a:lnTo>
                      <a:pt x="219" y="160"/>
                    </a:lnTo>
                    <a:lnTo>
                      <a:pt x="212" y="165"/>
                    </a:lnTo>
                    <a:lnTo>
                      <a:pt x="211" y="168"/>
                    </a:lnTo>
                    <a:lnTo>
                      <a:pt x="209" y="170"/>
                    </a:lnTo>
                    <a:lnTo>
                      <a:pt x="211" y="171"/>
                    </a:lnTo>
                    <a:lnTo>
                      <a:pt x="211" y="173"/>
                    </a:lnTo>
                    <a:lnTo>
                      <a:pt x="212" y="174"/>
                    </a:lnTo>
                    <a:lnTo>
                      <a:pt x="214" y="176"/>
                    </a:lnTo>
                    <a:lnTo>
                      <a:pt x="217" y="177"/>
                    </a:lnTo>
                    <a:lnTo>
                      <a:pt x="223" y="177"/>
                    </a:lnTo>
                    <a:lnTo>
                      <a:pt x="232" y="177"/>
                    </a:lnTo>
                    <a:lnTo>
                      <a:pt x="240" y="177"/>
                    </a:lnTo>
                    <a:lnTo>
                      <a:pt x="251" y="177"/>
                    </a:lnTo>
                    <a:lnTo>
                      <a:pt x="280" y="177"/>
                    </a:lnTo>
                    <a:lnTo>
                      <a:pt x="290" y="179"/>
                    </a:lnTo>
                    <a:lnTo>
                      <a:pt x="301" y="180"/>
                    </a:lnTo>
                    <a:lnTo>
                      <a:pt x="306" y="182"/>
                    </a:lnTo>
                    <a:lnTo>
                      <a:pt x="309" y="183"/>
                    </a:lnTo>
                    <a:lnTo>
                      <a:pt x="316" y="188"/>
                    </a:lnTo>
                    <a:lnTo>
                      <a:pt x="323" y="194"/>
                    </a:lnTo>
                    <a:lnTo>
                      <a:pt x="329" y="202"/>
                    </a:lnTo>
                    <a:lnTo>
                      <a:pt x="332" y="211"/>
                    </a:lnTo>
                    <a:lnTo>
                      <a:pt x="335" y="222"/>
                    </a:lnTo>
                    <a:lnTo>
                      <a:pt x="367" y="381"/>
                    </a:lnTo>
                    <a:lnTo>
                      <a:pt x="306" y="381"/>
                    </a:lnTo>
                    <a:lnTo>
                      <a:pt x="294" y="321"/>
                    </a:lnTo>
                    <a:lnTo>
                      <a:pt x="284" y="350"/>
                    </a:lnTo>
                    <a:lnTo>
                      <a:pt x="281" y="366"/>
                    </a:lnTo>
                    <a:lnTo>
                      <a:pt x="280" y="381"/>
                    </a:lnTo>
                    <a:lnTo>
                      <a:pt x="90" y="381"/>
                    </a:lnTo>
                    <a:lnTo>
                      <a:pt x="87" y="367"/>
                    </a:lnTo>
                    <a:lnTo>
                      <a:pt x="84" y="352"/>
                    </a:lnTo>
                    <a:lnTo>
                      <a:pt x="81" y="338"/>
                    </a:lnTo>
                    <a:lnTo>
                      <a:pt x="76" y="326"/>
                    </a:lnTo>
                    <a:lnTo>
                      <a:pt x="64" y="381"/>
                    </a:lnTo>
                    <a:lnTo>
                      <a:pt x="0" y="381"/>
                    </a:lnTo>
                    <a:close/>
                  </a:path>
                </a:pathLst>
              </a:custGeom>
              <a:solidFill>
                <a:srgbClr val="30709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9" name="Freeform 19"/>
              <p:cNvSpPr>
                <a:spLocks/>
              </p:cNvSpPr>
              <p:nvPr/>
            </p:nvSpPr>
            <p:spPr bwMode="auto">
              <a:xfrm>
                <a:off x="3582" y="2198"/>
                <a:ext cx="273" cy="282"/>
              </a:xfrm>
              <a:custGeom>
                <a:avLst/>
                <a:gdLst>
                  <a:gd name="T0" fmla="*/ 24 w 368"/>
                  <a:gd name="T1" fmla="*/ 161 h 381"/>
                  <a:gd name="T2" fmla="*/ 30 w 368"/>
                  <a:gd name="T3" fmla="*/ 148 h 381"/>
                  <a:gd name="T4" fmla="*/ 34 w 368"/>
                  <a:gd name="T5" fmla="*/ 141 h 381"/>
                  <a:gd name="T6" fmla="*/ 42 w 368"/>
                  <a:gd name="T7" fmla="*/ 135 h 381"/>
                  <a:gd name="T8" fmla="*/ 51 w 368"/>
                  <a:gd name="T9" fmla="*/ 132 h 381"/>
                  <a:gd name="T10" fmla="*/ 62 w 368"/>
                  <a:gd name="T11" fmla="*/ 131 h 381"/>
                  <a:gd name="T12" fmla="*/ 85 w 368"/>
                  <a:gd name="T13" fmla="*/ 132 h 381"/>
                  <a:gd name="T14" fmla="*/ 107 w 368"/>
                  <a:gd name="T15" fmla="*/ 132 h 381"/>
                  <a:gd name="T16" fmla="*/ 115 w 368"/>
                  <a:gd name="T17" fmla="*/ 130 h 381"/>
                  <a:gd name="T18" fmla="*/ 118 w 368"/>
                  <a:gd name="T19" fmla="*/ 128 h 381"/>
                  <a:gd name="T20" fmla="*/ 118 w 368"/>
                  <a:gd name="T21" fmla="*/ 124 h 381"/>
                  <a:gd name="T22" fmla="*/ 111 w 368"/>
                  <a:gd name="T23" fmla="*/ 118 h 381"/>
                  <a:gd name="T24" fmla="*/ 96 w 368"/>
                  <a:gd name="T25" fmla="*/ 105 h 381"/>
                  <a:gd name="T26" fmla="*/ 85 w 368"/>
                  <a:gd name="T27" fmla="*/ 93 h 381"/>
                  <a:gd name="T28" fmla="*/ 79 w 368"/>
                  <a:gd name="T29" fmla="*/ 82 h 381"/>
                  <a:gd name="T30" fmla="*/ 75 w 368"/>
                  <a:gd name="T31" fmla="*/ 70 h 381"/>
                  <a:gd name="T32" fmla="*/ 75 w 368"/>
                  <a:gd name="T33" fmla="*/ 56 h 381"/>
                  <a:gd name="T34" fmla="*/ 77 w 368"/>
                  <a:gd name="T35" fmla="*/ 44 h 381"/>
                  <a:gd name="T36" fmla="*/ 82 w 368"/>
                  <a:gd name="T37" fmla="*/ 33 h 381"/>
                  <a:gd name="T38" fmla="*/ 89 w 368"/>
                  <a:gd name="T39" fmla="*/ 22 h 381"/>
                  <a:gd name="T40" fmla="*/ 96 w 368"/>
                  <a:gd name="T41" fmla="*/ 15 h 381"/>
                  <a:gd name="T42" fmla="*/ 106 w 368"/>
                  <a:gd name="T43" fmla="*/ 7 h 381"/>
                  <a:gd name="T44" fmla="*/ 111 w 368"/>
                  <a:gd name="T45" fmla="*/ 5 h 381"/>
                  <a:gd name="T46" fmla="*/ 123 w 368"/>
                  <a:gd name="T47" fmla="*/ 1 h 381"/>
                  <a:gd name="T48" fmla="*/ 135 w 368"/>
                  <a:gd name="T49" fmla="*/ 0 h 381"/>
                  <a:gd name="T50" fmla="*/ 148 w 368"/>
                  <a:gd name="T51" fmla="*/ 1 h 381"/>
                  <a:gd name="T52" fmla="*/ 160 w 368"/>
                  <a:gd name="T53" fmla="*/ 4 h 381"/>
                  <a:gd name="T54" fmla="*/ 171 w 368"/>
                  <a:gd name="T55" fmla="*/ 10 h 381"/>
                  <a:gd name="T56" fmla="*/ 180 w 368"/>
                  <a:gd name="T57" fmla="*/ 17 h 381"/>
                  <a:gd name="T58" fmla="*/ 188 w 368"/>
                  <a:gd name="T59" fmla="*/ 26 h 381"/>
                  <a:gd name="T60" fmla="*/ 192 w 368"/>
                  <a:gd name="T61" fmla="*/ 34 h 381"/>
                  <a:gd name="T62" fmla="*/ 196 w 368"/>
                  <a:gd name="T63" fmla="*/ 41 h 381"/>
                  <a:gd name="T64" fmla="*/ 197 w 368"/>
                  <a:gd name="T65" fmla="*/ 51 h 381"/>
                  <a:gd name="T66" fmla="*/ 198 w 368"/>
                  <a:gd name="T67" fmla="*/ 60 h 381"/>
                  <a:gd name="T68" fmla="*/ 196 w 368"/>
                  <a:gd name="T69" fmla="*/ 75 h 381"/>
                  <a:gd name="T70" fmla="*/ 191 w 368"/>
                  <a:gd name="T71" fmla="*/ 87 h 381"/>
                  <a:gd name="T72" fmla="*/ 184 w 368"/>
                  <a:gd name="T73" fmla="*/ 97 h 381"/>
                  <a:gd name="T74" fmla="*/ 169 w 368"/>
                  <a:gd name="T75" fmla="*/ 113 h 381"/>
                  <a:gd name="T76" fmla="*/ 157 w 368"/>
                  <a:gd name="T77" fmla="*/ 122 h 381"/>
                  <a:gd name="T78" fmla="*/ 156 w 368"/>
                  <a:gd name="T79" fmla="*/ 126 h 381"/>
                  <a:gd name="T80" fmla="*/ 156 w 368"/>
                  <a:gd name="T81" fmla="*/ 128 h 381"/>
                  <a:gd name="T82" fmla="*/ 158 w 368"/>
                  <a:gd name="T83" fmla="*/ 130 h 381"/>
                  <a:gd name="T84" fmla="*/ 165 w 368"/>
                  <a:gd name="T85" fmla="*/ 131 h 381"/>
                  <a:gd name="T86" fmla="*/ 177 w 368"/>
                  <a:gd name="T87" fmla="*/ 131 h 381"/>
                  <a:gd name="T88" fmla="*/ 207 w 368"/>
                  <a:gd name="T89" fmla="*/ 131 h 381"/>
                  <a:gd name="T90" fmla="*/ 223 w 368"/>
                  <a:gd name="T91" fmla="*/ 133 h 381"/>
                  <a:gd name="T92" fmla="*/ 229 w 368"/>
                  <a:gd name="T93" fmla="*/ 135 h 381"/>
                  <a:gd name="T94" fmla="*/ 240 w 368"/>
                  <a:gd name="T95" fmla="*/ 144 h 381"/>
                  <a:gd name="T96" fmla="*/ 246 w 368"/>
                  <a:gd name="T97" fmla="*/ 156 h 381"/>
                  <a:gd name="T98" fmla="*/ 273 w 368"/>
                  <a:gd name="T99" fmla="*/ 282 h 381"/>
                  <a:gd name="T100" fmla="*/ 217 w 368"/>
                  <a:gd name="T101" fmla="*/ 238 h 381"/>
                  <a:gd name="T102" fmla="*/ 209 w 368"/>
                  <a:gd name="T103" fmla="*/ 271 h 381"/>
                  <a:gd name="T104" fmla="*/ 66 w 368"/>
                  <a:gd name="T105" fmla="*/ 282 h 381"/>
                  <a:gd name="T106" fmla="*/ 59 w 368"/>
                  <a:gd name="T107" fmla="*/ 250 h 381"/>
                  <a:gd name="T108" fmla="*/ 48 w 368"/>
                  <a:gd name="T109" fmla="*/ 282 h 38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368"/>
                  <a:gd name="T166" fmla="*/ 0 h 381"/>
                  <a:gd name="T167" fmla="*/ 368 w 368"/>
                  <a:gd name="T168" fmla="*/ 381 h 38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368" h="381">
                    <a:moveTo>
                      <a:pt x="0" y="381"/>
                    </a:moveTo>
                    <a:lnTo>
                      <a:pt x="32" y="217"/>
                    </a:lnTo>
                    <a:lnTo>
                      <a:pt x="35" y="208"/>
                    </a:lnTo>
                    <a:lnTo>
                      <a:pt x="40" y="200"/>
                    </a:lnTo>
                    <a:lnTo>
                      <a:pt x="45" y="193"/>
                    </a:lnTo>
                    <a:lnTo>
                      <a:pt x="46" y="190"/>
                    </a:lnTo>
                    <a:lnTo>
                      <a:pt x="49" y="187"/>
                    </a:lnTo>
                    <a:lnTo>
                      <a:pt x="57" y="183"/>
                    </a:lnTo>
                    <a:lnTo>
                      <a:pt x="65" y="180"/>
                    </a:lnTo>
                    <a:lnTo>
                      <a:pt x="69" y="179"/>
                    </a:lnTo>
                    <a:lnTo>
                      <a:pt x="74" y="179"/>
                    </a:lnTo>
                    <a:lnTo>
                      <a:pt x="83" y="177"/>
                    </a:lnTo>
                    <a:lnTo>
                      <a:pt x="103" y="177"/>
                    </a:lnTo>
                    <a:lnTo>
                      <a:pt x="115" y="179"/>
                    </a:lnTo>
                    <a:lnTo>
                      <a:pt x="133" y="179"/>
                    </a:lnTo>
                    <a:lnTo>
                      <a:pt x="144" y="179"/>
                    </a:lnTo>
                    <a:lnTo>
                      <a:pt x="152" y="177"/>
                    </a:lnTo>
                    <a:lnTo>
                      <a:pt x="155" y="176"/>
                    </a:lnTo>
                    <a:lnTo>
                      <a:pt x="158" y="174"/>
                    </a:lnTo>
                    <a:lnTo>
                      <a:pt x="159" y="173"/>
                    </a:lnTo>
                    <a:lnTo>
                      <a:pt x="159" y="170"/>
                    </a:lnTo>
                    <a:lnTo>
                      <a:pt x="159" y="167"/>
                    </a:lnTo>
                    <a:lnTo>
                      <a:pt x="156" y="165"/>
                    </a:lnTo>
                    <a:lnTo>
                      <a:pt x="150" y="159"/>
                    </a:lnTo>
                    <a:lnTo>
                      <a:pt x="141" y="151"/>
                    </a:lnTo>
                    <a:lnTo>
                      <a:pt x="130" y="142"/>
                    </a:lnTo>
                    <a:lnTo>
                      <a:pt x="120" y="131"/>
                    </a:lnTo>
                    <a:lnTo>
                      <a:pt x="115" y="125"/>
                    </a:lnTo>
                    <a:lnTo>
                      <a:pt x="110" y="119"/>
                    </a:lnTo>
                    <a:lnTo>
                      <a:pt x="106" y="111"/>
                    </a:lnTo>
                    <a:lnTo>
                      <a:pt x="104" y="102"/>
                    </a:lnTo>
                    <a:lnTo>
                      <a:pt x="101" y="95"/>
                    </a:lnTo>
                    <a:lnTo>
                      <a:pt x="101" y="84"/>
                    </a:lnTo>
                    <a:lnTo>
                      <a:pt x="101" y="76"/>
                    </a:lnTo>
                    <a:lnTo>
                      <a:pt x="103" y="67"/>
                    </a:lnTo>
                    <a:lnTo>
                      <a:pt x="104" y="59"/>
                    </a:lnTo>
                    <a:lnTo>
                      <a:pt x="107" y="52"/>
                    </a:lnTo>
                    <a:lnTo>
                      <a:pt x="110" y="44"/>
                    </a:lnTo>
                    <a:lnTo>
                      <a:pt x="115" y="38"/>
                    </a:lnTo>
                    <a:lnTo>
                      <a:pt x="120" y="30"/>
                    </a:lnTo>
                    <a:lnTo>
                      <a:pt x="124" y="24"/>
                    </a:lnTo>
                    <a:lnTo>
                      <a:pt x="130" y="20"/>
                    </a:lnTo>
                    <a:lnTo>
                      <a:pt x="137" y="15"/>
                    </a:lnTo>
                    <a:lnTo>
                      <a:pt x="143" y="10"/>
                    </a:lnTo>
                    <a:lnTo>
                      <a:pt x="147" y="9"/>
                    </a:lnTo>
                    <a:lnTo>
                      <a:pt x="150" y="7"/>
                    </a:lnTo>
                    <a:lnTo>
                      <a:pt x="158" y="4"/>
                    </a:lnTo>
                    <a:lnTo>
                      <a:pt x="166" y="1"/>
                    </a:lnTo>
                    <a:lnTo>
                      <a:pt x="175" y="0"/>
                    </a:lnTo>
                    <a:lnTo>
                      <a:pt x="182" y="0"/>
                    </a:lnTo>
                    <a:lnTo>
                      <a:pt x="192" y="0"/>
                    </a:lnTo>
                    <a:lnTo>
                      <a:pt x="199" y="1"/>
                    </a:lnTo>
                    <a:lnTo>
                      <a:pt x="207" y="3"/>
                    </a:lnTo>
                    <a:lnTo>
                      <a:pt x="216" y="6"/>
                    </a:lnTo>
                    <a:lnTo>
                      <a:pt x="222" y="9"/>
                    </a:lnTo>
                    <a:lnTo>
                      <a:pt x="230" y="14"/>
                    </a:lnTo>
                    <a:lnTo>
                      <a:pt x="236" y="18"/>
                    </a:lnTo>
                    <a:lnTo>
                      <a:pt x="242" y="23"/>
                    </a:lnTo>
                    <a:lnTo>
                      <a:pt x="248" y="29"/>
                    </a:lnTo>
                    <a:lnTo>
                      <a:pt x="253" y="35"/>
                    </a:lnTo>
                    <a:lnTo>
                      <a:pt x="256" y="41"/>
                    </a:lnTo>
                    <a:lnTo>
                      <a:pt x="259" y="46"/>
                    </a:lnTo>
                    <a:lnTo>
                      <a:pt x="261" y="49"/>
                    </a:lnTo>
                    <a:lnTo>
                      <a:pt x="264" y="56"/>
                    </a:lnTo>
                    <a:lnTo>
                      <a:pt x="265" y="64"/>
                    </a:lnTo>
                    <a:lnTo>
                      <a:pt x="265" y="69"/>
                    </a:lnTo>
                    <a:lnTo>
                      <a:pt x="267" y="73"/>
                    </a:lnTo>
                    <a:lnTo>
                      <a:pt x="267" y="81"/>
                    </a:lnTo>
                    <a:lnTo>
                      <a:pt x="267" y="92"/>
                    </a:lnTo>
                    <a:lnTo>
                      <a:pt x="264" y="101"/>
                    </a:lnTo>
                    <a:lnTo>
                      <a:pt x="262" y="110"/>
                    </a:lnTo>
                    <a:lnTo>
                      <a:pt x="257" y="118"/>
                    </a:lnTo>
                    <a:lnTo>
                      <a:pt x="253" y="125"/>
                    </a:lnTo>
                    <a:lnTo>
                      <a:pt x="248" y="131"/>
                    </a:lnTo>
                    <a:lnTo>
                      <a:pt x="238" y="144"/>
                    </a:lnTo>
                    <a:lnTo>
                      <a:pt x="228" y="153"/>
                    </a:lnTo>
                    <a:lnTo>
                      <a:pt x="219" y="160"/>
                    </a:lnTo>
                    <a:lnTo>
                      <a:pt x="212" y="165"/>
                    </a:lnTo>
                    <a:lnTo>
                      <a:pt x="210" y="168"/>
                    </a:lnTo>
                    <a:lnTo>
                      <a:pt x="210" y="170"/>
                    </a:lnTo>
                    <a:lnTo>
                      <a:pt x="210" y="171"/>
                    </a:lnTo>
                    <a:lnTo>
                      <a:pt x="210" y="173"/>
                    </a:lnTo>
                    <a:lnTo>
                      <a:pt x="212" y="174"/>
                    </a:lnTo>
                    <a:lnTo>
                      <a:pt x="213" y="176"/>
                    </a:lnTo>
                    <a:lnTo>
                      <a:pt x="218" y="177"/>
                    </a:lnTo>
                    <a:lnTo>
                      <a:pt x="222" y="177"/>
                    </a:lnTo>
                    <a:lnTo>
                      <a:pt x="231" y="177"/>
                    </a:lnTo>
                    <a:lnTo>
                      <a:pt x="239" y="177"/>
                    </a:lnTo>
                    <a:lnTo>
                      <a:pt x="250" y="177"/>
                    </a:lnTo>
                    <a:lnTo>
                      <a:pt x="279" y="177"/>
                    </a:lnTo>
                    <a:lnTo>
                      <a:pt x="291" y="179"/>
                    </a:lnTo>
                    <a:lnTo>
                      <a:pt x="300" y="180"/>
                    </a:lnTo>
                    <a:lnTo>
                      <a:pt x="305" y="182"/>
                    </a:lnTo>
                    <a:lnTo>
                      <a:pt x="309" y="183"/>
                    </a:lnTo>
                    <a:lnTo>
                      <a:pt x="317" y="188"/>
                    </a:lnTo>
                    <a:lnTo>
                      <a:pt x="323" y="194"/>
                    </a:lnTo>
                    <a:lnTo>
                      <a:pt x="328" y="202"/>
                    </a:lnTo>
                    <a:lnTo>
                      <a:pt x="332" y="211"/>
                    </a:lnTo>
                    <a:lnTo>
                      <a:pt x="336" y="222"/>
                    </a:lnTo>
                    <a:lnTo>
                      <a:pt x="368" y="381"/>
                    </a:lnTo>
                    <a:lnTo>
                      <a:pt x="305" y="381"/>
                    </a:lnTo>
                    <a:lnTo>
                      <a:pt x="293" y="321"/>
                    </a:lnTo>
                    <a:lnTo>
                      <a:pt x="285" y="350"/>
                    </a:lnTo>
                    <a:lnTo>
                      <a:pt x="282" y="366"/>
                    </a:lnTo>
                    <a:lnTo>
                      <a:pt x="279" y="381"/>
                    </a:lnTo>
                    <a:lnTo>
                      <a:pt x="89" y="381"/>
                    </a:lnTo>
                    <a:lnTo>
                      <a:pt x="83" y="352"/>
                    </a:lnTo>
                    <a:lnTo>
                      <a:pt x="80" y="338"/>
                    </a:lnTo>
                    <a:lnTo>
                      <a:pt x="75" y="326"/>
                    </a:lnTo>
                    <a:lnTo>
                      <a:pt x="65" y="381"/>
                    </a:lnTo>
                    <a:lnTo>
                      <a:pt x="0" y="381"/>
                    </a:lnTo>
                    <a:close/>
                  </a:path>
                </a:pathLst>
              </a:custGeom>
              <a:solidFill>
                <a:srgbClr val="30709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</p:grpSp>
      </p:grpSp>
      <p:sp>
        <p:nvSpPr>
          <p:cNvPr id="20" name="Line 20"/>
          <p:cNvSpPr>
            <a:spLocks noChangeShapeType="1"/>
          </p:cNvSpPr>
          <p:nvPr/>
        </p:nvSpPr>
        <p:spPr bwMode="auto">
          <a:xfrm flipV="1">
            <a:off x="6354317" y="3032919"/>
            <a:ext cx="2232025" cy="23034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6282880" y="3032919"/>
            <a:ext cx="2232025" cy="23034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3798442" y="3045143"/>
            <a:ext cx="1741488" cy="1514269"/>
            <a:chOff x="1783" y="1694"/>
            <a:chExt cx="885" cy="885"/>
          </a:xfrm>
        </p:grpSpPr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1783" y="1694"/>
              <a:ext cx="885" cy="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endParaRPr lang="nl-NL"/>
            </a:p>
          </p:txBody>
        </p:sp>
        <p:grpSp>
          <p:nvGrpSpPr>
            <p:cNvPr id="24" name="Group 24"/>
            <p:cNvGrpSpPr>
              <a:grpSpLocks/>
            </p:cNvGrpSpPr>
            <p:nvPr/>
          </p:nvGrpSpPr>
          <p:grpSpPr bwMode="auto">
            <a:xfrm>
              <a:off x="1865" y="1761"/>
              <a:ext cx="721" cy="735"/>
              <a:chOff x="1865" y="1761"/>
              <a:chExt cx="721" cy="735"/>
            </a:xfrm>
          </p:grpSpPr>
          <p:sp>
            <p:nvSpPr>
              <p:cNvPr id="25" name="Freeform 25"/>
              <p:cNvSpPr>
                <a:spLocks/>
              </p:cNvSpPr>
              <p:nvPr/>
            </p:nvSpPr>
            <p:spPr bwMode="auto">
              <a:xfrm>
                <a:off x="1929" y="2235"/>
                <a:ext cx="114" cy="119"/>
              </a:xfrm>
              <a:custGeom>
                <a:avLst/>
                <a:gdLst>
                  <a:gd name="T0" fmla="*/ 63 w 153"/>
                  <a:gd name="T1" fmla="*/ 0 h 159"/>
                  <a:gd name="T2" fmla="*/ 74 w 153"/>
                  <a:gd name="T3" fmla="*/ 2 h 159"/>
                  <a:gd name="T4" fmla="*/ 84 w 153"/>
                  <a:gd name="T5" fmla="*/ 7 h 159"/>
                  <a:gd name="T6" fmla="*/ 93 w 153"/>
                  <a:gd name="T7" fmla="*/ 13 h 159"/>
                  <a:gd name="T8" fmla="*/ 100 w 153"/>
                  <a:gd name="T9" fmla="*/ 22 h 159"/>
                  <a:gd name="T10" fmla="*/ 107 w 153"/>
                  <a:gd name="T11" fmla="*/ 31 h 159"/>
                  <a:gd name="T12" fmla="*/ 110 w 153"/>
                  <a:gd name="T13" fmla="*/ 42 h 159"/>
                  <a:gd name="T14" fmla="*/ 113 w 153"/>
                  <a:gd name="T15" fmla="*/ 52 h 159"/>
                  <a:gd name="T16" fmla="*/ 113 w 153"/>
                  <a:gd name="T17" fmla="*/ 65 h 159"/>
                  <a:gd name="T18" fmla="*/ 110 w 153"/>
                  <a:gd name="T19" fmla="*/ 76 h 159"/>
                  <a:gd name="T20" fmla="*/ 107 w 153"/>
                  <a:gd name="T21" fmla="*/ 87 h 159"/>
                  <a:gd name="T22" fmla="*/ 100 w 153"/>
                  <a:gd name="T23" fmla="*/ 96 h 159"/>
                  <a:gd name="T24" fmla="*/ 93 w 153"/>
                  <a:gd name="T25" fmla="*/ 104 h 159"/>
                  <a:gd name="T26" fmla="*/ 84 w 153"/>
                  <a:gd name="T27" fmla="*/ 111 h 159"/>
                  <a:gd name="T28" fmla="*/ 74 w 153"/>
                  <a:gd name="T29" fmla="*/ 115 h 159"/>
                  <a:gd name="T30" fmla="*/ 63 w 153"/>
                  <a:gd name="T31" fmla="*/ 118 h 159"/>
                  <a:gd name="T32" fmla="*/ 51 w 153"/>
                  <a:gd name="T33" fmla="*/ 118 h 159"/>
                  <a:gd name="T34" fmla="*/ 39 w 153"/>
                  <a:gd name="T35" fmla="*/ 115 h 159"/>
                  <a:gd name="T36" fmla="*/ 29 w 153"/>
                  <a:gd name="T37" fmla="*/ 111 h 159"/>
                  <a:gd name="T38" fmla="*/ 20 w 153"/>
                  <a:gd name="T39" fmla="*/ 104 h 159"/>
                  <a:gd name="T40" fmla="*/ 12 w 153"/>
                  <a:gd name="T41" fmla="*/ 96 h 159"/>
                  <a:gd name="T42" fmla="*/ 7 w 153"/>
                  <a:gd name="T43" fmla="*/ 87 h 159"/>
                  <a:gd name="T44" fmla="*/ 2 w 153"/>
                  <a:gd name="T45" fmla="*/ 76 h 159"/>
                  <a:gd name="T46" fmla="*/ 0 w 153"/>
                  <a:gd name="T47" fmla="*/ 65 h 159"/>
                  <a:gd name="T48" fmla="*/ 0 w 153"/>
                  <a:gd name="T49" fmla="*/ 52 h 159"/>
                  <a:gd name="T50" fmla="*/ 2 w 153"/>
                  <a:gd name="T51" fmla="*/ 42 h 159"/>
                  <a:gd name="T52" fmla="*/ 7 w 153"/>
                  <a:gd name="T53" fmla="*/ 31 h 159"/>
                  <a:gd name="T54" fmla="*/ 12 w 153"/>
                  <a:gd name="T55" fmla="*/ 22 h 159"/>
                  <a:gd name="T56" fmla="*/ 20 w 153"/>
                  <a:gd name="T57" fmla="*/ 13 h 159"/>
                  <a:gd name="T58" fmla="*/ 29 w 153"/>
                  <a:gd name="T59" fmla="*/ 7 h 159"/>
                  <a:gd name="T60" fmla="*/ 39 w 153"/>
                  <a:gd name="T61" fmla="*/ 2 h 159"/>
                  <a:gd name="T62" fmla="*/ 51 w 153"/>
                  <a:gd name="T63" fmla="*/ 0 h 15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53"/>
                  <a:gd name="T97" fmla="*/ 0 h 159"/>
                  <a:gd name="T98" fmla="*/ 153 w 153"/>
                  <a:gd name="T99" fmla="*/ 159 h 15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53" h="159">
                    <a:moveTo>
                      <a:pt x="76" y="0"/>
                    </a:moveTo>
                    <a:lnTo>
                      <a:pt x="84" y="0"/>
                    </a:lnTo>
                    <a:lnTo>
                      <a:pt x="91" y="1"/>
                    </a:lnTo>
                    <a:lnTo>
                      <a:pt x="99" y="3"/>
                    </a:lnTo>
                    <a:lnTo>
                      <a:pt x="105" y="6"/>
                    </a:lnTo>
                    <a:lnTo>
                      <a:pt x="113" y="9"/>
                    </a:lnTo>
                    <a:lnTo>
                      <a:pt x="119" y="13"/>
                    </a:lnTo>
                    <a:lnTo>
                      <a:pt x="125" y="18"/>
                    </a:lnTo>
                    <a:lnTo>
                      <a:pt x="130" y="23"/>
                    </a:lnTo>
                    <a:lnTo>
                      <a:pt x="134" y="29"/>
                    </a:lnTo>
                    <a:lnTo>
                      <a:pt x="139" y="35"/>
                    </a:lnTo>
                    <a:lnTo>
                      <a:pt x="143" y="41"/>
                    </a:lnTo>
                    <a:lnTo>
                      <a:pt x="147" y="49"/>
                    </a:lnTo>
                    <a:lnTo>
                      <a:pt x="148" y="56"/>
                    </a:lnTo>
                    <a:lnTo>
                      <a:pt x="151" y="62"/>
                    </a:lnTo>
                    <a:lnTo>
                      <a:pt x="151" y="70"/>
                    </a:lnTo>
                    <a:lnTo>
                      <a:pt x="153" y="79"/>
                    </a:lnTo>
                    <a:lnTo>
                      <a:pt x="151" y="87"/>
                    </a:lnTo>
                    <a:lnTo>
                      <a:pt x="151" y="95"/>
                    </a:lnTo>
                    <a:lnTo>
                      <a:pt x="148" y="101"/>
                    </a:lnTo>
                    <a:lnTo>
                      <a:pt x="147" y="108"/>
                    </a:lnTo>
                    <a:lnTo>
                      <a:pt x="143" y="116"/>
                    </a:lnTo>
                    <a:lnTo>
                      <a:pt x="139" y="122"/>
                    </a:lnTo>
                    <a:lnTo>
                      <a:pt x="134" y="128"/>
                    </a:lnTo>
                    <a:lnTo>
                      <a:pt x="130" y="134"/>
                    </a:lnTo>
                    <a:lnTo>
                      <a:pt x="125" y="139"/>
                    </a:lnTo>
                    <a:lnTo>
                      <a:pt x="119" y="144"/>
                    </a:lnTo>
                    <a:lnTo>
                      <a:pt x="113" y="148"/>
                    </a:lnTo>
                    <a:lnTo>
                      <a:pt x="105" y="151"/>
                    </a:lnTo>
                    <a:lnTo>
                      <a:pt x="99" y="154"/>
                    </a:lnTo>
                    <a:lnTo>
                      <a:pt x="91" y="156"/>
                    </a:lnTo>
                    <a:lnTo>
                      <a:pt x="84" y="157"/>
                    </a:lnTo>
                    <a:lnTo>
                      <a:pt x="76" y="159"/>
                    </a:lnTo>
                    <a:lnTo>
                      <a:pt x="68" y="157"/>
                    </a:lnTo>
                    <a:lnTo>
                      <a:pt x="61" y="156"/>
                    </a:lnTo>
                    <a:lnTo>
                      <a:pt x="53" y="154"/>
                    </a:lnTo>
                    <a:lnTo>
                      <a:pt x="45" y="151"/>
                    </a:lnTo>
                    <a:lnTo>
                      <a:pt x="39" y="148"/>
                    </a:lnTo>
                    <a:lnTo>
                      <a:pt x="33" y="144"/>
                    </a:lnTo>
                    <a:lnTo>
                      <a:pt x="27" y="139"/>
                    </a:lnTo>
                    <a:lnTo>
                      <a:pt x="21" y="134"/>
                    </a:lnTo>
                    <a:lnTo>
                      <a:pt x="16" y="128"/>
                    </a:lnTo>
                    <a:lnTo>
                      <a:pt x="12" y="122"/>
                    </a:lnTo>
                    <a:lnTo>
                      <a:pt x="9" y="116"/>
                    </a:lnTo>
                    <a:lnTo>
                      <a:pt x="6" y="108"/>
                    </a:lnTo>
                    <a:lnTo>
                      <a:pt x="3" y="102"/>
                    </a:lnTo>
                    <a:lnTo>
                      <a:pt x="1" y="95"/>
                    </a:lnTo>
                    <a:lnTo>
                      <a:pt x="0" y="87"/>
                    </a:lnTo>
                    <a:lnTo>
                      <a:pt x="0" y="79"/>
                    </a:lnTo>
                    <a:lnTo>
                      <a:pt x="0" y="70"/>
                    </a:lnTo>
                    <a:lnTo>
                      <a:pt x="1" y="62"/>
                    </a:lnTo>
                    <a:lnTo>
                      <a:pt x="3" y="56"/>
                    </a:lnTo>
                    <a:lnTo>
                      <a:pt x="6" y="49"/>
                    </a:lnTo>
                    <a:lnTo>
                      <a:pt x="9" y="41"/>
                    </a:lnTo>
                    <a:lnTo>
                      <a:pt x="12" y="35"/>
                    </a:lnTo>
                    <a:lnTo>
                      <a:pt x="16" y="29"/>
                    </a:lnTo>
                    <a:lnTo>
                      <a:pt x="21" y="23"/>
                    </a:lnTo>
                    <a:lnTo>
                      <a:pt x="27" y="18"/>
                    </a:lnTo>
                    <a:lnTo>
                      <a:pt x="33" y="13"/>
                    </a:lnTo>
                    <a:lnTo>
                      <a:pt x="39" y="9"/>
                    </a:lnTo>
                    <a:lnTo>
                      <a:pt x="45" y="6"/>
                    </a:lnTo>
                    <a:lnTo>
                      <a:pt x="53" y="3"/>
                    </a:lnTo>
                    <a:lnTo>
                      <a:pt x="61" y="1"/>
                    </a:lnTo>
                    <a:lnTo>
                      <a:pt x="68" y="0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0033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26" name="Freeform 26"/>
              <p:cNvSpPr>
                <a:spLocks/>
              </p:cNvSpPr>
              <p:nvPr/>
            </p:nvSpPr>
            <p:spPr bwMode="auto">
              <a:xfrm>
                <a:off x="2408" y="2235"/>
                <a:ext cx="113" cy="119"/>
              </a:xfrm>
              <a:custGeom>
                <a:avLst/>
                <a:gdLst>
                  <a:gd name="T0" fmla="*/ 62 w 152"/>
                  <a:gd name="T1" fmla="*/ 0 h 159"/>
                  <a:gd name="T2" fmla="*/ 73 w 152"/>
                  <a:gd name="T3" fmla="*/ 2 h 159"/>
                  <a:gd name="T4" fmla="*/ 83 w 152"/>
                  <a:gd name="T5" fmla="*/ 7 h 159"/>
                  <a:gd name="T6" fmla="*/ 92 w 152"/>
                  <a:gd name="T7" fmla="*/ 13 h 159"/>
                  <a:gd name="T8" fmla="*/ 100 w 152"/>
                  <a:gd name="T9" fmla="*/ 22 h 159"/>
                  <a:gd name="T10" fmla="*/ 106 w 152"/>
                  <a:gd name="T11" fmla="*/ 31 h 159"/>
                  <a:gd name="T12" fmla="*/ 111 w 152"/>
                  <a:gd name="T13" fmla="*/ 42 h 159"/>
                  <a:gd name="T14" fmla="*/ 113 w 152"/>
                  <a:gd name="T15" fmla="*/ 52 h 159"/>
                  <a:gd name="T16" fmla="*/ 113 w 152"/>
                  <a:gd name="T17" fmla="*/ 65 h 159"/>
                  <a:gd name="T18" fmla="*/ 111 w 152"/>
                  <a:gd name="T19" fmla="*/ 76 h 159"/>
                  <a:gd name="T20" fmla="*/ 106 w 152"/>
                  <a:gd name="T21" fmla="*/ 87 h 159"/>
                  <a:gd name="T22" fmla="*/ 100 w 152"/>
                  <a:gd name="T23" fmla="*/ 96 h 159"/>
                  <a:gd name="T24" fmla="*/ 92 w 152"/>
                  <a:gd name="T25" fmla="*/ 104 h 159"/>
                  <a:gd name="T26" fmla="*/ 83 w 152"/>
                  <a:gd name="T27" fmla="*/ 111 h 159"/>
                  <a:gd name="T28" fmla="*/ 73 w 152"/>
                  <a:gd name="T29" fmla="*/ 115 h 159"/>
                  <a:gd name="T30" fmla="*/ 62 w 152"/>
                  <a:gd name="T31" fmla="*/ 119 h 159"/>
                  <a:gd name="T32" fmla="*/ 50 w 152"/>
                  <a:gd name="T33" fmla="*/ 119 h 159"/>
                  <a:gd name="T34" fmla="*/ 39 w 152"/>
                  <a:gd name="T35" fmla="*/ 115 h 159"/>
                  <a:gd name="T36" fmla="*/ 28 w 152"/>
                  <a:gd name="T37" fmla="*/ 111 h 159"/>
                  <a:gd name="T38" fmla="*/ 16 w 152"/>
                  <a:gd name="T39" fmla="*/ 100 h 159"/>
                  <a:gd name="T40" fmla="*/ 9 w 152"/>
                  <a:gd name="T41" fmla="*/ 91 h 159"/>
                  <a:gd name="T42" fmla="*/ 4 w 152"/>
                  <a:gd name="T43" fmla="*/ 81 h 159"/>
                  <a:gd name="T44" fmla="*/ 2 w 152"/>
                  <a:gd name="T45" fmla="*/ 76 h 159"/>
                  <a:gd name="T46" fmla="*/ 0 w 152"/>
                  <a:gd name="T47" fmla="*/ 65 h 159"/>
                  <a:gd name="T48" fmla="*/ 0 w 152"/>
                  <a:gd name="T49" fmla="*/ 52 h 159"/>
                  <a:gd name="T50" fmla="*/ 2 w 152"/>
                  <a:gd name="T51" fmla="*/ 42 h 159"/>
                  <a:gd name="T52" fmla="*/ 7 w 152"/>
                  <a:gd name="T53" fmla="*/ 31 h 159"/>
                  <a:gd name="T54" fmla="*/ 13 w 152"/>
                  <a:gd name="T55" fmla="*/ 22 h 159"/>
                  <a:gd name="T56" fmla="*/ 21 w 152"/>
                  <a:gd name="T57" fmla="*/ 13 h 159"/>
                  <a:gd name="T58" fmla="*/ 30 w 152"/>
                  <a:gd name="T59" fmla="*/ 7 h 159"/>
                  <a:gd name="T60" fmla="*/ 40 w 152"/>
                  <a:gd name="T61" fmla="*/ 2 h 159"/>
                  <a:gd name="T62" fmla="*/ 50 w 152"/>
                  <a:gd name="T63" fmla="*/ 0 h 15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52"/>
                  <a:gd name="T97" fmla="*/ 0 h 159"/>
                  <a:gd name="T98" fmla="*/ 152 w 152"/>
                  <a:gd name="T99" fmla="*/ 159 h 15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52" h="159">
                    <a:moveTo>
                      <a:pt x="75" y="0"/>
                    </a:moveTo>
                    <a:lnTo>
                      <a:pt x="84" y="0"/>
                    </a:lnTo>
                    <a:lnTo>
                      <a:pt x="92" y="1"/>
                    </a:lnTo>
                    <a:lnTo>
                      <a:pt x="98" y="3"/>
                    </a:lnTo>
                    <a:lnTo>
                      <a:pt x="106" y="6"/>
                    </a:lnTo>
                    <a:lnTo>
                      <a:pt x="112" y="9"/>
                    </a:lnTo>
                    <a:lnTo>
                      <a:pt x="120" y="13"/>
                    </a:lnTo>
                    <a:lnTo>
                      <a:pt x="124" y="18"/>
                    </a:lnTo>
                    <a:lnTo>
                      <a:pt x="130" y="23"/>
                    </a:lnTo>
                    <a:lnTo>
                      <a:pt x="135" y="29"/>
                    </a:lnTo>
                    <a:lnTo>
                      <a:pt x="139" y="35"/>
                    </a:lnTo>
                    <a:lnTo>
                      <a:pt x="143" y="41"/>
                    </a:lnTo>
                    <a:lnTo>
                      <a:pt x="146" y="49"/>
                    </a:lnTo>
                    <a:lnTo>
                      <a:pt x="149" y="56"/>
                    </a:lnTo>
                    <a:lnTo>
                      <a:pt x="150" y="62"/>
                    </a:lnTo>
                    <a:lnTo>
                      <a:pt x="152" y="70"/>
                    </a:lnTo>
                    <a:lnTo>
                      <a:pt x="152" y="79"/>
                    </a:lnTo>
                    <a:lnTo>
                      <a:pt x="152" y="87"/>
                    </a:lnTo>
                    <a:lnTo>
                      <a:pt x="150" y="95"/>
                    </a:lnTo>
                    <a:lnTo>
                      <a:pt x="149" y="102"/>
                    </a:lnTo>
                    <a:lnTo>
                      <a:pt x="146" y="108"/>
                    </a:lnTo>
                    <a:lnTo>
                      <a:pt x="143" y="116"/>
                    </a:lnTo>
                    <a:lnTo>
                      <a:pt x="139" y="122"/>
                    </a:lnTo>
                    <a:lnTo>
                      <a:pt x="135" y="128"/>
                    </a:lnTo>
                    <a:lnTo>
                      <a:pt x="130" y="134"/>
                    </a:lnTo>
                    <a:lnTo>
                      <a:pt x="124" y="139"/>
                    </a:lnTo>
                    <a:lnTo>
                      <a:pt x="120" y="144"/>
                    </a:lnTo>
                    <a:lnTo>
                      <a:pt x="112" y="148"/>
                    </a:lnTo>
                    <a:lnTo>
                      <a:pt x="106" y="153"/>
                    </a:lnTo>
                    <a:lnTo>
                      <a:pt x="98" y="154"/>
                    </a:lnTo>
                    <a:lnTo>
                      <a:pt x="92" y="157"/>
                    </a:lnTo>
                    <a:lnTo>
                      <a:pt x="84" y="159"/>
                    </a:lnTo>
                    <a:lnTo>
                      <a:pt x="75" y="159"/>
                    </a:lnTo>
                    <a:lnTo>
                      <a:pt x="67" y="159"/>
                    </a:lnTo>
                    <a:lnTo>
                      <a:pt x="60" y="157"/>
                    </a:lnTo>
                    <a:lnTo>
                      <a:pt x="52" y="154"/>
                    </a:lnTo>
                    <a:lnTo>
                      <a:pt x="46" y="153"/>
                    </a:lnTo>
                    <a:lnTo>
                      <a:pt x="38" y="148"/>
                    </a:lnTo>
                    <a:lnTo>
                      <a:pt x="32" y="144"/>
                    </a:lnTo>
                    <a:lnTo>
                      <a:pt x="22" y="134"/>
                    </a:lnTo>
                    <a:lnTo>
                      <a:pt x="17" y="128"/>
                    </a:lnTo>
                    <a:lnTo>
                      <a:pt x="12" y="122"/>
                    </a:lnTo>
                    <a:lnTo>
                      <a:pt x="9" y="116"/>
                    </a:lnTo>
                    <a:lnTo>
                      <a:pt x="6" y="108"/>
                    </a:lnTo>
                    <a:lnTo>
                      <a:pt x="5" y="105"/>
                    </a:lnTo>
                    <a:lnTo>
                      <a:pt x="3" y="102"/>
                    </a:lnTo>
                    <a:lnTo>
                      <a:pt x="2" y="95"/>
                    </a:lnTo>
                    <a:lnTo>
                      <a:pt x="0" y="87"/>
                    </a:lnTo>
                    <a:lnTo>
                      <a:pt x="0" y="79"/>
                    </a:lnTo>
                    <a:lnTo>
                      <a:pt x="0" y="70"/>
                    </a:lnTo>
                    <a:lnTo>
                      <a:pt x="2" y="62"/>
                    </a:lnTo>
                    <a:lnTo>
                      <a:pt x="3" y="56"/>
                    </a:lnTo>
                    <a:lnTo>
                      <a:pt x="6" y="49"/>
                    </a:lnTo>
                    <a:lnTo>
                      <a:pt x="9" y="41"/>
                    </a:lnTo>
                    <a:lnTo>
                      <a:pt x="12" y="35"/>
                    </a:lnTo>
                    <a:lnTo>
                      <a:pt x="17" y="29"/>
                    </a:lnTo>
                    <a:lnTo>
                      <a:pt x="22" y="23"/>
                    </a:lnTo>
                    <a:lnTo>
                      <a:pt x="28" y="18"/>
                    </a:lnTo>
                    <a:lnTo>
                      <a:pt x="34" y="13"/>
                    </a:lnTo>
                    <a:lnTo>
                      <a:pt x="40" y="9"/>
                    </a:lnTo>
                    <a:lnTo>
                      <a:pt x="46" y="6"/>
                    </a:lnTo>
                    <a:lnTo>
                      <a:pt x="54" y="3"/>
                    </a:lnTo>
                    <a:lnTo>
                      <a:pt x="60" y="1"/>
                    </a:lnTo>
                    <a:lnTo>
                      <a:pt x="67" y="0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0033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27" name="Freeform 27"/>
              <p:cNvSpPr>
                <a:spLocks/>
              </p:cNvSpPr>
              <p:nvPr/>
            </p:nvSpPr>
            <p:spPr bwMode="auto">
              <a:xfrm>
                <a:off x="2049" y="1896"/>
                <a:ext cx="355" cy="201"/>
              </a:xfrm>
              <a:custGeom>
                <a:avLst/>
                <a:gdLst>
                  <a:gd name="T0" fmla="*/ 87 w 481"/>
                  <a:gd name="T1" fmla="*/ 201 h 271"/>
                  <a:gd name="T2" fmla="*/ 42 w 481"/>
                  <a:gd name="T3" fmla="*/ 182 h 271"/>
                  <a:gd name="T4" fmla="*/ 38 w 481"/>
                  <a:gd name="T5" fmla="*/ 188 h 271"/>
                  <a:gd name="T6" fmla="*/ 30 w 481"/>
                  <a:gd name="T7" fmla="*/ 195 h 271"/>
                  <a:gd name="T8" fmla="*/ 23 w 481"/>
                  <a:gd name="T9" fmla="*/ 197 h 271"/>
                  <a:gd name="T10" fmla="*/ 15 w 481"/>
                  <a:gd name="T11" fmla="*/ 197 h 271"/>
                  <a:gd name="T12" fmla="*/ 8 w 481"/>
                  <a:gd name="T13" fmla="*/ 194 h 271"/>
                  <a:gd name="T14" fmla="*/ 2 w 481"/>
                  <a:gd name="T15" fmla="*/ 187 h 271"/>
                  <a:gd name="T16" fmla="*/ 0 w 481"/>
                  <a:gd name="T17" fmla="*/ 179 h 271"/>
                  <a:gd name="T18" fmla="*/ 0 w 481"/>
                  <a:gd name="T19" fmla="*/ 169 h 271"/>
                  <a:gd name="T20" fmla="*/ 2 w 481"/>
                  <a:gd name="T21" fmla="*/ 162 h 271"/>
                  <a:gd name="T22" fmla="*/ 63 w 481"/>
                  <a:gd name="T23" fmla="*/ 39 h 271"/>
                  <a:gd name="T24" fmla="*/ 72 w 481"/>
                  <a:gd name="T25" fmla="*/ 26 h 271"/>
                  <a:gd name="T26" fmla="*/ 80 w 481"/>
                  <a:gd name="T27" fmla="*/ 18 h 271"/>
                  <a:gd name="T28" fmla="*/ 92 w 481"/>
                  <a:gd name="T29" fmla="*/ 9 h 271"/>
                  <a:gd name="T30" fmla="*/ 102 w 481"/>
                  <a:gd name="T31" fmla="*/ 4 h 271"/>
                  <a:gd name="T32" fmla="*/ 112 w 481"/>
                  <a:gd name="T33" fmla="*/ 1 h 271"/>
                  <a:gd name="T34" fmla="*/ 128 w 481"/>
                  <a:gd name="T35" fmla="*/ 0 h 271"/>
                  <a:gd name="T36" fmla="*/ 242 w 481"/>
                  <a:gd name="T37" fmla="*/ 0 h 271"/>
                  <a:gd name="T38" fmla="*/ 252 w 481"/>
                  <a:gd name="T39" fmla="*/ 2 h 271"/>
                  <a:gd name="T40" fmla="*/ 261 w 481"/>
                  <a:gd name="T41" fmla="*/ 6 h 271"/>
                  <a:gd name="T42" fmla="*/ 277 w 481"/>
                  <a:gd name="T43" fmla="*/ 17 h 271"/>
                  <a:gd name="T44" fmla="*/ 289 w 481"/>
                  <a:gd name="T45" fmla="*/ 33 h 271"/>
                  <a:gd name="T46" fmla="*/ 351 w 481"/>
                  <a:gd name="T47" fmla="*/ 165 h 271"/>
                  <a:gd name="T48" fmla="*/ 355 w 481"/>
                  <a:gd name="T49" fmla="*/ 174 h 271"/>
                  <a:gd name="T50" fmla="*/ 354 w 481"/>
                  <a:gd name="T51" fmla="*/ 182 h 271"/>
                  <a:gd name="T52" fmla="*/ 351 w 481"/>
                  <a:gd name="T53" fmla="*/ 190 h 271"/>
                  <a:gd name="T54" fmla="*/ 347 w 481"/>
                  <a:gd name="T55" fmla="*/ 195 h 271"/>
                  <a:gd name="T56" fmla="*/ 340 w 481"/>
                  <a:gd name="T57" fmla="*/ 199 h 271"/>
                  <a:gd name="T58" fmla="*/ 332 w 481"/>
                  <a:gd name="T59" fmla="*/ 200 h 271"/>
                  <a:gd name="T60" fmla="*/ 325 w 481"/>
                  <a:gd name="T61" fmla="*/ 197 h 271"/>
                  <a:gd name="T62" fmla="*/ 319 w 481"/>
                  <a:gd name="T63" fmla="*/ 193 h 271"/>
                  <a:gd name="T64" fmla="*/ 314 w 481"/>
                  <a:gd name="T65" fmla="*/ 186 h 271"/>
                  <a:gd name="T66" fmla="*/ 266 w 481"/>
                  <a:gd name="T67" fmla="*/ 85 h 27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81"/>
                  <a:gd name="T103" fmla="*/ 0 h 271"/>
                  <a:gd name="T104" fmla="*/ 481 w 481"/>
                  <a:gd name="T105" fmla="*/ 271 h 271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81" h="271">
                    <a:moveTo>
                      <a:pt x="360" y="271"/>
                    </a:moveTo>
                    <a:lnTo>
                      <a:pt x="118" y="271"/>
                    </a:lnTo>
                    <a:lnTo>
                      <a:pt x="117" y="116"/>
                    </a:lnTo>
                    <a:lnTo>
                      <a:pt x="57" y="246"/>
                    </a:lnTo>
                    <a:lnTo>
                      <a:pt x="54" y="251"/>
                    </a:lnTo>
                    <a:lnTo>
                      <a:pt x="51" y="254"/>
                    </a:lnTo>
                    <a:lnTo>
                      <a:pt x="45" y="262"/>
                    </a:lnTo>
                    <a:lnTo>
                      <a:pt x="40" y="263"/>
                    </a:lnTo>
                    <a:lnTo>
                      <a:pt x="36" y="265"/>
                    </a:lnTo>
                    <a:lnTo>
                      <a:pt x="31" y="266"/>
                    </a:lnTo>
                    <a:lnTo>
                      <a:pt x="26" y="266"/>
                    </a:lnTo>
                    <a:lnTo>
                      <a:pt x="20" y="266"/>
                    </a:lnTo>
                    <a:lnTo>
                      <a:pt x="16" y="265"/>
                    </a:lnTo>
                    <a:lnTo>
                      <a:pt x="11" y="262"/>
                    </a:lnTo>
                    <a:lnTo>
                      <a:pt x="6" y="257"/>
                    </a:lnTo>
                    <a:lnTo>
                      <a:pt x="3" y="252"/>
                    </a:lnTo>
                    <a:lnTo>
                      <a:pt x="2" y="248"/>
                    </a:lnTo>
                    <a:lnTo>
                      <a:pt x="0" y="242"/>
                    </a:lnTo>
                    <a:lnTo>
                      <a:pt x="0" y="237"/>
                    </a:lnTo>
                    <a:lnTo>
                      <a:pt x="0" y="228"/>
                    </a:lnTo>
                    <a:lnTo>
                      <a:pt x="2" y="223"/>
                    </a:lnTo>
                    <a:lnTo>
                      <a:pt x="3" y="219"/>
                    </a:lnTo>
                    <a:lnTo>
                      <a:pt x="83" y="60"/>
                    </a:lnTo>
                    <a:lnTo>
                      <a:pt x="86" y="52"/>
                    </a:lnTo>
                    <a:lnTo>
                      <a:pt x="91" y="46"/>
                    </a:lnTo>
                    <a:lnTo>
                      <a:pt x="98" y="35"/>
                    </a:lnTo>
                    <a:lnTo>
                      <a:pt x="103" y="29"/>
                    </a:lnTo>
                    <a:lnTo>
                      <a:pt x="109" y="24"/>
                    </a:lnTo>
                    <a:lnTo>
                      <a:pt x="120" y="15"/>
                    </a:lnTo>
                    <a:lnTo>
                      <a:pt x="124" y="12"/>
                    </a:lnTo>
                    <a:lnTo>
                      <a:pt x="130" y="9"/>
                    </a:lnTo>
                    <a:lnTo>
                      <a:pt x="138" y="6"/>
                    </a:lnTo>
                    <a:lnTo>
                      <a:pt x="144" y="3"/>
                    </a:lnTo>
                    <a:lnTo>
                      <a:pt x="152" y="1"/>
                    </a:lnTo>
                    <a:lnTo>
                      <a:pt x="158" y="0"/>
                    </a:lnTo>
                    <a:lnTo>
                      <a:pt x="173" y="0"/>
                    </a:lnTo>
                    <a:lnTo>
                      <a:pt x="314" y="0"/>
                    </a:lnTo>
                    <a:lnTo>
                      <a:pt x="328" y="0"/>
                    </a:lnTo>
                    <a:lnTo>
                      <a:pt x="336" y="1"/>
                    </a:lnTo>
                    <a:lnTo>
                      <a:pt x="342" y="3"/>
                    </a:lnTo>
                    <a:lnTo>
                      <a:pt x="348" y="6"/>
                    </a:lnTo>
                    <a:lnTo>
                      <a:pt x="354" y="8"/>
                    </a:lnTo>
                    <a:lnTo>
                      <a:pt x="365" y="15"/>
                    </a:lnTo>
                    <a:lnTo>
                      <a:pt x="375" y="23"/>
                    </a:lnTo>
                    <a:lnTo>
                      <a:pt x="385" y="34"/>
                    </a:lnTo>
                    <a:lnTo>
                      <a:pt x="392" y="44"/>
                    </a:lnTo>
                    <a:lnTo>
                      <a:pt x="400" y="57"/>
                    </a:lnTo>
                    <a:lnTo>
                      <a:pt x="476" y="222"/>
                    </a:lnTo>
                    <a:lnTo>
                      <a:pt x="479" y="231"/>
                    </a:lnTo>
                    <a:lnTo>
                      <a:pt x="481" y="234"/>
                    </a:lnTo>
                    <a:lnTo>
                      <a:pt x="481" y="239"/>
                    </a:lnTo>
                    <a:lnTo>
                      <a:pt x="479" y="245"/>
                    </a:lnTo>
                    <a:lnTo>
                      <a:pt x="479" y="249"/>
                    </a:lnTo>
                    <a:lnTo>
                      <a:pt x="476" y="256"/>
                    </a:lnTo>
                    <a:lnTo>
                      <a:pt x="475" y="260"/>
                    </a:lnTo>
                    <a:lnTo>
                      <a:pt x="470" y="263"/>
                    </a:lnTo>
                    <a:lnTo>
                      <a:pt x="467" y="266"/>
                    </a:lnTo>
                    <a:lnTo>
                      <a:pt x="461" y="268"/>
                    </a:lnTo>
                    <a:lnTo>
                      <a:pt x="457" y="269"/>
                    </a:lnTo>
                    <a:lnTo>
                      <a:pt x="450" y="269"/>
                    </a:lnTo>
                    <a:lnTo>
                      <a:pt x="446" y="268"/>
                    </a:lnTo>
                    <a:lnTo>
                      <a:pt x="441" y="265"/>
                    </a:lnTo>
                    <a:lnTo>
                      <a:pt x="437" y="263"/>
                    </a:lnTo>
                    <a:lnTo>
                      <a:pt x="432" y="260"/>
                    </a:lnTo>
                    <a:lnTo>
                      <a:pt x="429" y="256"/>
                    </a:lnTo>
                    <a:lnTo>
                      <a:pt x="426" y="251"/>
                    </a:lnTo>
                    <a:lnTo>
                      <a:pt x="423" y="246"/>
                    </a:lnTo>
                    <a:lnTo>
                      <a:pt x="360" y="115"/>
                    </a:lnTo>
                    <a:lnTo>
                      <a:pt x="360" y="271"/>
                    </a:lnTo>
                    <a:close/>
                  </a:path>
                </a:pathLst>
              </a:custGeom>
              <a:solidFill>
                <a:srgbClr val="0033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28" name="Freeform 28"/>
              <p:cNvSpPr>
                <a:spLocks/>
              </p:cNvSpPr>
              <p:nvPr/>
            </p:nvSpPr>
            <p:spPr bwMode="auto">
              <a:xfrm>
                <a:off x="2174" y="1761"/>
                <a:ext cx="106" cy="117"/>
              </a:xfrm>
              <a:custGeom>
                <a:avLst/>
                <a:gdLst>
                  <a:gd name="T0" fmla="*/ 53 w 143"/>
                  <a:gd name="T1" fmla="*/ 0 h 159"/>
                  <a:gd name="T2" fmla="*/ 59 w 143"/>
                  <a:gd name="T3" fmla="*/ 0 h 159"/>
                  <a:gd name="T4" fmla="*/ 64 w 143"/>
                  <a:gd name="T5" fmla="*/ 1 h 159"/>
                  <a:gd name="T6" fmla="*/ 70 w 143"/>
                  <a:gd name="T7" fmla="*/ 4 h 159"/>
                  <a:gd name="T8" fmla="*/ 75 w 143"/>
                  <a:gd name="T9" fmla="*/ 4 h 159"/>
                  <a:gd name="T10" fmla="*/ 85 w 143"/>
                  <a:gd name="T11" fmla="*/ 11 h 159"/>
                  <a:gd name="T12" fmla="*/ 87 w 143"/>
                  <a:gd name="T13" fmla="*/ 15 h 159"/>
                  <a:gd name="T14" fmla="*/ 91 w 143"/>
                  <a:gd name="T15" fmla="*/ 18 h 159"/>
                  <a:gd name="T16" fmla="*/ 94 w 143"/>
                  <a:gd name="T17" fmla="*/ 23 h 159"/>
                  <a:gd name="T18" fmla="*/ 98 w 143"/>
                  <a:gd name="T19" fmla="*/ 27 h 159"/>
                  <a:gd name="T20" fmla="*/ 100 w 143"/>
                  <a:gd name="T21" fmla="*/ 32 h 159"/>
                  <a:gd name="T22" fmla="*/ 102 w 143"/>
                  <a:gd name="T23" fmla="*/ 38 h 159"/>
                  <a:gd name="T24" fmla="*/ 104 w 143"/>
                  <a:gd name="T25" fmla="*/ 42 h 159"/>
                  <a:gd name="T26" fmla="*/ 105 w 143"/>
                  <a:gd name="T27" fmla="*/ 47 h 159"/>
                  <a:gd name="T28" fmla="*/ 106 w 143"/>
                  <a:gd name="T29" fmla="*/ 59 h 159"/>
                  <a:gd name="T30" fmla="*/ 105 w 143"/>
                  <a:gd name="T31" fmla="*/ 69 h 159"/>
                  <a:gd name="T32" fmla="*/ 104 w 143"/>
                  <a:gd name="T33" fmla="*/ 74 h 159"/>
                  <a:gd name="T34" fmla="*/ 102 w 143"/>
                  <a:gd name="T35" fmla="*/ 80 h 159"/>
                  <a:gd name="T36" fmla="*/ 100 w 143"/>
                  <a:gd name="T37" fmla="*/ 85 h 159"/>
                  <a:gd name="T38" fmla="*/ 98 w 143"/>
                  <a:gd name="T39" fmla="*/ 91 h 159"/>
                  <a:gd name="T40" fmla="*/ 94 w 143"/>
                  <a:gd name="T41" fmla="*/ 95 h 159"/>
                  <a:gd name="T42" fmla="*/ 91 w 143"/>
                  <a:gd name="T43" fmla="*/ 98 h 159"/>
                  <a:gd name="T44" fmla="*/ 87 w 143"/>
                  <a:gd name="T45" fmla="*/ 102 h 159"/>
                  <a:gd name="T46" fmla="*/ 85 w 143"/>
                  <a:gd name="T47" fmla="*/ 106 h 159"/>
                  <a:gd name="T48" fmla="*/ 79 w 143"/>
                  <a:gd name="T49" fmla="*/ 110 h 159"/>
                  <a:gd name="T50" fmla="*/ 75 w 143"/>
                  <a:gd name="T51" fmla="*/ 112 h 159"/>
                  <a:gd name="T52" fmla="*/ 70 w 143"/>
                  <a:gd name="T53" fmla="*/ 114 h 159"/>
                  <a:gd name="T54" fmla="*/ 64 w 143"/>
                  <a:gd name="T55" fmla="*/ 116 h 159"/>
                  <a:gd name="T56" fmla="*/ 59 w 143"/>
                  <a:gd name="T57" fmla="*/ 116 h 159"/>
                  <a:gd name="T58" fmla="*/ 53 w 143"/>
                  <a:gd name="T59" fmla="*/ 117 h 159"/>
                  <a:gd name="T60" fmla="*/ 48 w 143"/>
                  <a:gd name="T61" fmla="*/ 116 h 159"/>
                  <a:gd name="T62" fmla="*/ 42 w 143"/>
                  <a:gd name="T63" fmla="*/ 116 h 159"/>
                  <a:gd name="T64" fmla="*/ 36 w 143"/>
                  <a:gd name="T65" fmla="*/ 114 h 159"/>
                  <a:gd name="T66" fmla="*/ 32 w 143"/>
                  <a:gd name="T67" fmla="*/ 112 h 159"/>
                  <a:gd name="T68" fmla="*/ 23 w 143"/>
                  <a:gd name="T69" fmla="*/ 106 h 159"/>
                  <a:gd name="T70" fmla="*/ 19 w 143"/>
                  <a:gd name="T71" fmla="*/ 102 h 159"/>
                  <a:gd name="T72" fmla="*/ 15 w 143"/>
                  <a:gd name="T73" fmla="*/ 99 h 159"/>
                  <a:gd name="T74" fmla="*/ 12 w 143"/>
                  <a:gd name="T75" fmla="*/ 95 h 159"/>
                  <a:gd name="T76" fmla="*/ 9 w 143"/>
                  <a:gd name="T77" fmla="*/ 91 h 159"/>
                  <a:gd name="T78" fmla="*/ 6 w 143"/>
                  <a:gd name="T79" fmla="*/ 85 h 159"/>
                  <a:gd name="T80" fmla="*/ 4 w 143"/>
                  <a:gd name="T81" fmla="*/ 80 h 159"/>
                  <a:gd name="T82" fmla="*/ 2 w 143"/>
                  <a:gd name="T83" fmla="*/ 74 h 159"/>
                  <a:gd name="T84" fmla="*/ 1 w 143"/>
                  <a:gd name="T85" fmla="*/ 69 h 159"/>
                  <a:gd name="T86" fmla="*/ 0 w 143"/>
                  <a:gd name="T87" fmla="*/ 59 h 159"/>
                  <a:gd name="T88" fmla="*/ 1 w 143"/>
                  <a:gd name="T89" fmla="*/ 47 h 159"/>
                  <a:gd name="T90" fmla="*/ 2 w 143"/>
                  <a:gd name="T91" fmla="*/ 42 h 159"/>
                  <a:gd name="T92" fmla="*/ 4 w 143"/>
                  <a:gd name="T93" fmla="*/ 38 h 159"/>
                  <a:gd name="T94" fmla="*/ 6 w 143"/>
                  <a:gd name="T95" fmla="*/ 32 h 159"/>
                  <a:gd name="T96" fmla="*/ 9 w 143"/>
                  <a:gd name="T97" fmla="*/ 27 h 159"/>
                  <a:gd name="T98" fmla="*/ 12 w 143"/>
                  <a:gd name="T99" fmla="*/ 23 h 159"/>
                  <a:gd name="T100" fmla="*/ 15 w 143"/>
                  <a:gd name="T101" fmla="*/ 18 h 159"/>
                  <a:gd name="T102" fmla="*/ 19 w 143"/>
                  <a:gd name="T103" fmla="*/ 15 h 159"/>
                  <a:gd name="T104" fmla="*/ 23 w 143"/>
                  <a:gd name="T105" fmla="*/ 11 h 159"/>
                  <a:gd name="T106" fmla="*/ 27 w 143"/>
                  <a:gd name="T107" fmla="*/ 8 h 159"/>
                  <a:gd name="T108" fmla="*/ 32 w 143"/>
                  <a:gd name="T109" fmla="*/ 4 h 159"/>
                  <a:gd name="T110" fmla="*/ 36 w 143"/>
                  <a:gd name="T111" fmla="*/ 4 h 159"/>
                  <a:gd name="T112" fmla="*/ 42 w 143"/>
                  <a:gd name="T113" fmla="*/ 1 h 159"/>
                  <a:gd name="T114" fmla="*/ 48 w 143"/>
                  <a:gd name="T115" fmla="*/ 0 h 159"/>
                  <a:gd name="T116" fmla="*/ 53 w 143"/>
                  <a:gd name="T117" fmla="*/ 0 h 159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43"/>
                  <a:gd name="T178" fmla="*/ 0 h 159"/>
                  <a:gd name="T179" fmla="*/ 143 w 143"/>
                  <a:gd name="T180" fmla="*/ 159 h 159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43" h="159">
                    <a:moveTo>
                      <a:pt x="72" y="0"/>
                    </a:moveTo>
                    <a:lnTo>
                      <a:pt x="80" y="0"/>
                    </a:lnTo>
                    <a:lnTo>
                      <a:pt x="87" y="2"/>
                    </a:lnTo>
                    <a:lnTo>
                      <a:pt x="94" y="5"/>
                    </a:lnTo>
                    <a:lnTo>
                      <a:pt x="101" y="6"/>
                    </a:lnTo>
                    <a:lnTo>
                      <a:pt x="114" y="15"/>
                    </a:lnTo>
                    <a:lnTo>
                      <a:pt x="118" y="20"/>
                    </a:lnTo>
                    <a:lnTo>
                      <a:pt x="123" y="25"/>
                    </a:lnTo>
                    <a:lnTo>
                      <a:pt x="127" y="31"/>
                    </a:lnTo>
                    <a:lnTo>
                      <a:pt x="132" y="37"/>
                    </a:lnTo>
                    <a:lnTo>
                      <a:pt x="135" y="43"/>
                    </a:lnTo>
                    <a:lnTo>
                      <a:pt x="138" y="51"/>
                    </a:lnTo>
                    <a:lnTo>
                      <a:pt x="140" y="57"/>
                    </a:lnTo>
                    <a:lnTo>
                      <a:pt x="141" y="64"/>
                    </a:lnTo>
                    <a:lnTo>
                      <a:pt x="143" y="80"/>
                    </a:lnTo>
                    <a:lnTo>
                      <a:pt x="141" y="94"/>
                    </a:lnTo>
                    <a:lnTo>
                      <a:pt x="140" y="101"/>
                    </a:lnTo>
                    <a:lnTo>
                      <a:pt x="138" y="109"/>
                    </a:lnTo>
                    <a:lnTo>
                      <a:pt x="135" y="115"/>
                    </a:lnTo>
                    <a:lnTo>
                      <a:pt x="132" y="123"/>
                    </a:lnTo>
                    <a:lnTo>
                      <a:pt x="127" y="129"/>
                    </a:lnTo>
                    <a:lnTo>
                      <a:pt x="123" y="133"/>
                    </a:lnTo>
                    <a:lnTo>
                      <a:pt x="118" y="139"/>
                    </a:lnTo>
                    <a:lnTo>
                      <a:pt x="114" y="144"/>
                    </a:lnTo>
                    <a:lnTo>
                      <a:pt x="107" y="149"/>
                    </a:lnTo>
                    <a:lnTo>
                      <a:pt x="101" y="152"/>
                    </a:lnTo>
                    <a:lnTo>
                      <a:pt x="94" y="155"/>
                    </a:lnTo>
                    <a:lnTo>
                      <a:pt x="87" y="158"/>
                    </a:lnTo>
                    <a:lnTo>
                      <a:pt x="80" y="158"/>
                    </a:lnTo>
                    <a:lnTo>
                      <a:pt x="72" y="159"/>
                    </a:lnTo>
                    <a:lnTo>
                      <a:pt x="65" y="158"/>
                    </a:lnTo>
                    <a:lnTo>
                      <a:pt x="57" y="158"/>
                    </a:lnTo>
                    <a:lnTo>
                      <a:pt x="49" y="155"/>
                    </a:lnTo>
                    <a:lnTo>
                      <a:pt x="43" y="152"/>
                    </a:lnTo>
                    <a:lnTo>
                      <a:pt x="31" y="144"/>
                    </a:lnTo>
                    <a:lnTo>
                      <a:pt x="25" y="139"/>
                    </a:lnTo>
                    <a:lnTo>
                      <a:pt x="20" y="135"/>
                    </a:lnTo>
                    <a:lnTo>
                      <a:pt x="16" y="129"/>
                    </a:lnTo>
                    <a:lnTo>
                      <a:pt x="12" y="123"/>
                    </a:lnTo>
                    <a:lnTo>
                      <a:pt x="8" y="115"/>
                    </a:lnTo>
                    <a:lnTo>
                      <a:pt x="6" y="109"/>
                    </a:lnTo>
                    <a:lnTo>
                      <a:pt x="3" y="101"/>
                    </a:lnTo>
                    <a:lnTo>
                      <a:pt x="2" y="94"/>
                    </a:lnTo>
                    <a:lnTo>
                      <a:pt x="0" y="80"/>
                    </a:lnTo>
                    <a:lnTo>
                      <a:pt x="2" y="64"/>
                    </a:lnTo>
                    <a:lnTo>
                      <a:pt x="3" y="57"/>
                    </a:lnTo>
                    <a:lnTo>
                      <a:pt x="6" y="51"/>
                    </a:lnTo>
                    <a:lnTo>
                      <a:pt x="8" y="43"/>
                    </a:lnTo>
                    <a:lnTo>
                      <a:pt x="12" y="37"/>
                    </a:lnTo>
                    <a:lnTo>
                      <a:pt x="16" y="31"/>
                    </a:lnTo>
                    <a:lnTo>
                      <a:pt x="20" y="25"/>
                    </a:lnTo>
                    <a:lnTo>
                      <a:pt x="25" y="20"/>
                    </a:lnTo>
                    <a:lnTo>
                      <a:pt x="31" y="15"/>
                    </a:lnTo>
                    <a:lnTo>
                      <a:pt x="37" y="11"/>
                    </a:lnTo>
                    <a:lnTo>
                      <a:pt x="43" y="6"/>
                    </a:lnTo>
                    <a:lnTo>
                      <a:pt x="49" y="5"/>
                    </a:lnTo>
                    <a:lnTo>
                      <a:pt x="57" y="2"/>
                    </a:lnTo>
                    <a:lnTo>
                      <a:pt x="65" y="0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0033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29" name="Freeform 29"/>
              <p:cNvSpPr>
                <a:spLocks/>
              </p:cNvSpPr>
              <p:nvPr/>
            </p:nvSpPr>
            <p:spPr bwMode="auto">
              <a:xfrm>
                <a:off x="2072" y="2124"/>
                <a:ext cx="310" cy="285"/>
              </a:xfrm>
              <a:custGeom>
                <a:avLst/>
                <a:gdLst>
                  <a:gd name="T0" fmla="*/ 0 w 418"/>
                  <a:gd name="T1" fmla="*/ 247 h 384"/>
                  <a:gd name="T2" fmla="*/ 0 w 418"/>
                  <a:gd name="T3" fmla="*/ 0 h 384"/>
                  <a:gd name="T4" fmla="*/ 310 w 418"/>
                  <a:gd name="T5" fmla="*/ 0 h 384"/>
                  <a:gd name="T6" fmla="*/ 310 w 418"/>
                  <a:gd name="T7" fmla="*/ 242 h 384"/>
                  <a:gd name="T8" fmla="*/ 303 w 418"/>
                  <a:gd name="T9" fmla="*/ 245 h 384"/>
                  <a:gd name="T10" fmla="*/ 297 w 418"/>
                  <a:gd name="T11" fmla="*/ 249 h 384"/>
                  <a:gd name="T12" fmla="*/ 291 w 418"/>
                  <a:gd name="T13" fmla="*/ 253 h 384"/>
                  <a:gd name="T14" fmla="*/ 287 w 418"/>
                  <a:gd name="T15" fmla="*/ 258 h 384"/>
                  <a:gd name="T16" fmla="*/ 284 w 418"/>
                  <a:gd name="T17" fmla="*/ 263 h 384"/>
                  <a:gd name="T18" fmla="*/ 280 w 418"/>
                  <a:gd name="T19" fmla="*/ 269 h 384"/>
                  <a:gd name="T20" fmla="*/ 274 w 418"/>
                  <a:gd name="T21" fmla="*/ 281 h 384"/>
                  <a:gd name="T22" fmla="*/ 271 w 418"/>
                  <a:gd name="T23" fmla="*/ 278 h 384"/>
                  <a:gd name="T24" fmla="*/ 267 w 418"/>
                  <a:gd name="T25" fmla="*/ 268 h 384"/>
                  <a:gd name="T26" fmla="*/ 265 w 418"/>
                  <a:gd name="T27" fmla="*/ 264 h 384"/>
                  <a:gd name="T28" fmla="*/ 263 w 418"/>
                  <a:gd name="T29" fmla="*/ 260 h 384"/>
                  <a:gd name="T30" fmla="*/ 259 w 418"/>
                  <a:gd name="T31" fmla="*/ 257 h 384"/>
                  <a:gd name="T32" fmla="*/ 255 w 418"/>
                  <a:gd name="T33" fmla="*/ 253 h 384"/>
                  <a:gd name="T34" fmla="*/ 248 w 418"/>
                  <a:gd name="T35" fmla="*/ 249 h 384"/>
                  <a:gd name="T36" fmla="*/ 245 w 418"/>
                  <a:gd name="T37" fmla="*/ 246 h 384"/>
                  <a:gd name="T38" fmla="*/ 241 w 418"/>
                  <a:gd name="T39" fmla="*/ 244 h 384"/>
                  <a:gd name="T40" fmla="*/ 233 w 418"/>
                  <a:gd name="T41" fmla="*/ 240 h 384"/>
                  <a:gd name="T42" fmla="*/ 227 w 418"/>
                  <a:gd name="T43" fmla="*/ 240 h 384"/>
                  <a:gd name="T44" fmla="*/ 222 w 418"/>
                  <a:gd name="T45" fmla="*/ 240 h 384"/>
                  <a:gd name="T46" fmla="*/ 212 w 418"/>
                  <a:gd name="T47" fmla="*/ 238 h 384"/>
                  <a:gd name="T48" fmla="*/ 94 w 418"/>
                  <a:gd name="T49" fmla="*/ 238 h 384"/>
                  <a:gd name="T50" fmla="*/ 85 w 418"/>
                  <a:gd name="T51" fmla="*/ 240 h 384"/>
                  <a:gd name="T52" fmla="*/ 76 w 418"/>
                  <a:gd name="T53" fmla="*/ 242 h 384"/>
                  <a:gd name="T54" fmla="*/ 68 w 418"/>
                  <a:gd name="T55" fmla="*/ 245 h 384"/>
                  <a:gd name="T56" fmla="*/ 60 w 418"/>
                  <a:gd name="T57" fmla="*/ 249 h 384"/>
                  <a:gd name="T58" fmla="*/ 53 w 418"/>
                  <a:gd name="T59" fmla="*/ 255 h 384"/>
                  <a:gd name="T60" fmla="*/ 47 w 418"/>
                  <a:gd name="T61" fmla="*/ 260 h 384"/>
                  <a:gd name="T62" fmla="*/ 42 w 418"/>
                  <a:gd name="T63" fmla="*/ 268 h 384"/>
                  <a:gd name="T64" fmla="*/ 38 w 418"/>
                  <a:gd name="T65" fmla="*/ 276 h 384"/>
                  <a:gd name="T66" fmla="*/ 32 w 418"/>
                  <a:gd name="T67" fmla="*/ 285 h 384"/>
                  <a:gd name="T68" fmla="*/ 30 w 418"/>
                  <a:gd name="T69" fmla="*/ 279 h 384"/>
                  <a:gd name="T70" fmla="*/ 27 w 418"/>
                  <a:gd name="T71" fmla="*/ 274 h 384"/>
                  <a:gd name="T72" fmla="*/ 24 w 418"/>
                  <a:gd name="T73" fmla="*/ 269 h 384"/>
                  <a:gd name="T74" fmla="*/ 21 w 418"/>
                  <a:gd name="T75" fmla="*/ 264 h 384"/>
                  <a:gd name="T76" fmla="*/ 17 w 418"/>
                  <a:gd name="T77" fmla="*/ 261 h 384"/>
                  <a:gd name="T78" fmla="*/ 13 w 418"/>
                  <a:gd name="T79" fmla="*/ 257 h 384"/>
                  <a:gd name="T80" fmla="*/ 9 w 418"/>
                  <a:gd name="T81" fmla="*/ 253 h 384"/>
                  <a:gd name="T82" fmla="*/ 6 w 418"/>
                  <a:gd name="T83" fmla="*/ 249 h 384"/>
                  <a:gd name="T84" fmla="*/ 0 w 418"/>
                  <a:gd name="T85" fmla="*/ 247 h 38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18"/>
                  <a:gd name="T130" fmla="*/ 0 h 384"/>
                  <a:gd name="T131" fmla="*/ 418 w 418"/>
                  <a:gd name="T132" fmla="*/ 384 h 384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18" h="384">
                    <a:moveTo>
                      <a:pt x="0" y="333"/>
                    </a:moveTo>
                    <a:lnTo>
                      <a:pt x="0" y="0"/>
                    </a:lnTo>
                    <a:lnTo>
                      <a:pt x="418" y="0"/>
                    </a:lnTo>
                    <a:lnTo>
                      <a:pt x="418" y="326"/>
                    </a:lnTo>
                    <a:lnTo>
                      <a:pt x="409" y="330"/>
                    </a:lnTo>
                    <a:lnTo>
                      <a:pt x="401" y="335"/>
                    </a:lnTo>
                    <a:lnTo>
                      <a:pt x="393" y="341"/>
                    </a:lnTo>
                    <a:lnTo>
                      <a:pt x="387" y="347"/>
                    </a:lnTo>
                    <a:lnTo>
                      <a:pt x="383" y="355"/>
                    </a:lnTo>
                    <a:lnTo>
                      <a:pt x="378" y="362"/>
                    </a:lnTo>
                    <a:lnTo>
                      <a:pt x="369" y="379"/>
                    </a:lnTo>
                    <a:lnTo>
                      <a:pt x="366" y="375"/>
                    </a:lnTo>
                    <a:lnTo>
                      <a:pt x="360" y="361"/>
                    </a:lnTo>
                    <a:lnTo>
                      <a:pt x="357" y="356"/>
                    </a:lnTo>
                    <a:lnTo>
                      <a:pt x="354" y="350"/>
                    </a:lnTo>
                    <a:lnTo>
                      <a:pt x="349" y="346"/>
                    </a:lnTo>
                    <a:lnTo>
                      <a:pt x="344" y="341"/>
                    </a:lnTo>
                    <a:lnTo>
                      <a:pt x="335" y="335"/>
                    </a:lnTo>
                    <a:lnTo>
                      <a:pt x="331" y="332"/>
                    </a:lnTo>
                    <a:lnTo>
                      <a:pt x="325" y="329"/>
                    </a:lnTo>
                    <a:lnTo>
                      <a:pt x="314" y="324"/>
                    </a:lnTo>
                    <a:lnTo>
                      <a:pt x="306" y="324"/>
                    </a:lnTo>
                    <a:lnTo>
                      <a:pt x="300" y="323"/>
                    </a:lnTo>
                    <a:lnTo>
                      <a:pt x="286" y="321"/>
                    </a:lnTo>
                    <a:lnTo>
                      <a:pt x="127" y="321"/>
                    </a:lnTo>
                    <a:lnTo>
                      <a:pt x="115" y="323"/>
                    </a:lnTo>
                    <a:lnTo>
                      <a:pt x="103" y="326"/>
                    </a:lnTo>
                    <a:lnTo>
                      <a:pt x="92" y="330"/>
                    </a:lnTo>
                    <a:lnTo>
                      <a:pt x="81" y="335"/>
                    </a:lnTo>
                    <a:lnTo>
                      <a:pt x="72" y="343"/>
                    </a:lnTo>
                    <a:lnTo>
                      <a:pt x="64" y="350"/>
                    </a:lnTo>
                    <a:lnTo>
                      <a:pt x="57" y="361"/>
                    </a:lnTo>
                    <a:lnTo>
                      <a:pt x="51" y="372"/>
                    </a:lnTo>
                    <a:lnTo>
                      <a:pt x="43" y="384"/>
                    </a:lnTo>
                    <a:lnTo>
                      <a:pt x="40" y="376"/>
                    </a:lnTo>
                    <a:lnTo>
                      <a:pt x="37" y="369"/>
                    </a:lnTo>
                    <a:lnTo>
                      <a:pt x="32" y="362"/>
                    </a:lnTo>
                    <a:lnTo>
                      <a:pt x="28" y="356"/>
                    </a:lnTo>
                    <a:lnTo>
                      <a:pt x="23" y="352"/>
                    </a:lnTo>
                    <a:lnTo>
                      <a:pt x="18" y="346"/>
                    </a:lnTo>
                    <a:lnTo>
                      <a:pt x="12" y="341"/>
                    </a:lnTo>
                    <a:lnTo>
                      <a:pt x="8" y="336"/>
                    </a:lnTo>
                    <a:lnTo>
                      <a:pt x="0" y="333"/>
                    </a:lnTo>
                    <a:close/>
                  </a:path>
                </a:pathLst>
              </a:custGeom>
              <a:solidFill>
                <a:srgbClr val="0033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30" name="Freeform 30"/>
              <p:cNvSpPr>
                <a:spLocks/>
              </p:cNvSpPr>
              <p:nvPr/>
            </p:nvSpPr>
            <p:spPr bwMode="auto">
              <a:xfrm>
                <a:off x="1865" y="2377"/>
                <a:ext cx="721" cy="119"/>
              </a:xfrm>
              <a:custGeom>
                <a:avLst/>
                <a:gdLst>
                  <a:gd name="T0" fmla="*/ 0 w 975"/>
                  <a:gd name="T1" fmla="*/ 119 h 159"/>
                  <a:gd name="T2" fmla="*/ 0 w 975"/>
                  <a:gd name="T3" fmla="*/ 76 h 159"/>
                  <a:gd name="T4" fmla="*/ 6 w 975"/>
                  <a:gd name="T5" fmla="*/ 61 h 159"/>
                  <a:gd name="T6" fmla="*/ 25 w 975"/>
                  <a:gd name="T7" fmla="*/ 22 h 159"/>
                  <a:gd name="T8" fmla="*/ 31 w 975"/>
                  <a:gd name="T9" fmla="*/ 13 h 159"/>
                  <a:gd name="T10" fmla="*/ 40 w 975"/>
                  <a:gd name="T11" fmla="*/ 7 h 159"/>
                  <a:gd name="T12" fmla="*/ 53 w 975"/>
                  <a:gd name="T13" fmla="*/ 4 h 159"/>
                  <a:gd name="T14" fmla="*/ 67 w 975"/>
                  <a:gd name="T15" fmla="*/ 1 h 159"/>
                  <a:gd name="T16" fmla="*/ 170 w 975"/>
                  <a:gd name="T17" fmla="*/ 1 h 159"/>
                  <a:gd name="T18" fmla="*/ 187 w 975"/>
                  <a:gd name="T19" fmla="*/ 4 h 159"/>
                  <a:gd name="T20" fmla="*/ 202 w 975"/>
                  <a:gd name="T21" fmla="*/ 8 h 159"/>
                  <a:gd name="T22" fmla="*/ 215 w 975"/>
                  <a:gd name="T23" fmla="*/ 17 h 159"/>
                  <a:gd name="T24" fmla="*/ 220 w 975"/>
                  <a:gd name="T25" fmla="*/ 24 h 159"/>
                  <a:gd name="T26" fmla="*/ 224 w 975"/>
                  <a:gd name="T27" fmla="*/ 32 h 159"/>
                  <a:gd name="T28" fmla="*/ 258 w 975"/>
                  <a:gd name="T29" fmla="*/ 31 h 159"/>
                  <a:gd name="T30" fmla="*/ 271 w 975"/>
                  <a:gd name="T31" fmla="*/ 13 h 159"/>
                  <a:gd name="T32" fmla="*/ 279 w 975"/>
                  <a:gd name="T33" fmla="*/ 7 h 159"/>
                  <a:gd name="T34" fmla="*/ 285 w 975"/>
                  <a:gd name="T35" fmla="*/ 4 h 159"/>
                  <a:gd name="T36" fmla="*/ 294 w 975"/>
                  <a:gd name="T37" fmla="*/ 1 h 159"/>
                  <a:gd name="T38" fmla="*/ 420 w 975"/>
                  <a:gd name="T39" fmla="*/ 0 h 159"/>
                  <a:gd name="T40" fmla="*/ 436 w 975"/>
                  <a:gd name="T41" fmla="*/ 2 h 159"/>
                  <a:gd name="T42" fmla="*/ 449 w 975"/>
                  <a:gd name="T43" fmla="*/ 7 h 159"/>
                  <a:gd name="T44" fmla="*/ 454 w 975"/>
                  <a:gd name="T45" fmla="*/ 11 h 159"/>
                  <a:gd name="T46" fmla="*/ 458 w 975"/>
                  <a:gd name="T47" fmla="*/ 16 h 159"/>
                  <a:gd name="T48" fmla="*/ 467 w 975"/>
                  <a:gd name="T49" fmla="*/ 31 h 159"/>
                  <a:gd name="T50" fmla="*/ 495 w 975"/>
                  <a:gd name="T51" fmla="*/ 34 h 159"/>
                  <a:gd name="T52" fmla="*/ 503 w 975"/>
                  <a:gd name="T53" fmla="*/ 21 h 159"/>
                  <a:gd name="T54" fmla="*/ 512 w 975"/>
                  <a:gd name="T55" fmla="*/ 9 h 159"/>
                  <a:gd name="T56" fmla="*/ 524 w 975"/>
                  <a:gd name="T57" fmla="*/ 2 h 159"/>
                  <a:gd name="T58" fmla="*/ 531 w 975"/>
                  <a:gd name="T59" fmla="*/ 1 h 159"/>
                  <a:gd name="T60" fmla="*/ 648 w 975"/>
                  <a:gd name="T61" fmla="*/ 0 h 159"/>
                  <a:gd name="T62" fmla="*/ 663 w 975"/>
                  <a:gd name="T63" fmla="*/ 1 h 159"/>
                  <a:gd name="T64" fmla="*/ 677 w 975"/>
                  <a:gd name="T65" fmla="*/ 4 h 159"/>
                  <a:gd name="T66" fmla="*/ 690 w 975"/>
                  <a:gd name="T67" fmla="*/ 9 h 159"/>
                  <a:gd name="T68" fmla="*/ 694 w 975"/>
                  <a:gd name="T69" fmla="*/ 15 h 159"/>
                  <a:gd name="T70" fmla="*/ 716 w 975"/>
                  <a:gd name="T71" fmla="*/ 50 h 159"/>
                  <a:gd name="T72" fmla="*/ 718 w 975"/>
                  <a:gd name="T73" fmla="*/ 58 h 159"/>
                  <a:gd name="T74" fmla="*/ 720 w 975"/>
                  <a:gd name="T75" fmla="*/ 67 h 159"/>
                  <a:gd name="T76" fmla="*/ 721 w 975"/>
                  <a:gd name="T77" fmla="*/ 82 h 159"/>
                  <a:gd name="T78" fmla="*/ 721 w 975"/>
                  <a:gd name="T79" fmla="*/ 119 h 15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975"/>
                  <a:gd name="T121" fmla="*/ 0 h 159"/>
                  <a:gd name="T122" fmla="*/ 975 w 975"/>
                  <a:gd name="T123" fmla="*/ 159 h 15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975" h="159">
                    <a:moveTo>
                      <a:pt x="975" y="159"/>
                    </a:moveTo>
                    <a:lnTo>
                      <a:pt x="0" y="159"/>
                    </a:lnTo>
                    <a:lnTo>
                      <a:pt x="0" y="112"/>
                    </a:lnTo>
                    <a:lnTo>
                      <a:pt x="0" y="101"/>
                    </a:lnTo>
                    <a:lnTo>
                      <a:pt x="3" y="92"/>
                    </a:lnTo>
                    <a:lnTo>
                      <a:pt x="8" y="81"/>
                    </a:lnTo>
                    <a:lnTo>
                      <a:pt x="11" y="72"/>
                    </a:lnTo>
                    <a:lnTo>
                      <a:pt x="34" y="29"/>
                    </a:lnTo>
                    <a:lnTo>
                      <a:pt x="39" y="20"/>
                    </a:lnTo>
                    <a:lnTo>
                      <a:pt x="42" y="17"/>
                    </a:lnTo>
                    <a:lnTo>
                      <a:pt x="46" y="14"/>
                    </a:lnTo>
                    <a:lnTo>
                      <a:pt x="54" y="9"/>
                    </a:lnTo>
                    <a:lnTo>
                      <a:pt x="63" y="6"/>
                    </a:lnTo>
                    <a:lnTo>
                      <a:pt x="72" y="5"/>
                    </a:lnTo>
                    <a:lnTo>
                      <a:pt x="81" y="3"/>
                    </a:lnTo>
                    <a:lnTo>
                      <a:pt x="91" y="2"/>
                    </a:lnTo>
                    <a:lnTo>
                      <a:pt x="100" y="2"/>
                    </a:lnTo>
                    <a:lnTo>
                      <a:pt x="230" y="2"/>
                    </a:lnTo>
                    <a:lnTo>
                      <a:pt x="242" y="3"/>
                    </a:lnTo>
                    <a:lnTo>
                      <a:pt x="253" y="5"/>
                    </a:lnTo>
                    <a:lnTo>
                      <a:pt x="264" y="6"/>
                    </a:lnTo>
                    <a:lnTo>
                      <a:pt x="273" y="11"/>
                    </a:lnTo>
                    <a:lnTo>
                      <a:pt x="282" y="17"/>
                    </a:lnTo>
                    <a:lnTo>
                      <a:pt x="291" y="23"/>
                    </a:lnTo>
                    <a:lnTo>
                      <a:pt x="294" y="28"/>
                    </a:lnTo>
                    <a:lnTo>
                      <a:pt x="297" y="32"/>
                    </a:lnTo>
                    <a:lnTo>
                      <a:pt x="300" y="37"/>
                    </a:lnTo>
                    <a:lnTo>
                      <a:pt x="303" y="43"/>
                    </a:lnTo>
                    <a:lnTo>
                      <a:pt x="322" y="86"/>
                    </a:lnTo>
                    <a:lnTo>
                      <a:pt x="349" y="41"/>
                    </a:lnTo>
                    <a:lnTo>
                      <a:pt x="360" y="24"/>
                    </a:lnTo>
                    <a:lnTo>
                      <a:pt x="366" y="17"/>
                    </a:lnTo>
                    <a:lnTo>
                      <a:pt x="374" y="12"/>
                    </a:lnTo>
                    <a:lnTo>
                      <a:pt x="377" y="9"/>
                    </a:lnTo>
                    <a:lnTo>
                      <a:pt x="381" y="8"/>
                    </a:lnTo>
                    <a:lnTo>
                      <a:pt x="385" y="5"/>
                    </a:lnTo>
                    <a:lnTo>
                      <a:pt x="389" y="3"/>
                    </a:lnTo>
                    <a:lnTo>
                      <a:pt x="398" y="2"/>
                    </a:lnTo>
                    <a:lnTo>
                      <a:pt x="409" y="0"/>
                    </a:lnTo>
                    <a:lnTo>
                      <a:pt x="568" y="0"/>
                    </a:lnTo>
                    <a:lnTo>
                      <a:pt x="579" y="2"/>
                    </a:lnTo>
                    <a:lnTo>
                      <a:pt x="590" y="3"/>
                    </a:lnTo>
                    <a:lnTo>
                      <a:pt x="599" y="6"/>
                    </a:lnTo>
                    <a:lnTo>
                      <a:pt x="607" y="9"/>
                    </a:lnTo>
                    <a:lnTo>
                      <a:pt x="610" y="12"/>
                    </a:lnTo>
                    <a:lnTo>
                      <a:pt x="614" y="15"/>
                    </a:lnTo>
                    <a:lnTo>
                      <a:pt x="617" y="18"/>
                    </a:lnTo>
                    <a:lnTo>
                      <a:pt x="620" y="21"/>
                    </a:lnTo>
                    <a:lnTo>
                      <a:pt x="625" y="31"/>
                    </a:lnTo>
                    <a:lnTo>
                      <a:pt x="631" y="41"/>
                    </a:lnTo>
                    <a:lnTo>
                      <a:pt x="651" y="90"/>
                    </a:lnTo>
                    <a:lnTo>
                      <a:pt x="669" y="46"/>
                    </a:lnTo>
                    <a:lnTo>
                      <a:pt x="675" y="35"/>
                    </a:lnTo>
                    <a:lnTo>
                      <a:pt x="680" y="28"/>
                    </a:lnTo>
                    <a:lnTo>
                      <a:pt x="686" y="20"/>
                    </a:lnTo>
                    <a:lnTo>
                      <a:pt x="692" y="12"/>
                    </a:lnTo>
                    <a:lnTo>
                      <a:pt x="700" y="8"/>
                    </a:lnTo>
                    <a:lnTo>
                      <a:pt x="708" y="3"/>
                    </a:lnTo>
                    <a:lnTo>
                      <a:pt x="712" y="3"/>
                    </a:lnTo>
                    <a:lnTo>
                      <a:pt x="718" y="2"/>
                    </a:lnTo>
                    <a:lnTo>
                      <a:pt x="729" y="0"/>
                    </a:lnTo>
                    <a:lnTo>
                      <a:pt x="876" y="0"/>
                    </a:lnTo>
                    <a:lnTo>
                      <a:pt x="887" y="0"/>
                    </a:lnTo>
                    <a:lnTo>
                      <a:pt x="896" y="2"/>
                    </a:lnTo>
                    <a:lnTo>
                      <a:pt x="907" y="3"/>
                    </a:lnTo>
                    <a:lnTo>
                      <a:pt x="916" y="5"/>
                    </a:lnTo>
                    <a:lnTo>
                      <a:pt x="923" y="8"/>
                    </a:lnTo>
                    <a:lnTo>
                      <a:pt x="933" y="12"/>
                    </a:lnTo>
                    <a:lnTo>
                      <a:pt x="936" y="15"/>
                    </a:lnTo>
                    <a:lnTo>
                      <a:pt x="939" y="20"/>
                    </a:lnTo>
                    <a:lnTo>
                      <a:pt x="945" y="28"/>
                    </a:lnTo>
                    <a:lnTo>
                      <a:pt x="968" y="67"/>
                    </a:lnTo>
                    <a:lnTo>
                      <a:pt x="969" y="73"/>
                    </a:lnTo>
                    <a:lnTo>
                      <a:pt x="971" y="78"/>
                    </a:lnTo>
                    <a:lnTo>
                      <a:pt x="972" y="84"/>
                    </a:lnTo>
                    <a:lnTo>
                      <a:pt x="974" y="89"/>
                    </a:lnTo>
                    <a:lnTo>
                      <a:pt x="974" y="101"/>
                    </a:lnTo>
                    <a:lnTo>
                      <a:pt x="975" y="110"/>
                    </a:lnTo>
                    <a:lnTo>
                      <a:pt x="975" y="113"/>
                    </a:lnTo>
                    <a:lnTo>
                      <a:pt x="975" y="159"/>
                    </a:lnTo>
                    <a:close/>
                  </a:path>
                </a:pathLst>
              </a:custGeom>
              <a:solidFill>
                <a:srgbClr val="0033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31" name="Freeform 31"/>
              <p:cNvSpPr>
                <a:spLocks/>
              </p:cNvSpPr>
              <p:nvPr/>
            </p:nvSpPr>
            <p:spPr bwMode="auto">
              <a:xfrm>
                <a:off x="2170" y="2238"/>
                <a:ext cx="110" cy="117"/>
              </a:xfrm>
              <a:custGeom>
                <a:avLst/>
                <a:gdLst>
                  <a:gd name="T0" fmla="*/ 55 w 149"/>
                  <a:gd name="T1" fmla="*/ 0 h 157"/>
                  <a:gd name="T2" fmla="*/ 49 w 149"/>
                  <a:gd name="T3" fmla="*/ 0 h 157"/>
                  <a:gd name="T4" fmla="*/ 44 w 149"/>
                  <a:gd name="T5" fmla="*/ 1 h 157"/>
                  <a:gd name="T6" fmla="*/ 38 w 149"/>
                  <a:gd name="T7" fmla="*/ 2 h 157"/>
                  <a:gd name="T8" fmla="*/ 34 w 149"/>
                  <a:gd name="T9" fmla="*/ 4 h 157"/>
                  <a:gd name="T10" fmla="*/ 30 w 149"/>
                  <a:gd name="T11" fmla="*/ 7 h 157"/>
                  <a:gd name="T12" fmla="*/ 25 w 149"/>
                  <a:gd name="T13" fmla="*/ 10 h 157"/>
                  <a:gd name="T14" fmla="*/ 21 w 149"/>
                  <a:gd name="T15" fmla="*/ 13 h 157"/>
                  <a:gd name="T16" fmla="*/ 16 w 149"/>
                  <a:gd name="T17" fmla="*/ 18 h 157"/>
                  <a:gd name="T18" fmla="*/ 13 w 149"/>
                  <a:gd name="T19" fmla="*/ 22 h 157"/>
                  <a:gd name="T20" fmla="*/ 10 w 149"/>
                  <a:gd name="T21" fmla="*/ 26 h 157"/>
                  <a:gd name="T22" fmla="*/ 7 w 149"/>
                  <a:gd name="T23" fmla="*/ 32 h 157"/>
                  <a:gd name="T24" fmla="*/ 4 w 149"/>
                  <a:gd name="T25" fmla="*/ 37 h 157"/>
                  <a:gd name="T26" fmla="*/ 4 w 149"/>
                  <a:gd name="T27" fmla="*/ 39 h 157"/>
                  <a:gd name="T28" fmla="*/ 4 w 149"/>
                  <a:gd name="T29" fmla="*/ 42 h 157"/>
                  <a:gd name="T30" fmla="*/ 1 w 149"/>
                  <a:gd name="T31" fmla="*/ 46 h 157"/>
                  <a:gd name="T32" fmla="*/ 1 w 149"/>
                  <a:gd name="T33" fmla="*/ 52 h 157"/>
                  <a:gd name="T34" fmla="*/ 0 w 149"/>
                  <a:gd name="T35" fmla="*/ 58 h 157"/>
                  <a:gd name="T36" fmla="*/ 1 w 149"/>
                  <a:gd name="T37" fmla="*/ 63 h 157"/>
                  <a:gd name="T38" fmla="*/ 1 w 149"/>
                  <a:gd name="T39" fmla="*/ 69 h 157"/>
                  <a:gd name="T40" fmla="*/ 4 w 149"/>
                  <a:gd name="T41" fmla="*/ 75 h 157"/>
                  <a:gd name="T42" fmla="*/ 4 w 149"/>
                  <a:gd name="T43" fmla="*/ 80 h 157"/>
                  <a:gd name="T44" fmla="*/ 7 w 149"/>
                  <a:gd name="T45" fmla="*/ 86 h 157"/>
                  <a:gd name="T46" fmla="*/ 10 w 149"/>
                  <a:gd name="T47" fmla="*/ 90 h 157"/>
                  <a:gd name="T48" fmla="*/ 16 w 149"/>
                  <a:gd name="T49" fmla="*/ 99 h 157"/>
                  <a:gd name="T50" fmla="*/ 21 w 149"/>
                  <a:gd name="T51" fmla="*/ 104 h 157"/>
                  <a:gd name="T52" fmla="*/ 25 w 149"/>
                  <a:gd name="T53" fmla="*/ 107 h 157"/>
                  <a:gd name="T54" fmla="*/ 30 w 149"/>
                  <a:gd name="T55" fmla="*/ 110 h 157"/>
                  <a:gd name="T56" fmla="*/ 34 w 149"/>
                  <a:gd name="T57" fmla="*/ 113 h 157"/>
                  <a:gd name="T58" fmla="*/ 38 w 149"/>
                  <a:gd name="T59" fmla="*/ 115 h 157"/>
                  <a:gd name="T60" fmla="*/ 44 w 149"/>
                  <a:gd name="T61" fmla="*/ 116 h 157"/>
                  <a:gd name="T62" fmla="*/ 49 w 149"/>
                  <a:gd name="T63" fmla="*/ 117 h 157"/>
                  <a:gd name="T64" fmla="*/ 55 w 149"/>
                  <a:gd name="T65" fmla="*/ 117 h 157"/>
                  <a:gd name="T66" fmla="*/ 61 w 149"/>
                  <a:gd name="T67" fmla="*/ 117 h 157"/>
                  <a:gd name="T68" fmla="*/ 66 w 149"/>
                  <a:gd name="T69" fmla="*/ 116 h 157"/>
                  <a:gd name="T70" fmla="*/ 72 w 149"/>
                  <a:gd name="T71" fmla="*/ 115 h 157"/>
                  <a:gd name="T72" fmla="*/ 77 w 149"/>
                  <a:gd name="T73" fmla="*/ 113 h 157"/>
                  <a:gd name="T74" fmla="*/ 81 w 149"/>
                  <a:gd name="T75" fmla="*/ 110 h 157"/>
                  <a:gd name="T76" fmla="*/ 86 w 149"/>
                  <a:gd name="T77" fmla="*/ 107 h 157"/>
                  <a:gd name="T78" fmla="*/ 91 w 149"/>
                  <a:gd name="T79" fmla="*/ 104 h 157"/>
                  <a:gd name="T80" fmla="*/ 94 w 149"/>
                  <a:gd name="T81" fmla="*/ 99 h 157"/>
                  <a:gd name="T82" fmla="*/ 98 w 149"/>
                  <a:gd name="T83" fmla="*/ 95 h 157"/>
                  <a:gd name="T84" fmla="*/ 100 w 149"/>
                  <a:gd name="T85" fmla="*/ 90 h 157"/>
                  <a:gd name="T86" fmla="*/ 104 w 149"/>
                  <a:gd name="T87" fmla="*/ 86 h 157"/>
                  <a:gd name="T88" fmla="*/ 106 w 149"/>
                  <a:gd name="T89" fmla="*/ 80 h 157"/>
                  <a:gd name="T90" fmla="*/ 108 w 149"/>
                  <a:gd name="T91" fmla="*/ 75 h 157"/>
                  <a:gd name="T92" fmla="*/ 109 w 149"/>
                  <a:gd name="T93" fmla="*/ 69 h 157"/>
                  <a:gd name="T94" fmla="*/ 110 w 149"/>
                  <a:gd name="T95" fmla="*/ 63 h 157"/>
                  <a:gd name="T96" fmla="*/ 110 w 149"/>
                  <a:gd name="T97" fmla="*/ 58 h 157"/>
                  <a:gd name="T98" fmla="*/ 110 w 149"/>
                  <a:gd name="T99" fmla="*/ 52 h 157"/>
                  <a:gd name="T100" fmla="*/ 109 w 149"/>
                  <a:gd name="T101" fmla="*/ 46 h 157"/>
                  <a:gd name="T102" fmla="*/ 108 w 149"/>
                  <a:gd name="T103" fmla="*/ 42 h 157"/>
                  <a:gd name="T104" fmla="*/ 106 w 149"/>
                  <a:gd name="T105" fmla="*/ 37 h 157"/>
                  <a:gd name="T106" fmla="*/ 100 w 149"/>
                  <a:gd name="T107" fmla="*/ 26 h 157"/>
                  <a:gd name="T108" fmla="*/ 94 w 149"/>
                  <a:gd name="T109" fmla="*/ 18 h 157"/>
                  <a:gd name="T110" fmla="*/ 91 w 149"/>
                  <a:gd name="T111" fmla="*/ 13 h 157"/>
                  <a:gd name="T112" fmla="*/ 86 w 149"/>
                  <a:gd name="T113" fmla="*/ 10 h 157"/>
                  <a:gd name="T114" fmla="*/ 81 w 149"/>
                  <a:gd name="T115" fmla="*/ 7 h 157"/>
                  <a:gd name="T116" fmla="*/ 77 w 149"/>
                  <a:gd name="T117" fmla="*/ 4 h 157"/>
                  <a:gd name="T118" fmla="*/ 72 w 149"/>
                  <a:gd name="T119" fmla="*/ 2 h 157"/>
                  <a:gd name="T120" fmla="*/ 66 w 149"/>
                  <a:gd name="T121" fmla="*/ 1 h 157"/>
                  <a:gd name="T122" fmla="*/ 61 w 149"/>
                  <a:gd name="T123" fmla="*/ 0 h 157"/>
                  <a:gd name="T124" fmla="*/ 55 w 149"/>
                  <a:gd name="T125" fmla="*/ 0 h 157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149"/>
                  <a:gd name="T190" fmla="*/ 0 h 157"/>
                  <a:gd name="T191" fmla="*/ 149 w 149"/>
                  <a:gd name="T192" fmla="*/ 157 h 157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149" h="157">
                    <a:moveTo>
                      <a:pt x="75" y="0"/>
                    </a:moveTo>
                    <a:lnTo>
                      <a:pt x="67" y="0"/>
                    </a:lnTo>
                    <a:lnTo>
                      <a:pt x="60" y="1"/>
                    </a:lnTo>
                    <a:lnTo>
                      <a:pt x="52" y="3"/>
                    </a:lnTo>
                    <a:lnTo>
                      <a:pt x="46" y="6"/>
                    </a:lnTo>
                    <a:lnTo>
                      <a:pt x="40" y="9"/>
                    </a:lnTo>
                    <a:lnTo>
                      <a:pt x="34" y="13"/>
                    </a:lnTo>
                    <a:lnTo>
                      <a:pt x="28" y="18"/>
                    </a:lnTo>
                    <a:lnTo>
                      <a:pt x="22" y="24"/>
                    </a:lnTo>
                    <a:lnTo>
                      <a:pt x="17" y="29"/>
                    </a:lnTo>
                    <a:lnTo>
                      <a:pt x="14" y="35"/>
                    </a:lnTo>
                    <a:lnTo>
                      <a:pt x="9" y="43"/>
                    </a:lnTo>
                    <a:lnTo>
                      <a:pt x="6" y="49"/>
                    </a:lnTo>
                    <a:lnTo>
                      <a:pt x="5" y="52"/>
                    </a:lnTo>
                    <a:lnTo>
                      <a:pt x="5" y="56"/>
                    </a:lnTo>
                    <a:lnTo>
                      <a:pt x="2" y="62"/>
                    </a:lnTo>
                    <a:lnTo>
                      <a:pt x="2" y="70"/>
                    </a:lnTo>
                    <a:lnTo>
                      <a:pt x="0" y="78"/>
                    </a:lnTo>
                    <a:lnTo>
                      <a:pt x="2" y="85"/>
                    </a:lnTo>
                    <a:lnTo>
                      <a:pt x="2" y="93"/>
                    </a:lnTo>
                    <a:lnTo>
                      <a:pt x="5" y="101"/>
                    </a:lnTo>
                    <a:lnTo>
                      <a:pt x="6" y="108"/>
                    </a:lnTo>
                    <a:lnTo>
                      <a:pt x="9" y="115"/>
                    </a:lnTo>
                    <a:lnTo>
                      <a:pt x="14" y="121"/>
                    </a:lnTo>
                    <a:lnTo>
                      <a:pt x="22" y="133"/>
                    </a:lnTo>
                    <a:lnTo>
                      <a:pt x="28" y="139"/>
                    </a:lnTo>
                    <a:lnTo>
                      <a:pt x="34" y="144"/>
                    </a:lnTo>
                    <a:lnTo>
                      <a:pt x="40" y="147"/>
                    </a:lnTo>
                    <a:lnTo>
                      <a:pt x="46" y="151"/>
                    </a:lnTo>
                    <a:lnTo>
                      <a:pt x="52" y="154"/>
                    </a:lnTo>
                    <a:lnTo>
                      <a:pt x="60" y="156"/>
                    </a:lnTo>
                    <a:lnTo>
                      <a:pt x="67" y="157"/>
                    </a:lnTo>
                    <a:lnTo>
                      <a:pt x="75" y="157"/>
                    </a:lnTo>
                    <a:lnTo>
                      <a:pt x="83" y="157"/>
                    </a:lnTo>
                    <a:lnTo>
                      <a:pt x="90" y="156"/>
                    </a:lnTo>
                    <a:lnTo>
                      <a:pt x="98" y="154"/>
                    </a:lnTo>
                    <a:lnTo>
                      <a:pt x="104" y="151"/>
                    </a:lnTo>
                    <a:lnTo>
                      <a:pt x="110" y="147"/>
                    </a:lnTo>
                    <a:lnTo>
                      <a:pt x="116" y="144"/>
                    </a:lnTo>
                    <a:lnTo>
                      <a:pt x="123" y="139"/>
                    </a:lnTo>
                    <a:lnTo>
                      <a:pt x="127" y="133"/>
                    </a:lnTo>
                    <a:lnTo>
                      <a:pt x="133" y="127"/>
                    </a:lnTo>
                    <a:lnTo>
                      <a:pt x="136" y="121"/>
                    </a:lnTo>
                    <a:lnTo>
                      <a:pt x="141" y="115"/>
                    </a:lnTo>
                    <a:lnTo>
                      <a:pt x="144" y="108"/>
                    </a:lnTo>
                    <a:lnTo>
                      <a:pt x="146" y="101"/>
                    </a:lnTo>
                    <a:lnTo>
                      <a:pt x="147" y="93"/>
                    </a:lnTo>
                    <a:lnTo>
                      <a:pt x="149" y="85"/>
                    </a:lnTo>
                    <a:lnTo>
                      <a:pt x="149" y="78"/>
                    </a:lnTo>
                    <a:lnTo>
                      <a:pt x="149" y="70"/>
                    </a:lnTo>
                    <a:lnTo>
                      <a:pt x="147" y="62"/>
                    </a:lnTo>
                    <a:lnTo>
                      <a:pt x="146" y="56"/>
                    </a:lnTo>
                    <a:lnTo>
                      <a:pt x="144" y="49"/>
                    </a:lnTo>
                    <a:lnTo>
                      <a:pt x="136" y="35"/>
                    </a:lnTo>
                    <a:lnTo>
                      <a:pt x="127" y="24"/>
                    </a:lnTo>
                    <a:lnTo>
                      <a:pt x="123" y="18"/>
                    </a:lnTo>
                    <a:lnTo>
                      <a:pt x="116" y="13"/>
                    </a:lnTo>
                    <a:lnTo>
                      <a:pt x="110" y="9"/>
                    </a:lnTo>
                    <a:lnTo>
                      <a:pt x="104" y="6"/>
                    </a:lnTo>
                    <a:lnTo>
                      <a:pt x="98" y="3"/>
                    </a:lnTo>
                    <a:lnTo>
                      <a:pt x="90" y="1"/>
                    </a:lnTo>
                    <a:lnTo>
                      <a:pt x="83" y="0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</p:grpSp>
      </p:grp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2863405" y="4725194"/>
            <a:ext cx="3240087" cy="1152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algn="ctr" defTabSz="762000" eaLnBrk="0" hangingPunct="0">
              <a:lnSpc>
                <a:spcPct val="120000"/>
              </a:lnSpc>
              <a:buClr>
                <a:srgbClr val="BC4B17"/>
              </a:buClr>
              <a:buSzPct val="100000"/>
              <a:buFont typeface="Wingdings" pitchFamily="2" charset="2"/>
              <a:buNone/>
              <a:tabLst>
                <a:tab pos="2571750" algn="l"/>
              </a:tabLst>
            </a:pPr>
            <a:r>
              <a:rPr lang="en-GB" sz="1600">
                <a:solidFill>
                  <a:schemeClr val="bg1"/>
                </a:solidFill>
              </a:rPr>
              <a:t>	Participants who like to  respond to a statement             </a:t>
            </a:r>
            <a:br>
              <a:rPr lang="en-GB" sz="1600">
                <a:solidFill>
                  <a:schemeClr val="bg1"/>
                </a:solidFill>
              </a:rPr>
            </a:br>
            <a:r>
              <a:rPr lang="en-GB" sz="1600">
                <a:solidFill>
                  <a:schemeClr val="bg1"/>
                </a:solidFill>
              </a:rPr>
              <a:t>   walk to a microphone 	</a:t>
            </a:r>
            <a:endParaRPr lang="nl-NL" sz="1600">
              <a:solidFill>
                <a:schemeClr val="bg1"/>
              </a:solidFill>
            </a:endParaRPr>
          </a:p>
        </p:txBody>
      </p:sp>
      <p:sp>
        <p:nvSpPr>
          <p:cNvPr id="33" name="Rectangle 34"/>
          <p:cNvSpPr>
            <a:spLocks noChangeArrowheads="1"/>
          </p:cNvSpPr>
          <p:nvPr/>
        </p:nvSpPr>
        <p:spPr bwMode="auto">
          <a:xfrm>
            <a:off x="847280" y="3002177"/>
            <a:ext cx="5184775" cy="26485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nl-NL"/>
          </a:p>
        </p:txBody>
      </p:sp>
      <p:sp>
        <p:nvSpPr>
          <p:cNvPr id="34" name="Rectangle 13"/>
          <p:cNvSpPr>
            <a:spLocks noChangeArrowheads="1"/>
          </p:cNvSpPr>
          <p:nvPr/>
        </p:nvSpPr>
        <p:spPr bwMode="auto">
          <a:xfrm>
            <a:off x="5954267" y="4725194"/>
            <a:ext cx="2921000" cy="1152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algn="ctr" defTabSz="762000" eaLnBrk="0" hangingPunct="0">
              <a:lnSpc>
                <a:spcPct val="120000"/>
              </a:lnSpc>
              <a:buClr>
                <a:srgbClr val="BC4B17"/>
              </a:buClr>
              <a:buSzPct val="100000"/>
              <a:buFont typeface="Wingdings" pitchFamily="2" charset="2"/>
              <a:buNone/>
              <a:tabLst>
                <a:tab pos="2571750" algn="l"/>
              </a:tabLst>
            </a:pPr>
            <a:r>
              <a:rPr lang="nl-NL" sz="1600" dirty="0">
                <a:solidFill>
                  <a:schemeClr val="bg1"/>
                </a:solidFill>
              </a:rPr>
              <a:t>	Participants should not      get into an argument               who is `wrong or right`</a:t>
            </a:r>
          </a:p>
        </p:txBody>
      </p:sp>
      <p:sp>
        <p:nvSpPr>
          <p:cNvPr id="35" name="Lijntoelichting 1 36"/>
          <p:cNvSpPr>
            <a:spLocks/>
          </p:cNvSpPr>
          <p:nvPr/>
        </p:nvSpPr>
        <p:spPr bwMode="auto">
          <a:xfrm>
            <a:off x="5752379" y="1754187"/>
            <a:ext cx="1638300" cy="649287"/>
          </a:xfrm>
          <a:prstGeom prst="borderCallout1">
            <a:avLst>
              <a:gd name="adj1" fmla="val 18750"/>
              <a:gd name="adj2" fmla="val -8333"/>
              <a:gd name="adj3" fmla="val 173944"/>
              <a:gd name="adj4" fmla="val -37458"/>
            </a:avLst>
          </a:prstGeom>
          <a:solidFill>
            <a:srgbClr val="307098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eaLnBrk="0" hangingPunct="0"/>
            <a:endParaRPr lang="nl-NL"/>
          </a:p>
        </p:txBody>
      </p:sp>
      <p:sp>
        <p:nvSpPr>
          <p:cNvPr id="36" name="Tekstvak 39"/>
          <p:cNvSpPr txBox="1">
            <a:spLocks noChangeArrowheads="1"/>
          </p:cNvSpPr>
          <p:nvPr/>
        </p:nvSpPr>
        <p:spPr bwMode="auto">
          <a:xfrm>
            <a:off x="5382767" y="1817687"/>
            <a:ext cx="22320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nl-NL" sz="1400" dirty="0">
                <a:solidFill>
                  <a:srgbClr val="FFFFFF"/>
                </a:solidFill>
              </a:rPr>
              <a:t>Chatman house                rules apply</a:t>
            </a:r>
          </a:p>
        </p:txBody>
      </p:sp>
      <p:grpSp>
        <p:nvGrpSpPr>
          <p:cNvPr id="37" name="Group 114"/>
          <p:cNvGrpSpPr>
            <a:grpSpLocks/>
          </p:cNvGrpSpPr>
          <p:nvPr/>
        </p:nvGrpSpPr>
        <p:grpSpPr bwMode="auto">
          <a:xfrm>
            <a:off x="1279080" y="3012860"/>
            <a:ext cx="1655762" cy="1532945"/>
            <a:chOff x="442" y="1694"/>
            <a:chExt cx="885" cy="885"/>
          </a:xfrm>
        </p:grpSpPr>
        <p:sp>
          <p:nvSpPr>
            <p:cNvPr id="38" name="Rectangle 101"/>
            <p:cNvSpPr>
              <a:spLocks noChangeArrowheads="1"/>
            </p:cNvSpPr>
            <p:nvPr/>
          </p:nvSpPr>
          <p:spPr bwMode="auto">
            <a:xfrm>
              <a:off x="442" y="1694"/>
              <a:ext cx="885" cy="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endParaRPr lang="nl-NL"/>
            </a:p>
          </p:txBody>
        </p:sp>
        <p:grpSp>
          <p:nvGrpSpPr>
            <p:cNvPr id="39" name="Group 113"/>
            <p:cNvGrpSpPr>
              <a:grpSpLocks/>
            </p:cNvGrpSpPr>
            <p:nvPr/>
          </p:nvGrpSpPr>
          <p:grpSpPr bwMode="auto">
            <a:xfrm>
              <a:off x="538" y="1827"/>
              <a:ext cx="693" cy="691"/>
              <a:chOff x="538" y="1827"/>
              <a:chExt cx="693" cy="691"/>
            </a:xfrm>
          </p:grpSpPr>
          <p:sp>
            <p:nvSpPr>
              <p:cNvPr id="40" name="Freeform 103"/>
              <p:cNvSpPr>
                <a:spLocks/>
              </p:cNvSpPr>
              <p:nvPr/>
            </p:nvSpPr>
            <p:spPr bwMode="auto">
              <a:xfrm>
                <a:off x="565" y="2310"/>
                <a:ext cx="294" cy="208"/>
              </a:xfrm>
              <a:custGeom>
                <a:avLst/>
                <a:gdLst>
                  <a:gd name="T0" fmla="*/ 92 w 397"/>
                  <a:gd name="T1" fmla="*/ 280 h 280"/>
                  <a:gd name="T2" fmla="*/ 69 w 397"/>
                  <a:gd name="T3" fmla="*/ 171 h 280"/>
                  <a:gd name="T4" fmla="*/ 63 w 397"/>
                  <a:gd name="T5" fmla="*/ 181 h 280"/>
                  <a:gd name="T6" fmla="*/ 56 w 397"/>
                  <a:gd name="T7" fmla="*/ 188 h 280"/>
                  <a:gd name="T8" fmla="*/ 45 w 397"/>
                  <a:gd name="T9" fmla="*/ 194 h 280"/>
                  <a:gd name="T10" fmla="*/ 34 w 397"/>
                  <a:gd name="T11" fmla="*/ 196 h 280"/>
                  <a:gd name="T12" fmla="*/ 23 w 397"/>
                  <a:gd name="T13" fmla="*/ 194 h 280"/>
                  <a:gd name="T14" fmla="*/ 14 w 397"/>
                  <a:gd name="T15" fmla="*/ 190 h 280"/>
                  <a:gd name="T16" fmla="*/ 8 w 397"/>
                  <a:gd name="T17" fmla="*/ 182 h 280"/>
                  <a:gd name="T18" fmla="*/ 2 w 397"/>
                  <a:gd name="T19" fmla="*/ 173 h 280"/>
                  <a:gd name="T20" fmla="*/ 0 w 397"/>
                  <a:gd name="T21" fmla="*/ 159 h 280"/>
                  <a:gd name="T22" fmla="*/ 3 w 397"/>
                  <a:gd name="T23" fmla="*/ 144 h 280"/>
                  <a:gd name="T24" fmla="*/ 45 w 397"/>
                  <a:gd name="T25" fmla="*/ 49 h 280"/>
                  <a:gd name="T26" fmla="*/ 56 w 397"/>
                  <a:gd name="T27" fmla="*/ 31 h 280"/>
                  <a:gd name="T28" fmla="*/ 66 w 397"/>
                  <a:gd name="T29" fmla="*/ 21 h 280"/>
                  <a:gd name="T30" fmla="*/ 77 w 397"/>
                  <a:gd name="T31" fmla="*/ 14 h 280"/>
                  <a:gd name="T32" fmla="*/ 88 w 397"/>
                  <a:gd name="T33" fmla="*/ 8 h 280"/>
                  <a:gd name="T34" fmla="*/ 108 w 397"/>
                  <a:gd name="T35" fmla="*/ 1 h 280"/>
                  <a:gd name="T36" fmla="*/ 131 w 397"/>
                  <a:gd name="T37" fmla="*/ 0 h 280"/>
                  <a:gd name="T38" fmla="*/ 271 w 397"/>
                  <a:gd name="T39" fmla="*/ 3 h 280"/>
                  <a:gd name="T40" fmla="*/ 285 w 397"/>
                  <a:gd name="T41" fmla="*/ 6 h 280"/>
                  <a:gd name="T42" fmla="*/ 299 w 397"/>
                  <a:gd name="T43" fmla="*/ 11 h 280"/>
                  <a:gd name="T44" fmla="*/ 311 w 397"/>
                  <a:gd name="T45" fmla="*/ 17 h 280"/>
                  <a:gd name="T46" fmla="*/ 322 w 397"/>
                  <a:gd name="T47" fmla="*/ 24 h 280"/>
                  <a:gd name="T48" fmla="*/ 340 w 397"/>
                  <a:gd name="T49" fmla="*/ 46 h 280"/>
                  <a:gd name="T50" fmla="*/ 392 w 397"/>
                  <a:gd name="T51" fmla="*/ 139 h 280"/>
                  <a:gd name="T52" fmla="*/ 395 w 397"/>
                  <a:gd name="T53" fmla="*/ 148 h 280"/>
                  <a:gd name="T54" fmla="*/ 395 w 397"/>
                  <a:gd name="T55" fmla="*/ 164 h 280"/>
                  <a:gd name="T56" fmla="*/ 391 w 397"/>
                  <a:gd name="T57" fmla="*/ 176 h 280"/>
                  <a:gd name="T58" fmla="*/ 382 w 397"/>
                  <a:gd name="T59" fmla="*/ 185 h 280"/>
                  <a:gd name="T60" fmla="*/ 369 w 397"/>
                  <a:gd name="T61" fmla="*/ 191 h 280"/>
                  <a:gd name="T62" fmla="*/ 357 w 397"/>
                  <a:gd name="T63" fmla="*/ 191 h 280"/>
                  <a:gd name="T64" fmla="*/ 349 w 397"/>
                  <a:gd name="T65" fmla="*/ 188 h 280"/>
                  <a:gd name="T66" fmla="*/ 342 w 397"/>
                  <a:gd name="T67" fmla="*/ 184 h 280"/>
                  <a:gd name="T68" fmla="*/ 334 w 397"/>
                  <a:gd name="T69" fmla="*/ 178 h 280"/>
                  <a:gd name="T70" fmla="*/ 296 w 397"/>
                  <a:gd name="T71" fmla="*/ 115 h 28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97"/>
                  <a:gd name="T109" fmla="*/ 0 h 280"/>
                  <a:gd name="T110" fmla="*/ 397 w 397"/>
                  <a:gd name="T111" fmla="*/ 280 h 28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97" h="280">
                    <a:moveTo>
                      <a:pt x="296" y="280"/>
                    </a:moveTo>
                    <a:lnTo>
                      <a:pt x="92" y="280"/>
                    </a:lnTo>
                    <a:lnTo>
                      <a:pt x="92" y="115"/>
                    </a:lnTo>
                    <a:lnTo>
                      <a:pt x="69" y="171"/>
                    </a:lnTo>
                    <a:lnTo>
                      <a:pt x="66" y="176"/>
                    </a:lnTo>
                    <a:lnTo>
                      <a:pt x="63" y="181"/>
                    </a:lnTo>
                    <a:lnTo>
                      <a:pt x="59" y="185"/>
                    </a:lnTo>
                    <a:lnTo>
                      <a:pt x="56" y="188"/>
                    </a:lnTo>
                    <a:lnTo>
                      <a:pt x="51" y="191"/>
                    </a:lnTo>
                    <a:lnTo>
                      <a:pt x="45" y="194"/>
                    </a:lnTo>
                    <a:lnTo>
                      <a:pt x="40" y="196"/>
                    </a:lnTo>
                    <a:lnTo>
                      <a:pt x="34" y="196"/>
                    </a:lnTo>
                    <a:lnTo>
                      <a:pt x="26" y="196"/>
                    </a:lnTo>
                    <a:lnTo>
                      <a:pt x="23" y="194"/>
                    </a:lnTo>
                    <a:lnTo>
                      <a:pt x="20" y="193"/>
                    </a:lnTo>
                    <a:lnTo>
                      <a:pt x="14" y="190"/>
                    </a:lnTo>
                    <a:lnTo>
                      <a:pt x="10" y="185"/>
                    </a:lnTo>
                    <a:lnTo>
                      <a:pt x="8" y="182"/>
                    </a:lnTo>
                    <a:lnTo>
                      <a:pt x="5" y="179"/>
                    </a:lnTo>
                    <a:lnTo>
                      <a:pt x="2" y="173"/>
                    </a:lnTo>
                    <a:lnTo>
                      <a:pt x="0" y="167"/>
                    </a:lnTo>
                    <a:lnTo>
                      <a:pt x="0" y="159"/>
                    </a:lnTo>
                    <a:lnTo>
                      <a:pt x="0" y="152"/>
                    </a:lnTo>
                    <a:lnTo>
                      <a:pt x="3" y="144"/>
                    </a:lnTo>
                    <a:lnTo>
                      <a:pt x="40" y="57"/>
                    </a:lnTo>
                    <a:lnTo>
                      <a:pt x="45" y="49"/>
                    </a:lnTo>
                    <a:lnTo>
                      <a:pt x="48" y="43"/>
                    </a:lnTo>
                    <a:lnTo>
                      <a:pt x="56" y="31"/>
                    </a:lnTo>
                    <a:lnTo>
                      <a:pt x="60" y="26"/>
                    </a:lnTo>
                    <a:lnTo>
                      <a:pt x="66" y="21"/>
                    </a:lnTo>
                    <a:lnTo>
                      <a:pt x="71" y="17"/>
                    </a:lnTo>
                    <a:lnTo>
                      <a:pt x="77" y="14"/>
                    </a:lnTo>
                    <a:lnTo>
                      <a:pt x="82" y="11"/>
                    </a:lnTo>
                    <a:lnTo>
                      <a:pt x="88" y="8"/>
                    </a:lnTo>
                    <a:lnTo>
                      <a:pt x="101" y="3"/>
                    </a:lnTo>
                    <a:lnTo>
                      <a:pt x="108" y="1"/>
                    </a:lnTo>
                    <a:lnTo>
                      <a:pt x="115" y="1"/>
                    </a:lnTo>
                    <a:lnTo>
                      <a:pt x="131" y="0"/>
                    </a:lnTo>
                    <a:lnTo>
                      <a:pt x="258" y="1"/>
                    </a:lnTo>
                    <a:lnTo>
                      <a:pt x="271" y="3"/>
                    </a:lnTo>
                    <a:lnTo>
                      <a:pt x="279" y="5"/>
                    </a:lnTo>
                    <a:lnTo>
                      <a:pt x="285" y="6"/>
                    </a:lnTo>
                    <a:lnTo>
                      <a:pt x="293" y="8"/>
                    </a:lnTo>
                    <a:lnTo>
                      <a:pt x="299" y="11"/>
                    </a:lnTo>
                    <a:lnTo>
                      <a:pt x="305" y="14"/>
                    </a:lnTo>
                    <a:lnTo>
                      <a:pt x="311" y="17"/>
                    </a:lnTo>
                    <a:lnTo>
                      <a:pt x="316" y="21"/>
                    </a:lnTo>
                    <a:lnTo>
                      <a:pt x="322" y="24"/>
                    </a:lnTo>
                    <a:lnTo>
                      <a:pt x="331" y="35"/>
                    </a:lnTo>
                    <a:lnTo>
                      <a:pt x="340" y="46"/>
                    </a:lnTo>
                    <a:lnTo>
                      <a:pt x="348" y="58"/>
                    </a:lnTo>
                    <a:lnTo>
                      <a:pt x="392" y="139"/>
                    </a:lnTo>
                    <a:lnTo>
                      <a:pt x="394" y="144"/>
                    </a:lnTo>
                    <a:lnTo>
                      <a:pt x="395" y="148"/>
                    </a:lnTo>
                    <a:lnTo>
                      <a:pt x="397" y="158"/>
                    </a:lnTo>
                    <a:lnTo>
                      <a:pt x="395" y="164"/>
                    </a:lnTo>
                    <a:lnTo>
                      <a:pt x="394" y="171"/>
                    </a:lnTo>
                    <a:lnTo>
                      <a:pt x="391" y="176"/>
                    </a:lnTo>
                    <a:lnTo>
                      <a:pt x="386" y="182"/>
                    </a:lnTo>
                    <a:lnTo>
                      <a:pt x="382" y="185"/>
                    </a:lnTo>
                    <a:lnTo>
                      <a:pt x="375" y="190"/>
                    </a:lnTo>
                    <a:lnTo>
                      <a:pt x="369" y="191"/>
                    </a:lnTo>
                    <a:lnTo>
                      <a:pt x="362" y="191"/>
                    </a:lnTo>
                    <a:lnTo>
                      <a:pt x="357" y="191"/>
                    </a:lnTo>
                    <a:lnTo>
                      <a:pt x="354" y="190"/>
                    </a:lnTo>
                    <a:lnTo>
                      <a:pt x="349" y="188"/>
                    </a:lnTo>
                    <a:lnTo>
                      <a:pt x="345" y="187"/>
                    </a:lnTo>
                    <a:lnTo>
                      <a:pt x="342" y="184"/>
                    </a:lnTo>
                    <a:lnTo>
                      <a:pt x="337" y="181"/>
                    </a:lnTo>
                    <a:lnTo>
                      <a:pt x="334" y="178"/>
                    </a:lnTo>
                    <a:lnTo>
                      <a:pt x="333" y="173"/>
                    </a:lnTo>
                    <a:lnTo>
                      <a:pt x="296" y="115"/>
                    </a:lnTo>
                    <a:lnTo>
                      <a:pt x="296" y="280"/>
                    </a:lnTo>
                    <a:close/>
                  </a:path>
                </a:pathLst>
              </a:custGeom>
              <a:solidFill>
                <a:srgbClr val="0020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41" name="Freeform 104"/>
              <p:cNvSpPr>
                <a:spLocks/>
              </p:cNvSpPr>
              <p:nvPr/>
            </p:nvSpPr>
            <p:spPr bwMode="auto">
              <a:xfrm>
                <a:off x="912" y="2310"/>
                <a:ext cx="295" cy="208"/>
              </a:xfrm>
              <a:custGeom>
                <a:avLst/>
                <a:gdLst>
                  <a:gd name="T0" fmla="*/ 96 w 398"/>
                  <a:gd name="T1" fmla="*/ 280 h 280"/>
                  <a:gd name="T2" fmla="*/ 72 w 398"/>
                  <a:gd name="T3" fmla="*/ 170 h 280"/>
                  <a:gd name="T4" fmla="*/ 66 w 398"/>
                  <a:gd name="T5" fmla="*/ 181 h 280"/>
                  <a:gd name="T6" fmla="*/ 57 w 398"/>
                  <a:gd name="T7" fmla="*/ 190 h 280"/>
                  <a:gd name="T8" fmla="*/ 46 w 398"/>
                  <a:gd name="T9" fmla="*/ 196 h 280"/>
                  <a:gd name="T10" fmla="*/ 34 w 398"/>
                  <a:gd name="T11" fmla="*/ 197 h 280"/>
                  <a:gd name="T12" fmla="*/ 21 w 398"/>
                  <a:gd name="T13" fmla="*/ 194 h 280"/>
                  <a:gd name="T14" fmla="*/ 12 w 398"/>
                  <a:gd name="T15" fmla="*/ 188 h 280"/>
                  <a:gd name="T16" fmla="*/ 6 w 398"/>
                  <a:gd name="T17" fmla="*/ 181 h 280"/>
                  <a:gd name="T18" fmla="*/ 1 w 398"/>
                  <a:gd name="T19" fmla="*/ 168 h 280"/>
                  <a:gd name="T20" fmla="*/ 1 w 398"/>
                  <a:gd name="T21" fmla="*/ 153 h 280"/>
                  <a:gd name="T22" fmla="*/ 49 w 398"/>
                  <a:gd name="T23" fmla="*/ 54 h 280"/>
                  <a:gd name="T24" fmla="*/ 55 w 398"/>
                  <a:gd name="T25" fmla="*/ 43 h 280"/>
                  <a:gd name="T26" fmla="*/ 73 w 398"/>
                  <a:gd name="T27" fmla="*/ 23 h 280"/>
                  <a:gd name="T28" fmla="*/ 90 w 398"/>
                  <a:gd name="T29" fmla="*/ 12 h 280"/>
                  <a:gd name="T30" fmla="*/ 102 w 398"/>
                  <a:gd name="T31" fmla="*/ 6 h 280"/>
                  <a:gd name="T32" fmla="*/ 121 w 398"/>
                  <a:gd name="T33" fmla="*/ 1 h 280"/>
                  <a:gd name="T34" fmla="*/ 266 w 398"/>
                  <a:gd name="T35" fmla="*/ 0 h 280"/>
                  <a:gd name="T36" fmla="*/ 289 w 398"/>
                  <a:gd name="T37" fmla="*/ 3 h 280"/>
                  <a:gd name="T38" fmla="*/ 309 w 398"/>
                  <a:gd name="T39" fmla="*/ 8 h 280"/>
                  <a:gd name="T40" fmla="*/ 327 w 398"/>
                  <a:gd name="T41" fmla="*/ 18 h 280"/>
                  <a:gd name="T42" fmla="*/ 338 w 398"/>
                  <a:gd name="T43" fmla="*/ 28 h 280"/>
                  <a:gd name="T44" fmla="*/ 347 w 398"/>
                  <a:gd name="T45" fmla="*/ 38 h 280"/>
                  <a:gd name="T46" fmla="*/ 355 w 398"/>
                  <a:gd name="T47" fmla="*/ 50 h 280"/>
                  <a:gd name="T48" fmla="*/ 393 w 398"/>
                  <a:gd name="T49" fmla="*/ 142 h 280"/>
                  <a:gd name="T50" fmla="*/ 396 w 398"/>
                  <a:gd name="T51" fmla="*/ 152 h 280"/>
                  <a:gd name="T52" fmla="*/ 398 w 398"/>
                  <a:gd name="T53" fmla="*/ 161 h 280"/>
                  <a:gd name="T54" fmla="*/ 395 w 398"/>
                  <a:gd name="T55" fmla="*/ 174 h 280"/>
                  <a:gd name="T56" fmla="*/ 389 w 398"/>
                  <a:gd name="T57" fmla="*/ 185 h 280"/>
                  <a:gd name="T58" fmla="*/ 383 w 398"/>
                  <a:gd name="T59" fmla="*/ 190 h 280"/>
                  <a:gd name="T60" fmla="*/ 375 w 398"/>
                  <a:gd name="T61" fmla="*/ 196 h 280"/>
                  <a:gd name="T62" fmla="*/ 364 w 398"/>
                  <a:gd name="T63" fmla="*/ 197 h 280"/>
                  <a:gd name="T64" fmla="*/ 355 w 398"/>
                  <a:gd name="T65" fmla="*/ 196 h 280"/>
                  <a:gd name="T66" fmla="*/ 347 w 398"/>
                  <a:gd name="T67" fmla="*/ 191 h 280"/>
                  <a:gd name="T68" fmla="*/ 340 w 398"/>
                  <a:gd name="T69" fmla="*/ 185 h 280"/>
                  <a:gd name="T70" fmla="*/ 300 w 398"/>
                  <a:gd name="T71" fmla="*/ 115 h 28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98"/>
                  <a:gd name="T109" fmla="*/ 0 h 280"/>
                  <a:gd name="T110" fmla="*/ 398 w 398"/>
                  <a:gd name="T111" fmla="*/ 280 h 28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98" h="280">
                    <a:moveTo>
                      <a:pt x="300" y="280"/>
                    </a:moveTo>
                    <a:lnTo>
                      <a:pt x="96" y="280"/>
                    </a:lnTo>
                    <a:lnTo>
                      <a:pt x="96" y="115"/>
                    </a:lnTo>
                    <a:lnTo>
                      <a:pt x="72" y="170"/>
                    </a:lnTo>
                    <a:lnTo>
                      <a:pt x="69" y="176"/>
                    </a:lnTo>
                    <a:lnTo>
                      <a:pt x="66" y="181"/>
                    </a:lnTo>
                    <a:lnTo>
                      <a:pt x="61" y="185"/>
                    </a:lnTo>
                    <a:lnTo>
                      <a:pt x="57" y="190"/>
                    </a:lnTo>
                    <a:lnTo>
                      <a:pt x="52" y="193"/>
                    </a:lnTo>
                    <a:lnTo>
                      <a:pt x="46" y="196"/>
                    </a:lnTo>
                    <a:lnTo>
                      <a:pt x="40" y="197"/>
                    </a:lnTo>
                    <a:lnTo>
                      <a:pt x="34" y="197"/>
                    </a:lnTo>
                    <a:lnTo>
                      <a:pt x="27" y="196"/>
                    </a:lnTo>
                    <a:lnTo>
                      <a:pt x="21" y="194"/>
                    </a:lnTo>
                    <a:lnTo>
                      <a:pt x="15" y="191"/>
                    </a:lnTo>
                    <a:lnTo>
                      <a:pt x="12" y="188"/>
                    </a:lnTo>
                    <a:lnTo>
                      <a:pt x="11" y="187"/>
                    </a:lnTo>
                    <a:lnTo>
                      <a:pt x="6" y="181"/>
                    </a:lnTo>
                    <a:lnTo>
                      <a:pt x="3" y="174"/>
                    </a:lnTo>
                    <a:lnTo>
                      <a:pt x="1" y="168"/>
                    </a:lnTo>
                    <a:lnTo>
                      <a:pt x="0" y="162"/>
                    </a:lnTo>
                    <a:lnTo>
                      <a:pt x="1" y="153"/>
                    </a:lnTo>
                    <a:lnTo>
                      <a:pt x="4" y="145"/>
                    </a:lnTo>
                    <a:lnTo>
                      <a:pt x="49" y="54"/>
                    </a:lnTo>
                    <a:lnTo>
                      <a:pt x="52" y="47"/>
                    </a:lnTo>
                    <a:lnTo>
                      <a:pt x="55" y="43"/>
                    </a:lnTo>
                    <a:lnTo>
                      <a:pt x="64" y="32"/>
                    </a:lnTo>
                    <a:lnTo>
                      <a:pt x="73" y="23"/>
                    </a:lnTo>
                    <a:lnTo>
                      <a:pt x="84" y="15"/>
                    </a:lnTo>
                    <a:lnTo>
                      <a:pt x="90" y="12"/>
                    </a:lnTo>
                    <a:lnTo>
                      <a:pt x="96" y="9"/>
                    </a:lnTo>
                    <a:lnTo>
                      <a:pt x="102" y="6"/>
                    </a:lnTo>
                    <a:lnTo>
                      <a:pt x="109" y="5"/>
                    </a:lnTo>
                    <a:lnTo>
                      <a:pt x="121" y="1"/>
                    </a:lnTo>
                    <a:lnTo>
                      <a:pt x="133" y="0"/>
                    </a:lnTo>
                    <a:lnTo>
                      <a:pt x="266" y="0"/>
                    </a:lnTo>
                    <a:lnTo>
                      <a:pt x="282" y="1"/>
                    </a:lnTo>
                    <a:lnTo>
                      <a:pt x="289" y="3"/>
                    </a:lnTo>
                    <a:lnTo>
                      <a:pt x="297" y="5"/>
                    </a:lnTo>
                    <a:lnTo>
                      <a:pt x="309" y="8"/>
                    </a:lnTo>
                    <a:lnTo>
                      <a:pt x="321" y="14"/>
                    </a:lnTo>
                    <a:lnTo>
                      <a:pt x="327" y="18"/>
                    </a:lnTo>
                    <a:lnTo>
                      <a:pt x="332" y="23"/>
                    </a:lnTo>
                    <a:lnTo>
                      <a:pt x="338" y="28"/>
                    </a:lnTo>
                    <a:lnTo>
                      <a:pt x="343" y="32"/>
                    </a:lnTo>
                    <a:lnTo>
                      <a:pt x="347" y="38"/>
                    </a:lnTo>
                    <a:lnTo>
                      <a:pt x="350" y="44"/>
                    </a:lnTo>
                    <a:lnTo>
                      <a:pt x="355" y="50"/>
                    </a:lnTo>
                    <a:lnTo>
                      <a:pt x="358" y="58"/>
                    </a:lnTo>
                    <a:lnTo>
                      <a:pt x="393" y="142"/>
                    </a:lnTo>
                    <a:lnTo>
                      <a:pt x="395" y="145"/>
                    </a:lnTo>
                    <a:lnTo>
                      <a:pt x="396" y="152"/>
                    </a:lnTo>
                    <a:lnTo>
                      <a:pt x="398" y="156"/>
                    </a:lnTo>
                    <a:lnTo>
                      <a:pt x="398" y="161"/>
                    </a:lnTo>
                    <a:lnTo>
                      <a:pt x="396" y="167"/>
                    </a:lnTo>
                    <a:lnTo>
                      <a:pt x="395" y="174"/>
                    </a:lnTo>
                    <a:lnTo>
                      <a:pt x="392" y="181"/>
                    </a:lnTo>
                    <a:lnTo>
                      <a:pt x="389" y="185"/>
                    </a:lnTo>
                    <a:lnTo>
                      <a:pt x="386" y="188"/>
                    </a:lnTo>
                    <a:lnTo>
                      <a:pt x="383" y="190"/>
                    </a:lnTo>
                    <a:lnTo>
                      <a:pt x="378" y="194"/>
                    </a:lnTo>
                    <a:lnTo>
                      <a:pt x="375" y="196"/>
                    </a:lnTo>
                    <a:lnTo>
                      <a:pt x="370" y="196"/>
                    </a:lnTo>
                    <a:lnTo>
                      <a:pt x="364" y="197"/>
                    </a:lnTo>
                    <a:lnTo>
                      <a:pt x="360" y="197"/>
                    </a:lnTo>
                    <a:lnTo>
                      <a:pt x="355" y="196"/>
                    </a:lnTo>
                    <a:lnTo>
                      <a:pt x="350" y="194"/>
                    </a:lnTo>
                    <a:lnTo>
                      <a:pt x="347" y="191"/>
                    </a:lnTo>
                    <a:lnTo>
                      <a:pt x="343" y="190"/>
                    </a:lnTo>
                    <a:lnTo>
                      <a:pt x="340" y="185"/>
                    </a:lnTo>
                    <a:lnTo>
                      <a:pt x="335" y="179"/>
                    </a:lnTo>
                    <a:lnTo>
                      <a:pt x="300" y="115"/>
                    </a:lnTo>
                    <a:lnTo>
                      <a:pt x="300" y="280"/>
                    </a:lnTo>
                    <a:close/>
                  </a:path>
                </a:pathLst>
              </a:custGeom>
              <a:solidFill>
                <a:srgbClr val="0020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42" name="Freeform 105"/>
              <p:cNvSpPr>
                <a:spLocks/>
              </p:cNvSpPr>
              <p:nvPr/>
            </p:nvSpPr>
            <p:spPr bwMode="auto">
              <a:xfrm>
                <a:off x="651" y="2180"/>
                <a:ext cx="114" cy="119"/>
              </a:xfrm>
              <a:custGeom>
                <a:avLst/>
                <a:gdLst>
                  <a:gd name="T0" fmla="*/ 77 w 155"/>
                  <a:gd name="T1" fmla="*/ 0 h 159"/>
                  <a:gd name="T2" fmla="*/ 84 w 155"/>
                  <a:gd name="T3" fmla="*/ 0 h 159"/>
                  <a:gd name="T4" fmla="*/ 92 w 155"/>
                  <a:gd name="T5" fmla="*/ 1 h 159"/>
                  <a:gd name="T6" fmla="*/ 100 w 155"/>
                  <a:gd name="T7" fmla="*/ 3 h 159"/>
                  <a:gd name="T8" fmla="*/ 107 w 155"/>
                  <a:gd name="T9" fmla="*/ 6 h 159"/>
                  <a:gd name="T10" fmla="*/ 114 w 155"/>
                  <a:gd name="T11" fmla="*/ 9 h 159"/>
                  <a:gd name="T12" fmla="*/ 121 w 155"/>
                  <a:gd name="T13" fmla="*/ 14 h 159"/>
                  <a:gd name="T14" fmla="*/ 126 w 155"/>
                  <a:gd name="T15" fmla="*/ 18 h 159"/>
                  <a:gd name="T16" fmla="*/ 132 w 155"/>
                  <a:gd name="T17" fmla="*/ 24 h 159"/>
                  <a:gd name="T18" fmla="*/ 141 w 155"/>
                  <a:gd name="T19" fmla="*/ 35 h 159"/>
                  <a:gd name="T20" fmla="*/ 149 w 155"/>
                  <a:gd name="T21" fmla="*/ 49 h 159"/>
                  <a:gd name="T22" fmla="*/ 152 w 155"/>
                  <a:gd name="T23" fmla="*/ 57 h 159"/>
                  <a:gd name="T24" fmla="*/ 153 w 155"/>
                  <a:gd name="T25" fmla="*/ 64 h 159"/>
                  <a:gd name="T26" fmla="*/ 155 w 155"/>
                  <a:gd name="T27" fmla="*/ 72 h 159"/>
                  <a:gd name="T28" fmla="*/ 155 w 155"/>
                  <a:gd name="T29" fmla="*/ 80 h 159"/>
                  <a:gd name="T30" fmla="*/ 155 w 155"/>
                  <a:gd name="T31" fmla="*/ 87 h 159"/>
                  <a:gd name="T32" fmla="*/ 153 w 155"/>
                  <a:gd name="T33" fmla="*/ 95 h 159"/>
                  <a:gd name="T34" fmla="*/ 152 w 155"/>
                  <a:gd name="T35" fmla="*/ 102 h 159"/>
                  <a:gd name="T36" fmla="*/ 149 w 155"/>
                  <a:gd name="T37" fmla="*/ 110 h 159"/>
                  <a:gd name="T38" fmla="*/ 146 w 155"/>
                  <a:gd name="T39" fmla="*/ 116 h 159"/>
                  <a:gd name="T40" fmla="*/ 141 w 155"/>
                  <a:gd name="T41" fmla="*/ 124 h 159"/>
                  <a:gd name="T42" fmla="*/ 136 w 155"/>
                  <a:gd name="T43" fmla="*/ 130 h 159"/>
                  <a:gd name="T44" fmla="*/ 132 w 155"/>
                  <a:gd name="T45" fmla="*/ 135 h 159"/>
                  <a:gd name="T46" fmla="*/ 126 w 155"/>
                  <a:gd name="T47" fmla="*/ 141 h 159"/>
                  <a:gd name="T48" fmla="*/ 121 w 155"/>
                  <a:gd name="T49" fmla="*/ 145 h 159"/>
                  <a:gd name="T50" fmla="*/ 114 w 155"/>
                  <a:gd name="T51" fmla="*/ 148 h 159"/>
                  <a:gd name="T52" fmla="*/ 107 w 155"/>
                  <a:gd name="T53" fmla="*/ 153 h 159"/>
                  <a:gd name="T54" fmla="*/ 100 w 155"/>
                  <a:gd name="T55" fmla="*/ 155 h 159"/>
                  <a:gd name="T56" fmla="*/ 92 w 155"/>
                  <a:gd name="T57" fmla="*/ 158 h 159"/>
                  <a:gd name="T58" fmla="*/ 84 w 155"/>
                  <a:gd name="T59" fmla="*/ 159 h 159"/>
                  <a:gd name="T60" fmla="*/ 77 w 155"/>
                  <a:gd name="T61" fmla="*/ 159 h 159"/>
                  <a:gd name="T62" fmla="*/ 69 w 155"/>
                  <a:gd name="T63" fmla="*/ 159 h 159"/>
                  <a:gd name="T64" fmla="*/ 61 w 155"/>
                  <a:gd name="T65" fmla="*/ 158 h 159"/>
                  <a:gd name="T66" fmla="*/ 54 w 155"/>
                  <a:gd name="T67" fmla="*/ 155 h 159"/>
                  <a:gd name="T68" fmla="*/ 46 w 155"/>
                  <a:gd name="T69" fmla="*/ 153 h 159"/>
                  <a:gd name="T70" fmla="*/ 40 w 155"/>
                  <a:gd name="T71" fmla="*/ 148 h 159"/>
                  <a:gd name="T72" fmla="*/ 34 w 155"/>
                  <a:gd name="T73" fmla="*/ 145 h 159"/>
                  <a:gd name="T74" fmla="*/ 28 w 155"/>
                  <a:gd name="T75" fmla="*/ 141 h 159"/>
                  <a:gd name="T76" fmla="*/ 22 w 155"/>
                  <a:gd name="T77" fmla="*/ 135 h 159"/>
                  <a:gd name="T78" fmla="*/ 17 w 155"/>
                  <a:gd name="T79" fmla="*/ 130 h 159"/>
                  <a:gd name="T80" fmla="*/ 12 w 155"/>
                  <a:gd name="T81" fmla="*/ 124 h 159"/>
                  <a:gd name="T82" fmla="*/ 9 w 155"/>
                  <a:gd name="T83" fmla="*/ 116 h 159"/>
                  <a:gd name="T84" fmla="*/ 6 w 155"/>
                  <a:gd name="T85" fmla="*/ 110 h 159"/>
                  <a:gd name="T86" fmla="*/ 3 w 155"/>
                  <a:gd name="T87" fmla="*/ 102 h 159"/>
                  <a:gd name="T88" fmla="*/ 2 w 155"/>
                  <a:gd name="T89" fmla="*/ 95 h 159"/>
                  <a:gd name="T90" fmla="*/ 0 w 155"/>
                  <a:gd name="T91" fmla="*/ 87 h 159"/>
                  <a:gd name="T92" fmla="*/ 0 w 155"/>
                  <a:gd name="T93" fmla="*/ 80 h 159"/>
                  <a:gd name="T94" fmla="*/ 0 w 155"/>
                  <a:gd name="T95" fmla="*/ 72 h 159"/>
                  <a:gd name="T96" fmla="*/ 2 w 155"/>
                  <a:gd name="T97" fmla="*/ 64 h 159"/>
                  <a:gd name="T98" fmla="*/ 3 w 155"/>
                  <a:gd name="T99" fmla="*/ 57 h 159"/>
                  <a:gd name="T100" fmla="*/ 6 w 155"/>
                  <a:gd name="T101" fmla="*/ 49 h 159"/>
                  <a:gd name="T102" fmla="*/ 9 w 155"/>
                  <a:gd name="T103" fmla="*/ 43 h 159"/>
                  <a:gd name="T104" fmla="*/ 12 w 155"/>
                  <a:gd name="T105" fmla="*/ 35 h 159"/>
                  <a:gd name="T106" fmla="*/ 17 w 155"/>
                  <a:gd name="T107" fmla="*/ 29 h 159"/>
                  <a:gd name="T108" fmla="*/ 22 w 155"/>
                  <a:gd name="T109" fmla="*/ 24 h 159"/>
                  <a:gd name="T110" fmla="*/ 28 w 155"/>
                  <a:gd name="T111" fmla="*/ 18 h 159"/>
                  <a:gd name="T112" fmla="*/ 34 w 155"/>
                  <a:gd name="T113" fmla="*/ 14 h 159"/>
                  <a:gd name="T114" fmla="*/ 40 w 155"/>
                  <a:gd name="T115" fmla="*/ 9 h 159"/>
                  <a:gd name="T116" fmla="*/ 46 w 155"/>
                  <a:gd name="T117" fmla="*/ 6 h 159"/>
                  <a:gd name="T118" fmla="*/ 54 w 155"/>
                  <a:gd name="T119" fmla="*/ 3 h 159"/>
                  <a:gd name="T120" fmla="*/ 61 w 155"/>
                  <a:gd name="T121" fmla="*/ 1 h 159"/>
                  <a:gd name="T122" fmla="*/ 69 w 155"/>
                  <a:gd name="T123" fmla="*/ 0 h 159"/>
                  <a:gd name="T124" fmla="*/ 77 w 155"/>
                  <a:gd name="T125" fmla="*/ 0 h 159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155"/>
                  <a:gd name="T190" fmla="*/ 0 h 159"/>
                  <a:gd name="T191" fmla="*/ 155 w 155"/>
                  <a:gd name="T192" fmla="*/ 159 h 159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155" h="159">
                    <a:moveTo>
                      <a:pt x="77" y="0"/>
                    </a:moveTo>
                    <a:lnTo>
                      <a:pt x="84" y="0"/>
                    </a:lnTo>
                    <a:lnTo>
                      <a:pt x="92" y="1"/>
                    </a:lnTo>
                    <a:lnTo>
                      <a:pt x="100" y="3"/>
                    </a:lnTo>
                    <a:lnTo>
                      <a:pt x="107" y="6"/>
                    </a:lnTo>
                    <a:lnTo>
                      <a:pt x="114" y="9"/>
                    </a:lnTo>
                    <a:lnTo>
                      <a:pt x="121" y="14"/>
                    </a:lnTo>
                    <a:lnTo>
                      <a:pt x="126" y="18"/>
                    </a:lnTo>
                    <a:lnTo>
                      <a:pt x="132" y="24"/>
                    </a:lnTo>
                    <a:lnTo>
                      <a:pt x="141" y="35"/>
                    </a:lnTo>
                    <a:lnTo>
                      <a:pt x="149" y="49"/>
                    </a:lnTo>
                    <a:lnTo>
                      <a:pt x="152" y="57"/>
                    </a:lnTo>
                    <a:lnTo>
                      <a:pt x="153" y="64"/>
                    </a:lnTo>
                    <a:lnTo>
                      <a:pt x="155" y="72"/>
                    </a:lnTo>
                    <a:lnTo>
                      <a:pt x="155" y="80"/>
                    </a:lnTo>
                    <a:lnTo>
                      <a:pt x="155" y="87"/>
                    </a:lnTo>
                    <a:lnTo>
                      <a:pt x="153" y="95"/>
                    </a:lnTo>
                    <a:lnTo>
                      <a:pt x="152" y="102"/>
                    </a:lnTo>
                    <a:lnTo>
                      <a:pt x="149" y="110"/>
                    </a:lnTo>
                    <a:lnTo>
                      <a:pt x="146" y="116"/>
                    </a:lnTo>
                    <a:lnTo>
                      <a:pt x="141" y="124"/>
                    </a:lnTo>
                    <a:lnTo>
                      <a:pt x="136" y="130"/>
                    </a:lnTo>
                    <a:lnTo>
                      <a:pt x="132" y="135"/>
                    </a:lnTo>
                    <a:lnTo>
                      <a:pt x="126" y="141"/>
                    </a:lnTo>
                    <a:lnTo>
                      <a:pt x="121" y="145"/>
                    </a:lnTo>
                    <a:lnTo>
                      <a:pt x="114" y="148"/>
                    </a:lnTo>
                    <a:lnTo>
                      <a:pt x="107" y="153"/>
                    </a:lnTo>
                    <a:lnTo>
                      <a:pt x="100" y="155"/>
                    </a:lnTo>
                    <a:lnTo>
                      <a:pt x="92" y="158"/>
                    </a:lnTo>
                    <a:lnTo>
                      <a:pt x="84" y="159"/>
                    </a:lnTo>
                    <a:lnTo>
                      <a:pt x="77" y="159"/>
                    </a:lnTo>
                    <a:lnTo>
                      <a:pt x="69" y="159"/>
                    </a:lnTo>
                    <a:lnTo>
                      <a:pt x="61" y="158"/>
                    </a:lnTo>
                    <a:lnTo>
                      <a:pt x="54" y="155"/>
                    </a:lnTo>
                    <a:lnTo>
                      <a:pt x="46" y="153"/>
                    </a:lnTo>
                    <a:lnTo>
                      <a:pt x="40" y="148"/>
                    </a:lnTo>
                    <a:lnTo>
                      <a:pt x="34" y="145"/>
                    </a:lnTo>
                    <a:lnTo>
                      <a:pt x="28" y="141"/>
                    </a:lnTo>
                    <a:lnTo>
                      <a:pt x="22" y="135"/>
                    </a:lnTo>
                    <a:lnTo>
                      <a:pt x="17" y="130"/>
                    </a:lnTo>
                    <a:lnTo>
                      <a:pt x="12" y="124"/>
                    </a:lnTo>
                    <a:lnTo>
                      <a:pt x="9" y="116"/>
                    </a:lnTo>
                    <a:lnTo>
                      <a:pt x="6" y="110"/>
                    </a:lnTo>
                    <a:lnTo>
                      <a:pt x="3" y="102"/>
                    </a:lnTo>
                    <a:lnTo>
                      <a:pt x="2" y="95"/>
                    </a:lnTo>
                    <a:lnTo>
                      <a:pt x="0" y="87"/>
                    </a:lnTo>
                    <a:lnTo>
                      <a:pt x="0" y="80"/>
                    </a:lnTo>
                    <a:lnTo>
                      <a:pt x="0" y="72"/>
                    </a:lnTo>
                    <a:lnTo>
                      <a:pt x="2" y="64"/>
                    </a:lnTo>
                    <a:lnTo>
                      <a:pt x="3" y="57"/>
                    </a:lnTo>
                    <a:lnTo>
                      <a:pt x="6" y="49"/>
                    </a:lnTo>
                    <a:lnTo>
                      <a:pt x="9" y="43"/>
                    </a:lnTo>
                    <a:lnTo>
                      <a:pt x="12" y="35"/>
                    </a:lnTo>
                    <a:lnTo>
                      <a:pt x="17" y="29"/>
                    </a:lnTo>
                    <a:lnTo>
                      <a:pt x="22" y="24"/>
                    </a:lnTo>
                    <a:lnTo>
                      <a:pt x="28" y="18"/>
                    </a:lnTo>
                    <a:lnTo>
                      <a:pt x="34" y="14"/>
                    </a:lnTo>
                    <a:lnTo>
                      <a:pt x="40" y="9"/>
                    </a:lnTo>
                    <a:lnTo>
                      <a:pt x="46" y="6"/>
                    </a:lnTo>
                    <a:lnTo>
                      <a:pt x="54" y="3"/>
                    </a:lnTo>
                    <a:lnTo>
                      <a:pt x="61" y="1"/>
                    </a:lnTo>
                    <a:lnTo>
                      <a:pt x="69" y="0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43" name="Freeform 106"/>
              <p:cNvSpPr>
                <a:spLocks/>
              </p:cNvSpPr>
              <p:nvPr/>
            </p:nvSpPr>
            <p:spPr bwMode="auto">
              <a:xfrm>
                <a:off x="1001" y="2177"/>
                <a:ext cx="114" cy="122"/>
              </a:xfrm>
              <a:custGeom>
                <a:avLst/>
                <a:gdLst>
                  <a:gd name="T0" fmla="*/ 86 w 155"/>
                  <a:gd name="T1" fmla="*/ 0 h 164"/>
                  <a:gd name="T2" fmla="*/ 101 w 155"/>
                  <a:gd name="T3" fmla="*/ 3 h 164"/>
                  <a:gd name="T4" fmla="*/ 115 w 155"/>
                  <a:gd name="T5" fmla="*/ 11 h 164"/>
                  <a:gd name="T6" fmla="*/ 127 w 155"/>
                  <a:gd name="T7" fmla="*/ 19 h 164"/>
                  <a:gd name="T8" fmla="*/ 138 w 155"/>
                  <a:gd name="T9" fmla="*/ 31 h 164"/>
                  <a:gd name="T10" fmla="*/ 146 w 155"/>
                  <a:gd name="T11" fmla="*/ 43 h 164"/>
                  <a:gd name="T12" fmla="*/ 152 w 155"/>
                  <a:gd name="T13" fmla="*/ 58 h 164"/>
                  <a:gd name="T14" fmla="*/ 155 w 155"/>
                  <a:gd name="T15" fmla="*/ 74 h 164"/>
                  <a:gd name="T16" fmla="*/ 155 w 155"/>
                  <a:gd name="T17" fmla="*/ 89 h 164"/>
                  <a:gd name="T18" fmla="*/ 152 w 155"/>
                  <a:gd name="T19" fmla="*/ 104 h 164"/>
                  <a:gd name="T20" fmla="*/ 146 w 155"/>
                  <a:gd name="T21" fmla="*/ 120 h 164"/>
                  <a:gd name="T22" fmla="*/ 138 w 155"/>
                  <a:gd name="T23" fmla="*/ 132 h 164"/>
                  <a:gd name="T24" fmla="*/ 127 w 155"/>
                  <a:gd name="T25" fmla="*/ 144 h 164"/>
                  <a:gd name="T26" fmla="*/ 115 w 155"/>
                  <a:gd name="T27" fmla="*/ 153 h 164"/>
                  <a:gd name="T28" fmla="*/ 101 w 155"/>
                  <a:gd name="T29" fmla="*/ 160 h 164"/>
                  <a:gd name="T30" fmla="*/ 86 w 155"/>
                  <a:gd name="T31" fmla="*/ 163 h 164"/>
                  <a:gd name="T32" fmla="*/ 69 w 155"/>
                  <a:gd name="T33" fmla="*/ 163 h 164"/>
                  <a:gd name="T34" fmla="*/ 54 w 155"/>
                  <a:gd name="T35" fmla="*/ 160 h 164"/>
                  <a:gd name="T36" fmla="*/ 40 w 155"/>
                  <a:gd name="T37" fmla="*/ 153 h 164"/>
                  <a:gd name="T38" fmla="*/ 31 w 155"/>
                  <a:gd name="T39" fmla="*/ 146 h 164"/>
                  <a:gd name="T40" fmla="*/ 23 w 155"/>
                  <a:gd name="T41" fmla="*/ 138 h 164"/>
                  <a:gd name="T42" fmla="*/ 14 w 155"/>
                  <a:gd name="T43" fmla="*/ 126 h 164"/>
                  <a:gd name="T44" fmla="*/ 6 w 155"/>
                  <a:gd name="T45" fmla="*/ 112 h 164"/>
                  <a:gd name="T46" fmla="*/ 2 w 155"/>
                  <a:gd name="T47" fmla="*/ 97 h 164"/>
                  <a:gd name="T48" fmla="*/ 0 w 155"/>
                  <a:gd name="T49" fmla="*/ 81 h 164"/>
                  <a:gd name="T50" fmla="*/ 2 w 155"/>
                  <a:gd name="T51" fmla="*/ 66 h 164"/>
                  <a:gd name="T52" fmla="*/ 6 w 155"/>
                  <a:gd name="T53" fmla="*/ 51 h 164"/>
                  <a:gd name="T54" fmla="*/ 14 w 155"/>
                  <a:gd name="T55" fmla="*/ 37 h 164"/>
                  <a:gd name="T56" fmla="*/ 20 w 155"/>
                  <a:gd name="T57" fmla="*/ 28 h 164"/>
                  <a:gd name="T58" fmla="*/ 28 w 155"/>
                  <a:gd name="T59" fmla="*/ 19 h 164"/>
                  <a:gd name="T60" fmla="*/ 40 w 155"/>
                  <a:gd name="T61" fmla="*/ 11 h 164"/>
                  <a:gd name="T62" fmla="*/ 54 w 155"/>
                  <a:gd name="T63" fmla="*/ 3 h 164"/>
                  <a:gd name="T64" fmla="*/ 69 w 155"/>
                  <a:gd name="T65" fmla="*/ 0 h 16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55"/>
                  <a:gd name="T100" fmla="*/ 0 h 164"/>
                  <a:gd name="T101" fmla="*/ 155 w 155"/>
                  <a:gd name="T102" fmla="*/ 164 h 16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55" h="164">
                    <a:moveTo>
                      <a:pt x="78" y="0"/>
                    </a:moveTo>
                    <a:lnTo>
                      <a:pt x="86" y="0"/>
                    </a:lnTo>
                    <a:lnTo>
                      <a:pt x="94" y="2"/>
                    </a:lnTo>
                    <a:lnTo>
                      <a:pt x="101" y="3"/>
                    </a:lnTo>
                    <a:lnTo>
                      <a:pt x="109" y="6"/>
                    </a:lnTo>
                    <a:lnTo>
                      <a:pt x="115" y="11"/>
                    </a:lnTo>
                    <a:lnTo>
                      <a:pt x="121" y="14"/>
                    </a:lnTo>
                    <a:lnTo>
                      <a:pt x="127" y="19"/>
                    </a:lnTo>
                    <a:lnTo>
                      <a:pt x="133" y="25"/>
                    </a:lnTo>
                    <a:lnTo>
                      <a:pt x="138" y="31"/>
                    </a:lnTo>
                    <a:lnTo>
                      <a:pt x="143" y="37"/>
                    </a:lnTo>
                    <a:lnTo>
                      <a:pt x="146" y="43"/>
                    </a:lnTo>
                    <a:lnTo>
                      <a:pt x="149" y="51"/>
                    </a:lnTo>
                    <a:lnTo>
                      <a:pt x="152" y="58"/>
                    </a:lnTo>
                    <a:lnTo>
                      <a:pt x="153" y="66"/>
                    </a:lnTo>
                    <a:lnTo>
                      <a:pt x="155" y="74"/>
                    </a:lnTo>
                    <a:lnTo>
                      <a:pt x="155" y="81"/>
                    </a:lnTo>
                    <a:lnTo>
                      <a:pt x="155" y="89"/>
                    </a:lnTo>
                    <a:lnTo>
                      <a:pt x="153" y="97"/>
                    </a:lnTo>
                    <a:lnTo>
                      <a:pt x="152" y="104"/>
                    </a:lnTo>
                    <a:lnTo>
                      <a:pt x="149" y="112"/>
                    </a:lnTo>
                    <a:lnTo>
                      <a:pt x="146" y="120"/>
                    </a:lnTo>
                    <a:lnTo>
                      <a:pt x="143" y="126"/>
                    </a:lnTo>
                    <a:lnTo>
                      <a:pt x="138" y="132"/>
                    </a:lnTo>
                    <a:lnTo>
                      <a:pt x="133" y="138"/>
                    </a:lnTo>
                    <a:lnTo>
                      <a:pt x="127" y="144"/>
                    </a:lnTo>
                    <a:lnTo>
                      <a:pt x="121" y="149"/>
                    </a:lnTo>
                    <a:lnTo>
                      <a:pt x="115" y="153"/>
                    </a:lnTo>
                    <a:lnTo>
                      <a:pt x="109" y="156"/>
                    </a:lnTo>
                    <a:lnTo>
                      <a:pt x="101" y="160"/>
                    </a:lnTo>
                    <a:lnTo>
                      <a:pt x="94" y="161"/>
                    </a:lnTo>
                    <a:lnTo>
                      <a:pt x="86" y="163"/>
                    </a:lnTo>
                    <a:lnTo>
                      <a:pt x="78" y="164"/>
                    </a:lnTo>
                    <a:lnTo>
                      <a:pt x="69" y="163"/>
                    </a:lnTo>
                    <a:lnTo>
                      <a:pt x="62" y="161"/>
                    </a:lnTo>
                    <a:lnTo>
                      <a:pt x="54" y="160"/>
                    </a:lnTo>
                    <a:lnTo>
                      <a:pt x="48" y="156"/>
                    </a:lnTo>
                    <a:lnTo>
                      <a:pt x="40" y="153"/>
                    </a:lnTo>
                    <a:lnTo>
                      <a:pt x="34" y="149"/>
                    </a:lnTo>
                    <a:lnTo>
                      <a:pt x="31" y="146"/>
                    </a:lnTo>
                    <a:lnTo>
                      <a:pt x="28" y="144"/>
                    </a:lnTo>
                    <a:lnTo>
                      <a:pt x="23" y="138"/>
                    </a:lnTo>
                    <a:lnTo>
                      <a:pt x="17" y="132"/>
                    </a:lnTo>
                    <a:lnTo>
                      <a:pt x="14" y="126"/>
                    </a:lnTo>
                    <a:lnTo>
                      <a:pt x="9" y="120"/>
                    </a:lnTo>
                    <a:lnTo>
                      <a:pt x="6" y="112"/>
                    </a:lnTo>
                    <a:lnTo>
                      <a:pt x="3" y="104"/>
                    </a:lnTo>
                    <a:lnTo>
                      <a:pt x="2" y="97"/>
                    </a:lnTo>
                    <a:lnTo>
                      <a:pt x="0" y="89"/>
                    </a:lnTo>
                    <a:lnTo>
                      <a:pt x="0" y="81"/>
                    </a:lnTo>
                    <a:lnTo>
                      <a:pt x="0" y="74"/>
                    </a:lnTo>
                    <a:lnTo>
                      <a:pt x="2" y="66"/>
                    </a:lnTo>
                    <a:lnTo>
                      <a:pt x="3" y="58"/>
                    </a:lnTo>
                    <a:lnTo>
                      <a:pt x="6" y="51"/>
                    </a:lnTo>
                    <a:lnTo>
                      <a:pt x="9" y="43"/>
                    </a:lnTo>
                    <a:lnTo>
                      <a:pt x="14" y="37"/>
                    </a:lnTo>
                    <a:lnTo>
                      <a:pt x="17" y="31"/>
                    </a:lnTo>
                    <a:lnTo>
                      <a:pt x="20" y="28"/>
                    </a:lnTo>
                    <a:lnTo>
                      <a:pt x="23" y="25"/>
                    </a:lnTo>
                    <a:lnTo>
                      <a:pt x="28" y="19"/>
                    </a:lnTo>
                    <a:lnTo>
                      <a:pt x="34" y="14"/>
                    </a:lnTo>
                    <a:lnTo>
                      <a:pt x="40" y="11"/>
                    </a:lnTo>
                    <a:lnTo>
                      <a:pt x="48" y="6"/>
                    </a:lnTo>
                    <a:lnTo>
                      <a:pt x="54" y="3"/>
                    </a:lnTo>
                    <a:lnTo>
                      <a:pt x="62" y="2"/>
                    </a:lnTo>
                    <a:lnTo>
                      <a:pt x="69" y="0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0020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44" name="Rectangle 107"/>
              <p:cNvSpPr>
                <a:spLocks noChangeArrowheads="1"/>
              </p:cNvSpPr>
              <p:nvPr/>
            </p:nvSpPr>
            <p:spPr bwMode="auto">
              <a:xfrm>
                <a:off x="1151" y="2476"/>
                <a:ext cx="80" cy="21"/>
              </a:xfrm>
              <a:prstGeom prst="rect">
                <a:avLst/>
              </a:prstGeom>
              <a:solidFill>
                <a:srgbClr val="00206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nl-NL"/>
              </a:p>
            </p:txBody>
          </p:sp>
          <p:sp>
            <p:nvSpPr>
              <p:cNvPr id="45" name="Rectangle 108"/>
              <p:cNvSpPr>
                <a:spLocks noChangeArrowheads="1"/>
              </p:cNvSpPr>
              <p:nvPr/>
            </p:nvSpPr>
            <p:spPr bwMode="auto">
              <a:xfrm>
                <a:off x="801" y="2476"/>
                <a:ext cx="164" cy="21"/>
              </a:xfrm>
              <a:prstGeom prst="rect">
                <a:avLst/>
              </a:prstGeom>
              <a:solidFill>
                <a:srgbClr val="00206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nl-NL"/>
              </a:p>
            </p:txBody>
          </p:sp>
          <p:sp>
            <p:nvSpPr>
              <p:cNvPr id="46" name="Rectangle 109"/>
              <p:cNvSpPr>
                <a:spLocks noChangeArrowheads="1"/>
              </p:cNvSpPr>
              <p:nvPr/>
            </p:nvSpPr>
            <p:spPr bwMode="auto">
              <a:xfrm>
                <a:off x="539" y="2476"/>
                <a:ext cx="76" cy="21"/>
              </a:xfrm>
              <a:prstGeom prst="rect">
                <a:avLst/>
              </a:prstGeom>
              <a:solidFill>
                <a:srgbClr val="00206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nl-NL"/>
              </a:p>
            </p:txBody>
          </p:sp>
          <p:sp>
            <p:nvSpPr>
              <p:cNvPr id="47" name="Freeform 110"/>
              <p:cNvSpPr>
                <a:spLocks/>
              </p:cNvSpPr>
              <p:nvPr/>
            </p:nvSpPr>
            <p:spPr bwMode="auto">
              <a:xfrm>
                <a:off x="903" y="1827"/>
                <a:ext cx="328" cy="322"/>
              </a:xfrm>
              <a:custGeom>
                <a:avLst/>
                <a:gdLst>
                  <a:gd name="T0" fmla="*/ 0 w 441"/>
                  <a:gd name="T1" fmla="*/ 274 h 433"/>
                  <a:gd name="T2" fmla="*/ 197 w 441"/>
                  <a:gd name="T3" fmla="*/ 148 h 433"/>
                  <a:gd name="T4" fmla="*/ 200 w 441"/>
                  <a:gd name="T5" fmla="*/ 147 h 433"/>
                  <a:gd name="T6" fmla="*/ 202 w 441"/>
                  <a:gd name="T7" fmla="*/ 144 h 433"/>
                  <a:gd name="T8" fmla="*/ 203 w 441"/>
                  <a:gd name="T9" fmla="*/ 139 h 433"/>
                  <a:gd name="T10" fmla="*/ 199 w 441"/>
                  <a:gd name="T11" fmla="*/ 138 h 433"/>
                  <a:gd name="T12" fmla="*/ 196 w 441"/>
                  <a:gd name="T13" fmla="*/ 139 h 433"/>
                  <a:gd name="T14" fmla="*/ 193 w 441"/>
                  <a:gd name="T15" fmla="*/ 139 h 433"/>
                  <a:gd name="T16" fmla="*/ 0 w 441"/>
                  <a:gd name="T17" fmla="*/ 242 h 433"/>
                  <a:gd name="T18" fmla="*/ 0 w 441"/>
                  <a:gd name="T19" fmla="*/ 58 h 433"/>
                  <a:gd name="T20" fmla="*/ 1 w 441"/>
                  <a:gd name="T21" fmla="*/ 44 h 433"/>
                  <a:gd name="T22" fmla="*/ 1 w 441"/>
                  <a:gd name="T23" fmla="*/ 40 h 433"/>
                  <a:gd name="T24" fmla="*/ 3 w 441"/>
                  <a:gd name="T25" fmla="*/ 33 h 433"/>
                  <a:gd name="T26" fmla="*/ 7 w 441"/>
                  <a:gd name="T27" fmla="*/ 23 h 433"/>
                  <a:gd name="T28" fmla="*/ 10 w 441"/>
                  <a:gd name="T29" fmla="*/ 20 h 433"/>
                  <a:gd name="T30" fmla="*/ 13 w 441"/>
                  <a:gd name="T31" fmla="*/ 15 h 433"/>
                  <a:gd name="T32" fmla="*/ 21 w 441"/>
                  <a:gd name="T33" fmla="*/ 9 h 433"/>
                  <a:gd name="T34" fmla="*/ 26 w 441"/>
                  <a:gd name="T35" fmla="*/ 6 h 433"/>
                  <a:gd name="T36" fmla="*/ 30 w 441"/>
                  <a:gd name="T37" fmla="*/ 4 h 433"/>
                  <a:gd name="T38" fmla="*/ 36 w 441"/>
                  <a:gd name="T39" fmla="*/ 3 h 433"/>
                  <a:gd name="T40" fmla="*/ 42 w 441"/>
                  <a:gd name="T41" fmla="*/ 1 h 433"/>
                  <a:gd name="T42" fmla="*/ 49 w 441"/>
                  <a:gd name="T43" fmla="*/ 1 h 433"/>
                  <a:gd name="T44" fmla="*/ 56 w 441"/>
                  <a:gd name="T45" fmla="*/ 0 h 433"/>
                  <a:gd name="T46" fmla="*/ 384 w 441"/>
                  <a:gd name="T47" fmla="*/ 0 h 433"/>
                  <a:gd name="T48" fmla="*/ 396 w 441"/>
                  <a:gd name="T49" fmla="*/ 1 h 433"/>
                  <a:gd name="T50" fmla="*/ 402 w 441"/>
                  <a:gd name="T51" fmla="*/ 3 h 433"/>
                  <a:gd name="T52" fmla="*/ 407 w 441"/>
                  <a:gd name="T53" fmla="*/ 4 h 433"/>
                  <a:gd name="T54" fmla="*/ 411 w 441"/>
                  <a:gd name="T55" fmla="*/ 6 h 433"/>
                  <a:gd name="T56" fmla="*/ 416 w 441"/>
                  <a:gd name="T57" fmla="*/ 9 h 433"/>
                  <a:gd name="T58" fmla="*/ 425 w 441"/>
                  <a:gd name="T59" fmla="*/ 15 h 433"/>
                  <a:gd name="T60" fmla="*/ 428 w 441"/>
                  <a:gd name="T61" fmla="*/ 20 h 433"/>
                  <a:gd name="T62" fmla="*/ 431 w 441"/>
                  <a:gd name="T63" fmla="*/ 23 h 433"/>
                  <a:gd name="T64" fmla="*/ 434 w 441"/>
                  <a:gd name="T65" fmla="*/ 27 h 433"/>
                  <a:gd name="T66" fmla="*/ 436 w 441"/>
                  <a:gd name="T67" fmla="*/ 33 h 433"/>
                  <a:gd name="T68" fmla="*/ 439 w 441"/>
                  <a:gd name="T69" fmla="*/ 38 h 433"/>
                  <a:gd name="T70" fmla="*/ 441 w 441"/>
                  <a:gd name="T71" fmla="*/ 44 h 433"/>
                  <a:gd name="T72" fmla="*/ 441 w 441"/>
                  <a:gd name="T73" fmla="*/ 50 h 433"/>
                  <a:gd name="T74" fmla="*/ 441 w 441"/>
                  <a:gd name="T75" fmla="*/ 56 h 433"/>
                  <a:gd name="T76" fmla="*/ 441 w 441"/>
                  <a:gd name="T77" fmla="*/ 378 h 433"/>
                  <a:gd name="T78" fmla="*/ 441 w 441"/>
                  <a:gd name="T79" fmla="*/ 389 h 433"/>
                  <a:gd name="T80" fmla="*/ 439 w 441"/>
                  <a:gd name="T81" fmla="*/ 395 h 433"/>
                  <a:gd name="T82" fmla="*/ 437 w 441"/>
                  <a:gd name="T83" fmla="*/ 399 h 433"/>
                  <a:gd name="T84" fmla="*/ 434 w 441"/>
                  <a:gd name="T85" fmla="*/ 409 h 433"/>
                  <a:gd name="T86" fmla="*/ 428 w 441"/>
                  <a:gd name="T87" fmla="*/ 416 h 433"/>
                  <a:gd name="T88" fmla="*/ 425 w 441"/>
                  <a:gd name="T89" fmla="*/ 421 h 433"/>
                  <a:gd name="T90" fmla="*/ 422 w 441"/>
                  <a:gd name="T91" fmla="*/ 424 h 433"/>
                  <a:gd name="T92" fmla="*/ 413 w 441"/>
                  <a:gd name="T93" fmla="*/ 428 h 433"/>
                  <a:gd name="T94" fmla="*/ 408 w 441"/>
                  <a:gd name="T95" fmla="*/ 430 h 433"/>
                  <a:gd name="T96" fmla="*/ 404 w 441"/>
                  <a:gd name="T97" fmla="*/ 432 h 433"/>
                  <a:gd name="T98" fmla="*/ 393 w 441"/>
                  <a:gd name="T99" fmla="*/ 433 h 433"/>
                  <a:gd name="T100" fmla="*/ 52 w 441"/>
                  <a:gd name="T101" fmla="*/ 433 h 433"/>
                  <a:gd name="T102" fmla="*/ 41 w 441"/>
                  <a:gd name="T103" fmla="*/ 433 h 433"/>
                  <a:gd name="T104" fmla="*/ 32 w 441"/>
                  <a:gd name="T105" fmla="*/ 430 h 433"/>
                  <a:gd name="T106" fmla="*/ 23 w 441"/>
                  <a:gd name="T107" fmla="*/ 425 h 433"/>
                  <a:gd name="T108" fmla="*/ 15 w 441"/>
                  <a:gd name="T109" fmla="*/ 421 h 433"/>
                  <a:gd name="T110" fmla="*/ 9 w 441"/>
                  <a:gd name="T111" fmla="*/ 413 h 433"/>
                  <a:gd name="T112" fmla="*/ 4 w 441"/>
                  <a:gd name="T113" fmla="*/ 405 h 433"/>
                  <a:gd name="T114" fmla="*/ 1 w 441"/>
                  <a:gd name="T115" fmla="*/ 395 h 433"/>
                  <a:gd name="T116" fmla="*/ 0 w 441"/>
                  <a:gd name="T117" fmla="*/ 390 h 433"/>
                  <a:gd name="T118" fmla="*/ 0 w 441"/>
                  <a:gd name="T119" fmla="*/ 384 h 433"/>
                  <a:gd name="T120" fmla="*/ 0 w 441"/>
                  <a:gd name="T121" fmla="*/ 274 h 433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441"/>
                  <a:gd name="T184" fmla="*/ 0 h 433"/>
                  <a:gd name="T185" fmla="*/ 441 w 441"/>
                  <a:gd name="T186" fmla="*/ 433 h 433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441" h="433">
                    <a:moveTo>
                      <a:pt x="0" y="274"/>
                    </a:moveTo>
                    <a:lnTo>
                      <a:pt x="197" y="148"/>
                    </a:lnTo>
                    <a:lnTo>
                      <a:pt x="200" y="147"/>
                    </a:lnTo>
                    <a:lnTo>
                      <a:pt x="202" y="144"/>
                    </a:lnTo>
                    <a:lnTo>
                      <a:pt x="203" y="139"/>
                    </a:lnTo>
                    <a:lnTo>
                      <a:pt x="199" y="138"/>
                    </a:lnTo>
                    <a:lnTo>
                      <a:pt x="196" y="139"/>
                    </a:lnTo>
                    <a:lnTo>
                      <a:pt x="193" y="139"/>
                    </a:lnTo>
                    <a:lnTo>
                      <a:pt x="0" y="242"/>
                    </a:lnTo>
                    <a:lnTo>
                      <a:pt x="0" y="58"/>
                    </a:lnTo>
                    <a:lnTo>
                      <a:pt x="1" y="44"/>
                    </a:lnTo>
                    <a:lnTo>
                      <a:pt x="1" y="40"/>
                    </a:lnTo>
                    <a:lnTo>
                      <a:pt x="3" y="33"/>
                    </a:lnTo>
                    <a:lnTo>
                      <a:pt x="7" y="23"/>
                    </a:lnTo>
                    <a:lnTo>
                      <a:pt x="10" y="20"/>
                    </a:lnTo>
                    <a:lnTo>
                      <a:pt x="13" y="15"/>
                    </a:lnTo>
                    <a:lnTo>
                      <a:pt x="21" y="9"/>
                    </a:lnTo>
                    <a:lnTo>
                      <a:pt x="26" y="6"/>
                    </a:lnTo>
                    <a:lnTo>
                      <a:pt x="30" y="4"/>
                    </a:lnTo>
                    <a:lnTo>
                      <a:pt x="36" y="3"/>
                    </a:lnTo>
                    <a:lnTo>
                      <a:pt x="42" y="1"/>
                    </a:lnTo>
                    <a:lnTo>
                      <a:pt x="49" y="1"/>
                    </a:lnTo>
                    <a:lnTo>
                      <a:pt x="56" y="0"/>
                    </a:lnTo>
                    <a:lnTo>
                      <a:pt x="384" y="0"/>
                    </a:lnTo>
                    <a:lnTo>
                      <a:pt x="396" y="1"/>
                    </a:lnTo>
                    <a:lnTo>
                      <a:pt x="402" y="3"/>
                    </a:lnTo>
                    <a:lnTo>
                      <a:pt x="407" y="4"/>
                    </a:lnTo>
                    <a:lnTo>
                      <a:pt x="411" y="6"/>
                    </a:lnTo>
                    <a:lnTo>
                      <a:pt x="416" y="9"/>
                    </a:lnTo>
                    <a:lnTo>
                      <a:pt x="425" y="15"/>
                    </a:lnTo>
                    <a:lnTo>
                      <a:pt x="428" y="20"/>
                    </a:lnTo>
                    <a:lnTo>
                      <a:pt x="431" y="23"/>
                    </a:lnTo>
                    <a:lnTo>
                      <a:pt x="434" y="27"/>
                    </a:lnTo>
                    <a:lnTo>
                      <a:pt x="436" y="33"/>
                    </a:lnTo>
                    <a:lnTo>
                      <a:pt x="439" y="38"/>
                    </a:lnTo>
                    <a:lnTo>
                      <a:pt x="441" y="44"/>
                    </a:lnTo>
                    <a:lnTo>
                      <a:pt x="441" y="50"/>
                    </a:lnTo>
                    <a:lnTo>
                      <a:pt x="441" y="56"/>
                    </a:lnTo>
                    <a:lnTo>
                      <a:pt x="441" y="378"/>
                    </a:lnTo>
                    <a:lnTo>
                      <a:pt x="441" y="389"/>
                    </a:lnTo>
                    <a:lnTo>
                      <a:pt x="439" y="395"/>
                    </a:lnTo>
                    <a:lnTo>
                      <a:pt x="437" y="399"/>
                    </a:lnTo>
                    <a:lnTo>
                      <a:pt x="434" y="409"/>
                    </a:lnTo>
                    <a:lnTo>
                      <a:pt x="428" y="416"/>
                    </a:lnTo>
                    <a:lnTo>
                      <a:pt x="425" y="421"/>
                    </a:lnTo>
                    <a:lnTo>
                      <a:pt x="422" y="424"/>
                    </a:lnTo>
                    <a:lnTo>
                      <a:pt x="413" y="428"/>
                    </a:lnTo>
                    <a:lnTo>
                      <a:pt x="408" y="430"/>
                    </a:lnTo>
                    <a:lnTo>
                      <a:pt x="404" y="432"/>
                    </a:lnTo>
                    <a:lnTo>
                      <a:pt x="393" y="433"/>
                    </a:lnTo>
                    <a:lnTo>
                      <a:pt x="52" y="433"/>
                    </a:lnTo>
                    <a:lnTo>
                      <a:pt x="41" y="433"/>
                    </a:lnTo>
                    <a:lnTo>
                      <a:pt x="32" y="430"/>
                    </a:lnTo>
                    <a:lnTo>
                      <a:pt x="23" y="425"/>
                    </a:lnTo>
                    <a:lnTo>
                      <a:pt x="15" y="421"/>
                    </a:lnTo>
                    <a:lnTo>
                      <a:pt x="9" y="413"/>
                    </a:lnTo>
                    <a:lnTo>
                      <a:pt x="4" y="405"/>
                    </a:lnTo>
                    <a:lnTo>
                      <a:pt x="1" y="395"/>
                    </a:lnTo>
                    <a:lnTo>
                      <a:pt x="0" y="390"/>
                    </a:lnTo>
                    <a:lnTo>
                      <a:pt x="0" y="384"/>
                    </a:lnTo>
                    <a:lnTo>
                      <a:pt x="0" y="274"/>
                    </a:lnTo>
                    <a:close/>
                  </a:path>
                </a:pathLst>
              </a:custGeom>
              <a:solidFill>
                <a:srgbClr val="0020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48" name="Freeform 111"/>
              <p:cNvSpPr>
                <a:spLocks/>
              </p:cNvSpPr>
              <p:nvPr/>
            </p:nvSpPr>
            <p:spPr bwMode="auto">
              <a:xfrm>
                <a:off x="551" y="1940"/>
                <a:ext cx="109" cy="108"/>
              </a:xfrm>
              <a:custGeom>
                <a:avLst/>
                <a:gdLst>
                  <a:gd name="T0" fmla="*/ 74 w 145"/>
                  <a:gd name="T1" fmla="*/ 0 h 147"/>
                  <a:gd name="T2" fmla="*/ 80 w 145"/>
                  <a:gd name="T3" fmla="*/ 0 h 147"/>
                  <a:gd name="T4" fmla="*/ 87 w 145"/>
                  <a:gd name="T5" fmla="*/ 2 h 147"/>
                  <a:gd name="T6" fmla="*/ 101 w 145"/>
                  <a:gd name="T7" fmla="*/ 5 h 147"/>
                  <a:gd name="T8" fmla="*/ 107 w 145"/>
                  <a:gd name="T9" fmla="*/ 10 h 147"/>
                  <a:gd name="T10" fmla="*/ 113 w 145"/>
                  <a:gd name="T11" fmla="*/ 13 h 147"/>
                  <a:gd name="T12" fmla="*/ 119 w 145"/>
                  <a:gd name="T13" fmla="*/ 17 h 147"/>
                  <a:gd name="T14" fmla="*/ 124 w 145"/>
                  <a:gd name="T15" fmla="*/ 22 h 147"/>
                  <a:gd name="T16" fmla="*/ 129 w 145"/>
                  <a:gd name="T17" fmla="*/ 26 h 147"/>
                  <a:gd name="T18" fmla="*/ 133 w 145"/>
                  <a:gd name="T19" fmla="*/ 32 h 147"/>
                  <a:gd name="T20" fmla="*/ 135 w 145"/>
                  <a:gd name="T21" fmla="*/ 36 h 147"/>
                  <a:gd name="T22" fmla="*/ 136 w 145"/>
                  <a:gd name="T23" fmla="*/ 39 h 147"/>
                  <a:gd name="T24" fmla="*/ 139 w 145"/>
                  <a:gd name="T25" fmla="*/ 45 h 147"/>
                  <a:gd name="T26" fmla="*/ 142 w 145"/>
                  <a:gd name="T27" fmla="*/ 52 h 147"/>
                  <a:gd name="T28" fmla="*/ 144 w 145"/>
                  <a:gd name="T29" fmla="*/ 59 h 147"/>
                  <a:gd name="T30" fmla="*/ 145 w 145"/>
                  <a:gd name="T31" fmla="*/ 66 h 147"/>
                  <a:gd name="T32" fmla="*/ 145 w 145"/>
                  <a:gd name="T33" fmla="*/ 74 h 147"/>
                  <a:gd name="T34" fmla="*/ 145 w 145"/>
                  <a:gd name="T35" fmla="*/ 80 h 147"/>
                  <a:gd name="T36" fmla="*/ 144 w 145"/>
                  <a:gd name="T37" fmla="*/ 88 h 147"/>
                  <a:gd name="T38" fmla="*/ 142 w 145"/>
                  <a:gd name="T39" fmla="*/ 95 h 147"/>
                  <a:gd name="T40" fmla="*/ 139 w 145"/>
                  <a:gd name="T41" fmla="*/ 101 h 147"/>
                  <a:gd name="T42" fmla="*/ 133 w 145"/>
                  <a:gd name="T43" fmla="*/ 114 h 147"/>
                  <a:gd name="T44" fmla="*/ 129 w 145"/>
                  <a:gd name="T45" fmla="*/ 120 h 147"/>
                  <a:gd name="T46" fmla="*/ 124 w 145"/>
                  <a:gd name="T47" fmla="*/ 126 h 147"/>
                  <a:gd name="T48" fmla="*/ 119 w 145"/>
                  <a:gd name="T49" fmla="*/ 130 h 147"/>
                  <a:gd name="T50" fmla="*/ 113 w 145"/>
                  <a:gd name="T51" fmla="*/ 135 h 147"/>
                  <a:gd name="T52" fmla="*/ 107 w 145"/>
                  <a:gd name="T53" fmla="*/ 138 h 147"/>
                  <a:gd name="T54" fmla="*/ 101 w 145"/>
                  <a:gd name="T55" fmla="*/ 141 h 147"/>
                  <a:gd name="T56" fmla="*/ 95 w 145"/>
                  <a:gd name="T57" fmla="*/ 144 h 147"/>
                  <a:gd name="T58" fmla="*/ 87 w 145"/>
                  <a:gd name="T59" fmla="*/ 146 h 147"/>
                  <a:gd name="T60" fmla="*/ 80 w 145"/>
                  <a:gd name="T61" fmla="*/ 147 h 147"/>
                  <a:gd name="T62" fmla="*/ 74 w 145"/>
                  <a:gd name="T63" fmla="*/ 147 h 147"/>
                  <a:gd name="T64" fmla="*/ 66 w 145"/>
                  <a:gd name="T65" fmla="*/ 147 h 147"/>
                  <a:gd name="T66" fmla="*/ 58 w 145"/>
                  <a:gd name="T67" fmla="*/ 146 h 147"/>
                  <a:gd name="T68" fmla="*/ 51 w 145"/>
                  <a:gd name="T69" fmla="*/ 144 h 147"/>
                  <a:gd name="T70" fmla="*/ 44 w 145"/>
                  <a:gd name="T71" fmla="*/ 141 h 147"/>
                  <a:gd name="T72" fmla="*/ 38 w 145"/>
                  <a:gd name="T73" fmla="*/ 138 h 147"/>
                  <a:gd name="T74" fmla="*/ 32 w 145"/>
                  <a:gd name="T75" fmla="*/ 135 h 147"/>
                  <a:gd name="T76" fmla="*/ 26 w 145"/>
                  <a:gd name="T77" fmla="*/ 130 h 147"/>
                  <a:gd name="T78" fmla="*/ 21 w 145"/>
                  <a:gd name="T79" fmla="*/ 126 h 147"/>
                  <a:gd name="T80" fmla="*/ 12 w 145"/>
                  <a:gd name="T81" fmla="*/ 114 h 147"/>
                  <a:gd name="T82" fmla="*/ 9 w 145"/>
                  <a:gd name="T83" fmla="*/ 108 h 147"/>
                  <a:gd name="T84" fmla="*/ 6 w 145"/>
                  <a:gd name="T85" fmla="*/ 101 h 147"/>
                  <a:gd name="T86" fmla="*/ 5 w 145"/>
                  <a:gd name="T87" fmla="*/ 95 h 147"/>
                  <a:gd name="T88" fmla="*/ 2 w 145"/>
                  <a:gd name="T89" fmla="*/ 88 h 147"/>
                  <a:gd name="T90" fmla="*/ 2 w 145"/>
                  <a:gd name="T91" fmla="*/ 80 h 147"/>
                  <a:gd name="T92" fmla="*/ 0 w 145"/>
                  <a:gd name="T93" fmla="*/ 74 h 147"/>
                  <a:gd name="T94" fmla="*/ 2 w 145"/>
                  <a:gd name="T95" fmla="*/ 66 h 147"/>
                  <a:gd name="T96" fmla="*/ 2 w 145"/>
                  <a:gd name="T97" fmla="*/ 59 h 147"/>
                  <a:gd name="T98" fmla="*/ 5 w 145"/>
                  <a:gd name="T99" fmla="*/ 52 h 147"/>
                  <a:gd name="T100" fmla="*/ 6 w 145"/>
                  <a:gd name="T101" fmla="*/ 45 h 147"/>
                  <a:gd name="T102" fmla="*/ 14 w 145"/>
                  <a:gd name="T103" fmla="*/ 32 h 147"/>
                  <a:gd name="T104" fmla="*/ 17 w 145"/>
                  <a:gd name="T105" fmla="*/ 26 h 147"/>
                  <a:gd name="T106" fmla="*/ 21 w 145"/>
                  <a:gd name="T107" fmla="*/ 22 h 147"/>
                  <a:gd name="T108" fmla="*/ 28 w 145"/>
                  <a:gd name="T109" fmla="*/ 17 h 147"/>
                  <a:gd name="T110" fmla="*/ 32 w 145"/>
                  <a:gd name="T111" fmla="*/ 13 h 147"/>
                  <a:gd name="T112" fmla="*/ 38 w 145"/>
                  <a:gd name="T113" fmla="*/ 10 h 147"/>
                  <a:gd name="T114" fmla="*/ 44 w 145"/>
                  <a:gd name="T115" fmla="*/ 5 h 147"/>
                  <a:gd name="T116" fmla="*/ 52 w 145"/>
                  <a:gd name="T117" fmla="*/ 3 h 147"/>
                  <a:gd name="T118" fmla="*/ 58 w 145"/>
                  <a:gd name="T119" fmla="*/ 2 h 147"/>
                  <a:gd name="T120" fmla="*/ 66 w 145"/>
                  <a:gd name="T121" fmla="*/ 0 h 147"/>
                  <a:gd name="T122" fmla="*/ 74 w 145"/>
                  <a:gd name="T123" fmla="*/ 0 h 147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45"/>
                  <a:gd name="T187" fmla="*/ 0 h 147"/>
                  <a:gd name="T188" fmla="*/ 145 w 145"/>
                  <a:gd name="T189" fmla="*/ 147 h 147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45" h="147">
                    <a:moveTo>
                      <a:pt x="74" y="0"/>
                    </a:moveTo>
                    <a:lnTo>
                      <a:pt x="80" y="0"/>
                    </a:lnTo>
                    <a:lnTo>
                      <a:pt x="87" y="2"/>
                    </a:lnTo>
                    <a:lnTo>
                      <a:pt x="101" y="5"/>
                    </a:lnTo>
                    <a:lnTo>
                      <a:pt x="107" y="10"/>
                    </a:lnTo>
                    <a:lnTo>
                      <a:pt x="113" y="13"/>
                    </a:lnTo>
                    <a:lnTo>
                      <a:pt x="119" y="17"/>
                    </a:lnTo>
                    <a:lnTo>
                      <a:pt x="124" y="22"/>
                    </a:lnTo>
                    <a:lnTo>
                      <a:pt x="129" y="26"/>
                    </a:lnTo>
                    <a:lnTo>
                      <a:pt x="133" y="32"/>
                    </a:lnTo>
                    <a:lnTo>
                      <a:pt x="135" y="36"/>
                    </a:lnTo>
                    <a:lnTo>
                      <a:pt x="136" y="39"/>
                    </a:lnTo>
                    <a:lnTo>
                      <a:pt x="139" y="45"/>
                    </a:lnTo>
                    <a:lnTo>
                      <a:pt x="142" y="52"/>
                    </a:lnTo>
                    <a:lnTo>
                      <a:pt x="144" y="59"/>
                    </a:lnTo>
                    <a:lnTo>
                      <a:pt x="145" y="66"/>
                    </a:lnTo>
                    <a:lnTo>
                      <a:pt x="145" y="74"/>
                    </a:lnTo>
                    <a:lnTo>
                      <a:pt x="145" y="80"/>
                    </a:lnTo>
                    <a:lnTo>
                      <a:pt x="144" y="88"/>
                    </a:lnTo>
                    <a:lnTo>
                      <a:pt x="142" y="95"/>
                    </a:lnTo>
                    <a:lnTo>
                      <a:pt x="139" y="101"/>
                    </a:lnTo>
                    <a:lnTo>
                      <a:pt x="133" y="114"/>
                    </a:lnTo>
                    <a:lnTo>
                      <a:pt x="129" y="120"/>
                    </a:lnTo>
                    <a:lnTo>
                      <a:pt x="124" y="126"/>
                    </a:lnTo>
                    <a:lnTo>
                      <a:pt x="119" y="130"/>
                    </a:lnTo>
                    <a:lnTo>
                      <a:pt x="113" y="135"/>
                    </a:lnTo>
                    <a:lnTo>
                      <a:pt x="107" y="138"/>
                    </a:lnTo>
                    <a:lnTo>
                      <a:pt x="101" y="141"/>
                    </a:lnTo>
                    <a:lnTo>
                      <a:pt x="95" y="144"/>
                    </a:lnTo>
                    <a:lnTo>
                      <a:pt x="87" y="146"/>
                    </a:lnTo>
                    <a:lnTo>
                      <a:pt x="80" y="147"/>
                    </a:lnTo>
                    <a:lnTo>
                      <a:pt x="74" y="147"/>
                    </a:lnTo>
                    <a:lnTo>
                      <a:pt x="66" y="147"/>
                    </a:lnTo>
                    <a:lnTo>
                      <a:pt x="58" y="146"/>
                    </a:lnTo>
                    <a:lnTo>
                      <a:pt x="51" y="144"/>
                    </a:lnTo>
                    <a:lnTo>
                      <a:pt x="44" y="141"/>
                    </a:lnTo>
                    <a:lnTo>
                      <a:pt x="38" y="138"/>
                    </a:lnTo>
                    <a:lnTo>
                      <a:pt x="32" y="135"/>
                    </a:lnTo>
                    <a:lnTo>
                      <a:pt x="26" y="130"/>
                    </a:lnTo>
                    <a:lnTo>
                      <a:pt x="21" y="126"/>
                    </a:lnTo>
                    <a:lnTo>
                      <a:pt x="12" y="114"/>
                    </a:lnTo>
                    <a:lnTo>
                      <a:pt x="9" y="108"/>
                    </a:lnTo>
                    <a:lnTo>
                      <a:pt x="6" y="101"/>
                    </a:lnTo>
                    <a:lnTo>
                      <a:pt x="5" y="95"/>
                    </a:lnTo>
                    <a:lnTo>
                      <a:pt x="2" y="88"/>
                    </a:lnTo>
                    <a:lnTo>
                      <a:pt x="2" y="80"/>
                    </a:lnTo>
                    <a:lnTo>
                      <a:pt x="0" y="74"/>
                    </a:lnTo>
                    <a:lnTo>
                      <a:pt x="2" y="66"/>
                    </a:lnTo>
                    <a:lnTo>
                      <a:pt x="2" y="59"/>
                    </a:lnTo>
                    <a:lnTo>
                      <a:pt x="5" y="52"/>
                    </a:lnTo>
                    <a:lnTo>
                      <a:pt x="6" y="45"/>
                    </a:lnTo>
                    <a:lnTo>
                      <a:pt x="14" y="32"/>
                    </a:lnTo>
                    <a:lnTo>
                      <a:pt x="17" y="26"/>
                    </a:lnTo>
                    <a:lnTo>
                      <a:pt x="21" y="22"/>
                    </a:lnTo>
                    <a:lnTo>
                      <a:pt x="28" y="17"/>
                    </a:lnTo>
                    <a:lnTo>
                      <a:pt x="32" y="13"/>
                    </a:lnTo>
                    <a:lnTo>
                      <a:pt x="38" y="10"/>
                    </a:lnTo>
                    <a:lnTo>
                      <a:pt x="44" y="5"/>
                    </a:lnTo>
                    <a:lnTo>
                      <a:pt x="52" y="3"/>
                    </a:lnTo>
                    <a:lnTo>
                      <a:pt x="58" y="2"/>
                    </a:lnTo>
                    <a:lnTo>
                      <a:pt x="66" y="0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49" name="Freeform 112"/>
              <p:cNvSpPr>
                <a:spLocks/>
              </p:cNvSpPr>
              <p:nvPr/>
            </p:nvSpPr>
            <p:spPr bwMode="auto">
              <a:xfrm>
                <a:off x="538" y="2017"/>
                <a:ext cx="346" cy="384"/>
              </a:xfrm>
              <a:custGeom>
                <a:avLst/>
                <a:gdLst>
                  <a:gd name="T0" fmla="*/ 151 w 465"/>
                  <a:gd name="T1" fmla="*/ 377 h 517"/>
                  <a:gd name="T2" fmla="*/ 133 w 465"/>
                  <a:gd name="T3" fmla="*/ 380 h 517"/>
                  <a:gd name="T4" fmla="*/ 118 w 465"/>
                  <a:gd name="T5" fmla="*/ 386 h 517"/>
                  <a:gd name="T6" fmla="*/ 104 w 465"/>
                  <a:gd name="T7" fmla="*/ 392 h 517"/>
                  <a:gd name="T8" fmla="*/ 90 w 465"/>
                  <a:gd name="T9" fmla="*/ 401 h 517"/>
                  <a:gd name="T10" fmla="*/ 78 w 465"/>
                  <a:gd name="T11" fmla="*/ 413 h 517"/>
                  <a:gd name="T12" fmla="*/ 69 w 465"/>
                  <a:gd name="T13" fmla="*/ 427 h 517"/>
                  <a:gd name="T14" fmla="*/ 59 w 465"/>
                  <a:gd name="T15" fmla="*/ 444 h 517"/>
                  <a:gd name="T16" fmla="*/ 0 w 465"/>
                  <a:gd name="T17" fmla="*/ 517 h 517"/>
                  <a:gd name="T18" fmla="*/ 0 w 465"/>
                  <a:gd name="T19" fmla="*/ 155 h 517"/>
                  <a:gd name="T20" fmla="*/ 3 w 465"/>
                  <a:gd name="T21" fmla="*/ 133 h 517"/>
                  <a:gd name="T22" fmla="*/ 9 w 465"/>
                  <a:gd name="T23" fmla="*/ 113 h 517"/>
                  <a:gd name="T24" fmla="*/ 18 w 465"/>
                  <a:gd name="T25" fmla="*/ 98 h 517"/>
                  <a:gd name="T26" fmla="*/ 29 w 465"/>
                  <a:gd name="T27" fmla="*/ 86 h 517"/>
                  <a:gd name="T28" fmla="*/ 44 w 465"/>
                  <a:gd name="T29" fmla="*/ 77 h 517"/>
                  <a:gd name="T30" fmla="*/ 62 w 465"/>
                  <a:gd name="T31" fmla="*/ 70 h 517"/>
                  <a:gd name="T32" fmla="*/ 84 w 465"/>
                  <a:gd name="T33" fmla="*/ 67 h 517"/>
                  <a:gd name="T34" fmla="*/ 312 w 465"/>
                  <a:gd name="T35" fmla="*/ 67 h 517"/>
                  <a:gd name="T36" fmla="*/ 425 w 465"/>
                  <a:gd name="T37" fmla="*/ 2 h 517"/>
                  <a:gd name="T38" fmla="*/ 436 w 465"/>
                  <a:gd name="T39" fmla="*/ 0 h 517"/>
                  <a:gd name="T40" fmla="*/ 447 w 465"/>
                  <a:gd name="T41" fmla="*/ 3 h 517"/>
                  <a:gd name="T42" fmla="*/ 456 w 465"/>
                  <a:gd name="T43" fmla="*/ 9 h 517"/>
                  <a:gd name="T44" fmla="*/ 464 w 465"/>
                  <a:gd name="T45" fmla="*/ 18 h 517"/>
                  <a:gd name="T46" fmla="*/ 465 w 465"/>
                  <a:gd name="T47" fmla="*/ 29 h 517"/>
                  <a:gd name="T48" fmla="*/ 464 w 465"/>
                  <a:gd name="T49" fmla="*/ 38 h 517"/>
                  <a:gd name="T50" fmla="*/ 460 w 465"/>
                  <a:gd name="T51" fmla="*/ 47 h 517"/>
                  <a:gd name="T52" fmla="*/ 451 w 465"/>
                  <a:gd name="T53" fmla="*/ 58 h 517"/>
                  <a:gd name="T54" fmla="*/ 326 w 465"/>
                  <a:gd name="T55" fmla="*/ 135 h 517"/>
                  <a:gd name="T56" fmla="*/ 174 w 465"/>
                  <a:gd name="T57" fmla="*/ 216 h 517"/>
                  <a:gd name="T58" fmla="*/ 157 w 465"/>
                  <a:gd name="T59" fmla="*/ 233 h 517"/>
                  <a:gd name="T60" fmla="*/ 144 w 465"/>
                  <a:gd name="T61" fmla="*/ 251 h 517"/>
                  <a:gd name="T62" fmla="*/ 134 w 465"/>
                  <a:gd name="T63" fmla="*/ 274 h 517"/>
                  <a:gd name="T64" fmla="*/ 131 w 465"/>
                  <a:gd name="T65" fmla="*/ 299 h 517"/>
                  <a:gd name="T66" fmla="*/ 134 w 465"/>
                  <a:gd name="T67" fmla="*/ 320 h 517"/>
                  <a:gd name="T68" fmla="*/ 142 w 465"/>
                  <a:gd name="T69" fmla="*/ 341 h 517"/>
                  <a:gd name="T70" fmla="*/ 153 w 465"/>
                  <a:gd name="T71" fmla="*/ 360 h 517"/>
                  <a:gd name="T72" fmla="*/ 168 w 465"/>
                  <a:gd name="T73" fmla="*/ 377 h 51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465"/>
                  <a:gd name="T112" fmla="*/ 0 h 517"/>
                  <a:gd name="T113" fmla="*/ 465 w 465"/>
                  <a:gd name="T114" fmla="*/ 517 h 51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465" h="517">
                    <a:moveTo>
                      <a:pt x="168" y="377"/>
                    </a:moveTo>
                    <a:lnTo>
                      <a:pt x="151" y="377"/>
                    </a:lnTo>
                    <a:lnTo>
                      <a:pt x="142" y="378"/>
                    </a:lnTo>
                    <a:lnTo>
                      <a:pt x="133" y="380"/>
                    </a:lnTo>
                    <a:lnTo>
                      <a:pt x="125" y="383"/>
                    </a:lnTo>
                    <a:lnTo>
                      <a:pt x="118" y="386"/>
                    </a:lnTo>
                    <a:lnTo>
                      <a:pt x="110" y="389"/>
                    </a:lnTo>
                    <a:lnTo>
                      <a:pt x="104" y="392"/>
                    </a:lnTo>
                    <a:lnTo>
                      <a:pt x="96" y="396"/>
                    </a:lnTo>
                    <a:lnTo>
                      <a:pt x="90" y="401"/>
                    </a:lnTo>
                    <a:lnTo>
                      <a:pt x="84" y="407"/>
                    </a:lnTo>
                    <a:lnTo>
                      <a:pt x="78" y="413"/>
                    </a:lnTo>
                    <a:lnTo>
                      <a:pt x="73" y="419"/>
                    </a:lnTo>
                    <a:lnTo>
                      <a:pt x="69" y="427"/>
                    </a:lnTo>
                    <a:lnTo>
                      <a:pt x="64" y="435"/>
                    </a:lnTo>
                    <a:lnTo>
                      <a:pt x="59" y="444"/>
                    </a:lnTo>
                    <a:lnTo>
                      <a:pt x="27" y="517"/>
                    </a:lnTo>
                    <a:lnTo>
                      <a:pt x="0" y="517"/>
                    </a:lnTo>
                    <a:lnTo>
                      <a:pt x="0" y="167"/>
                    </a:lnTo>
                    <a:lnTo>
                      <a:pt x="0" y="155"/>
                    </a:lnTo>
                    <a:lnTo>
                      <a:pt x="1" y="142"/>
                    </a:lnTo>
                    <a:lnTo>
                      <a:pt x="3" y="133"/>
                    </a:lnTo>
                    <a:lnTo>
                      <a:pt x="6" y="122"/>
                    </a:lnTo>
                    <a:lnTo>
                      <a:pt x="9" y="113"/>
                    </a:lnTo>
                    <a:lnTo>
                      <a:pt x="13" y="106"/>
                    </a:lnTo>
                    <a:lnTo>
                      <a:pt x="18" y="98"/>
                    </a:lnTo>
                    <a:lnTo>
                      <a:pt x="23" y="92"/>
                    </a:lnTo>
                    <a:lnTo>
                      <a:pt x="29" y="86"/>
                    </a:lnTo>
                    <a:lnTo>
                      <a:pt x="36" y="81"/>
                    </a:lnTo>
                    <a:lnTo>
                      <a:pt x="44" y="77"/>
                    </a:lnTo>
                    <a:lnTo>
                      <a:pt x="53" y="73"/>
                    </a:lnTo>
                    <a:lnTo>
                      <a:pt x="62" y="70"/>
                    </a:lnTo>
                    <a:lnTo>
                      <a:pt x="73" y="69"/>
                    </a:lnTo>
                    <a:lnTo>
                      <a:pt x="84" y="67"/>
                    </a:lnTo>
                    <a:lnTo>
                      <a:pt x="96" y="67"/>
                    </a:lnTo>
                    <a:lnTo>
                      <a:pt x="312" y="67"/>
                    </a:lnTo>
                    <a:lnTo>
                      <a:pt x="418" y="6"/>
                    </a:lnTo>
                    <a:lnTo>
                      <a:pt x="425" y="2"/>
                    </a:lnTo>
                    <a:lnTo>
                      <a:pt x="431" y="0"/>
                    </a:lnTo>
                    <a:lnTo>
                      <a:pt x="436" y="0"/>
                    </a:lnTo>
                    <a:lnTo>
                      <a:pt x="442" y="2"/>
                    </a:lnTo>
                    <a:lnTo>
                      <a:pt x="447" y="3"/>
                    </a:lnTo>
                    <a:lnTo>
                      <a:pt x="453" y="5"/>
                    </a:lnTo>
                    <a:lnTo>
                      <a:pt x="456" y="9"/>
                    </a:lnTo>
                    <a:lnTo>
                      <a:pt x="460" y="14"/>
                    </a:lnTo>
                    <a:lnTo>
                      <a:pt x="464" y="18"/>
                    </a:lnTo>
                    <a:lnTo>
                      <a:pt x="465" y="23"/>
                    </a:lnTo>
                    <a:lnTo>
                      <a:pt x="465" y="29"/>
                    </a:lnTo>
                    <a:lnTo>
                      <a:pt x="465" y="34"/>
                    </a:lnTo>
                    <a:lnTo>
                      <a:pt x="464" y="38"/>
                    </a:lnTo>
                    <a:lnTo>
                      <a:pt x="464" y="43"/>
                    </a:lnTo>
                    <a:lnTo>
                      <a:pt x="460" y="47"/>
                    </a:lnTo>
                    <a:lnTo>
                      <a:pt x="456" y="55"/>
                    </a:lnTo>
                    <a:lnTo>
                      <a:pt x="451" y="58"/>
                    </a:lnTo>
                    <a:lnTo>
                      <a:pt x="448" y="60"/>
                    </a:lnTo>
                    <a:lnTo>
                      <a:pt x="326" y="135"/>
                    </a:lnTo>
                    <a:lnTo>
                      <a:pt x="174" y="136"/>
                    </a:lnTo>
                    <a:lnTo>
                      <a:pt x="174" y="216"/>
                    </a:lnTo>
                    <a:lnTo>
                      <a:pt x="165" y="223"/>
                    </a:lnTo>
                    <a:lnTo>
                      <a:pt x="157" y="233"/>
                    </a:lnTo>
                    <a:lnTo>
                      <a:pt x="150" y="242"/>
                    </a:lnTo>
                    <a:lnTo>
                      <a:pt x="144" y="251"/>
                    </a:lnTo>
                    <a:lnTo>
                      <a:pt x="137" y="263"/>
                    </a:lnTo>
                    <a:lnTo>
                      <a:pt x="134" y="274"/>
                    </a:lnTo>
                    <a:lnTo>
                      <a:pt x="133" y="286"/>
                    </a:lnTo>
                    <a:lnTo>
                      <a:pt x="131" y="299"/>
                    </a:lnTo>
                    <a:lnTo>
                      <a:pt x="131" y="309"/>
                    </a:lnTo>
                    <a:lnTo>
                      <a:pt x="134" y="320"/>
                    </a:lnTo>
                    <a:lnTo>
                      <a:pt x="137" y="331"/>
                    </a:lnTo>
                    <a:lnTo>
                      <a:pt x="142" y="341"/>
                    </a:lnTo>
                    <a:lnTo>
                      <a:pt x="147" y="352"/>
                    </a:lnTo>
                    <a:lnTo>
                      <a:pt x="153" y="360"/>
                    </a:lnTo>
                    <a:lnTo>
                      <a:pt x="160" y="369"/>
                    </a:lnTo>
                    <a:lnTo>
                      <a:pt x="168" y="377"/>
                    </a:lnTo>
                    <a:close/>
                  </a:path>
                </a:pathLst>
              </a:custGeom>
              <a:solidFill>
                <a:srgbClr val="0020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</p:grpSp>
      </p:grpSp>
      <p:sp>
        <p:nvSpPr>
          <p:cNvPr id="50" name="Lijntoelichting 1 53"/>
          <p:cNvSpPr>
            <a:spLocks/>
          </p:cNvSpPr>
          <p:nvPr/>
        </p:nvSpPr>
        <p:spPr bwMode="auto">
          <a:xfrm>
            <a:off x="2071242" y="1862137"/>
            <a:ext cx="2519363" cy="865187"/>
          </a:xfrm>
          <a:prstGeom prst="borderCallout1">
            <a:avLst>
              <a:gd name="adj1" fmla="val 18750"/>
              <a:gd name="adj2" fmla="val -8333"/>
              <a:gd name="adj3" fmla="val 183079"/>
              <a:gd name="adj4" fmla="val -15875"/>
            </a:avLst>
          </a:prstGeom>
          <a:solidFill>
            <a:srgbClr val="307098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eaLnBrk="0" hangingPunct="0"/>
            <a:endParaRPr lang="nl-NL"/>
          </a:p>
        </p:txBody>
      </p:sp>
      <p:sp>
        <p:nvSpPr>
          <p:cNvPr id="51" name="Tekstvak 54"/>
          <p:cNvSpPr txBox="1">
            <a:spLocks noChangeArrowheads="1"/>
          </p:cNvSpPr>
          <p:nvPr/>
        </p:nvSpPr>
        <p:spPr bwMode="auto">
          <a:xfrm>
            <a:off x="1750655" y="1925637"/>
            <a:ext cx="30257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nl-NL" sz="1400" dirty="0">
                <a:solidFill>
                  <a:srgbClr val="FFFFFF"/>
                </a:solidFill>
              </a:rPr>
              <a:t>Statements are only                      meant for discussion (and do             not </a:t>
            </a:r>
            <a:r>
              <a:rPr lang="nl-NL" sz="1400" dirty="0" smtClean="0">
                <a:solidFill>
                  <a:srgbClr val="FFFFFF"/>
                </a:solidFill>
              </a:rPr>
              <a:t>reflect </a:t>
            </a:r>
            <a:r>
              <a:rPr lang="nl-NL" sz="1400" dirty="0">
                <a:solidFill>
                  <a:srgbClr val="FFFFFF"/>
                </a:solidFill>
              </a:rPr>
              <a:t>RCC opinion) 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697911" y="4725194"/>
            <a:ext cx="2921000" cy="1152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algn="ctr" defTabSz="762000" eaLnBrk="0" hangingPunct="0">
              <a:lnSpc>
                <a:spcPct val="120000"/>
              </a:lnSpc>
              <a:buClr>
                <a:srgbClr val="BC4B17"/>
              </a:buClr>
              <a:buSzPct val="100000"/>
              <a:buFont typeface="Wingdings" pitchFamily="2" charset="2"/>
              <a:buNone/>
              <a:tabLst>
                <a:tab pos="2571750" algn="l"/>
              </a:tabLst>
            </a:pPr>
            <a:r>
              <a:rPr lang="nl-NL" sz="1500" dirty="0">
                <a:solidFill>
                  <a:srgbClr val="000000"/>
                </a:solidFill>
              </a:rPr>
              <a:t>	The RCC will present                a statement and                provide brief introduction</a:t>
            </a:r>
          </a:p>
        </p:txBody>
      </p:sp>
      <p:sp>
        <p:nvSpPr>
          <p:cNvPr id="53" name="Rectangle 32"/>
          <p:cNvSpPr>
            <a:spLocks noChangeArrowheads="1"/>
          </p:cNvSpPr>
          <p:nvPr/>
        </p:nvSpPr>
        <p:spPr bwMode="auto">
          <a:xfrm>
            <a:off x="3015805" y="4725194"/>
            <a:ext cx="3240087" cy="1152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algn="ctr" defTabSz="762000" eaLnBrk="0" hangingPunct="0">
              <a:lnSpc>
                <a:spcPct val="120000"/>
              </a:lnSpc>
              <a:buClr>
                <a:srgbClr val="BC4B17"/>
              </a:buClr>
              <a:buSzPct val="100000"/>
              <a:buFont typeface="Wingdings" pitchFamily="2" charset="2"/>
              <a:buNone/>
              <a:tabLst>
                <a:tab pos="2571750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	Participants who like to  </a:t>
            </a:r>
            <a:r>
              <a:rPr lang="en-GB" sz="1500" dirty="0" smtClean="0">
                <a:solidFill>
                  <a:srgbClr val="000000"/>
                </a:solidFill>
              </a:rPr>
              <a:t>          respond </a:t>
            </a:r>
            <a:r>
              <a:rPr lang="en-GB" sz="1500" dirty="0">
                <a:solidFill>
                  <a:srgbClr val="000000"/>
                </a:solidFill>
              </a:rPr>
              <a:t>to a statement             </a:t>
            </a:r>
            <a:br>
              <a:rPr lang="en-GB" sz="1500" dirty="0">
                <a:solidFill>
                  <a:srgbClr val="000000"/>
                </a:solidFill>
              </a:rPr>
            </a:br>
            <a:r>
              <a:rPr lang="en-GB" sz="1500" dirty="0">
                <a:solidFill>
                  <a:srgbClr val="000000"/>
                </a:solidFill>
              </a:rPr>
              <a:t>   walk to a microphone 	</a:t>
            </a:r>
            <a:endParaRPr lang="nl-NL" sz="1500" dirty="0">
              <a:solidFill>
                <a:srgbClr val="000000"/>
              </a:solidFill>
            </a:endParaRPr>
          </a:p>
        </p:txBody>
      </p:sp>
      <p:sp>
        <p:nvSpPr>
          <p:cNvPr id="54" name="Rectangle 13"/>
          <p:cNvSpPr>
            <a:spLocks noChangeArrowheads="1"/>
          </p:cNvSpPr>
          <p:nvPr/>
        </p:nvSpPr>
        <p:spPr bwMode="auto">
          <a:xfrm>
            <a:off x="5842355" y="4725194"/>
            <a:ext cx="2921000" cy="1152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algn="ctr" defTabSz="762000" eaLnBrk="0" hangingPunct="0">
              <a:lnSpc>
                <a:spcPct val="120000"/>
              </a:lnSpc>
              <a:buClr>
                <a:srgbClr val="BC4B17"/>
              </a:buClr>
              <a:buSzPct val="100000"/>
              <a:buFont typeface="Wingdings" pitchFamily="2" charset="2"/>
              <a:buNone/>
              <a:tabLst>
                <a:tab pos="2571750" algn="l"/>
              </a:tabLst>
            </a:pPr>
            <a:r>
              <a:rPr lang="nl-NL" sz="1500" dirty="0">
                <a:solidFill>
                  <a:srgbClr val="000000"/>
                </a:solidFill>
              </a:rPr>
              <a:t>	Participants should not     </a:t>
            </a:r>
            <a:r>
              <a:rPr lang="nl-NL" sz="1500" dirty="0" smtClean="0">
                <a:solidFill>
                  <a:srgbClr val="000000"/>
                </a:solidFill>
              </a:rPr>
              <a:t>         </a:t>
            </a:r>
            <a:r>
              <a:rPr lang="nl-NL" sz="1500" dirty="0">
                <a:solidFill>
                  <a:srgbClr val="000000"/>
                </a:solidFill>
              </a:rPr>
              <a:t>get into an argument               who is `wrong or right`</a:t>
            </a:r>
          </a:p>
        </p:txBody>
      </p:sp>
      <p:sp>
        <p:nvSpPr>
          <p:cNvPr id="55" name="Freeform 111"/>
          <p:cNvSpPr>
            <a:spLocks/>
          </p:cNvSpPr>
          <p:nvPr/>
        </p:nvSpPr>
        <p:spPr bwMode="auto">
          <a:xfrm>
            <a:off x="1509203" y="3419329"/>
            <a:ext cx="203930" cy="206709"/>
          </a:xfrm>
          <a:custGeom>
            <a:avLst/>
            <a:gdLst>
              <a:gd name="T0" fmla="*/ 74 w 145"/>
              <a:gd name="T1" fmla="*/ 0 h 147"/>
              <a:gd name="T2" fmla="*/ 80 w 145"/>
              <a:gd name="T3" fmla="*/ 0 h 147"/>
              <a:gd name="T4" fmla="*/ 87 w 145"/>
              <a:gd name="T5" fmla="*/ 2 h 147"/>
              <a:gd name="T6" fmla="*/ 101 w 145"/>
              <a:gd name="T7" fmla="*/ 5 h 147"/>
              <a:gd name="T8" fmla="*/ 107 w 145"/>
              <a:gd name="T9" fmla="*/ 10 h 147"/>
              <a:gd name="T10" fmla="*/ 113 w 145"/>
              <a:gd name="T11" fmla="*/ 13 h 147"/>
              <a:gd name="T12" fmla="*/ 119 w 145"/>
              <a:gd name="T13" fmla="*/ 17 h 147"/>
              <a:gd name="T14" fmla="*/ 124 w 145"/>
              <a:gd name="T15" fmla="*/ 22 h 147"/>
              <a:gd name="T16" fmla="*/ 129 w 145"/>
              <a:gd name="T17" fmla="*/ 26 h 147"/>
              <a:gd name="T18" fmla="*/ 133 w 145"/>
              <a:gd name="T19" fmla="*/ 32 h 147"/>
              <a:gd name="T20" fmla="*/ 135 w 145"/>
              <a:gd name="T21" fmla="*/ 36 h 147"/>
              <a:gd name="T22" fmla="*/ 136 w 145"/>
              <a:gd name="T23" fmla="*/ 39 h 147"/>
              <a:gd name="T24" fmla="*/ 139 w 145"/>
              <a:gd name="T25" fmla="*/ 45 h 147"/>
              <a:gd name="T26" fmla="*/ 142 w 145"/>
              <a:gd name="T27" fmla="*/ 52 h 147"/>
              <a:gd name="T28" fmla="*/ 144 w 145"/>
              <a:gd name="T29" fmla="*/ 59 h 147"/>
              <a:gd name="T30" fmla="*/ 145 w 145"/>
              <a:gd name="T31" fmla="*/ 66 h 147"/>
              <a:gd name="T32" fmla="*/ 145 w 145"/>
              <a:gd name="T33" fmla="*/ 74 h 147"/>
              <a:gd name="T34" fmla="*/ 145 w 145"/>
              <a:gd name="T35" fmla="*/ 80 h 147"/>
              <a:gd name="T36" fmla="*/ 144 w 145"/>
              <a:gd name="T37" fmla="*/ 88 h 147"/>
              <a:gd name="T38" fmla="*/ 142 w 145"/>
              <a:gd name="T39" fmla="*/ 95 h 147"/>
              <a:gd name="T40" fmla="*/ 139 w 145"/>
              <a:gd name="T41" fmla="*/ 101 h 147"/>
              <a:gd name="T42" fmla="*/ 133 w 145"/>
              <a:gd name="T43" fmla="*/ 114 h 147"/>
              <a:gd name="T44" fmla="*/ 129 w 145"/>
              <a:gd name="T45" fmla="*/ 120 h 147"/>
              <a:gd name="T46" fmla="*/ 124 w 145"/>
              <a:gd name="T47" fmla="*/ 126 h 147"/>
              <a:gd name="T48" fmla="*/ 119 w 145"/>
              <a:gd name="T49" fmla="*/ 130 h 147"/>
              <a:gd name="T50" fmla="*/ 113 w 145"/>
              <a:gd name="T51" fmla="*/ 135 h 147"/>
              <a:gd name="T52" fmla="*/ 107 w 145"/>
              <a:gd name="T53" fmla="*/ 138 h 147"/>
              <a:gd name="T54" fmla="*/ 101 w 145"/>
              <a:gd name="T55" fmla="*/ 141 h 147"/>
              <a:gd name="T56" fmla="*/ 95 w 145"/>
              <a:gd name="T57" fmla="*/ 144 h 147"/>
              <a:gd name="T58" fmla="*/ 87 w 145"/>
              <a:gd name="T59" fmla="*/ 146 h 147"/>
              <a:gd name="T60" fmla="*/ 80 w 145"/>
              <a:gd name="T61" fmla="*/ 147 h 147"/>
              <a:gd name="T62" fmla="*/ 74 w 145"/>
              <a:gd name="T63" fmla="*/ 147 h 147"/>
              <a:gd name="T64" fmla="*/ 66 w 145"/>
              <a:gd name="T65" fmla="*/ 147 h 147"/>
              <a:gd name="T66" fmla="*/ 58 w 145"/>
              <a:gd name="T67" fmla="*/ 146 h 147"/>
              <a:gd name="T68" fmla="*/ 51 w 145"/>
              <a:gd name="T69" fmla="*/ 144 h 147"/>
              <a:gd name="T70" fmla="*/ 44 w 145"/>
              <a:gd name="T71" fmla="*/ 141 h 147"/>
              <a:gd name="T72" fmla="*/ 38 w 145"/>
              <a:gd name="T73" fmla="*/ 138 h 147"/>
              <a:gd name="T74" fmla="*/ 32 w 145"/>
              <a:gd name="T75" fmla="*/ 135 h 147"/>
              <a:gd name="T76" fmla="*/ 26 w 145"/>
              <a:gd name="T77" fmla="*/ 130 h 147"/>
              <a:gd name="T78" fmla="*/ 21 w 145"/>
              <a:gd name="T79" fmla="*/ 126 h 147"/>
              <a:gd name="T80" fmla="*/ 12 w 145"/>
              <a:gd name="T81" fmla="*/ 114 h 147"/>
              <a:gd name="T82" fmla="*/ 9 w 145"/>
              <a:gd name="T83" fmla="*/ 108 h 147"/>
              <a:gd name="T84" fmla="*/ 6 w 145"/>
              <a:gd name="T85" fmla="*/ 101 h 147"/>
              <a:gd name="T86" fmla="*/ 5 w 145"/>
              <a:gd name="T87" fmla="*/ 95 h 147"/>
              <a:gd name="T88" fmla="*/ 2 w 145"/>
              <a:gd name="T89" fmla="*/ 88 h 147"/>
              <a:gd name="T90" fmla="*/ 2 w 145"/>
              <a:gd name="T91" fmla="*/ 80 h 147"/>
              <a:gd name="T92" fmla="*/ 0 w 145"/>
              <a:gd name="T93" fmla="*/ 74 h 147"/>
              <a:gd name="T94" fmla="*/ 2 w 145"/>
              <a:gd name="T95" fmla="*/ 66 h 147"/>
              <a:gd name="T96" fmla="*/ 2 w 145"/>
              <a:gd name="T97" fmla="*/ 59 h 147"/>
              <a:gd name="T98" fmla="*/ 5 w 145"/>
              <a:gd name="T99" fmla="*/ 52 h 147"/>
              <a:gd name="T100" fmla="*/ 6 w 145"/>
              <a:gd name="T101" fmla="*/ 45 h 147"/>
              <a:gd name="T102" fmla="*/ 14 w 145"/>
              <a:gd name="T103" fmla="*/ 32 h 147"/>
              <a:gd name="T104" fmla="*/ 17 w 145"/>
              <a:gd name="T105" fmla="*/ 26 h 147"/>
              <a:gd name="T106" fmla="*/ 21 w 145"/>
              <a:gd name="T107" fmla="*/ 22 h 147"/>
              <a:gd name="T108" fmla="*/ 28 w 145"/>
              <a:gd name="T109" fmla="*/ 17 h 147"/>
              <a:gd name="T110" fmla="*/ 32 w 145"/>
              <a:gd name="T111" fmla="*/ 13 h 147"/>
              <a:gd name="T112" fmla="*/ 38 w 145"/>
              <a:gd name="T113" fmla="*/ 10 h 147"/>
              <a:gd name="T114" fmla="*/ 44 w 145"/>
              <a:gd name="T115" fmla="*/ 5 h 147"/>
              <a:gd name="T116" fmla="*/ 52 w 145"/>
              <a:gd name="T117" fmla="*/ 3 h 147"/>
              <a:gd name="T118" fmla="*/ 58 w 145"/>
              <a:gd name="T119" fmla="*/ 2 h 147"/>
              <a:gd name="T120" fmla="*/ 66 w 145"/>
              <a:gd name="T121" fmla="*/ 0 h 147"/>
              <a:gd name="T122" fmla="*/ 74 w 145"/>
              <a:gd name="T123" fmla="*/ 0 h 14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45"/>
              <a:gd name="T187" fmla="*/ 0 h 147"/>
              <a:gd name="T188" fmla="*/ 145 w 145"/>
              <a:gd name="T189" fmla="*/ 147 h 14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45" h="147">
                <a:moveTo>
                  <a:pt x="74" y="0"/>
                </a:moveTo>
                <a:lnTo>
                  <a:pt x="80" y="0"/>
                </a:lnTo>
                <a:lnTo>
                  <a:pt x="87" y="2"/>
                </a:lnTo>
                <a:lnTo>
                  <a:pt x="101" y="5"/>
                </a:lnTo>
                <a:lnTo>
                  <a:pt x="107" y="10"/>
                </a:lnTo>
                <a:lnTo>
                  <a:pt x="113" y="13"/>
                </a:lnTo>
                <a:lnTo>
                  <a:pt x="119" y="17"/>
                </a:lnTo>
                <a:lnTo>
                  <a:pt x="124" y="22"/>
                </a:lnTo>
                <a:lnTo>
                  <a:pt x="129" y="26"/>
                </a:lnTo>
                <a:lnTo>
                  <a:pt x="133" y="32"/>
                </a:lnTo>
                <a:lnTo>
                  <a:pt x="135" y="36"/>
                </a:lnTo>
                <a:lnTo>
                  <a:pt x="136" y="39"/>
                </a:lnTo>
                <a:lnTo>
                  <a:pt x="139" y="45"/>
                </a:lnTo>
                <a:lnTo>
                  <a:pt x="142" y="52"/>
                </a:lnTo>
                <a:lnTo>
                  <a:pt x="144" y="59"/>
                </a:lnTo>
                <a:lnTo>
                  <a:pt x="145" y="66"/>
                </a:lnTo>
                <a:lnTo>
                  <a:pt x="145" y="74"/>
                </a:lnTo>
                <a:lnTo>
                  <a:pt x="145" y="80"/>
                </a:lnTo>
                <a:lnTo>
                  <a:pt x="144" y="88"/>
                </a:lnTo>
                <a:lnTo>
                  <a:pt x="142" y="95"/>
                </a:lnTo>
                <a:lnTo>
                  <a:pt x="139" y="101"/>
                </a:lnTo>
                <a:lnTo>
                  <a:pt x="133" y="114"/>
                </a:lnTo>
                <a:lnTo>
                  <a:pt x="129" y="120"/>
                </a:lnTo>
                <a:lnTo>
                  <a:pt x="124" y="126"/>
                </a:lnTo>
                <a:lnTo>
                  <a:pt x="119" y="130"/>
                </a:lnTo>
                <a:lnTo>
                  <a:pt x="113" y="135"/>
                </a:lnTo>
                <a:lnTo>
                  <a:pt x="107" y="138"/>
                </a:lnTo>
                <a:lnTo>
                  <a:pt x="101" y="141"/>
                </a:lnTo>
                <a:lnTo>
                  <a:pt x="95" y="144"/>
                </a:lnTo>
                <a:lnTo>
                  <a:pt x="87" y="146"/>
                </a:lnTo>
                <a:lnTo>
                  <a:pt x="80" y="147"/>
                </a:lnTo>
                <a:lnTo>
                  <a:pt x="74" y="147"/>
                </a:lnTo>
                <a:lnTo>
                  <a:pt x="66" y="147"/>
                </a:lnTo>
                <a:lnTo>
                  <a:pt x="58" y="146"/>
                </a:lnTo>
                <a:lnTo>
                  <a:pt x="51" y="144"/>
                </a:lnTo>
                <a:lnTo>
                  <a:pt x="44" y="141"/>
                </a:lnTo>
                <a:lnTo>
                  <a:pt x="38" y="138"/>
                </a:lnTo>
                <a:lnTo>
                  <a:pt x="32" y="135"/>
                </a:lnTo>
                <a:lnTo>
                  <a:pt x="26" y="130"/>
                </a:lnTo>
                <a:lnTo>
                  <a:pt x="21" y="126"/>
                </a:lnTo>
                <a:lnTo>
                  <a:pt x="12" y="114"/>
                </a:lnTo>
                <a:lnTo>
                  <a:pt x="9" y="108"/>
                </a:lnTo>
                <a:lnTo>
                  <a:pt x="6" y="101"/>
                </a:lnTo>
                <a:lnTo>
                  <a:pt x="5" y="95"/>
                </a:lnTo>
                <a:lnTo>
                  <a:pt x="2" y="88"/>
                </a:lnTo>
                <a:lnTo>
                  <a:pt x="2" y="80"/>
                </a:lnTo>
                <a:lnTo>
                  <a:pt x="0" y="74"/>
                </a:lnTo>
                <a:lnTo>
                  <a:pt x="2" y="66"/>
                </a:lnTo>
                <a:lnTo>
                  <a:pt x="2" y="59"/>
                </a:lnTo>
                <a:lnTo>
                  <a:pt x="5" y="52"/>
                </a:lnTo>
                <a:lnTo>
                  <a:pt x="6" y="45"/>
                </a:lnTo>
                <a:lnTo>
                  <a:pt x="14" y="32"/>
                </a:lnTo>
                <a:lnTo>
                  <a:pt x="17" y="26"/>
                </a:lnTo>
                <a:lnTo>
                  <a:pt x="21" y="22"/>
                </a:lnTo>
                <a:lnTo>
                  <a:pt x="28" y="17"/>
                </a:lnTo>
                <a:lnTo>
                  <a:pt x="32" y="13"/>
                </a:lnTo>
                <a:lnTo>
                  <a:pt x="38" y="10"/>
                </a:lnTo>
                <a:lnTo>
                  <a:pt x="44" y="5"/>
                </a:lnTo>
                <a:lnTo>
                  <a:pt x="52" y="3"/>
                </a:lnTo>
                <a:lnTo>
                  <a:pt x="58" y="2"/>
                </a:lnTo>
                <a:lnTo>
                  <a:pt x="66" y="0"/>
                </a:lnTo>
                <a:lnTo>
                  <a:pt x="74" y="0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6" name="Rectangle 2"/>
          <p:cNvSpPr txBox="1">
            <a:spLocks noChangeArrowheads="1"/>
          </p:cNvSpPr>
          <p:nvPr/>
        </p:nvSpPr>
        <p:spPr>
          <a:xfrm>
            <a:off x="533400" y="785813"/>
            <a:ext cx="83058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5715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07098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The RCC will present several statements</a:t>
            </a:r>
            <a:r>
              <a:rPr kumimoji="0" lang="nl-NL" sz="2000" b="1" i="0" u="none" strike="noStrike" kern="0" cap="none" spc="0" normalizeH="0" noProof="0" dirty="0" smtClean="0">
                <a:ln>
                  <a:noFill/>
                </a:ln>
                <a:solidFill>
                  <a:srgbClr val="307098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 on the design issues and </a:t>
            </a:r>
            <a:r>
              <a:rPr kumimoji="0" lang="nl-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07098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 envisions</a:t>
            </a:r>
            <a:r>
              <a:rPr kumimoji="0" lang="nl-NL" sz="2000" b="1" i="0" u="none" strike="noStrike" kern="0" cap="none" spc="0" normalizeH="0" noProof="0" dirty="0" smtClean="0">
                <a:ln>
                  <a:noFill/>
                </a:ln>
                <a:solidFill>
                  <a:srgbClr val="307098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 to discuss </a:t>
            </a:r>
            <a:r>
              <a:rPr lang="nl-NL" sz="2000" b="1" kern="0" noProof="0" dirty="0" smtClean="0">
                <a:solidFill>
                  <a:srgbClr val="307098"/>
                </a:solidFill>
                <a:ea typeface="+mj-ea"/>
                <a:cs typeface="+mj-cs"/>
              </a:rPr>
              <a:t>these in </a:t>
            </a:r>
            <a:r>
              <a:rPr kumimoji="0" lang="nl-NL" sz="2000" b="1" i="0" u="none" strike="noStrike" kern="0" cap="none" spc="0" normalizeH="0" noProof="0" dirty="0" smtClean="0">
                <a:ln>
                  <a:noFill/>
                </a:ln>
                <a:solidFill>
                  <a:srgbClr val="307098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a “lowe</a:t>
            </a:r>
            <a:r>
              <a:rPr lang="nl-NL" sz="2000" b="1" kern="0" dirty="0" smtClean="0">
                <a:solidFill>
                  <a:srgbClr val="307098"/>
                </a:solidFill>
                <a:ea typeface="+mj-ea"/>
                <a:cs typeface="+mj-cs"/>
              </a:rPr>
              <a:t>r house debate” style</a:t>
            </a:r>
            <a:endParaRPr kumimoji="0" lang="nl-NL" sz="2000" b="1" i="0" u="none" strike="noStrike" kern="0" cap="none" spc="0" normalizeH="0" baseline="0" noProof="0" dirty="0" smtClean="0">
              <a:ln>
                <a:noFill/>
              </a:ln>
              <a:solidFill>
                <a:srgbClr val="307098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19112" y="785813"/>
            <a:ext cx="8321675" cy="609600"/>
          </a:xfrm>
        </p:spPr>
        <p:txBody>
          <a:bodyPr/>
          <a:lstStyle/>
          <a:p>
            <a:pPr defTabSz="571500"/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Each statement is introduced via an elevator pitch and participants can – once a statement has been discussed – anonymously vote</a:t>
            </a:r>
            <a:endParaRPr lang="nl-NL" sz="2000" dirty="0" smtClean="0">
              <a:solidFill>
                <a:srgbClr val="307098"/>
              </a:solidFill>
              <a:latin typeface="Arial" pitchFamily="34" charset="0"/>
            </a:endParaRPr>
          </a:p>
        </p:txBody>
      </p:sp>
      <p:sp>
        <p:nvSpPr>
          <p:cNvPr id="7" name="Rectangle 84"/>
          <p:cNvSpPr txBox="1">
            <a:spLocks/>
          </p:cNvSpPr>
          <p:nvPr/>
        </p:nvSpPr>
        <p:spPr bwMode="gray">
          <a:xfrm>
            <a:off x="325438" y="1905000"/>
            <a:ext cx="8208962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44500" indent="-444500"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endParaRPr lang="en-GB" sz="2300"/>
          </a:p>
        </p:txBody>
      </p:sp>
      <p:sp>
        <p:nvSpPr>
          <p:cNvPr id="16" name="Rechthoek 15"/>
          <p:cNvSpPr/>
          <p:nvPr/>
        </p:nvSpPr>
        <p:spPr>
          <a:xfrm>
            <a:off x="325438" y="2743200"/>
            <a:ext cx="8515349" cy="239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762000" eaLnBrk="0" hangingPunct="0">
              <a:lnSpc>
                <a:spcPct val="140000"/>
              </a:lnSpc>
              <a:buClr>
                <a:schemeClr val="bg1"/>
              </a:buClr>
              <a:buSzPct val="100000"/>
              <a:buFont typeface="Wingdings" pitchFamily="2" charset="2"/>
              <a:buChar char="q"/>
              <a:tabLst>
                <a:tab pos="2571750" algn="l"/>
              </a:tabLst>
            </a:pPr>
            <a:r>
              <a:rPr lang="en-US" sz="2000" dirty="0" smtClean="0">
                <a:solidFill>
                  <a:srgbClr val="307098"/>
                </a:solidFill>
                <a:ea typeface="+mn-ea"/>
                <a:cs typeface="Arial" pitchFamily="34" charset="0"/>
              </a:rPr>
              <a:t>- The </a:t>
            </a:r>
            <a:r>
              <a:rPr lang="en-US" sz="2000" dirty="0">
                <a:solidFill>
                  <a:srgbClr val="307098"/>
                </a:solidFill>
                <a:ea typeface="+mn-ea"/>
                <a:cs typeface="Arial" pitchFamily="34" charset="0"/>
              </a:rPr>
              <a:t>implicit allocation mechanism should </a:t>
            </a:r>
            <a:r>
              <a:rPr lang="en-US" sz="2000" dirty="0" smtClean="0">
                <a:solidFill>
                  <a:srgbClr val="307098"/>
                </a:solidFill>
                <a:ea typeface="+mn-ea"/>
                <a:cs typeface="Arial" pitchFamily="34" charset="0"/>
              </a:rPr>
              <a:t>not include a </a:t>
            </a:r>
            <a:r>
              <a:rPr lang="en-US" sz="2000" dirty="0">
                <a:solidFill>
                  <a:srgbClr val="307098"/>
                </a:solidFill>
                <a:ea typeface="+mn-ea"/>
                <a:cs typeface="Arial" pitchFamily="34" charset="0"/>
              </a:rPr>
              <a:t>reserve </a:t>
            </a:r>
            <a:r>
              <a:rPr lang="en-US" sz="2000" dirty="0" smtClean="0">
                <a:solidFill>
                  <a:srgbClr val="307098"/>
                </a:solidFill>
                <a:ea typeface="+mn-ea"/>
                <a:cs typeface="Arial" pitchFamily="34" charset="0"/>
              </a:rPr>
              <a:t>price</a:t>
            </a:r>
          </a:p>
          <a:p>
            <a:pPr marL="342900" indent="-342900" defTabSz="762000" eaLnBrk="0" hangingPunct="0">
              <a:lnSpc>
                <a:spcPct val="140000"/>
              </a:lnSpc>
              <a:buClr>
                <a:schemeClr val="bg1"/>
              </a:buClr>
              <a:buSzPct val="100000"/>
              <a:tabLst>
                <a:tab pos="2571750" algn="l"/>
              </a:tabLst>
            </a:pPr>
            <a:endParaRPr lang="nl-NL" sz="2300" dirty="0" smtClean="0">
              <a:solidFill>
                <a:srgbClr val="307098"/>
              </a:solidFill>
              <a:cs typeface="Arial" pitchFamily="34" charset="0"/>
            </a:endParaRPr>
          </a:p>
          <a:p>
            <a:pPr marL="342900" indent="-342900" defTabSz="762000" eaLnBrk="0" hangingPunct="0">
              <a:lnSpc>
                <a:spcPct val="140000"/>
              </a:lnSpc>
              <a:buClr>
                <a:schemeClr val="bg1"/>
              </a:buClr>
              <a:buSzPct val="100000"/>
              <a:buFont typeface="Wingdings" pitchFamily="2" charset="2"/>
              <a:buChar char="q"/>
              <a:tabLst>
                <a:tab pos="2571750" algn="l"/>
              </a:tabLst>
            </a:pPr>
            <a:r>
              <a:rPr lang="nl-NL" sz="2000" dirty="0" smtClean="0">
                <a:solidFill>
                  <a:srgbClr val="307098"/>
                </a:solidFill>
                <a:ea typeface="+mn-ea"/>
                <a:cs typeface="Arial" pitchFamily="34" charset="0"/>
              </a:rPr>
              <a:t>- The </a:t>
            </a:r>
            <a:r>
              <a:rPr lang="nl-NL" sz="2000" dirty="0">
                <a:solidFill>
                  <a:srgbClr val="307098"/>
                </a:solidFill>
                <a:ea typeface="+mn-ea"/>
                <a:cs typeface="Arial" pitchFamily="34" charset="0"/>
              </a:rPr>
              <a:t>implicit allocation mechanism should only make use of bids </a:t>
            </a:r>
            <a:r>
              <a:rPr lang="nl-NL" sz="2000" dirty="0" smtClean="0">
                <a:solidFill>
                  <a:srgbClr val="307098"/>
                </a:solidFill>
                <a:ea typeface="+mn-ea"/>
                <a:cs typeface="Arial" pitchFamily="34" charset="0"/>
              </a:rPr>
              <a:t>         </a:t>
            </a:r>
            <a:br>
              <a:rPr lang="nl-NL" sz="2000" dirty="0" smtClean="0">
                <a:solidFill>
                  <a:srgbClr val="307098"/>
                </a:solidFill>
                <a:ea typeface="+mn-ea"/>
                <a:cs typeface="Arial" pitchFamily="34" charset="0"/>
              </a:rPr>
            </a:br>
            <a:r>
              <a:rPr lang="nl-NL" sz="2000" dirty="0" smtClean="0">
                <a:solidFill>
                  <a:srgbClr val="307098"/>
                </a:solidFill>
                <a:ea typeface="+mn-ea"/>
                <a:cs typeface="Arial" pitchFamily="34" charset="0"/>
              </a:rPr>
              <a:t>  and </a:t>
            </a:r>
            <a:r>
              <a:rPr lang="nl-NL" sz="2000" dirty="0">
                <a:solidFill>
                  <a:srgbClr val="307098"/>
                </a:solidFill>
                <a:ea typeface="+mn-ea"/>
                <a:cs typeface="Arial" pitchFamily="34" charset="0"/>
              </a:rPr>
              <a:t>offers made on the exchange instead of the OTC</a:t>
            </a:r>
          </a:p>
          <a:p>
            <a:pPr marL="342900" indent="-342900" defTabSz="762000" eaLnBrk="0" hangingPunct="0">
              <a:lnSpc>
                <a:spcPct val="140000"/>
              </a:lnSpc>
              <a:buClr>
                <a:schemeClr val="bg1"/>
              </a:buClr>
              <a:buSzPct val="100000"/>
              <a:tabLst>
                <a:tab pos="2571750" algn="l"/>
              </a:tabLst>
            </a:pPr>
            <a:endParaRPr lang="en-US" sz="2400" dirty="0">
              <a:solidFill>
                <a:srgbClr val="307098"/>
              </a:solidFill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19112" y="785813"/>
            <a:ext cx="8015287" cy="609600"/>
          </a:xfrm>
        </p:spPr>
        <p:txBody>
          <a:bodyPr/>
          <a:lstStyle/>
          <a:p>
            <a:pPr defTabSz="571500"/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The RCC will draft an evaluation of comments and based upon input received revise – if applicable – the position paper</a:t>
            </a:r>
            <a:endParaRPr lang="nl-NL" sz="2000" dirty="0" smtClean="0">
              <a:solidFill>
                <a:srgbClr val="307098"/>
              </a:solidFill>
              <a:latin typeface="Arial" pitchFamily="34" charset="0"/>
            </a:endParaRPr>
          </a:p>
        </p:txBody>
      </p:sp>
      <p:sp>
        <p:nvSpPr>
          <p:cNvPr id="7" name="Rectangle 84"/>
          <p:cNvSpPr txBox="1">
            <a:spLocks/>
          </p:cNvSpPr>
          <p:nvPr/>
        </p:nvSpPr>
        <p:spPr bwMode="gray">
          <a:xfrm>
            <a:off x="325438" y="1741487"/>
            <a:ext cx="8208962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44500" indent="-444500"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endParaRPr lang="en-GB" sz="2300"/>
          </a:p>
        </p:txBody>
      </p:sp>
      <p:sp>
        <p:nvSpPr>
          <p:cNvPr id="17417" name="Line 14"/>
          <p:cNvSpPr>
            <a:spLocks noChangeShapeType="1"/>
          </p:cNvSpPr>
          <p:nvPr/>
        </p:nvSpPr>
        <p:spPr bwMode="auto">
          <a:xfrm>
            <a:off x="519113" y="3319462"/>
            <a:ext cx="7561262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NL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595313" y="4691062"/>
            <a:ext cx="7561262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NL"/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2882900" y="5216525"/>
            <a:ext cx="588168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7B909"/>
              </a:buClr>
              <a:buSzPct val="95000"/>
              <a:buFont typeface="Wingdings" pitchFamily="2" charset="2"/>
              <a:buChar char="§"/>
            </a:pPr>
            <a:r>
              <a:rPr lang="nl-NL" dirty="0">
                <a:solidFill>
                  <a:srgbClr val="307098"/>
                </a:solidFill>
              </a:rPr>
              <a:t> </a:t>
            </a:r>
            <a:r>
              <a:rPr lang="nl-NL" dirty="0" smtClean="0">
                <a:solidFill>
                  <a:srgbClr val="307098"/>
                </a:solidFill>
              </a:rPr>
              <a:t>Based upon the EoC the position paper will be revised                   </a:t>
            </a:r>
            <a:br>
              <a:rPr lang="nl-NL" dirty="0" smtClean="0">
                <a:solidFill>
                  <a:srgbClr val="307098"/>
                </a:solidFill>
              </a:rPr>
            </a:br>
            <a:r>
              <a:rPr lang="nl-NL" dirty="0" smtClean="0">
                <a:solidFill>
                  <a:srgbClr val="307098"/>
                </a:solidFill>
              </a:rPr>
              <a:t>   – where applicable – and finalized</a:t>
            </a:r>
            <a:endParaRPr lang="nl-NL" dirty="0">
              <a:solidFill>
                <a:srgbClr val="307098"/>
              </a:solidFill>
            </a:endParaRPr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>
            <a:off x="666750" y="5033962"/>
            <a:ext cx="2092325" cy="884238"/>
          </a:xfrm>
          <a:prstGeom prst="rightArrowCallout">
            <a:avLst>
              <a:gd name="adj1" fmla="val 24954"/>
              <a:gd name="adj2" fmla="val 24931"/>
              <a:gd name="adj3" fmla="val 17583"/>
              <a:gd name="adj4" fmla="val 76079"/>
            </a:avLst>
          </a:prstGeom>
          <a:solidFill>
            <a:srgbClr val="30709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GB" sz="1800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663575" y="5216525"/>
            <a:ext cx="153987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nl-NL" dirty="0" smtClean="0">
                <a:solidFill>
                  <a:srgbClr val="FFFFFF"/>
                </a:solidFill>
              </a:rPr>
              <a:t>Final            position paper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24" name="AutoShape 12"/>
          <p:cNvSpPr>
            <a:spLocks noChangeArrowheads="1"/>
          </p:cNvSpPr>
          <p:nvPr/>
        </p:nvSpPr>
        <p:spPr bwMode="auto">
          <a:xfrm>
            <a:off x="663575" y="3536632"/>
            <a:ext cx="2092325" cy="884238"/>
          </a:xfrm>
          <a:prstGeom prst="rightArrowCallout">
            <a:avLst>
              <a:gd name="adj1" fmla="val 24954"/>
              <a:gd name="adj2" fmla="val 24931"/>
              <a:gd name="adj3" fmla="val 17583"/>
              <a:gd name="adj4" fmla="val 76079"/>
            </a:avLst>
          </a:prstGeom>
          <a:solidFill>
            <a:srgbClr val="30709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GB" sz="1800"/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428625" y="3711257"/>
            <a:ext cx="203835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nl-NL" dirty="0" smtClean="0">
                <a:solidFill>
                  <a:srgbClr val="FFFFFF"/>
                </a:solidFill>
              </a:rPr>
              <a:t>Evaluation of comments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2882900" y="3711257"/>
            <a:ext cx="625316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7B909"/>
              </a:buClr>
              <a:buSzPct val="80000"/>
              <a:buFont typeface="Wingdings" pitchFamily="2" charset="2"/>
              <a:buChar char="§"/>
            </a:pPr>
            <a:r>
              <a:rPr lang="nl-NL" dirty="0">
                <a:solidFill>
                  <a:srgbClr val="307098"/>
                </a:solidFill>
              </a:rPr>
              <a:t> </a:t>
            </a:r>
            <a:r>
              <a:rPr lang="nl-NL" dirty="0" smtClean="0">
                <a:solidFill>
                  <a:srgbClr val="307098"/>
                </a:solidFill>
              </a:rPr>
              <a:t>The RCC will draft an EoC that explains to what extent                         </a:t>
            </a:r>
            <a:br>
              <a:rPr lang="nl-NL" dirty="0" smtClean="0">
                <a:solidFill>
                  <a:srgbClr val="307098"/>
                </a:solidFill>
              </a:rPr>
            </a:br>
            <a:r>
              <a:rPr lang="nl-NL" dirty="0" smtClean="0">
                <a:solidFill>
                  <a:srgbClr val="307098"/>
                </a:solidFill>
              </a:rPr>
              <a:t>   – and how – stakeholders input has been  taken into account</a:t>
            </a:r>
            <a:endParaRPr lang="nl-NL" dirty="0">
              <a:solidFill>
                <a:srgbClr val="307098"/>
              </a:solidFill>
            </a:endParaRP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2882899" y="2334735"/>
            <a:ext cx="588168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7B909"/>
              </a:buClr>
              <a:buSzPct val="95000"/>
              <a:buFont typeface="Wingdings" pitchFamily="2" charset="2"/>
              <a:buChar char="§"/>
            </a:pPr>
            <a:r>
              <a:rPr lang="nl-NL" dirty="0">
                <a:solidFill>
                  <a:srgbClr val="307098"/>
                </a:solidFill>
              </a:rPr>
              <a:t> </a:t>
            </a:r>
            <a:r>
              <a:rPr lang="nl-NL" dirty="0" smtClean="0">
                <a:solidFill>
                  <a:srgbClr val="307098"/>
                </a:solidFill>
              </a:rPr>
              <a:t>NMa will draft internal minutes of the GRI NW workshop on </a:t>
            </a:r>
            <a:br>
              <a:rPr lang="nl-NL" dirty="0" smtClean="0">
                <a:solidFill>
                  <a:srgbClr val="307098"/>
                </a:solidFill>
              </a:rPr>
            </a:br>
            <a:r>
              <a:rPr lang="nl-NL" dirty="0" smtClean="0">
                <a:solidFill>
                  <a:srgbClr val="307098"/>
                </a:solidFill>
              </a:rPr>
              <a:t>   implicit allocation</a:t>
            </a:r>
            <a:endParaRPr lang="nl-NL" dirty="0">
              <a:solidFill>
                <a:srgbClr val="307098"/>
              </a:solidFill>
            </a:endParaRPr>
          </a:p>
        </p:txBody>
      </p:sp>
      <p:sp>
        <p:nvSpPr>
          <p:cNvPr id="28" name="AutoShape 8"/>
          <p:cNvSpPr>
            <a:spLocks noChangeArrowheads="1"/>
          </p:cNvSpPr>
          <p:nvPr/>
        </p:nvSpPr>
        <p:spPr bwMode="auto">
          <a:xfrm>
            <a:off x="663574" y="2063273"/>
            <a:ext cx="2055813" cy="884237"/>
          </a:xfrm>
          <a:prstGeom prst="rightArrowCallout">
            <a:avLst>
              <a:gd name="adj1" fmla="val 24954"/>
              <a:gd name="adj2" fmla="val 24931"/>
              <a:gd name="adj3" fmla="val 17276"/>
              <a:gd name="adj4" fmla="val 76079"/>
            </a:avLst>
          </a:prstGeom>
          <a:solidFill>
            <a:srgbClr val="30709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GB" sz="1800"/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519112" y="2242660"/>
            <a:ext cx="183673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nl-NL" dirty="0" smtClean="0">
                <a:solidFill>
                  <a:srgbClr val="FFFFFF"/>
                </a:solidFill>
              </a:rPr>
              <a:t>“workshop    minutes”</a:t>
            </a:r>
            <a:endParaRPr lang="nl-NL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85788" y="836613"/>
            <a:ext cx="8331200" cy="536575"/>
          </a:xfrm>
        </p:spPr>
        <p:txBody>
          <a:bodyPr lIns="0" rIns="0"/>
          <a:lstStyle/>
          <a:p>
            <a:pPr defTabSz="571500"/>
            <a:r>
              <a:rPr lang="en-US" sz="2000" dirty="0" smtClean="0">
                <a:solidFill>
                  <a:srgbClr val="307098"/>
                </a:solidFill>
                <a:latin typeface="Arial" pitchFamily="34" charset="0"/>
              </a:rPr>
              <a:t>The </a:t>
            </a:r>
            <a:r>
              <a:rPr lang="en-US" sz="2000" dirty="0" smtClean="0">
                <a:solidFill>
                  <a:srgbClr val="307098"/>
                </a:solidFill>
                <a:latin typeface="Arial" pitchFamily="34" charset="0"/>
              </a:rPr>
              <a:t>aim is to present the final RCC </a:t>
            </a:r>
            <a:r>
              <a:rPr lang="en-US" sz="2000" dirty="0" smtClean="0">
                <a:solidFill>
                  <a:srgbClr val="307098"/>
                </a:solidFill>
                <a:latin typeface="Arial" pitchFamily="34" charset="0"/>
              </a:rPr>
              <a:t>position paper </a:t>
            </a:r>
            <a:r>
              <a:rPr lang="en-US" sz="2000" dirty="0" smtClean="0">
                <a:solidFill>
                  <a:srgbClr val="307098"/>
                </a:solidFill>
                <a:latin typeface="Arial" pitchFamily="34" charset="0"/>
              </a:rPr>
              <a:t>during the Stakeholder Group meeting on 23 November in Copenhagen</a:t>
            </a:r>
            <a:endParaRPr lang="en-US" sz="2000" dirty="0" smtClean="0">
              <a:solidFill>
                <a:srgbClr val="307098"/>
              </a:solidFill>
              <a:latin typeface="Arial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46112" y="2012265"/>
            <a:ext cx="78660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1150937" y="2588528"/>
            <a:ext cx="0" cy="32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l-NL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00037" y="3163203"/>
            <a:ext cx="1701799" cy="971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nl-NL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42875" y="3380690"/>
            <a:ext cx="1908175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1700" b="1" dirty="0" smtClean="0"/>
              <a:t>Workshop</a:t>
            </a:r>
            <a:endParaRPr lang="nl-NL" sz="1700" b="1" dirty="0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5362574" y="2012265"/>
            <a:ext cx="767944" cy="358775"/>
          </a:xfrm>
          <a:prstGeom prst="rect">
            <a:avLst/>
          </a:prstGeom>
          <a:solidFill>
            <a:srgbClr val="B4B4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5362574" y="2047875"/>
            <a:ext cx="10080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b="1" dirty="0"/>
              <a:t>1</a:t>
            </a:r>
            <a:r>
              <a:rPr lang="nl-NL" b="1" dirty="0" smtClean="0"/>
              <a:t>9 Nov</a:t>
            </a:r>
            <a:endParaRPr lang="nl-NL" b="1" dirty="0"/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4791652" y="3163203"/>
            <a:ext cx="1792720" cy="971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nl-NL" sz="1300"/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1428751" y="4604653"/>
            <a:ext cx="1701799" cy="971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nl-NL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1349374" y="4791373"/>
            <a:ext cx="190817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1700" b="1" dirty="0" smtClean="0"/>
              <a:t>End of    consultation</a:t>
            </a:r>
            <a:endParaRPr lang="nl-NL" sz="1700" b="1" dirty="0"/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2672555" y="3163203"/>
            <a:ext cx="1701799" cy="971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nl-NL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2536824" y="3211423"/>
            <a:ext cx="1908175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1700" b="1" dirty="0" smtClean="0"/>
              <a:t>EoC and       revised       position paper</a:t>
            </a:r>
            <a:endParaRPr lang="nl-NL" sz="1700" b="1" dirty="0"/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3684587" y="4604653"/>
            <a:ext cx="1701800" cy="971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nl-NL"/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3478212" y="4604653"/>
            <a:ext cx="1908175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1700" b="1" dirty="0" smtClean="0"/>
              <a:t>   Revised                </a:t>
            </a:r>
            <a:br>
              <a:rPr lang="nl-NL" sz="1700" b="1" dirty="0" smtClean="0"/>
            </a:br>
            <a:r>
              <a:rPr lang="nl-NL" sz="1700" b="1" dirty="0" smtClean="0"/>
              <a:t>  position paper             for approval</a:t>
            </a:r>
            <a:endParaRPr lang="nl-NL" sz="1700" b="1" dirty="0"/>
          </a:p>
        </p:txBody>
      </p:sp>
      <p:sp>
        <p:nvSpPr>
          <p:cNvPr id="24603" name="Rectangle 27"/>
          <p:cNvSpPr>
            <a:spLocks noChangeArrowheads="1"/>
          </p:cNvSpPr>
          <p:nvPr/>
        </p:nvSpPr>
        <p:spPr bwMode="auto">
          <a:xfrm>
            <a:off x="7054850" y="3163203"/>
            <a:ext cx="1701799" cy="971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nl-NL"/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7008813" y="3380690"/>
            <a:ext cx="190817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1700" b="1" dirty="0"/>
              <a:t>  Presentation         Madrid Forum</a:t>
            </a:r>
          </a:p>
        </p:txBody>
      </p:sp>
      <p:sp>
        <p:nvSpPr>
          <p:cNvPr id="24605" name="Rectangle 29"/>
          <p:cNvSpPr>
            <a:spLocks noChangeArrowheads="1"/>
          </p:cNvSpPr>
          <p:nvPr/>
        </p:nvSpPr>
        <p:spPr bwMode="auto">
          <a:xfrm>
            <a:off x="5845175" y="4604653"/>
            <a:ext cx="1701800" cy="971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nl-NL"/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6100761" y="4791373"/>
            <a:ext cx="190817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700" b="1" dirty="0"/>
              <a:t>Presentation           </a:t>
            </a:r>
            <a:r>
              <a:rPr lang="nl-NL" sz="1700" b="1" dirty="0" smtClean="0"/>
              <a:t>SG meeting</a:t>
            </a:r>
            <a:endParaRPr lang="nl-NL" sz="1700" b="1" dirty="0"/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>
            <a:off x="6696075" y="2659965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l-NL"/>
          </a:p>
        </p:txBody>
      </p:sp>
      <p:sp>
        <p:nvSpPr>
          <p:cNvPr id="24608" name="Line 32"/>
          <p:cNvSpPr>
            <a:spLocks noChangeShapeType="1"/>
          </p:cNvSpPr>
          <p:nvPr/>
        </p:nvSpPr>
        <p:spPr bwMode="auto">
          <a:xfrm>
            <a:off x="3490912" y="2588528"/>
            <a:ext cx="0" cy="32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l-NL"/>
          </a:p>
        </p:txBody>
      </p:sp>
      <p:sp>
        <p:nvSpPr>
          <p:cNvPr id="24609" name="Line 33"/>
          <p:cNvSpPr>
            <a:spLocks noChangeShapeType="1"/>
          </p:cNvSpPr>
          <p:nvPr/>
        </p:nvSpPr>
        <p:spPr bwMode="auto">
          <a:xfrm>
            <a:off x="5688012" y="2588528"/>
            <a:ext cx="0" cy="32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l-NL"/>
          </a:p>
        </p:txBody>
      </p:sp>
      <p:sp>
        <p:nvSpPr>
          <p:cNvPr id="24610" name="Line 34"/>
          <p:cNvSpPr>
            <a:spLocks noChangeShapeType="1"/>
          </p:cNvSpPr>
          <p:nvPr/>
        </p:nvSpPr>
        <p:spPr bwMode="auto">
          <a:xfrm>
            <a:off x="7802562" y="2588528"/>
            <a:ext cx="0" cy="3238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nl-NL"/>
          </a:p>
        </p:txBody>
      </p:sp>
      <p:sp>
        <p:nvSpPr>
          <p:cNvPr id="24611" name="Line 35"/>
          <p:cNvSpPr>
            <a:spLocks noChangeShapeType="1"/>
          </p:cNvSpPr>
          <p:nvPr/>
        </p:nvSpPr>
        <p:spPr bwMode="auto">
          <a:xfrm>
            <a:off x="4535487" y="2659965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l-NL"/>
          </a:p>
        </p:txBody>
      </p:sp>
      <p:sp>
        <p:nvSpPr>
          <p:cNvPr id="24612" name="Line 36"/>
          <p:cNvSpPr>
            <a:spLocks noChangeShapeType="1"/>
          </p:cNvSpPr>
          <p:nvPr/>
        </p:nvSpPr>
        <p:spPr bwMode="auto">
          <a:xfrm>
            <a:off x="2303462" y="2659965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l-NL"/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4733924" y="3211423"/>
            <a:ext cx="1908175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1700" b="1" dirty="0" smtClean="0"/>
              <a:t>Final</a:t>
            </a:r>
            <a:r>
              <a:rPr lang="nl-NL" sz="1700" b="1" dirty="0"/>
              <a:t> </a:t>
            </a:r>
            <a:r>
              <a:rPr lang="nl-NL" sz="1700" b="1" dirty="0" smtClean="0"/>
              <a:t>                   position paper       to SG</a:t>
            </a:r>
            <a:endParaRPr lang="nl-NL" sz="1700" b="1" dirty="0"/>
          </a:p>
        </p:txBody>
      </p:sp>
      <p:sp>
        <p:nvSpPr>
          <p:cNvPr id="41" name="Rectangle 14"/>
          <p:cNvSpPr>
            <a:spLocks noChangeArrowheads="1"/>
          </p:cNvSpPr>
          <p:nvPr/>
        </p:nvSpPr>
        <p:spPr bwMode="auto">
          <a:xfrm>
            <a:off x="881062" y="2011580"/>
            <a:ext cx="767944" cy="358775"/>
          </a:xfrm>
          <a:prstGeom prst="rect">
            <a:avLst/>
          </a:prstGeom>
          <a:solidFill>
            <a:srgbClr val="B4B4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845343" y="2047875"/>
            <a:ext cx="10080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b="1" dirty="0" smtClean="0"/>
              <a:t>19 Oct</a:t>
            </a:r>
            <a:endParaRPr lang="nl-NL" b="1" dirty="0"/>
          </a:p>
        </p:txBody>
      </p:sp>
      <p:sp>
        <p:nvSpPr>
          <p:cNvPr id="43" name="Rectangle 14"/>
          <p:cNvSpPr>
            <a:spLocks noChangeArrowheads="1"/>
          </p:cNvSpPr>
          <p:nvPr/>
        </p:nvSpPr>
        <p:spPr bwMode="auto">
          <a:xfrm>
            <a:off x="1934368" y="2012265"/>
            <a:ext cx="767944" cy="358775"/>
          </a:xfrm>
          <a:prstGeom prst="rect">
            <a:avLst/>
          </a:prstGeom>
          <a:solidFill>
            <a:srgbClr val="B4B4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1980406" y="2038007"/>
            <a:ext cx="10080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b="1" dirty="0" smtClean="0"/>
              <a:t>5 Nov</a:t>
            </a:r>
            <a:endParaRPr lang="nl-NL" b="1" dirty="0"/>
          </a:p>
        </p:txBody>
      </p:sp>
      <p:sp>
        <p:nvSpPr>
          <p:cNvPr id="45" name="Rectangle 14"/>
          <p:cNvSpPr>
            <a:spLocks noChangeArrowheads="1"/>
          </p:cNvSpPr>
          <p:nvPr/>
        </p:nvSpPr>
        <p:spPr bwMode="auto">
          <a:xfrm>
            <a:off x="3166269" y="2012265"/>
            <a:ext cx="767944" cy="358775"/>
          </a:xfrm>
          <a:prstGeom prst="rect">
            <a:avLst/>
          </a:prstGeom>
          <a:solidFill>
            <a:srgbClr val="B4B4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3130550" y="2048560"/>
            <a:ext cx="10080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b="1" dirty="0" smtClean="0"/>
              <a:t>8 Nov</a:t>
            </a:r>
            <a:endParaRPr lang="nl-NL" b="1" dirty="0"/>
          </a:p>
        </p:txBody>
      </p:sp>
      <p:sp>
        <p:nvSpPr>
          <p:cNvPr id="47" name="Rectangle 14"/>
          <p:cNvSpPr>
            <a:spLocks noChangeArrowheads="1"/>
          </p:cNvSpPr>
          <p:nvPr/>
        </p:nvSpPr>
        <p:spPr bwMode="auto">
          <a:xfrm>
            <a:off x="4200525" y="2012950"/>
            <a:ext cx="767944" cy="358775"/>
          </a:xfrm>
          <a:prstGeom prst="rect">
            <a:avLst/>
          </a:prstGeom>
          <a:solidFill>
            <a:srgbClr val="B4B4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4138612" y="2048560"/>
            <a:ext cx="10080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b="1" dirty="0" smtClean="0"/>
              <a:t> 15 Nov</a:t>
            </a:r>
            <a:endParaRPr lang="nl-NL" b="1" dirty="0"/>
          </a:p>
        </p:txBody>
      </p:sp>
      <p:sp>
        <p:nvSpPr>
          <p:cNvPr id="49" name="Rectangle 14"/>
          <p:cNvSpPr>
            <a:spLocks noChangeArrowheads="1"/>
          </p:cNvSpPr>
          <p:nvPr/>
        </p:nvSpPr>
        <p:spPr bwMode="auto">
          <a:xfrm>
            <a:off x="6432549" y="2012950"/>
            <a:ext cx="767944" cy="358775"/>
          </a:xfrm>
          <a:prstGeom prst="rect">
            <a:avLst/>
          </a:prstGeom>
          <a:solidFill>
            <a:srgbClr val="B4B4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6370636" y="2048560"/>
            <a:ext cx="10080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b="1" dirty="0" smtClean="0"/>
              <a:t> 22 Nov</a:t>
            </a:r>
            <a:endParaRPr lang="nl-NL" b="1" dirty="0"/>
          </a:p>
        </p:txBody>
      </p:sp>
      <p:sp>
        <p:nvSpPr>
          <p:cNvPr id="51" name="Rectangle 14"/>
          <p:cNvSpPr>
            <a:spLocks noChangeArrowheads="1"/>
          </p:cNvSpPr>
          <p:nvPr/>
        </p:nvSpPr>
        <p:spPr bwMode="auto">
          <a:xfrm>
            <a:off x="7415211" y="2012950"/>
            <a:ext cx="738187" cy="358775"/>
          </a:xfrm>
          <a:prstGeom prst="rect">
            <a:avLst/>
          </a:prstGeom>
          <a:solidFill>
            <a:srgbClr val="B4B4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52" name="Text Box 17"/>
          <p:cNvSpPr txBox="1">
            <a:spLocks noChangeArrowheads="1"/>
          </p:cNvSpPr>
          <p:nvPr/>
        </p:nvSpPr>
        <p:spPr bwMode="auto">
          <a:xfrm>
            <a:off x="7505699" y="2048560"/>
            <a:ext cx="10064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b="1" dirty="0" smtClean="0"/>
              <a:t>2013</a:t>
            </a:r>
            <a:endParaRPr lang="nl-NL" b="1" dirty="0"/>
          </a:p>
          <a:p>
            <a:pPr>
              <a:spcBef>
                <a:spcPct val="50000"/>
              </a:spcBef>
            </a:pPr>
            <a:endParaRPr lang="nl-NL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CER new presentat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65AE"/>
      </a:accent6>
      <a:hlink>
        <a:srgbClr val="39ABEB"/>
      </a:hlink>
      <a:folHlink>
        <a:srgbClr val="FC5E1A"/>
      </a:folHlink>
    </a:clrScheme>
    <a:fontScheme name="1_ACER new presentation templat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ACER new presentation templat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ACER new presentat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65AE"/>
      </a:accent6>
      <a:hlink>
        <a:srgbClr val="39ABEB"/>
      </a:hlink>
      <a:folHlink>
        <a:srgbClr val="FC5E1A"/>
      </a:folHlink>
    </a:clrScheme>
    <a:fontScheme name="4_ACER new presentation templat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ACER new presentation templat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3_ACER new presentatio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ACER-2015-16846</_dlc_DocId>
    <_dlc_DocIdUrl xmlns="985daa2e-53d8-4475-82b8-9c7d25324e34">
      <Url>http://s-do-prod-ap/en/Gas/Regional_%20Intiatives/North_West_GRI/24th_NW_RCC_Meeting/_layouts/DocIdRedir.aspx?ID=ACER-2015-16846</Url>
      <Description>ACER-2015-16846</Description>
    </_dlc_DocIdUrl>
    <ACER_Abstract xmlns="985daa2e-53d8-4475-82b8-9c7d25324e3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2D57E775526D4BB21611A364552E90" ma:contentTypeVersion="20" ma:contentTypeDescription="Create a new document." ma:contentTypeScope="" ma:versionID="dfb616b9224b7e260eb3a1d8ee98237e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A644F9-F440-4C58-A5F4-84B8C6BDA28A}"/>
</file>

<file path=customXml/itemProps2.xml><?xml version="1.0" encoding="utf-8"?>
<ds:datastoreItem xmlns:ds="http://schemas.openxmlformats.org/officeDocument/2006/customXml" ds:itemID="{444C7741-E516-441D-8E62-D51105E3879C}"/>
</file>

<file path=customXml/itemProps3.xml><?xml version="1.0" encoding="utf-8"?>
<ds:datastoreItem xmlns:ds="http://schemas.openxmlformats.org/officeDocument/2006/customXml" ds:itemID="{357BCC2E-F7D7-4D84-8986-6E52189CBD6C}"/>
</file>

<file path=customXml/itemProps4.xml><?xml version="1.0" encoding="utf-8"?>
<ds:datastoreItem xmlns:ds="http://schemas.openxmlformats.org/officeDocument/2006/customXml" ds:itemID="{5CBEB0AA-FC88-4D2F-A0E1-4012204983C7}"/>
</file>

<file path=docProps/app.xml><?xml version="1.0" encoding="utf-8"?>
<Properties xmlns="http://schemas.openxmlformats.org/officeDocument/2006/extended-properties" xmlns:vt="http://schemas.openxmlformats.org/officeDocument/2006/docPropsVTypes">
  <Template>ACER new presentation template</Template>
  <TotalTime>1339</TotalTime>
  <Words>313</Words>
  <Application>Microsoft Office PowerPoint</Application>
  <PresentationFormat>Diavoorstelling (4:3)</PresentationFormat>
  <Paragraphs>48</Paragraphs>
  <Slides>8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10</vt:i4>
      </vt:variant>
      <vt:variant>
        <vt:lpstr>Thema</vt:lpstr>
      </vt:variant>
      <vt:variant>
        <vt:i4>3</vt:i4>
      </vt:variant>
      <vt:variant>
        <vt:lpstr>Diatitels</vt:lpstr>
      </vt:variant>
      <vt:variant>
        <vt:i4>8</vt:i4>
      </vt:variant>
    </vt:vector>
  </HeadingPairs>
  <TitlesOfParts>
    <vt:vector size="21" baseType="lpstr">
      <vt:lpstr>Arial</vt:lpstr>
      <vt:lpstr>ＭＳ Ｐゴシック</vt:lpstr>
      <vt:lpstr>Verdana</vt:lpstr>
      <vt:lpstr>Calibri</vt:lpstr>
      <vt:lpstr>Trebuchet MS</vt:lpstr>
      <vt:lpstr>Wingdings</vt:lpstr>
      <vt:lpstr>ScalaSans-Bold</vt:lpstr>
      <vt:lpstr>Arial Unicode MS</vt:lpstr>
      <vt:lpstr>ScalaSans</vt:lpstr>
      <vt:lpstr>Times New Roman</vt:lpstr>
      <vt:lpstr>1_ACER new presentation template</vt:lpstr>
      <vt:lpstr>4_ACER new presentation template</vt:lpstr>
      <vt:lpstr>3_ACER new presentation template</vt:lpstr>
      <vt:lpstr> Feasibility of implicit allocation in the gas market</vt:lpstr>
      <vt:lpstr>The RCC has drafted a position paper on the feasibility of implicit allocation in the gas market (now up for consultation)</vt:lpstr>
      <vt:lpstr>The morning session of the workshop is meant to explore the added value of implicit allocation in the gas market</vt:lpstr>
      <vt:lpstr>In the afternoon session the design issues related to the implicit allocation mechanism will be discussed in an open dialogue</vt:lpstr>
      <vt:lpstr>Dia 5</vt:lpstr>
      <vt:lpstr>Each statement is introduced via an elevator pitch and participants can – once a statement has been discussed – anonymously vote</vt:lpstr>
      <vt:lpstr>The RCC will draft an evaluation of comments and based upon input received revise – if applicable – the position paper</vt:lpstr>
      <vt:lpstr>The aim is to present the final RCC position paper during the Stakeholder Group meeting on 23 November in Copenhagen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Claire CAMUS (ACER)</dc:creator>
  <cp:lastModifiedBy>mliere</cp:lastModifiedBy>
  <cp:revision>90</cp:revision>
  <dcterms:created xsi:type="dcterms:W3CDTF">2011-11-28T15:46:36Z</dcterms:created>
  <dcterms:modified xsi:type="dcterms:W3CDTF">2012-10-17T15:56:24Z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0x0101004A2D57E775526D4BB21611A364552E90</vt:lpwstr>
  </property>
  <property fmtid="{D5CDD505-2E9C-101B-9397-08002B2CF9AE}" pid="3" name="_dlc_DocIdItemGuid">
    <vt:lpwstr>5ae6d543-35ed-46f3-a056-da077bde67ff</vt:lpwstr>
  </property>
</Properties>
</file>