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handoutMasters/handoutMaster1.xml" ContentType="application/vnd.openxmlformats-officedocument.presentationml.handoutMaster+xml"/>
  <Override PartName="/ppt/theme/theme5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  <p:sldMasterId id="2147483742" r:id="rId2"/>
    <p:sldMasterId id="2147483765" r:id="rId3"/>
  </p:sldMasterIdLst>
  <p:notesMasterIdLst>
    <p:notesMasterId r:id="rId9"/>
  </p:notesMasterIdLst>
  <p:handoutMasterIdLst>
    <p:handoutMasterId r:id="rId10"/>
  </p:handoutMasterIdLst>
  <p:sldIdLst>
    <p:sldId id="332" r:id="rId4"/>
    <p:sldId id="333" r:id="rId5"/>
    <p:sldId id="334" r:id="rId6"/>
    <p:sldId id="335" r:id="rId7"/>
    <p:sldId id="336" r:id="rId8"/>
  </p:sldIdLst>
  <p:sldSz cx="9144000" cy="6858000" type="screen4x3"/>
  <p:notesSz cx="7099300" cy="102346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07098"/>
    <a:srgbClr val="186D7E"/>
    <a:srgbClr val="005BA1"/>
    <a:srgbClr val="005BAB"/>
    <a:srgbClr val="31BBD7"/>
    <a:srgbClr val="0000FF"/>
    <a:srgbClr val="FFCC00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22" autoAdjust="0"/>
    <p:restoredTop sz="91197" autoAdjust="0"/>
  </p:normalViewPr>
  <p:slideViewPr>
    <p:cSldViewPr snapToGrid="0" snapToObjects="1">
      <p:cViewPr>
        <p:scale>
          <a:sx n="75" d="100"/>
          <a:sy n="75" d="100"/>
        </p:scale>
        <p:origin x="-3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-1956" y="-90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486"/>
          </a:xfrm>
          <a:prstGeom prst="rect">
            <a:avLst/>
          </a:prstGeom>
        </p:spPr>
        <p:txBody>
          <a:bodyPr vert="horz" lIns="94604" tIns="47302" rIns="94604" bIns="4730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82" y="0"/>
            <a:ext cx="3076364" cy="511486"/>
          </a:xfrm>
          <a:prstGeom prst="rect">
            <a:avLst/>
          </a:prstGeom>
        </p:spPr>
        <p:txBody>
          <a:bodyPr vert="horz" lIns="94604" tIns="47302" rIns="94604" bIns="4730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FA168F7-EFDC-4B3C-8985-0E6375CC9878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494"/>
            <a:ext cx="3076364" cy="511485"/>
          </a:xfrm>
          <a:prstGeom prst="rect">
            <a:avLst/>
          </a:prstGeom>
        </p:spPr>
        <p:txBody>
          <a:bodyPr vert="horz" lIns="94604" tIns="47302" rIns="94604" bIns="4730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82" y="9721494"/>
            <a:ext cx="3076364" cy="511485"/>
          </a:xfrm>
          <a:prstGeom prst="rect">
            <a:avLst/>
          </a:prstGeom>
        </p:spPr>
        <p:txBody>
          <a:bodyPr vert="horz" lIns="94604" tIns="47302" rIns="94604" bIns="4730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B8A3AA4-DD0E-44D6-B325-8206ACCB1B7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486"/>
          </a:xfrm>
          <a:prstGeom prst="rect">
            <a:avLst/>
          </a:prstGeom>
        </p:spPr>
        <p:txBody>
          <a:bodyPr vert="horz" lIns="94604" tIns="47302" rIns="94604" bIns="4730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82" y="0"/>
            <a:ext cx="3076364" cy="511486"/>
          </a:xfrm>
          <a:prstGeom prst="rect">
            <a:avLst/>
          </a:prstGeom>
        </p:spPr>
        <p:txBody>
          <a:bodyPr vert="horz" lIns="94604" tIns="47302" rIns="94604" bIns="4730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6117D46-5ACE-4BE6-94E7-00961FCF5F62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6512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04" tIns="47302" rIns="94604" bIns="4730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564"/>
            <a:ext cx="5679440" cy="4605004"/>
          </a:xfrm>
          <a:prstGeom prst="rect">
            <a:avLst/>
          </a:prstGeom>
        </p:spPr>
        <p:txBody>
          <a:bodyPr vert="horz" lIns="94604" tIns="47302" rIns="94604" bIns="47302" rtlCol="0">
            <a:normAutofit/>
          </a:bodyPr>
          <a:lstStyle/>
          <a:p>
            <a:pPr lvl="0"/>
            <a:r>
              <a:rPr lang="nl-BE" noProof="0" smtClean="0"/>
              <a:t>Click to edit Master text styles</a:t>
            </a:r>
          </a:p>
          <a:p>
            <a:pPr lvl="1"/>
            <a:r>
              <a:rPr lang="nl-BE" noProof="0" smtClean="0"/>
              <a:t>Second level</a:t>
            </a:r>
          </a:p>
          <a:p>
            <a:pPr lvl="2"/>
            <a:r>
              <a:rPr lang="nl-BE" noProof="0" smtClean="0"/>
              <a:t>Third level</a:t>
            </a:r>
          </a:p>
          <a:p>
            <a:pPr lvl="3"/>
            <a:r>
              <a:rPr lang="nl-BE" noProof="0" smtClean="0"/>
              <a:t>Fourth level</a:t>
            </a:r>
          </a:p>
          <a:p>
            <a:pPr lvl="4"/>
            <a:r>
              <a:rPr lang="nl-BE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494"/>
            <a:ext cx="3076364" cy="511485"/>
          </a:xfrm>
          <a:prstGeom prst="rect">
            <a:avLst/>
          </a:prstGeom>
        </p:spPr>
        <p:txBody>
          <a:bodyPr vert="horz" lIns="94604" tIns="47302" rIns="94604" bIns="4730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82" y="9721494"/>
            <a:ext cx="3076364" cy="511485"/>
          </a:xfrm>
          <a:prstGeom prst="rect">
            <a:avLst/>
          </a:prstGeom>
        </p:spPr>
        <p:txBody>
          <a:bodyPr vert="horz" lIns="94604" tIns="47302" rIns="94604" bIns="4730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8830241-E874-436B-A81F-B5C8A91EC4E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95C0C-5420-4763-AA0D-DCEC4FA42E8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A9DAC-C0FB-404E-A308-5C9C21403B1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027113"/>
            <a:ext cx="2057400" cy="50990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027113"/>
            <a:ext cx="6019800" cy="509905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F0FD3-61CE-467B-97F4-430F7A1CCE3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F4092-1245-4043-A1E4-A76934654EE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085DA-2F46-4A02-99CA-60899D22B5B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05F70-ADDD-400F-8ECA-1B03B8BA8DB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F817B-BBED-4D9E-9E15-23979E7C487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7D6CC-D992-4ECC-8F1D-9CAF1AB770C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34CE3-E58B-40F5-B269-3C677ACE660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19386-5E2A-4E76-AD5C-E1B487AC4E5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B1043-669C-4CD8-B601-72C3C28EF6D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0F365-D91F-436B-9808-D8E5D9BD6CC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C75A1-7804-4AE6-B570-1C54362A2E0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95BD9-5291-43B2-A4AC-83793151B2B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027113"/>
            <a:ext cx="2057400" cy="50990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027113"/>
            <a:ext cx="6019800" cy="50990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BD33C-5BC2-446D-A8D1-2F4BC1BFFC7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3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4" name="Picture 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FOND_COVER_transp.png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7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1800"/>
          </a:p>
        </p:txBody>
      </p:sp>
      <p:pic>
        <p:nvPicPr>
          <p:cNvPr id="8" name="Picture 3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9"/>
          <p:cNvSpPr txBox="1">
            <a:spLocks noChangeArrowheads="1"/>
          </p:cNvSpPr>
          <p:nvPr userDrawn="1"/>
        </p:nvSpPr>
        <p:spPr bwMode="auto">
          <a:xfrm>
            <a:off x="3276600" y="2060575"/>
            <a:ext cx="4967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fr-BE" sz="1800"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" name="Date Placeholder 5"/>
          <p:cNvSpPr txBox="1">
            <a:spLocks noGrp="1"/>
          </p:cNvSpPr>
          <p:nvPr userDrawn="1"/>
        </p:nvSpPr>
        <p:spPr bwMode="auto">
          <a:xfrm>
            <a:off x="6772275" y="56800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FB3ED4C3-1B57-464F-BB53-A7A0CF1E95D7}" type="datetime1">
              <a:rPr lang="en-IE" sz="1400" b="1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+mn-cs"/>
              </a:rPr>
              <a:pPr algn="r">
                <a:defRPr/>
              </a:pPr>
              <a:t>17/10/2012</a:t>
            </a:fld>
            <a:endParaRPr lang="en-US" sz="1400" b="1">
              <a:solidFill>
                <a:schemeClr val="bg1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1" name="TextBox 8"/>
          <p:cNvSpPr txBox="1">
            <a:spLocks noChangeArrowheads="1"/>
          </p:cNvSpPr>
          <p:nvPr userDrawn="1"/>
        </p:nvSpPr>
        <p:spPr bwMode="auto">
          <a:xfrm>
            <a:off x="1244600" y="5664200"/>
            <a:ext cx="711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FFFFF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22nd RCC meeting GRI NW</a:t>
            </a:r>
          </a:p>
        </p:txBody>
      </p:sp>
      <p:sp>
        <p:nvSpPr>
          <p:cNvPr id="12" name="Title Placeholder 1"/>
          <p:cNvSpPr>
            <a:spLocks noGrp="1"/>
          </p:cNvSpPr>
          <p:nvPr/>
        </p:nvSpPr>
        <p:spPr bwMode="auto">
          <a:xfrm>
            <a:off x="2714625" y="1628775"/>
            <a:ext cx="619125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lnSpc>
                <a:spcPct val="90000"/>
              </a:lnSpc>
              <a:defRPr/>
            </a:pPr>
            <a:r>
              <a:rPr lang="en-GB" sz="3000" b="1">
                <a:solidFill>
                  <a:srgbClr val="00529B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Location next Government and SG meeting</a:t>
            </a:r>
          </a:p>
        </p:txBody>
      </p:sp>
      <p:sp>
        <p:nvSpPr>
          <p:cNvPr id="13" name="Text Placeholder 2"/>
          <p:cNvSpPr>
            <a:spLocks/>
          </p:cNvSpPr>
          <p:nvPr userDrawn="1"/>
        </p:nvSpPr>
        <p:spPr bwMode="auto">
          <a:xfrm>
            <a:off x="2987675" y="2738438"/>
            <a:ext cx="597693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endParaRPr lang="en-US" sz="2800" i="1" dirty="0">
              <a:latin typeface="Verdana" pitchFamily="34" charset="0"/>
              <a:ea typeface="ＭＳ Ｐゴシック" pitchFamily="34" charset="-128"/>
              <a:cs typeface="+mn-cs"/>
            </a:endParaRPr>
          </a:p>
          <a:p>
            <a:pPr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r>
              <a:rPr lang="en-US" sz="2400" i="1" dirty="0">
                <a:latin typeface="Verdana" pitchFamily="34" charset="0"/>
                <a:ea typeface="ＭＳ Ｐゴシック" pitchFamily="34" charset="-128"/>
                <a:cs typeface="+mn-cs"/>
              </a:rPr>
              <a:t>Programme Office GRI NW</a:t>
            </a:r>
            <a:endParaRPr lang="en-US" sz="2000" dirty="0">
              <a:latin typeface="Verdana" pitchFamily="34" charset="0"/>
              <a:ea typeface="ＭＳ Ｐゴシック" pitchFamily="34" charset="-128"/>
              <a:cs typeface="+mn-cs"/>
            </a:endParaRPr>
          </a:p>
          <a:p>
            <a:pPr algn="ctr"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endParaRPr lang="en-GB" sz="2800" dirty="0"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Top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A6DE3-28B5-42CB-98FD-7311E600EA0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DE2E4-0F60-42F5-9B9A-0B991D0BF94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3661C-874C-4744-898C-9B10BA3B61A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FE8F6-C7F2-4E1A-9995-8CED4FEB897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E6559-8989-4766-BC5E-239A20432F4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D897C-472A-4603-BC0D-140528CF8FF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E8A9C-301B-4994-B125-223B1726932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1028" name="Picture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Espace réservé du pied de page 3"/>
          <p:cNvSpPr txBox="1">
            <a:spLocks noGrp="1"/>
          </p:cNvSpPr>
          <p:nvPr/>
        </p:nvSpPr>
        <p:spPr bwMode="auto">
          <a:xfrm>
            <a:off x="228600" y="6492875"/>
            <a:ext cx="3759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RCC</a:t>
            </a:r>
            <a:r>
              <a:rPr lang="en-US" sz="1800" b="1" baseline="0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 </a:t>
            </a: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meeting</a:t>
            </a:r>
            <a:endParaRPr lang="en-US" sz="1800" b="1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3588" y="0"/>
            <a:ext cx="7110412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Assessing</a:t>
            </a:r>
            <a:r>
              <a:rPr lang="en-US" sz="1800" b="1" baseline="0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 market liquidity within GRI NW</a:t>
            </a:r>
            <a:endParaRPr lang="en-US" sz="1800" b="1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27113"/>
            <a:ext cx="82296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C60297C-162D-4BDD-B0C9-77C6AA139A1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ransition spd="med">
    <p:wipe dir="r"/>
  </p:transition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400">
          <a:solidFill>
            <a:srgbClr val="898989"/>
          </a:solidFill>
          <a:latin typeface="+mn-lt"/>
          <a:ea typeface="+mn-ea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+mn-cs"/>
        </a:defRPr>
      </a:lvl2pPr>
      <a:lvl3pPr marL="1524000" indent="-346075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+mn-cs"/>
        </a:defRPr>
      </a:lvl3pPr>
      <a:lvl4pPr marL="2066925" indent="-363538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4pPr>
      <a:lvl5pPr marL="2600325" indent="-354013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5pPr>
      <a:lvl6pPr marL="30575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6pPr>
      <a:lvl7pPr marL="35147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7pPr>
      <a:lvl8pPr marL="39719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8pPr>
      <a:lvl9pPr marL="44291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2052" name="Picture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Espace réservé du pied de page 3"/>
          <p:cNvSpPr txBox="1">
            <a:spLocks noGrp="1"/>
          </p:cNvSpPr>
          <p:nvPr/>
        </p:nvSpPr>
        <p:spPr bwMode="auto">
          <a:xfrm>
            <a:off x="228600" y="6492875"/>
            <a:ext cx="4229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22nd RCC meeting GRI NW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33588" y="182563"/>
            <a:ext cx="7110412" cy="3667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800" b="1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Location next Government and SG meeting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27113"/>
            <a:ext cx="82296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55587F0-1CED-4FAB-BBEA-E1B8947A57F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 spd="med">
    <p:wipe dir="r"/>
  </p:transition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400">
          <a:solidFill>
            <a:srgbClr val="898989"/>
          </a:solidFill>
          <a:latin typeface="+mn-lt"/>
          <a:ea typeface="+mn-ea"/>
          <a:cs typeface="ＭＳ Ｐゴシック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ＭＳ Ｐゴシック"/>
        </a:defRPr>
      </a:lvl2pPr>
      <a:lvl3pPr marL="1524000" indent="-346075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ＭＳ Ｐゴシック"/>
        </a:defRPr>
      </a:lvl3pPr>
      <a:lvl4pPr marL="2066925" indent="-363538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ＭＳ Ｐゴシック"/>
        </a:defRPr>
      </a:lvl4pPr>
      <a:lvl5pPr marL="2600325" indent="-354013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ＭＳ Ｐゴシック"/>
        </a:defRPr>
      </a:lvl5pPr>
      <a:lvl6pPr marL="30575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6pPr>
      <a:lvl7pPr marL="35147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7pPr>
      <a:lvl8pPr marL="39719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8pPr>
      <a:lvl9pPr marL="44291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</p:sldLayoutIdLst>
  <p:transition spd="med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+mn-ea"/>
          <a:cs typeface="+mn-cs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pitchFamily="34" charset="0"/>
        <a:buChar char="­"/>
        <a:defRPr sz="2200">
          <a:solidFill>
            <a:schemeClr val="tx1"/>
          </a:solidFill>
          <a:latin typeface="+mn-lt"/>
          <a:ea typeface="+mn-ea"/>
          <a:cs typeface="+mn-cs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amuscl\AppData\Local\Microsoft\Windows\Temporary Internet Files\Content.IE5\GTVTTPZC\MP900438622[3]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885950" y="5680075"/>
            <a:ext cx="3486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TITRE</a:t>
            </a:r>
          </a:p>
        </p:txBody>
      </p:sp>
      <p:pic>
        <p:nvPicPr>
          <p:cNvPr id="7" name="Picture 6" descr="FOND_COVER_transp.png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0" y="0"/>
            <a:ext cx="9223769" cy="6858000"/>
          </a:xfrm>
          <a:prstGeom prst="rect">
            <a:avLst/>
          </a:prstGeom>
        </p:spPr>
      </p:pic>
      <p:sp>
        <p:nvSpPr>
          <p:cNvPr id="4101" name="Date Placeholder 5"/>
          <p:cNvSpPr txBox="1">
            <a:spLocks noGrp="1"/>
          </p:cNvSpPr>
          <p:nvPr/>
        </p:nvSpPr>
        <p:spPr bwMode="auto">
          <a:xfrm>
            <a:off x="6772275" y="56800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IE" sz="1400" b="1" dirty="0" smtClean="0">
                <a:solidFill>
                  <a:schemeClr val="bg1"/>
                </a:solidFill>
              </a:rPr>
              <a:t>18/10/2012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102" name="TextBox 8"/>
          <p:cNvSpPr txBox="1">
            <a:spLocks noChangeArrowheads="1"/>
          </p:cNvSpPr>
          <p:nvPr/>
        </p:nvSpPr>
        <p:spPr bwMode="auto">
          <a:xfrm>
            <a:off x="1244600" y="5664200"/>
            <a:ext cx="711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  <a:latin typeface="Verdana" pitchFamily="34" charset="0"/>
              </a:rPr>
              <a:t>RCC </a:t>
            </a:r>
            <a:r>
              <a:rPr lang="en-US" sz="2000" b="1" dirty="0" smtClean="0">
                <a:solidFill>
                  <a:srgbClr val="FFFFFF"/>
                </a:solidFill>
                <a:latin typeface="Verdana" pitchFamily="34" charset="0"/>
              </a:rPr>
              <a:t>meeting</a:t>
            </a:r>
            <a:r>
              <a:rPr lang="en-US" sz="2000" b="1" dirty="0">
                <a:solidFill>
                  <a:srgbClr val="FFFFFF"/>
                </a:solidFill>
                <a:latin typeface="Verdana" pitchFamily="34" charset="0"/>
              </a:rPr>
              <a:t>	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-280988" y="635000"/>
            <a:ext cx="3051176" cy="134937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1800"/>
          </a:p>
        </p:txBody>
      </p:sp>
      <p:pic>
        <p:nvPicPr>
          <p:cNvPr id="4104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250" y="801688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Placeholder 1"/>
          <p:cNvSpPr>
            <a:spLocks noGrp="1"/>
          </p:cNvSpPr>
          <p:nvPr>
            <p:ph type="ctrTitle" idx="4294967295"/>
          </p:nvPr>
        </p:nvSpPr>
        <p:spPr>
          <a:xfrm>
            <a:off x="2389188" y="1984375"/>
            <a:ext cx="6754812" cy="1470025"/>
          </a:xfrm>
        </p:spPr>
        <p:txBody>
          <a:bodyPr/>
          <a:lstStyle/>
          <a:p>
            <a:pPr eaLnBrk="1" hangingPunct="1"/>
            <a:r>
              <a:rPr lang="en-GB" sz="2400" dirty="0" smtClean="0">
                <a:solidFill>
                  <a:srgbClr val="264D74"/>
                </a:solidFill>
              </a:rPr>
              <a:t>First thoughts on project approach   for assessing market liquidity within GRI NW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subTitle" idx="4294967295"/>
          </p:nvPr>
        </p:nvSpPr>
        <p:spPr>
          <a:xfrm>
            <a:off x="2393950" y="3190875"/>
            <a:ext cx="5976937" cy="122396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sz="1600" dirty="0" smtClean="0"/>
          </a:p>
          <a:p>
            <a:pPr eaLnBrk="1" hangingPunct="1">
              <a:buClrTx/>
              <a:buSzTx/>
              <a:buFontTx/>
              <a:buNone/>
            </a:pPr>
            <a:r>
              <a:rPr lang="en-US" sz="1900" dirty="0" smtClean="0">
                <a:solidFill>
                  <a:schemeClr val="tx1"/>
                </a:solidFill>
                <a:latin typeface="Arial" pitchFamily="34" charset="0"/>
              </a:rPr>
              <a:t>Programme Office</a:t>
            </a:r>
            <a:endParaRPr lang="en-GB" sz="19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8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>
        <p:tmplLst>
          <p:tmpl lvl="1">
            <p:tnLst>
              <p:par>
                <p:cTn presetID="1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Top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96900" y="785813"/>
            <a:ext cx="7700963" cy="609600"/>
          </a:xfrm>
        </p:spPr>
        <p:txBody>
          <a:bodyPr>
            <a:noAutofit/>
          </a:bodyPr>
          <a:lstStyle/>
          <a:p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The Gas Target Model has </a:t>
            </a:r>
            <a:r>
              <a:rPr lang="nl-NL" sz="2000" dirty="0" err="1" smtClean="0">
                <a:solidFill>
                  <a:srgbClr val="307098"/>
                </a:solidFill>
                <a:latin typeface="Arial" pitchFamily="34" charset="0"/>
              </a:rPr>
              <a:t>identified</a:t>
            </a:r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 several steps </a:t>
            </a:r>
            <a:r>
              <a:rPr lang="nl-NL" sz="2000" dirty="0" err="1" smtClean="0">
                <a:solidFill>
                  <a:srgbClr val="307098"/>
                </a:solidFill>
                <a:latin typeface="Arial" pitchFamily="34" charset="0"/>
              </a:rPr>
              <a:t>how</a:t>
            </a:r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 the </a:t>
            </a:r>
            <a:r>
              <a:rPr lang="nl-NL" sz="2000" dirty="0" err="1" smtClean="0">
                <a:solidFill>
                  <a:srgbClr val="307098"/>
                </a:solidFill>
                <a:latin typeface="Arial" pitchFamily="34" charset="0"/>
              </a:rPr>
              <a:t>internal</a:t>
            </a:r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 gas </a:t>
            </a:r>
            <a:r>
              <a:rPr lang="nl-NL" sz="2000" dirty="0" err="1" smtClean="0">
                <a:solidFill>
                  <a:srgbClr val="307098"/>
                </a:solidFill>
                <a:latin typeface="Arial" pitchFamily="34" charset="0"/>
              </a:rPr>
              <a:t>market</a:t>
            </a:r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 can </a:t>
            </a:r>
            <a:r>
              <a:rPr lang="nl-NL" sz="2000" dirty="0" err="1" smtClean="0">
                <a:solidFill>
                  <a:srgbClr val="307098"/>
                </a:solidFill>
                <a:latin typeface="Arial" pitchFamily="34" charset="0"/>
              </a:rPr>
              <a:t>be</a:t>
            </a:r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 </a:t>
            </a:r>
            <a:r>
              <a:rPr lang="nl-NL" sz="2000" dirty="0" err="1" smtClean="0">
                <a:solidFill>
                  <a:srgbClr val="307098"/>
                </a:solidFill>
                <a:latin typeface="Arial" pitchFamily="34" charset="0"/>
              </a:rPr>
              <a:t>realized</a:t>
            </a:r>
            <a:endParaRPr lang="nl-NL" sz="2000" dirty="0" smtClean="0">
              <a:solidFill>
                <a:srgbClr val="307098"/>
              </a:solidFill>
              <a:latin typeface="Arial" pitchFamily="34" charset="0"/>
            </a:endParaRPr>
          </a:p>
        </p:txBody>
      </p:sp>
      <p:sp>
        <p:nvSpPr>
          <p:cNvPr id="7171" name="Text Box 16"/>
          <p:cNvSpPr txBox="1">
            <a:spLocks noChangeArrowheads="1"/>
          </p:cNvSpPr>
          <p:nvPr/>
        </p:nvSpPr>
        <p:spPr bwMode="auto">
          <a:xfrm>
            <a:off x="392113" y="1674813"/>
            <a:ext cx="81010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7B909"/>
              </a:buClr>
              <a:buFont typeface="Wingdings" pitchFamily="2" charset="2"/>
              <a:buChar char="§"/>
            </a:pPr>
            <a:r>
              <a:rPr lang="nl-NL" dirty="0"/>
              <a:t> </a:t>
            </a:r>
            <a:r>
              <a:rPr lang="nl-NL" sz="1800" b="1" dirty="0">
                <a:solidFill>
                  <a:srgbClr val="307098"/>
                </a:solidFill>
              </a:rPr>
              <a:t>The </a:t>
            </a:r>
            <a:r>
              <a:rPr lang="nl-NL" sz="1800" b="1" dirty="0" err="1">
                <a:solidFill>
                  <a:srgbClr val="307098"/>
                </a:solidFill>
              </a:rPr>
              <a:t>figure</a:t>
            </a:r>
            <a:r>
              <a:rPr lang="nl-NL" sz="1800" b="1" dirty="0">
                <a:solidFill>
                  <a:srgbClr val="307098"/>
                </a:solidFill>
              </a:rPr>
              <a:t> </a:t>
            </a:r>
            <a:r>
              <a:rPr lang="nl-NL" sz="1800" b="1" dirty="0" err="1">
                <a:solidFill>
                  <a:srgbClr val="307098"/>
                </a:solidFill>
              </a:rPr>
              <a:t>below</a:t>
            </a:r>
            <a:r>
              <a:rPr lang="nl-NL" sz="1800" b="1" dirty="0">
                <a:solidFill>
                  <a:srgbClr val="307098"/>
                </a:solidFill>
              </a:rPr>
              <a:t> </a:t>
            </a:r>
            <a:r>
              <a:rPr lang="nl-NL" sz="1800" b="1" dirty="0" err="1">
                <a:solidFill>
                  <a:srgbClr val="307098"/>
                </a:solidFill>
              </a:rPr>
              <a:t>represents</a:t>
            </a:r>
            <a:r>
              <a:rPr lang="nl-NL" sz="1800" b="1" dirty="0">
                <a:solidFill>
                  <a:srgbClr val="307098"/>
                </a:solidFill>
              </a:rPr>
              <a:t> the Gas Target Model in a </a:t>
            </a:r>
            <a:r>
              <a:rPr lang="nl-NL" sz="1800" b="1" dirty="0" err="1">
                <a:solidFill>
                  <a:srgbClr val="307098"/>
                </a:solidFill>
              </a:rPr>
              <a:t>nutshell</a:t>
            </a:r>
            <a:endParaRPr lang="nl-NL" sz="1800" b="1" dirty="0">
              <a:solidFill>
                <a:srgbClr val="307098"/>
              </a:solidFill>
            </a:endParaRPr>
          </a:p>
        </p:txBody>
      </p:sp>
      <p:sp>
        <p:nvSpPr>
          <p:cNvPr id="7172" name="Rectangle 17"/>
          <p:cNvSpPr>
            <a:spLocks noChangeArrowheads="1"/>
          </p:cNvSpPr>
          <p:nvPr/>
        </p:nvSpPr>
        <p:spPr bwMode="auto">
          <a:xfrm>
            <a:off x="633413" y="5141913"/>
            <a:ext cx="6985000" cy="647700"/>
          </a:xfrm>
          <a:prstGeom prst="rect">
            <a:avLst/>
          </a:prstGeom>
          <a:solidFill>
            <a:srgbClr val="B2B2B2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lIns="90000" tIns="46800" rIns="90000" bIns="46800" anchor="b"/>
          <a:lstStyle/>
          <a:p>
            <a:pPr algn="ctr" eaLnBrk="0" hangingPunct="0"/>
            <a:r>
              <a:rPr lang="en-GB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Realising economic investments in infrastructure</a:t>
            </a:r>
          </a:p>
        </p:txBody>
      </p:sp>
      <p:sp>
        <p:nvSpPr>
          <p:cNvPr id="7173" name="AutoShape 18"/>
          <p:cNvSpPr>
            <a:spLocks noChangeArrowheads="1"/>
          </p:cNvSpPr>
          <p:nvPr/>
        </p:nvSpPr>
        <p:spPr bwMode="auto">
          <a:xfrm>
            <a:off x="596900" y="2476500"/>
            <a:ext cx="6981825" cy="1008063"/>
          </a:xfrm>
          <a:prstGeom prst="upArrow">
            <a:avLst>
              <a:gd name="adj1" fmla="val 100000"/>
              <a:gd name="adj2" fmla="val 79417"/>
            </a:avLst>
          </a:prstGeom>
          <a:solidFill>
            <a:schemeClr val="accent1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lIns="90000" tIns="46800" rIns="90000" bIns="252000" anchor="b"/>
          <a:lstStyle/>
          <a:p>
            <a:pPr algn="ctr" eaLnBrk="0" hangingPunct="0"/>
            <a:r>
              <a:rPr lang="en-GB" b="1" dirty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t>Vision for an internal gas market</a:t>
            </a:r>
          </a:p>
        </p:txBody>
      </p:sp>
      <p:sp>
        <p:nvSpPr>
          <p:cNvPr id="7174" name="Rectangle 19"/>
          <p:cNvSpPr>
            <a:spLocks noChangeArrowheads="1"/>
          </p:cNvSpPr>
          <p:nvPr/>
        </p:nvSpPr>
        <p:spPr bwMode="auto">
          <a:xfrm>
            <a:off x="609600" y="3665538"/>
            <a:ext cx="2160588" cy="1331912"/>
          </a:xfrm>
          <a:prstGeom prst="rect">
            <a:avLst/>
          </a:prstGeom>
          <a:solidFill>
            <a:srgbClr val="99CCFF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eaLnBrk="0" hangingPunct="0"/>
            <a:r>
              <a:rPr lang="en-GB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Step 1:</a:t>
            </a:r>
            <a:br>
              <a:rPr lang="en-GB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</a:br>
            <a:r>
              <a:rPr lang="en-GB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Enabling functioning wholesale markets</a:t>
            </a:r>
          </a:p>
        </p:txBody>
      </p:sp>
      <p:sp>
        <p:nvSpPr>
          <p:cNvPr id="7175" name="Rectangle 20"/>
          <p:cNvSpPr>
            <a:spLocks noChangeArrowheads="1"/>
          </p:cNvSpPr>
          <p:nvPr/>
        </p:nvSpPr>
        <p:spPr bwMode="auto">
          <a:xfrm>
            <a:off x="3105150" y="3665538"/>
            <a:ext cx="1989138" cy="1331912"/>
          </a:xfrm>
          <a:prstGeom prst="rect">
            <a:avLst/>
          </a:prstGeom>
          <a:solidFill>
            <a:srgbClr val="99CCFF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eaLnBrk="0" hangingPunct="0"/>
            <a:r>
              <a:rPr lang="en-GB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Step 2:</a:t>
            </a:r>
            <a:br>
              <a:rPr lang="en-GB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</a:br>
            <a:r>
              <a:rPr lang="en-GB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Connecting functioning  wholesale markets</a:t>
            </a:r>
          </a:p>
        </p:txBody>
      </p:sp>
      <p:sp>
        <p:nvSpPr>
          <p:cNvPr id="7176" name="Rectangle 21"/>
          <p:cNvSpPr>
            <a:spLocks noChangeArrowheads="1"/>
          </p:cNvSpPr>
          <p:nvPr/>
        </p:nvSpPr>
        <p:spPr bwMode="auto">
          <a:xfrm>
            <a:off x="5602288" y="3665538"/>
            <a:ext cx="1989137" cy="1331912"/>
          </a:xfrm>
          <a:prstGeom prst="rect">
            <a:avLst/>
          </a:prstGeom>
          <a:solidFill>
            <a:srgbClr val="99CCFF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eaLnBrk="0" hangingPunct="0"/>
            <a:r>
              <a:rPr lang="en-GB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Step 3:</a:t>
            </a:r>
            <a:br>
              <a:rPr lang="en-GB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</a:br>
            <a:r>
              <a:rPr lang="en-GB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Ensuring secure supply and economic investment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3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C199E17-B4DD-4587-B709-8B821832790A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4" name="Titre 1"/>
          <p:cNvSpPr>
            <a:spLocks noGrp="1"/>
          </p:cNvSpPr>
          <p:nvPr>
            <p:ph type="ctrTitle" idx="4294967295"/>
          </p:nvPr>
        </p:nvSpPr>
        <p:spPr>
          <a:xfrm>
            <a:off x="539750" y="749300"/>
            <a:ext cx="8604250" cy="766763"/>
          </a:xfrm>
        </p:spPr>
        <p:txBody>
          <a:bodyPr/>
          <a:lstStyle/>
          <a:p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The RCC will </a:t>
            </a:r>
            <a:r>
              <a:rPr lang="nl-NL" sz="2000" dirty="0" err="1" smtClean="0">
                <a:solidFill>
                  <a:srgbClr val="307098"/>
                </a:solidFill>
                <a:latin typeface="Arial" pitchFamily="34" charset="0"/>
              </a:rPr>
              <a:t>assess</a:t>
            </a:r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 </a:t>
            </a:r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</a:rPr>
              <a:t>market liquidity and degree of market integration of countries within the region</a:t>
            </a:r>
            <a:endParaRPr lang="en-GB" sz="2000" dirty="0" smtClean="0">
              <a:solidFill>
                <a:srgbClr val="307098"/>
              </a:solidFill>
              <a:latin typeface="Arial" pitchFamily="34" charset="0"/>
            </a:endParaRPr>
          </a:p>
        </p:txBody>
      </p:sp>
      <p:sp>
        <p:nvSpPr>
          <p:cNvPr id="8196" name="Espace réservé du pied de page 3"/>
          <p:cNvSpPr txBox="1">
            <a:spLocks noGrp="1"/>
          </p:cNvSpPr>
          <p:nvPr/>
        </p:nvSpPr>
        <p:spPr bwMode="auto">
          <a:xfrm>
            <a:off x="2268538" y="188913"/>
            <a:ext cx="68754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nl-NL" b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3863975" y="3254375"/>
            <a:ext cx="2160588" cy="865188"/>
          </a:xfrm>
          <a:prstGeom prst="leftArrow">
            <a:avLst>
              <a:gd name="adj1" fmla="val 50000"/>
              <a:gd name="adj2" fmla="val 62431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GB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84213" y="2492375"/>
            <a:ext cx="7788275" cy="3254375"/>
          </a:xfrm>
          <a:prstGeom prst="rect">
            <a:avLst/>
          </a:prstGeom>
          <a:solidFill>
            <a:srgbClr val="30709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0" hangingPunct="0"/>
            <a:endParaRPr lang="nl-NL" sz="1800">
              <a:solidFill>
                <a:schemeClr val="bg1"/>
              </a:solidFill>
              <a:latin typeface="ScalaSans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900113" y="3505200"/>
            <a:ext cx="3457575" cy="238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0" hangingPunct="0">
              <a:buClr>
                <a:srgbClr val="F7B909"/>
              </a:buClr>
              <a:buFont typeface="Wingdings" pitchFamily="2" charset="2"/>
              <a:buChar char="§"/>
            </a:pPr>
            <a:endParaRPr lang="nl-NL" sz="1700">
              <a:solidFill>
                <a:schemeClr val="bg1"/>
              </a:solidFill>
            </a:endParaRPr>
          </a:p>
        </p:txBody>
      </p:sp>
      <p:sp>
        <p:nvSpPr>
          <p:cNvPr id="8200" name="Rectangle 9"/>
          <p:cNvSpPr>
            <a:spLocks noChangeArrowheads="1"/>
          </p:cNvSpPr>
          <p:nvPr/>
        </p:nvSpPr>
        <p:spPr bwMode="auto">
          <a:xfrm>
            <a:off x="971550" y="3284538"/>
            <a:ext cx="3373438" cy="2257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0" hangingPunct="0">
              <a:buClr>
                <a:srgbClr val="F7B909"/>
              </a:buClr>
              <a:buFont typeface="Wingdings" pitchFamily="2" charset="2"/>
              <a:buChar char="§"/>
            </a:pPr>
            <a:endParaRPr lang="nl-NL" sz="1700">
              <a:solidFill>
                <a:schemeClr val="bg1"/>
              </a:solidFill>
            </a:endParaRP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1042988" y="3357563"/>
            <a:ext cx="3716337" cy="215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7B909"/>
              </a:buClr>
              <a:buFont typeface="Wingdings" pitchFamily="2" charset="2"/>
              <a:buChar char="§"/>
            </a:pPr>
            <a:endParaRPr lang="nl-NL" sz="600">
              <a:solidFill>
                <a:srgbClr val="3375AB"/>
              </a:solidFill>
            </a:endParaRPr>
          </a:p>
          <a:p>
            <a:pPr eaLnBrk="0" hangingPunct="0">
              <a:buClr>
                <a:srgbClr val="F7B909"/>
              </a:buClr>
              <a:buFont typeface="Wingdings" pitchFamily="2" charset="2"/>
              <a:buChar char="§"/>
            </a:pPr>
            <a:r>
              <a:rPr lang="en-US" sz="1500">
                <a:solidFill>
                  <a:srgbClr val="3375AB"/>
                </a:solidFill>
              </a:rPr>
              <a:t> NRAs shall assess market liquidity         </a:t>
            </a:r>
            <a:br>
              <a:rPr lang="en-US" sz="1500">
                <a:solidFill>
                  <a:srgbClr val="3375AB"/>
                </a:solidFill>
              </a:rPr>
            </a:br>
            <a:r>
              <a:rPr lang="en-US" sz="1500">
                <a:solidFill>
                  <a:srgbClr val="3375AB"/>
                </a:solidFill>
              </a:rPr>
              <a:t>  and degree of market integration</a:t>
            </a:r>
          </a:p>
          <a:p>
            <a:pPr eaLnBrk="0" hangingPunct="0">
              <a:buClr>
                <a:srgbClr val="F7B909"/>
              </a:buClr>
              <a:buFont typeface="Wingdings" pitchFamily="2" charset="2"/>
              <a:buChar char="§"/>
            </a:pPr>
            <a:endParaRPr lang="en-US" sz="1500">
              <a:solidFill>
                <a:srgbClr val="3375AB"/>
              </a:solidFill>
            </a:endParaRPr>
          </a:p>
          <a:p>
            <a:pPr eaLnBrk="0" hangingPunct="0">
              <a:buClr>
                <a:srgbClr val="F7B909"/>
              </a:buClr>
              <a:buFont typeface="Wingdings" pitchFamily="2" charset="2"/>
              <a:buChar char="§"/>
            </a:pPr>
            <a:r>
              <a:rPr lang="en-US" sz="1500">
                <a:solidFill>
                  <a:srgbClr val="3375AB"/>
                </a:solidFill>
              </a:rPr>
              <a:t> Close cooperation with each other,  </a:t>
            </a:r>
            <a:br>
              <a:rPr lang="en-US" sz="1500">
                <a:solidFill>
                  <a:srgbClr val="3375AB"/>
                </a:solidFill>
              </a:rPr>
            </a:br>
            <a:r>
              <a:rPr lang="en-US" sz="1500">
                <a:solidFill>
                  <a:srgbClr val="3375AB"/>
                </a:solidFill>
              </a:rPr>
              <a:t>  stakeholders involved through GRIs</a:t>
            </a:r>
          </a:p>
          <a:p>
            <a:pPr eaLnBrk="0" hangingPunct="0">
              <a:buClr>
                <a:srgbClr val="F7B909"/>
              </a:buClr>
              <a:buFont typeface="Wingdings" pitchFamily="2" charset="2"/>
              <a:buChar char="§"/>
            </a:pPr>
            <a:endParaRPr lang="en-US" sz="1400">
              <a:solidFill>
                <a:srgbClr val="3375AB"/>
              </a:solidFill>
            </a:endParaRPr>
          </a:p>
          <a:p>
            <a:pPr eaLnBrk="0" hangingPunct="0">
              <a:buClr>
                <a:srgbClr val="F7B909"/>
              </a:buClr>
              <a:buFont typeface="Wingdings" pitchFamily="2" charset="2"/>
              <a:buChar char="§"/>
            </a:pPr>
            <a:r>
              <a:rPr lang="en-US" sz="1500">
                <a:solidFill>
                  <a:srgbClr val="3375AB"/>
                </a:solidFill>
              </a:rPr>
              <a:t> Where necessary, NRAs explore </a:t>
            </a:r>
            <a:br>
              <a:rPr lang="en-US" sz="1500">
                <a:solidFill>
                  <a:srgbClr val="3375AB"/>
                </a:solidFill>
              </a:rPr>
            </a:br>
            <a:r>
              <a:rPr lang="en-US" sz="1500">
                <a:solidFill>
                  <a:srgbClr val="3375AB"/>
                </a:solidFill>
              </a:rPr>
              <a:t>  measures to improve market liquidity         </a:t>
            </a:r>
            <a:br>
              <a:rPr lang="en-US" sz="1500">
                <a:solidFill>
                  <a:srgbClr val="3375AB"/>
                </a:solidFill>
              </a:rPr>
            </a:br>
            <a:r>
              <a:rPr lang="en-US" sz="1500">
                <a:solidFill>
                  <a:srgbClr val="3375AB"/>
                </a:solidFill>
              </a:rPr>
              <a:t>  and the degree of market integration </a:t>
            </a:r>
            <a:endParaRPr lang="nl-NL" sz="1500">
              <a:solidFill>
                <a:srgbClr val="3375AB"/>
              </a:solidFill>
            </a:endParaRP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1343025" y="2797175"/>
            <a:ext cx="24495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nl-NL" sz="1800">
              <a:latin typeface="ScalaSans" pitchFamily="34" charset="0"/>
            </a:endParaRP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5364163" y="2852738"/>
            <a:ext cx="24479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b="1" dirty="0">
                <a:solidFill>
                  <a:srgbClr val="FFFFFF"/>
                </a:solidFill>
              </a:rPr>
              <a:t>Envisioned approach</a:t>
            </a:r>
          </a:p>
        </p:txBody>
      </p:sp>
      <p:sp>
        <p:nvSpPr>
          <p:cNvPr id="8204" name="Text Box 28"/>
          <p:cNvSpPr txBox="1">
            <a:spLocks noChangeArrowheads="1"/>
          </p:cNvSpPr>
          <p:nvPr/>
        </p:nvSpPr>
        <p:spPr bwMode="auto">
          <a:xfrm>
            <a:off x="539750" y="1844675"/>
            <a:ext cx="89646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7B909"/>
              </a:buClr>
              <a:buFont typeface="Wingdings" pitchFamily="2" charset="2"/>
              <a:buChar char="§"/>
            </a:pPr>
            <a:r>
              <a:rPr lang="nl-NL" sz="2000" b="1" dirty="0">
                <a:solidFill>
                  <a:schemeClr val="bg1"/>
                </a:solidFill>
              </a:rPr>
              <a:t> </a:t>
            </a:r>
            <a:r>
              <a:rPr lang="nl-NL" b="1" dirty="0">
                <a:solidFill>
                  <a:srgbClr val="307098"/>
                </a:solidFill>
                <a:cs typeface="Arial" pitchFamily="34" charset="0"/>
              </a:rPr>
              <a:t>NRAs are </a:t>
            </a:r>
            <a:r>
              <a:rPr lang="nl-NL" b="1" dirty="0" err="1">
                <a:solidFill>
                  <a:srgbClr val="307098"/>
                </a:solidFill>
                <a:cs typeface="Arial" pitchFamily="34" charset="0"/>
              </a:rPr>
              <a:t>currently</a:t>
            </a:r>
            <a:r>
              <a:rPr lang="nl-NL" b="1" dirty="0">
                <a:solidFill>
                  <a:srgbClr val="307098"/>
                </a:solidFill>
                <a:cs typeface="Arial" pitchFamily="34" charset="0"/>
              </a:rPr>
              <a:t> </a:t>
            </a:r>
            <a:r>
              <a:rPr lang="nl-NL" b="1" dirty="0" err="1">
                <a:solidFill>
                  <a:srgbClr val="307098"/>
                </a:solidFill>
                <a:cs typeface="Arial" pitchFamily="34" charset="0"/>
              </a:rPr>
              <a:t>determining</a:t>
            </a:r>
            <a:r>
              <a:rPr lang="nl-NL" b="1" dirty="0">
                <a:solidFill>
                  <a:srgbClr val="307098"/>
                </a:solidFill>
                <a:cs typeface="Arial" pitchFamily="34" charset="0"/>
              </a:rPr>
              <a:t> the approach</a:t>
            </a:r>
          </a:p>
        </p:txBody>
      </p:sp>
      <p:sp>
        <p:nvSpPr>
          <p:cNvPr id="8205" name="Text Box 12"/>
          <p:cNvSpPr txBox="1">
            <a:spLocks noChangeArrowheads="1"/>
          </p:cNvSpPr>
          <p:nvPr/>
        </p:nvSpPr>
        <p:spPr bwMode="auto">
          <a:xfrm>
            <a:off x="1547813" y="2852738"/>
            <a:ext cx="2303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b="1">
                <a:solidFill>
                  <a:srgbClr val="FFFFFF"/>
                </a:solidFill>
              </a:rPr>
              <a:t>Background in GTM</a:t>
            </a:r>
          </a:p>
        </p:txBody>
      </p:sp>
      <p:sp>
        <p:nvSpPr>
          <p:cNvPr id="8206" name="Text Box 8"/>
          <p:cNvSpPr txBox="1">
            <a:spLocks noChangeArrowheads="1"/>
          </p:cNvSpPr>
          <p:nvPr/>
        </p:nvSpPr>
        <p:spPr bwMode="auto">
          <a:xfrm>
            <a:off x="4859338" y="3284538"/>
            <a:ext cx="3384550" cy="22320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buClr>
                <a:srgbClr val="F7B909"/>
              </a:buClr>
              <a:buFont typeface="Wingdings" pitchFamily="2" charset="2"/>
              <a:buChar char="§"/>
            </a:pPr>
            <a:endParaRPr lang="nl-NL" sz="600" dirty="0">
              <a:solidFill>
                <a:srgbClr val="3375AB"/>
              </a:solidFill>
            </a:endParaRPr>
          </a:p>
          <a:p>
            <a:pPr eaLnBrk="0" hangingPunct="0">
              <a:buClr>
                <a:srgbClr val="F7B909"/>
              </a:buClr>
              <a:buFont typeface="Wingdings" pitchFamily="2" charset="2"/>
              <a:buChar char="§"/>
            </a:pPr>
            <a:r>
              <a:rPr lang="nl-NL" sz="1800" dirty="0">
                <a:solidFill>
                  <a:srgbClr val="3375AB"/>
                </a:solidFill>
              </a:rPr>
              <a:t> </a:t>
            </a:r>
            <a:r>
              <a:rPr lang="nl-NL" sz="1500" dirty="0">
                <a:solidFill>
                  <a:srgbClr val="3375AB"/>
                </a:solidFill>
              </a:rPr>
              <a:t>A</a:t>
            </a:r>
            <a:r>
              <a:rPr lang="en-US" sz="1500" dirty="0" err="1">
                <a:solidFill>
                  <a:srgbClr val="3375AB"/>
                </a:solidFill>
              </a:rPr>
              <a:t>ssessment</a:t>
            </a:r>
            <a:r>
              <a:rPr lang="en-US" sz="1500" dirty="0">
                <a:solidFill>
                  <a:srgbClr val="3375AB"/>
                </a:solidFill>
              </a:rPr>
              <a:t> of market liquidity on</a:t>
            </a:r>
            <a:br>
              <a:rPr lang="en-US" sz="1500" dirty="0">
                <a:solidFill>
                  <a:srgbClr val="3375AB"/>
                </a:solidFill>
              </a:rPr>
            </a:br>
            <a:r>
              <a:rPr lang="en-US" sz="1500" dirty="0">
                <a:solidFill>
                  <a:srgbClr val="3375AB"/>
                </a:solidFill>
              </a:rPr>
              <a:t>   </a:t>
            </a:r>
            <a:r>
              <a:rPr lang="en-US" sz="1500" dirty="0">
                <a:solidFill>
                  <a:srgbClr val="307098"/>
                </a:solidFill>
              </a:rPr>
              <a:t>national</a:t>
            </a:r>
            <a:r>
              <a:rPr lang="en-US" sz="1500" dirty="0">
                <a:solidFill>
                  <a:srgbClr val="3375AB"/>
                </a:solidFill>
              </a:rPr>
              <a:t> level, coordinated by RCC</a:t>
            </a:r>
            <a:endParaRPr lang="nl-NL" sz="1500" dirty="0">
              <a:solidFill>
                <a:srgbClr val="3375AB"/>
              </a:solidFill>
            </a:endParaRPr>
          </a:p>
          <a:p>
            <a:pPr eaLnBrk="0" hangingPunct="0">
              <a:buClr>
                <a:srgbClr val="F7B909"/>
              </a:buClr>
              <a:buFont typeface="Wingdings" pitchFamily="2" charset="2"/>
              <a:buNone/>
            </a:pPr>
            <a:endParaRPr lang="nl-NL" sz="1400" dirty="0">
              <a:solidFill>
                <a:srgbClr val="3375AB"/>
              </a:solidFill>
            </a:endParaRPr>
          </a:p>
          <a:p>
            <a:pPr eaLnBrk="0" hangingPunct="0">
              <a:buClr>
                <a:srgbClr val="F7B909"/>
              </a:buClr>
              <a:buFont typeface="Wingdings" pitchFamily="2" charset="2"/>
              <a:buChar char="§"/>
            </a:pPr>
            <a:r>
              <a:rPr lang="nl-NL" dirty="0">
                <a:solidFill>
                  <a:srgbClr val="3375AB"/>
                </a:solidFill>
              </a:rPr>
              <a:t> </a:t>
            </a:r>
            <a:r>
              <a:rPr lang="nl-NL" sz="1500" dirty="0" err="1">
                <a:solidFill>
                  <a:srgbClr val="3375AB"/>
                </a:solidFill>
              </a:rPr>
              <a:t>Identify</a:t>
            </a:r>
            <a:r>
              <a:rPr lang="nl-NL" sz="1500" dirty="0">
                <a:solidFill>
                  <a:srgbClr val="3375AB"/>
                </a:solidFill>
              </a:rPr>
              <a:t> b</a:t>
            </a:r>
            <a:r>
              <a:rPr lang="en-US" sz="1500" dirty="0" err="1">
                <a:solidFill>
                  <a:srgbClr val="3375AB"/>
                </a:solidFill>
              </a:rPr>
              <a:t>est</a:t>
            </a:r>
            <a:r>
              <a:rPr lang="en-US" sz="1500" dirty="0">
                <a:solidFill>
                  <a:srgbClr val="3375AB"/>
                </a:solidFill>
              </a:rPr>
              <a:t> practices how liquidity </a:t>
            </a:r>
            <a:br>
              <a:rPr lang="en-US" sz="1500" dirty="0">
                <a:solidFill>
                  <a:srgbClr val="3375AB"/>
                </a:solidFill>
              </a:rPr>
            </a:br>
            <a:r>
              <a:rPr lang="en-US" sz="1500" dirty="0">
                <a:solidFill>
                  <a:srgbClr val="3375AB"/>
                </a:solidFill>
              </a:rPr>
              <a:t>   can be raised on national level </a:t>
            </a:r>
          </a:p>
          <a:p>
            <a:pPr eaLnBrk="0" hangingPunct="0">
              <a:buClr>
                <a:srgbClr val="F7B909"/>
              </a:buClr>
              <a:buFont typeface="Wingdings" pitchFamily="2" charset="2"/>
              <a:buChar char="§"/>
            </a:pPr>
            <a:endParaRPr lang="en-US" sz="1400" dirty="0">
              <a:solidFill>
                <a:srgbClr val="3375AB"/>
              </a:solidFill>
            </a:endParaRPr>
          </a:p>
          <a:p>
            <a:pPr eaLnBrk="0" hangingPunct="0">
              <a:buClr>
                <a:srgbClr val="F7B909"/>
              </a:buClr>
              <a:buFont typeface="Wingdings" pitchFamily="2" charset="2"/>
              <a:buChar char="§"/>
            </a:pPr>
            <a:r>
              <a:rPr lang="en-US" sz="1500" dirty="0">
                <a:solidFill>
                  <a:srgbClr val="3375AB"/>
                </a:solidFill>
              </a:rPr>
              <a:t>  Lessons learned discussed </a:t>
            </a:r>
            <a:br>
              <a:rPr lang="en-US" sz="1500" dirty="0">
                <a:solidFill>
                  <a:srgbClr val="3375AB"/>
                </a:solidFill>
              </a:rPr>
            </a:br>
            <a:r>
              <a:rPr lang="en-US" sz="1500" dirty="0">
                <a:solidFill>
                  <a:srgbClr val="3375AB"/>
                </a:solidFill>
              </a:rPr>
              <a:t>   during (upcoming) SG meeting</a:t>
            </a:r>
          </a:p>
          <a:p>
            <a:pPr eaLnBrk="0" hangingPunct="0">
              <a:buClr>
                <a:srgbClr val="F7B909"/>
              </a:buClr>
              <a:buFont typeface="Wingdings" pitchFamily="2" charset="2"/>
              <a:buChar char="§"/>
            </a:pPr>
            <a:endParaRPr lang="en-US" sz="1700" dirty="0">
              <a:solidFill>
                <a:srgbClr val="3375AB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784225"/>
            <a:ext cx="7700962" cy="609600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</a:rPr>
              <a:t>First thoughts about the process, to be </a:t>
            </a:r>
            <a:r>
              <a:rPr lang="en-US" sz="2000" smtClean="0">
                <a:solidFill>
                  <a:srgbClr val="307098"/>
                </a:solidFill>
                <a:latin typeface="Arial" pitchFamily="34" charset="0"/>
              </a:rPr>
              <a:t>further </a:t>
            </a:r>
            <a:r>
              <a:rPr lang="en-US" sz="2000" smtClean="0">
                <a:solidFill>
                  <a:srgbClr val="307098"/>
                </a:solidFill>
                <a:latin typeface="Arial" pitchFamily="34" charset="0"/>
              </a:rPr>
              <a:t>discussed </a:t>
            </a:r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</a:rPr>
              <a:t>with the RCC </a:t>
            </a:r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</a:rPr>
              <a:t>during </a:t>
            </a:r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</a:rPr>
              <a:t>the upcoming </a:t>
            </a:r>
            <a:r>
              <a:rPr lang="en-US" sz="2000" smtClean="0">
                <a:solidFill>
                  <a:srgbClr val="307098"/>
                </a:solidFill>
                <a:latin typeface="Arial" pitchFamily="34" charset="0"/>
              </a:rPr>
              <a:t>RCC meeting (an IG meeting)</a:t>
            </a:r>
            <a:endParaRPr lang="nl-NL" sz="2000" dirty="0" smtClean="0">
              <a:solidFill>
                <a:srgbClr val="307098"/>
              </a:solidFill>
              <a:latin typeface="Arial" pitchFamily="34" charset="0"/>
            </a:endParaRPr>
          </a:p>
        </p:txBody>
      </p:sp>
      <p:sp>
        <p:nvSpPr>
          <p:cNvPr id="9219" name="Tekstvak 22"/>
          <p:cNvSpPr txBox="1">
            <a:spLocks noChangeArrowheads="1"/>
          </p:cNvSpPr>
          <p:nvPr/>
        </p:nvSpPr>
        <p:spPr bwMode="auto">
          <a:xfrm>
            <a:off x="485776" y="2731999"/>
            <a:ext cx="4606925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dirty="0">
                <a:solidFill>
                  <a:srgbClr val="3366CC"/>
                </a:solidFill>
              </a:rPr>
              <a:t> </a:t>
            </a:r>
            <a:r>
              <a:rPr lang="en-US" sz="1800" dirty="0">
                <a:solidFill>
                  <a:srgbClr val="307098"/>
                </a:solidFill>
              </a:rPr>
              <a:t>Find common set of indicators </a:t>
            </a:r>
          </a:p>
          <a:p>
            <a:pPr>
              <a:buFontTx/>
              <a:buChar char="•"/>
            </a:pPr>
            <a:endParaRPr lang="en-US" dirty="0">
              <a:solidFill>
                <a:srgbClr val="307098"/>
              </a:solidFill>
            </a:endParaRPr>
          </a:p>
          <a:p>
            <a:pPr>
              <a:buFontTx/>
              <a:buChar char="•"/>
            </a:pPr>
            <a:r>
              <a:rPr lang="en-US" dirty="0">
                <a:solidFill>
                  <a:srgbClr val="307098"/>
                </a:solidFill>
              </a:rPr>
              <a:t> </a:t>
            </a:r>
            <a:r>
              <a:rPr lang="en-US" sz="1800" dirty="0" smtClean="0">
                <a:solidFill>
                  <a:srgbClr val="307098"/>
                </a:solidFill>
              </a:rPr>
              <a:t>Identify existing information (e.g. </a:t>
            </a:r>
            <a:r>
              <a:rPr lang="en-US" sz="1800" dirty="0" smtClean="0">
                <a:solidFill>
                  <a:srgbClr val="307098"/>
                </a:solidFill>
              </a:rPr>
              <a:t>        </a:t>
            </a:r>
            <a:br>
              <a:rPr lang="en-US" sz="1800" dirty="0" smtClean="0">
                <a:solidFill>
                  <a:srgbClr val="307098"/>
                </a:solidFill>
              </a:rPr>
            </a:br>
            <a:r>
              <a:rPr lang="en-US" sz="1800" dirty="0" smtClean="0">
                <a:solidFill>
                  <a:srgbClr val="307098"/>
                </a:solidFill>
              </a:rPr>
              <a:t>  national </a:t>
            </a:r>
            <a:r>
              <a:rPr lang="en-US" sz="1800" dirty="0" smtClean="0">
                <a:solidFill>
                  <a:srgbClr val="307098"/>
                </a:solidFill>
              </a:rPr>
              <a:t>reports) that can easily be used</a:t>
            </a:r>
          </a:p>
          <a:p>
            <a:pPr>
              <a:buFontTx/>
              <a:buChar char="•"/>
            </a:pPr>
            <a:endParaRPr lang="en-US" dirty="0">
              <a:solidFill>
                <a:srgbClr val="307098"/>
              </a:solidFill>
            </a:endParaRPr>
          </a:p>
          <a:p>
            <a:pPr>
              <a:buFontTx/>
              <a:buChar char="•"/>
            </a:pPr>
            <a:r>
              <a:rPr lang="en-US" dirty="0" smtClean="0">
                <a:solidFill>
                  <a:srgbClr val="307098"/>
                </a:solidFill>
              </a:rPr>
              <a:t> </a:t>
            </a:r>
            <a:r>
              <a:rPr lang="en-US" sz="1800" dirty="0" smtClean="0">
                <a:solidFill>
                  <a:srgbClr val="307098"/>
                </a:solidFill>
              </a:rPr>
              <a:t>Drafting of factsheets</a:t>
            </a:r>
          </a:p>
          <a:p>
            <a:pPr>
              <a:buFontTx/>
              <a:buChar char="•"/>
            </a:pPr>
            <a:endParaRPr lang="en-US" dirty="0">
              <a:solidFill>
                <a:srgbClr val="307098"/>
              </a:solidFill>
            </a:endParaRPr>
          </a:p>
          <a:p>
            <a:pPr>
              <a:buFontTx/>
              <a:buChar char="•"/>
            </a:pPr>
            <a:r>
              <a:rPr lang="en-US" dirty="0">
                <a:solidFill>
                  <a:srgbClr val="307098"/>
                </a:solidFill>
              </a:rPr>
              <a:t> </a:t>
            </a:r>
            <a:r>
              <a:rPr lang="en-US" sz="1800" dirty="0">
                <a:solidFill>
                  <a:srgbClr val="307098"/>
                </a:solidFill>
              </a:rPr>
              <a:t>Identify projects that </a:t>
            </a:r>
            <a:r>
              <a:rPr lang="en-US" sz="1800" dirty="0" smtClean="0">
                <a:solidFill>
                  <a:srgbClr val="307098"/>
                </a:solidFill>
              </a:rPr>
              <a:t>boosted liquidity           </a:t>
            </a:r>
            <a:br>
              <a:rPr lang="en-US" sz="1800" dirty="0" smtClean="0">
                <a:solidFill>
                  <a:srgbClr val="307098"/>
                </a:solidFill>
              </a:rPr>
            </a:br>
            <a:r>
              <a:rPr lang="en-US" sz="1800" dirty="0" smtClean="0">
                <a:solidFill>
                  <a:srgbClr val="307098"/>
                </a:solidFill>
              </a:rPr>
              <a:t>  on national level</a:t>
            </a:r>
            <a:endParaRPr lang="en-US" sz="1800" dirty="0">
              <a:solidFill>
                <a:srgbClr val="307098"/>
              </a:solidFill>
            </a:endParaRPr>
          </a:p>
          <a:p>
            <a:endParaRPr lang="en-US" dirty="0">
              <a:solidFill>
                <a:srgbClr val="307098"/>
              </a:solidFill>
            </a:endParaRPr>
          </a:p>
          <a:p>
            <a:pPr>
              <a:buFontTx/>
              <a:buChar char="•"/>
            </a:pPr>
            <a:endParaRPr lang="en-US" dirty="0">
              <a:solidFill>
                <a:srgbClr val="3366CC"/>
              </a:solidFill>
            </a:endParaRP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4940300" y="1989078"/>
            <a:ext cx="3848101" cy="3419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9221" name="Tekstvak 25"/>
          <p:cNvSpPr txBox="1">
            <a:spLocks noChangeArrowheads="1"/>
          </p:cNvSpPr>
          <p:nvPr/>
        </p:nvSpPr>
        <p:spPr bwMode="auto">
          <a:xfrm>
            <a:off x="5092701" y="2161858"/>
            <a:ext cx="36957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dirty="0" smtClean="0">
                <a:solidFill>
                  <a:srgbClr val="FFFFFF"/>
                </a:solidFill>
                <a:cs typeface="Arial" pitchFamily="34" charset="0"/>
              </a:rPr>
              <a:t>A Task Force will determine the common set of indicators….. </a:t>
            </a:r>
          </a:p>
          <a:p>
            <a:endParaRPr lang="en-US" sz="1800" dirty="0">
              <a:solidFill>
                <a:srgbClr val="FFFFFF"/>
              </a:solidFill>
              <a:cs typeface="Arial" pitchFamily="34" charset="0"/>
            </a:endParaRPr>
          </a:p>
          <a:p>
            <a:pPr algn="ctr"/>
            <a:r>
              <a:rPr lang="en-US" sz="1800" dirty="0">
                <a:solidFill>
                  <a:srgbClr val="FFFFFF"/>
                </a:solidFill>
                <a:cs typeface="Arial" pitchFamily="34" charset="0"/>
              </a:rPr>
              <a:t>… n</a:t>
            </a:r>
            <a:r>
              <a:rPr lang="en-US" sz="1800" dirty="0" smtClean="0">
                <a:solidFill>
                  <a:srgbClr val="FFFFFF"/>
                </a:solidFill>
                <a:cs typeface="Arial" pitchFamily="34" charset="0"/>
              </a:rPr>
              <a:t>ational NRA and TSO(s) jointly answer indicators &amp; identify projects that boosted liquidity on national level ….</a:t>
            </a:r>
          </a:p>
          <a:p>
            <a:endParaRPr lang="en-US" sz="1800" dirty="0">
              <a:solidFill>
                <a:srgbClr val="FFFFFF"/>
              </a:solidFill>
              <a:cs typeface="Arial" pitchFamily="34" charset="0"/>
            </a:endParaRPr>
          </a:p>
          <a:p>
            <a:pPr algn="ctr"/>
            <a:r>
              <a:rPr lang="en-US" sz="1800" dirty="0">
                <a:solidFill>
                  <a:srgbClr val="FFFFFF"/>
                </a:solidFill>
                <a:cs typeface="Arial" pitchFamily="34" charset="0"/>
              </a:rPr>
              <a:t>… </a:t>
            </a:r>
            <a:r>
              <a:rPr lang="en-US" sz="1800" dirty="0" smtClean="0">
                <a:solidFill>
                  <a:srgbClr val="FFFFFF"/>
                </a:solidFill>
                <a:cs typeface="Arial" pitchFamily="34" charset="0"/>
              </a:rPr>
              <a:t>Task Force will bundle all factsheets into report and make recommendations</a:t>
            </a:r>
            <a:endParaRPr lang="en-US" sz="1800" dirty="0">
              <a:solidFill>
                <a:srgbClr val="FFFFFF"/>
              </a:solidFill>
              <a:cs typeface="Arial" pitchFamily="34" charset="0"/>
            </a:endParaRPr>
          </a:p>
        </p:txBody>
      </p:sp>
      <p:cxnSp>
        <p:nvCxnSpPr>
          <p:cNvPr id="9222" name="Rechte verbindingslijn 28"/>
          <p:cNvCxnSpPr>
            <a:cxnSpLocks noChangeShapeType="1"/>
          </p:cNvCxnSpPr>
          <p:nvPr/>
        </p:nvCxnSpPr>
        <p:spPr bwMode="auto">
          <a:xfrm>
            <a:off x="5538788" y="2424113"/>
            <a:ext cx="2413000" cy="0"/>
          </a:xfrm>
          <a:prstGeom prst="line">
            <a:avLst/>
          </a:prstGeom>
          <a:noFill/>
          <a:ln w="12700" algn="ctr">
            <a:noFill/>
            <a:round/>
            <a:headEnd/>
            <a:tailEnd/>
          </a:ln>
        </p:spPr>
      </p:cxnSp>
      <p:sp>
        <p:nvSpPr>
          <p:cNvPr id="9223" name="Text Box 10"/>
          <p:cNvSpPr txBox="1">
            <a:spLocks noChangeArrowheads="1"/>
          </p:cNvSpPr>
          <p:nvPr/>
        </p:nvSpPr>
        <p:spPr bwMode="auto">
          <a:xfrm>
            <a:off x="498476" y="2158911"/>
            <a:ext cx="40338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 b="1" dirty="0">
                <a:solidFill>
                  <a:srgbClr val="307098"/>
                </a:solidFill>
              </a:rPr>
              <a:t>First ideas on steps to be taken</a:t>
            </a:r>
          </a:p>
        </p:txBody>
      </p:sp>
      <p:sp>
        <p:nvSpPr>
          <p:cNvPr id="9224" name="Line 11"/>
          <p:cNvSpPr>
            <a:spLocks noChangeShapeType="1"/>
          </p:cNvSpPr>
          <p:nvPr/>
        </p:nvSpPr>
        <p:spPr bwMode="auto">
          <a:xfrm flipV="1">
            <a:off x="566738" y="2528799"/>
            <a:ext cx="3744913" cy="0"/>
          </a:xfrm>
          <a:prstGeom prst="line">
            <a:avLst/>
          </a:prstGeom>
          <a:noFill/>
          <a:ln w="158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3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861175" y="6381750"/>
            <a:ext cx="2133600" cy="4762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E7E95E2-7465-4D48-9051-FEB439C83192}" type="slidenum">
              <a:rPr lang="en-GB" sz="1400" smtClean="0">
                <a:solidFill>
                  <a:srgbClr val="000000"/>
                </a:solidFill>
              </a:rPr>
              <a:pPr/>
              <a:t>5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86018" name="Titre 1"/>
          <p:cNvSpPr>
            <a:spLocks noGrp="1"/>
          </p:cNvSpPr>
          <p:nvPr>
            <p:ph type="ctrTitle" idx="4294967295"/>
          </p:nvPr>
        </p:nvSpPr>
        <p:spPr bwMode="auto">
          <a:xfrm>
            <a:off x="539751" y="711200"/>
            <a:ext cx="8604250" cy="7667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Questions to participants in the </a:t>
            </a:r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RCC </a:t>
            </a:r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meeting</a:t>
            </a:r>
            <a:endParaRPr lang="en-GB" sz="2000" dirty="0" err="1" smtClean="0">
              <a:solidFill>
                <a:srgbClr val="307098"/>
              </a:solidFill>
              <a:latin typeface="Arial" pitchFamily="34" charset="0"/>
            </a:endParaRPr>
          </a:p>
        </p:txBody>
      </p:sp>
      <p:sp>
        <p:nvSpPr>
          <p:cNvPr id="8" name="Espace réservé du pied de page 3"/>
          <p:cNvSpPr txBox="1">
            <a:spLocks noGrp="1"/>
          </p:cNvSpPr>
          <p:nvPr/>
        </p:nvSpPr>
        <p:spPr bwMode="auto">
          <a:xfrm>
            <a:off x="2267745" y="188640"/>
            <a:ext cx="687625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FFFFFF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539751" y="2260600"/>
            <a:ext cx="79208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000" dirty="0" smtClean="0">
                <a:solidFill>
                  <a:srgbClr val="307098"/>
                </a:solidFill>
              </a:rPr>
              <a:t>To what extent do you agree with the envisioned approach</a:t>
            </a:r>
            <a:r>
              <a:rPr lang="nl-NL" sz="2000" dirty="0" smtClean="0">
                <a:solidFill>
                  <a:srgbClr val="307098"/>
                </a:solidFill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endParaRPr lang="nl-NL" sz="2000" dirty="0" smtClean="0">
              <a:solidFill>
                <a:srgbClr val="307098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nl-NL" sz="2000" dirty="0" smtClean="0">
                <a:solidFill>
                  <a:srgbClr val="307098"/>
                </a:solidFill>
              </a:rPr>
              <a:t>What </a:t>
            </a:r>
            <a:r>
              <a:rPr lang="nl-NL" sz="2000" dirty="0" smtClean="0">
                <a:solidFill>
                  <a:srgbClr val="307098"/>
                </a:solidFill>
              </a:rPr>
              <a:t>indicators can best be used to assess market liquidity in a practical way (thus not resulting in an “academic assessment”)</a:t>
            </a:r>
          </a:p>
          <a:p>
            <a:pPr marL="342900" indent="-342900">
              <a:buFont typeface="+mj-lt"/>
              <a:buAutoNum type="arabicPeriod"/>
            </a:pPr>
            <a:endParaRPr lang="nl-NL" sz="2000" dirty="0" smtClean="0">
              <a:solidFill>
                <a:srgbClr val="307098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nl-NL" sz="2000" dirty="0" smtClean="0">
                <a:solidFill>
                  <a:srgbClr val="307098"/>
                </a:solidFill>
              </a:rPr>
              <a:t>What messages should the RCC present to the IG participants?</a:t>
            </a:r>
          </a:p>
          <a:p>
            <a:pPr marL="342900" indent="-342900">
              <a:buFont typeface="+mj-lt"/>
              <a:buAutoNum type="arabicPeriod"/>
            </a:pPr>
            <a:endParaRPr lang="nl-NL" sz="2000" dirty="0" smtClean="0">
              <a:solidFill>
                <a:srgbClr val="307098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nl-NL" sz="2000" dirty="0" smtClean="0">
                <a:solidFill>
                  <a:srgbClr val="307098"/>
                </a:solidFill>
              </a:rPr>
              <a:t>To </a:t>
            </a:r>
            <a:r>
              <a:rPr lang="nl-NL" sz="2000" dirty="0" smtClean="0">
                <a:solidFill>
                  <a:srgbClr val="307098"/>
                </a:solidFill>
              </a:rPr>
              <a:t>what extent are you willing to participate </a:t>
            </a:r>
            <a:r>
              <a:rPr lang="nl-NL" sz="2000" dirty="0" smtClean="0">
                <a:solidFill>
                  <a:srgbClr val="307098"/>
                </a:solidFill>
              </a:rPr>
              <a:t>in (and </a:t>
            </a:r>
            <a:r>
              <a:rPr lang="nl-NL" sz="2000" dirty="0" smtClean="0">
                <a:solidFill>
                  <a:srgbClr val="307098"/>
                </a:solidFill>
              </a:rPr>
              <a:t>possibly chair) the Task Force?</a:t>
            </a:r>
          </a:p>
          <a:p>
            <a:pPr marL="342900" indent="-342900">
              <a:buFont typeface="+mj-lt"/>
              <a:buAutoNum type="arabicPeriod"/>
            </a:pPr>
            <a:endParaRPr lang="nl-NL" sz="2000" dirty="0">
              <a:solidFill>
                <a:srgbClr val="307098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94185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CER new presentat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65AE"/>
      </a:accent6>
      <a:hlink>
        <a:srgbClr val="39ABEB"/>
      </a:hlink>
      <a:folHlink>
        <a:srgbClr val="FC5E1A"/>
      </a:folHlink>
    </a:clrScheme>
    <a:fontScheme name="1_ACER new presentation templat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CER new presentation templat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ACER new presentat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65AE"/>
      </a:accent6>
      <a:hlink>
        <a:srgbClr val="39ABEB"/>
      </a:hlink>
      <a:folHlink>
        <a:srgbClr val="FC5E1A"/>
      </a:folHlink>
    </a:clrScheme>
    <a:fontScheme name="4_ACER new presentation templat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ACER new presentation templat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3_ACER new presentatio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2D57E775526D4BB21611A364552E90" ma:contentTypeVersion="20" ma:contentTypeDescription="Create a new document." ma:contentTypeScope="" ma:versionID="dfb616b9224b7e260eb3a1d8ee98237e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ACER-2015-16847</_dlc_DocId>
    <_dlc_DocIdUrl xmlns="985daa2e-53d8-4475-82b8-9c7d25324e34">
      <Url>http://s-do-prod-ap/en/Gas/Regional_%20Intiatives/North_West_GRI/24th_NW_RCC_Meeting/_layouts/DocIdRedir.aspx?ID=ACER-2015-16847</Url>
      <Description>ACER-2015-16847</Description>
    </_dlc_DocIdUrl>
    <ACER_Abstract xmlns="985daa2e-53d8-4475-82b8-9c7d25324e34" xsi:nil="true"/>
  </documentManagement>
</p:properties>
</file>

<file path=customXml/itemProps1.xml><?xml version="1.0" encoding="utf-8"?>
<ds:datastoreItem xmlns:ds="http://schemas.openxmlformats.org/officeDocument/2006/customXml" ds:itemID="{5C1ECC1B-5F4F-4021-9DC7-21FBCA4CC826}"/>
</file>

<file path=customXml/itemProps2.xml><?xml version="1.0" encoding="utf-8"?>
<ds:datastoreItem xmlns:ds="http://schemas.openxmlformats.org/officeDocument/2006/customXml" ds:itemID="{435C8FA7-90C0-4A15-83C4-56184AFC7E92}"/>
</file>

<file path=customXml/itemProps3.xml><?xml version="1.0" encoding="utf-8"?>
<ds:datastoreItem xmlns:ds="http://schemas.openxmlformats.org/officeDocument/2006/customXml" ds:itemID="{40287B78-784A-44E8-AC9C-2FE6FCEAA1B5}"/>
</file>

<file path=customXml/itemProps4.xml><?xml version="1.0" encoding="utf-8"?>
<ds:datastoreItem xmlns:ds="http://schemas.openxmlformats.org/officeDocument/2006/customXml" ds:itemID="{DA1BA46F-F0D1-4128-8118-FB2E1DB2A6F1}"/>
</file>

<file path=docProps/app.xml><?xml version="1.0" encoding="utf-8"?>
<Properties xmlns="http://schemas.openxmlformats.org/officeDocument/2006/extended-properties" xmlns:vt="http://schemas.openxmlformats.org/officeDocument/2006/docPropsVTypes">
  <Template>ACER new presentation template</Template>
  <TotalTime>1234</TotalTime>
  <Words>265</Words>
  <Application>Microsoft Office PowerPoint</Application>
  <PresentationFormat>Diavoorstelling (4:3)</PresentationFormat>
  <Paragraphs>53</Paragraphs>
  <Slides>5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3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1_ACER new presentation template</vt:lpstr>
      <vt:lpstr>4_ACER new presentation template</vt:lpstr>
      <vt:lpstr>3_ACER new presentation template</vt:lpstr>
      <vt:lpstr>First thoughts on project approach   for assessing market liquidity within GRI NW</vt:lpstr>
      <vt:lpstr>The Gas Target Model has identified several steps how the internal gas market can be realized</vt:lpstr>
      <vt:lpstr>The RCC will assess market liquidity and degree of market integration of countries within the region</vt:lpstr>
      <vt:lpstr>First thoughts about the process, to be further discussed with the RCC during the upcoming RCC meeting (an IG meeting)</vt:lpstr>
      <vt:lpstr>Questions to participants in the RCC meeting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Claire CAMUS (ACER)</dc:creator>
  <cp:lastModifiedBy>mliere</cp:lastModifiedBy>
  <cp:revision>81</cp:revision>
  <dcterms:created xsi:type="dcterms:W3CDTF">2011-11-28T15:46:36Z</dcterms:created>
  <dcterms:modified xsi:type="dcterms:W3CDTF">2012-10-17T16:04:44Z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0x0101004A2D57E775526D4BB21611A364552E90</vt:lpwstr>
  </property>
  <property fmtid="{D5CDD505-2E9C-101B-9397-08002B2CF9AE}" pid="3" name="_dlc_DocIdItemGuid">
    <vt:lpwstr>f965fa16-f351-41ec-bcbb-7184588a7df8</vt:lpwstr>
  </property>
</Properties>
</file>