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32" r:id="rId4"/>
    <p:sldId id="333" r:id="rId5"/>
    <p:sldId id="334" r:id="rId6"/>
    <p:sldId id="335" r:id="rId7"/>
    <p:sldId id="336" r:id="rId8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5C0C-5420-4763-AA0D-DCEC4FA42E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6559-8989-4766-BC5E-239A20432F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897C-472A-4603-BC0D-140528CF8F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Assessing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market liquidity within GRI NW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60297C-162D-4BDD-B0C9-77C6AA139A1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8" y="1984375"/>
            <a:ext cx="6754812" cy="14700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264D74"/>
                </a:solidFill>
              </a:rPr>
              <a:t>First thoughts on project approach   for assessing market liquidity within GRI NW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7" cy="1223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785813"/>
            <a:ext cx="7700963" cy="609600"/>
          </a:xfrm>
        </p:spPr>
        <p:txBody>
          <a:bodyPr>
            <a:noAutofit/>
          </a:bodyPr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Gas Target Model has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identified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several steps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how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the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internal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gas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market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can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be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realized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171" name="Text Box 16"/>
          <p:cNvSpPr txBox="1">
            <a:spLocks noChangeArrowheads="1"/>
          </p:cNvSpPr>
          <p:nvPr/>
        </p:nvSpPr>
        <p:spPr bwMode="auto">
          <a:xfrm>
            <a:off x="392113" y="1674813"/>
            <a:ext cx="8101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r>
              <a:rPr lang="nl-NL" dirty="0"/>
              <a:t> </a:t>
            </a:r>
            <a:r>
              <a:rPr lang="nl-NL" sz="1800" b="1" dirty="0">
                <a:solidFill>
                  <a:srgbClr val="307098"/>
                </a:solidFill>
              </a:rPr>
              <a:t>The </a:t>
            </a:r>
            <a:r>
              <a:rPr lang="nl-NL" sz="1800" b="1" dirty="0" err="1">
                <a:solidFill>
                  <a:srgbClr val="307098"/>
                </a:solidFill>
              </a:rPr>
              <a:t>figure</a:t>
            </a:r>
            <a:r>
              <a:rPr lang="nl-NL" sz="1800" b="1" dirty="0">
                <a:solidFill>
                  <a:srgbClr val="307098"/>
                </a:solidFill>
              </a:rPr>
              <a:t> </a:t>
            </a:r>
            <a:r>
              <a:rPr lang="nl-NL" sz="1800" b="1" dirty="0" err="1">
                <a:solidFill>
                  <a:srgbClr val="307098"/>
                </a:solidFill>
              </a:rPr>
              <a:t>below</a:t>
            </a:r>
            <a:r>
              <a:rPr lang="nl-NL" sz="1800" b="1" dirty="0">
                <a:solidFill>
                  <a:srgbClr val="307098"/>
                </a:solidFill>
              </a:rPr>
              <a:t> </a:t>
            </a:r>
            <a:r>
              <a:rPr lang="nl-NL" sz="1800" b="1" dirty="0" err="1">
                <a:solidFill>
                  <a:srgbClr val="307098"/>
                </a:solidFill>
              </a:rPr>
              <a:t>represents</a:t>
            </a:r>
            <a:r>
              <a:rPr lang="nl-NL" sz="1800" b="1" dirty="0">
                <a:solidFill>
                  <a:srgbClr val="307098"/>
                </a:solidFill>
              </a:rPr>
              <a:t> the Gas Target Model in a </a:t>
            </a:r>
            <a:r>
              <a:rPr lang="nl-NL" sz="1800" b="1" dirty="0" err="1">
                <a:solidFill>
                  <a:srgbClr val="307098"/>
                </a:solidFill>
              </a:rPr>
              <a:t>nutshell</a:t>
            </a:r>
            <a:endParaRPr lang="nl-NL" sz="1800" b="1" dirty="0">
              <a:solidFill>
                <a:srgbClr val="307098"/>
              </a:solidFill>
            </a:endParaRPr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633413" y="5141913"/>
            <a:ext cx="6985000" cy="647700"/>
          </a:xfrm>
          <a:prstGeom prst="rect">
            <a:avLst/>
          </a:prstGeom>
          <a:solidFill>
            <a:srgbClr val="B2B2B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90000" tIns="46800" rIns="90000" bIns="46800" anchor="b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Realising economic investments in infrastructure</a:t>
            </a:r>
          </a:p>
        </p:txBody>
      </p:sp>
      <p:sp>
        <p:nvSpPr>
          <p:cNvPr id="7173" name="AutoShape 18"/>
          <p:cNvSpPr>
            <a:spLocks noChangeArrowheads="1"/>
          </p:cNvSpPr>
          <p:nvPr/>
        </p:nvSpPr>
        <p:spPr bwMode="auto">
          <a:xfrm>
            <a:off x="596900" y="2476500"/>
            <a:ext cx="6981825" cy="1008063"/>
          </a:xfrm>
          <a:prstGeom prst="upArrow">
            <a:avLst>
              <a:gd name="adj1" fmla="val 100000"/>
              <a:gd name="adj2" fmla="val 79417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90000" tIns="46800" rIns="90000" bIns="252000" anchor="b"/>
          <a:lstStyle/>
          <a:p>
            <a:pPr algn="ctr" eaLnBrk="0" hangingPunct="0"/>
            <a:r>
              <a:rPr lang="en-GB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Vision for an internal gas market</a:t>
            </a: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609600" y="3665538"/>
            <a:ext cx="2160588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1: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Enabling functioning wholesale markets</a:t>
            </a:r>
          </a:p>
        </p:txBody>
      </p:sp>
      <p:sp>
        <p:nvSpPr>
          <p:cNvPr id="7175" name="Rectangle 20"/>
          <p:cNvSpPr>
            <a:spLocks noChangeArrowheads="1"/>
          </p:cNvSpPr>
          <p:nvPr/>
        </p:nvSpPr>
        <p:spPr bwMode="auto">
          <a:xfrm>
            <a:off x="3105150" y="3665538"/>
            <a:ext cx="1989138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2: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Connecting functioning  wholesale markets</a:t>
            </a:r>
          </a:p>
        </p:txBody>
      </p:sp>
      <p:sp>
        <p:nvSpPr>
          <p:cNvPr id="7176" name="Rectangle 21"/>
          <p:cNvSpPr>
            <a:spLocks noChangeArrowheads="1"/>
          </p:cNvSpPr>
          <p:nvPr/>
        </p:nvSpPr>
        <p:spPr bwMode="auto">
          <a:xfrm>
            <a:off x="5602288" y="3665538"/>
            <a:ext cx="1989137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3: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Ensuring secure supply and economic investment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C199E17-B4DD-4587-B709-8B821832790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4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749300"/>
            <a:ext cx="8604250" cy="766763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will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assess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market liquidity and degree of market integration of countries within the region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196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863975" y="3254375"/>
            <a:ext cx="2160588" cy="865188"/>
          </a:xfrm>
          <a:prstGeom prst="leftArrow">
            <a:avLst>
              <a:gd name="adj1" fmla="val 50000"/>
              <a:gd name="adj2" fmla="val 6243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4213" y="2492375"/>
            <a:ext cx="7788275" cy="3254375"/>
          </a:xfrm>
          <a:prstGeom prst="rect">
            <a:avLst/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nl-NL" sz="1800">
              <a:solidFill>
                <a:schemeClr val="bg1"/>
              </a:solidFill>
              <a:latin typeface="ScalaSans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900113" y="3505200"/>
            <a:ext cx="345757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</a:endParaRP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971550" y="3284538"/>
            <a:ext cx="3373438" cy="225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</a:endParaRP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042988" y="3357563"/>
            <a:ext cx="3716337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NRAs shall assess market liquidity       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and degree of market integration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5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Close cooperation with each other,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stakeholders involved through GRIs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4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Where necessary, NRAs explore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measures to improve market liquidity       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and the degree of market integration </a:t>
            </a:r>
            <a:endParaRPr lang="nl-NL" sz="1500">
              <a:solidFill>
                <a:srgbClr val="3375AB"/>
              </a:solidFill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343025" y="2797175"/>
            <a:ext cx="2449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nl-NL" sz="1800">
              <a:latin typeface="ScalaSans" pitchFamily="34" charset="0"/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5364163" y="2852738"/>
            <a:ext cx="2447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b="1" dirty="0">
                <a:solidFill>
                  <a:srgbClr val="FFFFFF"/>
                </a:solidFill>
              </a:rPr>
              <a:t>Envisioned approach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8964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r>
              <a:rPr lang="nl-NL" sz="2000" b="1" dirty="0">
                <a:solidFill>
                  <a:schemeClr val="bg1"/>
                </a:solidFill>
              </a:rPr>
              <a:t> 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NRAs are </a:t>
            </a:r>
            <a:r>
              <a:rPr lang="nl-NL" b="1" dirty="0" err="1">
                <a:solidFill>
                  <a:srgbClr val="307098"/>
                </a:solidFill>
                <a:cs typeface="Arial" pitchFamily="34" charset="0"/>
              </a:rPr>
              <a:t>currently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b="1" dirty="0" err="1">
                <a:solidFill>
                  <a:srgbClr val="307098"/>
                </a:solidFill>
                <a:cs typeface="Arial" pitchFamily="34" charset="0"/>
              </a:rPr>
              <a:t>determining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 the approach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1547813" y="2852738"/>
            <a:ext cx="2303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b="1">
                <a:solidFill>
                  <a:srgbClr val="FFFFFF"/>
                </a:solidFill>
              </a:rPr>
              <a:t>Background in GTM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4859338" y="3284538"/>
            <a:ext cx="3384550" cy="2232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6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sz="1800" dirty="0">
                <a:solidFill>
                  <a:srgbClr val="3375AB"/>
                </a:solidFill>
              </a:rPr>
              <a:t> </a:t>
            </a:r>
            <a:r>
              <a:rPr lang="nl-NL" sz="1500" dirty="0">
                <a:solidFill>
                  <a:srgbClr val="3375AB"/>
                </a:solidFill>
              </a:rPr>
              <a:t>A</a:t>
            </a:r>
            <a:r>
              <a:rPr lang="en-US" sz="1500" dirty="0" err="1">
                <a:solidFill>
                  <a:srgbClr val="3375AB"/>
                </a:solidFill>
              </a:rPr>
              <a:t>ssessment</a:t>
            </a:r>
            <a:r>
              <a:rPr lang="en-US" sz="1500" dirty="0">
                <a:solidFill>
                  <a:srgbClr val="3375AB"/>
                </a:solidFill>
              </a:rPr>
              <a:t> of market liquidity on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</a:t>
            </a:r>
            <a:r>
              <a:rPr lang="en-US" sz="1500" dirty="0">
                <a:solidFill>
                  <a:srgbClr val="307098"/>
                </a:solidFill>
              </a:rPr>
              <a:t>national</a:t>
            </a:r>
            <a:r>
              <a:rPr lang="en-US" sz="1500" dirty="0">
                <a:solidFill>
                  <a:srgbClr val="3375AB"/>
                </a:solidFill>
              </a:rPr>
              <a:t> level, coordinated by RCC</a:t>
            </a:r>
            <a:endParaRPr lang="nl-NL" sz="15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None/>
            </a:pPr>
            <a:endParaRPr lang="nl-NL" sz="14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dirty="0">
                <a:solidFill>
                  <a:srgbClr val="3375AB"/>
                </a:solidFill>
              </a:rPr>
              <a:t> </a:t>
            </a:r>
            <a:r>
              <a:rPr lang="nl-NL" sz="1500" dirty="0" err="1">
                <a:solidFill>
                  <a:srgbClr val="3375AB"/>
                </a:solidFill>
              </a:rPr>
              <a:t>Identify</a:t>
            </a:r>
            <a:r>
              <a:rPr lang="nl-NL" sz="1500" dirty="0">
                <a:solidFill>
                  <a:srgbClr val="3375AB"/>
                </a:solidFill>
              </a:rPr>
              <a:t> b</a:t>
            </a:r>
            <a:r>
              <a:rPr lang="en-US" sz="1500" dirty="0" err="1">
                <a:solidFill>
                  <a:srgbClr val="3375AB"/>
                </a:solidFill>
              </a:rPr>
              <a:t>est</a:t>
            </a:r>
            <a:r>
              <a:rPr lang="en-US" sz="1500" dirty="0">
                <a:solidFill>
                  <a:srgbClr val="3375AB"/>
                </a:solidFill>
              </a:rPr>
              <a:t> practices how liquidity 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can be raised on national level 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4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 dirty="0">
                <a:solidFill>
                  <a:srgbClr val="3375AB"/>
                </a:solidFill>
              </a:rPr>
              <a:t>  Lessons learned discussed 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during (upcoming) SG meeting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700" dirty="0">
              <a:solidFill>
                <a:srgbClr val="3375AB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First thoughts about the process, to be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further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discussed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with the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upcoming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RCC meeting (an IG meeting)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9219" name="Tekstvak 22"/>
          <p:cNvSpPr txBox="1">
            <a:spLocks noChangeArrowheads="1"/>
          </p:cNvSpPr>
          <p:nvPr/>
        </p:nvSpPr>
        <p:spPr bwMode="auto">
          <a:xfrm>
            <a:off x="485776" y="2731999"/>
            <a:ext cx="460692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3366CC"/>
                </a:solidFill>
              </a:rPr>
              <a:t> </a:t>
            </a:r>
            <a:r>
              <a:rPr lang="en-US" sz="1800" dirty="0">
                <a:solidFill>
                  <a:srgbClr val="307098"/>
                </a:solidFill>
              </a:rPr>
              <a:t>Find common set of indicators 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07098"/>
                </a:solidFill>
              </a:rPr>
              <a:t> </a:t>
            </a:r>
            <a:r>
              <a:rPr lang="en-US" sz="1800" dirty="0" smtClean="0">
                <a:solidFill>
                  <a:srgbClr val="307098"/>
                </a:solidFill>
              </a:rPr>
              <a:t>Identify existing information (e.g. </a:t>
            </a:r>
            <a:r>
              <a:rPr lang="en-US" sz="1800" dirty="0" smtClean="0">
                <a:solidFill>
                  <a:srgbClr val="307098"/>
                </a:solidFill>
              </a:rPr>
              <a:t>        </a:t>
            </a:r>
            <a:br>
              <a:rPr lang="en-US" sz="1800" dirty="0" smtClean="0">
                <a:solidFill>
                  <a:srgbClr val="307098"/>
                </a:solidFill>
              </a:rPr>
            </a:br>
            <a:r>
              <a:rPr lang="en-US" sz="1800" dirty="0" smtClean="0">
                <a:solidFill>
                  <a:srgbClr val="307098"/>
                </a:solidFill>
              </a:rPr>
              <a:t>  national </a:t>
            </a:r>
            <a:r>
              <a:rPr lang="en-US" sz="1800" dirty="0" smtClean="0">
                <a:solidFill>
                  <a:srgbClr val="307098"/>
                </a:solidFill>
              </a:rPr>
              <a:t>reports) that can easily be used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</a:t>
            </a:r>
            <a:r>
              <a:rPr lang="en-US" sz="1800" dirty="0" smtClean="0">
                <a:solidFill>
                  <a:srgbClr val="307098"/>
                </a:solidFill>
              </a:rPr>
              <a:t>Drafting of factsheets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07098"/>
                </a:solidFill>
              </a:rPr>
              <a:t> </a:t>
            </a:r>
            <a:r>
              <a:rPr lang="en-US" sz="1800" dirty="0">
                <a:solidFill>
                  <a:srgbClr val="307098"/>
                </a:solidFill>
              </a:rPr>
              <a:t>Identify projects that </a:t>
            </a:r>
            <a:r>
              <a:rPr lang="en-US" sz="1800" dirty="0" smtClean="0">
                <a:solidFill>
                  <a:srgbClr val="307098"/>
                </a:solidFill>
              </a:rPr>
              <a:t>boosted liquidity           </a:t>
            </a:r>
            <a:br>
              <a:rPr lang="en-US" sz="1800" dirty="0" smtClean="0">
                <a:solidFill>
                  <a:srgbClr val="307098"/>
                </a:solidFill>
              </a:rPr>
            </a:br>
            <a:r>
              <a:rPr lang="en-US" sz="1800" dirty="0" smtClean="0">
                <a:solidFill>
                  <a:srgbClr val="307098"/>
                </a:solidFill>
              </a:rPr>
              <a:t>  on national level</a:t>
            </a:r>
            <a:endParaRPr lang="en-US" sz="1800" dirty="0">
              <a:solidFill>
                <a:srgbClr val="307098"/>
              </a:solidFill>
            </a:endParaRPr>
          </a:p>
          <a:p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3366CC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940300" y="1989078"/>
            <a:ext cx="3848101" cy="3419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9221" name="Tekstvak 25"/>
          <p:cNvSpPr txBox="1">
            <a:spLocks noChangeArrowheads="1"/>
          </p:cNvSpPr>
          <p:nvPr/>
        </p:nvSpPr>
        <p:spPr bwMode="auto">
          <a:xfrm>
            <a:off x="5092701" y="2161858"/>
            <a:ext cx="36957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 Task Force will determine the common set of indicators….. </a:t>
            </a:r>
          </a:p>
          <a:p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n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ational NRA and TSO(s) jointly answer indicators &amp; identify projects that boosted liquidity on national level ….</a:t>
            </a:r>
          </a:p>
          <a:p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Task Force will bundle all factsheets into report and make recommendations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9222" name="Rechte verbindingslijn 28"/>
          <p:cNvCxnSpPr>
            <a:cxnSpLocks noChangeShapeType="1"/>
          </p:cNvCxnSpPr>
          <p:nvPr/>
        </p:nvCxnSpPr>
        <p:spPr bwMode="auto">
          <a:xfrm>
            <a:off x="5538788" y="2424113"/>
            <a:ext cx="2413000" cy="0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98476" y="2158911"/>
            <a:ext cx="4033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>
                <a:solidFill>
                  <a:srgbClr val="307098"/>
                </a:solidFill>
              </a:rPr>
              <a:t>First ideas on steps to be taken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566738" y="2528799"/>
            <a:ext cx="3744913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86018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539751" y="711200"/>
            <a:ext cx="8604250" cy="766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Questions to participants in 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RCC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meeting</a:t>
            </a:r>
            <a:endParaRPr lang="en-GB" sz="2000" dirty="0" err="1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" name="Espace réservé du pied de page 3"/>
          <p:cNvSpPr txBox="1">
            <a:spLocks noGrp="1"/>
          </p:cNvSpPr>
          <p:nvPr/>
        </p:nvSpPr>
        <p:spPr bwMode="auto">
          <a:xfrm>
            <a:off x="2267745" y="188640"/>
            <a:ext cx="687625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9751" y="2260600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do you agree with the envisioned approach</a:t>
            </a:r>
            <a:r>
              <a:rPr lang="nl-NL" sz="2000" dirty="0" smtClean="0">
                <a:solidFill>
                  <a:srgbClr val="307098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</a:t>
            </a:r>
            <a:r>
              <a:rPr lang="nl-NL" sz="2000" dirty="0" smtClean="0">
                <a:solidFill>
                  <a:srgbClr val="307098"/>
                </a:solidFill>
              </a:rPr>
              <a:t>indicators can best be used to assess market liquidity in a practical way (thus not resulting in an “academic assessment”)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messages should the RCC present to the IG participants?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</a:t>
            </a:r>
            <a:r>
              <a:rPr lang="nl-NL" sz="2000" dirty="0" smtClean="0">
                <a:solidFill>
                  <a:srgbClr val="307098"/>
                </a:solidFill>
              </a:rPr>
              <a:t>what extent are you willing to participate </a:t>
            </a:r>
            <a:r>
              <a:rPr lang="nl-NL" sz="2000" dirty="0" smtClean="0">
                <a:solidFill>
                  <a:srgbClr val="307098"/>
                </a:solidFill>
              </a:rPr>
              <a:t>in (and </a:t>
            </a:r>
            <a:r>
              <a:rPr lang="nl-NL" sz="2000" dirty="0" smtClean="0">
                <a:solidFill>
                  <a:srgbClr val="307098"/>
                </a:solidFill>
              </a:rPr>
              <a:t>possibly chair) the Task Force?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solidFill>
                <a:srgbClr val="30709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41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ACER-2015-16847</_dlc_DocId>
    <_dlc_DocIdUrl xmlns="985daa2e-53d8-4475-82b8-9c7d25324e34">
      <Url>http://s-do-prod-ap/en/Gas/Regional_%20Intiatives/North_West_GRI/24th_NW_RCC_Meeting/_layouts/DocIdRedir.aspx?ID=ACER-2015-16847</Url>
      <Description>ACER-2015-16847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5C1ECC1B-5F4F-4021-9DC7-21FBCA4CC826}"/>
</file>

<file path=customXml/itemProps2.xml><?xml version="1.0" encoding="utf-8"?>
<ds:datastoreItem xmlns:ds="http://schemas.openxmlformats.org/officeDocument/2006/customXml" ds:itemID="{435C8FA7-90C0-4A15-83C4-56184AFC7E92}"/>
</file>

<file path=customXml/itemProps3.xml><?xml version="1.0" encoding="utf-8"?>
<ds:datastoreItem xmlns:ds="http://schemas.openxmlformats.org/officeDocument/2006/customXml" ds:itemID="{40287B78-784A-44E8-AC9C-2FE6FCEAA1B5}"/>
</file>

<file path=customXml/itemProps4.xml><?xml version="1.0" encoding="utf-8"?>
<ds:datastoreItem xmlns:ds="http://schemas.openxmlformats.org/officeDocument/2006/customXml" ds:itemID="{DA1BA46F-F0D1-4128-8118-FB2E1DB2A6F1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1234</TotalTime>
  <Words>265</Words>
  <Application>Microsoft Office PowerPoint</Application>
  <PresentationFormat>Diavoorstelling (4:3)</PresentationFormat>
  <Paragraphs>53</Paragraphs>
  <Slides>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1_ACER new presentation template</vt:lpstr>
      <vt:lpstr>4_ACER new presentation template</vt:lpstr>
      <vt:lpstr>3_ACER new presentation template</vt:lpstr>
      <vt:lpstr>First thoughts on project approach   for assessing market liquidity within GRI NW</vt:lpstr>
      <vt:lpstr>The Gas Target Model has identified several steps how the internal gas market can be realized</vt:lpstr>
      <vt:lpstr>The RCC will assess market liquidity and degree of market integration of countries within the region</vt:lpstr>
      <vt:lpstr>First thoughts about the process, to be further discussed with the RCC during the upcoming RCC meeting (an IG meeting)</vt:lpstr>
      <vt:lpstr>Questions to participants in the RCC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81</cp:revision>
  <dcterms:created xsi:type="dcterms:W3CDTF">2011-11-28T15:46:36Z</dcterms:created>
  <dcterms:modified xsi:type="dcterms:W3CDTF">2012-10-17T16:04:44Z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f965fa16-f351-41ec-bcbb-7184588a7df8</vt:lpwstr>
  </property>
</Properties>
</file>