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  <p:sldMasterId id="2147483742" r:id="rId2"/>
    <p:sldMasterId id="2147483765" r:id="rId3"/>
  </p:sldMasterIdLst>
  <p:notesMasterIdLst>
    <p:notesMasterId r:id="rId9"/>
  </p:notesMasterIdLst>
  <p:handoutMasterIdLst>
    <p:handoutMasterId r:id="rId10"/>
  </p:handoutMasterIdLst>
  <p:sldIdLst>
    <p:sldId id="310" r:id="rId4"/>
    <p:sldId id="334" r:id="rId5"/>
    <p:sldId id="331" r:id="rId6"/>
    <p:sldId id="340" r:id="rId7"/>
    <p:sldId id="342" r:id="rId8"/>
  </p:sldIdLst>
  <p:sldSz cx="9144000" cy="6858000" type="screen4x3"/>
  <p:notesSz cx="7099300" cy="102346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098"/>
    <a:srgbClr val="186D7E"/>
    <a:srgbClr val="005BA1"/>
    <a:srgbClr val="005BAB"/>
    <a:srgbClr val="31BBD7"/>
    <a:srgbClr val="0000FF"/>
    <a:srgbClr val="FFCC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22" autoAdjust="0"/>
    <p:restoredTop sz="91197" autoAdjust="0"/>
  </p:normalViewPr>
  <p:slideViewPr>
    <p:cSldViewPr snapToGrid="0" snapToObjects="1">
      <p:cViewPr>
        <p:scale>
          <a:sx n="75" d="100"/>
          <a:sy n="75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956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A168F7-EFDC-4B3C-8985-0E6375CC9878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B8A3AA4-DD0E-44D6-B325-8206ACCB1B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82" y="0"/>
            <a:ext cx="3076364" cy="511486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117D46-5ACE-4BE6-94E7-00961FCF5F62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4" tIns="47302" rIns="94604" bIns="4730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564"/>
            <a:ext cx="5679440" cy="4605004"/>
          </a:xfrm>
          <a:prstGeom prst="rect">
            <a:avLst/>
          </a:prstGeom>
        </p:spPr>
        <p:txBody>
          <a:bodyPr vert="horz" lIns="94604" tIns="47302" rIns="94604" bIns="47302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82" y="9721494"/>
            <a:ext cx="3076364" cy="511485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8830241-E874-436B-A81F-B5C8A91EC4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5C0C-5420-4763-AA0D-DCEC4FA42E8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9DAC-C0FB-404E-A308-5C9C21403B1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F0FD3-61CE-467B-97F4-430F7A1CCE3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F4092-1245-4043-A1E4-A76934654EE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085DA-2F46-4A02-99CA-60899D22B5B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05F70-ADDD-400F-8ECA-1B03B8BA8DB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F817B-BBED-4D9E-9E15-23979E7C487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D6CC-D992-4ECC-8F1D-9CAF1AB770C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34CE3-E58B-40F5-B269-3C677ACE66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9386-5E2A-4E76-AD5C-E1B487AC4E5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B1043-669C-4CD8-B601-72C3C28EF6D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F365-D91F-436B-9808-D8E5D9BD6CC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C75A1-7804-4AE6-B570-1C54362A2E0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5BD9-5291-43B2-A4AC-83793151B2B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027113"/>
            <a:ext cx="2057400" cy="5099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027113"/>
            <a:ext cx="6019800" cy="5099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BD33C-5BC2-446D-A8D1-2F4BC1BFFC7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3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4" name="Picture 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OND_COVER_transp.png"/>
          <p:cNvPicPr>
            <a:picLocks noChangeAspect="1"/>
          </p:cNvPicPr>
          <p:nvPr userDrawn="1"/>
        </p:nvPicPr>
        <p:blipFill>
          <a:blip r:embed="rId4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7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fr-BE" sz="1800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Date Placeholder 5"/>
          <p:cNvSpPr txBox="1">
            <a:spLocks noGrp="1"/>
          </p:cNvSpPr>
          <p:nvPr userDrawn="1"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FB3ED4C3-1B57-464F-BB53-A7A0CF1E95D7}" type="datetime1">
              <a:rPr lang="en-IE" sz="1400" b="1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rPr>
              <a:pPr algn="r">
                <a:defRPr/>
              </a:pPr>
              <a:t>17/10/2012</a:t>
            </a:fld>
            <a:endParaRPr lang="en-US" sz="1400" b="1">
              <a:solidFill>
                <a:schemeClr val="bg1"/>
              </a:solidFill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 userDrawn="1"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FFFF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12" name="Title Placeholder 1"/>
          <p:cNvSpPr>
            <a:spLocks noGrp="1"/>
          </p:cNvSpPr>
          <p:nvPr/>
        </p:nvSpPr>
        <p:spPr bwMode="auto">
          <a:xfrm>
            <a:off x="2714625" y="1628775"/>
            <a:ext cx="619125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lnSpc>
                <a:spcPct val="90000"/>
              </a:lnSpc>
              <a:defRPr/>
            </a:pPr>
            <a:r>
              <a:rPr lang="en-GB" sz="3000" b="1">
                <a:solidFill>
                  <a:srgbClr val="00529B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13" name="Text Placeholder 2"/>
          <p:cNvSpPr>
            <a:spLocks/>
          </p:cNvSpPr>
          <p:nvPr userDrawn="1"/>
        </p:nvSpPr>
        <p:spPr bwMode="auto">
          <a:xfrm>
            <a:off x="2987675" y="2738438"/>
            <a:ext cx="59769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US" sz="2800" i="1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US" sz="2400" i="1" dirty="0">
                <a:latin typeface="Verdana" pitchFamily="34" charset="0"/>
                <a:ea typeface="ＭＳ Ｐゴシック" pitchFamily="34" charset="-128"/>
                <a:cs typeface="+mn-cs"/>
              </a:rPr>
              <a:t>Programme Office GRI NW</a:t>
            </a:r>
            <a:endParaRPr lang="en-US" sz="2000" dirty="0">
              <a:latin typeface="Verdana" pitchFamily="34" charset="0"/>
              <a:ea typeface="ＭＳ Ｐゴシック" pitchFamily="34" charset="-128"/>
              <a:cs typeface="+mn-cs"/>
            </a:endParaRPr>
          </a:p>
          <a:p>
            <a:pPr algn="ctr" defTabSz="914400" eaLnBrk="0" hangingPunct="0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endParaRPr lang="en-GB" sz="2800" dirty="0"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6DE3-28B5-42CB-98FD-7311E600EA0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DE2E4-0F60-42F5-9B9A-0B991D0BF94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661C-874C-4744-898C-9B10BA3B61A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FE8F6-C7F2-4E1A-9995-8CED4FEB89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E6559-8989-4766-BC5E-239A20432F4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D897C-472A-4603-BC0D-140528CF8F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E8A9C-301B-4994-B125-223B1726932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3759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RCC </a:t>
            </a: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meeting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88" y="0"/>
            <a:ext cx="711041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Monitoring implementation of</a:t>
            </a:r>
            <a:r>
              <a:rPr lang="en-US" sz="1800" b="1" baseline="0" dirty="0" smtClean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 network codes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60297C-162D-4BDD-B0C9-77C6AA139A1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/>
          <a:cs typeface="ＭＳ Ｐゴシック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+mn-cs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 </a:t>
            </a:r>
          </a:p>
        </p:txBody>
      </p:sp>
      <p:pic>
        <p:nvPicPr>
          <p:cNvPr id="2052" name="Picture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Espace réservé du pied de page 3"/>
          <p:cNvSpPr txBox="1">
            <a:spLocks noGrp="1"/>
          </p:cNvSpPr>
          <p:nvPr/>
        </p:nvSpPr>
        <p:spPr bwMode="auto">
          <a:xfrm>
            <a:off x="228600" y="6492875"/>
            <a:ext cx="422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22nd RCC meeting GRI NW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3588" y="182563"/>
            <a:ext cx="7110412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800" b="1">
                <a:solidFill>
                  <a:schemeClr val="bg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Location next Government and SG meeting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7113"/>
            <a:ext cx="82296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5587F0-1CED-4FAB-BBEA-E1B8947A57F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med">
    <p:wipe dir="r"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  <a:cs typeface="ＭＳ Ｐゴシック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5BA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400">
          <a:solidFill>
            <a:srgbClr val="898989"/>
          </a:solidFill>
          <a:latin typeface="+mn-lt"/>
          <a:ea typeface="+mn-ea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2pPr>
      <a:lvl3pPr marL="1524000" indent="-346075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 sz="2000">
          <a:solidFill>
            <a:srgbClr val="898989"/>
          </a:solidFill>
          <a:latin typeface="+mn-lt"/>
          <a:ea typeface="+mn-ea"/>
          <a:cs typeface="ＭＳ Ｐゴシック"/>
        </a:defRPr>
      </a:lvl3pPr>
      <a:lvl4pPr marL="2066925" indent="-363538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4pPr>
      <a:lvl5pPr marL="2600325" indent="-354013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  <a:cs typeface="ＭＳ Ｐゴシック"/>
        </a:defRPr>
      </a:lvl5pPr>
      <a:lvl6pPr marL="30575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6pPr>
      <a:lvl7pPr marL="35147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7pPr>
      <a:lvl8pPr marL="39719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8pPr>
      <a:lvl9pPr marL="4429125" indent="-354013" algn="l" rtl="0" fontAlgn="base">
        <a:spcBef>
          <a:spcPct val="0"/>
        </a:spcBef>
        <a:spcAft>
          <a:spcPct val="0"/>
        </a:spcAft>
        <a:buClr>
          <a:srgbClr val="005BAB"/>
        </a:buClr>
        <a:buSzPct val="150000"/>
        <a:buFont typeface="Verdana" pitchFamily="34" charset="0"/>
        <a:buChar char="•"/>
        <a:defRPr>
          <a:solidFill>
            <a:srgbClr val="898989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ransition spd="med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pitchFamily="34" charset="0"/>
        <a:buChar char="­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0" y="0"/>
            <a:ext cx="9223769" cy="6858000"/>
          </a:xfrm>
          <a:prstGeom prst="rect">
            <a:avLst/>
          </a:prstGeom>
        </p:spPr>
      </p:pic>
      <p:sp>
        <p:nvSpPr>
          <p:cNvPr id="4101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IE" sz="1400" b="1" dirty="0" smtClean="0">
                <a:solidFill>
                  <a:schemeClr val="bg1"/>
                </a:solidFill>
              </a:rPr>
              <a:t>18/10/2012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102" name="TextBox 8"/>
          <p:cNvSpPr txBox="1">
            <a:spLocks noChangeArrowheads="1"/>
          </p:cNvSpPr>
          <p:nvPr/>
        </p:nvSpPr>
        <p:spPr bwMode="auto">
          <a:xfrm>
            <a:off x="1244600" y="566420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RCC </a:t>
            </a:r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meeting</a:t>
            </a:r>
            <a:r>
              <a:rPr lang="en-US" sz="2000" b="1" dirty="0">
                <a:solidFill>
                  <a:srgbClr val="FFFFFF"/>
                </a:solidFill>
                <a:latin typeface="Verdana" pitchFamily="34" charset="0"/>
              </a:rPr>
              <a:t>	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sz="1800"/>
          </a:p>
        </p:txBody>
      </p:sp>
      <p:pic>
        <p:nvPicPr>
          <p:cNvPr id="410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1"/>
          <p:cNvSpPr>
            <a:spLocks noGrp="1"/>
          </p:cNvSpPr>
          <p:nvPr>
            <p:ph type="ctrTitle" idx="4294967295"/>
          </p:nvPr>
        </p:nvSpPr>
        <p:spPr>
          <a:xfrm>
            <a:off x="2389187" y="1984375"/>
            <a:ext cx="6754813" cy="1470025"/>
          </a:xfrm>
        </p:spPr>
        <p:txBody>
          <a:bodyPr/>
          <a:lstStyle/>
          <a:p>
            <a:pPr eaLnBrk="1" hangingPunct="1"/>
            <a:r>
              <a:rPr lang="en-GB" sz="2400" dirty="0" smtClean="0">
                <a:solidFill>
                  <a:srgbClr val="264D74"/>
                </a:solidFill>
              </a:rPr>
              <a:t>First thoughts on project approach   for monitoring implementation of network codes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subTitle" idx="4294967295"/>
          </p:nvPr>
        </p:nvSpPr>
        <p:spPr>
          <a:xfrm>
            <a:off x="2393950" y="3190875"/>
            <a:ext cx="5976938" cy="122396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600" dirty="0" smtClean="0"/>
          </a:p>
          <a:p>
            <a:pPr eaLnBrk="1" hangingPunct="1">
              <a:buClrTx/>
              <a:buSzTx/>
              <a:buFontTx/>
              <a:buNone/>
            </a:pPr>
            <a:r>
              <a:rPr lang="en-US" sz="1900" dirty="0" smtClean="0">
                <a:solidFill>
                  <a:schemeClr val="tx1"/>
                </a:solidFill>
                <a:latin typeface="Arial" pitchFamily="34" charset="0"/>
              </a:rPr>
              <a:t>Programme Office</a:t>
            </a:r>
            <a:endParaRPr lang="en-GB" sz="1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Top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 idx="4294967295"/>
          </p:nvPr>
        </p:nvSpPr>
        <p:spPr>
          <a:xfrm>
            <a:off x="554038" y="749300"/>
            <a:ext cx="8604250" cy="766763"/>
          </a:xfrm>
        </p:spPr>
        <p:txBody>
          <a:bodyPr/>
          <a:lstStyle/>
          <a:p>
            <a:r>
              <a:rPr lang="en-GB" sz="2000" dirty="0" smtClean="0">
                <a:solidFill>
                  <a:srgbClr val="307098"/>
                </a:solidFill>
                <a:latin typeface="Arial" pitchFamily="34" charset="0"/>
              </a:rPr>
              <a:t>Given the role of the network codes in achieving the internal market, timely and coordinated implementation needs to be ensured</a:t>
            </a:r>
          </a:p>
        </p:txBody>
      </p:sp>
      <p:sp>
        <p:nvSpPr>
          <p:cNvPr id="8602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861175" y="6381750"/>
            <a:ext cx="2133600" cy="476250"/>
          </a:xfrm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6FCB5F2A-F0F9-419E-952C-7E3707271687}" type="slidenum">
              <a:rPr lang="en-GB" sz="1400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5125" name="AutoShape 8"/>
          <p:cNvSpPr>
            <a:spLocks noChangeArrowheads="1"/>
          </p:cNvSpPr>
          <p:nvPr/>
        </p:nvSpPr>
        <p:spPr bwMode="auto">
          <a:xfrm>
            <a:off x="701675" y="3436778"/>
            <a:ext cx="2092325" cy="884238"/>
          </a:xfrm>
          <a:prstGeom prst="rightArrowCallout">
            <a:avLst>
              <a:gd name="adj1" fmla="val 24954"/>
              <a:gd name="adj2" fmla="val 24931"/>
              <a:gd name="adj3" fmla="val 17583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698500" y="3619341"/>
            <a:ext cx="153987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Ensure effectiveness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127" name="AutoShape 12"/>
          <p:cNvSpPr>
            <a:spLocks noChangeArrowheads="1"/>
          </p:cNvSpPr>
          <p:nvPr/>
        </p:nvSpPr>
        <p:spPr bwMode="auto">
          <a:xfrm>
            <a:off x="698500" y="2042953"/>
            <a:ext cx="2092325" cy="884238"/>
          </a:xfrm>
          <a:prstGeom prst="rightArrowCallout">
            <a:avLst>
              <a:gd name="adj1" fmla="val 24954"/>
              <a:gd name="adj2" fmla="val 24931"/>
              <a:gd name="adj3" fmla="val 17583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477838" y="2179478"/>
            <a:ext cx="203835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Shared         ownership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>
            <a:off x="477838" y="3220878"/>
            <a:ext cx="7561262" cy="0"/>
          </a:xfrm>
          <a:prstGeom prst="line">
            <a:avLst/>
          </a:prstGeom>
          <a:noFill/>
          <a:ln w="9525">
            <a:solidFill>
              <a:srgbClr val="307098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5130" name="Text Box 16"/>
          <p:cNvSpPr txBox="1">
            <a:spLocks noChangeArrowheads="1"/>
          </p:cNvSpPr>
          <p:nvPr/>
        </p:nvSpPr>
        <p:spPr bwMode="auto">
          <a:xfrm>
            <a:off x="2859088" y="2179478"/>
            <a:ext cx="65135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80000"/>
              <a:buFont typeface="Wingdings" pitchFamily="2" charset="2"/>
              <a:buChar char="§"/>
            </a:pPr>
            <a:r>
              <a:rPr lang="nl-NL" sz="1800" dirty="0">
                <a:solidFill>
                  <a:srgbClr val="3366CC"/>
                </a:solidFill>
                <a:latin typeface="ScalaSans" pitchFamily="34" charset="0"/>
              </a:rPr>
              <a:t> </a:t>
            </a:r>
            <a:r>
              <a:rPr lang="nl-NL" sz="1800" dirty="0">
                <a:solidFill>
                  <a:srgbClr val="3375AB"/>
                </a:solidFill>
              </a:rPr>
              <a:t>N</a:t>
            </a:r>
            <a:r>
              <a:rPr lang="en-GB" sz="1800" dirty="0">
                <a:solidFill>
                  <a:srgbClr val="3375AB"/>
                </a:solidFill>
              </a:rPr>
              <a:t>Cs are an important step to achieve an internal market, </a:t>
            </a:r>
            <a:br>
              <a:rPr lang="en-GB" sz="1800" dirty="0">
                <a:solidFill>
                  <a:srgbClr val="3375AB"/>
                </a:solidFill>
              </a:rPr>
            </a:br>
            <a:r>
              <a:rPr lang="en-GB" sz="1800" dirty="0">
                <a:solidFill>
                  <a:srgbClr val="3375AB"/>
                </a:solidFill>
              </a:rPr>
              <a:t>  </a:t>
            </a:r>
            <a:r>
              <a:rPr lang="en-GB" sz="1800" dirty="0" smtClean="0">
                <a:solidFill>
                  <a:srgbClr val="3375AB"/>
                </a:solidFill>
              </a:rPr>
              <a:t>shared </a:t>
            </a:r>
            <a:r>
              <a:rPr lang="en-GB" sz="1800" dirty="0">
                <a:solidFill>
                  <a:srgbClr val="3375AB"/>
                </a:solidFill>
              </a:rPr>
              <a:t>ownership towards implementation</a:t>
            </a:r>
            <a:endParaRPr lang="nl-NL" sz="1800" dirty="0">
              <a:solidFill>
                <a:srgbClr val="3366CC"/>
              </a:solidFill>
            </a:endParaRPr>
          </a:p>
        </p:txBody>
      </p:sp>
      <p:sp>
        <p:nvSpPr>
          <p:cNvPr id="5131" name="Text Box 6"/>
          <p:cNvSpPr txBox="1">
            <a:spLocks noChangeArrowheads="1"/>
          </p:cNvSpPr>
          <p:nvPr/>
        </p:nvSpPr>
        <p:spPr bwMode="auto">
          <a:xfrm>
            <a:off x="2859088" y="4948078"/>
            <a:ext cx="61265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95000"/>
              <a:buFont typeface="Wingdings" pitchFamily="2" charset="2"/>
              <a:buChar char="§"/>
            </a:pPr>
            <a:r>
              <a:rPr lang="en-GB" sz="1800" dirty="0">
                <a:solidFill>
                  <a:srgbClr val="3375AB"/>
                </a:solidFill>
              </a:rPr>
              <a:t> Certain NC might need regional interpretation to ensure        </a:t>
            </a:r>
            <a:br>
              <a:rPr lang="en-GB" sz="1800" dirty="0">
                <a:solidFill>
                  <a:srgbClr val="3375AB"/>
                </a:solidFill>
              </a:rPr>
            </a:br>
            <a:r>
              <a:rPr lang="en-GB" sz="1800" dirty="0" smtClean="0">
                <a:solidFill>
                  <a:srgbClr val="3375AB"/>
                </a:solidFill>
              </a:rPr>
              <a:t>  </a:t>
            </a:r>
            <a:r>
              <a:rPr lang="en-GB" sz="1800" dirty="0">
                <a:solidFill>
                  <a:srgbClr val="3375AB"/>
                </a:solidFill>
              </a:rPr>
              <a:t>that the codes are “fit for purpose”  </a:t>
            </a:r>
            <a:endParaRPr lang="nl-NL" sz="1800" dirty="0">
              <a:solidFill>
                <a:srgbClr val="3366CC"/>
              </a:solidFill>
            </a:endParaRPr>
          </a:p>
        </p:txBody>
      </p:sp>
      <p:sp>
        <p:nvSpPr>
          <p:cNvPr id="5132" name="AutoShape 8"/>
          <p:cNvSpPr>
            <a:spLocks noChangeArrowheads="1"/>
          </p:cNvSpPr>
          <p:nvPr/>
        </p:nvSpPr>
        <p:spPr bwMode="auto">
          <a:xfrm>
            <a:off x="698500" y="4771866"/>
            <a:ext cx="2055813" cy="884237"/>
          </a:xfrm>
          <a:prstGeom prst="rightArrowCallout">
            <a:avLst>
              <a:gd name="adj1" fmla="val 24954"/>
              <a:gd name="adj2" fmla="val 24931"/>
              <a:gd name="adj3" fmla="val 17276"/>
              <a:gd name="adj4" fmla="val 76079"/>
            </a:avLst>
          </a:prstGeom>
          <a:solidFill>
            <a:srgbClr val="30709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554038" y="4951253"/>
            <a:ext cx="18367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nl-NL" dirty="0" smtClean="0">
                <a:solidFill>
                  <a:srgbClr val="FFFFFF"/>
                </a:solidFill>
              </a:rPr>
              <a:t>Fit for purpose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554038" y="4592478"/>
            <a:ext cx="7561262" cy="0"/>
          </a:xfrm>
          <a:prstGeom prst="line">
            <a:avLst/>
          </a:prstGeom>
          <a:noFill/>
          <a:ln w="9525">
            <a:solidFill>
              <a:srgbClr val="307098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NL"/>
          </a:p>
        </p:txBody>
      </p:sp>
      <p:sp>
        <p:nvSpPr>
          <p:cNvPr id="5135" name="Text Box 6"/>
          <p:cNvSpPr txBox="1">
            <a:spLocks noChangeArrowheads="1"/>
          </p:cNvSpPr>
          <p:nvPr/>
        </p:nvSpPr>
        <p:spPr bwMode="auto">
          <a:xfrm>
            <a:off x="2862263" y="3616166"/>
            <a:ext cx="61265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7B909"/>
              </a:buClr>
              <a:buSzPct val="95000"/>
              <a:buFont typeface="Wingdings" pitchFamily="2" charset="2"/>
              <a:buChar char="§"/>
            </a:pPr>
            <a:r>
              <a:rPr lang="en-GB" sz="1800" dirty="0">
                <a:solidFill>
                  <a:srgbClr val="3375AB"/>
                </a:solidFill>
              </a:rPr>
              <a:t> NCs can only have effect if the rules are implemented in </a:t>
            </a:r>
            <a:r>
              <a:rPr lang="en-GB" sz="1800" dirty="0" smtClean="0">
                <a:solidFill>
                  <a:srgbClr val="3375AB"/>
                </a:solidFill>
              </a:rPr>
              <a:t/>
            </a:r>
            <a:br>
              <a:rPr lang="en-GB" sz="1800" dirty="0" smtClean="0">
                <a:solidFill>
                  <a:srgbClr val="3375AB"/>
                </a:solidFill>
              </a:rPr>
            </a:br>
            <a:r>
              <a:rPr lang="en-GB" sz="1800" dirty="0" smtClean="0">
                <a:solidFill>
                  <a:srgbClr val="3375AB"/>
                </a:solidFill>
              </a:rPr>
              <a:t>   the same </a:t>
            </a:r>
            <a:r>
              <a:rPr lang="en-GB" sz="1800" dirty="0">
                <a:solidFill>
                  <a:srgbClr val="3375AB"/>
                </a:solidFill>
              </a:rPr>
              <a:t>way at both sides of an interconnection point</a:t>
            </a:r>
            <a:endParaRPr lang="nl-NL" sz="1800" dirty="0">
              <a:solidFill>
                <a:srgbClr val="3366CC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ctrTitle" idx="4294967295"/>
          </p:nvPr>
        </p:nvSpPr>
        <p:spPr>
          <a:xfrm>
            <a:off x="539750" y="719138"/>
            <a:ext cx="8135938" cy="766762"/>
          </a:xfrm>
        </p:spPr>
        <p:txBody>
          <a:bodyPr/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Programme Office has drafted an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envisioned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monitoring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 </a:t>
            </a:r>
            <a:r>
              <a:rPr lang="nl-NL" sz="2000" dirty="0" err="1" smtClean="0">
                <a:solidFill>
                  <a:srgbClr val="307098"/>
                </a:solidFill>
                <a:latin typeface="Arial" pitchFamily="34" charset="0"/>
              </a:rPr>
              <a:t>process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6147" name="Espace réservé du pied de page 3"/>
          <p:cNvSpPr txBox="1">
            <a:spLocks noGrp="1"/>
          </p:cNvSpPr>
          <p:nvPr/>
        </p:nvSpPr>
        <p:spPr bwMode="auto">
          <a:xfrm>
            <a:off x="185738" y="59499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8602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861175" y="6381750"/>
            <a:ext cx="2133600" cy="476250"/>
          </a:xfrm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F30AC212-8F93-45BC-9D61-8A5C7321CEB3}" type="slidenum">
              <a:rPr lang="en-GB" sz="1400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6149" name="Espace réservé du pied de page 3"/>
          <p:cNvSpPr txBox="1">
            <a:spLocks noGrp="1"/>
          </p:cNvSpPr>
          <p:nvPr/>
        </p:nvSpPr>
        <p:spPr bwMode="auto">
          <a:xfrm>
            <a:off x="2268538" y="188913"/>
            <a:ext cx="68754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nl-NL" b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6150" name="Text Box 17"/>
          <p:cNvSpPr txBox="1">
            <a:spLocks noChangeArrowheads="1"/>
          </p:cNvSpPr>
          <p:nvPr/>
        </p:nvSpPr>
        <p:spPr bwMode="auto">
          <a:xfrm>
            <a:off x="4724400" y="2928938"/>
            <a:ext cx="44719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Regional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operalization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to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make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rules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      ”fit for purpose”(where and if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required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)</a:t>
            </a:r>
          </a:p>
        </p:txBody>
      </p:sp>
      <p:sp>
        <p:nvSpPr>
          <p:cNvPr id="6151" name="Text Box 18"/>
          <p:cNvSpPr txBox="1">
            <a:spLocks noChangeArrowheads="1"/>
          </p:cNvSpPr>
          <p:nvPr/>
        </p:nvSpPr>
        <p:spPr bwMode="auto">
          <a:xfrm>
            <a:off x="4737776" y="3852863"/>
            <a:ext cx="44062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Assist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in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timely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</a:t>
            </a:r>
            <a:r>
              <a:rPr lang="nl-NL" sz="1800" b="1" dirty="0" err="1">
                <a:solidFill>
                  <a:srgbClr val="307098"/>
                </a:solidFill>
                <a:cs typeface="Arial" pitchFamily="34" charset="0"/>
              </a:rPr>
              <a:t>monitoring</a:t>
            </a:r>
            <a:r>
              <a:rPr lang="nl-NL" sz="1800" b="1" dirty="0">
                <a:solidFill>
                  <a:srgbClr val="307098"/>
                </a:solidFill>
                <a:cs typeface="Arial" pitchFamily="34" charset="0"/>
              </a:rPr>
              <a:t> and consistent implementation of </a:t>
            </a:r>
            <a:r>
              <a:rPr lang="nl-NL" sz="1800" b="1" dirty="0" smtClean="0">
                <a:solidFill>
                  <a:srgbClr val="307098"/>
                </a:solidFill>
                <a:cs typeface="Arial" pitchFamily="34" charset="0"/>
              </a:rPr>
              <a:t>codes</a:t>
            </a:r>
            <a:endParaRPr lang="nl-NL" sz="1800" b="1" dirty="0">
              <a:solidFill>
                <a:srgbClr val="307098"/>
              </a:solidFill>
              <a:cs typeface="Arial" pitchFamily="34" charset="0"/>
            </a:endParaRPr>
          </a:p>
        </p:txBody>
      </p:sp>
      <p:sp>
        <p:nvSpPr>
          <p:cNvPr id="6152" name="Text Box 19"/>
          <p:cNvSpPr txBox="1">
            <a:spLocks noChangeArrowheads="1"/>
          </p:cNvSpPr>
          <p:nvPr/>
        </p:nvSpPr>
        <p:spPr bwMode="auto">
          <a:xfrm>
            <a:off x="4750575" y="4691063"/>
            <a:ext cx="40140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800" b="1">
                <a:solidFill>
                  <a:srgbClr val="307098"/>
                </a:solidFill>
                <a:cs typeface="Arial" pitchFamily="34" charset="0"/>
              </a:rPr>
              <a:t>Report progress/ obstacles to ACER/ European Commission/ Member States</a:t>
            </a:r>
          </a:p>
        </p:txBody>
      </p:sp>
      <p:sp>
        <p:nvSpPr>
          <p:cNvPr id="6153" name="Text Box 20"/>
          <p:cNvSpPr txBox="1">
            <a:spLocks noChangeArrowheads="1"/>
          </p:cNvSpPr>
          <p:nvPr/>
        </p:nvSpPr>
        <p:spPr bwMode="auto">
          <a:xfrm>
            <a:off x="4724400" y="2311400"/>
            <a:ext cx="3784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2000" b="1" dirty="0">
                <a:solidFill>
                  <a:srgbClr val="307098"/>
                </a:solidFill>
                <a:cs typeface="Arial" pitchFamily="34" charset="0"/>
              </a:rPr>
              <a:t>Role of the region</a:t>
            </a:r>
            <a:r>
              <a:rPr lang="nl-NL" sz="2000" b="1" dirty="0" smtClean="0">
                <a:solidFill>
                  <a:srgbClr val="307098"/>
                </a:solidFill>
                <a:cs typeface="Arial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endParaRPr lang="nl-NL" sz="2000" b="1" dirty="0">
              <a:solidFill>
                <a:srgbClr val="307098"/>
              </a:solidFill>
              <a:cs typeface="Arial" pitchFamily="34" charset="0"/>
            </a:endParaRPr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 rot="15640355">
            <a:off x="755651" y="2257425"/>
            <a:ext cx="2876550" cy="3082925"/>
          </a:xfrm>
          <a:custGeom>
            <a:avLst/>
            <a:gdLst>
              <a:gd name="G0" fmla="+- -684227 0 0"/>
              <a:gd name="G1" fmla="+- 601228 0 0"/>
              <a:gd name="G2" fmla="+- -684227 0 601228"/>
              <a:gd name="G3" fmla="+- 10800 0 0"/>
              <a:gd name="G4" fmla="+- 0 0 -68422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899 0 0"/>
              <a:gd name="G9" fmla="+- 0 0 601228"/>
              <a:gd name="G10" fmla="+- 9899 0 2700"/>
              <a:gd name="G11" fmla="cos G10 -684227"/>
              <a:gd name="G12" fmla="sin G10 -684227"/>
              <a:gd name="G13" fmla="cos 13500 -684227"/>
              <a:gd name="G14" fmla="sin 13500 -684227"/>
              <a:gd name="G15" fmla="+- G11 10800 0"/>
              <a:gd name="G16" fmla="+- G12 10800 0"/>
              <a:gd name="G17" fmla="+- G13 10800 0"/>
              <a:gd name="G18" fmla="+- G14 10800 0"/>
              <a:gd name="G19" fmla="*/ 9899 1 2"/>
              <a:gd name="G20" fmla="+- G19 5400 0"/>
              <a:gd name="G21" fmla="cos G20 -684227"/>
              <a:gd name="G22" fmla="sin G20 -684227"/>
              <a:gd name="G23" fmla="+- G21 10800 0"/>
              <a:gd name="G24" fmla="+- G12 G23 G22"/>
              <a:gd name="G25" fmla="+- G22 G23 G11"/>
              <a:gd name="G26" fmla="cos 10800 -684227"/>
              <a:gd name="G27" fmla="sin 10800 -684227"/>
              <a:gd name="G28" fmla="cos 9899 -684227"/>
              <a:gd name="G29" fmla="sin 9899 -68422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01228"/>
              <a:gd name="G36" fmla="sin G34 601228"/>
              <a:gd name="G37" fmla="+/ 601228 -68422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899 G39"/>
              <a:gd name="G43" fmla="sin 98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0 w 21600"/>
              <a:gd name="T5" fmla="*/ 10919 h 21600"/>
              <a:gd name="T6" fmla="*/ 21017 w 21600"/>
              <a:gd name="T7" fmla="*/ 12450 h 21600"/>
              <a:gd name="T8" fmla="*/ 901 w 21600"/>
              <a:gd name="T9" fmla="*/ 10909 h 21600"/>
              <a:gd name="T10" fmla="*/ 24076 w 21600"/>
              <a:gd name="T11" fmla="*/ 8353 h 21600"/>
              <a:gd name="T12" fmla="*/ 21549 w 21600"/>
              <a:gd name="T13" fmla="*/ 12023 h 21600"/>
              <a:gd name="T14" fmla="*/ 17879 w 21600"/>
              <a:gd name="T15" fmla="*/ 949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0535" y="9006"/>
                </a:moveTo>
                <a:cubicBezTo>
                  <a:pt x="19669" y="4310"/>
                  <a:pt x="15575" y="901"/>
                  <a:pt x="10800" y="901"/>
                </a:cubicBezTo>
                <a:cubicBezTo>
                  <a:pt x="5332" y="901"/>
                  <a:pt x="901" y="5332"/>
                  <a:pt x="901" y="10800"/>
                </a:cubicBezTo>
                <a:cubicBezTo>
                  <a:pt x="901" y="16267"/>
                  <a:pt x="5332" y="20699"/>
                  <a:pt x="10800" y="20699"/>
                </a:cubicBezTo>
                <a:cubicBezTo>
                  <a:pt x="15657" y="20699"/>
                  <a:pt x="19797" y="17173"/>
                  <a:pt x="20572" y="12378"/>
                </a:cubicBezTo>
                <a:lnTo>
                  <a:pt x="21461" y="12521"/>
                </a:lnTo>
                <a:cubicBezTo>
                  <a:pt x="20616" y="17754"/>
                  <a:pt x="16100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009" y="-1"/>
                  <a:pt x="20477" y="3719"/>
                  <a:pt x="21421" y="8842"/>
                </a:cubicBezTo>
                <a:lnTo>
                  <a:pt x="24076" y="8353"/>
                </a:lnTo>
                <a:lnTo>
                  <a:pt x="21549" y="12023"/>
                </a:lnTo>
                <a:lnTo>
                  <a:pt x="17879" y="9495"/>
                </a:lnTo>
                <a:lnTo>
                  <a:pt x="20535" y="9006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nl-NL"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155" name="AutoShape 22"/>
          <p:cNvSpPr>
            <a:spLocks noChangeArrowheads="1"/>
          </p:cNvSpPr>
          <p:nvPr/>
        </p:nvSpPr>
        <p:spPr bwMode="auto">
          <a:xfrm>
            <a:off x="2819400" y="3427413"/>
            <a:ext cx="1439863" cy="747712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6156" name="Text Box 23"/>
          <p:cNvSpPr txBox="1">
            <a:spLocks noChangeArrowheads="1"/>
          </p:cNvSpPr>
          <p:nvPr/>
        </p:nvSpPr>
        <p:spPr bwMode="auto">
          <a:xfrm>
            <a:off x="2819400" y="3573463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500" b="1">
                <a:cs typeface="Arial" pitchFamily="34" charset="0"/>
              </a:rPr>
              <a:t>Implementation plan</a:t>
            </a:r>
          </a:p>
        </p:txBody>
      </p:sp>
      <p:sp>
        <p:nvSpPr>
          <p:cNvPr id="6157" name="AutoShape 24"/>
          <p:cNvSpPr>
            <a:spLocks noChangeArrowheads="1"/>
          </p:cNvSpPr>
          <p:nvPr/>
        </p:nvSpPr>
        <p:spPr bwMode="auto">
          <a:xfrm>
            <a:off x="2295525" y="2128838"/>
            <a:ext cx="1439863" cy="74771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6158" name="Text Box 25"/>
          <p:cNvSpPr txBox="1">
            <a:spLocks noChangeArrowheads="1"/>
          </p:cNvSpPr>
          <p:nvPr/>
        </p:nvSpPr>
        <p:spPr bwMode="auto">
          <a:xfrm>
            <a:off x="2439988" y="2273300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500" b="1">
                <a:cs typeface="Arial" pitchFamily="34" charset="0"/>
              </a:rPr>
              <a:t>Regional operalization</a:t>
            </a:r>
          </a:p>
        </p:txBody>
      </p:sp>
      <p:sp>
        <p:nvSpPr>
          <p:cNvPr id="6159" name="AutoShape 26"/>
          <p:cNvSpPr>
            <a:spLocks noChangeArrowheads="1"/>
          </p:cNvSpPr>
          <p:nvPr/>
        </p:nvSpPr>
        <p:spPr bwMode="auto">
          <a:xfrm>
            <a:off x="252413" y="3276600"/>
            <a:ext cx="1439862" cy="747713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6160" name="Text Box 27"/>
          <p:cNvSpPr txBox="1">
            <a:spLocks noChangeArrowheads="1"/>
          </p:cNvSpPr>
          <p:nvPr/>
        </p:nvSpPr>
        <p:spPr bwMode="auto">
          <a:xfrm>
            <a:off x="363538" y="3459163"/>
            <a:ext cx="1584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500" b="1">
                <a:solidFill>
                  <a:schemeClr val="bg1"/>
                </a:solidFill>
                <a:cs typeface="Arial" pitchFamily="34" charset="0"/>
              </a:rPr>
              <a:t>Reporting</a:t>
            </a:r>
          </a:p>
        </p:txBody>
      </p:sp>
      <p:sp>
        <p:nvSpPr>
          <p:cNvPr id="6161" name="AutoShape 28"/>
          <p:cNvSpPr>
            <a:spLocks noChangeArrowheads="1"/>
          </p:cNvSpPr>
          <p:nvPr/>
        </p:nvSpPr>
        <p:spPr bwMode="auto">
          <a:xfrm>
            <a:off x="508000" y="4633913"/>
            <a:ext cx="1439863" cy="747712"/>
          </a:xfrm>
          <a:prstGeom prst="flowChartAlternateProcess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6162" name="Text Box 29"/>
          <p:cNvSpPr txBox="1">
            <a:spLocks noChangeArrowheads="1"/>
          </p:cNvSpPr>
          <p:nvPr/>
        </p:nvSpPr>
        <p:spPr bwMode="auto">
          <a:xfrm>
            <a:off x="711200" y="4811713"/>
            <a:ext cx="1584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500" b="1">
                <a:solidFill>
                  <a:schemeClr val="bg1"/>
                </a:solidFill>
                <a:cs typeface="Arial" pitchFamily="34" charset="0"/>
              </a:rPr>
              <a:t>Monitoring</a:t>
            </a:r>
          </a:p>
        </p:txBody>
      </p:sp>
      <p:sp>
        <p:nvSpPr>
          <p:cNvPr id="6163" name="AutoShape 30"/>
          <p:cNvSpPr>
            <a:spLocks noChangeArrowheads="1"/>
          </p:cNvSpPr>
          <p:nvPr/>
        </p:nvSpPr>
        <p:spPr bwMode="auto">
          <a:xfrm>
            <a:off x="2151063" y="4691063"/>
            <a:ext cx="1439862" cy="747712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6164" name="Text Box 31"/>
          <p:cNvSpPr txBox="1">
            <a:spLocks noChangeArrowheads="1"/>
          </p:cNvSpPr>
          <p:nvPr/>
        </p:nvSpPr>
        <p:spPr bwMode="auto">
          <a:xfrm>
            <a:off x="2151063" y="4779963"/>
            <a:ext cx="158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l-NL" sz="1500" b="1">
                <a:solidFill>
                  <a:schemeClr val="bg1"/>
                </a:solidFill>
                <a:cs typeface="Arial" pitchFamily="34" charset="0"/>
              </a:rPr>
              <a:t>Actual implementation</a:t>
            </a:r>
          </a:p>
        </p:txBody>
      </p:sp>
      <p:sp>
        <p:nvSpPr>
          <p:cNvPr id="6165" name="Line 32"/>
          <p:cNvSpPr>
            <a:spLocks noChangeShapeType="1"/>
          </p:cNvSpPr>
          <p:nvPr/>
        </p:nvSpPr>
        <p:spPr bwMode="auto">
          <a:xfrm>
            <a:off x="4979988" y="2555875"/>
            <a:ext cx="20161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N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784225"/>
            <a:ext cx="7700962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First thoughts about the process, to be further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discussed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with the RCC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during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the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RCC </a:t>
            </a:r>
            <a:r>
              <a:rPr lang="en-US" sz="2000" dirty="0" smtClean="0">
                <a:solidFill>
                  <a:srgbClr val="307098"/>
                </a:solidFill>
                <a:latin typeface="Arial" pitchFamily="34" charset="0"/>
              </a:rPr>
              <a:t>meeting (and IG meeting)</a:t>
            </a:r>
            <a:endParaRPr lang="nl-NL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9219" name="Tekstvak 22"/>
          <p:cNvSpPr txBox="1">
            <a:spLocks noChangeArrowheads="1"/>
          </p:cNvSpPr>
          <p:nvPr/>
        </p:nvSpPr>
        <p:spPr bwMode="auto">
          <a:xfrm>
            <a:off x="471488" y="2640013"/>
            <a:ext cx="46069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 smtClean="0">
                <a:solidFill>
                  <a:srgbClr val="307098"/>
                </a:solidFill>
              </a:rPr>
              <a:t> Identify and share </a:t>
            </a:r>
            <a:r>
              <a:rPr lang="en-GB" dirty="0" smtClean="0">
                <a:solidFill>
                  <a:srgbClr val="307098"/>
                </a:solidFill>
              </a:rPr>
              <a:t>lessons learned from pilot </a:t>
            </a:r>
            <a:br>
              <a:rPr lang="en-GB" dirty="0" smtClean="0">
                <a:solidFill>
                  <a:srgbClr val="307098"/>
                </a:solidFill>
              </a:rPr>
            </a:br>
            <a:r>
              <a:rPr lang="en-GB" dirty="0" smtClean="0">
                <a:solidFill>
                  <a:srgbClr val="307098"/>
                </a:solidFill>
              </a:rPr>
              <a:t>  projects to avoid “pitfalls” when implementing </a:t>
            </a:r>
          </a:p>
          <a:p>
            <a:pPr>
              <a:buFontTx/>
              <a:buChar char="•"/>
            </a:pPr>
            <a:endParaRPr lang="en-GB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307098"/>
                </a:solidFill>
              </a:rPr>
              <a:t> Identify (before of during implementation) a </a:t>
            </a:r>
            <a:br>
              <a:rPr lang="en-US" dirty="0" smtClean="0">
                <a:solidFill>
                  <a:srgbClr val="307098"/>
                </a:solidFill>
              </a:rPr>
            </a:br>
            <a:r>
              <a:rPr lang="en-US" dirty="0" smtClean="0">
                <a:solidFill>
                  <a:srgbClr val="307098"/>
                </a:solidFill>
              </a:rPr>
              <a:t>  (regional) solution for a “pitfall” if necessary</a:t>
            </a:r>
          </a:p>
          <a:p>
            <a:pPr>
              <a:buFontTx/>
              <a:buChar char="•"/>
            </a:pPr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307098"/>
                </a:solidFill>
              </a:rPr>
              <a:t> Drafting of checklist per network code to </a:t>
            </a:r>
            <a:br>
              <a:rPr lang="en-US" dirty="0" smtClean="0">
                <a:solidFill>
                  <a:srgbClr val="307098"/>
                </a:solidFill>
              </a:rPr>
            </a:br>
            <a:r>
              <a:rPr lang="en-US" dirty="0" smtClean="0">
                <a:solidFill>
                  <a:srgbClr val="307098"/>
                </a:solidFill>
              </a:rPr>
              <a:t>  identify what needs to be implemented</a:t>
            </a:r>
            <a:endParaRPr lang="en-US" dirty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endParaRPr lang="en-US" dirty="0" smtClean="0">
              <a:solidFill>
                <a:srgbClr val="307098"/>
              </a:solidFill>
            </a:endParaRPr>
          </a:p>
          <a:p>
            <a:pPr>
              <a:buFontTx/>
              <a:buChar char="•"/>
            </a:pPr>
            <a:r>
              <a:rPr lang="en-GB" dirty="0" smtClean="0"/>
              <a:t> </a:t>
            </a:r>
            <a:r>
              <a:rPr lang="en-GB" dirty="0">
                <a:solidFill>
                  <a:srgbClr val="307098"/>
                </a:solidFill>
              </a:rPr>
              <a:t>Drafting of a progress report </a:t>
            </a:r>
            <a:r>
              <a:rPr lang="en-GB" dirty="0" smtClean="0">
                <a:solidFill>
                  <a:srgbClr val="307098"/>
                </a:solidFill>
              </a:rPr>
              <a:t>to identify pitfalls </a:t>
            </a:r>
            <a:br>
              <a:rPr lang="en-GB" dirty="0" smtClean="0">
                <a:solidFill>
                  <a:srgbClr val="307098"/>
                </a:solidFill>
              </a:rPr>
            </a:br>
            <a:r>
              <a:rPr lang="en-GB" dirty="0" smtClean="0">
                <a:solidFill>
                  <a:srgbClr val="307098"/>
                </a:solidFill>
              </a:rPr>
              <a:t>  (and solution) and timeliness of implementation </a:t>
            </a:r>
          </a:p>
          <a:p>
            <a:endParaRPr lang="en-GB" dirty="0" smtClean="0">
              <a:solidFill>
                <a:srgbClr val="307098"/>
              </a:solidFill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5287962" y="1854200"/>
            <a:ext cx="3527425" cy="383280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nl-NL"/>
          </a:p>
        </p:txBody>
      </p:sp>
      <p:sp>
        <p:nvSpPr>
          <p:cNvPr id="9221" name="Tekstvak 25"/>
          <p:cNvSpPr txBox="1">
            <a:spLocks noChangeArrowheads="1"/>
          </p:cNvSpPr>
          <p:nvPr/>
        </p:nvSpPr>
        <p:spPr bwMode="auto">
          <a:xfrm>
            <a:off x="5287962" y="2054225"/>
            <a:ext cx="3276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A small Task Force will be set        up per network code …..</a:t>
            </a:r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n-US" sz="1800" dirty="0">
                <a:solidFill>
                  <a:srgbClr val="FFFFFF"/>
                </a:solidFill>
                <a:cs typeface="Arial" pitchFamily="34" charset="0"/>
              </a:rPr>
              <a:t>… </a:t>
            </a:r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to draft checklist and write progress report …</a:t>
            </a:r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… national NRA and TSO(s) jointly provide input …</a:t>
            </a:r>
          </a:p>
          <a:p>
            <a:pPr algn="ctr"/>
            <a:endParaRPr lang="en-US" sz="1800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/>
            <a:r>
              <a:rPr lang="en-US" sz="1800" dirty="0" smtClean="0">
                <a:solidFill>
                  <a:srgbClr val="FFFFFF"/>
                </a:solidFill>
                <a:cs typeface="Arial" pitchFamily="34" charset="0"/>
              </a:rPr>
              <a:t>… Task Force will bundle all checklists and send report to ACER/ ENTSOG/ EC/ MSs</a:t>
            </a:r>
          </a:p>
          <a:p>
            <a:pPr algn="ctr"/>
            <a:r>
              <a:rPr lang="en-GB" sz="1800" dirty="0" smtClean="0">
                <a:solidFill>
                  <a:srgbClr val="307098"/>
                </a:solidFill>
              </a:rPr>
              <a:t/>
            </a:r>
            <a:br>
              <a:rPr lang="en-GB" sz="1800" dirty="0" smtClean="0">
                <a:solidFill>
                  <a:srgbClr val="307098"/>
                </a:solidFill>
              </a:rPr>
            </a:br>
            <a:endParaRPr lang="en-US" sz="1800" dirty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9222" name="Rechte verbindingslijn 28"/>
          <p:cNvCxnSpPr>
            <a:cxnSpLocks noChangeShapeType="1"/>
          </p:cNvCxnSpPr>
          <p:nvPr/>
        </p:nvCxnSpPr>
        <p:spPr bwMode="auto">
          <a:xfrm>
            <a:off x="5538788" y="2424113"/>
            <a:ext cx="2413000" cy="0"/>
          </a:xfrm>
          <a:prstGeom prst="line">
            <a:avLst/>
          </a:prstGeom>
          <a:noFill/>
          <a:ln w="12700" algn="ctr">
            <a:noFill/>
            <a:round/>
            <a:headEnd/>
            <a:tailEnd/>
          </a:ln>
        </p:spPr>
      </p:cxn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471488" y="2054225"/>
            <a:ext cx="4033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 b="1" dirty="0">
                <a:solidFill>
                  <a:srgbClr val="307098"/>
                </a:solidFill>
              </a:rPr>
              <a:t>First ideas on steps to be taken</a:t>
            </a: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539750" y="2424113"/>
            <a:ext cx="3744913" cy="0"/>
          </a:xfrm>
          <a:prstGeom prst="line">
            <a:avLst/>
          </a:prstGeom>
          <a:noFill/>
          <a:ln w="158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re 1"/>
          <p:cNvSpPr>
            <a:spLocks noGrp="1"/>
          </p:cNvSpPr>
          <p:nvPr>
            <p:ph type="ctrTitle" idx="4294967295"/>
          </p:nvPr>
        </p:nvSpPr>
        <p:spPr bwMode="auto">
          <a:xfrm>
            <a:off x="539751" y="553765"/>
            <a:ext cx="8604250" cy="7667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/>
            </a:r>
            <a:b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</a:b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Questions to participants in the </a:t>
            </a:r>
            <a:r>
              <a:rPr lang="nl-NL" sz="2000" dirty="0" smtClean="0">
                <a:solidFill>
                  <a:srgbClr val="307098"/>
                </a:solidFill>
                <a:latin typeface="Arial" pitchFamily="34" charset="0"/>
              </a:rPr>
              <a:t>RCC meeting</a:t>
            </a:r>
            <a:endParaRPr lang="en-GB" sz="2000" dirty="0" smtClean="0">
              <a:solidFill>
                <a:srgbClr val="307098"/>
              </a:solidFill>
              <a:latin typeface="Arial" pitchFamily="34" charset="0"/>
            </a:endParaRPr>
          </a:p>
        </p:txBody>
      </p:sp>
      <p:sp>
        <p:nvSpPr>
          <p:cNvPr id="86023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6861175" y="6381750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E7E95E2-7465-4D48-9051-FEB439C83192}" type="slidenum">
              <a:rPr lang="en-GB" sz="1400" smtClean="0">
                <a:solidFill>
                  <a:srgbClr val="000000"/>
                </a:solidFill>
              </a:rPr>
              <a:pPr/>
              <a:t>5</a:t>
            </a:fld>
            <a:endParaRPr lang="en-GB" sz="1400" smtClean="0">
              <a:solidFill>
                <a:srgbClr val="000000"/>
              </a:solidFill>
            </a:endParaRPr>
          </a:p>
        </p:txBody>
      </p:sp>
      <p:sp>
        <p:nvSpPr>
          <p:cNvPr id="8" name="Espace réservé du pied de page 3"/>
          <p:cNvSpPr txBox="1">
            <a:spLocks noGrp="1"/>
          </p:cNvSpPr>
          <p:nvPr/>
        </p:nvSpPr>
        <p:spPr bwMode="auto">
          <a:xfrm>
            <a:off x="2267745" y="188640"/>
            <a:ext cx="687625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39552" y="2222500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To what extent do you agree with the envisioned approach? 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 smtClean="0">
              <a:solidFill>
                <a:srgbClr val="3070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What messages should the RCC present to the IG participants?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 smtClean="0">
              <a:solidFill>
                <a:srgbClr val="307098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 smtClean="0">
                <a:solidFill>
                  <a:srgbClr val="307098"/>
                </a:solidFill>
              </a:rPr>
              <a:t>To what extent are </a:t>
            </a:r>
            <a:r>
              <a:rPr lang="nl-NL" sz="2000" dirty="0" err="1" smtClean="0">
                <a:solidFill>
                  <a:srgbClr val="307098"/>
                </a:solidFill>
              </a:rPr>
              <a:t>you</a:t>
            </a:r>
            <a:r>
              <a:rPr lang="nl-NL" sz="2000" dirty="0" smtClean="0">
                <a:solidFill>
                  <a:srgbClr val="307098"/>
                </a:solidFill>
              </a:rPr>
              <a:t> </a:t>
            </a:r>
            <a:r>
              <a:rPr lang="nl-NL" sz="2000" dirty="0" err="1" smtClean="0">
                <a:solidFill>
                  <a:srgbClr val="307098"/>
                </a:solidFill>
              </a:rPr>
              <a:t>willing</a:t>
            </a:r>
            <a:r>
              <a:rPr lang="nl-NL" sz="2000" dirty="0" smtClean="0">
                <a:solidFill>
                  <a:srgbClr val="307098"/>
                </a:solidFill>
              </a:rPr>
              <a:t> to participate in (and </a:t>
            </a:r>
            <a:r>
              <a:rPr lang="nl-NL" sz="2000" dirty="0" err="1" smtClean="0">
                <a:solidFill>
                  <a:srgbClr val="307098"/>
                </a:solidFill>
              </a:rPr>
              <a:t>possibly</a:t>
            </a:r>
            <a:r>
              <a:rPr lang="nl-NL" sz="2000" dirty="0" smtClean="0">
                <a:solidFill>
                  <a:srgbClr val="307098"/>
                </a:solidFill>
              </a:rPr>
              <a:t> </a:t>
            </a:r>
            <a:r>
              <a:rPr lang="nl-NL" sz="2000" dirty="0" err="1" smtClean="0">
                <a:solidFill>
                  <a:srgbClr val="307098"/>
                </a:solidFill>
              </a:rPr>
              <a:t>chair</a:t>
            </a:r>
            <a:r>
              <a:rPr lang="nl-NL" sz="2000" dirty="0" smtClean="0">
                <a:solidFill>
                  <a:srgbClr val="307098"/>
                </a:solidFill>
              </a:rPr>
              <a:t>) the Task Force?</a:t>
            </a:r>
          </a:p>
          <a:p>
            <a:pPr marL="342900" indent="-342900">
              <a:buFont typeface="+mj-lt"/>
              <a:buAutoNum type="arabicPeriod"/>
            </a:pPr>
            <a:endParaRPr lang="nl-NL" sz="2000" dirty="0">
              <a:solidFill>
                <a:srgbClr val="307098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9418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1_ACER new presentation templat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ACER new presentat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65AE"/>
      </a:accent6>
      <a:hlink>
        <a:srgbClr val="39ABEB"/>
      </a:hlink>
      <a:folHlink>
        <a:srgbClr val="FC5E1A"/>
      </a:folHlink>
    </a:clrScheme>
    <a:fontScheme name="4_ACER new presentation templat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CER new presentation templat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3_ACER new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2D57E775526D4BB21611A364552E90" ma:contentTypeVersion="20" ma:contentTypeDescription="Create a new document." ma:contentTypeScope="" ma:versionID="dfb616b9224b7e260eb3a1d8ee98237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ACER-2015-16848</_dlc_DocId>
    <_dlc_DocIdUrl xmlns="985daa2e-53d8-4475-82b8-9c7d25324e34">
      <Url>https://extranet.acer.europa.eu/en/Gas/Regional_%20Intiatives/North_West_GRI/24th_NW_RCC_Meeting/_layouts/DocIdRedir.aspx?ID=ACER-2015-16848</Url>
      <Description>ACER-2015-16848</Description>
    </_dlc_DocIdUrl>
    <ACER_Abstract xmlns="985daa2e-53d8-4475-82b8-9c7d25324e34" xsi:nil="true"/>
  </documentManagement>
</p:properties>
</file>

<file path=customXml/itemProps1.xml><?xml version="1.0" encoding="utf-8"?>
<ds:datastoreItem xmlns:ds="http://schemas.openxmlformats.org/officeDocument/2006/customXml" ds:itemID="{9940E734-1707-4F3E-A1BA-45D889BA9076}"/>
</file>

<file path=customXml/itemProps2.xml><?xml version="1.0" encoding="utf-8"?>
<ds:datastoreItem xmlns:ds="http://schemas.openxmlformats.org/officeDocument/2006/customXml" ds:itemID="{C7A2FEA0-7364-4962-9AB2-2D9C303CD83C}"/>
</file>

<file path=customXml/itemProps3.xml><?xml version="1.0" encoding="utf-8"?>
<ds:datastoreItem xmlns:ds="http://schemas.openxmlformats.org/officeDocument/2006/customXml" ds:itemID="{C78852FF-0249-4A98-AEF9-24C8EB55A28E}"/>
</file>

<file path=customXml/itemProps4.xml><?xml version="1.0" encoding="utf-8"?>
<ds:datastoreItem xmlns:ds="http://schemas.openxmlformats.org/officeDocument/2006/customXml" ds:itemID="{66D1D950-087D-4062-85D3-EE00CF062996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1231</TotalTime>
  <Words>265</Words>
  <Application>Microsoft Office PowerPoint</Application>
  <PresentationFormat>Diavoorstelling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1_ACER new presentation template</vt:lpstr>
      <vt:lpstr>4_ACER new presentation template</vt:lpstr>
      <vt:lpstr>3_ACER new presentation template</vt:lpstr>
      <vt:lpstr>First thoughts on project approach   for monitoring implementation of network codes</vt:lpstr>
      <vt:lpstr>Given the role of the network codes in achieving the internal market, timely and coordinated implementation needs to be ensured</vt:lpstr>
      <vt:lpstr>Programme Office has drafted an envisioned monitoring process</vt:lpstr>
      <vt:lpstr>First thoughts about the process, to be further discussed with the RCC during the RCC meeting (and IG meeting)</vt:lpstr>
      <vt:lpstr> Questions to participants in the RCC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mliere</cp:lastModifiedBy>
  <cp:revision>78</cp:revision>
  <dcterms:created xsi:type="dcterms:W3CDTF">2011-11-28T15:46:36Z</dcterms:created>
  <dcterms:modified xsi:type="dcterms:W3CDTF">2012-10-17T16:10:10Z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0x0101004A2D57E775526D4BB21611A364552E90</vt:lpwstr>
  </property>
  <property fmtid="{D5CDD505-2E9C-101B-9397-08002B2CF9AE}" pid="3" name="_dlc_DocIdItemGuid">
    <vt:lpwstr>6e04d480-3e78-4411-a051-332f5ef706f8</vt:lpwstr>
  </property>
</Properties>
</file>