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8"/>
  </p:notesMasterIdLst>
  <p:handoutMasterIdLst>
    <p:handoutMasterId r:id="rId9"/>
  </p:handoutMasterIdLst>
  <p:sldIdLst>
    <p:sldId id="310" r:id="rId4"/>
    <p:sldId id="334" r:id="rId5"/>
    <p:sldId id="331" r:id="rId6"/>
    <p:sldId id="340" r:id="rId7"/>
  </p:sldIdLst>
  <p:sldSz cx="9144000" cy="6858000" type="screen4x3"/>
  <p:notesSz cx="7099300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186D7E"/>
    <a:srgbClr val="005BA1"/>
    <a:srgbClr val="005BAB"/>
    <a:srgbClr val="31BBD7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2" autoAdjust="0"/>
    <p:restoredTop sz="91197" autoAdjust="0"/>
  </p:normalViewPr>
  <p:slideViewPr>
    <p:cSldViewPr snapToGrid="0" snapToObjects="1">
      <p:cViewPr>
        <p:scale>
          <a:sx n="75" d="100"/>
          <a:sy n="75" d="100"/>
        </p:scale>
        <p:origin x="-3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956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757E05-DD83-415D-BAED-E48915C42B7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30E75F7-EA1B-4D33-AFDE-B99B5FE32EC2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nl-NL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CAM Roadmap</a:t>
          </a:r>
          <a:endParaRPr lang="nl-NL" sz="2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633136-CC08-4428-8509-8372FD9BA81A}" type="parTrans" cxnId="{CF2C0781-FB78-45C9-8F09-F95980320299}">
      <dgm:prSet/>
      <dgm:spPr/>
      <dgm:t>
        <a:bodyPr/>
        <a:lstStyle/>
        <a:p>
          <a:endParaRPr lang="nl-NL"/>
        </a:p>
      </dgm:t>
    </dgm:pt>
    <dgm:pt modelId="{3EFFE2FC-FBA5-49C7-9F6E-3F769548A3E8}" type="sibTrans" cxnId="{CF2C0781-FB78-45C9-8F09-F95980320299}">
      <dgm:prSet/>
      <dgm:spPr/>
      <dgm:t>
        <a:bodyPr/>
        <a:lstStyle/>
        <a:p>
          <a:endParaRPr lang="nl-NL"/>
        </a:p>
      </dgm:t>
    </dgm:pt>
    <dgm:pt modelId="{CDD90485-7C1D-4B75-AA4E-14B9BFE265E1}">
      <dgm:prSet phldrT="[Tekst]" custT="1"/>
      <dgm:spPr>
        <a:solidFill>
          <a:srgbClr val="307098"/>
        </a:solidFill>
      </dgm:spPr>
      <dgm:t>
        <a:bodyPr/>
        <a:lstStyle/>
        <a:p>
          <a:r>
            <a:rPr lang="en-GB" sz="1700" dirty="0" smtClean="0">
              <a:latin typeface="Arial" pitchFamily="34" charset="0"/>
              <a:cs typeface="Arial" pitchFamily="34" charset="0"/>
            </a:rPr>
            <a:t>Joint Capacity Platform Initiative</a:t>
          </a:r>
          <a:endParaRPr lang="nl-NL" sz="1700" dirty="0">
            <a:latin typeface="Arial" pitchFamily="34" charset="0"/>
            <a:cs typeface="Arial" pitchFamily="34" charset="0"/>
          </a:endParaRPr>
        </a:p>
      </dgm:t>
    </dgm:pt>
    <dgm:pt modelId="{84ACE359-5F0F-4D7A-A689-D6E0EF93DE20}" type="parTrans" cxnId="{0CABC9F0-AF64-4AC3-B1EF-6FC2FBB2F3B9}">
      <dgm:prSet/>
      <dgm:spPr/>
      <dgm:t>
        <a:bodyPr/>
        <a:lstStyle/>
        <a:p>
          <a:endParaRPr lang="nl-NL"/>
        </a:p>
      </dgm:t>
    </dgm:pt>
    <dgm:pt modelId="{C4B2B1D5-94D1-498F-B039-994983641302}" type="sibTrans" cxnId="{0CABC9F0-AF64-4AC3-B1EF-6FC2FBB2F3B9}">
      <dgm:prSet/>
      <dgm:spPr/>
      <dgm:t>
        <a:bodyPr/>
        <a:lstStyle/>
        <a:p>
          <a:endParaRPr lang="nl-NL"/>
        </a:p>
      </dgm:t>
    </dgm:pt>
    <dgm:pt modelId="{F60285F7-5621-499C-9FE3-4C8A2593B58F}">
      <dgm:prSet phldrT="[Tekst]" custT="1"/>
      <dgm:spPr>
        <a:solidFill>
          <a:srgbClr val="307098"/>
        </a:solidFill>
      </dgm:spPr>
      <dgm:t>
        <a:bodyPr/>
        <a:lstStyle/>
        <a:p>
          <a:r>
            <a:rPr lang="en-GB" sz="1700" dirty="0" smtClean="0"/>
            <a:t>Netherlands/ </a:t>
          </a:r>
          <a:r>
            <a:rPr lang="en-GB" sz="1700" dirty="0" smtClean="0"/>
            <a:t>Germany </a:t>
          </a:r>
          <a:r>
            <a:rPr lang="en-GB" sz="1700" dirty="0" smtClean="0"/>
            <a:t>bundling project</a:t>
          </a:r>
          <a:endParaRPr lang="nl-NL" sz="1700" dirty="0">
            <a:solidFill>
              <a:schemeClr val="bg1"/>
            </a:solidFill>
          </a:endParaRPr>
        </a:p>
      </dgm:t>
    </dgm:pt>
    <dgm:pt modelId="{45302F32-AA4E-4B50-885A-FA77A544E987}" type="parTrans" cxnId="{56A1FE2E-4219-4FC9-A98D-F661636BE8A7}">
      <dgm:prSet/>
      <dgm:spPr/>
      <dgm:t>
        <a:bodyPr/>
        <a:lstStyle/>
        <a:p>
          <a:endParaRPr lang="nl-NL"/>
        </a:p>
      </dgm:t>
    </dgm:pt>
    <dgm:pt modelId="{E213078D-97B8-4A7D-8627-BC61A6848911}" type="sibTrans" cxnId="{56A1FE2E-4219-4FC9-A98D-F661636BE8A7}">
      <dgm:prSet/>
      <dgm:spPr/>
      <dgm:t>
        <a:bodyPr/>
        <a:lstStyle/>
        <a:p>
          <a:endParaRPr lang="nl-NL"/>
        </a:p>
      </dgm:t>
    </dgm:pt>
    <dgm:pt modelId="{29645CE1-375F-4A34-A816-BF5DB8BB11B8}">
      <dgm:prSet phldrT="[Tekst]" custT="1"/>
      <dgm:spPr>
        <a:solidFill>
          <a:srgbClr val="307098"/>
        </a:solidFill>
      </dgm:spPr>
      <dgm:t>
        <a:bodyPr/>
        <a:lstStyle/>
        <a:p>
          <a:r>
            <a:rPr lang="en-GB" sz="1700" dirty="0" smtClean="0">
              <a:latin typeface="Arial" pitchFamily="34" charset="0"/>
              <a:cs typeface="Arial" pitchFamily="34" charset="0"/>
            </a:rPr>
            <a:t>Bundled product   </a:t>
          </a:r>
          <a:r>
            <a:rPr lang="en-GB" sz="1700" dirty="0" smtClean="0">
              <a:latin typeface="Arial" pitchFamily="34" charset="0"/>
              <a:cs typeface="Arial" pitchFamily="34" charset="0"/>
            </a:rPr>
            <a:t>   at </a:t>
          </a:r>
          <a:r>
            <a:rPr lang="en-GB" sz="1700" dirty="0" err="1" smtClean="0">
              <a:latin typeface="Arial" pitchFamily="34" charset="0"/>
              <a:cs typeface="Arial" pitchFamily="34" charset="0"/>
            </a:rPr>
            <a:t>Eynatten</a:t>
          </a:r>
          <a:r>
            <a:rPr lang="en-GB" sz="1700" dirty="0" smtClean="0">
              <a:latin typeface="Arial" pitchFamily="34" charset="0"/>
              <a:cs typeface="Arial" pitchFamily="34" charset="0"/>
            </a:rPr>
            <a:t> </a:t>
          </a:r>
          <a:r>
            <a:rPr lang="en-GB" sz="1700" dirty="0" smtClean="0">
              <a:latin typeface="Arial" pitchFamily="34" charset="0"/>
              <a:cs typeface="Arial" pitchFamily="34" charset="0"/>
            </a:rPr>
            <a:t> (</a:t>
          </a:r>
          <a:r>
            <a:rPr lang="en-GB" sz="1700" dirty="0" smtClean="0">
              <a:latin typeface="Arial" pitchFamily="34" charset="0"/>
              <a:cs typeface="Arial" pitchFamily="34" charset="0"/>
            </a:rPr>
            <a:t>Belgium/ Germany)</a:t>
          </a:r>
          <a:endParaRPr lang="nl-NL" sz="17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7D066D4-A991-44EA-829C-1A11C8062B51}" type="parTrans" cxnId="{1C073F14-73E3-4620-B1E2-F86AEEB1BF1B}">
      <dgm:prSet/>
      <dgm:spPr/>
      <dgm:t>
        <a:bodyPr/>
        <a:lstStyle/>
        <a:p>
          <a:endParaRPr lang="nl-NL"/>
        </a:p>
      </dgm:t>
    </dgm:pt>
    <dgm:pt modelId="{AFC5D7DA-27B0-4071-8769-F0AC4297CCCF}" type="sibTrans" cxnId="{1C073F14-73E3-4620-B1E2-F86AEEB1BF1B}">
      <dgm:prSet/>
      <dgm:spPr/>
      <dgm:t>
        <a:bodyPr/>
        <a:lstStyle/>
        <a:p>
          <a:endParaRPr lang="nl-NL"/>
        </a:p>
      </dgm:t>
    </dgm:pt>
    <dgm:pt modelId="{A2385E84-C44B-48FA-BA5C-D570C215DDFA}" type="pres">
      <dgm:prSet presAssocID="{12757E05-DD83-415D-BAED-E48915C42B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CEC6EAE-3BB5-4DBD-BE44-FE8F91BA1D3C}" type="pres">
      <dgm:prSet presAssocID="{130E75F7-EA1B-4D33-AFDE-B99B5FE32EC2}" presName="roof" presStyleLbl="dkBgShp" presStyleIdx="0" presStyleCnt="2" custScaleX="100000" custScaleY="47074" custLinFactNeighborY="11661"/>
      <dgm:spPr/>
      <dgm:t>
        <a:bodyPr/>
        <a:lstStyle/>
        <a:p>
          <a:endParaRPr lang="nl-NL"/>
        </a:p>
      </dgm:t>
    </dgm:pt>
    <dgm:pt modelId="{433D8FE8-1996-4919-AA2F-72AF71BCC0F6}" type="pres">
      <dgm:prSet presAssocID="{130E75F7-EA1B-4D33-AFDE-B99B5FE32EC2}" presName="pillars" presStyleCnt="0"/>
      <dgm:spPr/>
    </dgm:pt>
    <dgm:pt modelId="{2D7A98EB-4BCC-4E97-B566-8B8A4AC50C63}" type="pres">
      <dgm:prSet presAssocID="{130E75F7-EA1B-4D33-AFDE-B99B5FE32EC2}" presName="pillar1" presStyleLbl="node1" presStyleIdx="0" presStyleCnt="3" custLinFactNeighborX="340" custLinFactNeighborY="-613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95CF61-36BF-416F-9088-8911CA9A5169}" type="pres">
      <dgm:prSet presAssocID="{F60285F7-5621-499C-9FE3-4C8A2593B58F}" presName="pillarX" presStyleLbl="node1" presStyleIdx="1" presStyleCnt="3" custLinFactNeighborX="340" custLinFactNeighborY="-613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EBB85FF-2067-41F9-9F75-B3BE57EEE687}" type="pres">
      <dgm:prSet presAssocID="{29645CE1-375F-4A34-A816-BF5DB8BB11B8}" presName="pillarX" presStyleLbl="node1" presStyleIdx="2" presStyleCnt="3" custLinFactNeighborX="340" custLinFactNeighborY="-613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44F2524-6D1E-4147-AF8D-EE18EDCEB034}" type="pres">
      <dgm:prSet presAssocID="{130E75F7-EA1B-4D33-AFDE-B99B5FE32EC2}" presName="base" presStyleLbl="dkBgShp" presStyleIdx="1" presStyleCnt="2" custFlipVert="1" custScaleY="101261" custLinFactNeighborY="-38426"/>
      <dgm:spPr>
        <a:solidFill>
          <a:schemeClr val="accent1"/>
        </a:solidFill>
      </dgm:spPr>
    </dgm:pt>
  </dgm:ptLst>
  <dgm:cxnLst>
    <dgm:cxn modelId="{49D9A2BE-D202-4D0A-BFB4-2DB70936A361}" type="presOf" srcId="{130E75F7-EA1B-4D33-AFDE-B99B5FE32EC2}" destId="{BCEC6EAE-3BB5-4DBD-BE44-FE8F91BA1D3C}" srcOrd="0" destOrd="0" presId="urn:microsoft.com/office/officeart/2005/8/layout/hList3"/>
    <dgm:cxn modelId="{56A1FE2E-4219-4FC9-A98D-F661636BE8A7}" srcId="{130E75F7-EA1B-4D33-AFDE-B99B5FE32EC2}" destId="{F60285F7-5621-499C-9FE3-4C8A2593B58F}" srcOrd="1" destOrd="0" parTransId="{45302F32-AA4E-4B50-885A-FA77A544E987}" sibTransId="{E213078D-97B8-4A7D-8627-BC61A6848911}"/>
    <dgm:cxn modelId="{B5E5C592-8702-4304-B4E9-241B6984EDC1}" type="presOf" srcId="{12757E05-DD83-415D-BAED-E48915C42B77}" destId="{A2385E84-C44B-48FA-BA5C-D570C215DDFA}" srcOrd="0" destOrd="0" presId="urn:microsoft.com/office/officeart/2005/8/layout/hList3"/>
    <dgm:cxn modelId="{079630A4-EFE2-41AE-BE76-F7D8D483CFA6}" type="presOf" srcId="{29645CE1-375F-4A34-A816-BF5DB8BB11B8}" destId="{BEBB85FF-2067-41F9-9F75-B3BE57EEE687}" srcOrd="0" destOrd="0" presId="urn:microsoft.com/office/officeart/2005/8/layout/hList3"/>
    <dgm:cxn modelId="{1DCE29C0-32AA-47AF-B75A-F318EF11DD95}" type="presOf" srcId="{F60285F7-5621-499C-9FE3-4C8A2593B58F}" destId="{8895CF61-36BF-416F-9088-8911CA9A5169}" srcOrd="0" destOrd="0" presId="urn:microsoft.com/office/officeart/2005/8/layout/hList3"/>
    <dgm:cxn modelId="{3770E829-51B1-4D4B-9A3D-EFB0E6869FE8}" type="presOf" srcId="{CDD90485-7C1D-4B75-AA4E-14B9BFE265E1}" destId="{2D7A98EB-4BCC-4E97-B566-8B8A4AC50C63}" srcOrd="0" destOrd="0" presId="urn:microsoft.com/office/officeart/2005/8/layout/hList3"/>
    <dgm:cxn modelId="{0CABC9F0-AF64-4AC3-B1EF-6FC2FBB2F3B9}" srcId="{130E75F7-EA1B-4D33-AFDE-B99B5FE32EC2}" destId="{CDD90485-7C1D-4B75-AA4E-14B9BFE265E1}" srcOrd="0" destOrd="0" parTransId="{84ACE359-5F0F-4D7A-A689-D6E0EF93DE20}" sibTransId="{C4B2B1D5-94D1-498F-B039-994983641302}"/>
    <dgm:cxn modelId="{1C073F14-73E3-4620-B1E2-F86AEEB1BF1B}" srcId="{130E75F7-EA1B-4D33-AFDE-B99B5FE32EC2}" destId="{29645CE1-375F-4A34-A816-BF5DB8BB11B8}" srcOrd="2" destOrd="0" parTransId="{17D066D4-A991-44EA-829C-1A11C8062B51}" sibTransId="{AFC5D7DA-27B0-4071-8769-F0AC4297CCCF}"/>
    <dgm:cxn modelId="{CF2C0781-FB78-45C9-8F09-F95980320299}" srcId="{12757E05-DD83-415D-BAED-E48915C42B77}" destId="{130E75F7-EA1B-4D33-AFDE-B99B5FE32EC2}" srcOrd="0" destOrd="0" parTransId="{0A633136-CC08-4428-8509-8372FD9BA81A}" sibTransId="{3EFFE2FC-FBA5-49C7-9F6E-3F769548A3E8}"/>
    <dgm:cxn modelId="{63BD282F-8EFE-4CEF-9D66-D83CD631828E}" type="presParOf" srcId="{A2385E84-C44B-48FA-BA5C-D570C215DDFA}" destId="{BCEC6EAE-3BB5-4DBD-BE44-FE8F91BA1D3C}" srcOrd="0" destOrd="0" presId="urn:microsoft.com/office/officeart/2005/8/layout/hList3"/>
    <dgm:cxn modelId="{48F090DF-C235-47A0-AF80-67846EBF5DBD}" type="presParOf" srcId="{A2385E84-C44B-48FA-BA5C-D570C215DDFA}" destId="{433D8FE8-1996-4919-AA2F-72AF71BCC0F6}" srcOrd="1" destOrd="0" presId="urn:microsoft.com/office/officeart/2005/8/layout/hList3"/>
    <dgm:cxn modelId="{1F54CB67-12C6-4255-AED8-AF5DD65F0FA0}" type="presParOf" srcId="{433D8FE8-1996-4919-AA2F-72AF71BCC0F6}" destId="{2D7A98EB-4BCC-4E97-B566-8B8A4AC50C63}" srcOrd="0" destOrd="0" presId="urn:microsoft.com/office/officeart/2005/8/layout/hList3"/>
    <dgm:cxn modelId="{441281AD-D673-4FCF-8CD5-E3FD4160B611}" type="presParOf" srcId="{433D8FE8-1996-4919-AA2F-72AF71BCC0F6}" destId="{8895CF61-36BF-416F-9088-8911CA9A5169}" srcOrd="1" destOrd="0" presId="urn:microsoft.com/office/officeart/2005/8/layout/hList3"/>
    <dgm:cxn modelId="{698791A1-2290-4163-BAB6-E296F89105C5}" type="presParOf" srcId="{433D8FE8-1996-4919-AA2F-72AF71BCC0F6}" destId="{BEBB85FF-2067-41F9-9F75-B3BE57EEE687}" srcOrd="2" destOrd="0" presId="urn:microsoft.com/office/officeart/2005/8/layout/hList3"/>
    <dgm:cxn modelId="{67A8F99B-988E-4693-AE41-96B4C23C6552}" type="presParOf" srcId="{A2385E84-C44B-48FA-BA5C-D570C215DDFA}" destId="{E44F2524-6D1E-4147-AF8D-EE18EDCEB03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EC6EAE-3BB5-4DBD-BE44-FE8F91BA1D3C}">
      <dsp:nvSpPr>
        <dsp:cNvPr id="0" name=""/>
        <dsp:cNvSpPr/>
      </dsp:nvSpPr>
      <dsp:spPr>
        <a:xfrm>
          <a:off x="0" y="300243"/>
          <a:ext cx="6696744" cy="569470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CAM Roadmap</a:t>
          </a:r>
          <a:endParaRPr lang="nl-NL" sz="2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300243"/>
        <a:ext cx="6696744" cy="569470"/>
      </dsp:txXfrm>
    </dsp:sp>
    <dsp:sp modelId="{2D7A98EB-4BCC-4E97-B566-8B8A4AC50C63}">
      <dsp:nvSpPr>
        <dsp:cNvPr id="0" name=""/>
        <dsp:cNvSpPr/>
      </dsp:nvSpPr>
      <dsp:spPr>
        <a:xfrm>
          <a:off x="10852" y="893024"/>
          <a:ext cx="2230068" cy="2540442"/>
        </a:xfrm>
        <a:prstGeom prst="rect">
          <a:avLst/>
        </a:prstGeom>
        <a:solidFill>
          <a:srgbClr val="3070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Joint Capacity Platform Initiative</a:t>
          </a:r>
          <a:endParaRPr lang="nl-NL" sz="1700" kern="1200" dirty="0">
            <a:latin typeface="Arial" pitchFamily="34" charset="0"/>
            <a:cs typeface="Arial" pitchFamily="34" charset="0"/>
          </a:endParaRPr>
        </a:p>
      </dsp:txBody>
      <dsp:txXfrm>
        <a:off x="10852" y="893024"/>
        <a:ext cx="2230068" cy="2540442"/>
      </dsp:txXfrm>
    </dsp:sp>
    <dsp:sp modelId="{8895CF61-36BF-416F-9088-8911CA9A5169}">
      <dsp:nvSpPr>
        <dsp:cNvPr id="0" name=""/>
        <dsp:cNvSpPr/>
      </dsp:nvSpPr>
      <dsp:spPr>
        <a:xfrm>
          <a:off x="2240920" y="893024"/>
          <a:ext cx="2230068" cy="2540442"/>
        </a:xfrm>
        <a:prstGeom prst="rect">
          <a:avLst/>
        </a:prstGeom>
        <a:solidFill>
          <a:srgbClr val="3070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Netherlands/ </a:t>
          </a:r>
          <a:r>
            <a:rPr lang="en-GB" sz="1700" kern="1200" dirty="0" smtClean="0"/>
            <a:t>Germany </a:t>
          </a:r>
          <a:r>
            <a:rPr lang="en-GB" sz="1700" kern="1200" dirty="0" smtClean="0"/>
            <a:t>bundling project</a:t>
          </a:r>
          <a:endParaRPr lang="nl-NL" sz="1700" kern="1200" dirty="0">
            <a:solidFill>
              <a:schemeClr val="bg1"/>
            </a:solidFill>
          </a:endParaRPr>
        </a:p>
      </dsp:txBody>
      <dsp:txXfrm>
        <a:off x="2240920" y="893024"/>
        <a:ext cx="2230068" cy="2540442"/>
      </dsp:txXfrm>
    </dsp:sp>
    <dsp:sp modelId="{BEBB85FF-2067-41F9-9F75-B3BE57EEE687}">
      <dsp:nvSpPr>
        <dsp:cNvPr id="0" name=""/>
        <dsp:cNvSpPr/>
      </dsp:nvSpPr>
      <dsp:spPr>
        <a:xfrm>
          <a:off x="4466675" y="893024"/>
          <a:ext cx="2230068" cy="2540442"/>
        </a:xfrm>
        <a:prstGeom prst="rect">
          <a:avLst/>
        </a:prstGeom>
        <a:solidFill>
          <a:srgbClr val="3070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Bundled product   </a:t>
          </a:r>
          <a:r>
            <a:rPr lang="en-GB" sz="1700" kern="1200" dirty="0" smtClean="0">
              <a:latin typeface="Arial" pitchFamily="34" charset="0"/>
              <a:cs typeface="Arial" pitchFamily="34" charset="0"/>
            </a:rPr>
            <a:t>   at </a:t>
          </a:r>
          <a:r>
            <a:rPr lang="en-GB" sz="1700" kern="1200" dirty="0" err="1" smtClean="0">
              <a:latin typeface="Arial" pitchFamily="34" charset="0"/>
              <a:cs typeface="Arial" pitchFamily="34" charset="0"/>
            </a:rPr>
            <a:t>Eynatten</a:t>
          </a:r>
          <a:r>
            <a:rPr lang="en-GB" sz="17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GB" sz="17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GB" sz="1700" kern="1200" dirty="0" smtClean="0">
              <a:latin typeface="Arial" pitchFamily="34" charset="0"/>
              <a:cs typeface="Arial" pitchFamily="34" charset="0"/>
            </a:rPr>
            <a:t>Belgium/ Germany)</a:t>
          </a:r>
          <a:endParaRPr lang="nl-NL" sz="17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466675" y="893024"/>
        <a:ext cx="2230068" cy="2540442"/>
      </dsp:txXfrm>
    </dsp:sp>
    <dsp:sp modelId="{E44F2524-6D1E-4147-AF8D-EE18EDCEB034}">
      <dsp:nvSpPr>
        <dsp:cNvPr id="0" name=""/>
        <dsp:cNvSpPr/>
      </dsp:nvSpPr>
      <dsp:spPr>
        <a:xfrm flipV="1">
          <a:off x="0" y="3478975"/>
          <a:ext cx="6696744" cy="285830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A168F7-EFDC-4B3C-8985-0E6375CC9878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8A3AA4-DD0E-44D6-B325-8206ACCB1B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117D46-5ACE-4BE6-94E7-00961FCF5F6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4" tIns="47302" rIns="94604" bIns="4730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564"/>
            <a:ext cx="5679440" cy="4605004"/>
          </a:xfrm>
          <a:prstGeom prst="rect">
            <a:avLst/>
          </a:prstGeom>
        </p:spPr>
        <p:txBody>
          <a:bodyPr vert="horz" lIns="94604" tIns="47302" rIns="94604" bIns="47302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830241-E874-436B-A81F-B5C8A91EC4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9DAC-C0FB-404E-A308-5C9C21403B1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0FD3-61CE-467B-97F4-430F7A1CCE3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F4092-1245-4043-A1E4-A76934654EE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085DA-2F46-4A02-99CA-60899D22B5B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05F70-ADDD-400F-8ECA-1B03B8BA8DB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F817B-BBED-4D9E-9E15-23979E7C487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D6CC-D992-4ECC-8F1D-9CAF1AB770C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34CE3-E58B-40F5-B269-3C677ACE66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9386-5E2A-4E76-AD5C-E1B487AC4E5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B1043-669C-4CD8-B601-72C3C28EF6D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F365-D91F-436B-9808-D8E5D9BD6CC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C75A1-7804-4AE6-B570-1C54362A2E0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5BD9-5291-43B2-A4AC-83793151B2B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BD33C-5BC2-446D-A8D1-2F4BC1BFFC7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6DE3-28B5-42CB-98FD-7311E600EA0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DE2E4-0F60-42F5-9B9A-0B991D0BF94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661C-874C-4744-898C-9B10BA3B61A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FE8F6-C7F2-4E1A-9995-8CED4FEB89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E8A9C-301B-4994-B125-223B172693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Update on CAM roadmap/ Joint European platform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5587F0-1CED-4FAB-BBEA-E1B8947A57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0" y="0"/>
            <a:ext cx="9223769" cy="6858000"/>
          </a:xfrm>
          <a:prstGeom prst="rect">
            <a:avLst/>
          </a:prstGeom>
        </p:spPr>
      </p:pic>
      <p:sp>
        <p:nvSpPr>
          <p:cNvPr id="4101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meeting</a:t>
            </a:r>
            <a:r>
              <a:rPr lang="en-US" sz="2000" b="1" dirty="0">
                <a:solidFill>
                  <a:srgbClr val="FFFFFF"/>
                </a:solidFill>
                <a:latin typeface="Verdana" pitchFamily="34" charset="0"/>
              </a:rPr>
              <a:t>	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410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389187" y="1984375"/>
            <a:ext cx="6754813" cy="1470025"/>
          </a:xfrm>
        </p:spPr>
        <p:txBody>
          <a:bodyPr/>
          <a:lstStyle/>
          <a:p>
            <a:r>
              <a:rPr lang="en-GB" sz="2400" dirty="0" smtClean="0">
                <a:solidFill>
                  <a:srgbClr val="264D74"/>
                </a:solidFill>
              </a:rPr>
              <a:t>Update on CAM roadmap/ joint European Capacity Platform</a:t>
            </a:r>
            <a:endParaRPr lang="en-GB" sz="2400" dirty="0" smtClean="0">
              <a:solidFill>
                <a:srgbClr val="264D74"/>
              </a:solidFill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393950" y="3190875"/>
            <a:ext cx="5976938" cy="122396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endParaRPr lang="en-US" sz="1600" dirty="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</a:rPr>
              <a:t>Programme Office</a:t>
            </a:r>
            <a:endParaRPr lang="en-GB" sz="1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 idx="4294967295"/>
          </p:nvPr>
        </p:nvSpPr>
        <p:spPr>
          <a:xfrm>
            <a:off x="554038" y="749300"/>
            <a:ext cx="8604250" cy="766763"/>
          </a:xfrm>
        </p:spPr>
        <p:txBody>
          <a:bodyPr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Following encouragements of the Madrid Forum ACER and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    ENTSOG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have drafted a roadmap for CAM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1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61175" y="6381750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E7E95E2-7465-4D48-9051-FEB439C83192}" type="slidenum">
              <a:rPr lang="en-GB" sz="1400" smtClean="0">
                <a:solidFill>
                  <a:srgbClr val="000000"/>
                </a:solidFill>
              </a:rPr>
              <a:pPr/>
              <a:t>2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539552" y="1988840"/>
            <a:ext cx="8064896" cy="3672408"/>
          </a:xfrm>
          <a:prstGeom prst="rect">
            <a:avLst/>
          </a:prstGeom>
          <a:solidFill>
            <a:srgbClr val="307098"/>
          </a:solidFill>
          <a:ln>
            <a:solidFill>
              <a:srgbClr val="3070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11560" y="2204864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Progress towards the implementation of the CAM NC by 2014 will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rely on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voluntary action at national and regional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level</a:t>
            </a:r>
          </a:p>
          <a:p>
            <a:endParaRPr lang="en-US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Madrid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Forum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encouraged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“TSOs, with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full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involvement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 relevant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NRAs and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MS,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work towards setting up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 early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Implementation Roadmap for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</a:t>
            </a:r>
          </a:p>
          <a:p>
            <a:endParaRPr lang="en-US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Roadmap contains several regional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pilot projects and regional pilot platforms” for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early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implementation of the CAM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</a:t>
            </a:r>
          </a:p>
          <a:p>
            <a:endParaRPr lang="en-US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ACER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ENTSOG were asked to monitor progress and report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 to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next Madrid </a:t>
            </a:r>
            <a:r>
              <a:rPr lang="en-U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Forum</a:t>
            </a:r>
            <a:endParaRPr lang="en-US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ctrTitle" idx="4294967295"/>
          </p:nvPr>
        </p:nvSpPr>
        <p:spPr>
          <a:xfrm>
            <a:off x="539749" y="719138"/>
            <a:ext cx="8455025" cy="766762"/>
          </a:xfrm>
        </p:spPr>
        <p:txBody>
          <a:bodyPr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The roadmap should promote significant progress towards the 2014 internal energy market and has added value for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several reasons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86023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61175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F30AC212-8F93-45BC-9D61-8A5C7321CEB3}" type="slidenum">
              <a:rPr lang="en-GB" sz="1400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149" name="Espace réservé du pied de page 3"/>
          <p:cNvSpPr txBox="1">
            <a:spLocks noGrp="1"/>
          </p:cNvSpPr>
          <p:nvPr/>
        </p:nvSpPr>
        <p:spPr bwMode="auto">
          <a:xfrm>
            <a:off x="2268538" y="188913"/>
            <a:ext cx="68754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nl-NL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3863330" y="3254896"/>
            <a:ext cx="2160588" cy="865188"/>
          </a:xfrm>
          <a:prstGeom prst="leftArrow">
            <a:avLst>
              <a:gd name="adj1" fmla="val 50000"/>
              <a:gd name="adj2" fmla="val 62431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457200"/>
            <a:endParaRPr lang="en-GB" sz="1800" b="0">
              <a:solidFill>
                <a:schemeClr val="tx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83568" y="2276872"/>
            <a:ext cx="7788275" cy="3470399"/>
          </a:xfrm>
          <a:prstGeom prst="rect">
            <a:avLst/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457200" eaLnBrk="0" hangingPunct="0"/>
            <a:endParaRPr lang="nl-NL" sz="1800" b="0">
              <a:solidFill>
                <a:schemeClr val="bg1"/>
              </a:solidFill>
              <a:latin typeface="ScalaSans" pitchFamily="34" charset="0"/>
              <a:ea typeface="ＭＳ Ｐゴシック" pitchFamily="34" charset="-128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899468" y="3505721"/>
            <a:ext cx="3457575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457200"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17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971600" y="3284984"/>
            <a:ext cx="3456384" cy="22322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457200"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17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043608" y="3356992"/>
            <a:ext cx="37163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 eaLnBrk="0" hangingPunct="0">
              <a:spcBef>
                <a:spcPct val="50000"/>
              </a:spcBef>
              <a:buClr>
                <a:srgbClr val="F7B909"/>
              </a:buClr>
              <a:buFont typeface="Wingdings" pitchFamily="2" charset="2"/>
              <a:buChar char="§"/>
            </a:pPr>
            <a:endParaRPr lang="nl-NL" sz="600" b="0" dirty="0">
              <a:solidFill>
                <a:srgbClr val="3375AB"/>
              </a:solidFill>
              <a:latin typeface="Arial" charset="0"/>
              <a:ea typeface="ＭＳ Ｐゴシック" pitchFamily="34" charset="-128"/>
            </a:endParaRPr>
          </a:p>
          <a:p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Promote si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gnificant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progress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  towards 2014 internal market</a:t>
            </a:r>
            <a:endParaRPr lang="en-US" sz="1600" b="1" dirty="0" smtClean="0">
              <a:solidFill>
                <a:srgbClr val="307098"/>
              </a:solidFill>
              <a:latin typeface="Arial" pitchFamily="34" charset="0"/>
              <a:cs typeface="Arial" pitchFamily="34" charset="0"/>
            </a:endParaRPr>
          </a:p>
          <a:p>
            <a:endParaRPr lang="en-US" sz="1000" b="1" dirty="0" smtClean="0">
              <a:solidFill>
                <a:srgbClr val="30709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Opportunities to learn from experience gained during pilots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1342380" y="2797696"/>
            <a:ext cx="2449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endParaRPr lang="nl-NL" sz="1800">
              <a:solidFill>
                <a:schemeClr val="tx1"/>
              </a:solidFill>
              <a:latin typeface="ScalaSans" pitchFamily="34" charset="0"/>
              <a:ea typeface="ＭＳ Ｐゴシック" pitchFamily="34" charset="-128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5220072" y="2636912"/>
            <a:ext cx="2808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r>
              <a:rPr lang="nl-NL" b="1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Added value of roadmap</a:t>
            </a:r>
            <a:endParaRPr lang="nl-NL" b="1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403648" y="2636912"/>
            <a:ext cx="2808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r>
              <a:rPr lang="nl-NL" b="1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Reasons for roadmap</a:t>
            </a:r>
            <a:endParaRPr lang="nl-NL" b="1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4860032" y="3284984"/>
            <a:ext cx="3456384" cy="22322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457200"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17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4932040" y="3284984"/>
            <a:ext cx="3716338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 eaLnBrk="0" hangingPunct="0">
              <a:spcBef>
                <a:spcPct val="50000"/>
              </a:spcBef>
              <a:buClr>
                <a:srgbClr val="F7B909"/>
              </a:buClr>
              <a:buFont typeface="Wingdings" pitchFamily="2" charset="2"/>
              <a:buChar char="§"/>
            </a:pPr>
            <a:endParaRPr lang="nl-NL" sz="600" b="0" dirty="0">
              <a:solidFill>
                <a:srgbClr val="3375AB"/>
              </a:solidFill>
              <a:latin typeface="Arial" charset="0"/>
              <a:ea typeface="ＭＳ Ｐゴシック" pitchFamily="34" charset="-128"/>
            </a:endParaRPr>
          </a:p>
          <a:p>
            <a:r>
              <a:rPr lang="en-US" sz="1500" dirty="0" smtClean="0">
                <a:solidFill>
                  <a:srgbClr val="3375AB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Provide overview of projects  </a:t>
            </a:r>
            <a:b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currently in development</a:t>
            </a:r>
          </a:p>
          <a:p>
            <a:endParaRPr lang="en-US" sz="1000" b="1" dirty="0" smtClean="0">
              <a:solidFill>
                <a:srgbClr val="30709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7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Set out expectations for future        </a:t>
            </a:r>
            <a:b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progress/share lessons learned</a:t>
            </a:r>
          </a:p>
          <a:p>
            <a:endParaRPr lang="en-US" sz="1000" b="1" dirty="0" smtClean="0">
              <a:solidFill>
                <a:srgbClr val="30709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Defining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roles/responsibilities     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   </a:t>
            </a:r>
            <a:b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all parties involved in</a:t>
            </a:r>
          </a:p>
          <a:p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developing</a:t>
            </a:r>
            <a:r>
              <a:rPr lang="en-US" sz="1600" b="1" dirty="0" smtClean="0">
                <a:solidFill>
                  <a:srgbClr val="307098"/>
                </a:solidFill>
                <a:latin typeface="Arial" pitchFamily="34" charset="0"/>
                <a:cs typeface="Arial" pitchFamily="34" charset="0"/>
              </a:rPr>
              <a:t>/ facilitating pilots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784225"/>
            <a:ext cx="7700962" cy="609600"/>
          </a:xfrm>
        </p:spPr>
        <p:txBody>
          <a:bodyPr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CAM roadmap: current bottom up projects within GRI NW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475656" y="1772816"/>
          <a:ext cx="66967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ACER-2015-16849</_dlc_DocId>
    <_dlc_DocIdUrl xmlns="985daa2e-53d8-4475-82b8-9c7d25324e34">
      <Url>http://s-do-prod-ap/en/Gas/Regional_%20Intiatives/North_West_GRI/24th_NW_RCC_Meeting/_layouts/DocIdRedir.aspx?ID=ACER-2015-16849</Url>
      <Description>ACER-2015-16849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9C478BAA-EDE7-4F0B-8631-23CBD07A4613}"/>
</file>

<file path=customXml/itemProps2.xml><?xml version="1.0" encoding="utf-8"?>
<ds:datastoreItem xmlns:ds="http://schemas.openxmlformats.org/officeDocument/2006/customXml" ds:itemID="{00B74B5A-1C78-4022-81A1-49AA083397A9}"/>
</file>

<file path=customXml/itemProps3.xml><?xml version="1.0" encoding="utf-8"?>
<ds:datastoreItem xmlns:ds="http://schemas.openxmlformats.org/officeDocument/2006/customXml" ds:itemID="{E746CCEB-DE06-4381-BE9F-DCF582E592DB}"/>
</file>

<file path=customXml/itemProps4.xml><?xml version="1.0" encoding="utf-8"?>
<ds:datastoreItem xmlns:ds="http://schemas.openxmlformats.org/officeDocument/2006/customXml" ds:itemID="{977B2DFD-C4DF-4CEF-9555-96DBD41265E3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1236</TotalTime>
  <Words>189</Words>
  <Application>Microsoft Office PowerPoint</Application>
  <PresentationFormat>Diavoorstelling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1_ACER new presentation template</vt:lpstr>
      <vt:lpstr>4_ACER new presentation template</vt:lpstr>
      <vt:lpstr>3_ACER new presentation template</vt:lpstr>
      <vt:lpstr>Update on CAM roadmap/ joint European Capacity Platform</vt:lpstr>
      <vt:lpstr>Following encouragements of the Madrid Forum ACER and     ENTSOG have drafted a roadmap for CAM</vt:lpstr>
      <vt:lpstr>The roadmap should promote significant progress towards the 2014 internal energy market and has added value for several reasons</vt:lpstr>
      <vt:lpstr>CAM roadmap: current bottom up projects within GRI NW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80</cp:revision>
  <dcterms:created xsi:type="dcterms:W3CDTF">2011-11-28T15:46:36Z</dcterms:created>
  <dcterms:modified xsi:type="dcterms:W3CDTF">2012-10-17T17:13:48Z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125288e1-5a16-464d-839d-ab2fd2c5ad44</vt:lpwstr>
  </property>
</Properties>
</file>