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2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diagrams/colors1.xml" ContentType="application/vnd.openxmlformats-officedocument.drawingml.diagramColors+xml"/>
  <Override PartName="/ppt/theme/theme1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5.xml" ContentType="application/vnd.openxmlformats-officedocument.theme+xml"/>
  <Override PartName="/ppt/notesMasters/notesMaster1.xml" ContentType="application/vnd.openxmlformats-officedocument.presentationml.notesMaster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  <p:sldMasterId id="2147483742" r:id="rId2"/>
    <p:sldMasterId id="2147483765" r:id="rId3"/>
  </p:sldMasterIdLst>
  <p:notesMasterIdLst>
    <p:notesMasterId r:id="rId8"/>
  </p:notesMasterIdLst>
  <p:handoutMasterIdLst>
    <p:handoutMasterId r:id="rId9"/>
  </p:handoutMasterIdLst>
  <p:sldIdLst>
    <p:sldId id="310" r:id="rId4"/>
    <p:sldId id="334" r:id="rId5"/>
    <p:sldId id="331" r:id="rId6"/>
    <p:sldId id="340" r:id="rId7"/>
  </p:sldIdLst>
  <p:sldSz cx="9144000" cy="6858000" type="screen4x3"/>
  <p:notesSz cx="7099300" cy="10234613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307098"/>
    <a:srgbClr val="186D7E"/>
    <a:srgbClr val="005BA1"/>
    <a:srgbClr val="005BAB"/>
    <a:srgbClr val="31BBD7"/>
    <a:srgbClr val="0000FF"/>
    <a:srgbClr val="FFCC00"/>
    <a:srgbClr val="66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22" autoAdjust="0"/>
    <p:restoredTop sz="91197" autoAdjust="0"/>
  </p:normalViewPr>
  <p:slideViewPr>
    <p:cSldViewPr snapToGrid="0" snapToObjects="1">
      <p:cViewPr>
        <p:scale>
          <a:sx n="75" d="100"/>
          <a:sy n="75" d="100"/>
        </p:scale>
        <p:origin x="-37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2" d="100"/>
          <a:sy n="52" d="100"/>
        </p:scale>
        <p:origin x="-1956" y="-90"/>
      </p:cViewPr>
      <p:guideLst>
        <p:guide orient="horz" pos="3223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17" Type="http://schemas.openxmlformats.org/officeDocument/2006/relationships/customXml" Target="../customXml/item4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Relationship Id="rId14" Type="http://schemas.openxmlformats.org/officeDocument/2006/relationships/customXml" Target="../customXml/item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757E05-DD83-415D-BAED-E48915C42B77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130E75F7-EA1B-4D33-AFDE-B99B5FE32EC2}">
      <dgm:prSet phldrT="[Tekst]" custT="1"/>
      <dgm:spPr>
        <a:solidFill>
          <a:schemeClr val="accent1"/>
        </a:solidFill>
      </dgm:spPr>
      <dgm:t>
        <a:bodyPr/>
        <a:lstStyle/>
        <a:p>
          <a:r>
            <a:rPr lang="nl-NL" sz="2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CAM Roadmap</a:t>
          </a:r>
          <a:endParaRPr lang="nl-NL" sz="2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0A633136-CC08-4428-8509-8372FD9BA81A}" type="parTrans" cxnId="{CF2C0781-FB78-45C9-8F09-F95980320299}">
      <dgm:prSet/>
      <dgm:spPr/>
      <dgm:t>
        <a:bodyPr/>
        <a:lstStyle/>
        <a:p>
          <a:endParaRPr lang="nl-NL"/>
        </a:p>
      </dgm:t>
    </dgm:pt>
    <dgm:pt modelId="{3EFFE2FC-FBA5-49C7-9F6E-3F769548A3E8}" type="sibTrans" cxnId="{CF2C0781-FB78-45C9-8F09-F95980320299}">
      <dgm:prSet/>
      <dgm:spPr/>
      <dgm:t>
        <a:bodyPr/>
        <a:lstStyle/>
        <a:p>
          <a:endParaRPr lang="nl-NL"/>
        </a:p>
      </dgm:t>
    </dgm:pt>
    <dgm:pt modelId="{CDD90485-7C1D-4B75-AA4E-14B9BFE265E1}">
      <dgm:prSet phldrT="[Tekst]" custT="1"/>
      <dgm:spPr>
        <a:solidFill>
          <a:srgbClr val="307098"/>
        </a:solidFill>
      </dgm:spPr>
      <dgm:t>
        <a:bodyPr/>
        <a:lstStyle/>
        <a:p>
          <a:r>
            <a:rPr lang="en-GB" sz="1700" dirty="0" smtClean="0">
              <a:latin typeface="Arial" pitchFamily="34" charset="0"/>
              <a:cs typeface="Arial" pitchFamily="34" charset="0"/>
            </a:rPr>
            <a:t>Joint Capacity Platform Initiative</a:t>
          </a:r>
          <a:endParaRPr lang="nl-NL" sz="1700" dirty="0">
            <a:latin typeface="Arial" pitchFamily="34" charset="0"/>
            <a:cs typeface="Arial" pitchFamily="34" charset="0"/>
          </a:endParaRPr>
        </a:p>
      </dgm:t>
    </dgm:pt>
    <dgm:pt modelId="{84ACE359-5F0F-4D7A-A689-D6E0EF93DE20}" type="parTrans" cxnId="{0CABC9F0-AF64-4AC3-B1EF-6FC2FBB2F3B9}">
      <dgm:prSet/>
      <dgm:spPr/>
      <dgm:t>
        <a:bodyPr/>
        <a:lstStyle/>
        <a:p>
          <a:endParaRPr lang="nl-NL"/>
        </a:p>
      </dgm:t>
    </dgm:pt>
    <dgm:pt modelId="{C4B2B1D5-94D1-498F-B039-994983641302}" type="sibTrans" cxnId="{0CABC9F0-AF64-4AC3-B1EF-6FC2FBB2F3B9}">
      <dgm:prSet/>
      <dgm:spPr/>
      <dgm:t>
        <a:bodyPr/>
        <a:lstStyle/>
        <a:p>
          <a:endParaRPr lang="nl-NL"/>
        </a:p>
      </dgm:t>
    </dgm:pt>
    <dgm:pt modelId="{F60285F7-5621-499C-9FE3-4C8A2593B58F}">
      <dgm:prSet phldrT="[Tekst]" custT="1"/>
      <dgm:spPr>
        <a:solidFill>
          <a:srgbClr val="307098"/>
        </a:solidFill>
      </dgm:spPr>
      <dgm:t>
        <a:bodyPr/>
        <a:lstStyle/>
        <a:p>
          <a:r>
            <a:rPr lang="en-GB" sz="1700" dirty="0" smtClean="0"/>
            <a:t>Netherlands/ </a:t>
          </a:r>
          <a:r>
            <a:rPr lang="en-GB" sz="1700" dirty="0" smtClean="0"/>
            <a:t>Germany </a:t>
          </a:r>
          <a:r>
            <a:rPr lang="en-GB" sz="1700" dirty="0" smtClean="0"/>
            <a:t>bundling project</a:t>
          </a:r>
          <a:endParaRPr lang="nl-NL" sz="1700" dirty="0">
            <a:solidFill>
              <a:schemeClr val="bg1"/>
            </a:solidFill>
          </a:endParaRPr>
        </a:p>
      </dgm:t>
    </dgm:pt>
    <dgm:pt modelId="{45302F32-AA4E-4B50-885A-FA77A544E987}" type="parTrans" cxnId="{56A1FE2E-4219-4FC9-A98D-F661636BE8A7}">
      <dgm:prSet/>
      <dgm:spPr/>
      <dgm:t>
        <a:bodyPr/>
        <a:lstStyle/>
        <a:p>
          <a:endParaRPr lang="nl-NL"/>
        </a:p>
      </dgm:t>
    </dgm:pt>
    <dgm:pt modelId="{E213078D-97B8-4A7D-8627-BC61A6848911}" type="sibTrans" cxnId="{56A1FE2E-4219-4FC9-A98D-F661636BE8A7}">
      <dgm:prSet/>
      <dgm:spPr/>
      <dgm:t>
        <a:bodyPr/>
        <a:lstStyle/>
        <a:p>
          <a:endParaRPr lang="nl-NL"/>
        </a:p>
      </dgm:t>
    </dgm:pt>
    <dgm:pt modelId="{29645CE1-375F-4A34-A816-BF5DB8BB11B8}">
      <dgm:prSet phldrT="[Tekst]" custT="1"/>
      <dgm:spPr>
        <a:solidFill>
          <a:srgbClr val="307098"/>
        </a:solidFill>
      </dgm:spPr>
      <dgm:t>
        <a:bodyPr/>
        <a:lstStyle/>
        <a:p>
          <a:r>
            <a:rPr lang="en-GB" sz="1700" dirty="0" smtClean="0">
              <a:latin typeface="Arial" pitchFamily="34" charset="0"/>
              <a:cs typeface="Arial" pitchFamily="34" charset="0"/>
            </a:rPr>
            <a:t>Bundled product   </a:t>
          </a:r>
          <a:r>
            <a:rPr lang="en-GB" sz="1700" dirty="0" smtClean="0">
              <a:latin typeface="Arial" pitchFamily="34" charset="0"/>
              <a:cs typeface="Arial" pitchFamily="34" charset="0"/>
            </a:rPr>
            <a:t>   at </a:t>
          </a:r>
          <a:r>
            <a:rPr lang="en-GB" sz="1700" dirty="0" err="1" smtClean="0">
              <a:latin typeface="Arial" pitchFamily="34" charset="0"/>
              <a:cs typeface="Arial" pitchFamily="34" charset="0"/>
            </a:rPr>
            <a:t>Eynatten</a:t>
          </a:r>
          <a:r>
            <a:rPr lang="en-GB" sz="1700" dirty="0" smtClean="0">
              <a:latin typeface="Arial" pitchFamily="34" charset="0"/>
              <a:cs typeface="Arial" pitchFamily="34" charset="0"/>
            </a:rPr>
            <a:t> </a:t>
          </a:r>
          <a:r>
            <a:rPr lang="en-GB" sz="1700" dirty="0" smtClean="0">
              <a:latin typeface="Arial" pitchFamily="34" charset="0"/>
              <a:cs typeface="Arial" pitchFamily="34" charset="0"/>
            </a:rPr>
            <a:t> (</a:t>
          </a:r>
          <a:r>
            <a:rPr lang="en-GB" sz="1700" dirty="0" smtClean="0">
              <a:latin typeface="Arial" pitchFamily="34" charset="0"/>
              <a:cs typeface="Arial" pitchFamily="34" charset="0"/>
            </a:rPr>
            <a:t>Belgium/ Germany)</a:t>
          </a:r>
          <a:endParaRPr lang="nl-NL" sz="17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17D066D4-A991-44EA-829C-1A11C8062B51}" type="parTrans" cxnId="{1C073F14-73E3-4620-B1E2-F86AEEB1BF1B}">
      <dgm:prSet/>
      <dgm:spPr/>
      <dgm:t>
        <a:bodyPr/>
        <a:lstStyle/>
        <a:p>
          <a:endParaRPr lang="nl-NL"/>
        </a:p>
      </dgm:t>
    </dgm:pt>
    <dgm:pt modelId="{AFC5D7DA-27B0-4071-8769-F0AC4297CCCF}" type="sibTrans" cxnId="{1C073F14-73E3-4620-B1E2-F86AEEB1BF1B}">
      <dgm:prSet/>
      <dgm:spPr/>
      <dgm:t>
        <a:bodyPr/>
        <a:lstStyle/>
        <a:p>
          <a:endParaRPr lang="nl-NL"/>
        </a:p>
      </dgm:t>
    </dgm:pt>
    <dgm:pt modelId="{A2385E84-C44B-48FA-BA5C-D570C215DDFA}" type="pres">
      <dgm:prSet presAssocID="{12757E05-DD83-415D-BAED-E48915C42B77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BCEC6EAE-3BB5-4DBD-BE44-FE8F91BA1D3C}" type="pres">
      <dgm:prSet presAssocID="{130E75F7-EA1B-4D33-AFDE-B99B5FE32EC2}" presName="roof" presStyleLbl="dkBgShp" presStyleIdx="0" presStyleCnt="2" custScaleX="100000" custScaleY="47074" custLinFactNeighborY="11661"/>
      <dgm:spPr/>
      <dgm:t>
        <a:bodyPr/>
        <a:lstStyle/>
        <a:p>
          <a:endParaRPr lang="nl-NL"/>
        </a:p>
      </dgm:t>
    </dgm:pt>
    <dgm:pt modelId="{433D8FE8-1996-4919-AA2F-72AF71BCC0F6}" type="pres">
      <dgm:prSet presAssocID="{130E75F7-EA1B-4D33-AFDE-B99B5FE32EC2}" presName="pillars" presStyleCnt="0"/>
      <dgm:spPr/>
    </dgm:pt>
    <dgm:pt modelId="{2D7A98EB-4BCC-4E97-B566-8B8A4AC50C63}" type="pres">
      <dgm:prSet presAssocID="{130E75F7-EA1B-4D33-AFDE-B99B5FE32EC2}" presName="pillar1" presStyleLbl="node1" presStyleIdx="0" presStyleCnt="3" custLinFactNeighborX="340" custLinFactNeighborY="-6131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8895CF61-36BF-416F-9088-8911CA9A5169}" type="pres">
      <dgm:prSet presAssocID="{F60285F7-5621-499C-9FE3-4C8A2593B58F}" presName="pillarX" presStyleLbl="node1" presStyleIdx="1" presStyleCnt="3" custLinFactNeighborX="340" custLinFactNeighborY="-6131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BEBB85FF-2067-41F9-9F75-B3BE57EEE687}" type="pres">
      <dgm:prSet presAssocID="{29645CE1-375F-4A34-A816-BF5DB8BB11B8}" presName="pillarX" presStyleLbl="node1" presStyleIdx="2" presStyleCnt="3" custLinFactNeighborX="340" custLinFactNeighborY="-6131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E44F2524-6D1E-4147-AF8D-EE18EDCEB034}" type="pres">
      <dgm:prSet presAssocID="{130E75F7-EA1B-4D33-AFDE-B99B5FE32EC2}" presName="base" presStyleLbl="dkBgShp" presStyleIdx="1" presStyleCnt="2" custFlipVert="1" custScaleY="101261" custLinFactNeighborY="-38426"/>
      <dgm:spPr>
        <a:solidFill>
          <a:schemeClr val="accent1"/>
        </a:solidFill>
      </dgm:spPr>
    </dgm:pt>
  </dgm:ptLst>
  <dgm:cxnLst>
    <dgm:cxn modelId="{49D9A2BE-D202-4D0A-BFB4-2DB70936A361}" type="presOf" srcId="{130E75F7-EA1B-4D33-AFDE-B99B5FE32EC2}" destId="{BCEC6EAE-3BB5-4DBD-BE44-FE8F91BA1D3C}" srcOrd="0" destOrd="0" presId="urn:microsoft.com/office/officeart/2005/8/layout/hList3"/>
    <dgm:cxn modelId="{56A1FE2E-4219-4FC9-A98D-F661636BE8A7}" srcId="{130E75F7-EA1B-4D33-AFDE-B99B5FE32EC2}" destId="{F60285F7-5621-499C-9FE3-4C8A2593B58F}" srcOrd="1" destOrd="0" parTransId="{45302F32-AA4E-4B50-885A-FA77A544E987}" sibTransId="{E213078D-97B8-4A7D-8627-BC61A6848911}"/>
    <dgm:cxn modelId="{B5E5C592-8702-4304-B4E9-241B6984EDC1}" type="presOf" srcId="{12757E05-DD83-415D-BAED-E48915C42B77}" destId="{A2385E84-C44B-48FA-BA5C-D570C215DDFA}" srcOrd="0" destOrd="0" presId="urn:microsoft.com/office/officeart/2005/8/layout/hList3"/>
    <dgm:cxn modelId="{079630A4-EFE2-41AE-BE76-F7D8D483CFA6}" type="presOf" srcId="{29645CE1-375F-4A34-A816-BF5DB8BB11B8}" destId="{BEBB85FF-2067-41F9-9F75-B3BE57EEE687}" srcOrd="0" destOrd="0" presId="urn:microsoft.com/office/officeart/2005/8/layout/hList3"/>
    <dgm:cxn modelId="{1DCE29C0-32AA-47AF-B75A-F318EF11DD95}" type="presOf" srcId="{F60285F7-5621-499C-9FE3-4C8A2593B58F}" destId="{8895CF61-36BF-416F-9088-8911CA9A5169}" srcOrd="0" destOrd="0" presId="urn:microsoft.com/office/officeart/2005/8/layout/hList3"/>
    <dgm:cxn modelId="{3770E829-51B1-4D4B-9A3D-EFB0E6869FE8}" type="presOf" srcId="{CDD90485-7C1D-4B75-AA4E-14B9BFE265E1}" destId="{2D7A98EB-4BCC-4E97-B566-8B8A4AC50C63}" srcOrd="0" destOrd="0" presId="urn:microsoft.com/office/officeart/2005/8/layout/hList3"/>
    <dgm:cxn modelId="{0CABC9F0-AF64-4AC3-B1EF-6FC2FBB2F3B9}" srcId="{130E75F7-EA1B-4D33-AFDE-B99B5FE32EC2}" destId="{CDD90485-7C1D-4B75-AA4E-14B9BFE265E1}" srcOrd="0" destOrd="0" parTransId="{84ACE359-5F0F-4D7A-A689-D6E0EF93DE20}" sibTransId="{C4B2B1D5-94D1-498F-B039-994983641302}"/>
    <dgm:cxn modelId="{1C073F14-73E3-4620-B1E2-F86AEEB1BF1B}" srcId="{130E75F7-EA1B-4D33-AFDE-B99B5FE32EC2}" destId="{29645CE1-375F-4A34-A816-BF5DB8BB11B8}" srcOrd="2" destOrd="0" parTransId="{17D066D4-A991-44EA-829C-1A11C8062B51}" sibTransId="{AFC5D7DA-27B0-4071-8769-F0AC4297CCCF}"/>
    <dgm:cxn modelId="{CF2C0781-FB78-45C9-8F09-F95980320299}" srcId="{12757E05-DD83-415D-BAED-E48915C42B77}" destId="{130E75F7-EA1B-4D33-AFDE-B99B5FE32EC2}" srcOrd="0" destOrd="0" parTransId="{0A633136-CC08-4428-8509-8372FD9BA81A}" sibTransId="{3EFFE2FC-FBA5-49C7-9F6E-3F769548A3E8}"/>
    <dgm:cxn modelId="{63BD282F-8EFE-4CEF-9D66-D83CD631828E}" type="presParOf" srcId="{A2385E84-C44B-48FA-BA5C-D570C215DDFA}" destId="{BCEC6EAE-3BB5-4DBD-BE44-FE8F91BA1D3C}" srcOrd="0" destOrd="0" presId="urn:microsoft.com/office/officeart/2005/8/layout/hList3"/>
    <dgm:cxn modelId="{48F090DF-C235-47A0-AF80-67846EBF5DBD}" type="presParOf" srcId="{A2385E84-C44B-48FA-BA5C-D570C215DDFA}" destId="{433D8FE8-1996-4919-AA2F-72AF71BCC0F6}" srcOrd="1" destOrd="0" presId="urn:microsoft.com/office/officeart/2005/8/layout/hList3"/>
    <dgm:cxn modelId="{1F54CB67-12C6-4255-AED8-AF5DD65F0FA0}" type="presParOf" srcId="{433D8FE8-1996-4919-AA2F-72AF71BCC0F6}" destId="{2D7A98EB-4BCC-4E97-B566-8B8A4AC50C63}" srcOrd="0" destOrd="0" presId="urn:microsoft.com/office/officeart/2005/8/layout/hList3"/>
    <dgm:cxn modelId="{441281AD-D673-4FCF-8CD5-E3FD4160B611}" type="presParOf" srcId="{433D8FE8-1996-4919-AA2F-72AF71BCC0F6}" destId="{8895CF61-36BF-416F-9088-8911CA9A5169}" srcOrd="1" destOrd="0" presId="urn:microsoft.com/office/officeart/2005/8/layout/hList3"/>
    <dgm:cxn modelId="{698791A1-2290-4163-BAB6-E296F89105C5}" type="presParOf" srcId="{433D8FE8-1996-4919-AA2F-72AF71BCC0F6}" destId="{BEBB85FF-2067-41F9-9F75-B3BE57EEE687}" srcOrd="2" destOrd="0" presId="urn:microsoft.com/office/officeart/2005/8/layout/hList3"/>
    <dgm:cxn modelId="{67A8F99B-988E-4693-AE41-96B4C23C6552}" type="presParOf" srcId="{A2385E84-C44B-48FA-BA5C-D570C215DDFA}" destId="{E44F2524-6D1E-4147-AF8D-EE18EDCEB034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CEC6EAE-3BB5-4DBD-BE44-FE8F91BA1D3C}">
      <dsp:nvSpPr>
        <dsp:cNvPr id="0" name=""/>
        <dsp:cNvSpPr/>
      </dsp:nvSpPr>
      <dsp:spPr>
        <a:xfrm>
          <a:off x="0" y="300243"/>
          <a:ext cx="6696744" cy="569470"/>
        </a:xfrm>
        <a:prstGeom prst="rect">
          <a:avLst/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CAM Roadmap</a:t>
          </a:r>
          <a:endParaRPr lang="nl-NL" sz="2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0" y="300243"/>
        <a:ext cx="6696744" cy="569470"/>
      </dsp:txXfrm>
    </dsp:sp>
    <dsp:sp modelId="{2D7A98EB-4BCC-4E97-B566-8B8A4AC50C63}">
      <dsp:nvSpPr>
        <dsp:cNvPr id="0" name=""/>
        <dsp:cNvSpPr/>
      </dsp:nvSpPr>
      <dsp:spPr>
        <a:xfrm>
          <a:off x="10852" y="893024"/>
          <a:ext cx="2230068" cy="2540442"/>
        </a:xfrm>
        <a:prstGeom prst="rect">
          <a:avLst/>
        </a:prstGeom>
        <a:solidFill>
          <a:srgbClr val="30709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>
              <a:latin typeface="Arial" pitchFamily="34" charset="0"/>
              <a:cs typeface="Arial" pitchFamily="34" charset="0"/>
            </a:rPr>
            <a:t>Joint Capacity Platform Initiative</a:t>
          </a:r>
          <a:endParaRPr lang="nl-NL" sz="1700" kern="1200" dirty="0">
            <a:latin typeface="Arial" pitchFamily="34" charset="0"/>
            <a:cs typeface="Arial" pitchFamily="34" charset="0"/>
          </a:endParaRPr>
        </a:p>
      </dsp:txBody>
      <dsp:txXfrm>
        <a:off x="10852" y="893024"/>
        <a:ext cx="2230068" cy="2540442"/>
      </dsp:txXfrm>
    </dsp:sp>
    <dsp:sp modelId="{8895CF61-36BF-416F-9088-8911CA9A5169}">
      <dsp:nvSpPr>
        <dsp:cNvPr id="0" name=""/>
        <dsp:cNvSpPr/>
      </dsp:nvSpPr>
      <dsp:spPr>
        <a:xfrm>
          <a:off x="2240920" y="893024"/>
          <a:ext cx="2230068" cy="2540442"/>
        </a:xfrm>
        <a:prstGeom prst="rect">
          <a:avLst/>
        </a:prstGeom>
        <a:solidFill>
          <a:srgbClr val="30709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Netherlands/ </a:t>
          </a:r>
          <a:r>
            <a:rPr lang="en-GB" sz="1700" kern="1200" dirty="0" smtClean="0"/>
            <a:t>Germany </a:t>
          </a:r>
          <a:r>
            <a:rPr lang="en-GB" sz="1700" kern="1200" dirty="0" smtClean="0"/>
            <a:t>bundling project</a:t>
          </a:r>
          <a:endParaRPr lang="nl-NL" sz="1700" kern="1200" dirty="0">
            <a:solidFill>
              <a:schemeClr val="bg1"/>
            </a:solidFill>
          </a:endParaRPr>
        </a:p>
      </dsp:txBody>
      <dsp:txXfrm>
        <a:off x="2240920" y="893024"/>
        <a:ext cx="2230068" cy="2540442"/>
      </dsp:txXfrm>
    </dsp:sp>
    <dsp:sp modelId="{BEBB85FF-2067-41F9-9F75-B3BE57EEE687}">
      <dsp:nvSpPr>
        <dsp:cNvPr id="0" name=""/>
        <dsp:cNvSpPr/>
      </dsp:nvSpPr>
      <dsp:spPr>
        <a:xfrm>
          <a:off x="4466675" y="893024"/>
          <a:ext cx="2230068" cy="2540442"/>
        </a:xfrm>
        <a:prstGeom prst="rect">
          <a:avLst/>
        </a:prstGeom>
        <a:solidFill>
          <a:srgbClr val="30709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>
              <a:latin typeface="Arial" pitchFamily="34" charset="0"/>
              <a:cs typeface="Arial" pitchFamily="34" charset="0"/>
            </a:rPr>
            <a:t>Bundled product   </a:t>
          </a:r>
          <a:r>
            <a:rPr lang="en-GB" sz="1700" kern="1200" dirty="0" smtClean="0">
              <a:latin typeface="Arial" pitchFamily="34" charset="0"/>
              <a:cs typeface="Arial" pitchFamily="34" charset="0"/>
            </a:rPr>
            <a:t>   at </a:t>
          </a:r>
          <a:r>
            <a:rPr lang="en-GB" sz="1700" kern="1200" dirty="0" err="1" smtClean="0">
              <a:latin typeface="Arial" pitchFamily="34" charset="0"/>
              <a:cs typeface="Arial" pitchFamily="34" charset="0"/>
            </a:rPr>
            <a:t>Eynatten</a:t>
          </a:r>
          <a:r>
            <a:rPr lang="en-GB" sz="17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GB" sz="1700" kern="1200" dirty="0" smtClean="0">
              <a:latin typeface="Arial" pitchFamily="34" charset="0"/>
              <a:cs typeface="Arial" pitchFamily="34" charset="0"/>
            </a:rPr>
            <a:t> (</a:t>
          </a:r>
          <a:r>
            <a:rPr lang="en-GB" sz="1700" kern="1200" dirty="0" smtClean="0">
              <a:latin typeface="Arial" pitchFamily="34" charset="0"/>
              <a:cs typeface="Arial" pitchFamily="34" charset="0"/>
            </a:rPr>
            <a:t>Belgium/ Germany)</a:t>
          </a:r>
          <a:endParaRPr lang="nl-NL" sz="1700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4466675" y="893024"/>
        <a:ext cx="2230068" cy="2540442"/>
      </dsp:txXfrm>
    </dsp:sp>
    <dsp:sp modelId="{E44F2524-6D1E-4147-AF8D-EE18EDCEB034}">
      <dsp:nvSpPr>
        <dsp:cNvPr id="0" name=""/>
        <dsp:cNvSpPr/>
      </dsp:nvSpPr>
      <dsp:spPr>
        <a:xfrm flipV="1">
          <a:off x="0" y="3478975"/>
          <a:ext cx="6696744" cy="285830"/>
        </a:xfrm>
        <a:prstGeom prst="rect">
          <a:avLst/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4" cy="511486"/>
          </a:xfrm>
          <a:prstGeom prst="rect">
            <a:avLst/>
          </a:prstGeom>
        </p:spPr>
        <p:txBody>
          <a:bodyPr vert="horz" lIns="94604" tIns="47302" rIns="94604" bIns="4730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82" y="0"/>
            <a:ext cx="3076364" cy="511486"/>
          </a:xfrm>
          <a:prstGeom prst="rect">
            <a:avLst/>
          </a:prstGeom>
        </p:spPr>
        <p:txBody>
          <a:bodyPr vert="horz" lIns="94604" tIns="47302" rIns="94604" bIns="4730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FA168F7-EFDC-4B3C-8985-0E6375CC9878}" type="datetimeFigureOut">
              <a:rPr lang="en-US"/>
              <a:pPr>
                <a:defRPr/>
              </a:pPr>
              <a:t>10/17/2012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494"/>
            <a:ext cx="3076364" cy="511485"/>
          </a:xfrm>
          <a:prstGeom prst="rect">
            <a:avLst/>
          </a:prstGeom>
        </p:spPr>
        <p:txBody>
          <a:bodyPr vert="horz" lIns="94604" tIns="47302" rIns="94604" bIns="4730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82" y="9721494"/>
            <a:ext cx="3076364" cy="511485"/>
          </a:xfrm>
          <a:prstGeom prst="rect">
            <a:avLst/>
          </a:prstGeom>
        </p:spPr>
        <p:txBody>
          <a:bodyPr vert="horz" lIns="94604" tIns="47302" rIns="94604" bIns="4730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B8A3AA4-DD0E-44D6-B325-8206ACCB1B7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4" cy="511486"/>
          </a:xfrm>
          <a:prstGeom prst="rect">
            <a:avLst/>
          </a:prstGeom>
        </p:spPr>
        <p:txBody>
          <a:bodyPr vert="horz" lIns="94604" tIns="47302" rIns="94604" bIns="4730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82" y="0"/>
            <a:ext cx="3076364" cy="511486"/>
          </a:xfrm>
          <a:prstGeom prst="rect">
            <a:avLst/>
          </a:prstGeom>
        </p:spPr>
        <p:txBody>
          <a:bodyPr vert="horz" lIns="94604" tIns="47302" rIns="94604" bIns="4730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6117D46-5ACE-4BE6-94E7-00961FCF5F62}" type="datetimeFigureOut">
              <a:rPr lang="en-US"/>
              <a:pPr>
                <a:defRPr/>
              </a:pPr>
              <a:t>10/17/2012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6512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04" tIns="47302" rIns="94604" bIns="47302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1" y="4861564"/>
            <a:ext cx="5679440" cy="4605004"/>
          </a:xfrm>
          <a:prstGeom prst="rect">
            <a:avLst/>
          </a:prstGeom>
        </p:spPr>
        <p:txBody>
          <a:bodyPr vert="horz" lIns="94604" tIns="47302" rIns="94604" bIns="47302" rtlCol="0">
            <a:normAutofit/>
          </a:bodyPr>
          <a:lstStyle/>
          <a:p>
            <a:pPr lvl="0"/>
            <a:r>
              <a:rPr lang="nl-BE" noProof="0" smtClean="0"/>
              <a:t>Click to edit Master text styles</a:t>
            </a:r>
          </a:p>
          <a:p>
            <a:pPr lvl="1"/>
            <a:r>
              <a:rPr lang="nl-BE" noProof="0" smtClean="0"/>
              <a:t>Second level</a:t>
            </a:r>
          </a:p>
          <a:p>
            <a:pPr lvl="2"/>
            <a:r>
              <a:rPr lang="nl-BE" noProof="0" smtClean="0"/>
              <a:t>Third level</a:t>
            </a:r>
          </a:p>
          <a:p>
            <a:pPr lvl="3"/>
            <a:r>
              <a:rPr lang="nl-BE" noProof="0" smtClean="0"/>
              <a:t>Fourth level</a:t>
            </a:r>
          </a:p>
          <a:p>
            <a:pPr lvl="4"/>
            <a:r>
              <a:rPr lang="nl-BE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494"/>
            <a:ext cx="3076364" cy="511485"/>
          </a:xfrm>
          <a:prstGeom prst="rect">
            <a:avLst/>
          </a:prstGeom>
        </p:spPr>
        <p:txBody>
          <a:bodyPr vert="horz" lIns="94604" tIns="47302" rIns="94604" bIns="4730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82" y="9721494"/>
            <a:ext cx="3076364" cy="511485"/>
          </a:xfrm>
          <a:prstGeom prst="rect">
            <a:avLst/>
          </a:prstGeom>
        </p:spPr>
        <p:txBody>
          <a:bodyPr vert="horz" lIns="94604" tIns="47302" rIns="94604" bIns="4730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8830241-E874-436B-A81F-B5C8A91EC4E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3817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A9DAC-C0FB-404E-A308-5C9C21403B14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027113"/>
            <a:ext cx="2057400" cy="509905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027113"/>
            <a:ext cx="6019800" cy="509905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3817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F0FD3-61CE-467B-97F4-430F7A1CCE3E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F4092-1245-4043-A1E4-A76934654EE7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F085DA-2F46-4A02-99CA-60899D22B5B9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D05F70-ADDD-400F-8ECA-1B03B8BA8DB5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3F817B-BBED-4D9E-9E15-23979E7C4876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B7D6CC-D992-4ECC-8F1D-9CAF1AB770CA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34CE3-E58B-40F5-B269-3C677ACE6607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619386-5E2A-4E76-AD5C-E1B487AC4E55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B1043-669C-4CD8-B601-72C3C28EF6D2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3817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0F365-D91F-436B-9808-D8E5D9BD6CCD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C75A1-7804-4AE6-B570-1C54362A2E09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95BD9-5291-43B2-A4AC-83793151B2BB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1027113"/>
            <a:ext cx="2057400" cy="509905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027113"/>
            <a:ext cx="6019800" cy="50990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BD33C-5BC2-446D-A8D1-2F4BC1BFFC72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ingle Corner Rectangle 5"/>
          <p:cNvSpPr/>
          <p:nvPr/>
        </p:nvSpPr>
        <p:spPr>
          <a:xfrm>
            <a:off x="0" y="6381750"/>
            <a:ext cx="7937500" cy="4762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/>
          </a:p>
        </p:txBody>
      </p:sp>
      <p:sp>
        <p:nvSpPr>
          <p:cNvPr id="3" name="Round Single Corner Rectangle 7"/>
          <p:cNvSpPr/>
          <p:nvPr userDrawn="1"/>
        </p:nvSpPr>
        <p:spPr>
          <a:xfrm rot="10800000">
            <a:off x="2217738" y="0"/>
            <a:ext cx="6926262" cy="6921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 </a:t>
            </a:r>
          </a:p>
        </p:txBody>
      </p:sp>
      <p:pic>
        <p:nvPicPr>
          <p:cNvPr id="4" name="Picture 1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163" y="0"/>
            <a:ext cx="146685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camuscl\AppData\Local\Microsoft\Windows\Temporary Internet Files\Content.IE5\GTVTTPZC\MP900438622[3].jpg"/>
          <p:cNvPicPr>
            <a:picLocks noChangeAspect="1" noChangeArrowheads="1"/>
          </p:cNvPicPr>
          <p:nvPr userDrawn="1"/>
        </p:nvPicPr>
        <p:blipFill>
          <a:blip r:embed="rId3">
            <a:lum bright="70000" contrast="-70000"/>
          </a:blip>
          <a:srcRect/>
          <a:stretch>
            <a:fillRect/>
          </a:stretch>
        </p:blipFill>
        <p:spPr bwMode="auto">
          <a:xfrm>
            <a:off x="168275" y="-812800"/>
            <a:ext cx="89757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FOND_COVER_transp.png"/>
          <p:cNvPicPr>
            <a:picLocks noChangeAspect="1"/>
          </p:cNvPicPr>
          <p:nvPr userDrawn="1"/>
        </p:nvPicPr>
        <p:blipFill>
          <a:blip r:embed="rId4" cstate="print">
            <a:duotone>
              <a:prstClr val="black"/>
              <a:srgbClr val="2953DB">
                <a:tint val="45000"/>
                <a:satMod val="400000"/>
              </a:srgbClr>
            </a:duotone>
            <a:extLst/>
          </a:blip>
          <a:stretch>
            <a:fillRect/>
          </a:stretch>
        </p:blipFill>
        <p:spPr>
          <a:xfrm>
            <a:off x="-79770" y="0"/>
            <a:ext cx="9223769" cy="6858000"/>
          </a:xfrm>
          <a:prstGeom prst="rect">
            <a:avLst/>
          </a:prstGeom>
        </p:spPr>
      </p:pic>
      <p:sp>
        <p:nvSpPr>
          <p:cNvPr id="7" name="Rectangle à coins arrondis 7"/>
          <p:cNvSpPr/>
          <p:nvPr userDrawn="1"/>
        </p:nvSpPr>
        <p:spPr>
          <a:xfrm>
            <a:off x="-223838" y="769938"/>
            <a:ext cx="2938463" cy="12763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BE" sz="1800"/>
          </a:p>
        </p:txBody>
      </p:sp>
      <p:pic>
        <p:nvPicPr>
          <p:cNvPr id="8" name="Picture 3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95250" y="844550"/>
            <a:ext cx="22987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oneTexte 9"/>
          <p:cNvSpPr txBox="1">
            <a:spLocks noChangeArrowheads="1"/>
          </p:cNvSpPr>
          <p:nvPr userDrawn="1"/>
        </p:nvSpPr>
        <p:spPr bwMode="auto">
          <a:xfrm>
            <a:off x="3276600" y="2060575"/>
            <a:ext cx="4967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fr-BE" sz="1800"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" name="Date Placeholder 5"/>
          <p:cNvSpPr txBox="1">
            <a:spLocks noGrp="1"/>
          </p:cNvSpPr>
          <p:nvPr userDrawn="1"/>
        </p:nvSpPr>
        <p:spPr bwMode="auto">
          <a:xfrm>
            <a:off x="6772275" y="56800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FB3ED4C3-1B57-464F-BB53-A7A0CF1E95D7}" type="datetime1">
              <a:rPr lang="en-IE" sz="1400" b="1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+mn-cs"/>
              </a:rPr>
              <a:pPr algn="r">
                <a:defRPr/>
              </a:pPr>
              <a:t>17/10/2012</a:t>
            </a:fld>
            <a:endParaRPr lang="en-US" sz="1400" b="1">
              <a:solidFill>
                <a:schemeClr val="bg1"/>
              </a:solidFill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1" name="TextBox 8"/>
          <p:cNvSpPr txBox="1">
            <a:spLocks noChangeArrowheads="1"/>
          </p:cNvSpPr>
          <p:nvPr userDrawn="1"/>
        </p:nvSpPr>
        <p:spPr bwMode="auto">
          <a:xfrm>
            <a:off x="1244600" y="5664200"/>
            <a:ext cx="7110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FFFFF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22nd RCC meeting GRI NW</a:t>
            </a:r>
          </a:p>
        </p:txBody>
      </p:sp>
      <p:sp>
        <p:nvSpPr>
          <p:cNvPr id="12" name="Title Placeholder 1"/>
          <p:cNvSpPr>
            <a:spLocks noGrp="1"/>
          </p:cNvSpPr>
          <p:nvPr/>
        </p:nvSpPr>
        <p:spPr bwMode="auto">
          <a:xfrm>
            <a:off x="2714625" y="1628775"/>
            <a:ext cx="619125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lnSpc>
                <a:spcPct val="90000"/>
              </a:lnSpc>
              <a:defRPr/>
            </a:pPr>
            <a:r>
              <a:rPr lang="en-GB" sz="3000" b="1">
                <a:solidFill>
                  <a:srgbClr val="00529B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Location next Government and SG meeting</a:t>
            </a:r>
          </a:p>
        </p:txBody>
      </p:sp>
      <p:sp>
        <p:nvSpPr>
          <p:cNvPr id="13" name="Text Placeholder 2"/>
          <p:cNvSpPr>
            <a:spLocks/>
          </p:cNvSpPr>
          <p:nvPr userDrawn="1"/>
        </p:nvSpPr>
        <p:spPr bwMode="auto">
          <a:xfrm>
            <a:off x="2987675" y="2738438"/>
            <a:ext cx="5976938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914400" eaLnBrk="0" hangingPunct="0">
              <a:buClr>
                <a:srgbClr val="005BAB"/>
              </a:buClr>
              <a:buSzPct val="400000"/>
              <a:buFont typeface="Trebuchet MS" pitchFamily="34" charset="0"/>
              <a:buNone/>
              <a:defRPr/>
            </a:pPr>
            <a:endParaRPr lang="en-US" sz="2800" i="1" dirty="0">
              <a:latin typeface="Verdana" pitchFamily="34" charset="0"/>
              <a:ea typeface="ＭＳ Ｐゴシック" pitchFamily="34" charset="-128"/>
              <a:cs typeface="+mn-cs"/>
            </a:endParaRPr>
          </a:p>
          <a:p>
            <a:pPr defTabSz="914400" eaLnBrk="0" hangingPunct="0">
              <a:buClr>
                <a:srgbClr val="005BAB"/>
              </a:buClr>
              <a:buSzPct val="400000"/>
              <a:buFont typeface="Trebuchet MS" pitchFamily="34" charset="0"/>
              <a:buNone/>
              <a:defRPr/>
            </a:pPr>
            <a:r>
              <a:rPr lang="en-US" sz="2400" i="1" dirty="0">
                <a:latin typeface="Verdana" pitchFamily="34" charset="0"/>
                <a:ea typeface="ＭＳ Ｐゴシック" pitchFamily="34" charset="-128"/>
                <a:cs typeface="+mn-cs"/>
              </a:rPr>
              <a:t>Programme Office GRI NW</a:t>
            </a:r>
            <a:endParaRPr lang="en-US" sz="2000" dirty="0">
              <a:latin typeface="Verdana" pitchFamily="34" charset="0"/>
              <a:ea typeface="ＭＳ Ｐゴシック" pitchFamily="34" charset="-128"/>
              <a:cs typeface="+mn-cs"/>
            </a:endParaRPr>
          </a:p>
          <a:p>
            <a:pPr algn="ctr" defTabSz="914400" eaLnBrk="0" hangingPunct="0">
              <a:buClr>
                <a:srgbClr val="005BAB"/>
              </a:buClr>
              <a:buSzPct val="400000"/>
              <a:buFont typeface="Trebuchet MS" pitchFamily="34" charset="0"/>
              <a:buNone/>
              <a:defRPr/>
            </a:pPr>
            <a:endParaRPr lang="en-GB" sz="2800" dirty="0">
              <a:latin typeface="Verdana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>
        <p:tmplLst>
          <p:tmpl lvl="1">
            <p:tnLst>
              <p:par>
                <p:cTn presetID="1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Top)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3817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A6DE3-28B5-42CB-98FD-7311E600EA00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3817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DE2E4-0F60-42F5-9B9A-0B991D0BF948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3817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3661C-874C-4744-898C-9B10BA3B61AD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3817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FE8F6-C7F2-4E1A-9995-8CED4FEB8970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3817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9E8A9C-301B-4994-B125-223B17269325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ingle Corner Rectangle 5"/>
          <p:cNvSpPr/>
          <p:nvPr/>
        </p:nvSpPr>
        <p:spPr>
          <a:xfrm>
            <a:off x="0" y="6381750"/>
            <a:ext cx="7937500" cy="4762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/>
          </a:p>
        </p:txBody>
      </p:sp>
      <p:sp>
        <p:nvSpPr>
          <p:cNvPr id="18" name="Round Single Corner Rectangle 7"/>
          <p:cNvSpPr/>
          <p:nvPr/>
        </p:nvSpPr>
        <p:spPr>
          <a:xfrm rot="10800000">
            <a:off x="2217738" y="0"/>
            <a:ext cx="6926262" cy="6921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 </a:t>
            </a:r>
          </a:p>
        </p:txBody>
      </p:sp>
      <p:pic>
        <p:nvPicPr>
          <p:cNvPr id="1028" name="Picture 12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11163" y="0"/>
            <a:ext cx="146685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Espace réservé du pied de page 3"/>
          <p:cNvSpPr txBox="1">
            <a:spLocks noGrp="1"/>
          </p:cNvSpPr>
          <p:nvPr/>
        </p:nvSpPr>
        <p:spPr bwMode="auto">
          <a:xfrm>
            <a:off x="228600" y="6492875"/>
            <a:ext cx="3759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800" b="1" dirty="0" smtClean="0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RCC meeting</a:t>
            </a:r>
            <a:endParaRPr lang="en-US" sz="1800" b="1" dirty="0">
              <a:solidFill>
                <a:schemeClr val="bg1"/>
              </a:solidFill>
              <a:latin typeface="Verdana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33588" y="0"/>
            <a:ext cx="7110412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800" b="1" dirty="0" smtClean="0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Update on CAM roadmap/ Joint European platform</a:t>
            </a:r>
            <a:endParaRPr lang="en-US" sz="1800" b="1" dirty="0">
              <a:solidFill>
                <a:schemeClr val="bg1"/>
              </a:solidFill>
              <a:latin typeface="Verdana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27113"/>
            <a:ext cx="82296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Titelmasterformat durch Klicken bearbeiten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ransition spd="med">
    <p:wipe dir="r"/>
  </p:transition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9pPr>
    </p:titleStyle>
    <p:bodyStyle>
      <a:lvl1pPr marL="444500" indent="-4445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 sz="2400">
          <a:solidFill>
            <a:srgbClr val="898989"/>
          </a:solidFill>
          <a:latin typeface="+mn-lt"/>
          <a:ea typeface="+mn-ea"/>
          <a:cs typeface="+mn-cs"/>
        </a:defRPr>
      </a:lvl1pPr>
      <a:lvl2pPr marL="998538" indent="-3683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 sz="2000">
          <a:solidFill>
            <a:srgbClr val="898989"/>
          </a:solidFill>
          <a:latin typeface="+mn-lt"/>
          <a:ea typeface="+mn-ea"/>
          <a:cs typeface="+mn-cs"/>
        </a:defRPr>
      </a:lvl2pPr>
      <a:lvl3pPr marL="1524000" indent="-346075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 sz="2000">
          <a:solidFill>
            <a:srgbClr val="898989"/>
          </a:solidFill>
          <a:latin typeface="+mn-lt"/>
          <a:ea typeface="+mn-ea"/>
          <a:cs typeface="+mn-cs"/>
        </a:defRPr>
      </a:lvl3pPr>
      <a:lvl4pPr marL="2066925" indent="-363538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+mn-cs"/>
        </a:defRPr>
      </a:lvl4pPr>
      <a:lvl5pPr marL="2600325" indent="-354013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+mn-cs"/>
        </a:defRPr>
      </a:lvl5pPr>
      <a:lvl6pPr marL="30575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+mn-cs"/>
        </a:defRPr>
      </a:lvl6pPr>
      <a:lvl7pPr marL="35147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+mn-cs"/>
        </a:defRPr>
      </a:lvl7pPr>
      <a:lvl8pPr marL="39719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+mn-cs"/>
        </a:defRPr>
      </a:lvl8pPr>
      <a:lvl9pPr marL="44291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ingle Corner Rectangle 5"/>
          <p:cNvSpPr/>
          <p:nvPr/>
        </p:nvSpPr>
        <p:spPr>
          <a:xfrm>
            <a:off x="0" y="6381750"/>
            <a:ext cx="7937500" cy="4762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/>
          </a:p>
        </p:txBody>
      </p:sp>
      <p:sp>
        <p:nvSpPr>
          <p:cNvPr id="18" name="Round Single Corner Rectangle 7"/>
          <p:cNvSpPr/>
          <p:nvPr/>
        </p:nvSpPr>
        <p:spPr>
          <a:xfrm rot="10800000">
            <a:off x="2217738" y="0"/>
            <a:ext cx="6926262" cy="6921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 </a:t>
            </a:r>
          </a:p>
        </p:txBody>
      </p:sp>
      <p:pic>
        <p:nvPicPr>
          <p:cNvPr id="2052" name="Picture 12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11163" y="0"/>
            <a:ext cx="146685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Espace réservé du pied de page 3"/>
          <p:cNvSpPr txBox="1">
            <a:spLocks noGrp="1"/>
          </p:cNvSpPr>
          <p:nvPr/>
        </p:nvSpPr>
        <p:spPr bwMode="auto">
          <a:xfrm>
            <a:off x="228600" y="6492875"/>
            <a:ext cx="42291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800" b="1" dirty="0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22nd RCC meeting GRI NW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33588" y="182563"/>
            <a:ext cx="7110412" cy="3667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800" b="1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Location next Government and SG meeting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27113"/>
            <a:ext cx="82296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Titelmasterformat durch Klicken bearbeiten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778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55587F0-1CED-4FAB-BBEA-E1B8947A57F5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</p:sldLayoutIdLst>
  <p:transition spd="med">
    <p:wipe dir="r"/>
  </p:transition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+mj-lt"/>
          <a:ea typeface="+mj-ea"/>
          <a:cs typeface="ＭＳ Ｐゴシック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 pitchFamily="34" charset="-128"/>
          <a:cs typeface="ＭＳ Ｐゴシック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 pitchFamily="34" charset="-128"/>
          <a:cs typeface="ＭＳ Ｐゴシック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 pitchFamily="34" charset="-128"/>
          <a:cs typeface="ＭＳ Ｐゴシック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 pitchFamily="34" charset="-128"/>
          <a:cs typeface="ＭＳ Ｐゴシック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 pitchFamily="34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 pitchFamily="34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 pitchFamily="34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444500" indent="-4445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 sz="2400">
          <a:solidFill>
            <a:srgbClr val="898989"/>
          </a:solidFill>
          <a:latin typeface="+mn-lt"/>
          <a:ea typeface="+mn-ea"/>
          <a:cs typeface="ＭＳ Ｐゴシック"/>
        </a:defRPr>
      </a:lvl1pPr>
      <a:lvl2pPr marL="998538" indent="-3683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 sz="2000">
          <a:solidFill>
            <a:srgbClr val="898989"/>
          </a:solidFill>
          <a:latin typeface="+mn-lt"/>
          <a:ea typeface="+mn-ea"/>
          <a:cs typeface="ＭＳ Ｐゴシック"/>
        </a:defRPr>
      </a:lvl2pPr>
      <a:lvl3pPr marL="1524000" indent="-346075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 sz="2000">
          <a:solidFill>
            <a:srgbClr val="898989"/>
          </a:solidFill>
          <a:latin typeface="+mn-lt"/>
          <a:ea typeface="+mn-ea"/>
          <a:cs typeface="ＭＳ Ｐゴシック"/>
        </a:defRPr>
      </a:lvl3pPr>
      <a:lvl4pPr marL="2066925" indent="-363538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ＭＳ Ｐゴシック"/>
        </a:defRPr>
      </a:lvl4pPr>
      <a:lvl5pPr marL="2600325" indent="-354013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ＭＳ Ｐゴシック"/>
        </a:defRPr>
      </a:lvl5pPr>
      <a:lvl6pPr marL="30575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</a:defRPr>
      </a:lvl6pPr>
      <a:lvl7pPr marL="35147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</a:defRPr>
      </a:lvl7pPr>
      <a:lvl8pPr marL="39719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</a:defRPr>
      </a:lvl8pPr>
      <a:lvl9pPr marL="44291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</p:sldLayoutIdLst>
  <p:transition spd="med">
    <p:wipe dir="r"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-108" charset="-128"/>
          <a:cs typeface="ＭＳ Ｐゴシック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-108" charset="-128"/>
          <a:cs typeface="ＭＳ Ｐゴシック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-108" charset="-128"/>
          <a:cs typeface="ＭＳ Ｐゴシック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-108" charset="-128"/>
          <a:cs typeface="ＭＳ Ｐゴシック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444500" indent="-4445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400000"/>
        <a:buFont typeface="Trebuchet MS" pitchFamily="34" charset="0"/>
        <a:buChar char=".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98538" indent="-3683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25000"/>
        <a:buFont typeface="Trebuchet MS" pitchFamily="34" charset="0"/>
        <a:buChar char="»"/>
        <a:defRPr sz="2600">
          <a:solidFill>
            <a:schemeClr val="tx1"/>
          </a:solidFill>
          <a:latin typeface="+mn-lt"/>
          <a:ea typeface="+mn-ea"/>
          <a:cs typeface="+mn-cs"/>
        </a:defRPr>
      </a:lvl2pPr>
      <a:lvl3pPr marL="1406525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Font typeface="Arial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814513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25000"/>
        <a:buFont typeface="Arial" pitchFamily="34" charset="0"/>
        <a:buChar char="­"/>
        <a:defRPr sz="2200">
          <a:solidFill>
            <a:schemeClr val="tx1"/>
          </a:solidFill>
          <a:latin typeface="+mn-lt"/>
          <a:ea typeface="+mn-ea"/>
          <a:cs typeface="+mn-cs"/>
        </a:defRPr>
      </a:lvl4pPr>
      <a:lvl5pPr marL="2222500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Font typeface="Arial" pitchFamily="34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6797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6pPr>
      <a:lvl7pPr marL="31369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7pPr>
      <a:lvl8pPr marL="35941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8pPr>
      <a:lvl9pPr marL="40513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camuscl\AppData\Local\Microsoft\Windows\Temporary Internet Files\Content.IE5\GTVTTPZC\MP900438622[3]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8275" y="-812800"/>
            <a:ext cx="89757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extBox 4"/>
          <p:cNvSpPr txBox="1">
            <a:spLocks noChangeArrowheads="1"/>
          </p:cNvSpPr>
          <p:nvPr/>
        </p:nvSpPr>
        <p:spPr bwMode="auto">
          <a:xfrm>
            <a:off x="1885950" y="5680075"/>
            <a:ext cx="3486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>
                <a:solidFill>
                  <a:schemeClr val="bg1"/>
                </a:solidFill>
                <a:latin typeface="Verdana" pitchFamily="34" charset="0"/>
              </a:rPr>
              <a:t>TITRE</a:t>
            </a:r>
          </a:p>
        </p:txBody>
      </p:sp>
      <p:pic>
        <p:nvPicPr>
          <p:cNvPr id="7" name="Picture 6" descr="FOND_COVER_transp.png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2953DB">
                <a:tint val="45000"/>
                <a:satMod val="400000"/>
              </a:srgbClr>
            </a:duotone>
            <a:extLst/>
          </a:blip>
          <a:stretch>
            <a:fillRect/>
          </a:stretch>
        </p:blipFill>
        <p:spPr>
          <a:xfrm>
            <a:off x="0" y="0"/>
            <a:ext cx="9223769" cy="6858000"/>
          </a:xfrm>
          <a:prstGeom prst="rect">
            <a:avLst/>
          </a:prstGeom>
        </p:spPr>
      </p:pic>
      <p:sp>
        <p:nvSpPr>
          <p:cNvPr id="4101" name="Date Placeholder 5"/>
          <p:cNvSpPr txBox="1">
            <a:spLocks noGrp="1"/>
          </p:cNvSpPr>
          <p:nvPr/>
        </p:nvSpPr>
        <p:spPr bwMode="auto">
          <a:xfrm>
            <a:off x="6772275" y="56800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IE" sz="1400" b="1" dirty="0" smtClean="0">
                <a:solidFill>
                  <a:schemeClr val="bg1"/>
                </a:solidFill>
              </a:rPr>
              <a:t>18/10/2012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4102" name="TextBox 8"/>
          <p:cNvSpPr txBox="1">
            <a:spLocks noChangeArrowheads="1"/>
          </p:cNvSpPr>
          <p:nvPr/>
        </p:nvSpPr>
        <p:spPr bwMode="auto">
          <a:xfrm>
            <a:off x="1244600" y="5664200"/>
            <a:ext cx="7110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 smtClean="0">
                <a:solidFill>
                  <a:srgbClr val="FFFFFF"/>
                </a:solidFill>
                <a:latin typeface="Verdana" pitchFamily="34" charset="0"/>
              </a:rPr>
              <a:t>RCC meeting</a:t>
            </a:r>
            <a:r>
              <a:rPr lang="en-US" sz="2000" b="1" dirty="0">
                <a:solidFill>
                  <a:srgbClr val="FFFFFF"/>
                </a:solidFill>
                <a:latin typeface="Verdana" pitchFamily="34" charset="0"/>
              </a:rPr>
              <a:t>	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-280988" y="635000"/>
            <a:ext cx="3051176" cy="134937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BE" sz="1800"/>
          </a:p>
        </p:txBody>
      </p:sp>
      <p:pic>
        <p:nvPicPr>
          <p:cNvPr id="4104" name="Picture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5250" y="801688"/>
            <a:ext cx="22987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Placeholder 1"/>
          <p:cNvSpPr>
            <a:spLocks noGrp="1"/>
          </p:cNvSpPr>
          <p:nvPr>
            <p:ph type="ctrTitle" idx="4294967295"/>
          </p:nvPr>
        </p:nvSpPr>
        <p:spPr>
          <a:xfrm>
            <a:off x="2389187" y="1984375"/>
            <a:ext cx="6754813" cy="1470025"/>
          </a:xfrm>
        </p:spPr>
        <p:txBody>
          <a:bodyPr/>
          <a:lstStyle/>
          <a:p>
            <a:r>
              <a:rPr lang="en-GB" sz="2400" dirty="0" smtClean="0">
                <a:solidFill>
                  <a:srgbClr val="264D74"/>
                </a:solidFill>
              </a:rPr>
              <a:t>Update on CAM roadmap/ joint European Capacity Platform</a:t>
            </a:r>
            <a:endParaRPr lang="en-GB" sz="2400" dirty="0" smtClean="0">
              <a:solidFill>
                <a:srgbClr val="264D74"/>
              </a:solidFill>
            </a:endParaRPr>
          </a:p>
        </p:txBody>
      </p:sp>
      <p:sp>
        <p:nvSpPr>
          <p:cNvPr id="11" name="Text Placeholder 2"/>
          <p:cNvSpPr>
            <a:spLocks noGrp="1"/>
          </p:cNvSpPr>
          <p:nvPr>
            <p:ph type="subTitle" idx="4294967295"/>
          </p:nvPr>
        </p:nvSpPr>
        <p:spPr>
          <a:xfrm>
            <a:off x="2393950" y="3190875"/>
            <a:ext cx="5976938" cy="1223962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None/>
            </a:pPr>
            <a:endParaRPr lang="en-US" sz="1600" dirty="0" smtClean="0"/>
          </a:p>
          <a:p>
            <a:pPr eaLnBrk="1" hangingPunct="1">
              <a:buClrTx/>
              <a:buSzTx/>
              <a:buFontTx/>
              <a:buNone/>
            </a:pPr>
            <a:r>
              <a:rPr lang="en-US" sz="1900" dirty="0" smtClean="0">
                <a:solidFill>
                  <a:schemeClr val="tx1"/>
                </a:solidFill>
                <a:latin typeface="Arial" pitchFamily="34" charset="0"/>
              </a:rPr>
              <a:t>Programme Office</a:t>
            </a:r>
            <a:endParaRPr lang="en-GB" sz="1900" dirty="0" smtClean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8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build="p">
        <p:tmplLst>
          <p:tmpl lvl="1">
            <p:tnLst>
              <p:par>
                <p:cTn presetID="1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Top)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ctrTitle" idx="4294967295"/>
          </p:nvPr>
        </p:nvSpPr>
        <p:spPr>
          <a:xfrm>
            <a:off x="554038" y="749300"/>
            <a:ext cx="8604250" cy="766763"/>
          </a:xfrm>
        </p:spPr>
        <p:txBody>
          <a:bodyPr/>
          <a:lstStyle/>
          <a:p>
            <a:r>
              <a:rPr lang="en-GB" sz="2000" dirty="0" smtClean="0">
                <a:solidFill>
                  <a:srgbClr val="307098"/>
                </a:solidFill>
                <a:latin typeface="Arial" pitchFamily="34" charset="0"/>
              </a:rPr>
              <a:t>Following encouragements of the Madrid Forum ACER and </a:t>
            </a:r>
            <a:r>
              <a:rPr lang="en-GB" sz="2000" dirty="0" smtClean="0">
                <a:solidFill>
                  <a:srgbClr val="307098"/>
                </a:solidFill>
                <a:latin typeface="Arial" pitchFamily="34" charset="0"/>
              </a:rPr>
              <a:t>    ENTSOG </a:t>
            </a:r>
            <a:r>
              <a:rPr lang="en-GB" sz="2000" dirty="0" smtClean="0">
                <a:solidFill>
                  <a:srgbClr val="307098"/>
                </a:solidFill>
                <a:latin typeface="Arial" pitchFamily="34" charset="0"/>
              </a:rPr>
              <a:t>have drafted a roadmap for CAM</a:t>
            </a:r>
            <a:endParaRPr lang="en-GB" sz="2000" dirty="0" smtClean="0">
              <a:solidFill>
                <a:srgbClr val="307098"/>
              </a:solidFill>
              <a:latin typeface="Arial" pitchFamily="34" charset="0"/>
            </a:endParaRPr>
          </a:p>
        </p:txBody>
      </p:sp>
      <p:sp>
        <p:nvSpPr>
          <p:cNvPr id="15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6861175" y="6381750"/>
            <a:ext cx="2133600" cy="47625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E7E95E2-7465-4D48-9051-FEB439C83192}" type="slidenum">
              <a:rPr lang="en-GB" sz="1400" smtClean="0">
                <a:solidFill>
                  <a:srgbClr val="000000"/>
                </a:solidFill>
              </a:rPr>
              <a:pPr/>
              <a:t>2</a:t>
            </a:fld>
            <a:endParaRPr lang="en-GB" sz="1400" smtClean="0">
              <a:solidFill>
                <a:srgbClr val="000000"/>
              </a:solidFill>
            </a:endParaRPr>
          </a:p>
        </p:txBody>
      </p:sp>
      <p:sp>
        <p:nvSpPr>
          <p:cNvPr id="16" name="Rechthoek 15"/>
          <p:cNvSpPr/>
          <p:nvPr/>
        </p:nvSpPr>
        <p:spPr>
          <a:xfrm>
            <a:off x="539552" y="1988840"/>
            <a:ext cx="8064896" cy="3672408"/>
          </a:xfrm>
          <a:prstGeom prst="rect">
            <a:avLst/>
          </a:prstGeom>
          <a:solidFill>
            <a:srgbClr val="307098"/>
          </a:solidFill>
          <a:ln>
            <a:solidFill>
              <a:srgbClr val="30709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/>
          <p:cNvSpPr/>
          <p:nvPr/>
        </p:nvSpPr>
        <p:spPr>
          <a:xfrm>
            <a:off x="611560" y="2204864"/>
            <a:ext cx="813690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Progress towards the implementation of the CAM NC by 2014 will </a:t>
            </a:r>
            <a:r>
              <a:rPr lang="en-US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rely on </a:t>
            </a:r>
            <a:r>
              <a:rPr lang="en-US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voluntary action at national and regional </a:t>
            </a:r>
            <a:r>
              <a:rPr lang="en-US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level</a:t>
            </a:r>
          </a:p>
          <a:p>
            <a:endParaRPr lang="en-US" sz="1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Madrid </a:t>
            </a:r>
            <a:r>
              <a:rPr lang="en-US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Forum </a:t>
            </a:r>
            <a:r>
              <a:rPr lang="en-US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encouraged </a:t>
            </a:r>
            <a:r>
              <a:rPr lang="en-US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“TSOs, with </a:t>
            </a:r>
            <a:r>
              <a:rPr lang="en-US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full </a:t>
            </a:r>
            <a:r>
              <a:rPr lang="en-US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involvement </a:t>
            </a:r>
            <a:r>
              <a:rPr lang="en-US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 relevant </a:t>
            </a:r>
            <a:r>
              <a:rPr lang="en-US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NRAs and </a:t>
            </a:r>
            <a:r>
              <a:rPr lang="en-US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MS, </a:t>
            </a:r>
            <a:r>
              <a:rPr lang="en-US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 work towards setting up </a:t>
            </a:r>
            <a:r>
              <a:rPr lang="en-US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 early </a:t>
            </a:r>
            <a:r>
              <a:rPr lang="en-US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Implementation Roadmap for </a:t>
            </a:r>
            <a:r>
              <a:rPr lang="en-US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CAM</a:t>
            </a:r>
          </a:p>
          <a:p>
            <a:endParaRPr lang="en-US" sz="1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Roadmap contains several regional </a:t>
            </a:r>
            <a:r>
              <a:rPr lang="en-US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pilot projects and regional pilot platforms” for </a:t>
            </a:r>
            <a:r>
              <a:rPr lang="en-US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early </a:t>
            </a:r>
            <a:r>
              <a:rPr lang="en-US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implementation of the CAM </a:t>
            </a:r>
            <a:r>
              <a:rPr lang="en-US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NC</a:t>
            </a:r>
          </a:p>
          <a:p>
            <a:endParaRPr lang="en-US" sz="1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ACER </a:t>
            </a:r>
            <a:r>
              <a:rPr lang="en-US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and ENTSOG were asked to monitor progress and report </a:t>
            </a:r>
            <a:r>
              <a:rPr lang="en-US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back to </a:t>
            </a:r>
            <a:r>
              <a:rPr lang="en-US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next Madrid </a:t>
            </a:r>
            <a:r>
              <a:rPr lang="en-US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Forum</a:t>
            </a:r>
            <a:endParaRPr lang="en-US" sz="1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ctrTitle" idx="4294967295"/>
          </p:nvPr>
        </p:nvSpPr>
        <p:spPr>
          <a:xfrm>
            <a:off x="539749" y="719138"/>
            <a:ext cx="8455025" cy="766762"/>
          </a:xfrm>
        </p:spPr>
        <p:txBody>
          <a:bodyPr/>
          <a:lstStyle/>
          <a:p>
            <a:r>
              <a:rPr lang="en-GB" sz="2000" dirty="0" smtClean="0">
                <a:solidFill>
                  <a:srgbClr val="307098"/>
                </a:solidFill>
                <a:latin typeface="Arial" pitchFamily="34" charset="0"/>
              </a:rPr>
              <a:t>The roadmap should promote significant progress towards the 2014 internal energy market and has added value for </a:t>
            </a:r>
            <a:r>
              <a:rPr lang="en-GB" sz="2000" dirty="0" smtClean="0">
                <a:solidFill>
                  <a:srgbClr val="307098"/>
                </a:solidFill>
                <a:latin typeface="Arial" pitchFamily="34" charset="0"/>
              </a:rPr>
              <a:t>several reasons</a:t>
            </a:r>
            <a:endParaRPr lang="en-GB" sz="2000" dirty="0" smtClean="0">
              <a:solidFill>
                <a:srgbClr val="307098"/>
              </a:solidFill>
              <a:latin typeface="Arial" pitchFamily="34" charset="0"/>
            </a:endParaRPr>
          </a:p>
        </p:txBody>
      </p:sp>
      <p:sp>
        <p:nvSpPr>
          <p:cNvPr id="86023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6861175" y="6381750"/>
            <a:ext cx="2133600" cy="476250"/>
          </a:xfrm>
          <a:prstGeom prst="rect">
            <a:avLst/>
          </a:prstGeom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F30AC212-8F93-45BC-9D61-8A5C7321CEB3}" type="slidenum">
              <a:rPr lang="en-GB" sz="1400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GB" sz="1400" smtClean="0">
              <a:solidFill>
                <a:srgbClr val="000000"/>
              </a:solidFill>
            </a:endParaRPr>
          </a:p>
        </p:txBody>
      </p:sp>
      <p:sp>
        <p:nvSpPr>
          <p:cNvPr id="6149" name="Espace réservé du pied de page 3"/>
          <p:cNvSpPr txBox="1">
            <a:spLocks noGrp="1"/>
          </p:cNvSpPr>
          <p:nvPr/>
        </p:nvSpPr>
        <p:spPr bwMode="auto">
          <a:xfrm>
            <a:off x="2268538" y="188913"/>
            <a:ext cx="68754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nl-NL" b="1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2" name="AutoShape 5"/>
          <p:cNvSpPr>
            <a:spLocks noChangeArrowheads="1"/>
          </p:cNvSpPr>
          <p:nvPr/>
        </p:nvSpPr>
        <p:spPr bwMode="auto">
          <a:xfrm>
            <a:off x="3863330" y="3254896"/>
            <a:ext cx="2160588" cy="865188"/>
          </a:xfrm>
          <a:prstGeom prst="leftArrow">
            <a:avLst>
              <a:gd name="adj1" fmla="val 50000"/>
              <a:gd name="adj2" fmla="val 62431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defTabSz="457200"/>
            <a:endParaRPr lang="en-GB" sz="1800" b="0">
              <a:solidFill>
                <a:schemeClr val="tx1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683568" y="2276872"/>
            <a:ext cx="7788275" cy="3470399"/>
          </a:xfrm>
          <a:prstGeom prst="rect">
            <a:avLst/>
          </a:prstGeom>
          <a:solidFill>
            <a:srgbClr val="30709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457200" eaLnBrk="0" hangingPunct="0"/>
            <a:endParaRPr lang="nl-NL" sz="1800" b="0">
              <a:solidFill>
                <a:schemeClr val="bg1"/>
              </a:solidFill>
              <a:latin typeface="ScalaSans" pitchFamily="34" charset="0"/>
              <a:ea typeface="ＭＳ Ｐゴシック" pitchFamily="34" charset="-128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899468" y="3505721"/>
            <a:ext cx="3457575" cy="238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457200" eaLnBrk="0" hangingPunct="0">
              <a:buClr>
                <a:srgbClr val="F7B909"/>
              </a:buClr>
              <a:buFont typeface="Wingdings" pitchFamily="2" charset="2"/>
              <a:buChar char="§"/>
            </a:pPr>
            <a:endParaRPr lang="nl-NL" sz="1700">
              <a:solidFill>
                <a:schemeClr val="bg1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25" name="Rectangle 9"/>
          <p:cNvSpPr>
            <a:spLocks noChangeArrowheads="1"/>
          </p:cNvSpPr>
          <p:nvPr/>
        </p:nvSpPr>
        <p:spPr bwMode="auto">
          <a:xfrm>
            <a:off x="971600" y="3284984"/>
            <a:ext cx="3456384" cy="223224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457200" eaLnBrk="0" hangingPunct="0">
              <a:buClr>
                <a:srgbClr val="F7B909"/>
              </a:buClr>
              <a:buFont typeface="Wingdings" pitchFamily="2" charset="2"/>
              <a:buChar char="§"/>
            </a:pPr>
            <a:endParaRPr lang="nl-NL" sz="1700">
              <a:solidFill>
                <a:schemeClr val="bg1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1043608" y="3356992"/>
            <a:ext cx="3716338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457200" eaLnBrk="0" hangingPunct="0">
              <a:spcBef>
                <a:spcPct val="50000"/>
              </a:spcBef>
              <a:buClr>
                <a:srgbClr val="F7B909"/>
              </a:buClr>
              <a:buFont typeface="Wingdings" pitchFamily="2" charset="2"/>
              <a:buChar char="§"/>
            </a:pPr>
            <a:endParaRPr lang="nl-NL" sz="600" b="0" dirty="0">
              <a:solidFill>
                <a:srgbClr val="3375AB"/>
              </a:solidFill>
              <a:latin typeface="Arial" charset="0"/>
              <a:ea typeface="ＭＳ Ｐゴシック" pitchFamily="34" charset="-128"/>
            </a:endParaRPr>
          </a:p>
          <a:p>
            <a:r>
              <a:rPr lang="en-US" sz="1600" b="1" dirty="0" smtClean="0">
                <a:solidFill>
                  <a:srgbClr val="307098"/>
                </a:solidFill>
                <a:latin typeface="Arial" pitchFamily="34" charset="0"/>
                <a:cs typeface="Arial" pitchFamily="34" charset="0"/>
              </a:rPr>
              <a:t>Promote si</a:t>
            </a:r>
            <a:r>
              <a:rPr lang="en-US" sz="1600" b="1" dirty="0" smtClean="0">
                <a:solidFill>
                  <a:srgbClr val="307098"/>
                </a:solidFill>
                <a:latin typeface="Arial" pitchFamily="34" charset="0"/>
                <a:cs typeface="Arial" pitchFamily="34" charset="0"/>
              </a:rPr>
              <a:t>gnificant </a:t>
            </a:r>
            <a:r>
              <a:rPr lang="en-US" sz="1600" b="1" dirty="0" smtClean="0">
                <a:solidFill>
                  <a:srgbClr val="307098"/>
                </a:solidFill>
                <a:latin typeface="Arial" pitchFamily="34" charset="0"/>
                <a:cs typeface="Arial" pitchFamily="34" charset="0"/>
              </a:rPr>
              <a:t>progress </a:t>
            </a:r>
            <a:r>
              <a:rPr lang="en-US" sz="1600" b="1" dirty="0" smtClean="0">
                <a:solidFill>
                  <a:srgbClr val="307098"/>
                </a:solidFill>
                <a:latin typeface="Arial" pitchFamily="34" charset="0"/>
                <a:cs typeface="Arial" pitchFamily="34" charset="0"/>
              </a:rPr>
              <a:t>   towards 2014 internal market</a:t>
            </a:r>
            <a:endParaRPr lang="en-US" sz="1600" b="1" dirty="0" smtClean="0">
              <a:solidFill>
                <a:srgbClr val="307098"/>
              </a:solidFill>
              <a:latin typeface="Arial" pitchFamily="34" charset="0"/>
              <a:cs typeface="Arial" pitchFamily="34" charset="0"/>
            </a:endParaRPr>
          </a:p>
          <a:p>
            <a:endParaRPr lang="en-US" sz="1000" b="1" dirty="0" smtClean="0">
              <a:solidFill>
                <a:srgbClr val="307098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600" b="1" dirty="0" smtClean="0">
                <a:solidFill>
                  <a:srgbClr val="307098"/>
                </a:solidFill>
                <a:latin typeface="Arial" pitchFamily="34" charset="0"/>
                <a:cs typeface="Arial" pitchFamily="34" charset="0"/>
              </a:rPr>
              <a:t>Opportunities to learn from experience gained during pilots</a:t>
            </a:r>
          </a:p>
        </p:txBody>
      </p:sp>
      <p:sp>
        <p:nvSpPr>
          <p:cNvPr id="27" name="Text Box 11"/>
          <p:cNvSpPr txBox="1">
            <a:spLocks noChangeArrowheads="1"/>
          </p:cNvSpPr>
          <p:nvPr/>
        </p:nvSpPr>
        <p:spPr bwMode="auto">
          <a:xfrm>
            <a:off x="1342380" y="2797696"/>
            <a:ext cx="24495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457200" eaLnBrk="0" hangingPunct="0">
              <a:spcBef>
                <a:spcPct val="50000"/>
              </a:spcBef>
            </a:pPr>
            <a:endParaRPr lang="nl-NL" sz="1800">
              <a:solidFill>
                <a:schemeClr val="tx1"/>
              </a:solidFill>
              <a:latin typeface="ScalaSans" pitchFamily="34" charset="0"/>
              <a:ea typeface="ＭＳ Ｐゴシック" pitchFamily="34" charset="-128"/>
            </a:endParaRPr>
          </a:p>
        </p:txBody>
      </p:sp>
      <p:sp>
        <p:nvSpPr>
          <p:cNvPr id="28" name="Text Box 12"/>
          <p:cNvSpPr txBox="1">
            <a:spLocks noChangeArrowheads="1"/>
          </p:cNvSpPr>
          <p:nvPr/>
        </p:nvSpPr>
        <p:spPr bwMode="auto">
          <a:xfrm>
            <a:off x="5220072" y="2636912"/>
            <a:ext cx="280831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457200" eaLnBrk="0" hangingPunct="0">
              <a:spcBef>
                <a:spcPct val="50000"/>
              </a:spcBef>
            </a:pPr>
            <a:r>
              <a:rPr lang="nl-NL" b="1" dirty="0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</a:rPr>
              <a:t>Added value of roadmap</a:t>
            </a:r>
            <a:endParaRPr lang="nl-NL" b="1" dirty="0">
              <a:solidFill>
                <a:srgbClr val="FFFFFF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29" name="Text Box 12"/>
          <p:cNvSpPr txBox="1">
            <a:spLocks noChangeArrowheads="1"/>
          </p:cNvSpPr>
          <p:nvPr/>
        </p:nvSpPr>
        <p:spPr bwMode="auto">
          <a:xfrm>
            <a:off x="1403648" y="2636912"/>
            <a:ext cx="280831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457200" eaLnBrk="0" hangingPunct="0">
              <a:spcBef>
                <a:spcPct val="50000"/>
              </a:spcBef>
            </a:pPr>
            <a:r>
              <a:rPr lang="nl-NL" b="1" dirty="0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</a:rPr>
              <a:t>Reasons for roadmap</a:t>
            </a:r>
            <a:endParaRPr lang="nl-NL" b="1" dirty="0">
              <a:solidFill>
                <a:srgbClr val="FFFFFF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30" name="Rectangle 9"/>
          <p:cNvSpPr>
            <a:spLocks noChangeArrowheads="1"/>
          </p:cNvSpPr>
          <p:nvPr/>
        </p:nvSpPr>
        <p:spPr bwMode="auto">
          <a:xfrm>
            <a:off x="4860032" y="3284984"/>
            <a:ext cx="3456384" cy="223224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457200" eaLnBrk="0" hangingPunct="0">
              <a:buClr>
                <a:srgbClr val="F7B909"/>
              </a:buClr>
              <a:buFont typeface="Wingdings" pitchFamily="2" charset="2"/>
              <a:buChar char="§"/>
            </a:pPr>
            <a:endParaRPr lang="nl-NL" sz="1700">
              <a:solidFill>
                <a:schemeClr val="bg1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31" name="Text Box 10"/>
          <p:cNvSpPr txBox="1">
            <a:spLocks noChangeArrowheads="1"/>
          </p:cNvSpPr>
          <p:nvPr/>
        </p:nvSpPr>
        <p:spPr bwMode="auto">
          <a:xfrm>
            <a:off x="4932040" y="3284984"/>
            <a:ext cx="3716338" cy="2139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457200" eaLnBrk="0" hangingPunct="0">
              <a:spcBef>
                <a:spcPct val="50000"/>
              </a:spcBef>
              <a:buClr>
                <a:srgbClr val="F7B909"/>
              </a:buClr>
              <a:buFont typeface="Wingdings" pitchFamily="2" charset="2"/>
              <a:buChar char="§"/>
            </a:pPr>
            <a:endParaRPr lang="nl-NL" sz="600" b="0" dirty="0">
              <a:solidFill>
                <a:srgbClr val="3375AB"/>
              </a:solidFill>
              <a:latin typeface="Arial" charset="0"/>
              <a:ea typeface="ＭＳ Ｐゴシック" pitchFamily="34" charset="-128"/>
            </a:endParaRPr>
          </a:p>
          <a:p>
            <a:r>
              <a:rPr lang="en-US" sz="1500" dirty="0" smtClean="0">
                <a:solidFill>
                  <a:srgbClr val="3375AB"/>
                </a:solidFill>
                <a:latin typeface="Arial" charset="0"/>
                <a:ea typeface="ＭＳ Ｐゴシック" pitchFamily="34" charset="-128"/>
              </a:rPr>
              <a:t> </a:t>
            </a:r>
            <a:r>
              <a:rPr lang="en-US" sz="1600" b="1" dirty="0" smtClean="0">
                <a:solidFill>
                  <a:srgbClr val="307098"/>
                </a:solidFill>
                <a:latin typeface="Arial" pitchFamily="34" charset="0"/>
                <a:cs typeface="Arial" pitchFamily="34" charset="0"/>
              </a:rPr>
              <a:t>Provide overview of projects  </a:t>
            </a:r>
            <a:br>
              <a:rPr lang="en-US" sz="1600" b="1" dirty="0" smtClean="0">
                <a:solidFill>
                  <a:srgbClr val="307098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b="1" dirty="0" smtClean="0">
                <a:solidFill>
                  <a:srgbClr val="307098"/>
                </a:solidFill>
                <a:latin typeface="Arial" pitchFamily="34" charset="0"/>
                <a:cs typeface="Arial" pitchFamily="34" charset="0"/>
              </a:rPr>
              <a:t> currently in development</a:t>
            </a:r>
          </a:p>
          <a:p>
            <a:endParaRPr lang="en-US" sz="1000" b="1" dirty="0" smtClean="0">
              <a:solidFill>
                <a:srgbClr val="307098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700" b="1" dirty="0" smtClean="0">
                <a:solidFill>
                  <a:srgbClr val="30709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smtClean="0">
                <a:solidFill>
                  <a:srgbClr val="307098"/>
                </a:solidFill>
                <a:latin typeface="Arial" pitchFamily="34" charset="0"/>
                <a:cs typeface="Arial" pitchFamily="34" charset="0"/>
              </a:rPr>
              <a:t>Set out expectations for future        </a:t>
            </a:r>
            <a:br>
              <a:rPr lang="en-US" sz="1600" b="1" dirty="0" smtClean="0">
                <a:solidFill>
                  <a:srgbClr val="307098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b="1" dirty="0" smtClean="0">
                <a:solidFill>
                  <a:srgbClr val="307098"/>
                </a:solidFill>
                <a:latin typeface="Arial" pitchFamily="34" charset="0"/>
                <a:cs typeface="Arial" pitchFamily="34" charset="0"/>
              </a:rPr>
              <a:t> progress/share lessons learned</a:t>
            </a:r>
          </a:p>
          <a:p>
            <a:endParaRPr lang="en-US" sz="1000" b="1" dirty="0" smtClean="0">
              <a:solidFill>
                <a:srgbClr val="307098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600" b="1" dirty="0" smtClean="0">
                <a:solidFill>
                  <a:srgbClr val="307098"/>
                </a:solidFill>
                <a:latin typeface="Arial" pitchFamily="34" charset="0"/>
                <a:cs typeface="Arial" pitchFamily="34" charset="0"/>
              </a:rPr>
              <a:t> Defining </a:t>
            </a:r>
            <a:r>
              <a:rPr lang="en-US" sz="1600" b="1" dirty="0" smtClean="0">
                <a:solidFill>
                  <a:srgbClr val="307098"/>
                </a:solidFill>
                <a:latin typeface="Arial" pitchFamily="34" charset="0"/>
                <a:cs typeface="Arial" pitchFamily="34" charset="0"/>
              </a:rPr>
              <a:t>roles/responsibilities      </a:t>
            </a:r>
            <a:r>
              <a:rPr lang="en-US" sz="1600" b="1" dirty="0" smtClean="0">
                <a:solidFill>
                  <a:srgbClr val="307098"/>
                </a:solidFill>
                <a:latin typeface="Arial" pitchFamily="34" charset="0"/>
                <a:cs typeface="Arial" pitchFamily="34" charset="0"/>
              </a:rPr>
              <a:t>    </a:t>
            </a:r>
            <a:br>
              <a:rPr lang="en-US" sz="1600" b="1" dirty="0" smtClean="0">
                <a:solidFill>
                  <a:srgbClr val="307098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b="1" dirty="0" smtClean="0">
                <a:solidFill>
                  <a:srgbClr val="307098"/>
                </a:solidFill>
                <a:latin typeface="Arial" pitchFamily="34" charset="0"/>
                <a:cs typeface="Arial" pitchFamily="34" charset="0"/>
              </a:rPr>
              <a:t> for </a:t>
            </a:r>
            <a:r>
              <a:rPr lang="en-US" sz="1600" b="1" dirty="0" smtClean="0">
                <a:solidFill>
                  <a:srgbClr val="307098"/>
                </a:solidFill>
                <a:latin typeface="Arial" pitchFamily="34" charset="0"/>
                <a:cs typeface="Arial" pitchFamily="34" charset="0"/>
              </a:rPr>
              <a:t>all parties involved in</a:t>
            </a:r>
          </a:p>
          <a:p>
            <a:r>
              <a:rPr lang="en-US" sz="1600" b="1" dirty="0" smtClean="0">
                <a:solidFill>
                  <a:srgbClr val="30709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smtClean="0">
                <a:solidFill>
                  <a:srgbClr val="307098"/>
                </a:solidFill>
                <a:latin typeface="Arial" pitchFamily="34" charset="0"/>
                <a:cs typeface="Arial" pitchFamily="34" charset="0"/>
              </a:rPr>
              <a:t>developing</a:t>
            </a:r>
            <a:r>
              <a:rPr lang="en-US" sz="1600" b="1" dirty="0" smtClean="0">
                <a:solidFill>
                  <a:srgbClr val="307098"/>
                </a:solidFill>
                <a:latin typeface="Arial" pitchFamily="34" charset="0"/>
                <a:cs typeface="Arial" pitchFamily="34" charset="0"/>
              </a:rPr>
              <a:t>/ facilitating pilots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71488" y="784225"/>
            <a:ext cx="7700962" cy="609600"/>
          </a:xfrm>
        </p:spPr>
        <p:txBody>
          <a:bodyPr/>
          <a:lstStyle/>
          <a:p>
            <a:r>
              <a:rPr lang="en-GB" sz="2000" dirty="0" smtClean="0">
                <a:solidFill>
                  <a:srgbClr val="307098"/>
                </a:solidFill>
                <a:latin typeface="Arial" pitchFamily="34" charset="0"/>
              </a:rPr>
              <a:t>CAM roadmap: current bottom up projects within GRI NW</a:t>
            </a:r>
            <a:endParaRPr lang="nl-NL" sz="2000" dirty="0" smtClean="0">
              <a:solidFill>
                <a:srgbClr val="307098"/>
              </a:solidFill>
              <a:latin typeface="Arial" pitchFamily="34" charset="0"/>
            </a:endParaRPr>
          </a:p>
        </p:txBody>
      </p:sp>
      <p:graphicFrame>
        <p:nvGraphicFramePr>
          <p:cNvPr id="9" name="Diagram 8"/>
          <p:cNvGraphicFramePr/>
          <p:nvPr/>
        </p:nvGraphicFramePr>
        <p:xfrm>
          <a:off x="1475656" y="1772816"/>
          <a:ext cx="6696744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ACER new presentat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EAEAEA"/>
      </a:lt2>
      <a:accent1>
        <a:srgbClr val="9ECC3B"/>
      </a:accent1>
      <a:accent2>
        <a:srgbClr val="0070C0"/>
      </a:accent2>
      <a:accent3>
        <a:srgbClr val="FFFFFF"/>
      </a:accent3>
      <a:accent4>
        <a:srgbClr val="000000"/>
      </a:accent4>
      <a:accent5>
        <a:srgbClr val="CCE2AF"/>
      </a:accent5>
      <a:accent6>
        <a:srgbClr val="0065AE"/>
      </a:accent6>
      <a:hlink>
        <a:srgbClr val="39ABEB"/>
      </a:hlink>
      <a:folHlink>
        <a:srgbClr val="FC5E1A"/>
      </a:folHlink>
    </a:clrScheme>
    <a:fontScheme name="1_ACER new presentation template">
      <a:majorFont>
        <a:latin typeface="Verdana"/>
        <a:ea typeface="ＭＳ Ｐゴシック"/>
        <a:cs typeface="ＭＳ Ｐゴシック"/>
      </a:majorFont>
      <a:minorFont>
        <a:latin typeface="Verdan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ACER new presentation template 1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9ECC3B"/>
        </a:accent1>
        <a:accent2>
          <a:srgbClr val="005BAB"/>
        </a:accent2>
        <a:accent3>
          <a:srgbClr val="FFFFFF"/>
        </a:accent3>
        <a:accent4>
          <a:srgbClr val="000000"/>
        </a:accent4>
        <a:accent5>
          <a:srgbClr val="CCE2AF"/>
        </a:accent5>
        <a:accent6>
          <a:srgbClr val="00529B"/>
        </a:accent6>
        <a:hlink>
          <a:srgbClr val="39ABEB"/>
        </a:hlink>
        <a:folHlink>
          <a:srgbClr val="FC5E1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ACER new presentat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EAEAEA"/>
      </a:lt2>
      <a:accent1>
        <a:srgbClr val="9ECC3B"/>
      </a:accent1>
      <a:accent2>
        <a:srgbClr val="0070C0"/>
      </a:accent2>
      <a:accent3>
        <a:srgbClr val="FFFFFF"/>
      </a:accent3>
      <a:accent4>
        <a:srgbClr val="000000"/>
      </a:accent4>
      <a:accent5>
        <a:srgbClr val="CCE2AF"/>
      </a:accent5>
      <a:accent6>
        <a:srgbClr val="0065AE"/>
      </a:accent6>
      <a:hlink>
        <a:srgbClr val="39ABEB"/>
      </a:hlink>
      <a:folHlink>
        <a:srgbClr val="FC5E1A"/>
      </a:folHlink>
    </a:clrScheme>
    <a:fontScheme name="4_ACER new presentation template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ACER new presentation template 1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9ECC3B"/>
        </a:accent1>
        <a:accent2>
          <a:srgbClr val="005BAB"/>
        </a:accent2>
        <a:accent3>
          <a:srgbClr val="FFFFFF"/>
        </a:accent3>
        <a:accent4>
          <a:srgbClr val="000000"/>
        </a:accent4>
        <a:accent5>
          <a:srgbClr val="CCE2AF"/>
        </a:accent5>
        <a:accent6>
          <a:srgbClr val="00529B"/>
        </a:accent6>
        <a:hlink>
          <a:srgbClr val="39ABEB"/>
        </a:hlink>
        <a:folHlink>
          <a:srgbClr val="FC5E1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ACER new presentation template">
  <a:themeElements>
    <a:clrScheme name="Personnalisé 1">
      <a:dk1>
        <a:srgbClr val="000000"/>
      </a:dk1>
      <a:lt1>
        <a:srgbClr val="FFFFFF"/>
      </a:lt1>
      <a:dk2>
        <a:srgbClr val="000000"/>
      </a:dk2>
      <a:lt2>
        <a:srgbClr val="EAEAEA"/>
      </a:lt2>
      <a:accent1>
        <a:srgbClr val="9ECC3B"/>
      </a:accent1>
      <a:accent2>
        <a:srgbClr val="0070C0"/>
      </a:accent2>
      <a:accent3>
        <a:srgbClr val="FFFFFF"/>
      </a:accent3>
      <a:accent4>
        <a:srgbClr val="000000"/>
      </a:accent4>
      <a:accent5>
        <a:srgbClr val="CCE2AF"/>
      </a:accent5>
      <a:accent6>
        <a:srgbClr val="00529B"/>
      </a:accent6>
      <a:hlink>
        <a:srgbClr val="39ABEB"/>
      </a:hlink>
      <a:folHlink>
        <a:srgbClr val="FC5E1A"/>
      </a:folHlink>
    </a:clrScheme>
    <a:fontScheme name="3_ACER new presentation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Office Theme 1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9ECC3B"/>
        </a:accent1>
        <a:accent2>
          <a:srgbClr val="005BAB"/>
        </a:accent2>
        <a:accent3>
          <a:srgbClr val="FFFFFF"/>
        </a:accent3>
        <a:accent4>
          <a:srgbClr val="000000"/>
        </a:accent4>
        <a:accent5>
          <a:srgbClr val="CCE2AF"/>
        </a:accent5>
        <a:accent6>
          <a:srgbClr val="00529B"/>
        </a:accent6>
        <a:hlink>
          <a:srgbClr val="39ABEB"/>
        </a:hlink>
        <a:folHlink>
          <a:srgbClr val="FC5E1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2D57E775526D4BB21611A364552E90" ma:contentTypeVersion="20" ma:contentTypeDescription="Create a new document." ma:contentTypeScope="" ma:versionID="dfb616b9224b7e260eb3a1d8ee98237e">
  <xsd:schema xmlns:xsd="http://www.w3.org/2001/XMLSchema" xmlns:xs="http://www.w3.org/2001/XMLSchema" xmlns:p="http://schemas.microsoft.com/office/2006/metadata/properties" xmlns:ns2="985daa2e-53d8-4475-82b8-9c7d25324e34" targetNamespace="http://schemas.microsoft.com/office/2006/metadata/properties" ma:root="true" ma:fieldsID="35efc3e5b9c61b0dc7b50a186a6c1079" ns2:_="">
    <xsd:import namespace="985daa2e-53d8-4475-82b8-9c7d25324e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85daa2e-53d8-4475-82b8-9c7d25324e34">ACER-2015-16849</_dlc_DocId>
    <_dlc_DocIdUrl xmlns="985daa2e-53d8-4475-82b8-9c7d25324e34">
      <Url>http://s-do-prod-ap/en/Gas/Regional_%20Intiatives/North_West_GRI/24th_NW_RCC_Meeting/_layouts/DocIdRedir.aspx?ID=ACER-2015-16849</Url>
      <Description>ACER-2015-16849</Description>
    </_dlc_DocIdUrl>
    <ACER_Abstract xmlns="985daa2e-53d8-4475-82b8-9c7d25324e34" xsi:nil="true"/>
  </documentManagement>
</p:properties>
</file>

<file path=customXml/itemProps1.xml><?xml version="1.0" encoding="utf-8"?>
<ds:datastoreItem xmlns:ds="http://schemas.openxmlformats.org/officeDocument/2006/customXml" ds:itemID="{9C478BAA-EDE7-4F0B-8631-23CBD07A4613}"/>
</file>

<file path=customXml/itemProps2.xml><?xml version="1.0" encoding="utf-8"?>
<ds:datastoreItem xmlns:ds="http://schemas.openxmlformats.org/officeDocument/2006/customXml" ds:itemID="{00B74B5A-1C78-4022-81A1-49AA083397A9}"/>
</file>

<file path=customXml/itemProps3.xml><?xml version="1.0" encoding="utf-8"?>
<ds:datastoreItem xmlns:ds="http://schemas.openxmlformats.org/officeDocument/2006/customXml" ds:itemID="{E746CCEB-DE06-4381-BE9F-DCF582E592DB}"/>
</file>

<file path=customXml/itemProps4.xml><?xml version="1.0" encoding="utf-8"?>
<ds:datastoreItem xmlns:ds="http://schemas.openxmlformats.org/officeDocument/2006/customXml" ds:itemID="{977B2DFD-C4DF-4CEF-9555-96DBD41265E3}"/>
</file>

<file path=docProps/app.xml><?xml version="1.0" encoding="utf-8"?>
<Properties xmlns="http://schemas.openxmlformats.org/officeDocument/2006/extended-properties" xmlns:vt="http://schemas.openxmlformats.org/officeDocument/2006/docPropsVTypes">
  <Template>ACER new presentation template</Template>
  <TotalTime>1236</TotalTime>
  <Words>189</Words>
  <Application>Microsoft Office PowerPoint</Application>
  <PresentationFormat>Diavoorstelling (4:3)</PresentationFormat>
  <Paragraphs>35</Paragraphs>
  <Slides>4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3</vt:i4>
      </vt:variant>
      <vt:variant>
        <vt:lpstr>Diatitels</vt:lpstr>
      </vt:variant>
      <vt:variant>
        <vt:i4>4</vt:i4>
      </vt:variant>
    </vt:vector>
  </HeadingPairs>
  <TitlesOfParts>
    <vt:vector size="7" baseType="lpstr">
      <vt:lpstr>1_ACER new presentation template</vt:lpstr>
      <vt:lpstr>4_ACER new presentation template</vt:lpstr>
      <vt:lpstr>3_ACER new presentation template</vt:lpstr>
      <vt:lpstr>Update on CAM roadmap/ joint European Capacity Platform</vt:lpstr>
      <vt:lpstr>Following encouragements of the Madrid Forum ACER and     ENTSOG have drafted a roadmap for CAM</vt:lpstr>
      <vt:lpstr>The roadmap should promote significant progress towards the 2014 internal energy market and has added value for several reasons</vt:lpstr>
      <vt:lpstr>CAM roadmap: current bottom up projects within GRI NW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Presentation</dc:title>
  <dc:creator>Claire CAMUS (ACER)</dc:creator>
  <cp:lastModifiedBy>mliere</cp:lastModifiedBy>
  <cp:revision>80</cp:revision>
  <dcterms:created xsi:type="dcterms:W3CDTF">2011-11-28T15:46:36Z</dcterms:created>
  <dcterms:modified xsi:type="dcterms:W3CDTF">2012-10-17T17:13:48Z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0x0101004A2D57E775526D4BB21611A364552E90</vt:lpwstr>
  </property>
  <property fmtid="{D5CDD505-2E9C-101B-9397-08002B2CF9AE}" pid="3" name="_dlc_DocIdItemGuid">
    <vt:lpwstr>125288e1-5a16-464d-839d-ab2fd2c5ad44</vt:lpwstr>
  </property>
</Properties>
</file>