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rels" ContentType="application/vnd.openxmlformats-package.relationships+xml"/>
  <Default Extension="jpeg" ContentType="image/jpeg"/>
  <Default Extension="xml" ContentType="application/xml"/>
  <Default Extension="vml" ContentType="application/vnd.openxmlformats-officedocument.vmlDrawing"/>
  <Override PartName="/ppt/slides/slide25.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26.xml" ContentType="application/vnd.openxmlformats-officedocument.presentationml.slide+xml"/>
  <Override PartName="/ppt/presentation.xml" ContentType="application/vnd.openxmlformats-officedocument.presentationml.presentation.main+xml"/>
  <Override PartName="/ppt/slides/slide24.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Masters/slideMaster9.xml" ContentType="application/vnd.openxmlformats-officedocument.presentationml.slideMaster+xml"/>
  <Override PartName="/ppt/slideMasters/slideMaster8.xml" ContentType="application/vnd.openxmlformats-officedocument.presentationml.slideMaster+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5.xml" ContentType="application/vnd.openxmlformats-officedocument.presentationml.slideMaster+xml"/>
  <Override PartName="/ppt/slideMasters/slideMaster14.xml" ContentType="application/vnd.openxmlformats-officedocument.presentationml.slideMaster+xml"/>
  <Override PartName="/ppt/slideMasters/slideMaster13.xml" ContentType="application/vnd.openxmlformats-officedocument.presentationml.slideMaster+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88.xml" ContentType="application/vnd.openxmlformats-officedocument.presentationml.slideLayout+xml"/>
  <Override PartName="/ppt/slideLayouts/slideLayout87.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99.xml" ContentType="application/vnd.openxmlformats-officedocument.presentationml.slideLayout+xml"/>
  <Override PartName="/ppt/slideLayouts/slideLayout89.xml" ContentType="application/vnd.openxmlformats-officedocument.presentationml.slideLayout+xml"/>
  <Override PartName="/ppt/slideLayouts/slideLayout100.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39.xml" ContentType="application/vnd.openxmlformats-officedocument.presentationml.slideLayout+xml"/>
  <Override PartName="/ppt/slideLayouts/slideLayout138.xml" ContentType="application/vnd.openxmlformats-officedocument.presentationml.slideLayout+xml"/>
  <Override PartName="/ppt/slideLayouts/slideLayout137.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158.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29.xml" ContentType="application/vnd.openxmlformats-officedocument.presentationml.slideLayout+xml"/>
  <Override PartName="/ppt/slideLayouts/slideLayout142.xml" ContentType="application/vnd.openxmlformats-officedocument.presentationml.slideLayout+xml"/>
  <Override PartName="/ppt/slideLayouts/slideLayout127.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09.xml" ContentType="application/vnd.openxmlformats-officedocument.presentationml.slideLayout+xml"/>
  <Override PartName="/ppt/slideLayouts/slideLayout108.xml" ContentType="application/vnd.openxmlformats-officedocument.presentationml.slideLayout+xml"/>
  <Override PartName="/ppt/slideLayouts/slideLayout107.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16.xml" ContentType="application/vnd.openxmlformats-officedocument.presentationml.slideLayout+xml"/>
  <Override PartName="/ppt/slideLayouts/slideLayout128.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1.xml" ContentType="application/vnd.openxmlformats-officedocument.presentationml.slideLayout+xml"/>
  <Override PartName="/ppt/slideLayouts/slideLayout120.xml" ContentType="application/vnd.openxmlformats-officedocument.presentationml.slideLayout+xml"/>
  <Override PartName="/ppt/slideLayouts/slideLayout122.xml" ContentType="application/vnd.openxmlformats-officedocument.presentationml.slideLayout+xml"/>
  <Override PartName="/ppt/slideLayouts/slideLayout119.xml" ContentType="application/vnd.openxmlformats-officedocument.presentationml.slideLayout+xml"/>
  <Override PartName="/ppt/slideLayouts/slideLayout118.xml" ContentType="application/vnd.openxmlformats-officedocument.presentationml.slideLayout+xml"/>
  <Override PartName="/ppt/slideLayouts/slideLayout125.xml" ContentType="application/vnd.openxmlformats-officedocument.presentationml.slideLayout+xml"/>
  <Override PartName="/ppt/slideLayouts/slideLayout117.xml" ContentType="application/vnd.openxmlformats-officedocument.presentationml.slideLayout+xml"/>
  <Override PartName="/ppt/slideLayouts/slideLayout126.xml" ContentType="application/vnd.openxmlformats-officedocument.presentationml.slideLayout+xml"/>
  <Override PartName="/ppt/theme/theme2.xml" ContentType="application/vnd.openxmlformats-officedocument.theme+xml"/>
  <Override PartName="/ppt/theme/theme7.xml" ContentType="application/vnd.openxmlformats-officedocument.theme+xml"/>
  <Override PartName="/ppt/theme/theme10.xml" ContentType="application/vnd.openxmlformats-officedocument.theme+xml"/>
  <Override PartName="/ppt/theme/theme6.xml" ContentType="application/vnd.openxmlformats-officedocument.theme+xml"/>
  <Override PartName="/ppt/theme/theme12.xml" ContentType="application/vnd.openxmlformats-officedocument.theme+xml"/>
  <Override PartName="/ppt/notesMasters/notesMaster1.xml" ContentType="application/vnd.openxmlformats-officedocument.presentationml.notesMaster+xml"/>
  <Override PartName="/ppt/theme/theme9.xml" ContentType="application/vnd.openxmlformats-officedocument.theme+xml"/>
  <Override PartName="/ppt/theme/theme11.xml" ContentType="application/vnd.openxmlformats-officedocument.theme+xml"/>
  <Override PartName="/ppt/theme/theme3.xml" ContentType="application/vnd.openxmlformats-officedocument.theme+xml"/>
  <Override PartName="/ppt/theme/theme8.xml" ContentType="application/vnd.openxmlformats-officedocument.theme+xml"/>
  <Override PartName="/ppt/theme/theme5.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theme/theme4.xml" ContentType="application/vnd.openxmlformats-officedocument.theme+xml"/>
  <Override PartName="/ppt/handoutMasters/handoutMaster1.xml" ContentType="application/vnd.openxmlformats-officedocument.presentationml.handoutMaster+xml"/>
  <Override PartName="/ppt/theme/theme1.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5.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13">
  <p:sldMasterIdLst>
    <p:sldMasterId id="2147483807" r:id="rId1"/>
    <p:sldMasterId id="2147483795" r:id="rId2"/>
    <p:sldMasterId id="2147483747" r:id="rId3"/>
    <p:sldMasterId id="2147483735" r:id="rId4"/>
    <p:sldMasterId id="2147483667" r:id="rId5"/>
    <p:sldMasterId id="2147483819" r:id="rId6"/>
    <p:sldMasterId id="2147483759" r:id="rId7"/>
    <p:sldMasterId id="2147483684" r:id="rId8"/>
    <p:sldMasterId id="2147483831" r:id="rId9"/>
    <p:sldMasterId id="2147483696" r:id="rId10"/>
    <p:sldMasterId id="2147483843" r:id="rId11"/>
    <p:sldMasterId id="2147483783" r:id="rId12"/>
    <p:sldMasterId id="2147483771" r:id="rId13"/>
    <p:sldMasterId id="2147483855" r:id="rId14"/>
    <p:sldMasterId id="2147483867" r:id="rId15"/>
  </p:sldMasterIdLst>
  <p:notesMasterIdLst>
    <p:notesMasterId r:id="rId46"/>
  </p:notesMasterIdLst>
  <p:handoutMasterIdLst>
    <p:handoutMasterId r:id="rId47"/>
  </p:handoutMasterIdLst>
  <p:sldIdLst>
    <p:sldId id="256" r:id="rId16"/>
    <p:sldId id="259" r:id="rId17"/>
    <p:sldId id="569" r:id="rId18"/>
    <p:sldId id="459" r:id="rId19"/>
    <p:sldId id="568" r:id="rId20"/>
    <p:sldId id="479" r:id="rId21"/>
    <p:sldId id="532" r:id="rId22"/>
    <p:sldId id="533" r:id="rId23"/>
    <p:sldId id="570" r:id="rId24"/>
    <p:sldId id="571" r:id="rId25"/>
    <p:sldId id="572" r:id="rId26"/>
    <p:sldId id="573" r:id="rId27"/>
    <p:sldId id="574" r:id="rId28"/>
    <p:sldId id="575" r:id="rId29"/>
    <p:sldId id="576" r:id="rId30"/>
    <p:sldId id="577" r:id="rId31"/>
    <p:sldId id="578" r:id="rId32"/>
    <p:sldId id="579" r:id="rId33"/>
    <p:sldId id="580" r:id="rId34"/>
    <p:sldId id="581" r:id="rId35"/>
    <p:sldId id="582" r:id="rId36"/>
    <p:sldId id="583" r:id="rId37"/>
    <p:sldId id="584" r:id="rId38"/>
    <p:sldId id="586" r:id="rId39"/>
    <p:sldId id="587" r:id="rId40"/>
    <p:sldId id="535" r:id="rId41"/>
    <p:sldId id="534" r:id="rId42"/>
    <p:sldId id="483" r:id="rId43"/>
    <p:sldId id="328" r:id="rId44"/>
    <p:sldId id="482" r:id="rId45"/>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3399"/>
    <a:srgbClr val="0000FF"/>
    <a:srgbClr val="264D74"/>
    <a:srgbClr val="FF0000"/>
    <a:srgbClr val="0099CC"/>
    <a:srgbClr val="006666"/>
    <a:srgbClr val="009900"/>
    <a:srgbClr val="00FF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088" autoAdjust="0"/>
    <p:restoredTop sz="86371" autoAdjust="0"/>
  </p:normalViewPr>
  <p:slideViewPr>
    <p:cSldViewPr>
      <p:cViewPr>
        <p:scale>
          <a:sx n="80" d="100"/>
          <a:sy n="80" d="100"/>
        </p:scale>
        <p:origin x="-1380" y="-264"/>
      </p:cViewPr>
      <p:guideLst>
        <p:guide orient="horz" pos="2160"/>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2856" y="-102"/>
      </p:cViewPr>
      <p:guideLst>
        <p:guide orient="horz" pos="3126"/>
        <p:guide pos="2141"/>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handoutMaster" Target="handoutMasters/handoutMaster1.xml"/><Relationship Id="rId50" Type="http://schemas.openxmlformats.org/officeDocument/2006/relationships/theme" Target="theme/theme1.xml"/><Relationship Id="rId55" Type="http://schemas.openxmlformats.org/officeDocument/2006/relationships/customXml" Target="../customXml/item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customXml" Target="../customXml/item2.xml"/><Relationship Id="rId5" Type="http://schemas.openxmlformats.org/officeDocument/2006/relationships/slideMaster" Target="slideMasters/slideMaster5.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customXml" Target="../customXml/item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21507"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21508" name="Rectangle 4"/>
          <p:cNvSpPr>
            <a:spLocks noGrp="1" noChangeArrowheads="1"/>
          </p:cNvSpPr>
          <p:nvPr>
            <p:ph type="ftr" sz="quarter" idx="2"/>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21509" name="Rectangle 5"/>
          <p:cNvSpPr>
            <a:spLocks noGrp="1" noChangeArrowheads="1"/>
          </p:cNvSpPr>
          <p:nvPr>
            <p:ph type="sldNum" sz="quarter" idx="3"/>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8FAEBFFC-D961-4508-B6BA-DC08FC9850AE}" type="slidenum">
              <a:rPr lang="en-US"/>
              <a:pPr>
                <a:defRPr/>
              </a:pPr>
              <a:t>‹Nº›</a:t>
            </a:fld>
            <a:endParaRPr lang="en-US"/>
          </a:p>
        </p:txBody>
      </p:sp>
    </p:spTree>
    <p:extLst>
      <p:ext uri="{BB962C8B-B14F-4D97-AF65-F5344CB8AC3E}">
        <p14:creationId xmlns="" xmlns:p14="http://schemas.microsoft.com/office/powerpoint/2010/main" val="1201585361"/>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defRPr sz="1200">
                <a:latin typeface="Arial" charset="0"/>
                <a:cs typeface="+mn-cs"/>
              </a:defRPr>
            </a:lvl1pPr>
          </a:lstStyle>
          <a:p>
            <a:pPr>
              <a:defRPr/>
            </a:pPr>
            <a:endParaRPr lang="en-US"/>
          </a:p>
        </p:txBody>
      </p:sp>
      <p:sp>
        <p:nvSpPr>
          <p:cNvPr id="3075" name="Rectangle 3"/>
          <p:cNvSpPr>
            <a:spLocks noGrp="1" noChangeArrowheads="1"/>
          </p:cNvSpPr>
          <p:nvPr>
            <p:ph type="dt" idx="1"/>
          </p:nvPr>
        </p:nvSpPr>
        <p:spPr bwMode="auto">
          <a:xfrm>
            <a:off x="3849689" y="0"/>
            <a:ext cx="2946400" cy="496888"/>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lvl1pPr algn="r">
              <a:defRPr sz="1200">
                <a:latin typeface="Arial" charset="0"/>
                <a:cs typeface="+mn-cs"/>
              </a:defRPr>
            </a:lvl1pPr>
          </a:lstStyle>
          <a:p>
            <a:pPr>
              <a:defRPr/>
            </a:pPr>
            <a:endParaRPr lang="en-US"/>
          </a:p>
        </p:txBody>
      </p:sp>
      <p:sp>
        <p:nvSpPr>
          <p:cNvPr id="65540" name="Rectangle 4"/>
          <p:cNvSpPr>
            <a:spLocks noGrp="1" noRot="1" noChangeAspect="1" noChangeArrowheads="1" noTextEdit="1"/>
          </p:cNvSpPr>
          <p:nvPr>
            <p:ph type="sldImg" idx="2"/>
          </p:nvPr>
        </p:nvSpPr>
        <p:spPr bwMode="auto">
          <a:xfrm>
            <a:off x="919163" y="744538"/>
            <a:ext cx="4962525" cy="37226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1038" y="4714877"/>
            <a:ext cx="5435600" cy="4467225"/>
          </a:xfrm>
          <a:prstGeom prst="rect">
            <a:avLst/>
          </a:prstGeom>
          <a:noFill/>
          <a:ln w="9525">
            <a:noFill/>
            <a:miter lim="800000"/>
            <a:headEnd/>
            <a:tailEnd/>
          </a:ln>
        </p:spPr>
        <p:txBody>
          <a:bodyPr vert="horz" wrap="square" lIns="91421" tIns="45710" rIns="91421" bIns="4571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078" name="Rectangle 6"/>
          <p:cNvSpPr>
            <a:spLocks noGrp="1" noChangeArrowheads="1"/>
          </p:cNvSpPr>
          <p:nvPr>
            <p:ph type="ftr" sz="quarter" idx="4"/>
          </p:nvPr>
        </p:nvSpPr>
        <p:spPr bwMode="auto">
          <a:xfrm>
            <a:off x="0"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defRPr sz="1200">
                <a:latin typeface="Arial" charset="0"/>
                <a:cs typeface="+mn-cs"/>
              </a:defRPr>
            </a:lvl1pPr>
          </a:lstStyle>
          <a:p>
            <a:pPr>
              <a:defRPr/>
            </a:pPr>
            <a:endParaRPr lang="en-US"/>
          </a:p>
        </p:txBody>
      </p:sp>
      <p:sp>
        <p:nvSpPr>
          <p:cNvPr id="3079" name="Rectangle 7"/>
          <p:cNvSpPr>
            <a:spLocks noGrp="1" noChangeArrowheads="1"/>
          </p:cNvSpPr>
          <p:nvPr>
            <p:ph type="sldNum" sz="quarter" idx="5"/>
          </p:nvPr>
        </p:nvSpPr>
        <p:spPr bwMode="auto">
          <a:xfrm>
            <a:off x="3849689" y="9428165"/>
            <a:ext cx="2946400" cy="496887"/>
          </a:xfrm>
          <a:prstGeom prst="rect">
            <a:avLst/>
          </a:prstGeom>
          <a:noFill/>
          <a:ln w="9525">
            <a:noFill/>
            <a:miter lim="800000"/>
            <a:headEnd/>
            <a:tailEnd/>
          </a:ln>
        </p:spPr>
        <p:txBody>
          <a:bodyPr vert="horz" wrap="square" lIns="91421" tIns="45710" rIns="91421" bIns="45710" numCol="1" anchor="b" anchorCtr="0" compatLnSpc="1">
            <a:prstTxWarp prst="textNoShape">
              <a:avLst/>
            </a:prstTxWarp>
          </a:bodyPr>
          <a:lstStyle>
            <a:lvl1pPr algn="r">
              <a:defRPr sz="1200">
                <a:latin typeface="Arial" charset="0"/>
                <a:cs typeface="+mn-cs"/>
              </a:defRPr>
            </a:lvl1pPr>
          </a:lstStyle>
          <a:p>
            <a:pPr>
              <a:defRPr/>
            </a:pPr>
            <a:fld id="{CB33F24A-EA4B-41A0-8608-EB69306753FC}" type="slidenum">
              <a:rPr lang="en-US"/>
              <a:pPr>
                <a:defRPr/>
              </a:pPr>
              <a:t>‹Nº›</a:t>
            </a:fld>
            <a:endParaRPr lang="en-US"/>
          </a:p>
        </p:txBody>
      </p:sp>
    </p:spTree>
    <p:extLst>
      <p:ext uri="{BB962C8B-B14F-4D97-AF65-F5344CB8AC3E}">
        <p14:creationId xmlns="" xmlns:p14="http://schemas.microsoft.com/office/powerpoint/2010/main" val="407318955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CB33F24A-EA4B-41A0-8608-EB69306753FC}" type="slidenum">
              <a:rPr lang="en-US" smtClean="0"/>
              <a:pPr>
                <a:defRPr/>
              </a:pPr>
              <a:t>17</a:t>
            </a:fld>
            <a:endParaRPr lang="en-US"/>
          </a:p>
        </p:txBody>
      </p:sp>
    </p:spTree>
    <p:extLst>
      <p:ext uri="{BB962C8B-B14F-4D97-AF65-F5344CB8AC3E}">
        <p14:creationId xmlns="" xmlns:p14="http://schemas.microsoft.com/office/powerpoint/2010/main" val="4249820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CB33F24A-EA4B-41A0-8608-EB69306753FC}" type="slidenum">
              <a:rPr lang="en-US" smtClean="0"/>
              <a:pPr>
                <a:defRPr/>
              </a:pPr>
              <a:t>18</a:t>
            </a:fld>
            <a:endParaRPr lang="en-US"/>
          </a:p>
        </p:txBody>
      </p:sp>
    </p:spTree>
    <p:extLst>
      <p:ext uri="{BB962C8B-B14F-4D97-AF65-F5344CB8AC3E}">
        <p14:creationId xmlns="" xmlns:p14="http://schemas.microsoft.com/office/powerpoint/2010/main" val="4249820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pied de page 3"/>
          <p:cNvSpPr>
            <a:spLocks noGrp="1"/>
          </p:cNvSpPr>
          <p:nvPr>
            <p:ph type="ftr" sz="quarter" idx="10"/>
          </p:nvPr>
        </p:nvSpPr>
        <p:spPr/>
        <p:txBody>
          <a:bodyPr/>
          <a:lstStyle/>
          <a:p>
            <a:pPr>
              <a:defRPr/>
            </a:pPr>
            <a:endParaRPr lang="en-US"/>
          </a:p>
        </p:txBody>
      </p:sp>
      <p:sp>
        <p:nvSpPr>
          <p:cNvPr id="5" name="Espace réservé du numéro de diapositive 4"/>
          <p:cNvSpPr>
            <a:spLocks noGrp="1"/>
          </p:cNvSpPr>
          <p:nvPr>
            <p:ph type="sldNum" sz="quarter" idx="11"/>
          </p:nvPr>
        </p:nvSpPr>
        <p:spPr/>
        <p:txBody>
          <a:bodyPr/>
          <a:lstStyle/>
          <a:p>
            <a:pPr>
              <a:defRPr/>
            </a:pPr>
            <a:fld id="{CB33F24A-EA4B-41A0-8608-EB69306753FC}" type="slidenum">
              <a:rPr lang="en-US" smtClean="0"/>
              <a:pPr>
                <a:defRPr/>
              </a:pPr>
              <a:t>19</a:t>
            </a:fld>
            <a:endParaRPr lang="en-US"/>
          </a:p>
        </p:txBody>
      </p:sp>
    </p:spTree>
    <p:extLst>
      <p:ext uri="{BB962C8B-B14F-4D97-AF65-F5344CB8AC3E}">
        <p14:creationId xmlns="" xmlns:p14="http://schemas.microsoft.com/office/powerpoint/2010/main" val="42498209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pie de página"/>
          <p:cNvSpPr>
            <a:spLocks noGrp="1"/>
          </p:cNvSpPr>
          <p:nvPr>
            <p:ph type="ftr" sz="quarter" idx="10"/>
          </p:nvPr>
        </p:nvSpPr>
        <p:spPr/>
        <p:txBody>
          <a:bodyPr/>
          <a:lstStyle/>
          <a:p>
            <a:pPr>
              <a:defRPr/>
            </a:pPr>
            <a:endParaRPr lang="en-US"/>
          </a:p>
        </p:txBody>
      </p:sp>
      <p:sp>
        <p:nvSpPr>
          <p:cNvPr id="5" name="4 Marcador de número de diapositiva"/>
          <p:cNvSpPr>
            <a:spLocks noGrp="1"/>
          </p:cNvSpPr>
          <p:nvPr>
            <p:ph type="sldNum" sz="quarter" idx="11"/>
          </p:nvPr>
        </p:nvSpPr>
        <p:spPr/>
        <p:txBody>
          <a:bodyPr/>
          <a:lstStyle/>
          <a:p>
            <a:pPr>
              <a:defRPr/>
            </a:pPr>
            <a:fld id="{CB33F24A-EA4B-41A0-8608-EB69306753FC}" type="slidenum">
              <a:rPr lang="en-US" smtClean="0"/>
              <a:pPr>
                <a:defRPr/>
              </a:pPr>
              <a:t>29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cstate="print"/>
          <a:srcRect/>
          <a:stretch>
            <a:fillRect/>
          </a:stretch>
        </p:blipFill>
        <p:spPr bwMode="auto">
          <a:xfrm>
            <a:off x="0" y="1588"/>
            <a:ext cx="9144000" cy="6856412"/>
          </a:xfrm>
          <a:prstGeom prst="rect">
            <a:avLst/>
          </a:prstGeom>
          <a:noFill/>
          <a:ln w="9525">
            <a:noFill/>
            <a:miter lim="800000"/>
            <a:headEnd/>
            <a:tailEnd/>
          </a:ln>
        </p:spPr>
      </p:pic>
      <p:pic>
        <p:nvPicPr>
          <p:cNvPr id="5" name="Picture 35" descr="CEER_Transparent_ppt"/>
          <p:cNvPicPr>
            <a:picLocks noChangeAspect="1" noChangeArrowheads="1"/>
          </p:cNvPicPr>
          <p:nvPr userDrawn="1"/>
        </p:nvPicPr>
        <p:blipFill>
          <a:blip r:embed="rId3" cstate="print"/>
          <a:srcRect/>
          <a:stretch>
            <a:fillRect/>
          </a:stretch>
        </p:blipFill>
        <p:spPr bwMode="auto">
          <a:xfrm>
            <a:off x="142875" y="117475"/>
            <a:ext cx="1400175" cy="1079500"/>
          </a:xfrm>
          <a:prstGeom prst="rect">
            <a:avLst/>
          </a:prstGeom>
          <a:noFill/>
          <a:ln w="9525">
            <a:noFill/>
            <a:miter lim="800000"/>
            <a:headEnd/>
            <a:tailEnd/>
          </a:ln>
        </p:spPr>
      </p:pic>
      <p:sp>
        <p:nvSpPr>
          <p:cNvPr id="23558" name="Rectangle 6"/>
          <p:cNvSpPr>
            <a:spLocks noGrp="1" noChangeArrowheads="1"/>
          </p:cNvSpPr>
          <p:nvPr>
            <p:ph type="subTitle" idx="1"/>
          </p:nvPr>
        </p:nvSpPr>
        <p:spPr>
          <a:xfrm>
            <a:off x="692150" y="4413250"/>
            <a:ext cx="6400800" cy="1752600"/>
          </a:xfrm>
        </p:spPr>
        <p:txBody>
          <a:bodyPr/>
          <a:lstStyle>
            <a:lvl1pPr marL="0" indent="0">
              <a:buFontTx/>
              <a:buNone/>
              <a:defRPr sz="2800"/>
            </a:lvl1pPr>
          </a:lstStyle>
          <a:p>
            <a:r>
              <a:rPr lang="en-GB" dirty="0"/>
              <a:t>Speaker</a:t>
            </a:r>
            <a:endParaRPr lang="en-US" dirty="0"/>
          </a:p>
          <a:p>
            <a:r>
              <a:rPr lang="en-US" dirty="0"/>
              <a:t>Meeting, l</a:t>
            </a:r>
            <a:r>
              <a:rPr lang="en-GB" dirty="0" err="1"/>
              <a:t>ocation</a:t>
            </a:r>
            <a:r>
              <a:rPr lang="en-GB" dirty="0"/>
              <a:t>, date, etc.</a:t>
            </a:r>
            <a:endParaRPr lang="en-US" dirty="0"/>
          </a:p>
        </p:txBody>
      </p:sp>
      <p:sp>
        <p:nvSpPr>
          <p:cNvPr id="23561" name="Rectangle 9"/>
          <p:cNvSpPr>
            <a:spLocks noGrp="1" noChangeArrowheads="1"/>
          </p:cNvSpPr>
          <p:nvPr>
            <p:ph type="ctrTitle"/>
          </p:nvPr>
        </p:nvSpPr>
        <p:spPr>
          <a:xfrm>
            <a:off x="685800" y="2130425"/>
            <a:ext cx="7772400" cy="1470025"/>
          </a:xfrm>
        </p:spPr>
        <p:txBody>
          <a:bodyPr anchorCtr="0"/>
          <a:lstStyle>
            <a:lvl1pPr algn="l">
              <a:defRPr sz="4400">
                <a:solidFill>
                  <a:srgbClr val="264D74"/>
                </a:solidFill>
              </a:defRPr>
            </a:lvl1pPr>
          </a:lstStyle>
          <a:p>
            <a:r>
              <a:rPr lang="en-US" dirty="0"/>
              <a:t>Title of presentation</a:t>
            </a: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p:spPr>
        <p:txBody>
          <a:bodyPr/>
          <a:lstStyle/>
          <a:p>
            <a:r>
              <a:rPr lang="en-US" smtClean="0"/>
              <a:t>Click to edit Master title style</a:t>
            </a:r>
            <a:endParaRPr lang="fr-BE"/>
          </a:p>
        </p:txBody>
      </p:sp>
      <p:sp>
        <p:nvSpPr>
          <p:cNvPr id="3" name="Table Placeholder 2"/>
          <p:cNvSpPr>
            <a:spLocks noGrp="1"/>
          </p:cNvSpPr>
          <p:nvPr>
            <p:ph type="tbl" idx="1"/>
          </p:nvPr>
        </p:nvSpPr>
        <p:spPr>
          <a:xfrm>
            <a:off x="457200" y="1600200"/>
            <a:ext cx="8229600" cy="4525963"/>
          </a:xfrm>
        </p:spPr>
        <p:txBody>
          <a:bodyPr/>
          <a:lstStyle/>
          <a:p>
            <a:pPr lvl="0"/>
            <a:endParaRPr lang="fr-BE" noProof="0"/>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50326EAF-5DD4-42D3-A2C2-260EA078E844}" type="slidenum">
              <a:rPr lang="es-ES" smtClean="0"/>
              <a:pPr/>
              <a:t>‹Nº›</a:t>
            </a:fld>
            <a:endParaRPr lang="es-ES"/>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fr-BE"/>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r-BE"/>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fr-BE"/>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fr-BE"/>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a:stretch>
            <a:fillRect/>
          </a:stretch>
        </p:blipFill>
        <p:spPr bwMode="auto">
          <a:xfrm>
            <a:off x="142875" y="142875"/>
            <a:ext cx="3000375" cy="857250"/>
          </a:xfrm>
          <a:prstGeom prst="rect">
            <a:avLst/>
          </a:prstGeom>
          <a:noFill/>
          <a:ln w="9525">
            <a:noFill/>
            <a:miter lim="800000"/>
            <a:headEnd/>
            <a:tailEnd/>
          </a:ln>
        </p:spPr>
      </p:pic>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newlogo_naturgas1"/>
          <p:cNvPicPr>
            <a:picLocks noChangeAspect="1" noChangeArrowheads="1"/>
          </p:cNvPicPr>
          <p:nvPr userDrawn="1"/>
        </p:nvPicPr>
        <p:blipFill>
          <a:blip r:embed="rId2" cstate="print"/>
          <a:srcRect/>
          <a:stretch>
            <a:fillRect/>
          </a:stretch>
        </p:blipFill>
        <p:spPr bwMode="auto">
          <a:xfrm>
            <a:off x="214313" y="142875"/>
            <a:ext cx="2286000" cy="546100"/>
          </a:xfrm>
          <a:prstGeom prst="rect">
            <a:avLst/>
          </a:prstGeom>
          <a:noFill/>
          <a:ln w="9525">
            <a:noFill/>
            <a:miter lim="800000"/>
            <a:headEnd/>
            <a:tailEnd/>
          </a:ln>
        </p:spPr>
      </p:pic>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fr-BE"/>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fr-BE"/>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2771775" y="331788"/>
            <a:ext cx="6264275" cy="576262"/>
          </a:xfrm>
          <a:prstGeom prst="rect">
            <a:avLst/>
          </a:prstGeom>
        </p:spPr>
        <p:txBody>
          <a:bodyPr/>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331788"/>
            <a:ext cx="2144712" cy="5794375"/>
          </a:xfrm>
          <a:prstGeom prst="rect">
            <a:avLst/>
          </a:prstGeom>
        </p:spPr>
        <p:txBody>
          <a:bodyPr vert="eaVert"/>
          <a:lstStyle/>
          <a:p>
            <a:r>
              <a:rPr lang="en-US" smtClean="0"/>
              <a:t>Click to edit Master title style</a:t>
            </a:r>
            <a:endParaRPr lang="fr-BE"/>
          </a:p>
        </p:txBody>
      </p:sp>
      <p:sp>
        <p:nvSpPr>
          <p:cNvPr id="3" name="Vertical Text Placeholder 2"/>
          <p:cNvSpPr>
            <a:spLocks noGrp="1"/>
          </p:cNvSpPr>
          <p:nvPr>
            <p:ph type="body" orient="vert" idx="1"/>
          </p:nvPr>
        </p:nvSpPr>
        <p:spPr>
          <a:xfrm>
            <a:off x="457200" y="331788"/>
            <a:ext cx="6281738" cy="579437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PhAnim="0" type="title" preserve="1">
  <p:cSld name="Diapositiva titolo">
    <p:spTree>
      <p:nvGrpSpPr>
        <p:cNvPr id="1" name=""/>
        <p:cNvGrpSpPr/>
        <p:nvPr/>
      </p:nvGrpSpPr>
      <p:grpSpPr>
        <a:xfrm>
          <a:off x="0" y="0"/>
          <a:ext cx="0" cy="0"/>
          <a:chOff x="0" y="0"/>
          <a:chExt cx="0" cy="0"/>
        </a:xfrm>
      </p:grpSpPr>
      <p:pic>
        <p:nvPicPr>
          <p:cNvPr id="4" name="Picture 6" descr="image01-ppt3"/>
          <p:cNvPicPr>
            <a:picLocks noChangeAspect="1" noChangeArrowheads="1"/>
          </p:cNvPicPr>
          <p:nvPr userDrawn="1"/>
        </p:nvPicPr>
        <p:blipFill>
          <a:blip r:embed="rId2" cstate="print"/>
          <a:srcRect/>
          <a:stretch>
            <a:fillRect/>
          </a:stretch>
        </p:blipFill>
        <p:spPr bwMode="auto">
          <a:xfrm>
            <a:off x="0" y="19050"/>
            <a:ext cx="9137650" cy="4273550"/>
          </a:xfrm>
          <a:prstGeom prst="rect">
            <a:avLst/>
          </a:prstGeom>
          <a:noFill/>
          <a:ln w="9525">
            <a:noFill/>
            <a:miter lim="800000"/>
            <a:headEnd/>
            <a:tailEnd/>
          </a:ln>
        </p:spPr>
      </p:pic>
      <p:pic>
        <p:nvPicPr>
          <p:cNvPr id="5" name="Picture 9" descr="acer_logo-def"/>
          <p:cNvPicPr>
            <a:picLocks noChangeAspect="1" noChangeArrowheads="1"/>
          </p:cNvPicPr>
          <p:nvPr userDrawn="1"/>
        </p:nvPicPr>
        <p:blipFill>
          <a:blip r:embed="rId3" cstate="print"/>
          <a:srcRect/>
          <a:stretch>
            <a:fillRect/>
          </a:stretch>
        </p:blipFill>
        <p:spPr bwMode="auto">
          <a:xfrm>
            <a:off x="263525" y="322263"/>
            <a:ext cx="1919288" cy="874712"/>
          </a:xfrm>
          <a:prstGeom prst="rect">
            <a:avLst/>
          </a:prstGeom>
          <a:noFill/>
          <a:ln w="9525">
            <a:noFill/>
            <a:miter lim="800000"/>
            <a:headEnd/>
            <a:tailEnd/>
          </a:ln>
        </p:spPr>
      </p:pic>
      <p:sp>
        <p:nvSpPr>
          <p:cNvPr id="2" name="Title Placeholder 1"/>
          <p:cNvSpPr>
            <a:spLocks noGrp="1"/>
          </p:cNvSpPr>
          <p:nvPr>
            <p:ph type="ctrTitle"/>
          </p:nvPr>
        </p:nvSpPr>
        <p:spPr>
          <a:xfrm>
            <a:off x="3119438" y="3540125"/>
            <a:ext cx="5768975" cy="1470025"/>
          </a:xfrm>
        </p:spPr>
        <p:txBody>
          <a:bodyPr/>
          <a:lstStyle>
            <a:lvl1pPr>
              <a:defRPr/>
            </a:lvl1pPr>
          </a:lstStyle>
          <a:p>
            <a:r>
              <a:rPr lang="fr-FR"/>
              <a:t>CLICK TO EDIT MASTER TITLE STYLE</a:t>
            </a:r>
          </a:p>
        </p:txBody>
      </p:sp>
      <p:sp>
        <p:nvSpPr>
          <p:cNvPr id="3" name="Text Placeholder 2"/>
          <p:cNvSpPr>
            <a:spLocks noGrp="1"/>
          </p:cNvSpPr>
          <p:nvPr>
            <p:ph type="subTitle" idx="1"/>
          </p:nvPr>
        </p:nvSpPr>
        <p:spPr>
          <a:xfrm>
            <a:off x="3119438" y="5084763"/>
            <a:ext cx="5773737" cy="960437"/>
          </a:xfrm>
        </p:spPr>
        <p:txBody>
          <a:bodyPr/>
          <a:lstStyle>
            <a:lvl1pPr marL="0" indent="0">
              <a:lnSpc>
                <a:spcPct val="80000"/>
              </a:lnSpc>
              <a:buFont typeface="Trebuchet MS" pitchFamily="34" charset="0"/>
              <a:buNone/>
              <a:defRPr>
                <a:solidFill>
                  <a:srgbClr val="005BAB"/>
                </a:solidFill>
              </a:defRPr>
            </a:lvl1pPr>
          </a:lstStyle>
          <a:p>
            <a:r>
              <a:rPr lang="fr-FR"/>
              <a:t>Click to edit Master subtitle style</a:t>
            </a:r>
          </a:p>
        </p:txBody>
      </p:sp>
    </p:spTree>
  </p:cSld>
  <p:clrMapOvr>
    <a:masterClrMapping/>
  </p:clrMapOvr>
  <p:transition spd="med">
    <p:wipe dir="r"/>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827088" y="1811338"/>
            <a:ext cx="3919537"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899025" y="1811338"/>
            <a:ext cx="3921125" cy="44259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Tree>
  </p:cSld>
  <p:clrMapOvr>
    <a:masterClrMapping/>
  </p:clrMapOvr>
  <p:transition spd="med">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cSld>
  <p:clrMapOvr>
    <a:masterClrMapping/>
  </p:clrMapOvr>
  <p:transition spd="med">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Tree>
  </p:cSld>
  <p:clrMapOvr>
    <a:masterClrMapping/>
  </p:clrMapOvr>
  <p:transition spd="med">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823075" y="771525"/>
            <a:ext cx="1997075" cy="5465763"/>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827088" y="771525"/>
            <a:ext cx="5843587" cy="5465763"/>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Tree>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102.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image" Target="../media/image7.png"/><Relationship Id="rId5" Type="http://schemas.openxmlformats.org/officeDocument/2006/relationships/theme" Target="../theme/theme10.xml"/><Relationship Id="rId4" Type="http://schemas.openxmlformats.org/officeDocument/2006/relationships/slideLayout" Target="../slideLayouts/slideLayout10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1.jpe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1.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image" Target="../media/image1.jpeg"/><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2.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3.xml"/><Relationship Id="rId13" Type="http://schemas.openxmlformats.org/officeDocument/2006/relationships/image" Target="../media/image1.jpeg"/><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3.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4.xml"/><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4.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image" Target="../media/image1.jpe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5.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10"/>
          <p:cNvPicPr>
            <a:picLocks noChangeAspect="1" noChangeArrowheads="1"/>
          </p:cNvPicPr>
          <p:nvPr/>
        </p:nvPicPr>
        <p:blipFill>
          <a:blip r:embed="rId6" cstate="print"/>
          <a:srcRect/>
          <a:stretch>
            <a:fillRect/>
          </a:stretch>
        </p:blipFill>
        <p:spPr bwMode="auto">
          <a:xfrm>
            <a:off x="1588" y="-7938"/>
            <a:ext cx="9142412" cy="6875463"/>
          </a:xfrm>
          <a:prstGeom prst="rect">
            <a:avLst/>
          </a:prstGeom>
          <a:noFill/>
          <a:ln w="9525">
            <a:noFill/>
            <a:miter lim="800000"/>
            <a:headEnd/>
            <a:tailEnd/>
          </a:ln>
        </p:spPr>
      </p:pic>
      <p:sp>
        <p:nvSpPr>
          <p:cNvPr id="51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Rectangle 2"/>
          <p:cNvSpPr>
            <a:spLocks noGrp="1" noChangeArrowheads="1"/>
          </p:cNvSpPr>
          <p:nvPr>
            <p:ph type="title"/>
          </p:nvPr>
        </p:nvSpPr>
        <p:spPr bwMode="auto">
          <a:xfrm>
            <a:off x="2771775" y="331788"/>
            <a:ext cx="6264275" cy="576262"/>
          </a:xfrm>
          <a:prstGeom prst="rect">
            <a:avLst/>
          </a:prstGeom>
          <a:noFill/>
          <a:ln w="9525">
            <a:noFill/>
            <a:miter lim="800000"/>
            <a:headEnd/>
            <a:tailEnd/>
          </a:ln>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1036" name="Rectangle 12"/>
          <p:cNvSpPr>
            <a:spLocks noChangeArrowheads="1"/>
          </p:cNvSpPr>
          <p:nvPr/>
        </p:nvSpPr>
        <p:spPr bwMode="auto">
          <a:xfrm>
            <a:off x="8675688" y="6524625"/>
            <a:ext cx="538162" cy="304800"/>
          </a:xfrm>
          <a:prstGeom prst="rect">
            <a:avLst/>
          </a:prstGeom>
          <a:noFill/>
          <a:ln w="9525">
            <a:noFill/>
            <a:miter lim="800000"/>
            <a:headEnd/>
            <a:tailEnd/>
          </a:ln>
          <a:effectLst/>
        </p:spPr>
        <p:txBody>
          <a:bodyPr wrap="none">
            <a:spAutoFit/>
          </a:bodyPr>
          <a:lstStyle/>
          <a:p>
            <a:pPr>
              <a:defRPr/>
            </a:pPr>
            <a:fld id="{76055004-CC27-4B90-B1A8-C7BA06551D8B}" type="slidenum">
              <a:rPr lang="de-AT" sz="1400">
                <a:solidFill>
                  <a:schemeClr val="bg1"/>
                </a:solidFill>
                <a:latin typeface="Arial" charset="0"/>
                <a:cs typeface="+mn-cs"/>
              </a:rPr>
              <a:pPr>
                <a:defRPr/>
              </a:pPr>
              <a:t>‹Nº›</a:t>
            </a:fld>
            <a:endParaRPr lang="en-US" sz="1400" dirty="0">
              <a:solidFill>
                <a:schemeClr val="bg1"/>
              </a:solidFill>
              <a:latin typeface="Arial" charset="0"/>
              <a:cs typeface="+mn-cs"/>
            </a:endParaRPr>
          </a:p>
        </p:txBody>
      </p:sp>
    </p:spTree>
  </p:cSld>
  <p:clrMap bg1="lt1" tx1="dk1" bg2="lt2" tx2="dk2" accent1="accent1" accent2="accent2" accent3="accent3" accent4="accent4" accent5="accent5" accent6="accent6" hlink="hlink" folHlink="folHlink"/>
  <p:sldLayoutIdLst>
    <p:sldLayoutId id="2147483734" r:id="rId1"/>
    <p:sldLayoutId id="2147483728" r:id="rId2"/>
    <p:sldLayoutId id="2147483729" r:id="rId3"/>
    <p:sldLayoutId id="2147483730" r:id="rId4"/>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charset="0"/>
        </a:defRPr>
      </a:lvl2pPr>
      <a:lvl3pPr algn="ctr" rtl="0" eaLnBrk="0" fontAlgn="base" hangingPunct="0">
        <a:spcBef>
          <a:spcPct val="0"/>
        </a:spcBef>
        <a:spcAft>
          <a:spcPct val="0"/>
        </a:spcAft>
        <a:defRPr sz="2800" b="1">
          <a:solidFill>
            <a:schemeClr val="bg1"/>
          </a:solidFill>
          <a:latin typeface="Arial" charset="0"/>
        </a:defRPr>
      </a:lvl3pPr>
      <a:lvl4pPr algn="ctr" rtl="0" eaLnBrk="0" fontAlgn="base" hangingPunct="0">
        <a:spcBef>
          <a:spcPct val="0"/>
        </a:spcBef>
        <a:spcAft>
          <a:spcPct val="0"/>
        </a:spcAft>
        <a:defRPr sz="2800" b="1">
          <a:solidFill>
            <a:schemeClr val="bg1"/>
          </a:solidFill>
          <a:latin typeface="Arial" charset="0"/>
        </a:defRPr>
      </a:lvl4pPr>
      <a:lvl5pPr algn="ctr" rtl="0" eaLnBrk="0" fontAlgn="base" hangingPunct="0">
        <a:spcBef>
          <a:spcPct val="0"/>
        </a:spcBef>
        <a:spcAft>
          <a:spcPct val="0"/>
        </a:spcAft>
        <a:defRPr sz="2800" b="1">
          <a:solidFill>
            <a:schemeClr val="bg1"/>
          </a:solidFill>
          <a:latin typeface="Arial" charset="0"/>
        </a:defRPr>
      </a:lvl5pPr>
      <a:lvl6pPr marL="457200" algn="ctr" rtl="0" fontAlgn="base">
        <a:spcBef>
          <a:spcPct val="0"/>
        </a:spcBef>
        <a:spcAft>
          <a:spcPct val="0"/>
        </a:spcAft>
        <a:defRPr sz="3600" b="1">
          <a:solidFill>
            <a:schemeClr val="bg1"/>
          </a:solidFill>
          <a:latin typeface="Arial" charset="0"/>
        </a:defRPr>
      </a:lvl6pPr>
      <a:lvl7pPr marL="914400" algn="ctr" rtl="0" fontAlgn="base">
        <a:spcBef>
          <a:spcPct val="0"/>
        </a:spcBef>
        <a:spcAft>
          <a:spcPct val="0"/>
        </a:spcAft>
        <a:defRPr sz="3600" b="1">
          <a:solidFill>
            <a:schemeClr val="bg1"/>
          </a:solidFill>
          <a:latin typeface="Arial" charset="0"/>
        </a:defRPr>
      </a:lvl7pPr>
      <a:lvl8pPr marL="1371600" algn="ctr" rtl="0" fontAlgn="base">
        <a:spcBef>
          <a:spcPct val="0"/>
        </a:spcBef>
        <a:spcAft>
          <a:spcPct val="0"/>
        </a:spcAft>
        <a:defRPr sz="3600" b="1">
          <a:solidFill>
            <a:schemeClr val="bg1"/>
          </a:solidFill>
          <a:latin typeface="Arial" charset="0"/>
        </a:defRPr>
      </a:lvl8pPr>
      <a:lvl9pPr marL="1828800" algn="ctr" rtl="0" fontAlgn="base">
        <a:spcBef>
          <a:spcPct val="0"/>
        </a:spcBef>
        <a:spcAft>
          <a:spcPct val="0"/>
        </a:spcAft>
        <a:defRPr sz="3600" b="1">
          <a:solidFill>
            <a:schemeClr val="bg1"/>
          </a:solidFill>
          <a:latin typeface="Arial"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sz="2000">
          <a:solidFill>
            <a:srgbClr val="264D74"/>
          </a:solidFill>
          <a:latin typeface="+mn-lt"/>
        </a:defRPr>
      </a:lvl6pPr>
      <a:lvl7pPr marL="2971800" indent="-228600" algn="l" rtl="0" fontAlgn="base">
        <a:spcBef>
          <a:spcPct val="20000"/>
        </a:spcBef>
        <a:spcAft>
          <a:spcPct val="0"/>
        </a:spcAft>
        <a:buChar char="•"/>
        <a:defRPr sz="2000">
          <a:solidFill>
            <a:srgbClr val="264D74"/>
          </a:solidFill>
          <a:latin typeface="+mn-lt"/>
        </a:defRPr>
      </a:lvl7pPr>
      <a:lvl8pPr marL="3429000" indent="-228600" algn="l" rtl="0" fontAlgn="base">
        <a:spcBef>
          <a:spcPct val="20000"/>
        </a:spcBef>
        <a:spcAft>
          <a:spcPct val="0"/>
        </a:spcAft>
        <a:buChar char="•"/>
        <a:defRPr sz="2000">
          <a:solidFill>
            <a:srgbClr val="264D74"/>
          </a:solidFill>
          <a:latin typeface="+mn-lt"/>
        </a:defRPr>
      </a:lvl8pPr>
      <a:lvl9pPr marL="3886200" indent="-228600" algn="l" rtl="0" fontAlgn="base">
        <a:spcBef>
          <a:spcPct val="20000"/>
        </a:spcBef>
        <a:spcAft>
          <a:spcPct val="0"/>
        </a:spcAft>
        <a:buChar char="•"/>
        <a:defRPr sz="2000">
          <a:solidFill>
            <a:srgbClr val="264D74"/>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29856B-1662-41A4-A739-1529E60118C9}" type="datetimeFigureOut">
              <a:rPr lang="es-ES" smtClean="0"/>
              <a:pPr/>
              <a:t>24/09/2013</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26EAF-5DD4-42D3-A2C2-260EA078E844}"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7"/>
          <p:cNvSpPr>
            <a:spLocks noChangeArrowheads="1"/>
          </p:cNvSpPr>
          <p:nvPr/>
        </p:nvSpPr>
        <p:spPr bwMode="auto">
          <a:xfrm>
            <a:off x="0" y="0"/>
            <a:ext cx="9144000" cy="838200"/>
          </a:xfrm>
          <a:prstGeom prst="rect">
            <a:avLst/>
          </a:prstGeom>
          <a:gradFill rotWithShape="0">
            <a:gsLst>
              <a:gs pos="0">
                <a:srgbClr val="007AAE"/>
              </a:gs>
              <a:gs pos="100000">
                <a:srgbClr val="007AAE">
                  <a:gamma/>
                  <a:shade val="46275"/>
                  <a:invGamma/>
                </a:srgbClr>
              </a:gs>
            </a:gsLst>
            <a:lin ang="5400000" scaled="1"/>
          </a:gradFill>
          <a:ln w="9525">
            <a:noFill/>
            <a:miter lim="800000"/>
            <a:headEnd/>
            <a:tailEnd/>
          </a:ln>
          <a:effectLst/>
        </p:spPr>
        <p:txBody>
          <a:bodyPr anchor="ctr"/>
          <a:lstStyle/>
          <a:p>
            <a:pPr algn="ctr">
              <a:defRPr/>
            </a:pPr>
            <a:endParaRPr lang="es-ES" sz="4400">
              <a:solidFill>
                <a:schemeClr val="tx2"/>
              </a:solidFill>
              <a:latin typeface="Times New Roman" pitchFamily="18" charset="0"/>
              <a:cs typeface="Arial" charset="0"/>
            </a:endParaRPr>
          </a:p>
        </p:txBody>
      </p:sp>
      <p:pic>
        <p:nvPicPr>
          <p:cNvPr id="4099" name="Picture 22" descr="ENAGAS_blanco"/>
          <p:cNvPicPr>
            <a:picLocks noChangeAspect="1" noChangeArrowheads="1"/>
          </p:cNvPicPr>
          <p:nvPr/>
        </p:nvPicPr>
        <p:blipFill>
          <a:blip r:embed="rId13" cstate="print"/>
          <a:srcRect/>
          <a:stretch>
            <a:fillRect/>
          </a:stretch>
        </p:blipFill>
        <p:spPr bwMode="auto">
          <a:xfrm>
            <a:off x="8229600" y="152400"/>
            <a:ext cx="762000" cy="593725"/>
          </a:xfrm>
          <a:prstGeom prst="rect">
            <a:avLst/>
          </a:prstGeom>
          <a:noFill/>
          <a:ln w="9525">
            <a:noFill/>
            <a:miter lim="800000"/>
            <a:headEnd/>
            <a:tailEnd/>
          </a:ln>
        </p:spPr>
      </p:pic>
      <p:sp>
        <p:nvSpPr>
          <p:cNvPr id="11" name="Rectangle 8"/>
          <p:cNvSpPr>
            <a:spLocks noChangeArrowheads="1"/>
          </p:cNvSpPr>
          <p:nvPr/>
        </p:nvSpPr>
        <p:spPr bwMode="auto">
          <a:xfrm>
            <a:off x="0" y="830263"/>
            <a:ext cx="9144000" cy="76200"/>
          </a:xfrm>
          <a:prstGeom prst="rect">
            <a:avLst/>
          </a:prstGeom>
          <a:solidFill>
            <a:srgbClr val="9CB700"/>
          </a:solidFill>
          <a:ln w="9525">
            <a:noFill/>
            <a:miter lim="800000"/>
            <a:headEnd/>
            <a:tailEnd/>
          </a:ln>
          <a:effectLst/>
        </p:spPr>
        <p:txBody>
          <a:bodyPr wrap="none" anchor="ctr"/>
          <a:lstStyle/>
          <a:p>
            <a:pPr algn="r">
              <a:defRPr/>
            </a:pPr>
            <a:endParaRPr lang="es-ES_tradnl" sz="1400" b="1">
              <a:solidFill>
                <a:schemeClr val="bg1"/>
              </a:solidFill>
              <a:latin typeface="Arial" charset="0"/>
              <a:cs typeface="Arial" charset="0"/>
            </a:endParaRPr>
          </a:p>
        </p:txBody>
      </p:sp>
    </p:spTree>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32" r:id="rId6"/>
    <p:sldLayoutId id="2147483733" r:id="rId7"/>
    <p:sldLayoutId id="2147483724" r:id="rId8"/>
    <p:sldLayoutId id="2147483725" r:id="rId9"/>
    <p:sldLayoutId id="2147483726" r:id="rId10"/>
    <p:sldLayoutId id="2147483727" r:id="rId11"/>
  </p:sldLayoutIdLst>
  <p:hf hdr="0" dt="0"/>
  <p:txStyles>
    <p:titleStyle>
      <a:lvl1pPr algn="ctr" rtl="0" eaLnBrk="0" fontAlgn="base" hangingPunct="0">
        <a:spcBef>
          <a:spcPct val="0"/>
        </a:spcBef>
        <a:spcAft>
          <a:spcPct val="0"/>
        </a:spcAft>
        <a:defRPr sz="2800" b="1">
          <a:solidFill>
            <a:schemeClr val="bg1"/>
          </a:solidFill>
          <a:latin typeface="+mj-lt"/>
          <a:ea typeface="+mj-ea"/>
          <a:cs typeface="+mj-cs"/>
        </a:defRPr>
      </a:lvl1pPr>
      <a:lvl2pPr algn="ctr" rtl="0" eaLnBrk="0" fontAlgn="base" hangingPunct="0">
        <a:spcBef>
          <a:spcPct val="0"/>
        </a:spcBef>
        <a:spcAft>
          <a:spcPct val="0"/>
        </a:spcAft>
        <a:defRPr sz="2800" b="1">
          <a:solidFill>
            <a:schemeClr val="bg1"/>
          </a:solidFill>
          <a:latin typeface="Arial" pitchFamily="34" charset="0"/>
        </a:defRPr>
      </a:lvl2pPr>
      <a:lvl3pPr algn="ctr" rtl="0" eaLnBrk="0" fontAlgn="base" hangingPunct="0">
        <a:spcBef>
          <a:spcPct val="0"/>
        </a:spcBef>
        <a:spcAft>
          <a:spcPct val="0"/>
        </a:spcAft>
        <a:defRPr sz="2800" b="1">
          <a:solidFill>
            <a:schemeClr val="bg1"/>
          </a:solidFill>
          <a:latin typeface="Arial" pitchFamily="34" charset="0"/>
        </a:defRPr>
      </a:lvl3pPr>
      <a:lvl4pPr algn="ctr" rtl="0" eaLnBrk="0" fontAlgn="base" hangingPunct="0">
        <a:spcBef>
          <a:spcPct val="0"/>
        </a:spcBef>
        <a:spcAft>
          <a:spcPct val="0"/>
        </a:spcAft>
        <a:defRPr sz="2800" b="1">
          <a:solidFill>
            <a:schemeClr val="bg1"/>
          </a:solidFill>
          <a:latin typeface="Arial" pitchFamily="34" charset="0"/>
        </a:defRPr>
      </a:lvl4pPr>
      <a:lvl5pPr algn="ctr" rtl="0" eaLnBrk="0" fontAlgn="base" hangingPunct="0">
        <a:spcBef>
          <a:spcPct val="0"/>
        </a:spcBef>
        <a:spcAft>
          <a:spcPct val="0"/>
        </a:spcAft>
        <a:defRPr sz="2800" b="1">
          <a:solidFill>
            <a:schemeClr val="bg1"/>
          </a:solidFill>
          <a:latin typeface="Arial" pitchFamily="34" charset="0"/>
        </a:defRPr>
      </a:lvl5pPr>
      <a:lvl6pPr marL="457200" algn="ctr" rtl="0" fontAlgn="base">
        <a:spcBef>
          <a:spcPct val="0"/>
        </a:spcBef>
        <a:spcAft>
          <a:spcPct val="0"/>
        </a:spcAft>
        <a:defRPr sz="2800" b="1">
          <a:solidFill>
            <a:schemeClr val="bg1"/>
          </a:solidFill>
          <a:latin typeface="Arial" pitchFamily="34" charset="0"/>
        </a:defRPr>
      </a:lvl6pPr>
      <a:lvl7pPr marL="914400" algn="ctr" rtl="0" fontAlgn="base">
        <a:spcBef>
          <a:spcPct val="0"/>
        </a:spcBef>
        <a:spcAft>
          <a:spcPct val="0"/>
        </a:spcAft>
        <a:defRPr sz="2800" b="1">
          <a:solidFill>
            <a:schemeClr val="bg1"/>
          </a:solidFill>
          <a:latin typeface="Arial" pitchFamily="34" charset="0"/>
        </a:defRPr>
      </a:lvl7pPr>
      <a:lvl8pPr marL="1371600" algn="ctr" rtl="0" fontAlgn="base">
        <a:spcBef>
          <a:spcPct val="0"/>
        </a:spcBef>
        <a:spcAft>
          <a:spcPct val="0"/>
        </a:spcAft>
        <a:defRPr sz="2800" b="1">
          <a:solidFill>
            <a:schemeClr val="bg1"/>
          </a:solidFill>
          <a:latin typeface="Arial" pitchFamily="34" charset="0"/>
        </a:defRPr>
      </a:lvl8pPr>
      <a:lvl9pPr marL="1828800" algn="ctr" rtl="0" fontAlgn="base">
        <a:spcBef>
          <a:spcPct val="0"/>
        </a:spcBef>
        <a:spcAft>
          <a:spcPct val="0"/>
        </a:spcAft>
        <a:defRPr sz="2800" b="1">
          <a:solidFill>
            <a:schemeClr val="bg1"/>
          </a:solidFill>
          <a:latin typeface="Arial" pitchFamily="34" charset="0"/>
        </a:defRPr>
      </a:lvl9pPr>
    </p:titleStyle>
    <p:bodyStyle>
      <a:lvl1pPr marL="342900" indent="-342900" algn="l" rtl="0" eaLnBrk="0" fontAlgn="base" hangingPunct="0">
        <a:spcBef>
          <a:spcPct val="20000"/>
        </a:spcBef>
        <a:spcAft>
          <a:spcPct val="0"/>
        </a:spcAft>
        <a:buChar char="•"/>
        <a:defRPr sz="2000">
          <a:solidFill>
            <a:srgbClr val="264D74"/>
          </a:solidFill>
          <a:latin typeface="+mn-lt"/>
          <a:ea typeface="+mn-ea"/>
          <a:cs typeface="+mn-cs"/>
        </a:defRPr>
      </a:lvl1pPr>
      <a:lvl2pPr marL="742950" indent="-285750" algn="l" rtl="0" eaLnBrk="0" fontAlgn="base" hangingPunct="0">
        <a:spcBef>
          <a:spcPct val="20000"/>
        </a:spcBef>
        <a:spcAft>
          <a:spcPct val="0"/>
        </a:spcAft>
        <a:buChar char="•"/>
        <a:defRPr>
          <a:solidFill>
            <a:srgbClr val="264D74"/>
          </a:solidFill>
          <a:latin typeface="+mn-lt"/>
        </a:defRPr>
      </a:lvl2pPr>
      <a:lvl3pPr marL="1143000" indent="-228600" algn="l" rtl="0" eaLnBrk="0" fontAlgn="base" hangingPunct="0">
        <a:spcBef>
          <a:spcPct val="20000"/>
        </a:spcBef>
        <a:spcAft>
          <a:spcPct val="0"/>
        </a:spcAft>
        <a:buChar char="•"/>
        <a:defRPr>
          <a:solidFill>
            <a:srgbClr val="264D74"/>
          </a:solidFill>
          <a:latin typeface="+mn-lt"/>
        </a:defRPr>
      </a:lvl3pPr>
      <a:lvl4pPr marL="1600200" indent="-228600" algn="l" rtl="0" eaLnBrk="0" fontAlgn="base" hangingPunct="0">
        <a:spcBef>
          <a:spcPct val="20000"/>
        </a:spcBef>
        <a:spcAft>
          <a:spcPct val="0"/>
        </a:spcAft>
        <a:buChar char="•"/>
        <a:defRPr>
          <a:solidFill>
            <a:srgbClr val="264D74"/>
          </a:solidFill>
          <a:latin typeface="+mn-lt"/>
        </a:defRPr>
      </a:lvl4pPr>
      <a:lvl5pPr marL="2057400" indent="-228600" algn="l" rtl="0" eaLnBrk="0" fontAlgn="base" hangingPunct="0">
        <a:spcBef>
          <a:spcPct val="20000"/>
        </a:spcBef>
        <a:spcAft>
          <a:spcPct val="0"/>
        </a:spcAft>
        <a:buChar char="•"/>
        <a:defRPr>
          <a:solidFill>
            <a:srgbClr val="264D74"/>
          </a:solidFill>
          <a:latin typeface="+mn-lt"/>
        </a:defRPr>
      </a:lvl5pPr>
      <a:lvl6pPr marL="2514600" indent="-228600" algn="l" rtl="0" fontAlgn="base">
        <a:spcBef>
          <a:spcPct val="20000"/>
        </a:spcBef>
        <a:spcAft>
          <a:spcPct val="0"/>
        </a:spcAft>
        <a:buChar char="•"/>
        <a:defRPr>
          <a:solidFill>
            <a:srgbClr val="264D74"/>
          </a:solidFill>
          <a:latin typeface="+mn-lt"/>
        </a:defRPr>
      </a:lvl6pPr>
      <a:lvl7pPr marL="2971800" indent="-228600" algn="l" rtl="0" fontAlgn="base">
        <a:spcBef>
          <a:spcPct val="20000"/>
        </a:spcBef>
        <a:spcAft>
          <a:spcPct val="0"/>
        </a:spcAft>
        <a:buChar char="•"/>
        <a:defRPr>
          <a:solidFill>
            <a:srgbClr val="264D74"/>
          </a:solidFill>
          <a:latin typeface="+mn-lt"/>
        </a:defRPr>
      </a:lvl7pPr>
      <a:lvl8pPr marL="3429000" indent="-228600" algn="l" rtl="0" fontAlgn="base">
        <a:spcBef>
          <a:spcPct val="20000"/>
        </a:spcBef>
        <a:spcAft>
          <a:spcPct val="0"/>
        </a:spcAft>
        <a:buChar char="•"/>
        <a:defRPr>
          <a:solidFill>
            <a:srgbClr val="264D74"/>
          </a:solidFill>
          <a:latin typeface="+mn-lt"/>
        </a:defRPr>
      </a:lvl8pPr>
      <a:lvl9pPr marL="3886200" indent="-228600" algn="l" rtl="0" fontAlgn="base">
        <a:spcBef>
          <a:spcPct val="20000"/>
        </a:spcBef>
        <a:spcAft>
          <a:spcPct val="0"/>
        </a:spcAft>
        <a:buChar char="•"/>
        <a:defRPr>
          <a:solidFill>
            <a:srgbClr val="264D74"/>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
          <p:cNvSpPr>
            <a:spLocks noChangeAspect="1" noChangeArrowheads="1"/>
          </p:cNvSpPr>
          <p:nvPr/>
        </p:nvSpPr>
        <p:spPr bwMode="gray">
          <a:xfrm>
            <a:off x="0" y="0"/>
            <a:ext cx="9144000" cy="1052513"/>
          </a:xfrm>
          <a:prstGeom prst="rect">
            <a:avLst/>
          </a:prstGeom>
          <a:solidFill>
            <a:srgbClr val="005BAB"/>
          </a:solidFill>
          <a:ln w="9525">
            <a:noFill/>
            <a:miter lim="800000"/>
            <a:headEnd/>
            <a:tailEnd/>
          </a:ln>
        </p:spPr>
        <p:txBody>
          <a:bodyPr wrap="none" anchor="ctr"/>
          <a:lstStyle/>
          <a:p>
            <a:pPr>
              <a:defRPr/>
            </a:pPr>
            <a:endParaRPr lang="en-GB">
              <a:ea typeface="ＭＳ Ｐゴシック" pitchFamily="-108" charset="-128"/>
            </a:endParaRPr>
          </a:p>
        </p:txBody>
      </p:sp>
      <p:grpSp>
        <p:nvGrpSpPr>
          <p:cNvPr id="3" name="Group 103"/>
          <p:cNvGrpSpPr>
            <a:grpSpLocks noChangeAspect="1"/>
          </p:cNvGrpSpPr>
          <p:nvPr/>
        </p:nvGrpSpPr>
        <p:grpSpPr bwMode="auto">
          <a:xfrm>
            <a:off x="0" y="188913"/>
            <a:ext cx="9144000" cy="6669087"/>
            <a:chOff x="5921" y="59"/>
            <a:chExt cx="5766" cy="4206"/>
          </a:xfrm>
        </p:grpSpPr>
        <p:sp>
          <p:nvSpPr>
            <p:cNvPr id="1037" name="Freeform 104"/>
            <p:cNvSpPr>
              <a:spLocks noChangeAspect="1"/>
            </p:cNvSpPr>
            <p:nvPr userDrawn="1"/>
          </p:nvSpPr>
          <p:spPr bwMode="gray">
            <a:xfrm>
              <a:off x="9929" y="2477"/>
              <a:ext cx="1027" cy="1398"/>
            </a:xfrm>
            <a:custGeom>
              <a:avLst/>
              <a:gdLst>
                <a:gd name="T0" fmla="*/ 110 w 513"/>
                <a:gd name="T1" fmla="*/ 696 h 698"/>
                <a:gd name="T2" fmla="*/ 513 w 513"/>
                <a:gd name="T3" fmla="*/ 0 h 698"/>
                <a:gd name="T4" fmla="*/ 0 w 513"/>
                <a:gd name="T5" fmla="*/ 698 h 698"/>
                <a:gd name="T6" fmla="*/ 110 w 513"/>
                <a:gd name="T7" fmla="*/ 698 h 698"/>
                <a:gd name="T8" fmla="*/ 110 w 513"/>
                <a:gd name="T9" fmla="*/ 696 h 6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3" h="698">
                  <a:moveTo>
                    <a:pt x="110" y="696"/>
                  </a:moveTo>
                  <a:cubicBezTo>
                    <a:pt x="110" y="398"/>
                    <a:pt x="272" y="138"/>
                    <a:pt x="513" y="0"/>
                  </a:cubicBezTo>
                  <a:cubicBezTo>
                    <a:pt x="242" y="130"/>
                    <a:pt x="44" y="389"/>
                    <a:pt x="0" y="698"/>
                  </a:cubicBezTo>
                  <a:cubicBezTo>
                    <a:pt x="110" y="698"/>
                    <a:pt x="110" y="698"/>
                    <a:pt x="110" y="698"/>
                  </a:cubicBezTo>
                  <a:cubicBezTo>
                    <a:pt x="110" y="697"/>
                    <a:pt x="110" y="696"/>
                    <a:pt x="110" y="696"/>
                  </a:cubicBezTo>
                  <a:close/>
                </a:path>
              </a:pathLst>
            </a:custGeom>
            <a:solidFill>
              <a:schemeClr val="bg1"/>
            </a:solidFill>
            <a:ln w="9525" cap="flat" cmpd="sng">
              <a:noFill/>
              <a:prstDash val="solid"/>
              <a:round/>
              <a:headEnd type="none" w="med" len="med"/>
              <a:tailEnd type="none" w="med" len="med"/>
            </a:ln>
          </p:spPr>
          <p:txBody>
            <a:bodyPr/>
            <a:lstStyle/>
            <a:p>
              <a:pPr>
                <a:defRPr/>
              </a:pPr>
              <a:endParaRPr lang="en-GB">
                <a:ea typeface="ＭＳ Ｐゴシック" pitchFamily="-108" charset="-128"/>
              </a:endParaRPr>
            </a:p>
          </p:txBody>
        </p:sp>
        <p:sp>
          <p:nvSpPr>
            <p:cNvPr id="1038" name="Freeform 105"/>
            <p:cNvSpPr>
              <a:spLocks noChangeAspect="1"/>
            </p:cNvSpPr>
            <p:nvPr userDrawn="1"/>
          </p:nvSpPr>
          <p:spPr bwMode="gray">
            <a:xfrm>
              <a:off x="5921" y="59"/>
              <a:ext cx="5766" cy="4206"/>
            </a:xfrm>
            <a:custGeom>
              <a:avLst/>
              <a:gdLst>
                <a:gd name="T0" fmla="*/ 2515 w 2880"/>
                <a:gd name="T1" fmla="*/ 1207 h 2100"/>
                <a:gd name="T2" fmla="*/ 2880 w 2880"/>
                <a:gd name="T3" fmla="*/ 1101 h 2100"/>
                <a:gd name="T4" fmla="*/ 2880 w 2880"/>
                <a:gd name="T5" fmla="*/ 117 h 2100"/>
                <a:gd name="T6" fmla="*/ 376 w 2880"/>
                <a:gd name="T7" fmla="*/ 0 h 2100"/>
                <a:gd name="T8" fmla="*/ 0 w 2880"/>
                <a:gd name="T9" fmla="*/ 258 h 2100"/>
                <a:gd name="T10" fmla="*/ 0 w 2880"/>
                <a:gd name="T11" fmla="*/ 978 h 2100"/>
                <a:gd name="T12" fmla="*/ 0 w 2880"/>
                <a:gd name="T13" fmla="*/ 2100 h 2100"/>
                <a:gd name="T14" fmla="*/ 2880 w 2880"/>
                <a:gd name="T15" fmla="*/ 2100 h 2100"/>
                <a:gd name="T16" fmla="*/ 2880 w 2880"/>
                <a:gd name="T17" fmla="*/ 1905 h 2100"/>
                <a:gd name="T18" fmla="*/ 2002 w 2880"/>
                <a:gd name="T19" fmla="*/ 1905 h 2100"/>
                <a:gd name="T20" fmla="*/ 2515 w 2880"/>
                <a:gd name="T21" fmla="*/ 1207 h 2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880" h="2100">
                  <a:moveTo>
                    <a:pt x="2515" y="1207"/>
                  </a:moveTo>
                  <a:cubicBezTo>
                    <a:pt x="2623" y="1144"/>
                    <a:pt x="2748" y="1106"/>
                    <a:pt x="2880" y="1101"/>
                  </a:cubicBezTo>
                  <a:cubicBezTo>
                    <a:pt x="2880" y="117"/>
                    <a:pt x="2880" y="117"/>
                    <a:pt x="2880" y="117"/>
                  </a:cubicBezTo>
                  <a:cubicBezTo>
                    <a:pt x="1470" y="211"/>
                    <a:pt x="796" y="0"/>
                    <a:pt x="376" y="0"/>
                  </a:cubicBezTo>
                  <a:cubicBezTo>
                    <a:pt x="65" y="0"/>
                    <a:pt x="8" y="169"/>
                    <a:pt x="0" y="258"/>
                  </a:cubicBezTo>
                  <a:cubicBezTo>
                    <a:pt x="0" y="258"/>
                    <a:pt x="0" y="258"/>
                    <a:pt x="0" y="978"/>
                  </a:cubicBezTo>
                  <a:cubicBezTo>
                    <a:pt x="0" y="2100"/>
                    <a:pt x="0" y="2100"/>
                    <a:pt x="0" y="2100"/>
                  </a:cubicBezTo>
                  <a:cubicBezTo>
                    <a:pt x="2880" y="2100"/>
                    <a:pt x="2880" y="2100"/>
                    <a:pt x="2880" y="2100"/>
                  </a:cubicBezTo>
                  <a:cubicBezTo>
                    <a:pt x="2880" y="1905"/>
                    <a:pt x="2880" y="1905"/>
                    <a:pt x="2880" y="1905"/>
                  </a:cubicBezTo>
                  <a:cubicBezTo>
                    <a:pt x="2002" y="1905"/>
                    <a:pt x="2002" y="1905"/>
                    <a:pt x="2002" y="1905"/>
                  </a:cubicBezTo>
                  <a:cubicBezTo>
                    <a:pt x="2046" y="1596"/>
                    <a:pt x="2244" y="1337"/>
                    <a:pt x="2515" y="1207"/>
                  </a:cubicBezTo>
                  <a:close/>
                </a:path>
              </a:pathLst>
            </a:custGeom>
            <a:solidFill>
              <a:srgbClr val="FFFFFF"/>
            </a:solidFill>
            <a:ln w="9525">
              <a:noFill/>
              <a:round/>
              <a:headEnd/>
              <a:tailEnd/>
            </a:ln>
          </p:spPr>
          <p:txBody>
            <a:bodyPr/>
            <a:lstStyle/>
            <a:p>
              <a:pPr>
                <a:defRPr/>
              </a:pPr>
              <a:endParaRPr lang="en-GB">
                <a:ea typeface="ＭＳ Ｐゴシック" pitchFamily="-108" charset="-128"/>
              </a:endParaRPr>
            </a:p>
          </p:txBody>
        </p:sp>
      </p:grpSp>
      <p:grpSp>
        <p:nvGrpSpPr>
          <p:cNvPr id="4" name="Group 59"/>
          <p:cNvGrpSpPr>
            <a:grpSpLocks/>
          </p:cNvGrpSpPr>
          <p:nvPr/>
        </p:nvGrpSpPr>
        <p:grpSpPr bwMode="auto">
          <a:xfrm>
            <a:off x="0" y="188913"/>
            <a:ext cx="9144000" cy="6669087"/>
            <a:chOff x="0" y="119"/>
            <a:chExt cx="5760" cy="4201"/>
          </a:xfrm>
        </p:grpSpPr>
        <p:grpSp>
          <p:nvGrpSpPr>
            <p:cNvPr id="5" name="Group 152"/>
            <p:cNvGrpSpPr>
              <a:grpSpLocks/>
            </p:cNvGrpSpPr>
            <p:nvPr userDrawn="1"/>
          </p:nvGrpSpPr>
          <p:grpSpPr bwMode="auto">
            <a:xfrm>
              <a:off x="0" y="119"/>
              <a:ext cx="5760" cy="2722"/>
              <a:chOff x="-1" y="2536050"/>
              <a:chExt cx="9144001" cy="4321950"/>
            </a:xfrm>
          </p:grpSpPr>
          <p:sp>
            <p:nvSpPr>
              <p:cNvPr id="1035" name="Freeform 5"/>
              <p:cNvSpPr>
                <a:spLocks noChangeAspect="1"/>
              </p:cNvSpPr>
              <p:nvPr userDrawn="1"/>
            </p:nvSpPr>
            <p:spPr bwMode="gray">
              <a:xfrm>
                <a:off x="-1" y="2536050"/>
                <a:ext cx="9144001" cy="3393095"/>
              </a:xfrm>
              <a:custGeom>
                <a:avLst/>
                <a:gdLst>
                  <a:gd name="T0" fmla="*/ 9144001 w 2381"/>
                  <a:gd name="T1" fmla="*/ 3393095 h 882"/>
                  <a:gd name="T2" fmla="*/ 0 w 2381"/>
                  <a:gd name="T3" fmla="*/ 3393095 h 882"/>
                  <a:gd name="T4" fmla="*/ 0 w 2381"/>
                  <a:gd name="T5" fmla="*/ 819421 h 882"/>
                  <a:gd name="T6" fmla="*/ 1194366 w 2381"/>
                  <a:gd name="T7" fmla="*/ 0 h 882"/>
                  <a:gd name="T8" fmla="*/ 9144001 w 2381"/>
                  <a:gd name="T9" fmla="*/ 373164 h 882"/>
                  <a:gd name="T10" fmla="*/ 9144001 w 2381"/>
                  <a:gd name="T11" fmla="*/ 3393095 h 882"/>
                  <a:gd name="T12" fmla="*/ 0 60000 65536"/>
                  <a:gd name="T13" fmla="*/ 0 60000 65536"/>
                  <a:gd name="T14" fmla="*/ 0 60000 65536"/>
                  <a:gd name="T15" fmla="*/ 0 60000 65536"/>
                  <a:gd name="T16" fmla="*/ 0 60000 65536"/>
                  <a:gd name="T17" fmla="*/ 0 60000 65536"/>
                  <a:gd name="T18" fmla="*/ 0 w 2381"/>
                  <a:gd name="T19" fmla="*/ 0 h 882"/>
                  <a:gd name="T20" fmla="*/ 2381 w 2381"/>
                  <a:gd name="T21" fmla="*/ 882 h 882"/>
                </a:gdLst>
                <a:ahLst/>
                <a:cxnLst>
                  <a:cxn ang="T12">
                    <a:pos x="T0" y="T1"/>
                  </a:cxn>
                  <a:cxn ang="T13">
                    <a:pos x="T2" y="T3"/>
                  </a:cxn>
                  <a:cxn ang="T14">
                    <a:pos x="T4" y="T5"/>
                  </a:cxn>
                  <a:cxn ang="T15">
                    <a:pos x="T6" y="T7"/>
                  </a:cxn>
                  <a:cxn ang="T16">
                    <a:pos x="T8" y="T9"/>
                  </a:cxn>
                  <a:cxn ang="T17">
                    <a:pos x="T10" y="T11"/>
                  </a:cxn>
                </a:cxnLst>
                <a:rect l="T18" t="T19" r="T20" b="T21"/>
                <a:pathLst>
                  <a:path w="2381" h="882">
                    <a:moveTo>
                      <a:pt x="2381" y="882"/>
                    </a:moveTo>
                    <a:cubicBezTo>
                      <a:pt x="0" y="882"/>
                      <a:pt x="0" y="882"/>
                      <a:pt x="0" y="882"/>
                    </a:cubicBezTo>
                    <a:cubicBezTo>
                      <a:pt x="0" y="213"/>
                      <a:pt x="0" y="213"/>
                      <a:pt x="0" y="213"/>
                    </a:cubicBezTo>
                    <a:cubicBezTo>
                      <a:pt x="7" y="140"/>
                      <a:pt x="54" y="0"/>
                      <a:pt x="311" y="0"/>
                    </a:cubicBezTo>
                    <a:cubicBezTo>
                      <a:pt x="658" y="0"/>
                      <a:pt x="1215" y="174"/>
                      <a:pt x="2381" y="97"/>
                    </a:cubicBezTo>
                    <a:lnTo>
                      <a:pt x="2381" y="882"/>
                    </a:lnTo>
                    <a:close/>
                  </a:path>
                </a:pathLst>
              </a:custGeom>
              <a:solidFill>
                <a:schemeClr val="bg1"/>
              </a:solidFill>
              <a:ln w="9525">
                <a:noFill/>
                <a:round/>
                <a:headEnd/>
                <a:tailEnd/>
              </a:ln>
            </p:spPr>
            <p:txBody>
              <a:bodyPr/>
              <a:lstStyle/>
              <a:p>
                <a:pPr>
                  <a:defRPr/>
                </a:pPr>
                <a:endParaRPr lang="en-GB">
                  <a:ea typeface="ＭＳ Ｐゴシック" pitchFamily="-108" charset="-128"/>
                </a:endParaRPr>
              </a:p>
            </p:txBody>
          </p:sp>
          <p:sp>
            <p:nvSpPr>
              <p:cNvPr id="1036" name="Rectangle 38"/>
              <p:cNvSpPr>
                <a:spLocks noChangeArrowheads="1"/>
              </p:cNvSpPr>
              <p:nvPr userDrawn="1"/>
            </p:nvSpPr>
            <p:spPr bwMode="gray">
              <a:xfrm>
                <a:off x="-1" y="5643344"/>
                <a:ext cx="9144001" cy="1214656"/>
              </a:xfrm>
              <a:prstGeom prst="rect">
                <a:avLst/>
              </a:prstGeom>
              <a:solidFill>
                <a:schemeClr val="bg1"/>
              </a:solidFill>
              <a:ln w="25400" algn="ctr">
                <a:noFill/>
                <a:miter lim="800000"/>
                <a:headEnd/>
                <a:tailEnd/>
              </a:ln>
            </p:spPr>
            <p:txBody>
              <a:bodyPr anchor="ctr"/>
              <a:lstStyle/>
              <a:p>
                <a:pPr algn="ctr">
                  <a:defRPr/>
                </a:pPr>
                <a:endParaRPr lang="fr-FR">
                  <a:solidFill>
                    <a:srgbClr val="FFFFFF"/>
                  </a:solidFill>
                  <a:ea typeface="ＭＳ Ｐゴシック" pitchFamily="-108" charset="-128"/>
                </a:endParaRPr>
              </a:p>
            </p:txBody>
          </p:sp>
        </p:grpSp>
        <p:sp>
          <p:nvSpPr>
            <p:cNvPr id="2" name="Rectangle 63"/>
            <p:cNvSpPr>
              <a:spLocks noChangeArrowheads="1"/>
            </p:cNvSpPr>
            <p:nvPr userDrawn="1"/>
          </p:nvSpPr>
          <p:spPr bwMode="gray">
            <a:xfrm>
              <a:off x="0" y="2659"/>
              <a:ext cx="5760" cy="1661"/>
            </a:xfrm>
            <a:prstGeom prst="rect">
              <a:avLst/>
            </a:prstGeom>
            <a:solidFill>
              <a:schemeClr val="bg1"/>
            </a:solidFill>
            <a:ln w="9525">
              <a:noFill/>
              <a:miter lim="800000"/>
              <a:headEnd/>
              <a:tailEnd/>
            </a:ln>
          </p:spPr>
          <p:txBody>
            <a:bodyPr wrap="none" anchor="ctr"/>
            <a:lstStyle/>
            <a:p>
              <a:pPr>
                <a:defRPr/>
              </a:pPr>
              <a:endParaRPr lang="en-GB">
                <a:ea typeface="ＭＳ Ｐゴシック" pitchFamily="-108" charset="-128"/>
              </a:endParaRPr>
            </a:p>
          </p:txBody>
        </p:sp>
      </p:grpSp>
      <p:sp>
        <p:nvSpPr>
          <p:cNvPr id="1029" name="Text Placeholder 2"/>
          <p:cNvSpPr>
            <a:spLocks noGrp="1"/>
          </p:cNvSpPr>
          <p:nvPr>
            <p:ph type="body" idx="1"/>
          </p:nvPr>
        </p:nvSpPr>
        <p:spPr bwMode="gray">
          <a:xfrm>
            <a:off x="827088" y="1811338"/>
            <a:ext cx="7993062" cy="4425950"/>
          </a:xfrm>
          <a:prstGeom prst="rect">
            <a:avLst/>
          </a:prstGeom>
          <a:noFill/>
          <a:ln w="9525">
            <a:noFill/>
            <a:miter lim="800000"/>
            <a:headEnd/>
            <a:tailEnd/>
          </a:ln>
        </p:spPr>
        <p:txBody>
          <a:bodyPr vert="horz" wrap="square" lIns="90000" tIns="46800" rIns="90000" bIns="4680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Slide Number Placeholder 4"/>
          <p:cNvSpPr txBox="1">
            <a:spLocks noGrp="1"/>
          </p:cNvSpPr>
          <p:nvPr/>
        </p:nvSpPr>
        <p:spPr bwMode="gray">
          <a:xfrm>
            <a:off x="8172450" y="6345238"/>
            <a:ext cx="514350" cy="365125"/>
          </a:xfrm>
          <a:prstGeom prst="rect">
            <a:avLst/>
          </a:prstGeom>
          <a:noFill/>
          <a:ln w="9525">
            <a:noFill/>
            <a:miter lim="800000"/>
            <a:headEnd/>
            <a:tailEnd/>
          </a:ln>
        </p:spPr>
        <p:txBody>
          <a:bodyPr anchor="ctr"/>
          <a:lstStyle/>
          <a:p>
            <a:pPr algn="r">
              <a:defRPr/>
            </a:pPr>
            <a:fld id="{7BE88171-09D8-4E8B-B646-A44C89DDCFEA}" type="slidenum">
              <a:rPr lang="en-US" sz="1000">
                <a:solidFill>
                  <a:srgbClr val="005BAB"/>
                </a:solidFill>
                <a:ea typeface="ＭＳ Ｐゴシック" pitchFamily="-108" charset="-128"/>
              </a:rPr>
              <a:pPr algn="r">
                <a:defRPr/>
              </a:pPr>
              <a:t>‹Nº›</a:t>
            </a:fld>
            <a:endParaRPr lang="en-US" sz="1000">
              <a:solidFill>
                <a:srgbClr val="005BAB"/>
              </a:solidFill>
              <a:ea typeface="ＭＳ Ｐゴシック" pitchFamily="-108" charset="-128"/>
            </a:endParaRPr>
          </a:p>
        </p:txBody>
      </p:sp>
      <p:sp>
        <p:nvSpPr>
          <p:cNvPr id="7" name="Title 1"/>
          <p:cNvSpPr txBox="1">
            <a:spLocks/>
          </p:cNvSpPr>
          <p:nvPr/>
        </p:nvSpPr>
        <p:spPr bwMode="gray">
          <a:xfrm>
            <a:off x="323850" y="522288"/>
            <a:ext cx="500063" cy="857250"/>
          </a:xfrm>
          <a:prstGeom prst="rect">
            <a:avLst/>
          </a:prstGeom>
          <a:noFill/>
          <a:ln w="9525">
            <a:noFill/>
            <a:miter lim="800000"/>
            <a:headEnd/>
            <a:tailEnd/>
          </a:ln>
        </p:spPr>
        <p:txBody>
          <a:bodyPr anchor="b"/>
          <a:lstStyle/>
          <a:p>
            <a:pPr marL="357188" indent="-357188" algn="ctr">
              <a:buClr>
                <a:srgbClr val="9ECC3B"/>
              </a:buClr>
              <a:buSzPct val="100000"/>
              <a:buFont typeface="Trebuchet MS" pitchFamily="-108" charset="0"/>
              <a:buNone/>
              <a:defRPr/>
            </a:pPr>
            <a:r>
              <a:rPr lang="en-US" sz="4400">
                <a:solidFill>
                  <a:srgbClr val="9ECC3B"/>
                </a:solidFill>
                <a:ea typeface="ＭＳ Ｐゴシック" pitchFamily="-108" charset="-128"/>
                <a:sym typeface="Wingdings" pitchFamily="-108" charset="2"/>
              </a:rPr>
              <a:t></a:t>
            </a:r>
          </a:p>
        </p:txBody>
      </p:sp>
      <p:sp>
        <p:nvSpPr>
          <p:cNvPr id="1032" name="Title Placeholder 1"/>
          <p:cNvSpPr>
            <a:spLocks noGrp="1"/>
          </p:cNvSpPr>
          <p:nvPr>
            <p:ph type="title"/>
          </p:nvPr>
        </p:nvSpPr>
        <p:spPr bwMode="gray">
          <a:xfrm>
            <a:off x="982663" y="771525"/>
            <a:ext cx="7837487" cy="10398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pic>
        <p:nvPicPr>
          <p:cNvPr id="1033" name="Picture 9" descr="acer_logo-def"/>
          <p:cNvPicPr>
            <a:picLocks noChangeAspect="1" noChangeArrowheads="1"/>
          </p:cNvPicPr>
          <p:nvPr/>
        </p:nvPicPr>
        <p:blipFill>
          <a:blip r:embed="rId13" cstate="print"/>
          <a:srcRect/>
          <a:stretch>
            <a:fillRect/>
          </a:stretch>
        </p:blipFill>
        <p:spPr bwMode="auto">
          <a:xfrm>
            <a:off x="7956550" y="44450"/>
            <a:ext cx="1106488" cy="50482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ransition spd="med"/>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sz="3200">
          <a:solidFill>
            <a:schemeClr val="tx1"/>
          </a:solidFill>
          <a:latin typeface="+mj-lt"/>
          <a:ea typeface="ＭＳ Ｐゴシック" pitchFamily="-108" charset="-128"/>
          <a:cs typeface="+mj-cs"/>
        </a:defRPr>
      </a:lvl1pPr>
      <a:lvl2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2pPr>
      <a:lvl3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3pPr>
      <a:lvl4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4pPr>
      <a:lvl5pPr algn="l" rtl="0" eaLnBrk="0" fontAlgn="base" hangingPunct="0">
        <a:lnSpc>
          <a:spcPct val="90000"/>
        </a:lnSpc>
        <a:spcBef>
          <a:spcPct val="0"/>
        </a:spcBef>
        <a:spcAft>
          <a:spcPct val="0"/>
        </a:spcAft>
        <a:defRPr sz="3200">
          <a:solidFill>
            <a:schemeClr val="tx1"/>
          </a:solidFill>
          <a:latin typeface="Arial" charset="0"/>
          <a:ea typeface="ＭＳ Ｐゴシック" pitchFamily="-108" charset="-128"/>
        </a:defRPr>
      </a:lvl5pPr>
      <a:lvl6pPr marL="457200" algn="l" rtl="0" fontAlgn="base">
        <a:lnSpc>
          <a:spcPct val="90000"/>
        </a:lnSpc>
        <a:spcBef>
          <a:spcPct val="0"/>
        </a:spcBef>
        <a:spcAft>
          <a:spcPct val="0"/>
        </a:spcAft>
        <a:defRPr sz="3200">
          <a:solidFill>
            <a:schemeClr val="tx1"/>
          </a:solidFill>
          <a:latin typeface="Arial" charset="0"/>
        </a:defRPr>
      </a:lvl6pPr>
      <a:lvl7pPr marL="914400" algn="l" rtl="0" fontAlgn="base">
        <a:lnSpc>
          <a:spcPct val="90000"/>
        </a:lnSpc>
        <a:spcBef>
          <a:spcPct val="0"/>
        </a:spcBef>
        <a:spcAft>
          <a:spcPct val="0"/>
        </a:spcAft>
        <a:defRPr sz="3200">
          <a:solidFill>
            <a:schemeClr val="tx1"/>
          </a:solidFill>
          <a:latin typeface="Arial" charset="0"/>
        </a:defRPr>
      </a:lvl7pPr>
      <a:lvl8pPr marL="1371600" algn="l" rtl="0" fontAlgn="base">
        <a:lnSpc>
          <a:spcPct val="90000"/>
        </a:lnSpc>
        <a:spcBef>
          <a:spcPct val="0"/>
        </a:spcBef>
        <a:spcAft>
          <a:spcPct val="0"/>
        </a:spcAft>
        <a:defRPr sz="3200">
          <a:solidFill>
            <a:schemeClr val="tx1"/>
          </a:solidFill>
          <a:latin typeface="Arial" charset="0"/>
        </a:defRPr>
      </a:lvl8pPr>
      <a:lvl9pPr marL="1828800" algn="l" rtl="0" fontAlgn="base">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fontAlgn="base">
        <a:spcBef>
          <a:spcPct val="0"/>
        </a:spcBef>
        <a:spcAft>
          <a:spcPct val="0"/>
        </a:spcAft>
        <a:buClr>
          <a:srgbClr val="005BAB"/>
        </a:buClr>
        <a:buFont typeface="Arial" charset="0"/>
        <a:buChar char="•"/>
        <a:defRPr sz="2000">
          <a:solidFill>
            <a:schemeClr val="tx1"/>
          </a:solidFill>
          <a:latin typeface="+mn-lt"/>
        </a:defRPr>
      </a:lvl6pPr>
      <a:lvl7pPr marL="3136900" indent="-228600" algn="l" rtl="0" fontAlgn="base">
        <a:spcBef>
          <a:spcPct val="0"/>
        </a:spcBef>
        <a:spcAft>
          <a:spcPct val="0"/>
        </a:spcAft>
        <a:buClr>
          <a:srgbClr val="005BAB"/>
        </a:buClr>
        <a:buFont typeface="Arial" charset="0"/>
        <a:buChar char="•"/>
        <a:defRPr sz="2000">
          <a:solidFill>
            <a:schemeClr val="tx1"/>
          </a:solidFill>
          <a:latin typeface="+mn-lt"/>
        </a:defRPr>
      </a:lvl7pPr>
      <a:lvl8pPr marL="3594100" indent="-228600" algn="l" rtl="0" fontAlgn="base">
        <a:spcBef>
          <a:spcPct val="0"/>
        </a:spcBef>
        <a:spcAft>
          <a:spcPct val="0"/>
        </a:spcAft>
        <a:buClr>
          <a:srgbClr val="005BAB"/>
        </a:buClr>
        <a:buFont typeface="Arial" charset="0"/>
        <a:buChar char="•"/>
        <a:defRPr sz="2000">
          <a:solidFill>
            <a:schemeClr val="tx1"/>
          </a:solidFill>
          <a:latin typeface="+mn-lt"/>
        </a:defRPr>
      </a:lvl8pPr>
      <a:lvl9pPr marL="4051300" indent="-228600" algn="l" rtl="0" fontAlgn="base">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slideLayout" Target="../slideLayouts/slideLayout34.xml"/><Relationship Id="rId1" Type="http://schemas.openxmlformats.org/officeDocument/2006/relationships/vmlDrawing" Target="../drawings/vmlDrawing1.vml"/><Relationship Id="rId5" Type="http://schemas.openxmlformats.org/officeDocument/2006/relationships/oleObject" Target="../embeddings/oleObject1.bin"/><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Grp="1" noChangeArrowheads="1"/>
          </p:cNvSpPr>
          <p:nvPr>
            <p:ph type="subTitle" idx="1"/>
          </p:nvPr>
        </p:nvSpPr>
        <p:spPr>
          <a:xfrm>
            <a:off x="4211961" y="5573280"/>
            <a:ext cx="4176463" cy="376000"/>
          </a:xfrm>
        </p:spPr>
        <p:txBody>
          <a:bodyPr/>
          <a:lstStyle/>
          <a:p>
            <a:pPr eaLnBrk="1" hangingPunct="1">
              <a:spcBef>
                <a:spcPct val="0"/>
              </a:spcBef>
            </a:pPr>
            <a:r>
              <a:rPr lang="en-US" b="1" dirty="0" smtClean="0"/>
              <a:t>23</a:t>
            </a:r>
            <a:r>
              <a:rPr lang="en-US" b="1" baseline="30000" dirty="0" smtClean="0"/>
              <a:t>rd</a:t>
            </a:r>
            <a:r>
              <a:rPr lang="en-US" b="1" dirty="0" smtClean="0"/>
              <a:t> September 2013 </a:t>
            </a:r>
          </a:p>
        </p:txBody>
      </p:sp>
      <p:sp>
        <p:nvSpPr>
          <p:cNvPr id="9" name="Rectangle 5"/>
          <p:cNvSpPr>
            <a:spLocks noChangeArrowheads="1"/>
          </p:cNvSpPr>
          <p:nvPr/>
        </p:nvSpPr>
        <p:spPr bwMode="auto">
          <a:xfrm>
            <a:off x="571472" y="3429000"/>
            <a:ext cx="7772400" cy="1685925"/>
          </a:xfrm>
          <a:prstGeom prst="rect">
            <a:avLst/>
          </a:prstGeom>
          <a:noFill/>
          <a:ln w="9525">
            <a:noFill/>
            <a:miter lim="800000"/>
            <a:headEnd/>
            <a:tailEnd/>
          </a:ln>
          <a:effectLst/>
        </p:spPr>
        <p:txBody>
          <a:bodyPr anchor="ctr"/>
          <a:lstStyle/>
          <a:p>
            <a:pPr defTabSz="571500" fontAlgn="auto">
              <a:lnSpc>
                <a:spcPct val="120000"/>
              </a:lnSpc>
              <a:spcBef>
                <a:spcPts val="0"/>
              </a:spcBef>
              <a:spcAft>
                <a:spcPts val="0"/>
              </a:spcAft>
              <a:defRPr/>
            </a:pPr>
            <a:r>
              <a:rPr lang="en-GB" sz="4000" b="1" kern="0" dirty="0" smtClean="0">
                <a:cs typeface="+mn-cs"/>
              </a:rPr>
              <a:t>24</a:t>
            </a:r>
            <a:r>
              <a:rPr lang="en-GB" sz="4000" b="1" kern="0" baseline="30000" dirty="0" smtClean="0">
                <a:cs typeface="+mn-cs"/>
              </a:rPr>
              <a:t>th</a:t>
            </a:r>
            <a:r>
              <a:rPr lang="en-GB" sz="4000" b="1" kern="0" dirty="0" smtClean="0">
                <a:cs typeface="+mn-cs"/>
              </a:rPr>
              <a:t> </a:t>
            </a:r>
            <a:r>
              <a:rPr lang="en-GB" sz="4000" b="1" kern="0" dirty="0">
                <a:cs typeface="+mn-cs"/>
              </a:rPr>
              <a:t>IG Meeting </a:t>
            </a:r>
            <a:r>
              <a:rPr lang="en-GB" sz="4000" b="1" kern="0" dirty="0">
                <a:solidFill>
                  <a:srgbClr val="264D74"/>
                </a:solidFill>
                <a:cs typeface="+mn-cs"/>
              </a:rPr>
              <a:t/>
            </a:r>
            <a:br>
              <a:rPr lang="en-GB" sz="4000" b="1" kern="0" dirty="0">
                <a:solidFill>
                  <a:srgbClr val="264D74"/>
                </a:solidFill>
                <a:cs typeface="+mn-cs"/>
              </a:rPr>
            </a:br>
            <a:r>
              <a:rPr lang="en-GB" sz="4000" b="1" kern="0" dirty="0">
                <a:cs typeface="+mn-cs"/>
              </a:rPr>
              <a:t>South Gas Regional Initiative</a:t>
            </a:r>
          </a:p>
        </p:txBody>
      </p:sp>
      <p:pic>
        <p:nvPicPr>
          <p:cNvPr id="4" name="3 Imagen"/>
          <p:cNvPicPr/>
          <p:nvPr/>
        </p:nvPicPr>
        <p:blipFill>
          <a:blip r:embed="rId3" cstate="print"/>
          <a:srcRect/>
          <a:stretch>
            <a:fillRect/>
          </a:stretch>
        </p:blipFill>
        <p:spPr bwMode="auto">
          <a:xfrm>
            <a:off x="2714612" y="1714488"/>
            <a:ext cx="1643074" cy="785818"/>
          </a:xfrm>
          <a:prstGeom prst="rect">
            <a:avLst/>
          </a:prstGeom>
          <a:noFill/>
        </p:spPr>
      </p:pic>
      <p:pic>
        <p:nvPicPr>
          <p:cNvPr id="5" name="4 Imagen" descr="SIMPLIFICADA CMYK"/>
          <p:cNvPicPr/>
          <p:nvPr/>
        </p:nvPicPr>
        <p:blipFill>
          <a:blip r:embed="rId4" cstate="print"/>
          <a:srcRect/>
          <a:stretch>
            <a:fillRect/>
          </a:stretch>
        </p:blipFill>
        <p:spPr bwMode="auto">
          <a:xfrm>
            <a:off x="142844" y="1714488"/>
            <a:ext cx="1428760" cy="642942"/>
          </a:xfrm>
          <a:prstGeom prst="rect">
            <a:avLst/>
          </a:prstGeom>
          <a:noFill/>
        </p:spPr>
      </p:pic>
      <p:graphicFrame>
        <p:nvGraphicFramePr>
          <p:cNvPr id="1026" name="Object 2"/>
          <p:cNvGraphicFramePr>
            <a:graphicFrameLocks noChangeAspect="1"/>
          </p:cNvGraphicFramePr>
          <p:nvPr/>
        </p:nvGraphicFramePr>
        <p:xfrm>
          <a:off x="1643042" y="1500174"/>
          <a:ext cx="928694" cy="1247498"/>
        </p:xfrm>
        <a:graphic>
          <a:graphicData uri="http://schemas.openxmlformats.org/presentationml/2006/ole">
            <p:oleObj spid="_x0000_s1028" name="Picture" r:id="rId5" imgW="2165684" imgH="1443789" progId="Word.Picture.8">
              <p:embed/>
            </p:oleObj>
          </a:graphicData>
        </a:graphic>
      </p:graphicFrame>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323528" y="2348881"/>
            <a:ext cx="8352928" cy="3605089"/>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III.1. </a:t>
            </a:r>
            <a:r>
              <a:rPr lang="en-GB" sz="2400" dirty="0" smtClean="0"/>
              <a:t>CMP implementation: existing and expected regulation in each country, application, convergence of the different mechanisms</a:t>
            </a:r>
            <a:endParaRPr lang="en-US" sz="2400" dirty="0" smtClean="0"/>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Regulators)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Status of the regulations in each country </a:t>
            </a:r>
          </a:p>
        </p:txBody>
      </p:sp>
      <p:sp>
        <p:nvSpPr>
          <p:cNvPr id="9" name="8 Rectángulo"/>
          <p:cNvSpPr/>
          <p:nvPr/>
        </p:nvSpPr>
        <p:spPr>
          <a:xfrm>
            <a:off x="251520" y="2276872"/>
            <a:ext cx="8892480" cy="4524315"/>
          </a:xfrm>
          <a:prstGeom prst="rect">
            <a:avLst/>
          </a:prstGeom>
        </p:spPr>
        <p:txBody>
          <a:bodyPr wrap="square">
            <a:spAutoFit/>
          </a:bodyPr>
          <a:lstStyle/>
          <a:p>
            <a:pPr indent="273050">
              <a:buFont typeface="Arial" pitchFamily="34" charset="0"/>
              <a:buChar char="•"/>
            </a:pPr>
            <a:r>
              <a:rPr lang="en-GB" dirty="0" smtClean="0"/>
              <a:t> </a:t>
            </a:r>
            <a:r>
              <a:rPr lang="en-US" dirty="0" smtClean="0"/>
              <a:t>CRE’s Deliberation was published end of June.</a:t>
            </a:r>
          </a:p>
          <a:p>
            <a:endParaRPr lang="en-US" dirty="0" smtClean="0"/>
          </a:p>
          <a:p>
            <a:pPr lvl="0"/>
            <a:endParaRPr lang="en-US" dirty="0" smtClean="0"/>
          </a:p>
          <a:p>
            <a:pPr marL="273050" lvl="0" indent="-273050">
              <a:buFont typeface="Arial" pitchFamily="34" charset="0"/>
              <a:buChar char="•"/>
            </a:pPr>
            <a:r>
              <a:rPr lang="en-US" dirty="0" smtClean="0"/>
              <a:t>CNE has already revised their regulatory proposal after the public consultation and it has been sent to their Board for approval.</a:t>
            </a:r>
          </a:p>
          <a:p>
            <a:pPr marL="273050" lvl="0" indent="-273050">
              <a:buFont typeface="Arial" pitchFamily="34" charset="0"/>
              <a:buChar char="•"/>
            </a:pPr>
            <a:r>
              <a:rPr lang="en-US" dirty="0" smtClean="0"/>
              <a:t>Approval and publication are expected by the new NRA, CNMC.</a:t>
            </a:r>
            <a:endParaRPr lang="es-ES" dirty="0" smtClean="0"/>
          </a:p>
          <a:p>
            <a:pPr lvl="0"/>
            <a:endParaRPr lang="en-US" dirty="0" smtClean="0"/>
          </a:p>
          <a:p>
            <a:pPr marL="273050" lvl="0" indent="-273050">
              <a:buFont typeface="Arial" pitchFamily="34" charset="0"/>
              <a:buChar char="•"/>
            </a:pPr>
            <a:endParaRPr lang="en-US" dirty="0" smtClean="0"/>
          </a:p>
          <a:p>
            <a:pPr marL="273050" lvl="0" indent="-273050">
              <a:buFont typeface="Arial" pitchFamily="34" charset="0"/>
              <a:buChar char="•"/>
            </a:pPr>
            <a:r>
              <a:rPr lang="en-US" dirty="0" smtClean="0"/>
              <a:t>ERSE, in cooperation with TSOs and stakeholders, will start working on the implementation of a capacity surrender mechanism.</a:t>
            </a:r>
          </a:p>
          <a:p>
            <a:pPr marL="273050" lvl="0" indent="-273050">
              <a:buFont typeface="Arial" pitchFamily="34" charset="0"/>
              <a:buChar char="•"/>
            </a:pPr>
            <a:r>
              <a:rPr lang="en-US" dirty="0" smtClean="0"/>
              <a:t>Since there’s no long term allocations, Portugal considers that they have no need for LT UIOLI.</a:t>
            </a:r>
          </a:p>
          <a:p>
            <a:pPr marL="273050" lvl="0" indent="-273050">
              <a:buFont typeface="Arial" pitchFamily="34" charset="0"/>
              <a:buChar char="•"/>
            </a:pPr>
            <a:r>
              <a:rPr lang="en-US" dirty="0" smtClean="0"/>
              <a:t>The need for OSBB mechanism is also questionable, since there is available capacity to be booked at borders. </a:t>
            </a:r>
          </a:p>
          <a:p>
            <a:pPr marL="273050" lvl="0" indent="-273050">
              <a:buFont typeface="Arial" pitchFamily="34" charset="0"/>
              <a:buChar char="•"/>
            </a:pPr>
            <a:r>
              <a:rPr lang="en-US" dirty="0" smtClean="0"/>
              <a:t>In any case, CMP will be compatible with their new CAM and coordinated with Spanish mechanism.</a:t>
            </a:r>
            <a:endParaRPr lang="es-ES" dirty="0"/>
          </a:p>
        </p:txBody>
      </p:sp>
      <p:sp>
        <p:nvSpPr>
          <p:cNvPr id="10" name="9 Rectángulo"/>
          <p:cNvSpPr/>
          <p:nvPr/>
        </p:nvSpPr>
        <p:spPr>
          <a:xfrm>
            <a:off x="395536" y="1916832"/>
            <a:ext cx="1146468" cy="369332"/>
          </a:xfrm>
          <a:prstGeom prst="rect">
            <a:avLst/>
          </a:prstGeom>
          <a:solidFill>
            <a:srgbClr val="264D74"/>
          </a:solidFill>
        </p:spPr>
        <p:txBody>
          <a:bodyPr wrap="none">
            <a:spAutoFit/>
          </a:bodyPr>
          <a:lstStyle/>
          <a:p>
            <a:r>
              <a:rPr lang="en-US" b="1" dirty="0" smtClean="0">
                <a:solidFill>
                  <a:schemeClr val="bg1"/>
                </a:solidFill>
              </a:rPr>
              <a:t>FRANCE</a:t>
            </a:r>
            <a:endParaRPr lang="es-ES" dirty="0">
              <a:solidFill>
                <a:schemeClr val="bg1"/>
              </a:solidFill>
            </a:endParaRPr>
          </a:p>
        </p:txBody>
      </p:sp>
      <p:sp>
        <p:nvSpPr>
          <p:cNvPr id="11" name="10 Rectángulo"/>
          <p:cNvSpPr/>
          <p:nvPr/>
        </p:nvSpPr>
        <p:spPr>
          <a:xfrm>
            <a:off x="395536" y="2699628"/>
            <a:ext cx="872868" cy="369332"/>
          </a:xfrm>
          <a:prstGeom prst="rect">
            <a:avLst/>
          </a:prstGeom>
          <a:solidFill>
            <a:srgbClr val="264D74"/>
          </a:solidFill>
        </p:spPr>
        <p:txBody>
          <a:bodyPr wrap="none">
            <a:spAutoFit/>
          </a:bodyPr>
          <a:lstStyle/>
          <a:p>
            <a:r>
              <a:rPr lang="en-US" b="1" dirty="0" smtClean="0">
                <a:solidFill>
                  <a:schemeClr val="bg1"/>
                </a:solidFill>
              </a:rPr>
              <a:t>SPAIN</a:t>
            </a:r>
            <a:endParaRPr lang="es-ES" dirty="0">
              <a:solidFill>
                <a:schemeClr val="bg1"/>
              </a:solidFill>
            </a:endParaRPr>
          </a:p>
        </p:txBody>
      </p:sp>
      <p:sp>
        <p:nvSpPr>
          <p:cNvPr id="12" name="11 Rectángulo"/>
          <p:cNvSpPr/>
          <p:nvPr/>
        </p:nvSpPr>
        <p:spPr>
          <a:xfrm>
            <a:off x="395536" y="4067780"/>
            <a:ext cx="1479892" cy="369332"/>
          </a:xfrm>
          <a:prstGeom prst="rect">
            <a:avLst/>
          </a:prstGeom>
          <a:solidFill>
            <a:srgbClr val="264D74"/>
          </a:solidFill>
        </p:spPr>
        <p:txBody>
          <a:bodyPr wrap="none">
            <a:spAutoFit/>
          </a:bodyPr>
          <a:lstStyle/>
          <a:p>
            <a:r>
              <a:rPr lang="en-US" b="1" dirty="0" smtClean="0">
                <a:solidFill>
                  <a:schemeClr val="bg1"/>
                </a:solidFill>
              </a:rPr>
              <a:t>PORTUGAL</a:t>
            </a:r>
            <a:endParaRPr lang="es-ES"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in France</a:t>
            </a:r>
          </a:p>
        </p:txBody>
      </p:sp>
      <p:sp>
        <p:nvSpPr>
          <p:cNvPr id="6" name="5 Rectángulo"/>
          <p:cNvSpPr/>
          <p:nvPr/>
        </p:nvSpPr>
        <p:spPr>
          <a:xfrm>
            <a:off x="179512" y="2512635"/>
            <a:ext cx="8892480" cy="3508653"/>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b="1" dirty="0" smtClean="0"/>
              <a:t>Public consultation from 4 to 23 April on the TSOs proposal of implementation discussed within the South GRI. </a:t>
            </a:r>
          </a:p>
          <a:p>
            <a:pPr marL="819150" lvl="1" indent="-361950">
              <a:spcBef>
                <a:spcPts val="600"/>
              </a:spcBef>
              <a:spcAft>
                <a:spcPts val="600"/>
              </a:spcAft>
              <a:buFont typeface="Arial" pitchFamily="34" charset="0"/>
              <a:buChar char="•"/>
            </a:pPr>
            <a:r>
              <a:rPr lang="en-GB" dirty="0" smtClean="0"/>
              <a:t>19 responses received: 10 network users, 3 national associations, 3 TSOs, 2 infrastructure operators, 1 confidential.</a:t>
            </a:r>
          </a:p>
          <a:p>
            <a:pPr marL="819150" lvl="1" indent="-361950">
              <a:spcBef>
                <a:spcPts val="600"/>
              </a:spcBef>
              <a:spcAft>
                <a:spcPts val="600"/>
              </a:spcAft>
              <a:buFont typeface="Arial" pitchFamily="34" charset="0"/>
              <a:buChar char="•"/>
            </a:pPr>
            <a:r>
              <a:rPr lang="en-GB" dirty="0" smtClean="0"/>
              <a:t>Contributions received from CNE, </a:t>
            </a:r>
            <a:r>
              <a:rPr lang="en-GB" dirty="0" err="1" smtClean="0"/>
              <a:t>BNetzA</a:t>
            </a:r>
            <a:r>
              <a:rPr lang="en-GB" dirty="0" smtClean="0"/>
              <a:t> and CREG.</a:t>
            </a:r>
          </a:p>
          <a:p>
            <a:pPr marL="361950" indent="-361950">
              <a:spcBef>
                <a:spcPts val="600"/>
              </a:spcBef>
              <a:spcAft>
                <a:spcPts val="600"/>
              </a:spcAft>
              <a:buFont typeface="Arial" pitchFamily="34" charset="0"/>
              <a:buChar char="•"/>
            </a:pPr>
            <a:r>
              <a:rPr lang="en-GB" b="1" dirty="0"/>
              <a:t>CRE’s deliberation </a:t>
            </a:r>
            <a:r>
              <a:rPr lang="en-GB" b="1" dirty="0" smtClean="0"/>
              <a:t>published on 27</a:t>
            </a:r>
            <a:r>
              <a:rPr lang="en-GB" b="1" baseline="30000" dirty="0" smtClean="0"/>
              <a:t>th</a:t>
            </a:r>
            <a:r>
              <a:rPr lang="en-GB" b="1" dirty="0" smtClean="0"/>
              <a:t> June, 2013</a:t>
            </a:r>
            <a:endParaRPr lang="en-GB" b="1" dirty="0"/>
          </a:p>
          <a:p>
            <a:pPr marL="819150" lvl="1" indent="-361950">
              <a:spcBef>
                <a:spcPts val="600"/>
              </a:spcBef>
              <a:spcAft>
                <a:spcPts val="600"/>
              </a:spcAft>
              <a:buFont typeface="Arial" pitchFamily="34" charset="0"/>
              <a:buChar char="•"/>
            </a:pPr>
            <a:r>
              <a:rPr lang="en-GB" dirty="0"/>
              <a:t>Publication of the risk analysis for the OS/BB scheme</a:t>
            </a:r>
          </a:p>
          <a:p>
            <a:pPr marL="819150" lvl="1" indent="-361950">
              <a:spcBef>
                <a:spcPts val="600"/>
              </a:spcBef>
              <a:spcAft>
                <a:spcPts val="600"/>
              </a:spcAft>
              <a:buFont typeface="Arial" pitchFamily="34" charset="0"/>
              <a:buChar char="•"/>
            </a:pPr>
            <a:r>
              <a:rPr lang="en-GB" dirty="0"/>
              <a:t>Publication of </a:t>
            </a:r>
            <a:r>
              <a:rPr lang="en-GB" dirty="0" smtClean="0"/>
              <a:t>non-confidential </a:t>
            </a:r>
            <a:r>
              <a:rPr lang="en-GB" dirty="0"/>
              <a:t>responses to the public consultation. </a:t>
            </a:r>
          </a:p>
          <a:p>
            <a:pPr marL="819150" lvl="1" indent="-361950">
              <a:spcBef>
                <a:spcPts val="600"/>
              </a:spcBef>
              <a:spcAft>
                <a:spcPts val="600"/>
              </a:spcAft>
              <a:buFont typeface="Arial" pitchFamily="34" charset="0"/>
              <a:buChar char="•"/>
            </a:pPr>
            <a:endParaRPr lang="en-GB" dirty="0" smtClean="0"/>
          </a:p>
        </p:txBody>
      </p:sp>
      <p:sp>
        <p:nvSpPr>
          <p:cNvPr id="8" name="7 Rectángulo"/>
          <p:cNvSpPr/>
          <p:nvPr/>
        </p:nvSpPr>
        <p:spPr>
          <a:xfrm>
            <a:off x="395536" y="1988840"/>
            <a:ext cx="5489003" cy="369332"/>
          </a:xfrm>
          <a:prstGeom prst="rect">
            <a:avLst/>
          </a:prstGeom>
          <a:solidFill>
            <a:srgbClr val="264D74"/>
          </a:solidFill>
        </p:spPr>
        <p:txBody>
          <a:bodyPr wrap="none">
            <a:spAutoFit/>
          </a:bodyPr>
          <a:lstStyle/>
          <a:p>
            <a:r>
              <a:rPr lang="en-US" b="1" dirty="0" smtClean="0">
                <a:solidFill>
                  <a:schemeClr val="bg1"/>
                </a:solidFill>
              </a:rPr>
              <a:t>Process  for implementation on 1</a:t>
            </a:r>
            <a:r>
              <a:rPr lang="en-US" b="1" baseline="30000" dirty="0" smtClean="0">
                <a:solidFill>
                  <a:schemeClr val="bg1"/>
                </a:solidFill>
              </a:rPr>
              <a:t>st</a:t>
            </a:r>
            <a:r>
              <a:rPr lang="en-US" b="1" dirty="0" smtClean="0">
                <a:solidFill>
                  <a:schemeClr val="bg1"/>
                </a:solidFill>
              </a:rPr>
              <a:t> October 2013</a:t>
            </a:r>
            <a:endParaRPr lang="es-ES" b="1"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 in Spain</a:t>
            </a:r>
          </a:p>
        </p:txBody>
      </p:sp>
      <p:sp>
        <p:nvSpPr>
          <p:cNvPr id="6" name="5 Rectángulo"/>
          <p:cNvSpPr/>
          <p:nvPr/>
        </p:nvSpPr>
        <p:spPr>
          <a:xfrm>
            <a:off x="179512" y="2441788"/>
            <a:ext cx="8892480" cy="3785652"/>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b="1" dirty="0" smtClean="0"/>
              <a:t>First draft approved by CNE on 11 July</a:t>
            </a:r>
          </a:p>
          <a:p>
            <a:pPr marL="819150" lvl="1" indent="-361950">
              <a:spcBef>
                <a:spcPts val="600"/>
              </a:spcBef>
              <a:spcAft>
                <a:spcPts val="600"/>
              </a:spcAft>
              <a:buFont typeface="Arial" pitchFamily="34" charset="0"/>
              <a:buChar char="•"/>
            </a:pPr>
            <a:r>
              <a:rPr lang="en-GB" dirty="0" smtClean="0">
                <a:solidFill>
                  <a:srgbClr val="000000"/>
                </a:solidFill>
              </a:rPr>
              <a:t>Detailed mechanisms defined: capacity surrender, LT UIOLI and OSBB.</a:t>
            </a:r>
          </a:p>
          <a:p>
            <a:pPr marL="361950" lvl="0" indent="-361950">
              <a:spcBef>
                <a:spcPts val="600"/>
              </a:spcBef>
              <a:spcAft>
                <a:spcPts val="600"/>
              </a:spcAft>
              <a:buFont typeface="Arial" pitchFamily="34" charset="0"/>
              <a:buChar char="•"/>
            </a:pPr>
            <a:r>
              <a:rPr lang="en-GB" b="1" dirty="0" smtClean="0"/>
              <a:t>Public consultation from 15  July to 7 August on the CNE proposal of implementation discussed within the South GRI. </a:t>
            </a:r>
          </a:p>
          <a:p>
            <a:pPr marL="819150" lvl="1" indent="-361950">
              <a:spcBef>
                <a:spcPts val="600"/>
              </a:spcBef>
              <a:spcAft>
                <a:spcPts val="600"/>
              </a:spcAft>
              <a:buFont typeface="Arial" pitchFamily="34" charset="0"/>
              <a:buChar char="•"/>
            </a:pPr>
            <a:r>
              <a:rPr lang="en-GB" dirty="0" smtClean="0"/>
              <a:t>8 responses received:  1 network users association, 3 public entities, 1 TSO, 1 DSO association, 1 business group and the Technical System Manager.</a:t>
            </a:r>
          </a:p>
          <a:p>
            <a:pPr marL="361950" indent="-361950">
              <a:spcBef>
                <a:spcPts val="600"/>
              </a:spcBef>
              <a:spcAft>
                <a:spcPts val="600"/>
              </a:spcAft>
              <a:buFont typeface="Arial" pitchFamily="34" charset="0"/>
              <a:buChar char="•"/>
            </a:pPr>
            <a:r>
              <a:rPr lang="en-GB" b="1" dirty="0" smtClean="0"/>
              <a:t>A new version produced in early September and sent to the Board</a:t>
            </a:r>
            <a:endParaRPr lang="en-GB" b="1" dirty="0"/>
          </a:p>
          <a:p>
            <a:pPr marL="819150" lvl="1" indent="-361950">
              <a:spcBef>
                <a:spcPts val="600"/>
              </a:spcBef>
              <a:spcAft>
                <a:spcPts val="600"/>
              </a:spcAft>
              <a:buFont typeface="Arial" pitchFamily="34" charset="0"/>
              <a:buChar char="•"/>
            </a:pPr>
            <a:r>
              <a:rPr lang="en-GB" dirty="0" smtClean="0"/>
              <a:t>This version includes comments from public consultation and alignment with the already implemented mechanisms in France.</a:t>
            </a:r>
            <a:endParaRPr lang="en-GB" dirty="0"/>
          </a:p>
          <a:p>
            <a:pPr marL="819150" lvl="1" indent="-361950">
              <a:spcBef>
                <a:spcPts val="600"/>
              </a:spcBef>
              <a:spcAft>
                <a:spcPts val="600"/>
              </a:spcAft>
              <a:buFont typeface="Arial" pitchFamily="34" charset="0"/>
              <a:buChar char="•"/>
            </a:pPr>
            <a:r>
              <a:rPr lang="en-GB" dirty="0" smtClean="0"/>
              <a:t>Board approval expected before by the CNMC</a:t>
            </a:r>
          </a:p>
        </p:txBody>
      </p:sp>
      <p:sp>
        <p:nvSpPr>
          <p:cNvPr id="8" name="7 Rectángulo"/>
          <p:cNvSpPr/>
          <p:nvPr/>
        </p:nvSpPr>
        <p:spPr>
          <a:xfrm>
            <a:off x="395536" y="1988840"/>
            <a:ext cx="5489003" cy="369332"/>
          </a:xfrm>
          <a:prstGeom prst="rect">
            <a:avLst/>
          </a:prstGeom>
          <a:solidFill>
            <a:srgbClr val="264D74"/>
          </a:solidFill>
        </p:spPr>
        <p:txBody>
          <a:bodyPr wrap="none">
            <a:spAutoFit/>
          </a:bodyPr>
          <a:lstStyle/>
          <a:p>
            <a:r>
              <a:rPr lang="en-US" b="1" dirty="0" smtClean="0">
                <a:solidFill>
                  <a:schemeClr val="bg1"/>
                </a:solidFill>
              </a:rPr>
              <a:t>Process  for implementation on 1</a:t>
            </a:r>
            <a:r>
              <a:rPr lang="en-US" b="1" baseline="30000" dirty="0" smtClean="0">
                <a:solidFill>
                  <a:schemeClr val="bg1"/>
                </a:solidFill>
              </a:rPr>
              <a:t>st</a:t>
            </a:r>
            <a:r>
              <a:rPr lang="en-US" b="1" dirty="0" smtClean="0">
                <a:solidFill>
                  <a:schemeClr val="bg1"/>
                </a:solidFill>
              </a:rPr>
              <a:t> October 2013</a:t>
            </a:r>
            <a:endParaRPr lang="es-ES" b="1" dirty="0">
              <a:solidFill>
                <a:schemeClr val="bg1"/>
              </a:solidFill>
            </a:endParaRPr>
          </a:p>
        </p:txBody>
      </p:sp>
    </p:spTree>
    <p:extLst>
      <p:ext uri="{BB962C8B-B14F-4D97-AF65-F5344CB8AC3E}">
        <p14:creationId xmlns="" xmlns:p14="http://schemas.microsoft.com/office/powerpoint/2010/main" val="2635903216"/>
      </p:ext>
    </p:extLst>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492896"/>
            <a:ext cx="8892480" cy="3754874"/>
          </a:xfrm>
          <a:prstGeom prst="rect">
            <a:avLst/>
          </a:prstGeom>
        </p:spPr>
        <p:txBody>
          <a:bodyPr wrap="square">
            <a:spAutoFit/>
          </a:bodyPr>
          <a:lstStyle/>
          <a:p>
            <a:pPr marL="361950" indent="-361950">
              <a:spcBef>
                <a:spcPts val="600"/>
              </a:spcBef>
              <a:spcAft>
                <a:spcPts val="600"/>
              </a:spcAft>
            </a:pPr>
            <a:r>
              <a:rPr lang="en-US" b="1" dirty="0" smtClean="0">
                <a:solidFill>
                  <a:srgbClr val="003399"/>
                </a:solidFill>
              </a:rPr>
              <a:t>SIMILAR MECHANISMS ON BOTH SIDES OF THE FRENCH-SPANISH BORDERS</a:t>
            </a:r>
          </a:p>
          <a:p>
            <a:pPr marL="361950" lvl="1" indent="-361950">
              <a:spcBef>
                <a:spcPts val="600"/>
              </a:spcBef>
              <a:spcAft>
                <a:spcPts val="600"/>
              </a:spcAft>
              <a:buFont typeface="Arial" pitchFamily="34" charset="0"/>
              <a:buChar char="•"/>
            </a:pPr>
            <a:r>
              <a:rPr lang="en-GB" sz="2000" b="1" dirty="0" smtClean="0"/>
              <a:t>Possibility to surrender in full or in part </a:t>
            </a:r>
            <a:r>
              <a:rPr lang="en-GB" sz="2000" dirty="0" smtClean="0"/>
              <a:t>the initial capacity </a:t>
            </a:r>
            <a:r>
              <a:rPr lang="en-GB" sz="2000" b="1" dirty="0" smtClean="0"/>
              <a:t>without any limitation in volume and duration. </a:t>
            </a:r>
          </a:p>
          <a:p>
            <a:pPr marL="361950" lvl="1" indent="-361950">
              <a:spcBef>
                <a:spcPts val="600"/>
              </a:spcBef>
              <a:spcAft>
                <a:spcPts val="600"/>
              </a:spcAft>
              <a:buFont typeface="Arial" pitchFamily="34" charset="0"/>
              <a:buChar char="•"/>
            </a:pPr>
            <a:r>
              <a:rPr lang="en-GB" sz="2000" dirty="0" smtClean="0">
                <a:sym typeface="Wingdings" pitchFamily="2" charset="2"/>
              </a:rPr>
              <a:t>S</a:t>
            </a:r>
            <a:r>
              <a:rPr lang="en-GB" sz="2000" dirty="0" smtClean="0"/>
              <a:t>urrendered </a:t>
            </a:r>
            <a:r>
              <a:rPr lang="en-GB" sz="2000" dirty="0" smtClean="0">
                <a:sym typeface="Wingdings" pitchFamily="2" charset="2"/>
              </a:rPr>
              <a:t>products </a:t>
            </a:r>
            <a:r>
              <a:rPr lang="en-GB" sz="2000" dirty="0" smtClean="0"/>
              <a:t>to be </a:t>
            </a:r>
            <a:r>
              <a:rPr lang="en-GB" sz="2000" b="1" dirty="0" smtClean="0"/>
              <a:t>allocated under the form of </a:t>
            </a:r>
            <a:r>
              <a:rPr lang="en-GB" sz="2000" b="1" dirty="0"/>
              <a:t>q</a:t>
            </a:r>
            <a:r>
              <a:rPr lang="en-GB" sz="2000" b="1" dirty="0" smtClean="0"/>
              <a:t>uarterly products </a:t>
            </a:r>
            <a:r>
              <a:rPr lang="en-GB" sz="2000" dirty="0" smtClean="0"/>
              <a:t>(until 4 consecutive products) </a:t>
            </a:r>
            <a:r>
              <a:rPr lang="en-GB" sz="2000" b="1" dirty="0" smtClean="0"/>
              <a:t>and monthly products during the regular allocation process on each point.</a:t>
            </a:r>
            <a:endParaRPr lang="en-GB" sz="2000" dirty="0" smtClean="0"/>
          </a:p>
          <a:p>
            <a:pPr marL="361950" lvl="1" indent="-361950">
              <a:spcBef>
                <a:spcPts val="600"/>
              </a:spcBef>
              <a:spcAft>
                <a:spcPts val="600"/>
              </a:spcAft>
              <a:buFont typeface="Arial" pitchFamily="34" charset="0"/>
              <a:buChar char="•"/>
            </a:pPr>
            <a:r>
              <a:rPr lang="en-GB" sz="2000" b="1" dirty="0"/>
              <a:t>The surrendered capacity can not be proposed by the initial holder on the secondary market </a:t>
            </a:r>
            <a:r>
              <a:rPr lang="en-GB" sz="2000" dirty="0"/>
              <a:t>before the end of the commercialisation window by the TSO. </a:t>
            </a:r>
          </a:p>
          <a:p>
            <a:pPr marL="361950" lvl="1" indent="-361950">
              <a:spcBef>
                <a:spcPts val="600"/>
              </a:spcBef>
              <a:spcAft>
                <a:spcPts val="600"/>
              </a:spcAft>
              <a:buFont typeface="Arial" pitchFamily="34" charset="0"/>
              <a:buChar char="•"/>
            </a:pPr>
            <a:r>
              <a:rPr lang="en-US" sz="2000" b="1" dirty="0" smtClean="0"/>
              <a:t>Time </a:t>
            </a:r>
            <a:r>
              <a:rPr lang="en-US" sz="2000" b="1" dirty="0"/>
              <a:t>stamp rule </a:t>
            </a:r>
            <a:r>
              <a:rPr lang="en-US" sz="2000" dirty="0"/>
              <a:t>for the reallocation of surrendered products. </a:t>
            </a:r>
          </a:p>
        </p:txBody>
      </p:sp>
      <p:sp>
        <p:nvSpPr>
          <p:cNvPr id="8" name="7 Rectángulo"/>
          <p:cNvSpPr/>
          <p:nvPr/>
        </p:nvSpPr>
        <p:spPr>
          <a:xfrm>
            <a:off x="395536" y="1988840"/>
            <a:ext cx="3621504" cy="369332"/>
          </a:xfrm>
          <a:prstGeom prst="rect">
            <a:avLst/>
          </a:prstGeom>
          <a:solidFill>
            <a:srgbClr val="264D74"/>
          </a:solidFill>
        </p:spPr>
        <p:txBody>
          <a:bodyPr wrap="none">
            <a:spAutoFit/>
          </a:bodyPr>
          <a:lstStyle/>
          <a:p>
            <a:r>
              <a:rPr lang="en-US" b="1" dirty="0" smtClean="0">
                <a:solidFill>
                  <a:schemeClr val="bg1"/>
                </a:solidFill>
              </a:rPr>
              <a:t>Capacity surrender mechanism</a:t>
            </a:r>
            <a:endParaRPr lang="es-ES" b="1" dirty="0">
              <a:solidFill>
                <a:schemeClr val="bg1"/>
              </a:solidFill>
            </a:endParaRPr>
          </a:p>
        </p:txBody>
      </p:sp>
    </p:spTree>
    <p:extLst>
      <p:ext uri="{BB962C8B-B14F-4D97-AF65-F5344CB8AC3E}">
        <p14:creationId xmlns="" xmlns:p14="http://schemas.microsoft.com/office/powerpoint/2010/main" val="964645237"/>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364462"/>
            <a:ext cx="8892480" cy="4062651"/>
          </a:xfrm>
          <a:prstGeom prst="rect">
            <a:avLst/>
          </a:prstGeom>
        </p:spPr>
        <p:txBody>
          <a:bodyPr wrap="square">
            <a:spAutoFit/>
          </a:bodyPr>
          <a:lstStyle/>
          <a:p>
            <a:pPr marL="361950" lvl="1" indent="-361950">
              <a:spcBef>
                <a:spcPts val="600"/>
              </a:spcBef>
              <a:spcAft>
                <a:spcPts val="600"/>
              </a:spcAft>
              <a:buFont typeface="Arial" pitchFamily="34" charset="0"/>
              <a:buChar char="•"/>
            </a:pPr>
            <a:r>
              <a:rPr lang="en-GB" b="1" dirty="0" smtClean="0"/>
              <a:t>If the surrendered capacity is not reallocated, </a:t>
            </a:r>
            <a:r>
              <a:rPr lang="en-GB" dirty="0" smtClean="0"/>
              <a:t>capacity is given back to the user after the auction. </a:t>
            </a:r>
          </a:p>
          <a:p>
            <a:pPr marL="361950" lvl="1" indent="-361950">
              <a:spcBef>
                <a:spcPts val="600"/>
              </a:spcBef>
              <a:spcAft>
                <a:spcPts val="600"/>
              </a:spcAft>
              <a:buFont typeface="Arial" pitchFamily="34" charset="0"/>
              <a:buChar char="•"/>
            </a:pPr>
            <a:r>
              <a:rPr lang="en-US" b="1" dirty="0" smtClean="0"/>
              <a:t>The </a:t>
            </a:r>
            <a:r>
              <a:rPr lang="en-US" b="1" dirty="0"/>
              <a:t>user does not have the possibility to unbundle a bundled product. </a:t>
            </a:r>
            <a:endParaRPr lang="en-US" b="1" dirty="0" smtClean="0"/>
          </a:p>
          <a:p>
            <a:pPr marL="361950" lvl="1" indent="-361950">
              <a:spcBef>
                <a:spcPts val="600"/>
              </a:spcBef>
              <a:spcAft>
                <a:spcPts val="600"/>
              </a:spcAft>
              <a:buFont typeface="Arial" pitchFamily="34" charset="0"/>
              <a:buChar char="•"/>
            </a:pPr>
            <a:r>
              <a:rPr lang="en-US" b="1" dirty="0" smtClean="0"/>
              <a:t>The TSO shall commercialize </a:t>
            </a:r>
            <a:r>
              <a:rPr lang="en-US" dirty="0" smtClean="0"/>
              <a:t>the surrendered bundled product </a:t>
            </a:r>
            <a:r>
              <a:rPr lang="en-US" b="1" dirty="0" smtClean="0"/>
              <a:t>in a bundled form. </a:t>
            </a:r>
          </a:p>
          <a:p>
            <a:pPr marL="361950" indent="-361950">
              <a:spcBef>
                <a:spcPts val="600"/>
              </a:spcBef>
              <a:spcAft>
                <a:spcPts val="600"/>
              </a:spcAft>
              <a:buFont typeface="Arial" pitchFamily="34" charset="0"/>
              <a:buChar char="•"/>
            </a:pPr>
            <a:r>
              <a:rPr lang="en-US" b="1" dirty="0"/>
              <a:t>Financial obligations of the initial holder of the capacity</a:t>
            </a:r>
          </a:p>
          <a:p>
            <a:pPr marL="819150" lvl="1" indent="-361950">
              <a:spcBef>
                <a:spcPts val="600"/>
              </a:spcBef>
              <a:spcAft>
                <a:spcPts val="600"/>
              </a:spcAft>
              <a:buFont typeface="Arial" pitchFamily="34" charset="0"/>
              <a:buChar char="•"/>
            </a:pPr>
            <a:r>
              <a:rPr lang="en-US" dirty="0"/>
              <a:t>No systematic fees will be applied on the surrender mechanism. </a:t>
            </a:r>
          </a:p>
          <a:p>
            <a:pPr marL="819150" lvl="1" indent="-361950">
              <a:spcBef>
                <a:spcPts val="600"/>
              </a:spcBef>
              <a:spcAft>
                <a:spcPts val="600"/>
              </a:spcAft>
              <a:buFont typeface="Arial" pitchFamily="34" charset="0"/>
              <a:buChar char="•"/>
            </a:pPr>
            <a:r>
              <a:rPr lang="en-US" dirty="0"/>
              <a:t>If the initial price (P1) is lower than the price when reallocated the capacity (P2): the shipper is relieved from any payment obligation</a:t>
            </a:r>
          </a:p>
          <a:p>
            <a:pPr marL="819150" lvl="1" indent="-361950">
              <a:spcBef>
                <a:spcPts val="600"/>
              </a:spcBef>
              <a:spcAft>
                <a:spcPts val="600"/>
              </a:spcAft>
              <a:buFont typeface="Arial" pitchFamily="34" charset="0"/>
              <a:buChar char="•"/>
            </a:pPr>
            <a:r>
              <a:rPr lang="en-US" dirty="0"/>
              <a:t>If the initial price (P1)  is higher than the price of the reallocated capacity (P2): price invoiced to the shipper </a:t>
            </a:r>
            <a:r>
              <a:rPr lang="en-US" dirty="0" smtClean="0"/>
              <a:t>is equal to </a:t>
            </a:r>
            <a:r>
              <a:rPr lang="en-US" dirty="0"/>
              <a:t>the difference between P1 and P2</a:t>
            </a:r>
            <a:r>
              <a:rPr lang="en-US" dirty="0" smtClean="0"/>
              <a:t>.</a:t>
            </a:r>
            <a:endParaRPr lang="en-US" dirty="0"/>
          </a:p>
        </p:txBody>
      </p:sp>
      <p:sp>
        <p:nvSpPr>
          <p:cNvPr id="8" name="7 Rectángulo"/>
          <p:cNvSpPr/>
          <p:nvPr/>
        </p:nvSpPr>
        <p:spPr>
          <a:xfrm>
            <a:off x="395536" y="1988840"/>
            <a:ext cx="3621504" cy="369332"/>
          </a:xfrm>
          <a:prstGeom prst="rect">
            <a:avLst/>
          </a:prstGeom>
          <a:solidFill>
            <a:srgbClr val="264D74"/>
          </a:solidFill>
        </p:spPr>
        <p:txBody>
          <a:bodyPr wrap="none">
            <a:spAutoFit/>
          </a:bodyPr>
          <a:lstStyle/>
          <a:p>
            <a:r>
              <a:rPr lang="en-US" b="1" dirty="0" smtClean="0">
                <a:solidFill>
                  <a:schemeClr val="bg1"/>
                </a:solidFill>
              </a:rPr>
              <a:t>Capacity surrender mechanism</a:t>
            </a:r>
            <a:endParaRPr lang="es-ES" b="1" dirty="0">
              <a:solidFill>
                <a:schemeClr val="bg1"/>
              </a:solidFill>
            </a:endParaRPr>
          </a:p>
        </p:txBody>
      </p:sp>
    </p:spTree>
    <p:extLst>
      <p:ext uri="{BB962C8B-B14F-4D97-AF65-F5344CB8AC3E}">
        <p14:creationId xmlns="" xmlns:p14="http://schemas.microsoft.com/office/powerpoint/2010/main" val="1056675472"/>
      </p:ext>
    </p:extLst>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348880"/>
            <a:ext cx="8892480" cy="5047536"/>
          </a:xfrm>
          <a:prstGeom prst="rect">
            <a:avLst/>
          </a:prstGeom>
        </p:spPr>
        <p:txBody>
          <a:bodyPr wrap="square">
            <a:spAutoFit/>
          </a:bodyPr>
          <a:lstStyle/>
          <a:p>
            <a:pPr marL="361950" lvl="1" indent="-361950">
              <a:spcBef>
                <a:spcPts val="600"/>
              </a:spcBef>
              <a:spcAft>
                <a:spcPts val="600"/>
              </a:spcAft>
            </a:pPr>
            <a:r>
              <a:rPr lang="en-US" b="1" dirty="0" smtClean="0">
                <a:solidFill>
                  <a:srgbClr val="003399"/>
                </a:solidFill>
              </a:rPr>
              <a:t>SIMILAR MECHANISMS ON BOTH SIDES OF THE FRENCH-SPANISH BORDERS</a:t>
            </a:r>
          </a:p>
          <a:p>
            <a:pPr marL="361950" lvl="1" indent="-361950">
              <a:spcBef>
                <a:spcPts val="600"/>
              </a:spcBef>
              <a:spcAft>
                <a:spcPts val="600"/>
              </a:spcAft>
              <a:buFont typeface="Arial" pitchFamily="34" charset="0"/>
              <a:buChar char="•"/>
            </a:pPr>
            <a:r>
              <a:rPr lang="en-US" b="1" dirty="0" smtClean="0"/>
              <a:t>The implementation of the overselling and buy-back mechanism is based on a risk analysis for each IP to be updated regularly. </a:t>
            </a:r>
          </a:p>
          <a:p>
            <a:pPr marL="819150" lvl="1" indent="-361950">
              <a:spcBef>
                <a:spcPts val="600"/>
              </a:spcBef>
              <a:spcAft>
                <a:spcPts val="600"/>
              </a:spcAft>
              <a:buFont typeface="Arial" pitchFamily="34" charset="0"/>
              <a:buChar char="•"/>
            </a:pPr>
            <a:r>
              <a:rPr lang="en-GB" b="1" dirty="0" smtClean="0"/>
              <a:t>CRE </a:t>
            </a:r>
            <a:r>
              <a:rPr lang="en-GB" b="1" dirty="0"/>
              <a:t>asked TIGF to cooperate with </a:t>
            </a:r>
            <a:r>
              <a:rPr lang="en-GB" b="1" dirty="0" err="1"/>
              <a:t>Enagas</a:t>
            </a:r>
            <a:r>
              <a:rPr lang="en-GB" b="1" dirty="0"/>
              <a:t> </a:t>
            </a:r>
            <a:r>
              <a:rPr lang="en-GB" dirty="0"/>
              <a:t>with the view to offering, as soon as possible, the additional capacity at </a:t>
            </a:r>
            <a:r>
              <a:rPr lang="en-GB" dirty="0" err="1"/>
              <a:t>Larrau</a:t>
            </a:r>
            <a:r>
              <a:rPr lang="en-GB" dirty="0"/>
              <a:t> in the direction of Spain to France in a coordinated manner. </a:t>
            </a:r>
            <a:endParaRPr lang="en-GB" dirty="0" smtClean="0"/>
          </a:p>
          <a:p>
            <a:pPr marL="819150" lvl="1" indent="-361950">
              <a:spcBef>
                <a:spcPts val="600"/>
              </a:spcBef>
              <a:spcAft>
                <a:spcPts val="600"/>
              </a:spcAft>
              <a:buFont typeface="Arial" pitchFamily="34" charset="0"/>
              <a:buChar char="•"/>
            </a:pPr>
            <a:r>
              <a:rPr lang="en-GB" b="1" dirty="0" smtClean="0"/>
              <a:t>CNE proposal requires </a:t>
            </a:r>
            <a:r>
              <a:rPr lang="en-GB" b="1" dirty="0" smtClean="0"/>
              <a:t>the Technical System Manager and </a:t>
            </a:r>
            <a:r>
              <a:rPr lang="en-GB" b="1" dirty="0" smtClean="0"/>
              <a:t>TSOs </a:t>
            </a:r>
            <a:r>
              <a:rPr lang="en-GB" b="1" dirty="0" smtClean="0"/>
              <a:t>to coordinate </a:t>
            </a:r>
            <a:r>
              <a:rPr lang="en-GB" dirty="0" smtClean="0"/>
              <a:t>with adjacent TSOs when defining the methodology to determine the additional capacity and the buy back mechanism.</a:t>
            </a:r>
            <a:endParaRPr lang="en-US" dirty="0" smtClean="0"/>
          </a:p>
          <a:p>
            <a:pPr marL="361950" indent="-361950">
              <a:spcBef>
                <a:spcPts val="600"/>
              </a:spcBef>
              <a:spcAft>
                <a:spcPts val="600"/>
              </a:spcAft>
              <a:buFont typeface="Arial" pitchFamily="34" charset="0"/>
              <a:buChar char="•"/>
            </a:pPr>
            <a:r>
              <a:rPr lang="en-US" b="1" dirty="0" smtClean="0"/>
              <a:t>The oversubscribed capacity is offered in addition to the technical capacity through the regular allocation process. </a:t>
            </a:r>
          </a:p>
          <a:p>
            <a:pPr marL="361950" lvl="1" indent="-361950">
              <a:spcBef>
                <a:spcPts val="600"/>
              </a:spcBef>
              <a:spcAft>
                <a:spcPts val="600"/>
              </a:spcAft>
              <a:buFont typeface="Arial" pitchFamily="34" charset="0"/>
              <a:buChar char="•"/>
            </a:pPr>
            <a:r>
              <a:rPr lang="en-US" b="1" dirty="0" smtClean="0"/>
              <a:t>TSOs will be able to offer additional capacity in form of several products</a:t>
            </a:r>
            <a:endParaRPr lang="en-US" dirty="0" smtClean="0"/>
          </a:p>
          <a:p>
            <a:pPr marL="361950" indent="-361950">
              <a:spcBef>
                <a:spcPts val="600"/>
              </a:spcBef>
              <a:spcAft>
                <a:spcPts val="600"/>
              </a:spcAft>
              <a:buFont typeface="Arial" pitchFamily="34" charset="0"/>
              <a:buChar char="•"/>
            </a:pPr>
            <a:endParaRPr lang="en-US" b="1" dirty="0" smtClean="0"/>
          </a:p>
          <a:p>
            <a:pPr marL="819150" lvl="1" indent="-361950">
              <a:spcBef>
                <a:spcPts val="600"/>
              </a:spcBef>
              <a:spcAft>
                <a:spcPts val="600"/>
              </a:spcAft>
              <a:buFont typeface="Arial" pitchFamily="34" charset="0"/>
              <a:buChar char="•"/>
            </a:pPr>
            <a:endParaRPr lang="en-GB" b="1" dirty="0"/>
          </a:p>
        </p:txBody>
      </p:sp>
      <p:sp>
        <p:nvSpPr>
          <p:cNvPr id="8" name="7 Rectángulo"/>
          <p:cNvSpPr/>
          <p:nvPr/>
        </p:nvSpPr>
        <p:spPr>
          <a:xfrm>
            <a:off x="395536" y="1988840"/>
            <a:ext cx="4326826" cy="369332"/>
          </a:xfrm>
          <a:prstGeom prst="rect">
            <a:avLst/>
          </a:prstGeom>
          <a:solidFill>
            <a:srgbClr val="264D74"/>
          </a:solidFill>
        </p:spPr>
        <p:txBody>
          <a:bodyPr wrap="none">
            <a:spAutoFit/>
          </a:bodyPr>
          <a:lstStyle/>
          <a:p>
            <a:r>
              <a:rPr lang="en-US" b="1" dirty="0" smtClean="0">
                <a:solidFill>
                  <a:schemeClr val="bg1"/>
                </a:solidFill>
              </a:rPr>
              <a:t>Overselling and buy-back mechanism</a:t>
            </a:r>
            <a:endParaRPr lang="es-ES" b="1" dirty="0">
              <a:solidFill>
                <a:schemeClr val="bg1"/>
              </a:solidFill>
            </a:endParaRPr>
          </a:p>
        </p:txBody>
      </p:sp>
    </p:spTree>
    <p:extLst>
      <p:ext uri="{BB962C8B-B14F-4D97-AF65-F5344CB8AC3E}">
        <p14:creationId xmlns="" xmlns:p14="http://schemas.microsoft.com/office/powerpoint/2010/main" val="2758591386"/>
      </p:ext>
    </p:extLst>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276872"/>
            <a:ext cx="8892480" cy="5324535"/>
          </a:xfrm>
          <a:prstGeom prst="rect">
            <a:avLst/>
          </a:prstGeom>
        </p:spPr>
        <p:txBody>
          <a:bodyPr wrap="square">
            <a:spAutoFit/>
          </a:bodyPr>
          <a:lstStyle/>
          <a:p>
            <a:pPr marL="361950" lvl="1" indent="-361950">
              <a:spcBef>
                <a:spcPts val="300"/>
              </a:spcBef>
              <a:spcAft>
                <a:spcPts val="600"/>
              </a:spcAft>
              <a:buFont typeface="Arial" pitchFamily="34" charset="0"/>
              <a:buChar char="•"/>
            </a:pPr>
            <a:r>
              <a:rPr lang="en-US" sz="1750" b="1" dirty="0" smtClean="0"/>
              <a:t>Buy back procedure:</a:t>
            </a:r>
          </a:p>
          <a:p>
            <a:pPr marL="712788" lvl="2" indent="-357188">
              <a:spcBef>
                <a:spcPts val="300"/>
              </a:spcBef>
              <a:spcAft>
                <a:spcPts val="600"/>
              </a:spcAft>
              <a:buFont typeface="Arial" pitchFamily="34" charset="0"/>
              <a:buChar char="•"/>
            </a:pPr>
            <a:r>
              <a:rPr lang="en-GB" sz="1750" b="1" dirty="0" smtClean="0"/>
              <a:t>TSOs make their best efforts to bundle the additional capacity </a:t>
            </a:r>
            <a:r>
              <a:rPr lang="en-GB" sz="1750" dirty="0" smtClean="0"/>
              <a:t>with the additional capacities offered by the adjacent TSOs </a:t>
            </a:r>
            <a:r>
              <a:rPr lang="en-GB" sz="1750" b="1" dirty="0" smtClean="0"/>
              <a:t>and to coordinate for the buy-back procedure. </a:t>
            </a:r>
            <a:endParaRPr lang="fr-FR" sz="1750" b="1" dirty="0" smtClean="0"/>
          </a:p>
          <a:p>
            <a:pPr marL="712788" lvl="2" indent="-357188">
              <a:spcBef>
                <a:spcPts val="300"/>
              </a:spcBef>
              <a:spcAft>
                <a:spcPts val="600"/>
              </a:spcAft>
              <a:buFont typeface="Arial" pitchFamily="34" charset="0"/>
              <a:buChar char="•"/>
            </a:pPr>
            <a:r>
              <a:rPr lang="en-US" sz="1750" b="1" dirty="0" smtClean="0"/>
              <a:t>When the buy-back procedure is launched</a:t>
            </a:r>
            <a:r>
              <a:rPr lang="en-US" sz="1750" dirty="0" smtClean="0"/>
              <a:t>, </a:t>
            </a:r>
            <a:r>
              <a:rPr lang="en-US" sz="1750" b="1" dirty="0" smtClean="0"/>
              <a:t>the users do not have the right anymore to revise upwards their </a:t>
            </a:r>
            <a:r>
              <a:rPr lang="en-US" sz="1750" b="1" dirty="0" err="1" smtClean="0"/>
              <a:t>renominations</a:t>
            </a:r>
            <a:r>
              <a:rPr lang="en-US" sz="1750" dirty="0" smtClean="0"/>
              <a:t> on the concerned point until the end of the gas day. </a:t>
            </a:r>
          </a:p>
          <a:p>
            <a:pPr marL="712788" lvl="2" indent="-357188">
              <a:spcBef>
                <a:spcPts val="300"/>
              </a:spcBef>
              <a:spcAft>
                <a:spcPts val="600"/>
              </a:spcAft>
              <a:buFont typeface="Arial" pitchFamily="34" charset="0"/>
              <a:buChar char="•"/>
            </a:pPr>
            <a:r>
              <a:rPr lang="en-US" sz="1750" b="1" dirty="0" smtClean="0"/>
              <a:t>Cap on the buy-back price</a:t>
            </a:r>
          </a:p>
          <a:p>
            <a:pPr marL="1081088" lvl="2" indent="-368300">
              <a:spcBef>
                <a:spcPts val="300"/>
              </a:spcBef>
              <a:spcAft>
                <a:spcPts val="600"/>
              </a:spcAft>
              <a:buFont typeface="Wingdings" pitchFamily="2" charset="2"/>
              <a:buChar char="ü"/>
            </a:pPr>
            <a:r>
              <a:rPr lang="en-US" sz="1750" b="1" dirty="0" smtClean="0"/>
              <a:t>In France: </a:t>
            </a:r>
            <a:r>
              <a:rPr lang="en-GB" sz="1750" dirty="0" smtClean="0">
                <a:latin typeface="Arial" charset="0"/>
              </a:rPr>
              <a:t>average of the clearing prices of the quarterly, monthly and day-ahead auctions weighted by the booked quantities during these auctions, plus 25%. </a:t>
            </a:r>
          </a:p>
          <a:p>
            <a:pPr marL="1081088" lvl="2" indent="-368300">
              <a:spcBef>
                <a:spcPts val="300"/>
              </a:spcBef>
              <a:spcAft>
                <a:spcPts val="600"/>
              </a:spcAft>
              <a:buFont typeface="Wingdings" pitchFamily="2" charset="2"/>
              <a:buChar char="ü"/>
            </a:pPr>
            <a:r>
              <a:rPr lang="en-GB" sz="1750" b="1" dirty="0" smtClean="0">
                <a:latin typeface="Arial" charset="0"/>
              </a:rPr>
              <a:t>In Spain:</a:t>
            </a:r>
            <a:r>
              <a:rPr lang="en-US" sz="1750" dirty="0" smtClean="0"/>
              <a:t> The price won’t be higher than 25% of a reference price, which will be jointly defined  with adjacent TSOs and according to market price.</a:t>
            </a:r>
            <a:endParaRPr lang="en-US" sz="1750" b="1" dirty="0" smtClean="0"/>
          </a:p>
          <a:p>
            <a:pPr marL="712788" lvl="2" indent="-357188">
              <a:spcBef>
                <a:spcPts val="300"/>
              </a:spcBef>
              <a:spcAft>
                <a:spcPts val="600"/>
              </a:spcAft>
              <a:buFont typeface="Arial" pitchFamily="34" charset="0"/>
              <a:buChar char="•"/>
            </a:pPr>
            <a:endParaRPr lang="en-US" sz="1750" dirty="0" smtClean="0"/>
          </a:p>
          <a:p>
            <a:pPr marL="712788" lvl="2" indent="-357188">
              <a:spcBef>
                <a:spcPts val="300"/>
              </a:spcBef>
              <a:spcAft>
                <a:spcPts val="600"/>
              </a:spcAft>
            </a:pPr>
            <a:endParaRPr lang="en-US" sz="1750" dirty="0" smtClean="0"/>
          </a:p>
          <a:p>
            <a:pPr marL="819150" lvl="1" indent="-361950">
              <a:spcBef>
                <a:spcPts val="300"/>
              </a:spcBef>
              <a:spcAft>
                <a:spcPts val="600"/>
              </a:spcAft>
              <a:buFont typeface="Arial" pitchFamily="34" charset="0"/>
              <a:buChar char="•"/>
            </a:pPr>
            <a:endParaRPr lang="en-US" sz="1750" dirty="0" smtClean="0"/>
          </a:p>
        </p:txBody>
      </p:sp>
      <p:sp>
        <p:nvSpPr>
          <p:cNvPr id="8" name="7 Rectángulo"/>
          <p:cNvSpPr/>
          <p:nvPr/>
        </p:nvSpPr>
        <p:spPr>
          <a:xfrm>
            <a:off x="395536" y="1907540"/>
            <a:ext cx="4326826" cy="369332"/>
          </a:xfrm>
          <a:prstGeom prst="rect">
            <a:avLst/>
          </a:prstGeom>
          <a:solidFill>
            <a:srgbClr val="264D74"/>
          </a:solidFill>
        </p:spPr>
        <p:txBody>
          <a:bodyPr wrap="none">
            <a:spAutoFit/>
          </a:bodyPr>
          <a:lstStyle/>
          <a:p>
            <a:r>
              <a:rPr lang="en-US" b="1" dirty="0" smtClean="0">
                <a:solidFill>
                  <a:schemeClr val="bg1"/>
                </a:solidFill>
              </a:rPr>
              <a:t>Overselling and buy-back mechanism</a:t>
            </a:r>
            <a:endParaRPr lang="es-ES" b="1" dirty="0">
              <a:solidFill>
                <a:schemeClr val="bg1"/>
              </a:solidFill>
            </a:endParaRPr>
          </a:p>
        </p:txBody>
      </p:sp>
    </p:spTree>
    <p:extLst>
      <p:ext uri="{BB962C8B-B14F-4D97-AF65-F5344CB8AC3E}">
        <p14:creationId xmlns="" xmlns:p14="http://schemas.microsoft.com/office/powerpoint/2010/main" val="529308172"/>
      </p:ext>
    </p:extLst>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480260"/>
            <a:ext cx="8892480" cy="3631763"/>
          </a:xfrm>
          <a:prstGeom prst="rect">
            <a:avLst/>
          </a:prstGeom>
        </p:spPr>
        <p:txBody>
          <a:bodyPr wrap="square">
            <a:spAutoFit/>
          </a:bodyPr>
          <a:lstStyle/>
          <a:p>
            <a:pPr marL="361950" lvl="1" indent="-361950">
              <a:spcBef>
                <a:spcPts val="300"/>
              </a:spcBef>
              <a:spcAft>
                <a:spcPts val="600"/>
              </a:spcAft>
              <a:buFont typeface="Arial" pitchFamily="34" charset="0"/>
              <a:buChar char="•"/>
            </a:pPr>
            <a:r>
              <a:rPr lang="en-US" sz="1750" b="1" dirty="0" smtClean="0"/>
              <a:t>Buy back procedure:</a:t>
            </a:r>
          </a:p>
          <a:p>
            <a:pPr marL="712788" lvl="2" indent="-357188">
              <a:spcBef>
                <a:spcPts val="600"/>
              </a:spcBef>
              <a:spcAft>
                <a:spcPts val="600"/>
              </a:spcAft>
              <a:buFont typeface="Arial" pitchFamily="34" charset="0"/>
              <a:buChar char="•"/>
            </a:pPr>
            <a:r>
              <a:rPr lang="en-US" b="1" dirty="0" smtClean="0"/>
              <a:t>First phase : auction based on a voluntary participation of the users to the buy-back with a price cap (125% of the TPA tariff or the clearing price)  </a:t>
            </a:r>
            <a:r>
              <a:rPr lang="en-US" dirty="0" smtClean="0"/>
              <a:t>Manual procedure by the TSO on 1</a:t>
            </a:r>
            <a:r>
              <a:rPr lang="en-US" baseline="30000" dirty="0" smtClean="0"/>
              <a:t>st</a:t>
            </a:r>
            <a:r>
              <a:rPr lang="en-US" dirty="0" smtClean="0"/>
              <a:t> October until the implementation of an electronic European platform.</a:t>
            </a:r>
          </a:p>
          <a:p>
            <a:pPr marL="712788" lvl="2" indent="-357188">
              <a:spcBef>
                <a:spcPts val="600"/>
              </a:spcBef>
              <a:spcAft>
                <a:spcPts val="600"/>
              </a:spcAft>
              <a:buFont typeface="Arial" pitchFamily="34" charset="0"/>
              <a:buChar char="•"/>
            </a:pPr>
            <a:r>
              <a:rPr lang="en-US" sz="1750" b="1" dirty="0" smtClean="0"/>
              <a:t>Second phase: </a:t>
            </a:r>
            <a:r>
              <a:rPr lang="en-US" sz="1750" dirty="0" smtClean="0"/>
              <a:t>if this voluntary phase is not sufficient to solve the physical problem </a:t>
            </a:r>
            <a:r>
              <a:rPr lang="en-US" sz="1750" dirty="0" smtClean="0">
                <a:sym typeface="Wingdings" pitchFamily="2" charset="2"/>
              </a:rPr>
              <a:t></a:t>
            </a:r>
            <a:r>
              <a:rPr lang="en-US" sz="1750" dirty="0" smtClean="0"/>
              <a:t> default rule: buy-back based on the </a:t>
            </a:r>
            <a:r>
              <a:rPr lang="en-US" sz="1750" dirty="0" err="1" smtClean="0"/>
              <a:t>prorata</a:t>
            </a:r>
            <a:r>
              <a:rPr lang="en-US" sz="1750" dirty="0" smtClean="0"/>
              <a:t> </a:t>
            </a:r>
          </a:p>
          <a:p>
            <a:pPr marL="1081088" lvl="2" indent="-368300">
              <a:spcBef>
                <a:spcPts val="300"/>
              </a:spcBef>
              <a:spcAft>
                <a:spcPts val="600"/>
              </a:spcAft>
              <a:buFont typeface="Wingdings" pitchFamily="2" charset="2"/>
              <a:buChar char="ü"/>
            </a:pPr>
            <a:r>
              <a:rPr lang="en-US" sz="1750" dirty="0" err="1" smtClean="0"/>
              <a:t>prorata</a:t>
            </a:r>
            <a:r>
              <a:rPr lang="en-US" sz="1750" dirty="0" smtClean="0"/>
              <a:t> of the firm booked capacities at the IP</a:t>
            </a:r>
            <a:r>
              <a:rPr lang="en-US" sz="1750" dirty="0"/>
              <a:t> </a:t>
            </a:r>
            <a:r>
              <a:rPr lang="en-US" sz="1750" dirty="0" smtClean="0"/>
              <a:t>at the above price, without an increase of 25% (</a:t>
            </a:r>
            <a:r>
              <a:rPr lang="en-US" sz="1750" dirty="0"/>
              <a:t>The buy back price will be the TPA tariff or the clearing price of the auction). </a:t>
            </a:r>
          </a:p>
          <a:p>
            <a:pPr marL="819150" lvl="1" indent="-361950">
              <a:spcBef>
                <a:spcPts val="300"/>
              </a:spcBef>
              <a:spcAft>
                <a:spcPts val="600"/>
              </a:spcAft>
              <a:buFont typeface="Arial" pitchFamily="34" charset="0"/>
              <a:buChar char="•"/>
            </a:pPr>
            <a:endParaRPr lang="en-US" sz="1750" dirty="0" smtClean="0"/>
          </a:p>
        </p:txBody>
      </p:sp>
      <p:sp>
        <p:nvSpPr>
          <p:cNvPr id="8" name="7 Rectángulo"/>
          <p:cNvSpPr/>
          <p:nvPr/>
        </p:nvSpPr>
        <p:spPr>
          <a:xfrm>
            <a:off x="395536" y="1988840"/>
            <a:ext cx="4326826" cy="369332"/>
          </a:xfrm>
          <a:prstGeom prst="rect">
            <a:avLst/>
          </a:prstGeom>
          <a:solidFill>
            <a:srgbClr val="264D74"/>
          </a:solidFill>
        </p:spPr>
        <p:txBody>
          <a:bodyPr wrap="none">
            <a:spAutoFit/>
          </a:bodyPr>
          <a:lstStyle/>
          <a:p>
            <a:r>
              <a:rPr lang="en-US" b="1" dirty="0" smtClean="0">
                <a:solidFill>
                  <a:schemeClr val="bg1"/>
                </a:solidFill>
              </a:rPr>
              <a:t>Overselling and buy-back mechanism</a:t>
            </a:r>
            <a:endParaRPr lang="es-ES" b="1" dirty="0">
              <a:solidFill>
                <a:schemeClr val="bg1"/>
              </a:solidFill>
            </a:endParaRPr>
          </a:p>
        </p:txBody>
      </p:sp>
    </p:spTree>
    <p:extLst>
      <p:ext uri="{BB962C8B-B14F-4D97-AF65-F5344CB8AC3E}">
        <p14:creationId xmlns="" xmlns:p14="http://schemas.microsoft.com/office/powerpoint/2010/main" val="529308172"/>
      </p:ext>
    </p:extLst>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51760" y="2492896"/>
            <a:ext cx="8892480" cy="3416320"/>
          </a:xfrm>
          <a:prstGeom prst="rect">
            <a:avLst/>
          </a:prstGeom>
        </p:spPr>
        <p:txBody>
          <a:bodyPr wrap="square">
            <a:spAutoFit/>
          </a:bodyPr>
          <a:lstStyle/>
          <a:p>
            <a:pPr marL="361950" indent="-361950">
              <a:spcBef>
                <a:spcPts val="600"/>
              </a:spcBef>
              <a:spcAft>
                <a:spcPts val="600"/>
              </a:spcAft>
              <a:buFont typeface="Arial" pitchFamily="34" charset="0"/>
              <a:buChar char="•"/>
            </a:pPr>
            <a:r>
              <a:rPr lang="en-GB" sz="2000" b="1" dirty="0" smtClean="0"/>
              <a:t>In  France: </a:t>
            </a:r>
            <a:r>
              <a:rPr lang="en-GB" sz="2000" dirty="0" smtClean="0"/>
              <a:t>The </a:t>
            </a:r>
            <a:r>
              <a:rPr lang="en-GB" sz="2000" dirty="0"/>
              <a:t>revenues linked to additional capacity and the potential costs generated by the buy-back are covered at 50% in the CRCP</a:t>
            </a:r>
            <a:r>
              <a:rPr lang="en-GB" sz="2000" dirty="0" smtClean="0"/>
              <a:t>.</a:t>
            </a:r>
          </a:p>
          <a:p>
            <a:pPr marL="361950" indent="-361950">
              <a:spcBef>
                <a:spcPts val="600"/>
              </a:spcBef>
              <a:spcAft>
                <a:spcPts val="600"/>
              </a:spcAft>
              <a:buFont typeface="Arial" pitchFamily="34" charset="0"/>
              <a:buChar char="•"/>
            </a:pPr>
            <a:r>
              <a:rPr lang="en-GB" sz="2000" b="1" dirty="0" smtClean="0"/>
              <a:t>In Spain: </a:t>
            </a:r>
            <a:r>
              <a:rPr lang="en-GB" sz="2000" dirty="0" smtClean="0"/>
              <a:t>90% of the revenues/cost will be assigned to the gas system, the rest to TSOs.</a:t>
            </a:r>
          </a:p>
          <a:p>
            <a:pPr marL="361950" lvl="1" indent="-361950">
              <a:spcBef>
                <a:spcPts val="600"/>
              </a:spcBef>
              <a:spcAft>
                <a:spcPts val="600"/>
              </a:spcAft>
            </a:pPr>
            <a:r>
              <a:rPr lang="en-US" b="1" dirty="0" smtClean="0"/>
              <a:t>  Implementation in France on </a:t>
            </a:r>
            <a:r>
              <a:rPr lang="en-US" b="1" dirty="0" err="1" smtClean="0"/>
              <a:t>GRTgaz</a:t>
            </a:r>
            <a:r>
              <a:rPr lang="en-US" b="1" dirty="0" smtClean="0"/>
              <a:t> network: </a:t>
            </a:r>
          </a:p>
          <a:p>
            <a:pPr marL="361950" lvl="1" indent="-361950">
              <a:spcBef>
                <a:spcPts val="600"/>
              </a:spcBef>
              <a:spcAft>
                <a:spcPts val="600"/>
              </a:spcAft>
              <a:buFont typeface="Arial" pitchFamily="34" charset="0"/>
              <a:buChar char="•"/>
            </a:pPr>
            <a:r>
              <a:rPr lang="en-US" dirty="0"/>
              <a:t>On the IPs of </a:t>
            </a:r>
            <a:r>
              <a:rPr lang="en-US" dirty="0" err="1"/>
              <a:t>Taisnières</a:t>
            </a:r>
            <a:r>
              <a:rPr lang="en-US" dirty="0"/>
              <a:t> H (FR – BE) and </a:t>
            </a:r>
            <a:r>
              <a:rPr lang="en-US" dirty="0" err="1" smtClean="0"/>
              <a:t>Obergailbach</a:t>
            </a:r>
            <a:r>
              <a:rPr lang="en-US" dirty="0" smtClean="0"/>
              <a:t> (FR – DE): Ad</a:t>
            </a:r>
            <a:r>
              <a:rPr lang="en-US" sz="2000" dirty="0" smtClean="0"/>
              <a:t>ditional capacity (5% of technical capacity) will be offered on quarterly, monthly and day-ahead products. </a:t>
            </a:r>
          </a:p>
          <a:p>
            <a:pPr marL="361950" indent="-361950">
              <a:spcBef>
                <a:spcPts val="600"/>
              </a:spcBef>
              <a:spcAft>
                <a:spcPts val="600"/>
              </a:spcAft>
              <a:buFont typeface="Arial" pitchFamily="34" charset="0"/>
              <a:buChar char="•"/>
            </a:pPr>
            <a:endParaRPr lang="fr-FR" sz="2000" b="1" dirty="0">
              <a:solidFill>
                <a:srgbClr val="FF0000"/>
              </a:solidFill>
            </a:endParaRPr>
          </a:p>
        </p:txBody>
      </p:sp>
      <p:sp>
        <p:nvSpPr>
          <p:cNvPr id="8" name="7 Rectángulo"/>
          <p:cNvSpPr/>
          <p:nvPr/>
        </p:nvSpPr>
        <p:spPr>
          <a:xfrm>
            <a:off x="395536" y="1988840"/>
            <a:ext cx="4326826" cy="369332"/>
          </a:xfrm>
          <a:prstGeom prst="rect">
            <a:avLst/>
          </a:prstGeom>
          <a:solidFill>
            <a:srgbClr val="264D74"/>
          </a:solidFill>
        </p:spPr>
        <p:txBody>
          <a:bodyPr wrap="none">
            <a:spAutoFit/>
          </a:bodyPr>
          <a:lstStyle/>
          <a:p>
            <a:r>
              <a:rPr lang="en-US" b="1" dirty="0" smtClean="0">
                <a:solidFill>
                  <a:schemeClr val="bg1"/>
                </a:solidFill>
              </a:rPr>
              <a:t>Overselling and buy-back mechanism</a:t>
            </a:r>
            <a:endParaRPr lang="es-ES" b="1" dirty="0">
              <a:solidFill>
                <a:schemeClr val="bg1"/>
              </a:solidFill>
            </a:endParaRPr>
          </a:p>
        </p:txBody>
      </p:sp>
    </p:spTree>
    <p:extLst>
      <p:ext uri="{BB962C8B-B14F-4D97-AF65-F5344CB8AC3E}">
        <p14:creationId xmlns="" xmlns:p14="http://schemas.microsoft.com/office/powerpoint/2010/main" val="514971448"/>
      </p:ext>
    </p:extLst>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620688"/>
            <a:ext cx="7837487" cy="607765"/>
          </a:xfrm>
        </p:spPr>
        <p:txBody>
          <a:bodyPr lIns="0" tIns="0" rIns="0" bIns="0" anchor="b" anchorCtr="0"/>
          <a:lstStyle/>
          <a:p>
            <a:r>
              <a:rPr lang="de-DE" sz="2400" dirty="0" smtClean="0"/>
              <a:t>24</a:t>
            </a:r>
            <a:r>
              <a:rPr lang="de-DE" sz="2400" baseline="30000" dirty="0" smtClean="0"/>
              <a:t>th</a:t>
            </a:r>
            <a:r>
              <a:rPr lang="de-DE" sz="2400" dirty="0" smtClean="0"/>
              <a:t> IG meeting SGRI- Agenda</a:t>
            </a:r>
          </a:p>
        </p:txBody>
      </p:sp>
      <p:sp>
        <p:nvSpPr>
          <p:cNvPr id="11267" name="Text Box 3"/>
          <p:cNvSpPr txBox="1">
            <a:spLocks noChangeArrowheads="1"/>
          </p:cNvSpPr>
          <p:nvPr/>
        </p:nvSpPr>
        <p:spPr bwMode="auto">
          <a:xfrm>
            <a:off x="2268538" y="6308725"/>
            <a:ext cx="4967287" cy="457200"/>
          </a:xfrm>
          <a:prstGeom prst="rect">
            <a:avLst/>
          </a:prstGeom>
          <a:noFill/>
          <a:ln w="9525">
            <a:noFill/>
            <a:miter lim="800000"/>
            <a:headEnd/>
            <a:tailEnd/>
          </a:ln>
        </p:spPr>
        <p:txBody>
          <a:bodyPr>
            <a:spAutoFit/>
          </a:bodyPr>
          <a:lstStyle/>
          <a:p>
            <a:pPr>
              <a:spcBef>
                <a:spcPct val="50000"/>
              </a:spcBef>
              <a:buClr>
                <a:schemeClr val="tx2"/>
              </a:buClr>
            </a:pPr>
            <a:endParaRPr lang="de-DE" sz="2400">
              <a:solidFill>
                <a:schemeClr val="bg1"/>
              </a:solidFill>
            </a:endParaRPr>
          </a:p>
        </p:txBody>
      </p:sp>
      <p:pic>
        <p:nvPicPr>
          <p:cNvPr id="2" name="Picture 2"/>
          <p:cNvPicPr>
            <a:picLocks noChangeAspect="1" noChangeArrowheads="1"/>
          </p:cNvPicPr>
          <p:nvPr/>
        </p:nvPicPr>
        <p:blipFill>
          <a:blip r:embed="rId2" cstate="print"/>
          <a:srcRect/>
          <a:stretch>
            <a:fillRect/>
          </a:stretch>
        </p:blipFill>
        <p:spPr bwMode="auto">
          <a:xfrm>
            <a:off x="1403648" y="1387475"/>
            <a:ext cx="6119813" cy="5470525"/>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348880"/>
            <a:ext cx="8892480" cy="4278094"/>
          </a:xfrm>
          <a:prstGeom prst="rect">
            <a:avLst/>
          </a:prstGeom>
        </p:spPr>
        <p:txBody>
          <a:bodyPr wrap="square">
            <a:spAutoFit/>
          </a:bodyPr>
          <a:lstStyle/>
          <a:p>
            <a:pPr marL="361950" indent="-361950">
              <a:spcBef>
                <a:spcPts val="0"/>
              </a:spcBef>
              <a:spcAft>
                <a:spcPts val="600"/>
              </a:spcAft>
              <a:buFont typeface="Arial" pitchFamily="34" charset="0"/>
              <a:buChar char="•"/>
            </a:pPr>
            <a:r>
              <a:rPr lang="en-US" dirty="0" smtClean="0"/>
              <a:t>Already</a:t>
            </a:r>
            <a:r>
              <a:rPr lang="en-US" b="1" dirty="0" smtClean="0"/>
              <a:t> implemented in France since 2007 and in Spain since 2002 </a:t>
            </a:r>
            <a:r>
              <a:rPr lang="en-US" dirty="0" smtClean="0"/>
              <a:t>at </a:t>
            </a:r>
            <a:r>
              <a:rPr lang="en-US" dirty="0"/>
              <a:t>all IPs including third countries </a:t>
            </a:r>
            <a:r>
              <a:rPr lang="en-US" dirty="0" smtClean="0"/>
              <a:t>IPs</a:t>
            </a:r>
          </a:p>
          <a:p>
            <a:pPr marL="361950" indent="-361950">
              <a:spcBef>
                <a:spcPts val="0"/>
              </a:spcBef>
              <a:spcAft>
                <a:spcPts val="600"/>
              </a:spcAft>
            </a:pPr>
            <a:r>
              <a:rPr lang="en-US" b="1" dirty="0" smtClean="0">
                <a:solidFill>
                  <a:srgbClr val="003399"/>
                </a:solidFill>
              </a:rPr>
              <a:t>DIFFERENCES BETWEEN THE FRENCH AND SPANISH MECHANISMS</a:t>
            </a:r>
            <a:endParaRPr lang="en-US" b="1" dirty="0"/>
          </a:p>
          <a:p>
            <a:pPr marL="361950" indent="-361950">
              <a:spcBef>
                <a:spcPts val="0"/>
              </a:spcBef>
              <a:spcAft>
                <a:spcPts val="600"/>
              </a:spcAft>
              <a:buFont typeface="Arial" pitchFamily="34" charset="0"/>
              <a:buChar char="•"/>
            </a:pPr>
            <a:r>
              <a:rPr lang="en-US" b="1" dirty="0" smtClean="0"/>
              <a:t>CNE proposal is more detailed and specific in aspects related to how calculate underutilized capacity and how to allocate it </a:t>
            </a:r>
            <a:r>
              <a:rPr lang="en-US" dirty="0" smtClean="0"/>
              <a:t>than CRE’s deliberation, although, in principle, this would not necessarily mean a non-homogeneous application.</a:t>
            </a:r>
          </a:p>
          <a:p>
            <a:pPr marL="361950" indent="-361950">
              <a:spcBef>
                <a:spcPts val="0"/>
              </a:spcBef>
              <a:spcAft>
                <a:spcPts val="600"/>
              </a:spcAft>
              <a:buFont typeface="Arial" pitchFamily="34" charset="0"/>
              <a:buChar char="•"/>
            </a:pPr>
            <a:r>
              <a:rPr lang="en-US" b="1" dirty="0" smtClean="0"/>
              <a:t>In France, there is an important involvement of NRA in the final withdrawal decision, </a:t>
            </a:r>
            <a:r>
              <a:rPr lang="en-US" dirty="0" smtClean="0"/>
              <a:t>while CNE proposes an automatic process performed by TSOs where NRA involvement is  only necessary in case of  conflict and for monitoring purposes. In any case, this aspect wouldn’t also affect the results of the mechanism application.   </a:t>
            </a:r>
          </a:p>
          <a:p>
            <a:pPr marL="361950" indent="-361950">
              <a:spcBef>
                <a:spcPts val="0"/>
              </a:spcBef>
              <a:spcAft>
                <a:spcPts val="600"/>
              </a:spcAft>
              <a:buFont typeface="Arial" pitchFamily="34" charset="0"/>
              <a:buChar char="•"/>
            </a:pPr>
            <a:r>
              <a:rPr lang="en-US" dirty="0" smtClean="0"/>
              <a:t>In any case, it will </a:t>
            </a:r>
            <a:r>
              <a:rPr lang="en-US" b="1" dirty="0" smtClean="0"/>
              <a:t>be necessary to monitor the impact of the application of this mechanisms, in order to improve coordination</a:t>
            </a:r>
            <a:r>
              <a:rPr lang="en-US" dirty="0" smtClean="0"/>
              <a:t>.</a:t>
            </a:r>
            <a:r>
              <a:rPr lang="en-US" b="1" dirty="0" smtClean="0"/>
              <a:t> </a:t>
            </a:r>
          </a:p>
        </p:txBody>
      </p:sp>
      <p:sp>
        <p:nvSpPr>
          <p:cNvPr id="8" name="7 Rectángulo"/>
          <p:cNvSpPr/>
          <p:nvPr/>
        </p:nvSpPr>
        <p:spPr>
          <a:xfrm>
            <a:off x="395536" y="1916832"/>
            <a:ext cx="1915909" cy="369332"/>
          </a:xfrm>
          <a:prstGeom prst="rect">
            <a:avLst/>
          </a:prstGeom>
          <a:solidFill>
            <a:srgbClr val="264D74"/>
          </a:solidFill>
        </p:spPr>
        <p:txBody>
          <a:bodyPr wrap="none">
            <a:spAutoFit/>
          </a:bodyPr>
          <a:lstStyle/>
          <a:p>
            <a:r>
              <a:rPr lang="en-US" b="1" dirty="0" smtClean="0">
                <a:solidFill>
                  <a:schemeClr val="bg1"/>
                </a:solidFill>
              </a:rPr>
              <a:t>UIOLI long term</a:t>
            </a:r>
            <a:endParaRPr lang="es-ES" b="1" dirty="0">
              <a:solidFill>
                <a:schemeClr val="bg1"/>
              </a:solidFill>
            </a:endParaRPr>
          </a:p>
        </p:txBody>
      </p:sp>
    </p:spTree>
    <p:extLst>
      <p:ext uri="{BB962C8B-B14F-4D97-AF65-F5344CB8AC3E}">
        <p14:creationId xmlns="" xmlns:p14="http://schemas.microsoft.com/office/powerpoint/2010/main" val="2550750251"/>
      </p:ext>
    </p:extLst>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6" name="5 Rectángulo"/>
          <p:cNvSpPr/>
          <p:nvPr/>
        </p:nvSpPr>
        <p:spPr>
          <a:xfrm>
            <a:off x="179512" y="2358172"/>
            <a:ext cx="8892480" cy="3908762"/>
          </a:xfrm>
          <a:prstGeom prst="rect">
            <a:avLst/>
          </a:prstGeom>
        </p:spPr>
        <p:txBody>
          <a:bodyPr wrap="square">
            <a:spAutoFit/>
          </a:bodyPr>
          <a:lstStyle/>
          <a:p>
            <a:pPr marL="361950" indent="-361950">
              <a:spcBef>
                <a:spcPts val="600"/>
              </a:spcBef>
              <a:spcAft>
                <a:spcPts val="600"/>
              </a:spcAft>
              <a:buFont typeface="Arial" pitchFamily="34" charset="0"/>
              <a:buChar char="•"/>
            </a:pPr>
            <a:r>
              <a:rPr lang="en-US" b="1" dirty="0" smtClean="0"/>
              <a:t>Implementation of LT UIOLI has involve minor adjustments included in CRE Deliberation </a:t>
            </a:r>
          </a:p>
          <a:p>
            <a:pPr marL="819150" lvl="1" indent="-361950">
              <a:spcBef>
                <a:spcPts val="600"/>
              </a:spcBef>
              <a:spcAft>
                <a:spcPts val="600"/>
              </a:spcAft>
              <a:buFont typeface="Arial" pitchFamily="34" charset="0"/>
              <a:buChar char="•"/>
            </a:pPr>
            <a:r>
              <a:rPr lang="en-US" dirty="0" smtClean="0"/>
              <a:t>The TSOs informs CRE </a:t>
            </a:r>
            <a:r>
              <a:rPr lang="en-US" dirty="0"/>
              <a:t>in case of systematic </a:t>
            </a:r>
            <a:r>
              <a:rPr lang="en-US" dirty="0" smtClean="0"/>
              <a:t>underutilization, and if c</a:t>
            </a:r>
            <a:r>
              <a:rPr lang="en-GB" dirty="0" err="1"/>
              <a:t>apacity</a:t>
            </a:r>
            <a:r>
              <a:rPr lang="en-GB" dirty="0"/>
              <a:t> has not been offered in the secondary </a:t>
            </a:r>
            <a:r>
              <a:rPr lang="en-GB" dirty="0" smtClean="0"/>
              <a:t>market </a:t>
            </a:r>
            <a:r>
              <a:rPr lang="en-GB" dirty="0"/>
              <a:t>under reasonable conditions, </a:t>
            </a:r>
            <a:r>
              <a:rPr lang="en-GB" dirty="0" smtClean="0"/>
              <a:t>and if no </a:t>
            </a:r>
            <a:r>
              <a:rPr lang="en-US" dirty="0" smtClean="0"/>
              <a:t>proper justification is provided by the network users. </a:t>
            </a:r>
            <a:endParaRPr lang="en-US" dirty="0"/>
          </a:p>
          <a:p>
            <a:pPr marL="819150" lvl="1" indent="-361950">
              <a:spcBef>
                <a:spcPts val="600"/>
              </a:spcBef>
              <a:spcAft>
                <a:spcPts val="600"/>
              </a:spcAft>
              <a:buFont typeface="Arial" pitchFamily="34" charset="0"/>
              <a:buChar char="•"/>
            </a:pPr>
            <a:r>
              <a:rPr lang="en-US" dirty="0" smtClean="0"/>
              <a:t>In case other users request firm capacity on the entry-exit point, the TSO analyses the congestion situation of the entry-exit point. </a:t>
            </a:r>
          </a:p>
          <a:p>
            <a:pPr marL="819150" lvl="1" indent="-361950">
              <a:spcBef>
                <a:spcPts val="600"/>
              </a:spcBef>
              <a:spcAft>
                <a:spcPts val="600"/>
              </a:spcAft>
              <a:buFont typeface="Arial" pitchFamily="34" charset="0"/>
              <a:buChar char="•"/>
            </a:pPr>
            <a:r>
              <a:rPr lang="en-US" b="1" dirty="0" smtClean="0"/>
              <a:t>The withdrawal is proposed by the TSO to CRE. </a:t>
            </a:r>
          </a:p>
          <a:p>
            <a:pPr marL="819150" lvl="1" indent="-361950">
              <a:spcBef>
                <a:spcPts val="600"/>
              </a:spcBef>
              <a:spcAft>
                <a:spcPts val="600"/>
              </a:spcAft>
              <a:buFont typeface="Arial" pitchFamily="34" charset="0"/>
              <a:buChar char="•"/>
            </a:pPr>
            <a:r>
              <a:rPr lang="en-US" b="1" dirty="0" smtClean="0"/>
              <a:t>The final decision is taken by CRE</a:t>
            </a:r>
            <a:r>
              <a:rPr lang="en-US" dirty="0" smtClean="0"/>
              <a:t>, after consultation/coordination of this withdrawal in case of bundled products with adjacent NRAs. </a:t>
            </a:r>
          </a:p>
          <a:p>
            <a:pPr marL="361950" indent="-361950">
              <a:spcBef>
                <a:spcPts val="600"/>
              </a:spcBef>
              <a:spcAft>
                <a:spcPts val="600"/>
              </a:spcAft>
              <a:buFont typeface="Arial" pitchFamily="34" charset="0"/>
              <a:buChar char="•"/>
            </a:pPr>
            <a:r>
              <a:rPr lang="en-US" b="1" dirty="0" smtClean="0"/>
              <a:t>TSOs regularly provide to CRE data on individual subscriptions and flows. </a:t>
            </a:r>
          </a:p>
        </p:txBody>
      </p:sp>
      <p:sp>
        <p:nvSpPr>
          <p:cNvPr id="8" name="7 Rectángulo"/>
          <p:cNvSpPr/>
          <p:nvPr/>
        </p:nvSpPr>
        <p:spPr>
          <a:xfrm>
            <a:off x="395536" y="1988840"/>
            <a:ext cx="3005951" cy="369332"/>
          </a:xfrm>
          <a:prstGeom prst="rect">
            <a:avLst/>
          </a:prstGeom>
          <a:solidFill>
            <a:srgbClr val="264D74"/>
          </a:solidFill>
        </p:spPr>
        <p:txBody>
          <a:bodyPr wrap="none">
            <a:spAutoFit/>
          </a:bodyPr>
          <a:lstStyle/>
          <a:p>
            <a:r>
              <a:rPr lang="en-US" b="1" dirty="0" smtClean="0">
                <a:solidFill>
                  <a:schemeClr val="bg1"/>
                </a:solidFill>
              </a:rPr>
              <a:t>UIOLI long term in France</a:t>
            </a:r>
            <a:endParaRPr lang="es-ES" b="1" dirty="0">
              <a:solidFill>
                <a:schemeClr val="bg1"/>
              </a:solidFill>
            </a:endParaRPr>
          </a:p>
        </p:txBody>
      </p:sp>
    </p:spTree>
    <p:extLst>
      <p:ext uri="{BB962C8B-B14F-4D97-AF65-F5344CB8AC3E}">
        <p14:creationId xmlns="" xmlns:p14="http://schemas.microsoft.com/office/powerpoint/2010/main" val="2550750251"/>
      </p:ext>
    </p:extLst>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grpSp>
        <p:nvGrpSpPr>
          <p:cNvPr id="2" name="11 Grupo"/>
          <p:cNvGrpSpPr/>
          <p:nvPr/>
        </p:nvGrpSpPr>
        <p:grpSpPr>
          <a:xfrm>
            <a:off x="251520" y="2380813"/>
            <a:ext cx="8784976" cy="4216539"/>
            <a:chOff x="251520" y="2380813"/>
            <a:chExt cx="8784976" cy="4216539"/>
          </a:xfrm>
        </p:grpSpPr>
        <p:sp>
          <p:nvSpPr>
            <p:cNvPr id="6" name="5 Rectángulo"/>
            <p:cNvSpPr/>
            <p:nvPr/>
          </p:nvSpPr>
          <p:spPr>
            <a:xfrm>
              <a:off x="251520" y="2380813"/>
              <a:ext cx="8784976" cy="4216539"/>
            </a:xfrm>
            <a:prstGeom prst="rect">
              <a:avLst/>
            </a:prstGeom>
          </p:spPr>
          <p:txBody>
            <a:bodyPr wrap="square">
              <a:spAutoFit/>
            </a:bodyPr>
            <a:lstStyle/>
            <a:p>
              <a:pPr marL="361950" lvl="0" indent="-361950">
                <a:spcBef>
                  <a:spcPts val="600"/>
                </a:spcBef>
                <a:spcAft>
                  <a:spcPts val="600"/>
                </a:spcAft>
                <a:buFont typeface="Arial" pitchFamily="34" charset="0"/>
                <a:buChar char="•"/>
              </a:pPr>
              <a:r>
                <a:rPr lang="en-GB" sz="1600" b="1" dirty="0" smtClean="0"/>
                <a:t>Every April, TSOs will review  the capacity utilization of </a:t>
              </a:r>
              <a:r>
                <a:rPr lang="en-GB" sz="1600" dirty="0" smtClean="0"/>
                <a:t>those users with </a:t>
              </a:r>
              <a:r>
                <a:rPr lang="en-GB" sz="1600" b="1" dirty="0" smtClean="0"/>
                <a:t>annual and quarterly products when </a:t>
              </a:r>
              <a:r>
                <a:rPr lang="en-GB" sz="1600" dirty="0" smtClean="0"/>
                <a:t>their contracted capacity </a:t>
              </a:r>
              <a:r>
                <a:rPr lang="en-GB" sz="1600" b="1" dirty="0" smtClean="0"/>
                <a:t>lasts more than one year </a:t>
              </a:r>
            </a:p>
            <a:p>
              <a:pPr marL="361950" lvl="0" indent="-361950">
                <a:spcBef>
                  <a:spcPts val="600"/>
                </a:spcBef>
                <a:spcAft>
                  <a:spcPts val="600"/>
                </a:spcAft>
              </a:pPr>
              <a:r>
                <a:rPr lang="en-GB" sz="1600" dirty="0" smtClean="0"/>
                <a:t>	TSOs will review the utilization level </a:t>
              </a:r>
              <a:r>
                <a:rPr lang="en-GB" sz="1600" b="1" dirty="0" smtClean="0"/>
                <a:t>in two periods</a:t>
              </a:r>
              <a:r>
                <a:rPr lang="en-GB" sz="1600" dirty="0" smtClean="0"/>
                <a:t>: from 1 April to 30 September in the previous year and from 1 October in the previous year to 30 March in the current year.</a:t>
              </a:r>
            </a:p>
            <a:p>
              <a:pPr marL="361950" lvl="0" indent="-361950">
                <a:spcBef>
                  <a:spcPts val="600"/>
                </a:spcBef>
                <a:spcAft>
                  <a:spcPts val="0"/>
                </a:spcAft>
              </a:pPr>
              <a:r>
                <a:rPr lang="en-GB" sz="1600" dirty="0" smtClean="0"/>
                <a:t>	The </a:t>
              </a:r>
              <a:r>
                <a:rPr lang="en-GB" sz="1600" b="1" dirty="0" smtClean="0"/>
                <a:t>utilization level, in percentage, will be calculated as following</a:t>
              </a:r>
              <a:r>
                <a:rPr lang="en-GB" sz="1600" dirty="0" smtClean="0"/>
                <a:t>:</a:t>
              </a:r>
            </a:p>
            <a:p>
              <a:pPr marL="361950" lvl="0" indent="-361950">
                <a:spcBef>
                  <a:spcPts val="600"/>
                </a:spcBef>
                <a:spcAft>
                  <a:spcPts val="0"/>
                </a:spcAft>
              </a:pPr>
              <a:r>
                <a:rPr lang="en-GB" sz="1600" dirty="0" smtClean="0"/>
                <a:t>			    average of daily capacity use</a:t>
              </a:r>
            </a:p>
            <a:p>
              <a:pPr marL="361950" lvl="0" indent="-361950">
                <a:spcBef>
                  <a:spcPts val="600"/>
                </a:spcBef>
                <a:spcAft>
                  <a:spcPts val="600"/>
                </a:spcAft>
              </a:pPr>
              <a:r>
                <a:rPr lang="en-GB" sz="1600" dirty="0" smtClean="0"/>
                <a:t>			average of daily contracted capacity </a:t>
              </a:r>
            </a:p>
            <a:p>
              <a:pPr marL="361950" lvl="0" indent="-361950">
                <a:spcBef>
                  <a:spcPts val="600"/>
                </a:spcBef>
                <a:spcAft>
                  <a:spcPts val="600"/>
                </a:spcAft>
                <a:buFont typeface="Arial" pitchFamily="34" charset="0"/>
                <a:buChar char="•"/>
              </a:pPr>
              <a:r>
                <a:rPr lang="en-GB" sz="1600" dirty="0" smtClean="0"/>
                <a:t>There will be </a:t>
              </a:r>
              <a:r>
                <a:rPr lang="en-GB" sz="1600" b="1" dirty="0" smtClean="0"/>
                <a:t>systematic underutilization</a:t>
              </a:r>
              <a:r>
                <a:rPr lang="en-GB" sz="1600" dirty="0" smtClean="0"/>
                <a:t> of the contracted capacity </a:t>
              </a:r>
              <a:r>
                <a:rPr lang="en-GB" sz="1600" b="1" dirty="0" smtClean="0"/>
                <a:t>if one of the following happens</a:t>
              </a:r>
              <a:r>
                <a:rPr lang="en-GB" sz="1600" dirty="0" smtClean="0"/>
                <a:t>:</a:t>
              </a:r>
            </a:p>
            <a:p>
              <a:pPr marL="895350" lvl="0" indent="-361950">
                <a:spcBef>
                  <a:spcPts val="600"/>
                </a:spcBef>
                <a:spcAft>
                  <a:spcPts val="600"/>
                </a:spcAft>
                <a:buFont typeface="Wingdings" pitchFamily="2" charset="2"/>
                <a:buChar char="Ø"/>
              </a:pPr>
              <a:r>
                <a:rPr lang="en-GB" sz="1600" dirty="0" smtClean="0"/>
                <a:t>In the both periods the utilization level is under 80%</a:t>
              </a:r>
            </a:p>
            <a:p>
              <a:pPr marL="895350" lvl="0" indent="-361950">
                <a:spcBef>
                  <a:spcPts val="600"/>
                </a:spcBef>
                <a:spcAft>
                  <a:spcPts val="600"/>
                </a:spcAft>
                <a:buFont typeface="Wingdings" pitchFamily="2" charset="2"/>
                <a:buChar char="Ø"/>
              </a:pPr>
              <a:r>
                <a:rPr lang="en-GB" sz="1600" dirty="0" smtClean="0"/>
                <a:t>In both periods there are, at least, 60 days when the user firstly nominates above 80% of the contracted capacity, and later </a:t>
              </a:r>
              <a:r>
                <a:rPr lang="en-GB" sz="1600" dirty="0" err="1" smtClean="0"/>
                <a:t>renominates</a:t>
              </a:r>
              <a:r>
                <a:rPr lang="en-GB" sz="1600" dirty="0" smtClean="0"/>
                <a:t> half or less than it initial nomination </a:t>
              </a:r>
            </a:p>
          </p:txBody>
        </p:sp>
        <p:cxnSp>
          <p:nvCxnSpPr>
            <p:cNvPr id="9" name="8 Conector recto"/>
            <p:cNvCxnSpPr/>
            <p:nvPr/>
          </p:nvCxnSpPr>
          <p:spPr>
            <a:xfrm>
              <a:off x="2123728" y="4293096"/>
              <a:ext cx="3384376" cy="0"/>
            </a:xfrm>
            <a:prstGeom prst="line">
              <a:avLst/>
            </a:prstGeom>
          </p:spPr>
          <p:style>
            <a:lnRef idx="1">
              <a:schemeClr val="dk1"/>
            </a:lnRef>
            <a:fillRef idx="0">
              <a:schemeClr val="dk1"/>
            </a:fillRef>
            <a:effectRef idx="0">
              <a:schemeClr val="dk1"/>
            </a:effectRef>
            <a:fontRef idx="minor">
              <a:schemeClr val="tx1"/>
            </a:fontRef>
          </p:style>
        </p:cxnSp>
        <p:sp>
          <p:nvSpPr>
            <p:cNvPr id="11" name="10 CuadroTexto"/>
            <p:cNvSpPr txBox="1"/>
            <p:nvPr/>
          </p:nvSpPr>
          <p:spPr>
            <a:xfrm>
              <a:off x="5580112" y="4140949"/>
              <a:ext cx="1080120" cy="338554"/>
            </a:xfrm>
            <a:prstGeom prst="rect">
              <a:avLst/>
            </a:prstGeom>
            <a:noFill/>
          </p:spPr>
          <p:txBody>
            <a:bodyPr wrap="square" rtlCol="0">
              <a:spAutoFit/>
            </a:bodyPr>
            <a:lstStyle/>
            <a:p>
              <a:r>
                <a:rPr lang="es-ES" sz="1600" dirty="0" smtClean="0"/>
                <a:t>X 100</a:t>
              </a:r>
              <a:endParaRPr lang="es-ES" sz="1600" dirty="0"/>
            </a:p>
          </p:txBody>
        </p:sp>
      </p:grpSp>
      <p:sp>
        <p:nvSpPr>
          <p:cNvPr id="10" name="9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12" name="11 Rectángulo"/>
          <p:cNvSpPr/>
          <p:nvPr/>
        </p:nvSpPr>
        <p:spPr>
          <a:xfrm>
            <a:off x="395536" y="1988840"/>
            <a:ext cx="2877711" cy="369332"/>
          </a:xfrm>
          <a:prstGeom prst="rect">
            <a:avLst/>
          </a:prstGeom>
          <a:solidFill>
            <a:srgbClr val="264D74"/>
          </a:solidFill>
        </p:spPr>
        <p:txBody>
          <a:bodyPr wrap="none">
            <a:spAutoFit/>
          </a:bodyPr>
          <a:lstStyle/>
          <a:p>
            <a:r>
              <a:rPr lang="en-US" b="1" dirty="0" smtClean="0">
                <a:solidFill>
                  <a:schemeClr val="bg1"/>
                </a:solidFill>
              </a:rPr>
              <a:t>UIOLI long term in Spain</a:t>
            </a:r>
            <a:endParaRPr lang="es-E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2492896"/>
            <a:ext cx="8640960" cy="4154984"/>
          </a:xfrm>
          <a:prstGeom prst="rect">
            <a:avLst/>
          </a:prstGeom>
        </p:spPr>
        <p:txBody>
          <a:bodyPr wrap="square">
            <a:spAutoFit/>
          </a:bodyPr>
          <a:lstStyle/>
          <a:p>
            <a:pPr marL="361950" lvl="0" indent="-361950">
              <a:spcBef>
                <a:spcPts val="800"/>
              </a:spcBef>
              <a:spcAft>
                <a:spcPts val="800"/>
              </a:spcAft>
              <a:buFont typeface="Arial" pitchFamily="34" charset="0"/>
              <a:buChar char="•"/>
            </a:pPr>
            <a:r>
              <a:rPr lang="en-GB" b="1" dirty="0" smtClean="0"/>
              <a:t>TSOs will check if unused capacity has been offered in the secondary market under reasonable conditions-</a:t>
            </a:r>
            <a:r>
              <a:rPr lang="en-GB" dirty="0" smtClean="0"/>
              <a:t> the user has offered the capacity </a:t>
            </a:r>
            <a:r>
              <a:rPr lang="en-GB" b="1" dirty="0" smtClean="0"/>
              <a:t>at a price equal to or lower than the maximum between: price paid by the user and the reserve price at the moment the user offered the capacity </a:t>
            </a:r>
            <a:r>
              <a:rPr lang="en-GB" dirty="0" smtClean="0"/>
              <a:t>in the secondary market</a:t>
            </a:r>
          </a:p>
          <a:p>
            <a:pPr marL="361950" lvl="0" indent="-361950">
              <a:spcBef>
                <a:spcPts val="800"/>
              </a:spcBef>
              <a:spcAft>
                <a:spcPts val="800"/>
              </a:spcAft>
              <a:buFont typeface="Arial" pitchFamily="34" charset="0"/>
              <a:buChar char="•"/>
            </a:pPr>
            <a:r>
              <a:rPr lang="en-GB" dirty="0" smtClean="0"/>
              <a:t>If there is capacity underutilization and capacity has not been offered in the secondary market under reasonable conditions, </a:t>
            </a:r>
            <a:r>
              <a:rPr lang="en-GB" b="1" dirty="0" smtClean="0"/>
              <a:t>the TSO will withdraw user’s capacity. </a:t>
            </a:r>
            <a:r>
              <a:rPr lang="en-GB" dirty="0" smtClean="0"/>
              <a:t>Underutilization will be only justified (and capacity won’t be withdrawn) when technical failure occurs in the infrastructure.</a:t>
            </a:r>
          </a:p>
          <a:p>
            <a:pPr marL="361950" lvl="0" indent="-361950">
              <a:spcBef>
                <a:spcPts val="1200"/>
              </a:spcBef>
              <a:spcAft>
                <a:spcPts val="1200"/>
              </a:spcAft>
              <a:buFont typeface="Arial" pitchFamily="34" charset="0"/>
              <a:buChar char="•"/>
            </a:pPr>
            <a:r>
              <a:rPr lang="en-GB" b="1" dirty="0" smtClean="0"/>
              <a:t>Capacity will be withdrawn during the following gas year </a:t>
            </a:r>
            <a:r>
              <a:rPr lang="en-GB" dirty="0" smtClean="0"/>
              <a:t>and </a:t>
            </a:r>
            <a:r>
              <a:rPr lang="en-GB" dirty="0" smtClean="0">
                <a:solidFill>
                  <a:srgbClr val="000000"/>
                </a:solidFill>
              </a:rPr>
              <a:t>offered firstly in the quarterly auction and afterwards in the monthly auctions</a:t>
            </a:r>
            <a:r>
              <a:rPr lang="en-GB" b="1" dirty="0" smtClean="0">
                <a:solidFill>
                  <a:srgbClr val="000000"/>
                </a:solidFill>
              </a:rPr>
              <a:t>. </a:t>
            </a:r>
            <a:r>
              <a:rPr lang="en-GB" b="1" dirty="0" smtClean="0"/>
              <a:t>The capacity to be withdrawn will be calculated as a percentage of the already contracted capacity</a:t>
            </a:r>
            <a:r>
              <a:rPr lang="en-GB" dirty="0" smtClean="0"/>
              <a:t> in the following gas year. </a:t>
            </a:r>
          </a:p>
        </p:txBody>
      </p:sp>
      <p:sp>
        <p:nvSpPr>
          <p:cNvPr id="8" name="7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7" name="6 Rectángulo"/>
          <p:cNvSpPr/>
          <p:nvPr/>
        </p:nvSpPr>
        <p:spPr>
          <a:xfrm>
            <a:off x="395536" y="1988840"/>
            <a:ext cx="2877711" cy="369332"/>
          </a:xfrm>
          <a:prstGeom prst="rect">
            <a:avLst/>
          </a:prstGeom>
          <a:solidFill>
            <a:srgbClr val="264D74"/>
          </a:solidFill>
        </p:spPr>
        <p:txBody>
          <a:bodyPr wrap="none">
            <a:spAutoFit/>
          </a:bodyPr>
          <a:lstStyle/>
          <a:p>
            <a:r>
              <a:rPr lang="en-US" b="1" dirty="0" smtClean="0">
                <a:solidFill>
                  <a:schemeClr val="bg1"/>
                </a:solidFill>
              </a:rPr>
              <a:t>UIOLI long term in Spain</a:t>
            </a:r>
            <a:endParaRPr lang="es-E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pic>
        <p:nvPicPr>
          <p:cNvPr id="205826" name="Picture 2"/>
          <p:cNvPicPr>
            <a:picLocks noChangeAspect="1" noChangeArrowheads="1"/>
          </p:cNvPicPr>
          <p:nvPr/>
        </p:nvPicPr>
        <p:blipFill>
          <a:blip r:embed="rId2" cstate="print"/>
          <a:srcRect/>
          <a:stretch>
            <a:fillRect/>
          </a:stretch>
        </p:blipFill>
        <p:spPr bwMode="auto">
          <a:xfrm>
            <a:off x="683568" y="2348880"/>
            <a:ext cx="8121406" cy="4194844"/>
          </a:xfrm>
          <a:prstGeom prst="rect">
            <a:avLst/>
          </a:prstGeom>
          <a:noFill/>
          <a:ln w="9525">
            <a:noFill/>
            <a:miter lim="800000"/>
            <a:headEnd/>
            <a:tailEnd/>
          </a:ln>
          <a:effectLst/>
        </p:spPr>
      </p:pic>
      <p:sp>
        <p:nvSpPr>
          <p:cNvPr id="6" name="5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7" name="6 Rectángulo"/>
          <p:cNvSpPr/>
          <p:nvPr/>
        </p:nvSpPr>
        <p:spPr>
          <a:xfrm>
            <a:off x="395536" y="1988840"/>
            <a:ext cx="2877711" cy="369332"/>
          </a:xfrm>
          <a:prstGeom prst="rect">
            <a:avLst/>
          </a:prstGeom>
          <a:solidFill>
            <a:srgbClr val="264D74"/>
          </a:solidFill>
        </p:spPr>
        <p:txBody>
          <a:bodyPr wrap="none">
            <a:spAutoFit/>
          </a:bodyPr>
          <a:lstStyle/>
          <a:p>
            <a:r>
              <a:rPr lang="en-US" b="1" dirty="0" smtClean="0">
                <a:solidFill>
                  <a:schemeClr val="bg1"/>
                </a:solidFill>
              </a:rPr>
              <a:t>UIOLI long term in Spain</a:t>
            </a:r>
            <a:endParaRPr lang="es-E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6" name="5 Rectángulo"/>
          <p:cNvSpPr/>
          <p:nvPr/>
        </p:nvSpPr>
        <p:spPr>
          <a:xfrm>
            <a:off x="251520" y="2494632"/>
            <a:ext cx="8784976" cy="4185761"/>
          </a:xfrm>
          <a:prstGeom prst="rect">
            <a:avLst/>
          </a:prstGeom>
        </p:spPr>
        <p:txBody>
          <a:bodyPr wrap="square">
            <a:spAutoFit/>
          </a:bodyPr>
          <a:lstStyle/>
          <a:p>
            <a:pPr marL="177800" lvl="0">
              <a:spcBef>
                <a:spcPts val="600"/>
              </a:spcBef>
              <a:spcAft>
                <a:spcPts val="600"/>
              </a:spcAft>
              <a:buFont typeface="Arial" pitchFamily="34" charset="0"/>
              <a:buChar char="•"/>
            </a:pPr>
            <a:r>
              <a:rPr lang="en-GB" b="1" dirty="0" smtClean="0"/>
              <a:t>Withdrawn capacity will be reallocated </a:t>
            </a:r>
            <a:r>
              <a:rPr lang="en-GB" dirty="0" smtClean="0"/>
              <a:t>in the allocation process </a:t>
            </a:r>
            <a:r>
              <a:rPr lang="en-GB" b="1" dirty="0" smtClean="0"/>
              <a:t>after all the available </a:t>
            </a:r>
            <a:r>
              <a:rPr lang="en-GB" dirty="0" smtClean="0"/>
              <a:t>technical capacity </a:t>
            </a:r>
            <a:r>
              <a:rPr lang="en-GB" b="1" dirty="0" smtClean="0"/>
              <a:t>and the surrendered </a:t>
            </a:r>
            <a:r>
              <a:rPr lang="en-GB" dirty="0" smtClean="0"/>
              <a:t>capacity have been allocated.</a:t>
            </a:r>
          </a:p>
          <a:p>
            <a:pPr marL="177800" lvl="0">
              <a:spcBef>
                <a:spcPts val="600"/>
              </a:spcBef>
              <a:spcAft>
                <a:spcPts val="600"/>
              </a:spcAft>
              <a:buFont typeface="Arial" pitchFamily="34" charset="0"/>
              <a:buChar char="•"/>
            </a:pPr>
            <a:r>
              <a:rPr lang="en-GB" dirty="0" smtClean="0"/>
              <a:t>When in the allocation process demanded capacity is lower than withdrawn capacity, a pro-rata mechanism will be applied. </a:t>
            </a:r>
          </a:p>
          <a:p>
            <a:pPr marL="177800">
              <a:spcBef>
                <a:spcPts val="600"/>
              </a:spcBef>
              <a:spcAft>
                <a:spcPts val="600"/>
              </a:spcAft>
              <a:buFont typeface="Arial" pitchFamily="34" charset="0"/>
              <a:buChar char="•"/>
            </a:pPr>
            <a:r>
              <a:rPr lang="en-GB" dirty="0" smtClean="0"/>
              <a:t>When the </a:t>
            </a:r>
            <a:r>
              <a:rPr lang="en-GB" b="1" dirty="0" smtClean="0"/>
              <a:t>capacity reallocation involves a price lower </a:t>
            </a:r>
            <a:r>
              <a:rPr lang="en-GB" dirty="0" smtClean="0"/>
              <a:t>than the original, </a:t>
            </a:r>
            <a:r>
              <a:rPr lang="en-GB" b="1" dirty="0" smtClean="0"/>
              <a:t>the primary capacity holder will cover the difference</a:t>
            </a:r>
            <a:r>
              <a:rPr lang="en-GB" dirty="0" smtClean="0"/>
              <a:t>. </a:t>
            </a:r>
          </a:p>
          <a:p>
            <a:pPr marL="177800">
              <a:spcBef>
                <a:spcPts val="1200"/>
              </a:spcBef>
              <a:spcAft>
                <a:spcPts val="600"/>
              </a:spcAft>
              <a:buFont typeface="Arial" pitchFamily="34" charset="0"/>
              <a:buChar char="•"/>
            </a:pPr>
            <a:r>
              <a:rPr lang="en-GB" b="1" dirty="0" smtClean="0"/>
              <a:t>Primary holders retain rights and obligations till the withdrawn capacity is allocated</a:t>
            </a:r>
            <a:endParaRPr lang="en-GB" dirty="0" smtClean="0"/>
          </a:p>
          <a:p>
            <a:pPr marL="177800" lvl="0">
              <a:spcBef>
                <a:spcPts val="1200"/>
              </a:spcBef>
              <a:spcAft>
                <a:spcPts val="600"/>
              </a:spcAft>
              <a:buFont typeface="Arial" pitchFamily="34" charset="0"/>
              <a:buChar char="•"/>
            </a:pPr>
            <a:r>
              <a:rPr lang="en-GB" dirty="0" smtClean="0"/>
              <a:t>In order for TSOs to offer withdrawn capacity in the ordinary allocation processes, </a:t>
            </a:r>
            <a:r>
              <a:rPr lang="en-GB" b="1" dirty="0" smtClean="0"/>
              <a:t>withdrawn capacity won’t be offered in the secondary market in the periods: </a:t>
            </a:r>
            <a:r>
              <a:rPr lang="en-GB" dirty="0" smtClean="0">
                <a:solidFill>
                  <a:srgbClr val="000000"/>
                </a:solidFill>
              </a:rPr>
              <a:t>15 days before the auction for quarterly products and 0 days before the monthly products auction</a:t>
            </a:r>
            <a:r>
              <a:rPr lang="en-GB" dirty="0" smtClean="0"/>
              <a:t>	</a:t>
            </a:r>
          </a:p>
        </p:txBody>
      </p:sp>
      <p:sp>
        <p:nvSpPr>
          <p:cNvPr id="8" name="7 Rectángulo"/>
          <p:cNvSpPr/>
          <p:nvPr/>
        </p:nvSpPr>
        <p:spPr>
          <a:xfrm>
            <a:off x="179512" y="1340768"/>
            <a:ext cx="8352928" cy="49475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CMP implementation</a:t>
            </a:r>
          </a:p>
        </p:txBody>
      </p:sp>
      <p:sp>
        <p:nvSpPr>
          <p:cNvPr id="7" name="6 Rectángulo"/>
          <p:cNvSpPr/>
          <p:nvPr/>
        </p:nvSpPr>
        <p:spPr>
          <a:xfrm>
            <a:off x="395536" y="1988840"/>
            <a:ext cx="2877711" cy="369332"/>
          </a:xfrm>
          <a:prstGeom prst="rect">
            <a:avLst/>
          </a:prstGeom>
          <a:solidFill>
            <a:srgbClr val="264D74"/>
          </a:solidFill>
        </p:spPr>
        <p:txBody>
          <a:bodyPr wrap="none">
            <a:spAutoFit/>
          </a:bodyPr>
          <a:lstStyle/>
          <a:p>
            <a:r>
              <a:rPr lang="en-US" b="1" dirty="0" smtClean="0">
                <a:solidFill>
                  <a:schemeClr val="bg1"/>
                </a:solidFill>
              </a:rPr>
              <a:t>UIOLI long term in Spain</a:t>
            </a:r>
            <a:endParaRPr lang="es-ES" b="1" dirty="0">
              <a:solidFill>
                <a:schemeClr val="bg1"/>
              </a:solidFill>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755576" y="745540"/>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graphicFrame>
        <p:nvGraphicFramePr>
          <p:cNvPr id="4" name="3 Tabla"/>
          <p:cNvGraphicFramePr>
            <a:graphicFrameLocks noGrp="1"/>
          </p:cNvGraphicFramePr>
          <p:nvPr/>
        </p:nvGraphicFramePr>
        <p:xfrm>
          <a:off x="395535" y="3068960"/>
          <a:ext cx="8500554" cy="3110992"/>
        </p:xfrm>
        <a:graphic>
          <a:graphicData uri="http://schemas.openxmlformats.org/drawingml/2006/table">
            <a:tbl>
              <a:tblPr firstRow="1" bandRow="1">
                <a:tableStyleId>{5C22544A-7EE6-4342-B048-85BDC9FD1C3A}</a:tableStyleId>
              </a:tblPr>
              <a:tblGrid>
                <a:gridCol w="4355593"/>
                <a:gridCol w="1642272"/>
                <a:gridCol w="1213855"/>
                <a:gridCol w="1288834"/>
              </a:tblGrid>
              <a:tr h="370840">
                <a:tc>
                  <a:txBody>
                    <a:bodyPr/>
                    <a:lstStyle/>
                    <a:p>
                      <a:pPr algn="ctr"/>
                      <a:r>
                        <a:rPr lang="es-ES" sz="1800" b="1" kern="1200" baseline="0" dirty="0" smtClean="0">
                          <a:solidFill>
                            <a:schemeClr val="accent6"/>
                          </a:solidFill>
                          <a:latin typeface="Calibri-Bold"/>
                          <a:ea typeface="+mn-ea"/>
                          <a:cs typeface="+mn-cs"/>
                        </a:rPr>
                        <a:t>Area of </a:t>
                      </a:r>
                      <a:r>
                        <a:rPr lang="es-ES" sz="1800" b="1" kern="1200" baseline="0" dirty="0" err="1" smtClean="0">
                          <a:solidFill>
                            <a:schemeClr val="accent6"/>
                          </a:solidFill>
                          <a:latin typeface="Calibri-Bold"/>
                          <a:ea typeface="+mn-ea"/>
                          <a:cs typeface="+mn-cs"/>
                        </a:rPr>
                        <a:t>work</a:t>
                      </a:r>
                      <a:r>
                        <a:rPr lang="es-ES" sz="1800" b="1" kern="1200" baseline="0" dirty="0" smtClean="0">
                          <a:solidFill>
                            <a:schemeClr val="accent6"/>
                          </a:solidFill>
                          <a:latin typeface="Calibri-Bold"/>
                          <a:ea typeface="+mn-ea"/>
                          <a:cs typeface="+mn-cs"/>
                        </a:rPr>
                        <a:t> </a:t>
                      </a:r>
                    </a:p>
                  </a:txBody>
                  <a:tcPr/>
                </a:tc>
                <a:tc>
                  <a:txBody>
                    <a:bodyPr/>
                    <a:lstStyle/>
                    <a:p>
                      <a:pPr algn="ctr"/>
                      <a:r>
                        <a:rPr lang="es-ES" sz="1800" b="1" baseline="0" dirty="0" err="1" smtClean="0">
                          <a:solidFill>
                            <a:schemeClr val="accent6"/>
                          </a:solidFill>
                          <a:latin typeface="Calibri-Bold"/>
                        </a:rPr>
                        <a:t>Responsible</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Starting</a:t>
                      </a:r>
                      <a:endParaRPr lang="es-ES" sz="1800" kern="1200" dirty="0" smtClean="0">
                        <a:solidFill>
                          <a:schemeClr val="accent6"/>
                        </a:solidFill>
                        <a:latin typeface="Arial" charset="0"/>
                        <a:ea typeface="+mn-ea"/>
                        <a:cs typeface="Arial" charset="0"/>
                      </a:endParaRPr>
                    </a:p>
                  </a:txBody>
                  <a:tcPr/>
                </a:tc>
                <a:tc>
                  <a:txBody>
                    <a:bodyPr/>
                    <a:lstStyle/>
                    <a:p>
                      <a:pPr algn="ctr"/>
                      <a:r>
                        <a:rPr lang="es-ES" sz="1800" b="1" baseline="0" dirty="0" err="1" smtClean="0">
                          <a:solidFill>
                            <a:schemeClr val="accent6"/>
                          </a:solidFill>
                          <a:latin typeface="Calibri-Bold"/>
                        </a:rPr>
                        <a:t>Deadline</a:t>
                      </a:r>
                      <a:endParaRPr lang="es-ES" sz="1800" kern="1200" dirty="0" smtClean="0">
                        <a:solidFill>
                          <a:schemeClr val="accent6"/>
                        </a:solidFill>
                        <a:latin typeface="Arial" charset="0"/>
                        <a:ea typeface="+mn-ea"/>
                        <a:cs typeface="Arial" charset="0"/>
                      </a:endParaRPr>
                    </a:p>
                  </a:txBody>
                  <a:tcPr/>
                </a:tc>
              </a:tr>
              <a:tr h="370840">
                <a:tc>
                  <a:txBody>
                    <a:bodyPr/>
                    <a:lstStyle/>
                    <a:p>
                      <a:pPr marL="201930" algn="just">
                        <a:lnSpc>
                          <a:spcPct val="115000"/>
                        </a:lnSpc>
                        <a:spcAft>
                          <a:spcPts val="0"/>
                        </a:spcAft>
                      </a:pPr>
                      <a:r>
                        <a:rPr lang="en-GB" sz="1400" dirty="0" smtClean="0">
                          <a:latin typeface="Arial"/>
                          <a:ea typeface="Times New Roman"/>
                          <a:cs typeface="Arial"/>
                        </a:rPr>
                        <a:t>Regular </a:t>
                      </a:r>
                      <a:r>
                        <a:rPr lang="en-GB" sz="1400" dirty="0">
                          <a:latin typeface="Arial"/>
                          <a:ea typeface="Times New Roman"/>
                          <a:cs typeface="Arial"/>
                        </a:rPr>
                        <a:t>update and publication in CEER website of project status of OS 2013 and 2015</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TSOs-NRAs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(yearly)</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Jun. (yearly)</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Drafting </a:t>
                      </a:r>
                      <a:r>
                        <a:rPr lang="en-GB" sz="1200" dirty="0">
                          <a:latin typeface="Arial"/>
                          <a:ea typeface="Times New Roman"/>
                          <a:cs typeface="Arial"/>
                        </a:rPr>
                        <a:t>of the South Regional Investment Plan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TSOs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2011</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200" dirty="0" smtClean="0">
                          <a:latin typeface="Arial"/>
                          <a:ea typeface="Times New Roman"/>
                          <a:cs typeface="Arial"/>
                        </a:rPr>
                        <a:t>Feedback </a:t>
                      </a:r>
                      <a:r>
                        <a:rPr lang="en-GB" sz="1200" dirty="0">
                          <a:latin typeface="Arial"/>
                          <a:ea typeface="Times New Roman"/>
                          <a:cs typeface="Arial"/>
                        </a:rPr>
                        <a:t>to ENTSO-G on contents and methodology of the regional investment plan</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NRAs</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Jan. 2012</a:t>
                      </a:r>
                      <a:endParaRPr lang="es-ES" sz="12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200" dirty="0">
                          <a:latin typeface="Arial"/>
                          <a:ea typeface="Times New Roman"/>
                          <a:cs typeface="Arial"/>
                        </a:rPr>
                        <a:t>Jul. 2012 (COMPLETED)</a:t>
                      </a:r>
                      <a:endParaRPr lang="es-ES" sz="1200" dirty="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Input </a:t>
                      </a:r>
                      <a:r>
                        <a:rPr lang="en-GB" sz="1400" dirty="0">
                          <a:latin typeface="Arial"/>
                          <a:ea typeface="Times New Roman"/>
                          <a:cs typeface="Arial"/>
                        </a:rPr>
                        <a:t>to ENTSO-G for the Community-wide TYNDP 2013</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Apr. 2013</a:t>
                      </a:r>
                      <a:endParaRPr lang="es-ES" sz="1400">
                        <a:latin typeface="Arial"/>
                        <a:ea typeface="Times New Roman"/>
                        <a:cs typeface="Times New Roman"/>
                      </a:endParaRPr>
                    </a:p>
                  </a:txBody>
                  <a:tcPr marL="68580" marR="68580" marT="0" marB="0" anchor="ctr"/>
                </a:tc>
              </a:tr>
              <a:tr h="370840">
                <a:tc>
                  <a:txBody>
                    <a:bodyPr/>
                    <a:lstStyle/>
                    <a:p>
                      <a:pPr marL="201930" algn="just">
                        <a:spcAft>
                          <a:spcPts val="0"/>
                        </a:spcAft>
                        <a:tabLst>
                          <a:tab pos="201930" algn="l"/>
                        </a:tabLst>
                      </a:pPr>
                      <a:r>
                        <a:rPr lang="en-GB" sz="1400" dirty="0" smtClean="0">
                          <a:latin typeface="Arial"/>
                          <a:ea typeface="Times New Roman"/>
                          <a:cs typeface="Arial"/>
                        </a:rPr>
                        <a:t>Creation </a:t>
                      </a:r>
                      <a:r>
                        <a:rPr lang="en-GB" sz="1400" dirty="0">
                          <a:latin typeface="Arial"/>
                          <a:ea typeface="Times New Roman"/>
                          <a:cs typeface="Arial"/>
                        </a:rPr>
                        <a:t>of a working group in the region in order to test the process  of PCI identification</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NRAs -TSOs</a:t>
                      </a:r>
                      <a:endParaRPr lang="es-ES" sz="140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dirty="0">
                          <a:latin typeface="Arial"/>
                          <a:ea typeface="Times New Roman"/>
                          <a:cs typeface="Arial"/>
                        </a:rPr>
                        <a:t>Mar. 2012</a:t>
                      </a:r>
                      <a:endParaRPr lang="es-ES" sz="1400" dirty="0">
                        <a:latin typeface="Arial"/>
                        <a:ea typeface="Times New Roman"/>
                        <a:cs typeface="Times New Roman"/>
                      </a:endParaRPr>
                    </a:p>
                  </a:txBody>
                  <a:tcPr marL="68580" marR="68580" marT="0" marB="0" anchor="ctr"/>
                </a:tc>
                <a:tc>
                  <a:txBody>
                    <a:bodyPr/>
                    <a:lstStyle/>
                    <a:p>
                      <a:pPr algn="ctr">
                        <a:spcAft>
                          <a:spcPts val="0"/>
                        </a:spcAft>
                        <a:tabLst>
                          <a:tab pos="540385" algn="l"/>
                        </a:tabLst>
                      </a:pPr>
                      <a:r>
                        <a:rPr lang="en-GB" sz="1400">
                          <a:latin typeface="Arial"/>
                          <a:ea typeface="Times New Roman"/>
                          <a:cs typeface="Arial"/>
                        </a:rPr>
                        <a:t>March 2013</a:t>
                      </a:r>
                      <a:endParaRPr lang="es-ES" sz="1400">
                        <a:latin typeface="Arial"/>
                        <a:ea typeface="Times New Roman"/>
                        <a:cs typeface="Times New Roman"/>
                      </a:endParaRPr>
                    </a:p>
                  </a:txBody>
                  <a:tcPr marL="68580" marR="68580" marT="0" marB="0" anchor="ctr"/>
                </a:tc>
              </a:tr>
              <a:tr h="370840">
                <a:tc>
                  <a:txBody>
                    <a:bodyPr/>
                    <a:lstStyle/>
                    <a:p>
                      <a:pPr marL="201930" algn="just">
                        <a:lnSpc>
                          <a:spcPct val="115000"/>
                        </a:lnSpc>
                        <a:spcAft>
                          <a:spcPts val="0"/>
                        </a:spcAft>
                      </a:pPr>
                      <a:r>
                        <a:rPr lang="en-GB" sz="1400" dirty="0" smtClean="0">
                          <a:latin typeface="Arial"/>
                          <a:ea typeface="Times New Roman"/>
                          <a:cs typeface="Arial"/>
                        </a:rPr>
                        <a:t>Drafting </a:t>
                      </a:r>
                      <a:r>
                        <a:rPr lang="en-GB" sz="1400" dirty="0">
                          <a:latin typeface="Arial"/>
                          <a:ea typeface="Times New Roman"/>
                          <a:cs typeface="Arial"/>
                        </a:rPr>
                        <a:t>of the South Regional Investment Plan 2014</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Jan. 2013</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Apr. 2014</a:t>
                      </a:r>
                      <a:endParaRPr lang="es-ES" sz="1400" dirty="0">
                        <a:latin typeface="Arial"/>
                        <a:ea typeface="Times New Roman"/>
                        <a:cs typeface="Times New Roman"/>
                      </a:endParaRPr>
                    </a:p>
                  </a:txBody>
                  <a:tcPr marL="68580" marR="68580" marT="0" marB="0" anchor="ctr"/>
                </a:tc>
              </a:tr>
            </a:tbl>
          </a:graphicData>
        </a:graphic>
      </p:graphicFrame>
      <p:sp>
        <p:nvSpPr>
          <p:cNvPr id="5" name="4 Rectángulo"/>
          <p:cNvSpPr>
            <a:spLocks noChangeArrowheads="1"/>
          </p:cNvSpPr>
          <p:nvPr/>
        </p:nvSpPr>
        <p:spPr bwMode="auto">
          <a:xfrm>
            <a:off x="467544" y="1484784"/>
            <a:ext cx="7819232" cy="494751"/>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400" dirty="0" smtClean="0"/>
              <a:t>IV.1</a:t>
            </a:r>
            <a:r>
              <a:rPr lang="en-US" dirty="0" smtClean="0"/>
              <a:t>. </a:t>
            </a:r>
            <a:r>
              <a:rPr lang="en-GB" sz="2400" dirty="0" smtClean="0"/>
              <a:t>2013 South Gas Regional Investment Plan (GRIP)</a:t>
            </a: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323528" y="2348881"/>
            <a:ext cx="8352928" cy="3264483"/>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IV.1. </a:t>
            </a:r>
            <a:r>
              <a:rPr lang="en-GB" sz="2400" dirty="0" smtClean="0"/>
              <a:t>2013 South Gas Regional Investment Plan (GRIP)</a:t>
            </a:r>
            <a:endParaRPr lang="en-US" sz="2400" dirty="0" smtClean="0"/>
          </a:p>
          <a:p>
            <a:pPr marL="628650" indent="-53657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a:p>
            <a:pPr marL="355600" indent="-263525" algn="ctr">
              <a:lnSpc>
                <a:spcPct val="120000"/>
              </a:lnSpc>
              <a:spcBef>
                <a:spcPts val="600"/>
              </a:spcBef>
              <a:spcAft>
                <a:spcPts val="200"/>
              </a:spcAft>
            </a:pPr>
            <a:r>
              <a:rPr lang="en-US" sz="2400" dirty="0" smtClean="0">
                <a:solidFill>
                  <a:srgbClr val="FF0000"/>
                </a:solidFill>
              </a:rPr>
              <a:t>(for information by TSOs)</a:t>
            </a: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755576" y="764704"/>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IV. Infrastructures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3 Rectángulo"/>
          <p:cNvSpPr>
            <a:spLocks noChangeArrowheads="1"/>
          </p:cNvSpPr>
          <p:nvPr/>
        </p:nvSpPr>
        <p:spPr bwMode="auto">
          <a:xfrm>
            <a:off x="755576" y="745540"/>
            <a:ext cx="8001000" cy="523220"/>
          </a:xfrm>
          <a:prstGeom prst="rect">
            <a:avLst/>
          </a:prstGeom>
          <a:noFill/>
          <a:ln w="9525">
            <a:noFill/>
            <a:miter lim="800000"/>
            <a:headEnd/>
            <a:tailEnd/>
          </a:ln>
        </p:spPr>
        <p:txBody>
          <a:bodyPr wrap="square">
            <a:spAutoFit/>
          </a:bodyPr>
          <a:lstStyle/>
          <a:p>
            <a:pPr marL="85725" indent="6350" algn="just">
              <a:spcBef>
                <a:spcPts val="600"/>
              </a:spcBef>
              <a:spcAft>
                <a:spcPts val="200"/>
              </a:spcAft>
            </a:pPr>
            <a:r>
              <a:rPr lang="en-US" sz="2800" dirty="0" smtClean="0">
                <a:solidFill>
                  <a:srgbClr val="264D74"/>
                </a:solidFill>
              </a:rPr>
              <a:t>V. Markets</a:t>
            </a:r>
            <a:endParaRPr lang="en-US" sz="2800" dirty="0">
              <a:solidFill>
                <a:srgbClr val="FF0000"/>
              </a:solidFill>
            </a:endParaRPr>
          </a:p>
        </p:txBody>
      </p:sp>
      <p:sp>
        <p:nvSpPr>
          <p:cNvPr id="5" name="4 Rectángulo"/>
          <p:cNvSpPr>
            <a:spLocks noChangeArrowheads="1"/>
          </p:cNvSpPr>
          <p:nvPr/>
        </p:nvSpPr>
        <p:spPr bwMode="auto">
          <a:xfrm>
            <a:off x="467544" y="1484784"/>
            <a:ext cx="7819232" cy="535531"/>
          </a:xfrm>
          <a:prstGeom prst="rect">
            <a:avLst/>
          </a:prstGeom>
          <a:noFill/>
          <a:ln w="9525">
            <a:noFill/>
            <a:miter lim="800000"/>
            <a:headEnd/>
            <a:tailEnd/>
          </a:ln>
        </p:spPr>
        <p:txBody>
          <a:bodyPr wrap="square">
            <a:spAutoFit/>
          </a:bodyPr>
          <a:lstStyle/>
          <a:p>
            <a:pPr marL="355600" indent="-263525">
              <a:lnSpc>
                <a:spcPct val="120000"/>
              </a:lnSpc>
              <a:spcBef>
                <a:spcPts val="600"/>
              </a:spcBef>
              <a:spcAft>
                <a:spcPts val="200"/>
              </a:spcAft>
            </a:pPr>
            <a:r>
              <a:rPr lang="en-US" sz="2400" dirty="0" smtClean="0"/>
              <a:t>V.1</a:t>
            </a:r>
            <a:r>
              <a:rPr lang="en-US" dirty="0" smtClean="0"/>
              <a:t>. </a:t>
            </a:r>
            <a:r>
              <a:rPr lang="en-GB" sz="2400" dirty="0" smtClean="0"/>
              <a:t>LNG and cross-border flows in the South Region </a:t>
            </a:r>
            <a:endParaRPr lang="en-US" sz="2400" dirty="0" smtClean="0"/>
          </a:p>
        </p:txBody>
      </p:sp>
      <p:sp>
        <p:nvSpPr>
          <p:cNvPr id="6" name="5 Rectángulo"/>
          <p:cNvSpPr/>
          <p:nvPr/>
        </p:nvSpPr>
        <p:spPr>
          <a:xfrm>
            <a:off x="2353284" y="3216634"/>
            <a:ext cx="4437433" cy="535531"/>
          </a:xfrm>
          <a:prstGeom prst="rect">
            <a:avLst/>
          </a:prstGeom>
        </p:spPr>
        <p:txBody>
          <a:bodyPr wrap="none">
            <a:spAutoFit/>
          </a:bodyPr>
          <a:lstStyle/>
          <a:p>
            <a:pPr marL="355600" indent="-263525" algn="ctr">
              <a:lnSpc>
                <a:spcPct val="120000"/>
              </a:lnSpc>
              <a:spcBef>
                <a:spcPts val="600"/>
              </a:spcBef>
              <a:spcAft>
                <a:spcPts val="200"/>
              </a:spcAft>
            </a:pPr>
            <a:r>
              <a:rPr lang="en-US" sz="2400" dirty="0" smtClean="0">
                <a:solidFill>
                  <a:srgbClr val="FF0000"/>
                </a:solidFill>
              </a:rPr>
              <a:t>(for information by Regulators)</a:t>
            </a: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3 Rectángulo"/>
          <p:cNvSpPr>
            <a:spLocks noChangeArrowheads="1"/>
          </p:cNvSpPr>
          <p:nvPr/>
        </p:nvSpPr>
        <p:spPr bwMode="auto">
          <a:xfrm>
            <a:off x="357158" y="2857496"/>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V. </a:t>
            </a:r>
            <a:r>
              <a:rPr lang="en-US" sz="2800" dirty="0">
                <a:solidFill>
                  <a:srgbClr val="264D74"/>
                </a:solidFill>
              </a:rPr>
              <a:t>AOB and next meetings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smtClean="0"/>
              <a:t>Capacity information requested</a:t>
            </a:r>
            <a:endParaRPr lang="en-US" dirty="0"/>
          </a:p>
        </p:txBody>
      </p:sp>
      <p:sp>
        <p:nvSpPr>
          <p:cNvPr id="3" name="2 Marcador de contenido"/>
          <p:cNvSpPr>
            <a:spLocks noGrp="1"/>
          </p:cNvSpPr>
          <p:nvPr>
            <p:ph idx="1"/>
          </p:nvPr>
        </p:nvSpPr>
        <p:spPr/>
        <p:txBody>
          <a:bodyPr/>
          <a:lstStyle/>
          <a:p>
            <a:r>
              <a:rPr lang="en-US" dirty="0" smtClean="0"/>
              <a:t>Agreement on capacity split for the different products?</a:t>
            </a:r>
          </a:p>
          <a:p>
            <a:pPr lvl="1"/>
            <a:r>
              <a:rPr lang="en-US" dirty="0" smtClean="0"/>
              <a:t>PT-SP:X% of the technical /available capacity  to be offered in March for next year</a:t>
            </a:r>
          </a:p>
          <a:p>
            <a:pPr lvl="2"/>
            <a:r>
              <a:rPr lang="en-US" dirty="0" smtClean="0"/>
              <a:t>Remaining /Y% to be offered in June</a:t>
            </a:r>
          </a:p>
          <a:p>
            <a:pPr lvl="1"/>
            <a:r>
              <a:rPr lang="en-US" dirty="0" smtClean="0"/>
              <a:t>SP-FR: X% of the technical /available capacity to be offered in March for next 15 years</a:t>
            </a:r>
          </a:p>
          <a:p>
            <a:pPr lvl="2"/>
            <a:r>
              <a:rPr lang="en-US" dirty="0" smtClean="0"/>
              <a:t>Remaining /Y% to be offered in June</a:t>
            </a:r>
            <a:endParaRPr lang="en-US" dirty="0"/>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Rectángulo"/>
          <p:cNvSpPr/>
          <p:nvPr/>
        </p:nvSpPr>
        <p:spPr>
          <a:xfrm>
            <a:off x="467544" y="5733256"/>
            <a:ext cx="7632848" cy="1077218"/>
          </a:xfrm>
          <a:prstGeom prst="rect">
            <a:avLst/>
          </a:prstGeom>
          <a:ln>
            <a:solidFill>
              <a:schemeClr val="accent1"/>
            </a:solidFill>
          </a:ln>
        </p:spPr>
        <p:txBody>
          <a:bodyPr wrap="square">
            <a:spAutoFit/>
          </a:bodyPr>
          <a:lstStyle/>
          <a:p>
            <a:pPr lvl="0"/>
            <a:r>
              <a:rPr lang="es-ES" sz="1600" b="1" dirty="0" err="1" smtClean="0"/>
              <a:t>Next</a:t>
            </a:r>
            <a:r>
              <a:rPr lang="es-ES" sz="1600" b="1" dirty="0" smtClean="0"/>
              <a:t> </a:t>
            </a:r>
            <a:r>
              <a:rPr lang="es-ES" sz="1600" b="1" dirty="0" err="1" smtClean="0"/>
              <a:t>meetings</a:t>
            </a:r>
            <a:r>
              <a:rPr lang="es-ES" sz="1600" b="1" dirty="0" smtClean="0"/>
              <a:t>:</a:t>
            </a:r>
          </a:p>
          <a:p>
            <a:pPr>
              <a:buFont typeface="Arial" pitchFamily="34" charset="0"/>
              <a:buChar char="•"/>
            </a:pPr>
            <a:r>
              <a:rPr lang="es-ES" sz="1600" dirty="0" err="1" smtClean="0"/>
              <a:t>Next</a:t>
            </a:r>
            <a:r>
              <a:rPr lang="es-ES" sz="1600" dirty="0" smtClean="0"/>
              <a:t> IG </a:t>
            </a:r>
            <a:r>
              <a:rPr lang="es-ES" sz="1600" dirty="0" err="1" smtClean="0"/>
              <a:t>meeting</a:t>
            </a:r>
            <a:r>
              <a:rPr lang="es-ES" sz="1600" dirty="0" smtClean="0"/>
              <a:t>: </a:t>
            </a:r>
            <a:r>
              <a:rPr lang="es-ES" sz="1600" b="1" dirty="0" err="1" smtClean="0"/>
              <a:t>Mid</a:t>
            </a:r>
            <a:r>
              <a:rPr lang="es-ES" sz="1600" b="1" dirty="0" smtClean="0"/>
              <a:t> </a:t>
            </a:r>
            <a:r>
              <a:rPr lang="es-ES" sz="1600" b="1" dirty="0" err="1" smtClean="0"/>
              <a:t>October</a:t>
            </a:r>
            <a:r>
              <a:rPr lang="es-ES" sz="1600" b="1" dirty="0" smtClean="0"/>
              <a:t> (to </a:t>
            </a:r>
            <a:r>
              <a:rPr lang="es-ES" sz="1600" b="1" dirty="0" err="1" smtClean="0"/>
              <a:t>be</a:t>
            </a:r>
            <a:r>
              <a:rPr lang="es-ES" sz="1600" b="1" dirty="0" smtClean="0"/>
              <a:t> </a:t>
            </a:r>
            <a:r>
              <a:rPr lang="es-ES" sz="1600" b="1" dirty="0" err="1" smtClean="0"/>
              <a:t>defined</a:t>
            </a:r>
            <a:r>
              <a:rPr lang="es-ES" sz="1600" b="1" smtClean="0"/>
              <a:t>)</a:t>
            </a:r>
            <a:endParaRPr lang="es-ES" sz="1600" b="1" dirty="0" smtClean="0"/>
          </a:p>
          <a:p>
            <a:pPr>
              <a:buFont typeface="Arial" pitchFamily="34" charset="0"/>
              <a:buChar char="•"/>
            </a:pPr>
            <a:r>
              <a:rPr lang="es-ES" sz="1600" dirty="0" err="1" smtClean="0"/>
              <a:t>Next</a:t>
            </a:r>
            <a:r>
              <a:rPr lang="es-ES" sz="1600" dirty="0" smtClean="0"/>
              <a:t> </a:t>
            </a:r>
            <a:r>
              <a:rPr lang="es-ES" sz="1600" dirty="0" smtClean="0"/>
              <a:t>SG </a:t>
            </a:r>
            <a:r>
              <a:rPr lang="es-ES" sz="1600" dirty="0" err="1" smtClean="0"/>
              <a:t>meeting</a:t>
            </a:r>
            <a:r>
              <a:rPr lang="es-ES" sz="1600" dirty="0" smtClean="0"/>
              <a:t>: </a:t>
            </a:r>
            <a:r>
              <a:rPr lang="es-ES" sz="1600" b="1" dirty="0" smtClean="0"/>
              <a:t>15 </a:t>
            </a:r>
            <a:r>
              <a:rPr lang="es-ES" sz="1600" b="1" dirty="0" err="1" smtClean="0"/>
              <a:t>November</a:t>
            </a:r>
            <a:endParaRPr lang="es-ES" sz="1600" b="1" dirty="0" smtClean="0"/>
          </a:p>
          <a:p>
            <a:pPr lvl="0">
              <a:buFont typeface="Arial" pitchFamily="34" charset="0"/>
              <a:buChar char="•"/>
            </a:pPr>
            <a:endParaRPr lang="es-ES" sz="1600" dirty="0" smtClean="0"/>
          </a:p>
        </p:txBody>
      </p:sp>
      <p:sp>
        <p:nvSpPr>
          <p:cNvPr id="4" name="3 Rectángulo"/>
          <p:cNvSpPr>
            <a:spLocks noChangeArrowheads="1"/>
          </p:cNvSpPr>
          <p:nvPr/>
        </p:nvSpPr>
        <p:spPr bwMode="auto">
          <a:xfrm>
            <a:off x="755576" y="332656"/>
            <a:ext cx="2448272" cy="369332"/>
          </a:xfrm>
          <a:prstGeom prst="rect">
            <a:avLst/>
          </a:prstGeom>
          <a:noFill/>
          <a:ln w="9525">
            <a:noFill/>
            <a:miter lim="800000"/>
            <a:headEnd/>
            <a:tailEnd/>
          </a:ln>
        </p:spPr>
        <p:txBody>
          <a:bodyPr wrap="square">
            <a:spAutoFit/>
          </a:bodyPr>
          <a:lstStyle/>
          <a:p>
            <a:pPr marL="85725" indent="6350">
              <a:spcBef>
                <a:spcPts val="600"/>
              </a:spcBef>
              <a:spcAft>
                <a:spcPts val="200"/>
              </a:spcAft>
            </a:pPr>
            <a:r>
              <a:rPr lang="en-US" dirty="0" smtClean="0">
                <a:solidFill>
                  <a:srgbClr val="264D74"/>
                </a:solidFill>
              </a:rPr>
              <a:t>V. CALENDAR 2013</a:t>
            </a:r>
            <a:endParaRPr lang="en-US" dirty="0">
              <a:solidFill>
                <a:srgbClr val="FF0000"/>
              </a:solidFill>
            </a:endParaRPr>
          </a:p>
        </p:txBody>
      </p:sp>
      <p:pic>
        <p:nvPicPr>
          <p:cNvPr id="181250" name="Picture 2"/>
          <p:cNvPicPr>
            <a:picLocks noChangeAspect="1" noChangeArrowheads="1"/>
          </p:cNvPicPr>
          <p:nvPr/>
        </p:nvPicPr>
        <p:blipFill>
          <a:blip r:embed="rId2" cstate="print"/>
          <a:srcRect/>
          <a:stretch>
            <a:fillRect/>
          </a:stretch>
        </p:blipFill>
        <p:spPr bwMode="auto">
          <a:xfrm>
            <a:off x="827584" y="836712"/>
            <a:ext cx="8316415" cy="4537606"/>
          </a:xfrm>
          <a:prstGeom prst="rect">
            <a:avLst/>
          </a:prstGeom>
          <a:noFill/>
          <a:ln w="9525">
            <a:noFill/>
            <a:miter lim="800000"/>
            <a:headEnd/>
            <a:tailEnd/>
          </a:ln>
          <a:effectLst/>
        </p:spPr>
      </p:pic>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
        <p:nvSpPr>
          <p:cNvPr id="7" name="6 Rectángulo"/>
          <p:cNvSpPr/>
          <p:nvPr/>
        </p:nvSpPr>
        <p:spPr>
          <a:xfrm>
            <a:off x="0" y="1628800"/>
            <a:ext cx="9360024" cy="1569660"/>
          </a:xfrm>
          <a:prstGeom prst="rect">
            <a:avLst/>
          </a:prstGeom>
        </p:spPr>
        <p:txBody>
          <a:bodyPr wrap="square">
            <a:spAutoFit/>
          </a:bodyPr>
          <a:lstStyle/>
          <a:p>
            <a:pPr marL="1081088" lvl="1" indent="-623888"/>
            <a:r>
              <a:rPr lang="en-US" sz="2400" dirty="0" smtClean="0"/>
              <a:t>II.1. </a:t>
            </a:r>
            <a:r>
              <a:rPr lang="en-GB" sz="2400" dirty="0" smtClean="0"/>
              <a:t>IT implementation plan for CAM application in 2014. Progress expected</a:t>
            </a:r>
            <a:endParaRPr lang="es-ES" sz="2400" dirty="0" smtClean="0"/>
          </a:p>
          <a:p>
            <a:pPr marL="1081088" lvl="1" indent="-623888"/>
            <a:r>
              <a:rPr lang="en-US" sz="2400" dirty="0" smtClean="0"/>
              <a:t>II.2. </a:t>
            </a:r>
            <a:r>
              <a:rPr lang="en-GB" sz="2400" dirty="0" smtClean="0"/>
              <a:t>Further harmonisation needed: gas day, nominations... </a:t>
            </a:r>
            <a:endParaRPr lang="es-ES" sz="2400" dirty="0" smtClean="0"/>
          </a:p>
          <a:p>
            <a:pPr marL="1081088" lvl="1" indent="-623888"/>
            <a:r>
              <a:rPr lang="en-US" sz="2400" dirty="0" smtClean="0"/>
              <a:t>II.3. </a:t>
            </a:r>
            <a:r>
              <a:rPr lang="en-GB" sz="2400" dirty="0" smtClean="0"/>
              <a:t>Allocation of capacity in Portugal under the new regulation</a:t>
            </a:r>
            <a:endParaRPr lang="es-ES" sz="2400" dirty="0" smtClean="0"/>
          </a:p>
        </p:txBody>
      </p:sp>
      <p:graphicFrame>
        <p:nvGraphicFramePr>
          <p:cNvPr id="8" name="7 Tabla"/>
          <p:cNvGraphicFramePr>
            <a:graphicFrameLocks noGrp="1"/>
          </p:cNvGraphicFramePr>
          <p:nvPr/>
        </p:nvGraphicFramePr>
        <p:xfrm>
          <a:off x="179512" y="4005064"/>
          <a:ext cx="8748465" cy="2279694"/>
        </p:xfrm>
        <a:graphic>
          <a:graphicData uri="http://schemas.openxmlformats.org/drawingml/2006/table">
            <a:tbl>
              <a:tblPr firstRow="1" bandRow="1">
                <a:tableStyleId>{5C22544A-7EE6-4342-B048-85BDC9FD1C3A}</a:tableStyleId>
              </a:tblPr>
              <a:tblGrid>
                <a:gridCol w="4665848"/>
                <a:gridCol w="1390782"/>
                <a:gridCol w="1283183"/>
                <a:gridCol w="1408652"/>
              </a:tblGrid>
              <a:tr h="379077">
                <a:tc>
                  <a:txBody>
                    <a:bodyPr/>
                    <a:lstStyle/>
                    <a:p>
                      <a:pPr algn="ctr"/>
                      <a:r>
                        <a:rPr lang="es-ES" sz="1400" b="1" kern="1200" baseline="0" dirty="0" err="1" smtClean="0">
                          <a:solidFill>
                            <a:schemeClr val="accent6"/>
                          </a:solidFill>
                          <a:latin typeface="+mj-lt"/>
                          <a:ea typeface="+mn-ea"/>
                          <a:cs typeface="+mn-cs"/>
                        </a:rPr>
                        <a:t>Area</a:t>
                      </a:r>
                      <a:r>
                        <a:rPr lang="es-ES" sz="1400" b="1" kern="1200" baseline="0" dirty="0" smtClean="0">
                          <a:solidFill>
                            <a:schemeClr val="accent6"/>
                          </a:solidFill>
                          <a:latin typeface="+mj-lt"/>
                          <a:ea typeface="+mn-ea"/>
                          <a:cs typeface="+mn-cs"/>
                        </a:rPr>
                        <a:t> of </a:t>
                      </a:r>
                      <a:r>
                        <a:rPr lang="es-ES" sz="1400" b="1" kern="1200" baseline="0" dirty="0" err="1" smtClean="0">
                          <a:solidFill>
                            <a:schemeClr val="accent6"/>
                          </a:solidFill>
                          <a:latin typeface="+mj-lt"/>
                          <a:ea typeface="+mn-ea"/>
                          <a:cs typeface="+mn-cs"/>
                        </a:rPr>
                        <a:t>work</a:t>
                      </a:r>
                      <a:r>
                        <a:rPr lang="es-ES" sz="1400" b="1" kern="1200" baseline="0" dirty="0" smtClean="0">
                          <a:solidFill>
                            <a:schemeClr val="accent6"/>
                          </a:solidFill>
                          <a:latin typeface="+mj-lt"/>
                          <a:ea typeface="+mn-ea"/>
                          <a:cs typeface="+mn-cs"/>
                        </a:rPr>
                        <a:t> </a:t>
                      </a:r>
                    </a:p>
                  </a:txBody>
                  <a:tcPr/>
                </a:tc>
                <a:tc>
                  <a:txBody>
                    <a:bodyPr/>
                    <a:lstStyle/>
                    <a:p>
                      <a:pPr algn="ctr"/>
                      <a:r>
                        <a:rPr lang="es-ES" sz="1400" b="1" baseline="0" dirty="0" err="1" smtClean="0">
                          <a:solidFill>
                            <a:schemeClr val="accent6"/>
                          </a:solidFill>
                          <a:latin typeface="+mj-lt"/>
                        </a:rPr>
                        <a:t>Responsible</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Starting</a:t>
                      </a:r>
                      <a:endParaRPr lang="es-ES" sz="1400" kern="1200" dirty="0" smtClean="0">
                        <a:solidFill>
                          <a:schemeClr val="accent6"/>
                        </a:solidFill>
                        <a:latin typeface="+mj-lt"/>
                        <a:ea typeface="+mn-ea"/>
                        <a:cs typeface="Arial" charset="0"/>
                      </a:endParaRPr>
                    </a:p>
                  </a:txBody>
                  <a:tcPr/>
                </a:tc>
                <a:tc>
                  <a:txBody>
                    <a:bodyPr/>
                    <a:lstStyle/>
                    <a:p>
                      <a:pPr algn="ctr"/>
                      <a:r>
                        <a:rPr lang="es-ES" sz="1400" b="1" baseline="0" dirty="0" err="1" smtClean="0">
                          <a:solidFill>
                            <a:schemeClr val="accent6"/>
                          </a:solidFill>
                          <a:latin typeface="+mj-lt"/>
                        </a:rPr>
                        <a:t>Deadline</a:t>
                      </a:r>
                      <a:endParaRPr lang="es-ES" sz="1400" kern="1200" dirty="0" smtClean="0">
                        <a:solidFill>
                          <a:schemeClr val="accent6"/>
                        </a:solidFill>
                        <a:latin typeface="+mj-lt"/>
                        <a:ea typeface="+mn-ea"/>
                        <a:cs typeface="Arial" charset="0"/>
                      </a:endParaRPr>
                    </a:p>
                  </a:txBody>
                  <a:tcPr/>
                </a:tc>
              </a:tr>
              <a:tr h="485019">
                <a:tc>
                  <a:txBody>
                    <a:bodyPr/>
                    <a:lstStyle/>
                    <a:p>
                      <a:pPr marL="201930" algn="just">
                        <a:lnSpc>
                          <a:spcPct val="115000"/>
                        </a:lnSpc>
                        <a:spcAft>
                          <a:spcPts val="0"/>
                        </a:spcAft>
                      </a:pPr>
                      <a:r>
                        <a:rPr lang="en-GB" sz="1400" dirty="0" smtClean="0">
                          <a:latin typeface="Arial"/>
                          <a:ea typeface="Times New Roman"/>
                          <a:cs typeface="Arial"/>
                        </a:rPr>
                        <a:t>OSP </a:t>
                      </a:r>
                      <a:r>
                        <a:rPr lang="en-GB" sz="1400" dirty="0">
                          <a:latin typeface="Arial"/>
                          <a:ea typeface="Times New Roman"/>
                          <a:cs typeface="Arial"/>
                        </a:rPr>
                        <a:t>France-Spain: annual allocation of </a:t>
                      </a:r>
                      <a:r>
                        <a:rPr lang="en-GB" sz="1400" dirty="0" smtClean="0">
                          <a:latin typeface="Arial"/>
                          <a:ea typeface="Times New Roman"/>
                          <a:cs typeface="Arial"/>
                        </a:rPr>
                        <a:t>ST capacities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Nov. (yearly)</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Dec. (yearly)</a:t>
                      </a:r>
                      <a:endParaRPr lang="es-ES" sz="1400" dirty="0">
                        <a:latin typeface="Arial"/>
                        <a:ea typeface="Times New Roman"/>
                        <a:cs typeface="Times New Roman"/>
                      </a:endParaRPr>
                    </a:p>
                  </a:txBody>
                  <a:tcPr marL="68580" marR="68580" marT="0" marB="0" anchor="ctr"/>
                </a:tc>
              </a:tr>
              <a:tr h="397092">
                <a:tc>
                  <a:txBody>
                    <a:bodyPr/>
                    <a:lstStyle/>
                    <a:p>
                      <a:pPr marL="201930" algn="just">
                        <a:lnSpc>
                          <a:spcPct val="115000"/>
                        </a:lnSpc>
                        <a:spcAft>
                          <a:spcPts val="0"/>
                        </a:spcAft>
                      </a:pPr>
                      <a:r>
                        <a:rPr lang="en-GB" sz="1400" dirty="0" smtClean="0">
                          <a:latin typeface="Arial"/>
                          <a:ea typeface="Times New Roman"/>
                          <a:cs typeface="Arial"/>
                        </a:rPr>
                        <a:t>CAM </a:t>
                      </a:r>
                      <a:r>
                        <a:rPr lang="en-GB" sz="1400" dirty="0">
                          <a:latin typeface="Arial"/>
                          <a:ea typeface="Times New Roman"/>
                          <a:cs typeface="Arial"/>
                        </a:rPr>
                        <a:t>harmonisation proposal </a:t>
                      </a:r>
                      <a:r>
                        <a:rPr lang="en-GB" sz="1400" dirty="0" smtClean="0">
                          <a:latin typeface="Arial"/>
                          <a:ea typeface="Times New Roman"/>
                          <a:cs typeface="Arial"/>
                        </a:rPr>
                        <a:t>PT-SP</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NRAs-TSOs</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Jan. 2011</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Jun. 2012 (COMPLETED)</a:t>
                      </a:r>
                      <a:endParaRPr lang="es-ES" sz="1400" dirty="0">
                        <a:latin typeface="Arial"/>
                        <a:ea typeface="Times New Roman"/>
                        <a:cs typeface="Times New Roman"/>
                      </a:endParaRPr>
                    </a:p>
                  </a:txBody>
                  <a:tcPr marL="68580" marR="68580" marT="0" marB="0" anchor="ctr"/>
                </a:tc>
              </a:tr>
              <a:tr h="434142">
                <a:tc>
                  <a:txBody>
                    <a:bodyPr/>
                    <a:lstStyle/>
                    <a:p>
                      <a:pPr marL="201930" algn="just">
                        <a:lnSpc>
                          <a:spcPct val="115000"/>
                        </a:lnSpc>
                        <a:spcAft>
                          <a:spcPts val="0"/>
                        </a:spcAft>
                      </a:pPr>
                      <a:r>
                        <a:rPr lang="en-GB" sz="1400" dirty="0" smtClean="0">
                          <a:latin typeface="Arial"/>
                          <a:ea typeface="Times New Roman"/>
                          <a:cs typeface="Arial"/>
                        </a:rPr>
                        <a:t>CAM </a:t>
                      </a:r>
                      <a:r>
                        <a:rPr lang="en-GB" sz="1400" dirty="0">
                          <a:latin typeface="Arial"/>
                          <a:ea typeface="Times New Roman"/>
                          <a:cs typeface="Arial"/>
                        </a:rPr>
                        <a:t>harmonisation proposal in the whole region</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NRAs-TSOs</a:t>
                      </a:r>
                      <a:endParaRPr lang="es-ES" sz="140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dirty="0">
                          <a:latin typeface="Arial"/>
                          <a:ea typeface="Times New Roman"/>
                          <a:cs typeface="Arial"/>
                        </a:rPr>
                        <a:t>Jan. 2012</a:t>
                      </a:r>
                      <a:endParaRPr lang="es-ES" sz="1400" dirty="0">
                        <a:latin typeface="Arial"/>
                        <a:ea typeface="Times New Roman"/>
                        <a:cs typeface="Times New Roman"/>
                      </a:endParaRPr>
                    </a:p>
                  </a:txBody>
                  <a:tcPr marL="68580" marR="68580" marT="0" marB="0" anchor="ctr"/>
                </a:tc>
                <a:tc>
                  <a:txBody>
                    <a:bodyPr/>
                    <a:lstStyle/>
                    <a:p>
                      <a:pPr algn="ctr">
                        <a:lnSpc>
                          <a:spcPct val="115000"/>
                        </a:lnSpc>
                        <a:spcAft>
                          <a:spcPts val="0"/>
                        </a:spcAft>
                        <a:tabLst>
                          <a:tab pos="540385" algn="l"/>
                        </a:tabLst>
                      </a:pPr>
                      <a:r>
                        <a:rPr lang="en-GB" sz="1400">
                          <a:latin typeface="Arial"/>
                          <a:ea typeface="Times New Roman"/>
                          <a:cs typeface="Arial"/>
                        </a:rPr>
                        <a:t>Dec. 2013</a:t>
                      </a:r>
                      <a:endParaRPr lang="es-ES" sz="1400">
                        <a:latin typeface="Arial"/>
                        <a:ea typeface="Times New Roman"/>
                        <a:cs typeface="Times New Roman"/>
                      </a:endParaRPr>
                    </a:p>
                  </a:txBody>
                  <a:tcPr marL="68580" marR="68580" marT="0" marB="0" anchor="ctr"/>
                </a:tc>
              </a:tr>
              <a:tr h="379077">
                <a:tc>
                  <a:txBody>
                    <a:bodyPr/>
                    <a:lstStyle/>
                    <a:p>
                      <a:pPr marL="201930" algn="just">
                        <a:lnSpc>
                          <a:spcPct val="115000"/>
                        </a:lnSpc>
                        <a:spcAft>
                          <a:spcPts val="0"/>
                        </a:spcAft>
                      </a:pPr>
                      <a:r>
                        <a:rPr lang="en-GB" sz="1400" dirty="0" smtClean="0">
                          <a:latin typeface="Arial"/>
                          <a:ea typeface="Times New Roman"/>
                          <a:cs typeface="Arial"/>
                        </a:rPr>
                        <a:t>Set </a:t>
                      </a:r>
                      <a:r>
                        <a:rPr lang="en-GB" sz="1400" dirty="0">
                          <a:latin typeface="Arial"/>
                          <a:ea typeface="Times New Roman"/>
                          <a:cs typeface="Arial"/>
                        </a:rPr>
                        <a:t>up a common TSO Allocation Platform: Roadmap and Implementation</a:t>
                      </a:r>
                      <a:endParaRPr lang="es-ES" sz="1400" dirty="0">
                        <a:latin typeface="Arial"/>
                        <a:ea typeface="Times New Roman"/>
                        <a:cs typeface="Times New Roman"/>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TSOs</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Jul. 2012</a:t>
                      </a:r>
                      <a:endParaRPr lang="es-ES" sz="1400" kern="1200" dirty="0">
                        <a:solidFill>
                          <a:schemeClr val="dk1"/>
                        </a:solidFill>
                        <a:latin typeface="Arial"/>
                        <a:ea typeface="Times New Roman"/>
                        <a:cs typeface="Arial"/>
                      </a:endParaRPr>
                    </a:p>
                  </a:txBody>
                  <a:tcPr marL="68580" marR="68580" marT="0" marB="0" anchor="ctr"/>
                </a:tc>
                <a:tc>
                  <a:txBody>
                    <a:bodyPr/>
                    <a:lstStyle/>
                    <a:p>
                      <a:pPr marL="0" algn="ctr" defTabSz="914400" rtl="0" eaLnBrk="1" latinLnBrk="0" hangingPunct="1">
                        <a:lnSpc>
                          <a:spcPct val="115000"/>
                        </a:lnSpc>
                        <a:spcAft>
                          <a:spcPts val="0"/>
                        </a:spcAft>
                        <a:tabLst>
                          <a:tab pos="540385" algn="l"/>
                        </a:tabLst>
                      </a:pPr>
                      <a:r>
                        <a:rPr lang="en-GB" sz="1400" kern="1200" dirty="0">
                          <a:solidFill>
                            <a:schemeClr val="dk1"/>
                          </a:solidFill>
                          <a:latin typeface="Arial"/>
                          <a:ea typeface="Times New Roman"/>
                          <a:cs typeface="Arial"/>
                        </a:rPr>
                        <a:t>Dec. 2014</a:t>
                      </a:r>
                      <a:endParaRPr lang="es-ES" sz="1400" kern="1200" dirty="0">
                        <a:solidFill>
                          <a:schemeClr val="dk1"/>
                        </a:solidFill>
                        <a:latin typeface="Arial"/>
                        <a:ea typeface="Times New Roman"/>
                        <a:cs typeface="Arial"/>
                      </a:endParaRPr>
                    </a:p>
                  </a:txBody>
                  <a:tcPr marL="68580" marR="68580" marT="0" marB="0" anchor="ctr"/>
                </a:tc>
              </a:tr>
            </a:tbl>
          </a:graphicData>
        </a:graphic>
      </p:graphicFrame>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0" y="764704"/>
            <a:ext cx="8001000" cy="609398"/>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395536" y="1484784"/>
            <a:ext cx="8352928" cy="535531"/>
          </a:xfrm>
          <a:prstGeom prst="rect">
            <a:avLst/>
          </a:prstGeom>
        </p:spPr>
        <p:txBody>
          <a:bodyPr wrap="square">
            <a:spAutoFit/>
          </a:bodyPr>
          <a:lstStyle/>
          <a:p>
            <a:pPr marL="628650" indent="-536575">
              <a:lnSpc>
                <a:spcPct val="120000"/>
              </a:lnSpc>
              <a:spcBef>
                <a:spcPts val="600"/>
              </a:spcBef>
              <a:spcAft>
                <a:spcPts val="200"/>
              </a:spcAft>
            </a:pPr>
            <a:r>
              <a:rPr lang="en-US" sz="2400" b="1" u="sng" dirty="0" smtClean="0"/>
              <a:t>Progress expected in auctions implementation</a:t>
            </a:r>
          </a:p>
        </p:txBody>
      </p:sp>
      <p:sp>
        <p:nvSpPr>
          <p:cNvPr id="8" name="7 Rectángulo"/>
          <p:cNvSpPr/>
          <p:nvPr/>
        </p:nvSpPr>
        <p:spPr>
          <a:xfrm>
            <a:off x="107504" y="2944724"/>
            <a:ext cx="8712968" cy="1996444"/>
          </a:xfrm>
          <a:prstGeom prst="rect">
            <a:avLst/>
          </a:prstGeom>
        </p:spPr>
        <p:txBody>
          <a:bodyPr wrap="square">
            <a:spAutoFit/>
          </a:bodyPr>
          <a:lstStyle/>
          <a:p>
            <a:pPr marL="628650" indent="-536575" algn="ctr">
              <a:lnSpc>
                <a:spcPct val="120000"/>
              </a:lnSpc>
              <a:spcBef>
                <a:spcPts val="600"/>
              </a:spcBef>
              <a:spcAft>
                <a:spcPts val="200"/>
              </a:spcAft>
            </a:pPr>
            <a:r>
              <a:rPr lang="en-US" sz="2400" dirty="0" smtClean="0"/>
              <a:t>Capacity to be allocated at the borders via auctions </a:t>
            </a:r>
          </a:p>
          <a:p>
            <a:pPr lvl="1" algn="ctr"/>
            <a:r>
              <a:rPr lang="en-GB" sz="2400" dirty="0" smtClean="0">
                <a:solidFill>
                  <a:srgbClr val="FF0000"/>
                </a:solidFill>
              </a:rPr>
              <a:t>(for information by TSOs)</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Tree>
  </p:cSld>
  <p:clrMapOvr>
    <a:masterClrMapping/>
  </p:clrMapOvr>
  <p:transition spd="med">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179512" y="2348880"/>
            <a:ext cx="8712968" cy="2985433"/>
          </a:xfrm>
          <a:prstGeom prst="rect">
            <a:avLst/>
          </a:prstGeom>
        </p:spPr>
        <p:txBody>
          <a:bodyPr wrap="square">
            <a:spAutoFit/>
          </a:bodyPr>
          <a:lstStyle/>
          <a:p>
            <a:pPr marL="628650" indent="-536575">
              <a:lnSpc>
                <a:spcPct val="120000"/>
              </a:lnSpc>
              <a:spcBef>
                <a:spcPts val="600"/>
              </a:spcBef>
              <a:spcAft>
                <a:spcPts val="200"/>
              </a:spcAft>
            </a:pPr>
            <a:r>
              <a:rPr lang="en-US" sz="2400" dirty="0" smtClean="0"/>
              <a:t>II.1. </a:t>
            </a:r>
            <a:r>
              <a:rPr lang="en-GB" sz="2400" dirty="0" smtClean="0"/>
              <a:t>IT implementation plan for CAM application in 2014. Progress expected</a:t>
            </a:r>
            <a:endParaRPr lang="en-US" sz="2400" dirty="0" smtClean="0"/>
          </a:p>
          <a:p>
            <a:pPr marL="355600" indent="-263525">
              <a:lnSpc>
                <a:spcPct val="120000"/>
              </a:lnSpc>
              <a:spcBef>
                <a:spcPts val="600"/>
              </a:spcBef>
              <a:spcAft>
                <a:spcPts val="200"/>
              </a:spcAft>
            </a:pPr>
            <a:endParaRPr lang="en-US" sz="2400" dirty="0" smtClean="0"/>
          </a:p>
          <a:p>
            <a:pPr lvl="1" algn="ctr"/>
            <a:r>
              <a:rPr lang="en-GB" sz="2400" dirty="0" smtClean="0">
                <a:solidFill>
                  <a:srgbClr val="FF0000"/>
                </a:solidFill>
              </a:rPr>
              <a:t>(for information by TSOs)</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0" y="2420888"/>
            <a:ext cx="8820472" cy="2442720"/>
          </a:xfrm>
          <a:prstGeom prst="rect">
            <a:avLst/>
          </a:prstGeom>
        </p:spPr>
        <p:txBody>
          <a:bodyPr wrap="square">
            <a:spAutoFit/>
          </a:bodyPr>
          <a:lstStyle/>
          <a:p>
            <a:pPr marL="1081088" lvl="1" indent="-623888"/>
            <a:r>
              <a:rPr lang="en-US" sz="2400" dirty="0" smtClean="0"/>
              <a:t>II.2. </a:t>
            </a:r>
            <a:r>
              <a:rPr lang="en-GB" sz="2400" dirty="0" smtClean="0"/>
              <a:t>Further harmonisation needed: gas day, nominations... </a:t>
            </a:r>
            <a:endParaRPr lang="es-ES" sz="2400" dirty="0" smtClean="0"/>
          </a:p>
          <a:p>
            <a:pPr marL="355600" indent="-263525">
              <a:lnSpc>
                <a:spcPct val="120000"/>
              </a:lnSpc>
              <a:spcBef>
                <a:spcPts val="600"/>
              </a:spcBef>
              <a:spcAft>
                <a:spcPts val="200"/>
              </a:spcAft>
            </a:pPr>
            <a:endParaRPr lang="en-US" sz="2400" dirty="0" smtClean="0"/>
          </a:p>
          <a:p>
            <a:pPr lvl="1" algn="ctr"/>
            <a:r>
              <a:rPr lang="en-GB" sz="2400" dirty="0" smtClean="0">
                <a:solidFill>
                  <a:srgbClr val="FF0000"/>
                </a:solidFill>
              </a:rPr>
              <a:t>(for information by </a:t>
            </a:r>
            <a:r>
              <a:rPr lang="en-GB" sz="2400" dirty="0" err="1" smtClean="0">
                <a:solidFill>
                  <a:srgbClr val="FF0000"/>
                </a:solidFill>
              </a:rPr>
              <a:t>Enagas</a:t>
            </a:r>
            <a:r>
              <a:rPr lang="en-GB" sz="2400" dirty="0" smtClean="0">
                <a:solidFill>
                  <a:srgbClr val="FF0000"/>
                </a:solidFill>
              </a:rPr>
              <a:t>)</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p:cNvSpPr/>
          <p:nvPr/>
        </p:nvSpPr>
        <p:spPr>
          <a:xfrm>
            <a:off x="-73024" y="2348880"/>
            <a:ext cx="9217024" cy="2812052"/>
          </a:xfrm>
          <a:prstGeom prst="rect">
            <a:avLst/>
          </a:prstGeom>
        </p:spPr>
        <p:txBody>
          <a:bodyPr wrap="square">
            <a:spAutoFit/>
          </a:bodyPr>
          <a:lstStyle/>
          <a:p>
            <a:pPr marL="1081088" lvl="1" indent="-623888"/>
            <a:r>
              <a:rPr lang="en-US" sz="2400" dirty="0" smtClean="0"/>
              <a:t>II.3. </a:t>
            </a:r>
            <a:r>
              <a:rPr lang="en-GB" sz="2400" dirty="0" smtClean="0"/>
              <a:t>Allocation of capacity in Portugal under the new regulation</a:t>
            </a:r>
            <a:endParaRPr lang="es-ES" sz="2400" dirty="0" smtClean="0"/>
          </a:p>
          <a:p>
            <a:pPr marL="1081088" lvl="1" indent="-623888"/>
            <a:endParaRPr lang="es-ES" sz="2400" dirty="0" smtClean="0"/>
          </a:p>
          <a:p>
            <a:pPr marL="355600" indent="-263525">
              <a:lnSpc>
                <a:spcPct val="120000"/>
              </a:lnSpc>
              <a:spcBef>
                <a:spcPts val="600"/>
              </a:spcBef>
              <a:spcAft>
                <a:spcPts val="200"/>
              </a:spcAft>
            </a:pPr>
            <a:endParaRPr lang="en-US" sz="2400" dirty="0" smtClean="0"/>
          </a:p>
          <a:p>
            <a:pPr lvl="1" algn="ctr"/>
            <a:r>
              <a:rPr lang="en-GB" sz="2400" dirty="0" smtClean="0">
                <a:solidFill>
                  <a:srgbClr val="FF0000"/>
                </a:solidFill>
              </a:rPr>
              <a:t>(for information by REN)</a:t>
            </a:r>
            <a:endParaRPr lang="es-ES" sz="2400" dirty="0" smtClean="0">
              <a:solidFill>
                <a:srgbClr val="FF0000"/>
              </a:solidFill>
            </a:endParaRPr>
          </a:p>
          <a:p>
            <a:pPr marL="355600" indent="-263525">
              <a:lnSpc>
                <a:spcPct val="120000"/>
              </a:lnSpc>
              <a:spcBef>
                <a:spcPts val="600"/>
              </a:spcBef>
              <a:spcAft>
                <a:spcPts val="200"/>
              </a:spcAft>
            </a:pPr>
            <a:endParaRPr lang="en-US" sz="2400" dirty="0" smtClean="0"/>
          </a:p>
          <a:p>
            <a:pPr marL="355600" indent="-263525">
              <a:lnSpc>
                <a:spcPct val="120000"/>
              </a:lnSpc>
              <a:spcBef>
                <a:spcPts val="600"/>
              </a:spcBef>
              <a:spcAft>
                <a:spcPts val="200"/>
              </a:spcAft>
            </a:pPr>
            <a:endParaRPr lang="en-US" sz="2400" dirty="0" smtClean="0"/>
          </a:p>
        </p:txBody>
      </p:sp>
      <p:sp>
        <p:nvSpPr>
          <p:cNvPr id="4" name="3 Rectángulo"/>
          <p:cNvSpPr>
            <a:spLocks noChangeArrowheads="1"/>
          </p:cNvSpPr>
          <p:nvPr/>
        </p:nvSpPr>
        <p:spPr bwMode="auto">
          <a:xfrm>
            <a:off x="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 Capacity allocation mechanisms</a:t>
            </a:r>
            <a:endParaRPr lang="en-US" sz="2800" dirty="0">
              <a:solidFill>
                <a:srgbClr val="FF0000"/>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Rectángulo"/>
          <p:cNvSpPr>
            <a:spLocks noChangeArrowheads="1"/>
          </p:cNvSpPr>
          <p:nvPr/>
        </p:nvSpPr>
        <p:spPr bwMode="auto">
          <a:xfrm>
            <a:off x="251520" y="764704"/>
            <a:ext cx="8001000" cy="561885"/>
          </a:xfrm>
          <a:prstGeom prst="rect">
            <a:avLst/>
          </a:prstGeom>
          <a:noFill/>
          <a:ln w="9525">
            <a:noFill/>
            <a:miter lim="800000"/>
            <a:headEnd/>
            <a:tailEnd/>
          </a:ln>
        </p:spPr>
        <p:txBody>
          <a:bodyPr>
            <a:spAutoFit/>
          </a:bodyPr>
          <a:lstStyle/>
          <a:p>
            <a:pPr marL="355600" indent="-263525" algn="ctr">
              <a:lnSpc>
                <a:spcPct val="120000"/>
              </a:lnSpc>
              <a:spcBef>
                <a:spcPts val="600"/>
              </a:spcBef>
              <a:spcAft>
                <a:spcPts val="200"/>
              </a:spcAft>
            </a:pPr>
            <a:r>
              <a:rPr lang="en-US" sz="2800" dirty="0" smtClean="0">
                <a:solidFill>
                  <a:srgbClr val="264D74"/>
                </a:solidFill>
              </a:rPr>
              <a:t>III. Congestion Management Procedures</a:t>
            </a:r>
            <a:endParaRPr lang="en-US" sz="2800" dirty="0">
              <a:solidFill>
                <a:srgbClr val="FF0000"/>
              </a:solidFill>
            </a:endParaRPr>
          </a:p>
        </p:txBody>
      </p:sp>
      <p:sp>
        <p:nvSpPr>
          <p:cNvPr id="7" name="6 Rectángulo"/>
          <p:cNvSpPr/>
          <p:nvPr/>
        </p:nvSpPr>
        <p:spPr>
          <a:xfrm>
            <a:off x="323528" y="1700809"/>
            <a:ext cx="8712968" cy="1200329"/>
          </a:xfrm>
          <a:prstGeom prst="rect">
            <a:avLst/>
          </a:prstGeom>
        </p:spPr>
        <p:txBody>
          <a:bodyPr wrap="square">
            <a:spAutoFit/>
          </a:bodyPr>
          <a:lstStyle/>
          <a:p>
            <a:pPr marL="1081088" lvl="1" indent="-725488"/>
            <a:r>
              <a:rPr lang="en-US" sz="2400" dirty="0" smtClean="0"/>
              <a:t>III.1. </a:t>
            </a:r>
            <a:r>
              <a:rPr lang="en-GB" sz="2400" dirty="0" smtClean="0"/>
              <a:t>CMP implementation: existing and expected regulation in each country, application, convergence of the different mechanisms</a:t>
            </a:r>
            <a:endParaRPr lang="es-ES" sz="2400" dirty="0" smtClean="0"/>
          </a:p>
        </p:txBody>
      </p:sp>
      <p:graphicFrame>
        <p:nvGraphicFramePr>
          <p:cNvPr id="4" name="3 Tabla"/>
          <p:cNvGraphicFramePr>
            <a:graphicFrameLocks noGrp="1"/>
          </p:cNvGraphicFramePr>
          <p:nvPr/>
        </p:nvGraphicFramePr>
        <p:xfrm>
          <a:off x="395536" y="3717032"/>
          <a:ext cx="8064896" cy="2464128"/>
        </p:xfrm>
        <a:graphic>
          <a:graphicData uri="http://schemas.openxmlformats.org/drawingml/2006/table">
            <a:tbl>
              <a:tblPr firstRow="1" bandRow="1">
                <a:tableStyleId>{5C22544A-7EE6-4342-B048-85BDC9FD1C3A}</a:tableStyleId>
              </a:tblPr>
              <a:tblGrid>
                <a:gridCol w="3096344"/>
                <a:gridCol w="1944216"/>
                <a:gridCol w="1656184"/>
                <a:gridCol w="1368152"/>
              </a:tblGrid>
              <a:tr h="736121">
                <a:tc>
                  <a:txBody>
                    <a:bodyPr/>
                    <a:lstStyle/>
                    <a:p>
                      <a:pPr algn="ctr"/>
                      <a:r>
                        <a:rPr lang="es-ES" sz="1600" b="1" kern="1200" baseline="0" dirty="0" smtClean="0">
                          <a:solidFill>
                            <a:schemeClr val="accent6"/>
                          </a:solidFill>
                          <a:latin typeface="Calibri-Bold"/>
                          <a:ea typeface="+mn-ea"/>
                          <a:cs typeface="+mn-cs"/>
                        </a:rPr>
                        <a:t>Area of </a:t>
                      </a:r>
                      <a:r>
                        <a:rPr lang="es-ES" sz="1600" b="1" kern="1200" baseline="0" dirty="0" err="1" smtClean="0">
                          <a:solidFill>
                            <a:schemeClr val="accent6"/>
                          </a:solidFill>
                          <a:latin typeface="Calibri-Bold"/>
                          <a:ea typeface="+mn-ea"/>
                          <a:cs typeface="+mn-cs"/>
                        </a:rPr>
                        <a:t>work</a:t>
                      </a:r>
                      <a:r>
                        <a:rPr lang="es-ES" sz="1600" b="1" kern="1200" baseline="0" dirty="0" smtClean="0">
                          <a:solidFill>
                            <a:schemeClr val="accent6"/>
                          </a:solidFill>
                          <a:latin typeface="Calibri-Bold"/>
                          <a:ea typeface="+mn-ea"/>
                          <a:cs typeface="+mn-cs"/>
                        </a:rPr>
                        <a:t> </a:t>
                      </a:r>
                    </a:p>
                  </a:txBody>
                  <a:tcPr/>
                </a:tc>
                <a:tc>
                  <a:txBody>
                    <a:bodyPr/>
                    <a:lstStyle/>
                    <a:p>
                      <a:pPr algn="ctr"/>
                      <a:r>
                        <a:rPr lang="es-ES" sz="1600" b="1" baseline="0" dirty="0" err="1" smtClean="0">
                          <a:solidFill>
                            <a:schemeClr val="accent6"/>
                          </a:solidFill>
                          <a:latin typeface="Calibri-Bold"/>
                        </a:rPr>
                        <a:t>Responsible</a:t>
                      </a:r>
                      <a:endParaRPr lang="es-ES" sz="1600" kern="1200" dirty="0" smtClean="0">
                        <a:solidFill>
                          <a:schemeClr val="accent6"/>
                        </a:solidFill>
                        <a:latin typeface="Arial" charset="0"/>
                        <a:ea typeface="+mn-ea"/>
                        <a:cs typeface="Arial" charset="0"/>
                      </a:endParaRPr>
                    </a:p>
                  </a:txBody>
                  <a:tcPr/>
                </a:tc>
                <a:tc>
                  <a:txBody>
                    <a:bodyPr/>
                    <a:lstStyle/>
                    <a:p>
                      <a:pPr algn="ctr"/>
                      <a:r>
                        <a:rPr lang="es-ES" sz="1600" b="1" baseline="0" dirty="0" err="1" smtClean="0">
                          <a:solidFill>
                            <a:schemeClr val="accent6"/>
                          </a:solidFill>
                          <a:latin typeface="Calibri-Bold"/>
                        </a:rPr>
                        <a:t>Starting</a:t>
                      </a:r>
                      <a:endParaRPr lang="es-ES" sz="1600" kern="1200" dirty="0" smtClean="0">
                        <a:solidFill>
                          <a:schemeClr val="accent6"/>
                        </a:solidFill>
                        <a:latin typeface="Arial" charset="0"/>
                        <a:ea typeface="+mn-ea"/>
                        <a:cs typeface="Arial" charset="0"/>
                      </a:endParaRPr>
                    </a:p>
                  </a:txBody>
                  <a:tcPr/>
                </a:tc>
                <a:tc>
                  <a:txBody>
                    <a:bodyPr/>
                    <a:lstStyle/>
                    <a:p>
                      <a:pPr algn="ctr"/>
                      <a:r>
                        <a:rPr lang="es-ES" sz="1600" b="1" baseline="0" dirty="0" err="1" smtClean="0">
                          <a:solidFill>
                            <a:schemeClr val="accent6"/>
                          </a:solidFill>
                          <a:latin typeface="Calibri-Bold"/>
                        </a:rPr>
                        <a:t>Deadline</a:t>
                      </a:r>
                      <a:endParaRPr lang="es-ES" sz="1600" kern="1200" dirty="0" smtClean="0">
                        <a:solidFill>
                          <a:schemeClr val="accent6"/>
                        </a:solidFill>
                        <a:latin typeface="Arial" charset="0"/>
                        <a:ea typeface="+mn-ea"/>
                        <a:cs typeface="Arial" charset="0"/>
                      </a:endParaRPr>
                    </a:p>
                  </a:txBody>
                  <a:tcPr/>
                </a:tc>
              </a:tr>
              <a:tr h="813607">
                <a:tc>
                  <a:txBody>
                    <a:bodyPr/>
                    <a:lstStyle/>
                    <a:p>
                      <a:r>
                        <a:rPr lang="en-US" sz="1800" kern="1200" dirty="0" smtClean="0">
                          <a:solidFill>
                            <a:srgbClr val="264D74"/>
                          </a:solidFill>
                          <a:latin typeface="Arial" charset="0"/>
                          <a:ea typeface="+mn-ea"/>
                          <a:cs typeface="Arial" charset="0"/>
                        </a:rPr>
                        <a:t>CMP harmonization in the whole region</a:t>
                      </a: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Oct. 2012</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Oct. 2013</a:t>
                      </a:r>
                      <a:endParaRPr lang="es-ES" sz="1800" kern="1200" dirty="0" smtClean="0">
                        <a:solidFill>
                          <a:srgbClr val="264D74"/>
                        </a:solidFill>
                        <a:latin typeface="Arial" charset="0"/>
                        <a:ea typeface="+mn-ea"/>
                        <a:cs typeface="Arial" charset="0"/>
                      </a:endParaRPr>
                    </a:p>
                  </a:txBody>
                  <a:tcPr/>
                </a:tc>
              </a:tr>
              <a:tr h="813607">
                <a:tc>
                  <a:txBody>
                    <a:bodyPr/>
                    <a:lstStyle/>
                    <a:p>
                      <a:r>
                        <a:rPr lang="en-US" sz="1800" kern="1200" dirty="0" smtClean="0">
                          <a:solidFill>
                            <a:srgbClr val="264D74"/>
                          </a:solidFill>
                          <a:latin typeface="Arial" charset="0"/>
                          <a:ea typeface="+mn-ea"/>
                          <a:cs typeface="Arial" charset="0"/>
                        </a:rPr>
                        <a:t>CMP harmonization in</a:t>
                      </a:r>
                      <a:r>
                        <a:rPr lang="en-US" sz="1800" kern="1200" baseline="0" dirty="0" smtClean="0">
                          <a:solidFill>
                            <a:srgbClr val="264D74"/>
                          </a:solidFill>
                          <a:latin typeface="Arial" charset="0"/>
                          <a:ea typeface="+mn-ea"/>
                          <a:cs typeface="Arial" charset="0"/>
                        </a:rPr>
                        <a:t> the whole region (including UIOLI firm ST)</a:t>
                      </a:r>
                      <a:endParaRPr lang="en-US" sz="1800" kern="1200" dirty="0" smtClean="0">
                        <a:solidFill>
                          <a:srgbClr val="264D74"/>
                        </a:solidFill>
                        <a:latin typeface="Arial" charset="0"/>
                        <a:ea typeface="+mn-ea"/>
                        <a:cs typeface="Arial" charset="0"/>
                      </a:endParaRPr>
                    </a:p>
                  </a:txBody>
                  <a:tcPr/>
                </a:tc>
                <a:tc>
                  <a:txBody>
                    <a:bodyPr/>
                    <a:lstStyle/>
                    <a:p>
                      <a:pPr algn="ctr"/>
                      <a:r>
                        <a:rPr lang="nl-NL" sz="1800" dirty="0" smtClean="0"/>
                        <a:t>NRAs-TSOs</a:t>
                      </a:r>
                      <a:endParaRPr lang="es-ES" sz="1800" kern="1200" dirty="0" smtClean="0">
                        <a:solidFill>
                          <a:srgbClr val="264D74"/>
                        </a:solidFill>
                        <a:latin typeface="Arial" charset="0"/>
                        <a:ea typeface="+mn-ea"/>
                        <a:cs typeface="Arial" charset="0"/>
                      </a:endParaRPr>
                    </a:p>
                  </a:txBody>
                  <a:tcPr/>
                </a:tc>
                <a:tc>
                  <a:txBody>
                    <a:bodyPr/>
                    <a:lstStyle/>
                    <a:p>
                      <a:pPr algn="ctr"/>
                      <a:r>
                        <a:rPr lang="nl-NL" sz="1800" dirty="0" smtClean="0"/>
                        <a:t>Oct. 2012</a:t>
                      </a:r>
                      <a:endParaRPr lang="es-ES" sz="1800" kern="1200" dirty="0" smtClean="0">
                        <a:solidFill>
                          <a:srgbClr val="264D74"/>
                        </a:solidFill>
                        <a:latin typeface="Arial" charset="0"/>
                        <a:ea typeface="+mn-ea"/>
                        <a:cs typeface="Arial" charset="0"/>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nl-NL" sz="1800" dirty="0" smtClean="0"/>
                        <a:t>Jul. 2016</a:t>
                      </a:r>
                      <a:endParaRPr lang="es-ES" sz="1800" kern="1200" dirty="0" smtClean="0">
                        <a:solidFill>
                          <a:srgbClr val="264D74"/>
                        </a:solidFill>
                        <a:latin typeface="Arial" charset="0"/>
                        <a:ea typeface="+mn-ea"/>
                        <a:cs typeface="Arial" charset="0"/>
                      </a:endParaRPr>
                    </a:p>
                  </a:txBody>
                  <a:tcPr/>
                </a:tc>
              </a:tr>
            </a:tbl>
          </a:graphicData>
        </a:graphic>
      </p:graphicFrame>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8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Standard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1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6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3_Standarddesign">
  <a:themeElements>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0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985daa2e-53d8-4475-82b8-9c7d25324e34">ACER-2015-17133</_dlc_DocId>
    <_dlc_DocIdUrl xmlns="985daa2e-53d8-4475-82b8-9c7d25324e34">
      <Url>https://extranet.acer.europa.eu/en/Gas/Regional_%20Intiatives/South_GRI/24th%20IG%20meeting/_layouts/DocIdRedir.aspx?ID=ACER-2015-17133</Url>
      <Description>ACER-2015-17133</Description>
    </_dlc_DocIdUrl>
    <ACER_Abstract xmlns="985daa2e-53d8-4475-82b8-9c7d25324e3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C20E85934C8EB4E901B72A769FA0D2E" ma:contentTypeVersion="20" ma:contentTypeDescription="Create a new document." ma:contentTypeScope="" ma:versionID="479992f5ac4c9a7a49603e66b999662e">
  <xsd:schema xmlns:xsd="http://www.w3.org/2001/XMLSchema" xmlns:xs="http://www.w3.org/2001/XMLSchema" xmlns:p="http://schemas.microsoft.com/office/2006/metadata/properties" xmlns:ns2="985daa2e-53d8-4475-82b8-9c7d25324e34" targetNamespace="http://schemas.microsoft.com/office/2006/metadata/properties" ma:root="true" ma:fieldsID="35efc3e5b9c61b0dc7b50a186a6c1079" ns2:_="">
    <xsd:import namespace="985daa2e-53d8-4475-82b8-9c7d25324e34"/>
    <xsd:element name="properties">
      <xsd:complexType>
        <xsd:sequence>
          <xsd:element name="documentManagement">
            <xsd:complexType>
              <xsd:all>
                <xsd:element ref="ns2:_dlc_DocId" minOccurs="0"/>
                <xsd:element ref="ns2:_dlc_DocIdUrl" minOccurs="0"/>
                <xsd:element ref="ns2:_dlc_DocIdPersistId"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1" nillable="true" ma:displayName="Abstract" ma:description="" ma:internalName="ACER_Abstract">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5CF9EE2-458A-4C9B-8F37-72F55CA8D221}"/>
</file>

<file path=customXml/itemProps2.xml><?xml version="1.0" encoding="utf-8"?>
<ds:datastoreItem xmlns:ds="http://schemas.openxmlformats.org/officeDocument/2006/customXml" ds:itemID="{EFF724BE-66AC-428E-8801-99CB9C18646E}"/>
</file>

<file path=customXml/itemProps3.xml><?xml version="1.0" encoding="utf-8"?>
<ds:datastoreItem xmlns:ds="http://schemas.openxmlformats.org/officeDocument/2006/customXml" ds:itemID="{35663055-278C-4E98-AAB7-34C7889BB69E}"/>
</file>

<file path=customXml/itemProps4.xml><?xml version="1.0" encoding="utf-8"?>
<ds:datastoreItem xmlns:ds="http://schemas.openxmlformats.org/officeDocument/2006/customXml" ds:itemID="{0F26A710-1F57-4559-AA33-2F6CEE488018}"/>
</file>

<file path=docProps/app.xml><?xml version="1.0" encoding="utf-8"?>
<Properties xmlns="http://schemas.openxmlformats.org/officeDocument/2006/extended-properties" xmlns:vt="http://schemas.openxmlformats.org/officeDocument/2006/docPropsVTypes">
  <Template/>
  <TotalTime>7915</TotalTime>
  <Words>2301</Words>
  <Application>Microsoft Office PowerPoint</Application>
  <PresentationFormat>Presentación en pantalla (4:3)</PresentationFormat>
  <Paragraphs>247</Paragraphs>
  <Slides>30</Slides>
  <Notes>4</Notes>
  <HiddenSlides>0</HiddenSlides>
  <MMClips>0</MMClips>
  <ScaleCrop>false</ScaleCrop>
  <HeadingPairs>
    <vt:vector size="6" baseType="variant">
      <vt:variant>
        <vt:lpstr>Tema</vt:lpstr>
      </vt:variant>
      <vt:variant>
        <vt:i4>15</vt:i4>
      </vt:variant>
      <vt:variant>
        <vt:lpstr>Servidores OLE incrustados</vt:lpstr>
      </vt:variant>
      <vt:variant>
        <vt:i4>1</vt:i4>
      </vt:variant>
      <vt:variant>
        <vt:lpstr>Títulos de diapositiva</vt:lpstr>
      </vt:variant>
      <vt:variant>
        <vt:i4>30</vt:i4>
      </vt:variant>
    </vt:vector>
  </HeadingPairs>
  <TitlesOfParts>
    <vt:vector size="46" baseType="lpstr">
      <vt:lpstr>8_Office Theme</vt:lpstr>
      <vt:lpstr>7_Office Theme</vt:lpstr>
      <vt:lpstr>3_Office Theme</vt:lpstr>
      <vt:lpstr>2_Office Theme</vt:lpstr>
      <vt:lpstr>2_Standarddesign</vt:lpstr>
      <vt:lpstr>9_Office Theme</vt:lpstr>
      <vt:lpstr>4_Office Theme</vt:lpstr>
      <vt:lpstr>3_Standarddesign</vt:lpstr>
      <vt:lpstr>10_Office Theme</vt:lpstr>
      <vt:lpstr>1_Standarddesign</vt:lpstr>
      <vt:lpstr>11_Office Theme</vt:lpstr>
      <vt:lpstr>6_Office Theme</vt:lpstr>
      <vt:lpstr>5_Office Theme</vt:lpstr>
      <vt:lpstr>Diseño personalizado</vt:lpstr>
      <vt:lpstr>12_Office Theme</vt:lpstr>
      <vt:lpstr>Picture</vt:lpstr>
      <vt:lpstr>Diapositiva 1</vt:lpstr>
      <vt:lpstr>24th IG meeting SGRI- Agenda</vt:lpstr>
      <vt:lpstr>Capacity information requested</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Company>CEER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Cran-McGreehin</dc:creator>
  <cp:lastModifiedBy>r1</cp:lastModifiedBy>
  <cp:revision>1239</cp:revision>
  <cp:lastPrinted>2013-09-20T13:28:58Z</cp:lastPrinted>
  <dcterms:created xsi:type="dcterms:W3CDTF">2008-11-21T11:47:24Z</dcterms:created>
  <dcterms:modified xsi:type="dcterms:W3CDTF">2013-09-24T06:48:21Z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0x0101009C20E85934C8EB4E901B72A769FA0D2E</vt:lpwstr>
  </property>
  <property fmtid="{D5CDD505-2E9C-101B-9397-08002B2CF9AE}" pid="3" name="_dlc_DocIdItemGuid">
    <vt:lpwstr>cf040465-55ca-46b8-8bb8-1c6f97e92bcc</vt:lpwstr>
  </property>
</Properties>
</file>