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jpeg" ContentType="image/jpeg"/>
  <Default Extension="xml" ContentType="application/xml"/>
  <Override PartName="/ppt/slides/slide17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18.xml" ContentType="application/vnd.openxmlformats-officedocument.presentationml.slide+xml"/>
  <Override PartName="/ppt/presentation.xml" ContentType="application/vnd.openxmlformats-officedocument.presentationml.presentation.main+xml"/>
  <Override PartName="/ppt/slides/slide1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4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5.xml" ContentType="application/vnd.openxmlformats-officedocument.presentationml.slide+xml"/>
  <Override PartName="/ppt/slides/slide13.xml" ContentType="application/vnd.openxmlformats-officedocument.presentationml.slide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Layouts/slideLayout2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heme/theme4.xml" ContentType="application/vnd.openxmlformats-officedocument.theme+xml"/>
  <Override PartName="/ppt/theme/theme17.xml" ContentType="application/vnd.openxmlformats-officedocument.theme+xml"/>
  <Override PartName="/ppt/theme/theme16.xml" ContentType="application/vnd.openxmlformats-officedocument.theme+xml"/>
  <Override PartName="/ppt/theme/theme15.xml" ContentType="application/vnd.openxmlformats-officedocument.theme+xml"/>
  <Override PartName="/ppt/theme/theme3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5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07" r:id="rId1"/>
    <p:sldMasterId id="2147483795" r:id="rId2"/>
    <p:sldMasterId id="2147483747" r:id="rId3"/>
    <p:sldMasterId id="2147483735" r:id="rId4"/>
    <p:sldMasterId id="2147483667" r:id="rId5"/>
    <p:sldMasterId id="2147483819" r:id="rId6"/>
    <p:sldMasterId id="2147483759" r:id="rId7"/>
    <p:sldMasterId id="2147483684" r:id="rId8"/>
    <p:sldMasterId id="2147483831" r:id="rId9"/>
    <p:sldMasterId id="2147483696" r:id="rId10"/>
    <p:sldMasterId id="2147483843" r:id="rId11"/>
    <p:sldMasterId id="2147483783" r:id="rId12"/>
    <p:sldMasterId id="2147483771" r:id="rId13"/>
    <p:sldMasterId id="2147483855" r:id="rId14"/>
    <p:sldMasterId id="2147483867" r:id="rId15"/>
  </p:sldMasterIdLst>
  <p:notesMasterIdLst>
    <p:notesMasterId r:id="rId38"/>
  </p:notesMasterIdLst>
  <p:handoutMasterIdLst>
    <p:handoutMasterId r:id="rId39"/>
  </p:handoutMasterIdLst>
  <p:sldIdLst>
    <p:sldId id="256" r:id="rId16"/>
    <p:sldId id="369" r:id="rId17"/>
    <p:sldId id="372" r:id="rId18"/>
    <p:sldId id="393" r:id="rId19"/>
    <p:sldId id="406" r:id="rId20"/>
    <p:sldId id="531" r:id="rId21"/>
    <p:sldId id="453" r:id="rId22"/>
    <p:sldId id="375" r:id="rId23"/>
    <p:sldId id="449" r:id="rId24"/>
    <p:sldId id="514" r:id="rId25"/>
    <p:sldId id="376" r:id="rId26"/>
    <p:sldId id="552" r:id="rId27"/>
    <p:sldId id="553" r:id="rId28"/>
    <p:sldId id="554" r:id="rId29"/>
    <p:sldId id="555" r:id="rId30"/>
    <p:sldId id="556" r:id="rId31"/>
    <p:sldId id="549" r:id="rId32"/>
    <p:sldId id="513" r:id="rId33"/>
    <p:sldId id="489" r:id="rId34"/>
    <p:sldId id="550" r:id="rId35"/>
    <p:sldId id="551" r:id="rId36"/>
    <p:sldId id="490" r:id="rId37"/>
  </p:sldIdLst>
  <p:sldSz cx="9144000" cy="6858000" type="screen4x3"/>
  <p:notesSz cx="6669088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264D74"/>
    <a:srgbClr val="003399"/>
    <a:srgbClr val="0099CC"/>
    <a:srgbClr val="FF0000"/>
    <a:srgbClr val="006666"/>
    <a:srgbClr val="009900"/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576" autoAdjust="0"/>
    <p:restoredTop sz="86371" autoAdjust="0"/>
  </p:normalViewPr>
  <p:slideViewPr>
    <p:cSldViewPr>
      <p:cViewPr>
        <p:scale>
          <a:sx n="100" d="100"/>
          <a:sy n="100" d="100"/>
        </p:scale>
        <p:origin x="312" y="-9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65" d="100"/>
          <a:sy n="65" d="100"/>
        </p:scale>
        <p:origin x="-2856" y="-102"/>
      </p:cViewPr>
      <p:guideLst>
        <p:guide orient="horz" pos="3127"/>
        <p:guide pos="2101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3.xml"/><Relationship Id="rId26" Type="http://schemas.openxmlformats.org/officeDocument/2006/relationships/slide" Target="slides/slide11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6.xml"/><Relationship Id="rId34" Type="http://schemas.openxmlformats.org/officeDocument/2006/relationships/slide" Target="slides/slide19.xml"/><Relationship Id="rId42" Type="http://schemas.openxmlformats.org/officeDocument/2006/relationships/theme" Target="theme/theme1.xml"/><Relationship Id="rId47" Type="http://schemas.openxmlformats.org/officeDocument/2006/relationships/customXml" Target="../customXml/item4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.xml"/><Relationship Id="rId29" Type="http://schemas.openxmlformats.org/officeDocument/2006/relationships/slide" Target="slides/slide14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9.xml"/><Relationship Id="rId32" Type="http://schemas.openxmlformats.org/officeDocument/2006/relationships/slide" Target="slides/slide17.xml"/><Relationship Id="rId37" Type="http://schemas.openxmlformats.org/officeDocument/2006/relationships/slide" Target="slides/slide22.xml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8.xml"/><Relationship Id="rId28" Type="http://schemas.openxmlformats.org/officeDocument/2006/relationships/slide" Target="slides/slide13.xml"/><Relationship Id="rId36" Type="http://schemas.openxmlformats.org/officeDocument/2006/relationships/slide" Target="slides/slide2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4.xml"/><Relationship Id="rId31" Type="http://schemas.openxmlformats.org/officeDocument/2006/relationships/slide" Target="slides/slide16.xml"/><Relationship Id="rId44" Type="http://schemas.openxmlformats.org/officeDocument/2006/relationships/customXml" Target="../customXml/item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7.xml"/><Relationship Id="rId27" Type="http://schemas.openxmlformats.org/officeDocument/2006/relationships/slide" Target="slides/slide12.xml"/><Relationship Id="rId30" Type="http://schemas.openxmlformats.org/officeDocument/2006/relationships/slide" Target="slides/slide15.xml"/><Relationship Id="rId35" Type="http://schemas.openxmlformats.org/officeDocument/2006/relationships/slide" Target="slides/slide20.xml"/><Relationship Id="rId43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2.xml"/><Relationship Id="rId25" Type="http://schemas.openxmlformats.org/officeDocument/2006/relationships/slide" Target="slides/slide10.xml"/><Relationship Id="rId33" Type="http://schemas.openxmlformats.org/officeDocument/2006/relationships/slide" Target="slides/slide18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3.xml"/><Relationship Id="rId20" Type="http://schemas.openxmlformats.org/officeDocument/2006/relationships/slide" Target="slides/slide5.xml"/><Relationship Id="rId4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7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7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8FAEBFFC-D961-4508-B6BA-DC08FC9850AE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7" y="0"/>
            <a:ext cx="2890665" cy="496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5663" y="744538"/>
            <a:ext cx="4960937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8155" y="4715632"/>
            <a:ext cx="5332779" cy="446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7" y="9429672"/>
            <a:ext cx="2890665" cy="496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1" tIns="45710" rIns="91421" bIns="4571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B33F24A-EA4B-41A0-8608-EB69306753FC}" type="slidenum">
              <a:rPr lang="en-US"/>
              <a:pPr>
                <a:defRPr/>
              </a:pPr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1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3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5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88"/>
            <a:ext cx="9144000" cy="685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5" descr="CEER_Transparent_ppt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117475"/>
            <a:ext cx="14001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8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692150" y="4413250"/>
            <a:ext cx="6400800" cy="17526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GB" dirty="0"/>
              <a:t>Speaker</a:t>
            </a:r>
            <a:endParaRPr lang="en-US" dirty="0"/>
          </a:p>
          <a:p>
            <a:r>
              <a:rPr lang="en-US" dirty="0"/>
              <a:t>Meeting, l</a:t>
            </a:r>
            <a:r>
              <a:rPr lang="en-GB" dirty="0" err="1"/>
              <a:t>ocation</a:t>
            </a:r>
            <a:r>
              <a:rPr lang="en-GB" dirty="0"/>
              <a:t>, date, etc.</a:t>
            </a:r>
            <a:endParaRPr lang="en-US" dirty="0"/>
          </a:p>
        </p:txBody>
      </p:sp>
      <p:sp>
        <p:nvSpPr>
          <p:cNvPr id="2356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 anchorCtr="0"/>
          <a:lstStyle>
            <a:lvl1pPr algn="l">
              <a:defRPr sz="4400">
                <a:solidFill>
                  <a:srgbClr val="264D74"/>
                </a:solidFill>
              </a:defRPr>
            </a:lvl1pPr>
          </a:lstStyle>
          <a:p>
            <a:r>
              <a:rPr lang="en-US" dirty="0"/>
              <a:t>Title of presentation</a:t>
            </a:r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fr-BE" noProof="0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fr-BE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42875"/>
            <a:ext cx="3000375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newlogo_naturgas1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42875"/>
            <a:ext cx="22860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B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1775" y="331788"/>
            <a:ext cx="6264275" cy="5762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91338" y="331788"/>
            <a:ext cx="2144712" cy="579437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r-B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31788"/>
            <a:ext cx="6281738" cy="579437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BE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mage01-ppt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"/>
            <a:ext cx="9137650" cy="427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 descr="acer_logo-def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3525" y="322263"/>
            <a:ext cx="1919288" cy="874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Placeholder 1"/>
          <p:cNvSpPr>
            <a:spLocks noGrp="1"/>
          </p:cNvSpPr>
          <p:nvPr>
            <p:ph type="ctrTitle"/>
          </p:nvPr>
        </p:nvSpPr>
        <p:spPr>
          <a:xfrm>
            <a:off x="3119438" y="3540125"/>
            <a:ext cx="5768975" cy="1470025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3119438" y="5084763"/>
            <a:ext cx="5773737" cy="960437"/>
          </a:xfrm>
        </p:spPr>
        <p:txBody>
          <a:bodyPr/>
          <a:lstStyle>
            <a:lvl1pPr marL="0" indent="0">
              <a:lnSpc>
                <a:spcPct val="80000"/>
              </a:lnSpc>
              <a:buFont typeface="Trebuchet MS" pitchFamily="34" charset="0"/>
              <a:buNone/>
              <a:defRPr>
                <a:solidFill>
                  <a:srgbClr val="005BAB"/>
                </a:solidFill>
              </a:defRPr>
            </a:lvl1pPr>
          </a:lstStyle>
          <a:p>
            <a:r>
              <a:rPr lang="fr-FR"/>
              <a:t>Click to edit Master subtitle style</a:t>
            </a:r>
          </a:p>
        </p:txBody>
      </p:sp>
    </p:spTree>
  </p:cSld>
  <p:clrMapOvr>
    <a:masterClrMapping/>
  </p:clrMapOvr>
  <p:transition spd="med">
    <p:wipe dir="r"/>
  </p:transition>
  <p:hf hd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27088" y="1811338"/>
            <a:ext cx="3919537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899025" y="1811338"/>
            <a:ext cx="3921125" cy="44259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wipe dir="r"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</p:spTree>
  </p:cSld>
  <p:clrMapOvr>
    <a:masterClrMapping/>
  </p:clrMapOvr>
  <p:transition spd="med">
    <p:wipe dir="r"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23075" y="771525"/>
            <a:ext cx="1997075" cy="54657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GB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27088" y="771525"/>
            <a:ext cx="5843587" cy="54657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GB"/>
          </a:p>
        </p:txBody>
      </p:sp>
    </p:spTree>
  </p:cSld>
  <p:clrMapOvr>
    <a:masterClrMapping/>
  </p:clrMapOvr>
  <p:transition spd="med">
    <p:wipe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2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7.png"/><Relationship Id="rId5" Type="http://schemas.openxmlformats.org/officeDocument/2006/relationships/theme" Target="../theme/theme10.xml"/><Relationship Id="rId4" Type="http://schemas.openxmlformats.org/officeDocument/2006/relationships/slideLayout" Target="../slideLayouts/slideLayout103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theme" Target="../theme/theme15.xml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slideLayout" Target="../slideLayouts/slideLayout158.xml"/><Relationship Id="rId5" Type="http://schemas.openxmlformats.org/officeDocument/2006/relationships/slideLayout" Target="../slideLayouts/slideLayout152.xml"/><Relationship Id="rId10" Type="http://schemas.openxmlformats.org/officeDocument/2006/relationships/slideLayout" Target="../slideLayouts/slideLayout157.xml"/><Relationship Id="rId4" Type="http://schemas.openxmlformats.org/officeDocument/2006/relationships/slideLayout" Target="../slideLayouts/slideLayout151.xml"/><Relationship Id="rId9" Type="http://schemas.openxmlformats.org/officeDocument/2006/relationships/slideLayout" Target="../slideLayouts/slideLayout15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10"/>
          <p:cNvPicPr>
            <a:picLocks noChangeAspect="1" noChangeArrowheads="1"/>
          </p:cNvPicPr>
          <p:nvPr userDrawn="1"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-7938"/>
            <a:ext cx="9142412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12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771775" y="331788"/>
            <a:ext cx="6264275" cy="5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8675688" y="6524625"/>
            <a:ext cx="5381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fld id="{76055004-CC27-4B90-B1A8-C7BA06551D8B}" type="slidenum">
              <a:rPr lang="de-AT" sz="1400">
                <a:solidFill>
                  <a:schemeClr val="bg1"/>
                </a:solidFill>
                <a:latin typeface="Arial" charset="0"/>
                <a:cs typeface="+mn-cs"/>
              </a:rPr>
              <a:pPr>
                <a:defRPr/>
              </a:pPr>
              <a:t>‹Nº›</a:t>
            </a:fld>
            <a:endParaRPr lang="en-US" sz="1400" dirty="0">
              <a:solidFill>
                <a:schemeClr val="bg1"/>
              </a:solidFill>
              <a:latin typeface="Arial" charset="0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28" r:id="rId2"/>
    <p:sldLayoutId id="2147483729" r:id="rId3"/>
    <p:sldLayoutId id="2147483730" r:id="rId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5" r:id="rId2"/>
    <p:sldLayoutId id="2147483846" r:id="rId3"/>
    <p:sldLayoutId id="2147483847" r:id="rId4"/>
    <p:sldLayoutId id="2147483848" r:id="rId5"/>
    <p:sldLayoutId id="2147483849" r:id="rId6"/>
    <p:sldLayoutId id="2147483850" r:id="rId7"/>
    <p:sldLayoutId id="2147483851" r:id="rId8"/>
    <p:sldLayoutId id="2147483852" r:id="rId9"/>
    <p:sldLayoutId id="2147483853" r:id="rId10"/>
    <p:sldLayoutId id="214748385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9856B-1662-41A4-A739-1529E60118C9}" type="datetimeFigureOut">
              <a:rPr lang="es-ES" smtClean="0"/>
              <a:pPr/>
              <a:t>18/02/2014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326EAF-5DD4-42D3-A2C2-260EA078E844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6" r:id="rId1"/>
    <p:sldLayoutId id="2147483857" r:id="rId2"/>
    <p:sldLayoutId id="2147483858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4" r:id="rId9"/>
    <p:sldLayoutId id="2147483865" r:id="rId10"/>
    <p:sldLayoutId id="214748386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9" r:id="rId2"/>
    <p:sldLayoutId id="2147483870" r:id="rId3"/>
    <p:sldLayoutId id="2147483871" r:id="rId4"/>
    <p:sldLayoutId id="2147483872" r:id="rId5"/>
    <p:sldLayoutId id="2147483873" r:id="rId6"/>
    <p:sldLayoutId id="2147483874" r:id="rId7"/>
    <p:sldLayoutId id="2147483875" r:id="rId8"/>
    <p:sldLayoutId id="2147483876" r:id="rId9"/>
    <p:sldLayoutId id="2147483877" r:id="rId10"/>
    <p:sldLayoutId id="214748387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/>
          <p:cNvSpPr>
            <a:spLocks noChangeArrowheads="1"/>
          </p:cNvSpPr>
          <p:nvPr userDrawn="1"/>
        </p:nvSpPr>
        <p:spPr bwMode="auto">
          <a:xfrm>
            <a:off x="0" y="0"/>
            <a:ext cx="9144000" cy="838200"/>
          </a:xfrm>
          <a:prstGeom prst="rect">
            <a:avLst/>
          </a:prstGeom>
          <a:gradFill rotWithShape="0">
            <a:gsLst>
              <a:gs pos="0">
                <a:srgbClr val="007AAE"/>
              </a:gs>
              <a:gs pos="100000">
                <a:srgbClr val="007AAE">
                  <a:gamma/>
                  <a:shade val="46275"/>
                  <a:invGamma/>
                </a:srgb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endParaRPr lang="es-ES" sz="4400">
              <a:solidFill>
                <a:schemeClr val="tx2"/>
              </a:solidFill>
              <a:latin typeface="Times New Roman" pitchFamily="18" charset="0"/>
              <a:cs typeface="Arial" charset="0"/>
            </a:endParaRPr>
          </a:p>
        </p:txBody>
      </p:sp>
      <p:pic>
        <p:nvPicPr>
          <p:cNvPr id="4099" name="Picture 22" descr="ENAGAS_blanc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29600" y="152400"/>
            <a:ext cx="762000" cy="59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8"/>
          <p:cNvSpPr>
            <a:spLocks noChangeArrowheads="1"/>
          </p:cNvSpPr>
          <p:nvPr userDrawn="1"/>
        </p:nvSpPr>
        <p:spPr bwMode="auto">
          <a:xfrm>
            <a:off x="0" y="830263"/>
            <a:ext cx="9144000" cy="76200"/>
          </a:xfrm>
          <a:prstGeom prst="rect">
            <a:avLst/>
          </a:prstGeom>
          <a:solidFill>
            <a:srgbClr val="9CB7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r">
              <a:defRPr/>
            </a:pPr>
            <a:endParaRPr lang="es-ES_tradnl" sz="1400" b="1">
              <a:solidFill>
                <a:schemeClr val="bg1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60" r:id="rId1"/>
    <p:sldLayoutId id="2147483761" r:id="rId2"/>
    <p:sldLayoutId id="2147483762" r:id="rId3"/>
    <p:sldLayoutId id="2147483763" r:id="rId4"/>
    <p:sldLayoutId id="2147483764" r:id="rId5"/>
    <p:sldLayoutId id="2147483765" r:id="rId6"/>
    <p:sldLayoutId id="2147483766" r:id="rId7"/>
    <p:sldLayoutId id="2147483767" r:id="rId8"/>
    <p:sldLayoutId id="2147483768" r:id="rId9"/>
    <p:sldLayoutId id="2147483769" r:id="rId10"/>
    <p:sldLayoutId id="2147483770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20" r:id="rId2"/>
    <p:sldLayoutId id="2147483721" r:id="rId3"/>
    <p:sldLayoutId id="2147483722" r:id="rId4"/>
    <p:sldLayoutId id="2147483723" r:id="rId5"/>
    <p:sldLayoutId id="2147483732" r:id="rId6"/>
    <p:sldLayoutId id="2147483733" r:id="rId7"/>
    <p:sldLayoutId id="2147483724" r:id="rId8"/>
    <p:sldLayoutId id="2147483725" r:id="rId9"/>
    <p:sldLayoutId id="2147483726" r:id="rId10"/>
    <p:sldLayoutId id="214748372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264D7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rgbClr val="264D74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"/>
          <p:cNvSpPr>
            <a:spLocks noChangeAspect="1" noChangeArrowheads="1"/>
          </p:cNvSpPr>
          <p:nvPr userDrawn="1"/>
        </p:nvSpPr>
        <p:spPr bwMode="gray">
          <a:xfrm>
            <a:off x="0" y="0"/>
            <a:ext cx="9144000" cy="1052513"/>
          </a:xfrm>
          <a:prstGeom prst="rect">
            <a:avLst/>
          </a:prstGeom>
          <a:solidFill>
            <a:srgbClr val="005BAB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GB">
              <a:ea typeface="ＭＳ Ｐゴシック" pitchFamily="-108" charset="-128"/>
            </a:endParaRPr>
          </a:p>
        </p:txBody>
      </p:sp>
      <p:grpSp>
        <p:nvGrpSpPr>
          <p:cNvPr id="3" name="Group 103"/>
          <p:cNvGrpSpPr>
            <a:grpSpLocks noChangeAspect="1"/>
          </p:cNvGrpSpPr>
          <p:nvPr userDrawn="1"/>
        </p:nvGrpSpPr>
        <p:grpSpPr bwMode="auto">
          <a:xfrm>
            <a:off x="0" y="188913"/>
            <a:ext cx="9144000" cy="6669087"/>
            <a:chOff x="5921" y="59"/>
            <a:chExt cx="5766" cy="4206"/>
          </a:xfrm>
        </p:grpSpPr>
        <p:sp>
          <p:nvSpPr>
            <p:cNvPr id="1037" name="Freeform 104"/>
            <p:cNvSpPr>
              <a:spLocks noChangeAspect="1"/>
            </p:cNvSpPr>
            <p:nvPr userDrawn="1"/>
          </p:nvSpPr>
          <p:spPr bwMode="gray">
            <a:xfrm>
              <a:off x="9929" y="2477"/>
              <a:ext cx="1027" cy="1398"/>
            </a:xfrm>
            <a:custGeom>
              <a:avLst/>
              <a:gdLst>
                <a:gd name="T0" fmla="*/ 110 w 513"/>
                <a:gd name="T1" fmla="*/ 696 h 698"/>
                <a:gd name="T2" fmla="*/ 513 w 513"/>
                <a:gd name="T3" fmla="*/ 0 h 698"/>
                <a:gd name="T4" fmla="*/ 0 w 513"/>
                <a:gd name="T5" fmla="*/ 698 h 698"/>
                <a:gd name="T6" fmla="*/ 110 w 513"/>
                <a:gd name="T7" fmla="*/ 698 h 698"/>
                <a:gd name="T8" fmla="*/ 110 w 513"/>
                <a:gd name="T9" fmla="*/ 696 h 69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13" h="698">
                  <a:moveTo>
                    <a:pt x="110" y="696"/>
                  </a:moveTo>
                  <a:cubicBezTo>
                    <a:pt x="110" y="398"/>
                    <a:pt x="272" y="138"/>
                    <a:pt x="513" y="0"/>
                  </a:cubicBezTo>
                  <a:cubicBezTo>
                    <a:pt x="242" y="130"/>
                    <a:pt x="44" y="389"/>
                    <a:pt x="0" y="698"/>
                  </a:cubicBezTo>
                  <a:cubicBezTo>
                    <a:pt x="110" y="698"/>
                    <a:pt x="110" y="698"/>
                    <a:pt x="110" y="698"/>
                  </a:cubicBezTo>
                  <a:cubicBezTo>
                    <a:pt x="110" y="697"/>
                    <a:pt x="110" y="696"/>
                    <a:pt x="110" y="696"/>
                  </a:cubicBezTo>
                  <a:close/>
                </a:path>
              </a:pathLst>
            </a:custGeom>
            <a:solidFill>
              <a:schemeClr val="bg1"/>
            </a:soli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  <p:sp>
          <p:nvSpPr>
            <p:cNvPr id="1038" name="Freeform 105"/>
            <p:cNvSpPr>
              <a:spLocks noChangeAspect="1"/>
            </p:cNvSpPr>
            <p:nvPr userDrawn="1"/>
          </p:nvSpPr>
          <p:spPr bwMode="gray">
            <a:xfrm>
              <a:off x="5921" y="59"/>
              <a:ext cx="5766" cy="4206"/>
            </a:xfrm>
            <a:custGeom>
              <a:avLst/>
              <a:gdLst>
                <a:gd name="T0" fmla="*/ 2515 w 2880"/>
                <a:gd name="T1" fmla="*/ 1207 h 2100"/>
                <a:gd name="T2" fmla="*/ 2880 w 2880"/>
                <a:gd name="T3" fmla="*/ 1101 h 2100"/>
                <a:gd name="T4" fmla="*/ 2880 w 2880"/>
                <a:gd name="T5" fmla="*/ 117 h 2100"/>
                <a:gd name="T6" fmla="*/ 376 w 2880"/>
                <a:gd name="T7" fmla="*/ 0 h 2100"/>
                <a:gd name="T8" fmla="*/ 0 w 2880"/>
                <a:gd name="T9" fmla="*/ 258 h 2100"/>
                <a:gd name="T10" fmla="*/ 0 w 2880"/>
                <a:gd name="T11" fmla="*/ 978 h 2100"/>
                <a:gd name="T12" fmla="*/ 0 w 2880"/>
                <a:gd name="T13" fmla="*/ 2100 h 2100"/>
                <a:gd name="T14" fmla="*/ 2880 w 2880"/>
                <a:gd name="T15" fmla="*/ 2100 h 2100"/>
                <a:gd name="T16" fmla="*/ 2880 w 2880"/>
                <a:gd name="T17" fmla="*/ 1905 h 2100"/>
                <a:gd name="T18" fmla="*/ 2002 w 2880"/>
                <a:gd name="T19" fmla="*/ 1905 h 2100"/>
                <a:gd name="T20" fmla="*/ 2515 w 2880"/>
                <a:gd name="T21" fmla="*/ 1207 h 210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2880" h="2100">
                  <a:moveTo>
                    <a:pt x="2515" y="1207"/>
                  </a:moveTo>
                  <a:cubicBezTo>
                    <a:pt x="2623" y="1144"/>
                    <a:pt x="2748" y="1106"/>
                    <a:pt x="2880" y="1101"/>
                  </a:cubicBezTo>
                  <a:cubicBezTo>
                    <a:pt x="2880" y="117"/>
                    <a:pt x="2880" y="117"/>
                    <a:pt x="2880" y="117"/>
                  </a:cubicBezTo>
                  <a:cubicBezTo>
                    <a:pt x="1470" y="211"/>
                    <a:pt x="796" y="0"/>
                    <a:pt x="376" y="0"/>
                  </a:cubicBezTo>
                  <a:cubicBezTo>
                    <a:pt x="65" y="0"/>
                    <a:pt x="8" y="169"/>
                    <a:pt x="0" y="258"/>
                  </a:cubicBezTo>
                  <a:cubicBezTo>
                    <a:pt x="0" y="258"/>
                    <a:pt x="0" y="258"/>
                    <a:pt x="0" y="978"/>
                  </a:cubicBezTo>
                  <a:cubicBezTo>
                    <a:pt x="0" y="2100"/>
                    <a:pt x="0" y="2100"/>
                    <a:pt x="0" y="2100"/>
                  </a:cubicBezTo>
                  <a:cubicBezTo>
                    <a:pt x="2880" y="2100"/>
                    <a:pt x="2880" y="2100"/>
                    <a:pt x="2880" y="2100"/>
                  </a:cubicBezTo>
                  <a:cubicBezTo>
                    <a:pt x="2880" y="1905"/>
                    <a:pt x="2880" y="1905"/>
                    <a:pt x="2880" y="1905"/>
                  </a:cubicBezTo>
                  <a:cubicBezTo>
                    <a:pt x="2002" y="1905"/>
                    <a:pt x="2002" y="1905"/>
                    <a:pt x="2002" y="1905"/>
                  </a:cubicBezTo>
                  <a:cubicBezTo>
                    <a:pt x="2046" y="1596"/>
                    <a:pt x="2244" y="1337"/>
                    <a:pt x="2515" y="120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grpSp>
        <p:nvGrpSpPr>
          <p:cNvPr id="4" name="Group 59"/>
          <p:cNvGrpSpPr>
            <a:grpSpLocks/>
          </p:cNvGrpSpPr>
          <p:nvPr userDrawn="1"/>
        </p:nvGrpSpPr>
        <p:grpSpPr bwMode="auto">
          <a:xfrm>
            <a:off x="0" y="188913"/>
            <a:ext cx="9144000" cy="6669087"/>
            <a:chOff x="0" y="119"/>
            <a:chExt cx="5760" cy="4201"/>
          </a:xfrm>
        </p:grpSpPr>
        <p:grpSp>
          <p:nvGrpSpPr>
            <p:cNvPr id="5" name="Group 152"/>
            <p:cNvGrpSpPr>
              <a:grpSpLocks/>
            </p:cNvGrpSpPr>
            <p:nvPr userDrawn="1"/>
          </p:nvGrpSpPr>
          <p:grpSpPr bwMode="auto">
            <a:xfrm>
              <a:off x="0" y="119"/>
              <a:ext cx="5760" cy="2722"/>
              <a:chOff x="-1" y="2536050"/>
              <a:chExt cx="9144001" cy="4321950"/>
            </a:xfrm>
          </p:grpSpPr>
          <p:sp>
            <p:nvSpPr>
              <p:cNvPr id="1035" name="Freeform 5"/>
              <p:cNvSpPr>
                <a:spLocks noChangeAspect="1"/>
              </p:cNvSpPr>
              <p:nvPr userDrawn="1"/>
            </p:nvSpPr>
            <p:spPr bwMode="gray">
              <a:xfrm>
                <a:off x="-1" y="2536050"/>
                <a:ext cx="9144001" cy="3393095"/>
              </a:xfrm>
              <a:custGeom>
                <a:avLst/>
                <a:gdLst>
                  <a:gd name="T0" fmla="*/ 9144001 w 2381"/>
                  <a:gd name="T1" fmla="*/ 3393095 h 882"/>
                  <a:gd name="T2" fmla="*/ 0 w 2381"/>
                  <a:gd name="T3" fmla="*/ 3393095 h 882"/>
                  <a:gd name="T4" fmla="*/ 0 w 2381"/>
                  <a:gd name="T5" fmla="*/ 819421 h 882"/>
                  <a:gd name="T6" fmla="*/ 1194366 w 2381"/>
                  <a:gd name="T7" fmla="*/ 0 h 882"/>
                  <a:gd name="T8" fmla="*/ 9144001 w 2381"/>
                  <a:gd name="T9" fmla="*/ 373164 h 882"/>
                  <a:gd name="T10" fmla="*/ 9144001 w 2381"/>
                  <a:gd name="T11" fmla="*/ 3393095 h 88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w 2381"/>
                  <a:gd name="T19" fmla="*/ 0 h 882"/>
                  <a:gd name="T20" fmla="*/ 2381 w 2381"/>
                  <a:gd name="T21" fmla="*/ 882 h 882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T18" t="T19" r="T20" b="T21"/>
                <a:pathLst>
                  <a:path w="2381" h="882">
                    <a:moveTo>
                      <a:pt x="2381" y="882"/>
                    </a:moveTo>
                    <a:cubicBezTo>
                      <a:pt x="0" y="882"/>
                      <a:pt x="0" y="882"/>
                      <a:pt x="0" y="882"/>
                    </a:cubicBezTo>
                    <a:cubicBezTo>
                      <a:pt x="0" y="213"/>
                      <a:pt x="0" y="213"/>
                      <a:pt x="0" y="213"/>
                    </a:cubicBezTo>
                    <a:cubicBezTo>
                      <a:pt x="7" y="140"/>
                      <a:pt x="54" y="0"/>
                      <a:pt x="311" y="0"/>
                    </a:cubicBezTo>
                    <a:cubicBezTo>
                      <a:pt x="658" y="0"/>
                      <a:pt x="1215" y="174"/>
                      <a:pt x="2381" y="97"/>
                    </a:cubicBezTo>
                    <a:lnTo>
                      <a:pt x="2381" y="882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en-GB">
                  <a:ea typeface="ＭＳ Ｐゴシック" pitchFamily="-108" charset="-128"/>
                </a:endParaRPr>
              </a:p>
            </p:txBody>
          </p:sp>
          <p:sp>
            <p:nvSpPr>
              <p:cNvPr id="1036" name="Rectangle 38"/>
              <p:cNvSpPr>
                <a:spLocks noChangeArrowheads="1"/>
              </p:cNvSpPr>
              <p:nvPr userDrawn="1"/>
            </p:nvSpPr>
            <p:spPr bwMode="gray">
              <a:xfrm>
                <a:off x="-1" y="5643344"/>
                <a:ext cx="9144001" cy="1214656"/>
              </a:xfrm>
              <a:prstGeom prst="rect">
                <a:avLst/>
              </a:prstGeom>
              <a:solidFill>
                <a:schemeClr val="bg1"/>
              </a:solidFill>
              <a:ln w="25400" algn="ctr">
                <a:noFill/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defRPr/>
                </a:pPr>
                <a:endParaRPr lang="fr-FR">
                  <a:solidFill>
                    <a:srgbClr val="FFFFFF"/>
                  </a:solidFill>
                  <a:ea typeface="ＭＳ Ｐゴシック" pitchFamily="-108" charset="-128"/>
                </a:endParaRPr>
              </a:p>
            </p:txBody>
          </p:sp>
        </p:grpSp>
        <p:sp>
          <p:nvSpPr>
            <p:cNvPr id="2" name="Rectangle 63"/>
            <p:cNvSpPr>
              <a:spLocks noChangeArrowheads="1"/>
            </p:cNvSpPr>
            <p:nvPr userDrawn="1"/>
          </p:nvSpPr>
          <p:spPr bwMode="gray">
            <a:xfrm>
              <a:off x="0" y="2659"/>
              <a:ext cx="5760" cy="1661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>
                <a:defRPr/>
              </a:pPr>
              <a:endParaRPr lang="en-GB">
                <a:ea typeface="ＭＳ Ｐゴシック" pitchFamily="-108" charset="-128"/>
              </a:endParaRPr>
            </a:p>
          </p:txBody>
        </p:sp>
      </p:grp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gray">
          <a:xfrm>
            <a:off x="827088" y="1811338"/>
            <a:ext cx="7993062" cy="442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30" name="Slide Number Placeholder 4"/>
          <p:cNvSpPr txBox="1">
            <a:spLocks noGrp="1"/>
          </p:cNvSpPr>
          <p:nvPr userDrawn="1"/>
        </p:nvSpPr>
        <p:spPr bwMode="gray">
          <a:xfrm>
            <a:off x="8172450" y="6345238"/>
            <a:ext cx="5143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>
              <a:defRPr/>
            </a:pPr>
            <a:fld id="{7BE88171-09D8-4E8B-B646-A44C89DDCFEA}" type="slidenum">
              <a:rPr lang="en-US" sz="1000">
                <a:solidFill>
                  <a:srgbClr val="005BAB"/>
                </a:solidFill>
                <a:ea typeface="ＭＳ Ｐゴシック" pitchFamily="-108" charset="-128"/>
              </a:rPr>
              <a:pPr algn="r">
                <a:defRPr/>
              </a:pPr>
              <a:t>‹Nº›</a:t>
            </a:fld>
            <a:endParaRPr lang="en-US" sz="1000">
              <a:solidFill>
                <a:srgbClr val="005BAB"/>
              </a:solidFill>
              <a:ea typeface="ＭＳ Ｐゴシック" pitchFamily="-108" charset="-128"/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 bwMode="gray">
          <a:xfrm>
            <a:off x="323850" y="522288"/>
            <a:ext cx="500063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marL="357188" indent="-357188" algn="ctr">
              <a:buClr>
                <a:srgbClr val="9ECC3B"/>
              </a:buClr>
              <a:buSzPct val="100000"/>
              <a:buFont typeface="Trebuchet MS" pitchFamily="-108" charset="0"/>
              <a:buNone/>
              <a:defRPr/>
            </a:pPr>
            <a:r>
              <a:rPr lang="en-US" sz="4400">
                <a:solidFill>
                  <a:srgbClr val="9ECC3B"/>
                </a:solidFill>
                <a:ea typeface="ＭＳ Ｐゴシック" pitchFamily="-108" charset="-128"/>
                <a:sym typeface="Wingdings" pitchFamily="-108" charset="2"/>
              </a:rPr>
              <a:t></a:t>
            </a:r>
          </a:p>
        </p:txBody>
      </p:sp>
      <p:sp>
        <p:nvSpPr>
          <p:cNvPr id="1032" name="Title Placeholder 1"/>
          <p:cNvSpPr>
            <a:spLocks noGrp="1"/>
          </p:cNvSpPr>
          <p:nvPr>
            <p:ph type="title"/>
          </p:nvPr>
        </p:nvSpPr>
        <p:spPr bwMode="gray">
          <a:xfrm>
            <a:off x="982663" y="771525"/>
            <a:ext cx="7837487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1033" name="Picture 9" descr="acer_logo-def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956550" y="44450"/>
            <a:ext cx="11064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ransition spd="med"/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ＭＳ Ｐゴシック" pitchFamily="-108" charset="-128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  <a:ea typeface="ＭＳ Ｐゴシック" pitchFamily="-108" charset="-128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Arial" charset="0"/>
        </a:defRPr>
      </a:lvl9pPr>
    </p:titleStyle>
    <p:bodyStyle>
      <a:lvl1pPr marL="444500" indent="-4445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400000"/>
        <a:buFont typeface="Trebuchet MS" pitchFamily="34" charset="0"/>
        <a:buChar char="."/>
        <a:defRPr sz="28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1pPr>
      <a:lvl2pPr marL="998538" indent="-3683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Trebuchet MS" pitchFamily="34" charset="0"/>
        <a:buChar char="»"/>
        <a:defRPr sz="2600">
          <a:solidFill>
            <a:schemeClr val="tx1"/>
          </a:solidFill>
          <a:latin typeface="+mn-lt"/>
          <a:ea typeface="ＭＳ Ｐゴシック" pitchFamily="-108" charset="-128"/>
        </a:defRPr>
      </a:lvl2pPr>
      <a:lvl3pPr marL="1406525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400">
          <a:solidFill>
            <a:schemeClr val="tx1"/>
          </a:solidFill>
          <a:latin typeface="+mn-lt"/>
          <a:ea typeface="ＭＳ Ｐゴシック" pitchFamily="-108" charset="-128"/>
        </a:defRPr>
      </a:lvl3pPr>
      <a:lvl4pPr marL="1814513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SzPct val="125000"/>
        <a:buFont typeface="Arial" charset="0"/>
        <a:buChar char="­"/>
        <a:defRPr sz="2200">
          <a:solidFill>
            <a:schemeClr val="tx1"/>
          </a:solidFill>
          <a:latin typeface="+mn-lt"/>
          <a:ea typeface="ＭＳ Ｐゴシック" pitchFamily="-108" charset="-128"/>
        </a:defRPr>
      </a:lvl4pPr>
      <a:lvl5pPr marL="2222500" indent="-228600" algn="l" rtl="0" eaLnBrk="0" fontAlgn="base" hangingPunct="0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  <a:ea typeface="ＭＳ Ｐゴシック" pitchFamily="-108" charset="-128"/>
        </a:defRPr>
      </a:lvl5pPr>
      <a:lvl6pPr marL="26797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6pPr>
      <a:lvl7pPr marL="31369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7pPr>
      <a:lvl8pPr marL="35941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8pPr>
      <a:lvl9pPr marL="4051300" indent="-228600" algn="l" rtl="0" fontAlgn="base">
        <a:spcBef>
          <a:spcPct val="0"/>
        </a:spcBef>
        <a:spcAft>
          <a:spcPct val="0"/>
        </a:spcAft>
        <a:buClr>
          <a:srgbClr val="005BAB"/>
        </a:buClr>
        <a:buFont typeface="Arial" charset="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143240" y="5429265"/>
            <a:ext cx="5461207" cy="571504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b="1" dirty="0" smtClean="0"/>
              <a:t>Madrid, 19</a:t>
            </a:r>
            <a:r>
              <a:rPr lang="en-US" b="1" baseline="30000" dirty="0" smtClean="0"/>
              <a:t>th</a:t>
            </a:r>
            <a:r>
              <a:rPr lang="en-US" b="1" dirty="0" smtClean="0"/>
              <a:t> February 2014</a:t>
            </a:r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571472" y="3429000"/>
            <a:ext cx="7772400" cy="168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defTabSz="5715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000" b="1" kern="0" dirty="0" smtClean="0">
                <a:cs typeface="+mn-cs"/>
              </a:rPr>
              <a:t>21</a:t>
            </a:r>
            <a:r>
              <a:rPr lang="en-GB" sz="4000" b="1" kern="0" baseline="30000" dirty="0" smtClean="0">
                <a:cs typeface="+mn-cs"/>
              </a:rPr>
              <a:t>st</a:t>
            </a:r>
            <a:r>
              <a:rPr lang="en-GB" sz="4000" b="1" kern="0" dirty="0" smtClean="0">
                <a:cs typeface="+mn-cs"/>
              </a:rPr>
              <a:t> </a:t>
            </a:r>
            <a:r>
              <a:rPr lang="en-GB" sz="4000" b="1" kern="0" dirty="0">
                <a:cs typeface="+mn-cs"/>
              </a:rPr>
              <a:t>S</a:t>
            </a:r>
            <a:r>
              <a:rPr lang="en-GB" sz="4000" b="1" kern="0" dirty="0" smtClean="0">
                <a:cs typeface="+mn-cs"/>
              </a:rPr>
              <a:t>G </a:t>
            </a:r>
            <a:r>
              <a:rPr lang="en-GB" sz="4000" b="1" kern="0" dirty="0">
                <a:cs typeface="+mn-cs"/>
              </a:rPr>
              <a:t>Meeting </a:t>
            </a:r>
            <a:r>
              <a:rPr lang="en-GB" sz="4000" b="1" kern="0" dirty="0">
                <a:solidFill>
                  <a:srgbClr val="264D74"/>
                </a:solidFill>
                <a:cs typeface="+mn-cs"/>
              </a:rPr>
              <a:t/>
            </a:r>
            <a:br>
              <a:rPr lang="en-GB" sz="4000" b="1" kern="0" dirty="0">
                <a:solidFill>
                  <a:srgbClr val="264D74"/>
                </a:solidFill>
                <a:cs typeface="+mn-cs"/>
              </a:rPr>
            </a:br>
            <a:r>
              <a:rPr lang="en-GB" sz="4000" b="1" kern="0" dirty="0">
                <a:cs typeface="+mn-cs"/>
              </a:rPr>
              <a:t>South Gas Regional Initiative</a:t>
            </a: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25341" y="1700809"/>
            <a:ext cx="1427050" cy="686172"/>
          </a:xfrm>
          <a:prstGeom prst="rect">
            <a:avLst/>
          </a:prstGeom>
          <a:noFill/>
        </p:spPr>
      </p:pic>
      <p:pic>
        <p:nvPicPr>
          <p:cNvPr id="5" name="4 Imagen" descr="SIMPLIFICADA CMYK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54" y="1700807"/>
            <a:ext cx="1321256" cy="672455"/>
          </a:xfrm>
          <a:prstGeom prst="rect">
            <a:avLst/>
          </a:prstGeom>
          <a:noFill/>
        </p:spPr>
      </p:pic>
      <p:pic>
        <p:nvPicPr>
          <p:cNvPr id="7" name="6 Imagen" descr="\\IRATI\aplics\LOGOS\CNMC\Logo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61939" y="1700807"/>
            <a:ext cx="1440160" cy="691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0" y="76470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251520" y="1412776"/>
            <a:ext cx="849694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s-ES" b="1" dirty="0" smtClean="0"/>
          </a:p>
          <a:p>
            <a:pPr marL="444500" lvl="1" indent="-444500">
              <a:buFont typeface="Wingdings" pitchFamily="2" charset="2"/>
              <a:buChar char="q"/>
            </a:pPr>
            <a:r>
              <a:rPr lang="en-GB" altLang="en-US" dirty="0" smtClean="0"/>
              <a:t>The ACER </a:t>
            </a:r>
            <a:r>
              <a:rPr lang="en-GB" altLang="en-US" b="1" dirty="0" smtClean="0"/>
              <a:t>Monitoring Report on CMP implementation </a:t>
            </a:r>
            <a:r>
              <a:rPr lang="en-GB" altLang="en-US" dirty="0" smtClean="0"/>
              <a:t>is in process, according to </a:t>
            </a:r>
            <a:r>
              <a:rPr lang="es-ES" dirty="0" smtClean="0"/>
              <a:t>CE </a:t>
            </a:r>
            <a:r>
              <a:rPr lang="es-ES" dirty="0" err="1" smtClean="0"/>
              <a:t>Decision</a:t>
            </a:r>
            <a:r>
              <a:rPr lang="es-ES" dirty="0" smtClean="0"/>
              <a:t> of 24 </a:t>
            </a:r>
            <a:r>
              <a:rPr lang="es-ES" dirty="0" err="1" smtClean="0"/>
              <a:t>August</a:t>
            </a:r>
            <a:r>
              <a:rPr lang="es-ES" dirty="0" smtClean="0"/>
              <a:t> 2012 </a:t>
            </a:r>
            <a:r>
              <a:rPr lang="en-GB" altLang="en-US" dirty="0" smtClean="0"/>
              <a:t>:</a:t>
            </a:r>
          </a:p>
          <a:p>
            <a:pPr marL="901700" lvl="2" indent="-444500">
              <a:buFont typeface="Wingdings" pitchFamily="2" charset="2"/>
              <a:buChar char="ü"/>
            </a:pPr>
            <a:r>
              <a:rPr lang="en-GB" altLang="en-US" sz="1600" dirty="0" smtClean="0"/>
              <a:t>To check the legal implementation of CMPs (implementation deadline was 1 Oct 2013)</a:t>
            </a:r>
          </a:p>
          <a:p>
            <a:pPr marL="901700" lvl="2" indent="-444500">
              <a:buFont typeface="Wingdings" pitchFamily="2" charset="2"/>
              <a:buChar char="ü"/>
            </a:pPr>
            <a:r>
              <a:rPr lang="en-GB" altLang="en-US" sz="1600" dirty="0" smtClean="0"/>
              <a:t>To receive TSO data on contractual congestions and occurrences for each applied CMP, that resulted in an offer of capacity, in order to elaborated the </a:t>
            </a:r>
            <a:r>
              <a:rPr lang="en-GB" altLang="en-US" sz="1600" b="1" dirty="0" smtClean="0"/>
              <a:t>ACER Congestion Report </a:t>
            </a:r>
            <a:r>
              <a:rPr lang="en-GB" altLang="en-US" sz="1600" dirty="0" smtClean="0"/>
              <a:t>– the publication is expected by the end of February.</a:t>
            </a:r>
          </a:p>
          <a:p>
            <a:pPr marL="444500" lvl="1" indent="-444500"/>
            <a:endParaRPr lang="en-GB" dirty="0" smtClean="0">
              <a:solidFill>
                <a:srgbClr val="FF0000"/>
              </a:solidFill>
            </a:endParaRPr>
          </a:p>
          <a:p>
            <a:pPr marL="444500" lvl="1" indent="-444500">
              <a:buFont typeface="Wingdings" pitchFamily="2" charset="2"/>
              <a:buChar char="q"/>
              <a:defRPr/>
            </a:pPr>
            <a:r>
              <a:rPr lang="en-GB" altLang="en-US" dirty="0" smtClean="0"/>
              <a:t>For those objectives, an online survey was launched by ACER/TF CAM:</a:t>
            </a:r>
          </a:p>
          <a:p>
            <a:pPr marL="444500" lvl="1" indent="-444500">
              <a:buFont typeface="Wingdings" pitchFamily="2" charset="2"/>
              <a:buChar char="q"/>
              <a:defRPr/>
            </a:pPr>
            <a:endParaRPr lang="en-GB" altLang="en-US" dirty="0" smtClean="0"/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TSOs answer the questions by mid February.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NRAs will review the answers and complete their part by the end of February.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The responses will be analysed and evaluated.</a:t>
            </a:r>
          </a:p>
          <a:p>
            <a:pPr marL="901700" lvl="2" indent="-444500">
              <a:buFont typeface="Wingdings" pitchFamily="2" charset="2"/>
              <a:buChar char="ü"/>
              <a:defRPr/>
            </a:pPr>
            <a:r>
              <a:rPr lang="en-GB" altLang="en-US" sz="1600" dirty="0" smtClean="0"/>
              <a:t>The Report on CMP implementation will be finished by May/June.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764704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IV. </a:t>
            </a:r>
            <a:r>
              <a:rPr lang="en-GB" sz="2400" dirty="0" smtClean="0"/>
              <a:t>Developing hub-to-hub trading in the South region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395536" y="1988840"/>
            <a:ext cx="7819232" cy="794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dirty="0" smtClean="0"/>
              <a:t>IV.1. </a:t>
            </a:r>
            <a:r>
              <a:rPr lang="en-GB" dirty="0" smtClean="0"/>
              <a:t>Iberian Gas Hub: update on the study on models for integration of the Spanish and Portuguese gas markets (for information by Regulators)</a:t>
            </a:r>
            <a:endParaRPr lang="en-US" sz="2000" dirty="0" smtClean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/>
        </p:nvGraphicFramePr>
        <p:xfrm>
          <a:off x="251520" y="3645024"/>
          <a:ext cx="8572560" cy="164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488"/>
                <a:gridCol w="1656184"/>
                <a:gridCol w="1224136"/>
                <a:gridCol w="1299752"/>
              </a:tblGrid>
              <a:tr h="26415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 development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1800" dirty="0" smtClean="0"/>
                        <a:t>Jan.2013 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dirty="0" smtClean="0"/>
                        <a:t>Dec. 2013</a:t>
                      </a:r>
                      <a:endParaRPr lang="en-US" sz="1800" dirty="0" smtClean="0">
                        <a:solidFill>
                          <a:srgbClr val="264D74"/>
                        </a:solidFill>
                      </a:endParaRPr>
                    </a:p>
                    <a:p>
                      <a:pPr algn="ctr"/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45593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Hub-to-hub</a:t>
                      </a:r>
                      <a:r>
                        <a:rPr lang="en-US" sz="1800" kern="1200" baseline="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 gas trading in the region</a:t>
                      </a:r>
                      <a:endParaRPr lang="en-U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NRAs-TSOs-stakeholders</a:t>
                      </a:r>
                      <a:endParaRPr lang="es-ES" sz="1800" kern="1200" dirty="0" smtClean="0">
                        <a:solidFill>
                          <a:srgbClr val="264D74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Jan.2014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kern="1200" dirty="0" smtClean="0">
                          <a:solidFill>
                            <a:srgbClr val="264D74"/>
                          </a:solidFill>
                          <a:latin typeface="Arial" charset="0"/>
                          <a:ea typeface="+mn-ea"/>
                          <a:cs typeface="Arial" charset="0"/>
                        </a:rPr>
                        <a:t>Dec.2014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Título"/>
          <p:cNvSpPr txBox="1">
            <a:spLocks noChangeArrowheads="1"/>
          </p:cNvSpPr>
          <p:nvPr/>
        </p:nvSpPr>
        <p:spPr bwMode="auto">
          <a:xfrm>
            <a:off x="827584" y="692696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539552" y="1844824"/>
            <a:ext cx="8424614" cy="4425950"/>
          </a:xfrm>
        </p:spPr>
        <p:txBody>
          <a:bodyPr/>
          <a:lstStyle/>
          <a:p>
            <a:pPr algn="just">
              <a:buNone/>
            </a:pPr>
            <a:r>
              <a:rPr lang="en-US" sz="2000" b="1" dirty="0" smtClean="0"/>
              <a:t>0. GENERAL OBJECTIVE</a:t>
            </a:r>
          </a:p>
          <a:p>
            <a:pPr algn="just">
              <a:buNone/>
            </a:pPr>
            <a:endParaRPr lang="en-US" sz="1600" dirty="0" smtClean="0"/>
          </a:p>
          <a:p>
            <a:pPr algn="just"/>
            <a:r>
              <a:rPr lang="en-US" sz="1800" dirty="0" smtClean="0"/>
              <a:t>In order to assess the feasibility for the development of a gas hub, the study analyzes different aspects of the current gas market situation in Spain and Portugal, including prices in the gas market, as the most important factors.</a:t>
            </a:r>
          </a:p>
          <a:p>
            <a:pPr algn="just">
              <a:buNone/>
            </a:pPr>
            <a:endParaRPr lang="en-US" sz="1800" dirty="0" smtClean="0"/>
          </a:p>
          <a:p>
            <a:pPr algn="just"/>
            <a:r>
              <a:rPr lang="en-US" sz="1800" dirty="0" smtClean="0"/>
              <a:t>The study covers </a:t>
            </a:r>
            <a:r>
              <a:rPr lang="en-US" sz="2000" b="1" dirty="0" smtClean="0">
                <a:solidFill>
                  <a:srgbClr val="003399"/>
                </a:solidFill>
              </a:rPr>
              <a:t>three different models for Iberian gas market integration</a:t>
            </a:r>
            <a:r>
              <a:rPr lang="en-US" sz="1800" dirty="0" smtClean="0"/>
              <a:t>, comparing the advantages and disadvantages for each model.</a:t>
            </a:r>
          </a:p>
          <a:p>
            <a:pPr algn="just"/>
            <a:endParaRPr lang="en-US" sz="1600" dirty="0" smtClean="0"/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1600" dirty="0" smtClean="0"/>
              <a:t>	</a:t>
            </a:r>
            <a:r>
              <a:rPr lang="en-US" sz="2000" b="1" dirty="0" smtClean="0">
                <a:solidFill>
                  <a:srgbClr val="003399"/>
                </a:solidFill>
              </a:rPr>
              <a:t>Market Area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Trading Region Model.</a:t>
            </a:r>
          </a:p>
          <a:p>
            <a:pPr lvl="2" algn="just">
              <a:spcBef>
                <a:spcPts val="600"/>
              </a:spcBef>
              <a:spcAft>
                <a:spcPts val="600"/>
              </a:spcAft>
              <a:buSzPct val="150000"/>
              <a:buFont typeface="Wingdings" pitchFamily="2" charset="2"/>
              <a:buChar char="Ø"/>
            </a:pPr>
            <a:r>
              <a:rPr lang="en-US" sz="2000" b="1" dirty="0" smtClean="0">
                <a:solidFill>
                  <a:srgbClr val="003399"/>
                </a:solidFill>
              </a:rPr>
              <a:t>	Market with Implicit Capacity Allocation</a:t>
            </a:r>
            <a:r>
              <a:rPr lang="en-US" sz="1800" b="1" dirty="0" smtClean="0">
                <a:solidFill>
                  <a:srgbClr val="003399"/>
                </a:solidFill>
              </a:rPr>
              <a:t>.</a:t>
            </a:r>
            <a:endParaRPr lang="es-ES" sz="1800" b="1" dirty="0" smtClean="0">
              <a:solidFill>
                <a:srgbClr val="003399"/>
              </a:solidFill>
            </a:endParaRPr>
          </a:p>
          <a:p>
            <a:pPr lvl="1">
              <a:buNone/>
            </a:pPr>
            <a:endParaRPr lang="es-ES" sz="1800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340768"/>
            <a:ext cx="78374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2000" b="1" dirty="0" smtClean="0"/>
              <a:t>1. The Market Area Model (full integration)</a:t>
            </a:r>
            <a:endParaRPr lang="es-ES" sz="2000" b="1" dirty="0"/>
          </a:p>
        </p:txBody>
      </p:sp>
      <p:sp>
        <p:nvSpPr>
          <p:cNvPr id="13" name="AutoShape 170"/>
          <p:cNvSpPr>
            <a:spLocks noChangeArrowheads="1"/>
          </p:cNvSpPr>
          <p:nvPr/>
        </p:nvSpPr>
        <p:spPr bwMode="auto">
          <a:xfrm>
            <a:off x="1263970" y="2067718"/>
            <a:ext cx="2067358" cy="1895351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</a:t>
            </a:r>
          </a:p>
        </p:txBody>
      </p:sp>
      <p:sp>
        <p:nvSpPr>
          <p:cNvPr id="14" name="Rectangle 171"/>
          <p:cNvSpPr>
            <a:spLocks noChangeArrowheads="1"/>
          </p:cNvSpPr>
          <p:nvPr/>
        </p:nvSpPr>
        <p:spPr bwMode="auto">
          <a:xfrm>
            <a:off x="1227457" y="1844824"/>
            <a:ext cx="2139677" cy="2261120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5" name="Rectangle 172"/>
          <p:cNvSpPr>
            <a:spLocks noChangeArrowheads="1"/>
          </p:cNvSpPr>
          <p:nvPr/>
        </p:nvSpPr>
        <p:spPr bwMode="auto">
          <a:xfrm>
            <a:off x="1227457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16" name="Rectangle 173"/>
          <p:cNvSpPr>
            <a:spLocks noChangeArrowheads="1"/>
          </p:cNvSpPr>
          <p:nvPr/>
        </p:nvSpPr>
        <p:spPr bwMode="auto">
          <a:xfrm>
            <a:off x="3459482" y="4298082"/>
            <a:ext cx="2139677" cy="2398662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17" name="AutoShape 174"/>
          <p:cNvSpPr>
            <a:spLocks noChangeArrowheads="1"/>
          </p:cNvSpPr>
          <p:nvPr/>
        </p:nvSpPr>
        <p:spPr bwMode="auto">
          <a:xfrm>
            <a:off x="1331640" y="4581128"/>
            <a:ext cx="4276209" cy="2032892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Market Area AB</a:t>
            </a:r>
          </a:p>
        </p:txBody>
      </p:sp>
      <p:sp>
        <p:nvSpPr>
          <p:cNvPr id="18" name="Rectangle 175"/>
          <p:cNvSpPr>
            <a:spLocks noChangeArrowheads="1"/>
          </p:cNvSpPr>
          <p:nvPr/>
        </p:nvSpPr>
        <p:spPr bwMode="auto">
          <a:xfrm>
            <a:off x="56353" y="5088906"/>
            <a:ext cx="998307" cy="959766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Cross-border market area</a:t>
            </a:r>
          </a:p>
        </p:txBody>
      </p:sp>
      <p:sp>
        <p:nvSpPr>
          <p:cNvPr id="19" name="Rectangle 176"/>
          <p:cNvSpPr>
            <a:spLocks noChangeArrowheads="1"/>
          </p:cNvSpPr>
          <p:nvPr/>
        </p:nvSpPr>
        <p:spPr bwMode="auto">
          <a:xfrm>
            <a:off x="54766" y="2568625"/>
            <a:ext cx="998306" cy="959767"/>
          </a:xfrm>
          <a:prstGeom prst="rect">
            <a:avLst/>
          </a:prstGeom>
          <a:solidFill>
            <a:srgbClr val="FFFFFF"/>
          </a:solidFill>
          <a:ln w="9525">
            <a:solidFill>
              <a:srgbClr val="808080"/>
            </a:solidFill>
            <a:miter lim="800000"/>
            <a:headEnd/>
            <a:tailEnd/>
          </a:ln>
          <a:effectLst/>
        </p:spPr>
        <p:txBody>
          <a:bodyPr lIns="90000" tIns="46800" rIns="90000" bIns="46800" anchor="ctr"/>
          <a:lstStyle/>
          <a:p>
            <a:pPr algn="ctr" eaLnBrk="0" hangingPunct="0"/>
            <a:r>
              <a:rPr lang="en-GB" sz="16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National market area</a:t>
            </a:r>
          </a:p>
        </p:txBody>
      </p:sp>
      <p:grpSp>
        <p:nvGrpSpPr>
          <p:cNvPr id="2" name="Group 178"/>
          <p:cNvGrpSpPr>
            <a:grpSpLocks/>
          </p:cNvGrpSpPr>
          <p:nvPr/>
        </p:nvGrpSpPr>
        <p:grpSpPr bwMode="auto">
          <a:xfrm>
            <a:off x="2100582" y="5625479"/>
            <a:ext cx="1069052" cy="479127"/>
            <a:chOff x="1941" y="2115"/>
            <a:chExt cx="680" cy="317"/>
          </a:xfrm>
        </p:grpSpPr>
        <p:sp>
          <p:nvSpPr>
            <p:cNvPr id="22" name="Line 179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3" name="Line 180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4" name="Line 181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1503682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26" name="Text Box 183"/>
          <p:cNvSpPr txBox="1">
            <a:spLocks noChangeArrowheads="1"/>
          </p:cNvSpPr>
          <p:nvPr/>
        </p:nvSpPr>
        <p:spPr bwMode="auto">
          <a:xfrm>
            <a:off x="3807145" y="6206664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184"/>
          <p:cNvGrpSpPr>
            <a:grpSpLocks/>
          </p:cNvGrpSpPr>
          <p:nvPr/>
        </p:nvGrpSpPr>
        <p:grpSpPr bwMode="auto">
          <a:xfrm flipH="1">
            <a:off x="3613470" y="5625479"/>
            <a:ext cx="1069052" cy="479127"/>
            <a:chOff x="1941" y="2115"/>
            <a:chExt cx="680" cy="317"/>
          </a:xfrm>
        </p:grpSpPr>
        <p:sp>
          <p:nvSpPr>
            <p:cNvPr id="28" name="Line 185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9" name="Line 186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30" name="Line 187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grpSp>
        <p:nvGrpSpPr>
          <p:cNvPr id="5" name="Group 188"/>
          <p:cNvGrpSpPr>
            <a:grpSpLocks/>
          </p:cNvGrpSpPr>
          <p:nvPr/>
        </p:nvGrpSpPr>
        <p:grpSpPr bwMode="auto">
          <a:xfrm>
            <a:off x="3035620" y="5068513"/>
            <a:ext cx="784495" cy="547143"/>
            <a:chOff x="2530" y="1958"/>
            <a:chExt cx="499" cy="362"/>
          </a:xfrm>
        </p:grpSpPr>
        <p:sp>
          <p:nvSpPr>
            <p:cNvPr id="32" name="Rectangle 189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6" name="Group 190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7" name="Group 191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37" name="Line 192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8" name="Line 193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35" name="Line 194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36" name="Line 195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39" name="Line 196"/>
          <p:cNvSpPr>
            <a:spLocks noChangeShapeType="1"/>
          </p:cNvSpPr>
          <p:nvPr/>
        </p:nvSpPr>
        <p:spPr bwMode="auto">
          <a:xfrm>
            <a:off x="130842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0" name="Line 197"/>
          <p:cNvSpPr>
            <a:spLocks noChangeShapeType="1"/>
          </p:cNvSpPr>
          <p:nvPr/>
        </p:nvSpPr>
        <p:spPr bwMode="auto">
          <a:xfrm flipH="1">
            <a:off x="3829370" y="4845767"/>
            <a:ext cx="1710483" cy="411113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3" name="Text Box 200"/>
          <p:cNvSpPr txBox="1">
            <a:spLocks noChangeArrowheads="1"/>
          </p:cNvSpPr>
          <p:nvPr/>
        </p:nvSpPr>
        <p:spPr bwMode="auto">
          <a:xfrm>
            <a:off x="1506857" y="3557127"/>
            <a:ext cx="1587857" cy="463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0000" tIns="46800" rIns="90000" bIns="46800">
            <a:spAutoFit/>
          </a:bodyPr>
          <a:lstStyle/>
          <a:p>
            <a:pPr algn="ctr"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44" name="Line 201"/>
          <p:cNvSpPr>
            <a:spLocks noChangeShapeType="1"/>
          </p:cNvSpPr>
          <p:nvPr/>
        </p:nvSpPr>
        <p:spPr bwMode="auto">
          <a:xfrm>
            <a:off x="2306957" y="2920265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5" name="Line 202"/>
          <p:cNvSpPr>
            <a:spLocks noChangeShapeType="1"/>
          </p:cNvSpPr>
          <p:nvPr/>
        </p:nvSpPr>
        <p:spPr bwMode="auto">
          <a:xfrm rot="1800000">
            <a:off x="2092996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46" name="Line 203"/>
          <p:cNvSpPr>
            <a:spLocks noChangeShapeType="1"/>
          </p:cNvSpPr>
          <p:nvPr/>
        </p:nvSpPr>
        <p:spPr bwMode="auto">
          <a:xfrm rot="19800000" flipH="1">
            <a:off x="2539968" y="2962682"/>
            <a:ext cx="0" cy="603066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8" name="Group 204"/>
          <p:cNvGrpSpPr>
            <a:grpSpLocks/>
          </p:cNvGrpSpPr>
          <p:nvPr/>
        </p:nvGrpSpPr>
        <p:grpSpPr bwMode="auto">
          <a:xfrm>
            <a:off x="1911670" y="2485651"/>
            <a:ext cx="784495" cy="547143"/>
            <a:chOff x="2530" y="1958"/>
            <a:chExt cx="499" cy="362"/>
          </a:xfrm>
        </p:grpSpPr>
        <p:sp>
          <p:nvSpPr>
            <p:cNvPr id="48" name="Rectangle 205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9" name="Group 206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0" name="Group 207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53" name="Line 208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54" name="Line 209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51" name="Line 210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52" name="Line 211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55" name="Line 212"/>
          <p:cNvSpPr>
            <a:spLocks noChangeShapeType="1"/>
          </p:cNvSpPr>
          <p:nvPr/>
        </p:nvSpPr>
        <p:spPr bwMode="auto">
          <a:xfrm>
            <a:off x="124333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6" name="Line 213"/>
          <p:cNvSpPr>
            <a:spLocks noChangeShapeType="1"/>
          </p:cNvSpPr>
          <p:nvPr/>
        </p:nvSpPr>
        <p:spPr bwMode="auto">
          <a:xfrm flipH="1">
            <a:off x="2684782" y="2537314"/>
            <a:ext cx="643004" cy="154167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59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635896" y="1772816"/>
            <a:ext cx="5256584" cy="236988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spcBef>
                <a:spcPct val="22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sz="1400" b="1" u="sng" dirty="0" smtClean="0"/>
              <a:t>Features</a:t>
            </a:r>
          </a:p>
          <a:p>
            <a:pPr lvl="0"/>
            <a:r>
              <a:rPr lang="en-GB" sz="1400" dirty="0" smtClean="0"/>
              <a:t>The adjacent transmission and distribution networks situated in the same geographical area (and well interconnected) are </a:t>
            </a:r>
            <a:r>
              <a:rPr lang="en-GB" sz="1400" b="1" u="sng" dirty="0" smtClean="0"/>
              <a:t>forged into a single entry/exit system.</a:t>
            </a:r>
          </a:p>
          <a:p>
            <a:pPr lvl="0"/>
            <a:r>
              <a:rPr lang="en-US" sz="1400" dirty="0" smtClean="0"/>
              <a:t>The market area includes all gas transmission and distribution systems of participating countries (one single market area).</a:t>
            </a:r>
          </a:p>
          <a:p>
            <a:pPr lvl="0"/>
            <a:r>
              <a:rPr lang="en-US" sz="1400" dirty="0" smtClean="0"/>
              <a:t>The market area enables a single wholesale market with a </a:t>
            </a:r>
            <a:r>
              <a:rPr lang="en-US" sz="1400" b="1" u="sng" dirty="0" smtClean="0"/>
              <a:t>single virtual point</a:t>
            </a:r>
            <a:r>
              <a:rPr lang="en-US" sz="1400" dirty="0" smtClean="0"/>
              <a:t>.</a:t>
            </a:r>
          </a:p>
          <a:p>
            <a:pPr lvl="0"/>
            <a:r>
              <a:rPr lang="en-US" sz="1400" dirty="0" smtClean="0"/>
              <a:t>The market region has a </a:t>
            </a:r>
            <a:r>
              <a:rPr lang="en-US" sz="1400" b="1" u="sng" dirty="0" smtClean="0"/>
              <a:t>single balancing system </a:t>
            </a:r>
            <a:r>
              <a:rPr lang="en-US" sz="1400" dirty="0" smtClean="0"/>
              <a:t>(with a single balancing entity and balancing rules). </a:t>
            </a:r>
            <a:endParaRPr lang="en-GB" sz="1400" dirty="0" smtClean="0"/>
          </a:p>
        </p:txBody>
      </p:sp>
      <p:sp>
        <p:nvSpPr>
          <p:cNvPr id="49" name="3 Título"/>
          <p:cNvSpPr txBox="1">
            <a:spLocks noChangeArrowheads="1"/>
          </p:cNvSpPr>
          <p:nvPr/>
        </p:nvSpPr>
        <p:spPr bwMode="auto">
          <a:xfrm>
            <a:off x="827584" y="54868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1628800"/>
            <a:ext cx="805383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2000" b="1" dirty="0" smtClean="0"/>
              <a:t>2. The Trading Region Model (full integration, except balancing) </a:t>
            </a:r>
            <a:endParaRPr lang="es-ES" sz="2000" b="1" dirty="0"/>
          </a:p>
        </p:txBody>
      </p:sp>
      <p:sp>
        <p:nvSpPr>
          <p:cNvPr id="5" name="Rectangle 30"/>
          <p:cNvSpPr>
            <a:spLocks noChangeArrowheads="1"/>
          </p:cNvSpPr>
          <p:nvPr/>
        </p:nvSpPr>
        <p:spPr bwMode="auto">
          <a:xfrm>
            <a:off x="251520" y="2440977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A</a:t>
            </a:r>
          </a:p>
        </p:txBody>
      </p:sp>
      <p:sp>
        <p:nvSpPr>
          <p:cNvPr id="7" name="Rectangle 31"/>
          <p:cNvSpPr>
            <a:spLocks noChangeArrowheads="1"/>
          </p:cNvSpPr>
          <p:nvPr/>
        </p:nvSpPr>
        <p:spPr bwMode="auto">
          <a:xfrm>
            <a:off x="2483545" y="2440977"/>
            <a:ext cx="2160587" cy="2663825"/>
          </a:xfrm>
          <a:prstGeom prst="rect">
            <a:avLst/>
          </a:prstGeom>
          <a:noFill/>
          <a:ln w="9525">
            <a:solidFill>
              <a:srgbClr val="808080"/>
            </a:solidFill>
            <a:prstDash val="dash"/>
            <a:miter lim="800000"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Country B</a:t>
            </a:r>
          </a:p>
        </p:txBody>
      </p:sp>
      <p:sp>
        <p:nvSpPr>
          <p:cNvPr id="8" name="AutoShape 32"/>
          <p:cNvSpPr>
            <a:spLocks noChangeArrowheads="1"/>
          </p:cNvSpPr>
          <p:nvPr/>
        </p:nvSpPr>
        <p:spPr bwMode="auto">
          <a:xfrm>
            <a:off x="334070" y="2801339"/>
            <a:ext cx="4246562" cy="1055688"/>
          </a:xfrm>
          <a:prstGeom prst="roundRect">
            <a:avLst>
              <a:gd name="adj" fmla="val 8380"/>
            </a:avLst>
          </a:prstGeom>
          <a:solidFill>
            <a:srgbClr val="CCCC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ct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Trading Region AB</a:t>
            </a:r>
          </a:p>
        </p:txBody>
      </p:sp>
      <p:sp>
        <p:nvSpPr>
          <p:cNvPr id="9" name="AutoShape 33"/>
          <p:cNvSpPr>
            <a:spLocks noChangeArrowheads="1"/>
          </p:cNvSpPr>
          <p:nvPr/>
        </p:nvSpPr>
        <p:spPr bwMode="auto">
          <a:xfrm>
            <a:off x="322957" y="3993552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A</a:t>
            </a:r>
          </a:p>
        </p:txBody>
      </p:sp>
      <p:sp>
        <p:nvSpPr>
          <p:cNvPr id="10" name="AutoShape 34"/>
          <p:cNvSpPr>
            <a:spLocks noChangeArrowheads="1"/>
          </p:cNvSpPr>
          <p:nvPr/>
        </p:nvSpPr>
        <p:spPr bwMode="auto">
          <a:xfrm>
            <a:off x="2554982" y="3993552"/>
            <a:ext cx="2016125" cy="9525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808080"/>
            </a:solidFill>
            <a:round/>
            <a:headEnd/>
            <a:tailEnd/>
          </a:ln>
          <a:effectLst/>
        </p:spPr>
        <p:txBody>
          <a:bodyPr wrap="none" lIns="90000" tIns="46800" rIns="90000" bIns="46800"/>
          <a:lstStyle/>
          <a:p>
            <a:pPr algn="r" eaLnBrk="0" hangingPunct="0"/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End user</a:t>
            </a:r>
            <a:b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</a:br>
            <a:r>
              <a:rPr lang="en-GB" sz="14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zone B</a:t>
            </a:r>
          </a:p>
        </p:txBody>
      </p:sp>
      <p:grpSp>
        <p:nvGrpSpPr>
          <p:cNvPr id="2" name="Group 35"/>
          <p:cNvGrpSpPr>
            <a:grpSpLocks/>
          </p:cNvGrpSpPr>
          <p:nvPr/>
        </p:nvGrpSpPr>
        <p:grpSpPr bwMode="auto">
          <a:xfrm>
            <a:off x="1124645" y="3736377"/>
            <a:ext cx="1079500" cy="936625"/>
            <a:chOff x="1941" y="2115"/>
            <a:chExt cx="680" cy="317"/>
          </a:xfrm>
        </p:grpSpPr>
        <p:sp>
          <p:nvSpPr>
            <p:cNvPr id="12" name="Line 36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3" name="Line 37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4" name="Line 38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538857" y="4685702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(A)</a:t>
            </a: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2751832" y="4685702"/>
            <a:ext cx="16033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0000" tIns="46800" rIns="90000" bIns="46800">
            <a:spAutoFit/>
          </a:bodyPr>
          <a:lstStyle/>
          <a:p>
            <a:pPr eaLnBrk="0" hangingPunct="0"/>
            <a:r>
              <a:rPr lang="en-GB" sz="1200" b="1" dirty="0">
                <a:solidFill>
                  <a:srgbClr val="000000"/>
                </a:solidFill>
                <a:ea typeface="Arial Unicode MS" pitchFamily="34" charset="-128"/>
                <a:cs typeface="Arial Unicode MS" pitchFamily="34" charset="-128"/>
              </a:rPr>
              <a:t>Final customers (B)</a:t>
            </a:r>
          </a:p>
        </p:txBody>
      </p:sp>
      <p:grpSp>
        <p:nvGrpSpPr>
          <p:cNvPr id="3" name="Group 41"/>
          <p:cNvGrpSpPr>
            <a:grpSpLocks/>
          </p:cNvGrpSpPr>
          <p:nvPr/>
        </p:nvGrpSpPr>
        <p:grpSpPr bwMode="auto">
          <a:xfrm flipH="1">
            <a:off x="2637532" y="3736377"/>
            <a:ext cx="1079500" cy="936625"/>
            <a:chOff x="1941" y="2115"/>
            <a:chExt cx="680" cy="317"/>
          </a:xfrm>
        </p:grpSpPr>
        <p:sp>
          <p:nvSpPr>
            <p:cNvPr id="18" name="Line 42"/>
            <p:cNvSpPr>
              <a:spLocks noChangeShapeType="1"/>
            </p:cNvSpPr>
            <p:nvPr/>
          </p:nvSpPr>
          <p:spPr bwMode="auto">
            <a:xfrm flipH="1">
              <a:off x="2576" y="2115"/>
              <a:ext cx="45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19" name="Line 43"/>
            <p:cNvSpPr>
              <a:spLocks noChangeShapeType="1"/>
            </p:cNvSpPr>
            <p:nvPr/>
          </p:nvSpPr>
          <p:spPr bwMode="auto">
            <a:xfrm flipH="1">
              <a:off x="2304" y="2115"/>
              <a:ext cx="317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  <p:sp>
          <p:nvSpPr>
            <p:cNvPr id="20" name="Line 44"/>
            <p:cNvSpPr>
              <a:spLocks noChangeShapeType="1"/>
            </p:cNvSpPr>
            <p:nvPr/>
          </p:nvSpPr>
          <p:spPr bwMode="auto">
            <a:xfrm flipH="1">
              <a:off x="1941" y="2115"/>
              <a:ext cx="680" cy="317"/>
            </a:xfrm>
            <a:prstGeom prst="line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 type="triangle" w="med" len="med"/>
            </a:ln>
            <a:effectLst/>
          </p:spPr>
          <p:txBody>
            <a:bodyPr wrap="none" lIns="90000" tIns="46800" rIns="90000" bIns="46800" anchor="ctr"/>
            <a:lstStyle/>
            <a:p>
              <a:endParaRPr lang="es-ES" dirty="0"/>
            </a:p>
          </p:txBody>
        </p:sp>
      </p:grpSp>
      <p:sp>
        <p:nvSpPr>
          <p:cNvPr id="21" name="Line 45"/>
          <p:cNvSpPr>
            <a:spLocks noChangeShapeType="1"/>
          </p:cNvSpPr>
          <p:nvPr/>
        </p:nvSpPr>
        <p:spPr bwMode="auto">
          <a:xfrm>
            <a:off x="332482" y="3304577"/>
            <a:ext cx="1719263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sp>
        <p:nvSpPr>
          <p:cNvPr id="22" name="Line 46"/>
          <p:cNvSpPr>
            <a:spLocks noChangeShapeType="1"/>
          </p:cNvSpPr>
          <p:nvPr/>
        </p:nvSpPr>
        <p:spPr bwMode="auto">
          <a:xfrm flipH="1">
            <a:off x="2843907" y="3304577"/>
            <a:ext cx="1736725" cy="288925"/>
          </a:xfrm>
          <a:prstGeom prst="line">
            <a:avLst/>
          </a:prstGeom>
          <a:noFill/>
          <a:ln w="9525">
            <a:solidFill>
              <a:srgbClr val="808080"/>
            </a:solidFill>
            <a:round/>
            <a:headEnd type="triangle" w="med" len="med"/>
            <a:tailEnd type="triangle" w="med" len="med"/>
          </a:ln>
          <a:effectLst/>
        </p:spPr>
        <p:txBody>
          <a:bodyPr wrap="none" lIns="90000" tIns="46800" rIns="90000" bIns="46800" anchor="ctr"/>
          <a:lstStyle/>
          <a:p>
            <a:endParaRPr lang="es-ES" dirty="0"/>
          </a:p>
        </p:txBody>
      </p: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059682" y="3187102"/>
            <a:ext cx="792163" cy="574675"/>
            <a:chOff x="2530" y="1958"/>
            <a:chExt cx="499" cy="362"/>
          </a:xfrm>
        </p:grpSpPr>
        <p:sp>
          <p:nvSpPr>
            <p:cNvPr id="24" name="Rectangle 48"/>
            <p:cNvSpPr>
              <a:spLocks noChangeArrowheads="1"/>
            </p:cNvSpPr>
            <p:nvPr/>
          </p:nvSpPr>
          <p:spPr bwMode="auto">
            <a:xfrm>
              <a:off x="2530" y="1958"/>
              <a:ext cx="499" cy="362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808080"/>
              </a:solidFill>
              <a:miter lim="800000"/>
              <a:headEnd/>
              <a:tailEnd/>
            </a:ln>
            <a:effectLst/>
          </p:spPr>
          <p:txBody>
            <a:bodyPr wrap="none" lIns="90000" tIns="46800" rIns="90000" bIns="46800"/>
            <a:lstStyle/>
            <a:p>
              <a:pPr algn="ctr" eaLnBrk="0" hangingPunct="0"/>
              <a:r>
                <a:rPr lang="en-GB" sz="1200" b="1" dirty="0">
                  <a:solidFill>
                    <a:srgbClr val="000000"/>
                  </a:solidFill>
                  <a:ea typeface="Arial Unicode MS" pitchFamily="34" charset="-128"/>
                  <a:cs typeface="Arial Unicode MS" pitchFamily="34" charset="-128"/>
                </a:rPr>
                <a:t>VP</a:t>
              </a:r>
            </a:p>
          </p:txBody>
        </p:sp>
        <p:grpSp>
          <p:nvGrpSpPr>
            <p:cNvPr id="11" name="Group 49"/>
            <p:cNvGrpSpPr>
              <a:grpSpLocks/>
            </p:cNvGrpSpPr>
            <p:nvPr/>
          </p:nvGrpSpPr>
          <p:grpSpPr bwMode="auto">
            <a:xfrm>
              <a:off x="2620" y="2024"/>
              <a:ext cx="318" cy="280"/>
              <a:chOff x="761" y="1842"/>
              <a:chExt cx="1406" cy="1271"/>
            </a:xfrm>
          </p:grpSpPr>
          <p:grpSp>
            <p:nvGrpSpPr>
              <p:cNvPr id="17" name="Group 50"/>
              <p:cNvGrpSpPr>
                <a:grpSpLocks/>
              </p:cNvGrpSpPr>
              <p:nvPr/>
            </p:nvGrpSpPr>
            <p:grpSpPr bwMode="auto">
              <a:xfrm>
                <a:off x="761" y="1842"/>
                <a:ext cx="1406" cy="1271"/>
                <a:chOff x="761" y="2704"/>
                <a:chExt cx="454" cy="409"/>
              </a:xfrm>
            </p:grpSpPr>
            <p:sp>
              <p:nvSpPr>
                <p:cNvPr id="29" name="Line 51"/>
                <p:cNvSpPr>
                  <a:spLocks noChangeShapeType="1"/>
                </p:cNvSpPr>
                <p:nvPr/>
              </p:nvSpPr>
              <p:spPr bwMode="auto">
                <a:xfrm flipV="1">
                  <a:off x="807" y="2704"/>
                  <a:ext cx="0" cy="409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  <p:sp>
              <p:nvSpPr>
                <p:cNvPr id="30" name="Line 52"/>
                <p:cNvSpPr>
                  <a:spLocks noChangeShapeType="1"/>
                </p:cNvSpPr>
                <p:nvPr/>
              </p:nvSpPr>
              <p:spPr bwMode="auto">
                <a:xfrm>
                  <a:off x="761" y="3067"/>
                  <a:ext cx="454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  <a:effectLst/>
              </p:spPr>
              <p:txBody>
                <a:bodyPr wrap="none" lIns="90000" tIns="46800" rIns="90000" bIns="46800" anchor="ctr"/>
                <a:lstStyle/>
                <a:p>
                  <a:endParaRPr lang="es-ES" dirty="0"/>
                </a:p>
              </p:txBody>
            </p:sp>
          </p:grpSp>
          <p:sp>
            <p:nvSpPr>
              <p:cNvPr id="27" name="Line 53"/>
              <p:cNvSpPr>
                <a:spLocks noChangeShapeType="1"/>
              </p:cNvSpPr>
              <p:nvPr/>
            </p:nvSpPr>
            <p:spPr bwMode="auto">
              <a:xfrm>
                <a:off x="1079" y="2022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  <p:sp>
            <p:nvSpPr>
              <p:cNvPr id="28" name="Line 54"/>
              <p:cNvSpPr>
                <a:spLocks noChangeShapeType="1"/>
              </p:cNvSpPr>
              <p:nvPr/>
            </p:nvSpPr>
            <p:spPr bwMode="auto">
              <a:xfrm rot="5400000">
                <a:off x="1080" y="2023"/>
                <a:ext cx="817" cy="817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lIns="90000" tIns="46800" rIns="90000" bIns="46800" anchor="ctr"/>
              <a:lstStyle/>
              <a:p>
                <a:endParaRPr lang="es-ES" dirty="0"/>
              </a:p>
            </p:txBody>
          </p:sp>
        </p:grpSp>
      </p:grp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4932040" y="2276872"/>
            <a:ext cx="3960440" cy="39475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  <a:p>
            <a:pPr>
              <a:spcBef>
                <a:spcPct val="22000"/>
              </a:spcBef>
              <a:buClr>
                <a:schemeClr val="accent1"/>
              </a:buClr>
              <a:buSzPct val="80000"/>
              <a:buNone/>
              <a:defRPr/>
            </a:pPr>
            <a:r>
              <a:rPr lang="en-GB" sz="1800" b="1" u="sng" dirty="0" smtClean="0"/>
              <a:t>Features:</a:t>
            </a:r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adjacent transmission and distribution networks that are situated in the same geographical area and that are well interconnected are</a:t>
            </a:r>
            <a:r>
              <a:rPr lang="en-GB" sz="1600" b="1" u="sng" dirty="0" smtClean="0"/>
              <a:t> forged into a single entry/exit system with a single virtual point</a:t>
            </a:r>
            <a:r>
              <a:rPr lang="en-GB" sz="1600" dirty="0" smtClean="0"/>
              <a:t>. </a:t>
            </a: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pPr marL="354013" indent="-354013">
              <a:spcBef>
                <a:spcPct val="22000"/>
              </a:spcBef>
              <a:defRPr/>
            </a:pPr>
            <a:r>
              <a:rPr lang="en-GB" sz="1600" dirty="0" smtClean="0"/>
              <a:t>The Trading Region has </a:t>
            </a:r>
            <a:r>
              <a:rPr lang="en-US" sz="1600" b="1" u="sng" dirty="0" smtClean="0"/>
              <a:t>two end-user balancing zones</a:t>
            </a:r>
            <a:r>
              <a:rPr lang="en-US" sz="1600" dirty="0" smtClean="0"/>
              <a:t>. T</a:t>
            </a:r>
            <a:r>
              <a:rPr lang="en-GB" sz="1600" dirty="0" smtClean="0"/>
              <a:t>he</a:t>
            </a:r>
            <a:r>
              <a:rPr lang="en-US" sz="1600" dirty="0" smtClean="0"/>
              <a:t> balancing in each end-user zone is performed according to the respective national rules (imbalances are managed by the national balancing entities).</a:t>
            </a:r>
            <a:endParaRPr lang="es-ES" sz="1600" dirty="0" smtClean="0"/>
          </a:p>
        </p:txBody>
      </p:sp>
      <p:sp>
        <p:nvSpPr>
          <p:cNvPr id="32" name="3 Título"/>
          <p:cNvSpPr txBox="1">
            <a:spLocks noChangeArrowheads="1"/>
          </p:cNvSpPr>
          <p:nvPr/>
        </p:nvSpPr>
        <p:spPr bwMode="auto">
          <a:xfrm>
            <a:off x="827584" y="62068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 noChangeArrowheads="1"/>
          </p:cNvSpPr>
          <p:nvPr>
            <p:ph type="title"/>
          </p:nvPr>
        </p:nvSpPr>
        <p:spPr bwMode="auto">
          <a:xfrm>
            <a:off x="611560" y="1340768"/>
            <a:ext cx="812551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GB" sz="2000" b="1" dirty="0" smtClean="0"/>
              <a:t>3. Common Wholesale market with implicit allocation of capacity</a:t>
            </a:r>
            <a:endParaRPr lang="es-ES" sz="2000" b="1" dirty="0"/>
          </a:p>
        </p:txBody>
      </p:sp>
      <p:sp>
        <p:nvSpPr>
          <p:cNvPr id="41" name="Rectangle 67"/>
          <p:cNvSpPr>
            <a:spLocks noGrp="1" noChangeArrowheads="1"/>
          </p:cNvSpPr>
          <p:nvPr>
            <p:ph idx="1"/>
          </p:nvPr>
        </p:nvSpPr>
        <p:spPr bwMode="auto">
          <a:xfrm>
            <a:off x="3275856" y="2116821"/>
            <a:ext cx="5724128" cy="3832459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90000"/>
              </a:lnSpc>
              <a:buClr>
                <a:schemeClr val="accent1"/>
              </a:buClr>
              <a:buSzPct val="80000"/>
              <a:buNone/>
              <a:defRPr/>
            </a:pPr>
            <a:r>
              <a:rPr lang="en-GB" sz="1800" b="1" u="sng" dirty="0" smtClean="0"/>
              <a:t>Features:</a:t>
            </a:r>
            <a:endParaRPr lang="en-GB" sz="2000" b="1" dirty="0" smtClean="0">
              <a:latin typeface="+mj-lt"/>
              <a:cs typeface="+mj-cs"/>
            </a:endParaRPr>
          </a:p>
          <a:p>
            <a:pPr marL="354013" indent="-354013">
              <a:spcBef>
                <a:spcPct val="22000"/>
              </a:spcBef>
              <a:buNone/>
              <a:defRPr/>
            </a:pPr>
            <a:endParaRPr lang="en-GB" sz="1600" dirty="0" smtClean="0"/>
          </a:p>
          <a:p>
            <a:r>
              <a:rPr lang="en-US" sz="1600" dirty="0" smtClean="0"/>
              <a:t>A certain amount of the interconnection capacity is reserved for implicit allocation.</a:t>
            </a:r>
          </a:p>
          <a:p>
            <a:pPr>
              <a:buNone/>
            </a:pPr>
            <a:endParaRPr lang="en-US" sz="1600" dirty="0" smtClean="0"/>
          </a:p>
          <a:p>
            <a:r>
              <a:rPr lang="en-US" sz="1600" dirty="0" smtClean="0"/>
              <a:t>In this model, </a:t>
            </a:r>
            <a:r>
              <a:rPr lang="en-US" sz="1600" b="1" u="sng" dirty="0" smtClean="0"/>
              <a:t>gas trade and allocation capacity are assigned simultaneously via a gas exchange </a:t>
            </a:r>
            <a:r>
              <a:rPr lang="en-US" sz="1600" dirty="0" smtClean="0"/>
              <a:t>(or a gas trading platform).</a:t>
            </a:r>
          </a:p>
          <a:p>
            <a:pPr>
              <a:buNone/>
            </a:pPr>
            <a:endParaRPr lang="es-ES" sz="1600" dirty="0" smtClean="0"/>
          </a:p>
          <a:p>
            <a:r>
              <a:rPr lang="en-US" sz="1600" dirty="0" smtClean="0"/>
              <a:t>The implicit allocation mechanism will allocate cross-border capacity on the basis of the bids and offers to buy and sell gas on a functioning gas exchange on either side of the border. Thus, capacity allocation (and gas flow) will follow the market signals. </a:t>
            </a:r>
            <a:endParaRPr lang="es-ES" sz="1600" dirty="0" smtClean="0"/>
          </a:p>
          <a:p>
            <a:pPr marL="354013" indent="-354013">
              <a:spcBef>
                <a:spcPct val="22000"/>
              </a:spcBef>
              <a:defRPr/>
            </a:pPr>
            <a:endParaRPr lang="en-GB" sz="1600" dirty="0" smtClean="0"/>
          </a:p>
        </p:txBody>
      </p:sp>
      <p:sp>
        <p:nvSpPr>
          <p:cNvPr id="8" name="7 Rectángulo redondeado"/>
          <p:cNvSpPr/>
          <p:nvPr/>
        </p:nvSpPr>
        <p:spPr>
          <a:xfrm>
            <a:off x="467544" y="3212976"/>
            <a:ext cx="2160240" cy="93610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Market participants make “bids” and “offers” for buying or selling of gas </a:t>
            </a:r>
            <a:endParaRPr lang="en-US" sz="1200" b="1" dirty="0"/>
          </a:p>
        </p:txBody>
      </p:sp>
      <p:sp>
        <p:nvSpPr>
          <p:cNvPr id="10" name="9 Rectángulo redondeado"/>
          <p:cNvSpPr/>
          <p:nvPr/>
        </p:nvSpPr>
        <p:spPr>
          <a:xfrm>
            <a:off x="467544" y="1772816"/>
            <a:ext cx="2160240" cy="86409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Interconnection capacity is being reserved for implicit allocation</a:t>
            </a:r>
            <a:endParaRPr lang="en-US" sz="1200" b="1" dirty="0"/>
          </a:p>
        </p:txBody>
      </p:sp>
      <p:sp>
        <p:nvSpPr>
          <p:cNvPr id="11" name="10 Rectángulo redondeado"/>
          <p:cNvSpPr/>
          <p:nvPr/>
        </p:nvSpPr>
        <p:spPr>
          <a:xfrm>
            <a:off x="395536" y="4797152"/>
            <a:ext cx="2232248" cy="93610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/>
              <a:t>The  implicit mechanism matches those bids and offer with the highest price differences</a:t>
            </a:r>
            <a:endParaRPr lang="en-US" sz="1200" b="1" dirty="0"/>
          </a:p>
        </p:txBody>
      </p:sp>
      <p:sp>
        <p:nvSpPr>
          <p:cNvPr id="12" name="11 Flecha derecha"/>
          <p:cNvSpPr/>
          <p:nvPr/>
        </p:nvSpPr>
        <p:spPr>
          <a:xfrm rot="5400000">
            <a:off x="1230142" y="2751438"/>
            <a:ext cx="526559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3" name="12 Elipse"/>
          <p:cNvSpPr/>
          <p:nvPr/>
        </p:nvSpPr>
        <p:spPr>
          <a:xfrm>
            <a:off x="35496" y="5733256"/>
            <a:ext cx="3024336" cy="1080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Capacity is automatically assigned once a trade is made until cross-border capacity is sold out or prices have converged</a:t>
            </a:r>
            <a:endParaRPr lang="en-US" sz="1200" b="1" dirty="0">
              <a:solidFill>
                <a:schemeClr val="tx1"/>
              </a:solidFill>
            </a:endParaRPr>
          </a:p>
        </p:txBody>
      </p:sp>
      <p:sp>
        <p:nvSpPr>
          <p:cNvPr id="16" name="15 Flecha derecha"/>
          <p:cNvSpPr/>
          <p:nvPr/>
        </p:nvSpPr>
        <p:spPr>
          <a:xfrm rot="5400000">
            <a:off x="1194137" y="4299610"/>
            <a:ext cx="598567" cy="396517"/>
          </a:xfrm>
          <a:prstGeom prst="right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sp>
        <p:nvSpPr>
          <p:cNvPr id="15" name="3 Título"/>
          <p:cNvSpPr txBox="1">
            <a:spLocks noChangeArrowheads="1"/>
          </p:cNvSpPr>
          <p:nvPr/>
        </p:nvSpPr>
        <p:spPr bwMode="auto">
          <a:xfrm>
            <a:off x="755576" y="548680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765801" cy="569243"/>
          </a:xfrm>
        </p:spPr>
        <p:txBody>
          <a:bodyPr/>
          <a:lstStyle/>
          <a:p>
            <a:r>
              <a:rPr lang="en-US" sz="2000" b="1" dirty="0" smtClean="0"/>
              <a:t>4. Preliminary evaluation of the models</a:t>
            </a:r>
            <a:endParaRPr lang="en-US" sz="2000" b="1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6" y="2140224"/>
          <a:ext cx="8151440" cy="4241104"/>
        </p:xfrm>
        <a:graphic>
          <a:graphicData uri="http://schemas.openxmlformats.org/drawingml/2006/table">
            <a:tbl>
              <a:tblPr/>
              <a:tblGrid>
                <a:gridCol w="2462808"/>
                <a:gridCol w="2448272"/>
                <a:gridCol w="3240360"/>
              </a:tblGrid>
              <a:tr h="558104"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Market Area</a:t>
                      </a:r>
                      <a:r>
                        <a:rPr lang="en-US" sz="1600" b="1" baseline="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Model</a:t>
                      </a: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endParaRPr lang="en-US" sz="1600" noProof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200"/>
                        </a:spcBef>
                        <a:spcAft>
                          <a:spcPts val="2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Trading Region Model </a:t>
                      </a:r>
                      <a:endParaRPr lang="en-US" sz="1600" noProof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en-US" sz="1600" b="1" kern="1200" noProof="0" dirty="0" smtClean="0">
                          <a:solidFill>
                            <a:srgbClr val="FFFFFF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Wholesale market with implicit allocation of capacity</a:t>
                      </a:r>
                      <a:endParaRPr lang="en-US" sz="1600" b="1" kern="1200" noProof="0" dirty="0">
                        <a:solidFill>
                          <a:srgbClr val="FFFFFF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51609" marR="5160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356859"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 (implementation will take many years).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considered a long term objective for the Iberian Market.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Requires substantial legal and regulatory alignment among Spain and Portugal.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Requires very good interconnection capacity. </a:t>
                      </a:r>
                    </a:p>
                    <a:p>
                      <a:pPr marL="88900" marR="0" lvl="0" indent="-88900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Co-habitation of one single virtual point with two </a:t>
                      </a: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end-user balancing zones (possibly with different balancing rules) is really a challenge</a:t>
                      </a:r>
                      <a:r>
                        <a:rPr lang="en-GB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applied with limited interconnection capacity (the markets will decouple when the interconnection capacity is fully used).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Does not require a high level on harmonization of national legislations (implementation can be faster).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Will directly promote market liquidity in the common Iberian gas hub.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US" sz="16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Can be </a:t>
                      </a:r>
                      <a:r>
                        <a:rPr lang="en-US" sz="1600" u="none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 first step for the Iberian gas market integration.</a:t>
                      </a:r>
                      <a:endParaRPr lang="es-ES" sz="1600" u="none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55600" marR="0" lvl="0" indent="9525" algn="l" defTabSz="1300460" rtl="0" eaLnBrk="1" fontAlgn="auto" latinLnBrk="0" hangingPunct="1">
                        <a:lnSpc>
                          <a:spcPct val="100000"/>
                        </a:lnSpc>
                        <a:spcBef>
                          <a:spcPts val="240"/>
                        </a:spcBef>
                        <a:spcAft>
                          <a:spcPts val="24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endParaRPr lang="en-US" sz="1600" kern="1200" baseline="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76" marR="6857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3 Título"/>
          <p:cNvSpPr txBox="1">
            <a:spLocks noChangeArrowheads="1"/>
          </p:cNvSpPr>
          <p:nvPr/>
        </p:nvSpPr>
        <p:spPr bwMode="auto">
          <a:xfrm>
            <a:off x="755576" y="620688"/>
            <a:ext cx="79928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IV.1. </a:t>
            </a:r>
            <a:r>
              <a:rPr lang="en-GB" sz="2000" dirty="0" smtClean="0"/>
              <a:t>Iberian Gas Hub: update on the study on models for integration of the Spanish and Portuguese gas markets</a:t>
            </a:r>
            <a:endParaRPr kumimoji="0" lang="es-ES" sz="2000" b="1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ＭＳ Ｐゴシック" pitchFamily="-108" charset="-128"/>
              <a:cs typeface="+mj-cs"/>
            </a:endParaRPr>
          </a:p>
        </p:txBody>
      </p:sp>
    </p:spTree>
  </p:cSld>
  <p:clrMapOvr>
    <a:masterClrMapping/>
  </p:clrMapOvr>
  <p:transition spd="med">
    <p:wipe dir="r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764704"/>
            <a:ext cx="8001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>
                <a:solidFill>
                  <a:srgbClr val="264D74"/>
                </a:solidFill>
              </a:rPr>
              <a:t>V. </a:t>
            </a:r>
            <a:r>
              <a:rPr lang="en-GB" sz="2400" dirty="0" smtClean="0"/>
              <a:t>Next NC implementation 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>
            <a:spLocks noChangeArrowheads="1"/>
          </p:cNvSpPr>
          <p:nvPr/>
        </p:nvSpPr>
        <p:spPr bwMode="auto">
          <a:xfrm>
            <a:off x="467544" y="2060848"/>
            <a:ext cx="78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dirty="0" smtClean="0"/>
              <a:t>V.1. </a:t>
            </a:r>
            <a:r>
              <a:rPr lang="en-GB" dirty="0" smtClean="0"/>
              <a:t>Balancing and Interoperability: implementation priorities (for information by TSOs)</a:t>
            </a:r>
            <a:endParaRPr lang="en-US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915816" y="2348880"/>
            <a:ext cx="1749197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/>
              <a:t>(for discussion)</a:t>
            </a:r>
          </a:p>
          <a:p>
            <a:endParaRPr lang="en-GB" dirty="0" smtClean="0"/>
          </a:p>
          <a:p>
            <a:endParaRPr lang="es-ES" dirty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3 Rectángulo"/>
          <p:cNvSpPr>
            <a:spLocks noChangeArrowheads="1"/>
          </p:cNvSpPr>
          <p:nvPr/>
        </p:nvSpPr>
        <p:spPr bwMode="auto">
          <a:xfrm>
            <a:off x="755576" y="692697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95535" y="3068960"/>
          <a:ext cx="8500554" cy="31109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5593"/>
                <a:gridCol w="1642272"/>
                <a:gridCol w="1213855"/>
                <a:gridCol w="128883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Area of </a:t>
                      </a:r>
                      <a:r>
                        <a:rPr lang="es-ES" sz="1800" b="1" kern="1200" baseline="0" dirty="0" err="1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800" b="1" kern="1200" baseline="0" dirty="0" smtClean="0">
                          <a:solidFill>
                            <a:schemeClr val="accent6"/>
                          </a:solidFill>
                          <a:latin typeface="Calibri-Bold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Responsible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Starting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800" b="1" baseline="0" dirty="0" err="1" smtClean="0">
                          <a:solidFill>
                            <a:schemeClr val="accent6"/>
                          </a:solidFill>
                          <a:latin typeface="Calibri-Bold"/>
                        </a:rPr>
                        <a:t>Deadline</a:t>
                      </a:r>
                      <a:endParaRPr lang="es-ES" sz="1800" kern="1200" dirty="0" smtClean="0">
                        <a:solidFill>
                          <a:schemeClr val="accent6"/>
                        </a:solidFill>
                        <a:latin typeface="Arial" charset="0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Regular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update and publication in CEER website of project status of OS 2013 and 2015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TSOs-NRAs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Dec. (yearly)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Jun. (yearly)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/>
                          <a:ea typeface="Times New Roman"/>
                          <a:cs typeface="Arial"/>
                        </a:rPr>
                        <a:t>Drafting </a:t>
                      </a: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of the South Regional Investment Plan 2012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Jul. 2011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Jan. 2012 (COMPLETED)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 smtClean="0">
                          <a:latin typeface="Arial"/>
                          <a:ea typeface="Times New Roman"/>
                          <a:cs typeface="Arial"/>
                        </a:rPr>
                        <a:t>Feedback </a:t>
                      </a: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to ENTSO-G on contents and methodology of the regional investment plan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NRAs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dirty="0">
                          <a:latin typeface="Arial"/>
                          <a:ea typeface="Times New Roman"/>
                          <a:cs typeface="Arial"/>
                        </a:rPr>
                        <a:t>Jul. 2012 (COMPLETED)</a:t>
                      </a:r>
                      <a:endParaRPr lang="es-ES" sz="12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Input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to ENTSO-G for the Community-wide TYNDP 2013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Apr.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spcAft>
                          <a:spcPts val="0"/>
                        </a:spcAft>
                        <a:tabLst>
                          <a:tab pos="201930" algn="l"/>
                        </a:tabLs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Creation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of a working group in the region in order to test the process  of PCI identification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 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Mar.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March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37084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Drafting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of the South Regional Investment Plan 2014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Jan.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Apr. 2014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5" name="4 Rectángulo"/>
          <p:cNvSpPr>
            <a:spLocks noChangeArrowheads="1"/>
          </p:cNvSpPr>
          <p:nvPr/>
        </p:nvSpPr>
        <p:spPr bwMode="auto">
          <a:xfrm>
            <a:off x="467544" y="1772816"/>
            <a:ext cx="781923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1" indent="-457200"/>
            <a:r>
              <a:rPr lang="en-GB" dirty="0" smtClean="0"/>
              <a:t>VI.1 2013 South Gas Regional Investment Plan (GRIP)</a:t>
            </a:r>
            <a:endParaRPr lang="es-ES" dirty="0" smtClean="0"/>
          </a:p>
          <a:p>
            <a:r>
              <a:rPr lang="en-GB" dirty="0" smtClean="0"/>
              <a:t>VI.2 Regulators’ opinion on 2013 GRIP</a:t>
            </a:r>
            <a:endParaRPr lang="en-US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V.1. </a:t>
            </a:r>
            <a:r>
              <a:rPr lang="en-GB" sz="2400" dirty="0" smtClean="0"/>
              <a:t>2013 South Gas Regional Investment Plan (GRIP)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6450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Agenda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1340768"/>
            <a:ext cx="5432149" cy="501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844824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VI.2. </a:t>
            </a:r>
            <a:r>
              <a:rPr lang="en-GB" sz="2400" dirty="0" smtClean="0"/>
              <a:t>Regulators’ opinion on 2013 GRIP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645024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23528" y="1412776"/>
            <a:ext cx="8424936" cy="487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VI.2. </a:t>
            </a:r>
            <a:r>
              <a:rPr lang="en-GB" sz="2400" dirty="0" smtClean="0"/>
              <a:t>Regulators’ opinion on 2013 GRIP</a:t>
            </a:r>
          </a:p>
          <a:p>
            <a:pPr marL="628650" indent="-4476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The Draft </a:t>
            </a:r>
            <a:r>
              <a:rPr lang="en-GB" dirty="0" smtClean="0"/>
              <a:t>2013 South </a:t>
            </a:r>
            <a:r>
              <a:rPr lang="en-US" dirty="0" smtClean="0"/>
              <a:t>GRIP was submitted to </a:t>
            </a:r>
            <a:r>
              <a:rPr lang="en-US" b="1" dirty="0" smtClean="0"/>
              <a:t>Public Consultation until 20 Jan 2014.</a:t>
            </a:r>
          </a:p>
          <a:p>
            <a:pPr marL="628650" indent="-4476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b="1" dirty="0" smtClean="0"/>
              <a:t>Regulators in the Region adopted their Opinion on 30 Jan:</a:t>
            </a:r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General comments</a:t>
            </a:r>
            <a:endParaRPr lang="es-ES" dirty="0" smtClean="0"/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Data on demand and regional supplies are referred to 2011 (updated with 2012 is recommended).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Some wording clarifications and sources references in figures/tables. 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Consistency in the scenarios considered: further description.</a:t>
            </a:r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Demand forecast</a:t>
            </a:r>
            <a:endParaRPr lang="es-ES" dirty="0" smtClean="0"/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Welcome the revision of the demand forecast taking into account the current economic situation in the Region. </a:t>
            </a:r>
          </a:p>
          <a:p>
            <a:pPr marL="1724025" lvl="3" indent="-352425">
              <a:buFont typeface="Wingdings" pitchFamily="2" charset="2"/>
              <a:buChar char="ü"/>
            </a:pPr>
            <a:r>
              <a:rPr lang="en-US" sz="1600" dirty="0" smtClean="0"/>
              <a:t>It would be useful to have a clear picture on the overall demand trends. </a:t>
            </a:r>
            <a:endParaRPr lang="es-ES" sz="1600" dirty="0" smtClean="0"/>
          </a:p>
          <a:p>
            <a:pPr marL="1438275" lvl="2" indent="-523875">
              <a:buFont typeface="Wingdings" pitchFamily="2" charset="2"/>
              <a:buChar char="q"/>
            </a:pPr>
            <a:r>
              <a:rPr lang="en-US" b="1" dirty="0" smtClean="0"/>
              <a:t>Comments on: </a:t>
            </a:r>
            <a:r>
              <a:rPr lang="en-US" dirty="0" smtClean="0"/>
              <a:t>Supply, Infrastructure, Capacity Subscription (data revision is advisable) and Economic aspects (more data on cost of the foreseen projects)</a:t>
            </a:r>
            <a:r>
              <a:rPr lang="en-US" i="1" dirty="0" smtClean="0"/>
              <a:t> </a:t>
            </a:r>
            <a:endParaRPr lang="es-ES" dirty="0" smtClean="0"/>
          </a:p>
        </p:txBody>
      </p:sp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827584" y="764704"/>
            <a:ext cx="800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85725" indent="6350" algn="just"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VI. Infrastructures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5 Rectángulo"/>
          <p:cNvSpPr/>
          <p:nvPr/>
        </p:nvSpPr>
        <p:spPr>
          <a:xfrm>
            <a:off x="467544" y="5517232"/>
            <a:ext cx="7632848" cy="107721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/>
            <a:r>
              <a:rPr lang="es-ES" sz="1600" b="1" dirty="0" err="1" smtClean="0"/>
              <a:t>Next</a:t>
            </a:r>
            <a:r>
              <a:rPr lang="es-ES" sz="1600" b="1" dirty="0" smtClean="0"/>
              <a:t> </a:t>
            </a:r>
            <a:r>
              <a:rPr lang="es-ES" sz="1600" b="1" dirty="0" err="1" smtClean="0"/>
              <a:t>meetings</a:t>
            </a:r>
            <a:r>
              <a:rPr lang="es-ES" sz="1600" b="1" dirty="0" smtClean="0"/>
              <a:t>: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27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IG meeting: </a:t>
            </a:r>
            <a:r>
              <a:rPr lang="en-US" sz="1600" b="1" dirty="0" smtClean="0"/>
              <a:t>28 March  - </a:t>
            </a:r>
            <a:r>
              <a:rPr lang="en-US" sz="1600" b="1" dirty="0" err="1" smtClean="0"/>
              <a:t>telco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28</a:t>
            </a:r>
            <a:r>
              <a:rPr lang="en-US" sz="1600" baseline="30000" dirty="0" smtClean="0"/>
              <a:t>th</a:t>
            </a:r>
            <a:r>
              <a:rPr lang="en-US" sz="1600" dirty="0" smtClean="0"/>
              <a:t> IG meeting: </a:t>
            </a:r>
            <a:r>
              <a:rPr lang="en-US" sz="1600" b="1" dirty="0" smtClean="0"/>
              <a:t>30 April  - </a:t>
            </a:r>
            <a:r>
              <a:rPr lang="en-US" sz="1600" b="1" dirty="0" err="1" smtClean="0"/>
              <a:t>telco</a:t>
            </a:r>
            <a:endParaRPr lang="en-US" sz="1600" b="1" dirty="0" smtClean="0"/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22</a:t>
            </a:r>
            <a:r>
              <a:rPr lang="en-US" sz="1600" baseline="30000" dirty="0" smtClean="0"/>
              <a:t>nd</a:t>
            </a:r>
            <a:r>
              <a:rPr lang="en-US" sz="1600" dirty="0" smtClean="0"/>
              <a:t> SG meeting: </a:t>
            </a:r>
            <a:r>
              <a:rPr lang="en-US" sz="1600" b="1" dirty="0" smtClean="0"/>
              <a:t>21 May</a:t>
            </a:r>
          </a:p>
        </p:txBody>
      </p:sp>
      <p:sp>
        <p:nvSpPr>
          <p:cNvPr id="5" name="4 Rectángulo"/>
          <p:cNvSpPr/>
          <p:nvPr/>
        </p:nvSpPr>
        <p:spPr>
          <a:xfrm>
            <a:off x="827584" y="764704"/>
            <a:ext cx="60244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rgbClr val="264D74"/>
                </a:solidFill>
              </a:rPr>
              <a:t>VII.	AOB and next meetings - 2014</a:t>
            </a:r>
            <a:endParaRPr lang="es-ES" sz="2800" dirty="0"/>
          </a:p>
        </p:txBody>
      </p:sp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700808"/>
            <a:ext cx="8772525" cy="292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 cstate="print"/>
          <a:srcRect l="17487" t="89792" r="28089" b="679"/>
          <a:stretch>
            <a:fillRect/>
          </a:stretch>
        </p:blipFill>
        <p:spPr bwMode="auto">
          <a:xfrm>
            <a:off x="1835696" y="4941168"/>
            <a:ext cx="6120680" cy="360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4869160"/>
            <a:ext cx="1291531" cy="489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/>
        </p:nvGraphicFramePr>
        <p:xfrm>
          <a:off x="179512" y="4077072"/>
          <a:ext cx="8568954" cy="24186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0109"/>
                <a:gridCol w="1362244"/>
                <a:gridCol w="1256854"/>
                <a:gridCol w="1379747"/>
              </a:tblGrid>
              <a:tr h="362983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66850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OSP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France-Spain: annual allocation of short-term capacities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Nov. (yearly)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Dec. (yearly)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82335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200" b="0" dirty="0" smtClean="0">
                          <a:latin typeface="Arial"/>
                          <a:ea typeface="Times New Roman"/>
                          <a:cs typeface="Arial"/>
                        </a:rPr>
                        <a:t>CAM </a:t>
                      </a: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harmonisation proposal </a:t>
                      </a:r>
                      <a:r>
                        <a:rPr lang="en-GB" sz="1200" b="0" dirty="0" smtClean="0">
                          <a:latin typeface="Arial"/>
                          <a:ea typeface="Times New Roman"/>
                          <a:cs typeface="Arial"/>
                        </a:rPr>
                        <a:t>PT-SP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Jan. 2011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200" b="0" dirty="0">
                          <a:latin typeface="Arial"/>
                          <a:ea typeface="Times New Roman"/>
                          <a:cs typeface="Arial"/>
                        </a:rPr>
                        <a:t>Jun. 2012 (COMPLETED)</a:t>
                      </a:r>
                      <a:endParaRPr lang="es-ES" sz="1200" b="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15711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CAM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proposal in the whole region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Jan.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Dec. 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469894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Set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up a common TSO Allocation Platform: Roadmap and Implementation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TSOs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Jul. 2012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kern="1200" dirty="0">
                          <a:solidFill>
                            <a:schemeClr val="dk1"/>
                          </a:solidFill>
                          <a:latin typeface="Arial"/>
                          <a:ea typeface="Times New Roman"/>
                          <a:cs typeface="Arial"/>
                        </a:rPr>
                        <a:t>Dec. 2014</a:t>
                      </a:r>
                      <a:endParaRPr lang="es-ES" sz="1400" kern="1200" dirty="0">
                        <a:solidFill>
                          <a:schemeClr val="dk1"/>
                        </a:solidFill>
                        <a:latin typeface="Arial"/>
                        <a:ea typeface="Times New Roman"/>
                        <a:cs typeface="Arial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sp>
        <p:nvSpPr>
          <p:cNvPr id="4" name="3 Rectángulo"/>
          <p:cNvSpPr/>
          <p:nvPr/>
        </p:nvSpPr>
        <p:spPr>
          <a:xfrm>
            <a:off x="251520" y="1628800"/>
            <a:ext cx="8892480" cy="19482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II.1. </a:t>
            </a:r>
            <a:r>
              <a:rPr lang="en-GB" sz="1600" dirty="0" smtClean="0"/>
              <a:t>2014 OSP ST between France and Spain</a:t>
            </a:r>
            <a:endParaRPr lang="es-ES" sz="1600" dirty="0" smtClean="0"/>
          </a:p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II.2. </a:t>
            </a:r>
            <a:r>
              <a:rPr lang="en-GB" sz="1600" dirty="0" smtClean="0"/>
              <a:t>Status of regulatory framework to develop auctions in the Region</a:t>
            </a:r>
          </a:p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1600" dirty="0" smtClean="0"/>
              <a:t>II.3. </a:t>
            </a:r>
            <a:r>
              <a:rPr lang="en-GB" sz="1600" dirty="0" smtClean="0"/>
              <a:t>Arrangement for the first auction</a:t>
            </a:r>
            <a:endParaRPr lang="es-ES" sz="1600" dirty="0" smtClean="0"/>
          </a:p>
          <a:p>
            <a:pPr marL="0" lvl="2"/>
            <a:r>
              <a:rPr lang="en-GB" sz="1600" dirty="0" smtClean="0"/>
              <a:t>	II.3.1 Using PRISMA: training session, shipper’s registration. </a:t>
            </a:r>
            <a:endParaRPr lang="es-ES" sz="1600" dirty="0" smtClean="0"/>
          </a:p>
          <a:p>
            <a:r>
              <a:rPr lang="en-GB" sz="1600" dirty="0" smtClean="0"/>
              <a:t>	II.3.2 Auction details for yearly products: capacity offered, bidding rounds, price 	         	steps, contracts, etc.</a:t>
            </a:r>
            <a:endParaRPr lang="en-US" sz="1600" dirty="0" smtClean="0"/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9"/>
            <a:ext cx="8424936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II.1. </a:t>
            </a:r>
            <a:r>
              <a:rPr lang="en-GB" sz="2400" dirty="0" smtClean="0"/>
              <a:t>2014 OSP ST between France and Spain</a:t>
            </a:r>
            <a:endParaRPr lang="en-US" sz="2000" b="1" dirty="0" smtClean="0"/>
          </a:p>
        </p:txBody>
      </p:sp>
      <p:sp>
        <p:nvSpPr>
          <p:cNvPr id="4" name="3 Rectángulo"/>
          <p:cNvSpPr/>
          <p:nvPr/>
        </p:nvSpPr>
        <p:spPr>
          <a:xfrm>
            <a:off x="1187624" y="3068960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395536" y="1628800"/>
            <a:ext cx="7704856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II.2. </a:t>
            </a:r>
            <a:r>
              <a:rPr lang="en-GB" sz="2400" dirty="0" smtClean="0"/>
              <a:t>Status of regulatory framework to develop auctions in the Region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331640" y="3645024"/>
            <a:ext cx="655272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755576" y="764704"/>
            <a:ext cx="18002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CAM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7504" y="1988840"/>
            <a:ext cx="8820472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Spain: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a CNMC Circular has been approved on 12 February. It will be published in the BOE (Bulletin Official of the State).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“Circular 1/2014</a:t>
            </a:r>
            <a:r>
              <a:rPr lang="es-ES" sz="1400" i="1" dirty="0" smtClean="0">
                <a:solidFill>
                  <a:srgbClr val="0000FF"/>
                </a:solidFill>
              </a:rPr>
              <a:t>, de 12 de febrero de 2014, de la Comisión Nacional de los Mercados y la Competencia, por la que se establecen los mecanismos de asignación de capacidad a aplicar en las conexiones internacionales por gasoducto con Europa”</a:t>
            </a: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France: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a CRE Deliberation has been approved on 13 February. 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“Deliberation of the Commission de </a:t>
            </a:r>
            <a:r>
              <a:rPr lang="en-GB" sz="1400" i="1" dirty="0" err="1" smtClean="0">
                <a:solidFill>
                  <a:srgbClr val="0000FF"/>
                </a:solidFill>
              </a:rPr>
              <a:t>Régulation</a:t>
            </a:r>
            <a:r>
              <a:rPr lang="en-GB" sz="1400" i="1" dirty="0" smtClean="0">
                <a:solidFill>
                  <a:srgbClr val="0000FF"/>
                </a:solidFill>
              </a:rPr>
              <a:t> de </a:t>
            </a:r>
            <a:r>
              <a:rPr lang="en-GB" sz="1400" i="1" dirty="0" err="1" smtClean="0">
                <a:solidFill>
                  <a:srgbClr val="0000FF"/>
                </a:solidFill>
              </a:rPr>
              <a:t>l’Énergie</a:t>
            </a:r>
            <a:r>
              <a:rPr lang="en-GB" sz="1400" i="1" dirty="0" smtClean="0">
                <a:solidFill>
                  <a:srgbClr val="0000FF"/>
                </a:solidFill>
              </a:rPr>
              <a:t> of 13 February 2014 on rules for the progressive implementation of the European network code on the allocation of gas transmission capacity at interconnection points between entry-exit systems” </a:t>
            </a:r>
            <a:endParaRPr lang="es-ES" sz="1400" i="1" dirty="0" smtClean="0">
              <a:solidFill>
                <a:srgbClr val="0000FF"/>
              </a:solidFill>
            </a:endParaRPr>
          </a:p>
          <a:p>
            <a:pPr marL="361950" indent="-361950">
              <a:spcBef>
                <a:spcPts val="300"/>
              </a:spcBef>
              <a:spcAft>
                <a:spcPts val="300"/>
              </a:spcAft>
              <a:buFont typeface="Arial" pitchFamily="34" charset="0"/>
              <a:buChar char="•"/>
            </a:pPr>
            <a:r>
              <a:rPr lang="en-GB" sz="1600" b="1" dirty="0" smtClean="0"/>
              <a:t>Portugal: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The Information Memorandum elaborated by Spanish and Portuguese TSOs, in coordination with NRAs, was submitted to Public Consultation. </a:t>
            </a:r>
          </a:p>
          <a:p>
            <a:pPr marL="1276350" lvl="2" indent="-361950"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en-GB" sz="1600" dirty="0" smtClean="0"/>
              <a:t>ERSE will approve the document and will be published by the end of this week</a:t>
            </a:r>
          </a:p>
          <a:p>
            <a:pPr marL="714375" lvl="2">
              <a:spcBef>
                <a:spcPts val="300"/>
              </a:spcBef>
              <a:spcAft>
                <a:spcPts val="300"/>
              </a:spcAft>
            </a:pPr>
            <a:r>
              <a:rPr lang="en-GB" sz="1400" i="1" dirty="0" smtClean="0">
                <a:solidFill>
                  <a:srgbClr val="0000FF"/>
                </a:solidFill>
              </a:rPr>
              <a:t>“Coordinated implementation of the Network Code on Capacity Allocation Mechanisms. Information Memorandum. January 2014”</a:t>
            </a:r>
            <a:endParaRPr lang="en-GB" sz="1400" b="1" dirty="0" smtClean="0"/>
          </a:p>
        </p:txBody>
      </p:sp>
      <p:sp>
        <p:nvSpPr>
          <p:cNvPr id="7" name="6 Rectángulo"/>
          <p:cNvSpPr/>
          <p:nvPr/>
        </p:nvSpPr>
        <p:spPr>
          <a:xfrm>
            <a:off x="395536" y="1340768"/>
            <a:ext cx="8280920" cy="427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000" dirty="0" smtClean="0"/>
              <a:t>II.2. </a:t>
            </a:r>
            <a:r>
              <a:rPr lang="en-GB" sz="2000" dirty="0" smtClean="0"/>
              <a:t>Status of regulatory framework to develop auctions in the Region </a:t>
            </a:r>
            <a:endParaRPr lang="en-US" sz="20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35903216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-180528" y="731370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II. Capacity Allocation Mechanisms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25586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II.3. </a:t>
            </a:r>
            <a:r>
              <a:rPr lang="en-GB" sz="2400" dirty="0" smtClean="0"/>
              <a:t>Arrangement for the first auction (for information by TSOs)</a:t>
            </a:r>
            <a:endParaRPr lang="es-ES" sz="2400" dirty="0" smtClean="0"/>
          </a:p>
          <a:p>
            <a:pPr marL="0" lvl="2"/>
            <a:r>
              <a:rPr lang="en-GB" sz="2400" dirty="0" smtClean="0"/>
              <a:t>	II.3.1 Using PRISMA: training session, shipper’s 		registration. </a:t>
            </a:r>
            <a:endParaRPr lang="es-ES" sz="2400" dirty="0" smtClean="0"/>
          </a:p>
          <a:p>
            <a:r>
              <a:rPr lang="en-GB" sz="2400" dirty="0" smtClean="0"/>
              <a:t>	II.3.2 Auction details for yearly products: capacity 	offered, bidding rounds, price steps, contracts, etc.</a:t>
            </a:r>
            <a:endParaRPr lang="en-US" sz="2400" dirty="0" smtClean="0"/>
          </a:p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1115616" y="4221088"/>
            <a:ext cx="67687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TSOs)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3 Rectángulo"/>
          <p:cNvSpPr>
            <a:spLocks noChangeArrowheads="1"/>
          </p:cNvSpPr>
          <p:nvPr/>
        </p:nvSpPr>
        <p:spPr bwMode="auto">
          <a:xfrm>
            <a:off x="755576" y="746777"/>
            <a:ext cx="7128792" cy="1229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628650" indent="-53657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</a:p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539552" y="1988840"/>
            <a:ext cx="80648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III.1. </a:t>
            </a:r>
            <a:r>
              <a:rPr lang="en-GB" sz="2400" dirty="0" smtClean="0"/>
              <a:t>Supervision of CMP implementation in the SGRI </a:t>
            </a:r>
            <a:endParaRPr lang="es-ES" sz="2400" dirty="0" smtClean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467544" y="3933056"/>
          <a:ext cx="8208911" cy="15630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7275"/>
                <a:gridCol w="1339349"/>
                <a:gridCol w="1235729"/>
                <a:gridCol w="1356558"/>
              </a:tblGrid>
              <a:tr h="379077">
                <a:tc>
                  <a:txBody>
                    <a:bodyPr/>
                    <a:lstStyle/>
                    <a:p>
                      <a:pPr algn="ctr"/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Area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of </a:t>
                      </a:r>
                      <a:r>
                        <a:rPr lang="es-ES" sz="1400" b="1" kern="1200" baseline="0" dirty="0" err="1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work</a:t>
                      </a:r>
                      <a:r>
                        <a:rPr lang="es-ES" sz="1400" b="1" kern="1200" baseline="0" dirty="0" smtClean="0">
                          <a:solidFill>
                            <a:schemeClr val="accent6"/>
                          </a:solidFill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Responsible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Starting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baseline="0" dirty="0" err="1" smtClean="0">
                          <a:solidFill>
                            <a:schemeClr val="accent6"/>
                          </a:solidFill>
                          <a:latin typeface="+mj-lt"/>
                        </a:rPr>
                        <a:t>Deadline</a:t>
                      </a:r>
                      <a:endParaRPr lang="es-ES" sz="1400" kern="1200" dirty="0" smtClean="0">
                        <a:solidFill>
                          <a:schemeClr val="accent6"/>
                        </a:solidFill>
                        <a:latin typeface="+mj-lt"/>
                        <a:ea typeface="+mn-ea"/>
                        <a:cs typeface="Arial" charset="0"/>
                      </a:endParaRPr>
                    </a:p>
                  </a:txBody>
                  <a:tcPr/>
                </a:tc>
              </a:tr>
              <a:tr h="591983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CMP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in the whole region 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Oct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Oct.2013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  <a:tr h="591983">
                <a:tc>
                  <a:txBody>
                    <a:bodyPr/>
                    <a:lstStyle/>
                    <a:p>
                      <a:pPr marL="201930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latin typeface="Arial"/>
                          <a:ea typeface="Times New Roman"/>
                          <a:cs typeface="Arial"/>
                        </a:rPr>
                        <a:t>CMP </a:t>
                      </a: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harmonisation in the whole region (including UIOLI firm ST)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>
                          <a:latin typeface="Arial"/>
                          <a:ea typeface="Times New Roman"/>
                          <a:cs typeface="Arial"/>
                        </a:rPr>
                        <a:t>NRAs-TSOs</a:t>
                      </a:r>
                      <a:endParaRPr lang="es-ES" sz="14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Oct 2012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540385" algn="l"/>
                        </a:tabLst>
                      </a:pPr>
                      <a:r>
                        <a:rPr lang="en-GB" sz="1400" dirty="0">
                          <a:latin typeface="Arial"/>
                          <a:ea typeface="Times New Roman"/>
                          <a:cs typeface="Arial"/>
                        </a:rPr>
                        <a:t>Jul. 2016</a:t>
                      </a:r>
                      <a:endParaRPr lang="es-ES" sz="14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3 Rectángulo"/>
          <p:cNvSpPr>
            <a:spLocks noChangeArrowheads="1"/>
          </p:cNvSpPr>
          <p:nvPr/>
        </p:nvSpPr>
        <p:spPr bwMode="auto">
          <a:xfrm>
            <a:off x="123503" y="707554"/>
            <a:ext cx="8001000" cy="609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55600" indent="-263525" algn="ctr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800" dirty="0" smtClean="0">
                <a:solidFill>
                  <a:srgbClr val="264D74"/>
                </a:solidFill>
              </a:rPr>
              <a:t>III. Congestion Management Procedures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23528" y="1700808"/>
            <a:ext cx="871296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indent="-263525">
              <a:lnSpc>
                <a:spcPct val="120000"/>
              </a:lnSpc>
              <a:spcBef>
                <a:spcPts val="600"/>
              </a:spcBef>
              <a:spcAft>
                <a:spcPts val="200"/>
              </a:spcAft>
            </a:pPr>
            <a:r>
              <a:rPr lang="en-US" sz="2400" dirty="0" smtClean="0"/>
              <a:t>III.1. </a:t>
            </a:r>
            <a:r>
              <a:rPr lang="en-GB" sz="2400" dirty="0" smtClean="0"/>
              <a:t>Supervision of CMP implementation in the SGRI </a:t>
            </a:r>
            <a:endParaRPr 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611560" y="3356992"/>
            <a:ext cx="79208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ctr">
              <a:spcBef>
                <a:spcPts val="600"/>
              </a:spcBef>
              <a:spcAft>
                <a:spcPts val="600"/>
              </a:spcAft>
              <a:buSzPct val="100000"/>
              <a:buNone/>
            </a:pPr>
            <a:r>
              <a:rPr lang="en-US" sz="3200" b="1" dirty="0" smtClean="0">
                <a:solidFill>
                  <a:srgbClr val="FF0000"/>
                </a:solidFill>
              </a:rPr>
              <a:t>(for information by Regulators)</a:t>
            </a:r>
          </a:p>
        </p:txBody>
      </p:sp>
    </p:spTree>
  </p:cSld>
  <p:clrMapOvr>
    <a:masterClrMapping/>
  </p:clrMapOvr>
  <p:transition spd="med">
    <p:wipe dir="r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8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1_Standard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11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6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5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7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9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4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3_Standarddesign">
  <a:themeElements>
    <a:clrScheme name="2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10_Office Theme">
  <a:themeElements>
    <a:clrScheme name="2_Office Theme 1">
      <a:dk1>
        <a:srgbClr val="000000"/>
      </a:dk1>
      <a:lt1>
        <a:srgbClr val="FFFFFF"/>
      </a:lt1>
      <a:dk2>
        <a:srgbClr val="000000"/>
      </a:dk2>
      <a:lt2>
        <a:srgbClr val="EAEAEA"/>
      </a:lt2>
      <a:accent1>
        <a:srgbClr val="9ECC3B"/>
      </a:accent1>
      <a:accent2>
        <a:srgbClr val="005BAB"/>
      </a:accent2>
      <a:accent3>
        <a:srgbClr val="FFFFFF"/>
      </a:accent3>
      <a:accent4>
        <a:srgbClr val="000000"/>
      </a:accent4>
      <a:accent5>
        <a:srgbClr val="CCE2AF"/>
      </a:accent5>
      <a:accent6>
        <a:srgbClr val="00529B"/>
      </a:accent6>
      <a:hlink>
        <a:srgbClr val="39ABEB"/>
      </a:hlink>
      <a:folHlink>
        <a:srgbClr val="FC5E1A"/>
      </a:folHlink>
    </a:clrScheme>
    <a:fontScheme name="2_Office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Office Theme 1">
        <a:dk1>
          <a:srgbClr val="000000"/>
        </a:dk1>
        <a:lt1>
          <a:srgbClr val="FFFFFF"/>
        </a:lt1>
        <a:dk2>
          <a:srgbClr val="000000"/>
        </a:dk2>
        <a:lt2>
          <a:srgbClr val="EAEAEA"/>
        </a:lt2>
        <a:accent1>
          <a:srgbClr val="9ECC3B"/>
        </a:accent1>
        <a:accent2>
          <a:srgbClr val="005BAB"/>
        </a:accent2>
        <a:accent3>
          <a:srgbClr val="FFFFFF"/>
        </a:accent3>
        <a:accent4>
          <a:srgbClr val="000000"/>
        </a:accent4>
        <a:accent5>
          <a:srgbClr val="CCE2AF"/>
        </a:accent5>
        <a:accent6>
          <a:srgbClr val="00529B"/>
        </a:accent6>
        <a:hlink>
          <a:srgbClr val="39ABEB"/>
        </a:hlink>
        <a:folHlink>
          <a:srgbClr val="FC5E1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DocumentWithSurveyEventReceiver</Name>
    <Synchronization>Asynchronous</Synchronization>
    <Type>10002</Type>
    <SequenceNumber>11001</SequenceNumber>
    <Assembly>Acer.DocSurvey.DataModel, Version=1.0.0.0, Culture=neutral, PublicKeyToken=4521b098f10fe6ff</Assembly>
    <Class>Acer.DocSurvey.DataModel.EventReceivers.DocumentWithSurveyEventReceiver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5daa2e-53d8-4475-82b8-9c7d25324e34">ACER-2015-17101</_dlc_DocId>
    <_dlc_DocIdUrl xmlns="985daa2e-53d8-4475-82b8-9c7d25324e34">
      <Url>https://extranet.acer.europa.eu/en/Gas/Regional_%20Intiatives/South_GRI/21st%20SG%20meeting/_layouts/DocIdRedir.aspx?ID=ACER-2015-17101</Url>
      <Description>ACER-2015-17101</Description>
    </_dlc_DocIdUrl>
    <ACER_Abstract xmlns="985daa2e-53d8-4475-82b8-9c7d25324e3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C722D610032F488C3019A934A16549" ma:contentTypeVersion="20" ma:contentTypeDescription="Create a new document." ma:contentTypeScope="" ma:versionID="dc76882036c36a969f32d50b7e4e2d6e">
  <xsd:schema xmlns:xsd="http://www.w3.org/2001/XMLSchema" xmlns:xs="http://www.w3.org/2001/XMLSchema" xmlns:p="http://schemas.microsoft.com/office/2006/metadata/properties" xmlns:ns2="985daa2e-53d8-4475-82b8-9c7d25324e34" targetNamespace="http://schemas.microsoft.com/office/2006/metadata/properties" ma:root="true" ma:fieldsID="35efc3e5b9c61b0dc7b50a186a6c1079" ns2:_="">
    <xsd:import namespace="985daa2e-53d8-4475-82b8-9c7d25324e34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ACER_Abstrac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5daa2e-53d8-4475-82b8-9c7d25324e34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ACER_Abstract" ma:index="11" nillable="true" ma:displayName="Abstract" ma:description="" ma:internalName="ACER_Abstract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075B984-F85A-4EF7-B971-9E78835982B1}"/>
</file>

<file path=customXml/itemProps2.xml><?xml version="1.0" encoding="utf-8"?>
<ds:datastoreItem xmlns:ds="http://schemas.openxmlformats.org/officeDocument/2006/customXml" ds:itemID="{4938AD5B-B1EF-42CC-B688-EDCAE745C812}"/>
</file>

<file path=customXml/itemProps3.xml><?xml version="1.0" encoding="utf-8"?>
<ds:datastoreItem xmlns:ds="http://schemas.openxmlformats.org/officeDocument/2006/customXml" ds:itemID="{BE8A5919-3EA5-47C3-AFDF-1EC531C8F101}"/>
</file>

<file path=customXml/itemProps4.xml><?xml version="1.0" encoding="utf-8"?>
<ds:datastoreItem xmlns:ds="http://schemas.openxmlformats.org/officeDocument/2006/customXml" ds:itemID="{BB6AB0AE-F702-49D0-9FE3-69FF50A998D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8307</TotalTime>
  <Words>1718</Words>
  <Application>Microsoft Office PowerPoint</Application>
  <PresentationFormat>Presentación en pantalla (4:3)</PresentationFormat>
  <Paragraphs>224</Paragraphs>
  <Slides>22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15</vt:i4>
      </vt:variant>
      <vt:variant>
        <vt:lpstr>Títulos de diapositiva</vt:lpstr>
      </vt:variant>
      <vt:variant>
        <vt:i4>22</vt:i4>
      </vt:variant>
    </vt:vector>
  </HeadingPairs>
  <TitlesOfParts>
    <vt:vector size="37" baseType="lpstr">
      <vt:lpstr>8_Office Theme</vt:lpstr>
      <vt:lpstr>7_Office Theme</vt:lpstr>
      <vt:lpstr>3_Office Theme</vt:lpstr>
      <vt:lpstr>2_Office Theme</vt:lpstr>
      <vt:lpstr>2_Standarddesign</vt:lpstr>
      <vt:lpstr>9_Office Theme</vt:lpstr>
      <vt:lpstr>4_Office Theme</vt:lpstr>
      <vt:lpstr>3_Standarddesign</vt:lpstr>
      <vt:lpstr>10_Office Theme</vt:lpstr>
      <vt:lpstr>1_Standarddesign</vt:lpstr>
      <vt:lpstr>11_Office Theme</vt:lpstr>
      <vt:lpstr>6_Office Theme</vt:lpstr>
      <vt:lpstr>5_Office Theme</vt:lpstr>
      <vt:lpstr>Diseño personalizado</vt:lpstr>
      <vt:lpstr>12_Office Theme</vt:lpstr>
      <vt:lpstr>Diapositiva 1</vt:lpstr>
      <vt:lpstr>Agenda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  <vt:lpstr>Diapositiva 12</vt:lpstr>
      <vt:lpstr>1. The Market Area Model (full integration)</vt:lpstr>
      <vt:lpstr>2. The Trading Region Model (full integration, except balancing) </vt:lpstr>
      <vt:lpstr>3. Common Wholesale market with implicit allocation of capacity</vt:lpstr>
      <vt:lpstr>4. Preliminary evaluation of the models</vt:lpstr>
      <vt:lpstr>Diapositiva 17</vt:lpstr>
      <vt:lpstr>Diapositiva 18</vt:lpstr>
      <vt:lpstr>Diapositiva 19</vt:lpstr>
      <vt:lpstr>Diapositiva 20</vt:lpstr>
      <vt:lpstr>Diapositiva 21</vt:lpstr>
      <vt:lpstr>Diapositiva 22</vt:lpstr>
    </vt:vector>
  </TitlesOfParts>
  <Company>CEER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Simon Cran-McGreehin</dc:creator>
  <cp:lastModifiedBy>rpg</cp:lastModifiedBy>
  <cp:revision>1375</cp:revision>
  <dcterms:created xsi:type="dcterms:W3CDTF">2008-11-21T11:47:24Z</dcterms:created>
  <dcterms:modified xsi:type="dcterms:W3CDTF">2014-02-18T19:52:03Z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0x01010031C722D610032F488C3019A934A16549</vt:lpwstr>
  </property>
  <property fmtid="{D5CDD505-2E9C-101B-9397-08002B2CF9AE}" pid="3" name="_dlc_DocIdItemGuid">
    <vt:lpwstr>5d926d2d-43e6-4ec5-b7e6-f37051534aca</vt:lpwstr>
  </property>
</Properties>
</file>