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6" r:id="rId3"/>
  </p:sldMasterIdLst>
  <p:notesMasterIdLst>
    <p:notesMasterId r:id="rId28"/>
  </p:notesMasterIdLst>
  <p:handoutMasterIdLst>
    <p:handoutMasterId r:id="rId29"/>
  </p:handoutMasterIdLst>
  <p:sldIdLst>
    <p:sldId id="256" r:id="rId4"/>
    <p:sldId id="305" r:id="rId5"/>
    <p:sldId id="307" r:id="rId6"/>
    <p:sldId id="308" r:id="rId7"/>
    <p:sldId id="356" r:id="rId8"/>
    <p:sldId id="347" r:id="rId9"/>
    <p:sldId id="355" r:id="rId10"/>
    <p:sldId id="309" r:id="rId11"/>
    <p:sldId id="310" r:id="rId12"/>
    <p:sldId id="335" r:id="rId13"/>
    <p:sldId id="336" r:id="rId14"/>
    <p:sldId id="338" r:id="rId15"/>
    <p:sldId id="312" r:id="rId16"/>
    <p:sldId id="341" r:id="rId17"/>
    <p:sldId id="348" r:id="rId18"/>
    <p:sldId id="343" r:id="rId19"/>
    <p:sldId id="360" r:id="rId20"/>
    <p:sldId id="345" r:id="rId21"/>
    <p:sldId id="357" r:id="rId22"/>
    <p:sldId id="358" r:id="rId23"/>
    <p:sldId id="359" r:id="rId24"/>
    <p:sldId id="352" r:id="rId25"/>
    <p:sldId id="329" r:id="rId26"/>
    <p:sldId id="304" r:id="rId27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5F3A21-C2CF-48D7-96DB-52D299E80AA1}">
          <p14:sldIdLst>
            <p14:sldId id="256"/>
            <p14:sldId id="305"/>
            <p14:sldId id="307"/>
            <p14:sldId id="308"/>
            <p14:sldId id="356"/>
            <p14:sldId id="347"/>
            <p14:sldId id="355"/>
            <p14:sldId id="309"/>
            <p14:sldId id="310"/>
            <p14:sldId id="335"/>
            <p14:sldId id="336"/>
            <p14:sldId id="338"/>
            <p14:sldId id="312"/>
            <p14:sldId id="341"/>
            <p14:sldId id="348"/>
            <p14:sldId id="343"/>
            <p14:sldId id="360"/>
            <p14:sldId id="345"/>
            <p14:sldId id="357"/>
            <p14:sldId id="358"/>
            <p14:sldId id="359"/>
            <p14:sldId id="352"/>
            <p14:sldId id="329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9" autoAdjust="0"/>
    <p:restoredTop sz="94505" autoAdjust="0"/>
  </p:normalViewPr>
  <p:slideViewPr>
    <p:cSldViewPr snapToGrid="0">
      <p:cViewPr varScale="1">
        <p:scale>
          <a:sx n="64" d="100"/>
          <a:sy n="64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37" Type="http://schemas.openxmlformats.org/officeDocument/2006/relationships/customXml" Target="../customXml/item4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597" y="2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9C1595C2-0779-4801-A0A7-C4FCD0D1B3B2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691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597" y="9377691"/>
            <a:ext cx="2889939" cy="49497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98267A1F-D728-40C0-845C-C07678404D1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005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9" cy="495347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6" y="1"/>
            <a:ext cx="2889939" cy="495347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208EA095-B0F7-43E7-96EF-A77D48C8256E}" type="datetimeFigureOut">
              <a:rPr lang="en-GB" smtClean="0"/>
              <a:t>20/03/2019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5346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5346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39DB9FB1-4E8A-46AF-BD73-765FE0D0FB4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9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45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99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23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14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648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032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524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86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90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722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7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429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525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684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B9FB1-4E8A-46AF-BD73-765FE0D0FB4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93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4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39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 dirty="0">
              <a:solidFill>
                <a:prstClr val="white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BE" smtClean="0">
              <a:solidFill>
                <a:prstClr val="black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6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fr-BE" dirty="0">
              <a:solidFill>
                <a:srgbClr val="000000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68792650-A9E8-49F6-A883-A4CB5FB96570}" type="datetime1">
              <a:rPr lang="en-IE">
                <a:solidFill>
                  <a:srgbClr val="FFFFFF"/>
                </a:solidFill>
              </a:rPr>
              <a:pPr>
                <a:defRPr/>
              </a:pPr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7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9397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388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1397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7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22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81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3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 February,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61652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703385" y="6564313"/>
            <a:ext cx="1899138" cy="2921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65231" y="6564313"/>
            <a:ext cx="2813538" cy="2921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60107" y="6564313"/>
            <a:ext cx="1899138" cy="292100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A6BD6F-143C-4C67-8C14-14BADDB621E8}" type="slidenum">
              <a:rPr lang="es-ES_tradnl" smtClean="0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15692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endParaRPr lang="fr-BE" dirty="0">
              <a:solidFill>
                <a:srgbClr val="000000"/>
              </a:solidFill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68792650-A9E8-49F6-A883-A4CB5FB96570}" type="datetime1">
              <a:rPr lang="en-IE">
                <a:solidFill>
                  <a:srgbClr val="FFFFFF"/>
                </a:solidFill>
              </a:rPr>
              <a:pPr>
                <a:defRPr/>
              </a:pPr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0727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4091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683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00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9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9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 Click to edit Master subtitle style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09AB0CC1-90E2-4BBF-8E98-325F34AD42E7}" type="datetime1">
              <a:rPr lang="en-IE" smtClean="0">
                <a:solidFill>
                  <a:srgbClr val="FFFFFF"/>
                </a:solidFill>
              </a:rPr>
              <a:pPr/>
              <a:t>20/03/2019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IE" dirty="0" smtClean="0">
                <a:solidFill>
                  <a:srgbClr val="FFFFFF"/>
                </a:solidFill>
              </a:rPr>
              <a:t>ACER Workshop on Gas Tariffs and Incremental Capacity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7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65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075E-E9D5-4034-885E-A73AB92B861C}" type="datetimeFigureOut">
              <a:rPr lang="nl-BE" smtClean="0"/>
              <a:pPr/>
              <a:t>20/03/2019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57276C85-E513-4666-B9FC-98ED2FB072EE}" type="slidenum">
              <a:rPr lang="nl-BE" smtClean="0">
                <a:solidFill>
                  <a:srgbClr val="000000"/>
                </a:solidFill>
              </a:rPr>
              <a:pPr defTabSz="457200"/>
              <a:t>‹Nº›</a:t>
            </a:fld>
            <a:endParaRPr lang="nl-B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8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6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30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9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3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4.jpeg"/><Relationship Id="rId5" Type="http://schemas.openxmlformats.org/officeDocument/2006/relationships/slideLayout" Target="../slideLayouts/slideLayout2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0A45-53E8-4E98-B1D3-C4E9D1F683B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20/03/2019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A3EC-4FD5-4D0A-9814-9F7E1A61F3D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4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F2FF0021-1902-4377-8931-BFBC31055441}" type="datetime1">
              <a:rPr lang="en-IE"/>
              <a:pPr defTabSz="457200">
                <a:defRPr/>
              </a:pPr>
              <a:t>20/03/2019</a:t>
            </a:fld>
            <a:endParaRPr lang="en-US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IE">
                <a:solidFill>
                  <a:srgbClr val="FFFFFF"/>
                </a:solidFill>
              </a:rPr>
              <a:t>ACER Workshop on Gas Tariffs and Incremental Capacity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981950" y="6400800"/>
            <a:ext cx="879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fld id="{7A8C1DB0-9D84-4A0D-954C-6776348C411C}" type="slidenum">
              <a:rPr lang="de-AT" b="1">
                <a:solidFill>
                  <a:srgbClr val="00529B"/>
                </a:solidFill>
              </a:rPr>
              <a:pPr algn="ctr" defTabSz="457200">
                <a:defRPr/>
              </a:pPr>
              <a:t>‹Nº›</a:t>
            </a:fld>
            <a:endParaRPr lang="en-US" b="1" dirty="0">
              <a:solidFill>
                <a:srgbClr val="0052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4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706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Verdana"/>
              </a:defRPr>
            </a:lvl1pPr>
          </a:lstStyle>
          <a:p>
            <a:pPr defTabSz="457200">
              <a:defRPr/>
            </a:pPr>
            <a:fld id="{F2FF0021-1902-4377-8931-BFBC31055441}" type="datetime1">
              <a:rPr lang="en-IE"/>
              <a:pPr defTabSz="457200">
                <a:defRPr/>
              </a:pPr>
              <a:t>20/03/2019</a:t>
            </a:fld>
            <a:endParaRPr lang="en-US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pPr defTabSz="457200">
              <a:defRPr/>
            </a:pPr>
            <a:r>
              <a:rPr lang="en-IE">
                <a:solidFill>
                  <a:srgbClr val="FFFFFF"/>
                </a:solidFill>
              </a:rPr>
              <a:t>ACER Workshop on Gas Tariffs and Incremental Capacity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981950" y="6400800"/>
            <a:ext cx="879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>
              <a:defRPr/>
            </a:pPr>
            <a:fld id="{7A8C1DB0-9D84-4A0D-954C-6776348C411C}" type="slidenum">
              <a:rPr lang="de-AT" b="1">
                <a:solidFill>
                  <a:srgbClr val="00529B"/>
                </a:solidFill>
              </a:rPr>
              <a:pPr algn="ctr" defTabSz="457200">
                <a:defRPr/>
              </a:pPr>
              <a:t>‹Nº›</a:t>
            </a:fld>
            <a:endParaRPr lang="en-US" b="1" dirty="0">
              <a:solidFill>
                <a:srgbClr val="0052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057657" y="2521336"/>
            <a:ext cx="70167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en-US" altLang="en-US" sz="2800" b="1" baseline="30000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rd</a:t>
            </a:r>
            <a:r>
              <a:rPr lang="en-US" altLang="en-US" sz="2800" b="1" dirty="0" smtClean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SG Meeting</a:t>
            </a:r>
            <a:endParaRPr lang="en-US" altLang="en-US" sz="2800" b="1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en-GB" altLang="en-US" sz="2800" i="1" dirty="0">
              <a:solidFill>
                <a:srgbClr val="00529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it-IT" altLang="en-US" sz="2800" b="1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Gas Retional Initiative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017224" y="5588866"/>
            <a:ext cx="71104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Madrid, 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21</a:t>
            </a:r>
            <a:r>
              <a:rPr lang="en-US" altLang="en-US" sz="1600" b="1" baseline="30000" dirty="0" smtClean="0">
                <a:solidFill>
                  <a:srgbClr val="FFFFFF"/>
                </a:solidFill>
                <a:latin typeface="Verdana" pitchFamily="34" charset="0"/>
              </a:rPr>
              <a:t>st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 </a:t>
            </a:r>
            <a:r>
              <a:rPr lang="en-US" altLang="en-US" sz="1600" b="1" dirty="0" smtClean="0">
                <a:solidFill>
                  <a:srgbClr val="FFFFFF"/>
                </a:solidFill>
                <a:latin typeface="Verdana" pitchFamily="34" charset="0"/>
              </a:rPr>
              <a:t>March 2019</a:t>
            </a:r>
            <a:endParaRPr lang="en-US" altLang="en-US" sz="16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pic>
        <p:nvPicPr>
          <p:cNvPr id="6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2974" y="4034566"/>
            <a:ext cx="1211026" cy="576064"/>
          </a:xfrm>
          <a:prstGeom prst="rect">
            <a:avLst/>
          </a:prstGeom>
          <a:noFill/>
        </p:spPr>
      </p:pic>
      <p:pic>
        <p:nvPicPr>
          <p:cNvPr id="7" name="4 Imagen" descr="SIMPLIFICADA CMY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9864" y="1889045"/>
            <a:ext cx="1224136" cy="504056"/>
          </a:xfrm>
          <a:prstGeom prst="rect">
            <a:avLst/>
          </a:prstGeom>
          <a:noFill/>
        </p:spPr>
      </p:pic>
      <p:pic>
        <p:nvPicPr>
          <p:cNvPr id="8" name="7 Imagen" descr="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3617" y="2982340"/>
            <a:ext cx="148038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39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54185" y="1384934"/>
            <a:ext cx="804948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1. Infrastructures </a:t>
            </a:r>
          </a:p>
          <a:p>
            <a:endParaRPr lang="en-GB" b="1" dirty="0"/>
          </a:p>
          <a:p>
            <a:endParaRPr lang="es-ES" sz="1600" dirty="0"/>
          </a:p>
          <a:p>
            <a:r>
              <a:rPr lang="en-GB" u="sng" dirty="0"/>
              <a:t>Follow-up work</a:t>
            </a:r>
            <a:endParaRPr lang="es-ES" dirty="0"/>
          </a:p>
          <a:p>
            <a:r>
              <a:rPr lang="en-GB" dirty="0"/>
              <a:t> 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Follow-up of infrastructure development (PCIs, TYNDP, GRIP…)</a:t>
            </a:r>
            <a:endParaRPr lang="es-E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Calculation of capacity at VIPs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market and transfer of use </a:t>
            </a:r>
            <a:endParaRPr lang="en-US" dirty="0" smtClean="0"/>
          </a:p>
          <a:p>
            <a:endParaRPr lang="en-US" u="sng" dirty="0"/>
          </a:p>
          <a:p>
            <a:r>
              <a:rPr lang="en-US" u="sng" dirty="0" smtClean="0"/>
              <a:t>Deliverable</a:t>
            </a:r>
            <a:endParaRPr lang="es-ES" dirty="0"/>
          </a:p>
          <a:p>
            <a:r>
              <a:rPr lang="en-US" dirty="0"/>
              <a:t> 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Update on the report on use of VIP </a:t>
            </a:r>
            <a:r>
              <a:rPr lang="en-US" dirty="0" smtClean="0"/>
              <a:t>infrastructures.</a:t>
            </a:r>
            <a:endParaRPr lang="es-E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endParaRPr lang="en-GB" dirty="0" smtClean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7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54185" y="1384934"/>
            <a:ext cx="8049487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2. Market integration in the Region</a:t>
            </a:r>
          </a:p>
          <a:p>
            <a:pPr algn="just"/>
            <a:endParaRPr lang="en-US" dirty="0" smtClean="0"/>
          </a:p>
          <a:p>
            <a:r>
              <a:rPr lang="en-GB" u="sng" dirty="0" smtClean="0"/>
              <a:t>Follow-up </a:t>
            </a:r>
            <a:r>
              <a:rPr lang="en-GB" u="sng" dirty="0"/>
              <a:t>work </a:t>
            </a:r>
          </a:p>
          <a:p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Follow-up of market integration in the Region: flows, spreads and regulated prices.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Keep on supporting the inclusion of Portuguese side in MIBGAS (following the arising needs)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Once Portuguese side has joint MIBGAS, monitoring the well-functioning of the market, in particular, with regard to the interactions between explicit and implicit allocation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Follow-up of merger of market areas in France and potential impact on VIP </a:t>
            </a:r>
            <a:r>
              <a:rPr lang="en-GB" dirty="0" err="1"/>
              <a:t>Pirineos</a:t>
            </a:r>
            <a:r>
              <a:rPr lang="en-GB" dirty="0"/>
              <a:t>.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NRAs recommendations and conclusions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u="sng" dirty="0">
              <a:solidFill>
                <a:srgbClr val="000000"/>
              </a:solidFill>
            </a:endParaRPr>
          </a:p>
          <a:p>
            <a:r>
              <a:rPr lang="en-GB" u="sng" dirty="0" smtClean="0"/>
              <a:t>Deliverable</a:t>
            </a:r>
          </a:p>
          <a:p>
            <a:endParaRPr lang="en-GB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Implementation </a:t>
            </a:r>
            <a:r>
              <a:rPr lang="en-GB" dirty="0"/>
              <a:t>of UIOLI LT mechanism at VIP Iberico</a:t>
            </a:r>
            <a:endParaRPr lang="es-ES" dirty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endParaRPr lang="en-GB" dirty="0" smtClean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3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III. SGRI Work Plan 2019-2020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445901" y="1240555"/>
            <a:ext cx="8049487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Target 3. Contribution of gases to decarbonisation</a:t>
            </a:r>
            <a:endParaRPr lang="en-US" dirty="0" smtClean="0"/>
          </a:p>
          <a:p>
            <a:pPr lvl="0"/>
            <a:endParaRPr lang="es-ES" sz="1600" b="1" u="sng" dirty="0">
              <a:solidFill>
                <a:srgbClr val="000000"/>
              </a:solidFill>
            </a:endParaRPr>
          </a:p>
          <a:p>
            <a:r>
              <a:rPr lang="en-GB" b="1" dirty="0"/>
              <a:t> </a:t>
            </a:r>
            <a:r>
              <a:rPr lang="en-GB" u="sng" dirty="0"/>
              <a:t>Follow-up work </a:t>
            </a:r>
            <a:endParaRPr lang="en-GB" u="sng" dirty="0" smtClean="0"/>
          </a:p>
          <a:p>
            <a:endParaRPr lang="en-GB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Sharing good practices/pilot projects (hydrogen for mobility, certificates of origin, impact of renewable gases on gas quality…)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Follow-up on discussions on renewable gases implementation</a:t>
            </a:r>
            <a:endParaRPr lang="es-E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The role of gases, in particular for mobility</a:t>
            </a:r>
            <a:r>
              <a:rPr lang="en-US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b="1" dirty="0"/>
              <a:t>Target 4. Any other issue for discussion</a:t>
            </a:r>
          </a:p>
          <a:p>
            <a:endParaRPr lang="en-GB" b="1" dirty="0"/>
          </a:p>
          <a:p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/>
              <a:t>"Abolition of summer time changes" as per new EU Directive proposal - analysis of impacts and implementation </a:t>
            </a:r>
          </a:p>
          <a:p>
            <a:pPr algn="just"/>
            <a:r>
              <a:rPr lang="en-US" dirty="0"/>
              <a:t>(proposal to take on board depending on the approval of European regulation)</a:t>
            </a:r>
            <a:endParaRPr lang="es-ES" dirty="0"/>
          </a:p>
          <a:p>
            <a:pPr lvl="0"/>
            <a:endParaRPr lang="es-ES" dirty="0"/>
          </a:p>
          <a:p>
            <a:pPr lvl="0"/>
            <a:endParaRPr lang="es-ES" dirty="0"/>
          </a:p>
          <a:p>
            <a:pPr algn="ctr"/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00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IV. VIPs: USE OF CAPACITY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99016" y="3166230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63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V. INFRASTRUCTURES IN THE REGION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V.1.Workshop </a:t>
            </a:r>
            <a:r>
              <a:rPr lang="es-ES" b="1" dirty="0" err="1" smtClean="0"/>
              <a:t>on</a:t>
            </a:r>
            <a:r>
              <a:rPr lang="es-ES" b="1" dirty="0" smtClean="0"/>
              <a:t> </a:t>
            </a:r>
            <a:r>
              <a:rPr lang="es-ES" b="1" dirty="0" err="1" smtClean="0"/>
              <a:t>GRIPs</a:t>
            </a:r>
            <a:r>
              <a:rPr lang="es-ES" b="1" dirty="0" smtClean="0"/>
              <a:t>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089604" y="3050026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NRAs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V. INFRASTRUCTURES IN THE REGION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V.2. TYNDP 2018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989020" y="3296914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6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VI. PCI LIST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VI.1. 2019 </a:t>
            </a:r>
            <a:r>
              <a:rPr lang="es-ES" b="1" dirty="0" err="1" smtClean="0"/>
              <a:t>list</a:t>
            </a:r>
            <a:r>
              <a:rPr lang="es-ES" b="1" dirty="0" smtClean="0"/>
              <a:t>: </a:t>
            </a:r>
            <a:r>
              <a:rPr lang="es-ES" b="1" dirty="0" err="1" smtClean="0"/>
              <a:t>projet</a:t>
            </a:r>
            <a:r>
              <a:rPr lang="es-ES" b="1" dirty="0" smtClean="0"/>
              <a:t> </a:t>
            </a:r>
            <a:r>
              <a:rPr lang="es-ES" b="1" dirty="0" err="1" smtClean="0"/>
              <a:t>candidates</a:t>
            </a:r>
            <a:r>
              <a:rPr lang="es-ES" b="1" dirty="0" smtClean="0"/>
              <a:t> of </a:t>
            </a:r>
            <a:r>
              <a:rPr lang="es-ES" b="1" dirty="0" err="1" smtClean="0"/>
              <a:t>PCIs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Region</a:t>
            </a:r>
            <a:r>
              <a:rPr lang="es-ES" b="1" dirty="0" smtClean="0"/>
              <a:t>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989020" y="3306058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VI. PCI LIST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93561" y="411388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VI.2.STEP Project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2" name="Rectángulo 1"/>
          <p:cNvSpPr/>
          <p:nvPr/>
        </p:nvSpPr>
        <p:spPr>
          <a:xfrm>
            <a:off x="219825" y="1163203"/>
            <a:ext cx="834722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 smtClean="0"/>
              <a:t>After CBA (Cost Benefit Analysis), TSOs sent the </a:t>
            </a:r>
            <a:r>
              <a:rPr lang="en-GB" b="1" dirty="0" smtClean="0"/>
              <a:t>investment request for Cross Border Cost Allocation</a:t>
            </a:r>
            <a:r>
              <a:rPr lang="en-GB" dirty="0" smtClean="0"/>
              <a:t> (CBCA) to NRAs (CNMC, CRE and ERSE) on </a:t>
            </a:r>
            <a:r>
              <a:rPr lang="en-GB" dirty="0"/>
              <a:t>23</a:t>
            </a:r>
            <a:r>
              <a:rPr lang="en-GB" baseline="30000" dirty="0"/>
              <a:t>th</a:t>
            </a:r>
            <a:r>
              <a:rPr lang="en-GB" dirty="0"/>
              <a:t> July 2018 (</a:t>
            </a:r>
            <a:r>
              <a:rPr lang="en-GB" dirty="0" smtClean="0"/>
              <a:t>date from which time starts running</a:t>
            </a:r>
            <a:r>
              <a:rPr lang="en-GB" dirty="0"/>
              <a:t>) </a:t>
            </a:r>
            <a:r>
              <a:rPr lang="en-GB" dirty="0" smtClean="0"/>
              <a:t>.</a:t>
            </a:r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Deadline for NRAs to make a decision: 23th January 2019 (6 months).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/>
              <a:t>Common decision adopted by </a:t>
            </a:r>
            <a:r>
              <a:rPr lang="en-GB" b="1" dirty="0"/>
              <a:t>CNMC and CRE </a:t>
            </a:r>
            <a:r>
              <a:rPr lang="en-GB" dirty="0"/>
              <a:t>on 22th January </a:t>
            </a:r>
            <a:r>
              <a:rPr lang="en-GB" dirty="0" smtClean="0"/>
              <a:t>2019. </a:t>
            </a:r>
            <a:r>
              <a:rPr lang="en-GB" dirty="0"/>
              <a:t>The </a:t>
            </a:r>
            <a:r>
              <a:rPr lang="en-GB" dirty="0" smtClean="0"/>
              <a:t>parties considered the project </a:t>
            </a:r>
            <a:r>
              <a:rPr lang="en-GB" b="1" dirty="0" smtClean="0"/>
              <a:t>not mature enough </a:t>
            </a:r>
            <a:r>
              <a:rPr lang="en-GB" dirty="0" smtClean="0"/>
              <a:t>(only interruptible capacity was provided) and recommend </a:t>
            </a:r>
            <a:r>
              <a:rPr lang="en-GB" dirty="0"/>
              <a:t>the TSOs to perform further evaluations on this PCI in order to assess whether the project would provide a clear and positive cost-benefit </a:t>
            </a:r>
            <a:r>
              <a:rPr lang="en-GB" dirty="0" smtClean="0"/>
              <a:t>outcome </a:t>
            </a:r>
            <a:r>
              <a:rPr lang="en-GB" dirty="0"/>
              <a:t>in the </a:t>
            </a:r>
            <a:r>
              <a:rPr lang="en-GB" dirty="0" smtClean="0"/>
              <a:t>future.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On the other hand, </a:t>
            </a:r>
            <a:r>
              <a:rPr lang="en-GB" b="1" dirty="0" smtClean="0"/>
              <a:t>ERSE stayed the need to develop the project </a:t>
            </a:r>
            <a:r>
              <a:rPr lang="en-GB" dirty="0" smtClean="0"/>
              <a:t>and submitted to ACER a supporting analysis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ACER to decide if there is basis for their intervention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33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864785"/>
            <a:ext cx="838550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357188" lvl="1" indent="-357188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VII.1. </a:t>
            </a:r>
            <a:r>
              <a:rPr lang="es-ES" b="1" dirty="0" err="1" smtClean="0"/>
              <a:t>Application</a:t>
            </a:r>
            <a:r>
              <a:rPr lang="es-ES" b="1" dirty="0" smtClean="0"/>
              <a:t> of </a:t>
            </a:r>
            <a:r>
              <a:rPr lang="es-ES" b="1" dirty="0" err="1" smtClean="0"/>
              <a:t>market-based</a:t>
            </a:r>
            <a:r>
              <a:rPr lang="es-ES" b="1" dirty="0" smtClean="0"/>
              <a:t> </a:t>
            </a:r>
            <a:r>
              <a:rPr lang="es-ES" b="1" dirty="0" err="1" smtClean="0"/>
              <a:t>instruments</a:t>
            </a:r>
            <a:r>
              <a:rPr lang="es-ES" b="1" dirty="0" smtClean="0"/>
              <a:t> to </a:t>
            </a:r>
            <a:r>
              <a:rPr lang="es-ES" b="1" dirty="0" err="1" smtClean="0"/>
              <a:t>ensure</a:t>
            </a:r>
            <a:r>
              <a:rPr lang="es-ES" b="1" dirty="0" smtClean="0"/>
              <a:t> </a:t>
            </a:r>
            <a:r>
              <a:rPr lang="es-ES" b="1" dirty="0" err="1" smtClean="0"/>
              <a:t>firmness</a:t>
            </a:r>
            <a:r>
              <a:rPr lang="es-ES" b="1" dirty="0" smtClean="0"/>
              <a:t> of </a:t>
            </a:r>
            <a:r>
              <a:rPr lang="es-ES" b="1" dirty="0" err="1" smtClean="0"/>
              <a:t>capacities</a:t>
            </a:r>
            <a:r>
              <a:rPr lang="es-ES" b="1" dirty="0" smtClean="0"/>
              <a:t> in </a:t>
            </a:r>
            <a:r>
              <a:rPr lang="es-ES" b="1" dirty="0" err="1" smtClean="0"/>
              <a:t>the</a:t>
            </a:r>
            <a:r>
              <a:rPr lang="es-ES" b="1" dirty="0" smtClean="0"/>
              <a:t> Trading </a:t>
            </a:r>
            <a:r>
              <a:rPr lang="es-ES" b="1" dirty="0" err="1" smtClean="0"/>
              <a:t>Region</a:t>
            </a:r>
            <a:r>
              <a:rPr lang="es-ES" b="1" dirty="0" smtClean="0"/>
              <a:t> in France. </a:t>
            </a:r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327348" y="3379210"/>
            <a:ext cx="6751633" cy="625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>
                <a:solidFill>
                  <a:schemeClr val="bg1"/>
                </a:solidFill>
              </a:rPr>
              <a:t>F</a:t>
            </a:r>
            <a:r>
              <a:rPr lang="en-US" sz="2800" b="1" dirty="0" smtClean="0">
                <a:solidFill>
                  <a:schemeClr val="bg1"/>
                </a:solidFill>
              </a:rPr>
              <a:t>or information by TSOs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4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234" y="1719444"/>
            <a:ext cx="6860766" cy="448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0 Rectángulo redondeado"/>
          <p:cNvSpPr/>
          <p:nvPr/>
        </p:nvSpPr>
        <p:spPr>
          <a:xfrm>
            <a:off x="77552" y="1719444"/>
            <a:ext cx="2388922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Traded volume grew 81% in 2018 (24.261 </a:t>
            </a:r>
            <a:r>
              <a:rPr lang="en-US" sz="1662" b="1" dirty="0" err="1">
                <a:solidFill>
                  <a:schemeClr val="tx1"/>
                </a:solidFill>
              </a:rPr>
              <a:t>GWh</a:t>
            </a:r>
            <a:r>
              <a:rPr lang="en-US" sz="1662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10 Rectángulo redondeado"/>
          <p:cNvSpPr/>
          <p:nvPr/>
        </p:nvSpPr>
        <p:spPr>
          <a:xfrm>
            <a:off x="5362" y="4769044"/>
            <a:ext cx="2533301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Number of registered traders  reached 81 </a:t>
            </a:r>
            <a:r>
              <a:rPr lang="es-ES" sz="1662" b="1" dirty="0">
                <a:solidFill>
                  <a:schemeClr val="tx1"/>
                </a:solidFill>
              </a:rPr>
              <a:t>(+16 new </a:t>
            </a:r>
            <a:r>
              <a:rPr lang="es-ES" sz="1662" b="1" dirty="0" err="1">
                <a:solidFill>
                  <a:schemeClr val="tx1"/>
                </a:solidFill>
              </a:rPr>
              <a:t>members</a:t>
            </a:r>
            <a:r>
              <a:rPr lang="es-ES" sz="1662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4 Rectángulo"/>
          <p:cNvSpPr/>
          <p:nvPr/>
        </p:nvSpPr>
        <p:spPr>
          <a:xfrm>
            <a:off x="473737" y="635837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 - </a:t>
            </a:r>
            <a:r>
              <a:rPr lang="es-ES" b="1" u="sng" dirty="0" smtClean="0"/>
              <a:t>Spot </a:t>
            </a:r>
            <a:r>
              <a:rPr lang="es-ES" b="1" u="sng" dirty="0" err="1" smtClean="0"/>
              <a:t>market</a:t>
            </a:r>
            <a:endParaRPr lang="es-ES" b="1" u="sng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2874259" y="3244334"/>
            <a:ext cx="3395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>
                <a:solidFill>
                  <a:srgbClr val="FFFFFF"/>
                </a:solidFill>
              </a:rPr>
              <a:t>VII. MARKET INTEGRATION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195736" y="0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800" kern="0" dirty="0" smtClean="0">
                <a:solidFill>
                  <a:srgbClr val="FFFFFF"/>
                </a:solidFill>
              </a:rPr>
              <a:t>I. Agenda</a:t>
            </a:r>
            <a:endParaRPr lang="en-GB" sz="2800" kern="0" dirty="0">
              <a:solidFill>
                <a:srgbClr val="FFFFFF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063" y="692696"/>
            <a:ext cx="6913757" cy="56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7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Rectángulo redondeado"/>
          <p:cNvSpPr/>
          <p:nvPr/>
        </p:nvSpPr>
        <p:spPr>
          <a:xfrm>
            <a:off x="61118" y="1767277"/>
            <a:ext cx="2224729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Futures marked started in April 2018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74795" y="2897249"/>
            <a:ext cx="2211052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With voluntary market markers to promote liquidity</a:t>
            </a:r>
          </a:p>
        </p:txBody>
      </p:sp>
      <p:sp>
        <p:nvSpPr>
          <p:cNvPr id="12" name="10 Rectángulo redondeado"/>
          <p:cNvSpPr/>
          <p:nvPr/>
        </p:nvSpPr>
        <p:spPr>
          <a:xfrm>
            <a:off x="81633" y="4027220"/>
            <a:ext cx="2190539" cy="9970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2" b="1" dirty="0">
                <a:solidFill>
                  <a:schemeClr val="tx1"/>
                </a:solidFill>
              </a:rPr>
              <a:t>Traded volume was 1998 </a:t>
            </a:r>
            <a:r>
              <a:rPr lang="en-US" sz="1662" b="1" dirty="0" err="1">
                <a:solidFill>
                  <a:schemeClr val="tx1"/>
                </a:solidFill>
              </a:rPr>
              <a:t>GWh</a:t>
            </a:r>
            <a:r>
              <a:rPr lang="en-US" sz="1662" b="1" dirty="0">
                <a:solidFill>
                  <a:schemeClr val="tx1"/>
                </a:solidFill>
              </a:rPr>
              <a:t> in 2018</a:t>
            </a:r>
          </a:p>
        </p:txBody>
      </p:sp>
      <p:pic>
        <p:nvPicPr>
          <p:cNvPr id="2051" name="Picture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48" y="1667574"/>
            <a:ext cx="6858152" cy="447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10" name="4 Rectángulo"/>
          <p:cNvSpPr/>
          <p:nvPr/>
        </p:nvSpPr>
        <p:spPr>
          <a:xfrm>
            <a:off x="473737" y="555419"/>
            <a:ext cx="8385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 </a:t>
            </a:r>
            <a:r>
              <a:rPr lang="es-ES" b="1" dirty="0" err="1" smtClean="0"/>
              <a:t>Derivatives</a:t>
            </a:r>
            <a:r>
              <a:rPr lang="es-ES" b="1" dirty="0"/>
              <a:t> </a:t>
            </a:r>
            <a:r>
              <a:rPr lang="es-ES" b="1" dirty="0" smtClean="0"/>
              <a:t>- </a:t>
            </a:r>
            <a:r>
              <a:rPr lang="es-ES" b="1" dirty="0" err="1" smtClean="0"/>
              <a:t>Future</a:t>
            </a:r>
            <a:r>
              <a:rPr lang="es-ES" b="1" dirty="0" smtClean="0"/>
              <a:t> </a:t>
            </a:r>
            <a:r>
              <a:rPr lang="es-ES" b="1" dirty="0" err="1" smtClean="0"/>
              <a:t>market</a:t>
            </a: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837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" y="1802142"/>
            <a:ext cx="8228672" cy="366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6" name="4 Rectángulo"/>
          <p:cNvSpPr/>
          <p:nvPr/>
        </p:nvSpPr>
        <p:spPr>
          <a:xfrm>
            <a:off x="473737" y="357030"/>
            <a:ext cx="8385508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 MIBGAS</a:t>
            </a: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u="sng" dirty="0" err="1" smtClean="0"/>
              <a:t>Evolution</a:t>
            </a:r>
            <a:r>
              <a:rPr lang="es-ES" b="1" u="sng" dirty="0" smtClean="0"/>
              <a:t> of gas </a:t>
            </a:r>
            <a:r>
              <a:rPr lang="es-ES" b="1" u="sng" dirty="0" err="1" smtClean="0"/>
              <a:t>prices</a:t>
            </a:r>
            <a:endParaRPr lang="es-ES" b="1" u="sng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715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VII. MARKET INTEGRATION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9" name="4 Rectángulo"/>
          <p:cNvSpPr/>
          <p:nvPr/>
        </p:nvSpPr>
        <p:spPr>
          <a:xfrm>
            <a:off x="384417" y="698037"/>
            <a:ext cx="83855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360363" algn="l"/>
              </a:tabLst>
            </a:pPr>
            <a:endParaRPr lang="en-US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b="1" dirty="0" smtClean="0"/>
              <a:t>VII.2.MIBGAS.</a:t>
            </a: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Potential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developments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inclusion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Portuguese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MIBGAS</a:t>
            </a: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581243" y="2600598"/>
            <a:ext cx="7991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000" dirty="0">
                <a:ea typeface="Arial" charset="0"/>
                <a:cs typeface="Arial" charset="0"/>
              </a:rPr>
              <a:t>Development </a:t>
            </a:r>
            <a:r>
              <a:rPr lang="en-GB" sz="2000" dirty="0" smtClean="0">
                <a:ea typeface="Arial" charset="0"/>
                <a:cs typeface="Arial" charset="0"/>
              </a:rPr>
              <a:t>and implementation of </a:t>
            </a:r>
            <a:r>
              <a:rPr lang="en-GB" sz="2000" dirty="0">
                <a:cs typeface="Arial" charset="0"/>
              </a:rPr>
              <a:t>Market Rules </a:t>
            </a:r>
            <a:endParaRPr lang="en-GB" sz="2000" dirty="0" smtClean="0"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GB" sz="2000" dirty="0" smtClean="0">
                <a:ea typeface="Arial" charset="0"/>
                <a:cs typeface="Arial" charset="0"/>
              </a:rPr>
              <a:t>Memorandum </a:t>
            </a:r>
            <a:r>
              <a:rPr lang="en-GB" sz="2000" dirty="0">
                <a:ea typeface="Arial" charset="0"/>
                <a:cs typeface="Arial" charset="0"/>
              </a:rPr>
              <a:t>of understanding for </a:t>
            </a:r>
            <a:r>
              <a:rPr lang="en-GB" sz="2000" dirty="0">
                <a:cs typeface="Arial" charset="0"/>
              </a:rPr>
              <a:t>regulatory supervision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cs typeface="Arial" charset="0"/>
              </a:rPr>
              <a:t>Information </a:t>
            </a:r>
            <a:r>
              <a:rPr lang="en-GB" sz="2000" dirty="0">
                <a:cs typeface="Arial" charset="0"/>
              </a:rPr>
              <a:t>exchange </a:t>
            </a:r>
            <a:r>
              <a:rPr lang="en-GB" sz="2000" dirty="0" smtClean="0">
                <a:ea typeface="Arial" charset="0"/>
                <a:cs typeface="Arial" charset="0"/>
              </a:rPr>
              <a:t>protocol MIBGAS-REN </a:t>
            </a:r>
            <a:endParaRPr lang="en-GB" sz="2000" dirty="0">
              <a:ea typeface="Arial" charset="0"/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ea typeface="Arial" charset="0"/>
                <a:cs typeface="Arial" charset="0"/>
              </a:rPr>
              <a:t>Information </a:t>
            </a:r>
            <a:r>
              <a:rPr lang="en-GB" sz="2000" dirty="0">
                <a:ea typeface="Arial" charset="0"/>
                <a:cs typeface="Arial" charset="0"/>
              </a:rPr>
              <a:t>exchange protocol related to the </a:t>
            </a:r>
            <a:r>
              <a:rPr lang="en-GB" sz="2000" dirty="0">
                <a:cs typeface="Arial" charset="0"/>
              </a:rPr>
              <a:t>implicit capacity allocation </a:t>
            </a:r>
            <a:r>
              <a:rPr lang="en-GB" sz="2000" dirty="0">
                <a:ea typeface="Arial" charset="0"/>
                <a:cs typeface="Arial" charset="0"/>
              </a:rPr>
              <a:t>of VIP </a:t>
            </a:r>
            <a:r>
              <a:rPr lang="en-GB" sz="2000" dirty="0" err="1" smtClean="0">
                <a:ea typeface="Arial" charset="0"/>
                <a:cs typeface="Arial" charset="0"/>
              </a:rPr>
              <a:t>Ibérico</a:t>
            </a:r>
            <a:endParaRPr lang="en-GB" sz="2000" dirty="0" smtClean="0">
              <a:ea typeface="Arial" charset="0"/>
              <a:cs typeface="Arial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sz="2000" dirty="0" smtClean="0">
                <a:cs typeface="Arial" charset="0"/>
              </a:rPr>
              <a:t>Approval </a:t>
            </a:r>
            <a:r>
              <a:rPr lang="en-GB" sz="2000" dirty="0">
                <a:cs typeface="Arial" charset="0"/>
              </a:rPr>
              <a:t>of Portuguese cost recognition for MIBGAS </a:t>
            </a:r>
          </a:p>
        </p:txBody>
      </p:sp>
    </p:spTree>
    <p:extLst>
      <p:ext uri="{BB962C8B-B14F-4D97-AF65-F5344CB8AC3E}">
        <p14:creationId xmlns:p14="http://schemas.microsoft.com/office/powerpoint/2010/main" val="112214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350" kern="0" dirty="0" smtClean="0">
                <a:solidFill>
                  <a:srgbClr val="FFFFFF"/>
                </a:solidFill>
              </a:rPr>
              <a:t>VIII. AOB</a:t>
            </a:r>
            <a:endParaRPr lang="en-US" sz="235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466713" y="1813605"/>
            <a:ext cx="83855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0" lvl="1">
              <a:spcAft>
                <a:spcPts val="1800"/>
              </a:spcAft>
              <a:tabLst>
                <a:tab pos="360363" algn="l"/>
              </a:tabLst>
            </a:pPr>
            <a:endParaRPr lang="es-ES" b="1" dirty="0" smtClean="0"/>
          </a:p>
          <a:p>
            <a:pPr marL="365125" lvl="1" indent="-365125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0363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5561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473200" y="765175"/>
            <a:ext cx="6143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rgbClr val="00529B"/>
                </a:solidFill>
              </a:rPr>
              <a:t>Thank you for your attention!</a:t>
            </a:r>
          </a:p>
        </p:txBody>
      </p:sp>
      <p:pic>
        <p:nvPicPr>
          <p:cNvPr id="6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341438"/>
            <a:ext cx="5627687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contenuto 3"/>
          <p:cNvSpPr txBox="1">
            <a:spLocks/>
          </p:cNvSpPr>
          <p:nvPr/>
        </p:nvSpPr>
        <p:spPr>
          <a:xfrm>
            <a:off x="1692275" y="5516563"/>
            <a:ext cx="5565775" cy="969962"/>
          </a:xfrm>
          <a:prstGeom prst="rect">
            <a:avLst/>
          </a:prstGeom>
        </p:spPr>
        <p:txBody>
          <a:bodyPr/>
          <a:lstStyle>
            <a:lvl1pPr marL="444500" indent="-4445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400000"/>
              <a:buFont typeface="Trebuchet MS" pitchFamily="34" charset="0"/>
              <a:buChar char=".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998538" indent="-3683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Trebuchet MS" pitchFamily="34" charset="0"/>
              <a:buChar char="»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406525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81451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Arial" charset="0"/>
              <a:buChar char="­"/>
              <a:defRPr sz="22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2225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6797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31369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5941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40513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Trebuchet MS" pitchFamily="34" charset="0"/>
              <a:buNone/>
              <a:defRPr/>
            </a:pPr>
            <a:r>
              <a:rPr lang="en-GB" sz="3200" b="1" dirty="0" smtClean="0">
                <a:solidFill>
                  <a:srgbClr val="00529B"/>
                </a:solidFill>
                <a:ea typeface="ＭＳ Ｐゴシック" charset="-128"/>
              </a:rPr>
              <a:t>www.acer.europa.eu</a:t>
            </a:r>
          </a:p>
          <a:p>
            <a:pPr algn="ctr">
              <a:buFont typeface="Trebuchet MS" pitchFamily="34" charset="0"/>
              <a:buNone/>
              <a:defRPr/>
            </a:pPr>
            <a:endParaRPr lang="en-GB" dirty="0" smtClean="0">
              <a:solidFill>
                <a:srgbClr val="00529B"/>
              </a:solidFill>
              <a:ea typeface="ＭＳ Ｐゴシック" charset="-12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58992" y="6455068"/>
            <a:ext cx="8230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b="1" dirty="0">
                <a:solidFill>
                  <a:srgbClr val="FFFFFF"/>
                </a:solidFill>
              </a:rPr>
              <a:t>TAR TF </a:t>
            </a:r>
            <a:r>
              <a:rPr lang="en-US" altLang="en-US" sz="1400" b="1" dirty="0" smtClean="0">
                <a:solidFill>
                  <a:srgbClr val="FFFFFF"/>
                </a:solidFill>
              </a:rPr>
              <a:t>Telco</a:t>
            </a:r>
            <a:endParaRPr lang="en-GB" alt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ZoneTexte 7"/>
          <p:cNvSpPr txBox="1"/>
          <p:nvPr/>
        </p:nvSpPr>
        <p:spPr>
          <a:xfrm>
            <a:off x="4577556" y="645506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b="1" dirty="0" smtClean="0">
                <a:solidFill>
                  <a:srgbClr val="FFFFFF"/>
                </a:solidFill>
              </a:rPr>
              <a:t>Ljubljana, 14 June2017</a:t>
            </a:r>
            <a:endParaRPr lang="en-US" alt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9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</a:t>
            </a:r>
            <a:r>
              <a:rPr lang="en-US" sz="2400" kern="0" dirty="0" smtClean="0">
                <a:solidFill>
                  <a:srgbClr val="FFFFFF"/>
                </a:solidFill>
              </a:rPr>
              <a:t>Accomplishment of the Work Plan 2017 </a:t>
            </a:r>
            <a:r>
              <a:rPr lang="en-US" sz="2400" kern="0" dirty="0">
                <a:solidFill>
                  <a:srgbClr val="FFFFFF"/>
                </a:solidFill>
              </a:rPr>
              <a:t>- </a:t>
            </a:r>
            <a:r>
              <a:rPr lang="en-US" sz="2400" kern="0" dirty="0" smtClean="0">
                <a:solidFill>
                  <a:srgbClr val="FFFFFF"/>
                </a:solidFill>
              </a:rPr>
              <a:t>2018</a:t>
            </a:r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7" name="4 Rectángulo"/>
          <p:cNvSpPr/>
          <p:nvPr/>
        </p:nvSpPr>
        <p:spPr>
          <a:xfrm>
            <a:off x="581895" y="1384934"/>
            <a:ext cx="79247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1200"/>
              </a:spcAft>
            </a:pPr>
            <a:endParaRPr lang="en-GB" sz="2000" dirty="0" smtClean="0"/>
          </a:p>
          <a:p>
            <a:pPr algn="just">
              <a:spcAft>
                <a:spcPts val="1200"/>
              </a:spcAft>
            </a:pPr>
            <a:r>
              <a:rPr lang="en-US" sz="2400" b="1" dirty="0" smtClean="0"/>
              <a:t>Work Plan 2017-2018</a:t>
            </a:r>
          </a:p>
          <a:p>
            <a:pPr lvl="1">
              <a:spcAft>
                <a:spcPts val="1200"/>
              </a:spcAft>
            </a:pPr>
            <a:endParaRPr lang="en-GB" sz="2000" dirty="0" smtClean="0"/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 smtClean="0"/>
              <a:t>Target 1. </a:t>
            </a:r>
            <a:r>
              <a:rPr lang="en-GB" sz="2000" dirty="0" smtClean="0"/>
              <a:t>Use of </a:t>
            </a:r>
            <a:r>
              <a:rPr lang="en-GB" sz="2000" dirty="0" smtClean="0">
                <a:solidFill>
                  <a:schemeClr val="accent2"/>
                </a:solidFill>
              </a:rPr>
              <a:t>interconnections</a:t>
            </a:r>
            <a:r>
              <a:rPr lang="en-GB" sz="2000" dirty="0" smtClean="0"/>
              <a:t> in the Region</a:t>
            </a:r>
            <a:endParaRPr lang="en-GB" sz="2000" dirty="0" smtClean="0">
              <a:solidFill>
                <a:srgbClr val="0070C0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/>
              <a:t>Target</a:t>
            </a:r>
            <a:r>
              <a:rPr lang="en-GB" sz="2000" b="1" dirty="0" smtClean="0"/>
              <a:t> 2. </a:t>
            </a:r>
            <a:r>
              <a:rPr lang="en-GB" sz="2000" dirty="0" smtClean="0"/>
              <a:t>Gas </a:t>
            </a:r>
            <a:r>
              <a:rPr lang="en-GB" sz="2000" dirty="0">
                <a:solidFill>
                  <a:schemeClr val="accent2"/>
                </a:solidFill>
              </a:rPr>
              <a:t>balancing</a:t>
            </a:r>
            <a:r>
              <a:rPr lang="en-GB" sz="2000" dirty="0" smtClean="0"/>
              <a:t> regime in the Region</a:t>
            </a:r>
            <a:endParaRPr lang="en-GB" sz="2000" dirty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</a:tabLst>
            </a:pPr>
            <a:r>
              <a:rPr lang="en-GB" sz="2000" b="1" dirty="0" smtClean="0"/>
              <a:t>Target 3. </a:t>
            </a:r>
            <a:r>
              <a:rPr lang="en-GB" sz="2000" dirty="0" smtClean="0"/>
              <a:t>Improvements on </a:t>
            </a:r>
            <a:r>
              <a:rPr lang="en-GB" sz="2000" dirty="0" smtClean="0">
                <a:solidFill>
                  <a:schemeClr val="accent2"/>
                </a:solidFill>
              </a:rPr>
              <a:t>market integration </a:t>
            </a:r>
            <a:endParaRPr lang="en-GB" sz="2000" dirty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  <a:tab pos="1787525" algn="l"/>
              </a:tabLst>
            </a:pPr>
            <a:r>
              <a:rPr lang="en-GB" sz="2000" b="1" dirty="0" smtClean="0"/>
              <a:t>Target 4. </a:t>
            </a:r>
            <a:r>
              <a:rPr lang="en-GB" sz="2000" dirty="0" smtClean="0"/>
              <a:t>Follow up of </a:t>
            </a:r>
            <a:r>
              <a:rPr lang="en-GB" sz="2000" dirty="0" smtClean="0">
                <a:solidFill>
                  <a:schemeClr val="accent2"/>
                </a:solidFill>
              </a:rPr>
              <a:t>infrastructures </a:t>
            </a:r>
            <a:r>
              <a:rPr lang="en-GB" sz="2000" dirty="0" smtClean="0"/>
              <a:t>developments</a:t>
            </a:r>
            <a:endParaRPr lang="en-GB" sz="2000" dirty="0" smtClean="0">
              <a:solidFill>
                <a:schemeClr val="accent2"/>
              </a:solidFill>
            </a:endParaRPr>
          </a:p>
          <a:p>
            <a:pPr marL="630238" lvl="2" indent="-274638"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16075" algn="l"/>
                <a:tab pos="1787525" algn="l"/>
              </a:tabLst>
            </a:pPr>
            <a:r>
              <a:rPr lang="en-GB" sz="2000" b="1" dirty="0" smtClean="0"/>
              <a:t>Target 5. </a:t>
            </a:r>
            <a:r>
              <a:rPr lang="en-GB" sz="2000" dirty="0" smtClean="0"/>
              <a:t>Implementation of </a:t>
            </a:r>
            <a:r>
              <a:rPr lang="en-GB" sz="2000" dirty="0" smtClean="0">
                <a:solidFill>
                  <a:schemeClr val="accent2"/>
                </a:solidFill>
              </a:rPr>
              <a:t>OSBB</a:t>
            </a:r>
            <a:r>
              <a:rPr lang="en-GB" sz="2000" dirty="0" smtClean="0"/>
              <a:t> </a:t>
            </a:r>
          </a:p>
          <a:p>
            <a:pPr lvl="1" algn="just"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320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13951" y="589753"/>
            <a:ext cx="8302380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1. Use </a:t>
            </a:r>
            <a:r>
              <a:rPr lang="en-GB" b="1" dirty="0"/>
              <a:t>of interconnections in the </a:t>
            </a:r>
            <a:r>
              <a:rPr lang="en-GB" b="1" dirty="0" smtClean="0"/>
              <a:t>Region</a:t>
            </a: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lvl="0" algn="just"/>
            <a:r>
              <a:rPr lang="en-US" sz="1600" dirty="0">
                <a:ea typeface="Arial Unicode MS" pitchFamily="34" charset="-128"/>
              </a:rPr>
              <a:t>Assessment of the </a:t>
            </a:r>
            <a:r>
              <a:rPr lang="en-US" sz="1600" b="1" dirty="0">
                <a:ea typeface="Arial Unicode MS" pitchFamily="34" charset="-128"/>
              </a:rPr>
              <a:t>use of interconnections </a:t>
            </a:r>
            <a:r>
              <a:rPr lang="en-US" sz="1600" dirty="0">
                <a:ea typeface="Arial Unicode MS" pitchFamily="34" charset="-128"/>
              </a:rPr>
              <a:t>in the Region from the implementation of the </a:t>
            </a:r>
            <a:r>
              <a:rPr lang="en-US" sz="1600" dirty="0" smtClean="0">
                <a:ea typeface="Arial Unicode MS" pitchFamily="34" charset="-128"/>
              </a:rPr>
              <a:t>CAM</a:t>
            </a:r>
            <a:r>
              <a:rPr lang="en-US" sz="1600" dirty="0" smtClean="0">
                <a:solidFill>
                  <a:srgbClr val="FF0000"/>
                </a:solidFill>
                <a:ea typeface="Arial Unicode MS" pitchFamily="34" charset="-128"/>
              </a:rPr>
              <a:t> </a:t>
            </a:r>
            <a:r>
              <a:rPr lang="en-US" sz="1600" dirty="0" smtClean="0">
                <a:ea typeface="Arial Unicode MS" pitchFamily="34" charset="-128"/>
              </a:rPr>
              <a:t>Network Code -</a:t>
            </a:r>
            <a:r>
              <a:rPr lang="en-US" sz="1600" b="1" dirty="0" smtClean="0">
                <a:ea typeface="Arial Unicode MS" pitchFamily="34" charset="-128"/>
              </a:rPr>
              <a:t>1</a:t>
            </a:r>
            <a:r>
              <a:rPr lang="en-US" sz="1600" b="1" baseline="30000" dirty="0" smtClean="0">
                <a:ea typeface="Arial Unicode MS" pitchFamily="34" charset="-128"/>
              </a:rPr>
              <a:t>st</a:t>
            </a:r>
            <a:r>
              <a:rPr lang="en-US" sz="1600" b="1" dirty="0" smtClean="0">
                <a:ea typeface="Arial Unicode MS" pitchFamily="34" charset="-128"/>
              </a:rPr>
              <a:t> Oct </a:t>
            </a:r>
            <a:r>
              <a:rPr lang="en-US" sz="1600" b="1" dirty="0">
                <a:ea typeface="Arial Unicode MS" pitchFamily="34" charset="-128"/>
              </a:rPr>
              <a:t>2014 to 30</a:t>
            </a:r>
            <a:r>
              <a:rPr lang="en-US" sz="1600" b="1" baseline="30000" dirty="0">
                <a:ea typeface="Arial Unicode MS" pitchFamily="34" charset="-128"/>
              </a:rPr>
              <a:t>th</a:t>
            </a:r>
            <a:r>
              <a:rPr lang="en-US" sz="1600" b="1" dirty="0">
                <a:ea typeface="Arial Unicode MS" pitchFamily="34" charset="-128"/>
              </a:rPr>
              <a:t> </a:t>
            </a:r>
            <a:r>
              <a:rPr lang="en-US" sz="1600" b="1" dirty="0" smtClean="0">
                <a:ea typeface="Arial Unicode MS" pitchFamily="34" charset="-128"/>
              </a:rPr>
              <a:t>Sept 2016- </a:t>
            </a:r>
            <a:r>
              <a:rPr lang="en-US" sz="1600" dirty="0" smtClean="0">
                <a:ea typeface="Arial Unicode MS" pitchFamily="34" charset="-128"/>
              </a:rPr>
              <a:t>(capacity offered, use of infrastructures, capacity allocation, flows, congestion status). </a:t>
            </a:r>
          </a:p>
          <a:p>
            <a:pPr lvl="0" algn="just"/>
            <a:endParaRPr lang="en-US" sz="1600" dirty="0" smtClean="0">
              <a:ea typeface="Arial Unicode MS" pitchFamily="34" charset="-128"/>
            </a:endParaRPr>
          </a:p>
          <a:p>
            <a:pPr lvl="0" algn="just"/>
            <a:r>
              <a:rPr lang="en-US" sz="1600" b="1" dirty="0" smtClean="0">
                <a:ea typeface="Arial Unicode MS" pitchFamily="34" charset="-128"/>
              </a:rPr>
              <a:t>Conclusions:</a:t>
            </a:r>
          </a:p>
          <a:p>
            <a:pPr lvl="0" algn="just"/>
            <a:endParaRPr lang="en-US" sz="1600" b="1" dirty="0" smtClean="0">
              <a:ea typeface="Arial Unicode MS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b="1" u="sng" dirty="0" smtClean="0"/>
              <a:t>Prevailing </a:t>
            </a:r>
            <a:r>
              <a:rPr lang="en-GB" sz="1600" b="1" u="sng" dirty="0"/>
              <a:t>flow </a:t>
            </a:r>
            <a:r>
              <a:rPr lang="en-GB" sz="1600" b="1" u="sng" dirty="0" smtClean="0"/>
              <a:t>direction in the Region: North to South</a:t>
            </a:r>
            <a:endParaRPr lang="en-GB" sz="1600" b="1" u="sng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/>
              <a:t>VIP </a:t>
            </a:r>
            <a:r>
              <a:rPr lang="en-GB" sz="1600" dirty="0" err="1"/>
              <a:t>Pirineos</a:t>
            </a:r>
            <a:r>
              <a:rPr lang="en-GB" sz="1600" dirty="0"/>
              <a:t>: FR-ES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600" dirty="0"/>
              <a:t>VIP Iberico: </a:t>
            </a:r>
            <a:r>
              <a:rPr lang="en-GB" sz="1600" dirty="0" smtClean="0"/>
              <a:t>ES-PT</a:t>
            </a:r>
          </a:p>
          <a:p>
            <a:pPr lvl="1"/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u="sng" dirty="0" err="1"/>
              <a:t>Booked</a:t>
            </a:r>
            <a:r>
              <a:rPr lang="es-ES" sz="1600" b="1" u="sng" dirty="0"/>
              <a:t> </a:t>
            </a:r>
            <a:r>
              <a:rPr lang="es-ES" sz="1600" b="1" u="sng" dirty="0" err="1" smtClean="0"/>
              <a:t>capacity</a:t>
            </a:r>
            <a:r>
              <a:rPr lang="es-ES" sz="1600" b="1" u="sng" dirty="0" smtClean="0"/>
              <a:t> in </a:t>
            </a:r>
            <a:r>
              <a:rPr lang="es-ES" sz="1600" b="1" u="sng" dirty="0" err="1" smtClean="0"/>
              <a:t>prevailing</a:t>
            </a:r>
            <a:r>
              <a:rPr lang="es-ES" sz="1600" b="1" u="sng" dirty="0" smtClean="0"/>
              <a:t> </a:t>
            </a:r>
            <a:r>
              <a:rPr lang="es-ES" sz="1600" b="1" u="sng" dirty="0" err="1" smtClean="0"/>
              <a:t>direction</a:t>
            </a:r>
            <a:r>
              <a:rPr lang="es-ES" sz="1600" b="1" u="sng" dirty="0" smtClean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VIP Pirineos: </a:t>
            </a:r>
            <a:r>
              <a:rPr lang="es-ES" sz="1600" dirty="0" err="1" smtClean="0"/>
              <a:t>mainly</a:t>
            </a:r>
            <a:r>
              <a:rPr lang="es-ES" sz="1600" dirty="0" smtClean="0"/>
              <a:t> 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LT </a:t>
            </a:r>
            <a:r>
              <a:rPr lang="es-ES" sz="1600" dirty="0" err="1"/>
              <a:t>contracts</a:t>
            </a:r>
            <a:r>
              <a:rPr lang="es-ES" sz="1600" dirty="0"/>
              <a:t> (</a:t>
            </a:r>
            <a:r>
              <a:rPr lang="es-ES" sz="1600" dirty="0" err="1"/>
              <a:t>unbundled</a:t>
            </a:r>
            <a:r>
              <a:rPr lang="es-ES" sz="1600" dirty="0" smtClean="0"/>
              <a:t>)  </a:t>
            </a:r>
            <a:r>
              <a:rPr lang="es-ES" sz="1600" dirty="0" err="1" smtClean="0"/>
              <a:t>remaining</a:t>
            </a:r>
            <a:r>
              <a:rPr lang="es-ES" sz="1600" dirty="0" smtClean="0"/>
              <a:t> </a:t>
            </a:r>
            <a:r>
              <a:rPr lang="es-ES" sz="1600" dirty="0" err="1"/>
              <a:t>capacity</a:t>
            </a:r>
            <a:r>
              <a:rPr lang="es-ES" sz="1600" dirty="0"/>
              <a:t> to be </a:t>
            </a:r>
            <a:r>
              <a:rPr lang="es-ES" sz="1600" dirty="0" err="1"/>
              <a:t>auctioned</a:t>
            </a:r>
            <a:r>
              <a:rPr lang="es-ES" sz="1600" dirty="0"/>
              <a:t> </a:t>
            </a:r>
            <a:r>
              <a:rPr lang="es-ES" sz="1600" dirty="0" smtClean="0"/>
              <a:t> in </a:t>
            </a:r>
            <a:r>
              <a:rPr lang="es-ES" sz="1600" dirty="0" err="1" smtClean="0"/>
              <a:t>PRiSMA</a:t>
            </a:r>
            <a:r>
              <a:rPr lang="es-ES" sz="1600" dirty="0" smtClean="0"/>
              <a:t> (</a:t>
            </a:r>
            <a:r>
              <a:rPr lang="es-ES" sz="1600" dirty="0" err="1" smtClean="0"/>
              <a:t>bundled</a:t>
            </a:r>
            <a:r>
              <a:rPr lang="es-ES" sz="1600" dirty="0" smtClean="0"/>
              <a:t>)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scarce</a:t>
            </a:r>
            <a:r>
              <a:rPr lang="es-E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VIP Iberico: LT </a:t>
            </a:r>
            <a:r>
              <a:rPr lang="es-ES" sz="1600" dirty="0" err="1" smtClean="0"/>
              <a:t>contracts</a:t>
            </a:r>
            <a:r>
              <a:rPr lang="es-ES" sz="1600" dirty="0" smtClean="0"/>
              <a:t> (</a:t>
            </a:r>
            <a:r>
              <a:rPr lang="es-ES" sz="1600" dirty="0" err="1" smtClean="0"/>
              <a:t>unbundled</a:t>
            </a:r>
            <a:r>
              <a:rPr lang="es-ES" sz="1600" dirty="0" smtClean="0"/>
              <a:t>) </a:t>
            </a:r>
            <a:r>
              <a:rPr lang="es-ES" sz="1600" dirty="0" err="1" smtClean="0"/>
              <a:t>bookings</a:t>
            </a:r>
            <a:r>
              <a:rPr lang="es-ES" sz="1600" dirty="0" smtClean="0"/>
              <a:t> (</a:t>
            </a:r>
            <a:r>
              <a:rPr lang="es-ES" sz="1600" dirty="0" err="1" smtClean="0"/>
              <a:t>around</a:t>
            </a:r>
            <a:r>
              <a:rPr lang="es-ES" sz="1600" dirty="0" smtClean="0"/>
              <a:t> 65% of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)</a:t>
            </a:r>
            <a:endParaRPr lang="es-ES" sz="1600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endParaRPr lang="en-GB" sz="1600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70589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50045" y="698037"/>
            <a:ext cx="830238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1. Use </a:t>
            </a:r>
            <a:r>
              <a:rPr lang="en-GB" b="1" dirty="0"/>
              <a:t>of interconnections in the </a:t>
            </a:r>
            <a:r>
              <a:rPr lang="en-GB" b="1" dirty="0" smtClean="0"/>
              <a:t>Region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600" b="1" u="sng" dirty="0" smtClean="0"/>
              <a:t>Use </a:t>
            </a:r>
            <a:r>
              <a:rPr lang="es-ES" sz="1600" b="1" u="sng" dirty="0" smtClean="0"/>
              <a:t>of </a:t>
            </a:r>
            <a:r>
              <a:rPr lang="es-ES" sz="1600" b="1" u="sng" dirty="0" err="1" smtClean="0"/>
              <a:t>capacity</a:t>
            </a:r>
            <a:r>
              <a:rPr lang="es-ES" sz="1600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Seasonal</a:t>
            </a:r>
            <a:r>
              <a:rPr lang="es-ES" sz="1600" dirty="0" smtClean="0"/>
              <a:t> use in </a:t>
            </a:r>
            <a:r>
              <a:rPr lang="es-ES" sz="1600" dirty="0" err="1" smtClean="0"/>
              <a:t>both</a:t>
            </a:r>
            <a:r>
              <a:rPr lang="es-ES" sz="1600" dirty="0" smtClean="0"/>
              <a:t> </a:t>
            </a:r>
            <a:r>
              <a:rPr lang="es-ES" sz="1600" dirty="0" err="1" smtClean="0"/>
              <a:t>VIPs</a:t>
            </a:r>
            <a:endParaRPr lang="es-ES" sz="1600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smtClean="0"/>
              <a:t>Use of </a:t>
            </a:r>
            <a:r>
              <a:rPr lang="es-ES" sz="1600" dirty="0" err="1" smtClean="0"/>
              <a:t>booked</a:t>
            </a:r>
            <a:r>
              <a:rPr lang="es-ES" sz="1600" dirty="0" smtClean="0"/>
              <a:t>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: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 smtClean="0"/>
              <a:t>Bundled</a:t>
            </a:r>
            <a:r>
              <a:rPr lang="es-ES" sz="1600" dirty="0" smtClean="0"/>
              <a:t> </a:t>
            </a:r>
            <a:r>
              <a:rPr lang="es-ES" sz="1600" dirty="0"/>
              <a:t>(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</a:t>
            </a:r>
            <a:r>
              <a:rPr lang="es-ES" sz="1600" dirty="0" err="1"/>
              <a:t>auctions</a:t>
            </a:r>
            <a:r>
              <a:rPr lang="es-ES" sz="1600" dirty="0"/>
              <a:t>: Y, Q, M, D and WD): &gt;90%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/>
              <a:t>Unbundled</a:t>
            </a:r>
            <a:r>
              <a:rPr lang="es-ES" sz="1600" dirty="0"/>
              <a:t> (</a:t>
            </a:r>
            <a:r>
              <a:rPr lang="es-ES" sz="1600" dirty="0" err="1"/>
              <a:t>booked</a:t>
            </a:r>
            <a:r>
              <a:rPr lang="es-ES" sz="1600" dirty="0"/>
              <a:t> </a:t>
            </a:r>
            <a:r>
              <a:rPr lang="es-ES" sz="1600" dirty="0" err="1"/>
              <a:t>through</a:t>
            </a:r>
            <a:r>
              <a:rPr lang="es-ES" sz="1600" dirty="0"/>
              <a:t> LT </a:t>
            </a:r>
            <a:r>
              <a:rPr lang="es-ES" sz="1600" dirty="0" err="1"/>
              <a:t>contracts</a:t>
            </a:r>
            <a:r>
              <a:rPr lang="es-ES" sz="1600" dirty="0"/>
              <a:t>): </a:t>
            </a:r>
            <a:r>
              <a:rPr lang="es-ES" sz="1600" dirty="0" err="1"/>
              <a:t>average</a:t>
            </a:r>
            <a:r>
              <a:rPr lang="es-ES" sz="1600" dirty="0"/>
              <a:t> use 80%-90% (</a:t>
            </a:r>
            <a:r>
              <a:rPr lang="es-ES" sz="1600" dirty="0" err="1"/>
              <a:t>seasonal</a:t>
            </a:r>
            <a:r>
              <a:rPr lang="es-ES" sz="1600" dirty="0"/>
              <a:t> use)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err="1" smtClean="0"/>
              <a:t>Unused</a:t>
            </a:r>
            <a:r>
              <a:rPr lang="es-ES" sz="1600" dirty="0" smtClean="0"/>
              <a:t> </a:t>
            </a:r>
            <a:r>
              <a:rPr lang="es-ES" sz="1600" dirty="0" err="1" smtClean="0"/>
              <a:t>contracted</a:t>
            </a:r>
            <a:r>
              <a:rPr lang="es-ES" sz="1600" dirty="0" smtClean="0"/>
              <a:t> </a:t>
            </a:r>
            <a:r>
              <a:rPr lang="es-ES" sz="1600" dirty="0" err="1" smtClean="0"/>
              <a:t>capacity</a:t>
            </a:r>
            <a:r>
              <a:rPr lang="es-ES" sz="1600" dirty="0" smtClean="0"/>
              <a:t> </a:t>
            </a:r>
            <a:r>
              <a:rPr lang="es-ES" sz="1600" dirty="0" err="1"/>
              <a:t>is</a:t>
            </a:r>
            <a:r>
              <a:rPr lang="es-ES" sz="1600" dirty="0"/>
              <a:t> </a:t>
            </a:r>
            <a:r>
              <a:rPr lang="es-ES" sz="1600" dirty="0" err="1"/>
              <a:t>not</a:t>
            </a:r>
            <a:r>
              <a:rPr lang="es-ES" sz="1600" dirty="0"/>
              <a:t> </a:t>
            </a:r>
            <a:r>
              <a:rPr lang="es-ES" sz="1600" dirty="0" err="1" smtClean="0"/>
              <a:t>offered</a:t>
            </a:r>
            <a:r>
              <a:rPr lang="es-ES" sz="1600" dirty="0" smtClean="0"/>
              <a:t> </a:t>
            </a:r>
            <a:r>
              <a:rPr lang="es-ES" sz="1600" dirty="0"/>
              <a:t>in </a:t>
            </a:r>
            <a:r>
              <a:rPr lang="es-ES" sz="1600" dirty="0" err="1"/>
              <a:t>secondary</a:t>
            </a:r>
            <a:r>
              <a:rPr lang="es-ES" sz="1600" dirty="0"/>
              <a:t> </a:t>
            </a:r>
            <a:r>
              <a:rPr lang="es-ES" sz="1600" dirty="0" err="1"/>
              <a:t>markets</a:t>
            </a:r>
            <a:r>
              <a:rPr lang="es-ES" sz="16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Congestion</a:t>
            </a:r>
            <a:endParaRPr lang="es-ES" sz="1600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VIP </a:t>
            </a:r>
            <a:r>
              <a:rPr lang="es-ES" sz="1600" dirty="0" smtClean="0"/>
              <a:t>Pirineos: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s-ES" sz="1600" dirty="0" smtClean="0"/>
              <a:t>Winter </a:t>
            </a:r>
            <a:r>
              <a:rPr lang="es-ES" sz="1600" dirty="0"/>
              <a:t>2014-2015: </a:t>
            </a:r>
            <a:r>
              <a:rPr lang="es-ES" sz="1600" dirty="0" smtClean="0"/>
              <a:t>contractual </a:t>
            </a:r>
            <a:r>
              <a:rPr lang="es-ES" sz="1600" dirty="0" err="1"/>
              <a:t>congestion</a:t>
            </a:r>
            <a:r>
              <a:rPr lang="es-ES" sz="1600" dirty="0"/>
              <a:t> 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s-ES" sz="1600" dirty="0" err="1"/>
              <a:t>Some</a:t>
            </a:r>
            <a:r>
              <a:rPr lang="es-ES" sz="1600" dirty="0"/>
              <a:t> </a:t>
            </a:r>
            <a:r>
              <a:rPr lang="es-ES" sz="1600" dirty="0" err="1"/>
              <a:t>days</a:t>
            </a:r>
            <a:r>
              <a:rPr lang="es-ES" sz="1600" dirty="0"/>
              <a:t> in Nov/</a:t>
            </a:r>
            <a:r>
              <a:rPr lang="es-ES" sz="1600" dirty="0" err="1"/>
              <a:t>Dec</a:t>
            </a:r>
            <a:r>
              <a:rPr lang="es-ES" sz="1600" dirty="0"/>
              <a:t> 2014: </a:t>
            </a:r>
            <a:r>
              <a:rPr lang="es-ES" sz="1600" dirty="0" err="1"/>
              <a:t>p</a:t>
            </a:r>
            <a:r>
              <a:rPr lang="es-ES" sz="1600" dirty="0" err="1" smtClean="0"/>
              <a:t>hysical</a:t>
            </a:r>
            <a:r>
              <a:rPr lang="es-ES" sz="1600" dirty="0" smtClean="0"/>
              <a:t> </a:t>
            </a:r>
            <a:r>
              <a:rPr lang="es-ES" sz="1600" dirty="0" err="1" smtClean="0"/>
              <a:t>congestion</a:t>
            </a:r>
            <a:endParaRPr lang="es-ES" sz="1600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CMP </a:t>
            </a:r>
            <a:r>
              <a:rPr lang="es-ES" sz="1600" dirty="0" err="1" smtClean="0"/>
              <a:t>mechanisms</a:t>
            </a:r>
            <a:r>
              <a:rPr lang="es-ES" sz="1600" dirty="0" smtClean="0"/>
              <a:t> in place: </a:t>
            </a:r>
            <a:r>
              <a:rPr lang="es-ES" sz="1600" dirty="0" err="1" smtClean="0"/>
              <a:t>surrender</a:t>
            </a:r>
            <a:r>
              <a:rPr lang="es-ES" sz="1600" dirty="0" smtClean="0"/>
              <a:t> (</a:t>
            </a:r>
            <a:r>
              <a:rPr lang="es-ES" sz="1600" dirty="0" err="1" smtClean="0"/>
              <a:t>both</a:t>
            </a:r>
            <a:r>
              <a:rPr lang="es-ES" sz="1600" dirty="0" smtClean="0"/>
              <a:t> </a:t>
            </a:r>
            <a:r>
              <a:rPr lang="es-ES" sz="1600" dirty="0" err="1" smtClean="0"/>
              <a:t>VIPs</a:t>
            </a:r>
            <a:r>
              <a:rPr lang="es-ES" sz="1600" dirty="0" smtClean="0"/>
              <a:t>) and UIOLI LT (</a:t>
            </a:r>
            <a:r>
              <a:rPr lang="es-ES" sz="1600" dirty="0" err="1" smtClean="0"/>
              <a:t>ViP</a:t>
            </a:r>
            <a:r>
              <a:rPr lang="es-ES" sz="1600" dirty="0" smtClean="0"/>
              <a:t> Pirineos).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es-ES" sz="1600" b="1" u="sng" dirty="0" smtClean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s-ES" sz="1600" b="1" u="sng" dirty="0" err="1" smtClean="0"/>
              <a:t>Recommendations</a:t>
            </a:r>
            <a:r>
              <a:rPr lang="es-ES" sz="1600" b="1" u="sng" dirty="0" smtClean="0"/>
              <a:t>:</a:t>
            </a:r>
          </a:p>
          <a:p>
            <a:pPr marL="0" lvl="1"/>
            <a:endParaRPr lang="es-ES" sz="1600" b="1" u="sng" dirty="0" smtClean="0"/>
          </a:p>
          <a:p>
            <a:pPr marL="742950" lvl="2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Optimization</a:t>
            </a:r>
            <a:r>
              <a:rPr lang="es-ES" sz="1600" dirty="0" smtClean="0"/>
              <a:t> of CMP </a:t>
            </a:r>
            <a:r>
              <a:rPr lang="es-ES" sz="1600" dirty="0" err="1" smtClean="0"/>
              <a:t>application</a:t>
            </a:r>
            <a:endParaRPr lang="es-ES" sz="1600" dirty="0" smtClean="0"/>
          </a:p>
          <a:p>
            <a:pPr marL="742950" lvl="2" indent="-285750">
              <a:buFont typeface="Wingdings" panose="05000000000000000000" pitchFamily="2" charset="2"/>
              <a:buChar char="Ø"/>
            </a:pPr>
            <a:r>
              <a:rPr lang="es-ES" sz="1600" dirty="0" err="1" smtClean="0"/>
              <a:t>Keep</a:t>
            </a:r>
            <a:r>
              <a:rPr lang="es-ES" sz="1600" dirty="0" smtClean="0"/>
              <a:t> </a:t>
            </a:r>
            <a:r>
              <a:rPr lang="es-ES" sz="1600" dirty="0" err="1" smtClean="0"/>
              <a:t>on</a:t>
            </a:r>
            <a:r>
              <a:rPr lang="es-ES" sz="1600" dirty="0" smtClean="0"/>
              <a:t> </a:t>
            </a:r>
            <a:r>
              <a:rPr lang="es-ES" sz="1600" dirty="0" err="1" smtClean="0"/>
              <a:t>monitoring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market</a:t>
            </a:r>
            <a:r>
              <a:rPr lang="es-ES" sz="1600" dirty="0" smtClean="0"/>
              <a:t> </a:t>
            </a:r>
            <a:r>
              <a:rPr lang="es-ES" sz="1600" dirty="0" err="1" smtClean="0"/>
              <a:t>appetite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incremental </a:t>
            </a:r>
            <a:r>
              <a:rPr lang="es-ES" sz="1600" dirty="0" err="1" smtClean="0"/>
              <a:t>capacity</a:t>
            </a:r>
            <a:endParaRPr lang="es-ES" sz="1600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US" sz="500" dirty="0" smtClean="0">
              <a:ea typeface="Arial Unicode MS" pitchFamily="34" charset="-128"/>
            </a:endParaRP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US" sz="1600" b="1" dirty="0" smtClean="0">
                <a:ea typeface="Arial Unicode MS" pitchFamily="34" charset="-128"/>
              </a:rPr>
              <a:t>			Publication </a:t>
            </a:r>
            <a:r>
              <a:rPr lang="en-US" sz="1600" b="1" dirty="0">
                <a:ea typeface="Arial Unicode MS" pitchFamily="34" charset="-128"/>
              </a:rPr>
              <a:t>on ACER website: October 2017</a:t>
            </a:r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endParaRPr lang="en-GB" b="1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endParaRPr lang="en-GB" sz="1600" dirty="0" smtClean="0"/>
          </a:p>
          <a:p>
            <a:pPr marL="1341438" lvl="2" indent="-985838" algn="just"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63260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4775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534267" y="698037"/>
            <a:ext cx="83023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2. Gas </a:t>
            </a:r>
            <a:r>
              <a:rPr lang="en-GB" b="1" dirty="0"/>
              <a:t>balancing regime in the </a:t>
            </a:r>
            <a:r>
              <a:rPr lang="en-GB" b="1" dirty="0" smtClean="0"/>
              <a:t>Region.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Comparative analysis carried out in the three countries since the entry into force of the BAL NC to September 2017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s-ES" sz="1600" b="1" dirty="0" err="1" smtClean="0"/>
              <a:t>Conclusions</a:t>
            </a:r>
            <a:r>
              <a:rPr lang="es-ES" sz="1600" b="1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There are five balancing areas in the Region (after the merger of market areas in France in Nov 2018 there will be three).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There are three market places in the SGRI: PEG Nord, TRS and MIBGAS (after the merger two: TRF (PEG </a:t>
            </a:r>
            <a:r>
              <a:rPr lang="en-US" sz="1600" dirty="0" err="1"/>
              <a:t>Nord+TRS</a:t>
            </a:r>
            <a:r>
              <a:rPr lang="en-US" sz="1600" dirty="0"/>
              <a:t>) and MIBGAS).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Inclusion of Portugal side in MIBGAS is in progress.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Each country has defined different operating bands to trigger balancing actions. France has the smallest tolerated variability.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With regard to the rules and timelines on nomination and re-nomination procedures, the three countries of the region follow the same pattern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Information provision models: France and Spain (“base case” model) and Portugal (“variant 2”).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Imbalances </a:t>
            </a:r>
            <a:r>
              <a:rPr lang="en-US" sz="1600" dirty="0"/>
              <a:t>charges (FR, SP and PT): weighted average gas price of their respective markets ± small adjustment (2,5%).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Balancing actions:</a:t>
            </a:r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trading platform FR </a:t>
            </a:r>
            <a:r>
              <a:rPr lang="en-US" sz="1600" dirty="0" smtClean="0"/>
              <a:t>and SP </a:t>
            </a:r>
            <a:endParaRPr lang="en-US" sz="1600" dirty="0"/>
          </a:p>
          <a:p>
            <a:pPr marL="7429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auctions (PT). PT will join MIBGAS </a:t>
            </a:r>
            <a:r>
              <a:rPr lang="en-US" sz="1600" dirty="0" smtClean="0"/>
              <a:t>soon.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s-ES" sz="1600" b="1" dirty="0" smtClean="0"/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639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4775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534267" y="698037"/>
            <a:ext cx="83023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2. Gas </a:t>
            </a:r>
            <a:r>
              <a:rPr lang="en-GB" b="1" dirty="0"/>
              <a:t>balancing regime in the </a:t>
            </a:r>
            <a:r>
              <a:rPr lang="en-GB" b="1" dirty="0" smtClean="0"/>
              <a:t>Region. 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s-ES" sz="1600" b="1" dirty="0" err="1" smtClean="0"/>
              <a:t>Recommendations</a:t>
            </a:r>
            <a:r>
              <a:rPr lang="es-ES" sz="1600" b="1" dirty="0" smtClean="0"/>
              <a:t>: 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keep </a:t>
            </a:r>
            <a:r>
              <a:rPr lang="en-US" sz="1600" dirty="0"/>
              <a:t>on working in monitoring and gathering data to gain knowledge from practical </a:t>
            </a:r>
            <a:r>
              <a:rPr lang="en-US" sz="1600" dirty="0" smtClean="0"/>
              <a:t>experience, </a:t>
            </a:r>
            <a:r>
              <a:rPr lang="en-US" sz="1600" dirty="0"/>
              <a:t>in order to identify those areas where there is room for improvement</a:t>
            </a:r>
            <a:r>
              <a:rPr lang="en-US" sz="1600" dirty="0" smtClean="0"/>
              <a:t>.</a:t>
            </a:r>
          </a:p>
          <a:p>
            <a:pPr marL="173038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Potential </a:t>
            </a:r>
            <a:r>
              <a:rPr lang="en-US" sz="1600" dirty="0"/>
              <a:t>for application of cross-border balancing</a:t>
            </a:r>
          </a:p>
          <a:p>
            <a:pPr marL="173038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Studying potential </a:t>
            </a:r>
            <a:r>
              <a:rPr lang="en-US" sz="1600" dirty="0"/>
              <a:t>regulatory </a:t>
            </a:r>
            <a:r>
              <a:rPr lang="en-US" sz="1600" dirty="0" smtClean="0"/>
              <a:t>improvements</a:t>
            </a:r>
            <a:endParaRPr lang="en-US" sz="1600" dirty="0"/>
          </a:p>
          <a:p>
            <a:pPr marL="1524000" lvl="2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endParaRPr lang="en-US" sz="1600" dirty="0" smtClean="0">
              <a:ea typeface="Arial Unicode MS" pitchFamily="34" charset="-128"/>
            </a:endParaRPr>
          </a:p>
          <a:p>
            <a:pPr marL="4267200" lvl="8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US" sz="1600" b="1" dirty="0" smtClean="0">
                <a:ea typeface="Arial Unicode MS" pitchFamily="34" charset="-128"/>
              </a:rPr>
              <a:t>Publication </a:t>
            </a:r>
            <a:r>
              <a:rPr lang="en-US" sz="1600" b="1" dirty="0">
                <a:ea typeface="Arial Unicode MS" pitchFamily="34" charset="-128"/>
              </a:rPr>
              <a:t>on ACER website: October </a:t>
            </a:r>
            <a:r>
              <a:rPr lang="en-US" sz="1600" b="1" dirty="0" smtClean="0">
                <a:ea typeface="Arial Unicode MS" pitchFamily="34" charset="-128"/>
              </a:rPr>
              <a:t>2018</a:t>
            </a:r>
            <a:endParaRPr lang="en-US" sz="1600" b="1" dirty="0">
              <a:ea typeface="Arial Unicode MS" pitchFamily="34" charset="-128"/>
            </a:endParaRPr>
          </a:p>
          <a:p>
            <a:pPr marL="1524000" lvl="2" indent="-1168400" algn="just">
              <a:spcBef>
                <a:spcPts val="600"/>
              </a:spcBef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/>
              <a:t>	</a:t>
            </a:r>
            <a:endParaRPr lang="en-GB" sz="1600" dirty="0" smtClean="0"/>
          </a:p>
          <a:p>
            <a:pPr marL="1341438" lvl="2" indent="-985838" algn="just">
              <a:spcBef>
                <a:spcPts val="600"/>
              </a:spcBef>
              <a:spcAft>
                <a:spcPts val="600"/>
              </a:spcAft>
              <a:tabLst>
                <a:tab pos="1341438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8564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0682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</p:txBody>
      </p:sp>
      <p:sp>
        <p:nvSpPr>
          <p:cNvPr id="8" name="4 Rectángulo"/>
          <p:cNvSpPr/>
          <p:nvPr/>
        </p:nvSpPr>
        <p:spPr>
          <a:xfrm>
            <a:off x="137225" y="967787"/>
            <a:ext cx="830238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sz="2000" b="1" dirty="0" smtClean="0"/>
              <a:t>Target 3. Improvements </a:t>
            </a:r>
            <a:r>
              <a:rPr lang="en-GB" sz="2000" b="1" dirty="0"/>
              <a:t>on market </a:t>
            </a:r>
            <a:r>
              <a:rPr lang="en-GB" sz="2000" b="1" dirty="0" smtClean="0"/>
              <a:t>integration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	</a:t>
            </a:r>
          </a:p>
          <a:p>
            <a:pPr marL="609600" indent="20638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b="1" u="sng" dirty="0"/>
              <a:t>VIP Iberico.</a:t>
            </a:r>
            <a:r>
              <a:rPr lang="en-GB" sz="1600" b="1" dirty="0"/>
              <a:t> </a:t>
            </a:r>
            <a:r>
              <a:rPr lang="en-GB" sz="1600" dirty="0"/>
              <a:t>Follow-up of the inclusion of Portuguese side </a:t>
            </a:r>
            <a:r>
              <a:rPr lang="en-GB" sz="1600" dirty="0" smtClean="0"/>
              <a:t>in </a:t>
            </a:r>
            <a:r>
              <a:rPr lang="en-GB" sz="1600" dirty="0"/>
              <a:t>MIBGAS with regard to the accommodation of MIBGAS rules, </a:t>
            </a:r>
            <a:r>
              <a:rPr lang="en-GB" sz="1600" b="1" dirty="0"/>
              <a:t>implementation of implicit allocation mechanism</a:t>
            </a:r>
            <a:r>
              <a:rPr lang="en-GB" sz="1600" dirty="0"/>
              <a:t>, communication procedures and the implementation of the market </a:t>
            </a:r>
            <a:r>
              <a:rPr lang="en-GB" sz="1600" dirty="0" smtClean="0"/>
              <a:t>model. </a:t>
            </a:r>
            <a:r>
              <a:rPr lang="en-GB" sz="1600" dirty="0" err="1" smtClean="0"/>
              <a:t>NRAs´contribution</a:t>
            </a:r>
            <a:r>
              <a:rPr lang="en-GB" sz="1600" dirty="0" smtClean="0"/>
              <a:t> </a:t>
            </a:r>
            <a:r>
              <a:rPr lang="en-GB" sz="1600" dirty="0"/>
              <a:t>has been completed and they will keep on supporting the process when requested.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GB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/>
              <a:t>	</a:t>
            </a:r>
            <a:r>
              <a:rPr lang="en-GB" sz="1600" b="1" u="sng" dirty="0" smtClean="0"/>
              <a:t>VIP </a:t>
            </a:r>
            <a:r>
              <a:rPr lang="en-GB" sz="1600" b="1" u="sng" dirty="0" err="1" smtClean="0"/>
              <a:t>Pirineos</a:t>
            </a:r>
            <a:r>
              <a:rPr lang="en-GB" sz="1600" b="1" u="sng" dirty="0" smtClean="0"/>
              <a:t>.</a:t>
            </a:r>
            <a:r>
              <a:rPr lang="en-GB" sz="1600" b="1" dirty="0" smtClean="0"/>
              <a:t> </a:t>
            </a:r>
            <a:r>
              <a:rPr lang="en-GB" sz="1600" dirty="0" smtClean="0"/>
              <a:t>Follow-up of the spreads of prices among different EU marketplaces, in particular, the spreads MIBGAS-TRF and the potential impact of the market areas merger in France on VIP </a:t>
            </a:r>
            <a:r>
              <a:rPr lang="en-GB" sz="1600" dirty="0" err="1" smtClean="0"/>
              <a:t>Pirineos</a:t>
            </a:r>
            <a:r>
              <a:rPr lang="en-GB" sz="1600" dirty="0" smtClean="0"/>
              <a:t>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1094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2261050" y="5341"/>
            <a:ext cx="6882950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/>
            <a:endParaRPr lang="en-GB" sz="2400" kern="0" dirty="0">
              <a:solidFill>
                <a:srgbClr val="FFFFFF"/>
              </a:solidFill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195736" y="156986"/>
            <a:ext cx="6948264" cy="692696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baseline="0">
                <a:solidFill>
                  <a:srgbClr val="005BAB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8" charset="-128"/>
                <a:cs typeface="ＭＳ Ｐゴシック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 smtClean="0">
                <a:solidFill>
                  <a:srgbClr val="FFFFFF"/>
                </a:solidFill>
              </a:rPr>
              <a:t>II</a:t>
            </a:r>
            <a:r>
              <a:rPr lang="en-US" sz="2400" kern="0" dirty="0">
                <a:solidFill>
                  <a:srgbClr val="FFFFFF"/>
                </a:solidFill>
              </a:rPr>
              <a:t>. Accomplishment of the Work Plan 2017 - 2018</a:t>
            </a:r>
          </a:p>
          <a:p>
            <a:endParaRPr lang="en-US" sz="2400" kern="0" dirty="0">
              <a:solidFill>
                <a:srgbClr val="FFFFFF"/>
              </a:solidFill>
            </a:endParaRPr>
          </a:p>
        </p:txBody>
      </p:sp>
      <p:sp>
        <p:nvSpPr>
          <p:cNvPr id="8" name="4 Rectángulo"/>
          <p:cNvSpPr/>
          <p:nvPr/>
        </p:nvSpPr>
        <p:spPr>
          <a:xfrm>
            <a:off x="425983" y="847471"/>
            <a:ext cx="830238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 smtClean="0"/>
          </a:p>
          <a:p>
            <a:pPr marL="173038" lvl="1" indent="-274638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341438" algn="l"/>
              </a:tabLst>
            </a:pPr>
            <a:endParaRPr lang="en-GB" sz="1600" b="1" dirty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 smtClean="0"/>
              <a:t>Target 4. </a:t>
            </a:r>
            <a:r>
              <a:rPr lang="en-GB" b="1" dirty="0"/>
              <a:t>	</a:t>
            </a:r>
            <a:r>
              <a:rPr lang="en-GB" b="1" dirty="0" smtClean="0"/>
              <a:t>Follow-up of infrastructure developments in the Region </a:t>
            </a:r>
            <a:r>
              <a:rPr lang="en-GB" dirty="0" smtClean="0"/>
              <a:t>(TYNDP, GRIPs….)</a:t>
            </a:r>
            <a:endParaRPr lang="en-GB" b="1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US" sz="1600" dirty="0" smtClean="0"/>
          </a:p>
          <a:p>
            <a:pPr marL="1524000" lvl="2" indent="-1168400" algn="just">
              <a:spcAft>
                <a:spcPts val="600"/>
              </a:spcAft>
              <a:tabLst>
                <a:tab pos="1524000" algn="l"/>
              </a:tabLst>
            </a:pPr>
            <a:endParaRPr lang="en-GB" sz="1600" dirty="0" smtClean="0"/>
          </a:p>
          <a:p>
            <a:pPr marL="0" lvl="1">
              <a:spcAft>
                <a:spcPts val="600"/>
              </a:spcAft>
              <a:tabLst>
                <a:tab pos="1524000" algn="l"/>
              </a:tabLst>
            </a:pPr>
            <a:r>
              <a:rPr lang="en-GB" b="1" dirty="0"/>
              <a:t>Target </a:t>
            </a:r>
            <a:r>
              <a:rPr lang="en-GB" b="1" dirty="0" smtClean="0"/>
              <a:t>5. </a:t>
            </a:r>
            <a:r>
              <a:rPr lang="en-GB" b="1" dirty="0"/>
              <a:t>	</a:t>
            </a:r>
            <a:r>
              <a:rPr lang="en-GB" b="1" dirty="0" smtClean="0"/>
              <a:t>Implementation</a:t>
            </a:r>
            <a:r>
              <a:rPr lang="en-GB" b="1" dirty="0"/>
              <a:t> </a:t>
            </a:r>
            <a:r>
              <a:rPr lang="en-GB" b="1" dirty="0" smtClean="0"/>
              <a:t>of OSBB 	</a:t>
            </a:r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GB" sz="1600" dirty="0" smtClean="0"/>
              <a:t>	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524000" algn="l"/>
              </a:tabLst>
            </a:pPr>
            <a:r>
              <a:rPr lang="en-GB" sz="1600" dirty="0" smtClean="0"/>
              <a:t>The OSBB mechanism was approved in April 2016. The Initiative has </a:t>
            </a:r>
            <a:r>
              <a:rPr lang="en-US" sz="1600" dirty="0" smtClean="0"/>
              <a:t>followed up the progress on the implementation of the mechanism that was successfully completed on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April 2018.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524000" algn="l"/>
              </a:tabLst>
            </a:pPr>
            <a:r>
              <a:rPr lang="en-US" sz="1600" dirty="0" smtClean="0"/>
              <a:t>Since then, OSBB </a:t>
            </a:r>
            <a:r>
              <a:rPr lang="en-US" sz="1600" dirty="0" smtClean="0"/>
              <a:t>mechanism has been offered </a:t>
            </a:r>
            <a:r>
              <a:rPr lang="en-US" sz="1600" dirty="0" smtClean="0"/>
              <a:t>on a daily basis, </a:t>
            </a:r>
            <a:r>
              <a:rPr lang="en-US" sz="1600" dirty="0" smtClean="0"/>
              <a:t>provided the conditions to be offered have been </a:t>
            </a:r>
            <a:r>
              <a:rPr lang="en-US" sz="1600" dirty="0" smtClean="0"/>
              <a:t>met at both sides of the IPs. </a:t>
            </a:r>
            <a:endParaRPr lang="en-US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US" sz="1600" dirty="0"/>
              <a:t>	</a:t>
            </a:r>
            <a:endParaRPr lang="en-US" sz="1600" dirty="0" smtClean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endParaRPr lang="en-US" sz="1600" dirty="0"/>
          </a:p>
          <a:p>
            <a:pPr marL="609600" indent="-1168400" algn="just">
              <a:spcAft>
                <a:spcPts val="600"/>
              </a:spcAft>
              <a:tabLst>
                <a:tab pos="1524000" algn="l"/>
              </a:tabLst>
            </a:pPr>
            <a:r>
              <a:rPr lang="en-US" sz="1600" dirty="0" smtClean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6420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29906069D1CC4E81DA4DAAC1AC5E78" ma:contentTypeVersion="20" ma:contentTypeDescription="Create a new document." ma:contentTypeScope="" ma:versionID="77ae328be0511768426b452dcf5bdb84">
  <xsd:schema xmlns:xsd="http://www.w3.org/2001/XMLSchema" xmlns:xs="http://www.w3.org/2001/XMLSchema" xmlns:p="http://schemas.microsoft.com/office/2006/metadata/properties" xmlns:ns2="985daa2e-53d8-4475-82b8-9c7d25324e34" xmlns:ns3="d634418c-bb42-420f-92c3-d1d7c66e1c62" targetNamespace="http://schemas.microsoft.com/office/2006/metadata/properties" ma:root="true" ma:fieldsID="bb5f8cb373a93fd903220d4fd24cd169" ns2:_="" ns3:_="">
    <xsd:import namespace="985daa2e-53d8-4475-82b8-9c7d25324e34"/>
    <xsd:import namespace="d634418c-bb42-420f-92c3-d1d7c66e1c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418c-bb42-420f-92c3-d1d7c66e1c6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d634418c-bb42-420f-92c3-d1d7c66e1c62">0 - 24th SG_Meeting guide_v1.pptx</AcerDocumentName>
    <ACER_Abstract xmlns="985daa2e-53d8-4475-82b8-9c7d25324e34" xsi:nil="true"/>
    <_dlc_DocId xmlns="985daa2e-53d8-4475-82b8-9c7d25324e34">ACER-2019-84492</_dlc_DocId>
    <_dlc_DocIdUrl xmlns="985daa2e-53d8-4475-82b8-9c7d25324e34">
      <Url>https://extranet.acer.europa.eu/Events/24th-SG-Meeting/_layouts/15/DocIdRedir.aspx?ID=ACER-2019-84492</Url>
      <Description>ACER-2019-84492</Description>
    </_dlc_DocIdUrl>
  </documentManagement>
</p:properties>
</file>

<file path=customXml/itemProps1.xml><?xml version="1.0" encoding="utf-8"?>
<ds:datastoreItem xmlns:ds="http://schemas.openxmlformats.org/officeDocument/2006/customXml" ds:itemID="{4C65EBD2-E2BE-4C31-8134-66E81AECBB2D}"/>
</file>

<file path=customXml/itemProps2.xml><?xml version="1.0" encoding="utf-8"?>
<ds:datastoreItem xmlns:ds="http://schemas.openxmlformats.org/officeDocument/2006/customXml" ds:itemID="{D1AE5081-C33B-4BB3-8882-ACEFCED1B0FE}"/>
</file>

<file path=customXml/itemProps3.xml><?xml version="1.0" encoding="utf-8"?>
<ds:datastoreItem xmlns:ds="http://schemas.openxmlformats.org/officeDocument/2006/customXml" ds:itemID="{EA365CCC-3DA7-4B75-89B9-CC9944CE160F}"/>
</file>

<file path=customXml/itemProps4.xml><?xml version="1.0" encoding="utf-8"?>
<ds:datastoreItem xmlns:ds="http://schemas.openxmlformats.org/officeDocument/2006/customXml" ds:itemID="{F87D8AE8-0FDF-44E2-9224-1D8F9C09A9F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10919</TotalTime>
  <Words>1150</Words>
  <Application>Microsoft Office PowerPoint</Application>
  <PresentationFormat>Presentación en pantalla (4:3)</PresentationFormat>
  <Paragraphs>233</Paragraphs>
  <Slides>24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24</vt:i4>
      </vt:variant>
    </vt:vector>
  </HeadingPairs>
  <TitlesOfParts>
    <vt:vector size="34" baseType="lpstr">
      <vt:lpstr>MS PGothic</vt:lpstr>
      <vt:lpstr>Arial</vt:lpstr>
      <vt:lpstr>Arial Unicode MS</vt:lpstr>
      <vt:lpstr>Calibri</vt:lpstr>
      <vt:lpstr>Trebuchet MS</vt:lpstr>
      <vt:lpstr>Verdana</vt:lpstr>
      <vt:lpstr>Wingdings</vt:lpstr>
      <vt:lpstr>Thème Office</vt:lpstr>
      <vt:lpstr>ACER new presentation template</vt:lpstr>
      <vt:lpstr>1_ACER new presentation template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Martinez</dc:creator>
  <cp:lastModifiedBy>Alonso Borrego, Nuria</cp:lastModifiedBy>
  <cp:revision>219</cp:revision>
  <cp:lastPrinted>2019-03-20T08:32:44Z</cp:lastPrinted>
  <dcterms:created xsi:type="dcterms:W3CDTF">2017-04-21T00:30:16Z</dcterms:created>
  <dcterms:modified xsi:type="dcterms:W3CDTF">2019-03-20T10:43:31Z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0x010100A129906069D1CC4E81DA4DAAC1AC5E78</vt:lpwstr>
  </property>
  <property fmtid="{D5CDD505-2E9C-101B-9397-08002B2CF9AE}" pid="3" name="_dlc_DocIdItemGuid">
    <vt:lpwstr>7a5630b9-1d43-49c1-a211-c94cc3138214</vt:lpwstr>
  </property>
</Properties>
</file>