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26.xml" ContentType="application/vnd.openxmlformats-officedocument.presentationml.slideLayout+xml"/>
  <Override PartName="/ppt/slideLayouts/slideLayout96.xml" ContentType="application/vnd.openxmlformats-officedocument.presentationml.slideLayout+xml"/>
  <Override PartName="/ppt/slideLayouts/slideLayout105.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03.xml" ContentType="application/vnd.openxmlformats-officedocument.presentationml.slideLayout+xml"/>
  <Override PartName="/ppt/slideLayouts/slideLayout114.xml" ContentType="application/vnd.openxmlformats-officedocument.presentationml.slideLayout+xml"/>
  <Override PartName="/ppt/slideLayouts/slideLayout10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1.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4.xml" ContentType="application/vnd.openxmlformats-officedocument.presentationml.slideLayout+xml"/>
  <Override PartName="/ppt/slideLayouts/slideLayout100.xml" ContentType="application/vnd.openxmlformats-officedocument.presentationml.slideLayout+xml"/>
  <Override PartName="/ppt/slideLayouts/slideLayout116.xml" ContentType="application/vnd.openxmlformats-officedocument.presentationml.slideLayout+xml"/>
  <Override PartName="/ppt/slideLayouts/slideLayout98.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15.xml" ContentType="application/vnd.openxmlformats-officedocument.presentationml.slideLayout+xml"/>
  <Override PartName="/ppt/slideLayouts/slideLayout99.xml" ContentType="application/vnd.openxmlformats-officedocument.presentationml.slideLayout+xml"/>
  <Override PartName="/ppt/slideLayouts/slideLayout120.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25.xml" ContentType="application/vnd.openxmlformats-officedocument.presentationml.slideLayout+xml"/>
  <Override PartName="/ppt/slideLayouts/slideLayout119.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9.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heme/theme15.xml" ContentType="application/vnd.openxmlformats-officedocument.theme+xml"/>
  <Override PartName="/ppt/theme/theme1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6">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44"/>
  </p:notesMasterIdLst>
  <p:handoutMasterIdLst>
    <p:handoutMasterId r:id="rId45"/>
  </p:handoutMasterIdLst>
  <p:sldIdLst>
    <p:sldId id="256" r:id="rId16"/>
    <p:sldId id="259" r:id="rId17"/>
    <p:sldId id="459" r:id="rId18"/>
    <p:sldId id="568" r:id="rId19"/>
    <p:sldId id="584" r:id="rId20"/>
    <p:sldId id="574" r:id="rId21"/>
    <p:sldId id="599" r:id="rId22"/>
    <p:sldId id="575" r:id="rId23"/>
    <p:sldId id="577" r:id="rId24"/>
    <p:sldId id="578" r:id="rId25"/>
    <p:sldId id="581" r:id="rId26"/>
    <p:sldId id="589" r:id="rId27"/>
    <p:sldId id="590" r:id="rId28"/>
    <p:sldId id="591" r:id="rId29"/>
    <p:sldId id="592" r:id="rId30"/>
    <p:sldId id="596" r:id="rId31"/>
    <p:sldId id="594" r:id="rId32"/>
    <p:sldId id="593" r:id="rId33"/>
    <p:sldId id="595" r:id="rId34"/>
    <p:sldId id="597" r:id="rId35"/>
    <p:sldId id="598" r:id="rId36"/>
    <p:sldId id="588" r:id="rId37"/>
    <p:sldId id="582" r:id="rId38"/>
    <p:sldId id="583" r:id="rId39"/>
    <p:sldId id="587" r:id="rId40"/>
    <p:sldId id="534" r:id="rId41"/>
    <p:sldId id="328" r:id="rId42"/>
    <p:sldId id="572" r:id="rId4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0000FF"/>
    <a:srgbClr val="264D74"/>
    <a:srgbClr val="FF0000"/>
    <a:srgbClr val="0099CC"/>
    <a:srgbClr val="006666"/>
    <a:srgbClr val="0099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86371" autoAdjust="0"/>
  </p:normalViewPr>
  <p:slideViewPr>
    <p:cSldViewPr>
      <p:cViewPr>
        <p:scale>
          <a:sx n="80" d="100"/>
          <a:sy n="80" d="100"/>
        </p:scale>
        <p:origin x="-270" y="-1392"/>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3" Type="http://schemas.openxmlformats.org/officeDocument/2006/relationships/customXml" Target="../customXml/item4.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extLst>
      <p:ext uri="{BB962C8B-B14F-4D97-AF65-F5344CB8AC3E}">
        <p14:creationId xmlns:p14="http://schemas.microsoft.com/office/powerpoint/2010/main" xmlns="" val="12015853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extLst>
      <p:ext uri="{BB962C8B-B14F-4D97-AF65-F5344CB8AC3E}">
        <p14:creationId xmlns:p14="http://schemas.microsoft.com/office/powerpoint/2010/main" xmlns="" val="4073189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12/12/2013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4211961" y="5573280"/>
            <a:ext cx="4176463" cy="376000"/>
          </a:xfrm>
        </p:spPr>
        <p:txBody>
          <a:bodyPr/>
          <a:lstStyle/>
          <a:p>
            <a:pPr eaLnBrk="1" hangingPunct="1">
              <a:spcBef>
                <a:spcPct val="0"/>
              </a:spcBef>
            </a:pPr>
            <a:r>
              <a:rPr lang="en-US" b="1" dirty="0" smtClean="0"/>
              <a:t>13</a:t>
            </a:r>
            <a:r>
              <a:rPr lang="en-US" b="1" baseline="30000" dirty="0" smtClean="0"/>
              <a:t>th</a:t>
            </a:r>
            <a:r>
              <a:rPr lang="en-US" b="1" dirty="0" smtClean="0"/>
              <a:t> December 2013</a:t>
            </a:r>
          </a:p>
          <a:p>
            <a:pPr algn="ctr" eaLnBrk="1" hangingPunct="1">
              <a:spcBef>
                <a:spcPct val="0"/>
              </a:spcBef>
            </a:pPr>
            <a:r>
              <a:rPr lang="en-US" b="1" dirty="0" smtClean="0"/>
              <a:t>Teleconference </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25</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2" cstate="print"/>
          <a:srcRect/>
          <a:stretch>
            <a:fillRect/>
          </a:stretch>
        </p:blipFill>
        <p:spPr bwMode="auto">
          <a:xfrm>
            <a:off x="2987824" y="1700808"/>
            <a:ext cx="1211026" cy="576064"/>
          </a:xfrm>
          <a:prstGeom prst="rect">
            <a:avLst/>
          </a:prstGeom>
          <a:noFill/>
        </p:spPr>
      </p:pic>
      <p:pic>
        <p:nvPicPr>
          <p:cNvPr id="5" name="4 Imagen" descr="SIMPLIFICADA CMYK"/>
          <p:cNvPicPr/>
          <p:nvPr/>
        </p:nvPicPr>
        <p:blipFill>
          <a:blip r:embed="rId3" cstate="print"/>
          <a:srcRect/>
          <a:stretch>
            <a:fillRect/>
          </a:stretch>
        </p:blipFill>
        <p:spPr bwMode="auto">
          <a:xfrm>
            <a:off x="179512" y="1772816"/>
            <a:ext cx="1224136" cy="504056"/>
          </a:xfrm>
          <a:prstGeom prst="rect">
            <a:avLst/>
          </a:prstGeom>
          <a:noFill/>
        </p:spPr>
      </p:pic>
      <p:pic>
        <p:nvPicPr>
          <p:cNvPr id="8" name="7 Imagen" descr="Logo"/>
          <p:cNvPicPr/>
          <p:nvPr/>
        </p:nvPicPr>
        <p:blipFill>
          <a:blip r:embed="rId4" cstate="print"/>
          <a:srcRect/>
          <a:stretch>
            <a:fillRect/>
          </a:stretch>
        </p:blipFill>
        <p:spPr bwMode="auto">
          <a:xfrm>
            <a:off x="1475656" y="1772816"/>
            <a:ext cx="1480383" cy="50405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7016" y="2132856"/>
            <a:ext cx="8533456" cy="3662541"/>
          </a:xfrm>
          <a:prstGeom prst="rect">
            <a:avLst/>
          </a:prstGeom>
        </p:spPr>
        <p:txBody>
          <a:bodyPr wrap="square">
            <a:spAutoFit/>
          </a:bodyPr>
          <a:lstStyle/>
          <a:p>
            <a:pPr marL="361950" indent="-361950">
              <a:spcBef>
                <a:spcPts val="600"/>
              </a:spcBef>
              <a:spcAft>
                <a:spcPts val="600"/>
              </a:spcAft>
              <a:buFont typeface="Arial" pitchFamily="34" charset="0"/>
              <a:buChar char="•"/>
            </a:pPr>
            <a:r>
              <a:rPr lang="en-GB" b="1" dirty="0" smtClean="0"/>
              <a:t>Monitoring by NRAs</a:t>
            </a:r>
          </a:p>
          <a:p>
            <a:pPr marL="819150" lvl="1" indent="-361950">
              <a:spcBef>
                <a:spcPts val="300"/>
              </a:spcBef>
              <a:spcAft>
                <a:spcPts val="300"/>
              </a:spcAft>
              <a:buFont typeface="Wingdings" pitchFamily="2" charset="2"/>
              <a:buChar char="ü"/>
            </a:pPr>
            <a:r>
              <a:rPr lang="en-GB" sz="1600" dirty="0" smtClean="0"/>
              <a:t>NRAs will have access to auctions information via PRISMA.</a:t>
            </a:r>
          </a:p>
          <a:p>
            <a:pPr marL="819150" lvl="1" indent="-361950">
              <a:spcBef>
                <a:spcPts val="300"/>
              </a:spcBef>
              <a:spcAft>
                <a:spcPts val="300"/>
              </a:spcAft>
              <a:buFont typeface="Wingdings" pitchFamily="2" charset="2"/>
              <a:buChar char="ü"/>
            </a:pPr>
            <a:r>
              <a:rPr lang="en-GB" sz="1600" dirty="0" smtClean="0"/>
              <a:t>NRAs could request TSOs information to perform the monitoring task.</a:t>
            </a:r>
          </a:p>
          <a:p>
            <a:pPr marL="819150" lvl="1" indent="-361950">
              <a:spcBef>
                <a:spcPts val="300"/>
              </a:spcBef>
              <a:spcAft>
                <a:spcPts val="300"/>
              </a:spcAft>
              <a:buFont typeface="Wingdings" pitchFamily="2" charset="2"/>
              <a:buChar char="ü"/>
            </a:pPr>
            <a:r>
              <a:rPr lang="en-GB" sz="1600" dirty="0" smtClean="0"/>
              <a:t>Procedures of coordination between NRAs on both sides of the border?</a:t>
            </a:r>
          </a:p>
          <a:p>
            <a:pPr marL="819150" lvl="1" indent="-361950">
              <a:spcBef>
                <a:spcPts val="300"/>
              </a:spcBef>
              <a:spcAft>
                <a:spcPts val="300"/>
              </a:spcAft>
              <a:buFont typeface="Wingdings" pitchFamily="2" charset="2"/>
              <a:buChar char="ü"/>
            </a:pPr>
            <a:endParaRPr lang="en-GB" sz="1600" dirty="0" smtClean="0"/>
          </a:p>
          <a:p>
            <a:pPr marL="361950" indent="-361950">
              <a:spcBef>
                <a:spcPts val="600"/>
              </a:spcBef>
              <a:spcAft>
                <a:spcPts val="600"/>
              </a:spcAft>
              <a:buFont typeface="Arial" pitchFamily="34" charset="0"/>
              <a:buChar char="•"/>
            </a:pPr>
            <a:r>
              <a:rPr lang="en-GB" b="1" dirty="0" smtClean="0"/>
              <a:t>Information about other capacity allocations calendar in the region and </a:t>
            </a:r>
            <a:r>
              <a:rPr lang="en-GB" b="1" dirty="0" smtClean="0"/>
              <a:t>beyond</a:t>
            </a:r>
          </a:p>
          <a:p>
            <a:pPr marL="819150" lvl="1" indent="-361950">
              <a:spcBef>
                <a:spcPts val="600"/>
              </a:spcBef>
              <a:spcAft>
                <a:spcPts val="600"/>
              </a:spcAft>
              <a:buFont typeface="Arial" pitchFamily="34" charset="0"/>
              <a:buChar char="•"/>
            </a:pPr>
            <a:r>
              <a:rPr lang="en-GB" sz="1600" dirty="0" smtClean="0"/>
              <a:t>Information to the market on how the </a:t>
            </a:r>
            <a:r>
              <a:rPr lang="en-GB" sz="1600" dirty="0" smtClean="0"/>
              <a:t>non-auction capacity </a:t>
            </a:r>
            <a:r>
              <a:rPr lang="en-GB" sz="1600" dirty="0" smtClean="0"/>
              <a:t>allocation in the interconnections are going to work in the interim </a:t>
            </a:r>
            <a:r>
              <a:rPr lang="en-GB" sz="1600" dirty="0" smtClean="0"/>
              <a:t>period ( </a:t>
            </a:r>
            <a:r>
              <a:rPr lang="en-GB" sz="1600" dirty="0" err="1" smtClean="0"/>
              <a:t>i.e.monthly</a:t>
            </a:r>
            <a:r>
              <a:rPr lang="en-GB" sz="1600" dirty="0" smtClean="0"/>
              <a:t>, daily allocation of capacity from March 2014 onwards)</a:t>
            </a:r>
          </a:p>
          <a:p>
            <a:pPr marL="819150" lvl="1" indent="-361950">
              <a:spcBef>
                <a:spcPts val="600"/>
              </a:spcBef>
              <a:spcAft>
                <a:spcPts val="600"/>
              </a:spcAft>
              <a:buFont typeface="Arial" pitchFamily="34" charset="0"/>
              <a:buChar char="•"/>
            </a:pPr>
            <a:r>
              <a:rPr lang="en-GB" sz="1600" dirty="0" smtClean="0"/>
              <a:t>Calendar of national allocation of interest for the market</a:t>
            </a:r>
            <a:endParaRPr lang="en-GB" sz="1600" dirty="0" smtClean="0"/>
          </a:p>
        </p:txBody>
      </p:sp>
      <p:sp>
        <p:nvSpPr>
          <p:cNvPr id="7" name="6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8"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7344816"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smtClean="0"/>
          </a:p>
        </p:txBody>
      </p:sp>
      <p:sp>
        <p:nvSpPr>
          <p:cNvPr id="6" name="5 Rectángulo"/>
          <p:cNvSpPr/>
          <p:nvPr/>
        </p:nvSpPr>
        <p:spPr>
          <a:xfrm>
            <a:off x="467544" y="2204864"/>
            <a:ext cx="7957392" cy="2970044"/>
          </a:xfrm>
          <a:prstGeom prst="rect">
            <a:avLst/>
          </a:prstGeom>
        </p:spPr>
        <p:txBody>
          <a:bodyPr wrap="square">
            <a:spAutoFit/>
          </a:bodyPr>
          <a:lstStyle/>
          <a:p>
            <a:pPr marL="361950" indent="-361950">
              <a:spcBef>
                <a:spcPts val="300"/>
              </a:spcBef>
              <a:spcAft>
                <a:spcPts val="300"/>
              </a:spcAft>
              <a:buFont typeface="Arial" pitchFamily="34" charset="0"/>
              <a:buChar char="•"/>
            </a:pPr>
            <a:r>
              <a:rPr lang="en-GB" dirty="0" smtClean="0"/>
              <a:t>Spain: </a:t>
            </a:r>
          </a:p>
          <a:p>
            <a:pPr marL="1276350" lvl="2" indent="-361950">
              <a:spcBef>
                <a:spcPts val="300"/>
              </a:spcBef>
              <a:spcAft>
                <a:spcPts val="300"/>
              </a:spcAft>
              <a:buFont typeface="Wingdings" pitchFamily="2" charset="2"/>
              <a:buChar char="ü"/>
            </a:pPr>
            <a:r>
              <a:rPr lang="en-GB" dirty="0" smtClean="0"/>
              <a:t>a </a:t>
            </a:r>
            <a:r>
              <a:rPr lang="en-GB" b="1" dirty="0" smtClean="0"/>
              <a:t>CNMC Circular </a:t>
            </a:r>
            <a:r>
              <a:rPr lang="en-GB" dirty="0" smtClean="0"/>
              <a:t>to regulate the allocation processes.</a:t>
            </a:r>
          </a:p>
          <a:p>
            <a:pPr marL="361950" indent="-361950">
              <a:spcBef>
                <a:spcPts val="300"/>
              </a:spcBef>
              <a:spcAft>
                <a:spcPts val="300"/>
              </a:spcAft>
              <a:buFont typeface="Arial" pitchFamily="34" charset="0"/>
              <a:buChar char="•"/>
            </a:pPr>
            <a:r>
              <a:rPr lang="en-GB" dirty="0" smtClean="0"/>
              <a:t>France: </a:t>
            </a:r>
          </a:p>
          <a:p>
            <a:pPr marL="1276350" lvl="2" indent="-361950">
              <a:spcBef>
                <a:spcPts val="300"/>
              </a:spcBef>
              <a:spcAft>
                <a:spcPts val="300"/>
              </a:spcAft>
              <a:buFont typeface="Wingdings" pitchFamily="2" charset="2"/>
              <a:buChar char="ü"/>
            </a:pPr>
            <a:r>
              <a:rPr lang="en-GB" dirty="0" smtClean="0"/>
              <a:t>a </a:t>
            </a:r>
            <a:r>
              <a:rPr lang="en-GB" b="1" dirty="0" smtClean="0"/>
              <a:t>CRE Deliberation </a:t>
            </a:r>
            <a:r>
              <a:rPr lang="en-GB" dirty="0" smtClean="0"/>
              <a:t>will describe the allocation procedures at the IPs with Spain. Also, the tariff related aspects will be reflected in the yearly decision on transmission tariffs by the end of 2013.</a:t>
            </a:r>
          </a:p>
          <a:p>
            <a:pPr marL="361950" indent="-361950">
              <a:spcBef>
                <a:spcPts val="300"/>
              </a:spcBef>
              <a:spcAft>
                <a:spcPts val="300"/>
              </a:spcAft>
              <a:buFont typeface="Arial" pitchFamily="34" charset="0"/>
              <a:buChar char="•"/>
            </a:pPr>
            <a:r>
              <a:rPr lang="en-GB" dirty="0" smtClean="0"/>
              <a:t>Portugal: </a:t>
            </a:r>
          </a:p>
          <a:p>
            <a:pPr marL="1276350" lvl="2" indent="-361950">
              <a:spcBef>
                <a:spcPts val="300"/>
              </a:spcBef>
              <a:spcAft>
                <a:spcPts val="300"/>
              </a:spcAft>
              <a:buFont typeface="Wingdings" pitchFamily="2" charset="2"/>
              <a:buChar char="ü"/>
            </a:pPr>
            <a:r>
              <a:rPr lang="en-GB" dirty="0" smtClean="0"/>
              <a:t>a </a:t>
            </a:r>
            <a:r>
              <a:rPr lang="en-GB" b="1" dirty="0" smtClean="0"/>
              <a:t>ERSE Deliberation </a:t>
            </a:r>
            <a:r>
              <a:rPr lang="en-GB" dirty="0" smtClean="0"/>
              <a:t>based on the conclusions of the SGRI.</a:t>
            </a:r>
            <a:endParaRPr lang="en-GB" b="1" dirty="0" smtClean="0"/>
          </a:p>
        </p:txBody>
      </p:sp>
      <p:sp>
        <p:nvSpPr>
          <p:cNvPr id="4" name="3 Rectángulo"/>
          <p:cNvSpPr/>
          <p:nvPr/>
        </p:nvSpPr>
        <p:spPr>
          <a:xfrm>
            <a:off x="323528" y="1556792"/>
            <a:ext cx="3493264" cy="369332"/>
          </a:xfrm>
          <a:prstGeom prst="rect">
            <a:avLst/>
          </a:prstGeom>
          <a:solidFill>
            <a:srgbClr val="264D74"/>
          </a:solidFill>
        </p:spPr>
        <p:txBody>
          <a:bodyPr wrap="none">
            <a:spAutoFit/>
          </a:bodyPr>
          <a:lstStyle/>
          <a:p>
            <a:r>
              <a:rPr lang="en-US" b="1" dirty="0" smtClean="0">
                <a:solidFill>
                  <a:schemeClr val="bg1"/>
                </a:solidFill>
              </a:rPr>
              <a:t>NRAs regulatory development</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4" name="3 Rectángulo"/>
          <p:cNvSpPr/>
          <p:nvPr/>
        </p:nvSpPr>
        <p:spPr>
          <a:xfrm>
            <a:off x="2339752" y="836712"/>
            <a:ext cx="6408712" cy="646331"/>
          </a:xfrm>
          <a:prstGeom prst="rect">
            <a:avLst/>
          </a:prstGeom>
          <a:solidFill>
            <a:srgbClr val="264D74"/>
          </a:solidFill>
        </p:spPr>
        <p:txBody>
          <a:bodyPr wrap="square">
            <a:spAutoFit/>
          </a:bodyPr>
          <a:lstStyle/>
          <a:p>
            <a:pPr algn="ctr"/>
            <a:r>
              <a:rPr lang="en-US" b="1" dirty="0" smtClean="0">
                <a:solidFill>
                  <a:schemeClr val="bg1"/>
                </a:solidFill>
              </a:rPr>
              <a:t>Public Consultation on the Regulators Paper to progress on the early implementation of CAM NC</a:t>
            </a:r>
            <a:endParaRPr lang="es-ES" b="1" dirty="0">
              <a:solidFill>
                <a:schemeClr val="bg1"/>
              </a:solidFill>
            </a:endParaRPr>
          </a:p>
        </p:txBody>
      </p:sp>
      <p:sp>
        <p:nvSpPr>
          <p:cNvPr id="7" name="6 Rectángulo"/>
          <p:cNvSpPr/>
          <p:nvPr/>
        </p:nvSpPr>
        <p:spPr>
          <a:xfrm>
            <a:off x="611560" y="1628800"/>
            <a:ext cx="7992888" cy="369332"/>
          </a:xfrm>
          <a:prstGeom prst="rect">
            <a:avLst/>
          </a:prstGeom>
        </p:spPr>
        <p:txBody>
          <a:bodyPr wrap="square">
            <a:spAutoFit/>
          </a:bodyPr>
          <a:lstStyle/>
          <a:p>
            <a:pPr marL="0" lvl="1" algn="just"/>
            <a:r>
              <a:rPr lang="es-ES" dirty="0" err="1" smtClean="0"/>
              <a:t>Evaluation</a:t>
            </a:r>
            <a:r>
              <a:rPr lang="es-ES" dirty="0" smtClean="0"/>
              <a:t> of responses </a:t>
            </a:r>
            <a:r>
              <a:rPr lang="es-ES" dirty="0" err="1" smtClean="0"/>
              <a:t>received</a:t>
            </a:r>
            <a:r>
              <a:rPr lang="es-ES" dirty="0" smtClean="0"/>
              <a:t> </a:t>
            </a:r>
            <a:r>
              <a:rPr lang="en-US" dirty="0" smtClean="0"/>
              <a:t>in the PC </a:t>
            </a:r>
            <a:r>
              <a:rPr lang="en-US" b="1" dirty="0" smtClean="0"/>
              <a:t>finished on 4 Dec 2013</a:t>
            </a:r>
            <a:endParaRPr lang="es-ES" sz="1600" b="1" dirty="0" smtClean="0"/>
          </a:p>
        </p:txBody>
      </p:sp>
      <p:sp>
        <p:nvSpPr>
          <p:cNvPr id="10" name="9 Llamada rectangular redondeada"/>
          <p:cNvSpPr/>
          <p:nvPr/>
        </p:nvSpPr>
        <p:spPr>
          <a:xfrm>
            <a:off x="179512" y="1412776"/>
            <a:ext cx="288032" cy="216024"/>
          </a:xfrm>
          <a:prstGeom prst="wedgeRoundRectCallout">
            <a:avLst>
              <a:gd name="adj1" fmla="val 71520"/>
              <a:gd name="adj2" fmla="val 1438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6" name="Rectangle 2"/>
          <p:cNvSpPr>
            <a:spLocks noChangeArrowheads="1"/>
          </p:cNvSpPr>
          <p:nvPr/>
        </p:nvSpPr>
        <p:spPr bwMode="auto">
          <a:xfrm>
            <a:off x="323528" y="2060848"/>
            <a:ext cx="84249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b="1" dirty="0" smtClean="0">
                <a:solidFill>
                  <a:srgbClr val="003399"/>
                </a:solidFill>
              </a:rPr>
              <a:t>10 stakeholders have answered: 2 TSOs + 7 shippers + 1 association </a:t>
            </a:r>
          </a:p>
          <a:p>
            <a:pPr marL="534988" marR="0" lvl="0" indent="-534988" algn="just" defTabSz="914400" rtl="0" eaLnBrk="1" fontAlgn="base" latinLnBrk="0" hangingPunct="1">
              <a:lnSpc>
                <a:spcPct val="100000"/>
              </a:lnSpc>
              <a:spcBef>
                <a:spcPct val="0"/>
              </a:spcBef>
              <a:spcAft>
                <a:spcPct val="0"/>
              </a:spcAft>
              <a:buClrTx/>
              <a:buSzTx/>
              <a:tabLst/>
            </a:pPr>
            <a:endParaRPr lang="en-US" dirty="0" smtClean="0"/>
          </a:p>
          <a:p>
            <a:pPr marL="534988" marR="0" lvl="0" indent="-534988" algn="just" defTabSz="914400" rtl="0" eaLnBrk="1" fontAlgn="base" latinLnBrk="0" hangingPunct="1">
              <a:lnSpc>
                <a:spcPct val="100000"/>
              </a:lnSpc>
              <a:spcBef>
                <a:spcPct val="0"/>
              </a:spcBef>
              <a:spcAft>
                <a:spcPct val="0"/>
              </a:spcAft>
              <a:buClrTx/>
              <a:buSzTx/>
              <a:tabLst/>
            </a:pPr>
            <a:r>
              <a:rPr lang="en-US" b="1" dirty="0" smtClean="0"/>
              <a:t>General comments:</a:t>
            </a:r>
          </a:p>
          <a:p>
            <a:pPr marL="355600" indent="-355600" algn="just">
              <a:buFont typeface="Wingdings" pitchFamily="2" charset="2"/>
              <a:buChar char="ü"/>
            </a:pPr>
            <a:r>
              <a:rPr lang="en-US" dirty="0" smtClean="0"/>
              <a:t>Considered as </a:t>
            </a:r>
            <a:r>
              <a:rPr lang="en-US" b="1" dirty="0" smtClean="0"/>
              <a:t>positive for integration </a:t>
            </a:r>
            <a:r>
              <a:rPr lang="en-US" dirty="0" smtClean="0"/>
              <a:t>of three countries towards the common objective of European gas internal market (welcomed by 7 stakeholders specifically)</a:t>
            </a:r>
          </a:p>
          <a:p>
            <a:pPr marL="355600" indent="-355600" algn="just">
              <a:buFont typeface="Wingdings" pitchFamily="2" charset="2"/>
              <a:buChar char="ü"/>
            </a:pPr>
            <a:r>
              <a:rPr lang="en-US" b="1" dirty="0" smtClean="0"/>
              <a:t>Thanks the effort NRAs-TSOs</a:t>
            </a:r>
          </a:p>
          <a:p>
            <a:pPr marL="355600" indent="-355600" algn="just">
              <a:buFont typeface="Wingdings" pitchFamily="2" charset="2"/>
              <a:buChar char="ü"/>
            </a:pPr>
            <a:r>
              <a:rPr lang="en-US" dirty="0" smtClean="0"/>
              <a:t>Regional shippers should </a:t>
            </a:r>
            <a:r>
              <a:rPr lang="en-US" b="1" dirty="0" smtClean="0"/>
              <a:t>not support incremental costs </a:t>
            </a:r>
            <a:r>
              <a:rPr lang="en-US" dirty="0" smtClean="0"/>
              <a:t>compared to other shippers in MS that are not working on the early CAM NC implementation. </a:t>
            </a:r>
            <a:endParaRPr lang="es-ES" dirty="0" smtClean="0"/>
          </a:p>
          <a:p>
            <a:pPr marL="355600" indent="-355600" algn="just">
              <a:buFont typeface="Wingdings" pitchFamily="2" charset="2"/>
              <a:buChar char="ü"/>
            </a:pPr>
            <a:r>
              <a:rPr lang="en-US" b="1" dirty="0" smtClean="0"/>
              <a:t>Other issues should be developed simultaneously and coordinately</a:t>
            </a:r>
          </a:p>
          <a:p>
            <a:pPr marL="812800" lvl="2" indent="-355600" algn="just">
              <a:buFont typeface="Wingdings" pitchFamily="2" charset="2"/>
              <a:buChar char="§"/>
            </a:pPr>
            <a:r>
              <a:rPr lang="en-US" dirty="0" smtClean="0"/>
              <a:t>Common criteria to apply CMP on bundled products. </a:t>
            </a:r>
          </a:p>
          <a:p>
            <a:pPr marL="812800" lvl="2" indent="-355600" algn="just">
              <a:buFont typeface="Wingdings" pitchFamily="2" charset="2"/>
              <a:buChar char="§"/>
            </a:pPr>
            <a:r>
              <a:rPr lang="en-US" dirty="0" smtClean="0"/>
              <a:t>Efficient mechanisms to ensure that the maximum amount of unused available capacity is released back to the market: OSBB as essential to sell bundled capacity on more than a day-ahead basis. </a:t>
            </a:r>
          </a:p>
          <a:p>
            <a:pPr marL="812800" lvl="2" indent="-355600" algn="just">
              <a:buFont typeface="Wingdings" pitchFamily="2" charset="2"/>
              <a:buChar char="§"/>
            </a:pPr>
            <a:r>
              <a:rPr lang="en-US" dirty="0" smtClean="0"/>
              <a:t>Interoperability measures.</a:t>
            </a:r>
            <a:endParaRPr kumimoji="0" lang="es-E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4" name="3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
        <p:nvSpPr>
          <p:cNvPr id="200705" name="Rectangle 1"/>
          <p:cNvSpPr>
            <a:spLocks noChangeArrowheads="1"/>
          </p:cNvSpPr>
          <p:nvPr/>
        </p:nvSpPr>
        <p:spPr bwMode="auto">
          <a:xfrm>
            <a:off x="179512" y="1556792"/>
            <a:ext cx="84249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defTabSz="914400" eaLnBrk="1" latinLnBrk="0" hangingPunct="1">
              <a:lnSpc>
                <a:spcPct val="100000"/>
              </a:lnSpc>
              <a:spcBef>
                <a:spcPts val="300"/>
              </a:spcBef>
              <a:spcAft>
                <a:spcPts val="300"/>
              </a:spcAft>
              <a:buClrTx/>
              <a:buSzTx/>
              <a:tabLst/>
            </a:pPr>
            <a:r>
              <a:rPr lang="en-US" b="1" dirty="0" smtClean="0"/>
              <a:t>1)	Bundled capacities </a:t>
            </a:r>
            <a:endParaRPr lang="es-ES" b="1" dirty="0" smtClean="0"/>
          </a:p>
          <a:p>
            <a:pPr marL="534988" marR="0" lvl="0" indent="-357188" algn="just" defTabSz="914400" eaLnBrk="0" latinLnBrk="0" hangingPunct="0">
              <a:lnSpc>
                <a:spcPct val="100000"/>
              </a:lnSpc>
              <a:spcBef>
                <a:spcPts val="300"/>
              </a:spcBef>
              <a:spcAft>
                <a:spcPts val="300"/>
              </a:spcAft>
              <a:buClrTx/>
              <a:buSzTx/>
              <a:buFont typeface="Wingdings" pitchFamily="2" charset="2"/>
              <a:buChar char="ü"/>
              <a:tabLst/>
            </a:pPr>
            <a:r>
              <a:rPr lang="en-US" sz="1600" dirty="0" smtClean="0"/>
              <a:t>Importance of </a:t>
            </a:r>
            <a:r>
              <a:rPr lang="en-US" sz="1600" b="1" dirty="0" smtClean="0"/>
              <a:t>TSOs’ coordination and information exchange</a:t>
            </a:r>
            <a:r>
              <a:rPr lang="en-US" sz="1600" dirty="0" smtClean="0"/>
              <a:t>.</a:t>
            </a:r>
            <a:endParaRPr lang="es-ES" sz="1600" dirty="0" smtClean="0"/>
          </a:p>
          <a:p>
            <a:pPr marL="534988" marR="0" lvl="0" indent="-357188" algn="just" defTabSz="914400" eaLnBrk="0" latinLnBrk="0" hangingPunct="0">
              <a:lnSpc>
                <a:spcPct val="100000"/>
              </a:lnSpc>
              <a:spcBef>
                <a:spcPts val="300"/>
              </a:spcBef>
              <a:spcAft>
                <a:spcPts val="300"/>
              </a:spcAft>
              <a:buClrTx/>
              <a:buSzTx/>
              <a:buFont typeface="Wingdings" pitchFamily="2" charset="2"/>
              <a:buChar char="ü"/>
              <a:tabLst/>
            </a:pPr>
            <a:r>
              <a:rPr lang="en-GB" sz="1600" dirty="0" smtClean="0"/>
              <a:t>One association  encourages </a:t>
            </a:r>
            <a:r>
              <a:rPr lang="en-GB" sz="1600" b="1" dirty="0" smtClean="0"/>
              <a:t>Regulators to urge TSOs participating in PRISMA</a:t>
            </a:r>
            <a:r>
              <a:rPr lang="en-GB" sz="1600" dirty="0" smtClean="0"/>
              <a:t>.</a:t>
            </a:r>
            <a:endParaRPr lang="es-ES" sz="1600" dirty="0" smtClean="0"/>
          </a:p>
          <a:p>
            <a:pPr marL="534988" marR="0" lvl="0" indent="-357188" algn="just" defTabSz="914400" eaLnBrk="0" latinLnBrk="0" hangingPunct="0">
              <a:lnSpc>
                <a:spcPct val="100000"/>
              </a:lnSpc>
              <a:spcBef>
                <a:spcPts val="300"/>
              </a:spcBef>
              <a:spcAft>
                <a:spcPts val="300"/>
              </a:spcAft>
              <a:buClrTx/>
              <a:buSzTx/>
              <a:buFont typeface="Wingdings" pitchFamily="2" charset="2"/>
              <a:buChar char="ü"/>
              <a:tabLst/>
            </a:pPr>
            <a:r>
              <a:rPr lang="en-GB" sz="1600" dirty="0" smtClean="0"/>
              <a:t>A proposal: </a:t>
            </a:r>
            <a:r>
              <a:rPr lang="en-GB" sz="1600" b="1" dirty="0" smtClean="0"/>
              <a:t>to link bids for several periods </a:t>
            </a:r>
            <a:r>
              <a:rPr lang="en-GB" sz="1600" dirty="0" smtClean="0"/>
              <a:t>(years and months) to ensure a continuous supply for some periods such as 3 months. To offer products like a French TSO making bundled bids in “FOS + PEG NORD”: considering more than one IP and </a:t>
            </a:r>
            <a:r>
              <a:rPr lang="en-GB" sz="1600" b="1" dirty="0" smtClean="0"/>
              <a:t>conditioned bids </a:t>
            </a:r>
            <a:r>
              <a:rPr lang="en-GB" sz="1600" dirty="0" smtClean="0"/>
              <a:t>(one company contract provisionally allocated capacity as definitive if company get capacity in another/s IP, ex ante established in the bid).</a:t>
            </a:r>
          </a:p>
          <a:p>
            <a:pPr marL="355600" marR="0" lvl="0" indent="-355600" algn="just" defTabSz="914400" eaLnBrk="0" latinLnBrk="0" hangingPunct="0">
              <a:lnSpc>
                <a:spcPct val="100000"/>
              </a:lnSpc>
              <a:spcBef>
                <a:spcPts val="300"/>
              </a:spcBef>
              <a:spcAft>
                <a:spcPts val="300"/>
              </a:spcAft>
              <a:buClrTx/>
              <a:buSzTx/>
              <a:buFont typeface="Wingdings" pitchFamily="2" charset="2"/>
              <a:buChar char="ü"/>
              <a:tabLst/>
            </a:pPr>
            <a:endParaRPr lang="en-GB" dirty="0" smtClean="0"/>
          </a:p>
          <a:p>
            <a:r>
              <a:rPr lang="en-US" b="1" dirty="0" smtClean="0"/>
              <a:t>2) 	Split of the capacity to be offered</a:t>
            </a:r>
            <a:r>
              <a:rPr lang="en-US" dirty="0" smtClean="0"/>
              <a:t> </a:t>
            </a:r>
            <a:endParaRPr lang="es-ES" dirty="0" smtClean="0"/>
          </a:p>
          <a:p>
            <a:pPr marL="534988" indent="-357188" algn="just" eaLnBrk="0" hangingPunct="0">
              <a:spcBef>
                <a:spcPts val="300"/>
              </a:spcBef>
              <a:spcAft>
                <a:spcPts val="300"/>
              </a:spcAft>
              <a:buFont typeface="Wingdings" pitchFamily="2" charset="2"/>
              <a:buChar char="ü"/>
            </a:pPr>
            <a:r>
              <a:rPr lang="en-US" sz="1600" dirty="0" smtClean="0"/>
              <a:t>In relation to the planned auctions at PT-ES border: </a:t>
            </a:r>
            <a:r>
              <a:rPr lang="en-US" sz="1600" b="1" dirty="0" smtClean="0"/>
              <a:t>why yearly capacity products will only be sold for the following year and not for 15 years. </a:t>
            </a:r>
            <a:endParaRPr lang="es-ES" sz="1600" b="1" dirty="0" smtClean="0"/>
          </a:p>
          <a:p>
            <a:pPr marL="534988" indent="-357188" algn="just" eaLnBrk="0" hangingPunct="0">
              <a:spcBef>
                <a:spcPts val="300"/>
              </a:spcBef>
              <a:spcAft>
                <a:spcPts val="300"/>
              </a:spcAft>
              <a:buFont typeface="Wingdings" pitchFamily="2" charset="2"/>
              <a:buChar char="ü"/>
            </a:pPr>
            <a:r>
              <a:rPr lang="en-US" sz="1600" dirty="0" smtClean="0"/>
              <a:t>One recommendation of using the </a:t>
            </a:r>
            <a:r>
              <a:rPr lang="en-US" sz="1600" b="1" dirty="0" smtClean="0"/>
              <a:t>same allocation methodology to allocate day-ahead capacity products on both sides of the FR-ES border</a:t>
            </a:r>
            <a:r>
              <a:rPr lang="en-US" sz="1600" dirty="0" smtClean="0"/>
              <a:t>.</a:t>
            </a:r>
            <a:endParaRPr lang="en-GB" sz="1600" dirty="0" smtClean="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179512" y="1484784"/>
            <a:ext cx="878497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3) Interruptible capacity</a:t>
            </a:r>
          </a:p>
          <a:p>
            <a:endParaRPr lang="en-US" b="1" dirty="0" smtClean="0"/>
          </a:p>
          <a:p>
            <a:pPr marL="355600" indent="-355600">
              <a:buFont typeface="Wingdings" pitchFamily="2" charset="2"/>
              <a:buChar char="ü"/>
            </a:pPr>
            <a:r>
              <a:rPr lang="en-US" b="1" dirty="0" smtClean="0"/>
              <a:t> </a:t>
            </a:r>
            <a:r>
              <a:rPr lang="en-US" sz="1600" dirty="0" smtClean="0"/>
              <a:t>One TSO reaffirms on the </a:t>
            </a:r>
            <a:r>
              <a:rPr lang="en-US" sz="1600" b="1" dirty="0" smtClean="0"/>
              <a:t>threshold to be established for the offer of interruptible capacity </a:t>
            </a:r>
            <a:r>
              <a:rPr lang="en-US" sz="1600" dirty="0" smtClean="0"/>
              <a:t>when allocated firm capacity is lower than, but very closed to 100%. Also, they propose the </a:t>
            </a:r>
            <a:r>
              <a:rPr lang="en-US" sz="1600" b="1" dirty="0" smtClean="0"/>
              <a:t>offer of interruptible products in an unbundled way </a:t>
            </a:r>
            <a:r>
              <a:rPr lang="en-US" sz="1600" dirty="0" smtClean="0"/>
              <a:t>since the conditions for interruption will always be different on two sides of the IP.  Besides, if there is firm available capacity at one side of the IP and interruptible available capacity on the other side, both products should be offered in an unbundled way. </a:t>
            </a:r>
            <a:endParaRPr lang="es-ES" sz="1600" dirty="0" smtClean="0"/>
          </a:p>
          <a:p>
            <a:r>
              <a:rPr lang="en-US" sz="1600" dirty="0" smtClean="0"/>
              <a:t> </a:t>
            </a:r>
            <a:endParaRPr lang="es-ES" sz="1600" dirty="0" smtClean="0"/>
          </a:p>
          <a:p>
            <a:pPr marL="355600" indent="-355600">
              <a:buFont typeface="Wingdings" pitchFamily="2" charset="2"/>
              <a:buChar char="ü"/>
            </a:pPr>
            <a:r>
              <a:rPr lang="en-US" sz="1600" dirty="0" smtClean="0"/>
              <a:t>One shipper </a:t>
            </a:r>
            <a:r>
              <a:rPr lang="en-US" sz="1600" b="1" dirty="0" smtClean="0"/>
              <a:t>supports</a:t>
            </a:r>
            <a:r>
              <a:rPr lang="en-US" sz="1600" dirty="0" smtClean="0"/>
              <a:t> the Paper Regulators: (1) to sell interruptible capacity at PT-ES VIP via auction if a small bundled capacity remains unsold and (2) NRAs to set appropriate rules for TSOs to convert as much subscribed interruptible capacity as possible into firm capacity. </a:t>
            </a:r>
            <a:endParaRPr lang="es-ES" sz="1600" dirty="0" smtClean="0"/>
          </a:p>
          <a:p>
            <a:pPr marL="355600" indent="-355600"/>
            <a:endParaRPr lang="es-ES" sz="1600" dirty="0" smtClean="0"/>
          </a:p>
          <a:p>
            <a:pPr marL="355600" indent="-355600">
              <a:buFont typeface="Wingdings" pitchFamily="2" charset="2"/>
              <a:buChar char="ü"/>
            </a:pPr>
            <a:r>
              <a:rPr lang="en-US" sz="1600" dirty="0" smtClean="0"/>
              <a:t>Other shipper proposes a </a:t>
            </a:r>
            <a:r>
              <a:rPr lang="en-US" sz="1600" b="1" dirty="0" smtClean="0"/>
              <a:t>different option from threshold: if there is more demand </a:t>
            </a:r>
            <a:r>
              <a:rPr lang="en-US" sz="1600" dirty="0" smtClean="0"/>
              <a:t>than offer in the auction, then interruptible capacity could be offered.</a:t>
            </a:r>
            <a:endParaRPr lang="es-ES" sz="1600" dirty="0" smtClean="0"/>
          </a:p>
          <a:p>
            <a:pPr marL="355600" indent="-355600"/>
            <a:endParaRPr lang="es-ES" sz="1600" dirty="0" smtClean="0"/>
          </a:p>
          <a:p>
            <a:pPr marL="355600" indent="-355600">
              <a:buFont typeface="Wingdings" pitchFamily="2" charset="2"/>
              <a:buChar char="ü"/>
            </a:pPr>
            <a:r>
              <a:rPr lang="en-US" sz="1600" dirty="0" smtClean="0"/>
              <a:t>One </a:t>
            </a:r>
            <a:r>
              <a:rPr lang="en-US" sz="1600" b="1" dirty="0" smtClean="0"/>
              <a:t>request about more information on schedule, rules, criteria and offer of interruptible capacity</a:t>
            </a:r>
            <a:r>
              <a:rPr lang="en-US" sz="1600" dirty="0" smtClean="0"/>
              <a:t>. In particular, further clarification about offer frequency at the ES-PT border (on a daily basis as requiring in CAM NC or in a yearly basis). </a:t>
            </a:r>
            <a:endParaRPr lang="es-ES" dirty="0" smtClean="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323528" y="1679902"/>
            <a:ext cx="8496944"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4) VIP</a:t>
            </a:r>
          </a:p>
          <a:p>
            <a:endParaRPr lang="en-US" b="1" dirty="0" smtClean="0"/>
          </a:p>
          <a:p>
            <a:pPr marL="355600" indent="-273050" algn="just">
              <a:buFont typeface="Wingdings" pitchFamily="2" charset="2"/>
              <a:buChar char="ü"/>
            </a:pPr>
            <a:r>
              <a:rPr lang="en-US" b="1" dirty="0" smtClean="0"/>
              <a:t> </a:t>
            </a:r>
            <a:r>
              <a:rPr lang="en-US" sz="1600" dirty="0" smtClean="0"/>
              <a:t>One shipper comments on:</a:t>
            </a:r>
          </a:p>
          <a:p>
            <a:pPr marL="812800" lvl="1" indent="-273050" algn="just">
              <a:buFont typeface="Wingdings" pitchFamily="2" charset="2"/>
              <a:buChar char="§"/>
            </a:pPr>
            <a:r>
              <a:rPr lang="en-US" sz="1600" dirty="0" smtClean="0"/>
              <a:t>The </a:t>
            </a:r>
            <a:r>
              <a:rPr lang="en-US" sz="1600" b="1" dirty="0" smtClean="0"/>
              <a:t>adequate coordination between TSOs which </a:t>
            </a:r>
            <a:r>
              <a:rPr lang="en-US" sz="1600" b="1" dirty="0" smtClean="0"/>
              <a:t>allows to </a:t>
            </a:r>
            <a:r>
              <a:rPr lang="en-US" sz="1600" b="1" dirty="0" smtClean="0"/>
              <a:t>maximize the offer and use of the existing firm capacity</a:t>
            </a:r>
            <a:r>
              <a:rPr lang="en-US" sz="1600" dirty="0" smtClean="0"/>
              <a:t> (i.e. BRS operations). </a:t>
            </a:r>
          </a:p>
          <a:p>
            <a:pPr marL="812800" lvl="1" indent="-273050" algn="just">
              <a:buFont typeface="Wingdings" pitchFamily="2" charset="2"/>
              <a:buChar char="§"/>
            </a:pPr>
            <a:r>
              <a:rPr lang="en-US" sz="1600" dirty="0" smtClean="0"/>
              <a:t>The commercial flow from one country system to the other and firm capacity booking should </a:t>
            </a:r>
            <a:r>
              <a:rPr lang="en-US" sz="1600" b="1" dirty="0" smtClean="0"/>
              <a:t>not be limited by internal physical issues </a:t>
            </a:r>
            <a:r>
              <a:rPr lang="en-US" sz="1600" dirty="0" smtClean="0"/>
              <a:t>which TSOs should manage. </a:t>
            </a:r>
          </a:p>
          <a:p>
            <a:pPr marL="812800" lvl="1" indent="-273050" algn="just">
              <a:buFont typeface="Wingdings" pitchFamily="2" charset="2"/>
              <a:buChar char="§"/>
            </a:pPr>
            <a:r>
              <a:rPr lang="en-US" sz="1600" dirty="0" smtClean="0"/>
              <a:t>The</a:t>
            </a:r>
            <a:r>
              <a:rPr lang="en-US" sz="1600" dirty="0" smtClean="0"/>
              <a:t> </a:t>
            </a:r>
            <a:r>
              <a:rPr lang="en-US" sz="1600" dirty="0" smtClean="0"/>
              <a:t>TSO should not condition </a:t>
            </a:r>
            <a:r>
              <a:rPr lang="en-US" sz="1600" dirty="0" smtClean="0"/>
              <a:t>the </a:t>
            </a:r>
            <a:r>
              <a:rPr lang="en-US" sz="1600" dirty="0" smtClean="0"/>
              <a:t>gas flow </a:t>
            </a:r>
            <a:r>
              <a:rPr lang="en-US" sz="1600" dirty="0" smtClean="0"/>
              <a:t>when </a:t>
            </a:r>
            <a:r>
              <a:rPr lang="en-US" sz="1600" dirty="0" smtClean="0"/>
              <a:t>VIP is created.</a:t>
            </a:r>
            <a:endParaRPr lang="es-ES" sz="1600" dirty="0" smtClean="0"/>
          </a:p>
          <a:p>
            <a:pPr marL="355600" indent="-273050"/>
            <a:endParaRPr lang="es-ES" sz="1600" dirty="0" smtClean="0"/>
          </a:p>
          <a:p>
            <a:pPr marL="355600" indent="-273050">
              <a:buFont typeface="Wingdings" pitchFamily="2" charset="2"/>
              <a:buChar char="ü"/>
            </a:pPr>
            <a:r>
              <a:rPr lang="en-US" sz="1600" dirty="0" smtClean="0"/>
              <a:t>One TSO points out that, as from 1 October 2014, </a:t>
            </a:r>
            <a:r>
              <a:rPr lang="en-US" sz="1600" b="1" dirty="0" smtClean="0"/>
              <a:t>all existing contracts at the physical IPs will be transferred to the VIPs </a:t>
            </a:r>
            <a:r>
              <a:rPr lang="en-US" sz="1600" dirty="0" smtClean="0"/>
              <a:t>and capacity available should only be allocated at the VIP, bundled and unbundled. </a:t>
            </a: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827584" y="620688"/>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251520" y="1370964"/>
            <a:ext cx="849694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5) Users registration for participating in the auctions and shipper codes</a:t>
            </a:r>
          </a:p>
          <a:p>
            <a:pPr algn="ctr"/>
            <a:r>
              <a:rPr lang="en-US" sz="1400" b="1" dirty="0" smtClean="0"/>
              <a:t> </a:t>
            </a:r>
            <a:r>
              <a:rPr lang="en-US" sz="1400" i="1" dirty="0" smtClean="0"/>
              <a:t>“The EIC shall be globally unique: only one code is allocated per organization (business group); the same shipper on both sides of the border will have the same EIC code.” </a:t>
            </a:r>
            <a:endParaRPr lang="es-ES" sz="1400" dirty="0" smtClean="0"/>
          </a:p>
          <a:p>
            <a:r>
              <a:rPr lang="en-US" sz="1600" u="sng" dirty="0" smtClean="0"/>
              <a:t>Two opposite views: </a:t>
            </a:r>
          </a:p>
          <a:p>
            <a:pPr marL="342900" lvl="1" indent="-342900" algn="just">
              <a:buFontTx/>
              <a:buAutoNum type="arabicParenBoth"/>
            </a:pPr>
            <a:r>
              <a:rPr lang="en-US" sz="1600" dirty="0" smtClean="0"/>
              <a:t>1 shipper and 1 association </a:t>
            </a:r>
            <a:r>
              <a:rPr lang="en-US" sz="1600" dirty="0" smtClean="0"/>
              <a:t>propose </a:t>
            </a:r>
            <a:r>
              <a:rPr lang="en-US" sz="1600" b="1" dirty="0" smtClean="0"/>
              <a:t>two EIC for one bundled capacity allocation. </a:t>
            </a:r>
          </a:p>
          <a:p>
            <a:pPr marL="800100" lvl="1" indent="-342900" algn="just">
              <a:buFont typeface="Arial" pitchFamily="34" charset="0"/>
              <a:buChar char="•"/>
            </a:pPr>
            <a:r>
              <a:rPr lang="en-US" sz="1600" dirty="0" smtClean="0"/>
              <a:t>Two legal entities belonging to the same parent company or business group will be allocated different EIC. </a:t>
            </a:r>
          </a:p>
          <a:p>
            <a:pPr marL="800100" lvl="1" indent="-342900" algn="just">
              <a:buFont typeface="Arial" pitchFamily="34" charset="0"/>
              <a:buChar char="•"/>
            </a:pPr>
            <a:r>
              <a:rPr lang="en-US" sz="1600" dirty="0" smtClean="0"/>
              <a:t>Unique EIC is in place for IT convenience of PRISMA/TSOs and not founded on any piece of regulation. Not support that a company group using different trading entities on each side of the border will have to apply for licenses on the other side of the border. Two companies on each side of the border, of the same business group, should be able to get bundled capacity under each names and  EICs. </a:t>
            </a:r>
          </a:p>
          <a:p>
            <a:pPr marL="342900" indent="-342900" algn="just">
              <a:buFont typeface="Wingdings" pitchFamily="2" charset="2"/>
              <a:buAutoNum type="arabicParenBoth" startAt="2"/>
            </a:pPr>
            <a:r>
              <a:rPr lang="en-US" sz="1600" dirty="0" smtClean="0"/>
              <a:t>3 shippers and 1 TSO agree on </a:t>
            </a:r>
            <a:r>
              <a:rPr lang="en-US" sz="1600" b="1" dirty="0" smtClean="0"/>
              <a:t>one EIC for one bundled capacity allocation.</a:t>
            </a:r>
            <a:r>
              <a:rPr lang="en-US" sz="1600" dirty="0" smtClean="0"/>
              <a:t> The EIC should be a unique reference by business group (the only one decision maker). </a:t>
            </a:r>
            <a:endParaRPr lang="es-ES" sz="1600" b="1" dirty="0" smtClean="0"/>
          </a:p>
          <a:p>
            <a:pPr marL="800100" lvl="1" indent="-342900" algn="just">
              <a:buFont typeface="Arial" pitchFamily="34" charset="0"/>
              <a:buChar char="•"/>
            </a:pPr>
            <a:r>
              <a:rPr lang="en-US" sz="1600" dirty="0" smtClean="0"/>
              <a:t>Two companies belonging to the same business group may bid for bundled capacity on both sides of the IPs, under the same EIC code.</a:t>
            </a:r>
          </a:p>
          <a:p>
            <a:pPr marL="800100" lvl="1" indent="-342900" algn="just">
              <a:buFont typeface="Arial" pitchFamily="34" charset="0"/>
              <a:buChar char="•"/>
            </a:pPr>
            <a:r>
              <a:rPr lang="en-US" sz="1600" dirty="0" smtClean="0"/>
              <a:t>The CAM NC does not forbid that two companies of the same group book a bundled capacity. Companies of the same group should be considered as the same shipper, according to the relationship of “control” in EC Regulation 139/2004.</a:t>
            </a:r>
          </a:p>
          <a:p>
            <a:pPr marL="800100" lvl="1" indent="-342900" algn="just">
              <a:buFont typeface="Arial" pitchFamily="34" charset="0"/>
              <a:buChar char="•"/>
            </a:pPr>
            <a:r>
              <a:rPr lang="en-US" sz="1600" dirty="0" smtClean="0"/>
              <a:t>The company who was allocated capacity should be the same (same EIC) that the one who signs the contract with the TSOs. There is no possibility to transfer the allocated capacity to affiliates. </a:t>
            </a:r>
            <a:endParaRPr lang="es-ES" sz="1600" dirty="0" smtClean="0"/>
          </a:p>
        </p:txBody>
      </p:sp>
      <p:sp>
        <p:nvSpPr>
          <p:cNvPr id="6" name="5 Rectángulo"/>
          <p:cNvSpPr/>
          <p:nvPr/>
        </p:nvSpPr>
        <p:spPr>
          <a:xfrm>
            <a:off x="3203848" y="764704"/>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323528" y="1502688"/>
            <a:ext cx="820891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6) Financial guarantee</a:t>
            </a:r>
          </a:p>
          <a:p>
            <a:pPr marL="355600" indent="-355600">
              <a:buFont typeface="Wingdings" pitchFamily="2" charset="2"/>
              <a:buChar char="ü"/>
            </a:pPr>
            <a:r>
              <a:rPr lang="en-US" sz="1600" dirty="0" smtClean="0"/>
              <a:t>One shipper proposes to use a </a:t>
            </a:r>
            <a:r>
              <a:rPr lang="en-US" sz="1600" b="1" dirty="0" smtClean="0"/>
              <a:t>single financial guarantee</a:t>
            </a:r>
            <a:r>
              <a:rPr lang="en-US" sz="1600" dirty="0" smtClean="0"/>
              <a:t>: a financial guarantee to participate in the auction and, in the case that capacity is finally allocated to the shipper, the same guarantee should be used as a guarantee associated to the contract, which aims to cover possible unpaid TPA tariffs.</a:t>
            </a:r>
            <a:endParaRPr lang="es-ES" sz="1600" dirty="0" smtClean="0"/>
          </a:p>
          <a:p>
            <a:pPr marL="355600" indent="-355600">
              <a:buFont typeface="Wingdings" pitchFamily="2" charset="2"/>
              <a:buChar char="ü"/>
            </a:pPr>
            <a:r>
              <a:rPr lang="en-US" sz="1600" dirty="0" smtClean="0"/>
              <a:t>Another shipper expresses their concerns on </a:t>
            </a:r>
            <a:r>
              <a:rPr lang="en-US" sz="1600" b="1" dirty="0" smtClean="0"/>
              <a:t>how the VIP affects to financial guarantees</a:t>
            </a:r>
            <a:r>
              <a:rPr lang="en-US" sz="1600" dirty="0" smtClean="0"/>
              <a:t> already in place. </a:t>
            </a:r>
            <a:endParaRPr lang="es-ES" sz="1600" dirty="0" smtClean="0"/>
          </a:p>
          <a:p>
            <a:pPr marL="355600" indent="-355600">
              <a:buFont typeface="Wingdings" pitchFamily="2" charset="2"/>
              <a:buChar char="ü"/>
            </a:pPr>
            <a:r>
              <a:rPr lang="en-US" sz="1600" dirty="0" smtClean="0"/>
              <a:t>Other shipper considers that they can choose </a:t>
            </a:r>
            <a:r>
              <a:rPr lang="en-US" sz="1600" b="1" dirty="0" smtClean="0"/>
              <a:t>how to establish the financial guarantee</a:t>
            </a:r>
            <a:r>
              <a:rPr lang="en-US" sz="1600" dirty="0" smtClean="0"/>
              <a:t>: bank endorsement or deposit.</a:t>
            </a:r>
          </a:p>
          <a:p>
            <a:pPr marL="355600" indent="-355600">
              <a:buFont typeface="Wingdings" pitchFamily="2" charset="2"/>
              <a:buChar char="ü"/>
            </a:pPr>
            <a:endParaRPr lang="en-US" sz="1600" b="1" dirty="0" smtClean="0"/>
          </a:p>
          <a:p>
            <a:pPr marL="355600" indent="-355600"/>
            <a:r>
              <a:rPr lang="en-US" b="1" dirty="0" smtClean="0"/>
              <a:t>7) Auction process: </a:t>
            </a:r>
            <a:r>
              <a:rPr lang="en-US" sz="1600" dirty="0" smtClean="0"/>
              <a:t>no particular comments received</a:t>
            </a:r>
          </a:p>
          <a:p>
            <a:pPr marL="355600" indent="-355600">
              <a:buFont typeface="Wingdings" pitchFamily="2" charset="2"/>
              <a:buChar char="ü"/>
            </a:pPr>
            <a:endParaRPr lang="en-US" sz="1600" dirty="0" smtClean="0"/>
          </a:p>
          <a:p>
            <a:r>
              <a:rPr lang="en-US" b="1" dirty="0" smtClean="0"/>
              <a:t>8) Prices</a:t>
            </a:r>
          </a:p>
          <a:p>
            <a:pPr marL="355600" indent="-355600">
              <a:buFont typeface="Wingdings" pitchFamily="2" charset="2"/>
              <a:buChar char="ü"/>
            </a:pPr>
            <a:r>
              <a:rPr lang="en-US" sz="1600" dirty="0" smtClean="0"/>
              <a:t>One shipper considers that, until Tariff NC is implemented, Regulators should set </a:t>
            </a:r>
            <a:r>
              <a:rPr lang="en-US" sz="1600" b="1" dirty="0" smtClean="0"/>
              <a:t>guidelines to define the regulated prices in countries on both sides of the IPs</a:t>
            </a:r>
            <a:r>
              <a:rPr lang="en-US" sz="1600" dirty="0" smtClean="0"/>
              <a:t>. Also they request:</a:t>
            </a:r>
          </a:p>
          <a:p>
            <a:pPr marL="812800" lvl="1" indent="-355600">
              <a:buFont typeface="Arial" pitchFamily="34" charset="0"/>
              <a:buChar char="•"/>
            </a:pPr>
            <a:r>
              <a:rPr lang="en-US" sz="1600" dirty="0" smtClean="0"/>
              <a:t>a reference to the </a:t>
            </a:r>
            <a:r>
              <a:rPr lang="en-US" sz="1600" b="1" dirty="0" smtClean="0"/>
              <a:t>formation of the prices of unbundled products</a:t>
            </a:r>
            <a:endParaRPr lang="en-US" sz="1600" dirty="0" smtClean="0"/>
          </a:p>
          <a:p>
            <a:pPr marL="812800" lvl="1" indent="-355600">
              <a:buFont typeface="Arial" pitchFamily="34" charset="0"/>
              <a:buChar char="•"/>
            </a:pPr>
            <a:r>
              <a:rPr lang="en-US" sz="1600" dirty="0" smtClean="0"/>
              <a:t>clarification of the </a:t>
            </a:r>
            <a:r>
              <a:rPr lang="en-US" sz="1600" b="1" dirty="0" smtClean="0"/>
              <a:t>destination of the auction premium</a:t>
            </a:r>
            <a:r>
              <a:rPr lang="en-US" sz="1600" dirty="0" smtClean="0"/>
              <a:t>. In their opinion, it should be returned to the system.</a:t>
            </a:r>
            <a:endParaRPr lang="es-ES" sz="1600" dirty="0" smtClean="0"/>
          </a:p>
          <a:p>
            <a:pPr marL="355600" indent="-355600">
              <a:buFont typeface="Wingdings" pitchFamily="2" charset="2"/>
              <a:buChar char="ü"/>
            </a:pPr>
            <a:r>
              <a:rPr lang="en-US" sz="1600" dirty="0" smtClean="0"/>
              <a:t>Another shipper considers that the reserve price is a </a:t>
            </a:r>
            <a:r>
              <a:rPr lang="en-US" sz="1600" b="1" dirty="0" smtClean="0"/>
              <a:t>key point </a:t>
            </a:r>
            <a:r>
              <a:rPr lang="en-US" sz="1600" dirty="0" smtClean="0"/>
              <a:t>to ensure the success of the implementation process and to avoid </a:t>
            </a:r>
            <a:r>
              <a:rPr lang="en-US" sz="1600" dirty="0" err="1" smtClean="0"/>
              <a:t>pancaking</a:t>
            </a:r>
            <a:r>
              <a:rPr lang="en-US" sz="1600" dirty="0" smtClean="0"/>
              <a:t> effect.</a:t>
            </a: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467544" y="1268760"/>
            <a:ext cx="813690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9) Contracts</a:t>
            </a:r>
          </a:p>
          <a:p>
            <a:pPr marL="534988" indent="-452438">
              <a:buFont typeface="Wingdings" pitchFamily="2" charset="2"/>
              <a:buChar char="ü"/>
            </a:pPr>
            <a:r>
              <a:rPr lang="en-US" sz="1600" dirty="0" smtClean="0"/>
              <a:t>One TSO reminds the </a:t>
            </a:r>
            <a:r>
              <a:rPr lang="en-US" sz="1600" b="1" dirty="0" smtClean="0"/>
              <a:t>importance of the contractual rules to be respected</a:t>
            </a:r>
            <a:r>
              <a:rPr lang="en-US" sz="1600" dirty="0" smtClean="0"/>
              <a:t>. They propose that </a:t>
            </a:r>
            <a:r>
              <a:rPr lang="en-US" sz="1600" b="1" dirty="0" smtClean="0"/>
              <a:t>two contracts, with TSOs on the two sides, will be signed before the auction. Also, only the company that has been allocated the capacity can sign the contracts/annexes with TSOs on both sides of the border.</a:t>
            </a:r>
            <a:endParaRPr lang="es-ES" sz="1600" b="1" dirty="0" smtClean="0"/>
          </a:p>
          <a:p>
            <a:pPr marL="534988" indent="-452438"/>
            <a:r>
              <a:rPr lang="en-US" sz="1600" dirty="0" smtClean="0"/>
              <a:t> </a:t>
            </a:r>
            <a:endParaRPr lang="es-ES" sz="1600" dirty="0" smtClean="0"/>
          </a:p>
          <a:p>
            <a:pPr marL="534988" indent="-452438">
              <a:buFont typeface="Wingdings" pitchFamily="2" charset="2"/>
              <a:buChar char="ü"/>
            </a:pPr>
            <a:r>
              <a:rPr lang="en-US" sz="1600" dirty="0" smtClean="0"/>
              <a:t>One shipper considers that standard contracts (to be signed with TSOs on both sides of the IPs) and Annexes on allocated quantities should be </a:t>
            </a:r>
            <a:r>
              <a:rPr lang="en-US" sz="1600" b="1" dirty="0" smtClean="0"/>
              <a:t>available ASAP</a:t>
            </a:r>
            <a:r>
              <a:rPr lang="en-US" sz="1600" dirty="0" smtClean="0"/>
              <a:t>. Also, they suggest that a simplified single contract for both sides of each IP would be extremely convenient.</a:t>
            </a:r>
            <a:endParaRPr lang="es-ES" sz="1600" dirty="0" smtClean="0"/>
          </a:p>
          <a:p>
            <a:pPr marL="534988" indent="-452438">
              <a:buFont typeface="Wingdings" pitchFamily="2" charset="2"/>
              <a:buChar char="ü"/>
            </a:pPr>
            <a:endParaRPr lang="es-ES" sz="1600" dirty="0" smtClean="0"/>
          </a:p>
          <a:p>
            <a:pPr marL="534988" indent="-452438">
              <a:buFont typeface="Wingdings" pitchFamily="2" charset="2"/>
              <a:buChar char="ü"/>
            </a:pPr>
            <a:r>
              <a:rPr lang="en-US" sz="1600" dirty="0" smtClean="0"/>
              <a:t>One shipper considers that these </a:t>
            </a:r>
            <a:r>
              <a:rPr lang="en-US" sz="1600" b="1" dirty="0" smtClean="0"/>
              <a:t>new rules do not comply with the provision established in Spanish regulation</a:t>
            </a:r>
            <a:r>
              <a:rPr lang="en-US" sz="1600" dirty="0" smtClean="0"/>
              <a:t>: </a:t>
            </a:r>
            <a:r>
              <a:rPr lang="en-US" sz="1600" i="1" dirty="0" err="1" smtClean="0"/>
              <a:t>Orden</a:t>
            </a:r>
            <a:r>
              <a:rPr lang="en-US" sz="1600" i="1" dirty="0" smtClean="0"/>
              <a:t> IT/326/2005, of October 5th, establishes that monthly programs in the entry system of cross border interconnections will be binding for the following two months.</a:t>
            </a:r>
            <a:r>
              <a:rPr lang="en-US" sz="1600" dirty="0" smtClean="0"/>
              <a:t> Any modification of the utilization of the contracted capacity is subject to the Technical Manager of the National Gas System decision. </a:t>
            </a:r>
            <a:endParaRPr lang="es-ES" sz="1600" dirty="0" smtClean="0"/>
          </a:p>
          <a:p>
            <a:pPr marL="534988" indent="-452438">
              <a:buFont typeface="Wingdings" pitchFamily="2" charset="2"/>
              <a:buChar char="ü"/>
            </a:pPr>
            <a:endParaRPr lang="es-ES" sz="1600" dirty="0" smtClean="0"/>
          </a:p>
          <a:p>
            <a:pPr marL="534988" indent="-452438">
              <a:buFont typeface="Wingdings" pitchFamily="2" charset="2"/>
              <a:buChar char="ü"/>
            </a:pPr>
            <a:r>
              <a:rPr lang="en-US" sz="1600" dirty="0" smtClean="0"/>
              <a:t>Other shipper thinks that the contract should be also </a:t>
            </a:r>
            <a:r>
              <a:rPr lang="en-US" sz="1600" b="1" dirty="0" smtClean="0"/>
              <a:t>unique or common </a:t>
            </a:r>
            <a:r>
              <a:rPr lang="en-US" sz="1600" dirty="0" smtClean="0"/>
              <a:t>(bundled context). </a:t>
            </a: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539552" y="1505690"/>
            <a:ext cx="8136904"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10) Capacity transfer to affiliates</a:t>
            </a:r>
            <a:endParaRPr lang="es-ES" dirty="0" smtClean="0"/>
          </a:p>
          <a:p>
            <a:endParaRPr lang="en-US" b="1" dirty="0" smtClean="0"/>
          </a:p>
          <a:p>
            <a:pPr marL="273050" indent="-273050" algn="just">
              <a:buFont typeface="Wingdings" pitchFamily="2" charset="2"/>
              <a:buChar char="ü"/>
            </a:pPr>
            <a:r>
              <a:rPr lang="en-US" sz="1600" dirty="0" smtClean="0"/>
              <a:t>One shipper proposes the </a:t>
            </a:r>
            <a:r>
              <a:rPr lang="en-US" sz="1600" b="1" dirty="0" smtClean="0"/>
              <a:t>modification of this point</a:t>
            </a:r>
            <a:r>
              <a:rPr lang="en-US" sz="1600" dirty="0" smtClean="0"/>
              <a:t>, in order to allow another legal entity belonging to the same business group to sign the contracts/annexes once capacity has been allocated.</a:t>
            </a:r>
            <a:endParaRPr lang="es-ES" sz="1600" dirty="0" smtClean="0"/>
          </a:p>
          <a:p>
            <a:pPr marL="273050" indent="-273050" algn="just">
              <a:buFont typeface="Wingdings" pitchFamily="2" charset="2"/>
              <a:buChar char="ü"/>
            </a:pPr>
            <a:endParaRPr lang="es-ES" sz="1600" dirty="0" smtClean="0"/>
          </a:p>
          <a:p>
            <a:pPr marL="273050" indent="-273050" algn="just">
              <a:buFont typeface="Wingdings" pitchFamily="2" charset="2"/>
              <a:buChar char="ü"/>
            </a:pPr>
            <a:r>
              <a:rPr lang="en-US" sz="1600" dirty="0" smtClean="0"/>
              <a:t>In contrast, another shipper understands that </a:t>
            </a:r>
            <a:r>
              <a:rPr lang="en-US" sz="1600" b="1" dirty="0" smtClean="0"/>
              <a:t>after this initial step proposed, any company with booked capacity could sell its capacity in the secondary market</a:t>
            </a:r>
            <a:r>
              <a:rPr lang="en-US" sz="1600" dirty="0" smtClean="0"/>
              <a:t>, and, in the same way, a shipper could transfer to another subsidiary or affiliate of its group.</a:t>
            </a:r>
          </a:p>
          <a:p>
            <a:pPr algn="just">
              <a:buFont typeface="Wingdings" pitchFamily="2" charset="2"/>
              <a:buChar char="ü"/>
            </a:pPr>
            <a:endParaRPr lang="en-US" sz="1600" dirty="0" smtClean="0"/>
          </a:p>
          <a:p>
            <a:pPr algn="just">
              <a:buFont typeface="Wingdings" pitchFamily="2" charset="2"/>
              <a:buChar char="ü"/>
            </a:pPr>
            <a:endParaRPr lang="en-US" sz="1600" dirty="0" smtClean="0"/>
          </a:p>
          <a:p>
            <a:pPr lvl="0" algn="just"/>
            <a:r>
              <a:rPr lang="en-US" sz="1600" b="1" dirty="0" smtClean="0"/>
              <a:t>11) M</a:t>
            </a:r>
            <a:r>
              <a:rPr lang="en-US" b="1" dirty="0" smtClean="0"/>
              <a:t>onitoring</a:t>
            </a:r>
            <a:endParaRPr lang="es-ES" b="1" dirty="0" smtClean="0"/>
          </a:p>
          <a:p>
            <a:pPr algn="just">
              <a:buFont typeface="Wingdings" pitchFamily="2" charset="2"/>
              <a:buChar char="ü"/>
            </a:pPr>
            <a:endParaRPr lang="en-US" sz="1600" dirty="0" smtClean="0"/>
          </a:p>
          <a:p>
            <a:pPr marL="273050" indent="-273050" algn="just">
              <a:buFont typeface="Wingdings" pitchFamily="2" charset="2"/>
              <a:buChar char="ü"/>
            </a:pPr>
            <a:r>
              <a:rPr lang="en-US" sz="1600" dirty="0" smtClean="0"/>
              <a:t>One shipper underlines that </a:t>
            </a:r>
            <a:r>
              <a:rPr lang="en-US" sz="1600" b="1" dirty="0" smtClean="0"/>
              <a:t>NRAs’ outstanding coordination is essential</a:t>
            </a:r>
            <a:r>
              <a:rPr lang="en-US" sz="1600" dirty="0" smtClean="0"/>
              <a:t>. </a:t>
            </a:r>
          </a:p>
          <a:p>
            <a:pPr marL="273050" indent="-273050" algn="just">
              <a:buFont typeface="Wingdings" pitchFamily="2" charset="2"/>
              <a:buChar char="ü"/>
            </a:pPr>
            <a:r>
              <a:rPr lang="en-US" sz="1600" dirty="0" smtClean="0"/>
              <a:t>Another opinion: </a:t>
            </a:r>
            <a:r>
              <a:rPr lang="en-US" sz="1600" b="1" dirty="0" smtClean="0"/>
              <a:t>NRA to consider shippers/users comments</a:t>
            </a:r>
            <a:r>
              <a:rPr lang="en-US" sz="1600" dirty="0" smtClean="0"/>
              <a:t> to get the required information for evaluating the process development. </a:t>
            </a:r>
            <a:endParaRPr lang="es-ES" sz="1600" dirty="0" smtClean="0"/>
          </a:p>
          <a:p>
            <a:pPr algn="just">
              <a:buFont typeface="Wingdings" pitchFamily="2" charset="2"/>
              <a:buChar char="ü"/>
            </a:pPr>
            <a:endParaRPr lang="es-ES" sz="1600" dirty="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30721" name="Picture 1"/>
          <p:cNvPicPr>
            <a:picLocks noChangeAspect="1" noChangeArrowheads="1"/>
          </p:cNvPicPr>
          <p:nvPr/>
        </p:nvPicPr>
        <p:blipFill>
          <a:blip r:embed="rId2" cstate="print"/>
          <a:srcRect/>
          <a:stretch>
            <a:fillRect/>
          </a:stretch>
        </p:blipFill>
        <p:spPr bwMode="auto">
          <a:xfrm>
            <a:off x="2195736" y="908720"/>
            <a:ext cx="6132513" cy="5676900"/>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323528" y="1556792"/>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12) Stakeholders information</a:t>
            </a:r>
          </a:p>
          <a:p>
            <a:pPr marL="450850" indent="-450850">
              <a:buFont typeface="Wingdings" pitchFamily="2" charset="2"/>
              <a:buChar char="ü"/>
            </a:pPr>
            <a:r>
              <a:rPr lang="en-US" sz="1600" dirty="0" smtClean="0"/>
              <a:t>One shipper remarks that TSOs must provide users and potential users with the </a:t>
            </a:r>
            <a:r>
              <a:rPr lang="en-US" sz="1600" b="1" dirty="0" smtClean="0"/>
              <a:t>appropriate information before and after de auction: </a:t>
            </a:r>
            <a:r>
              <a:rPr lang="en-US" sz="1600" dirty="0" smtClean="0"/>
              <a:t>auctions conditions, operational issues, maintenances, prices, price revisions, contracts. In a </a:t>
            </a:r>
            <a:r>
              <a:rPr lang="en-US" sz="1600" b="1" dirty="0" smtClean="0"/>
              <a:t>user friendly manner</a:t>
            </a:r>
            <a:r>
              <a:rPr lang="en-US" sz="1600" dirty="0" smtClean="0"/>
              <a:t>.</a:t>
            </a:r>
            <a:endParaRPr lang="es-ES" sz="1600" dirty="0" smtClean="0"/>
          </a:p>
          <a:p>
            <a:pPr>
              <a:buFont typeface="Wingdings" pitchFamily="2" charset="2"/>
              <a:buChar char="ü"/>
            </a:pPr>
            <a:endParaRPr lang="es-ES" sz="1600" dirty="0" smtClean="0"/>
          </a:p>
          <a:p>
            <a:r>
              <a:rPr lang="en-US" b="1" dirty="0" smtClean="0"/>
              <a:t>13) Capacity not allocated in auctions</a:t>
            </a:r>
          </a:p>
          <a:p>
            <a:pPr marL="450850" indent="-450850">
              <a:buFont typeface="Wingdings" pitchFamily="2" charset="2"/>
              <a:buChar char="ü"/>
            </a:pPr>
            <a:r>
              <a:rPr lang="en-US" sz="1600" dirty="0" smtClean="0"/>
              <a:t>One shipper considers that </a:t>
            </a:r>
            <a:r>
              <a:rPr lang="en-US" sz="1600" b="1" dirty="0" smtClean="0"/>
              <a:t>interoperability issues are critical </a:t>
            </a:r>
            <a:r>
              <a:rPr lang="en-US" sz="1600" dirty="0" smtClean="0"/>
              <a:t>to avoid mismatching between rules, criteria, scheduling and systems as consequence of the different regulation on both sides of the border in relation to the capacities not allocated in the monthly auction which will be sold as day ahead and intraday capacity products, until the full implementation of CAM NC.</a:t>
            </a:r>
          </a:p>
          <a:p>
            <a:pPr marL="450850" indent="-450850">
              <a:buFont typeface="Wingdings" pitchFamily="2" charset="2"/>
              <a:buChar char="ü"/>
            </a:pPr>
            <a:endParaRPr lang="en-US" sz="1600" dirty="0" smtClean="0"/>
          </a:p>
          <a:p>
            <a:pPr lvl="0"/>
            <a:r>
              <a:rPr lang="en-US" b="1" dirty="0" smtClean="0"/>
              <a:t>14) Secondary market</a:t>
            </a:r>
          </a:p>
          <a:p>
            <a:pPr marL="355600" indent="-355600">
              <a:buFont typeface="Wingdings" pitchFamily="2" charset="2"/>
              <a:buChar char="ü"/>
            </a:pPr>
            <a:r>
              <a:rPr lang="en-GB" sz="1600" dirty="0" smtClean="0"/>
              <a:t>One shipper </a:t>
            </a:r>
            <a:r>
              <a:rPr lang="en-US" sz="1600" dirty="0" smtClean="0"/>
              <a:t>suggests setting up the </a:t>
            </a:r>
            <a:r>
              <a:rPr lang="en-US" sz="1600" b="1" dirty="0" smtClean="0"/>
              <a:t>same publication requirements as </a:t>
            </a:r>
            <a:r>
              <a:rPr lang="en-US" sz="1600" dirty="0" smtClean="0"/>
              <a:t>CAM NC entails for the primary trades.</a:t>
            </a:r>
          </a:p>
          <a:p>
            <a:pPr marL="355600" indent="-355600">
              <a:buFont typeface="Wingdings" pitchFamily="2" charset="2"/>
              <a:buChar char="ü"/>
            </a:pPr>
            <a:r>
              <a:rPr lang="en-GB" sz="1600" dirty="0" smtClean="0"/>
              <a:t>Another shipper proposes </a:t>
            </a:r>
            <a:r>
              <a:rPr lang="en-GB" sz="1600" b="1" dirty="0" smtClean="0"/>
              <a:t>a coordinated and unique secondary capacity market for each IP (physical or virtual) at two borders</a:t>
            </a:r>
            <a:r>
              <a:rPr lang="en-GB" sz="1600" dirty="0" smtClean="0"/>
              <a:t>. They propose a different duration of capacity products from the primary market. So, a firm yearly product could be sold in the secondary market for one month or more, as a monthly product. </a:t>
            </a:r>
            <a:endParaRPr lang="en-US" sz="1600" dirty="0" smtClean="0"/>
          </a:p>
        </p:txBody>
      </p:sp>
      <p:sp>
        <p:nvSpPr>
          <p:cNvPr id="6" name="5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sp>
        <p:nvSpPr>
          <p:cNvPr id="200705" name="Rectangle 1"/>
          <p:cNvSpPr>
            <a:spLocks noChangeArrowheads="1"/>
          </p:cNvSpPr>
          <p:nvPr/>
        </p:nvSpPr>
        <p:spPr bwMode="auto">
          <a:xfrm>
            <a:off x="251520" y="1484784"/>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dirty="0" smtClean="0"/>
              <a:t>15)</a:t>
            </a:r>
            <a:r>
              <a:rPr lang="en-US" sz="1600" b="1" dirty="0" smtClean="0"/>
              <a:t> </a:t>
            </a:r>
            <a:r>
              <a:rPr lang="en-US" b="1" dirty="0" smtClean="0"/>
              <a:t>Interim period</a:t>
            </a:r>
          </a:p>
          <a:p>
            <a:pPr marL="355600" indent="-355600">
              <a:buFont typeface="Wingdings" pitchFamily="2" charset="2"/>
              <a:buChar char="ü"/>
            </a:pPr>
            <a:r>
              <a:rPr lang="en-US" sz="1600" dirty="0" smtClean="0"/>
              <a:t>One comment from one shipper welcoming this period.</a:t>
            </a:r>
          </a:p>
          <a:p>
            <a:pPr>
              <a:buFont typeface="Wingdings" pitchFamily="2" charset="2"/>
              <a:buChar char="ü"/>
            </a:pPr>
            <a:endParaRPr lang="en-US" sz="1600" dirty="0" smtClean="0"/>
          </a:p>
          <a:p>
            <a:pPr lvl="0"/>
            <a:r>
              <a:rPr lang="en-US" b="1" dirty="0" smtClean="0"/>
              <a:t>16) Interaction with other capacity allocations in the region</a:t>
            </a:r>
          </a:p>
          <a:p>
            <a:pPr marL="355600" indent="-355600">
              <a:buFont typeface="Wingdings" pitchFamily="2" charset="2"/>
              <a:buChar char="ü"/>
            </a:pPr>
            <a:r>
              <a:rPr lang="en-US" sz="1600" dirty="0" smtClean="0"/>
              <a:t>Considered important to maximize actual flows in the region through an efficient maximization of allocated capacity.</a:t>
            </a:r>
            <a:endParaRPr lang="es-ES" sz="1600" dirty="0" smtClean="0"/>
          </a:p>
          <a:p>
            <a:pPr marL="355600" indent="-355600">
              <a:buFont typeface="Wingdings" pitchFamily="2" charset="2"/>
              <a:buChar char="ü"/>
            </a:pPr>
            <a:r>
              <a:rPr lang="en-US" sz="1600" dirty="0" smtClean="0"/>
              <a:t>Essential to get a regional market as interim step towards a single European Energy market. </a:t>
            </a:r>
          </a:p>
          <a:p>
            <a:pPr marL="355600" indent="-355600">
              <a:buFont typeface="Wingdings" pitchFamily="2" charset="2"/>
              <a:buChar char="ü"/>
            </a:pPr>
            <a:r>
              <a:rPr lang="en-US" sz="1600" dirty="0" smtClean="0"/>
              <a:t>NRAs should ensure and promote this interaction and consider that using the same booking platform should be easier. In the case of France, where shippers can book linked capacity from FOS to PEG NORD, through two different Entry‐Exit zones. </a:t>
            </a:r>
          </a:p>
          <a:p>
            <a:pPr marL="355600" indent="-355600">
              <a:buFont typeface="Wingdings" pitchFamily="2" charset="2"/>
              <a:buChar char="ü"/>
            </a:pPr>
            <a:endParaRPr lang="en-US" sz="1600" dirty="0" smtClean="0"/>
          </a:p>
          <a:p>
            <a:pPr marL="355600" indent="-355600"/>
            <a:r>
              <a:rPr lang="en-US" b="1" dirty="0" smtClean="0"/>
              <a:t>17) Calendar</a:t>
            </a:r>
          </a:p>
          <a:p>
            <a:pPr marL="355600" indent="-355600">
              <a:buFont typeface="Wingdings" pitchFamily="2" charset="2"/>
              <a:buChar char="ü"/>
            </a:pPr>
            <a:r>
              <a:rPr lang="en-US" sz="1600" dirty="0" smtClean="0"/>
              <a:t>Regarding the annual yearly capacity auction calendar, one shipper considers that the </a:t>
            </a:r>
            <a:r>
              <a:rPr lang="en-US" sz="1600" b="1" dirty="0" smtClean="0"/>
              <a:t>7 months period preceding the beginning of the capacity utilization period is too long. </a:t>
            </a:r>
            <a:r>
              <a:rPr lang="en-US" sz="1600" dirty="0" smtClean="0"/>
              <a:t>Reasons: benefits for shippers </a:t>
            </a:r>
            <a:r>
              <a:rPr lang="en-US" sz="1600" smtClean="0"/>
              <a:t>and TSOs </a:t>
            </a:r>
            <a:r>
              <a:rPr lang="en-US" sz="1600" dirty="0" smtClean="0"/>
              <a:t>since shippers would reduce the risk of booking yearly capacity and TSO might observe an increase in the value of capacity contracted in yearly products (more capacity booked could benefit market liquidity). Also they propose the option of contracting yearly capacity products between the annual yearly products and the annual quarterly products auctions.</a:t>
            </a:r>
            <a:endParaRPr lang="es-ES" sz="1600" dirty="0"/>
          </a:p>
        </p:txBody>
      </p:sp>
      <p:sp>
        <p:nvSpPr>
          <p:cNvPr id="7" name="6 Rectángulo"/>
          <p:cNvSpPr/>
          <p:nvPr/>
        </p:nvSpPr>
        <p:spPr>
          <a:xfrm>
            <a:off x="3275856" y="908720"/>
            <a:ext cx="3202608" cy="338554"/>
          </a:xfrm>
          <a:prstGeom prst="rect">
            <a:avLst/>
          </a:prstGeom>
          <a:solidFill>
            <a:srgbClr val="264D74"/>
          </a:solidFill>
        </p:spPr>
        <p:txBody>
          <a:bodyPr wrap="none">
            <a:spAutoFit/>
          </a:bodyPr>
          <a:lstStyle/>
          <a:p>
            <a:pPr lvl="0"/>
            <a:r>
              <a:rPr lang="en-US" sz="1600" b="1" dirty="0" smtClean="0">
                <a:solidFill>
                  <a:schemeClr val="bg1"/>
                </a:solidFill>
              </a:rPr>
              <a:t>COMMENTS ON  CAM TOPICS </a:t>
            </a:r>
            <a:endParaRPr lang="es-ES" sz="1600"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539552" y="2405751"/>
            <a:ext cx="7702430" cy="21729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28650" lvl="1" indent="-536575">
              <a:lnSpc>
                <a:spcPct val="120000"/>
              </a:lnSpc>
              <a:spcBef>
                <a:spcPts val="600"/>
              </a:spcBef>
              <a:spcAft>
                <a:spcPts val="200"/>
              </a:spcAft>
              <a:tabLst>
                <a:tab pos="809625" algn="l"/>
              </a:tabLst>
            </a:pPr>
            <a:r>
              <a:rPr lang="en-GB" sz="2400" dirty="0" smtClean="0"/>
              <a:t>II.3 Training sessions for stakeholders to use PRISMA </a:t>
            </a:r>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algn="ctr" defTabSz="914400" eaLnBrk="1" latinLnBrk="0" hangingPunct="1">
              <a:lnSpc>
                <a:spcPct val="120000"/>
              </a:lnSpc>
              <a:spcBef>
                <a:spcPts val="600"/>
              </a:spcBef>
              <a:spcAft>
                <a:spcPts val="200"/>
              </a:spcAft>
              <a:buClrTx/>
              <a:buSzTx/>
              <a:tabLst>
                <a:tab pos="809625" algn="l"/>
              </a:tabLst>
            </a:pPr>
            <a:r>
              <a:rPr lang="en-GB" sz="2400" dirty="0" smtClean="0">
                <a:solidFill>
                  <a:srgbClr val="FF0000"/>
                </a:solidFill>
              </a:rPr>
              <a:t>(for information by TSOs and discussion)</a:t>
            </a: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403648" y="2420888"/>
            <a:ext cx="5412059" cy="21729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628650" marR="0" lvl="1" indent="-536575" defTabSz="914400" eaLnBrk="1" latinLnBrk="0" hangingPunct="1">
              <a:lnSpc>
                <a:spcPct val="120000"/>
              </a:lnSpc>
              <a:spcBef>
                <a:spcPts val="600"/>
              </a:spcBef>
              <a:spcAft>
                <a:spcPts val="200"/>
              </a:spcAft>
              <a:buClrTx/>
              <a:buSzTx/>
              <a:tabLst>
                <a:tab pos="809625" algn="l"/>
              </a:tabLst>
            </a:pPr>
            <a:r>
              <a:rPr lang="en-GB" sz="2400" dirty="0" smtClean="0"/>
              <a:t>II.4 Update of the Roadmap calendar </a:t>
            </a:r>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defTabSz="914400" eaLnBrk="1" latinLnBrk="0" hangingPunct="1">
              <a:lnSpc>
                <a:spcPct val="120000"/>
              </a:lnSpc>
              <a:spcBef>
                <a:spcPts val="600"/>
              </a:spcBef>
              <a:spcAft>
                <a:spcPts val="200"/>
              </a:spcAft>
              <a:buClrTx/>
              <a:buSzTx/>
              <a:tabLst>
                <a:tab pos="809625" algn="l"/>
              </a:tabLst>
            </a:pPr>
            <a:endParaRPr lang="en-GB" sz="2400" dirty="0" smtClean="0"/>
          </a:p>
          <a:p>
            <a:pPr marL="628650" marR="0" lvl="1" indent="-536575" algn="ctr" defTabSz="914400" eaLnBrk="1" latinLnBrk="0" hangingPunct="1">
              <a:lnSpc>
                <a:spcPct val="120000"/>
              </a:lnSpc>
              <a:spcBef>
                <a:spcPts val="600"/>
              </a:spcBef>
              <a:spcAft>
                <a:spcPts val="200"/>
              </a:spcAft>
              <a:buClrTx/>
              <a:buSzTx/>
              <a:tabLst>
                <a:tab pos="809625" algn="l"/>
              </a:tabLst>
            </a:pPr>
            <a:r>
              <a:rPr lang="en-GB" sz="2400" dirty="0" smtClean="0">
                <a:solidFill>
                  <a:srgbClr val="FF0000"/>
                </a:solidFill>
              </a:rPr>
              <a:t>(for discussion)</a:t>
            </a:r>
          </a:p>
        </p:txBody>
      </p:sp>
      <p:sp>
        <p:nvSpPr>
          <p:cNvPr id="8"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755576" y="764704"/>
            <a:ext cx="1800200" cy="609398"/>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800" dirty="0" smtClean="0">
                <a:solidFill>
                  <a:srgbClr val="264D74"/>
                </a:solidFill>
              </a:rPr>
              <a:t>II. CAM</a:t>
            </a:r>
            <a:endParaRPr lang="en-US" sz="2800" dirty="0">
              <a:solidFill>
                <a:srgbClr val="FF0000"/>
              </a:solidFill>
            </a:endParaRPr>
          </a:p>
        </p:txBody>
      </p:sp>
      <p:pic>
        <p:nvPicPr>
          <p:cNvPr id="7" name="6 Imagen"/>
          <p:cNvPicPr/>
          <p:nvPr/>
        </p:nvPicPr>
        <p:blipFill>
          <a:blip r:embed="rId2" cstate="print"/>
          <a:srcRect/>
          <a:stretch>
            <a:fillRect/>
          </a:stretch>
        </p:blipFill>
        <p:spPr bwMode="auto">
          <a:xfrm>
            <a:off x="467544" y="1700808"/>
            <a:ext cx="7992888" cy="3960440"/>
          </a:xfrm>
          <a:prstGeom prst="rect">
            <a:avLst/>
          </a:prstGeom>
          <a:noFill/>
          <a:ln w="9525">
            <a:noFill/>
            <a:miter lim="800000"/>
            <a:headEnd/>
            <a:tailEnd/>
          </a:ln>
        </p:spPr>
      </p:pic>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179512" y="1412776"/>
          <a:ext cx="8568952" cy="5227360"/>
        </p:xfrm>
        <a:graphic>
          <a:graphicData uri="http://schemas.openxmlformats.org/drawingml/2006/table">
            <a:tbl>
              <a:tblPr firstRow="1" bandRow="1">
                <a:tableStyleId>{9D7B26C5-4107-4FEC-AEDC-1716B250A1EF}</a:tableStyleId>
              </a:tblPr>
              <a:tblGrid>
                <a:gridCol w="1526540"/>
                <a:gridCol w="4302068"/>
                <a:gridCol w="1300184"/>
                <a:gridCol w="1440160"/>
              </a:tblGrid>
              <a:tr h="316240">
                <a:tc>
                  <a:txBody>
                    <a:bodyPr/>
                    <a:lstStyle/>
                    <a:p>
                      <a:r>
                        <a:rPr lang="es-ES" sz="1400" dirty="0" smtClean="0"/>
                        <a:t>Date</a:t>
                      </a:r>
                      <a:endParaRPr lang="es-ES" sz="1400" dirty="0"/>
                    </a:p>
                  </a:txBody>
                  <a:tcPr/>
                </a:tc>
                <a:tc>
                  <a:txBody>
                    <a:bodyPr/>
                    <a:lstStyle/>
                    <a:p>
                      <a:r>
                        <a:rPr lang="es-ES" sz="1400" dirty="0" err="1" smtClean="0"/>
                        <a:t>Task</a:t>
                      </a:r>
                      <a:r>
                        <a:rPr lang="es-ES" sz="1400" dirty="0" smtClean="0"/>
                        <a:t>/</a:t>
                      </a:r>
                      <a:r>
                        <a:rPr lang="es-ES" sz="1400" dirty="0" err="1" smtClean="0"/>
                        <a:t>Event</a:t>
                      </a:r>
                      <a:r>
                        <a:rPr lang="es-ES" sz="1400" dirty="0" smtClean="0"/>
                        <a:t> </a:t>
                      </a:r>
                      <a:endParaRPr lang="es-ES" sz="1400" dirty="0"/>
                    </a:p>
                  </a:txBody>
                  <a:tcPr/>
                </a:tc>
                <a:tc>
                  <a:txBody>
                    <a:bodyPr/>
                    <a:lstStyle/>
                    <a:p>
                      <a:r>
                        <a:rPr lang="es-ES" sz="1400" dirty="0" err="1" smtClean="0"/>
                        <a:t>Responsible</a:t>
                      </a:r>
                      <a:endParaRPr lang="es-ES" sz="1400" dirty="0"/>
                    </a:p>
                  </a:txBody>
                  <a:tcPr/>
                </a:tc>
                <a:tc>
                  <a:txBody>
                    <a:bodyPr/>
                    <a:lstStyle/>
                    <a:p>
                      <a:r>
                        <a:rPr lang="es-ES" sz="1400" dirty="0" err="1" smtClean="0"/>
                        <a:t>Tool</a:t>
                      </a:r>
                      <a:endParaRPr lang="es-ES" sz="1400" dirty="0"/>
                    </a:p>
                  </a:txBody>
                  <a:tcPr/>
                </a:tc>
              </a:tr>
              <a:tr h="316240">
                <a:tc>
                  <a:txBody>
                    <a:bodyPr/>
                    <a:lstStyle/>
                    <a:p>
                      <a:r>
                        <a:rPr lang="es-ES" sz="1400" b="1" dirty="0" smtClean="0"/>
                        <a:t>3 Mar 2014</a:t>
                      </a:r>
                      <a:endParaRPr lang="es-ES" sz="1400" b="1" dirty="0"/>
                    </a:p>
                  </a:txBody>
                  <a:tcPr/>
                </a:tc>
                <a:tc>
                  <a:txBody>
                    <a:bodyPr/>
                    <a:lstStyle/>
                    <a:p>
                      <a:r>
                        <a:rPr lang="es-ES" sz="1400" dirty="0" err="1" smtClean="0"/>
                        <a:t>Annual</a:t>
                      </a:r>
                      <a:r>
                        <a:rPr lang="es-ES" sz="1400" baseline="0" dirty="0" smtClean="0"/>
                        <a:t> </a:t>
                      </a:r>
                      <a:r>
                        <a:rPr lang="es-ES" sz="1400" baseline="0" dirty="0" err="1" smtClean="0"/>
                        <a:t>yearly</a:t>
                      </a:r>
                      <a:r>
                        <a:rPr lang="es-ES" sz="1400" baseline="0" dirty="0" smtClean="0"/>
                        <a:t> </a:t>
                      </a:r>
                      <a:r>
                        <a:rPr lang="es-ES" sz="1400" baseline="0" dirty="0" err="1" smtClean="0"/>
                        <a:t>capacity</a:t>
                      </a:r>
                      <a:r>
                        <a:rPr lang="es-ES" sz="1400" baseline="0" dirty="0" smtClean="0"/>
                        <a:t> </a:t>
                      </a:r>
                      <a:r>
                        <a:rPr lang="es-ES" sz="1400" baseline="0" dirty="0" err="1" smtClean="0"/>
                        <a:t>auction</a:t>
                      </a:r>
                      <a:endParaRPr lang="es-ES" sz="1400" dirty="0"/>
                    </a:p>
                  </a:txBody>
                  <a:tcPr/>
                </a:tc>
                <a:tc>
                  <a:txBody>
                    <a:bodyPr/>
                    <a:lstStyle/>
                    <a:p>
                      <a:r>
                        <a:rPr lang="es-ES" sz="1400" dirty="0" err="1" smtClean="0"/>
                        <a:t>TSOs</a:t>
                      </a:r>
                      <a:endParaRPr lang="es-ES" sz="1400" dirty="0"/>
                    </a:p>
                  </a:txBody>
                  <a:tcPr/>
                </a:tc>
                <a:tc>
                  <a:txBody>
                    <a:bodyPr/>
                    <a:lstStyle/>
                    <a:p>
                      <a:r>
                        <a:rPr lang="es-ES" sz="1400" dirty="0" smtClean="0"/>
                        <a:t>PRISMA</a:t>
                      </a:r>
                      <a:endParaRPr lang="es-ES" sz="1400" dirty="0"/>
                    </a:p>
                  </a:txBody>
                  <a:tcPr/>
                </a:tc>
              </a:tr>
              <a:tr h="493732">
                <a:tc>
                  <a:txBody>
                    <a:bodyPr/>
                    <a:lstStyle/>
                    <a:p>
                      <a:r>
                        <a:rPr lang="es-ES" sz="1400" b="1" dirty="0" smtClean="0"/>
                        <a:t>3 </a:t>
                      </a:r>
                      <a:r>
                        <a:rPr lang="es-ES" sz="1400" b="1" dirty="0" err="1" smtClean="0"/>
                        <a:t>Feb</a:t>
                      </a:r>
                      <a:r>
                        <a:rPr lang="es-ES" sz="1400" b="1" dirty="0" smtClean="0"/>
                        <a:t> 2014</a:t>
                      </a:r>
                      <a:endParaRPr lang="es-ES" sz="1400" b="1" dirty="0"/>
                    </a:p>
                  </a:txBody>
                  <a:tcPr/>
                </a:tc>
                <a:tc>
                  <a:txBody>
                    <a:bodyPr/>
                    <a:lstStyle/>
                    <a:p>
                      <a:r>
                        <a:rPr lang="es-ES" sz="1400" dirty="0" err="1" smtClean="0"/>
                        <a:t>Communication</a:t>
                      </a:r>
                      <a:r>
                        <a:rPr lang="es-ES" sz="1400" dirty="0" smtClean="0"/>
                        <a:t> of </a:t>
                      </a:r>
                      <a:r>
                        <a:rPr lang="es-ES" sz="1400" dirty="0" err="1" smtClean="0"/>
                        <a:t>capacity</a:t>
                      </a:r>
                      <a:r>
                        <a:rPr lang="es-ES" sz="1400" dirty="0" smtClean="0"/>
                        <a:t> </a:t>
                      </a:r>
                      <a:r>
                        <a:rPr lang="es-ES" sz="1400" dirty="0" err="1" smtClean="0"/>
                        <a:t>to</a:t>
                      </a:r>
                      <a:r>
                        <a:rPr lang="es-ES" sz="1400" dirty="0" smtClean="0"/>
                        <a:t> </a:t>
                      </a:r>
                      <a:r>
                        <a:rPr lang="es-ES" sz="1400" dirty="0" err="1" smtClean="0"/>
                        <a:t>be</a:t>
                      </a:r>
                      <a:r>
                        <a:rPr lang="es-ES" sz="1400" dirty="0" smtClean="0"/>
                        <a:t> </a:t>
                      </a:r>
                      <a:r>
                        <a:rPr lang="en-US" sz="1400" noProof="0" dirty="0" smtClean="0"/>
                        <a:t>offered</a:t>
                      </a:r>
                      <a:r>
                        <a:rPr lang="es-ES" sz="1400" dirty="0" smtClean="0"/>
                        <a:t> in </a:t>
                      </a:r>
                      <a:r>
                        <a:rPr lang="es-ES" sz="1400" dirty="0" err="1" smtClean="0"/>
                        <a:t>the</a:t>
                      </a:r>
                      <a:r>
                        <a:rPr lang="es-ES" sz="1400" baseline="0" dirty="0" smtClean="0"/>
                        <a:t> </a:t>
                      </a:r>
                      <a:r>
                        <a:rPr lang="es-ES" sz="1400" baseline="0" dirty="0" err="1" smtClean="0"/>
                        <a:t>annual</a:t>
                      </a:r>
                      <a:r>
                        <a:rPr lang="es-ES" sz="1400" baseline="0" dirty="0" smtClean="0"/>
                        <a:t> </a:t>
                      </a:r>
                      <a:r>
                        <a:rPr lang="es-ES" sz="1400" baseline="0" dirty="0" err="1" smtClean="0"/>
                        <a:t>auction</a:t>
                      </a:r>
                      <a:r>
                        <a:rPr lang="es-ES" sz="1400" dirty="0" smtClean="0"/>
                        <a:t> </a:t>
                      </a:r>
                      <a:endParaRPr lang="es-ES" sz="1400" dirty="0"/>
                    </a:p>
                  </a:txBody>
                  <a:tcPr/>
                </a:tc>
                <a:tc>
                  <a:txBody>
                    <a:bodyPr/>
                    <a:lstStyle/>
                    <a:p>
                      <a:r>
                        <a:rPr lang="es-ES" sz="1400" dirty="0" err="1" smtClean="0"/>
                        <a:t>TSOs</a:t>
                      </a:r>
                      <a:endParaRPr lang="es-ES" sz="1400" dirty="0"/>
                    </a:p>
                  </a:txBody>
                  <a:tcPr/>
                </a:tc>
                <a:tc>
                  <a:txBody>
                    <a:bodyPr/>
                    <a:lstStyle/>
                    <a:p>
                      <a:r>
                        <a:rPr lang="es-ES" sz="1400" dirty="0" err="1" smtClean="0"/>
                        <a:t>TSOs</a:t>
                      </a:r>
                      <a:r>
                        <a:rPr lang="es-ES" sz="1400" dirty="0" smtClean="0"/>
                        <a:t> </a:t>
                      </a:r>
                      <a:r>
                        <a:rPr lang="es-ES" sz="1400" dirty="0" err="1" smtClean="0"/>
                        <a:t>Website</a:t>
                      </a:r>
                      <a:endParaRPr lang="es-ES" sz="1400" dirty="0" smtClean="0"/>
                    </a:p>
                    <a:p>
                      <a:r>
                        <a:rPr lang="es-ES" sz="1400" dirty="0" smtClean="0"/>
                        <a:t>PRISMA</a:t>
                      </a:r>
                      <a:endParaRPr lang="es-ES" sz="1400" dirty="0"/>
                    </a:p>
                  </a:txBody>
                  <a:tcPr/>
                </a:tc>
              </a:tr>
              <a:tr h="577552">
                <a:tc>
                  <a:txBody>
                    <a:bodyPr/>
                    <a:lstStyle/>
                    <a:p>
                      <a:r>
                        <a:rPr lang="es-ES" sz="1400" b="1" dirty="0" err="1" smtClean="0">
                          <a:solidFill>
                            <a:srgbClr val="FF0000"/>
                          </a:solidFill>
                        </a:rPr>
                        <a:t>To</a:t>
                      </a:r>
                      <a:r>
                        <a:rPr lang="es-ES" sz="1400" b="1" dirty="0" smtClean="0">
                          <a:solidFill>
                            <a:srgbClr val="FF0000"/>
                          </a:solidFill>
                        </a:rPr>
                        <a:t> </a:t>
                      </a:r>
                      <a:r>
                        <a:rPr lang="es-ES" sz="1400" b="1" dirty="0" err="1" smtClean="0">
                          <a:solidFill>
                            <a:srgbClr val="FF0000"/>
                          </a:solidFill>
                        </a:rPr>
                        <a:t>be</a:t>
                      </a:r>
                      <a:r>
                        <a:rPr lang="es-ES" sz="1400" b="1" dirty="0" smtClean="0">
                          <a:solidFill>
                            <a:srgbClr val="FF0000"/>
                          </a:solidFill>
                        </a:rPr>
                        <a:t> </a:t>
                      </a:r>
                      <a:r>
                        <a:rPr lang="es-ES" sz="1400" b="1" dirty="0" err="1" smtClean="0">
                          <a:solidFill>
                            <a:srgbClr val="FF0000"/>
                          </a:solidFill>
                        </a:rPr>
                        <a:t>scheduled</a:t>
                      </a:r>
                      <a:r>
                        <a:rPr lang="es-ES" sz="1400" b="1" dirty="0" smtClean="0">
                          <a:solidFill>
                            <a:srgbClr val="FF0000"/>
                          </a:solidFill>
                        </a:rPr>
                        <a:t> in </a:t>
                      </a:r>
                      <a:r>
                        <a:rPr lang="es-ES" sz="1400" b="1" dirty="0" err="1" smtClean="0">
                          <a:solidFill>
                            <a:srgbClr val="FF0000"/>
                          </a:solidFill>
                        </a:rPr>
                        <a:t>February</a:t>
                      </a:r>
                      <a:endParaRPr lang="es-ES" sz="1400" b="1" dirty="0">
                        <a:solidFill>
                          <a:srgbClr val="FF0000"/>
                        </a:solidFill>
                      </a:endParaRPr>
                    </a:p>
                  </a:txBody>
                  <a:tcPr/>
                </a:tc>
                <a:tc>
                  <a:txBody>
                    <a:bodyPr/>
                    <a:lstStyle/>
                    <a:p>
                      <a:r>
                        <a:rPr lang="es-ES" sz="1400" dirty="0" smtClean="0"/>
                        <a:t>SG </a:t>
                      </a:r>
                      <a:r>
                        <a:rPr lang="es-ES" sz="1400" dirty="0" err="1" smtClean="0"/>
                        <a:t>meeting</a:t>
                      </a:r>
                      <a:endParaRPr lang="es-ES" sz="1400" dirty="0"/>
                    </a:p>
                  </a:txBody>
                  <a:tcPr/>
                </a:tc>
                <a:tc>
                  <a:txBody>
                    <a:bodyPr/>
                    <a:lstStyle/>
                    <a:p>
                      <a:r>
                        <a:rPr lang="es-ES" sz="1400" dirty="0" err="1" smtClean="0"/>
                        <a:t>Stk</a:t>
                      </a:r>
                      <a:r>
                        <a:rPr lang="es-ES" sz="1400" dirty="0" smtClean="0"/>
                        <a:t>, </a:t>
                      </a:r>
                      <a:r>
                        <a:rPr lang="es-ES" sz="1400" dirty="0" err="1" smtClean="0"/>
                        <a:t>NRAs,</a:t>
                      </a:r>
                      <a:r>
                        <a:rPr lang="es-ES" sz="1400" baseline="0" dirty="0" err="1" smtClean="0"/>
                        <a:t>TSO</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meeting</a:t>
                      </a:r>
                      <a:endParaRPr lang="es-ES" sz="1400" dirty="0"/>
                    </a:p>
                  </a:txBody>
                  <a:tcPr/>
                </a:tc>
              </a:tr>
              <a:tr h="493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chemeClr val="tx1"/>
                          </a:solidFill>
                        </a:rPr>
                        <a:t>February</a:t>
                      </a:r>
                      <a:r>
                        <a:rPr lang="es-ES" sz="1400" b="1" dirty="0" smtClean="0">
                          <a:solidFill>
                            <a:schemeClr val="tx1"/>
                          </a:solidFill>
                        </a:rPr>
                        <a:t> 2014</a:t>
                      </a:r>
                    </a:p>
                    <a:p>
                      <a:endParaRPr lang="es-ES" sz="1400" b="1" dirty="0">
                        <a:solidFill>
                          <a:srgbClr val="FF0000"/>
                        </a:solidFill>
                      </a:endParaRPr>
                    </a:p>
                  </a:txBody>
                  <a:tcPr/>
                </a:tc>
                <a:tc>
                  <a:txBody>
                    <a:bodyPr/>
                    <a:lstStyle/>
                    <a:p>
                      <a:r>
                        <a:rPr lang="es-ES" sz="1400" dirty="0" err="1" smtClean="0"/>
                        <a:t>Publication</a:t>
                      </a:r>
                      <a:r>
                        <a:rPr lang="es-ES" sz="1400" dirty="0" smtClean="0"/>
                        <a:t> of </a:t>
                      </a:r>
                      <a:r>
                        <a:rPr lang="es-ES" sz="1400" dirty="0" err="1" smtClean="0"/>
                        <a:t>applicable</a:t>
                      </a:r>
                      <a:r>
                        <a:rPr lang="es-ES" sz="1400" dirty="0" smtClean="0"/>
                        <a:t> </a:t>
                      </a:r>
                      <a:r>
                        <a:rPr lang="es-ES" sz="1400" dirty="0" err="1" smtClean="0"/>
                        <a:t>contracts</a:t>
                      </a:r>
                      <a:r>
                        <a:rPr lang="es-ES" sz="1400" dirty="0" smtClean="0"/>
                        <a:t> </a:t>
                      </a:r>
                      <a:endParaRPr lang="es-ES" sz="1400" dirty="0"/>
                    </a:p>
                  </a:txBody>
                  <a:tcPr/>
                </a:tc>
                <a:tc>
                  <a:txBody>
                    <a:bodyPr/>
                    <a:lstStyle/>
                    <a:p>
                      <a:r>
                        <a:rPr lang="es-ES" sz="1400" dirty="0" err="1" smtClean="0"/>
                        <a:t>NRAs</a:t>
                      </a:r>
                      <a:r>
                        <a:rPr lang="es-ES" sz="1400" dirty="0" smtClean="0"/>
                        <a:t>/</a:t>
                      </a:r>
                      <a:r>
                        <a:rPr lang="es-ES" sz="1400" dirty="0" err="1" smtClean="0"/>
                        <a:t>TSOs</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NRAs</a:t>
                      </a:r>
                      <a:r>
                        <a:rPr lang="es-ES" sz="1400" dirty="0" smtClean="0"/>
                        <a:t>/</a:t>
                      </a:r>
                      <a:r>
                        <a:rPr lang="es-ES" sz="1400" dirty="0" err="1" smtClean="0"/>
                        <a:t>TSOs</a:t>
                      </a:r>
                      <a:r>
                        <a:rPr lang="es-ES" sz="1400" dirty="0" smtClean="0"/>
                        <a:t> </a:t>
                      </a:r>
                      <a:r>
                        <a:rPr lang="es-ES" sz="1400" dirty="0" err="1" smtClean="0"/>
                        <a:t>Websites</a:t>
                      </a:r>
                      <a:r>
                        <a:rPr lang="es-ES" sz="1400" dirty="0" smtClean="0"/>
                        <a:t> </a:t>
                      </a:r>
                      <a:endParaRPr lang="es-ES" sz="1400" dirty="0"/>
                    </a:p>
                  </a:txBody>
                  <a:tcPr/>
                </a:tc>
              </a:tr>
              <a:tr h="316240">
                <a:tc>
                  <a:txBody>
                    <a:bodyPr/>
                    <a:lstStyle/>
                    <a:p>
                      <a:r>
                        <a:rPr lang="es-ES" sz="1400" b="1" dirty="0" err="1" smtClean="0">
                          <a:solidFill>
                            <a:schemeClr val="tx1"/>
                          </a:solidFill>
                        </a:rPr>
                        <a:t>February</a:t>
                      </a:r>
                      <a:r>
                        <a:rPr lang="es-ES" sz="1400" b="1" dirty="0" smtClean="0">
                          <a:solidFill>
                            <a:schemeClr val="tx1"/>
                          </a:solidFill>
                        </a:rPr>
                        <a:t> 2014</a:t>
                      </a:r>
                      <a:endParaRPr lang="es-ES" sz="1400" b="1" dirty="0">
                        <a:solidFill>
                          <a:schemeClr val="tx1"/>
                        </a:solidFill>
                      </a:endParaRPr>
                    </a:p>
                  </a:txBody>
                  <a:tcPr/>
                </a:tc>
                <a:tc>
                  <a:txBody>
                    <a:bodyPr/>
                    <a:lstStyle/>
                    <a:p>
                      <a:r>
                        <a:rPr lang="es-ES" sz="1400" dirty="0" err="1" smtClean="0"/>
                        <a:t>Approval</a:t>
                      </a:r>
                      <a:r>
                        <a:rPr lang="es-ES" sz="1400" dirty="0" smtClean="0"/>
                        <a:t> of </a:t>
                      </a:r>
                      <a:r>
                        <a:rPr lang="es-ES" sz="1400" dirty="0" err="1" smtClean="0"/>
                        <a:t>NRAs</a:t>
                      </a:r>
                      <a:r>
                        <a:rPr lang="es-ES" sz="1400" baseline="0" dirty="0" smtClean="0"/>
                        <a:t> </a:t>
                      </a:r>
                      <a:r>
                        <a:rPr lang="es-ES" sz="1400" baseline="0" dirty="0" err="1" smtClean="0"/>
                        <a:t>regulatory</a:t>
                      </a:r>
                      <a:r>
                        <a:rPr lang="es-ES" sz="1400" baseline="0" dirty="0" smtClean="0"/>
                        <a:t> </a:t>
                      </a:r>
                      <a:r>
                        <a:rPr lang="es-ES" sz="1400" baseline="0" dirty="0" err="1" smtClean="0"/>
                        <a:t>developments</a:t>
                      </a:r>
                      <a:endParaRPr lang="es-ES" sz="1400" dirty="0"/>
                    </a:p>
                  </a:txBody>
                  <a:tcPr/>
                </a:tc>
                <a:tc>
                  <a:txBody>
                    <a:bodyPr/>
                    <a:lstStyle/>
                    <a:p>
                      <a:r>
                        <a:rPr lang="es-ES" sz="1400" dirty="0" err="1" smtClean="0"/>
                        <a:t>NRAs</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t>-</a:t>
                      </a:r>
                      <a:endParaRPr lang="es-ES" sz="1400" dirty="0"/>
                    </a:p>
                  </a:txBody>
                  <a:tcPr/>
                </a:tc>
              </a:tr>
              <a:tr h="697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rgbClr val="FF0000"/>
                          </a:solidFill>
                        </a:rPr>
                        <a:t>To</a:t>
                      </a:r>
                      <a:r>
                        <a:rPr lang="es-ES" sz="1400" b="1" dirty="0" smtClean="0">
                          <a:solidFill>
                            <a:srgbClr val="FF0000"/>
                          </a:solidFill>
                        </a:rPr>
                        <a:t> </a:t>
                      </a:r>
                      <a:r>
                        <a:rPr lang="es-ES" sz="1400" b="1" dirty="0" err="1" smtClean="0">
                          <a:solidFill>
                            <a:srgbClr val="FF0000"/>
                          </a:solidFill>
                        </a:rPr>
                        <a:t>be</a:t>
                      </a:r>
                      <a:r>
                        <a:rPr lang="es-ES" sz="1400" b="1" dirty="0" smtClean="0">
                          <a:solidFill>
                            <a:srgbClr val="FF0000"/>
                          </a:solidFill>
                        </a:rPr>
                        <a:t> </a:t>
                      </a:r>
                      <a:r>
                        <a:rPr lang="es-ES" sz="1400" b="1" dirty="0" err="1" smtClean="0">
                          <a:solidFill>
                            <a:srgbClr val="FF0000"/>
                          </a:solidFill>
                        </a:rPr>
                        <a:t>determined</a:t>
                      </a:r>
                      <a:endParaRPr lang="es-ES" sz="1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rgbClr val="FF0000"/>
                          </a:solidFill>
                        </a:rPr>
                        <a:t>Jan</a:t>
                      </a:r>
                      <a:r>
                        <a:rPr lang="es-ES" sz="1400" b="1" dirty="0" smtClean="0">
                          <a:solidFill>
                            <a:srgbClr val="FF0000"/>
                          </a:solidFill>
                        </a:rPr>
                        <a:t>/</a:t>
                      </a:r>
                      <a:r>
                        <a:rPr lang="es-ES" sz="1400" b="1" dirty="0" err="1" smtClean="0">
                          <a:solidFill>
                            <a:srgbClr val="FF0000"/>
                          </a:solidFill>
                        </a:rPr>
                        <a:t>Feb</a:t>
                      </a:r>
                      <a:r>
                        <a:rPr lang="es-ES" sz="1400" b="1" baseline="0" dirty="0" smtClean="0">
                          <a:solidFill>
                            <a:srgbClr val="FF0000"/>
                          </a:solidFill>
                        </a:rPr>
                        <a:t> 2014</a:t>
                      </a:r>
                      <a:endParaRPr lang="es-ES" sz="1400" b="1" dirty="0"/>
                    </a:p>
                  </a:txBody>
                  <a:tcPr/>
                </a:tc>
                <a:tc>
                  <a:txBody>
                    <a:bodyPr/>
                    <a:lstStyle/>
                    <a:p>
                      <a:r>
                        <a:rPr lang="es-ES" sz="1400" dirty="0" smtClean="0"/>
                        <a:t>IT </a:t>
                      </a:r>
                      <a:r>
                        <a:rPr lang="es-ES" sz="1400" dirty="0" err="1" smtClean="0"/>
                        <a:t>testing</a:t>
                      </a:r>
                      <a:endParaRPr lang="es-ES" sz="1400" dirty="0"/>
                    </a:p>
                  </a:txBody>
                  <a:tcPr/>
                </a:tc>
                <a:tc>
                  <a:txBody>
                    <a:bodyPr/>
                    <a:lstStyle/>
                    <a:p>
                      <a:r>
                        <a:rPr lang="es-ES" sz="1400" dirty="0" err="1" smtClean="0"/>
                        <a:t>TSOs</a:t>
                      </a:r>
                      <a:endParaRPr lang="es-ES" sz="1400" dirty="0"/>
                    </a:p>
                  </a:txBody>
                  <a:tcPr/>
                </a:tc>
                <a:tc>
                  <a:txBody>
                    <a:bodyPr/>
                    <a:lstStyle/>
                    <a:p>
                      <a:r>
                        <a:rPr lang="es-ES" sz="1400" dirty="0" smtClean="0"/>
                        <a:t>IT </a:t>
                      </a:r>
                      <a:r>
                        <a:rPr lang="es-ES" sz="1400" dirty="0" err="1" smtClean="0"/>
                        <a:t>systems</a:t>
                      </a:r>
                      <a:endParaRPr lang="es-ES" sz="1400" dirty="0"/>
                    </a:p>
                  </a:txBody>
                  <a:tcPr/>
                </a:tc>
              </a:tr>
              <a:tr h="697034">
                <a:tc>
                  <a:txBody>
                    <a:bodyPr/>
                    <a:lstStyle/>
                    <a:p>
                      <a:r>
                        <a:rPr lang="es-ES" sz="1400" b="1" dirty="0" err="1" smtClean="0">
                          <a:solidFill>
                            <a:srgbClr val="FF0000"/>
                          </a:solidFill>
                        </a:rPr>
                        <a:t>To</a:t>
                      </a:r>
                      <a:r>
                        <a:rPr lang="es-ES" sz="1400" b="1" dirty="0" smtClean="0">
                          <a:solidFill>
                            <a:srgbClr val="FF0000"/>
                          </a:solidFill>
                        </a:rPr>
                        <a:t> </a:t>
                      </a:r>
                      <a:r>
                        <a:rPr lang="es-ES" sz="1400" b="1" dirty="0" err="1" smtClean="0">
                          <a:solidFill>
                            <a:srgbClr val="FF0000"/>
                          </a:solidFill>
                        </a:rPr>
                        <a:t>be</a:t>
                      </a:r>
                      <a:r>
                        <a:rPr lang="es-ES" sz="1400" b="1" dirty="0" smtClean="0">
                          <a:solidFill>
                            <a:srgbClr val="FF0000"/>
                          </a:solidFill>
                        </a:rPr>
                        <a:t> </a:t>
                      </a:r>
                      <a:r>
                        <a:rPr lang="es-ES" sz="1400" b="1" dirty="0" err="1" smtClean="0">
                          <a:solidFill>
                            <a:srgbClr val="FF0000"/>
                          </a:solidFill>
                        </a:rPr>
                        <a:t>determined</a:t>
                      </a:r>
                      <a:endParaRPr lang="es-ES" sz="1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solidFill>
                            <a:srgbClr val="FF0000"/>
                          </a:solidFill>
                        </a:rPr>
                        <a:t>Jan</a:t>
                      </a:r>
                      <a:r>
                        <a:rPr lang="es-ES" sz="1400" b="1" dirty="0" smtClean="0">
                          <a:solidFill>
                            <a:srgbClr val="FF0000"/>
                          </a:solidFill>
                        </a:rPr>
                        <a:t>/</a:t>
                      </a:r>
                      <a:r>
                        <a:rPr lang="es-ES" sz="1400" b="1" dirty="0" err="1" smtClean="0">
                          <a:solidFill>
                            <a:srgbClr val="FF0000"/>
                          </a:solidFill>
                        </a:rPr>
                        <a:t>Feb</a:t>
                      </a:r>
                      <a:r>
                        <a:rPr lang="es-ES" sz="1400" b="1" baseline="0" dirty="0" smtClean="0">
                          <a:solidFill>
                            <a:srgbClr val="FF0000"/>
                          </a:solidFill>
                        </a:rPr>
                        <a:t> 2014</a:t>
                      </a:r>
                      <a:endParaRPr lang="es-ES" sz="1400" b="1" dirty="0" smtClean="0">
                        <a:solidFill>
                          <a:srgbClr val="FF0000"/>
                        </a:solidFill>
                      </a:endParaRPr>
                    </a:p>
                  </a:txBody>
                  <a:tcPr/>
                </a:tc>
                <a:tc>
                  <a:txBody>
                    <a:bodyPr/>
                    <a:lstStyle/>
                    <a:p>
                      <a:r>
                        <a:rPr lang="es-ES" sz="1400" dirty="0" smtClean="0"/>
                        <a:t>WS training </a:t>
                      </a:r>
                      <a:r>
                        <a:rPr lang="es-ES" sz="1400" dirty="0" err="1" smtClean="0"/>
                        <a:t>for</a:t>
                      </a:r>
                      <a:r>
                        <a:rPr lang="es-ES" sz="1400" dirty="0" smtClean="0"/>
                        <a:t> </a:t>
                      </a:r>
                      <a:r>
                        <a:rPr lang="es-ES" sz="1400" dirty="0" err="1" smtClean="0"/>
                        <a:t>stakeholders</a:t>
                      </a:r>
                      <a:r>
                        <a:rPr lang="es-ES" sz="1400" baseline="0" dirty="0" smtClean="0"/>
                        <a:t> </a:t>
                      </a:r>
                      <a:r>
                        <a:rPr lang="es-ES" sz="1400" baseline="0" dirty="0" err="1" smtClean="0"/>
                        <a:t>to</a:t>
                      </a:r>
                      <a:r>
                        <a:rPr lang="es-ES" sz="1400" baseline="0" dirty="0" smtClean="0"/>
                        <a:t> use PRISMA</a:t>
                      </a:r>
                      <a:endParaRPr lang="es-ES" sz="1400" dirty="0"/>
                    </a:p>
                  </a:txBody>
                  <a:tcPr/>
                </a:tc>
                <a:tc>
                  <a:txBody>
                    <a:bodyPr/>
                    <a:lstStyle/>
                    <a:p>
                      <a:r>
                        <a:rPr lang="es-ES" sz="1400" dirty="0" err="1" smtClean="0"/>
                        <a:t>TSOs</a:t>
                      </a:r>
                      <a:r>
                        <a:rPr lang="es-ES" sz="1400" dirty="0" smtClean="0"/>
                        <a:t>, PRISMA</a:t>
                      </a:r>
                      <a:endParaRPr lang="es-ES" sz="1400" dirty="0"/>
                    </a:p>
                  </a:txBody>
                  <a:tcPr/>
                </a:tc>
                <a:tc>
                  <a:txBody>
                    <a:bodyPr/>
                    <a:lstStyle/>
                    <a:p>
                      <a:r>
                        <a:rPr lang="es-ES" sz="1400" dirty="0" err="1" smtClean="0"/>
                        <a:t>meeting</a:t>
                      </a:r>
                      <a:endParaRPr lang="es-ES" sz="1400" dirty="0"/>
                    </a:p>
                  </a:txBody>
                  <a:tcPr/>
                </a:tc>
              </a:tr>
              <a:tr h="697034">
                <a:tc>
                  <a:txBody>
                    <a:bodyPr/>
                    <a:lstStyle/>
                    <a:p>
                      <a:r>
                        <a:rPr lang="es-ES" sz="1400" b="1" dirty="0" err="1" smtClean="0"/>
                        <a:t>Before</a:t>
                      </a:r>
                      <a:r>
                        <a:rPr lang="es-ES" sz="1400" b="1" baseline="0" dirty="0" smtClean="0"/>
                        <a:t> </a:t>
                      </a:r>
                      <a:r>
                        <a:rPr lang="es-ES" sz="1400" b="1" dirty="0" smtClean="0"/>
                        <a:t>30 </a:t>
                      </a:r>
                      <a:r>
                        <a:rPr lang="es-ES" sz="1400" b="1" dirty="0" err="1" smtClean="0"/>
                        <a:t>Jan</a:t>
                      </a:r>
                      <a:r>
                        <a:rPr lang="es-ES" sz="1400" b="1" dirty="0" smtClean="0"/>
                        <a:t> 2014</a:t>
                      </a:r>
                      <a:endParaRPr lang="es-ES" sz="1400" b="1" dirty="0"/>
                    </a:p>
                  </a:txBody>
                  <a:tcPr/>
                </a:tc>
                <a:tc>
                  <a:txBody>
                    <a:bodyPr/>
                    <a:lstStyle/>
                    <a:p>
                      <a:r>
                        <a:rPr lang="es-ES" sz="1400" dirty="0" err="1" smtClean="0"/>
                        <a:t>Publication</a:t>
                      </a:r>
                      <a:r>
                        <a:rPr lang="es-ES" sz="1400" baseline="0" dirty="0" smtClean="0"/>
                        <a:t> of calendar </a:t>
                      </a:r>
                      <a:r>
                        <a:rPr lang="es-ES" sz="1400" baseline="0" dirty="0" err="1" smtClean="0"/>
                        <a:t>establishing</a:t>
                      </a:r>
                      <a:r>
                        <a:rPr lang="es-ES" sz="1400" baseline="0" dirty="0" smtClean="0"/>
                        <a:t> </a:t>
                      </a:r>
                      <a:r>
                        <a:rPr lang="es-ES" sz="1400" baseline="0" dirty="0" err="1" smtClean="0"/>
                        <a:t>the</a:t>
                      </a:r>
                      <a:r>
                        <a:rPr lang="es-ES" sz="1400" baseline="0" dirty="0" smtClean="0"/>
                        <a:t> </a:t>
                      </a:r>
                      <a:r>
                        <a:rPr lang="es-ES" sz="1400" baseline="0" dirty="0" err="1" smtClean="0"/>
                        <a:t>timings</a:t>
                      </a:r>
                      <a:r>
                        <a:rPr lang="es-ES" sz="1400" baseline="0" dirty="0" smtClean="0"/>
                        <a:t> </a:t>
                      </a:r>
                      <a:r>
                        <a:rPr lang="es-ES" sz="1400" baseline="0" dirty="0" err="1" smtClean="0"/>
                        <a:t>for</a:t>
                      </a:r>
                      <a:r>
                        <a:rPr lang="es-ES" sz="1400" baseline="0" dirty="0" smtClean="0"/>
                        <a:t> </a:t>
                      </a:r>
                      <a:r>
                        <a:rPr lang="es-ES" sz="1400" baseline="0" dirty="0" err="1" smtClean="0"/>
                        <a:t>auctions</a:t>
                      </a:r>
                      <a:r>
                        <a:rPr lang="es-ES" sz="1400" baseline="0" dirty="0" smtClean="0"/>
                        <a:t>, </a:t>
                      </a:r>
                      <a:r>
                        <a:rPr lang="es-ES" sz="1400" baseline="0" dirty="0" err="1" smtClean="0"/>
                        <a:t>starting</a:t>
                      </a:r>
                      <a:r>
                        <a:rPr lang="es-ES" sz="1400" baseline="0" dirty="0" smtClean="0"/>
                        <a:t> dates, </a:t>
                      </a:r>
                      <a:r>
                        <a:rPr lang="es-ES" sz="1400" baseline="0" dirty="0" err="1" smtClean="0"/>
                        <a:t>standard</a:t>
                      </a:r>
                      <a:r>
                        <a:rPr lang="es-ES" sz="1400" baseline="0" dirty="0" smtClean="0"/>
                        <a:t> </a:t>
                      </a:r>
                      <a:r>
                        <a:rPr lang="es-ES" sz="1400" baseline="0" dirty="0" err="1" smtClean="0"/>
                        <a:t>capacity</a:t>
                      </a:r>
                      <a:r>
                        <a:rPr lang="es-ES" sz="1400" baseline="0" dirty="0" smtClean="0"/>
                        <a:t> </a:t>
                      </a:r>
                      <a:r>
                        <a:rPr lang="es-ES" sz="1400" baseline="0" dirty="0" err="1" smtClean="0"/>
                        <a:t>products</a:t>
                      </a:r>
                      <a:r>
                        <a:rPr lang="es-ES" sz="1400" baseline="0" dirty="0" smtClean="0"/>
                        <a:t> </a:t>
                      </a:r>
                      <a:r>
                        <a:rPr lang="es-ES" sz="1400" baseline="0" dirty="0" err="1" smtClean="0"/>
                        <a:t>for</a:t>
                      </a:r>
                      <a:r>
                        <a:rPr lang="es-ES" sz="1400" baseline="0" dirty="0" smtClean="0"/>
                        <a:t> </a:t>
                      </a:r>
                      <a:r>
                        <a:rPr lang="es-ES" sz="1400" baseline="0" dirty="0" err="1" smtClean="0"/>
                        <a:t>the</a:t>
                      </a:r>
                      <a:r>
                        <a:rPr lang="es-ES" sz="1400" baseline="0" dirty="0" smtClean="0"/>
                        <a:t> </a:t>
                      </a:r>
                      <a:r>
                        <a:rPr lang="es-ES" sz="1400" baseline="0" dirty="0" err="1" smtClean="0"/>
                        <a:t>period</a:t>
                      </a:r>
                      <a:r>
                        <a:rPr lang="es-ES" sz="1400" baseline="0" dirty="0" smtClean="0"/>
                        <a:t> </a:t>
                      </a:r>
                      <a:r>
                        <a:rPr lang="es-ES" sz="1400" baseline="0" dirty="0" err="1" smtClean="0"/>
                        <a:t>March</a:t>
                      </a:r>
                      <a:r>
                        <a:rPr lang="es-ES" sz="1400" baseline="0" dirty="0" smtClean="0"/>
                        <a:t> 2013 – </a:t>
                      </a:r>
                      <a:r>
                        <a:rPr lang="es-ES" sz="1400" baseline="0" dirty="0" err="1" smtClean="0"/>
                        <a:t>February</a:t>
                      </a:r>
                      <a:r>
                        <a:rPr lang="es-ES" sz="1400" baseline="0" dirty="0" smtClean="0"/>
                        <a:t> 2014</a:t>
                      </a:r>
                      <a:endParaRPr lang="es-ES" sz="1400" dirty="0"/>
                    </a:p>
                  </a:txBody>
                  <a:tcPr/>
                </a:tc>
                <a:tc>
                  <a:txBody>
                    <a:bodyPr/>
                    <a:lstStyle/>
                    <a:p>
                      <a:r>
                        <a:rPr lang="es-ES" sz="1400" dirty="0" err="1" smtClean="0"/>
                        <a:t>TSOs</a:t>
                      </a:r>
                      <a:endParaRPr lang="es-ES" sz="1400" dirty="0"/>
                    </a:p>
                  </a:txBody>
                  <a:tcPr/>
                </a:tc>
                <a:tc>
                  <a:txBody>
                    <a:bodyPr/>
                    <a:lstStyle/>
                    <a:p>
                      <a:r>
                        <a:rPr lang="es-ES" sz="1400" dirty="0" err="1" smtClean="0"/>
                        <a:t>TSOs</a:t>
                      </a:r>
                      <a:r>
                        <a:rPr lang="es-ES" sz="1400" dirty="0" smtClean="0"/>
                        <a:t> </a:t>
                      </a:r>
                      <a:r>
                        <a:rPr lang="es-ES" sz="1400" dirty="0" err="1" smtClean="0"/>
                        <a:t>Web</a:t>
                      </a:r>
                      <a:r>
                        <a:rPr lang="es-ES" sz="1400" baseline="0" dirty="0" err="1" smtClean="0"/>
                        <a:t>site</a:t>
                      </a:r>
                      <a:endParaRPr lang="es-ES" sz="1400" baseline="0" dirty="0" smtClean="0"/>
                    </a:p>
                    <a:p>
                      <a:r>
                        <a:rPr lang="es-ES" sz="1400" baseline="0" dirty="0" smtClean="0"/>
                        <a:t>PRISMA</a:t>
                      </a:r>
                      <a:endParaRPr lang="es-ES" sz="1400" dirty="0"/>
                    </a:p>
                  </a:txBody>
                  <a:tcPr/>
                </a:tc>
              </a:tr>
              <a:tr h="316240">
                <a:tc>
                  <a:txBody>
                    <a:bodyPr/>
                    <a:lstStyle/>
                    <a:p>
                      <a:r>
                        <a:rPr lang="es-ES" sz="1400" b="1" dirty="0" err="1" smtClean="0"/>
                        <a:t>December</a:t>
                      </a:r>
                      <a:r>
                        <a:rPr lang="es-ES" sz="1400" b="1" dirty="0" smtClean="0"/>
                        <a:t> 2013</a:t>
                      </a:r>
                      <a:endParaRPr lang="es-ES" sz="1400" b="1" dirty="0"/>
                    </a:p>
                  </a:txBody>
                  <a:tcPr/>
                </a:tc>
                <a:tc>
                  <a:txBody>
                    <a:bodyPr/>
                    <a:lstStyle/>
                    <a:p>
                      <a:r>
                        <a:rPr lang="es-ES" sz="1400" dirty="0" smtClean="0"/>
                        <a:t>Final</a:t>
                      </a:r>
                      <a:r>
                        <a:rPr lang="es-ES" sz="1400" baseline="0" dirty="0" smtClean="0"/>
                        <a:t> </a:t>
                      </a:r>
                      <a:r>
                        <a:rPr lang="es-ES" sz="1400" baseline="0" dirty="0" err="1" smtClean="0"/>
                        <a:t>agreements</a:t>
                      </a:r>
                      <a:r>
                        <a:rPr lang="es-ES" sz="1400" baseline="0" dirty="0" smtClean="0"/>
                        <a:t> </a:t>
                      </a:r>
                      <a:r>
                        <a:rPr lang="es-ES" sz="1400" baseline="0" dirty="0" err="1" smtClean="0"/>
                        <a:t>on</a:t>
                      </a:r>
                      <a:r>
                        <a:rPr lang="es-ES" sz="1400" baseline="0" dirty="0" smtClean="0"/>
                        <a:t> </a:t>
                      </a:r>
                      <a:r>
                        <a:rPr lang="es-ES" sz="1400" baseline="0" dirty="0" err="1" smtClean="0"/>
                        <a:t>points</a:t>
                      </a:r>
                      <a:r>
                        <a:rPr lang="es-ES" sz="1400" baseline="0" dirty="0" smtClean="0"/>
                        <a:t> in </a:t>
                      </a:r>
                      <a:r>
                        <a:rPr lang="es-ES" sz="1400" baseline="0" dirty="0" err="1" smtClean="0"/>
                        <a:t>discussion</a:t>
                      </a:r>
                      <a:r>
                        <a:rPr lang="es-ES" sz="1400" baseline="0" dirty="0" smtClean="0"/>
                        <a:t> </a:t>
                      </a:r>
                      <a:endParaRPr lang="es-E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NRAs</a:t>
                      </a:r>
                      <a:r>
                        <a:rPr lang="es-ES" sz="1400" dirty="0" smtClean="0"/>
                        <a:t>/</a:t>
                      </a:r>
                      <a:r>
                        <a:rPr lang="es-ES" sz="1400" dirty="0" err="1" smtClean="0"/>
                        <a:t>TSOs</a:t>
                      </a:r>
                      <a:endParaRPr lang="es-ES" sz="1400" dirty="0"/>
                    </a:p>
                  </a:txBody>
                  <a:tcPr/>
                </a:tc>
                <a:tc>
                  <a:txBody>
                    <a:bodyPr/>
                    <a:lstStyle/>
                    <a:p>
                      <a:r>
                        <a:rPr lang="es-ES" sz="1400" dirty="0" smtClean="0"/>
                        <a:t>-</a:t>
                      </a:r>
                      <a:endParaRPr lang="es-ES" sz="1400" dirty="0"/>
                    </a:p>
                  </a:txBody>
                  <a:tcPr/>
                </a:tc>
              </a:tr>
            </a:tbl>
          </a:graphicData>
        </a:graphic>
      </p:graphicFrame>
      <p:sp>
        <p:nvSpPr>
          <p:cNvPr id="10"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1"/>
            <a:ext cx="8352928" cy="3161891"/>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III.1. </a:t>
            </a:r>
            <a:r>
              <a:rPr lang="en-GB" sz="2400" dirty="0" smtClean="0"/>
              <a:t>2013 South Gas Regional Investment Plan (GRIP). Feedback from the ENTSOG WS on 26 November</a:t>
            </a:r>
            <a:endParaRPr lang="es-ES" sz="2400" dirty="0" smtClean="0"/>
          </a:p>
          <a:p>
            <a:pPr marL="628650" indent="-536575">
              <a:lnSpc>
                <a:spcPct val="120000"/>
              </a:lnSpc>
              <a:spcBef>
                <a:spcPts val="600"/>
              </a:spcBef>
              <a:spcAft>
                <a:spcPts val="200"/>
              </a:spcAft>
            </a:pPr>
            <a:r>
              <a:rPr lang="en-GB" sz="2400" dirty="0" smtClean="0"/>
              <a:t> </a:t>
            </a: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755576"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III.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IV.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23528" y="5445224"/>
            <a:ext cx="6696744" cy="830997"/>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a:buFont typeface="Arial" pitchFamily="34" charset="0"/>
              <a:buChar char="•"/>
            </a:pPr>
            <a:r>
              <a:rPr lang="en-US" sz="1600" dirty="0" smtClean="0"/>
              <a:t>26 IG, to be ready for the SG meeting –</a:t>
            </a:r>
            <a:r>
              <a:rPr lang="es-ES" sz="1600" b="1" dirty="0" smtClean="0"/>
              <a:t> IG </a:t>
            </a:r>
            <a:r>
              <a:rPr lang="es-ES" sz="1600" b="1" dirty="0" err="1" smtClean="0"/>
              <a:t>meeting</a:t>
            </a:r>
            <a:r>
              <a:rPr lang="es-ES" sz="1600" b="1" dirty="0" smtClean="0"/>
              <a:t> </a:t>
            </a:r>
            <a:r>
              <a:rPr lang="es-ES" sz="1600" b="1" dirty="0" err="1" smtClean="0"/>
              <a:t>on</a:t>
            </a:r>
            <a:r>
              <a:rPr lang="es-ES" sz="1600" b="1" dirty="0" smtClean="0"/>
              <a:t> </a:t>
            </a:r>
            <a:r>
              <a:rPr lang="es-ES" sz="1600" b="1" dirty="0" smtClean="0">
                <a:solidFill>
                  <a:srgbClr val="FF0000"/>
                </a:solidFill>
              </a:rPr>
              <a:t>23 </a:t>
            </a:r>
            <a:r>
              <a:rPr lang="es-ES" sz="1600" b="1" dirty="0" err="1" smtClean="0">
                <a:solidFill>
                  <a:srgbClr val="FF0000"/>
                </a:solidFill>
              </a:rPr>
              <a:t>January</a:t>
            </a:r>
            <a:r>
              <a:rPr lang="es-ES" sz="1600" dirty="0" smtClean="0">
                <a:solidFill>
                  <a:srgbClr val="FF0000"/>
                </a:solidFill>
              </a:rPr>
              <a:t>?</a:t>
            </a:r>
            <a:r>
              <a:rPr lang="en-US" sz="1600" dirty="0" smtClean="0"/>
              <a:t> </a:t>
            </a:r>
            <a:endParaRPr lang="es-ES" sz="1600" dirty="0" smtClean="0">
              <a:solidFill>
                <a:srgbClr val="FF0000"/>
              </a:solidFill>
            </a:endParaRPr>
          </a:p>
          <a:p>
            <a:pPr lvl="0">
              <a:buFont typeface="Arial" pitchFamily="34" charset="0"/>
              <a:buChar char="•"/>
            </a:pPr>
            <a:r>
              <a:rPr lang="es-ES" sz="1600" b="1" dirty="0" smtClean="0"/>
              <a:t>SG </a:t>
            </a:r>
            <a:r>
              <a:rPr lang="es-ES" sz="1600" b="1" dirty="0" err="1" smtClean="0"/>
              <a:t>meeting</a:t>
            </a:r>
            <a:r>
              <a:rPr lang="es-ES" sz="1600" b="1" dirty="0" smtClean="0"/>
              <a:t> </a:t>
            </a:r>
            <a:r>
              <a:rPr lang="es-ES" sz="1600" b="1" dirty="0" err="1" smtClean="0"/>
              <a:t>on</a:t>
            </a:r>
            <a:r>
              <a:rPr lang="es-ES" sz="1600" b="1" dirty="0" smtClean="0"/>
              <a:t> </a:t>
            </a:r>
            <a:r>
              <a:rPr lang="es-ES" sz="1600" b="1" dirty="0" smtClean="0"/>
              <a:t>17-21</a:t>
            </a:r>
            <a:r>
              <a:rPr lang="es-ES" sz="1600" b="1" dirty="0" smtClean="0">
                <a:solidFill>
                  <a:srgbClr val="FF0000"/>
                </a:solidFill>
              </a:rPr>
              <a:t> </a:t>
            </a:r>
            <a:r>
              <a:rPr lang="es-ES" sz="1600" b="1" dirty="0" err="1" smtClean="0">
                <a:solidFill>
                  <a:srgbClr val="FF0000"/>
                </a:solidFill>
              </a:rPr>
              <a:t>February</a:t>
            </a:r>
            <a:r>
              <a:rPr lang="es-ES" sz="1600" dirty="0" smtClean="0">
                <a:solidFill>
                  <a:srgbClr val="FF0000"/>
                </a:solidFill>
              </a:rPr>
              <a:t>? </a:t>
            </a:r>
            <a:endParaRPr lang="es-ES" sz="1600" dirty="0" smtClean="0">
              <a:solidFill>
                <a:srgbClr val="FF0000"/>
              </a:solidFill>
            </a:endParaRPr>
          </a:p>
        </p:txBody>
      </p:sp>
      <p:sp>
        <p:nvSpPr>
          <p:cNvPr id="5" name="4 Rectángulo"/>
          <p:cNvSpPr/>
          <p:nvPr/>
        </p:nvSpPr>
        <p:spPr>
          <a:xfrm>
            <a:off x="827584" y="764704"/>
            <a:ext cx="5485925" cy="523220"/>
          </a:xfrm>
          <a:prstGeom prst="rect">
            <a:avLst/>
          </a:prstGeom>
        </p:spPr>
        <p:txBody>
          <a:bodyPr wrap="none">
            <a:spAutoFit/>
          </a:bodyPr>
          <a:lstStyle/>
          <a:p>
            <a:r>
              <a:rPr lang="en-US" sz="2800" dirty="0" smtClean="0">
                <a:solidFill>
                  <a:srgbClr val="264D74"/>
                </a:solidFill>
              </a:rPr>
              <a:t>V. AOB and next meetings - 2014</a:t>
            </a:r>
            <a:endParaRPr lang="es-ES" sz="2800" dirty="0">
              <a:solidFill>
                <a:srgbClr val="FF0000"/>
              </a:solidFill>
            </a:endParaRPr>
          </a:p>
        </p:txBody>
      </p:sp>
      <p:pic>
        <p:nvPicPr>
          <p:cNvPr id="2050" name="Picture 2"/>
          <p:cNvPicPr>
            <a:picLocks noChangeAspect="1" noChangeArrowheads="1"/>
          </p:cNvPicPr>
          <p:nvPr/>
        </p:nvPicPr>
        <p:blipFill>
          <a:blip r:embed="rId2" cstate="print"/>
          <a:srcRect r="16889"/>
          <a:stretch>
            <a:fillRect/>
          </a:stretch>
        </p:blipFill>
        <p:spPr bwMode="auto">
          <a:xfrm>
            <a:off x="251520" y="1700808"/>
            <a:ext cx="8555784" cy="328797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971600" y="692696"/>
            <a:ext cx="8001000" cy="954107"/>
          </a:xfrm>
          <a:prstGeom prst="rect">
            <a:avLst/>
          </a:prstGeom>
          <a:noFill/>
          <a:ln w="9525">
            <a:noFill/>
            <a:miter lim="800000"/>
            <a:headEnd/>
            <a:tailEnd/>
          </a:ln>
        </p:spPr>
        <p:txBody>
          <a:bodyPr>
            <a:spAutoFit/>
          </a:bodyPr>
          <a:lstStyle/>
          <a:p>
            <a:pPr lvl="0"/>
            <a:r>
              <a:rPr lang="en-US" sz="2800" dirty="0" smtClean="0">
                <a:solidFill>
                  <a:srgbClr val="264D74"/>
                </a:solidFill>
              </a:rPr>
              <a:t>II. CAM. </a:t>
            </a:r>
            <a:r>
              <a:rPr lang="en-GB" sz="2800" dirty="0" smtClean="0"/>
              <a:t>Steps to progress on the implementation of the CAM NC</a:t>
            </a:r>
            <a:endParaRPr lang="es-ES" sz="2800" dirty="0"/>
          </a:p>
        </p:txBody>
      </p:sp>
      <p:sp>
        <p:nvSpPr>
          <p:cNvPr id="7" name="6 Rectángulo"/>
          <p:cNvSpPr/>
          <p:nvPr/>
        </p:nvSpPr>
        <p:spPr>
          <a:xfrm>
            <a:off x="395536" y="1916832"/>
            <a:ext cx="8748464" cy="1323439"/>
          </a:xfrm>
          <a:prstGeom prst="rect">
            <a:avLst/>
          </a:prstGeom>
        </p:spPr>
        <p:txBody>
          <a:bodyPr wrap="square">
            <a:spAutoFit/>
          </a:bodyPr>
          <a:lstStyle/>
          <a:p>
            <a:pPr marL="1081088" lvl="1" indent="-903288" algn="just">
              <a:tabLst>
                <a:tab pos="809625" algn="l"/>
              </a:tabLst>
            </a:pPr>
            <a:r>
              <a:rPr lang="en-US" sz="2000" dirty="0" smtClean="0"/>
              <a:t>II.1.</a:t>
            </a:r>
            <a:r>
              <a:rPr lang="en-GB" sz="2000" dirty="0" smtClean="0">
                <a:ea typeface="Times New Roman" pitchFamily="18" charset="0"/>
              </a:rPr>
              <a:t>Status of the TSOs IT implementation plans, agreements with PRISMA</a:t>
            </a:r>
          </a:p>
          <a:p>
            <a:pPr marL="1081088" lvl="1" indent="-903288" algn="just">
              <a:tabLst>
                <a:tab pos="809625" algn="l"/>
              </a:tabLst>
            </a:pPr>
            <a:r>
              <a:rPr lang="en-GB" sz="2000" dirty="0" smtClean="0">
                <a:ea typeface="Times New Roman" pitchFamily="18" charset="0"/>
              </a:rPr>
              <a:t>II.2 Issues to be agreed</a:t>
            </a:r>
          </a:p>
          <a:p>
            <a:pPr marL="1081088" lvl="1" indent="-903288"/>
            <a:r>
              <a:rPr lang="en-GB" sz="2000" dirty="0" smtClean="0"/>
              <a:t>II.3 Training sessions for stakeholders to use PRISMA</a:t>
            </a:r>
            <a:endParaRPr lang="es-ES" sz="2000" dirty="0" smtClean="0"/>
          </a:p>
          <a:p>
            <a:pPr marL="1081088" lvl="1" indent="-903288"/>
            <a:r>
              <a:rPr lang="en-GB" sz="2000" dirty="0" smtClean="0"/>
              <a:t>II.4 Update of the Roadmap calendar</a:t>
            </a:r>
            <a:endParaRPr lang="es-ES" sz="2000"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7504" y="2944724"/>
            <a:ext cx="8712968" cy="2616101"/>
          </a:xfrm>
          <a:prstGeom prst="rect">
            <a:avLst/>
          </a:prstGeom>
        </p:spPr>
        <p:txBody>
          <a:bodyPr wrap="square">
            <a:spAutoFit/>
          </a:bodyPr>
          <a:lstStyle/>
          <a:p>
            <a:pPr marL="628650" indent="-536575" algn="ctr">
              <a:lnSpc>
                <a:spcPct val="120000"/>
              </a:lnSpc>
              <a:spcBef>
                <a:spcPts val="600"/>
              </a:spcBef>
              <a:spcAft>
                <a:spcPts val="200"/>
              </a:spcAft>
            </a:pPr>
            <a:r>
              <a:rPr lang="en-GB" sz="2400" dirty="0" smtClean="0">
                <a:ea typeface="Times New Roman" pitchFamily="18" charset="0"/>
              </a:rPr>
              <a:t>II.1 Status of the TSOs IT implementation plans and agreements with PRISMA</a:t>
            </a:r>
          </a:p>
          <a:p>
            <a:pPr marL="628650" indent="-536575" algn="ctr">
              <a:lnSpc>
                <a:spcPct val="120000"/>
              </a:lnSpc>
              <a:spcBef>
                <a:spcPts val="600"/>
              </a:spcBef>
              <a:spcAft>
                <a:spcPts val="200"/>
              </a:spcAft>
            </a:pPr>
            <a:r>
              <a:rPr lang="en-GB" sz="2400" dirty="0" smtClean="0">
                <a:solidFill>
                  <a:srgbClr val="FF0000"/>
                </a:solidFill>
              </a:rPr>
              <a:t>(for information by TSOs)</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6" name="3 Rectángulo"/>
          <p:cNvSpPr>
            <a:spLocks noChangeArrowheads="1"/>
          </p:cNvSpPr>
          <p:nvPr/>
        </p:nvSpPr>
        <p:spPr bwMode="auto">
          <a:xfrm>
            <a:off x="971600" y="692696"/>
            <a:ext cx="8001000" cy="954107"/>
          </a:xfrm>
          <a:prstGeom prst="rect">
            <a:avLst/>
          </a:prstGeom>
          <a:noFill/>
          <a:ln w="9525">
            <a:noFill/>
            <a:miter lim="800000"/>
            <a:headEnd/>
            <a:tailEnd/>
          </a:ln>
        </p:spPr>
        <p:txBody>
          <a:bodyPr>
            <a:spAutoFit/>
          </a:bodyPr>
          <a:lstStyle/>
          <a:p>
            <a:pPr lvl="0"/>
            <a:r>
              <a:rPr lang="en-US" sz="2800" dirty="0" smtClean="0">
                <a:solidFill>
                  <a:srgbClr val="264D74"/>
                </a:solidFill>
              </a:rPr>
              <a:t>II. </a:t>
            </a:r>
            <a:r>
              <a:rPr lang="en-GB" sz="2800" dirty="0" smtClean="0"/>
              <a:t>Steps to progress on the implementation of the CAM NC</a:t>
            </a:r>
            <a:endParaRPr lang="es-ES" sz="2800"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7504" y="2944724"/>
            <a:ext cx="8712968" cy="2172903"/>
          </a:xfrm>
          <a:prstGeom prst="rect">
            <a:avLst/>
          </a:prstGeom>
        </p:spPr>
        <p:txBody>
          <a:bodyPr wrap="square">
            <a:spAutoFit/>
          </a:bodyPr>
          <a:lstStyle/>
          <a:p>
            <a:pPr marL="628650" indent="-536575" algn="ctr">
              <a:lnSpc>
                <a:spcPct val="120000"/>
              </a:lnSpc>
              <a:spcBef>
                <a:spcPts val="600"/>
              </a:spcBef>
              <a:spcAft>
                <a:spcPts val="200"/>
              </a:spcAft>
            </a:pPr>
            <a:r>
              <a:rPr lang="en-GB" sz="2400" dirty="0" smtClean="0">
                <a:ea typeface="Times New Roman" pitchFamily="18" charset="0"/>
              </a:rPr>
              <a:t>II.2 Issues to be agreed</a:t>
            </a:r>
          </a:p>
          <a:p>
            <a:pPr marL="628650" indent="-536575" algn="ctr">
              <a:lnSpc>
                <a:spcPct val="120000"/>
              </a:lnSpc>
              <a:spcBef>
                <a:spcPts val="600"/>
              </a:spcBef>
              <a:spcAft>
                <a:spcPts val="200"/>
              </a:spcAft>
            </a:pPr>
            <a:r>
              <a:rPr lang="en-GB" sz="2400" dirty="0" smtClean="0">
                <a:solidFill>
                  <a:srgbClr val="FF0000"/>
                </a:solidFill>
              </a:rPr>
              <a:t>(for discussion)</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6"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844824"/>
            <a:ext cx="8892480" cy="4939814"/>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Auction processes</a:t>
            </a:r>
            <a:r>
              <a:rPr lang="en-GB" b="1" dirty="0" smtClean="0"/>
              <a:t>: URGENT to decide subjects affecting March 2014 auction</a:t>
            </a:r>
            <a:endParaRPr lang="en-GB" b="1" dirty="0" smtClean="0"/>
          </a:p>
          <a:p>
            <a:pPr marL="819150" lvl="2" indent="-361950">
              <a:spcBef>
                <a:spcPts val="300"/>
              </a:spcBef>
              <a:spcAft>
                <a:spcPts val="300"/>
              </a:spcAft>
              <a:buFont typeface="Wingdings" pitchFamily="2" charset="2"/>
              <a:buChar char="ü"/>
            </a:pPr>
            <a:r>
              <a:rPr lang="en-GB" dirty="0" smtClean="0"/>
              <a:t>Finalising the </a:t>
            </a:r>
            <a:r>
              <a:rPr lang="en-GB" b="1" dirty="0" smtClean="0"/>
              <a:t>design of the auction</a:t>
            </a:r>
            <a:r>
              <a:rPr lang="en-GB" dirty="0" smtClean="0"/>
              <a:t>: i.e</a:t>
            </a:r>
            <a:r>
              <a:rPr lang="en-GB" b="1" dirty="0" smtClean="0"/>
              <a:t>. large </a:t>
            </a:r>
            <a:r>
              <a:rPr lang="en-GB" b="1" dirty="0" smtClean="0"/>
              <a:t>and small price </a:t>
            </a:r>
            <a:r>
              <a:rPr lang="en-GB" dirty="0" smtClean="0"/>
              <a:t>steps for ascending clock auctions (Y, Q, M products)  </a:t>
            </a:r>
          </a:p>
          <a:p>
            <a:pPr marL="819150" lvl="2" indent="-361950">
              <a:spcBef>
                <a:spcPts val="300"/>
              </a:spcBef>
              <a:spcAft>
                <a:spcPts val="300"/>
              </a:spcAft>
              <a:buFont typeface="Wingdings" pitchFamily="2" charset="2"/>
              <a:buChar char="ü"/>
            </a:pPr>
            <a:r>
              <a:rPr lang="en-GB" dirty="0" smtClean="0"/>
              <a:t>Agreement on </a:t>
            </a:r>
            <a:r>
              <a:rPr lang="en-GB" b="1" dirty="0" smtClean="0"/>
              <a:t>the single shipper </a:t>
            </a:r>
            <a:r>
              <a:rPr lang="en-GB" dirty="0" smtClean="0"/>
              <a:t>(same </a:t>
            </a:r>
            <a:r>
              <a:rPr lang="en-GB" dirty="0" err="1" smtClean="0"/>
              <a:t>afiliate</a:t>
            </a:r>
            <a:r>
              <a:rPr lang="en-GB" dirty="0" smtClean="0"/>
              <a:t>) at both sides of the border?</a:t>
            </a:r>
            <a:endParaRPr lang="en-GB" dirty="0" smtClean="0"/>
          </a:p>
          <a:p>
            <a:pPr marL="819150" lvl="2" indent="-361950">
              <a:spcBef>
                <a:spcPts val="300"/>
              </a:spcBef>
              <a:spcAft>
                <a:spcPts val="300"/>
              </a:spcAft>
              <a:buFont typeface="Wingdings" pitchFamily="2" charset="2"/>
              <a:buChar char="ü"/>
            </a:pPr>
            <a:r>
              <a:rPr lang="en-GB" dirty="0" smtClean="0"/>
              <a:t>Specific </a:t>
            </a:r>
            <a:r>
              <a:rPr lang="en-GB" b="1" dirty="0" smtClean="0"/>
              <a:t>calendar with dates of auctions </a:t>
            </a:r>
            <a:r>
              <a:rPr lang="en-GB" dirty="0" smtClean="0"/>
              <a:t>and time for bidding </a:t>
            </a:r>
            <a:r>
              <a:rPr lang="en-GB" dirty="0" smtClean="0"/>
              <a:t>rounds</a:t>
            </a:r>
          </a:p>
          <a:p>
            <a:pPr marL="819150" lvl="2" indent="-361950">
              <a:spcBef>
                <a:spcPts val="300"/>
              </a:spcBef>
              <a:spcAft>
                <a:spcPts val="300"/>
              </a:spcAft>
              <a:buFont typeface="Wingdings" pitchFamily="2" charset="2"/>
              <a:buChar char="ü"/>
            </a:pPr>
            <a:r>
              <a:rPr lang="en-GB" dirty="0" smtClean="0"/>
              <a:t>Type of information to disclose to the market. What, How and When?</a:t>
            </a:r>
          </a:p>
          <a:p>
            <a:pPr marL="1276350" lvl="3" indent="-361950">
              <a:spcBef>
                <a:spcPts val="300"/>
              </a:spcBef>
              <a:spcAft>
                <a:spcPts val="300"/>
              </a:spcAft>
              <a:buFont typeface="Arial" pitchFamily="34" charset="0"/>
              <a:buChar char="•"/>
            </a:pPr>
            <a:r>
              <a:rPr lang="en-GB" b="1" dirty="0" smtClean="0"/>
              <a:t>Documents</a:t>
            </a:r>
            <a:r>
              <a:rPr lang="en-GB" dirty="0" smtClean="0"/>
              <a:t> to be prepared by TSOs jointly/independently</a:t>
            </a:r>
          </a:p>
          <a:p>
            <a:pPr marL="819150" lvl="2" indent="-361950">
              <a:spcBef>
                <a:spcPts val="300"/>
              </a:spcBef>
              <a:spcAft>
                <a:spcPts val="300"/>
              </a:spcAft>
              <a:buFont typeface="Arial" pitchFamily="34" charset="0"/>
              <a:buChar char="•"/>
            </a:pPr>
            <a:r>
              <a:rPr lang="en-GB" dirty="0" smtClean="0"/>
              <a:t>Are there any subject regarding </a:t>
            </a:r>
            <a:r>
              <a:rPr lang="en-GB" b="1" dirty="0" smtClean="0"/>
              <a:t>interoperability</a:t>
            </a:r>
            <a:r>
              <a:rPr lang="en-GB" dirty="0" smtClean="0"/>
              <a:t> to solve?</a:t>
            </a:r>
            <a:endParaRPr lang="en-GB" dirty="0" smtClean="0"/>
          </a:p>
          <a:p>
            <a:pPr marL="361950" indent="-361950">
              <a:spcBef>
                <a:spcPts val="300"/>
              </a:spcBef>
              <a:spcAft>
                <a:spcPts val="300"/>
              </a:spcAft>
              <a:buFont typeface="Arial" pitchFamily="34" charset="0"/>
              <a:buChar char="•"/>
            </a:pPr>
            <a:r>
              <a:rPr lang="en-GB" b="1" dirty="0" smtClean="0"/>
              <a:t>Amount of firm capacity to be </a:t>
            </a:r>
            <a:r>
              <a:rPr lang="en-GB" b="1" dirty="0" smtClean="0"/>
              <a:t>offered – TSOs?</a:t>
            </a:r>
            <a:r>
              <a:rPr lang="en-GB" dirty="0" smtClean="0"/>
              <a:t> </a:t>
            </a:r>
          </a:p>
          <a:p>
            <a:pPr marL="819150" lvl="1" indent="-361950">
              <a:spcBef>
                <a:spcPts val="300"/>
              </a:spcBef>
              <a:spcAft>
                <a:spcPts val="300"/>
              </a:spcAft>
              <a:buFont typeface="Wingdings" pitchFamily="2" charset="2"/>
              <a:buChar char="ü"/>
            </a:pPr>
            <a:r>
              <a:rPr lang="en-GB" b="1" dirty="0" smtClean="0"/>
              <a:t>Each TSO </a:t>
            </a:r>
            <a:r>
              <a:rPr lang="en-GB" dirty="0" smtClean="0"/>
              <a:t>must </a:t>
            </a:r>
            <a:r>
              <a:rPr lang="en-GB" b="1" dirty="0" smtClean="0"/>
              <a:t>provide the available capacity </a:t>
            </a:r>
            <a:r>
              <a:rPr lang="en-GB" dirty="0" smtClean="0"/>
              <a:t>in the physical points and in the virtual points on </a:t>
            </a:r>
            <a:r>
              <a:rPr lang="en-GB" dirty="0" smtClean="0"/>
              <a:t>their </a:t>
            </a:r>
            <a:r>
              <a:rPr lang="en-GB" dirty="0" smtClean="0"/>
              <a:t>side of  the interconnection of the border </a:t>
            </a:r>
            <a:r>
              <a:rPr lang="en-GB" b="1" dirty="0" err="1" smtClean="0"/>
              <a:t>asap</a:t>
            </a:r>
            <a:endParaRPr lang="en-GB" b="1" dirty="0" smtClean="0"/>
          </a:p>
          <a:p>
            <a:pPr marL="819150" lvl="1" indent="-361950">
              <a:spcBef>
                <a:spcPts val="300"/>
              </a:spcBef>
              <a:spcAft>
                <a:spcPts val="300"/>
              </a:spcAft>
              <a:buFont typeface="Wingdings" pitchFamily="2" charset="2"/>
              <a:buChar char="ü"/>
            </a:pPr>
            <a:r>
              <a:rPr lang="en-GB" dirty="0" smtClean="0"/>
              <a:t>Once agreed the </a:t>
            </a:r>
            <a:r>
              <a:rPr lang="en-GB" b="1" dirty="0" smtClean="0"/>
              <a:t>common value of available capacity by interconnected TSOs, the split </a:t>
            </a:r>
            <a:r>
              <a:rPr lang="en-GB" dirty="0" smtClean="0"/>
              <a:t>of capacity for the </a:t>
            </a:r>
            <a:r>
              <a:rPr lang="en-GB" b="1" dirty="0" smtClean="0"/>
              <a:t>yearly and quarterly products for 2014, </a:t>
            </a:r>
            <a:r>
              <a:rPr lang="en-GB" dirty="0" smtClean="0"/>
              <a:t>at least need </a:t>
            </a:r>
            <a:r>
              <a:rPr lang="en-GB" b="1" dirty="0" smtClean="0"/>
              <a:t>to be provided </a:t>
            </a:r>
            <a:r>
              <a:rPr lang="en-GB" b="1" dirty="0" err="1" smtClean="0"/>
              <a:t>asap</a:t>
            </a:r>
            <a:endParaRPr lang="en-GB" b="1" dirty="0" smtClean="0"/>
          </a:p>
        </p:txBody>
      </p:sp>
      <p:sp>
        <p:nvSpPr>
          <p:cNvPr id="4" name="3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7"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844824"/>
            <a:ext cx="8892480" cy="3677930"/>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Interruptible </a:t>
            </a:r>
            <a:r>
              <a:rPr lang="en-GB" b="1" dirty="0" smtClean="0"/>
              <a:t>capacity</a:t>
            </a:r>
            <a:r>
              <a:rPr lang="en-GB" dirty="0" smtClean="0"/>
              <a:t>:  </a:t>
            </a:r>
          </a:p>
          <a:p>
            <a:pPr marL="819150" lvl="1" indent="-361950">
              <a:spcBef>
                <a:spcPts val="300"/>
              </a:spcBef>
              <a:spcAft>
                <a:spcPts val="300"/>
              </a:spcAft>
              <a:buFont typeface="Wingdings" pitchFamily="2" charset="2"/>
              <a:buChar char="ü"/>
            </a:pPr>
            <a:r>
              <a:rPr lang="en-GB" dirty="0" smtClean="0"/>
              <a:t>Capacity products to be offered additionally to the day ahead products</a:t>
            </a:r>
          </a:p>
          <a:p>
            <a:pPr marL="819150" lvl="1" indent="-361950">
              <a:spcBef>
                <a:spcPts val="300"/>
              </a:spcBef>
              <a:spcAft>
                <a:spcPts val="300"/>
              </a:spcAft>
              <a:buFont typeface="Wingdings" pitchFamily="2" charset="2"/>
              <a:buChar char="ü"/>
            </a:pPr>
            <a:r>
              <a:rPr lang="en-GB" dirty="0" smtClean="0"/>
              <a:t>Amount of firm capacity to be allocated (95</a:t>
            </a:r>
            <a:r>
              <a:rPr lang="en-GB" dirty="0" smtClean="0"/>
              <a:t>%) </a:t>
            </a:r>
            <a:r>
              <a:rPr lang="en-GB" dirty="0" smtClean="0"/>
              <a:t>as a condition to offer interruptible capacity. For interruptible daily and within-day capacity products the CAM NC requires to sell previously all the firm capacity products </a:t>
            </a:r>
          </a:p>
          <a:p>
            <a:pPr marL="819150" lvl="1" indent="-361950">
              <a:spcBef>
                <a:spcPts val="300"/>
              </a:spcBef>
              <a:spcAft>
                <a:spcPts val="300"/>
              </a:spcAft>
              <a:buFont typeface="Wingdings" pitchFamily="2" charset="2"/>
              <a:buChar char="ü"/>
            </a:pPr>
            <a:r>
              <a:rPr lang="en-GB" dirty="0" smtClean="0"/>
              <a:t>Auction calendar  for interruptible products</a:t>
            </a:r>
          </a:p>
          <a:p>
            <a:pPr marL="819150" lvl="1" indent="-361950">
              <a:spcBef>
                <a:spcPts val="300"/>
              </a:spcBef>
              <a:spcAft>
                <a:spcPts val="300"/>
              </a:spcAft>
              <a:buFont typeface="Wingdings" pitchFamily="2" charset="2"/>
              <a:buChar char="ü"/>
            </a:pPr>
            <a:r>
              <a:rPr lang="en-GB" dirty="0" smtClean="0"/>
              <a:t>Rules for converting interruptible capacity into firm capacity</a:t>
            </a:r>
          </a:p>
          <a:p>
            <a:pPr marL="819150" lvl="1" indent="-361950">
              <a:spcBef>
                <a:spcPts val="300"/>
              </a:spcBef>
              <a:spcAft>
                <a:spcPts val="300"/>
              </a:spcAft>
              <a:buFont typeface="Wingdings" pitchFamily="2" charset="2"/>
              <a:buChar char="ü"/>
            </a:pPr>
            <a:r>
              <a:rPr lang="en-GB" dirty="0" smtClean="0"/>
              <a:t>Detail of the allocation (over-nomination) procedure for intraday products, if any</a:t>
            </a:r>
          </a:p>
          <a:p>
            <a:pPr marL="361950" indent="-361950">
              <a:spcBef>
                <a:spcPts val="300"/>
              </a:spcBef>
              <a:spcAft>
                <a:spcPts val="300"/>
              </a:spcAft>
              <a:buFont typeface="Arial" pitchFamily="34" charset="0"/>
              <a:buChar char="•"/>
            </a:pPr>
            <a:r>
              <a:rPr lang="en-GB" b="1" dirty="0" smtClean="0"/>
              <a:t>Financial guarantees</a:t>
            </a:r>
            <a:r>
              <a:rPr lang="en-GB" dirty="0" smtClean="0"/>
              <a:t>:  </a:t>
            </a:r>
          </a:p>
          <a:p>
            <a:pPr marL="819150" lvl="1" indent="-361950">
              <a:spcBef>
                <a:spcPts val="300"/>
              </a:spcBef>
              <a:spcAft>
                <a:spcPts val="300"/>
              </a:spcAft>
              <a:buFont typeface="Wingdings" pitchFamily="2" charset="2"/>
              <a:buChar char="ü"/>
            </a:pPr>
            <a:r>
              <a:rPr lang="en-GB" dirty="0" smtClean="0"/>
              <a:t>Use of “credit limit check” via PRISMA</a:t>
            </a:r>
          </a:p>
        </p:txBody>
      </p:sp>
      <p:sp>
        <p:nvSpPr>
          <p:cNvPr id="4" name="3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7"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916832"/>
            <a:ext cx="8280920" cy="4893647"/>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Contracts: </a:t>
            </a:r>
          </a:p>
          <a:p>
            <a:pPr marL="819150" lvl="1" indent="-361950">
              <a:spcBef>
                <a:spcPts val="300"/>
              </a:spcBef>
              <a:spcAft>
                <a:spcPts val="300"/>
              </a:spcAft>
              <a:buFont typeface="Wingdings" pitchFamily="2" charset="2"/>
              <a:buChar char="ü"/>
            </a:pPr>
            <a:r>
              <a:rPr lang="en-GB" dirty="0" smtClean="0"/>
              <a:t>Two contracts on both sides of the border:</a:t>
            </a:r>
          </a:p>
          <a:p>
            <a:pPr marL="1276350" lvl="2" indent="-361950">
              <a:spcBef>
                <a:spcPts val="300"/>
              </a:spcBef>
              <a:spcAft>
                <a:spcPts val="300"/>
              </a:spcAft>
              <a:buFont typeface="Arial" pitchFamily="34" charset="0"/>
              <a:buChar char="•"/>
            </a:pPr>
            <a:r>
              <a:rPr lang="en-GB" dirty="0" smtClean="0"/>
              <a:t>Standard contract before the auction + Annex with the allocated quantity after the auction (automatically included in the contract by operators</a:t>
            </a:r>
            <a:r>
              <a:rPr lang="en-GB" dirty="0" smtClean="0"/>
              <a:t>)</a:t>
            </a:r>
          </a:p>
          <a:p>
            <a:pPr marL="819150" lvl="1" indent="-361950">
              <a:spcBef>
                <a:spcPts val="300"/>
              </a:spcBef>
              <a:spcAft>
                <a:spcPts val="300"/>
              </a:spcAft>
              <a:buFont typeface="Arial" pitchFamily="34" charset="0"/>
              <a:buChar char="•"/>
            </a:pPr>
            <a:r>
              <a:rPr lang="en-GB" dirty="0" smtClean="0"/>
              <a:t>Old contracts in physical points to be modify to the virtual point by October 2014</a:t>
            </a:r>
            <a:endParaRPr lang="en-GB" dirty="0" smtClean="0"/>
          </a:p>
          <a:p>
            <a:pPr marL="361950" indent="-361950">
              <a:spcBef>
                <a:spcPts val="600"/>
              </a:spcBef>
              <a:spcAft>
                <a:spcPts val="300"/>
              </a:spcAft>
              <a:buFont typeface="Arial" pitchFamily="34" charset="0"/>
              <a:buChar char="•"/>
            </a:pPr>
            <a:r>
              <a:rPr lang="en-GB" b="1" dirty="0" smtClean="0"/>
              <a:t>Secondary market:</a:t>
            </a:r>
            <a:endParaRPr lang="en-GB" sz="1600" dirty="0" smtClean="0"/>
          </a:p>
          <a:p>
            <a:pPr marL="819150" lvl="1" indent="-361950">
              <a:spcBef>
                <a:spcPts val="600"/>
              </a:spcBef>
              <a:spcAft>
                <a:spcPts val="300"/>
              </a:spcAft>
              <a:buFont typeface="Wingdings" pitchFamily="2" charset="2"/>
              <a:buChar char="ü"/>
            </a:pPr>
            <a:r>
              <a:rPr lang="en-GB" dirty="0" smtClean="0"/>
              <a:t>PRISMA secondary market functions will be available in early 2014.</a:t>
            </a:r>
          </a:p>
          <a:p>
            <a:pPr marL="819150" lvl="1" indent="-361950">
              <a:spcBef>
                <a:spcPts val="600"/>
              </a:spcBef>
              <a:spcAft>
                <a:spcPts val="300"/>
              </a:spcAft>
              <a:buFont typeface="Wingdings" pitchFamily="2" charset="2"/>
              <a:buChar char="ü"/>
            </a:pPr>
            <a:r>
              <a:rPr lang="en-GB" dirty="0" smtClean="0"/>
              <a:t>To be decided:</a:t>
            </a:r>
          </a:p>
          <a:p>
            <a:pPr marL="1276350" lvl="2" indent="-361950">
              <a:spcBef>
                <a:spcPts val="600"/>
              </a:spcBef>
              <a:spcAft>
                <a:spcPts val="300"/>
              </a:spcAft>
              <a:buFont typeface="Arial" pitchFamily="34" charset="0"/>
              <a:buChar char="•"/>
            </a:pPr>
            <a:r>
              <a:rPr lang="en-GB" dirty="0" smtClean="0"/>
              <a:t>When secondary trades will be made possible at both borders.</a:t>
            </a:r>
          </a:p>
          <a:p>
            <a:pPr marL="1276350" lvl="2" indent="-361950">
              <a:spcBef>
                <a:spcPts val="600"/>
              </a:spcBef>
              <a:spcAft>
                <a:spcPts val="300"/>
              </a:spcAft>
              <a:buFont typeface="Arial" pitchFamily="34" charset="0"/>
              <a:buChar char="•"/>
            </a:pPr>
            <a:r>
              <a:rPr lang="en-GB" dirty="0" smtClean="0"/>
              <a:t>Where the transactions take place (platform, bilateral agreements, etc)</a:t>
            </a:r>
          </a:p>
          <a:p>
            <a:pPr marL="1276350" lvl="2" indent="-361950">
              <a:spcBef>
                <a:spcPts val="600"/>
              </a:spcBef>
              <a:spcAft>
                <a:spcPts val="300"/>
              </a:spcAft>
              <a:buFont typeface="Arial" pitchFamily="34" charset="0"/>
              <a:buChar char="•"/>
            </a:pPr>
            <a:r>
              <a:rPr lang="en-GB" dirty="0" smtClean="0"/>
              <a:t>Type of information to be published by operators</a:t>
            </a:r>
          </a:p>
        </p:txBody>
      </p:sp>
      <p:sp>
        <p:nvSpPr>
          <p:cNvPr id="7" name="6 Rectángulo"/>
          <p:cNvSpPr/>
          <p:nvPr/>
        </p:nvSpPr>
        <p:spPr>
          <a:xfrm>
            <a:off x="323528" y="1412776"/>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8"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6" y="1671965"/>
            <a:ext cx="8352928" cy="5186035"/>
          </a:xfrm>
          <a:prstGeom prst="rect">
            <a:avLst/>
          </a:prstGeom>
        </p:spPr>
        <p:txBody>
          <a:bodyPr wrap="square">
            <a:spAutoFit/>
          </a:bodyPr>
          <a:lstStyle/>
          <a:p>
            <a:pPr marL="361950" indent="-361950">
              <a:spcBef>
                <a:spcPts val="300"/>
              </a:spcBef>
              <a:spcAft>
                <a:spcPts val="300"/>
              </a:spcAft>
              <a:buFont typeface="Arial" pitchFamily="34" charset="0"/>
              <a:buChar char="•"/>
            </a:pPr>
            <a:r>
              <a:rPr lang="en-GB" b="1" dirty="0" smtClean="0"/>
              <a:t>Exchange of information between adjacent TSOs</a:t>
            </a:r>
          </a:p>
          <a:p>
            <a:pPr marL="819150" lvl="1" indent="-361950">
              <a:spcBef>
                <a:spcPts val="300"/>
              </a:spcBef>
              <a:spcAft>
                <a:spcPts val="300"/>
              </a:spcAft>
              <a:buFont typeface="Wingdings" pitchFamily="2" charset="2"/>
              <a:buChar char="ü"/>
            </a:pPr>
            <a:r>
              <a:rPr lang="en-GB" sz="1600" dirty="0" smtClean="0"/>
              <a:t>Procedure to exchange data, integration in the interconnection agreement</a:t>
            </a:r>
          </a:p>
          <a:p>
            <a:pPr marL="819150" lvl="1" indent="-361950">
              <a:spcBef>
                <a:spcPts val="300"/>
              </a:spcBef>
              <a:spcAft>
                <a:spcPts val="300"/>
              </a:spcAft>
              <a:buFont typeface="Wingdings" pitchFamily="2" charset="2"/>
              <a:buChar char="ü"/>
            </a:pPr>
            <a:r>
              <a:rPr lang="en-GB" sz="1600" dirty="0" smtClean="0"/>
              <a:t>Information to be exchanged:</a:t>
            </a:r>
          </a:p>
          <a:p>
            <a:pPr marL="1276350" lvl="2" indent="-361950">
              <a:spcBef>
                <a:spcPts val="300"/>
              </a:spcBef>
              <a:spcAft>
                <a:spcPts val="300"/>
              </a:spcAft>
              <a:buFont typeface="Wingdings" pitchFamily="2" charset="2"/>
              <a:buChar char="ü"/>
            </a:pPr>
            <a:r>
              <a:rPr lang="en-GB" sz="1600" dirty="0" smtClean="0"/>
              <a:t>Before the gas day:</a:t>
            </a:r>
          </a:p>
          <a:p>
            <a:pPr marL="1733550" lvl="3" indent="-361950">
              <a:spcBef>
                <a:spcPts val="300"/>
              </a:spcBef>
              <a:spcAft>
                <a:spcPts val="300"/>
              </a:spcAft>
              <a:buFont typeface="Wingdings" pitchFamily="2" charset="2"/>
              <a:buChar char="ü"/>
            </a:pPr>
            <a:r>
              <a:rPr lang="en-GB" sz="1600" dirty="0" smtClean="0"/>
              <a:t>Capacity </a:t>
            </a:r>
            <a:r>
              <a:rPr lang="en-GB" sz="1600" dirty="0" smtClean="0"/>
              <a:t>booking situations on both sides of the IP in order to offer as much bundled capacity as possible, </a:t>
            </a:r>
            <a:r>
              <a:rPr lang="en-GB" sz="1600" dirty="0" err="1" smtClean="0"/>
              <a:t>unbunbled</a:t>
            </a:r>
            <a:r>
              <a:rPr lang="en-GB" sz="1600" dirty="0" smtClean="0"/>
              <a:t> products will be offered following the amount and duration of capacity products established in the contracts if any or for a maximum period of one year. </a:t>
            </a:r>
            <a:endParaRPr lang="en-GB" sz="1600" dirty="0" smtClean="0"/>
          </a:p>
          <a:p>
            <a:pPr marL="1733550" lvl="3" indent="-361950">
              <a:spcBef>
                <a:spcPts val="300"/>
              </a:spcBef>
              <a:spcAft>
                <a:spcPts val="300"/>
              </a:spcAft>
              <a:buFont typeface="Wingdings" pitchFamily="2" charset="2"/>
              <a:buChar char="ü"/>
            </a:pPr>
            <a:r>
              <a:rPr lang="en-GB" sz="1600" dirty="0" smtClean="0"/>
              <a:t>Nominations</a:t>
            </a:r>
          </a:p>
          <a:p>
            <a:pPr marL="1276350" lvl="2" indent="-361950">
              <a:spcBef>
                <a:spcPts val="300"/>
              </a:spcBef>
              <a:spcAft>
                <a:spcPts val="300"/>
              </a:spcAft>
              <a:buFont typeface="Wingdings" pitchFamily="2" charset="2"/>
              <a:buChar char="ü"/>
            </a:pPr>
            <a:r>
              <a:rPr lang="en-GB" sz="1600" dirty="0" smtClean="0"/>
              <a:t>After the gas day: measurement and reconciliation</a:t>
            </a:r>
            <a:endParaRPr lang="en-GB" sz="1600" dirty="0" smtClean="0"/>
          </a:p>
          <a:p>
            <a:pPr marL="819150" lvl="1" indent="-361950">
              <a:spcBef>
                <a:spcPts val="300"/>
              </a:spcBef>
              <a:spcAft>
                <a:spcPts val="300"/>
              </a:spcAft>
              <a:buFont typeface="Wingdings" pitchFamily="2" charset="2"/>
              <a:buChar char="ü"/>
            </a:pPr>
            <a:r>
              <a:rPr lang="en-GB" sz="1600" dirty="0" smtClean="0"/>
              <a:t>TSOs websites: link to PRISMA, data included in TSOs regular publications</a:t>
            </a:r>
          </a:p>
          <a:p>
            <a:pPr marL="819150" lvl="1" indent="-361950">
              <a:spcBef>
                <a:spcPts val="300"/>
              </a:spcBef>
              <a:spcAft>
                <a:spcPts val="300"/>
              </a:spcAft>
              <a:buFont typeface="Wingdings" pitchFamily="2" charset="2"/>
              <a:buChar char="ü"/>
            </a:pPr>
            <a:r>
              <a:rPr lang="en-GB" sz="1600" dirty="0" smtClean="0"/>
              <a:t>TSOs and NRAs to coordinate the schedule of the allocations in each country and will inform shippers about other capacity allocations in each country ASAP</a:t>
            </a:r>
            <a:endParaRPr lang="es-ES" sz="1600" dirty="0" smtClean="0"/>
          </a:p>
          <a:p>
            <a:pPr marL="361950" indent="-361950">
              <a:spcBef>
                <a:spcPts val="600"/>
              </a:spcBef>
              <a:spcAft>
                <a:spcPts val="600"/>
              </a:spcAft>
              <a:buFont typeface="Arial" pitchFamily="34" charset="0"/>
              <a:buChar char="•"/>
            </a:pPr>
            <a:r>
              <a:rPr lang="en-GB" b="1" dirty="0" smtClean="0"/>
              <a:t>Stakeholders information: </a:t>
            </a:r>
          </a:p>
          <a:p>
            <a:pPr marL="819150" lvl="1" indent="-361950">
              <a:spcBef>
                <a:spcPts val="300"/>
              </a:spcBef>
              <a:spcAft>
                <a:spcPts val="300"/>
              </a:spcAft>
              <a:buFont typeface="Wingdings" pitchFamily="2" charset="2"/>
              <a:buChar char="ü"/>
            </a:pPr>
            <a:r>
              <a:rPr lang="en-GB" sz="1600" dirty="0" smtClean="0"/>
              <a:t>TSO will communicate results of the auctions: aggregated to the market, allocated capacity to the participant – a need of definition for day and intraday auction results  (</a:t>
            </a:r>
            <a:r>
              <a:rPr lang="en-GB" sz="1600" dirty="0" err="1" smtClean="0"/>
              <a:t>inmediately</a:t>
            </a:r>
            <a:r>
              <a:rPr lang="en-GB" sz="1600" dirty="0" smtClean="0"/>
              <a:t> after auctions?)</a:t>
            </a:r>
          </a:p>
        </p:txBody>
      </p:sp>
      <p:sp>
        <p:nvSpPr>
          <p:cNvPr id="4" name="3 Rectángulo"/>
          <p:cNvSpPr/>
          <p:nvPr/>
        </p:nvSpPr>
        <p:spPr>
          <a:xfrm>
            <a:off x="323528" y="1340768"/>
            <a:ext cx="2339102" cy="369332"/>
          </a:xfrm>
          <a:prstGeom prst="rect">
            <a:avLst/>
          </a:prstGeom>
          <a:solidFill>
            <a:srgbClr val="264D74"/>
          </a:solidFill>
        </p:spPr>
        <p:txBody>
          <a:bodyPr wrap="none">
            <a:spAutoFit/>
          </a:bodyPr>
          <a:lstStyle/>
          <a:p>
            <a:r>
              <a:rPr lang="en-US" b="1" dirty="0" smtClean="0">
                <a:solidFill>
                  <a:schemeClr val="bg1"/>
                </a:solidFill>
              </a:rPr>
              <a:t>Issues to be agreed</a:t>
            </a:r>
            <a:endParaRPr lang="es-ES" b="1" dirty="0">
              <a:solidFill>
                <a:schemeClr val="bg1"/>
              </a:solidFill>
            </a:endParaRPr>
          </a:p>
        </p:txBody>
      </p:sp>
      <p:sp>
        <p:nvSpPr>
          <p:cNvPr id="7"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 </a:t>
            </a:r>
            <a:r>
              <a:rPr lang="en-GB" sz="2400" dirty="0" smtClean="0"/>
              <a:t>Steps to progress on the CAM NC implementation</a:t>
            </a:r>
            <a:endParaRPr lang="es-ES" sz="2400" dirty="0"/>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ACER-2015-17149</_dlc_DocId>
    <_dlc_DocIdUrl xmlns="985daa2e-53d8-4475-82b8-9c7d25324e34">
      <Url>https://extranet.acer.europa.eu/en/Gas/Regional_%20Intiatives/South_GRI/25th%20South%20IG/_layouts/DocIdRedir.aspx?ID=ACER-2015-17149</Url>
      <Description>ACER-2015-17149</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9DD778B316E44D87941E679A99280A" ma:contentTypeVersion="20" ma:contentTypeDescription="Create a new document." ma:contentTypeScope="" ma:versionID="3f2a855a3acaa083d8e785a9831faaeb">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CC7F78-5DD5-4842-9C15-53AA6A4E165B}"/>
</file>

<file path=customXml/itemProps2.xml><?xml version="1.0" encoding="utf-8"?>
<ds:datastoreItem xmlns:ds="http://schemas.openxmlformats.org/officeDocument/2006/customXml" ds:itemID="{8ED0E4BF-3CE2-411A-9222-DBF19F641AF0}"/>
</file>

<file path=customXml/itemProps3.xml><?xml version="1.0" encoding="utf-8"?>
<ds:datastoreItem xmlns:ds="http://schemas.openxmlformats.org/officeDocument/2006/customXml" ds:itemID="{A064D8D5-8D0A-4DA6-B761-C8DF9F3BAA0E}"/>
</file>

<file path=customXml/itemProps4.xml><?xml version="1.0" encoding="utf-8"?>
<ds:datastoreItem xmlns:ds="http://schemas.openxmlformats.org/officeDocument/2006/customXml" ds:itemID="{3DB03B84-D77D-49DE-B130-89738219722B}"/>
</file>

<file path=docProps/app.xml><?xml version="1.0" encoding="utf-8"?>
<Properties xmlns="http://schemas.openxmlformats.org/officeDocument/2006/extended-properties" xmlns:vt="http://schemas.openxmlformats.org/officeDocument/2006/docPropsVTypes">
  <Template/>
  <TotalTime>9288</TotalTime>
  <Words>2590</Words>
  <Application>Microsoft Office PowerPoint</Application>
  <PresentationFormat>Presentación en pantalla (4:3)</PresentationFormat>
  <Paragraphs>262</Paragraphs>
  <Slides>28</Slides>
  <Notes>1</Notes>
  <HiddenSlides>0</HiddenSlides>
  <MMClips>0</MMClips>
  <ScaleCrop>false</ScaleCrop>
  <HeadingPairs>
    <vt:vector size="4" baseType="variant">
      <vt:variant>
        <vt:lpstr>Tema</vt:lpstr>
      </vt:variant>
      <vt:variant>
        <vt:i4>15</vt:i4>
      </vt:variant>
      <vt:variant>
        <vt:lpstr>Títulos de diapositiva</vt:lpstr>
      </vt:variant>
      <vt:variant>
        <vt:i4>28</vt:i4>
      </vt:variant>
    </vt:vector>
  </HeadingPairs>
  <TitlesOfParts>
    <vt:vector size="43"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rpg</cp:lastModifiedBy>
  <cp:revision>1407</cp:revision>
  <cp:lastPrinted>2013-09-20T13:28:58Z</cp:lastPrinted>
  <dcterms:created xsi:type="dcterms:W3CDTF">2008-11-21T11:47:24Z</dcterms:created>
  <dcterms:modified xsi:type="dcterms:W3CDTF">2013-12-12T11:36:34Z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0x010100579DD778B316E44D87941E679A99280A</vt:lpwstr>
  </property>
  <property fmtid="{D5CDD505-2E9C-101B-9397-08002B2CF9AE}" pid="3" name="_dlc_DocIdItemGuid">
    <vt:lpwstr>a36154a3-9fa3-4288-9a7b-e44d9ea78b84</vt:lpwstr>
  </property>
</Properties>
</file>