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jpeg" ContentType="image/jpeg"/>
  <Default Extension="xml" ContentType="application/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6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1"/>
  </p:notesMasterIdLst>
  <p:handoutMasterIdLst>
    <p:handoutMasterId r:id="rId32"/>
  </p:handoutMasterIdLst>
  <p:sldIdLst>
    <p:sldId id="256" r:id="rId16"/>
    <p:sldId id="259" r:id="rId17"/>
    <p:sldId id="459" r:id="rId18"/>
    <p:sldId id="568" r:id="rId19"/>
    <p:sldId id="584" r:id="rId20"/>
    <p:sldId id="601" r:id="rId21"/>
    <p:sldId id="600" r:id="rId22"/>
    <p:sldId id="574" r:id="rId23"/>
    <p:sldId id="604" r:id="rId24"/>
    <p:sldId id="603" r:id="rId25"/>
    <p:sldId id="577" r:id="rId26"/>
    <p:sldId id="578" r:id="rId27"/>
    <p:sldId id="587" r:id="rId28"/>
    <p:sldId id="328" r:id="rId29"/>
    <p:sldId id="57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3399"/>
    <a:srgbClr val="0000FF"/>
    <a:srgbClr val="264D74"/>
    <a:srgbClr val="0099CC"/>
    <a:srgbClr val="006666"/>
    <a:srgbClr val="0099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8" autoAdjust="0"/>
    <p:restoredTop sz="86371" autoAdjust="0"/>
  </p:normalViewPr>
  <p:slideViewPr>
    <p:cSldViewPr>
      <p:cViewPr>
        <p:scale>
          <a:sx n="80" d="100"/>
          <a:sy n="80" d="100"/>
        </p:scale>
        <p:origin x="-1380" y="-276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ustomXml" Target="../customXml/item2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6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6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6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50" y="4415532"/>
            <a:ext cx="5605701" cy="418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6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33F24A-EA4B-41A0-8608-EB69306753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3528392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23</a:t>
            </a:r>
            <a:r>
              <a:rPr lang="en-US" b="1" baseline="30000" dirty="0" smtClean="0"/>
              <a:t>rd</a:t>
            </a:r>
            <a:r>
              <a:rPr lang="en-US" b="1" dirty="0" smtClean="0"/>
              <a:t> January 2014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26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1956658"/>
            <a:ext cx="8712968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Documents to upload by TSOs in PRISMA: General Terms and Conditions for shippers.</a:t>
            </a:r>
          </a:p>
          <a:p>
            <a:pPr marL="8191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Deadline to be published: 1 February 2014</a:t>
            </a:r>
          </a:p>
          <a:p>
            <a:pPr marL="8191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Deadline for shippers to accept them</a:t>
            </a:r>
          </a:p>
          <a:p>
            <a:pPr marL="361950" lvl="1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Clarification on the potential offer of unbundled capacity and interruptible capacity in 2014? </a:t>
            </a:r>
            <a:endParaRPr lang="en-GB" b="1" strike="sngStrike" dirty="0" smtClean="0"/>
          </a:p>
          <a:p>
            <a:pPr marL="8191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Is there any interruptible capacity to be offered for March and June auctions?</a:t>
            </a:r>
          </a:p>
          <a:p>
            <a:pPr marL="8191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Is there any unbundled capacity to be offered?</a:t>
            </a:r>
          </a:p>
          <a:p>
            <a:pPr marL="8191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When will it be offered to the market?</a:t>
            </a:r>
          </a:p>
          <a:p>
            <a:pPr marL="361950" lvl="1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Secondary market: when and where trades will take place, public information. </a:t>
            </a:r>
          </a:p>
          <a:p>
            <a:pPr marL="819150" lvl="1" indent="-3619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PRISMA secondary market functions will be available in April 2014.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556792"/>
            <a:ext cx="2339102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Issues to be agreed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3528" y="1988840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Exchange of information between adjacent TSOs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b="1" dirty="0" smtClean="0"/>
              <a:t>Coordination</a:t>
            </a:r>
            <a:r>
              <a:rPr lang="en-GB" sz="1600" dirty="0" smtClean="0"/>
              <a:t> between TSOs is required.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Information to be exchanged and published in: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TSOs websites: link to PRISMA, data included in TSOs regular publications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NRAs to be informed after the auction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NRAs and the market if needed following the REMIT provisions.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NRAS and the market to be informed as soon as possible in case of disruption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Identify improvements for next auctions: TSOs, potentially in coordination with PRISMA,  to submit an annual report of the results and ways to improve the process to NRAs.</a:t>
            </a:r>
            <a:endParaRPr lang="es-ES" sz="1600" dirty="0" smtClean="0"/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 smtClean="0"/>
              <a:t>Stakeholders information: 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TSO will communicate </a:t>
            </a:r>
            <a:r>
              <a:rPr lang="en-GB" sz="1600" b="1" dirty="0" smtClean="0"/>
              <a:t>results</a:t>
            </a:r>
            <a:r>
              <a:rPr lang="en-GB" sz="1600" dirty="0" smtClean="0"/>
              <a:t> of the auctions: aggregated to the market, allocated capacity to the participant –need to define the procedure specifically for day and intraday auction results  (immediately after auctions)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484784"/>
            <a:ext cx="2339102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Issues to be agreed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87016" y="2132856"/>
            <a:ext cx="8533456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 smtClean="0"/>
              <a:t>Monitoring by NRAs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NRAs will have access to auctions information via PRISMA.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NRAs could request TSOs information to perform the monitoring task.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</a:pPr>
            <a:endParaRPr lang="en-GB" sz="1600" dirty="0" smtClean="0"/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 smtClean="0"/>
              <a:t>Information about other capacity allocations calendar in the region and beyond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b="1" dirty="0" smtClean="0"/>
              <a:t>OSP 2014 ES-FR</a:t>
            </a:r>
            <a:r>
              <a:rPr lang="en-GB" sz="1600" dirty="0" smtClean="0"/>
              <a:t>: Short term capacity to be allocated at </a:t>
            </a:r>
            <a:r>
              <a:rPr lang="en-GB" sz="1600" dirty="0" err="1" smtClean="0"/>
              <a:t>Larrau</a:t>
            </a:r>
            <a:r>
              <a:rPr lang="en-GB" sz="1600" dirty="0" smtClean="0"/>
              <a:t> IP from 1 April 2014 to 30 September 2014 ONGOING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Calendar of national allocations that could be interesting for the market.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1484784"/>
            <a:ext cx="2339102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Issues to be agreed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3371940"/>
              </p:ext>
            </p:extLst>
          </p:nvPr>
        </p:nvGraphicFramePr>
        <p:xfrm>
          <a:off x="251520" y="1484784"/>
          <a:ext cx="8568952" cy="48474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6540"/>
                <a:gridCol w="3730044"/>
                <a:gridCol w="1872208"/>
                <a:gridCol w="1440160"/>
              </a:tblGrid>
              <a:tr h="3162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Deadline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Task/Event 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Responsible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Tool</a:t>
                      </a:r>
                      <a:endParaRPr lang="en-US" sz="1400" noProof="0"/>
                    </a:p>
                  </a:txBody>
                  <a:tcPr/>
                </a:tc>
              </a:tr>
              <a:tr h="316240">
                <a:tc>
                  <a:txBody>
                    <a:bodyPr/>
                    <a:lstStyle/>
                    <a:p>
                      <a:r>
                        <a:rPr lang="en-US" sz="1400" b="1" noProof="0" smtClean="0"/>
                        <a:t>3 March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Annual</a:t>
                      </a:r>
                      <a:r>
                        <a:rPr lang="en-US" sz="1400" baseline="0" noProof="0" smtClean="0"/>
                        <a:t> yearly capacity auction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PRISMA</a:t>
                      </a:r>
                      <a:endParaRPr lang="en-US" sz="1400" noProof="0"/>
                    </a:p>
                  </a:txBody>
                  <a:tcPr/>
                </a:tc>
              </a:tr>
              <a:tr h="493732">
                <a:tc>
                  <a:txBody>
                    <a:bodyPr/>
                    <a:lstStyle/>
                    <a:p>
                      <a:r>
                        <a:rPr lang="en-US" sz="1400" b="1" noProof="0" smtClean="0">
                          <a:solidFill>
                            <a:srgbClr val="FF0000"/>
                          </a:solidFill>
                        </a:rPr>
                        <a:t>19 February</a:t>
                      </a:r>
                      <a:endParaRPr lang="en-US" sz="1400" b="1" noProof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SG meeting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Stk, NRAs,</a:t>
                      </a:r>
                      <a:r>
                        <a:rPr lang="en-US" sz="1400" baseline="0" noProof="0" smtClean="0"/>
                        <a:t>TSO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/>
                        <a:t>meeting</a:t>
                      </a:r>
                      <a:endParaRPr lang="en-US" sz="1400" noProof="0"/>
                    </a:p>
                  </a:txBody>
                  <a:tcPr/>
                </a:tc>
              </a:tr>
              <a:tr h="493732">
                <a:tc>
                  <a:txBody>
                    <a:bodyPr/>
                    <a:lstStyle/>
                    <a:p>
                      <a:r>
                        <a:rPr lang="en-US" sz="1400" b="1" noProof="0" smtClean="0"/>
                        <a:t>3 February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Communication of capacity/procedures for the</a:t>
                      </a:r>
                      <a:r>
                        <a:rPr lang="en-US" sz="1400" baseline="0" noProof="0" dirty="0" smtClean="0"/>
                        <a:t> annual auction</a:t>
                      </a:r>
                      <a:r>
                        <a:rPr lang="en-US" sz="1400" noProof="0" dirty="0" smtClean="0"/>
                        <a:t> to the market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 Website</a:t>
                      </a:r>
                    </a:p>
                    <a:p>
                      <a:r>
                        <a:rPr lang="en-US" sz="1400" noProof="0" smtClean="0"/>
                        <a:t>PRISMA</a:t>
                      </a:r>
                      <a:endParaRPr lang="en-US" sz="1400" noProof="0"/>
                    </a:p>
                  </a:txBody>
                  <a:tcPr/>
                </a:tc>
              </a:tr>
              <a:tr h="357748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</a:rPr>
                        <a:t>1 February</a:t>
                      </a:r>
                      <a:endParaRPr lang="en-US" sz="1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Final agreements among TSOs and</a:t>
                      </a:r>
                      <a:r>
                        <a:rPr lang="en-US" sz="1400" baseline="0" noProof="0" dirty="0" smtClean="0"/>
                        <a:t> regulators: price steps, capacity offer, GTCs, etc.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 Website</a:t>
                      </a:r>
                    </a:p>
                    <a:p>
                      <a:r>
                        <a:rPr lang="en-US" sz="1400" noProof="0" smtClean="0"/>
                        <a:t>PRISMA</a:t>
                      </a:r>
                      <a:endParaRPr lang="en-US" sz="1400" noProof="0"/>
                    </a:p>
                  </a:txBody>
                  <a:tcPr/>
                </a:tc>
              </a:tr>
              <a:tr h="316240">
                <a:tc>
                  <a:txBody>
                    <a:bodyPr/>
                    <a:lstStyle/>
                    <a:p>
                      <a:r>
                        <a:rPr lang="en-US" sz="1400" b="1" noProof="0" smtClean="0">
                          <a:solidFill>
                            <a:schemeClr val="tx1"/>
                          </a:solidFill>
                        </a:rPr>
                        <a:t>February 2014</a:t>
                      </a:r>
                      <a:endParaRPr lang="en-US" sz="1400" b="1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Approval of NRAs</a:t>
                      </a:r>
                      <a:r>
                        <a:rPr lang="en-US" sz="1400" baseline="0" noProof="0" smtClean="0"/>
                        <a:t> regulatory developments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NRAs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/>
                        <a:t>-</a:t>
                      </a:r>
                      <a:endParaRPr lang="en-US" sz="1400" noProof="0"/>
                    </a:p>
                  </a:txBody>
                  <a:tcPr/>
                </a:tc>
              </a:tr>
              <a:tr h="697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smtClean="0">
                          <a:solidFill>
                            <a:srgbClr val="FF0000"/>
                          </a:solidFill>
                        </a:rPr>
                        <a:t>To be determined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smtClean="0">
                          <a:solidFill>
                            <a:srgbClr val="FF0000"/>
                          </a:solidFill>
                        </a:rPr>
                        <a:t>Jan/Feb</a:t>
                      </a:r>
                      <a:r>
                        <a:rPr lang="en-US" sz="1400" b="1" baseline="0" noProof="0" smtClean="0">
                          <a:solidFill>
                            <a:srgbClr val="FF0000"/>
                          </a:solidFill>
                        </a:rPr>
                        <a:t> 2014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IT testing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IT systems</a:t>
                      </a:r>
                      <a:endParaRPr lang="en-US" sz="1400" noProof="0"/>
                    </a:p>
                  </a:txBody>
                  <a:tcPr/>
                </a:tc>
              </a:tr>
              <a:tr h="376004">
                <a:tc>
                  <a:txBody>
                    <a:bodyPr/>
                    <a:lstStyle/>
                    <a:p>
                      <a:r>
                        <a:rPr lang="en-US" sz="1400" b="1" strike="noStrike" noProof="0" dirty="0" smtClean="0">
                          <a:solidFill>
                            <a:srgbClr val="FF0000"/>
                          </a:solidFill>
                        </a:rPr>
                        <a:t>End Jan – early February</a:t>
                      </a:r>
                      <a:endParaRPr lang="en-US" sz="1400" b="1" strike="noStrike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noProof="0" dirty="0" smtClean="0"/>
                        <a:t>Publication</a:t>
                      </a:r>
                      <a:r>
                        <a:rPr lang="en-US" sz="1400" strike="noStrike" baseline="0" noProof="0" dirty="0" smtClean="0"/>
                        <a:t> of calendar, timings for auctions, starting dates, standard capacity products to be offered </a:t>
                      </a:r>
                      <a:endParaRPr lang="en-US" sz="1400" strike="noStrik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noProof="0" dirty="0" smtClean="0"/>
                        <a:t>TSOs</a:t>
                      </a:r>
                      <a:endParaRPr lang="en-US" sz="1400" strike="noStrik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noProof="0" dirty="0" smtClean="0"/>
                        <a:t>TSOs Web</a:t>
                      </a:r>
                      <a:r>
                        <a:rPr lang="en-US" sz="1400" strike="noStrike" baseline="0" noProof="0" dirty="0" smtClean="0"/>
                        <a:t>site</a:t>
                      </a:r>
                    </a:p>
                    <a:p>
                      <a:r>
                        <a:rPr lang="en-US" sz="1400" strike="noStrike" baseline="0" noProof="0" dirty="0" smtClean="0"/>
                        <a:t>PRISMA</a:t>
                      </a:r>
                      <a:endParaRPr lang="en-US" sz="1400" strike="noStrike" noProof="0" dirty="0"/>
                    </a:p>
                  </a:txBody>
                  <a:tcPr/>
                </a:tc>
              </a:tr>
              <a:tr h="376004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14 Jan </a:t>
                      </a: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4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WS training for stakeholders</a:t>
                      </a:r>
                      <a:r>
                        <a:rPr lang="en-US" sz="1400" baseline="0" noProof="0" dirty="0" smtClean="0"/>
                        <a:t> to use PRISMA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TSOs, PRISMA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meeting</a:t>
                      </a:r>
                      <a:endParaRPr lang="en-US" sz="1400" noProof="0" dirty="0"/>
                    </a:p>
                  </a:txBody>
                  <a:tcPr/>
                </a:tc>
              </a:tr>
              <a:tr h="316240">
                <a:tc>
                  <a:txBody>
                    <a:bodyPr/>
                    <a:lstStyle/>
                    <a:p>
                      <a:r>
                        <a:rPr lang="en-US" sz="1400" b="1" noProof="0" dirty="0" smtClean="0"/>
                        <a:t>December 2013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Final</a:t>
                      </a:r>
                      <a:r>
                        <a:rPr lang="en-US" sz="1400" baseline="0" noProof="0" dirty="0" smtClean="0"/>
                        <a:t> agreements on points in discussion 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NRAs/TSOs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-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3 Rectángulo"/>
          <p:cNvSpPr>
            <a:spLocks noChangeArrowheads="1"/>
          </p:cNvSpPr>
          <p:nvPr/>
        </p:nvSpPr>
        <p:spPr bwMode="auto">
          <a:xfrm>
            <a:off x="357158" y="2857496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IV. </a:t>
            </a:r>
            <a:r>
              <a:rPr lang="en-US" sz="2800" dirty="0">
                <a:solidFill>
                  <a:srgbClr val="264D74"/>
                </a:solidFill>
              </a:rPr>
              <a:t>AOB and next meetings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301208"/>
            <a:ext cx="8496944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Proposal</a:t>
            </a:r>
            <a:r>
              <a:rPr lang="es-ES" sz="1600" b="1" u="sng" dirty="0" smtClean="0"/>
              <a:t> of </a:t>
            </a:r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</a:t>
            </a:r>
            <a:r>
              <a:rPr lang="es-ES" sz="1600" b="1" u="sng" dirty="0" err="1" smtClean="0"/>
              <a:t>meetings</a:t>
            </a:r>
            <a:r>
              <a:rPr lang="es-ES" sz="1600" b="1" u="sng" dirty="0" smtClean="0"/>
              <a:t> dates</a:t>
            </a:r>
            <a:r>
              <a:rPr lang="es-ES" sz="1600" dirty="0" smtClean="0"/>
              <a:t>: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1st </a:t>
            </a:r>
            <a:r>
              <a:rPr lang="es-ES" sz="1600" dirty="0" err="1" smtClean="0"/>
              <a:t>semester</a:t>
            </a:r>
            <a:r>
              <a:rPr lang="es-ES" sz="1600" dirty="0" smtClean="0"/>
              <a:t> (</a:t>
            </a:r>
            <a:r>
              <a:rPr lang="es-ES" sz="1600" dirty="0" err="1" smtClean="0"/>
              <a:t>auctions</a:t>
            </a:r>
            <a:r>
              <a:rPr lang="es-ES" sz="1600" dirty="0" smtClean="0"/>
              <a:t>: 3 </a:t>
            </a:r>
            <a:r>
              <a:rPr lang="es-ES" sz="1600" dirty="0" err="1" smtClean="0"/>
              <a:t>March</a:t>
            </a:r>
            <a:r>
              <a:rPr lang="es-ES" sz="1600" dirty="0" smtClean="0"/>
              <a:t>, 2 June)</a:t>
            </a:r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  21st SG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</a:t>
            </a:r>
            <a:r>
              <a:rPr lang="es-ES" sz="1600" b="1" dirty="0" smtClean="0">
                <a:solidFill>
                  <a:srgbClr val="FF0000"/>
                </a:solidFill>
              </a:rPr>
              <a:t>19 </a:t>
            </a:r>
            <a:r>
              <a:rPr lang="es-ES" sz="1600" b="1" dirty="0" err="1" smtClean="0">
                <a:solidFill>
                  <a:srgbClr val="FF0000"/>
                </a:solidFill>
              </a:rPr>
              <a:t>February</a:t>
            </a:r>
            <a:r>
              <a:rPr lang="es-ES" sz="1600" b="1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  27th IG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 </a:t>
            </a:r>
            <a:r>
              <a:rPr lang="es-ES" sz="1600" b="1" dirty="0" smtClean="0">
                <a:solidFill>
                  <a:srgbClr val="FF0000"/>
                </a:solidFill>
              </a:rPr>
              <a:t>28 </a:t>
            </a:r>
            <a:r>
              <a:rPr lang="es-ES" sz="1600" b="1" dirty="0" err="1" smtClean="0">
                <a:solidFill>
                  <a:srgbClr val="FF0000"/>
                </a:solidFill>
              </a:rPr>
              <a:t>March</a:t>
            </a:r>
            <a:r>
              <a:rPr lang="es-ES" sz="1600" b="1" dirty="0" smtClean="0">
                <a:solidFill>
                  <a:srgbClr val="FF0000"/>
                </a:solidFill>
              </a:rPr>
              <a:t> - </a:t>
            </a:r>
            <a:r>
              <a:rPr lang="es-ES" sz="1600" b="1" dirty="0" err="1" smtClean="0">
                <a:solidFill>
                  <a:srgbClr val="FF0000"/>
                </a:solidFill>
              </a:rPr>
              <a:t>telco</a:t>
            </a:r>
            <a:endParaRPr lang="es-ES" sz="1600" b="1" dirty="0" smtClean="0">
              <a:solidFill>
                <a:srgbClr val="FF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  28th IG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</a:t>
            </a:r>
            <a:r>
              <a:rPr lang="es-ES" sz="1600" b="1" dirty="0" smtClean="0">
                <a:solidFill>
                  <a:srgbClr val="FF0000"/>
                </a:solidFill>
              </a:rPr>
              <a:t>30 </a:t>
            </a:r>
            <a:r>
              <a:rPr lang="es-ES" sz="1600" b="1" dirty="0" err="1" smtClean="0">
                <a:solidFill>
                  <a:srgbClr val="FF0000"/>
                </a:solidFill>
              </a:rPr>
              <a:t>April</a:t>
            </a:r>
            <a:r>
              <a:rPr lang="es-ES" sz="1600" b="1" dirty="0" smtClean="0">
                <a:solidFill>
                  <a:srgbClr val="FF0000"/>
                </a:solidFill>
              </a:rPr>
              <a:t> - </a:t>
            </a:r>
            <a:r>
              <a:rPr lang="es-ES" sz="1600" b="1" dirty="0" err="1" smtClean="0">
                <a:solidFill>
                  <a:srgbClr val="FF0000"/>
                </a:solidFill>
              </a:rPr>
              <a:t>telco</a:t>
            </a:r>
            <a:r>
              <a:rPr lang="es-ES" sz="1600" b="1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  22nd SG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</a:t>
            </a:r>
            <a:r>
              <a:rPr lang="es-ES" sz="1600" b="1" dirty="0" smtClean="0">
                <a:solidFill>
                  <a:srgbClr val="FF0000"/>
                </a:solidFill>
              </a:rPr>
              <a:t>21 </a:t>
            </a:r>
            <a:r>
              <a:rPr lang="es-ES" sz="1600" b="1" dirty="0" err="1" smtClean="0">
                <a:solidFill>
                  <a:srgbClr val="FF0000"/>
                </a:solidFill>
              </a:rPr>
              <a:t>May</a:t>
            </a:r>
            <a:r>
              <a:rPr lang="es-ES" sz="1600" b="1" dirty="0" smtClean="0"/>
              <a:t>    </a:t>
            </a:r>
            <a:endParaRPr lang="es-ES" sz="1600" b="1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48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64D74"/>
                </a:solidFill>
              </a:rPr>
              <a:t>V. AOB and next meetings - 2014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87" t="89792" r="28089" b="679"/>
          <a:stretch>
            <a:fillRect/>
          </a:stretch>
        </p:blipFill>
        <p:spPr bwMode="auto">
          <a:xfrm>
            <a:off x="1835696" y="4653136"/>
            <a:ext cx="6120680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5222" b="46866"/>
          <a:stretch>
            <a:fillRect/>
          </a:stretch>
        </p:blipFill>
        <p:spPr bwMode="auto">
          <a:xfrm>
            <a:off x="539552" y="1340768"/>
            <a:ext cx="7848872" cy="318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1291531" cy="4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6770929" cy="53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1916832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1088" lvl="1" indent="-903288" algn="just">
              <a:tabLst>
                <a:tab pos="809625" algn="l"/>
              </a:tabLst>
            </a:pPr>
            <a:r>
              <a:rPr lang="en-US" sz="2000" dirty="0" smtClean="0"/>
              <a:t>II.1.Update of the PRISMA training session </a:t>
            </a:r>
            <a:endParaRPr lang="en-GB" sz="2000" dirty="0" smtClean="0">
              <a:ea typeface="Times New Roman" pitchFamily="18" charset="0"/>
            </a:endParaRPr>
          </a:p>
          <a:p>
            <a:pPr marL="1081088" lvl="1" indent="-903288" algn="just">
              <a:tabLst>
                <a:tab pos="809625" algn="l"/>
              </a:tabLst>
            </a:pPr>
            <a:r>
              <a:rPr lang="en-GB" sz="2000" dirty="0" smtClean="0">
                <a:ea typeface="Times New Roman" pitchFamily="18" charset="0"/>
              </a:rPr>
              <a:t>II.2. Status of the approval of regulatory provisions in each country</a:t>
            </a:r>
          </a:p>
          <a:p>
            <a:pPr marL="1081088" lvl="1" indent="-903288"/>
            <a:r>
              <a:rPr lang="en-GB" sz="2000" dirty="0" smtClean="0"/>
              <a:t>II.3. Issues to be agreed </a:t>
            </a:r>
            <a:endParaRPr lang="es-ES" sz="20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7504" y="2944724"/>
            <a:ext cx="8712968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ea typeface="Times New Roman" pitchFamily="18" charset="0"/>
              </a:rPr>
              <a:t>II.1 </a:t>
            </a:r>
            <a:r>
              <a:rPr lang="en-US" sz="2400" dirty="0" smtClean="0">
                <a:ea typeface="Times New Roman" pitchFamily="18" charset="0"/>
              </a:rPr>
              <a:t>Update of the PRISMA training session </a:t>
            </a:r>
            <a:endParaRPr lang="en-GB" sz="2400" dirty="0" smtClean="0">
              <a:ea typeface="Times New Roman" pitchFamily="18" charset="0"/>
            </a:endParaRPr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400" dirty="0" smtClean="0">
              <a:ea typeface="Times New Roman" pitchFamily="18" charset="0"/>
            </a:endParaRPr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(for information by TSOs)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7504" y="2944724"/>
            <a:ext cx="8712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ea typeface="Times New Roman" pitchFamily="18" charset="0"/>
              </a:rPr>
              <a:t>II.2 Status of the approval of regulatory provisions in each country</a:t>
            </a:r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(for information by regulators)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755576" y="764704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467544" y="2132856"/>
            <a:ext cx="7957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 smtClean="0"/>
              <a:t>Spain: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A </a:t>
            </a:r>
            <a:r>
              <a:rPr lang="en-GB" b="1" dirty="0" smtClean="0"/>
              <a:t>CNMC Circular </a:t>
            </a:r>
            <a:r>
              <a:rPr lang="en-GB" dirty="0" smtClean="0"/>
              <a:t>to be approved by the </a:t>
            </a:r>
            <a:r>
              <a:rPr lang="en-GB" dirty="0" err="1" smtClean="0"/>
              <a:t>BoR.</a:t>
            </a:r>
            <a:r>
              <a:rPr lang="en-GB" dirty="0" smtClean="0"/>
              <a:t> Last revision has taken into account  the comments received (10) in Public Consultation, in particular focused on clarification of some provisions.</a:t>
            </a:r>
          </a:p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 smtClean="0"/>
              <a:t>France: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/>
              <a:t>T</a:t>
            </a:r>
            <a:r>
              <a:rPr lang="en-GB" dirty="0" smtClean="0"/>
              <a:t>he tariff related aspects have been reflected in the yearly deliberation on transmission tariffs (11 December 2013).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A Public Consultation has been launched by CRE, on the basis of </a:t>
            </a:r>
            <a:r>
              <a:rPr lang="en-GB" dirty="0" err="1" smtClean="0"/>
              <a:t>GRTgaz</a:t>
            </a:r>
            <a:r>
              <a:rPr lang="en-GB" dirty="0" smtClean="0"/>
              <a:t>’ and TIGF’s proposals. It </a:t>
            </a:r>
            <a:r>
              <a:rPr lang="en-US" dirty="0" smtClean="0"/>
              <a:t>is open until 31 January 2014. CRE’s deliberation is due by mid-February. </a:t>
            </a:r>
            <a:endParaRPr lang="en-GB" dirty="0" smtClean="0"/>
          </a:p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dirty="0" smtClean="0"/>
              <a:t>Portugal: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A </a:t>
            </a:r>
            <a:r>
              <a:rPr lang="en-GB" b="1" dirty="0" smtClean="0"/>
              <a:t>ERSE Deliberation </a:t>
            </a:r>
            <a:r>
              <a:rPr lang="en-GB" dirty="0" smtClean="0"/>
              <a:t>based on the conclusions of the SGRI.</a:t>
            </a:r>
            <a:endParaRPr lang="en-GB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23528" y="1556792"/>
            <a:ext cx="3493264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NRAs regulatory development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7504" y="2944724"/>
            <a:ext cx="8712968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ea typeface="Times New Roman" pitchFamily="18" charset="0"/>
              </a:rPr>
              <a:t>II.3 </a:t>
            </a:r>
            <a:r>
              <a:rPr lang="en-GB" sz="2400" dirty="0" smtClean="0"/>
              <a:t>Issues to be agreed </a:t>
            </a:r>
            <a:endParaRPr lang="en-GB" sz="2400" dirty="0" smtClean="0">
              <a:ea typeface="Times New Roman" pitchFamily="18" charset="0"/>
            </a:endParaRPr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(for discussion)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2204864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Capacity figures to be offered in March and June: TSO must provide ASAP </a:t>
            </a:r>
            <a:r>
              <a:rPr lang="en-GB" dirty="0" smtClean="0"/>
              <a:t>the available capacity according to the following principles:</a:t>
            </a:r>
            <a:endParaRPr lang="es-ES" dirty="0" smtClean="0"/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b="1" dirty="0" smtClean="0"/>
              <a:t>ES-PT: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90% of available technical capacity for yearly auction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10% of available technical capacity for quarterly auction.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b="1" dirty="0" smtClean="0"/>
              <a:t>ES-FR: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80% of available technical capacity for yearly auction for 15 years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10% of available technical capacity for yearly auction for 5 years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10% of available technical capacity for quarterly auction.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Default rule (unless otherwise stated) is that interruptible capacity is offered only if 98% of the corresponding </a:t>
            </a:r>
            <a:r>
              <a:rPr lang="en-GB" dirty="0" smtClean="0"/>
              <a:t>technical </a:t>
            </a:r>
            <a:r>
              <a:rPr lang="en-GB" dirty="0" smtClean="0"/>
              <a:t>capacity has previously been sold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556792"/>
            <a:ext cx="2339102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Issues to be agreed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2132856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Transferring of existing contracts from physical IPs to the VIP.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Before 1 October existing contracts must be adapted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b="1" dirty="0" smtClean="0"/>
              <a:t>TSOs will establish deadlines in relation to: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Communication to shippers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TSOs and shippers agreements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dirty="0" smtClean="0"/>
              <a:t>Information to the NRAs in the Region</a:t>
            </a:r>
          </a:p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/>
              <a:t>Definition of large and small price steps for each type of product.</a:t>
            </a:r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dirty="0" smtClean="0"/>
              <a:t>For the </a:t>
            </a:r>
            <a:r>
              <a:rPr lang="en-US" smtClean="0"/>
              <a:t>annual auction </a:t>
            </a:r>
            <a:r>
              <a:rPr lang="en-US" dirty="0" smtClean="0"/>
              <a:t>in March 2014, TSOs inform </a:t>
            </a:r>
            <a:r>
              <a:rPr lang="en-US" dirty="0"/>
              <a:t>the NRAs of the price increments envisaged, at the latest one month </a:t>
            </a:r>
            <a:r>
              <a:rPr lang="en-US" dirty="0" smtClean="0"/>
              <a:t>in advance. </a:t>
            </a:r>
            <a:endParaRPr lang="en-GB" strike="sngStrike" dirty="0" smtClean="0"/>
          </a:p>
          <a:p>
            <a:pPr marL="819150" lvl="1" indent="-361950">
              <a:spcBef>
                <a:spcPts val="300"/>
              </a:spcBef>
              <a:spcAft>
                <a:spcPts val="300"/>
              </a:spcAft>
            </a:pPr>
            <a:endParaRPr lang="en-GB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23528" y="1556792"/>
            <a:ext cx="2339102" cy="369332"/>
          </a:xfrm>
          <a:prstGeom prst="rect">
            <a:avLst/>
          </a:prstGeom>
          <a:solidFill>
            <a:srgbClr val="264D74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Issues to be agreed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Steps to progress on the CAM NC implementation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3035C86F3E34D82F3D2A7F7EA297A" ma:contentTypeVersion="20" ma:contentTypeDescription="Create a new document." ma:contentTypeScope="" ma:versionID="295061842e6e9667cd963f53bc8bc068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ACER-2015-17160</_dlc_DocId>
    <_dlc_DocIdUrl xmlns="985daa2e-53d8-4475-82b8-9c7d25324e34">
      <Url>https://extranet.acer.europa.eu/en/Gas/Regional_%20Intiatives/South_GRI/26th_South_IG/_layouts/DocIdRedir.aspx?ID=ACER-2015-17160</Url>
      <Description>ACER-2015-17160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5184315A-FBC6-45EE-AA54-614BAC55F53A}"/>
</file>

<file path=customXml/itemProps2.xml><?xml version="1.0" encoding="utf-8"?>
<ds:datastoreItem xmlns:ds="http://schemas.openxmlformats.org/officeDocument/2006/customXml" ds:itemID="{1EAEF0C6-FDAA-44AD-804C-5CACF1D23B2D}"/>
</file>

<file path=customXml/itemProps3.xml><?xml version="1.0" encoding="utf-8"?>
<ds:datastoreItem xmlns:ds="http://schemas.openxmlformats.org/officeDocument/2006/customXml" ds:itemID="{A6BDF555-3E95-4F3F-974E-002AAB81B7D6}"/>
</file>

<file path=customXml/itemProps4.xml><?xml version="1.0" encoding="utf-8"?>
<ds:datastoreItem xmlns:ds="http://schemas.openxmlformats.org/officeDocument/2006/customXml" ds:itemID="{FD221B6F-D274-41D2-B6DC-95AE722720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9734</TotalTime>
  <Words>994</Words>
  <Application>Microsoft Office PowerPoint</Application>
  <PresentationFormat>Presentación en pantalla (4:3)</PresentationFormat>
  <Paragraphs>133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15</vt:i4>
      </vt:variant>
    </vt:vector>
  </HeadingPairs>
  <TitlesOfParts>
    <vt:vector size="30" baseType="lpstr"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Diapositiva 1</vt:lpstr>
      <vt:lpstr>Agenda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CEER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abg</cp:lastModifiedBy>
  <cp:revision>1469</cp:revision>
  <cp:lastPrinted>2013-09-20T13:28:58Z</cp:lastPrinted>
  <dcterms:created xsi:type="dcterms:W3CDTF">2008-11-21T11:47:24Z</dcterms:created>
  <dcterms:modified xsi:type="dcterms:W3CDTF">2014-01-23T12:45:14Z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0x010100F7E3035C86F3E34D82F3D2A7F7EA297A</vt:lpwstr>
  </property>
  <property fmtid="{D5CDD505-2E9C-101B-9397-08002B2CF9AE}" pid="3" name="_dlc_DocIdItemGuid">
    <vt:lpwstr>bced9a34-b2ac-40ce-993e-d9f0f220d763</vt:lpwstr>
  </property>
</Properties>
</file>