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5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6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1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7.xml" ContentType="application/vnd.openxmlformats-officedocument.theme+xml"/>
  <Override PartName="/ppt/theme/theme16.xml" ContentType="application/vnd.openxmlformats-officedocument.theme+xml"/>
  <Override PartName="/ppt/theme/theme12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5">
  <p:sldMasterIdLst>
    <p:sldMasterId id="2147483807" r:id="rId1"/>
    <p:sldMasterId id="2147483795" r:id="rId2"/>
    <p:sldMasterId id="2147483747" r:id="rId3"/>
    <p:sldMasterId id="2147483735" r:id="rId4"/>
    <p:sldMasterId id="2147483667" r:id="rId5"/>
    <p:sldMasterId id="2147483819" r:id="rId6"/>
    <p:sldMasterId id="2147483759" r:id="rId7"/>
    <p:sldMasterId id="2147483684" r:id="rId8"/>
    <p:sldMasterId id="2147483831" r:id="rId9"/>
    <p:sldMasterId id="2147483696" r:id="rId10"/>
    <p:sldMasterId id="2147483843" r:id="rId11"/>
    <p:sldMasterId id="2147483783" r:id="rId12"/>
    <p:sldMasterId id="2147483771" r:id="rId13"/>
    <p:sldMasterId id="2147483855" r:id="rId14"/>
    <p:sldMasterId id="2147483867" r:id="rId15"/>
  </p:sldMasterIdLst>
  <p:notesMasterIdLst>
    <p:notesMasterId r:id="rId33"/>
  </p:notesMasterIdLst>
  <p:handoutMasterIdLst>
    <p:handoutMasterId r:id="rId34"/>
  </p:handoutMasterIdLst>
  <p:sldIdLst>
    <p:sldId id="256" r:id="rId16"/>
    <p:sldId id="259" r:id="rId17"/>
    <p:sldId id="676" r:id="rId18"/>
    <p:sldId id="678" r:id="rId19"/>
    <p:sldId id="675" r:id="rId20"/>
    <p:sldId id="680" r:id="rId21"/>
    <p:sldId id="681" r:id="rId22"/>
    <p:sldId id="682" r:id="rId23"/>
    <p:sldId id="683" r:id="rId24"/>
    <p:sldId id="684" r:id="rId25"/>
    <p:sldId id="685" r:id="rId26"/>
    <p:sldId id="686" r:id="rId27"/>
    <p:sldId id="679" r:id="rId28"/>
    <p:sldId id="671" r:id="rId29"/>
    <p:sldId id="572" r:id="rId30"/>
    <p:sldId id="687" r:id="rId31"/>
    <p:sldId id="677" r:id="rId32"/>
  </p:sldIdLst>
  <p:sldSz cx="9144000" cy="6858000" type="screen4x3"/>
  <p:notesSz cx="6742113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rección de Hidrocarburos." initials="dh" lastIdx="8" clrIdx="0"/>
  <p:cmAuthor id="1" name="abg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3366CC"/>
    <a:srgbClr val="006666"/>
    <a:srgbClr val="FF0000"/>
    <a:srgbClr val="003399"/>
    <a:srgbClr val="0000FF"/>
    <a:srgbClr val="264D74"/>
    <a:srgbClr val="0099CC"/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05" autoAdjust="0"/>
    <p:restoredTop sz="86371" autoAdjust="0"/>
  </p:normalViewPr>
  <p:slideViewPr>
    <p:cSldViewPr>
      <p:cViewPr>
        <p:scale>
          <a:sx n="100" d="100"/>
          <a:sy n="100" d="100"/>
        </p:scale>
        <p:origin x="234" y="-396"/>
      </p:cViewPr>
      <p:guideLst>
        <p:guide orient="horz" pos="216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856" y="-102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tableStyles" Target="tableStyles.xml"/><Relationship Id="rId21" Type="http://schemas.openxmlformats.org/officeDocument/2006/relationships/slide" Target="slides/slide6.xml"/><Relationship Id="rId34" Type="http://schemas.openxmlformats.org/officeDocument/2006/relationships/handoutMaster" Target="handoutMasters/handoutMaster1.xml"/><Relationship Id="rId42" Type="http://schemas.openxmlformats.org/officeDocument/2006/relationships/customXml" Target="../customXml/item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commentAuthors" Target="commentAuthors.xml"/><Relationship Id="rId43" Type="http://schemas.openxmlformats.org/officeDocument/2006/relationships/customXml" Target="../customXml/item4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2231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8223" y="1"/>
            <a:ext cx="292231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6902"/>
            <a:ext cx="292231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8223" y="9376902"/>
            <a:ext cx="292231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FAEBFFC-D961-4508-B6BA-DC08FC9850A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853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2231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8223" y="1"/>
            <a:ext cx="292231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39775"/>
            <a:ext cx="493553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5472" y="4689243"/>
            <a:ext cx="5391172" cy="444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6902"/>
            <a:ext cx="292231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8223" y="9376902"/>
            <a:ext cx="292231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B33F24A-EA4B-41A0-8608-EB69306753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895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CEER_Transparent_pp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17475"/>
            <a:ext cx="14001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92150" y="441325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GB" dirty="0"/>
              <a:t>Speaker</a:t>
            </a:r>
            <a:endParaRPr lang="en-US" dirty="0"/>
          </a:p>
          <a:p>
            <a:r>
              <a:rPr lang="en-US" dirty="0"/>
              <a:t>Meeting, l</a:t>
            </a:r>
            <a:r>
              <a:rPr lang="en-GB" dirty="0" err="1"/>
              <a:t>ocation</a:t>
            </a:r>
            <a:r>
              <a:rPr lang="en-GB" dirty="0"/>
              <a:t>, date, etc.</a:t>
            </a:r>
            <a:endParaRPr lang="en-US" dirty="0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Ctr="0"/>
          <a:lstStyle>
            <a:lvl1pPr algn="l">
              <a:defRPr sz="4400">
                <a:solidFill>
                  <a:srgbClr val="264D74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BE" noProof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15/04/2016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15/04/2016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15/04/2016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15/04/2016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15/04/2016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15/04/2016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3000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wlogo_naturgas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"/>
            <a:ext cx="2286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7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0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-7938"/>
            <a:ext cx="9142412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331788"/>
            <a:ext cx="62642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675688" y="6524625"/>
            <a:ext cx="538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76055004-CC27-4B90-B1A8-C7BA06551D8B}" type="slidenum">
              <a:rPr lang="de-AT" sz="1400">
                <a:solidFill>
                  <a:schemeClr val="bg1"/>
                </a:solidFill>
                <a:latin typeface="Arial" charset="0"/>
                <a:cs typeface="+mn-cs"/>
              </a:rPr>
              <a:pPr>
                <a:defRPr/>
              </a:pPr>
              <a:t>‹Nº›</a:t>
            </a:fld>
            <a:endParaRPr lang="en-US" sz="14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8" r:id="rId2"/>
    <p:sldLayoutId id="2147483729" r:id="rId3"/>
    <p:sldLayoutId id="2147483730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9856B-1662-41A4-A739-1529E60118C9}" type="datetimeFigureOut">
              <a:rPr lang="es-ES" smtClean="0"/>
              <a:pPr/>
              <a:t>15/04/2016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rgbClr val="007AAE"/>
              </a:gs>
              <a:gs pos="100000">
                <a:srgbClr val="007AAE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ES" sz="440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4099" name="Picture 22" descr="ENAGAS_blanc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0" y="152400"/>
            <a:ext cx="762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830263"/>
            <a:ext cx="9144000" cy="76200"/>
          </a:xfrm>
          <a:prstGeom prst="rect">
            <a:avLst/>
          </a:prstGeom>
          <a:solidFill>
            <a:srgbClr val="9CB7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s-ES_tradnl" sz="1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32" r:id="rId6"/>
    <p:sldLayoutId id="2147483733" r:id="rId7"/>
    <p:sldLayoutId id="2147483724" r:id="rId8"/>
    <p:sldLayoutId id="2147483725" r:id="rId9"/>
    <p:sldLayoutId id="2147483726" r:id="rId10"/>
    <p:sldLayoutId id="214748372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5229200"/>
            <a:ext cx="4032448" cy="100811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/>
              <a:t>20</a:t>
            </a:r>
            <a:r>
              <a:rPr lang="en-US" b="1" baseline="30000" dirty="0" smtClean="0"/>
              <a:t>th</a:t>
            </a:r>
            <a:r>
              <a:rPr lang="en-US" b="1" dirty="0" smtClean="0"/>
              <a:t> April 2016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/>
              <a:t>Teleconference 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kern="0" dirty="0" smtClean="0">
                <a:cs typeface="+mn-cs"/>
              </a:rPr>
              <a:t>36</a:t>
            </a:r>
            <a:r>
              <a:rPr lang="en-GB" sz="4000" b="1" kern="0" baseline="30000" dirty="0" smtClean="0">
                <a:cs typeface="+mn-cs"/>
              </a:rPr>
              <a:t>th</a:t>
            </a:r>
            <a:r>
              <a:rPr lang="en-GB" sz="4000" b="1" kern="0" dirty="0" smtClean="0">
                <a:cs typeface="+mn-cs"/>
              </a:rPr>
              <a:t> </a:t>
            </a:r>
            <a:r>
              <a:rPr lang="en-GB" sz="4000" b="1" kern="0" dirty="0">
                <a:cs typeface="+mn-cs"/>
              </a:rPr>
              <a:t>IG Meeting </a:t>
            </a:r>
            <a:r>
              <a:rPr lang="en-GB" sz="4000" b="1" kern="0" dirty="0">
                <a:solidFill>
                  <a:srgbClr val="264D74"/>
                </a:solidFill>
                <a:cs typeface="+mn-cs"/>
              </a:rPr>
              <a:t/>
            </a:r>
            <a:br>
              <a:rPr lang="en-GB" sz="4000" b="1" kern="0" dirty="0">
                <a:solidFill>
                  <a:srgbClr val="264D74"/>
                </a:solidFill>
                <a:cs typeface="+mn-cs"/>
              </a:rPr>
            </a:br>
            <a:r>
              <a:rPr lang="en-GB" sz="40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00808"/>
            <a:ext cx="1211026" cy="576064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772816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1043608" y="2060848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Interconnection Agreement: Each IP TSOs must ensure:</a:t>
            </a:r>
            <a:endParaRPr lang="en-US" dirty="0" smtClean="0"/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Communication procedures in exceptional events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 smtClean="0"/>
              <a:t>Possible impact on quantities and quality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 smtClean="0"/>
              <a:t>Possible impact on confirmed quantities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 smtClean="0"/>
              <a:t>Expected and actual end of the exceptional event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Settlement of disputes.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Amendment process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r>
              <a:rPr lang="en-US" dirty="0"/>
              <a:t>TSOs: Where is this information available?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771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1115616" y="2060848"/>
            <a:ext cx="7272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Gas quality Data Publication. (Art. 16)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 smtClean="0">
                <a:ea typeface="Arial Unicode MS" pitchFamily="34" charset="-128"/>
              </a:rPr>
              <a:t>Once per hour during the gas day (</a:t>
            </a:r>
            <a:r>
              <a:rPr lang="en-US" dirty="0" err="1" smtClean="0">
                <a:ea typeface="Arial Unicode MS" pitchFamily="34" charset="-128"/>
              </a:rPr>
              <a:t>Wobbe</a:t>
            </a:r>
            <a:r>
              <a:rPr lang="en-US" dirty="0" smtClean="0">
                <a:ea typeface="Arial Unicode MS" pitchFamily="34" charset="-128"/>
              </a:rPr>
              <a:t> index and GCV) every IP. </a:t>
            </a:r>
            <a:endParaRPr lang="en-US" dirty="0"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 smtClean="0">
                <a:ea typeface="Arial Unicode MS" pitchFamily="34" charset="-128"/>
              </a:rPr>
              <a:t>Data availability, for so long?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ea typeface="Arial Unicode MS" pitchFamily="34" charset="-128"/>
            </a:endParaRPr>
          </a:p>
          <a:p>
            <a:pPr lvl="1" algn="just"/>
            <a:r>
              <a:rPr lang="en-US" dirty="0"/>
              <a:t>Where is this information available</a:t>
            </a:r>
            <a:r>
              <a:rPr lang="en-US" dirty="0" smtClean="0"/>
              <a:t>?</a:t>
            </a:r>
          </a:p>
          <a:p>
            <a:pPr lvl="1" algn="just"/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Information provision on short term gas quality variation. (Art. 17)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 smtClean="0"/>
              <a:t>List of parties to receive gas quality information.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lvl="1" algn="just"/>
            <a:r>
              <a:rPr lang="en-US" dirty="0"/>
              <a:t>TSOs: Where is this information available?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58368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1115616" y="2060848"/>
            <a:ext cx="7272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Common data exchange solutions (Art. 20 to 24)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 smtClean="0">
                <a:ea typeface="Arial Unicode MS" pitchFamily="34" charset="-128"/>
              </a:rPr>
              <a:t>Document based data exchange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 smtClean="0">
                <a:ea typeface="Arial Unicode MS" pitchFamily="34" charset="-128"/>
              </a:rPr>
              <a:t>Integrated data exchange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 smtClean="0">
                <a:ea typeface="Arial Unicode MS" pitchFamily="34" charset="-128"/>
              </a:rPr>
              <a:t>Interactive data exchange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ea typeface="Arial Unicode MS" pitchFamily="34" charset="-128"/>
            </a:endParaRPr>
          </a:p>
          <a:p>
            <a:pPr algn="just"/>
            <a:r>
              <a:rPr lang="en-US" dirty="0"/>
              <a:t>TSOs: Where is this information available?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937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683568" y="1916832"/>
            <a:ext cx="6984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Regulators </a:t>
            </a:r>
            <a:r>
              <a:rPr lang="en-US" b="1" dirty="0" smtClean="0">
                <a:ea typeface="Arial Unicode MS" pitchFamily="34" charset="-128"/>
              </a:rPr>
              <a:t>will monitor the implementation of the code </a:t>
            </a:r>
            <a:r>
              <a:rPr lang="en-US" dirty="0" smtClean="0">
                <a:ea typeface="Arial Unicode MS" pitchFamily="34" charset="-128"/>
              </a:rPr>
              <a:t>as from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May 2016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Exchange information between NRAs and TSOs from the bilateral discussions to </a:t>
            </a:r>
            <a:r>
              <a:rPr lang="en-US" dirty="0" err="1" smtClean="0"/>
              <a:t>analyse</a:t>
            </a:r>
            <a:r>
              <a:rPr lang="en-US" dirty="0" smtClean="0"/>
              <a:t> the compliance of the current Interconnection Agreements with  the content of NC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Follow up of the </a:t>
            </a:r>
            <a:r>
              <a:rPr lang="en-US" dirty="0" err="1" smtClean="0"/>
              <a:t>harmonisation</a:t>
            </a:r>
            <a:r>
              <a:rPr lang="en-US" dirty="0" smtClean="0"/>
              <a:t> about short term monitoring on gas quality:  TSOs data publication</a:t>
            </a:r>
          </a:p>
          <a:p>
            <a:pPr marL="725488" lvl="2" indent="-268288" algn="just">
              <a:buFont typeface="Wingdings" pitchFamily="2" charset="2"/>
              <a:buChar char="Ø"/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647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4" name="3 Rectángulo"/>
          <p:cNvSpPr/>
          <p:nvPr/>
        </p:nvSpPr>
        <p:spPr>
          <a:xfrm>
            <a:off x="971600" y="2865769"/>
            <a:ext cx="684076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800" b="1" dirty="0" smtClean="0">
                <a:solidFill>
                  <a:srgbClr val="FF0000"/>
                </a:solidFill>
              </a:rPr>
              <a:t>(for information by NRAs and TSOs)</a:t>
            </a:r>
            <a:endParaRPr lang="es-ES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7086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>
                <a:solidFill>
                  <a:srgbClr val="264D74"/>
                </a:solidFill>
              </a:rPr>
              <a:t>Proposals for the new SGRI Working Plan 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for discussion)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115616" y="2060848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CMP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 smtClean="0">
                <a:ea typeface="Arial Unicode MS" pitchFamily="34" charset="-128"/>
              </a:rPr>
              <a:t>Implementation and follow-up of the CMP procedures.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Balancing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 smtClean="0"/>
              <a:t>Implementation and follow-up of the Balancing regimes at national levels.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Market Integration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 smtClean="0"/>
              <a:t>Regional </a:t>
            </a:r>
            <a:r>
              <a:rPr lang="en-US" dirty="0" smtClean="0"/>
              <a:t>hubs’ </a:t>
            </a:r>
            <a:r>
              <a:rPr lang="en-US" dirty="0" smtClean="0"/>
              <a:t>assessment.</a:t>
            </a:r>
            <a:endParaRPr lang="en-US" dirty="0" smtClean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 smtClean="0"/>
              <a:t>Ways to integrate markets.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Infrastructures</a:t>
            </a: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 smtClean="0"/>
              <a:t>Incremental and new capacities.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 smtClean="0"/>
              <a:t>TYNDPs, PCIs.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Interoperability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Shippers’ licenses harmonization.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27584" y="764704"/>
            <a:ext cx="1204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V. AOB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859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39552" y="5157192"/>
            <a:ext cx="7992888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1600" b="1" u="sng" dirty="0" err="1" smtClean="0"/>
              <a:t>Next</a:t>
            </a:r>
            <a:r>
              <a:rPr lang="es-ES" sz="1600" b="1" u="sng" dirty="0" smtClean="0"/>
              <a:t>  meetings</a:t>
            </a:r>
            <a:r>
              <a:rPr lang="es-ES" sz="1600" b="1" dirty="0" smtClean="0"/>
              <a:t>:  </a:t>
            </a:r>
            <a:r>
              <a:rPr lang="es-ES" sz="1600" dirty="0" smtClean="0"/>
              <a:t>IG meeting </a:t>
            </a:r>
            <a:r>
              <a:rPr lang="es-ES" sz="1600" dirty="0" err="1" smtClean="0"/>
              <a:t>May</a:t>
            </a:r>
            <a:r>
              <a:rPr lang="es-ES" sz="1600" dirty="0" smtClean="0"/>
              <a:t> 31st</a:t>
            </a:r>
            <a:endParaRPr lang="es-ES" sz="1600" u="sng" dirty="0" smtClean="0"/>
          </a:p>
          <a:p>
            <a:pPr lvl="0"/>
            <a:endParaRPr lang="es-ES" sz="1600" b="1" u="sng" dirty="0"/>
          </a:p>
          <a:p>
            <a:pPr lvl="0"/>
            <a:endParaRPr lang="es-ES" sz="1600" dirty="0" smtClean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27584" y="764704"/>
            <a:ext cx="5328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VI. Calendar for the next meetings </a:t>
            </a:r>
            <a:endParaRPr lang="es-ES" sz="2400" b="1" dirty="0">
              <a:solidFill>
                <a:srgbClr val="FF0000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87725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uadroTexto 1"/>
          <p:cNvSpPr txBox="1"/>
          <p:nvPr/>
        </p:nvSpPr>
        <p:spPr>
          <a:xfrm flipH="1">
            <a:off x="971600" y="4149080"/>
            <a:ext cx="369360" cy="2154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sz="800" dirty="0" smtClean="0"/>
              <a:t>20</a:t>
            </a:r>
            <a:endParaRPr lang="es-ES" sz="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837487" cy="607765"/>
          </a:xfrm>
        </p:spPr>
        <p:txBody>
          <a:bodyPr lIns="0" tIns="0" rIns="0" bIns="0" anchor="b" anchorCtr="0"/>
          <a:lstStyle/>
          <a:p>
            <a:r>
              <a:rPr lang="de-DE" sz="2400" dirty="0" smtClean="0"/>
              <a:t>Agenda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68538" y="6308725"/>
            <a:ext cx="496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endParaRPr lang="de-DE" sz="240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03648" y="1912706"/>
            <a:ext cx="6264696" cy="315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romanUcPeriod"/>
              <a:tabLst>
                <a:tab pos="252095" algn="l"/>
                <a:tab pos="457200" algn="l"/>
                <a:tab pos="533400" algn="l"/>
              </a:tabLst>
            </a:pP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Opening</a:t>
            </a:r>
            <a:endParaRPr lang="es-E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SzPts val="1100"/>
              <a:buFont typeface="+mj-lt"/>
              <a:buAutoNum type="arabicPeriod"/>
              <a:tabLst>
                <a:tab pos="810260" algn="l"/>
              </a:tabLst>
            </a:pP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s-E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SzPts val="1100"/>
              <a:buFont typeface="+mj-lt"/>
              <a:buAutoNum type="arabicPeriod"/>
              <a:tabLst>
                <a:tab pos="810260" algn="l"/>
              </a:tabLst>
            </a:pP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Minutes of the last meeting and agenda of this meeting </a:t>
            </a:r>
            <a:r>
              <a:rPr lang="en-GB" sz="12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approval)</a:t>
            </a:r>
            <a:endParaRPr lang="es-E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romanUcPeriod"/>
              <a:tabLst>
                <a:tab pos="252095" algn="l"/>
              </a:tabLst>
            </a:pP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CMP: common methodology of OSBB in the Region </a:t>
            </a:r>
            <a:endParaRPr lang="es-E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SzPts val="1100"/>
              <a:buFont typeface="+mj-lt"/>
              <a:buAutoNum type="arabicPeriod"/>
              <a:tabLst>
                <a:tab pos="810260" algn="l"/>
              </a:tabLst>
            </a:pP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Final approval  of the OSBB procedure </a:t>
            </a:r>
            <a:r>
              <a:rPr lang="en-GB" sz="12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approval)</a:t>
            </a:r>
            <a:endParaRPr lang="es-E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SzPts val="1100"/>
              <a:buFont typeface="+mj-lt"/>
              <a:buAutoNum type="arabicPeriod"/>
              <a:tabLst>
                <a:tab pos="810260" algn="l"/>
              </a:tabLst>
            </a:pP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Timeline for implementation </a:t>
            </a:r>
            <a:r>
              <a:rPr lang="en-GB" sz="12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discussion and approval)</a:t>
            </a:r>
            <a:endParaRPr lang="es-E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romanUcPeriod"/>
              <a:tabLst>
                <a:tab pos="252095" algn="l"/>
              </a:tabLst>
            </a:pP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Interoperability NC. Latest developments and next steps in the Region </a:t>
            </a:r>
            <a:r>
              <a:rPr lang="en-GB" sz="12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information by NRAs and TSOs)</a:t>
            </a:r>
            <a:endParaRPr lang="es-E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romanUcPeriod"/>
              <a:tabLst>
                <a:tab pos="252095" algn="l"/>
                <a:tab pos="457200" algn="l"/>
                <a:tab pos="533400" algn="l"/>
              </a:tabLst>
            </a:pP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Proposals for the new SGRI Working Plan </a:t>
            </a:r>
            <a:r>
              <a:rPr lang="en-GB" sz="12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discussion)</a:t>
            </a:r>
            <a:endParaRPr lang="es-E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romanUcPeriod"/>
              <a:tabLst>
                <a:tab pos="252095" algn="l"/>
                <a:tab pos="457200" algn="l"/>
                <a:tab pos="533400" algn="l"/>
              </a:tabLst>
            </a:pP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AOB</a:t>
            </a:r>
            <a:endParaRPr lang="es-E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  <a:tabLst>
                <a:tab pos="252095" algn="l"/>
              </a:tabLst>
            </a:pPr>
            <a:r>
              <a:rPr lang="en-GB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 Calendar for the next meetings</a:t>
            </a:r>
            <a:endParaRPr lang="es-E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II. </a:t>
            </a:r>
            <a:r>
              <a:rPr lang="en-GB" sz="2400" b="1" dirty="0" smtClean="0"/>
              <a:t>CMP: Common methodology of OSBB for the Region. II.1 Final approval of the OSBB procedure</a:t>
            </a:r>
          </a:p>
        </p:txBody>
      </p:sp>
      <p:sp>
        <p:nvSpPr>
          <p:cNvPr id="199681" name="Rectangle 1"/>
          <p:cNvSpPr>
            <a:spLocks noChangeArrowheads="1"/>
          </p:cNvSpPr>
          <p:nvPr/>
        </p:nvSpPr>
        <p:spPr bwMode="auto">
          <a:xfrm>
            <a:off x="755576" y="2132856"/>
            <a:ext cx="770485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8288" marR="0" lvl="0" indent="-2682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Last changes: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1092200" lvl="2" indent="-285750" algn="just" eaLnBrk="0" hangingPunct="0">
              <a:buFont typeface="Wingdings" panose="05000000000000000000" pitchFamily="2" charset="2"/>
              <a:buChar char="§"/>
            </a:pP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No</a:t>
            </a:r>
            <a:r>
              <a:rPr kumimoji="0" lang="en-US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r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estriction of </a:t>
            </a:r>
            <a:r>
              <a:rPr kumimoji="0" lang="en-US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renominations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when the BB is launched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  <a:p>
            <a:pPr marL="1092200" lvl="2" indent="-285750" algn="just" eaLnBrk="0" hangingPunct="0">
              <a:buFont typeface="Wingdings" panose="05000000000000000000" pitchFamily="2" charset="2"/>
              <a:buChar char="§"/>
            </a:pPr>
            <a:r>
              <a:rPr lang="en-US" dirty="0" smtClean="0">
                <a:ea typeface="Arial Unicode MS" pitchFamily="34" charset="-128"/>
              </a:rPr>
              <a:t>In order to avoid opportunistic behavior, shippers who have sold capacity in the BB and </a:t>
            </a:r>
            <a:r>
              <a:rPr lang="en-US" dirty="0" err="1" smtClean="0">
                <a:ea typeface="Arial Unicode MS" pitchFamily="34" charset="-128"/>
              </a:rPr>
              <a:t>renominate</a:t>
            </a:r>
            <a:r>
              <a:rPr lang="en-US" dirty="0" smtClean="0">
                <a:ea typeface="Arial Unicode MS" pitchFamily="34" charset="-128"/>
              </a:rPr>
              <a:t> downwards during the gas day will not be paid by TSOs for the equivalent amount of nominations been bought back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1092200" lvl="2" indent="-285750" algn="just" eaLnBrk="0" hangingPunct="0">
              <a:buFont typeface="Wingdings" panose="05000000000000000000" pitchFamily="2" charset="2"/>
              <a:buChar char="§"/>
            </a:pPr>
            <a:r>
              <a:rPr lang="en-US" dirty="0">
                <a:ea typeface="Arial Unicode MS" pitchFamily="34" charset="-128"/>
              </a:rPr>
              <a:t>Clarification of the pro-rata mechanism </a:t>
            </a:r>
            <a:r>
              <a:rPr lang="en-US" dirty="0" smtClean="0">
                <a:ea typeface="Arial Unicode MS" pitchFamily="34" charset="-128"/>
              </a:rPr>
              <a:t>when </a:t>
            </a:r>
            <a:r>
              <a:rPr lang="en-US" dirty="0">
                <a:ea typeface="Arial Unicode MS" pitchFamily="34" charset="-128"/>
              </a:rPr>
              <a:t>the BB procedure cannot provide the reduction of nominations required by TSOs, as well as which users are affected. </a:t>
            </a:r>
            <a:endParaRPr lang="es-ES" dirty="0">
              <a:ea typeface="Arial Unicode MS" pitchFamily="34" charset="-128"/>
            </a:endParaRPr>
          </a:p>
          <a:p>
            <a:pPr lvl="1" algn="just" eaLnBrk="0" hangingPunct="0"/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lvl="1" algn="just" eaLnBrk="0" hangingPunct="0"/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The most efficient BB mechanism </a:t>
            </a:r>
            <a:r>
              <a:rPr lang="en-US" dirty="0" smtClean="0">
                <a:ea typeface="Arial Unicode MS" pitchFamily="34" charset="-128"/>
              </a:rPr>
              <a:t>must be chosen </a:t>
            </a:r>
            <a:r>
              <a:rPr lang="en-US" dirty="0" smtClean="0">
                <a:ea typeface="Arial Unicode MS" pitchFamily="34" charset="-128"/>
              </a:rPr>
              <a:t>in PRISMA by </a:t>
            </a:r>
            <a:r>
              <a:rPr lang="en-US" dirty="0" smtClean="0">
                <a:ea typeface="Arial Unicode MS" pitchFamily="34" charset="-128"/>
              </a:rPr>
              <a:t>the TSOs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call for offers versus reverse auctions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). </a:t>
            </a:r>
            <a:r>
              <a:rPr lang="en-US" dirty="0" smtClean="0">
                <a:ea typeface="Arial Unicode MS" pitchFamily="34" charset="-128"/>
              </a:rPr>
              <a:t>The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mechanism must be as simple and efficient as possible to </a:t>
            </a:r>
            <a:r>
              <a:rPr lang="en-US" dirty="0" smtClean="0">
                <a:ea typeface="Arial Unicode MS" pitchFamily="34" charset="-128"/>
              </a:rPr>
              <a:t>guarantee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that a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OSBB mechanism is correctly designed to lead a low use of the BB procedure.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II. </a:t>
            </a:r>
            <a:r>
              <a:rPr lang="en-GB" sz="2400" b="1" dirty="0" smtClean="0"/>
              <a:t>CMP: Common methodology of OSBB for the Region. II.1 Final approval of the OSBB in the Region</a:t>
            </a:r>
          </a:p>
          <a:p>
            <a:r>
              <a:rPr lang="en-GB" sz="2400" b="1" dirty="0" smtClean="0"/>
              <a:t>II.2 Timeline for implementation</a:t>
            </a:r>
          </a:p>
        </p:txBody>
      </p:sp>
      <p:sp>
        <p:nvSpPr>
          <p:cNvPr id="199681" name="Rectangle 1"/>
          <p:cNvSpPr>
            <a:spLocks noChangeArrowheads="1"/>
          </p:cNvSpPr>
          <p:nvPr/>
        </p:nvSpPr>
        <p:spPr bwMode="auto">
          <a:xfrm>
            <a:off x="611560" y="2858453"/>
            <a:ext cx="820891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06450" lvl="1" indent="-349250" algn="just" eaLnBrk="0" hangingPunct="0">
              <a:buFontTx/>
              <a:buChar char="•"/>
            </a:pPr>
            <a:endParaRPr kumimoji="0" lang="en-US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Final Approval: OSBB scheme </a:t>
            </a:r>
          </a:p>
          <a:p>
            <a:pPr marL="268288" lvl="0" indent="-268288" algn="just">
              <a:buFont typeface="Wingdings" pitchFamily="2" charset="2"/>
              <a:buChar char="Ø"/>
            </a:pPr>
            <a:endParaRPr lang="en-US" dirty="0" smtClean="0">
              <a:ea typeface="Arial Unicode MS" pitchFamily="34" charset="-128"/>
            </a:endParaRP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NEXT STEPS</a:t>
            </a:r>
            <a:endParaRPr lang="en-US" dirty="0" smtClean="0"/>
          </a:p>
          <a:p>
            <a:pPr marL="806450" lvl="1" indent="-349250" algn="just" eaLnBrk="0" hangingPunct="0">
              <a:buFontTx/>
              <a:buChar char="•"/>
            </a:pPr>
            <a:r>
              <a:rPr lang="en-US" dirty="0" smtClean="0">
                <a:ea typeface="Arial Unicode MS" pitchFamily="34" charset="-128"/>
              </a:rPr>
              <a:t>Final version </a:t>
            </a:r>
            <a:r>
              <a:rPr lang="en-US" dirty="0" smtClean="0">
                <a:ea typeface="Arial Unicode MS" pitchFamily="34" charset="-128"/>
              </a:rPr>
              <a:t>for approval</a:t>
            </a:r>
            <a:endParaRPr lang="en-US" dirty="0" smtClean="0">
              <a:ea typeface="Arial Unicode MS" pitchFamily="34" charset="-128"/>
            </a:endParaRPr>
          </a:p>
          <a:p>
            <a:pPr marL="806450" lvl="1" indent="-349250" algn="just" eaLnBrk="0" hangingPunct="0">
              <a:buFontTx/>
              <a:buChar char="•"/>
            </a:pPr>
            <a:r>
              <a:rPr lang="en-US" dirty="0" smtClean="0">
                <a:ea typeface="Arial Unicode MS" pitchFamily="34" charset="-128"/>
              </a:rPr>
              <a:t>Web publication: ACER, ERSE, CRE, CNMC</a:t>
            </a:r>
          </a:p>
          <a:p>
            <a:pPr marL="806450" lvl="1" indent="-349250" algn="just" eaLnBrk="0" hangingPunct="0">
              <a:buFontTx/>
              <a:buChar char="•"/>
            </a:pPr>
            <a:endParaRPr lang="en-US" b="1" dirty="0">
              <a:ea typeface="Arial Unicode MS" pitchFamily="34" charset="-128"/>
            </a:endParaRP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>
                <a:ea typeface="Arial Unicode MS" pitchFamily="34" charset="-128"/>
              </a:rPr>
              <a:t>Deadline for OSBB to be implemented: </a:t>
            </a:r>
            <a:endParaRPr lang="en-US" dirty="0"/>
          </a:p>
          <a:p>
            <a:pPr marL="806450" lvl="1" indent="-349250" algn="just" eaLnBrk="0" hangingPunct="0">
              <a:buFontTx/>
              <a:buChar char="•"/>
            </a:pPr>
            <a:r>
              <a:rPr lang="en-US" dirty="0" smtClean="0">
                <a:ea typeface="Arial Unicode MS" pitchFamily="34" charset="-128"/>
              </a:rPr>
              <a:t>November 2016</a:t>
            </a:r>
            <a:endParaRPr lang="en-US" dirty="0">
              <a:ea typeface="Arial Unicode MS" pitchFamily="34" charset="-128"/>
            </a:endParaRPr>
          </a:p>
          <a:p>
            <a:pPr marL="806450" lvl="1" indent="-349250" algn="just" eaLnBrk="0" hangingPunct="0">
              <a:buFontTx/>
              <a:buChar char="•"/>
            </a:pPr>
            <a:endParaRPr lang="en-US" b="1" dirty="0" smtClean="0"/>
          </a:p>
          <a:p>
            <a:pPr marL="806450" lvl="1" indent="-349250" algn="just" eaLnBrk="0" hangingPunct="0">
              <a:buFontTx/>
              <a:buChar char="•"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971600" y="2924944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Interconnection Agreement: Each IP TSOs must ensure:</a:t>
            </a:r>
            <a:endParaRPr lang="en-US" dirty="0" smtClean="0"/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Rules for flow control.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Measurement principles for gas &amp; quality 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Rules for the matching process 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Rules for allocation of gas quantities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Communication procedures in exceptional events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Settlement of disputes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Amendment process of Interconnection Agreement</a:t>
            </a:r>
          </a:p>
          <a:p>
            <a:pPr marL="268288" indent="-268288" algn="just">
              <a:buFont typeface="Wingdings" pitchFamily="2" charset="2"/>
              <a:buChar char="Ø"/>
              <a:defRPr/>
            </a:pPr>
            <a:r>
              <a:rPr lang="en-US" dirty="0" smtClean="0">
                <a:ea typeface="Arial Unicode MS" pitchFamily="34" charset="-128"/>
              </a:rPr>
              <a:t>Common data exchange solutions 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971600" y="2924944"/>
            <a:ext cx="698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Interconnection Agreement: Each IP TSOs must ensure:</a:t>
            </a:r>
            <a:endParaRPr lang="en-US" dirty="0" smtClean="0"/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Rules for flow control.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Designate the TSO who is responsible for steering the gas flow across IP.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Matching process.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OBA correction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Flow control arrangements.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Quantity of gas.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algn="just">
              <a:defRPr/>
            </a:pPr>
            <a:r>
              <a:rPr lang="en-US" dirty="0" smtClean="0"/>
              <a:t>TSOs: Where is this information available?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426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971600" y="2924944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Interconnection Agreement: Each IP TSOs must ensure:</a:t>
            </a:r>
            <a:endParaRPr lang="en-US" dirty="0" smtClean="0"/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Measurement principles for gas &amp; quality 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Description of the metering station 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Gas quality parameters and ranges.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Data validation.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Data frequency and content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Signals and alarms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Access to measurement facility, verification, modification, calibration, etc.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Etc</a:t>
            </a:r>
            <a:r>
              <a:rPr lang="en-US" dirty="0"/>
              <a:t>.</a:t>
            </a:r>
            <a:endParaRPr lang="en-US" dirty="0" smtClean="0"/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endParaRPr lang="en-US" dirty="0" smtClean="0"/>
          </a:p>
          <a:p>
            <a:pPr marL="0" lvl="1" algn="just">
              <a:defRPr/>
            </a:pPr>
            <a:r>
              <a:rPr lang="en-US" dirty="0"/>
              <a:t>TSOs: Where is this information available?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162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971600" y="2924944"/>
            <a:ext cx="6984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Interconnection Agreement: Each IP TSOs must ensure:</a:t>
            </a:r>
            <a:endParaRPr lang="en-US" dirty="0" smtClean="0"/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Rules for the matching process: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Rules of the communication and processing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Matching rule for nominations and </a:t>
            </a:r>
            <a:r>
              <a:rPr lang="en-US" dirty="0" err="1" smtClean="0"/>
              <a:t>renominations</a:t>
            </a:r>
            <a:endParaRPr lang="en-US" dirty="0" smtClean="0"/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Provision of data exchange for the marching process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marL="0" lvl="1" algn="just">
              <a:defRPr/>
            </a:pPr>
            <a:r>
              <a:rPr lang="en-US" dirty="0"/>
              <a:t>TSOs: Where is this information available?</a:t>
            </a:r>
          </a:p>
          <a:p>
            <a:pPr marL="914400" lvl="3" algn="just">
              <a:defRPr/>
            </a:pPr>
            <a:r>
              <a:rPr lang="en-US" dirty="0" smtClean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971600" y="2924944"/>
            <a:ext cx="69847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Interconnection Agreement: Each IP TSOs must ensure:</a:t>
            </a:r>
            <a:endParaRPr lang="en-US" dirty="0" smtClean="0"/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Rules for allocation of gas quantities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Operational Balancing Account: as close to zero as possible.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OBA takes into account characteristics of IP, </a:t>
            </a:r>
            <a:r>
              <a:rPr lang="en-US" dirty="0" err="1" smtClean="0"/>
              <a:t>linepack</a:t>
            </a:r>
            <a:r>
              <a:rPr lang="en-US" dirty="0" smtClean="0"/>
              <a:t>, capacities, gas flow dynamics.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If other rule different to OBA is followed this rule must be published and network users are invited to comment.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endParaRPr lang="en-US" dirty="0" smtClean="0"/>
          </a:p>
          <a:p>
            <a:pPr marL="0" lvl="1" algn="just">
              <a:defRPr/>
            </a:pPr>
            <a:r>
              <a:rPr lang="en-US" dirty="0"/>
              <a:t>TSOs: Where is this information available?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75476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Standard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f7790cd7-0b6d-411a-bb53-aed0e3ed9d50">0 - 36th IG_Meeting guide v1.pptx</AcerDocumentName>
    <_dlc_DocId xmlns="985daa2e-53d8-4475-82b8-9c7d25324e34">ACER-2016-41002</_dlc_DocId>
    <_dlc_DocIdUrl xmlns="985daa2e-53d8-4475-82b8-9c7d25324e34">
      <Url>https://extranet.acer.europa.eu/Events/36th-IG-Meeting/_layouts/DocIdRedir.aspx?ID=ACER-2016-41002</Url>
      <Description>ACER-2016-41002</Description>
    </_dlc_DocIdUrl>
    <ACER_Abstract xmlns="985daa2e-53d8-4475-82b8-9c7d25324e3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EBAEF7B68B845AB6976F6B66CEFFF" ma:contentTypeVersion="20" ma:contentTypeDescription="Create a new document." ma:contentTypeScope="" ma:versionID="45add2acd6457034b15ae15b1ac42330">
  <xsd:schema xmlns:xsd="http://www.w3.org/2001/XMLSchema" xmlns:xs="http://www.w3.org/2001/XMLSchema" xmlns:p="http://schemas.microsoft.com/office/2006/metadata/properties" xmlns:ns2="985daa2e-53d8-4475-82b8-9c7d25324e34" xmlns:ns3="f7790cd7-0b6d-411a-bb53-aed0e3ed9d50" targetNamespace="http://schemas.microsoft.com/office/2006/metadata/properties" ma:root="true" ma:fieldsID="e142b0e81dce69cfa038074973fbd6fd" ns2:_="" ns3:_="">
    <xsd:import namespace="985daa2e-53d8-4475-82b8-9c7d25324e34"/>
    <xsd:import namespace="f7790cd7-0b6d-411a-bb53-aed0e3ed9d5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cerDocumentName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2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790cd7-0b6d-411a-bb53-aed0e3ed9d50" elementFormDefault="qualified">
    <xsd:import namespace="http://schemas.microsoft.com/office/2006/documentManagement/types"/>
    <xsd:import namespace="http://schemas.microsoft.com/office/infopath/2007/PartnerControls"/>
    <xsd:element name="AcerDocumentName" ma:index="11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0BEF57-1E60-4FA4-8739-8402576A16FA}"/>
</file>

<file path=customXml/itemProps2.xml><?xml version="1.0" encoding="utf-8"?>
<ds:datastoreItem xmlns:ds="http://schemas.openxmlformats.org/officeDocument/2006/customXml" ds:itemID="{E21F6A84-C3C2-4F07-A19F-79C1924D1ACB}"/>
</file>

<file path=customXml/itemProps3.xml><?xml version="1.0" encoding="utf-8"?>
<ds:datastoreItem xmlns:ds="http://schemas.openxmlformats.org/officeDocument/2006/customXml" ds:itemID="{BCCA7DF8-8C29-40F0-8287-479DB521DDA3}"/>
</file>

<file path=customXml/itemProps4.xml><?xml version="1.0" encoding="utf-8"?>
<ds:datastoreItem xmlns:ds="http://schemas.openxmlformats.org/officeDocument/2006/customXml" ds:itemID="{BA56A7FC-9982-49D9-9CC5-848C96599C4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14942</TotalTime>
  <Words>979</Words>
  <Application>Microsoft Office PowerPoint</Application>
  <PresentationFormat>Presentación en pantalla (4:3)</PresentationFormat>
  <Paragraphs>135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15</vt:i4>
      </vt:variant>
      <vt:variant>
        <vt:lpstr>Títulos de diapositiva</vt:lpstr>
      </vt:variant>
      <vt:variant>
        <vt:i4>17</vt:i4>
      </vt:variant>
    </vt:vector>
  </HeadingPairs>
  <TitlesOfParts>
    <vt:vector size="39" baseType="lpstr">
      <vt:lpstr>Arial Unicode MS</vt:lpstr>
      <vt:lpstr>ＭＳ Ｐゴシック</vt:lpstr>
      <vt:lpstr>Arial</vt:lpstr>
      <vt:lpstr>Calibri</vt:lpstr>
      <vt:lpstr>Times New Roman</vt:lpstr>
      <vt:lpstr>Trebuchet MS</vt:lpstr>
      <vt:lpstr>Wingdings</vt:lpstr>
      <vt:lpstr>8_Office Theme</vt:lpstr>
      <vt:lpstr>7_Office Theme</vt:lpstr>
      <vt:lpstr>3_Office Theme</vt:lpstr>
      <vt:lpstr>2_Office Theme</vt:lpstr>
      <vt:lpstr>2_Standarddesign</vt:lpstr>
      <vt:lpstr>9_Office Theme</vt:lpstr>
      <vt:lpstr>4_Office Theme</vt:lpstr>
      <vt:lpstr>3_Standarddesign</vt:lpstr>
      <vt:lpstr>10_Office Theme</vt:lpstr>
      <vt:lpstr>1_Standarddesign</vt:lpstr>
      <vt:lpstr>11_Office Theme</vt:lpstr>
      <vt:lpstr>6_Office Theme</vt:lpstr>
      <vt:lpstr>5_Office Theme</vt:lpstr>
      <vt:lpstr>Diseño personalizado</vt:lpstr>
      <vt:lpstr>12_Office Theme</vt:lpstr>
      <vt:lpstr>Presentación de PowerPoint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CEER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Cran-McGreehin</dc:creator>
  <cp:lastModifiedBy>Yunta Huete, Raúl</cp:lastModifiedBy>
  <cp:revision>2022</cp:revision>
  <cp:lastPrinted>2015-11-20T10:40:02Z</cp:lastPrinted>
  <dcterms:created xsi:type="dcterms:W3CDTF">2008-11-21T11:47:24Z</dcterms:created>
  <dcterms:modified xsi:type="dcterms:W3CDTF">2016-04-15T10:51:20Z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0x010100DB7EBAEF7B68B845AB6976F6B66CEFFF</vt:lpwstr>
  </property>
  <property fmtid="{D5CDD505-2E9C-101B-9397-08002B2CF9AE}" pid="3" name="_dlc_DocIdItemGuid">
    <vt:lpwstr>a930c12a-0581-4eea-b7ee-5d1f002d75c1</vt:lpwstr>
  </property>
</Properties>
</file>