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theme/theme11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17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0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14.xml" ContentType="application/vnd.openxmlformats-officedocument.theme+xml"/>
  <Override PartName="/ppt/theme/theme12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9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47"/>
  </p:notesMasterIdLst>
  <p:handoutMasterIdLst>
    <p:handoutMasterId r:id="rId48"/>
  </p:handoutMasterIdLst>
  <p:sldIdLst>
    <p:sldId id="256" r:id="rId16"/>
    <p:sldId id="259" r:id="rId17"/>
    <p:sldId id="675" r:id="rId18"/>
    <p:sldId id="718" r:id="rId19"/>
    <p:sldId id="671" r:id="rId20"/>
    <p:sldId id="733" r:id="rId21"/>
    <p:sldId id="734" r:id="rId22"/>
    <p:sldId id="692" r:id="rId23"/>
    <p:sldId id="696" r:id="rId24"/>
    <p:sldId id="736" r:id="rId25"/>
    <p:sldId id="735" r:id="rId26"/>
    <p:sldId id="737" r:id="rId27"/>
    <p:sldId id="739" r:id="rId28"/>
    <p:sldId id="709" r:id="rId29"/>
    <p:sldId id="702" r:id="rId30"/>
    <p:sldId id="719" r:id="rId31"/>
    <p:sldId id="720" r:id="rId32"/>
    <p:sldId id="727" r:id="rId33"/>
    <p:sldId id="721" r:id="rId34"/>
    <p:sldId id="728" r:id="rId35"/>
    <p:sldId id="722" r:id="rId36"/>
    <p:sldId id="723" r:id="rId37"/>
    <p:sldId id="729" r:id="rId38"/>
    <p:sldId id="724" r:id="rId39"/>
    <p:sldId id="730" r:id="rId40"/>
    <p:sldId id="725" r:id="rId41"/>
    <p:sldId id="731" r:id="rId42"/>
    <p:sldId id="726" r:id="rId43"/>
    <p:sldId id="732" r:id="rId44"/>
    <p:sldId id="687" r:id="rId45"/>
    <p:sldId id="677" r:id="rId46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3366CC"/>
    <a:srgbClr val="336699"/>
    <a:srgbClr val="006666"/>
    <a:srgbClr val="003399"/>
    <a:srgbClr val="264D74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92" d="100"/>
          <a:sy n="92" d="100"/>
        </p:scale>
        <p:origin x="1650" y="9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commentAuthors" Target="commentAuthors.xml"/><Relationship Id="rId57" Type="http://schemas.openxmlformats.org/officeDocument/2006/relationships/customXml" Target="../customXml/item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8" y="4689248"/>
            <a:ext cx="5332779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17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17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17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17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8B7A7B-DB87-4DB6-8F63-AA658CFBA26D}" type="slidenum">
              <a:rPr lang="es-ES_tradnl" altLang="es-ES">
                <a:latin typeface="Times New Roman" panose="02020603050405020304" pitchFamily="18" charset="0"/>
              </a:rPr>
              <a:pPr/>
              <a:t>13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50448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05/10/2016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October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39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Gas interconnection capacity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54176"/>
            <a:ext cx="6604261" cy="43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18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Current situation: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VIP </a:t>
            </a:r>
            <a:r>
              <a:rPr lang="en-GB" altLang="es-ES" sz="1600" dirty="0" err="1"/>
              <a:t>Ibérico</a:t>
            </a:r>
            <a:r>
              <a:rPr lang="en-GB" altLang="es-ES" sz="1600" dirty="0"/>
              <a:t> capacities offered and allocated accordingly to CAM NC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Explicit allocation of capacity: yearly, quarterly, monthly, daily and intraday products; using PRISMA.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Physical gas flows only from Spain to Portugal direction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% capacity allocated through auctions by product (on average):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Yearly: around 50% of marketed capacity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Quarterly: around 4%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Monthly: around 16% (one day reached  37%)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Daily: around 30% (one day reached 93%)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Intraday: from 0% to 27%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congestion (physical or contractual)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price premium in PRISMA auctions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5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Iberian market integration:</a:t>
            </a:r>
          </a:p>
          <a:p>
            <a:pPr marL="457200" lvl="2" algn="just"/>
            <a:r>
              <a:rPr lang="en-GB" dirty="0" smtClean="0"/>
              <a:t>Iberian market integration in </a:t>
            </a:r>
            <a:r>
              <a:rPr lang="en-GB" u="sng" dirty="0" smtClean="0"/>
              <a:t>two steps:</a:t>
            </a:r>
            <a:endParaRPr lang="en-GB" u="sng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Short term target: implementation of </a:t>
            </a:r>
            <a:r>
              <a:rPr lang="en-GB" b="1" dirty="0" smtClean="0"/>
              <a:t>implicit allocation mechanism </a:t>
            </a:r>
            <a:r>
              <a:rPr lang="en-GB" dirty="0" smtClean="0"/>
              <a:t>with cross border tariffs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Long term target: implementation of a </a:t>
            </a:r>
            <a:r>
              <a:rPr lang="en-GB" b="1" dirty="0" smtClean="0"/>
              <a:t>trading region model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 algn="just"/>
            <a:r>
              <a:rPr lang="en-GB" b="1" dirty="0" smtClean="0"/>
              <a:t>Issues to be tackled:</a:t>
            </a:r>
          </a:p>
          <a:p>
            <a:pPr lvl="1" algn="just"/>
            <a:endParaRPr lang="en-GB" b="1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How much capacity put aside for implicit allocation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Which kind of products? Daily/intraday/monthly?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Coordination of explicit/implicit allocation mechanisms and interaction of implicit allocation with regulation in place (CAM, CMP, balancing and nominations/</a:t>
            </a:r>
            <a:r>
              <a:rPr lang="en-GB" dirty="0" err="1" smtClean="0"/>
              <a:t>renominations</a:t>
            </a:r>
            <a:r>
              <a:rPr lang="en-GB" dirty="0" smtClean="0"/>
              <a:t>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Prevent distortions among capacity users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1" algn="just"/>
            <a:r>
              <a:rPr lang="en-GB" sz="1600" dirty="0" smtClean="0"/>
              <a:t>Several bilateral meetings between Spain and Portugal have been already held in June, July and September.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5779526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479931" y="6323135"/>
            <a:ext cx="1899138" cy="2696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34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 defTabSz="7034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 defTabSz="7034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 defTabSz="7034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 defTabSz="7034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algn="ctr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algn="ctr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algn="ctr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algn="ctr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FD1FE2-1456-4277-8C8C-66C1ED604443}" type="slidenum">
              <a:rPr lang="es-ES_tradnl" altLang="es-ES">
                <a:solidFill>
                  <a:schemeClr val="bg1"/>
                </a:solidFill>
              </a:rPr>
              <a:pPr/>
              <a:t>13</a:t>
            </a:fld>
            <a:endParaRPr lang="es-ES_tradnl" altLang="es-ES" dirty="0">
              <a:solidFill>
                <a:schemeClr val="bg1"/>
              </a:solidFill>
            </a:endParaRPr>
          </a:p>
        </p:txBody>
      </p:sp>
      <p:sp>
        <p:nvSpPr>
          <p:cNvPr id="3075" name="AutoShape 5"/>
          <p:cNvSpPr>
            <a:spLocks noChangeAspect="1" noChangeArrowheads="1" noTextEdit="1"/>
          </p:cNvSpPr>
          <p:nvPr/>
        </p:nvSpPr>
        <p:spPr bwMode="auto">
          <a:xfrm>
            <a:off x="3031627" y="3852373"/>
            <a:ext cx="2365131" cy="22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7" name="Freeform 7"/>
          <p:cNvSpPr>
            <a:spLocks/>
          </p:cNvSpPr>
          <p:nvPr/>
        </p:nvSpPr>
        <p:spPr bwMode="auto">
          <a:xfrm>
            <a:off x="3340837" y="4596688"/>
            <a:ext cx="2343150" cy="2218592"/>
          </a:xfrm>
          <a:custGeom>
            <a:avLst/>
            <a:gdLst>
              <a:gd name="T0" fmla="*/ 479 w 5848"/>
              <a:gd name="T1" fmla="*/ 107 h 4502"/>
              <a:gd name="T2" fmla="*/ 378 w 5848"/>
              <a:gd name="T3" fmla="*/ 238 h 4502"/>
              <a:gd name="T4" fmla="*/ 117 w 5848"/>
              <a:gd name="T5" fmla="*/ 318 h 4502"/>
              <a:gd name="T6" fmla="*/ 96 w 5848"/>
              <a:gd name="T7" fmla="*/ 636 h 4502"/>
              <a:gd name="T8" fmla="*/ 174 w 5848"/>
              <a:gd name="T9" fmla="*/ 808 h 4502"/>
              <a:gd name="T10" fmla="*/ 161 w 5848"/>
              <a:gd name="T11" fmla="*/ 1024 h 4502"/>
              <a:gd name="T12" fmla="*/ 343 w 5848"/>
              <a:gd name="T13" fmla="*/ 1031 h 4502"/>
              <a:gd name="T14" fmla="*/ 521 w 5848"/>
              <a:gd name="T15" fmla="*/ 1061 h 4502"/>
              <a:gd name="T16" fmla="*/ 616 w 5848"/>
              <a:gd name="T17" fmla="*/ 1173 h 4502"/>
              <a:gd name="T18" fmla="*/ 787 w 5848"/>
              <a:gd name="T19" fmla="*/ 1174 h 4502"/>
              <a:gd name="T20" fmla="*/ 1086 w 5848"/>
              <a:gd name="T21" fmla="*/ 1076 h 4502"/>
              <a:gd name="T22" fmla="*/ 1223 w 5848"/>
              <a:gd name="T23" fmla="*/ 1187 h 4502"/>
              <a:gd name="T24" fmla="*/ 1392 w 5848"/>
              <a:gd name="T25" fmla="*/ 1288 h 4502"/>
              <a:gd name="T26" fmla="*/ 1129 w 5848"/>
              <a:gd name="T27" fmla="*/ 1569 h 4502"/>
              <a:gd name="T28" fmla="*/ 1091 w 5848"/>
              <a:gd name="T29" fmla="*/ 2000 h 4502"/>
              <a:gd name="T30" fmla="*/ 1055 w 5848"/>
              <a:gd name="T31" fmla="*/ 2299 h 4502"/>
              <a:gd name="T32" fmla="*/ 799 w 5848"/>
              <a:gd name="T33" fmla="*/ 2344 h 4502"/>
              <a:gd name="T34" fmla="*/ 937 w 5848"/>
              <a:gd name="T35" fmla="*/ 2566 h 4502"/>
              <a:gd name="T36" fmla="*/ 892 w 5848"/>
              <a:gd name="T37" fmla="*/ 3080 h 4502"/>
              <a:gd name="T38" fmla="*/ 1066 w 5848"/>
              <a:gd name="T39" fmla="*/ 3273 h 4502"/>
              <a:gd name="T40" fmla="*/ 917 w 5848"/>
              <a:gd name="T41" fmla="*/ 3337 h 4502"/>
              <a:gd name="T42" fmla="*/ 919 w 5848"/>
              <a:gd name="T43" fmla="*/ 3348 h 4502"/>
              <a:gd name="T44" fmla="*/ 1135 w 5848"/>
              <a:gd name="T45" fmla="*/ 3852 h 4502"/>
              <a:gd name="T46" fmla="*/ 1350 w 5848"/>
              <a:gd name="T47" fmla="*/ 4135 h 4502"/>
              <a:gd name="T48" fmla="*/ 1612 w 5848"/>
              <a:gd name="T49" fmla="*/ 4461 h 4502"/>
              <a:gd name="T50" fmla="*/ 1893 w 5848"/>
              <a:gd name="T51" fmla="*/ 4392 h 4502"/>
              <a:gd name="T52" fmla="*/ 2100 w 5848"/>
              <a:gd name="T53" fmla="*/ 4262 h 4502"/>
              <a:gd name="T54" fmla="*/ 2600 w 5848"/>
              <a:gd name="T55" fmla="*/ 4098 h 4502"/>
              <a:gd name="T56" fmla="*/ 3017 w 5848"/>
              <a:gd name="T57" fmla="*/ 4127 h 4502"/>
              <a:gd name="T58" fmla="*/ 3291 w 5848"/>
              <a:gd name="T59" fmla="*/ 4103 h 4502"/>
              <a:gd name="T60" fmla="*/ 3478 w 5848"/>
              <a:gd name="T61" fmla="*/ 3941 h 4502"/>
              <a:gd name="T62" fmla="*/ 3772 w 5848"/>
              <a:gd name="T63" fmla="*/ 3633 h 4502"/>
              <a:gd name="T64" fmla="*/ 3991 w 5848"/>
              <a:gd name="T65" fmla="*/ 3556 h 4502"/>
              <a:gd name="T66" fmla="*/ 4129 w 5848"/>
              <a:gd name="T67" fmla="*/ 3162 h 4502"/>
              <a:gd name="T68" fmla="*/ 4400 w 5848"/>
              <a:gd name="T69" fmla="*/ 2975 h 4502"/>
              <a:gd name="T70" fmla="*/ 4300 w 5848"/>
              <a:gd name="T71" fmla="*/ 2794 h 4502"/>
              <a:gd name="T72" fmla="*/ 4371 w 5848"/>
              <a:gd name="T73" fmla="*/ 2196 h 4502"/>
              <a:gd name="T74" fmla="*/ 4591 w 5848"/>
              <a:gd name="T75" fmla="*/ 1899 h 4502"/>
              <a:gd name="T76" fmla="*/ 4701 w 5848"/>
              <a:gd name="T77" fmla="*/ 1733 h 4502"/>
              <a:gd name="T78" fmla="*/ 5070 w 5848"/>
              <a:gd name="T79" fmla="*/ 1551 h 4502"/>
              <a:gd name="T80" fmla="*/ 5539 w 5848"/>
              <a:gd name="T81" fmla="*/ 1322 h 4502"/>
              <a:gd name="T82" fmla="*/ 5789 w 5848"/>
              <a:gd name="T83" fmla="*/ 1028 h 4502"/>
              <a:gd name="T84" fmla="*/ 5828 w 5848"/>
              <a:gd name="T85" fmla="*/ 840 h 4502"/>
              <a:gd name="T86" fmla="*/ 5567 w 5848"/>
              <a:gd name="T87" fmla="*/ 736 h 4502"/>
              <a:gd name="T88" fmla="*/ 5331 w 5848"/>
              <a:gd name="T89" fmla="*/ 762 h 4502"/>
              <a:gd name="T90" fmla="*/ 5001 w 5848"/>
              <a:gd name="T91" fmla="*/ 756 h 4502"/>
              <a:gd name="T92" fmla="*/ 4923 w 5848"/>
              <a:gd name="T93" fmla="*/ 585 h 4502"/>
              <a:gd name="T94" fmla="*/ 4628 w 5848"/>
              <a:gd name="T95" fmla="*/ 517 h 4502"/>
              <a:gd name="T96" fmla="*/ 4379 w 5848"/>
              <a:gd name="T97" fmla="*/ 612 h 4502"/>
              <a:gd name="T98" fmla="*/ 4028 w 5848"/>
              <a:gd name="T99" fmla="*/ 537 h 4502"/>
              <a:gd name="T100" fmla="*/ 3692 w 5848"/>
              <a:gd name="T101" fmla="*/ 388 h 4502"/>
              <a:gd name="T102" fmla="*/ 3505 w 5848"/>
              <a:gd name="T103" fmla="*/ 232 h 4502"/>
              <a:gd name="T104" fmla="*/ 3108 w 5848"/>
              <a:gd name="T105" fmla="*/ 228 h 4502"/>
              <a:gd name="T106" fmla="*/ 2824 w 5848"/>
              <a:gd name="T107" fmla="*/ 224 h 4502"/>
              <a:gd name="T108" fmla="*/ 2529 w 5848"/>
              <a:gd name="T109" fmla="*/ 164 h 4502"/>
              <a:gd name="T110" fmla="*/ 2104 w 5848"/>
              <a:gd name="T111" fmla="*/ 172 h 4502"/>
              <a:gd name="T112" fmla="*/ 1706 w 5848"/>
              <a:gd name="T113" fmla="*/ 166 h 4502"/>
              <a:gd name="T114" fmla="*/ 1281 w 5848"/>
              <a:gd name="T115" fmla="*/ 144 h 4502"/>
              <a:gd name="T116" fmla="*/ 904 w 5848"/>
              <a:gd name="T117" fmla="*/ 79 h 4502"/>
              <a:gd name="T118" fmla="*/ 675 w 5848"/>
              <a:gd name="T119" fmla="*/ 30 h 45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48"/>
              <a:gd name="T181" fmla="*/ 0 h 4502"/>
              <a:gd name="T182" fmla="*/ 5848 w 5848"/>
              <a:gd name="T183" fmla="*/ 4502 h 45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48" h="4502">
                <a:moveTo>
                  <a:pt x="662" y="43"/>
                </a:moveTo>
                <a:lnTo>
                  <a:pt x="653" y="35"/>
                </a:lnTo>
                <a:lnTo>
                  <a:pt x="647" y="22"/>
                </a:lnTo>
                <a:lnTo>
                  <a:pt x="643" y="9"/>
                </a:lnTo>
                <a:lnTo>
                  <a:pt x="631" y="4"/>
                </a:lnTo>
                <a:lnTo>
                  <a:pt x="620" y="14"/>
                </a:lnTo>
                <a:lnTo>
                  <a:pt x="607" y="23"/>
                </a:lnTo>
                <a:lnTo>
                  <a:pt x="594" y="32"/>
                </a:lnTo>
                <a:lnTo>
                  <a:pt x="583" y="42"/>
                </a:lnTo>
                <a:lnTo>
                  <a:pt x="570" y="51"/>
                </a:lnTo>
                <a:lnTo>
                  <a:pt x="558" y="59"/>
                </a:lnTo>
                <a:lnTo>
                  <a:pt x="545" y="67"/>
                </a:lnTo>
                <a:lnTo>
                  <a:pt x="532" y="76"/>
                </a:lnTo>
                <a:lnTo>
                  <a:pt x="518" y="84"/>
                </a:lnTo>
                <a:lnTo>
                  <a:pt x="506" y="92"/>
                </a:lnTo>
                <a:lnTo>
                  <a:pt x="493" y="99"/>
                </a:lnTo>
                <a:lnTo>
                  <a:pt x="479" y="107"/>
                </a:lnTo>
                <a:lnTo>
                  <a:pt x="467" y="115"/>
                </a:lnTo>
                <a:lnTo>
                  <a:pt x="453" y="123"/>
                </a:lnTo>
                <a:lnTo>
                  <a:pt x="440" y="130"/>
                </a:lnTo>
                <a:lnTo>
                  <a:pt x="426" y="138"/>
                </a:lnTo>
                <a:lnTo>
                  <a:pt x="417" y="148"/>
                </a:lnTo>
                <a:lnTo>
                  <a:pt x="412" y="160"/>
                </a:lnTo>
                <a:lnTo>
                  <a:pt x="414" y="172"/>
                </a:lnTo>
                <a:lnTo>
                  <a:pt x="424" y="181"/>
                </a:lnTo>
                <a:lnTo>
                  <a:pt x="432" y="187"/>
                </a:lnTo>
                <a:lnTo>
                  <a:pt x="441" y="191"/>
                </a:lnTo>
                <a:lnTo>
                  <a:pt x="448" y="198"/>
                </a:lnTo>
                <a:lnTo>
                  <a:pt x="452" y="209"/>
                </a:lnTo>
                <a:lnTo>
                  <a:pt x="438" y="214"/>
                </a:lnTo>
                <a:lnTo>
                  <a:pt x="423" y="220"/>
                </a:lnTo>
                <a:lnTo>
                  <a:pt x="408" y="226"/>
                </a:lnTo>
                <a:lnTo>
                  <a:pt x="393" y="232"/>
                </a:lnTo>
                <a:lnTo>
                  <a:pt x="378" y="238"/>
                </a:lnTo>
                <a:lnTo>
                  <a:pt x="363" y="243"/>
                </a:lnTo>
                <a:lnTo>
                  <a:pt x="347" y="249"/>
                </a:lnTo>
                <a:lnTo>
                  <a:pt x="332" y="254"/>
                </a:lnTo>
                <a:lnTo>
                  <a:pt x="316" y="257"/>
                </a:lnTo>
                <a:lnTo>
                  <a:pt x="299" y="259"/>
                </a:lnTo>
                <a:lnTo>
                  <a:pt x="283" y="261"/>
                </a:lnTo>
                <a:lnTo>
                  <a:pt x="268" y="261"/>
                </a:lnTo>
                <a:lnTo>
                  <a:pt x="252" y="259"/>
                </a:lnTo>
                <a:lnTo>
                  <a:pt x="236" y="256"/>
                </a:lnTo>
                <a:lnTo>
                  <a:pt x="221" y="250"/>
                </a:lnTo>
                <a:lnTo>
                  <a:pt x="205" y="243"/>
                </a:lnTo>
                <a:lnTo>
                  <a:pt x="183" y="247"/>
                </a:lnTo>
                <a:lnTo>
                  <a:pt x="166" y="257"/>
                </a:lnTo>
                <a:lnTo>
                  <a:pt x="153" y="272"/>
                </a:lnTo>
                <a:lnTo>
                  <a:pt x="143" y="288"/>
                </a:lnTo>
                <a:lnTo>
                  <a:pt x="131" y="304"/>
                </a:lnTo>
                <a:lnTo>
                  <a:pt x="117" y="318"/>
                </a:lnTo>
                <a:lnTo>
                  <a:pt x="99" y="326"/>
                </a:lnTo>
                <a:lnTo>
                  <a:pt x="76" y="326"/>
                </a:lnTo>
                <a:lnTo>
                  <a:pt x="49" y="340"/>
                </a:lnTo>
                <a:lnTo>
                  <a:pt x="30" y="360"/>
                </a:lnTo>
                <a:lnTo>
                  <a:pt x="16" y="384"/>
                </a:lnTo>
                <a:lnTo>
                  <a:pt x="8" y="411"/>
                </a:lnTo>
                <a:lnTo>
                  <a:pt x="3" y="441"/>
                </a:lnTo>
                <a:lnTo>
                  <a:pt x="1" y="471"/>
                </a:lnTo>
                <a:lnTo>
                  <a:pt x="0" y="501"/>
                </a:lnTo>
                <a:lnTo>
                  <a:pt x="0" y="528"/>
                </a:lnTo>
                <a:lnTo>
                  <a:pt x="14" y="543"/>
                </a:lnTo>
                <a:lnTo>
                  <a:pt x="31" y="558"/>
                </a:lnTo>
                <a:lnTo>
                  <a:pt x="51" y="572"/>
                </a:lnTo>
                <a:lnTo>
                  <a:pt x="69" y="585"/>
                </a:lnTo>
                <a:lnTo>
                  <a:pt x="84" y="600"/>
                </a:lnTo>
                <a:lnTo>
                  <a:pt x="93" y="617"/>
                </a:lnTo>
                <a:lnTo>
                  <a:pt x="96" y="636"/>
                </a:lnTo>
                <a:lnTo>
                  <a:pt x="86" y="659"/>
                </a:lnTo>
                <a:lnTo>
                  <a:pt x="81" y="666"/>
                </a:lnTo>
                <a:lnTo>
                  <a:pt x="74" y="674"/>
                </a:lnTo>
                <a:lnTo>
                  <a:pt x="68" y="682"/>
                </a:lnTo>
                <a:lnTo>
                  <a:pt x="63" y="691"/>
                </a:lnTo>
                <a:lnTo>
                  <a:pt x="60" y="700"/>
                </a:lnTo>
                <a:lnTo>
                  <a:pt x="59" y="709"/>
                </a:lnTo>
                <a:lnTo>
                  <a:pt x="62" y="717"/>
                </a:lnTo>
                <a:lnTo>
                  <a:pt x="70" y="725"/>
                </a:lnTo>
                <a:lnTo>
                  <a:pt x="82" y="741"/>
                </a:lnTo>
                <a:lnTo>
                  <a:pt x="96" y="751"/>
                </a:lnTo>
                <a:lnTo>
                  <a:pt x="113" y="757"/>
                </a:lnTo>
                <a:lnTo>
                  <a:pt x="130" y="762"/>
                </a:lnTo>
                <a:lnTo>
                  <a:pt x="146" y="768"/>
                </a:lnTo>
                <a:lnTo>
                  <a:pt x="160" y="776"/>
                </a:lnTo>
                <a:lnTo>
                  <a:pt x="169" y="788"/>
                </a:lnTo>
                <a:lnTo>
                  <a:pt x="174" y="808"/>
                </a:lnTo>
                <a:lnTo>
                  <a:pt x="190" y="819"/>
                </a:lnTo>
                <a:lnTo>
                  <a:pt x="197" y="834"/>
                </a:lnTo>
                <a:lnTo>
                  <a:pt x="197" y="850"/>
                </a:lnTo>
                <a:lnTo>
                  <a:pt x="193" y="868"/>
                </a:lnTo>
                <a:lnTo>
                  <a:pt x="191" y="885"/>
                </a:lnTo>
                <a:lnTo>
                  <a:pt x="192" y="900"/>
                </a:lnTo>
                <a:lnTo>
                  <a:pt x="202" y="912"/>
                </a:lnTo>
                <a:lnTo>
                  <a:pt x="222" y="920"/>
                </a:lnTo>
                <a:lnTo>
                  <a:pt x="226" y="935"/>
                </a:lnTo>
                <a:lnTo>
                  <a:pt x="222" y="946"/>
                </a:lnTo>
                <a:lnTo>
                  <a:pt x="215" y="956"/>
                </a:lnTo>
                <a:lnTo>
                  <a:pt x="205" y="967"/>
                </a:lnTo>
                <a:lnTo>
                  <a:pt x="193" y="976"/>
                </a:lnTo>
                <a:lnTo>
                  <a:pt x="182" y="985"/>
                </a:lnTo>
                <a:lnTo>
                  <a:pt x="172" y="996"/>
                </a:lnTo>
                <a:lnTo>
                  <a:pt x="165" y="1008"/>
                </a:lnTo>
                <a:lnTo>
                  <a:pt x="161" y="1024"/>
                </a:lnTo>
                <a:lnTo>
                  <a:pt x="160" y="1041"/>
                </a:lnTo>
                <a:lnTo>
                  <a:pt x="162" y="1058"/>
                </a:lnTo>
                <a:lnTo>
                  <a:pt x="166" y="1074"/>
                </a:lnTo>
                <a:lnTo>
                  <a:pt x="173" y="1089"/>
                </a:lnTo>
                <a:lnTo>
                  <a:pt x="183" y="1104"/>
                </a:lnTo>
                <a:lnTo>
                  <a:pt x="196" y="1115"/>
                </a:lnTo>
                <a:lnTo>
                  <a:pt x="212" y="1125"/>
                </a:lnTo>
                <a:lnTo>
                  <a:pt x="229" y="1120"/>
                </a:lnTo>
                <a:lnTo>
                  <a:pt x="243" y="1111"/>
                </a:lnTo>
                <a:lnTo>
                  <a:pt x="256" y="1099"/>
                </a:lnTo>
                <a:lnTo>
                  <a:pt x="267" y="1087"/>
                </a:lnTo>
                <a:lnTo>
                  <a:pt x="279" y="1074"/>
                </a:lnTo>
                <a:lnTo>
                  <a:pt x="290" y="1060"/>
                </a:lnTo>
                <a:lnTo>
                  <a:pt x="304" y="1049"/>
                </a:lnTo>
                <a:lnTo>
                  <a:pt x="320" y="1038"/>
                </a:lnTo>
                <a:lnTo>
                  <a:pt x="332" y="1036"/>
                </a:lnTo>
                <a:lnTo>
                  <a:pt x="343" y="1031"/>
                </a:lnTo>
                <a:lnTo>
                  <a:pt x="355" y="1028"/>
                </a:lnTo>
                <a:lnTo>
                  <a:pt x="366" y="1023"/>
                </a:lnTo>
                <a:lnTo>
                  <a:pt x="379" y="1019"/>
                </a:lnTo>
                <a:lnTo>
                  <a:pt x="390" y="1014"/>
                </a:lnTo>
                <a:lnTo>
                  <a:pt x="402" y="1009"/>
                </a:lnTo>
                <a:lnTo>
                  <a:pt x="415" y="1005"/>
                </a:lnTo>
                <a:lnTo>
                  <a:pt x="426" y="1001"/>
                </a:lnTo>
                <a:lnTo>
                  <a:pt x="439" y="999"/>
                </a:lnTo>
                <a:lnTo>
                  <a:pt x="450" y="998"/>
                </a:lnTo>
                <a:lnTo>
                  <a:pt x="462" y="998"/>
                </a:lnTo>
                <a:lnTo>
                  <a:pt x="475" y="999"/>
                </a:lnTo>
                <a:lnTo>
                  <a:pt x="486" y="1003"/>
                </a:lnTo>
                <a:lnTo>
                  <a:pt x="499" y="1008"/>
                </a:lnTo>
                <a:lnTo>
                  <a:pt x="510" y="1015"/>
                </a:lnTo>
                <a:lnTo>
                  <a:pt x="523" y="1029"/>
                </a:lnTo>
                <a:lnTo>
                  <a:pt x="525" y="1045"/>
                </a:lnTo>
                <a:lnTo>
                  <a:pt x="521" y="1061"/>
                </a:lnTo>
                <a:lnTo>
                  <a:pt x="513" y="1074"/>
                </a:lnTo>
                <a:lnTo>
                  <a:pt x="498" y="1083"/>
                </a:lnTo>
                <a:lnTo>
                  <a:pt x="491" y="1092"/>
                </a:lnTo>
                <a:lnTo>
                  <a:pt x="490" y="1103"/>
                </a:lnTo>
                <a:lnTo>
                  <a:pt x="493" y="1113"/>
                </a:lnTo>
                <a:lnTo>
                  <a:pt x="499" y="1124"/>
                </a:lnTo>
                <a:lnTo>
                  <a:pt x="506" y="1134"/>
                </a:lnTo>
                <a:lnTo>
                  <a:pt x="510" y="1144"/>
                </a:lnTo>
                <a:lnTo>
                  <a:pt x="513" y="1155"/>
                </a:lnTo>
                <a:lnTo>
                  <a:pt x="525" y="1167"/>
                </a:lnTo>
                <a:lnTo>
                  <a:pt x="538" y="1177"/>
                </a:lnTo>
                <a:lnTo>
                  <a:pt x="551" y="1182"/>
                </a:lnTo>
                <a:lnTo>
                  <a:pt x="564" y="1185"/>
                </a:lnTo>
                <a:lnTo>
                  <a:pt x="577" y="1185"/>
                </a:lnTo>
                <a:lnTo>
                  <a:pt x="590" y="1182"/>
                </a:lnTo>
                <a:lnTo>
                  <a:pt x="602" y="1179"/>
                </a:lnTo>
                <a:lnTo>
                  <a:pt x="616" y="1173"/>
                </a:lnTo>
                <a:lnTo>
                  <a:pt x="629" y="1167"/>
                </a:lnTo>
                <a:lnTo>
                  <a:pt x="642" y="1160"/>
                </a:lnTo>
                <a:lnTo>
                  <a:pt x="655" y="1153"/>
                </a:lnTo>
                <a:lnTo>
                  <a:pt x="668" y="1147"/>
                </a:lnTo>
                <a:lnTo>
                  <a:pt x="681" y="1140"/>
                </a:lnTo>
                <a:lnTo>
                  <a:pt x="693" y="1134"/>
                </a:lnTo>
                <a:lnTo>
                  <a:pt x="707" y="1129"/>
                </a:lnTo>
                <a:lnTo>
                  <a:pt x="720" y="1127"/>
                </a:lnTo>
                <a:lnTo>
                  <a:pt x="729" y="1132"/>
                </a:lnTo>
                <a:lnTo>
                  <a:pt x="737" y="1137"/>
                </a:lnTo>
                <a:lnTo>
                  <a:pt x="744" y="1144"/>
                </a:lnTo>
                <a:lnTo>
                  <a:pt x="749" y="1152"/>
                </a:lnTo>
                <a:lnTo>
                  <a:pt x="755" y="1160"/>
                </a:lnTo>
                <a:lnTo>
                  <a:pt x="759" y="1168"/>
                </a:lnTo>
                <a:lnTo>
                  <a:pt x="765" y="1175"/>
                </a:lnTo>
                <a:lnTo>
                  <a:pt x="771" y="1182"/>
                </a:lnTo>
                <a:lnTo>
                  <a:pt x="787" y="1174"/>
                </a:lnTo>
                <a:lnTo>
                  <a:pt x="804" y="1170"/>
                </a:lnTo>
                <a:lnTo>
                  <a:pt x="821" y="1165"/>
                </a:lnTo>
                <a:lnTo>
                  <a:pt x="840" y="1163"/>
                </a:lnTo>
                <a:lnTo>
                  <a:pt x="858" y="1160"/>
                </a:lnTo>
                <a:lnTo>
                  <a:pt x="877" y="1160"/>
                </a:lnTo>
                <a:lnTo>
                  <a:pt x="895" y="1159"/>
                </a:lnTo>
                <a:lnTo>
                  <a:pt x="911" y="1159"/>
                </a:lnTo>
                <a:lnTo>
                  <a:pt x="924" y="1139"/>
                </a:lnTo>
                <a:lnTo>
                  <a:pt x="938" y="1122"/>
                </a:lnTo>
                <a:lnTo>
                  <a:pt x="953" y="1109"/>
                </a:lnTo>
                <a:lnTo>
                  <a:pt x="970" y="1098"/>
                </a:lnTo>
                <a:lnTo>
                  <a:pt x="987" y="1090"/>
                </a:lnTo>
                <a:lnTo>
                  <a:pt x="1006" y="1083"/>
                </a:lnTo>
                <a:lnTo>
                  <a:pt x="1025" y="1080"/>
                </a:lnTo>
                <a:lnTo>
                  <a:pt x="1045" y="1077"/>
                </a:lnTo>
                <a:lnTo>
                  <a:pt x="1066" y="1076"/>
                </a:lnTo>
                <a:lnTo>
                  <a:pt x="1086" y="1076"/>
                </a:lnTo>
                <a:lnTo>
                  <a:pt x="1108" y="1077"/>
                </a:lnTo>
                <a:lnTo>
                  <a:pt x="1130" y="1077"/>
                </a:lnTo>
                <a:lnTo>
                  <a:pt x="1151" y="1079"/>
                </a:lnTo>
                <a:lnTo>
                  <a:pt x="1173" y="1080"/>
                </a:lnTo>
                <a:lnTo>
                  <a:pt x="1195" y="1080"/>
                </a:lnTo>
                <a:lnTo>
                  <a:pt x="1215" y="1079"/>
                </a:lnTo>
                <a:lnTo>
                  <a:pt x="1227" y="1087"/>
                </a:lnTo>
                <a:lnTo>
                  <a:pt x="1235" y="1096"/>
                </a:lnTo>
                <a:lnTo>
                  <a:pt x="1241" y="1105"/>
                </a:lnTo>
                <a:lnTo>
                  <a:pt x="1244" y="1115"/>
                </a:lnTo>
                <a:lnTo>
                  <a:pt x="1245" y="1127"/>
                </a:lnTo>
                <a:lnTo>
                  <a:pt x="1244" y="1139"/>
                </a:lnTo>
                <a:lnTo>
                  <a:pt x="1242" y="1150"/>
                </a:lnTo>
                <a:lnTo>
                  <a:pt x="1238" y="1163"/>
                </a:lnTo>
                <a:lnTo>
                  <a:pt x="1229" y="1170"/>
                </a:lnTo>
                <a:lnTo>
                  <a:pt x="1225" y="1178"/>
                </a:lnTo>
                <a:lnTo>
                  <a:pt x="1223" y="1187"/>
                </a:lnTo>
                <a:lnTo>
                  <a:pt x="1227" y="1195"/>
                </a:lnTo>
                <a:lnTo>
                  <a:pt x="1230" y="1204"/>
                </a:lnTo>
                <a:lnTo>
                  <a:pt x="1236" y="1213"/>
                </a:lnTo>
                <a:lnTo>
                  <a:pt x="1242" y="1223"/>
                </a:lnTo>
                <a:lnTo>
                  <a:pt x="1245" y="1231"/>
                </a:lnTo>
                <a:lnTo>
                  <a:pt x="1256" y="1241"/>
                </a:lnTo>
                <a:lnTo>
                  <a:pt x="1274" y="1240"/>
                </a:lnTo>
                <a:lnTo>
                  <a:pt x="1293" y="1241"/>
                </a:lnTo>
                <a:lnTo>
                  <a:pt x="1309" y="1242"/>
                </a:lnTo>
                <a:lnTo>
                  <a:pt x="1326" y="1245"/>
                </a:lnTo>
                <a:lnTo>
                  <a:pt x="1342" y="1248"/>
                </a:lnTo>
                <a:lnTo>
                  <a:pt x="1358" y="1250"/>
                </a:lnTo>
                <a:lnTo>
                  <a:pt x="1376" y="1255"/>
                </a:lnTo>
                <a:lnTo>
                  <a:pt x="1392" y="1258"/>
                </a:lnTo>
                <a:lnTo>
                  <a:pt x="1392" y="1288"/>
                </a:lnTo>
                <a:lnTo>
                  <a:pt x="1387" y="1315"/>
                </a:lnTo>
                <a:lnTo>
                  <a:pt x="1377" y="1337"/>
                </a:lnTo>
                <a:lnTo>
                  <a:pt x="1363" y="1356"/>
                </a:lnTo>
                <a:lnTo>
                  <a:pt x="1347" y="1374"/>
                </a:lnTo>
                <a:lnTo>
                  <a:pt x="1327" y="1389"/>
                </a:lnTo>
                <a:lnTo>
                  <a:pt x="1306" y="1401"/>
                </a:lnTo>
                <a:lnTo>
                  <a:pt x="1283" y="1415"/>
                </a:lnTo>
                <a:lnTo>
                  <a:pt x="1261" y="1428"/>
                </a:lnTo>
                <a:lnTo>
                  <a:pt x="1240" y="1440"/>
                </a:lnTo>
                <a:lnTo>
                  <a:pt x="1218" y="1454"/>
                </a:lnTo>
                <a:lnTo>
                  <a:pt x="1199" y="1470"/>
                </a:lnTo>
                <a:lnTo>
                  <a:pt x="1182" y="1489"/>
                </a:lnTo>
                <a:lnTo>
                  <a:pt x="1169" y="1510"/>
                </a:lnTo>
                <a:lnTo>
                  <a:pt x="1159" y="1534"/>
                </a:lnTo>
                <a:lnTo>
                  <a:pt x="1154" y="1561"/>
                </a:lnTo>
                <a:lnTo>
                  <a:pt x="1142" y="1567"/>
                </a:lnTo>
                <a:lnTo>
                  <a:pt x="1129" y="1569"/>
                </a:lnTo>
                <a:lnTo>
                  <a:pt x="1115" y="1571"/>
                </a:lnTo>
                <a:lnTo>
                  <a:pt x="1102" y="1572"/>
                </a:lnTo>
                <a:lnTo>
                  <a:pt x="1090" y="1575"/>
                </a:lnTo>
                <a:lnTo>
                  <a:pt x="1081" y="1582"/>
                </a:lnTo>
                <a:lnTo>
                  <a:pt x="1075" y="1592"/>
                </a:lnTo>
                <a:lnTo>
                  <a:pt x="1074" y="1610"/>
                </a:lnTo>
                <a:lnTo>
                  <a:pt x="1106" y="1648"/>
                </a:lnTo>
                <a:lnTo>
                  <a:pt x="1124" y="1690"/>
                </a:lnTo>
                <a:lnTo>
                  <a:pt x="1131" y="1736"/>
                </a:lnTo>
                <a:lnTo>
                  <a:pt x="1131" y="1784"/>
                </a:lnTo>
                <a:lnTo>
                  <a:pt x="1127" y="1833"/>
                </a:lnTo>
                <a:lnTo>
                  <a:pt x="1121" y="1882"/>
                </a:lnTo>
                <a:lnTo>
                  <a:pt x="1116" y="1929"/>
                </a:lnTo>
                <a:lnTo>
                  <a:pt x="1119" y="1974"/>
                </a:lnTo>
                <a:lnTo>
                  <a:pt x="1111" y="1984"/>
                </a:lnTo>
                <a:lnTo>
                  <a:pt x="1101" y="1992"/>
                </a:lnTo>
                <a:lnTo>
                  <a:pt x="1091" y="2000"/>
                </a:lnTo>
                <a:lnTo>
                  <a:pt x="1079" y="2008"/>
                </a:lnTo>
                <a:lnTo>
                  <a:pt x="1069" y="2015"/>
                </a:lnTo>
                <a:lnTo>
                  <a:pt x="1059" y="2022"/>
                </a:lnTo>
                <a:lnTo>
                  <a:pt x="1048" y="2029"/>
                </a:lnTo>
                <a:lnTo>
                  <a:pt x="1040" y="2037"/>
                </a:lnTo>
                <a:lnTo>
                  <a:pt x="1035" y="2069"/>
                </a:lnTo>
                <a:lnTo>
                  <a:pt x="1041" y="2096"/>
                </a:lnTo>
                <a:lnTo>
                  <a:pt x="1055" y="2120"/>
                </a:lnTo>
                <a:lnTo>
                  <a:pt x="1074" y="2142"/>
                </a:lnTo>
                <a:lnTo>
                  <a:pt x="1091" y="2164"/>
                </a:lnTo>
                <a:lnTo>
                  <a:pt x="1101" y="2188"/>
                </a:lnTo>
                <a:lnTo>
                  <a:pt x="1102" y="2216"/>
                </a:lnTo>
                <a:lnTo>
                  <a:pt x="1089" y="2249"/>
                </a:lnTo>
                <a:lnTo>
                  <a:pt x="1081" y="2261"/>
                </a:lnTo>
                <a:lnTo>
                  <a:pt x="1073" y="2273"/>
                </a:lnTo>
                <a:lnTo>
                  <a:pt x="1064" y="2286"/>
                </a:lnTo>
                <a:lnTo>
                  <a:pt x="1055" y="2299"/>
                </a:lnTo>
                <a:lnTo>
                  <a:pt x="1046" y="2310"/>
                </a:lnTo>
                <a:lnTo>
                  <a:pt x="1036" y="2322"/>
                </a:lnTo>
                <a:lnTo>
                  <a:pt x="1024" y="2331"/>
                </a:lnTo>
                <a:lnTo>
                  <a:pt x="1010" y="2338"/>
                </a:lnTo>
                <a:lnTo>
                  <a:pt x="985" y="2338"/>
                </a:lnTo>
                <a:lnTo>
                  <a:pt x="961" y="2339"/>
                </a:lnTo>
                <a:lnTo>
                  <a:pt x="938" y="2339"/>
                </a:lnTo>
                <a:lnTo>
                  <a:pt x="915" y="2339"/>
                </a:lnTo>
                <a:lnTo>
                  <a:pt x="893" y="2337"/>
                </a:lnTo>
                <a:lnTo>
                  <a:pt x="871" y="2333"/>
                </a:lnTo>
                <a:lnTo>
                  <a:pt x="849" y="2326"/>
                </a:lnTo>
                <a:lnTo>
                  <a:pt x="828" y="2317"/>
                </a:lnTo>
                <a:lnTo>
                  <a:pt x="821" y="2321"/>
                </a:lnTo>
                <a:lnTo>
                  <a:pt x="814" y="2325"/>
                </a:lnTo>
                <a:lnTo>
                  <a:pt x="809" y="2331"/>
                </a:lnTo>
                <a:lnTo>
                  <a:pt x="804" y="2337"/>
                </a:lnTo>
                <a:lnTo>
                  <a:pt x="799" y="2344"/>
                </a:lnTo>
                <a:lnTo>
                  <a:pt x="795" y="2351"/>
                </a:lnTo>
                <a:lnTo>
                  <a:pt x="793" y="2358"/>
                </a:lnTo>
                <a:lnTo>
                  <a:pt x="790" y="2363"/>
                </a:lnTo>
                <a:lnTo>
                  <a:pt x="790" y="2392"/>
                </a:lnTo>
                <a:lnTo>
                  <a:pt x="802" y="2408"/>
                </a:lnTo>
                <a:lnTo>
                  <a:pt x="814" y="2424"/>
                </a:lnTo>
                <a:lnTo>
                  <a:pt x="827" y="2440"/>
                </a:lnTo>
                <a:lnTo>
                  <a:pt x="841" y="2457"/>
                </a:lnTo>
                <a:lnTo>
                  <a:pt x="856" y="2472"/>
                </a:lnTo>
                <a:lnTo>
                  <a:pt x="870" y="2487"/>
                </a:lnTo>
                <a:lnTo>
                  <a:pt x="884" y="2503"/>
                </a:lnTo>
                <a:lnTo>
                  <a:pt x="899" y="2518"/>
                </a:lnTo>
                <a:lnTo>
                  <a:pt x="911" y="2534"/>
                </a:lnTo>
                <a:lnTo>
                  <a:pt x="924" y="2550"/>
                </a:lnTo>
                <a:lnTo>
                  <a:pt x="937" y="2566"/>
                </a:lnTo>
                <a:lnTo>
                  <a:pt x="947" y="2582"/>
                </a:lnTo>
                <a:lnTo>
                  <a:pt x="957" y="2599"/>
                </a:lnTo>
                <a:lnTo>
                  <a:pt x="965" y="2618"/>
                </a:lnTo>
                <a:lnTo>
                  <a:pt x="971" y="2636"/>
                </a:lnTo>
                <a:lnTo>
                  <a:pt x="976" y="2656"/>
                </a:lnTo>
                <a:lnTo>
                  <a:pt x="983" y="2678"/>
                </a:lnTo>
                <a:lnTo>
                  <a:pt x="998" y="2696"/>
                </a:lnTo>
                <a:lnTo>
                  <a:pt x="1016" y="2714"/>
                </a:lnTo>
                <a:lnTo>
                  <a:pt x="1033" y="2731"/>
                </a:lnTo>
                <a:lnTo>
                  <a:pt x="1048" y="2747"/>
                </a:lnTo>
                <a:lnTo>
                  <a:pt x="1055" y="2765"/>
                </a:lnTo>
                <a:lnTo>
                  <a:pt x="1052" y="2786"/>
                </a:lnTo>
                <a:lnTo>
                  <a:pt x="1033" y="2810"/>
                </a:lnTo>
                <a:lnTo>
                  <a:pt x="919" y="2929"/>
                </a:lnTo>
                <a:lnTo>
                  <a:pt x="892" y="3080"/>
                </a:lnTo>
                <a:lnTo>
                  <a:pt x="907" y="3098"/>
                </a:lnTo>
                <a:lnTo>
                  <a:pt x="923" y="3117"/>
                </a:lnTo>
                <a:lnTo>
                  <a:pt x="939" y="3134"/>
                </a:lnTo>
                <a:lnTo>
                  <a:pt x="955" y="3153"/>
                </a:lnTo>
                <a:lnTo>
                  <a:pt x="970" y="3171"/>
                </a:lnTo>
                <a:lnTo>
                  <a:pt x="985" y="3189"/>
                </a:lnTo>
                <a:lnTo>
                  <a:pt x="999" y="3208"/>
                </a:lnTo>
                <a:lnTo>
                  <a:pt x="1010" y="3229"/>
                </a:lnTo>
                <a:lnTo>
                  <a:pt x="1020" y="3230"/>
                </a:lnTo>
                <a:lnTo>
                  <a:pt x="1029" y="3231"/>
                </a:lnTo>
                <a:lnTo>
                  <a:pt x="1039" y="3232"/>
                </a:lnTo>
                <a:lnTo>
                  <a:pt x="1048" y="3235"/>
                </a:lnTo>
                <a:lnTo>
                  <a:pt x="1056" y="3240"/>
                </a:lnTo>
                <a:lnTo>
                  <a:pt x="1063" y="3246"/>
                </a:lnTo>
                <a:lnTo>
                  <a:pt x="1068" y="3255"/>
                </a:lnTo>
                <a:lnTo>
                  <a:pt x="1069" y="3267"/>
                </a:lnTo>
                <a:lnTo>
                  <a:pt x="1066" y="3273"/>
                </a:lnTo>
                <a:lnTo>
                  <a:pt x="1062" y="3282"/>
                </a:lnTo>
                <a:lnTo>
                  <a:pt x="1059" y="3288"/>
                </a:lnTo>
                <a:lnTo>
                  <a:pt x="1055" y="3295"/>
                </a:lnTo>
                <a:lnTo>
                  <a:pt x="1051" y="3303"/>
                </a:lnTo>
                <a:lnTo>
                  <a:pt x="1045" y="3309"/>
                </a:lnTo>
                <a:lnTo>
                  <a:pt x="1039" y="3315"/>
                </a:lnTo>
                <a:lnTo>
                  <a:pt x="1033" y="3321"/>
                </a:lnTo>
                <a:lnTo>
                  <a:pt x="1017" y="3317"/>
                </a:lnTo>
                <a:lnTo>
                  <a:pt x="1002" y="3317"/>
                </a:lnTo>
                <a:lnTo>
                  <a:pt x="987" y="3318"/>
                </a:lnTo>
                <a:lnTo>
                  <a:pt x="975" y="3322"/>
                </a:lnTo>
                <a:lnTo>
                  <a:pt x="962" y="3328"/>
                </a:lnTo>
                <a:lnTo>
                  <a:pt x="949" y="3333"/>
                </a:lnTo>
                <a:lnTo>
                  <a:pt x="937" y="3340"/>
                </a:lnTo>
                <a:lnTo>
                  <a:pt x="923" y="3348"/>
                </a:lnTo>
                <a:lnTo>
                  <a:pt x="920" y="3343"/>
                </a:lnTo>
                <a:lnTo>
                  <a:pt x="917" y="3337"/>
                </a:lnTo>
                <a:lnTo>
                  <a:pt x="910" y="3333"/>
                </a:lnTo>
                <a:lnTo>
                  <a:pt x="902" y="3330"/>
                </a:lnTo>
                <a:lnTo>
                  <a:pt x="896" y="3330"/>
                </a:lnTo>
                <a:lnTo>
                  <a:pt x="892" y="3335"/>
                </a:lnTo>
                <a:lnTo>
                  <a:pt x="887" y="3340"/>
                </a:lnTo>
                <a:lnTo>
                  <a:pt x="884" y="3346"/>
                </a:lnTo>
                <a:lnTo>
                  <a:pt x="884" y="3358"/>
                </a:lnTo>
                <a:lnTo>
                  <a:pt x="889" y="3358"/>
                </a:lnTo>
                <a:lnTo>
                  <a:pt x="894" y="3358"/>
                </a:lnTo>
                <a:lnTo>
                  <a:pt x="900" y="3358"/>
                </a:lnTo>
                <a:lnTo>
                  <a:pt x="904" y="3358"/>
                </a:lnTo>
                <a:lnTo>
                  <a:pt x="909" y="3358"/>
                </a:lnTo>
                <a:lnTo>
                  <a:pt x="912" y="3355"/>
                </a:lnTo>
                <a:lnTo>
                  <a:pt x="916" y="3353"/>
                </a:lnTo>
                <a:lnTo>
                  <a:pt x="919" y="3348"/>
                </a:lnTo>
                <a:lnTo>
                  <a:pt x="919" y="3373"/>
                </a:lnTo>
                <a:lnTo>
                  <a:pt x="914" y="3394"/>
                </a:lnTo>
                <a:lnTo>
                  <a:pt x="904" y="3416"/>
                </a:lnTo>
                <a:lnTo>
                  <a:pt x="893" y="3437"/>
                </a:lnTo>
                <a:lnTo>
                  <a:pt x="879" y="3457"/>
                </a:lnTo>
                <a:lnTo>
                  <a:pt x="866" y="3477"/>
                </a:lnTo>
                <a:lnTo>
                  <a:pt x="855" y="3498"/>
                </a:lnTo>
                <a:lnTo>
                  <a:pt x="846" y="3520"/>
                </a:lnTo>
                <a:lnTo>
                  <a:pt x="849" y="3597"/>
                </a:lnTo>
                <a:lnTo>
                  <a:pt x="850" y="3669"/>
                </a:lnTo>
                <a:lnTo>
                  <a:pt x="855" y="3739"/>
                </a:lnTo>
                <a:lnTo>
                  <a:pt x="872" y="3810"/>
                </a:lnTo>
                <a:lnTo>
                  <a:pt x="900" y="3838"/>
                </a:lnTo>
                <a:lnTo>
                  <a:pt x="1120" y="3838"/>
                </a:lnTo>
                <a:lnTo>
                  <a:pt x="1135" y="3852"/>
                </a:lnTo>
                <a:lnTo>
                  <a:pt x="1152" y="3866"/>
                </a:lnTo>
                <a:lnTo>
                  <a:pt x="1170" y="3880"/>
                </a:lnTo>
                <a:lnTo>
                  <a:pt x="1191" y="3892"/>
                </a:lnTo>
                <a:lnTo>
                  <a:pt x="1212" y="3905"/>
                </a:lnTo>
                <a:lnTo>
                  <a:pt x="1232" y="3918"/>
                </a:lnTo>
                <a:lnTo>
                  <a:pt x="1252" y="3931"/>
                </a:lnTo>
                <a:lnTo>
                  <a:pt x="1272" y="3945"/>
                </a:lnTo>
                <a:lnTo>
                  <a:pt x="1289" y="3960"/>
                </a:lnTo>
                <a:lnTo>
                  <a:pt x="1304" y="3975"/>
                </a:lnTo>
                <a:lnTo>
                  <a:pt x="1317" y="3992"/>
                </a:lnTo>
                <a:lnTo>
                  <a:pt x="1326" y="4010"/>
                </a:lnTo>
                <a:lnTo>
                  <a:pt x="1332" y="4029"/>
                </a:lnTo>
                <a:lnTo>
                  <a:pt x="1333" y="4050"/>
                </a:lnTo>
                <a:lnTo>
                  <a:pt x="1328" y="4073"/>
                </a:lnTo>
                <a:lnTo>
                  <a:pt x="1319" y="4098"/>
                </a:lnTo>
                <a:lnTo>
                  <a:pt x="1333" y="4118"/>
                </a:lnTo>
                <a:lnTo>
                  <a:pt x="1350" y="4135"/>
                </a:lnTo>
                <a:lnTo>
                  <a:pt x="1369" y="4153"/>
                </a:lnTo>
                <a:lnTo>
                  <a:pt x="1387" y="4170"/>
                </a:lnTo>
                <a:lnTo>
                  <a:pt x="1403" y="4188"/>
                </a:lnTo>
                <a:lnTo>
                  <a:pt x="1416" y="4208"/>
                </a:lnTo>
                <a:lnTo>
                  <a:pt x="1424" y="4229"/>
                </a:lnTo>
                <a:lnTo>
                  <a:pt x="1425" y="4253"/>
                </a:lnTo>
                <a:lnTo>
                  <a:pt x="1444" y="4270"/>
                </a:lnTo>
                <a:lnTo>
                  <a:pt x="1460" y="4289"/>
                </a:lnTo>
                <a:lnTo>
                  <a:pt x="1477" y="4308"/>
                </a:lnTo>
                <a:lnTo>
                  <a:pt x="1493" y="4329"/>
                </a:lnTo>
                <a:lnTo>
                  <a:pt x="1509" y="4350"/>
                </a:lnTo>
                <a:lnTo>
                  <a:pt x="1524" y="4370"/>
                </a:lnTo>
                <a:lnTo>
                  <a:pt x="1540" y="4391"/>
                </a:lnTo>
                <a:lnTo>
                  <a:pt x="1558" y="4411"/>
                </a:lnTo>
                <a:lnTo>
                  <a:pt x="1575" y="4429"/>
                </a:lnTo>
                <a:lnTo>
                  <a:pt x="1593" y="4446"/>
                </a:lnTo>
                <a:lnTo>
                  <a:pt x="1612" y="4461"/>
                </a:lnTo>
                <a:lnTo>
                  <a:pt x="1632" y="4474"/>
                </a:lnTo>
                <a:lnTo>
                  <a:pt x="1654" y="4483"/>
                </a:lnTo>
                <a:lnTo>
                  <a:pt x="1677" y="4490"/>
                </a:lnTo>
                <a:lnTo>
                  <a:pt x="1703" y="4494"/>
                </a:lnTo>
                <a:lnTo>
                  <a:pt x="1730" y="4494"/>
                </a:lnTo>
                <a:lnTo>
                  <a:pt x="1751" y="4499"/>
                </a:lnTo>
                <a:lnTo>
                  <a:pt x="1771" y="4502"/>
                </a:lnTo>
                <a:lnTo>
                  <a:pt x="1788" y="4499"/>
                </a:lnTo>
                <a:lnTo>
                  <a:pt x="1804" y="4495"/>
                </a:lnTo>
                <a:lnTo>
                  <a:pt x="1818" y="4488"/>
                </a:lnTo>
                <a:lnTo>
                  <a:pt x="1831" y="4478"/>
                </a:lnTo>
                <a:lnTo>
                  <a:pt x="1842" y="4466"/>
                </a:lnTo>
                <a:lnTo>
                  <a:pt x="1854" y="4453"/>
                </a:lnTo>
                <a:lnTo>
                  <a:pt x="1864" y="4438"/>
                </a:lnTo>
                <a:lnTo>
                  <a:pt x="1874" y="4423"/>
                </a:lnTo>
                <a:lnTo>
                  <a:pt x="1884" y="4407"/>
                </a:lnTo>
                <a:lnTo>
                  <a:pt x="1893" y="4392"/>
                </a:lnTo>
                <a:lnTo>
                  <a:pt x="1903" y="4377"/>
                </a:lnTo>
                <a:lnTo>
                  <a:pt x="1914" y="4362"/>
                </a:lnTo>
                <a:lnTo>
                  <a:pt x="1924" y="4350"/>
                </a:lnTo>
                <a:lnTo>
                  <a:pt x="1935" y="4338"/>
                </a:lnTo>
                <a:lnTo>
                  <a:pt x="1945" y="4325"/>
                </a:lnTo>
                <a:lnTo>
                  <a:pt x="1955" y="4315"/>
                </a:lnTo>
                <a:lnTo>
                  <a:pt x="1967" y="4306"/>
                </a:lnTo>
                <a:lnTo>
                  <a:pt x="1978" y="4299"/>
                </a:lnTo>
                <a:lnTo>
                  <a:pt x="1991" y="4292"/>
                </a:lnTo>
                <a:lnTo>
                  <a:pt x="2003" y="4286"/>
                </a:lnTo>
                <a:lnTo>
                  <a:pt x="2017" y="4282"/>
                </a:lnTo>
                <a:lnTo>
                  <a:pt x="2030" y="4278"/>
                </a:lnTo>
                <a:lnTo>
                  <a:pt x="2044" y="4275"/>
                </a:lnTo>
                <a:lnTo>
                  <a:pt x="2059" y="4271"/>
                </a:lnTo>
                <a:lnTo>
                  <a:pt x="2073" y="4269"/>
                </a:lnTo>
                <a:lnTo>
                  <a:pt x="2086" y="4266"/>
                </a:lnTo>
                <a:lnTo>
                  <a:pt x="2100" y="4262"/>
                </a:lnTo>
                <a:lnTo>
                  <a:pt x="2115" y="4259"/>
                </a:lnTo>
                <a:lnTo>
                  <a:pt x="2128" y="4254"/>
                </a:lnTo>
                <a:lnTo>
                  <a:pt x="2142" y="4249"/>
                </a:lnTo>
                <a:lnTo>
                  <a:pt x="2169" y="4227"/>
                </a:lnTo>
                <a:lnTo>
                  <a:pt x="2198" y="4207"/>
                </a:lnTo>
                <a:lnTo>
                  <a:pt x="2227" y="4187"/>
                </a:lnTo>
                <a:lnTo>
                  <a:pt x="2257" y="4170"/>
                </a:lnTo>
                <a:lnTo>
                  <a:pt x="2289" y="4155"/>
                </a:lnTo>
                <a:lnTo>
                  <a:pt x="2320" y="4141"/>
                </a:lnTo>
                <a:lnTo>
                  <a:pt x="2354" y="4130"/>
                </a:lnTo>
                <a:lnTo>
                  <a:pt x="2387" y="4119"/>
                </a:lnTo>
                <a:lnTo>
                  <a:pt x="2420" y="4111"/>
                </a:lnTo>
                <a:lnTo>
                  <a:pt x="2456" y="4104"/>
                </a:lnTo>
                <a:lnTo>
                  <a:pt x="2491" y="4100"/>
                </a:lnTo>
                <a:lnTo>
                  <a:pt x="2526" y="4097"/>
                </a:lnTo>
                <a:lnTo>
                  <a:pt x="2563" y="4097"/>
                </a:lnTo>
                <a:lnTo>
                  <a:pt x="2600" y="4098"/>
                </a:lnTo>
                <a:lnTo>
                  <a:pt x="2637" y="4101"/>
                </a:lnTo>
                <a:lnTo>
                  <a:pt x="2675" y="4107"/>
                </a:lnTo>
                <a:lnTo>
                  <a:pt x="2697" y="4112"/>
                </a:lnTo>
                <a:lnTo>
                  <a:pt x="2720" y="4116"/>
                </a:lnTo>
                <a:lnTo>
                  <a:pt x="2743" y="4117"/>
                </a:lnTo>
                <a:lnTo>
                  <a:pt x="2766" y="4116"/>
                </a:lnTo>
                <a:lnTo>
                  <a:pt x="2789" y="4115"/>
                </a:lnTo>
                <a:lnTo>
                  <a:pt x="2813" y="4112"/>
                </a:lnTo>
                <a:lnTo>
                  <a:pt x="2838" y="4110"/>
                </a:lnTo>
                <a:lnTo>
                  <a:pt x="2861" y="4108"/>
                </a:lnTo>
                <a:lnTo>
                  <a:pt x="2885" y="4105"/>
                </a:lnTo>
                <a:lnTo>
                  <a:pt x="2908" y="4104"/>
                </a:lnTo>
                <a:lnTo>
                  <a:pt x="2931" y="4104"/>
                </a:lnTo>
                <a:lnTo>
                  <a:pt x="2953" y="4107"/>
                </a:lnTo>
                <a:lnTo>
                  <a:pt x="2975" y="4111"/>
                </a:lnTo>
                <a:lnTo>
                  <a:pt x="2997" y="4118"/>
                </a:lnTo>
                <a:lnTo>
                  <a:pt x="3017" y="4127"/>
                </a:lnTo>
                <a:lnTo>
                  <a:pt x="3037" y="4141"/>
                </a:lnTo>
                <a:lnTo>
                  <a:pt x="3053" y="4136"/>
                </a:lnTo>
                <a:lnTo>
                  <a:pt x="3069" y="4130"/>
                </a:lnTo>
                <a:lnTo>
                  <a:pt x="3085" y="4120"/>
                </a:lnTo>
                <a:lnTo>
                  <a:pt x="3101" y="4110"/>
                </a:lnTo>
                <a:lnTo>
                  <a:pt x="3118" y="4100"/>
                </a:lnTo>
                <a:lnTo>
                  <a:pt x="3134" y="4088"/>
                </a:lnTo>
                <a:lnTo>
                  <a:pt x="3149" y="4077"/>
                </a:lnTo>
                <a:lnTo>
                  <a:pt x="3165" y="4067"/>
                </a:lnTo>
                <a:lnTo>
                  <a:pt x="3181" y="4059"/>
                </a:lnTo>
                <a:lnTo>
                  <a:pt x="3197" y="4054"/>
                </a:lnTo>
                <a:lnTo>
                  <a:pt x="3213" y="4051"/>
                </a:lnTo>
                <a:lnTo>
                  <a:pt x="3228" y="4051"/>
                </a:lnTo>
                <a:lnTo>
                  <a:pt x="3244" y="4057"/>
                </a:lnTo>
                <a:lnTo>
                  <a:pt x="3260" y="4066"/>
                </a:lnTo>
                <a:lnTo>
                  <a:pt x="3275" y="4081"/>
                </a:lnTo>
                <a:lnTo>
                  <a:pt x="3291" y="4103"/>
                </a:lnTo>
                <a:lnTo>
                  <a:pt x="3310" y="4108"/>
                </a:lnTo>
                <a:lnTo>
                  <a:pt x="3326" y="4109"/>
                </a:lnTo>
                <a:lnTo>
                  <a:pt x="3341" y="4108"/>
                </a:lnTo>
                <a:lnTo>
                  <a:pt x="3354" y="4103"/>
                </a:lnTo>
                <a:lnTo>
                  <a:pt x="3365" y="4095"/>
                </a:lnTo>
                <a:lnTo>
                  <a:pt x="3377" y="4087"/>
                </a:lnTo>
                <a:lnTo>
                  <a:pt x="3387" y="4075"/>
                </a:lnTo>
                <a:lnTo>
                  <a:pt x="3396" y="4064"/>
                </a:lnTo>
                <a:lnTo>
                  <a:pt x="3406" y="4051"/>
                </a:lnTo>
                <a:lnTo>
                  <a:pt x="3415" y="4037"/>
                </a:lnTo>
                <a:lnTo>
                  <a:pt x="3424" y="4025"/>
                </a:lnTo>
                <a:lnTo>
                  <a:pt x="3433" y="4011"/>
                </a:lnTo>
                <a:lnTo>
                  <a:pt x="3442" y="3999"/>
                </a:lnTo>
                <a:lnTo>
                  <a:pt x="3453" y="3988"/>
                </a:lnTo>
                <a:lnTo>
                  <a:pt x="3464" y="3977"/>
                </a:lnTo>
                <a:lnTo>
                  <a:pt x="3477" y="3969"/>
                </a:lnTo>
                <a:lnTo>
                  <a:pt x="3478" y="3941"/>
                </a:lnTo>
                <a:lnTo>
                  <a:pt x="3482" y="3913"/>
                </a:lnTo>
                <a:lnTo>
                  <a:pt x="3490" y="3888"/>
                </a:lnTo>
                <a:lnTo>
                  <a:pt x="3501" y="3863"/>
                </a:lnTo>
                <a:lnTo>
                  <a:pt x="3514" y="3840"/>
                </a:lnTo>
                <a:lnTo>
                  <a:pt x="3530" y="3818"/>
                </a:lnTo>
                <a:lnTo>
                  <a:pt x="3547" y="3798"/>
                </a:lnTo>
                <a:lnTo>
                  <a:pt x="3567" y="3778"/>
                </a:lnTo>
                <a:lnTo>
                  <a:pt x="3588" y="3760"/>
                </a:lnTo>
                <a:lnTo>
                  <a:pt x="3609" y="3741"/>
                </a:lnTo>
                <a:lnTo>
                  <a:pt x="3631" y="3724"/>
                </a:lnTo>
                <a:lnTo>
                  <a:pt x="3653" y="3707"/>
                </a:lnTo>
                <a:lnTo>
                  <a:pt x="3675" y="3689"/>
                </a:lnTo>
                <a:lnTo>
                  <a:pt x="3697" y="3672"/>
                </a:lnTo>
                <a:lnTo>
                  <a:pt x="3718" y="3656"/>
                </a:lnTo>
                <a:lnTo>
                  <a:pt x="3737" y="3639"/>
                </a:lnTo>
                <a:lnTo>
                  <a:pt x="3755" y="3635"/>
                </a:lnTo>
                <a:lnTo>
                  <a:pt x="3772" y="3633"/>
                </a:lnTo>
                <a:lnTo>
                  <a:pt x="3790" y="3634"/>
                </a:lnTo>
                <a:lnTo>
                  <a:pt x="3809" y="3635"/>
                </a:lnTo>
                <a:lnTo>
                  <a:pt x="3826" y="3636"/>
                </a:lnTo>
                <a:lnTo>
                  <a:pt x="3845" y="3639"/>
                </a:lnTo>
                <a:lnTo>
                  <a:pt x="3863" y="3642"/>
                </a:lnTo>
                <a:lnTo>
                  <a:pt x="3880" y="3643"/>
                </a:lnTo>
                <a:lnTo>
                  <a:pt x="3898" y="3644"/>
                </a:lnTo>
                <a:lnTo>
                  <a:pt x="3914" y="3644"/>
                </a:lnTo>
                <a:lnTo>
                  <a:pt x="3930" y="3643"/>
                </a:lnTo>
                <a:lnTo>
                  <a:pt x="3946" y="3639"/>
                </a:lnTo>
                <a:lnTo>
                  <a:pt x="3960" y="3633"/>
                </a:lnTo>
                <a:lnTo>
                  <a:pt x="3974" y="3624"/>
                </a:lnTo>
                <a:lnTo>
                  <a:pt x="3986" y="3611"/>
                </a:lnTo>
                <a:lnTo>
                  <a:pt x="3998" y="3595"/>
                </a:lnTo>
                <a:lnTo>
                  <a:pt x="4000" y="3581"/>
                </a:lnTo>
                <a:lnTo>
                  <a:pt x="3997" y="3568"/>
                </a:lnTo>
                <a:lnTo>
                  <a:pt x="3991" y="3556"/>
                </a:lnTo>
                <a:lnTo>
                  <a:pt x="3985" y="3545"/>
                </a:lnTo>
                <a:lnTo>
                  <a:pt x="3979" y="3534"/>
                </a:lnTo>
                <a:lnTo>
                  <a:pt x="3976" y="3522"/>
                </a:lnTo>
                <a:lnTo>
                  <a:pt x="3977" y="3511"/>
                </a:lnTo>
                <a:lnTo>
                  <a:pt x="3985" y="3497"/>
                </a:lnTo>
                <a:lnTo>
                  <a:pt x="4001" y="3467"/>
                </a:lnTo>
                <a:lnTo>
                  <a:pt x="4012" y="3435"/>
                </a:lnTo>
                <a:lnTo>
                  <a:pt x="4020" y="3401"/>
                </a:lnTo>
                <a:lnTo>
                  <a:pt x="4027" y="3368"/>
                </a:lnTo>
                <a:lnTo>
                  <a:pt x="4035" y="3335"/>
                </a:lnTo>
                <a:lnTo>
                  <a:pt x="4047" y="3303"/>
                </a:lnTo>
                <a:lnTo>
                  <a:pt x="4067" y="3277"/>
                </a:lnTo>
                <a:lnTo>
                  <a:pt x="4095" y="3254"/>
                </a:lnTo>
                <a:lnTo>
                  <a:pt x="4098" y="3226"/>
                </a:lnTo>
                <a:lnTo>
                  <a:pt x="4105" y="3201"/>
                </a:lnTo>
                <a:lnTo>
                  <a:pt x="4115" y="3180"/>
                </a:lnTo>
                <a:lnTo>
                  <a:pt x="4129" y="3162"/>
                </a:lnTo>
                <a:lnTo>
                  <a:pt x="4145" y="3146"/>
                </a:lnTo>
                <a:lnTo>
                  <a:pt x="4162" y="3132"/>
                </a:lnTo>
                <a:lnTo>
                  <a:pt x="4182" y="3119"/>
                </a:lnTo>
                <a:lnTo>
                  <a:pt x="4203" y="3106"/>
                </a:lnTo>
                <a:lnTo>
                  <a:pt x="4225" y="3096"/>
                </a:lnTo>
                <a:lnTo>
                  <a:pt x="4245" y="3085"/>
                </a:lnTo>
                <a:lnTo>
                  <a:pt x="4267" y="3073"/>
                </a:lnTo>
                <a:lnTo>
                  <a:pt x="4288" y="3061"/>
                </a:lnTo>
                <a:lnTo>
                  <a:pt x="4308" y="3048"/>
                </a:lnTo>
                <a:lnTo>
                  <a:pt x="4326" y="3033"/>
                </a:lnTo>
                <a:lnTo>
                  <a:pt x="4343" y="3014"/>
                </a:lnTo>
                <a:lnTo>
                  <a:pt x="4357" y="2995"/>
                </a:lnTo>
                <a:lnTo>
                  <a:pt x="4369" y="2996"/>
                </a:lnTo>
                <a:lnTo>
                  <a:pt x="4378" y="2994"/>
                </a:lnTo>
                <a:lnTo>
                  <a:pt x="4386" y="2989"/>
                </a:lnTo>
                <a:lnTo>
                  <a:pt x="4393" y="2982"/>
                </a:lnTo>
                <a:lnTo>
                  <a:pt x="4400" y="2975"/>
                </a:lnTo>
                <a:lnTo>
                  <a:pt x="4406" y="2967"/>
                </a:lnTo>
                <a:lnTo>
                  <a:pt x="4412" y="2958"/>
                </a:lnTo>
                <a:lnTo>
                  <a:pt x="4419" y="2951"/>
                </a:lnTo>
                <a:lnTo>
                  <a:pt x="4426" y="2932"/>
                </a:lnTo>
                <a:lnTo>
                  <a:pt x="4430" y="2916"/>
                </a:lnTo>
                <a:lnTo>
                  <a:pt x="4429" y="2901"/>
                </a:lnTo>
                <a:lnTo>
                  <a:pt x="4425" y="2889"/>
                </a:lnTo>
                <a:lnTo>
                  <a:pt x="4418" y="2877"/>
                </a:lnTo>
                <a:lnTo>
                  <a:pt x="4408" y="2867"/>
                </a:lnTo>
                <a:lnTo>
                  <a:pt x="4398" y="2858"/>
                </a:lnTo>
                <a:lnTo>
                  <a:pt x="4384" y="2848"/>
                </a:lnTo>
                <a:lnTo>
                  <a:pt x="4370" y="2840"/>
                </a:lnTo>
                <a:lnTo>
                  <a:pt x="4355" y="2832"/>
                </a:lnTo>
                <a:lnTo>
                  <a:pt x="4341" y="2823"/>
                </a:lnTo>
                <a:lnTo>
                  <a:pt x="4326" y="2814"/>
                </a:lnTo>
                <a:lnTo>
                  <a:pt x="4312" y="2805"/>
                </a:lnTo>
                <a:lnTo>
                  <a:pt x="4300" y="2794"/>
                </a:lnTo>
                <a:lnTo>
                  <a:pt x="4288" y="2783"/>
                </a:lnTo>
                <a:lnTo>
                  <a:pt x="4279" y="2770"/>
                </a:lnTo>
                <a:lnTo>
                  <a:pt x="4190" y="2542"/>
                </a:lnTo>
                <a:lnTo>
                  <a:pt x="4202" y="2508"/>
                </a:lnTo>
                <a:lnTo>
                  <a:pt x="4211" y="2475"/>
                </a:lnTo>
                <a:lnTo>
                  <a:pt x="4219" y="2440"/>
                </a:lnTo>
                <a:lnTo>
                  <a:pt x="4228" y="2407"/>
                </a:lnTo>
                <a:lnTo>
                  <a:pt x="4240" y="2375"/>
                </a:lnTo>
                <a:lnTo>
                  <a:pt x="4256" y="2345"/>
                </a:lnTo>
                <a:lnTo>
                  <a:pt x="4278" y="2318"/>
                </a:lnTo>
                <a:lnTo>
                  <a:pt x="4309" y="2296"/>
                </a:lnTo>
                <a:lnTo>
                  <a:pt x="4320" y="2270"/>
                </a:lnTo>
                <a:lnTo>
                  <a:pt x="4335" y="2245"/>
                </a:lnTo>
                <a:lnTo>
                  <a:pt x="4353" y="2220"/>
                </a:lnTo>
                <a:lnTo>
                  <a:pt x="4371" y="2196"/>
                </a:lnTo>
                <a:lnTo>
                  <a:pt x="4392" y="2173"/>
                </a:lnTo>
                <a:lnTo>
                  <a:pt x="4415" y="2152"/>
                </a:lnTo>
                <a:lnTo>
                  <a:pt x="4438" y="2133"/>
                </a:lnTo>
                <a:lnTo>
                  <a:pt x="4461" y="2114"/>
                </a:lnTo>
                <a:lnTo>
                  <a:pt x="4468" y="2097"/>
                </a:lnTo>
                <a:lnTo>
                  <a:pt x="4475" y="2080"/>
                </a:lnTo>
                <a:lnTo>
                  <a:pt x="4483" y="2063"/>
                </a:lnTo>
                <a:lnTo>
                  <a:pt x="4490" y="2044"/>
                </a:lnTo>
                <a:lnTo>
                  <a:pt x="4498" y="2026"/>
                </a:lnTo>
                <a:lnTo>
                  <a:pt x="4507" y="2008"/>
                </a:lnTo>
                <a:lnTo>
                  <a:pt x="4516" y="1990"/>
                </a:lnTo>
                <a:lnTo>
                  <a:pt x="4527" y="1973"/>
                </a:lnTo>
                <a:lnTo>
                  <a:pt x="4537" y="1955"/>
                </a:lnTo>
                <a:lnTo>
                  <a:pt x="4550" y="1940"/>
                </a:lnTo>
                <a:lnTo>
                  <a:pt x="4562" y="1925"/>
                </a:lnTo>
                <a:lnTo>
                  <a:pt x="4576" y="1912"/>
                </a:lnTo>
                <a:lnTo>
                  <a:pt x="4591" y="1899"/>
                </a:lnTo>
                <a:lnTo>
                  <a:pt x="4607" y="1889"/>
                </a:lnTo>
                <a:lnTo>
                  <a:pt x="4626" y="1879"/>
                </a:lnTo>
                <a:lnTo>
                  <a:pt x="4645" y="1872"/>
                </a:lnTo>
                <a:lnTo>
                  <a:pt x="4658" y="1869"/>
                </a:lnTo>
                <a:lnTo>
                  <a:pt x="4672" y="1866"/>
                </a:lnTo>
                <a:lnTo>
                  <a:pt x="4686" y="1863"/>
                </a:lnTo>
                <a:lnTo>
                  <a:pt x="4699" y="1861"/>
                </a:lnTo>
                <a:lnTo>
                  <a:pt x="4712" y="1855"/>
                </a:lnTo>
                <a:lnTo>
                  <a:pt x="4722" y="1848"/>
                </a:lnTo>
                <a:lnTo>
                  <a:pt x="4729" y="1837"/>
                </a:lnTo>
                <a:lnTo>
                  <a:pt x="4732" y="1822"/>
                </a:lnTo>
                <a:lnTo>
                  <a:pt x="4733" y="1804"/>
                </a:lnTo>
                <a:lnTo>
                  <a:pt x="4728" y="1789"/>
                </a:lnTo>
                <a:lnTo>
                  <a:pt x="4721" y="1775"/>
                </a:lnTo>
                <a:lnTo>
                  <a:pt x="4713" y="1761"/>
                </a:lnTo>
                <a:lnTo>
                  <a:pt x="4706" y="1748"/>
                </a:lnTo>
                <a:lnTo>
                  <a:pt x="4701" y="1733"/>
                </a:lnTo>
                <a:lnTo>
                  <a:pt x="4699" y="1718"/>
                </a:lnTo>
                <a:lnTo>
                  <a:pt x="4703" y="1701"/>
                </a:lnTo>
                <a:lnTo>
                  <a:pt x="4721" y="1682"/>
                </a:lnTo>
                <a:lnTo>
                  <a:pt x="4742" y="1669"/>
                </a:lnTo>
                <a:lnTo>
                  <a:pt x="4764" y="1658"/>
                </a:lnTo>
                <a:lnTo>
                  <a:pt x="4787" y="1649"/>
                </a:lnTo>
                <a:lnTo>
                  <a:pt x="4810" y="1640"/>
                </a:lnTo>
                <a:lnTo>
                  <a:pt x="4833" y="1629"/>
                </a:lnTo>
                <a:lnTo>
                  <a:pt x="4855" y="1614"/>
                </a:lnTo>
                <a:lnTo>
                  <a:pt x="4874" y="1595"/>
                </a:lnTo>
                <a:lnTo>
                  <a:pt x="4901" y="1584"/>
                </a:lnTo>
                <a:lnTo>
                  <a:pt x="4927" y="1576"/>
                </a:lnTo>
                <a:lnTo>
                  <a:pt x="4955" y="1571"/>
                </a:lnTo>
                <a:lnTo>
                  <a:pt x="4984" y="1565"/>
                </a:lnTo>
                <a:lnTo>
                  <a:pt x="5013" y="1560"/>
                </a:lnTo>
                <a:lnTo>
                  <a:pt x="5042" y="1556"/>
                </a:lnTo>
                <a:lnTo>
                  <a:pt x="5070" y="1551"/>
                </a:lnTo>
                <a:lnTo>
                  <a:pt x="5099" y="1546"/>
                </a:lnTo>
                <a:lnTo>
                  <a:pt x="5128" y="1541"/>
                </a:lnTo>
                <a:lnTo>
                  <a:pt x="5156" y="1534"/>
                </a:lnTo>
                <a:lnTo>
                  <a:pt x="5182" y="1526"/>
                </a:lnTo>
                <a:lnTo>
                  <a:pt x="5209" y="1515"/>
                </a:lnTo>
                <a:lnTo>
                  <a:pt x="5234" y="1503"/>
                </a:lnTo>
                <a:lnTo>
                  <a:pt x="5258" y="1488"/>
                </a:lnTo>
                <a:lnTo>
                  <a:pt x="5281" y="1469"/>
                </a:lnTo>
                <a:lnTo>
                  <a:pt x="5302" y="1447"/>
                </a:lnTo>
                <a:lnTo>
                  <a:pt x="5423" y="1341"/>
                </a:lnTo>
                <a:lnTo>
                  <a:pt x="5449" y="1344"/>
                </a:lnTo>
                <a:lnTo>
                  <a:pt x="5474" y="1342"/>
                </a:lnTo>
                <a:lnTo>
                  <a:pt x="5497" y="1339"/>
                </a:lnTo>
                <a:lnTo>
                  <a:pt x="5519" y="1332"/>
                </a:lnTo>
                <a:lnTo>
                  <a:pt x="5539" y="1322"/>
                </a:lnTo>
                <a:lnTo>
                  <a:pt x="5560" y="1311"/>
                </a:lnTo>
                <a:lnTo>
                  <a:pt x="5580" y="1298"/>
                </a:lnTo>
                <a:lnTo>
                  <a:pt x="5598" y="1284"/>
                </a:lnTo>
                <a:lnTo>
                  <a:pt x="5616" y="1268"/>
                </a:lnTo>
                <a:lnTo>
                  <a:pt x="5634" y="1253"/>
                </a:lnTo>
                <a:lnTo>
                  <a:pt x="5652" y="1236"/>
                </a:lnTo>
                <a:lnTo>
                  <a:pt x="5671" y="1220"/>
                </a:lnTo>
                <a:lnTo>
                  <a:pt x="5689" y="1204"/>
                </a:lnTo>
                <a:lnTo>
                  <a:pt x="5707" y="1190"/>
                </a:lnTo>
                <a:lnTo>
                  <a:pt x="5727" y="1177"/>
                </a:lnTo>
                <a:lnTo>
                  <a:pt x="5747" y="1165"/>
                </a:lnTo>
                <a:lnTo>
                  <a:pt x="5760" y="1145"/>
                </a:lnTo>
                <a:lnTo>
                  <a:pt x="5771" y="1124"/>
                </a:lnTo>
                <a:lnTo>
                  <a:pt x="5780" y="1100"/>
                </a:lnTo>
                <a:lnTo>
                  <a:pt x="5786" y="1076"/>
                </a:lnTo>
                <a:lnTo>
                  <a:pt x="5789" y="1052"/>
                </a:lnTo>
                <a:lnTo>
                  <a:pt x="5789" y="1028"/>
                </a:lnTo>
                <a:lnTo>
                  <a:pt x="5785" y="1004"/>
                </a:lnTo>
                <a:lnTo>
                  <a:pt x="5777" y="980"/>
                </a:lnTo>
                <a:lnTo>
                  <a:pt x="5771" y="971"/>
                </a:lnTo>
                <a:lnTo>
                  <a:pt x="5766" y="961"/>
                </a:lnTo>
                <a:lnTo>
                  <a:pt x="5765" y="951"/>
                </a:lnTo>
                <a:lnTo>
                  <a:pt x="5769" y="940"/>
                </a:lnTo>
                <a:lnTo>
                  <a:pt x="5778" y="932"/>
                </a:lnTo>
                <a:lnTo>
                  <a:pt x="5789" y="929"/>
                </a:lnTo>
                <a:lnTo>
                  <a:pt x="5802" y="928"/>
                </a:lnTo>
                <a:lnTo>
                  <a:pt x="5815" y="928"/>
                </a:lnTo>
                <a:lnTo>
                  <a:pt x="5827" y="927"/>
                </a:lnTo>
                <a:lnTo>
                  <a:pt x="5837" y="923"/>
                </a:lnTo>
                <a:lnTo>
                  <a:pt x="5845" y="915"/>
                </a:lnTo>
                <a:lnTo>
                  <a:pt x="5848" y="900"/>
                </a:lnTo>
                <a:lnTo>
                  <a:pt x="5845" y="879"/>
                </a:lnTo>
                <a:lnTo>
                  <a:pt x="5838" y="860"/>
                </a:lnTo>
                <a:lnTo>
                  <a:pt x="5828" y="840"/>
                </a:lnTo>
                <a:lnTo>
                  <a:pt x="5818" y="821"/>
                </a:lnTo>
                <a:lnTo>
                  <a:pt x="5807" y="801"/>
                </a:lnTo>
                <a:lnTo>
                  <a:pt x="5795" y="782"/>
                </a:lnTo>
                <a:lnTo>
                  <a:pt x="5785" y="763"/>
                </a:lnTo>
                <a:lnTo>
                  <a:pt x="5777" y="743"/>
                </a:lnTo>
                <a:lnTo>
                  <a:pt x="5757" y="743"/>
                </a:lnTo>
                <a:lnTo>
                  <a:pt x="5736" y="740"/>
                </a:lnTo>
                <a:lnTo>
                  <a:pt x="5717" y="734"/>
                </a:lnTo>
                <a:lnTo>
                  <a:pt x="5697" y="729"/>
                </a:lnTo>
                <a:lnTo>
                  <a:pt x="5676" y="726"/>
                </a:lnTo>
                <a:lnTo>
                  <a:pt x="5658" y="726"/>
                </a:lnTo>
                <a:lnTo>
                  <a:pt x="5638" y="729"/>
                </a:lnTo>
                <a:lnTo>
                  <a:pt x="5620" y="741"/>
                </a:lnTo>
                <a:lnTo>
                  <a:pt x="5605" y="734"/>
                </a:lnTo>
                <a:lnTo>
                  <a:pt x="5591" y="732"/>
                </a:lnTo>
                <a:lnTo>
                  <a:pt x="5578" y="733"/>
                </a:lnTo>
                <a:lnTo>
                  <a:pt x="5567" y="736"/>
                </a:lnTo>
                <a:lnTo>
                  <a:pt x="5555" y="742"/>
                </a:lnTo>
                <a:lnTo>
                  <a:pt x="5545" y="749"/>
                </a:lnTo>
                <a:lnTo>
                  <a:pt x="5535" y="758"/>
                </a:lnTo>
                <a:lnTo>
                  <a:pt x="5525" y="768"/>
                </a:lnTo>
                <a:lnTo>
                  <a:pt x="5515" y="777"/>
                </a:lnTo>
                <a:lnTo>
                  <a:pt x="5506" y="786"/>
                </a:lnTo>
                <a:lnTo>
                  <a:pt x="5495" y="794"/>
                </a:lnTo>
                <a:lnTo>
                  <a:pt x="5485" y="800"/>
                </a:lnTo>
                <a:lnTo>
                  <a:pt x="5474" y="804"/>
                </a:lnTo>
                <a:lnTo>
                  <a:pt x="5462" y="806"/>
                </a:lnTo>
                <a:lnTo>
                  <a:pt x="5449" y="804"/>
                </a:lnTo>
                <a:lnTo>
                  <a:pt x="5436" y="799"/>
                </a:lnTo>
                <a:lnTo>
                  <a:pt x="5417" y="785"/>
                </a:lnTo>
                <a:lnTo>
                  <a:pt x="5396" y="776"/>
                </a:lnTo>
                <a:lnTo>
                  <a:pt x="5376" y="769"/>
                </a:lnTo>
                <a:lnTo>
                  <a:pt x="5354" y="764"/>
                </a:lnTo>
                <a:lnTo>
                  <a:pt x="5331" y="762"/>
                </a:lnTo>
                <a:lnTo>
                  <a:pt x="5308" y="761"/>
                </a:lnTo>
                <a:lnTo>
                  <a:pt x="5285" y="762"/>
                </a:lnTo>
                <a:lnTo>
                  <a:pt x="5262" y="762"/>
                </a:lnTo>
                <a:lnTo>
                  <a:pt x="5239" y="763"/>
                </a:lnTo>
                <a:lnTo>
                  <a:pt x="5214" y="764"/>
                </a:lnTo>
                <a:lnTo>
                  <a:pt x="5191" y="763"/>
                </a:lnTo>
                <a:lnTo>
                  <a:pt x="5169" y="762"/>
                </a:lnTo>
                <a:lnTo>
                  <a:pt x="5148" y="757"/>
                </a:lnTo>
                <a:lnTo>
                  <a:pt x="5126" y="751"/>
                </a:lnTo>
                <a:lnTo>
                  <a:pt x="5106" y="743"/>
                </a:lnTo>
                <a:lnTo>
                  <a:pt x="5086" y="731"/>
                </a:lnTo>
                <a:lnTo>
                  <a:pt x="5073" y="733"/>
                </a:lnTo>
                <a:lnTo>
                  <a:pt x="5058" y="739"/>
                </a:lnTo>
                <a:lnTo>
                  <a:pt x="5044" y="744"/>
                </a:lnTo>
                <a:lnTo>
                  <a:pt x="5029" y="751"/>
                </a:lnTo>
                <a:lnTo>
                  <a:pt x="5015" y="755"/>
                </a:lnTo>
                <a:lnTo>
                  <a:pt x="5001" y="756"/>
                </a:lnTo>
                <a:lnTo>
                  <a:pt x="4987" y="751"/>
                </a:lnTo>
                <a:lnTo>
                  <a:pt x="4974" y="741"/>
                </a:lnTo>
                <a:lnTo>
                  <a:pt x="4970" y="728"/>
                </a:lnTo>
                <a:lnTo>
                  <a:pt x="4971" y="717"/>
                </a:lnTo>
                <a:lnTo>
                  <a:pt x="4975" y="706"/>
                </a:lnTo>
                <a:lnTo>
                  <a:pt x="4979" y="695"/>
                </a:lnTo>
                <a:lnTo>
                  <a:pt x="4983" y="683"/>
                </a:lnTo>
                <a:lnTo>
                  <a:pt x="4985" y="673"/>
                </a:lnTo>
                <a:lnTo>
                  <a:pt x="4983" y="662"/>
                </a:lnTo>
                <a:lnTo>
                  <a:pt x="4976" y="649"/>
                </a:lnTo>
                <a:lnTo>
                  <a:pt x="4970" y="638"/>
                </a:lnTo>
                <a:lnTo>
                  <a:pt x="4964" y="628"/>
                </a:lnTo>
                <a:lnTo>
                  <a:pt x="4959" y="617"/>
                </a:lnTo>
                <a:lnTo>
                  <a:pt x="4952" y="606"/>
                </a:lnTo>
                <a:lnTo>
                  <a:pt x="4944" y="597"/>
                </a:lnTo>
                <a:lnTo>
                  <a:pt x="4934" y="590"/>
                </a:lnTo>
                <a:lnTo>
                  <a:pt x="4923" y="585"/>
                </a:lnTo>
                <a:lnTo>
                  <a:pt x="4910" y="583"/>
                </a:lnTo>
                <a:lnTo>
                  <a:pt x="4893" y="580"/>
                </a:lnTo>
                <a:lnTo>
                  <a:pt x="4874" y="575"/>
                </a:lnTo>
                <a:lnTo>
                  <a:pt x="4857" y="572"/>
                </a:lnTo>
                <a:lnTo>
                  <a:pt x="4840" y="568"/>
                </a:lnTo>
                <a:lnTo>
                  <a:pt x="4821" y="564"/>
                </a:lnTo>
                <a:lnTo>
                  <a:pt x="4804" y="560"/>
                </a:lnTo>
                <a:lnTo>
                  <a:pt x="4786" y="557"/>
                </a:lnTo>
                <a:lnTo>
                  <a:pt x="4768" y="553"/>
                </a:lnTo>
                <a:lnTo>
                  <a:pt x="4750" y="549"/>
                </a:lnTo>
                <a:lnTo>
                  <a:pt x="4733" y="545"/>
                </a:lnTo>
                <a:lnTo>
                  <a:pt x="4715" y="541"/>
                </a:lnTo>
                <a:lnTo>
                  <a:pt x="4697" y="537"/>
                </a:lnTo>
                <a:lnTo>
                  <a:pt x="4680" y="532"/>
                </a:lnTo>
                <a:lnTo>
                  <a:pt x="4663" y="528"/>
                </a:lnTo>
                <a:lnTo>
                  <a:pt x="4645" y="523"/>
                </a:lnTo>
                <a:lnTo>
                  <a:pt x="4628" y="517"/>
                </a:lnTo>
                <a:lnTo>
                  <a:pt x="4571" y="538"/>
                </a:lnTo>
                <a:lnTo>
                  <a:pt x="4567" y="547"/>
                </a:lnTo>
                <a:lnTo>
                  <a:pt x="4563" y="559"/>
                </a:lnTo>
                <a:lnTo>
                  <a:pt x="4561" y="570"/>
                </a:lnTo>
                <a:lnTo>
                  <a:pt x="4558" y="582"/>
                </a:lnTo>
                <a:lnTo>
                  <a:pt x="4554" y="594"/>
                </a:lnTo>
                <a:lnTo>
                  <a:pt x="4547" y="602"/>
                </a:lnTo>
                <a:lnTo>
                  <a:pt x="4538" y="606"/>
                </a:lnTo>
                <a:lnTo>
                  <a:pt x="4523" y="606"/>
                </a:lnTo>
                <a:lnTo>
                  <a:pt x="4500" y="607"/>
                </a:lnTo>
                <a:lnTo>
                  <a:pt x="4476" y="610"/>
                </a:lnTo>
                <a:lnTo>
                  <a:pt x="4452" y="611"/>
                </a:lnTo>
                <a:lnTo>
                  <a:pt x="4427" y="612"/>
                </a:lnTo>
                <a:lnTo>
                  <a:pt x="4403" y="612"/>
                </a:lnTo>
                <a:lnTo>
                  <a:pt x="4379" y="612"/>
                </a:lnTo>
                <a:lnTo>
                  <a:pt x="4355" y="611"/>
                </a:lnTo>
                <a:lnTo>
                  <a:pt x="4331" y="609"/>
                </a:lnTo>
                <a:lnTo>
                  <a:pt x="4308" y="604"/>
                </a:lnTo>
                <a:lnTo>
                  <a:pt x="4286" y="598"/>
                </a:lnTo>
                <a:lnTo>
                  <a:pt x="4264" y="591"/>
                </a:lnTo>
                <a:lnTo>
                  <a:pt x="4243" y="582"/>
                </a:lnTo>
                <a:lnTo>
                  <a:pt x="4224" y="570"/>
                </a:lnTo>
                <a:lnTo>
                  <a:pt x="4205" y="557"/>
                </a:lnTo>
                <a:lnTo>
                  <a:pt x="4188" y="541"/>
                </a:lnTo>
                <a:lnTo>
                  <a:pt x="4173" y="521"/>
                </a:lnTo>
                <a:lnTo>
                  <a:pt x="4150" y="519"/>
                </a:lnTo>
                <a:lnTo>
                  <a:pt x="4128" y="522"/>
                </a:lnTo>
                <a:lnTo>
                  <a:pt x="4107" y="528"/>
                </a:lnTo>
                <a:lnTo>
                  <a:pt x="4086" y="535"/>
                </a:lnTo>
                <a:lnTo>
                  <a:pt x="4067" y="541"/>
                </a:lnTo>
                <a:lnTo>
                  <a:pt x="4047" y="542"/>
                </a:lnTo>
                <a:lnTo>
                  <a:pt x="4028" y="537"/>
                </a:lnTo>
                <a:lnTo>
                  <a:pt x="4008" y="523"/>
                </a:lnTo>
                <a:lnTo>
                  <a:pt x="3993" y="504"/>
                </a:lnTo>
                <a:lnTo>
                  <a:pt x="3977" y="488"/>
                </a:lnTo>
                <a:lnTo>
                  <a:pt x="3960" y="473"/>
                </a:lnTo>
                <a:lnTo>
                  <a:pt x="3941" y="461"/>
                </a:lnTo>
                <a:lnTo>
                  <a:pt x="3923" y="451"/>
                </a:lnTo>
                <a:lnTo>
                  <a:pt x="3903" y="441"/>
                </a:lnTo>
                <a:lnTo>
                  <a:pt x="3883" y="435"/>
                </a:lnTo>
                <a:lnTo>
                  <a:pt x="3862" y="429"/>
                </a:lnTo>
                <a:lnTo>
                  <a:pt x="3840" y="423"/>
                </a:lnTo>
                <a:lnTo>
                  <a:pt x="3819" y="418"/>
                </a:lnTo>
                <a:lnTo>
                  <a:pt x="3797" y="415"/>
                </a:lnTo>
                <a:lnTo>
                  <a:pt x="3775" y="410"/>
                </a:lnTo>
                <a:lnTo>
                  <a:pt x="3755" y="406"/>
                </a:lnTo>
                <a:lnTo>
                  <a:pt x="3733" y="401"/>
                </a:lnTo>
                <a:lnTo>
                  <a:pt x="3713" y="395"/>
                </a:lnTo>
                <a:lnTo>
                  <a:pt x="3692" y="388"/>
                </a:lnTo>
                <a:lnTo>
                  <a:pt x="3687" y="380"/>
                </a:lnTo>
                <a:lnTo>
                  <a:pt x="3684" y="372"/>
                </a:lnTo>
                <a:lnTo>
                  <a:pt x="3686" y="363"/>
                </a:lnTo>
                <a:lnTo>
                  <a:pt x="3689" y="354"/>
                </a:lnTo>
                <a:lnTo>
                  <a:pt x="3691" y="345"/>
                </a:lnTo>
                <a:lnTo>
                  <a:pt x="3694" y="335"/>
                </a:lnTo>
                <a:lnTo>
                  <a:pt x="3692" y="325"/>
                </a:lnTo>
                <a:lnTo>
                  <a:pt x="3688" y="316"/>
                </a:lnTo>
                <a:lnTo>
                  <a:pt x="3677" y="292"/>
                </a:lnTo>
                <a:lnTo>
                  <a:pt x="3661" y="276"/>
                </a:lnTo>
                <a:lnTo>
                  <a:pt x="3641" y="265"/>
                </a:lnTo>
                <a:lnTo>
                  <a:pt x="3618" y="258"/>
                </a:lnTo>
                <a:lnTo>
                  <a:pt x="3593" y="255"/>
                </a:lnTo>
                <a:lnTo>
                  <a:pt x="3568" y="251"/>
                </a:lnTo>
                <a:lnTo>
                  <a:pt x="3545" y="247"/>
                </a:lnTo>
                <a:lnTo>
                  <a:pt x="3523" y="240"/>
                </a:lnTo>
                <a:lnTo>
                  <a:pt x="3505" y="232"/>
                </a:lnTo>
                <a:lnTo>
                  <a:pt x="3487" y="224"/>
                </a:lnTo>
                <a:lnTo>
                  <a:pt x="3469" y="214"/>
                </a:lnTo>
                <a:lnTo>
                  <a:pt x="3450" y="205"/>
                </a:lnTo>
                <a:lnTo>
                  <a:pt x="3431" y="199"/>
                </a:lnTo>
                <a:lnTo>
                  <a:pt x="3412" y="197"/>
                </a:lnTo>
                <a:lnTo>
                  <a:pt x="3393" y="198"/>
                </a:lnTo>
                <a:lnTo>
                  <a:pt x="3372" y="206"/>
                </a:lnTo>
                <a:lnTo>
                  <a:pt x="3347" y="227"/>
                </a:lnTo>
                <a:lnTo>
                  <a:pt x="3321" y="243"/>
                </a:lnTo>
                <a:lnTo>
                  <a:pt x="3295" y="252"/>
                </a:lnTo>
                <a:lnTo>
                  <a:pt x="3268" y="258"/>
                </a:lnTo>
                <a:lnTo>
                  <a:pt x="3242" y="259"/>
                </a:lnTo>
                <a:lnTo>
                  <a:pt x="3215" y="258"/>
                </a:lnTo>
                <a:lnTo>
                  <a:pt x="3189" y="252"/>
                </a:lnTo>
                <a:lnTo>
                  <a:pt x="3162" y="246"/>
                </a:lnTo>
                <a:lnTo>
                  <a:pt x="3135" y="238"/>
                </a:lnTo>
                <a:lnTo>
                  <a:pt x="3108" y="228"/>
                </a:lnTo>
                <a:lnTo>
                  <a:pt x="3081" y="218"/>
                </a:lnTo>
                <a:lnTo>
                  <a:pt x="3054" y="209"/>
                </a:lnTo>
                <a:lnTo>
                  <a:pt x="3028" y="199"/>
                </a:lnTo>
                <a:lnTo>
                  <a:pt x="3001" y="193"/>
                </a:lnTo>
                <a:lnTo>
                  <a:pt x="2975" y="187"/>
                </a:lnTo>
                <a:lnTo>
                  <a:pt x="2948" y="185"/>
                </a:lnTo>
                <a:lnTo>
                  <a:pt x="2938" y="189"/>
                </a:lnTo>
                <a:lnTo>
                  <a:pt x="2926" y="193"/>
                </a:lnTo>
                <a:lnTo>
                  <a:pt x="2916" y="197"/>
                </a:lnTo>
                <a:lnTo>
                  <a:pt x="2904" y="202"/>
                </a:lnTo>
                <a:lnTo>
                  <a:pt x="2893" y="206"/>
                </a:lnTo>
                <a:lnTo>
                  <a:pt x="2881" y="210"/>
                </a:lnTo>
                <a:lnTo>
                  <a:pt x="2870" y="214"/>
                </a:lnTo>
                <a:lnTo>
                  <a:pt x="2858" y="218"/>
                </a:lnTo>
                <a:lnTo>
                  <a:pt x="2847" y="220"/>
                </a:lnTo>
                <a:lnTo>
                  <a:pt x="2835" y="223"/>
                </a:lnTo>
                <a:lnTo>
                  <a:pt x="2824" y="224"/>
                </a:lnTo>
                <a:lnTo>
                  <a:pt x="2811" y="225"/>
                </a:lnTo>
                <a:lnTo>
                  <a:pt x="2800" y="224"/>
                </a:lnTo>
                <a:lnTo>
                  <a:pt x="2787" y="223"/>
                </a:lnTo>
                <a:lnTo>
                  <a:pt x="2774" y="220"/>
                </a:lnTo>
                <a:lnTo>
                  <a:pt x="2762" y="217"/>
                </a:lnTo>
                <a:lnTo>
                  <a:pt x="2747" y="198"/>
                </a:lnTo>
                <a:lnTo>
                  <a:pt x="2730" y="183"/>
                </a:lnTo>
                <a:lnTo>
                  <a:pt x="2712" y="172"/>
                </a:lnTo>
                <a:lnTo>
                  <a:pt x="2695" y="165"/>
                </a:lnTo>
                <a:lnTo>
                  <a:pt x="2675" y="159"/>
                </a:lnTo>
                <a:lnTo>
                  <a:pt x="2656" y="156"/>
                </a:lnTo>
                <a:lnTo>
                  <a:pt x="2635" y="155"/>
                </a:lnTo>
                <a:lnTo>
                  <a:pt x="2614" y="156"/>
                </a:lnTo>
                <a:lnTo>
                  <a:pt x="2593" y="157"/>
                </a:lnTo>
                <a:lnTo>
                  <a:pt x="2571" y="159"/>
                </a:lnTo>
                <a:lnTo>
                  <a:pt x="2551" y="161"/>
                </a:lnTo>
                <a:lnTo>
                  <a:pt x="2529" y="164"/>
                </a:lnTo>
                <a:lnTo>
                  <a:pt x="2507" y="165"/>
                </a:lnTo>
                <a:lnTo>
                  <a:pt x="2485" y="165"/>
                </a:lnTo>
                <a:lnTo>
                  <a:pt x="2463" y="164"/>
                </a:lnTo>
                <a:lnTo>
                  <a:pt x="2442" y="161"/>
                </a:lnTo>
                <a:lnTo>
                  <a:pt x="2417" y="172"/>
                </a:lnTo>
                <a:lnTo>
                  <a:pt x="2393" y="179"/>
                </a:lnTo>
                <a:lnTo>
                  <a:pt x="2366" y="182"/>
                </a:lnTo>
                <a:lnTo>
                  <a:pt x="2341" y="185"/>
                </a:lnTo>
                <a:lnTo>
                  <a:pt x="2315" y="185"/>
                </a:lnTo>
                <a:lnTo>
                  <a:pt x="2288" y="182"/>
                </a:lnTo>
                <a:lnTo>
                  <a:pt x="2262" y="180"/>
                </a:lnTo>
                <a:lnTo>
                  <a:pt x="2235" y="178"/>
                </a:lnTo>
                <a:lnTo>
                  <a:pt x="2209" y="174"/>
                </a:lnTo>
                <a:lnTo>
                  <a:pt x="2182" y="172"/>
                </a:lnTo>
                <a:lnTo>
                  <a:pt x="2156" y="171"/>
                </a:lnTo>
                <a:lnTo>
                  <a:pt x="2129" y="170"/>
                </a:lnTo>
                <a:lnTo>
                  <a:pt x="2104" y="172"/>
                </a:lnTo>
                <a:lnTo>
                  <a:pt x="2077" y="175"/>
                </a:lnTo>
                <a:lnTo>
                  <a:pt x="2052" y="182"/>
                </a:lnTo>
                <a:lnTo>
                  <a:pt x="2026" y="191"/>
                </a:lnTo>
                <a:lnTo>
                  <a:pt x="2005" y="185"/>
                </a:lnTo>
                <a:lnTo>
                  <a:pt x="1983" y="178"/>
                </a:lnTo>
                <a:lnTo>
                  <a:pt x="1961" y="173"/>
                </a:lnTo>
                <a:lnTo>
                  <a:pt x="1938" y="168"/>
                </a:lnTo>
                <a:lnTo>
                  <a:pt x="1916" y="164"/>
                </a:lnTo>
                <a:lnTo>
                  <a:pt x="1893" y="161"/>
                </a:lnTo>
                <a:lnTo>
                  <a:pt x="1869" y="159"/>
                </a:lnTo>
                <a:lnTo>
                  <a:pt x="1846" y="157"/>
                </a:lnTo>
                <a:lnTo>
                  <a:pt x="1823" y="157"/>
                </a:lnTo>
                <a:lnTo>
                  <a:pt x="1800" y="157"/>
                </a:lnTo>
                <a:lnTo>
                  <a:pt x="1775" y="158"/>
                </a:lnTo>
                <a:lnTo>
                  <a:pt x="1752" y="160"/>
                </a:lnTo>
                <a:lnTo>
                  <a:pt x="1729" y="163"/>
                </a:lnTo>
                <a:lnTo>
                  <a:pt x="1706" y="166"/>
                </a:lnTo>
                <a:lnTo>
                  <a:pt x="1683" y="171"/>
                </a:lnTo>
                <a:lnTo>
                  <a:pt x="1660" y="175"/>
                </a:lnTo>
                <a:lnTo>
                  <a:pt x="1526" y="143"/>
                </a:lnTo>
                <a:lnTo>
                  <a:pt x="1506" y="144"/>
                </a:lnTo>
                <a:lnTo>
                  <a:pt x="1486" y="146"/>
                </a:lnTo>
                <a:lnTo>
                  <a:pt x="1465" y="148"/>
                </a:lnTo>
                <a:lnTo>
                  <a:pt x="1445" y="150"/>
                </a:lnTo>
                <a:lnTo>
                  <a:pt x="1424" y="151"/>
                </a:lnTo>
                <a:lnTo>
                  <a:pt x="1402" y="153"/>
                </a:lnTo>
                <a:lnTo>
                  <a:pt x="1381" y="153"/>
                </a:lnTo>
                <a:lnTo>
                  <a:pt x="1362" y="153"/>
                </a:lnTo>
                <a:lnTo>
                  <a:pt x="1341" y="153"/>
                </a:lnTo>
                <a:lnTo>
                  <a:pt x="1320" y="151"/>
                </a:lnTo>
                <a:lnTo>
                  <a:pt x="1301" y="149"/>
                </a:lnTo>
                <a:lnTo>
                  <a:pt x="1281" y="144"/>
                </a:lnTo>
                <a:lnTo>
                  <a:pt x="1263" y="138"/>
                </a:lnTo>
                <a:lnTo>
                  <a:pt x="1244" y="130"/>
                </a:lnTo>
                <a:lnTo>
                  <a:pt x="1227" y="121"/>
                </a:lnTo>
                <a:lnTo>
                  <a:pt x="1210" y="110"/>
                </a:lnTo>
                <a:lnTo>
                  <a:pt x="1185" y="113"/>
                </a:lnTo>
                <a:lnTo>
                  <a:pt x="1162" y="117"/>
                </a:lnTo>
                <a:lnTo>
                  <a:pt x="1138" y="119"/>
                </a:lnTo>
                <a:lnTo>
                  <a:pt x="1113" y="120"/>
                </a:lnTo>
                <a:lnTo>
                  <a:pt x="1089" y="120"/>
                </a:lnTo>
                <a:lnTo>
                  <a:pt x="1064" y="119"/>
                </a:lnTo>
                <a:lnTo>
                  <a:pt x="1040" y="118"/>
                </a:lnTo>
                <a:lnTo>
                  <a:pt x="1017" y="114"/>
                </a:lnTo>
                <a:lnTo>
                  <a:pt x="993" y="110"/>
                </a:lnTo>
                <a:lnTo>
                  <a:pt x="970" y="104"/>
                </a:lnTo>
                <a:lnTo>
                  <a:pt x="948" y="97"/>
                </a:lnTo>
                <a:lnTo>
                  <a:pt x="925" y="89"/>
                </a:lnTo>
                <a:lnTo>
                  <a:pt x="904" y="79"/>
                </a:lnTo>
                <a:lnTo>
                  <a:pt x="884" y="66"/>
                </a:lnTo>
                <a:lnTo>
                  <a:pt x="864" y="52"/>
                </a:lnTo>
                <a:lnTo>
                  <a:pt x="846" y="37"/>
                </a:lnTo>
                <a:lnTo>
                  <a:pt x="829" y="40"/>
                </a:lnTo>
                <a:lnTo>
                  <a:pt x="812" y="40"/>
                </a:lnTo>
                <a:lnTo>
                  <a:pt x="796" y="40"/>
                </a:lnTo>
                <a:lnTo>
                  <a:pt x="780" y="37"/>
                </a:lnTo>
                <a:lnTo>
                  <a:pt x="763" y="31"/>
                </a:lnTo>
                <a:lnTo>
                  <a:pt x="748" y="23"/>
                </a:lnTo>
                <a:lnTo>
                  <a:pt x="733" y="13"/>
                </a:lnTo>
                <a:lnTo>
                  <a:pt x="720" y="0"/>
                </a:lnTo>
                <a:lnTo>
                  <a:pt x="711" y="1"/>
                </a:lnTo>
                <a:lnTo>
                  <a:pt x="703" y="5"/>
                </a:lnTo>
                <a:lnTo>
                  <a:pt x="695" y="9"/>
                </a:lnTo>
                <a:lnTo>
                  <a:pt x="688" y="16"/>
                </a:lnTo>
                <a:lnTo>
                  <a:pt x="682" y="23"/>
                </a:lnTo>
                <a:lnTo>
                  <a:pt x="675" y="30"/>
                </a:lnTo>
                <a:lnTo>
                  <a:pt x="669" y="37"/>
                </a:lnTo>
                <a:lnTo>
                  <a:pt x="662" y="43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s-ES"/>
          </a:p>
        </p:txBody>
      </p:sp>
      <p:sp>
        <p:nvSpPr>
          <p:cNvPr id="3078" name="Freeform 8"/>
          <p:cNvSpPr>
            <a:spLocks/>
          </p:cNvSpPr>
          <p:nvPr/>
        </p:nvSpPr>
        <p:spPr bwMode="auto">
          <a:xfrm>
            <a:off x="3067196" y="5107116"/>
            <a:ext cx="726831" cy="1510812"/>
          </a:xfrm>
          <a:custGeom>
            <a:avLst/>
            <a:gdLst>
              <a:gd name="T0" fmla="*/ 462 w 1021"/>
              <a:gd name="T1" fmla="*/ 122 h 2112"/>
              <a:gd name="T2" fmla="*/ 425 w 1021"/>
              <a:gd name="T3" fmla="*/ 78 h 2112"/>
              <a:gd name="T4" fmla="*/ 409 w 1021"/>
              <a:gd name="T5" fmla="*/ 7 h 2112"/>
              <a:gd name="T6" fmla="*/ 388 w 1021"/>
              <a:gd name="T7" fmla="*/ 3 h 2112"/>
              <a:gd name="T8" fmla="*/ 287 w 1021"/>
              <a:gd name="T9" fmla="*/ 33 h 2112"/>
              <a:gd name="T10" fmla="*/ 241 w 1021"/>
              <a:gd name="T11" fmla="*/ 84 h 2112"/>
              <a:gd name="T12" fmla="*/ 229 w 1021"/>
              <a:gd name="T13" fmla="*/ 252 h 2112"/>
              <a:gd name="T14" fmla="*/ 267 w 1021"/>
              <a:gd name="T15" fmla="*/ 442 h 2112"/>
              <a:gd name="T16" fmla="*/ 223 w 1021"/>
              <a:gd name="T17" fmla="*/ 689 h 2112"/>
              <a:gd name="T18" fmla="*/ 203 w 1021"/>
              <a:gd name="T19" fmla="*/ 837 h 2112"/>
              <a:gd name="T20" fmla="*/ 155 w 1021"/>
              <a:gd name="T21" fmla="*/ 964 h 2112"/>
              <a:gd name="T22" fmla="*/ 123 w 1021"/>
              <a:gd name="T23" fmla="*/ 1070 h 2112"/>
              <a:gd name="T24" fmla="*/ 47 w 1021"/>
              <a:gd name="T25" fmla="*/ 1132 h 2112"/>
              <a:gd name="T26" fmla="*/ 27 w 1021"/>
              <a:gd name="T27" fmla="*/ 1257 h 2112"/>
              <a:gd name="T28" fmla="*/ 2 w 1021"/>
              <a:gd name="T29" fmla="*/ 1383 h 2112"/>
              <a:gd name="T30" fmla="*/ 31 w 1021"/>
              <a:gd name="T31" fmla="*/ 1420 h 2112"/>
              <a:gd name="T32" fmla="*/ 79 w 1021"/>
              <a:gd name="T33" fmla="*/ 1413 h 2112"/>
              <a:gd name="T34" fmla="*/ 223 w 1021"/>
              <a:gd name="T35" fmla="*/ 1485 h 2112"/>
              <a:gd name="T36" fmla="*/ 223 w 1021"/>
              <a:gd name="T37" fmla="*/ 1571 h 2112"/>
              <a:gd name="T38" fmla="*/ 186 w 1021"/>
              <a:gd name="T39" fmla="*/ 1698 h 2112"/>
              <a:gd name="T40" fmla="*/ 220 w 1021"/>
              <a:gd name="T41" fmla="*/ 1767 h 2112"/>
              <a:gd name="T42" fmla="*/ 180 w 1021"/>
              <a:gd name="T43" fmla="*/ 1981 h 2112"/>
              <a:gd name="T44" fmla="*/ 152 w 1021"/>
              <a:gd name="T45" fmla="*/ 2085 h 2112"/>
              <a:gd name="T46" fmla="*/ 294 w 1021"/>
              <a:gd name="T47" fmla="*/ 2048 h 2112"/>
              <a:gd name="T48" fmla="*/ 417 w 1021"/>
              <a:gd name="T49" fmla="*/ 2066 h 2112"/>
              <a:gd name="T50" fmla="*/ 492 w 1021"/>
              <a:gd name="T51" fmla="*/ 2111 h 2112"/>
              <a:gd name="T52" fmla="*/ 546 w 1021"/>
              <a:gd name="T53" fmla="*/ 2087 h 2112"/>
              <a:gd name="T54" fmla="*/ 641 w 1021"/>
              <a:gd name="T55" fmla="*/ 2035 h 2112"/>
              <a:gd name="T56" fmla="*/ 663 w 1021"/>
              <a:gd name="T57" fmla="*/ 1912 h 2112"/>
              <a:gd name="T58" fmla="*/ 673 w 1021"/>
              <a:gd name="T59" fmla="*/ 1812 h 2112"/>
              <a:gd name="T60" fmla="*/ 719 w 1021"/>
              <a:gd name="T61" fmla="*/ 1736 h 2112"/>
              <a:gd name="T62" fmla="*/ 759 w 1021"/>
              <a:gd name="T63" fmla="*/ 1686 h 2112"/>
              <a:gd name="T64" fmla="*/ 809 w 1021"/>
              <a:gd name="T65" fmla="*/ 1589 h 2112"/>
              <a:gd name="T66" fmla="*/ 749 w 1021"/>
              <a:gd name="T67" fmla="*/ 1560 h 2112"/>
              <a:gd name="T68" fmla="*/ 719 w 1021"/>
              <a:gd name="T69" fmla="*/ 1444 h 2112"/>
              <a:gd name="T70" fmla="*/ 766 w 1021"/>
              <a:gd name="T71" fmla="*/ 1360 h 2112"/>
              <a:gd name="T72" fmla="*/ 802 w 1021"/>
              <a:gd name="T73" fmla="*/ 1245 h 2112"/>
              <a:gd name="T74" fmla="*/ 744 w 1021"/>
              <a:gd name="T75" fmla="*/ 1209 h 2112"/>
              <a:gd name="T76" fmla="*/ 707 w 1021"/>
              <a:gd name="T77" fmla="*/ 1140 h 2112"/>
              <a:gd name="T78" fmla="*/ 674 w 1021"/>
              <a:gd name="T79" fmla="*/ 1061 h 2112"/>
              <a:gd name="T80" fmla="*/ 784 w 1021"/>
              <a:gd name="T81" fmla="*/ 1000 h 2112"/>
              <a:gd name="T82" fmla="*/ 833 w 1021"/>
              <a:gd name="T83" fmla="*/ 875 h 2112"/>
              <a:gd name="T84" fmla="*/ 777 w 1021"/>
              <a:gd name="T85" fmla="*/ 802 h 2112"/>
              <a:gd name="T86" fmla="*/ 828 w 1021"/>
              <a:gd name="T87" fmla="*/ 766 h 2112"/>
              <a:gd name="T88" fmla="*/ 850 w 1021"/>
              <a:gd name="T89" fmla="*/ 598 h 2112"/>
              <a:gd name="T90" fmla="*/ 824 w 1021"/>
              <a:gd name="T91" fmla="*/ 455 h 2112"/>
              <a:gd name="T92" fmla="*/ 862 w 1021"/>
              <a:gd name="T93" fmla="*/ 420 h 2112"/>
              <a:gd name="T94" fmla="*/ 920 w 1021"/>
              <a:gd name="T95" fmla="*/ 372 h 2112"/>
              <a:gd name="T96" fmla="*/ 978 w 1021"/>
              <a:gd name="T97" fmla="*/ 308 h 2112"/>
              <a:gd name="T98" fmla="*/ 1020 w 1021"/>
              <a:gd name="T99" fmla="*/ 241 h 2112"/>
              <a:gd name="T100" fmla="*/ 973 w 1021"/>
              <a:gd name="T101" fmla="*/ 179 h 2112"/>
              <a:gd name="T102" fmla="*/ 924 w 1021"/>
              <a:gd name="T103" fmla="*/ 169 h 2112"/>
              <a:gd name="T104" fmla="*/ 887 w 1021"/>
              <a:gd name="T105" fmla="*/ 75 h 2112"/>
              <a:gd name="T106" fmla="*/ 843 w 1021"/>
              <a:gd name="T107" fmla="*/ 74 h 2112"/>
              <a:gd name="T108" fmla="*/ 797 w 1021"/>
              <a:gd name="T109" fmla="*/ 77 h 2112"/>
              <a:gd name="T110" fmla="*/ 757 w 1021"/>
              <a:gd name="T111" fmla="*/ 70 h 2112"/>
              <a:gd name="T112" fmla="*/ 705 w 1021"/>
              <a:gd name="T113" fmla="*/ 104 h 2112"/>
              <a:gd name="T114" fmla="*/ 638 w 1021"/>
              <a:gd name="T115" fmla="*/ 121 h 2112"/>
              <a:gd name="T116" fmla="*/ 604 w 1021"/>
              <a:gd name="T117" fmla="*/ 115 h 2112"/>
              <a:gd name="T118" fmla="*/ 565 w 1021"/>
              <a:gd name="T119" fmla="*/ 94 h 2112"/>
              <a:gd name="T120" fmla="*/ 521 w 1021"/>
              <a:gd name="T121" fmla="*/ 106 h 21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21"/>
              <a:gd name="T184" fmla="*/ 0 h 2112"/>
              <a:gd name="T185" fmla="*/ 1021 w 1021"/>
              <a:gd name="T186" fmla="*/ 2112 h 211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21" h="2112">
                <a:moveTo>
                  <a:pt x="499" y="99"/>
                </a:moveTo>
                <a:lnTo>
                  <a:pt x="493" y="100"/>
                </a:lnTo>
                <a:lnTo>
                  <a:pt x="487" y="103"/>
                </a:lnTo>
                <a:lnTo>
                  <a:pt x="482" y="106"/>
                </a:lnTo>
                <a:lnTo>
                  <a:pt x="476" y="113"/>
                </a:lnTo>
                <a:lnTo>
                  <a:pt x="473" y="114"/>
                </a:lnTo>
                <a:lnTo>
                  <a:pt x="469" y="117"/>
                </a:lnTo>
                <a:lnTo>
                  <a:pt x="462" y="122"/>
                </a:lnTo>
                <a:lnTo>
                  <a:pt x="454" y="127"/>
                </a:lnTo>
                <a:lnTo>
                  <a:pt x="446" y="129"/>
                </a:lnTo>
                <a:lnTo>
                  <a:pt x="437" y="130"/>
                </a:lnTo>
                <a:lnTo>
                  <a:pt x="430" y="127"/>
                </a:lnTo>
                <a:lnTo>
                  <a:pt x="424" y="119"/>
                </a:lnTo>
                <a:lnTo>
                  <a:pt x="418" y="100"/>
                </a:lnTo>
                <a:lnTo>
                  <a:pt x="419" y="86"/>
                </a:lnTo>
                <a:lnTo>
                  <a:pt x="425" y="78"/>
                </a:lnTo>
                <a:lnTo>
                  <a:pt x="435" y="73"/>
                </a:lnTo>
                <a:lnTo>
                  <a:pt x="445" y="67"/>
                </a:lnTo>
                <a:lnTo>
                  <a:pt x="448" y="58"/>
                </a:lnTo>
                <a:lnTo>
                  <a:pt x="442" y="48"/>
                </a:lnTo>
                <a:lnTo>
                  <a:pt x="430" y="39"/>
                </a:lnTo>
                <a:lnTo>
                  <a:pt x="419" y="30"/>
                </a:lnTo>
                <a:lnTo>
                  <a:pt x="415" y="18"/>
                </a:lnTo>
                <a:lnTo>
                  <a:pt x="409" y="7"/>
                </a:lnTo>
                <a:lnTo>
                  <a:pt x="402" y="1"/>
                </a:lnTo>
                <a:lnTo>
                  <a:pt x="401" y="0"/>
                </a:lnTo>
                <a:lnTo>
                  <a:pt x="400" y="0"/>
                </a:lnTo>
                <a:lnTo>
                  <a:pt x="397" y="0"/>
                </a:lnTo>
                <a:lnTo>
                  <a:pt x="395" y="0"/>
                </a:lnTo>
                <a:lnTo>
                  <a:pt x="393" y="1"/>
                </a:lnTo>
                <a:lnTo>
                  <a:pt x="390" y="2"/>
                </a:lnTo>
                <a:lnTo>
                  <a:pt x="388" y="3"/>
                </a:lnTo>
                <a:lnTo>
                  <a:pt x="385" y="5"/>
                </a:lnTo>
                <a:lnTo>
                  <a:pt x="371" y="10"/>
                </a:lnTo>
                <a:lnTo>
                  <a:pt x="356" y="16"/>
                </a:lnTo>
                <a:lnTo>
                  <a:pt x="341" y="22"/>
                </a:lnTo>
                <a:lnTo>
                  <a:pt x="326" y="25"/>
                </a:lnTo>
                <a:lnTo>
                  <a:pt x="312" y="29"/>
                </a:lnTo>
                <a:lnTo>
                  <a:pt x="298" y="31"/>
                </a:lnTo>
                <a:lnTo>
                  <a:pt x="287" y="33"/>
                </a:lnTo>
                <a:lnTo>
                  <a:pt x="278" y="33"/>
                </a:lnTo>
                <a:lnTo>
                  <a:pt x="271" y="36"/>
                </a:lnTo>
                <a:lnTo>
                  <a:pt x="265" y="40"/>
                </a:lnTo>
                <a:lnTo>
                  <a:pt x="260" y="48"/>
                </a:lnTo>
                <a:lnTo>
                  <a:pt x="257" y="58"/>
                </a:lnTo>
                <a:lnTo>
                  <a:pt x="252" y="67"/>
                </a:lnTo>
                <a:lnTo>
                  <a:pt x="248" y="76"/>
                </a:lnTo>
                <a:lnTo>
                  <a:pt x="241" y="84"/>
                </a:lnTo>
                <a:lnTo>
                  <a:pt x="231" y="90"/>
                </a:lnTo>
                <a:lnTo>
                  <a:pt x="216" y="104"/>
                </a:lnTo>
                <a:lnTo>
                  <a:pt x="212" y="124"/>
                </a:lnTo>
                <a:lnTo>
                  <a:pt x="213" y="152"/>
                </a:lnTo>
                <a:lnTo>
                  <a:pt x="214" y="181"/>
                </a:lnTo>
                <a:lnTo>
                  <a:pt x="216" y="208"/>
                </a:lnTo>
                <a:lnTo>
                  <a:pt x="223" y="232"/>
                </a:lnTo>
                <a:lnTo>
                  <a:pt x="229" y="252"/>
                </a:lnTo>
                <a:lnTo>
                  <a:pt x="231" y="273"/>
                </a:lnTo>
                <a:lnTo>
                  <a:pt x="230" y="289"/>
                </a:lnTo>
                <a:lnTo>
                  <a:pt x="230" y="301"/>
                </a:lnTo>
                <a:lnTo>
                  <a:pt x="234" y="317"/>
                </a:lnTo>
                <a:lnTo>
                  <a:pt x="243" y="347"/>
                </a:lnTo>
                <a:lnTo>
                  <a:pt x="254" y="381"/>
                </a:lnTo>
                <a:lnTo>
                  <a:pt x="264" y="412"/>
                </a:lnTo>
                <a:lnTo>
                  <a:pt x="267" y="442"/>
                </a:lnTo>
                <a:lnTo>
                  <a:pt x="266" y="478"/>
                </a:lnTo>
                <a:lnTo>
                  <a:pt x="263" y="501"/>
                </a:lnTo>
                <a:lnTo>
                  <a:pt x="257" y="530"/>
                </a:lnTo>
                <a:lnTo>
                  <a:pt x="250" y="563"/>
                </a:lnTo>
                <a:lnTo>
                  <a:pt x="243" y="598"/>
                </a:lnTo>
                <a:lnTo>
                  <a:pt x="236" y="632"/>
                </a:lnTo>
                <a:lnTo>
                  <a:pt x="229" y="663"/>
                </a:lnTo>
                <a:lnTo>
                  <a:pt x="223" y="689"/>
                </a:lnTo>
                <a:lnTo>
                  <a:pt x="220" y="706"/>
                </a:lnTo>
                <a:lnTo>
                  <a:pt x="213" y="736"/>
                </a:lnTo>
                <a:lnTo>
                  <a:pt x="204" y="769"/>
                </a:lnTo>
                <a:lnTo>
                  <a:pt x="195" y="797"/>
                </a:lnTo>
                <a:lnTo>
                  <a:pt x="191" y="809"/>
                </a:lnTo>
                <a:lnTo>
                  <a:pt x="208" y="826"/>
                </a:lnTo>
                <a:lnTo>
                  <a:pt x="207" y="829"/>
                </a:lnTo>
                <a:lnTo>
                  <a:pt x="203" y="837"/>
                </a:lnTo>
                <a:lnTo>
                  <a:pt x="196" y="849"/>
                </a:lnTo>
                <a:lnTo>
                  <a:pt x="189" y="864"/>
                </a:lnTo>
                <a:lnTo>
                  <a:pt x="182" y="879"/>
                </a:lnTo>
                <a:lnTo>
                  <a:pt x="175" y="895"/>
                </a:lnTo>
                <a:lnTo>
                  <a:pt x="170" y="910"/>
                </a:lnTo>
                <a:lnTo>
                  <a:pt x="169" y="923"/>
                </a:lnTo>
                <a:lnTo>
                  <a:pt x="165" y="943"/>
                </a:lnTo>
                <a:lnTo>
                  <a:pt x="155" y="964"/>
                </a:lnTo>
                <a:lnTo>
                  <a:pt x="145" y="981"/>
                </a:lnTo>
                <a:lnTo>
                  <a:pt x="140" y="996"/>
                </a:lnTo>
                <a:lnTo>
                  <a:pt x="140" y="1004"/>
                </a:lnTo>
                <a:lnTo>
                  <a:pt x="139" y="1015"/>
                </a:lnTo>
                <a:lnTo>
                  <a:pt x="138" y="1027"/>
                </a:lnTo>
                <a:lnTo>
                  <a:pt x="136" y="1041"/>
                </a:lnTo>
                <a:lnTo>
                  <a:pt x="130" y="1055"/>
                </a:lnTo>
                <a:lnTo>
                  <a:pt x="123" y="1070"/>
                </a:lnTo>
                <a:lnTo>
                  <a:pt x="114" y="1085"/>
                </a:lnTo>
                <a:lnTo>
                  <a:pt x="100" y="1098"/>
                </a:lnTo>
                <a:lnTo>
                  <a:pt x="86" y="1109"/>
                </a:lnTo>
                <a:lnTo>
                  <a:pt x="75" y="1117"/>
                </a:lnTo>
                <a:lnTo>
                  <a:pt x="65" y="1124"/>
                </a:lnTo>
                <a:lnTo>
                  <a:pt x="57" y="1128"/>
                </a:lnTo>
                <a:lnTo>
                  <a:pt x="52" y="1130"/>
                </a:lnTo>
                <a:lnTo>
                  <a:pt x="47" y="1132"/>
                </a:lnTo>
                <a:lnTo>
                  <a:pt x="45" y="1132"/>
                </a:lnTo>
                <a:lnTo>
                  <a:pt x="44" y="1132"/>
                </a:lnTo>
                <a:lnTo>
                  <a:pt x="45" y="1140"/>
                </a:lnTo>
                <a:lnTo>
                  <a:pt x="45" y="1159"/>
                </a:lnTo>
                <a:lnTo>
                  <a:pt x="44" y="1183"/>
                </a:lnTo>
                <a:lnTo>
                  <a:pt x="38" y="1206"/>
                </a:lnTo>
                <a:lnTo>
                  <a:pt x="31" y="1230"/>
                </a:lnTo>
                <a:lnTo>
                  <a:pt x="27" y="1257"/>
                </a:lnTo>
                <a:lnTo>
                  <a:pt x="26" y="1278"/>
                </a:lnTo>
                <a:lnTo>
                  <a:pt x="26" y="1287"/>
                </a:lnTo>
                <a:lnTo>
                  <a:pt x="24" y="1293"/>
                </a:lnTo>
                <a:lnTo>
                  <a:pt x="19" y="1308"/>
                </a:lnTo>
                <a:lnTo>
                  <a:pt x="11" y="1327"/>
                </a:lnTo>
                <a:lnTo>
                  <a:pt x="3" y="1343"/>
                </a:lnTo>
                <a:lnTo>
                  <a:pt x="0" y="1361"/>
                </a:lnTo>
                <a:lnTo>
                  <a:pt x="2" y="1383"/>
                </a:lnTo>
                <a:lnTo>
                  <a:pt x="7" y="1403"/>
                </a:lnTo>
                <a:lnTo>
                  <a:pt x="9" y="1411"/>
                </a:lnTo>
                <a:lnTo>
                  <a:pt x="10" y="1411"/>
                </a:lnTo>
                <a:lnTo>
                  <a:pt x="12" y="1413"/>
                </a:lnTo>
                <a:lnTo>
                  <a:pt x="16" y="1414"/>
                </a:lnTo>
                <a:lnTo>
                  <a:pt x="19" y="1417"/>
                </a:lnTo>
                <a:lnTo>
                  <a:pt x="25" y="1419"/>
                </a:lnTo>
                <a:lnTo>
                  <a:pt x="31" y="1420"/>
                </a:lnTo>
                <a:lnTo>
                  <a:pt x="37" y="1422"/>
                </a:lnTo>
                <a:lnTo>
                  <a:pt x="44" y="1422"/>
                </a:lnTo>
                <a:lnTo>
                  <a:pt x="50" y="1422"/>
                </a:lnTo>
                <a:lnTo>
                  <a:pt x="57" y="1420"/>
                </a:lnTo>
                <a:lnTo>
                  <a:pt x="63" y="1419"/>
                </a:lnTo>
                <a:lnTo>
                  <a:pt x="70" y="1417"/>
                </a:lnTo>
                <a:lnTo>
                  <a:pt x="75" y="1414"/>
                </a:lnTo>
                <a:lnTo>
                  <a:pt x="79" y="1413"/>
                </a:lnTo>
                <a:lnTo>
                  <a:pt x="82" y="1411"/>
                </a:lnTo>
                <a:lnTo>
                  <a:pt x="83" y="1411"/>
                </a:lnTo>
                <a:lnTo>
                  <a:pt x="94" y="1457"/>
                </a:lnTo>
                <a:lnTo>
                  <a:pt x="77" y="1520"/>
                </a:lnTo>
                <a:lnTo>
                  <a:pt x="146" y="1509"/>
                </a:lnTo>
                <a:lnTo>
                  <a:pt x="214" y="1480"/>
                </a:lnTo>
                <a:lnTo>
                  <a:pt x="216" y="1481"/>
                </a:lnTo>
                <a:lnTo>
                  <a:pt x="223" y="1485"/>
                </a:lnTo>
                <a:lnTo>
                  <a:pt x="229" y="1493"/>
                </a:lnTo>
                <a:lnTo>
                  <a:pt x="231" y="1503"/>
                </a:lnTo>
                <a:lnTo>
                  <a:pt x="229" y="1512"/>
                </a:lnTo>
                <a:lnTo>
                  <a:pt x="223" y="1516"/>
                </a:lnTo>
                <a:lnTo>
                  <a:pt x="216" y="1516"/>
                </a:lnTo>
                <a:lnTo>
                  <a:pt x="214" y="1515"/>
                </a:lnTo>
                <a:lnTo>
                  <a:pt x="226" y="1560"/>
                </a:lnTo>
                <a:lnTo>
                  <a:pt x="223" y="1571"/>
                </a:lnTo>
                <a:lnTo>
                  <a:pt x="220" y="1596"/>
                </a:lnTo>
                <a:lnTo>
                  <a:pt x="216" y="1625"/>
                </a:lnTo>
                <a:lnTo>
                  <a:pt x="214" y="1645"/>
                </a:lnTo>
                <a:lnTo>
                  <a:pt x="209" y="1660"/>
                </a:lnTo>
                <a:lnTo>
                  <a:pt x="200" y="1677"/>
                </a:lnTo>
                <a:lnTo>
                  <a:pt x="190" y="1691"/>
                </a:lnTo>
                <a:lnTo>
                  <a:pt x="185" y="1697"/>
                </a:lnTo>
                <a:lnTo>
                  <a:pt x="186" y="1698"/>
                </a:lnTo>
                <a:lnTo>
                  <a:pt x="191" y="1701"/>
                </a:lnTo>
                <a:lnTo>
                  <a:pt x="196" y="1707"/>
                </a:lnTo>
                <a:lnTo>
                  <a:pt x="203" y="1714"/>
                </a:lnTo>
                <a:lnTo>
                  <a:pt x="209" y="1722"/>
                </a:lnTo>
                <a:lnTo>
                  <a:pt x="214" y="1731"/>
                </a:lnTo>
                <a:lnTo>
                  <a:pt x="219" y="1739"/>
                </a:lnTo>
                <a:lnTo>
                  <a:pt x="220" y="1748"/>
                </a:lnTo>
                <a:lnTo>
                  <a:pt x="220" y="1767"/>
                </a:lnTo>
                <a:lnTo>
                  <a:pt x="219" y="1788"/>
                </a:lnTo>
                <a:lnTo>
                  <a:pt x="218" y="1808"/>
                </a:lnTo>
                <a:lnTo>
                  <a:pt x="214" y="1828"/>
                </a:lnTo>
                <a:lnTo>
                  <a:pt x="209" y="1856"/>
                </a:lnTo>
                <a:lnTo>
                  <a:pt x="206" y="1894"/>
                </a:lnTo>
                <a:lnTo>
                  <a:pt x="204" y="1927"/>
                </a:lnTo>
                <a:lnTo>
                  <a:pt x="203" y="1942"/>
                </a:lnTo>
                <a:lnTo>
                  <a:pt x="180" y="1981"/>
                </a:lnTo>
                <a:lnTo>
                  <a:pt x="181" y="1986"/>
                </a:lnTo>
                <a:lnTo>
                  <a:pt x="184" y="1997"/>
                </a:lnTo>
                <a:lnTo>
                  <a:pt x="184" y="2012"/>
                </a:lnTo>
                <a:lnTo>
                  <a:pt x="180" y="2027"/>
                </a:lnTo>
                <a:lnTo>
                  <a:pt x="170" y="2043"/>
                </a:lnTo>
                <a:lnTo>
                  <a:pt x="162" y="2063"/>
                </a:lnTo>
                <a:lnTo>
                  <a:pt x="154" y="2078"/>
                </a:lnTo>
                <a:lnTo>
                  <a:pt x="152" y="2085"/>
                </a:lnTo>
                <a:lnTo>
                  <a:pt x="226" y="2062"/>
                </a:lnTo>
                <a:lnTo>
                  <a:pt x="228" y="2061"/>
                </a:lnTo>
                <a:lnTo>
                  <a:pt x="234" y="2058"/>
                </a:lnTo>
                <a:lnTo>
                  <a:pt x="244" y="2055"/>
                </a:lnTo>
                <a:lnTo>
                  <a:pt x="256" y="2051"/>
                </a:lnTo>
                <a:lnTo>
                  <a:pt x="268" y="2049"/>
                </a:lnTo>
                <a:lnTo>
                  <a:pt x="281" y="2047"/>
                </a:lnTo>
                <a:lnTo>
                  <a:pt x="294" y="2048"/>
                </a:lnTo>
                <a:lnTo>
                  <a:pt x="305" y="2050"/>
                </a:lnTo>
                <a:lnTo>
                  <a:pt x="318" y="2054"/>
                </a:lnTo>
                <a:lnTo>
                  <a:pt x="333" y="2056"/>
                </a:lnTo>
                <a:lnTo>
                  <a:pt x="349" y="2056"/>
                </a:lnTo>
                <a:lnTo>
                  <a:pt x="367" y="2057"/>
                </a:lnTo>
                <a:lnTo>
                  <a:pt x="386" y="2059"/>
                </a:lnTo>
                <a:lnTo>
                  <a:pt x="402" y="2062"/>
                </a:lnTo>
                <a:lnTo>
                  <a:pt x="417" y="2066"/>
                </a:lnTo>
                <a:lnTo>
                  <a:pt x="430" y="2073"/>
                </a:lnTo>
                <a:lnTo>
                  <a:pt x="441" y="2081"/>
                </a:lnTo>
                <a:lnTo>
                  <a:pt x="452" y="2088"/>
                </a:lnTo>
                <a:lnTo>
                  <a:pt x="462" y="2095"/>
                </a:lnTo>
                <a:lnTo>
                  <a:pt x="472" y="2101"/>
                </a:lnTo>
                <a:lnTo>
                  <a:pt x="480" y="2105"/>
                </a:lnTo>
                <a:lnTo>
                  <a:pt x="487" y="2109"/>
                </a:lnTo>
                <a:lnTo>
                  <a:pt x="492" y="2111"/>
                </a:lnTo>
                <a:lnTo>
                  <a:pt x="493" y="2112"/>
                </a:lnTo>
                <a:lnTo>
                  <a:pt x="495" y="2111"/>
                </a:lnTo>
                <a:lnTo>
                  <a:pt x="500" y="2109"/>
                </a:lnTo>
                <a:lnTo>
                  <a:pt x="507" y="2105"/>
                </a:lnTo>
                <a:lnTo>
                  <a:pt x="516" y="2101"/>
                </a:lnTo>
                <a:lnTo>
                  <a:pt x="525" y="2096"/>
                </a:lnTo>
                <a:lnTo>
                  <a:pt x="536" y="2092"/>
                </a:lnTo>
                <a:lnTo>
                  <a:pt x="546" y="2087"/>
                </a:lnTo>
                <a:lnTo>
                  <a:pt x="555" y="2085"/>
                </a:lnTo>
                <a:lnTo>
                  <a:pt x="565" y="2081"/>
                </a:lnTo>
                <a:lnTo>
                  <a:pt x="576" y="2074"/>
                </a:lnTo>
                <a:lnTo>
                  <a:pt x="589" y="2066"/>
                </a:lnTo>
                <a:lnTo>
                  <a:pt x="603" y="2057"/>
                </a:lnTo>
                <a:lnTo>
                  <a:pt x="615" y="2048"/>
                </a:lnTo>
                <a:lnTo>
                  <a:pt x="629" y="2040"/>
                </a:lnTo>
                <a:lnTo>
                  <a:pt x="641" y="2035"/>
                </a:lnTo>
                <a:lnTo>
                  <a:pt x="652" y="2033"/>
                </a:lnTo>
                <a:lnTo>
                  <a:pt x="653" y="2026"/>
                </a:lnTo>
                <a:lnTo>
                  <a:pt x="656" y="2008"/>
                </a:lnTo>
                <a:lnTo>
                  <a:pt x="657" y="1987"/>
                </a:lnTo>
                <a:lnTo>
                  <a:pt x="658" y="1971"/>
                </a:lnTo>
                <a:lnTo>
                  <a:pt x="660" y="1955"/>
                </a:lnTo>
                <a:lnTo>
                  <a:pt x="664" y="1933"/>
                </a:lnTo>
                <a:lnTo>
                  <a:pt x="663" y="1912"/>
                </a:lnTo>
                <a:lnTo>
                  <a:pt x="652" y="1896"/>
                </a:lnTo>
                <a:lnTo>
                  <a:pt x="639" y="1884"/>
                </a:lnTo>
                <a:lnTo>
                  <a:pt x="634" y="1874"/>
                </a:lnTo>
                <a:lnTo>
                  <a:pt x="637" y="1862"/>
                </a:lnTo>
                <a:lnTo>
                  <a:pt x="652" y="1845"/>
                </a:lnTo>
                <a:lnTo>
                  <a:pt x="661" y="1834"/>
                </a:lnTo>
                <a:lnTo>
                  <a:pt x="668" y="1823"/>
                </a:lnTo>
                <a:lnTo>
                  <a:pt x="673" y="1812"/>
                </a:lnTo>
                <a:lnTo>
                  <a:pt x="677" y="1800"/>
                </a:lnTo>
                <a:lnTo>
                  <a:pt x="681" y="1790"/>
                </a:lnTo>
                <a:lnTo>
                  <a:pt x="686" y="1781"/>
                </a:lnTo>
                <a:lnTo>
                  <a:pt x="691" y="1771"/>
                </a:lnTo>
                <a:lnTo>
                  <a:pt x="698" y="1765"/>
                </a:lnTo>
                <a:lnTo>
                  <a:pt x="706" y="1756"/>
                </a:lnTo>
                <a:lnTo>
                  <a:pt x="713" y="1747"/>
                </a:lnTo>
                <a:lnTo>
                  <a:pt x="719" y="1736"/>
                </a:lnTo>
                <a:lnTo>
                  <a:pt x="725" y="1724"/>
                </a:lnTo>
                <a:lnTo>
                  <a:pt x="728" y="1714"/>
                </a:lnTo>
                <a:lnTo>
                  <a:pt x="731" y="1705"/>
                </a:lnTo>
                <a:lnTo>
                  <a:pt x="733" y="1699"/>
                </a:lnTo>
                <a:lnTo>
                  <a:pt x="733" y="1697"/>
                </a:lnTo>
                <a:lnTo>
                  <a:pt x="736" y="1695"/>
                </a:lnTo>
                <a:lnTo>
                  <a:pt x="747" y="1692"/>
                </a:lnTo>
                <a:lnTo>
                  <a:pt x="759" y="1686"/>
                </a:lnTo>
                <a:lnTo>
                  <a:pt x="775" y="1678"/>
                </a:lnTo>
                <a:lnTo>
                  <a:pt x="792" y="1670"/>
                </a:lnTo>
                <a:lnTo>
                  <a:pt x="804" y="1660"/>
                </a:lnTo>
                <a:lnTo>
                  <a:pt x="815" y="1649"/>
                </a:lnTo>
                <a:lnTo>
                  <a:pt x="818" y="1639"/>
                </a:lnTo>
                <a:lnTo>
                  <a:pt x="818" y="1618"/>
                </a:lnTo>
                <a:lnTo>
                  <a:pt x="816" y="1601"/>
                </a:lnTo>
                <a:lnTo>
                  <a:pt x="809" y="1589"/>
                </a:lnTo>
                <a:lnTo>
                  <a:pt x="795" y="1588"/>
                </a:lnTo>
                <a:lnTo>
                  <a:pt x="787" y="1589"/>
                </a:lnTo>
                <a:lnTo>
                  <a:pt x="780" y="1589"/>
                </a:lnTo>
                <a:lnTo>
                  <a:pt x="773" y="1587"/>
                </a:lnTo>
                <a:lnTo>
                  <a:pt x="767" y="1584"/>
                </a:lnTo>
                <a:lnTo>
                  <a:pt x="762" y="1578"/>
                </a:lnTo>
                <a:lnTo>
                  <a:pt x="756" y="1570"/>
                </a:lnTo>
                <a:lnTo>
                  <a:pt x="749" y="1560"/>
                </a:lnTo>
                <a:lnTo>
                  <a:pt x="743" y="1548"/>
                </a:lnTo>
                <a:lnTo>
                  <a:pt x="732" y="1528"/>
                </a:lnTo>
                <a:lnTo>
                  <a:pt x="720" y="1516"/>
                </a:lnTo>
                <a:lnTo>
                  <a:pt x="713" y="1505"/>
                </a:lnTo>
                <a:lnTo>
                  <a:pt x="710" y="1492"/>
                </a:lnTo>
                <a:lnTo>
                  <a:pt x="712" y="1474"/>
                </a:lnTo>
                <a:lnTo>
                  <a:pt x="716" y="1457"/>
                </a:lnTo>
                <a:lnTo>
                  <a:pt x="719" y="1444"/>
                </a:lnTo>
                <a:lnTo>
                  <a:pt x="721" y="1440"/>
                </a:lnTo>
                <a:lnTo>
                  <a:pt x="720" y="1434"/>
                </a:lnTo>
                <a:lnTo>
                  <a:pt x="719" y="1419"/>
                </a:lnTo>
                <a:lnTo>
                  <a:pt x="721" y="1402"/>
                </a:lnTo>
                <a:lnTo>
                  <a:pt x="733" y="1389"/>
                </a:lnTo>
                <a:lnTo>
                  <a:pt x="742" y="1382"/>
                </a:lnTo>
                <a:lnTo>
                  <a:pt x="754" y="1373"/>
                </a:lnTo>
                <a:lnTo>
                  <a:pt x="766" y="1360"/>
                </a:lnTo>
                <a:lnTo>
                  <a:pt x="778" y="1345"/>
                </a:lnTo>
                <a:lnTo>
                  <a:pt x="789" y="1329"/>
                </a:lnTo>
                <a:lnTo>
                  <a:pt x="799" y="1313"/>
                </a:lnTo>
                <a:lnTo>
                  <a:pt x="804" y="1296"/>
                </a:lnTo>
                <a:lnTo>
                  <a:pt x="807" y="1281"/>
                </a:lnTo>
                <a:lnTo>
                  <a:pt x="807" y="1267"/>
                </a:lnTo>
                <a:lnTo>
                  <a:pt x="804" y="1254"/>
                </a:lnTo>
                <a:lnTo>
                  <a:pt x="802" y="1245"/>
                </a:lnTo>
                <a:lnTo>
                  <a:pt x="799" y="1236"/>
                </a:lnTo>
                <a:lnTo>
                  <a:pt x="793" y="1229"/>
                </a:lnTo>
                <a:lnTo>
                  <a:pt x="787" y="1224"/>
                </a:lnTo>
                <a:lnTo>
                  <a:pt x="780" y="1220"/>
                </a:lnTo>
                <a:lnTo>
                  <a:pt x="772" y="1217"/>
                </a:lnTo>
                <a:lnTo>
                  <a:pt x="763" y="1215"/>
                </a:lnTo>
                <a:lnTo>
                  <a:pt x="754" y="1213"/>
                </a:lnTo>
                <a:lnTo>
                  <a:pt x="744" y="1209"/>
                </a:lnTo>
                <a:lnTo>
                  <a:pt x="736" y="1206"/>
                </a:lnTo>
                <a:lnTo>
                  <a:pt x="728" y="1201"/>
                </a:lnTo>
                <a:lnTo>
                  <a:pt x="724" y="1196"/>
                </a:lnTo>
                <a:lnTo>
                  <a:pt x="721" y="1187"/>
                </a:lnTo>
                <a:lnTo>
                  <a:pt x="721" y="1178"/>
                </a:lnTo>
                <a:lnTo>
                  <a:pt x="721" y="1160"/>
                </a:lnTo>
                <a:lnTo>
                  <a:pt x="714" y="1147"/>
                </a:lnTo>
                <a:lnTo>
                  <a:pt x="707" y="1140"/>
                </a:lnTo>
                <a:lnTo>
                  <a:pt x="704" y="1138"/>
                </a:lnTo>
                <a:lnTo>
                  <a:pt x="706" y="1133"/>
                </a:lnTo>
                <a:lnTo>
                  <a:pt x="711" y="1122"/>
                </a:lnTo>
                <a:lnTo>
                  <a:pt x="711" y="1107"/>
                </a:lnTo>
                <a:lnTo>
                  <a:pt x="704" y="1092"/>
                </a:lnTo>
                <a:lnTo>
                  <a:pt x="696" y="1084"/>
                </a:lnTo>
                <a:lnTo>
                  <a:pt x="686" y="1073"/>
                </a:lnTo>
                <a:lnTo>
                  <a:pt x="674" y="1061"/>
                </a:lnTo>
                <a:lnTo>
                  <a:pt x="663" y="1049"/>
                </a:lnTo>
                <a:lnTo>
                  <a:pt x="652" y="1038"/>
                </a:lnTo>
                <a:lnTo>
                  <a:pt x="643" y="1029"/>
                </a:lnTo>
                <a:lnTo>
                  <a:pt x="637" y="1022"/>
                </a:lnTo>
                <a:lnTo>
                  <a:pt x="635" y="1019"/>
                </a:lnTo>
                <a:lnTo>
                  <a:pt x="778" y="1014"/>
                </a:lnTo>
                <a:lnTo>
                  <a:pt x="779" y="1010"/>
                </a:lnTo>
                <a:lnTo>
                  <a:pt x="784" y="1000"/>
                </a:lnTo>
                <a:lnTo>
                  <a:pt x="789" y="986"/>
                </a:lnTo>
                <a:lnTo>
                  <a:pt x="796" y="969"/>
                </a:lnTo>
                <a:lnTo>
                  <a:pt x="803" y="951"/>
                </a:lnTo>
                <a:lnTo>
                  <a:pt x="809" y="934"/>
                </a:lnTo>
                <a:lnTo>
                  <a:pt x="815" y="920"/>
                </a:lnTo>
                <a:lnTo>
                  <a:pt x="818" y="911"/>
                </a:lnTo>
                <a:lnTo>
                  <a:pt x="825" y="895"/>
                </a:lnTo>
                <a:lnTo>
                  <a:pt x="833" y="875"/>
                </a:lnTo>
                <a:lnTo>
                  <a:pt x="835" y="858"/>
                </a:lnTo>
                <a:lnTo>
                  <a:pt x="830" y="848"/>
                </a:lnTo>
                <a:lnTo>
                  <a:pt x="822" y="844"/>
                </a:lnTo>
                <a:lnTo>
                  <a:pt x="812" y="837"/>
                </a:lnTo>
                <a:lnTo>
                  <a:pt x="801" y="829"/>
                </a:lnTo>
                <a:lnTo>
                  <a:pt x="790" y="820"/>
                </a:lnTo>
                <a:lnTo>
                  <a:pt x="782" y="811"/>
                </a:lnTo>
                <a:lnTo>
                  <a:pt x="777" y="802"/>
                </a:lnTo>
                <a:lnTo>
                  <a:pt x="774" y="795"/>
                </a:lnTo>
                <a:lnTo>
                  <a:pt x="778" y="791"/>
                </a:lnTo>
                <a:lnTo>
                  <a:pt x="785" y="788"/>
                </a:lnTo>
                <a:lnTo>
                  <a:pt x="794" y="784"/>
                </a:lnTo>
                <a:lnTo>
                  <a:pt x="803" y="780"/>
                </a:lnTo>
                <a:lnTo>
                  <a:pt x="814" y="775"/>
                </a:lnTo>
                <a:lnTo>
                  <a:pt x="822" y="771"/>
                </a:lnTo>
                <a:lnTo>
                  <a:pt x="828" y="766"/>
                </a:lnTo>
                <a:lnTo>
                  <a:pt x="833" y="764"/>
                </a:lnTo>
                <a:lnTo>
                  <a:pt x="835" y="762"/>
                </a:lnTo>
                <a:lnTo>
                  <a:pt x="853" y="712"/>
                </a:lnTo>
                <a:lnTo>
                  <a:pt x="847" y="671"/>
                </a:lnTo>
                <a:lnTo>
                  <a:pt x="853" y="643"/>
                </a:lnTo>
                <a:lnTo>
                  <a:pt x="853" y="636"/>
                </a:lnTo>
                <a:lnTo>
                  <a:pt x="852" y="619"/>
                </a:lnTo>
                <a:lnTo>
                  <a:pt x="850" y="598"/>
                </a:lnTo>
                <a:lnTo>
                  <a:pt x="847" y="581"/>
                </a:lnTo>
                <a:lnTo>
                  <a:pt x="843" y="559"/>
                </a:lnTo>
                <a:lnTo>
                  <a:pt x="842" y="529"/>
                </a:lnTo>
                <a:lnTo>
                  <a:pt x="841" y="501"/>
                </a:lnTo>
                <a:lnTo>
                  <a:pt x="841" y="490"/>
                </a:lnTo>
                <a:lnTo>
                  <a:pt x="818" y="455"/>
                </a:lnTo>
                <a:lnTo>
                  <a:pt x="819" y="455"/>
                </a:lnTo>
                <a:lnTo>
                  <a:pt x="824" y="455"/>
                </a:lnTo>
                <a:lnTo>
                  <a:pt x="831" y="454"/>
                </a:lnTo>
                <a:lnTo>
                  <a:pt x="838" y="453"/>
                </a:lnTo>
                <a:lnTo>
                  <a:pt x="845" y="450"/>
                </a:lnTo>
                <a:lnTo>
                  <a:pt x="852" y="448"/>
                </a:lnTo>
                <a:lnTo>
                  <a:pt x="856" y="443"/>
                </a:lnTo>
                <a:lnTo>
                  <a:pt x="857" y="438"/>
                </a:lnTo>
                <a:lnTo>
                  <a:pt x="858" y="430"/>
                </a:lnTo>
                <a:lnTo>
                  <a:pt x="862" y="420"/>
                </a:lnTo>
                <a:lnTo>
                  <a:pt x="868" y="410"/>
                </a:lnTo>
                <a:lnTo>
                  <a:pt x="873" y="400"/>
                </a:lnTo>
                <a:lnTo>
                  <a:pt x="882" y="390"/>
                </a:lnTo>
                <a:lnTo>
                  <a:pt x="888" y="382"/>
                </a:lnTo>
                <a:lnTo>
                  <a:pt x="897" y="378"/>
                </a:lnTo>
                <a:lnTo>
                  <a:pt x="903" y="375"/>
                </a:lnTo>
                <a:lnTo>
                  <a:pt x="910" y="374"/>
                </a:lnTo>
                <a:lnTo>
                  <a:pt x="920" y="372"/>
                </a:lnTo>
                <a:lnTo>
                  <a:pt x="928" y="369"/>
                </a:lnTo>
                <a:lnTo>
                  <a:pt x="937" y="363"/>
                </a:lnTo>
                <a:lnTo>
                  <a:pt x="946" y="357"/>
                </a:lnTo>
                <a:lnTo>
                  <a:pt x="954" y="349"/>
                </a:lnTo>
                <a:lnTo>
                  <a:pt x="961" y="340"/>
                </a:lnTo>
                <a:lnTo>
                  <a:pt x="967" y="329"/>
                </a:lnTo>
                <a:lnTo>
                  <a:pt x="971" y="318"/>
                </a:lnTo>
                <a:lnTo>
                  <a:pt x="978" y="308"/>
                </a:lnTo>
                <a:lnTo>
                  <a:pt x="986" y="296"/>
                </a:lnTo>
                <a:lnTo>
                  <a:pt x="994" y="286"/>
                </a:lnTo>
                <a:lnTo>
                  <a:pt x="1001" y="275"/>
                </a:lnTo>
                <a:lnTo>
                  <a:pt x="1008" y="266"/>
                </a:lnTo>
                <a:lnTo>
                  <a:pt x="1014" y="257"/>
                </a:lnTo>
                <a:lnTo>
                  <a:pt x="1018" y="250"/>
                </a:lnTo>
                <a:lnTo>
                  <a:pt x="1019" y="245"/>
                </a:lnTo>
                <a:lnTo>
                  <a:pt x="1020" y="241"/>
                </a:lnTo>
                <a:lnTo>
                  <a:pt x="1021" y="235"/>
                </a:lnTo>
                <a:lnTo>
                  <a:pt x="1021" y="229"/>
                </a:lnTo>
                <a:lnTo>
                  <a:pt x="1020" y="214"/>
                </a:lnTo>
                <a:lnTo>
                  <a:pt x="1015" y="199"/>
                </a:lnTo>
                <a:lnTo>
                  <a:pt x="1007" y="188"/>
                </a:lnTo>
                <a:lnTo>
                  <a:pt x="994" y="181"/>
                </a:lnTo>
                <a:lnTo>
                  <a:pt x="984" y="180"/>
                </a:lnTo>
                <a:lnTo>
                  <a:pt x="973" y="179"/>
                </a:lnTo>
                <a:lnTo>
                  <a:pt x="962" y="179"/>
                </a:lnTo>
                <a:lnTo>
                  <a:pt x="953" y="179"/>
                </a:lnTo>
                <a:lnTo>
                  <a:pt x="945" y="180"/>
                </a:lnTo>
                <a:lnTo>
                  <a:pt x="938" y="180"/>
                </a:lnTo>
                <a:lnTo>
                  <a:pt x="933" y="181"/>
                </a:lnTo>
                <a:lnTo>
                  <a:pt x="932" y="181"/>
                </a:lnTo>
                <a:lnTo>
                  <a:pt x="930" y="177"/>
                </a:lnTo>
                <a:lnTo>
                  <a:pt x="924" y="169"/>
                </a:lnTo>
                <a:lnTo>
                  <a:pt x="917" y="155"/>
                </a:lnTo>
                <a:lnTo>
                  <a:pt x="915" y="136"/>
                </a:lnTo>
                <a:lnTo>
                  <a:pt x="916" y="113"/>
                </a:lnTo>
                <a:lnTo>
                  <a:pt x="916" y="91"/>
                </a:lnTo>
                <a:lnTo>
                  <a:pt x="913" y="76"/>
                </a:lnTo>
                <a:lnTo>
                  <a:pt x="903" y="73"/>
                </a:lnTo>
                <a:lnTo>
                  <a:pt x="897" y="74"/>
                </a:lnTo>
                <a:lnTo>
                  <a:pt x="887" y="75"/>
                </a:lnTo>
                <a:lnTo>
                  <a:pt x="878" y="75"/>
                </a:lnTo>
                <a:lnTo>
                  <a:pt x="869" y="75"/>
                </a:lnTo>
                <a:lnTo>
                  <a:pt x="861" y="74"/>
                </a:lnTo>
                <a:lnTo>
                  <a:pt x="854" y="74"/>
                </a:lnTo>
                <a:lnTo>
                  <a:pt x="848" y="73"/>
                </a:lnTo>
                <a:lnTo>
                  <a:pt x="847" y="73"/>
                </a:lnTo>
                <a:lnTo>
                  <a:pt x="846" y="73"/>
                </a:lnTo>
                <a:lnTo>
                  <a:pt x="843" y="74"/>
                </a:lnTo>
                <a:lnTo>
                  <a:pt x="840" y="75"/>
                </a:lnTo>
                <a:lnTo>
                  <a:pt x="837" y="75"/>
                </a:lnTo>
                <a:lnTo>
                  <a:pt x="831" y="76"/>
                </a:lnTo>
                <a:lnTo>
                  <a:pt x="825" y="77"/>
                </a:lnTo>
                <a:lnTo>
                  <a:pt x="819" y="78"/>
                </a:lnTo>
                <a:lnTo>
                  <a:pt x="812" y="78"/>
                </a:lnTo>
                <a:lnTo>
                  <a:pt x="805" y="78"/>
                </a:lnTo>
                <a:lnTo>
                  <a:pt x="797" y="77"/>
                </a:lnTo>
                <a:lnTo>
                  <a:pt x="790" y="76"/>
                </a:lnTo>
                <a:lnTo>
                  <a:pt x="782" y="75"/>
                </a:lnTo>
                <a:lnTo>
                  <a:pt x="777" y="75"/>
                </a:lnTo>
                <a:lnTo>
                  <a:pt x="771" y="74"/>
                </a:lnTo>
                <a:lnTo>
                  <a:pt x="767" y="73"/>
                </a:lnTo>
                <a:lnTo>
                  <a:pt x="766" y="73"/>
                </a:lnTo>
                <a:lnTo>
                  <a:pt x="764" y="71"/>
                </a:lnTo>
                <a:lnTo>
                  <a:pt x="757" y="70"/>
                </a:lnTo>
                <a:lnTo>
                  <a:pt x="748" y="68"/>
                </a:lnTo>
                <a:lnTo>
                  <a:pt x="737" y="68"/>
                </a:lnTo>
                <a:lnTo>
                  <a:pt x="731" y="69"/>
                </a:lnTo>
                <a:lnTo>
                  <a:pt x="724" y="71"/>
                </a:lnTo>
                <a:lnTo>
                  <a:pt x="719" y="77"/>
                </a:lnTo>
                <a:lnTo>
                  <a:pt x="716" y="84"/>
                </a:lnTo>
                <a:lnTo>
                  <a:pt x="712" y="94"/>
                </a:lnTo>
                <a:lnTo>
                  <a:pt x="705" y="104"/>
                </a:lnTo>
                <a:lnTo>
                  <a:pt x="697" y="111"/>
                </a:lnTo>
                <a:lnTo>
                  <a:pt x="688" y="117"/>
                </a:lnTo>
                <a:lnTo>
                  <a:pt x="679" y="122"/>
                </a:lnTo>
                <a:lnTo>
                  <a:pt x="668" y="124"/>
                </a:lnTo>
                <a:lnTo>
                  <a:pt x="659" y="126"/>
                </a:lnTo>
                <a:lnTo>
                  <a:pt x="652" y="124"/>
                </a:lnTo>
                <a:lnTo>
                  <a:pt x="645" y="122"/>
                </a:lnTo>
                <a:lnTo>
                  <a:pt x="638" y="121"/>
                </a:lnTo>
                <a:lnTo>
                  <a:pt x="630" y="120"/>
                </a:lnTo>
                <a:lnTo>
                  <a:pt x="623" y="120"/>
                </a:lnTo>
                <a:lnTo>
                  <a:pt x="616" y="119"/>
                </a:lnTo>
                <a:lnTo>
                  <a:pt x="612" y="119"/>
                </a:lnTo>
                <a:lnTo>
                  <a:pt x="608" y="119"/>
                </a:lnTo>
                <a:lnTo>
                  <a:pt x="607" y="119"/>
                </a:lnTo>
                <a:lnTo>
                  <a:pt x="606" y="117"/>
                </a:lnTo>
                <a:lnTo>
                  <a:pt x="604" y="115"/>
                </a:lnTo>
                <a:lnTo>
                  <a:pt x="599" y="112"/>
                </a:lnTo>
                <a:lnTo>
                  <a:pt x="595" y="107"/>
                </a:lnTo>
                <a:lnTo>
                  <a:pt x="588" y="104"/>
                </a:lnTo>
                <a:lnTo>
                  <a:pt x="582" y="100"/>
                </a:lnTo>
                <a:lnTo>
                  <a:pt x="575" y="97"/>
                </a:lnTo>
                <a:lnTo>
                  <a:pt x="568" y="96"/>
                </a:lnTo>
                <a:lnTo>
                  <a:pt x="567" y="94"/>
                </a:lnTo>
                <a:lnTo>
                  <a:pt x="565" y="94"/>
                </a:lnTo>
                <a:lnTo>
                  <a:pt x="563" y="94"/>
                </a:lnTo>
                <a:lnTo>
                  <a:pt x="561" y="96"/>
                </a:lnTo>
                <a:lnTo>
                  <a:pt x="554" y="98"/>
                </a:lnTo>
                <a:lnTo>
                  <a:pt x="547" y="100"/>
                </a:lnTo>
                <a:lnTo>
                  <a:pt x="539" y="101"/>
                </a:lnTo>
                <a:lnTo>
                  <a:pt x="532" y="104"/>
                </a:lnTo>
                <a:lnTo>
                  <a:pt x="525" y="105"/>
                </a:lnTo>
                <a:lnTo>
                  <a:pt x="521" y="106"/>
                </a:lnTo>
                <a:lnTo>
                  <a:pt x="517" y="107"/>
                </a:lnTo>
                <a:lnTo>
                  <a:pt x="516" y="107"/>
                </a:lnTo>
                <a:lnTo>
                  <a:pt x="515" y="106"/>
                </a:lnTo>
                <a:lnTo>
                  <a:pt x="512" y="103"/>
                </a:lnTo>
                <a:lnTo>
                  <a:pt x="506" y="100"/>
                </a:lnTo>
                <a:lnTo>
                  <a:pt x="499" y="99"/>
                </a:lnTo>
                <a:close/>
              </a:path>
            </a:pathLst>
          </a:custGeom>
          <a:solidFill>
            <a:srgbClr val="6699FF">
              <a:alpha val="50195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s-ES"/>
          </a:p>
        </p:txBody>
      </p:sp>
      <p:sp>
        <p:nvSpPr>
          <p:cNvPr id="3088" name="Text Box 96"/>
          <p:cNvSpPr txBox="1">
            <a:spLocks noChangeArrowheads="1"/>
          </p:cNvSpPr>
          <p:nvPr/>
        </p:nvSpPr>
        <p:spPr bwMode="auto">
          <a:xfrm>
            <a:off x="4992111" y="2915006"/>
            <a:ext cx="1396512" cy="3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92" tIns="42497" rIns="84992" bIns="42497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ES" sz="1846" b="1" dirty="0">
              <a:solidFill>
                <a:srgbClr val="009900"/>
              </a:solidFill>
            </a:endParaRPr>
          </a:p>
        </p:txBody>
      </p:sp>
      <p:sp>
        <p:nvSpPr>
          <p:cNvPr id="24" name="4 Rectángulo"/>
          <p:cNvSpPr/>
          <p:nvPr/>
        </p:nvSpPr>
        <p:spPr>
          <a:xfrm>
            <a:off x="967999" y="633058"/>
            <a:ext cx="71287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264D74"/>
                </a:solidFill>
              </a:rPr>
              <a:t>Iberian market integration</a:t>
            </a:r>
          </a:p>
          <a:p>
            <a:pPr lvl="0"/>
            <a:r>
              <a:rPr lang="en-GB" sz="2000" b="1" dirty="0">
                <a:solidFill>
                  <a:srgbClr val="264D74"/>
                </a:solidFill>
              </a:rPr>
              <a:t>Market coupling with implicit allocation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7" name="Flecha derecha 26"/>
          <p:cNvSpPr/>
          <p:nvPr/>
        </p:nvSpPr>
        <p:spPr>
          <a:xfrm>
            <a:off x="3563359" y="5670823"/>
            <a:ext cx="339968" cy="136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derecha 33"/>
          <p:cNvSpPr/>
          <p:nvPr/>
        </p:nvSpPr>
        <p:spPr>
          <a:xfrm rot="10800000">
            <a:off x="3534574" y="5913696"/>
            <a:ext cx="339968" cy="136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3578049" y="5050889"/>
            <a:ext cx="1787472" cy="55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402">
              <a:spcBef>
                <a:spcPct val="50000"/>
              </a:spcBef>
              <a:defRPr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MIBGAS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4 Rectángulo"/>
          <p:cNvSpPr/>
          <p:nvPr/>
        </p:nvSpPr>
        <p:spPr>
          <a:xfrm>
            <a:off x="1034593" y="1444575"/>
            <a:ext cx="7128792" cy="36625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b="1" dirty="0"/>
              <a:t>Implicit allocation </a:t>
            </a:r>
            <a:r>
              <a:rPr lang="en-GB" altLang="es-ES" sz="1600" dirty="0"/>
              <a:t>involves </a:t>
            </a:r>
            <a:r>
              <a:rPr lang="en-GB" altLang="es-ES" sz="1600" b="1" dirty="0"/>
              <a:t>capacity + commodity </a:t>
            </a:r>
            <a:r>
              <a:rPr lang="en-GB" altLang="es-ES" sz="1600" dirty="0"/>
              <a:t>(gas) </a:t>
            </a:r>
            <a:r>
              <a:rPr lang="en-GB" altLang="es-ES" sz="1600" dirty="0" smtClean="0"/>
              <a:t>trading in single product (in MIBGAS)</a:t>
            </a:r>
            <a:endParaRPr lang="en-GB" altLang="es-ES" sz="1600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b="1" dirty="0" smtClean="0"/>
              <a:t>One single market, two balancing areas </a:t>
            </a:r>
            <a:r>
              <a:rPr lang="en-GB" sz="1600" dirty="0" smtClean="0"/>
              <a:t>(Spain and Portugal)</a:t>
            </a:r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b="1" dirty="0" smtClean="0"/>
              <a:t>Capacity </a:t>
            </a:r>
            <a:r>
              <a:rPr lang="en-GB" sz="1600" dirty="0"/>
              <a:t>in the </a:t>
            </a:r>
            <a:r>
              <a:rPr lang="en-GB" sz="1600" dirty="0" smtClean="0"/>
              <a:t>interconnection is </a:t>
            </a:r>
            <a:r>
              <a:rPr lang="en-GB" sz="1600" b="1" dirty="0" smtClean="0"/>
              <a:t>set aside </a:t>
            </a:r>
            <a:r>
              <a:rPr lang="en-GB" sz="1600" dirty="0" smtClean="0"/>
              <a:t>for implicit allocation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Market Participants </a:t>
            </a:r>
            <a:r>
              <a:rPr lang="en-GB" sz="1600" dirty="0"/>
              <a:t>make their buy and sell offers </a:t>
            </a:r>
            <a:r>
              <a:rPr lang="en-GB" sz="1600" dirty="0" smtClean="0"/>
              <a:t>in the Portuguese and Spanish node: </a:t>
            </a:r>
            <a:r>
              <a:rPr lang="en-GB" sz="1600" b="1" dirty="0" smtClean="0"/>
              <a:t>two separated order books </a:t>
            </a:r>
            <a:endParaRPr lang="en-GB" sz="1600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MIBGAS includes  all offers in both books by adding/deducting  the cross border tariff in place, and reorder all offers in both order books.</a:t>
            </a:r>
            <a:endParaRPr lang="en-GB" altLang="es-ES" sz="1600" b="1" dirty="0" smtClean="0"/>
          </a:p>
          <a:p>
            <a:pPr lvl="0"/>
            <a:r>
              <a:rPr lang="en-GB" sz="20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0"/>
            <a:endParaRPr lang="en-GB" sz="2000" dirty="0" smtClean="0"/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427235" y="5245323"/>
            <a:ext cx="0" cy="150630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383515" y="5612715"/>
            <a:ext cx="2161378" cy="796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391680" y="5354245"/>
            <a:ext cx="648072" cy="164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>
                <a:solidFill>
                  <a:schemeClr val="tx1"/>
                </a:solidFill>
              </a:rPr>
              <a:t>Buy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19379" y="5363475"/>
            <a:ext cx="648072" cy="164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>
                <a:solidFill>
                  <a:schemeClr val="tx1"/>
                </a:solidFill>
              </a:rPr>
              <a:t>Sell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305158" y="5689215"/>
            <a:ext cx="1383904" cy="173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Gas Portugal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635507" y="3635943"/>
            <a:ext cx="2054859" cy="914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Cross </a:t>
            </a:r>
            <a:r>
              <a:rPr lang="es-ES" sz="1200" dirty="0" err="1" smtClean="0">
                <a:solidFill>
                  <a:schemeClr val="tx1"/>
                </a:solidFill>
              </a:rPr>
              <a:t>border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tariff</a:t>
            </a:r>
            <a:r>
              <a:rPr lang="es-ES" sz="1200" dirty="0" smtClean="0">
                <a:solidFill>
                  <a:schemeClr val="tx1"/>
                </a:solidFill>
              </a:rPr>
              <a:t> ES +PT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68465" y="4746391"/>
            <a:ext cx="2611158" cy="460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Portugal</a:t>
            </a:r>
          </a:p>
          <a:p>
            <a:pPr algn="ctr"/>
            <a:r>
              <a:rPr lang="es-ES" sz="1400" dirty="0" err="1" smtClean="0">
                <a:solidFill>
                  <a:schemeClr val="tx1"/>
                </a:solidFill>
              </a:rPr>
              <a:t>Order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book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68465" y="3880534"/>
            <a:ext cx="3170097" cy="460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 smtClean="0">
                <a:solidFill>
                  <a:schemeClr val="tx1"/>
                </a:solidFill>
              </a:rPr>
              <a:t>Starting point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(each order book </a:t>
            </a:r>
            <a:r>
              <a:rPr lang="en-US" sz="1100" smtClean="0">
                <a:solidFill>
                  <a:schemeClr val="tx1"/>
                </a:solidFill>
              </a:rPr>
              <a:t>list offers </a:t>
            </a:r>
            <a:r>
              <a:rPr lang="en-US" sz="1100" dirty="0" smtClean="0">
                <a:solidFill>
                  <a:schemeClr val="tx1"/>
                </a:solidFill>
              </a:rPr>
              <a:t>to sell and to buy in the two countries)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79513" y="5700064"/>
            <a:ext cx="1383904" cy="173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P4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3419830" y="4105953"/>
            <a:ext cx="319855" cy="47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5516843" y="4098740"/>
            <a:ext cx="347047" cy="366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88436" y="5608342"/>
            <a:ext cx="1383904" cy="6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634274"/>
            <a:ext cx="2530908" cy="1728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63" y="4376561"/>
            <a:ext cx="2790971" cy="1740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925" y="4787782"/>
            <a:ext cx="2501117" cy="167525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5939532" y="3868563"/>
            <a:ext cx="3170097" cy="563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 smtClean="0">
                <a:solidFill>
                  <a:schemeClr val="tx1"/>
                </a:solidFill>
              </a:rPr>
              <a:t>Final situation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Reorder offers in both books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663" y="4487667"/>
            <a:ext cx="2538379" cy="2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37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</a:t>
            </a:r>
            <a:r>
              <a:rPr lang="en-US" sz="2400" b="1" dirty="0">
                <a:solidFill>
                  <a:srgbClr val="264D74"/>
                </a:solidFill>
              </a:rPr>
              <a:t>. </a:t>
            </a:r>
            <a:r>
              <a:rPr lang="en-GB" sz="2400" b="1" dirty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</a:t>
            </a:r>
            <a:r>
              <a:rPr lang="en-GB" sz="2400" b="1" dirty="0">
                <a:solidFill>
                  <a:srgbClr val="264D74"/>
                </a:solidFill>
              </a:rPr>
              <a:t>MIBGAS: ongoing developments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S" sz="2400" b="1" dirty="0"/>
          </a:p>
        </p:txBody>
      </p:sp>
      <p:sp>
        <p:nvSpPr>
          <p:cNvPr id="4" name="4 Rectángulo"/>
          <p:cNvSpPr/>
          <p:nvPr/>
        </p:nvSpPr>
        <p:spPr>
          <a:xfrm>
            <a:off x="323528" y="1628800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 smtClean="0"/>
          </a:p>
          <a:p>
            <a:endParaRPr lang="en-US" dirty="0" smtClean="0"/>
          </a:p>
          <a:p>
            <a:pPr algn="just"/>
            <a:r>
              <a:rPr lang="en-GB" sz="2000" dirty="0">
                <a:solidFill>
                  <a:srgbClr val="0000FF"/>
                </a:solidFill>
              </a:rPr>
              <a:t>Iberian market </a:t>
            </a:r>
            <a:r>
              <a:rPr lang="en-GB" sz="2000" dirty="0" smtClean="0">
                <a:solidFill>
                  <a:srgbClr val="0000FF"/>
                </a:solidFill>
              </a:rPr>
              <a:t>integration</a:t>
            </a:r>
          </a:p>
          <a:p>
            <a:pPr algn="just"/>
            <a:endParaRPr lang="en-GB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Roadmap: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Revision </a:t>
            </a:r>
            <a:r>
              <a:rPr lang="en-US" b="1" dirty="0"/>
              <a:t>of Market Rules</a:t>
            </a:r>
            <a:r>
              <a:rPr lang="en-US" dirty="0"/>
              <a:t>, so MIBGAS would be the Exchange in both countries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MIBGAS and both TSOs able to </a:t>
            </a:r>
            <a:r>
              <a:rPr lang="en-US" b="1" dirty="0"/>
              <a:t>exchange the information </a:t>
            </a:r>
            <a:r>
              <a:rPr lang="en-US" dirty="0"/>
              <a:t>needed (IT)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Launch of the </a:t>
            </a:r>
            <a:r>
              <a:rPr lang="en-US" b="1" dirty="0"/>
              <a:t>Virtual Trading Point in Portugal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Revision of </a:t>
            </a:r>
            <a:r>
              <a:rPr lang="en-US" b="1" dirty="0"/>
              <a:t>capacity allocation regulation </a:t>
            </a:r>
            <a:r>
              <a:rPr lang="en-US" dirty="0"/>
              <a:t>in both countries to make room for the implicit capacity allocation.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Introduction of the </a:t>
            </a:r>
            <a:r>
              <a:rPr lang="en-US" b="1" dirty="0"/>
              <a:t>Implicit Allocation in MIBGAS </a:t>
            </a:r>
            <a:r>
              <a:rPr lang="en-US" dirty="0"/>
              <a:t>trading system (IT)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Launching the implicit allocation mechanism in MIBGAS</a:t>
            </a:r>
          </a:p>
        </p:txBody>
      </p:sp>
    </p:spTree>
    <p:extLst>
      <p:ext uri="{BB962C8B-B14F-4D97-AF65-F5344CB8AC3E}">
        <p14:creationId xmlns:p14="http://schemas.microsoft.com/office/powerpoint/2010/main" val="190161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264D74"/>
                </a:solidFill>
              </a:rPr>
              <a:t>I</a:t>
            </a:r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IV.2 The way forward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991072" y="2204864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Market integration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Two approaches in the Region: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/>
              <a:t>France &amp; Spain</a:t>
            </a:r>
            <a:r>
              <a:rPr lang="en-GB" sz="2000" dirty="0" smtClean="0"/>
              <a:t>: continue with the harmonisation process of network codes, supervision, etc.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/>
              <a:t>Portugal &amp; Spain</a:t>
            </a:r>
            <a:r>
              <a:rPr lang="en-GB" sz="2000" dirty="0" smtClean="0"/>
              <a:t>: further integration. Wholesale gas market with implicit allocation.</a:t>
            </a:r>
          </a:p>
        </p:txBody>
      </p:sp>
    </p:spTree>
    <p:extLst>
      <p:ext uri="{BB962C8B-B14F-4D97-AF65-F5344CB8AC3E}">
        <p14:creationId xmlns:p14="http://schemas.microsoft.com/office/powerpoint/2010/main" val="15570679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</a:t>
            </a:r>
            <a:r>
              <a:rPr lang="en-GB" sz="2400" b="1" dirty="0" smtClean="0">
                <a:solidFill>
                  <a:srgbClr val="264D74"/>
                </a:solidFill>
              </a:rPr>
              <a:t>SGRI new Work Plan</a:t>
            </a:r>
          </a:p>
          <a:p>
            <a:endParaRPr lang="en-US" sz="2000" b="1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Work </a:t>
            </a:r>
            <a:r>
              <a:rPr lang="en-US" sz="2000" b="1" dirty="0">
                <a:solidFill>
                  <a:srgbClr val="000000"/>
                </a:solidFill>
                <a:ea typeface="Arial Unicode MS" pitchFamily="34" charset="-128"/>
              </a:rPr>
              <a:t>Plan </a:t>
            </a: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2017-2018</a:t>
            </a:r>
            <a:endParaRPr lang="en-US" sz="2000" b="1" dirty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899592" y="1844824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use of interconnections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2016.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current situation of gas interconnections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Capacities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Flows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use of the gas interconnections.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Booked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Capacity used.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Available capacities.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3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87624" y="1595701"/>
            <a:ext cx="7272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 (Cont.):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Assessment of the gas flows and the congestion status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CMP implementation.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allocation of capacity.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congestion management. </a:t>
            </a: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Conclusions.</a:t>
            </a:r>
          </a:p>
          <a:p>
            <a:pPr lvl="1" algn="r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strike="sngStrike" dirty="0" smtClean="0">
                <a:solidFill>
                  <a:srgbClr val="000000"/>
                </a:solidFill>
                <a:ea typeface="Arial Unicode MS" pitchFamily="34" charset="-128"/>
              </a:rPr>
              <a:t>March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Arial Unicode MS" pitchFamily="34" charset="-128"/>
              </a:rPr>
              <a:t>June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2017   </a:t>
            </a:r>
          </a:p>
          <a:p>
            <a:pPr lvl="2" algn="just"/>
            <a:endParaRPr lang="en-US" sz="1600" b="1" dirty="0">
              <a:solidFill>
                <a:srgbClr val="FF0000"/>
              </a:solidFill>
            </a:endParaRPr>
          </a:p>
          <a:p>
            <a:pPr lvl="1"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8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87624" y="1595701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 (Cont.):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Comments: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CRE</a:t>
            </a:r>
            <a:r>
              <a:rPr lang="en-US" sz="1600" dirty="0">
                <a:solidFill>
                  <a:srgbClr val="FF0000"/>
                </a:solidFill>
              </a:rPr>
              <a:t>. Moving the deadline to June 2017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ENAGAS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>
                <a:solidFill>
                  <a:srgbClr val="FF0000"/>
                </a:solidFill>
              </a:rPr>
              <a:t>Using indicators proposed by CEPA consulting in line with ACER and </a:t>
            </a:r>
            <a:r>
              <a:rPr lang="en-US" sz="1600" dirty="0" smtClean="0">
                <a:solidFill>
                  <a:srgbClr val="FF0000"/>
                </a:solidFill>
              </a:rPr>
              <a:t>ENTSOG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ACER: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deliverable includes elements from both MMR and CAM/CMP implementation monitoring report but from a regional perspective. It will be interesting to see recommendations.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Moving the deadline to June 2017. </a:t>
            </a:r>
          </a:p>
          <a:p>
            <a:pPr lvl="2" algn="just"/>
            <a:endParaRPr lang="en-US" sz="1600" b="1" dirty="0">
              <a:solidFill>
                <a:srgbClr val="FF0000"/>
              </a:solidFill>
            </a:endParaRPr>
          </a:p>
          <a:p>
            <a:pPr lvl="1"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376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1700808"/>
            <a:ext cx="727280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II. Second target: about gas Balancing regimes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Follow-up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Balancing regimes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at national levels and in the interconnections. Assessment about unbalancing volumes, costs, number of TSO balancing actions, etc. (from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2016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2017):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Sharing information in the region: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do the index and contents of the “template” report.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very TSO will complete the report about their own balancing zone.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and TSOs will do a synthesis how the different balancing regimes are working the SGRI.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lvl="1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2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December 2017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61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662112"/>
            <a:ext cx="5743575" cy="353377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1700808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II. Second target: about gas Balancing regimes in the region: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Comments: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ACER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It would interesting to see the evolution of the BAL regimes/markets (if repeated in 2018)</a:t>
            </a:r>
            <a:endParaRPr lang="en-US" sz="1600" dirty="0">
              <a:solidFill>
                <a:srgbClr val="FF0000"/>
              </a:solidFill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219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  <a:endParaRPr lang="en-GB" sz="2400" b="1" dirty="0" smtClean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accommodate MIBGAS market rules.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revise CAM rules at the Iberian VIP to accommodate implicit allocation mechanism.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elaborate a proposal of communication procedures among MIBGAS and TSOs.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implement the model. </a:t>
            </a:r>
          </a:p>
          <a:p>
            <a:pPr lvl="5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According to Iberian gas deadlines.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3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 with France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will </a:t>
            </a:r>
            <a:r>
              <a:rPr lang="en-US" dirty="0" err="1" smtClean="0">
                <a:solidFill>
                  <a:srgbClr val="000000"/>
                </a:solidFill>
                <a:ea typeface="Arial Unicode MS" pitchFamily="34" charset="-128"/>
              </a:rPr>
              <a:t>analyse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market rules (exchange) of every market.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assess market prices behavior.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make some recommendations and conclusions.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Deadlines: a) March 2017</a:t>
            </a:r>
          </a:p>
          <a:p>
            <a:pPr lvl="3" algn="r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b) October 2017</a:t>
            </a:r>
          </a:p>
          <a:p>
            <a:pPr lvl="3" algn="r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c) December 2017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18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Comments: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CRE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Further discussion on the </a:t>
            </a:r>
            <a:r>
              <a:rPr lang="en-US" dirty="0">
                <a:solidFill>
                  <a:srgbClr val="FF0000"/>
                </a:solidFill>
              </a:rPr>
              <a:t>content and approach of the </a:t>
            </a:r>
            <a:r>
              <a:rPr lang="en-US" dirty="0" smtClean="0">
                <a:solidFill>
                  <a:srgbClr val="FF0000"/>
                </a:solidFill>
              </a:rPr>
              <a:t>report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ACER</a:t>
            </a:r>
            <a:r>
              <a:rPr lang="en-US" dirty="0" smtClean="0">
                <a:solidFill>
                  <a:srgbClr val="FF0000"/>
                </a:solidFill>
              </a:rPr>
              <a:t>. If integration between Iberia and France is subject to progress of Iberian market, coordination of the deliverables timelines is needed.</a:t>
            </a: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769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4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IV. Fourth target: Tariffs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TSO’s assessment of the current cross border transmission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tariffs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analysis and conclusions.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Deadlines: 1) December 2017</a:t>
            </a:r>
          </a:p>
          <a:p>
            <a:pPr lvl="3" algn="r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2) June 2018         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362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4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IV. Fourth target: Tariffs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Comments: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CRE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NRA´s </a:t>
            </a:r>
            <a:r>
              <a:rPr lang="en-US" dirty="0">
                <a:solidFill>
                  <a:srgbClr val="FF0000"/>
                </a:solidFill>
              </a:rPr>
              <a:t>assessment instead </a:t>
            </a:r>
            <a:r>
              <a:rPr lang="en-US">
                <a:solidFill>
                  <a:srgbClr val="FF0000"/>
                </a:solidFill>
              </a:rPr>
              <a:t>of </a:t>
            </a:r>
            <a:r>
              <a:rPr lang="en-US" smtClean="0">
                <a:solidFill>
                  <a:srgbClr val="FF0000"/>
                </a:solidFill>
              </a:rPr>
              <a:t>TSO´s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ACER</a:t>
            </a:r>
            <a:r>
              <a:rPr lang="en-US" dirty="0" smtClean="0">
                <a:solidFill>
                  <a:srgbClr val="FF0000"/>
                </a:solidFill>
              </a:rPr>
              <a:t>. Are LNG tariffs also covered?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02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4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V. Fifth target: Infrastructures.</a:t>
            </a:r>
          </a:p>
          <a:p>
            <a:pPr algn="just"/>
            <a:endParaRPr lang="en-US" sz="2000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TSO’s TYNDP proposal.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NRA’s assessment.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342900" indent="-342900" algn="just">
              <a:buFontTx/>
              <a:buAutoNum type="arabicPeriod" startAt="5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 according to the PCI process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47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4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V. Fifth target: Infrastructures.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Comments: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CRE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Assessment </a:t>
            </a:r>
            <a:r>
              <a:rPr lang="en-US" dirty="0">
                <a:solidFill>
                  <a:srgbClr val="FF0000"/>
                </a:solidFill>
              </a:rPr>
              <a:t>of PCI instead of </a:t>
            </a:r>
            <a:r>
              <a:rPr lang="en-US" dirty="0" smtClean="0">
                <a:solidFill>
                  <a:srgbClr val="FF0000"/>
                </a:solidFill>
              </a:rPr>
              <a:t>TYNDP.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ACER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Is it linked with the GRIP?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endParaRPr lang="en-US" sz="2000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lvl="1"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0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4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VI. Sixth target: Other possible pending issues:</a:t>
            </a:r>
          </a:p>
          <a:p>
            <a:pPr algn="just"/>
            <a:endParaRPr lang="en-US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Interoperability.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OSBB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342900" indent="-342900" algn="just">
              <a:buFontTx/>
              <a:buAutoNum type="arabicPeriod" startAt="5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99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4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VI. Sixth target: Other possible pending issues: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Comments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ACER</a:t>
            </a:r>
            <a:r>
              <a:rPr lang="en-US" dirty="0" smtClean="0">
                <a:solidFill>
                  <a:srgbClr val="FF0000"/>
                </a:solidFill>
              </a:rPr>
              <a:t>. Will OSBB follow up from </a:t>
            </a:r>
            <a:r>
              <a:rPr lang="en-US" smtClean="0">
                <a:solidFill>
                  <a:srgbClr val="FF0000"/>
                </a:solidFill>
              </a:rPr>
              <a:t>target 1 </a:t>
            </a:r>
            <a:r>
              <a:rPr lang="en-US" dirty="0" smtClean="0">
                <a:solidFill>
                  <a:srgbClr val="FF0000"/>
                </a:solidFill>
              </a:rPr>
              <a:t>depending on the findings? </a:t>
            </a: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008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ea typeface="Arial Unicode MS" pitchFamily="34" charset="-128"/>
              </a:rPr>
              <a:t>Implementation</a:t>
            </a:r>
          </a:p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Agreement </a:t>
            </a:r>
            <a:r>
              <a:rPr lang="en-US" dirty="0">
                <a:solidFill>
                  <a:srgbClr val="00B0F0"/>
                </a:solidFill>
                <a:ea typeface="Arial Unicode MS" pitchFamily="34" charset="-128"/>
              </a:rPr>
              <a:t>(TSO</a:t>
            </a:r>
            <a:r>
              <a:rPr lang="en-US" dirty="0" smtClean="0">
                <a:solidFill>
                  <a:srgbClr val="00B0F0"/>
                </a:solidFill>
                <a:ea typeface="Arial Unicode MS" pitchFamily="34" charset="-128"/>
              </a:rPr>
              <a:t>)</a:t>
            </a:r>
            <a:r>
              <a:rPr lang="en-US" b="1" dirty="0" smtClean="0">
                <a:ea typeface="Arial Unicode MS" pitchFamily="34" charset="-128"/>
              </a:rPr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</a:t>
            </a:r>
            <a:r>
              <a:rPr lang="fr-FR" dirty="0" smtClean="0"/>
              <a:t>Template: </a:t>
            </a:r>
            <a:r>
              <a:rPr lang="fr-FR" dirty="0" err="1">
                <a:solidFill>
                  <a:srgbClr val="0000FF"/>
                </a:solidFill>
                <a:hlinkClick r:id="rId2"/>
              </a:rPr>
              <a:t>published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on </a:t>
            </a:r>
            <a:r>
              <a:rPr lang="fr-FR" dirty="0" smtClean="0"/>
              <a:t>11</a:t>
            </a:r>
            <a:r>
              <a:rPr lang="fr-FR" baseline="30000" dirty="0" smtClean="0"/>
              <a:t>th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 err="1" smtClean="0"/>
              <a:t>Interconnection</a:t>
            </a:r>
            <a:r>
              <a:rPr lang="es-ES" dirty="0" smtClean="0"/>
              <a:t> </a:t>
            </a:r>
            <a:r>
              <a:rPr lang="es-ES" dirty="0" err="1" smtClean="0"/>
              <a:t>agreements</a:t>
            </a:r>
            <a:r>
              <a:rPr lang="es-E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15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July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Portugal-Spain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August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(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):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Non-</a:t>
            </a:r>
            <a:r>
              <a:rPr lang="es-ES" sz="1600" dirty="0" err="1" smtClean="0"/>
              <a:t>confidential</a:t>
            </a:r>
            <a:r>
              <a:rPr lang="es-ES" sz="1600" dirty="0" smtClean="0"/>
              <a:t> </a:t>
            </a:r>
            <a:r>
              <a:rPr lang="es-ES" sz="1600" dirty="0" err="1" smtClean="0"/>
              <a:t>version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following</a:t>
            </a:r>
            <a:r>
              <a:rPr lang="es-ES" sz="1600" dirty="0" smtClean="0"/>
              <a:t> </a:t>
            </a:r>
            <a:r>
              <a:rPr lang="es-ES" sz="1600" dirty="0" err="1" smtClean="0"/>
              <a:t>sections</a:t>
            </a:r>
            <a:r>
              <a:rPr lang="es-ES" sz="1600" dirty="0" smtClean="0"/>
              <a:t>:</a:t>
            </a:r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matching </a:t>
            </a:r>
            <a:r>
              <a:rPr lang="en-US" sz="1600" dirty="0" smtClean="0"/>
              <a:t>process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allocation of gas </a:t>
            </a:r>
            <a:r>
              <a:rPr lang="en-US" sz="1600" dirty="0" smtClean="0"/>
              <a:t>quantities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Communication </a:t>
            </a:r>
            <a:r>
              <a:rPr lang="en-US" sz="1600" dirty="0"/>
              <a:t>procedures in case of exceptional situation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31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17131" y="5805264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29</a:t>
            </a:r>
            <a:r>
              <a:rPr lang="es-ES" sz="1600" b="1" baseline="30000" dirty="0" smtClean="0"/>
              <a:t>th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November</a:t>
            </a:r>
            <a:r>
              <a:rPr lang="es-ES" sz="1600" b="1" dirty="0" smtClean="0"/>
              <a:t> 2016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209675"/>
            <a:ext cx="7324725" cy="44386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ea typeface="Arial Unicode MS" pitchFamily="34" charset="-128"/>
              </a:rPr>
              <a:t>Implementation</a:t>
            </a:r>
          </a:p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Agreement </a:t>
            </a:r>
            <a:r>
              <a:rPr lang="en-US" dirty="0">
                <a:solidFill>
                  <a:srgbClr val="00B0F0"/>
                </a:solidFill>
                <a:ea typeface="Arial Unicode MS" pitchFamily="34" charset="-128"/>
              </a:rPr>
              <a:t>(TSO</a:t>
            </a:r>
            <a:r>
              <a:rPr lang="en-US" dirty="0" smtClean="0">
                <a:solidFill>
                  <a:srgbClr val="00B0F0"/>
                </a:solidFill>
                <a:ea typeface="Arial Unicode MS" pitchFamily="34" charset="-128"/>
              </a:rPr>
              <a:t>)</a:t>
            </a:r>
            <a:r>
              <a:rPr lang="en-US" b="1" dirty="0" smtClean="0">
                <a:ea typeface="Arial Unicode MS" pitchFamily="34" charset="-128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(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Non-confidential version </a:t>
            </a:r>
            <a:r>
              <a:rPr lang="en-US" sz="1600" b="1" u="sng" dirty="0"/>
              <a:t>on public consultation</a:t>
            </a:r>
            <a:r>
              <a:rPr lang="en-US" sz="16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/>
              <a:t>. </a:t>
            </a:r>
            <a:r>
              <a:rPr lang="en-US" sz="1600" b="1" dirty="0"/>
              <a:t>f</a:t>
            </a:r>
            <a:r>
              <a:rPr lang="en-US" sz="1600" b="1" dirty="0" smtClean="0"/>
              <a:t>rom </a:t>
            </a:r>
            <a:r>
              <a:rPr lang="en-US" sz="1600" b="1" dirty="0"/>
              <a:t>15</a:t>
            </a:r>
            <a:r>
              <a:rPr lang="en-US" sz="1600" b="1" baseline="30000" dirty="0"/>
              <a:t>th </a:t>
            </a:r>
            <a:r>
              <a:rPr lang="en-US" sz="1600" b="1" dirty="0"/>
              <a:t>Sept to 15</a:t>
            </a:r>
            <a:r>
              <a:rPr lang="en-US" sz="1600" b="1" baseline="30000" dirty="0"/>
              <a:t>th</a:t>
            </a:r>
            <a:r>
              <a:rPr lang="en-US" sz="1600" b="1" dirty="0"/>
              <a:t> Nov</a:t>
            </a:r>
            <a:endParaRPr lang="es-ES" sz="1600" b="1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00FF"/>
                </a:solidFill>
              </a:rPr>
              <a:t>Portugal-Spain</a:t>
            </a:r>
            <a:r>
              <a:rPr lang="en-US" sz="1600" dirty="0"/>
              <a:t>. </a:t>
            </a:r>
            <a:r>
              <a:rPr lang="en-US" sz="1600" b="1" dirty="0" smtClean="0"/>
              <a:t>from </a:t>
            </a:r>
            <a:r>
              <a:rPr lang="en-US" sz="1600" b="1" dirty="0"/>
              <a:t>26</a:t>
            </a:r>
            <a:r>
              <a:rPr lang="en-US" sz="1600" b="1" baseline="30000" dirty="0"/>
              <a:t>th</a:t>
            </a:r>
            <a:r>
              <a:rPr lang="en-US" sz="1600" b="1" dirty="0"/>
              <a:t>  Sept to 26</a:t>
            </a:r>
            <a:r>
              <a:rPr lang="en-US" sz="1600" b="1" baseline="30000" dirty="0"/>
              <a:t>th</a:t>
            </a:r>
            <a:r>
              <a:rPr lang="en-US" sz="1600" b="1" dirty="0"/>
              <a:t> Nov 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TSOs assessment </a:t>
            </a:r>
            <a:r>
              <a:rPr lang="en-US" dirty="0" smtClean="0">
                <a:ea typeface="Arial Unicode MS" pitchFamily="34" charset="-128"/>
              </a:rPr>
              <a:t>of the PC results. IA updated by the end of November.</a:t>
            </a:r>
            <a:r>
              <a:rPr lang="en-US" b="1" dirty="0" smtClean="0">
                <a:ea typeface="Arial Unicode MS" pitchFamily="34" charset="-128"/>
              </a:rPr>
              <a:t> 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Following </a:t>
            </a:r>
            <a:r>
              <a:rPr lang="en-US" dirty="0">
                <a:ea typeface="Arial Unicode MS" pitchFamily="34" charset="-128"/>
              </a:rPr>
              <a:t>positive </a:t>
            </a:r>
            <a:r>
              <a:rPr lang="en-US" dirty="0" smtClean="0">
                <a:ea typeface="Arial Unicode MS" pitchFamily="34" charset="-128"/>
              </a:rPr>
              <a:t>NRAs evaluation</a:t>
            </a:r>
            <a:r>
              <a:rPr lang="en-US" dirty="0">
                <a:ea typeface="Arial Unicode MS" pitchFamily="34" charset="-128"/>
              </a:rPr>
              <a:t>: publication on the TSO’s web </a:t>
            </a:r>
            <a:r>
              <a:rPr lang="en-US" dirty="0" smtClean="0">
                <a:ea typeface="Arial Unicode MS" pitchFamily="34" charset="-128"/>
              </a:rPr>
              <a:t>site by the end 2016</a:t>
            </a:r>
            <a:endParaRPr lang="en-US" dirty="0"/>
          </a:p>
          <a:p>
            <a:pPr lvl="3"/>
            <a:endParaRPr lang="en-US" sz="16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Other adaptations to the IO NC (TSO)</a:t>
            </a:r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9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Spain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CNMC’s Circular 2/2015 establishing the balancing rules in the transmission network system – Jul. 2015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Entry into force: 1st October 2016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u="sng" dirty="0" smtClean="0"/>
              <a:t>Issues </a:t>
            </a:r>
            <a:r>
              <a:rPr lang="en-GB" u="sng" dirty="0"/>
              <a:t>recently developed : </a:t>
            </a:r>
            <a:endParaRPr lang="en-GB" u="sng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Adaptation of market rules: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Ministry´s Resolution approving rules management of guarantees of the gas system (2 august 2016): protocols of communication with TSOs, management of breaches, amount and validity of guarantees for imbalance and capacity booking…</a:t>
            </a:r>
            <a:endParaRPr lang="en-GB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Ministry´s Resolution Organised Market (6 June 2016) approving the model agreement for the creation of a market maker and purchasing procedure of cushion gas.</a:t>
            </a:r>
            <a:endParaRPr lang="en-GB" u="sng" dirty="0" smtClean="0"/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4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Spain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u="sng" dirty="0" smtClean="0"/>
              <a:t>Issues </a:t>
            </a:r>
            <a:r>
              <a:rPr lang="en-GB" u="sng" dirty="0"/>
              <a:t>recently </a:t>
            </a:r>
            <a:r>
              <a:rPr lang="en-GB" u="sng" dirty="0" smtClean="0"/>
              <a:t>developed: (</a:t>
            </a:r>
            <a:r>
              <a:rPr lang="en-GB" u="sng" dirty="0" err="1" smtClean="0"/>
              <a:t>cont</a:t>
            </a:r>
            <a:r>
              <a:rPr lang="en-GB" u="sng" dirty="0" smtClean="0"/>
              <a:t>)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/>
              <a:t>NGTS06 “Matching” and NGTS07 “Balancing” (23 September 2016) Define matching and balancing rules.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NGTS03 “Programming”, NGTS04 “Nominations” and detailed protocols PD07 and PD13 </a:t>
            </a:r>
            <a:r>
              <a:rPr lang="en-GB" dirty="0"/>
              <a:t>(28 </a:t>
            </a:r>
            <a:r>
              <a:rPr lang="en-GB" dirty="0" smtClean="0"/>
              <a:t>September 2016). Define the </a:t>
            </a:r>
            <a:r>
              <a:rPr lang="en-GB" dirty="0"/>
              <a:t>calendar for nominations and </a:t>
            </a:r>
            <a:r>
              <a:rPr lang="en-GB" dirty="0" err="1"/>
              <a:t>renominations</a:t>
            </a:r>
            <a:r>
              <a:rPr lang="en-GB" dirty="0"/>
              <a:t>. </a:t>
            </a:r>
            <a:endParaRPr lang="en-GB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/>
              <a:t>PD 18 “Technical Parameters for normal operation and balancing actions” (30 September 2016). Define parameters establishing normal operation of the grid and when TSO must buy title products in the VTP.</a:t>
            </a:r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869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TSOs: first overview)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391978" cy="415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971600" y="1859003"/>
            <a:ext cx="635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MIBGAS has been operating since the end of 2015 in Spain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c641f6b-173f-4c37-93cf-ef61185cb29f">0 - 39th IG_Meeting guide v2.pptx</AcerDocumentName>
    <_dlc_DocId xmlns="985daa2e-53d8-4475-82b8-9c7d25324e34">ACER-2016-42951</_dlc_DocId>
    <_dlc_DocIdUrl xmlns="985daa2e-53d8-4475-82b8-9c7d25324e34">
      <Url>http://s-do-prod-ap/Events/39th-IG-Meeting/_layouts/DocIdRedir.aspx?ID=ACER-2016-42951</Url>
      <Description>ACER-2016-42951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E87199659DD4F959ADD789D2F42C6" ma:contentTypeVersion="20" ma:contentTypeDescription="Create a new document." ma:contentTypeScope="" ma:versionID="280dfc725934381ddef6fedb00d4e2f0">
  <xsd:schema xmlns:xsd="http://www.w3.org/2001/XMLSchema" xmlns:xs="http://www.w3.org/2001/XMLSchema" xmlns:p="http://schemas.microsoft.com/office/2006/metadata/properties" xmlns:ns2="985daa2e-53d8-4475-82b8-9c7d25324e34" xmlns:ns3="ac641f6b-173f-4c37-93cf-ef61185cb29f" targetNamespace="http://schemas.microsoft.com/office/2006/metadata/properties" ma:root="true" ma:fieldsID="0944bd07dbc4e3182c340b09c37fbfbd" ns2:_="" ns3:_="">
    <xsd:import namespace="985daa2e-53d8-4475-82b8-9c7d25324e34"/>
    <xsd:import namespace="ac641f6b-173f-4c37-93cf-ef61185cb2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41f6b-173f-4c37-93cf-ef61185cb29f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14A79-3C90-4117-BBAC-D663A132CD30}"/>
</file>

<file path=customXml/itemProps2.xml><?xml version="1.0" encoding="utf-8"?>
<ds:datastoreItem xmlns:ds="http://schemas.openxmlformats.org/officeDocument/2006/customXml" ds:itemID="{4084BA28-C57B-47B8-885F-DC7A52586AF4}"/>
</file>

<file path=customXml/itemProps3.xml><?xml version="1.0" encoding="utf-8"?>
<ds:datastoreItem xmlns:ds="http://schemas.openxmlformats.org/officeDocument/2006/customXml" ds:itemID="{442D8017-E071-4736-8C8F-3B5C7CE3DFA0}"/>
</file>

<file path=customXml/itemProps4.xml><?xml version="1.0" encoding="utf-8"?>
<ds:datastoreItem xmlns:ds="http://schemas.openxmlformats.org/officeDocument/2006/customXml" ds:itemID="{7808543B-C875-4863-81C0-1E4D3E988C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16183</TotalTime>
  <Words>1843</Words>
  <Application>Microsoft Office PowerPoint</Application>
  <PresentationFormat>Presentación en pantalla (4:3)</PresentationFormat>
  <Paragraphs>295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31</vt:i4>
      </vt:variant>
    </vt:vector>
  </HeadingPairs>
  <TitlesOfParts>
    <vt:vector size="53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Alonso Borrego, Nuria</cp:lastModifiedBy>
  <cp:revision>2142</cp:revision>
  <cp:lastPrinted>2016-10-03T14:16:10Z</cp:lastPrinted>
  <dcterms:created xsi:type="dcterms:W3CDTF">2008-11-21T11:47:24Z</dcterms:created>
  <dcterms:modified xsi:type="dcterms:W3CDTF">2016-10-05T14:35:00Z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0x010100367E87199659DD4F959ADD789D2F42C6</vt:lpwstr>
  </property>
  <property fmtid="{D5CDD505-2E9C-101B-9397-08002B2CF9AE}" pid="3" name="_dlc_DocIdItemGuid">
    <vt:lpwstr>f5a4ba66-c431-48f7-af20-7b818389976b</vt:lpwstr>
  </property>
</Properties>
</file>