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Masters/slideMaster15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31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3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commentAuthors.xml" ContentType="application/vnd.openxmlformats-officedocument.presentationml.commentAuthors+xml"/>
  <Override PartName="/ppt/theme/theme4.xml" ContentType="application/vnd.openxmlformats-officedocument.theme+xml"/>
  <Override PartName="/ppt/theme/theme17.xml" ContentType="application/vnd.openxmlformats-officedocument.theme+xml"/>
  <Override PartName="/ppt/theme/theme16.xml" ContentType="application/vnd.openxmlformats-officedocument.theme+xml"/>
  <Override PartName="/ppt/theme/theme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13.xml" ContentType="application/vnd.openxmlformats-officedocument.theme+xml"/>
  <Override PartName="/ppt/theme/theme9.xml" ContentType="application/vnd.openxmlformats-officedocument.theme+xml"/>
  <Override PartName="/ppt/theme/theme12.xml" ContentType="application/vnd.openxmlformats-officedocument.theme+xml"/>
  <Override PartName="/ppt/theme/theme11.xml" ContentType="application/vnd.openxmlformats-officedocument.theme+xml"/>
  <Override PartName="/ppt/theme/theme10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5">
  <p:sldMasterIdLst>
    <p:sldMasterId id="2147483807" r:id="rId1"/>
    <p:sldMasterId id="2147483795" r:id="rId2"/>
    <p:sldMasterId id="2147483747" r:id="rId3"/>
    <p:sldMasterId id="2147483735" r:id="rId4"/>
    <p:sldMasterId id="2147483667" r:id="rId5"/>
    <p:sldMasterId id="2147483819" r:id="rId6"/>
    <p:sldMasterId id="2147483759" r:id="rId7"/>
    <p:sldMasterId id="2147483684" r:id="rId8"/>
    <p:sldMasterId id="2147483831" r:id="rId9"/>
    <p:sldMasterId id="2147483696" r:id="rId10"/>
    <p:sldMasterId id="2147483843" r:id="rId11"/>
    <p:sldMasterId id="2147483783" r:id="rId12"/>
    <p:sldMasterId id="2147483771" r:id="rId13"/>
    <p:sldMasterId id="2147483855" r:id="rId14"/>
    <p:sldMasterId id="2147483867" r:id="rId15"/>
  </p:sldMasterIdLst>
  <p:notesMasterIdLst>
    <p:notesMasterId r:id="rId32"/>
  </p:notesMasterIdLst>
  <p:handoutMasterIdLst>
    <p:handoutMasterId r:id="rId33"/>
  </p:handoutMasterIdLst>
  <p:sldIdLst>
    <p:sldId id="256" r:id="rId16"/>
    <p:sldId id="259" r:id="rId17"/>
    <p:sldId id="675" r:id="rId18"/>
    <p:sldId id="759" r:id="rId19"/>
    <p:sldId id="745" r:id="rId20"/>
    <p:sldId id="760" r:id="rId21"/>
    <p:sldId id="744" r:id="rId22"/>
    <p:sldId id="761" r:id="rId23"/>
    <p:sldId id="762" r:id="rId24"/>
    <p:sldId id="763" r:id="rId25"/>
    <p:sldId id="755" r:id="rId26"/>
    <p:sldId id="748" r:id="rId27"/>
    <p:sldId id="749" r:id="rId28"/>
    <p:sldId id="750" r:id="rId29"/>
    <p:sldId id="751" r:id="rId30"/>
    <p:sldId id="752" r:id="rId31"/>
  </p:sldIdLst>
  <p:sldSz cx="9144000" cy="6858000" type="screen4x3"/>
  <p:notesSz cx="6742113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2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rección de Hidrocarburos." initials="dh" lastIdx="8" clrIdx="0"/>
  <p:cmAuthor id="1" name="abg" initials="a" lastIdx="0" clrIdx="1"/>
  <p:cmAuthor id="2" name="Alonso Borrego, Nuria" initials="ABN" lastIdx="3" clrIdx="2">
    <p:extLst>
      <p:ext uri="{19B8F6BF-5375-455C-9EA6-DF929625EA0E}">
        <p15:presenceInfo xmlns:p15="http://schemas.microsoft.com/office/powerpoint/2012/main" userId="S-1-5-21-3432830275-2768717626-2736133141-7068" providerId="AD"/>
      </p:ext>
    </p:extLst>
  </p:cmAuthor>
  <p:cmAuthor id="3" name="Yunta Huete, Raúl" initials="YHR" lastIdx="1" clrIdx="3">
    <p:extLst>
      <p:ext uri="{19B8F6BF-5375-455C-9EA6-DF929625EA0E}">
        <p15:presenceInfo xmlns:p15="http://schemas.microsoft.com/office/powerpoint/2012/main" userId="S-1-5-21-3432830275-2768717626-2736133141-71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FF00"/>
    <a:srgbClr val="0000FF"/>
    <a:srgbClr val="3366CC"/>
    <a:srgbClr val="336699"/>
    <a:srgbClr val="006666"/>
    <a:srgbClr val="003399"/>
    <a:srgbClr val="264D74"/>
    <a:srgbClr val="0099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05" autoAdjust="0"/>
    <p:restoredTop sz="86371" autoAdjust="0"/>
  </p:normalViewPr>
  <p:slideViewPr>
    <p:cSldViewPr>
      <p:cViewPr varScale="1">
        <p:scale>
          <a:sx n="89" d="100"/>
          <a:sy n="89" d="100"/>
        </p:scale>
        <p:origin x="558" y="84"/>
      </p:cViewPr>
      <p:guideLst>
        <p:guide orient="horz" pos="2160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856" y="-102"/>
      </p:cViewPr>
      <p:guideLst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customXml" Target="../customXml/item1.xml"/><Relationship Id="rId21" Type="http://schemas.openxmlformats.org/officeDocument/2006/relationships/slide" Target="slides/slide6.xml"/><Relationship Id="rId34" Type="http://schemas.openxmlformats.org/officeDocument/2006/relationships/commentAuthors" Target="commentAuthors.xml"/><Relationship Id="rId42" Type="http://schemas.openxmlformats.org/officeDocument/2006/relationships/customXml" Target="../customXml/item4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1"/>
            <a:ext cx="2922317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8227" y="1"/>
            <a:ext cx="2922317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9376910"/>
            <a:ext cx="2922317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8227" y="9376910"/>
            <a:ext cx="2922317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FAEBFFC-D961-4508-B6BA-DC08FC9850A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8536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1"/>
            <a:ext cx="2922317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8227" y="1"/>
            <a:ext cx="2922317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75" y="739775"/>
            <a:ext cx="4935538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5476" y="4689250"/>
            <a:ext cx="5391172" cy="444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9376910"/>
            <a:ext cx="2922317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8227" y="9376910"/>
            <a:ext cx="2922317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B33F24A-EA4B-41A0-8608-EB69306753F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8955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5" descr="CEER_Transparent_ppt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17475"/>
            <a:ext cx="14001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92150" y="441325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en-GB" dirty="0"/>
              <a:t>Speaker</a:t>
            </a:r>
            <a:endParaRPr lang="en-US" dirty="0"/>
          </a:p>
          <a:p>
            <a:r>
              <a:rPr lang="en-US" dirty="0"/>
              <a:t>Meeting, l</a:t>
            </a:r>
            <a:r>
              <a:rPr lang="en-GB" dirty="0" err="1"/>
              <a:t>ocation</a:t>
            </a:r>
            <a:r>
              <a:rPr lang="en-GB" dirty="0"/>
              <a:t>, date, etc.</a:t>
            </a:r>
            <a:endParaRPr lang="en-US" dirty="0"/>
          </a:p>
        </p:txBody>
      </p:sp>
      <p:sp>
        <p:nvSpPr>
          <p:cNvPr id="2356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Ctr="0"/>
          <a:lstStyle>
            <a:lvl1pPr algn="l">
              <a:defRPr sz="4400">
                <a:solidFill>
                  <a:srgbClr val="264D74"/>
                </a:solidFill>
              </a:defRPr>
            </a:lvl1pPr>
          </a:lstStyle>
          <a:p>
            <a:r>
              <a:rPr lang="en-US" dirty="0"/>
              <a:t>Title of presentation</a:t>
            </a: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fr-BE" noProof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23/01/2017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23/01/2017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23/01/2017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23/01/2017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23/01/2017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23/01/2017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23/01/2017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23/01/2017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23/01/2017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23/01/2017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23/01/2017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331788"/>
            <a:ext cx="2144712" cy="57943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1788"/>
            <a:ext cx="6281738" cy="57943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3000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ewlogo_naturgas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42875"/>
            <a:ext cx="22860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331788"/>
            <a:ext cx="2144712" cy="57943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1788"/>
            <a:ext cx="6281738" cy="57943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7.png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10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88" y="-7938"/>
            <a:ext cx="9142412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71775" y="331788"/>
            <a:ext cx="62642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8675688" y="6524625"/>
            <a:ext cx="538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76055004-CC27-4B90-B1A8-C7BA06551D8B}" type="slidenum">
              <a:rPr lang="de-AT" sz="1400">
                <a:solidFill>
                  <a:schemeClr val="bg1"/>
                </a:solidFill>
                <a:latin typeface="Arial" charset="0"/>
                <a:cs typeface="+mn-cs"/>
              </a:rPr>
              <a:pPr>
                <a:defRPr/>
              </a:pPr>
              <a:t>‹Nº›</a:t>
            </a:fld>
            <a:endParaRPr lang="en-US" sz="14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28" r:id="rId2"/>
    <p:sldLayoutId id="2147483729" r:id="rId3"/>
    <p:sldLayoutId id="2147483730" r:id="rId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9856B-1662-41A4-A739-1529E60118C9}" type="datetimeFigureOut">
              <a:rPr lang="es-ES" smtClean="0"/>
              <a:pPr/>
              <a:t>23/01/2017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rotWithShape="0">
            <a:gsLst>
              <a:gs pos="0">
                <a:srgbClr val="007AAE"/>
              </a:gs>
              <a:gs pos="100000">
                <a:srgbClr val="007AAE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s-ES" sz="4400">
              <a:solidFill>
                <a:schemeClr val="tx2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4099" name="Picture 22" descr="ENAGAS_blanc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29600" y="152400"/>
            <a:ext cx="7620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830263"/>
            <a:ext cx="9144000" cy="76200"/>
          </a:xfrm>
          <a:prstGeom prst="rect">
            <a:avLst/>
          </a:prstGeom>
          <a:solidFill>
            <a:srgbClr val="9CB7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es-ES_tradnl" sz="1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32" r:id="rId6"/>
    <p:sldLayoutId id="2147483733" r:id="rId7"/>
    <p:sldLayoutId id="2147483724" r:id="rId8"/>
    <p:sldLayoutId id="2147483725" r:id="rId9"/>
    <p:sldLayoutId id="2147483726" r:id="rId10"/>
    <p:sldLayoutId id="214748372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5229200"/>
            <a:ext cx="4032448" cy="1008112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b="1" dirty="0" smtClean="0"/>
              <a:t>24</a:t>
            </a:r>
            <a:r>
              <a:rPr lang="en-US" b="1" baseline="30000" dirty="0" smtClean="0"/>
              <a:t>th</a:t>
            </a:r>
            <a:r>
              <a:rPr lang="en-US" b="1" dirty="0" smtClean="0"/>
              <a:t> January 2017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b="1" dirty="0" smtClean="0"/>
              <a:t>Teleconference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95536" y="3429000"/>
            <a:ext cx="77724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5715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kern="0" dirty="0" smtClean="0">
                <a:cs typeface="+mn-cs"/>
              </a:rPr>
              <a:t>41</a:t>
            </a:r>
            <a:r>
              <a:rPr lang="en-GB" sz="4000" b="1" kern="0" baseline="30000" dirty="0" smtClean="0">
                <a:cs typeface="+mn-cs"/>
              </a:rPr>
              <a:t>th</a:t>
            </a:r>
            <a:r>
              <a:rPr lang="en-GB" sz="4000" b="1" kern="0" dirty="0" smtClean="0">
                <a:cs typeface="+mn-cs"/>
              </a:rPr>
              <a:t> </a:t>
            </a:r>
            <a:r>
              <a:rPr lang="en-GB" sz="4000" b="1" kern="0" dirty="0">
                <a:cs typeface="+mn-cs"/>
              </a:rPr>
              <a:t>IG Meeting </a:t>
            </a:r>
            <a:r>
              <a:rPr lang="en-GB" sz="4000" b="1" kern="0" dirty="0">
                <a:solidFill>
                  <a:srgbClr val="264D74"/>
                </a:solidFill>
                <a:cs typeface="+mn-cs"/>
              </a:rPr>
              <a:t/>
            </a:r>
            <a:br>
              <a:rPr lang="en-GB" sz="4000" b="1" kern="0" dirty="0">
                <a:solidFill>
                  <a:srgbClr val="264D74"/>
                </a:solidFill>
                <a:cs typeface="+mn-cs"/>
              </a:rPr>
            </a:br>
            <a:r>
              <a:rPr lang="en-GB" sz="4000" b="1" kern="0" dirty="0">
                <a:cs typeface="+mn-cs"/>
              </a:rPr>
              <a:t>South Gas Regional Initiative</a:t>
            </a: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700808"/>
            <a:ext cx="1211026" cy="576064"/>
          </a:xfrm>
          <a:prstGeom prst="rect">
            <a:avLst/>
          </a:prstGeom>
          <a:noFill/>
        </p:spPr>
      </p:pic>
      <p:pic>
        <p:nvPicPr>
          <p:cNvPr id="5" name="4 Imagen" descr="SIMPLIFICADA CMY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72816"/>
            <a:ext cx="1224136" cy="504056"/>
          </a:xfrm>
          <a:prstGeom prst="rect">
            <a:avLst/>
          </a:prstGeom>
          <a:noFill/>
        </p:spPr>
      </p:pic>
      <p:pic>
        <p:nvPicPr>
          <p:cNvPr id="8" name="7 Imagen" descr="Logo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772816"/>
            <a:ext cx="148038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899592" y="84503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IV. </a:t>
            </a:r>
            <a:r>
              <a:rPr lang="en-GB" sz="2400" b="1" dirty="0" smtClean="0"/>
              <a:t>WP Third target: Market integration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7" name="4 Rectángulo"/>
          <p:cNvSpPr/>
          <p:nvPr/>
        </p:nvSpPr>
        <p:spPr>
          <a:xfrm>
            <a:off x="784548" y="1066366"/>
            <a:ext cx="756084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pPr lvl="1"/>
            <a:r>
              <a:rPr lang="en-GB" b="1" u="sng" dirty="0" smtClean="0"/>
              <a:t>IV.1. Iberia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NRAs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</a:p>
          <a:p>
            <a:pPr lvl="1"/>
            <a:endParaRPr lang="es-ES" sz="1200" b="1" u="sng" dirty="0"/>
          </a:p>
          <a:p>
            <a:pPr marL="857250" lvl="1" indent="-400050">
              <a:buFont typeface="+mj-lt"/>
              <a:buAutoNum type="romanLcPeriod"/>
            </a:pPr>
            <a:r>
              <a:rPr lang="en-GB" sz="1600" dirty="0" smtClean="0"/>
              <a:t>MIBGAS</a:t>
            </a:r>
            <a:r>
              <a:rPr lang="en-GB" sz="1600" dirty="0" smtClean="0"/>
              <a:t>: implicit allocation </a:t>
            </a:r>
            <a:r>
              <a:rPr lang="en-GB" sz="1600" dirty="0" smtClean="0"/>
              <a:t>mechanism. Next Step of the </a:t>
            </a:r>
            <a:r>
              <a:rPr lang="en-GB" sz="1600" dirty="0" smtClean="0"/>
              <a:t>Procedure </a:t>
            </a:r>
            <a:r>
              <a:rPr lang="en-GB" sz="1600" dirty="0" smtClean="0"/>
              <a:t>proposed: </a:t>
            </a:r>
            <a:endParaRPr lang="en-GB" sz="1600" dirty="0" smtClean="0"/>
          </a:p>
          <a:p>
            <a:pPr marL="1771650" lvl="3" indent="-400050">
              <a:buFont typeface="Wingdings" panose="05000000000000000000" pitchFamily="2" charset="2"/>
              <a:buChar char="ü"/>
            </a:pPr>
            <a:r>
              <a:rPr lang="en-GB" sz="1600" dirty="0" smtClean="0"/>
              <a:t>Write it in a more open basis</a:t>
            </a:r>
            <a:r>
              <a:rPr lang="en-GB" sz="1600" dirty="0" smtClean="0"/>
              <a:t>:</a:t>
            </a:r>
            <a:endParaRPr lang="en-GB" sz="1600" dirty="0" smtClean="0"/>
          </a:p>
          <a:p>
            <a:pPr marL="2228850" lvl="4" indent="-400050">
              <a:buFont typeface="Wingdings" panose="05000000000000000000" pitchFamily="2" charset="2"/>
              <a:buChar char="Ø"/>
            </a:pPr>
            <a:r>
              <a:rPr lang="en-GB" sz="1600" dirty="0" smtClean="0"/>
              <a:t>No fixed reserved amount of capacity</a:t>
            </a:r>
            <a:r>
              <a:rPr lang="en-GB" sz="1600" dirty="0" smtClean="0"/>
              <a:t>. (Initially can be the figures agreed)</a:t>
            </a:r>
            <a:endParaRPr lang="en-GB" sz="1600" dirty="0" smtClean="0"/>
          </a:p>
          <a:p>
            <a:pPr marL="2228850" lvl="4" indent="-400050">
              <a:buFont typeface="Wingdings" panose="05000000000000000000" pitchFamily="2" charset="2"/>
              <a:buChar char="Ø"/>
            </a:pPr>
            <a:r>
              <a:rPr lang="en-GB" sz="1600" dirty="0" smtClean="0"/>
              <a:t>Mor</a:t>
            </a:r>
            <a:r>
              <a:rPr lang="en-GB" sz="1600" dirty="0" smtClean="0"/>
              <a:t>e flexibility </a:t>
            </a:r>
            <a:r>
              <a:rPr lang="en-GB" sz="1600" dirty="0" smtClean="0"/>
              <a:t>of </a:t>
            </a:r>
            <a:r>
              <a:rPr lang="en-GB" sz="1600" dirty="0" smtClean="0"/>
              <a:t>sharing capacity after monthly capacity allocation</a:t>
            </a:r>
            <a:r>
              <a:rPr lang="en-GB" sz="1600" dirty="0" smtClean="0"/>
              <a:t>. (</a:t>
            </a:r>
            <a:r>
              <a:rPr lang="en-GB" sz="1600" dirty="0" smtClean="0"/>
              <a:t>Initially the factor can be 100%)</a:t>
            </a:r>
            <a:endParaRPr lang="en-GB" sz="1600" dirty="0" smtClean="0"/>
          </a:p>
          <a:p>
            <a:pPr marL="1771650" lvl="3" indent="-400050">
              <a:buFont typeface="Wingdings" panose="05000000000000000000" pitchFamily="2" charset="2"/>
              <a:buChar char="ü"/>
            </a:pPr>
            <a:endParaRPr lang="en-GB" dirty="0" smtClean="0"/>
          </a:p>
          <a:p>
            <a:pPr marL="1771650" lvl="3" indent="-400050">
              <a:buFont typeface="Wingdings" panose="05000000000000000000" pitchFamily="2" charset="2"/>
              <a:buChar char="ü"/>
            </a:pPr>
            <a:endParaRPr lang="en-GB" dirty="0" smtClean="0"/>
          </a:p>
          <a:p>
            <a:pPr lvl="1"/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3675104"/>
            <a:ext cx="4824536" cy="318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3077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899592" y="84503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IV. </a:t>
            </a:r>
            <a:r>
              <a:rPr lang="en-GB" sz="2400" b="1" dirty="0" smtClean="0"/>
              <a:t>WP Third target: Market integration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7" name="4 Rectángulo"/>
          <p:cNvSpPr/>
          <p:nvPr/>
        </p:nvSpPr>
        <p:spPr>
          <a:xfrm>
            <a:off x="611560" y="1062902"/>
            <a:ext cx="698477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pPr lvl="1"/>
            <a:r>
              <a:rPr lang="en-GB" b="1" u="sng" dirty="0" smtClean="0"/>
              <a:t>IV.2. France: gas prices and internal congestions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NRAs and TSOs)</a:t>
            </a:r>
            <a:endParaRPr lang="es-ES" b="1" u="sng" dirty="0"/>
          </a:p>
          <a:p>
            <a:pPr lvl="1"/>
            <a:endParaRPr lang="en-GB" b="1" u="sng" dirty="0" smtClean="0"/>
          </a:p>
          <a:p>
            <a:pPr lvl="1"/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  <p:pic>
        <p:nvPicPr>
          <p:cNvPr id="2050" name="Imagen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2856"/>
            <a:ext cx="7299227" cy="375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811805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899592" y="84503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V. </a:t>
            </a:r>
            <a:r>
              <a:rPr lang="en-GB" sz="2400" b="1" dirty="0" smtClean="0"/>
              <a:t>WP Fourth target: Infrastructures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7" name="4 Rectángulo"/>
          <p:cNvSpPr/>
          <p:nvPr/>
        </p:nvSpPr>
        <p:spPr>
          <a:xfrm>
            <a:off x="821434" y="845034"/>
            <a:ext cx="727895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IV.1. VIP </a:t>
            </a:r>
            <a:r>
              <a:rPr lang="en-GB" dirty="0" err="1" smtClean="0"/>
              <a:t>Pirineos</a:t>
            </a:r>
            <a:r>
              <a:rPr lang="en-GB" dirty="0" smtClean="0"/>
              <a:t>: </a:t>
            </a:r>
            <a:r>
              <a:rPr lang="en-GB" b="1" u="sng" dirty="0" smtClean="0"/>
              <a:t>STEP project </a:t>
            </a:r>
          </a:p>
          <a:p>
            <a:pPr lvl="1"/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for information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by NRAs and TSOs)</a:t>
            </a:r>
            <a:endParaRPr lang="en-GB" b="1" u="sng" dirty="0" smtClean="0"/>
          </a:p>
          <a:p>
            <a:endParaRPr lang="es-ES" dirty="0"/>
          </a:p>
          <a:p>
            <a:r>
              <a:rPr lang="en-US" sz="1400" dirty="0"/>
              <a:t>The </a:t>
            </a:r>
            <a:r>
              <a:rPr lang="en-US" sz="1400" dirty="0" smtClean="0"/>
              <a:t>project STEP CBA </a:t>
            </a:r>
            <a:r>
              <a:rPr lang="en-US" sz="1400" b="1" u="sng" dirty="0" smtClean="0"/>
              <a:t>promoted by the EC and developed by </a:t>
            </a:r>
            <a:r>
              <a:rPr lang="en-US" sz="1400" b="1" u="sng" dirty="0" err="1" smtClean="0"/>
              <a:t>Pöyry</a:t>
            </a:r>
            <a:r>
              <a:rPr lang="en-US" sz="1400" b="1" u="sng" dirty="0" smtClean="0"/>
              <a:t> consultancy </a:t>
            </a:r>
            <a:r>
              <a:rPr lang="en-US" sz="1400" dirty="0"/>
              <a:t>started in December 2, 2016. The draft </a:t>
            </a:r>
            <a:r>
              <a:rPr lang="en-US" sz="1400" dirty="0" smtClean="0"/>
              <a:t>interim report </a:t>
            </a:r>
            <a:r>
              <a:rPr lang="en-US" sz="1400" dirty="0"/>
              <a:t>will be delivered after 2 months and the draft final report after 5 months since project start </a:t>
            </a:r>
            <a:r>
              <a:rPr lang="en-US" sz="1400" dirty="0" smtClean="0"/>
              <a:t>date. </a:t>
            </a:r>
          </a:p>
          <a:p>
            <a:endParaRPr lang="en-US" sz="1400" i="1" dirty="0" smtClean="0"/>
          </a:p>
          <a:p>
            <a:r>
              <a:rPr lang="en-US" sz="1400" i="1" u="sng" dirty="0" smtClean="0"/>
              <a:t>High level meeting held on 15</a:t>
            </a:r>
            <a:r>
              <a:rPr lang="en-US" sz="1400" i="1" u="sng" baseline="30000" dirty="0" smtClean="0"/>
              <a:t>th</a:t>
            </a:r>
            <a:r>
              <a:rPr lang="en-US" sz="1400" i="1" u="sng" dirty="0" smtClean="0"/>
              <a:t> December </a:t>
            </a:r>
            <a:r>
              <a:rPr lang="en-US" sz="1400" dirty="0" smtClean="0"/>
              <a:t>was presented the </a:t>
            </a:r>
            <a:r>
              <a:rPr lang="en-US" sz="1400" u="sng" dirty="0" smtClean="0"/>
              <a:t>inception report</a:t>
            </a:r>
          </a:p>
          <a:p>
            <a:endParaRPr lang="en-GB" sz="1400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algn="just"/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839" y="3717032"/>
            <a:ext cx="8258175" cy="23526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328" y="904807"/>
            <a:ext cx="1463686" cy="102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80392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123728" y="5805264"/>
            <a:ext cx="86409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/>
          <p:cNvSpPr/>
          <p:nvPr/>
        </p:nvSpPr>
        <p:spPr>
          <a:xfrm>
            <a:off x="4139952" y="5085184"/>
            <a:ext cx="93610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899592" y="84503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VI. </a:t>
            </a:r>
            <a:r>
              <a:rPr lang="en-GB" sz="2400" b="1" dirty="0" smtClean="0"/>
              <a:t>WP Fifth target: Pending issues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7" name="4 Rectángulo"/>
          <p:cNvSpPr/>
          <p:nvPr/>
        </p:nvSpPr>
        <p:spPr>
          <a:xfrm>
            <a:off x="899592" y="1628800"/>
            <a:ext cx="698477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pPr lvl="1"/>
            <a:r>
              <a:rPr lang="en-GB" b="1" u="sng" dirty="0" smtClean="0"/>
              <a:t>VI.1. Interoperability. NC implementation:</a:t>
            </a:r>
          </a:p>
          <a:p>
            <a:pPr lvl="1"/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for information by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TSOs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  <a:endParaRPr lang="en-GB" b="1" u="sng" dirty="0"/>
          </a:p>
          <a:p>
            <a:pPr lvl="1"/>
            <a:endParaRPr lang="en-GB" dirty="0" smtClean="0"/>
          </a:p>
          <a:p>
            <a:pPr marL="1182688" lvl="2" indent="-268288" algn="just">
              <a:buFont typeface="Wingdings" pitchFamily="2" charset="2"/>
              <a:buChar char="Ø"/>
            </a:pPr>
            <a:r>
              <a:rPr lang="en-US" b="1" u="sng" dirty="0">
                <a:ea typeface="Arial Unicode MS" pitchFamily="34" charset="-128"/>
              </a:rPr>
              <a:t>Interconnection Agreement: 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Final version of IAs:</a:t>
            </a:r>
          </a:p>
          <a:p>
            <a:pPr marL="1657350" lvl="3" indent="-285750" algn="just">
              <a:buFont typeface="Arial" panose="020B0604020202020204" pitchFamily="34" charset="0"/>
              <a:buChar char="•"/>
            </a:pPr>
            <a:r>
              <a:rPr lang="en-US" sz="1600" b="1" dirty="0" smtClean="0">
                <a:ea typeface="Arial Unicode MS" pitchFamily="34" charset="-128"/>
              </a:rPr>
              <a:t>VIP </a:t>
            </a:r>
            <a:r>
              <a:rPr lang="en-US" sz="1600" b="1" dirty="0" err="1" smtClean="0">
                <a:ea typeface="Arial Unicode MS" pitchFamily="34" charset="-128"/>
              </a:rPr>
              <a:t>Pirineos</a:t>
            </a:r>
            <a:r>
              <a:rPr lang="en-US" sz="1600" b="1" dirty="0" smtClean="0">
                <a:ea typeface="Arial Unicode MS" pitchFamily="34" charset="-128"/>
              </a:rPr>
              <a:t>. </a:t>
            </a:r>
            <a:r>
              <a:rPr lang="en-US" sz="1600" dirty="0" smtClean="0">
                <a:ea typeface="Arial Unicode MS" pitchFamily="34" charset="-128"/>
              </a:rPr>
              <a:t>NRAs have been submitted (18</a:t>
            </a:r>
            <a:r>
              <a:rPr lang="en-US" sz="1600" baseline="30000" dirty="0" smtClean="0">
                <a:ea typeface="Arial Unicode MS" pitchFamily="34" charset="-128"/>
              </a:rPr>
              <a:t>th</a:t>
            </a:r>
            <a:r>
              <a:rPr lang="en-US" sz="1600" dirty="0" smtClean="0">
                <a:ea typeface="Arial Unicode MS" pitchFamily="34" charset="-128"/>
              </a:rPr>
              <a:t> January): </a:t>
            </a:r>
          </a:p>
          <a:p>
            <a:pPr marL="2114550" lvl="4" indent="-285750" algn="just">
              <a:buFont typeface="Wingdings" panose="05000000000000000000" pitchFamily="2" charset="2"/>
              <a:buChar char="ü"/>
            </a:pPr>
            <a:r>
              <a:rPr lang="en-US" sz="1600" u="sng" dirty="0" smtClean="0">
                <a:ea typeface="Arial Unicode MS" pitchFamily="34" charset="-128"/>
              </a:rPr>
              <a:t>Final version of the IA </a:t>
            </a:r>
            <a:r>
              <a:rPr lang="en-US" sz="1600" dirty="0" smtClean="0">
                <a:ea typeface="Arial Unicode MS" pitchFamily="34" charset="-128"/>
              </a:rPr>
              <a:t>received (most of the comments received in the public consultation have been taken on board).</a:t>
            </a:r>
          </a:p>
          <a:p>
            <a:pPr marL="2114550" lvl="4" indent="-285750" algn="just">
              <a:buFont typeface="Wingdings" panose="05000000000000000000" pitchFamily="2" charset="2"/>
              <a:buChar char="ü"/>
            </a:pPr>
            <a:r>
              <a:rPr lang="en-US" sz="1600" u="sng" dirty="0" smtClean="0">
                <a:ea typeface="Arial Unicode MS" pitchFamily="34" charset="-128"/>
              </a:rPr>
              <a:t>Reasoned document </a:t>
            </a:r>
            <a:r>
              <a:rPr lang="en-US" sz="1600" dirty="0" smtClean="0">
                <a:ea typeface="Arial Unicode MS" pitchFamily="34" charset="-128"/>
              </a:rPr>
              <a:t>with comments received in the public consultation</a:t>
            </a:r>
          </a:p>
          <a:p>
            <a:pPr marL="1657350" lvl="3" indent="-285750" algn="just">
              <a:buFont typeface="Arial" panose="020B0604020202020204" pitchFamily="34" charset="0"/>
              <a:buChar char="•"/>
            </a:pPr>
            <a:r>
              <a:rPr lang="en-US" sz="1600" b="1" dirty="0" smtClean="0">
                <a:ea typeface="Arial Unicode MS" pitchFamily="34" charset="-128"/>
              </a:rPr>
              <a:t>IA VIP </a:t>
            </a:r>
            <a:r>
              <a:rPr lang="en-US" sz="1600" b="1" dirty="0" err="1" smtClean="0">
                <a:ea typeface="Arial Unicode MS" pitchFamily="34" charset="-128"/>
              </a:rPr>
              <a:t>Iberico</a:t>
            </a:r>
            <a:r>
              <a:rPr lang="en-US" sz="1600" dirty="0" smtClean="0">
                <a:ea typeface="Arial Unicode MS" pitchFamily="34" charset="-128"/>
              </a:rPr>
              <a:t>. Final version and reasoned document not received yet</a:t>
            </a:r>
            <a:r>
              <a:rPr lang="en-US" sz="1600" i="1" dirty="0" smtClean="0">
                <a:ea typeface="Arial Unicode MS" pitchFamily="34" charset="-128"/>
              </a:rPr>
              <a:t>. </a:t>
            </a:r>
            <a:r>
              <a:rPr lang="en-US" sz="1600" b="1" i="1" dirty="0" smtClean="0">
                <a:ea typeface="Arial Unicode MS" pitchFamily="34" charset="-128"/>
              </a:rPr>
              <a:t>When?</a:t>
            </a: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endParaRPr lang="en-US" sz="1600" dirty="0" smtClean="0">
              <a:ea typeface="Arial Unicode MS" pitchFamily="34" charset="-128"/>
            </a:endParaRP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ea typeface="Arial Unicode MS" pitchFamily="34" charset="-128"/>
              </a:rPr>
              <a:t>Publication on TSOs websites of IAs and reasoned document. </a:t>
            </a:r>
            <a:r>
              <a:rPr lang="en-US" sz="1600" b="1" i="1" dirty="0" smtClean="0">
                <a:ea typeface="Arial Unicode MS" pitchFamily="34" charset="-128"/>
              </a:rPr>
              <a:t>When? </a:t>
            </a:r>
            <a:endParaRPr lang="en-US" sz="1600" b="1" i="1" dirty="0" smtClean="0"/>
          </a:p>
          <a:p>
            <a:pPr lvl="5"/>
            <a:endParaRPr lang="en-US" sz="1600" dirty="0"/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r>
              <a:rPr lang="en-US" sz="1600" dirty="0"/>
              <a:t>Other adaptations to the IO NC (TSO, ACER)</a:t>
            </a:r>
          </a:p>
          <a:p>
            <a:pPr lvl="1"/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0135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203848" y="3933056"/>
            <a:ext cx="194421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i="1" dirty="0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899592" y="84503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VI. </a:t>
            </a:r>
            <a:r>
              <a:rPr lang="en-GB" sz="2400" b="1" dirty="0" smtClean="0"/>
              <a:t>WP Fifth target: Pending issues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7" name="4 Rectángulo"/>
          <p:cNvSpPr/>
          <p:nvPr/>
        </p:nvSpPr>
        <p:spPr>
          <a:xfrm>
            <a:off x="899592" y="1628800"/>
            <a:ext cx="698477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pPr lvl="1"/>
            <a:r>
              <a:rPr lang="en-GB" b="1" u="sng" dirty="0" smtClean="0"/>
              <a:t>VI.1. Implementation of OSBB mechanism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TSOs)</a:t>
            </a:r>
            <a:endParaRPr lang="en-GB" b="1" u="sng" dirty="0"/>
          </a:p>
          <a:p>
            <a:pPr lvl="1"/>
            <a:endParaRPr lang="en-GB" b="1" u="sng" dirty="0" smtClean="0"/>
          </a:p>
          <a:p>
            <a:pPr lvl="1"/>
            <a:endParaRPr lang="en-GB" dirty="0" smtClean="0"/>
          </a:p>
          <a:p>
            <a:pPr marL="725488" lvl="1" indent="-268288" algn="just">
              <a:buFont typeface="Wingdings" pitchFamily="2" charset="2"/>
              <a:buChar char="Ø"/>
            </a:pPr>
            <a:r>
              <a:rPr lang="en-US" dirty="0" smtClean="0">
                <a:ea typeface="Arial Unicode MS" pitchFamily="34" charset="-128"/>
              </a:rPr>
              <a:t>OSBB scheme approved</a:t>
            </a:r>
            <a:r>
              <a:rPr lang="en-US" dirty="0">
                <a:ea typeface="Arial Unicode MS" pitchFamily="34" charset="-128"/>
              </a:rPr>
              <a:t> </a:t>
            </a:r>
            <a:r>
              <a:rPr lang="en-US" dirty="0" smtClean="0">
                <a:ea typeface="Arial Unicode MS" pitchFamily="34" charset="-128"/>
              </a:rPr>
              <a:t>on April 2016.</a:t>
            </a:r>
          </a:p>
          <a:p>
            <a:pPr marL="725488" lvl="1" indent="-268288" algn="just">
              <a:buFont typeface="Wingdings" pitchFamily="2" charset="2"/>
              <a:buChar char="Ø"/>
            </a:pPr>
            <a:r>
              <a:rPr lang="en-US" dirty="0" smtClean="0">
                <a:ea typeface="Arial Unicode MS" pitchFamily="34" charset="-128"/>
              </a:rPr>
              <a:t>Current status: </a:t>
            </a:r>
          </a:p>
          <a:p>
            <a:pPr marL="1182688" lvl="2" indent="-268288" algn="just">
              <a:buFont typeface="Wingdings" pitchFamily="2" charset="2"/>
              <a:buChar char="Ø"/>
            </a:pPr>
            <a:r>
              <a:rPr lang="en-US" dirty="0" smtClean="0">
                <a:ea typeface="Arial Unicode MS" pitchFamily="34" charset="-128"/>
              </a:rPr>
              <a:t>Implementation agreed by 1</a:t>
            </a:r>
            <a:r>
              <a:rPr lang="en-US" baseline="30000" dirty="0" smtClean="0">
                <a:ea typeface="Arial Unicode MS" pitchFamily="34" charset="-128"/>
              </a:rPr>
              <a:t>st</a:t>
            </a:r>
            <a:r>
              <a:rPr lang="en-US" dirty="0" smtClean="0">
                <a:ea typeface="Arial Unicode MS" pitchFamily="34" charset="-128"/>
              </a:rPr>
              <a:t> April </a:t>
            </a:r>
            <a:r>
              <a:rPr lang="en-US" dirty="0">
                <a:ea typeface="Arial Unicode MS" pitchFamily="34" charset="-128"/>
              </a:rPr>
              <a:t>2017 </a:t>
            </a:r>
          </a:p>
          <a:p>
            <a:pPr lvl="5" algn="just"/>
            <a:r>
              <a:rPr lang="en-US" b="1" i="1" dirty="0" smtClean="0">
                <a:ea typeface="Arial Unicode MS" pitchFamily="34" charset="-128"/>
              </a:rPr>
              <a:t>Current status?</a:t>
            </a:r>
            <a:endParaRPr lang="en-US" b="1" i="1" dirty="0">
              <a:ea typeface="Arial Unicode MS" pitchFamily="34" charset="-128"/>
            </a:endParaRPr>
          </a:p>
          <a:p>
            <a:pPr lvl="2" algn="just"/>
            <a:r>
              <a:rPr lang="en-US" dirty="0" smtClean="0">
                <a:ea typeface="Arial Unicode MS" pitchFamily="34" charset="-128"/>
              </a:rPr>
              <a:t> </a:t>
            </a:r>
            <a:endParaRPr lang="en-US" dirty="0">
              <a:ea typeface="Arial Unicode MS" pitchFamily="34" charset="-128"/>
            </a:endParaRPr>
          </a:p>
          <a:p>
            <a:pPr algn="just"/>
            <a:endParaRPr lang="en-US" dirty="0">
              <a:solidFill>
                <a:srgbClr val="FF0000"/>
              </a:solidFill>
              <a:ea typeface="Arial Unicode MS" pitchFamily="34" charset="-128"/>
            </a:endParaRP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02067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899592" y="84503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VII. </a:t>
            </a:r>
            <a:r>
              <a:rPr lang="en-GB" sz="2400" b="1" dirty="0" smtClean="0"/>
              <a:t>AOB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7" name="4 Rectángulo"/>
          <p:cNvSpPr/>
          <p:nvPr/>
        </p:nvSpPr>
        <p:spPr>
          <a:xfrm>
            <a:off x="899592" y="1628800"/>
            <a:ext cx="698477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pPr lvl="1"/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99215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899592" y="798428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VIII. </a:t>
            </a:r>
            <a:r>
              <a:rPr lang="en-GB" sz="2400" b="1" dirty="0" smtClean="0"/>
              <a:t>Calendar of the next meeting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7" name="4 Rectángulo"/>
          <p:cNvSpPr/>
          <p:nvPr/>
        </p:nvSpPr>
        <p:spPr>
          <a:xfrm>
            <a:off x="899592" y="1628800"/>
            <a:ext cx="698477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pPr lvl="1"/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1100731"/>
            <a:ext cx="648072" cy="318724"/>
          </a:xfrm>
          <a:prstGeom prst="rect">
            <a:avLst/>
          </a:prstGeom>
        </p:spPr>
      </p:pic>
      <p:sp>
        <p:nvSpPr>
          <p:cNvPr id="8" name="5 Rectángulo"/>
          <p:cNvSpPr/>
          <p:nvPr/>
        </p:nvSpPr>
        <p:spPr>
          <a:xfrm>
            <a:off x="539552" y="6383785"/>
            <a:ext cx="7992888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s-ES" sz="1600" b="1" u="sng" dirty="0" err="1" smtClean="0"/>
              <a:t>Next</a:t>
            </a:r>
            <a:r>
              <a:rPr lang="es-ES" sz="1600" b="1" u="sng" dirty="0" smtClean="0"/>
              <a:t> meeting</a:t>
            </a:r>
            <a:r>
              <a:rPr lang="es-ES" sz="1600" b="1" dirty="0" smtClean="0"/>
              <a:t>: </a:t>
            </a:r>
            <a:r>
              <a:rPr lang="es-ES" sz="1600" b="1" dirty="0" err="1" smtClean="0"/>
              <a:t>March</a:t>
            </a:r>
            <a:r>
              <a:rPr lang="es-ES" sz="1600" b="1" dirty="0" smtClean="0"/>
              <a:t> 2017 (date </a:t>
            </a:r>
            <a:r>
              <a:rPr lang="es-ES" sz="1600" b="1" i="1" dirty="0" err="1" smtClean="0"/>
              <a:t>tbd</a:t>
            </a:r>
            <a:r>
              <a:rPr lang="es-ES" sz="1600" b="1" dirty="0" smtClean="0"/>
              <a:t>)</a:t>
            </a:r>
            <a:endParaRPr lang="es-ES" sz="1600" b="1" u="sng" dirty="0"/>
          </a:p>
          <a:p>
            <a:pPr lvl="0"/>
            <a:endParaRPr lang="es-ES" sz="1600" dirty="0" smtClean="0">
              <a:solidFill>
                <a:srgbClr val="FF000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17" y="1478789"/>
            <a:ext cx="7400925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97224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837487" cy="607765"/>
          </a:xfrm>
        </p:spPr>
        <p:txBody>
          <a:bodyPr lIns="0" tIns="0" rIns="0" bIns="0" anchor="b" anchorCtr="0"/>
          <a:lstStyle/>
          <a:p>
            <a:r>
              <a:rPr lang="de-DE" sz="2400" dirty="0" smtClean="0"/>
              <a:t>Agenda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268538" y="6308725"/>
            <a:ext cx="4967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</a:pPr>
            <a:endParaRPr lang="de-DE" sz="240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393825"/>
            <a:ext cx="5800725" cy="514350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II. </a:t>
            </a:r>
            <a:r>
              <a:rPr lang="en-GB" sz="2400" b="1" dirty="0" smtClean="0"/>
              <a:t>WP First target: use of infrastructures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pPr lvl="1"/>
            <a:r>
              <a:rPr lang="en-GB" dirty="0" smtClean="0"/>
              <a:t>II.1. Use </a:t>
            </a:r>
            <a:r>
              <a:rPr lang="en-GB" dirty="0"/>
              <a:t>of interconnections from 1</a:t>
            </a:r>
            <a:r>
              <a:rPr lang="en-GB" baseline="30000" dirty="0"/>
              <a:t>st</a:t>
            </a:r>
            <a:r>
              <a:rPr lang="en-GB" dirty="0"/>
              <a:t> October 2014 to 30</a:t>
            </a:r>
            <a:r>
              <a:rPr lang="en-GB" baseline="30000" dirty="0"/>
              <a:t>th</a:t>
            </a:r>
            <a:r>
              <a:rPr lang="en-GB" dirty="0"/>
              <a:t> September 2016 (deadline: June 2017</a:t>
            </a:r>
            <a:r>
              <a:rPr lang="en-GB" dirty="0" smtClean="0"/>
              <a:t>)</a:t>
            </a:r>
          </a:p>
          <a:p>
            <a:pPr lvl="1"/>
            <a:endParaRPr lang="en-GB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dirty="0" smtClean="0"/>
              <a:t>WP timeline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TSOs)</a:t>
            </a:r>
          </a:p>
          <a:p>
            <a:pPr lvl="1"/>
            <a:endParaRPr lang="es-ES" sz="1600" dirty="0"/>
          </a:p>
          <a:p>
            <a:pPr lvl="1"/>
            <a:endParaRPr lang="es-ES" sz="1600" dirty="0"/>
          </a:p>
          <a:p>
            <a:pPr algn="just"/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31640" y="4797152"/>
            <a:ext cx="633670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II. </a:t>
            </a:r>
            <a:r>
              <a:rPr lang="en-GB" sz="2400" b="1" dirty="0" smtClean="0"/>
              <a:t>WP First target: use of infrastructures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971600" y="1700808"/>
            <a:ext cx="691276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pPr lvl="1"/>
            <a:r>
              <a:rPr lang="en-GB" dirty="0" smtClean="0"/>
              <a:t>II.2. New </a:t>
            </a:r>
            <a:r>
              <a:rPr lang="en-GB" dirty="0"/>
              <a:t>capacity traded at VIP </a:t>
            </a:r>
            <a:r>
              <a:rPr lang="en-GB" dirty="0" err="1"/>
              <a:t>Pirineos</a:t>
            </a:r>
            <a:r>
              <a:rPr lang="en-GB" dirty="0"/>
              <a:t>: </a:t>
            </a:r>
            <a:r>
              <a:rPr lang="en-GB" b="1" u="sng" dirty="0" smtClean="0"/>
              <a:t>current status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information by TSOs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</a:p>
          <a:p>
            <a:pPr lvl="1"/>
            <a:endParaRPr lang="es-ES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New capacity offered (TIGF offered new interruptible capacity from France to Spain: 60 </a:t>
            </a:r>
            <a:r>
              <a:rPr lang="en-US" sz="1600" dirty="0" err="1" smtClean="0"/>
              <a:t>GWh</a:t>
            </a:r>
            <a:r>
              <a:rPr lang="en-US" sz="1600" dirty="0" smtClean="0"/>
              <a:t>/day. No limitation of the Spanish side)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New available capacity from FR to ES in both sides.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Currently offered as unbundled capacity.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Which are the interruptible conditions and how have been applied?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Product time horizon (day/intraday, monthly…..)</a:t>
            </a:r>
          </a:p>
          <a:p>
            <a:pPr lvl="1"/>
            <a:endParaRPr lang="en-US" sz="1600" b="1" u="sng" dirty="0" smtClean="0"/>
          </a:p>
          <a:p>
            <a:pPr lvl="1" algn="ctr"/>
            <a:r>
              <a:rPr lang="en-US" b="1" i="1" u="sng" dirty="0" smtClean="0"/>
              <a:t>Proposal</a:t>
            </a:r>
          </a:p>
          <a:p>
            <a:pPr lvl="1"/>
            <a:r>
              <a:rPr lang="en-US" sz="1600" i="1" u="sng" dirty="0" smtClean="0"/>
              <a:t>Possibility of offering this capacity as </a:t>
            </a:r>
            <a:r>
              <a:rPr lang="en-US" sz="1600" b="1" i="1" u="sng" dirty="0" smtClean="0"/>
              <a:t>bundled/interruptible </a:t>
            </a:r>
            <a:r>
              <a:rPr lang="en-US" sz="1600" i="1" u="sng" dirty="0" smtClean="0"/>
              <a:t>in both sides.</a:t>
            </a:r>
          </a:p>
          <a:p>
            <a:pPr lvl="1"/>
            <a:endParaRPr lang="es-ES" sz="1600" dirty="0"/>
          </a:p>
          <a:p>
            <a:pPr algn="just"/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42602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III. </a:t>
            </a:r>
            <a:r>
              <a:rPr lang="en-GB" sz="2400" b="1" dirty="0" smtClean="0"/>
              <a:t>WP Second target: balancing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26469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III.1 “Gas </a:t>
            </a:r>
            <a:r>
              <a:rPr lang="es-ES" dirty="0" err="1" smtClean="0"/>
              <a:t>balancing</a:t>
            </a:r>
            <a:r>
              <a:rPr lang="es-ES" dirty="0" smtClean="0"/>
              <a:t> </a:t>
            </a:r>
            <a:r>
              <a:rPr lang="es-ES" dirty="0" err="1" smtClean="0"/>
              <a:t>regimes</a:t>
            </a:r>
            <a:r>
              <a:rPr lang="es-ES" dirty="0" smtClean="0"/>
              <a:t> in SGRI”: </a:t>
            </a:r>
            <a:r>
              <a:rPr lang="es-ES" b="1" dirty="0" err="1" smtClean="0"/>
              <a:t>draft</a:t>
            </a:r>
            <a:r>
              <a:rPr lang="es-ES" b="1" dirty="0" smtClean="0"/>
              <a:t> </a:t>
            </a:r>
            <a:r>
              <a:rPr lang="es-ES" b="1" dirty="0" err="1" smtClean="0"/>
              <a:t>inde</a:t>
            </a:r>
            <a:r>
              <a:rPr lang="es-ES" b="1" dirty="0" err="1"/>
              <a:t>x</a:t>
            </a:r>
            <a:r>
              <a:rPr lang="es-ES" b="1" dirty="0"/>
              <a:t> </a:t>
            </a:r>
            <a:r>
              <a:rPr lang="en-GB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</a:t>
            </a:r>
            <a:r>
              <a:rPr lang="en-GB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NRAs</a:t>
            </a:r>
            <a:r>
              <a:rPr lang="en-GB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  <a:endParaRPr lang="es-ES" sz="1600" b="1" u="sng" dirty="0" smtClean="0"/>
          </a:p>
          <a:p>
            <a:endParaRPr lang="es-ES" sz="1200" dirty="0"/>
          </a:p>
          <a:p>
            <a:pPr lvl="1"/>
            <a:r>
              <a:rPr lang="en-US" sz="1400" dirty="0" smtClean="0"/>
              <a:t>1</a:t>
            </a:r>
            <a:r>
              <a:rPr lang="en-US" sz="1400" b="1" dirty="0" smtClean="0"/>
              <a:t>. </a:t>
            </a:r>
            <a:r>
              <a:rPr lang="en-US" sz="1400" i="1" dirty="0" smtClean="0"/>
              <a:t>Subject </a:t>
            </a:r>
            <a:r>
              <a:rPr lang="en-US" sz="1400" i="1" dirty="0"/>
              <a:t>matter</a:t>
            </a:r>
            <a:r>
              <a:rPr lang="en-US" sz="1400" dirty="0"/>
              <a:t>. </a:t>
            </a:r>
            <a:r>
              <a:rPr lang="en-US" sz="1400" dirty="0" smtClean="0"/>
              <a:t>Brief </a:t>
            </a:r>
            <a:r>
              <a:rPr lang="en-US" sz="1400" dirty="0"/>
              <a:t>description of the objective and scope of the </a:t>
            </a:r>
            <a:r>
              <a:rPr lang="en-US" sz="1400" dirty="0" smtClean="0"/>
              <a:t>study. </a:t>
            </a:r>
            <a:r>
              <a:rPr lang="en-US" sz="1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(drafter: NRAs)</a:t>
            </a:r>
          </a:p>
          <a:p>
            <a:pPr lvl="1"/>
            <a:endParaRPr lang="en-US" sz="1400" dirty="0" smtClean="0"/>
          </a:p>
          <a:p>
            <a:pPr lvl="1"/>
            <a:r>
              <a:rPr lang="en-US" sz="1400" dirty="0" smtClean="0"/>
              <a:t>2. </a:t>
            </a:r>
            <a:r>
              <a:rPr lang="en-US" sz="1400" i="1" dirty="0" smtClean="0"/>
              <a:t>Description </a:t>
            </a:r>
            <a:r>
              <a:rPr lang="en-US" sz="1400" i="1" dirty="0"/>
              <a:t>of the balancing regimes in place </a:t>
            </a:r>
            <a:r>
              <a:rPr lang="en-US" sz="1400" dirty="0"/>
              <a:t>(France, Spain and Portugal</a:t>
            </a:r>
            <a:r>
              <a:rPr lang="en-US" sz="1400" dirty="0" smtClean="0"/>
              <a:t>). </a:t>
            </a:r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(drafter: NRAs)</a:t>
            </a:r>
          </a:p>
          <a:p>
            <a:pPr lvl="1"/>
            <a:endParaRPr lang="en-US" sz="1400" dirty="0" smtClean="0"/>
          </a:p>
          <a:p>
            <a:pPr lvl="1"/>
            <a:r>
              <a:rPr lang="en-US" sz="1400" dirty="0" smtClean="0"/>
              <a:t>The </a:t>
            </a:r>
            <a:r>
              <a:rPr lang="en-US" sz="1400" dirty="0"/>
              <a:t>document will detail at least main characteristics with regard to the notifications, operational balancing, nominations, information provision, daily imbalance methodology, TSOs neutrality arrangements and </a:t>
            </a:r>
            <a:r>
              <a:rPr lang="en-US" sz="1400" dirty="0" err="1"/>
              <a:t>linepack</a:t>
            </a:r>
            <a:r>
              <a:rPr lang="en-US" sz="1400" dirty="0"/>
              <a:t> flexibility</a:t>
            </a:r>
            <a:r>
              <a:rPr lang="en-US" sz="1400" dirty="0" smtClean="0"/>
              <a:t>.</a:t>
            </a:r>
          </a:p>
          <a:p>
            <a:pPr lvl="1"/>
            <a:endParaRPr lang="es-ES" sz="1600" dirty="0"/>
          </a:p>
          <a:p>
            <a:pPr algn="just"/>
            <a:endParaRPr lang="en-US" sz="1600" b="1" dirty="0" smtClean="0">
              <a:ea typeface="Arial Unicode MS" pitchFamily="34" charset="-128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algn="just"/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48513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267744" y="6021288"/>
            <a:ext cx="41764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III. </a:t>
            </a:r>
            <a:r>
              <a:rPr lang="en-GB" sz="2400" b="1" dirty="0" smtClean="0"/>
              <a:t>WP Second target: balancing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2646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u="sng" dirty="0" smtClean="0"/>
              <a:t>III.1 “Gas </a:t>
            </a:r>
            <a:r>
              <a:rPr lang="es-ES" u="sng" dirty="0" err="1" smtClean="0"/>
              <a:t>balancing</a:t>
            </a:r>
            <a:r>
              <a:rPr lang="es-ES" u="sng" dirty="0" smtClean="0"/>
              <a:t> </a:t>
            </a:r>
            <a:r>
              <a:rPr lang="es-ES" u="sng" dirty="0" err="1" smtClean="0"/>
              <a:t>regimes</a:t>
            </a:r>
            <a:r>
              <a:rPr lang="es-ES" u="sng" dirty="0" smtClean="0"/>
              <a:t> in SGRI”: </a:t>
            </a:r>
            <a:r>
              <a:rPr lang="es-ES" b="1" u="sng" dirty="0" err="1" smtClean="0"/>
              <a:t>draft</a:t>
            </a:r>
            <a:r>
              <a:rPr lang="es-ES" b="1" u="sng" dirty="0" smtClean="0"/>
              <a:t> </a:t>
            </a:r>
            <a:r>
              <a:rPr lang="es-ES" b="1" u="sng" dirty="0" err="1" smtClean="0"/>
              <a:t>index</a:t>
            </a:r>
            <a:r>
              <a:rPr lang="es-ES" sz="1600" b="1" u="sng" dirty="0" smtClean="0"/>
              <a:t> </a:t>
            </a:r>
            <a:r>
              <a:rPr lang="es-ES" sz="1600" i="1" dirty="0" smtClean="0"/>
              <a:t>(cont.)</a:t>
            </a:r>
          </a:p>
          <a:p>
            <a:endParaRPr lang="es-ES" sz="1200" dirty="0"/>
          </a:p>
          <a:p>
            <a:pPr lvl="1"/>
            <a:r>
              <a:rPr lang="en-US" sz="1400" dirty="0" smtClean="0"/>
              <a:t>3. </a:t>
            </a:r>
            <a:r>
              <a:rPr lang="en-US" sz="1400" i="1" dirty="0" smtClean="0"/>
              <a:t>Follow-up </a:t>
            </a:r>
            <a:r>
              <a:rPr lang="en-US" sz="1400" i="1" dirty="0"/>
              <a:t>of the functioning of the balancing schemes since its application </a:t>
            </a:r>
            <a:r>
              <a:rPr lang="en-US" sz="1400" dirty="0"/>
              <a:t>(1</a:t>
            </a:r>
            <a:r>
              <a:rPr lang="en-US" sz="1400" baseline="30000" dirty="0"/>
              <a:t>st</a:t>
            </a:r>
            <a:r>
              <a:rPr lang="en-US" sz="1400" dirty="0"/>
              <a:t> October 2015 in France and 1</a:t>
            </a:r>
            <a:r>
              <a:rPr lang="en-US" sz="1400" baseline="30000" dirty="0"/>
              <a:t>st</a:t>
            </a:r>
            <a:r>
              <a:rPr lang="en-US" sz="1400" dirty="0"/>
              <a:t> October 2016 in Portugal and Spain) to 30</a:t>
            </a:r>
            <a:r>
              <a:rPr lang="en-US" sz="1400" baseline="30000" dirty="0"/>
              <a:t>th</a:t>
            </a:r>
            <a:r>
              <a:rPr lang="en-US" sz="1400" dirty="0"/>
              <a:t> September 2017</a:t>
            </a:r>
            <a:r>
              <a:rPr lang="en-US" sz="1400" dirty="0" smtClean="0"/>
              <a:t>. </a:t>
            </a:r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(drafter: </a:t>
            </a:r>
            <a:r>
              <a:rPr lang="en-US" sz="1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TSOs</a:t>
            </a:r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</a:p>
          <a:p>
            <a:pPr lvl="2"/>
            <a:r>
              <a:rPr lang="en-US" sz="1200" dirty="0" smtClean="0"/>
              <a:t>3.1. Trade </a:t>
            </a:r>
            <a:r>
              <a:rPr lang="en-US" sz="1200" dirty="0"/>
              <a:t>notifications (number of notifications, incidents, application of the TSO´s rule for notification quantities discrepancies, </a:t>
            </a:r>
            <a:r>
              <a:rPr lang="en-US" sz="1200" dirty="0" smtClean="0"/>
              <a:t>etc.)</a:t>
            </a:r>
            <a:endParaRPr lang="es-ES" sz="1200" dirty="0"/>
          </a:p>
          <a:p>
            <a:pPr lvl="2"/>
            <a:r>
              <a:rPr lang="en-US" sz="1200" dirty="0" smtClean="0"/>
              <a:t>3.2. Operational </a:t>
            </a:r>
            <a:r>
              <a:rPr lang="en-US" sz="1200" dirty="0"/>
              <a:t>balancing (unbalancing volumes, costs, number of TSO</a:t>
            </a:r>
            <a:r>
              <a:rPr lang="en-US" sz="1200" b="1" dirty="0"/>
              <a:t> </a:t>
            </a:r>
            <a:r>
              <a:rPr lang="en-US" sz="1200" dirty="0"/>
              <a:t>balancing actions, short term product acquired, use of balancing services, TSOs incentives, information provided by TSOs, etc.</a:t>
            </a:r>
            <a:endParaRPr lang="es-ES" sz="1200" dirty="0"/>
          </a:p>
          <a:p>
            <a:pPr lvl="2"/>
            <a:r>
              <a:rPr lang="en-US" sz="1200" dirty="0" smtClean="0"/>
              <a:t>3.3. Nominations </a:t>
            </a:r>
            <a:r>
              <a:rPr lang="en-US" sz="1200" dirty="0"/>
              <a:t>(information provided at interconnections points, incidents with regard to nominations, harmonization needs regarding nominations at IPs, </a:t>
            </a:r>
            <a:r>
              <a:rPr lang="en-US" sz="1200" dirty="0" smtClean="0"/>
              <a:t>etc.).</a:t>
            </a:r>
            <a:endParaRPr lang="es-ES" sz="1200" dirty="0"/>
          </a:p>
          <a:p>
            <a:pPr lvl="2"/>
            <a:r>
              <a:rPr lang="en-US" sz="1200" dirty="0" smtClean="0"/>
              <a:t>3.4. Imbalances </a:t>
            </a:r>
            <a:r>
              <a:rPr lang="en-US" sz="1200" dirty="0"/>
              <a:t>charges (imbalanced quantities, maximum price, minimum price, effectiveness of the price small adjustment)</a:t>
            </a:r>
            <a:endParaRPr lang="es-ES" sz="1200" dirty="0"/>
          </a:p>
          <a:p>
            <a:pPr lvl="2"/>
            <a:r>
              <a:rPr lang="en-US" sz="1200" dirty="0" smtClean="0"/>
              <a:t>3.5. Application </a:t>
            </a:r>
            <a:r>
              <a:rPr lang="en-US" sz="1200" dirty="0"/>
              <a:t>of neutrality methodology (neutrality charges, application of incentives…)</a:t>
            </a:r>
            <a:endParaRPr lang="es-ES" sz="1200" dirty="0"/>
          </a:p>
          <a:p>
            <a:pPr lvl="2"/>
            <a:r>
              <a:rPr lang="en-US" sz="1200" dirty="0" smtClean="0"/>
              <a:t>3.6. Information </a:t>
            </a:r>
            <a:r>
              <a:rPr lang="en-US" sz="1200" dirty="0"/>
              <a:t>provision (incidents, cooperation between TSOs and forecasting parties, preliminary CBA….)</a:t>
            </a:r>
            <a:endParaRPr lang="es-ES" sz="1200" dirty="0"/>
          </a:p>
          <a:p>
            <a:pPr lvl="2"/>
            <a:r>
              <a:rPr lang="en-US" sz="1200" dirty="0" smtClean="0"/>
              <a:t>3.7. Application </a:t>
            </a:r>
            <a:r>
              <a:rPr lang="en-US" sz="1200" dirty="0"/>
              <a:t>of </a:t>
            </a:r>
            <a:r>
              <a:rPr lang="en-US" sz="1200" dirty="0" err="1"/>
              <a:t>linepack</a:t>
            </a:r>
            <a:r>
              <a:rPr lang="en-US" sz="1200" dirty="0"/>
              <a:t> flexibility (conditions, number of users interested, cost, nomination requirements….).</a:t>
            </a:r>
            <a:endParaRPr lang="es-ES" sz="1200" dirty="0"/>
          </a:p>
          <a:p>
            <a:pPr lvl="1"/>
            <a:r>
              <a:rPr lang="en-US" sz="1400" dirty="0" smtClean="0"/>
              <a:t>4.</a:t>
            </a:r>
            <a:r>
              <a:rPr lang="en-US" sz="1400" b="1" dirty="0" smtClean="0"/>
              <a:t> </a:t>
            </a:r>
            <a:r>
              <a:rPr lang="en-US" sz="1400" i="1" dirty="0" smtClean="0"/>
              <a:t>Conclusions </a:t>
            </a:r>
            <a:r>
              <a:rPr lang="en-US" sz="1400" i="1" dirty="0"/>
              <a:t>and recommendations</a:t>
            </a:r>
            <a:r>
              <a:rPr lang="en-US" sz="1400" i="1" dirty="0" smtClean="0"/>
              <a:t>. </a:t>
            </a:r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(drafter: </a:t>
            </a:r>
            <a:r>
              <a:rPr lang="en-US" sz="1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TSOs, NRAs</a:t>
            </a:r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</a:p>
          <a:p>
            <a:pPr lvl="1"/>
            <a:endParaRPr lang="es-ES" sz="1400" dirty="0"/>
          </a:p>
          <a:p>
            <a:pPr lvl="3" algn="just"/>
            <a:r>
              <a:rPr lang="en-US" sz="1600" b="1" i="1" dirty="0" smtClean="0">
                <a:ea typeface="Arial Unicode MS" pitchFamily="34" charset="-128"/>
              </a:rPr>
              <a:t>Comments </a:t>
            </a:r>
            <a:r>
              <a:rPr lang="en-US" sz="1600" i="1" dirty="0" smtClean="0">
                <a:ea typeface="Arial Unicode MS" pitchFamily="34" charset="-128"/>
              </a:rPr>
              <a:t>(draft index) </a:t>
            </a:r>
            <a:r>
              <a:rPr lang="en-US" sz="1600" b="1" i="1" dirty="0" smtClean="0">
                <a:ea typeface="Arial Unicode MS" pitchFamily="34" charset="-128"/>
              </a:rPr>
              <a:t>until 15 February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algn="just"/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39812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899592" y="84503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IV. </a:t>
            </a:r>
            <a:r>
              <a:rPr lang="en-GB" sz="2400" b="1" dirty="0" smtClean="0"/>
              <a:t>WP Third target: Market integration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7" name="4 Rectángulo"/>
          <p:cNvSpPr/>
          <p:nvPr/>
        </p:nvSpPr>
        <p:spPr>
          <a:xfrm>
            <a:off x="899592" y="1628800"/>
            <a:ext cx="6984776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pPr lvl="1"/>
            <a:r>
              <a:rPr lang="en-GB" b="1" u="sng" dirty="0" smtClean="0"/>
              <a:t>IV.1. Iberia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NRAs)</a:t>
            </a:r>
            <a:endParaRPr lang="es-ES" b="1" u="sng" dirty="0"/>
          </a:p>
          <a:p>
            <a:pPr lvl="1"/>
            <a:endParaRPr lang="en-GB" b="1" u="sng" dirty="0" smtClean="0"/>
          </a:p>
          <a:p>
            <a:pPr marL="857250" lvl="1" indent="-400050">
              <a:buFont typeface="+mj-lt"/>
              <a:buAutoNum type="romanLcPeriod"/>
            </a:pPr>
            <a:r>
              <a:rPr lang="en-GB" dirty="0" smtClean="0"/>
              <a:t>MIBGAS: implicit allocation mechanism.</a:t>
            </a:r>
          </a:p>
          <a:p>
            <a:pPr marL="1314450" lvl="2" indent="-400050">
              <a:buFont typeface="Wingdings" panose="05000000000000000000" pitchFamily="2" charset="2"/>
              <a:buChar char="§"/>
            </a:pPr>
            <a:r>
              <a:rPr lang="en-GB" dirty="0" smtClean="0"/>
              <a:t>Current Status: </a:t>
            </a:r>
          </a:p>
          <a:p>
            <a:pPr marL="1771650" lvl="3" indent="-400050">
              <a:buFont typeface="Wingdings" panose="05000000000000000000" pitchFamily="2" charset="2"/>
              <a:buChar char="ü"/>
            </a:pPr>
            <a:r>
              <a:rPr lang="en-GB" dirty="0" smtClean="0"/>
              <a:t>Proposal submitted and discussed in previous meetings.</a:t>
            </a:r>
          </a:p>
          <a:p>
            <a:pPr marL="1771650" lvl="3" indent="-400050">
              <a:buFont typeface="Wingdings" panose="05000000000000000000" pitchFamily="2" charset="2"/>
              <a:buChar char="ü"/>
            </a:pPr>
            <a:r>
              <a:rPr lang="en-GB" dirty="0" smtClean="0"/>
              <a:t>Summary of the proposal:</a:t>
            </a:r>
          </a:p>
          <a:p>
            <a:pPr marL="1771650" lvl="3" indent="-400050">
              <a:buFont typeface="Wingdings" panose="05000000000000000000" pitchFamily="2" charset="2"/>
              <a:buChar char="ü"/>
            </a:pPr>
            <a:endParaRPr lang="en-GB" dirty="0" smtClean="0"/>
          </a:p>
          <a:p>
            <a:pPr marL="1771650" lvl="3" indent="-400050">
              <a:buFont typeface="Wingdings" panose="05000000000000000000" pitchFamily="2" charset="2"/>
              <a:buChar char="ü"/>
            </a:pPr>
            <a:endParaRPr lang="en-GB" dirty="0" smtClean="0"/>
          </a:p>
          <a:p>
            <a:pPr lvl="1"/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  <p:pic>
        <p:nvPicPr>
          <p:cNvPr id="8" name="Imagen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221088"/>
            <a:ext cx="5939790" cy="20377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66386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899592" y="84503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IV. </a:t>
            </a:r>
            <a:r>
              <a:rPr lang="en-GB" sz="2400" b="1" dirty="0" smtClean="0"/>
              <a:t>WP Third target: Market integration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pic>
        <p:nvPicPr>
          <p:cNvPr id="9" name="Imagen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613" y="1318448"/>
            <a:ext cx="5939790" cy="2690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613" y="4331044"/>
            <a:ext cx="5939790" cy="2456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02238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899592" y="84503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IV. </a:t>
            </a:r>
            <a:r>
              <a:rPr lang="en-GB" sz="2400" b="1" dirty="0" smtClean="0"/>
              <a:t>WP Third target: Market integration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pic>
        <p:nvPicPr>
          <p:cNvPr id="7" name="Imagen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105" y="2076132"/>
            <a:ext cx="5939790" cy="2705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531599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Standard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5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2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9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erDocumentName xmlns="dc0932c4-7d2f-4635-8ff8-48f8636563f0">0 - 41th IG_Meeting guide.pptx</AcerDocumentName>
    <_dlc_DocId xmlns="985daa2e-53d8-4475-82b8-9c7d25324e34">ACER-2017-44274</_dlc_DocId>
    <_dlc_DocIdUrl xmlns="985daa2e-53d8-4475-82b8-9c7d25324e34">
      <Url>https://extranet.acer.europa.eu/Events/41th-IG-Meeting/_layouts/DocIdRedir.aspx?ID=ACER-2017-44274</Url>
      <Description>ACER-2017-44274</Description>
    </_dlc_DocIdUrl>
    <ACER_Abstract xmlns="985daa2e-53d8-4475-82b8-9c7d25324e3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53B522C945684BB464C669F54D0744" ma:contentTypeVersion="20" ma:contentTypeDescription="Create a new document." ma:contentTypeScope="" ma:versionID="511e28cd275543276ee9ee7971a9892e">
  <xsd:schema xmlns:xsd="http://www.w3.org/2001/XMLSchema" xmlns:xs="http://www.w3.org/2001/XMLSchema" xmlns:p="http://schemas.microsoft.com/office/2006/metadata/properties" xmlns:ns2="985daa2e-53d8-4475-82b8-9c7d25324e34" xmlns:ns3="dc0932c4-7d2f-4635-8ff8-48f8636563f0" targetNamespace="http://schemas.microsoft.com/office/2006/metadata/properties" ma:root="true" ma:fieldsID="53cf37631a808f54299096323527cf26" ns2:_="" ns3:_="">
    <xsd:import namespace="985daa2e-53d8-4475-82b8-9c7d25324e34"/>
    <xsd:import namespace="dc0932c4-7d2f-4635-8ff8-48f8636563f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AcerDocumentName" minOccurs="0"/>
                <xsd:element ref="ns2:ACER_Abstra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2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0932c4-7d2f-4635-8ff8-48f8636563f0" elementFormDefault="qualified">
    <xsd:import namespace="http://schemas.microsoft.com/office/2006/documentManagement/types"/>
    <xsd:import namespace="http://schemas.microsoft.com/office/infopath/2007/PartnerControls"/>
    <xsd:element name="AcerDocumentName" ma:index="11" nillable="true" ma:displayName="Document name" ma:hidden="true" ma:internalName="AcerDocument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7445B3-CA3E-47FA-A70E-8E62E3A1FCE0}"/>
</file>

<file path=customXml/itemProps2.xml><?xml version="1.0" encoding="utf-8"?>
<ds:datastoreItem xmlns:ds="http://schemas.openxmlformats.org/officeDocument/2006/customXml" ds:itemID="{CD0B3C85-0FB4-48B1-A98A-FDFA0200BCE6}"/>
</file>

<file path=customXml/itemProps3.xml><?xml version="1.0" encoding="utf-8"?>
<ds:datastoreItem xmlns:ds="http://schemas.openxmlformats.org/officeDocument/2006/customXml" ds:itemID="{573820CD-040E-4827-94D5-50A9DE61CABC}"/>
</file>

<file path=customXml/itemProps4.xml><?xml version="1.0" encoding="utf-8"?>
<ds:datastoreItem xmlns:ds="http://schemas.openxmlformats.org/officeDocument/2006/customXml" ds:itemID="{3DCE5104-5CCC-441A-A67F-0D8511D759C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16915</TotalTime>
  <Words>870</Words>
  <Application>Microsoft Office PowerPoint</Application>
  <PresentationFormat>Presentación en pantalla (4:3)</PresentationFormat>
  <Paragraphs>136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15</vt:i4>
      </vt:variant>
      <vt:variant>
        <vt:lpstr>Títulos de diapositiva</vt:lpstr>
      </vt:variant>
      <vt:variant>
        <vt:i4>16</vt:i4>
      </vt:variant>
    </vt:vector>
  </HeadingPairs>
  <TitlesOfParts>
    <vt:vector size="38" baseType="lpstr">
      <vt:lpstr>Arial Unicode MS</vt:lpstr>
      <vt:lpstr>ＭＳ Ｐゴシック</vt:lpstr>
      <vt:lpstr>Arial</vt:lpstr>
      <vt:lpstr>Calibri</vt:lpstr>
      <vt:lpstr>Times New Roman</vt:lpstr>
      <vt:lpstr>Trebuchet MS</vt:lpstr>
      <vt:lpstr>Wingdings</vt:lpstr>
      <vt:lpstr>8_Office Theme</vt:lpstr>
      <vt:lpstr>7_Office Theme</vt:lpstr>
      <vt:lpstr>3_Office Theme</vt:lpstr>
      <vt:lpstr>2_Office Theme</vt:lpstr>
      <vt:lpstr>2_Standarddesign</vt:lpstr>
      <vt:lpstr>9_Office Theme</vt:lpstr>
      <vt:lpstr>4_Office Theme</vt:lpstr>
      <vt:lpstr>3_Standarddesign</vt:lpstr>
      <vt:lpstr>10_Office Theme</vt:lpstr>
      <vt:lpstr>1_Standarddesign</vt:lpstr>
      <vt:lpstr>11_Office Theme</vt:lpstr>
      <vt:lpstr>6_Office Theme</vt:lpstr>
      <vt:lpstr>5_Office Theme</vt:lpstr>
      <vt:lpstr>Diseño personalizado</vt:lpstr>
      <vt:lpstr>12_Office Theme</vt:lpstr>
      <vt:lpstr>Presentación de PowerPoint</vt:lpstr>
      <vt:lpstr>Agenda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CEER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Simon Cran-McGreehin</dc:creator>
  <cp:lastModifiedBy>Yunta Huete, Raúl</cp:lastModifiedBy>
  <cp:revision>2222</cp:revision>
  <cp:lastPrinted>2017-01-23T08:52:46Z</cp:lastPrinted>
  <dcterms:created xsi:type="dcterms:W3CDTF">2008-11-21T11:47:24Z</dcterms:created>
  <dcterms:modified xsi:type="dcterms:W3CDTF">2017-01-23T15:27:33Z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0x0101004E53B522C945684BB464C669F54D0744</vt:lpwstr>
  </property>
  <property fmtid="{D5CDD505-2E9C-101B-9397-08002B2CF9AE}" pid="3" name="_dlc_DocIdItemGuid">
    <vt:lpwstr>7f853309-d93e-46e4-8110-c0e14f2e7d33</vt:lpwstr>
  </property>
</Properties>
</file>