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722" r:id="rId5"/>
    <p:sldMasterId id="2147483711" r:id="rId6"/>
    <p:sldMasterId id="2147483660" r:id="rId7"/>
    <p:sldMasterId id="2147483748" r:id="rId8"/>
    <p:sldMasterId id="2147483763" r:id="rId9"/>
    <p:sldMasterId id="2147483777" r:id="rId10"/>
    <p:sldMasterId id="2147483789" r:id="rId11"/>
  </p:sldMasterIdLst>
  <p:notesMasterIdLst>
    <p:notesMasterId r:id="rId33"/>
  </p:notesMasterIdLst>
  <p:handoutMasterIdLst>
    <p:handoutMasterId r:id="rId34"/>
  </p:handoutMasterIdLst>
  <p:sldIdLst>
    <p:sldId id="424" r:id="rId12"/>
    <p:sldId id="425" r:id="rId13"/>
    <p:sldId id="426" r:id="rId14"/>
    <p:sldId id="447" r:id="rId15"/>
    <p:sldId id="449" r:id="rId16"/>
    <p:sldId id="450" r:id="rId17"/>
    <p:sldId id="451" r:id="rId18"/>
    <p:sldId id="452" r:id="rId19"/>
    <p:sldId id="453" r:id="rId20"/>
    <p:sldId id="454" r:id="rId21"/>
    <p:sldId id="433" r:id="rId22"/>
    <p:sldId id="434" r:id="rId23"/>
    <p:sldId id="435" r:id="rId24"/>
    <p:sldId id="436" r:id="rId25"/>
    <p:sldId id="437" r:id="rId26"/>
    <p:sldId id="439" r:id="rId27"/>
    <p:sldId id="440" r:id="rId28"/>
    <p:sldId id="441" r:id="rId29"/>
    <p:sldId id="442" r:id="rId30"/>
    <p:sldId id="443" r:id="rId31"/>
    <p:sldId id="444" r:id="rId32"/>
  </p:sldIdLst>
  <p:sldSz cx="9144000" cy="6858000" type="screen4x3"/>
  <p:notesSz cx="6810375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bastian ZIBERT (ACER)" initials="SZ(" lastIdx="1" clrIdx="0">
    <p:extLst/>
  </p:cmAuthor>
  <p:cmAuthor id="2" name="Bart VEREECKE (ACER)" initials="BV(" lastIdx="1" clrIdx="1">
    <p:extLst>
      <p:ext uri="{19B8F6BF-5375-455C-9EA6-DF929625EA0E}">
        <p15:presenceInfo xmlns:p15="http://schemas.microsoft.com/office/powerpoint/2012/main" userId="S-1-5-21-2095169090-3124838536-772759387-4676" providerId="AD"/>
      </p:ext>
    </p:extLst>
  </p:cmAuthor>
  <p:cmAuthor id="3" name="Alonso Borrego, Nuria" initials="ABN" lastIdx="4" clrIdx="2">
    <p:extLst>
      <p:ext uri="{19B8F6BF-5375-455C-9EA6-DF929625EA0E}">
        <p15:presenceInfo xmlns:p15="http://schemas.microsoft.com/office/powerpoint/2012/main" userId="S-1-5-21-3432830275-2768717626-2736133141-70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B5D6"/>
    <a:srgbClr val="005BA1"/>
    <a:srgbClr val="12515E"/>
    <a:srgbClr val="4843B3"/>
    <a:srgbClr val="307098"/>
    <a:srgbClr val="2953DB"/>
    <a:srgbClr val="4E4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5501" autoAdjust="0"/>
  </p:normalViewPr>
  <p:slideViewPr>
    <p:cSldViewPr snapToGrid="0" snapToObjects="1" showGuides="1">
      <p:cViewPr varScale="1">
        <p:scale>
          <a:sx n="88" d="100"/>
          <a:sy n="88" d="100"/>
        </p:scale>
        <p:origin x="1446" y="96"/>
      </p:cViewPr>
      <p:guideLst>
        <p:guide orient="horz" pos="218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3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34" Type="http://schemas.openxmlformats.org/officeDocument/2006/relationships/handoutMaster" Target="handoutMasters/handoutMaster1.xml"/><Relationship Id="rId50" Type="http://schemas.microsoft.com/office/2015/10/relationships/revisionInfo" Target="revisionInfo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38" y="0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285BC29-8DF3-F144-8A0A-8493F3EEA37A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3662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38" y="9443662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7A7452C-0A13-C447-BA57-7F548E1AE4A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733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8" y="0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E268557-E376-0946-9F44-EA7BAAE1DC32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5"/>
            <a:ext cx="5448300" cy="4474131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3662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8" y="9443662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0DB7E98-F343-8748-B849-B8F9147EECD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824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B7E98-F343-8748-B849-B8F9147EECD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76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B7E98-F343-8748-B849-B8F9147EECD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65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B7E98-F343-8748-B849-B8F9147EECD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55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camuscl\AppData\Local\Microsoft\Windows\Temporary Internet Files\Content.IE5\GTVTTPZC\MP900438622[3].jp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86" y="-812573"/>
            <a:ext cx="8975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FOND_COVER_transp.png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rgbClr val="2953D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9770" y="0"/>
            <a:ext cx="9223769" cy="68580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 userDrawn="1">
            <p:ph type="dt" sz="half" idx="10"/>
          </p:nvPr>
        </p:nvSpPr>
        <p:spPr>
          <a:xfrm>
            <a:off x="6772479" y="568030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 b="0">
                <a:latin typeface="+mj-lt"/>
              </a:defRPr>
            </a:lvl1pPr>
          </a:lstStyle>
          <a:p>
            <a:pPr algn="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à coins arrondis 7"/>
          <p:cNvSpPr/>
          <p:nvPr userDrawn="1"/>
        </p:nvSpPr>
        <p:spPr>
          <a:xfrm>
            <a:off x="-224009" y="770475"/>
            <a:ext cx="2937944" cy="12756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9" name="Picture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1" y="845118"/>
            <a:ext cx="2299484" cy="1047335"/>
          </a:xfrm>
          <a:prstGeom prst="rect">
            <a:avLst/>
          </a:prstGeom>
        </p:spPr>
      </p:pic>
      <p:sp>
        <p:nvSpPr>
          <p:cNvPr id="10" name="ZoneTexte 9"/>
          <p:cNvSpPr txBox="1"/>
          <p:nvPr userDrawn="1"/>
        </p:nvSpPr>
        <p:spPr>
          <a:xfrm>
            <a:off x="3275856" y="2060848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230188"/>
            <a:ext cx="7837487" cy="1039812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230188"/>
            <a:ext cx="7837487" cy="1039812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230188"/>
            <a:ext cx="7837487" cy="1039812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29413" y="230188"/>
            <a:ext cx="2090737" cy="589597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30188"/>
            <a:ext cx="6119813" cy="58959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>
          <a:xfrm>
            <a:off x="611560" y="1961456"/>
            <a:ext cx="8208912" cy="3987824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Verdana" pitchFamily="34" charset="0"/>
              </a:defRPr>
            </a:lvl1pPr>
            <a:lvl2pPr>
              <a:defRPr baseline="0">
                <a:latin typeface="Verdana" pitchFamily="34" charset="0"/>
              </a:defRPr>
            </a:lvl2pPr>
            <a:lvl3pPr>
              <a:defRPr baseline="0">
                <a:latin typeface="Verdana" pitchFamily="34" charset="0"/>
              </a:defRPr>
            </a:lvl3pPr>
            <a:lvl4pPr>
              <a:defRPr baseline="0">
                <a:latin typeface="Verdana" pitchFamily="34" charset="0"/>
              </a:defRPr>
            </a:lvl4pPr>
            <a:lvl5pPr>
              <a:defRPr baseline="0">
                <a:latin typeface="Verdan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 dirty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>
          <a:xfrm>
            <a:off x="8024117" y="6352347"/>
            <a:ext cx="970306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Picture 3" descr="C:\Users\camuscl\AppData\Local\Microsoft\Windows\Temporary Internet Files\Content.IE5\2FRRTCXG\MP900438622[1]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744" y="868680"/>
            <a:ext cx="7921256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10/13/11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22744" y="1318438"/>
            <a:ext cx="8835656" cy="395531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0" name="Picture 2" descr="C:\Users\camuscl\AppData\Local\Microsoft\Windows\Temporary Internet Files\Content.IE5\2FRRTCXG\MP90043862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744" y="1298339"/>
            <a:ext cx="7921256" cy="4261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11" name="Rounded Rectangle 10"/>
          <p:cNvSpPr/>
          <p:nvPr/>
        </p:nvSpPr>
        <p:spPr>
          <a:xfrm>
            <a:off x="2392326" y="1956391"/>
            <a:ext cx="6294474" cy="331735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7363752"/>
          </a:xfrm>
          <a:prstGeom prst="rect">
            <a:avLst/>
          </a:prstGeom>
          <a:solidFill>
            <a:srgbClr val="0374B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Rounded Rectangle 12"/>
          <p:cNvSpPr/>
          <p:nvPr/>
        </p:nvSpPr>
        <p:spPr>
          <a:xfrm>
            <a:off x="1222743" y="5907471"/>
            <a:ext cx="8176437" cy="673328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ounded Rectangle 13"/>
          <p:cNvSpPr/>
          <p:nvPr/>
        </p:nvSpPr>
        <p:spPr>
          <a:xfrm>
            <a:off x="1222745" y="1055282"/>
            <a:ext cx="8495413" cy="4481623"/>
          </a:xfrm>
          <a:prstGeom prst="roundRect">
            <a:avLst/>
          </a:prstGeom>
          <a:blipFill dpi="0" rotWithShape="1"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Rounded Rectangle 14"/>
          <p:cNvSpPr/>
          <p:nvPr/>
        </p:nvSpPr>
        <p:spPr>
          <a:xfrm>
            <a:off x="-318977" y="712381"/>
            <a:ext cx="3285461" cy="141413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4280"/>
            <a:ext cx="2861364" cy="130325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775636" y="6034287"/>
            <a:ext cx="6475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374B9"/>
                </a:solidFill>
                <a:latin typeface="Verdana"/>
                <a:cs typeface="Verdana"/>
              </a:rPr>
              <a:t>EVENT</a:t>
            </a:r>
          </a:p>
        </p:txBody>
      </p:sp>
      <p:sp>
        <p:nvSpPr>
          <p:cNvPr id="18" name="Date Placeholder 3"/>
          <p:cNvSpPr txBox="1">
            <a:spLocks/>
          </p:cNvSpPr>
          <p:nvPr/>
        </p:nvSpPr>
        <p:spPr>
          <a:xfrm>
            <a:off x="6819012" y="6078167"/>
            <a:ext cx="21336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>
                <a:solidFill>
                  <a:srgbClr val="0374B9"/>
                </a:solidFill>
                <a:latin typeface="Verdana"/>
                <a:cs typeface="Verdana"/>
              </a:rPr>
              <a:t>10/13/11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94074" y="2126512"/>
            <a:ext cx="55927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>
                <a:solidFill>
                  <a:srgbClr val="0374B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TITLE OF THE PRESENTATION</a:t>
            </a:r>
          </a:p>
          <a:p>
            <a:endParaRPr lang="en-IE" sz="2800" b="1" dirty="0">
              <a:solidFill>
                <a:srgbClr val="0374B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IE" sz="2400" dirty="0">
                <a:solidFill>
                  <a:srgbClr val="0374B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Name of the speaker</a:t>
            </a:r>
          </a:p>
          <a:p>
            <a:r>
              <a:rPr lang="en-IE" sz="2400" dirty="0">
                <a:solidFill>
                  <a:srgbClr val="0374B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Position</a:t>
            </a:r>
          </a:p>
          <a:p>
            <a:endParaRPr lang="en-IE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/>
          <p:cNvSpPr/>
          <p:nvPr/>
        </p:nvSpPr>
        <p:spPr>
          <a:xfrm>
            <a:off x="0" y="6381721"/>
            <a:ext cx="7937681" cy="476279"/>
          </a:xfrm>
          <a:prstGeom prst="round1Rect">
            <a:avLst/>
          </a:prstGeom>
          <a:solidFill>
            <a:srgbClr val="0374B9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5620869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17329" y="6492875"/>
            <a:ext cx="3698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  <a:latin typeface="Verdana"/>
                <a:cs typeface="Verdana"/>
              </a:rPr>
              <a:t>TITLE</a:t>
            </a:r>
          </a:p>
        </p:txBody>
      </p:sp>
      <p:sp>
        <p:nvSpPr>
          <p:cNvPr id="10" name="Round Single Corner Rectangle 9"/>
          <p:cNvSpPr/>
          <p:nvPr/>
        </p:nvSpPr>
        <p:spPr>
          <a:xfrm rot="10800000">
            <a:off x="2217329" y="0"/>
            <a:ext cx="6926671" cy="692675"/>
          </a:xfrm>
          <a:prstGeom prst="round1Rect">
            <a:avLst/>
          </a:prstGeom>
          <a:solidFill>
            <a:srgbClr val="0374B9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69304" y="1504039"/>
            <a:ext cx="6475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374B9"/>
                </a:solidFill>
                <a:latin typeface="Verdana"/>
                <a:cs typeface="Verdana"/>
              </a:rPr>
              <a:t>TITLE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69304" y="2247703"/>
            <a:ext cx="647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Subtitle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69304" y="3072824"/>
            <a:ext cx="6475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Body text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217329" y="1629376"/>
            <a:ext cx="225597" cy="225597"/>
          </a:xfrm>
          <a:prstGeom prst="roundRect">
            <a:avLst/>
          </a:prstGeom>
          <a:solidFill>
            <a:srgbClr val="0374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363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1" y="-1"/>
            <a:ext cx="1466401" cy="6678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/>
          <p:cNvSpPr/>
          <p:nvPr/>
        </p:nvSpPr>
        <p:spPr>
          <a:xfrm flipV="1">
            <a:off x="0" y="0"/>
            <a:ext cx="8530919" cy="1136386"/>
          </a:xfrm>
          <a:prstGeom prst="round1Rect">
            <a:avLst/>
          </a:prstGeom>
          <a:solidFill>
            <a:srgbClr val="0374B9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69304" y="1504039"/>
            <a:ext cx="6475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374B9"/>
                </a:solidFill>
                <a:latin typeface="Verdana"/>
                <a:cs typeface="Verdana"/>
              </a:rPr>
              <a:t>TITRE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69304" y="2247703"/>
            <a:ext cx="647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Verdana"/>
                <a:cs typeface="Verdana"/>
              </a:rPr>
              <a:t>Subtitle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69304" y="3059668"/>
            <a:ext cx="6475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Verdana"/>
                <a:cs typeface="Verdana"/>
              </a:rPr>
              <a:t>Body text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217329" y="1629376"/>
            <a:ext cx="225597" cy="225597"/>
          </a:xfrm>
          <a:prstGeom prst="roundRect">
            <a:avLst/>
          </a:prstGeom>
          <a:solidFill>
            <a:srgbClr val="0374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Same Side Corner Rectangle 11"/>
          <p:cNvSpPr/>
          <p:nvPr/>
        </p:nvSpPr>
        <p:spPr>
          <a:xfrm rot="16200000">
            <a:off x="5231830" y="2804478"/>
            <a:ext cx="547825" cy="727652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374B9"/>
              </a:solidFill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 rot="5400000">
            <a:off x="484616" y="-369110"/>
            <a:ext cx="894034" cy="1871693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72295" y="6291964"/>
            <a:ext cx="3698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374B9"/>
                </a:solidFill>
                <a:latin typeface="Verdana"/>
                <a:cs typeface="Verdana"/>
              </a:rPr>
              <a:t>TITLE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6687669" y="6280494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570"/>
            <a:ext cx="1803085" cy="8212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699214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045" y="1083733"/>
            <a:ext cx="7772400" cy="76764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5BA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045" y="1941690"/>
            <a:ext cx="7772400" cy="1752600"/>
          </a:xfrm>
          <a:prstGeom prst="rect">
            <a:avLst/>
          </a:prstGeom>
        </p:spPr>
        <p:txBody>
          <a:bodyPr/>
          <a:lstStyle>
            <a:lvl1pPr marL="0" indent="0" algn="l">
              <a:buSzPct val="150000"/>
              <a:buFont typeface="Arial" pitchFamily="34" charset="0"/>
              <a:buChar char="•"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 Click to edit Master subtitle style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388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4928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297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429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850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240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079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39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6737" y="451556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204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826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815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257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597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618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930209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432652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126813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29135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720647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66934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886001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805504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72149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914045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397094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771525"/>
            <a:ext cx="7837487" cy="10398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1811338"/>
            <a:ext cx="7993062" cy="44259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045" y="1083733"/>
            <a:ext cx="7772400" cy="76764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5BA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045" y="1941690"/>
            <a:ext cx="7772400" cy="1752600"/>
          </a:xfrm>
          <a:prstGeom prst="rect">
            <a:avLst/>
          </a:prstGeom>
        </p:spPr>
        <p:txBody>
          <a:bodyPr/>
          <a:lstStyle>
            <a:lvl1pPr marL="0" indent="0" algn="l">
              <a:buSzPct val="150000"/>
              <a:buFont typeface="Arial" pitchFamily="34" charset="0"/>
              <a:buChar char="•"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 Click to edit Master subtitle style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38800" y="6492875"/>
            <a:ext cx="2133600" cy="365125"/>
          </a:xfr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4928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424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230188"/>
            <a:ext cx="7837487" cy="1039812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5"/>
          <p:cNvSpPr/>
          <p:nvPr/>
        </p:nvSpPr>
        <p:spPr>
          <a:xfrm>
            <a:off x="0" y="6381721"/>
            <a:ext cx="7937681" cy="476279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5620869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18" name="Round Single Corner Rectangle 7"/>
          <p:cNvSpPr/>
          <p:nvPr userDrawn="1"/>
        </p:nvSpPr>
        <p:spPr>
          <a:xfrm rot="10800000">
            <a:off x="2217329" y="0"/>
            <a:ext cx="6926671" cy="692675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2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1" y="-1"/>
            <a:ext cx="1466401" cy="667895"/>
          </a:xfrm>
          <a:prstGeom prst="rect">
            <a:avLst/>
          </a:prstGeom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8823" y="146756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6" r:id="rId3"/>
    <p:sldLayoutId id="2147483727" r:id="rId4"/>
    <p:sldLayoutId id="2147483730" r:id="rId5"/>
    <p:sldLayoutId id="2147483731" r:id="rId6"/>
    <p:sldLayoutId id="2147483732" r:id="rId7"/>
    <p:sldLayoutId id="2147483825" r:id="rId8"/>
  </p:sldLayoutIdLst>
  <p:transition spd="med"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7"/>
          <p:cNvSpPr/>
          <p:nvPr/>
        </p:nvSpPr>
        <p:spPr>
          <a:xfrm flipV="1">
            <a:off x="0" y="-1"/>
            <a:ext cx="8530919" cy="1136386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9" name="Round Same Side Corner Rectangle 13"/>
          <p:cNvSpPr/>
          <p:nvPr/>
        </p:nvSpPr>
        <p:spPr>
          <a:xfrm rot="16200000">
            <a:off x="5231830" y="2804478"/>
            <a:ext cx="547825" cy="7276520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203200" dir="27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 Same Side Corner Rectangle 12"/>
          <p:cNvSpPr/>
          <p:nvPr/>
        </p:nvSpPr>
        <p:spPr>
          <a:xfrm rot="5400000">
            <a:off x="484616" y="-369110"/>
            <a:ext cx="894034" cy="1871693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687669" y="6280494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30708E"/>
              </a:solidFill>
              <a:latin typeface="Verdana"/>
              <a:cs typeface="Verdana"/>
            </a:endParaRPr>
          </a:p>
        </p:txBody>
      </p:sp>
      <p:pic>
        <p:nvPicPr>
          <p:cNvPr id="13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2" y="234244"/>
            <a:ext cx="1466401" cy="6678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</p:sldLayoutIdLst>
  <p:transition spd="med"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7"/>
          <p:cNvSpPr/>
          <p:nvPr userDrawn="1"/>
        </p:nvSpPr>
        <p:spPr>
          <a:xfrm rot="10800000">
            <a:off x="2217329" y="0"/>
            <a:ext cx="6926671" cy="692675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</p:sldLayoutIdLst>
  <p:transition spd="med">
    <p:wipe dir="r"/>
  </p:transition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233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3714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5111750" y="5229225"/>
            <a:ext cx="4032250" cy="1008063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b="1" dirty="0"/>
              <a:t>8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February 2018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b="1" dirty="0" smtClean="0"/>
              <a:t>Teleconference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95536" y="3429000"/>
            <a:ext cx="77724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5715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kern="0" dirty="0" smtClean="0">
                <a:cs typeface="+mn-cs"/>
              </a:rPr>
              <a:t>45</a:t>
            </a:r>
            <a:r>
              <a:rPr lang="en-GB" sz="2800" b="1" kern="0" baseline="30000" dirty="0" smtClean="0">
                <a:cs typeface="+mn-cs"/>
              </a:rPr>
              <a:t>th</a:t>
            </a:r>
            <a:r>
              <a:rPr lang="en-GB" sz="2800" b="1" kern="0" dirty="0" smtClean="0">
                <a:cs typeface="+mn-cs"/>
              </a:rPr>
              <a:t> </a:t>
            </a:r>
            <a:r>
              <a:rPr lang="en-GB" sz="2800" b="1" kern="0" dirty="0">
                <a:cs typeface="+mn-cs"/>
              </a:rPr>
              <a:t>IG Meeting </a:t>
            </a:r>
            <a:r>
              <a:rPr lang="en-GB" sz="2800" b="1" kern="0" dirty="0">
                <a:solidFill>
                  <a:srgbClr val="264D74"/>
                </a:solidFill>
                <a:cs typeface="+mn-cs"/>
              </a:rPr>
              <a:t/>
            </a:r>
            <a:br>
              <a:rPr lang="en-GB" sz="2800" b="1" kern="0" dirty="0">
                <a:solidFill>
                  <a:srgbClr val="264D74"/>
                </a:solidFill>
                <a:cs typeface="+mn-cs"/>
              </a:rPr>
            </a:br>
            <a:r>
              <a:rPr lang="en-GB" sz="2800" b="1" kern="0" dirty="0">
                <a:cs typeface="+mn-cs"/>
              </a:rPr>
              <a:t>South Gas Regional Initiative</a:t>
            </a:r>
          </a:p>
        </p:txBody>
      </p:sp>
      <p:pic>
        <p:nvPicPr>
          <p:cNvPr id="4" name="3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8890" y="911429"/>
            <a:ext cx="1211026" cy="576064"/>
          </a:xfrm>
          <a:prstGeom prst="rect">
            <a:avLst/>
          </a:prstGeom>
          <a:noFill/>
        </p:spPr>
      </p:pic>
      <p:pic>
        <p:nvPicPr>
          <p:cNvPr id="5" name="4 Imagen" descr="SIMPLIFICADA CMYK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3039" y="914730"/>
            <a:ext cx="1224136" cy="504056"/>
          </a:xfrm>
          <a:prstGeom prst="rect">
            <a:avLst/>
          </a:prstGeom>
          <a:noFill/>
        </p:spPr>
      </p:pic>
      <p:pic>
        <p:nvPicPr>
          <p:cNvPr id="8" name="7 Imagen" descr="Logo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7841" y="914730"/>
            <a:ext cx="148038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626528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/>
              <a:t>2. </a:t>
            </a:r>
            <a:r>
              <a:rPr lang="en-GB" sz="2400" b="1" dirty="0"/>
              <a:t>WP First target: use of infrastructures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583446" y="1226369"/>
            <a:ext cx="7625371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 smtClean="0"/>
              <a:t>2.1. Potential for full alignment of criteria UIOLI LT </a:t>
            </a:r>
            <a:endParaRPr lang="en-GB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GB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s-ES" sz="1600" dirty="0" smtClean="0"/>
          </a:p>
          <a:p>
            <a:endParaRPr lang="es-ES" sz="1600" dirty="0"/>
          </a:p>
          <a:p>
            <a:endParaRPr lang="es-ES" sz="1600" dirty="0" smtClean="0"/>
          </a:p>
          <a:p>
            <a:endParaRPr lang="es-ES" sz="1600" dirty="0" smtClean="0"/>
          </a:p>
          <a:p>
            <a:pPr lvl="2"/>
            <a:endParaRPr lang="es-ES" sz="1600" dirty="0" smtClean="0"/>
          </a:p>
          <a:p>
            <a:r>
              <a:rPr lang="es-ES" sz="1600" dirty="0"/>
              <a:t>	</a:t>
            </a:r>
          </a:p>
          <a:p>
            <a:endParaRPr lang="es-ES" sz="1600" dirty="0" smtClean="0"/>
          </a:p>
          <a:p>
            <a:endParaRPr lang="es-ES" sz="1200" dirty="0"/>
          </a:p>
          <a:p>
            <a:pPr lvl="1"/>
            <a:endParaRPr lang="en-GB" b="1" u="sng" dirty="0" smtClean="0"/>
          </a:p>
          <a:p>
            <a:pPr lvl="1"/>
            <a:endParaRPr lang="en-GB" b="1" u="sng" dirty="0"/>
          </a:p>
          <a:p>
            <a:pPr lvl="1"/>
            <a:endParaRPr lang="en-GB" b="1" u="sng" dirty="0" smtClean="0"/>
          </a:p>
          <a:p>
            <a:pPr lvl="1"/>
            <a:endParaRPr lang="en-GB" sz="1400" b="1" u="sng" dirty="0"/>
          </a:p>
          <a:p>
            <a:pPr lvl="1"/>
            <a:endParaRPr lang="es-ES" sz="1600" dirty="0"/>
          </a:p>
          <a:p>
            <a:pPr algn="just"/>
            <a:endParaRPr lang="en-US" sz="16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917324"/>
              </p:ext>
            </p:extLst>
          </p:nvPr>
        </p:nvGraphicFramePr>
        <p:xfrm>
          <a:off x="583445" y="1760623"/>
          <a:ext cx="7136999" cy="3870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36999"/>
              </a:tblGrid>
              <a:tr h="33828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s-ES" sz="10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 err="1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s-ES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2000" b="1" dirty="0" err="1" smtClean="0">
                          <a:solidFill>
                            <a:schemeClr val="tx1"/>
                          </a:solidFill>
                        </a:rPr>
                        <a:t>way</a:t>
                      </a:r>
                      <a:r>
                        <a:rPr lang="es-ES" sz="2000" b="1" dirty="0" smtClean="0">
                          <a:solidFill>
                            <a:schemeClr val="tx1"/>
                          </a:solidFill>
                        </a:rPr>
                        <a:t> forward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2000" dirty="0" smtClean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RCC 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agreed on asking TSOs: 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171450" indent="-17145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VIP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Pirineos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: analyzing (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backtesting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) what had happened in the auctions if it had been offered capacity released due to the application of the LT UIOLI mechanism to capacity systematically underused (less than 80%), especially in the case of auctions with 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premium. Three simulations: 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first, following French rules in both sides; second, following Spanish rules in both sides; and third, with any possible improvement TSO can suggest. 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171450" lvl="0" indent="-17145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  <a:tab pos="533400" algn="l"/>
                        </a:tabLst>
                      </a:pPr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VIP </a:t>
                      </a:r>
                      <a:r>
                        <a:rPr lang="en-US" sz="1000" b="1" kern="1200" dirty="0" err="1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Iberico</a:t>
                      </a:r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: Since LT UIOLI mechanism must be developed in Portugal, analyzing historical flows and LT bookings at both sides in order to decide how to proceed.</a:t>
                      </a:r>
                      <a:endParaRPr lang="es-ES" sz="1000" b="1" kern="12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  <a:tab pos="533400" algn="l"/>
                        </a:tabLst>
                      </a:pPr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ACER 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is </a:t>
                      </a:r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invited to give their criteria on how it must be applied the LT UIOLI mechanism across Europe. </a:t>
                      </a:r>
                      <a:endParaRPr lang="es-ES" sz="1000" b="1" kern="12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s-ES" sz="10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Deadline: 13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th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April</a:t>
                      </a:r>
                      <a:endParaRPr lang="es-ES" sz="2000" b="1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3637" marR="63637" marT="0" marB="0"/>
                </a:tc>
              </a:tr>
            </a:tbl>
          </a:graphicData>
        </a:graphic>
      </p:graphicFrame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10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43940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3. </a:t>
            </a:r>
            <a:r>
              <a:rPr lang="en-GB" sz="2400" b="1" dirty="0" smtClean="0"/>
              <a:t>WP Second target: balancing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771794" y="1340768"/>
            <a:ext cx="741682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3.1</a:t>
            </a:r>
            <a:r>
              <a:rPr lang="es-ES" dirty="0" smtClean="0"/>
              <a:t> </a:t>
            </a:r>
            <a:r>
              <a:rPr lang="es-ES" b="1" dirty="0" err="1" smtClean="0"/>
              <a:t>Index</a:t>
            </a:r>
            <a:r>
              <a:rPr lang="es-ES" b="1" dirty="0" smtClean="0"/>
              <a:t> and </a:t>
            </a:r>
            <a:r>
              <a:rPr lang="es-ES" b="1" dirty="0" err="1" smtClean="0"/>
              <a:t>first</a:t>
            </a:r>
            <a:r>
              <a:rPr lang="es-ES" b="1" dirty="0" smtClean="0"/>
              <a:t> </a:t>
            </a:r>
            <a:r>
              <a:rPr lang="es-ES" b="1" dirty="0" err="1" smtClean="0"/>
              <a:t>draft</a:t>
            </a:r>
            <a:r>
              <a:rPr lang="es-ES" b="1" dirty="0" smtClean="0"/>
              <a:t> </a:t>
            </a:r>
            <a:r>
              <a:rPr lang="en-GB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</a:t>
            </a:r>
            <a:r>
              <a:rPr lang="en-GB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NRAs</a:t>
            </a:r>
            <a:r>
              <a:rPr lang="en-GB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  <a:endParaRPr lang="es-ES" sz="1600" b="1" u="sng" dirty="0" smtClean="0"/>
          </a:p>
          <a:p>
            <a:endParaRPr lang="es-ES" sz="1200" dirty="0"/>
          </a:p>
          <a:p>
            <a:pPr marL="800100" lvl="1" indent="-342900">
              <a:buAutoNum type="arabicPeriod"/>
            </a:pPr>
            <a:r>
              <a:rPr lang="en-US" i="1" dirty="0"/>
              <a:t>Subject matter. Brief description of the objective and scope </a:t>
            </a:r>
            <a:r>
              <a:rPr lang="en-US" i="1" dirty="0" smtClean="0"/>
              <a:t>of the </a:t>
            </a:r>
            <a:r>
              <a:rPr lang="en-US" i="1" dirty="0"/>
              <a:t>study.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(drafter: NRAs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 </a:t>
            </a:r>
          </a:p>
          <a:p>
            <a:pPr lvl="1"/>
            <a:endParaRPr lang="en-US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i="1" dirty="0" err="1" smtClean="0"/>
              <a:t>i</a:t>
            </a:r>
            <a:r>
              <a:rPr lang="en-US" i="1" dirty="0" smtClean="0"/>
              <a:t>) Draft chapter 2.</a:t>
            </a:r>
          </a:p>
          <a:p>
            <a:pPr lvl="1">
              <a:spcAft>
                <a:spcPts val="600"/>
              </a:spcAft>
            </a:pPr>
            <a:r>
              <a:rPr lang="en-US" i="1" dirty="0" smtClean="0"/>
              <a:t>Description </a:t>
            </a:r>
            <a:r>
              <a:rPr lang="en-US" i="1" dirty="0"/>
              <a:t>of the balancing regimes in place (France, Spain and Portugal).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(drafter: NRAs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750" dirty="0" smtClean="0"/>
              <a:t>General principles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750" dirty="0" smtClean="0"/>
              <a:t>Virtual trading point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750" dirty="0" smtClean="0"/>
              <a:t>Trading platform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750" dirty="0" smtClean="0"/>
              <a:t>Notifications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750" dirty="0" smtClean="0"/>
              <a:t>Balancing actions and system flexibility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750" dirty="0" smtClean="0"/>
              <a:t>Nominations and </a:t>
            </a:r>
            <a:r>
              <a:rPr lang="en-US" sz="1750" dirty="0" err="1" smtClean="0"/>
              <a:t>renominations</a:t>
            </a:r>
            <a:endParaRPr lang="en-US" sz="1750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750" dirty="0" smtClean="0"/>
              <a:t>Information provision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750" dirty="0" smtClean="0"/>
              <a:t>Imbalances charges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750" dirty="0" smtClean="0"/>
              <a:t>Financial neutrality of the TSM: allocation of balancing actions costs</a:t>
            </a:r>
            <a:endParaRPr lang="en-US" sz="1750" dirty="0"/>
          </a:p>
        </p:txBody>
      </p:sp>
      <p:sp>
        <p:nvSpPr>
          <p:cNvPr id="3" name="Llamada rectangular 2"/>
          <p:cNvSpPr/>
          <p:nvPr/>
        </p:nvSpPr>
        <p:spPr>
          <a:xfrm>
            <a:off x="5793029" y="2312876"/>
            <a:ext cx="3240360" cy="360040"/>
          </a:xfrm>
          <a:prstGeom prst="wedgeRectCallout">
            <a:avLst>
              <a:gd name="adj1" fmla="val -74256"/>
              <a:gd name="adj2" fmla="val 163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Done</a:t>
            </a:r>
            <a:r>
              <a:rPr lang="es-ES" dirty="0" smtClean="0"/>
              <a:t>. </a:t>
            </a:r>
            <a:r>
              <a:rPr lang="es-ES" dirty="0" err="1" smtClean="0">
                <a:solidFill>
                  <a:schemeClr val="tx1"/>
                </a:solidFill>
              </a:rPr>
              <a:t>Sent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for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comments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8" name="Llamada rectangular 7"/>
          <p:cNvSpPr/>
          <p:nvPr/>
        </p:nvSpPr>
        <p:spPr>
          <a:xfrm>
            <a:off x="5903640" y="3356205"/>
            <a:ext cx="3240360" cy="1156426"/>
          </a:xfrm>
          <a:prstGeom prst="wedgeRectCallout">
            <a:avLst>
              <a:gd name="adj1" fmla="val -88686"/>
              <a:gd name="adj2" fmla="val -366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Done</a:t>
            </a:r>
          </a:p>
          <a:p>
            <a:pPr algn="ctr"/>
            <a:r>
              <a:rPr lang="es-ES" dirty="0" smtClean="0">
                <a:solidFill>
                  <a:schemeClr val="tx1"/>
                </a:solidFill>
              </a:rPr>
              <a:t>1</a:t>
            </a:r>
            <a:r>
              <a:rPr lang="es-ES" baseline="30000" dirty="0" smtClean="0">
                <a:solidFill>
                  <a:schemeClr val="tx1"/>
                </a:solidFill>
              </a:rPr>
              <a:t>st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draft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including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the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regimes</a:t>
            </a:r>
            <a:r>
              <a:rPr lang="es-ES" dirty="0" smtClean="0">
                <a:solidFill>
                  <a:schemeClr val="tx1"/>
                </a:solidFill>
              </a:rPr>
              <a:t> of </a:t>
            </a:r>
            <a:r>
              <a:rPr lang="es-ES" dirty="0" err="1" smtClean="0">
                <a:solidFill>
                  <a:schemeClr val="tx1"/>
                </a:solidFill>
              </a:rPr>
              <a:t>the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three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countries</a:t>
            </a:r>
            <a:r>
              <a:rPr lang="es-ES" dirty="0" smtClean="0">
                <a:solidFill>
                  <a:schemeClr val="tx1"/>
                </a:solidFill>
              </a:rPr>
              <a:t> (</a:t>
            </a:r>
            <a:r>
              <a:rPr lang="es-ES" dirty="0" err="1" smtClean="0">
                <a:solidFill>
                  <a:schemeClr val="tx1"/>
                </a:solidFill>
              </a:rPr>
              <a:t>for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comments</a:t>
            </a:r>
            <a:r>
              <a:rPr lang="es-ES" dirty="0" smtClean="0">
                <a:solidFill>
                  <a:schemeClr val="tx1"/>
                </a:solidFill>
              </a:rPr>
              <a:t>). 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11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3802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3. </a:t>
            </a:r>
            <a:r>
              <a:rPr lang="en-GB" sz="2400" b="1" dirty="0" smtClean="0"/>
              <a:t>WP Second target: balancing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226369"/>
            <a:ext cx="74168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3.1</a:t>
            </a:r>
            <a:r>
              <a:rPr lang="es-ES" dirty="0"/>
              <a:t> </a:t>
            </a:r>
            <a:r>
              <a:rPr lang="es-ES" b="1" dirty="0" err="1" smtClean="0"/>
              <a:t>Index</a:t>
            </a:r>
            <a:r>
              <a:rPr lang="es-ES" b="1" dirty="0" smtClean="0"/>
              <a:t> and </a:t>
            </a:r>
            <a:r>
              <a:rPr lang="es-ES" b="1" dirty="0" err="1" smtClean="0"/>
              <a:t>first</a:t>
            </a:r>
            <a:r>
              <a:rPr lang="es-ES" b="1" dirty="0" smtClean="0"/>
              <a:t> </a:t>
            </a:r>
            <a:r>
              <a:rPr lang="es-ES" b="1" dirty="0" err="1" smtClean="0"/>
              <a:t>draft</a:t>
            </a:r>
            <a:r>
              <a:rPr lang="es-ES" b="1" dirty="0" smtClean="0"/>
              <a:t>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NRAs)</a:t>
            </a:r>
            <a:endParaRPr lang="es-ES" b="1" u="sng" dirty="0"/>
          </a:p>
          <a:p>
            <a:r>
              <a:rPr lang="es-ES" dirty="0" smtClean="0"/>
              <a:t> </a:t>
            </a:r>
            <a:r>
              <a:rPr lang="en-US" i="1" dirty="0" smtClean="0"/>
              <a:t>ii) Draft chapter 3.</a:t>
            </a:r>
          </a:p>
          <a:p>
            <a:pPr lvl="1"/>
            <a:r>
              <a:rPr lang="en-US" i="1" dirty="0" smtClean="0"/>
              <a:t>3</a:t>
            </a:r>
            <a:r>
              <a:rPr lang="en-US" i="1" dirty="0"/>
              <a:t>. Follow-up of the functioning of the balancing schemes since its application (1st October 2015 in France and 1st October 2016 in Portugal and Spain) to 30th September 2017.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(drafter: TSOs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</a:p>
          <a:p>
            <a:pPr lvl="1"/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1"/>
            <a:endParaRPr lang="en-US" i="1" dirty="0" smtClean="0"/>
          </a:p>
          <a:p>
            <a:pPr lvl="1"/>
            <a:r>
              <a:rPr lang="en-US" i="1" dirty="0" smtClean="0"/>
              <a:t>iii) The way forward</a:t>
            </a:r>
          </a:p>
          <a:p>
            <a:pPr lvl="1"/>
            <a:r>
              <a:rPr lang="en-US" i="1" dirty="0" smtClean="0"/>
              <a:t>4.</a:t>
            </a:r>
            <a:r>
              <a:rPr lang="en-US" b="1" i="1" dirty="0" smtClean="0"/>
              <a:t> </a:t>
            </a:r>
            <a:r>
              <a:rPr lang="en-US" i="1" dirty="0" smtClean="0"/>
              <a:t>Findings and relation with market functioning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(drafter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: TSOs, NRAs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</a:p>
          <a:p>
            <a:pPr lvl="1"/>
            <a:r>
              <a:rPr lang="en-US" i="1" dirty="0" smtClean="0"/>
              <a:t>5.</a:t>
            </a:r>
            <a:r>
              <a:rPr lang="en-US" b="1" i="1" dirty="0" smtClean="0"/>
              <a:t> </a:t>
            </a:r>
            <a:r>
              <a:rPr lang="en-US" i="1" dirty="0"/>
              <a:t>Potential for application of cross-border balancing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(drafter: TSOs, NRAs)</a:t>
            </a:r>
          </a:p>
          <a:p>
            <a:pPr lvl="1"/>
            <a:r>
              <a:rPr lang="en-US" i="1" dirty="0"/>
              <a:t>6</a:t>
            </a:r>
            <a:r>
              <a:rPr lang="en-US" i="1" dirty="0" smtClean="0"/>
              <a:t>. Conclusions </a:t>
            </a:r>
            <a:r>
              <a:rPr lang="en-US" i="1" dirty="0"/>
              <a:t>and recommendations.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(drafter: TSOs,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NRAs)</a:t>
            </a:r>
          </a:p>
          <a:p>
            <a:pPr lvl="1"/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  <a:ea typeface="Arial Unicode MS" pitchFamily="34" charset="-128"/>
            </a:endParaRPr>
          </a:p>
          <a:p>
            <a:pPr lvl="1"/>
            <a:endParaRPr lang="en-US" b="1" dirty="0" smtClean="0">
              <a:solidFill>
                <a:schemeClr val="accent6">
                  <a:lumMod val="60000"/>
                  <a:lumOff val="40000"/>
                </a:schemeClr>
              </a:solidFill>
              <a:ea typeface="Arial Unicode MS" pitchFamily="34" charset="-128"/>
            </a:endParaRPr>
          </a:p>
          <a:p>
            <a:pPr lvl="1"/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  <a:ea typeface="Arial Unicode MS" pitchFamily="34" charset="-128"/>
            </a:endParaRPr>
          </a:p>
          <a:p>
            <a:pPr lvl="1"/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Arial Unicode MS" pitchFamily="34" charset="-128"/>
              </a:rPr>
              <a:t>						</a:t>
            </a:r>
            <a:r>
              <a:rPr lang="en-US" b="1" dirty="0" smtClean="0">
                <a:ea typeface="Arial Unicode MS" pitchFamily="34" charset="-128"/>
              </a:rPr>
              <a:t>Deadline</a:t>
            </a:r>
            <a:r>
              <a:rPr lang="en-US" b="1" dirty="0">
                <a:ea typeface="Arial Unicode MS" pitchFamily="34" charset="-128"/>
              </a:rPr>
              <a:t>: February </a:t>
            </a:r>
            <a:r>
              <a:rPr lang="en-US" b="1" dirty="0" smtClean="0">
                <a:ea typeface="Arial Unicode MS" pitchFamily="34" charset="-128"/>
              </a:rPr>
              <a:t>2018</a:t>
            </a:r>
            <a:endParaRPr lang="en-US" dirty="0"/>
          </a:p>
        </p:txBody>
      </p:sp>
      <p:sp>
        <p:nvSpPr>
          <p:cNvPr id="2" name="Rectángulo 1"/>
          <p:cNvSpPr/>
          <p:nvPr/>
        </p:nvSpPr>
        <p:spPr>
          <a:xfrm>
            <a:off x="1165281" y="2955285"/>
            <a:ext cx="6645959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1</a:t>
            </a:r>
            <a:r>
              <a:rPr lang="es-ES" baseline="30000" dirty="0" smtClean="0">
                <a:solidFill>
                  <a:schemeClr val="tx1"/>
                </a:solidFill>
              </a:rPr>
              <a:t>st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draft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smtClean="0">
                <a:solidFill>
                  <a:schemeClr val="tx1"/>
                </a:solidFill>
              </a:rPr>
              <a:t>to be </a:t>
            </a:r>
            <a:r>
              <a:rPr lang="es-ES" dirty="0" err="1" smtClean="0">
                <a:solidFill>
                  <a:schemeClr val="tx1"/>
                </a:solidFill>
              </a:rPr>
              <a:t>presented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by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the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TSOs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>
                <a:solidFill>
                  <a:schemeClr val="tx1"/>
                </a:solidFill>
              </a:rPr>
              <a:t>(</a:t>
            </a:r>
            <a:r>
              <a:rPr lang="es-ES" dirty="0" err="1">
                <a:solidFill>
                  <a:schemeClr val="tx1"/>
                </a:solidFill>
              </a:rPr>
              <a:t>for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comments</a:t>
            </a:r>
            <a:r>
              <a:rPr lang="es-ES" dirty="0">
                <a:solidFill>
                  <a:schemeClr val="tx1"/>
                </a:solidFill>
              </a:rPr>
              <a:t>).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285024" y="5721928"/>
            <a:ext cx="6645959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err="1" smtClean="0"/>
              <a:t>The</a:t>
            </a:r>
            <a:r>
              <a:rPr lang="es-ES" b="1" dirty="0" smtClean="0"/>
              <a:t> </a:t>
            </a:r>
            <a:r>
              <a:rPr lang="es-ES" b="1" dirty="0" err="1" smtClean="0"/>
              <a:t>way</a:t>
            </a:r>
            <a:r>
              <a:rPr lang="es-ES" b="1" dirty="0" smtClean="0"/>
              <a:t> forward</a:t>
            </a:r>
            <a:endParaRPr lang="es-ES" b="1" dirty="0"/>
          </a:p>
          <a:p>
            <a:pPr algn="ctr"/>
            <a:r>
              <a:rPr lang="es-ES" dirty="0" err="1" smtClean="0">
                <a:solidFill>
                  <a:schemeClr val="tx1"/>
                </a:solidFill>
              </a:rPr>
              <a:t>Drafting</a:t>
            </a:r>
            <a:r>
              <a:rPr lang="es-ES" dirty="0" smtClean="0">
                <a:solidFill>
                  <a:schemeClr val="tx1"/>
                </a:solidFill>
              </a:rPr>
              <a:t> of </a:t>
            </a:r>
            <a:r>
              <a:rPr lang="es-ES" dirty="0" err="1" smtClean="0">
                <a:solidFill>
                  <a:schemeClr val="tx1"/>
                </a:solidFill>
              </a:rPr>
              <a:t>chapters</a:t>
            </a:r>
            <a:r>
              <a:rPr lang="es-ES" dirty="0" smtClean="0">
                <a:solidFill>
                  <a:schemeClr val="tx1"/>
                </a:solidFill>
              </a:rPr>
              <a:t> 4, 5 and 6 (</a:t>
            </a:r>
            <a:r>
              <a:rPr lang="es-ES" dirty="0" err="1" smtClean="0">
                <a:solidFill>
                  <a:schemeClr val="tx1"/>
                </a:solidFill>
              </a:rPr>
              <a:t>for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discussion</a:t>
            </a:r>
            <a:r>
              <a:rPr lang="es-ES" dirty="0" smtClean="0">
                <a:solidFill>
                  <a:schemeClr val="tx1"/>
                </a:solidFill>
              </a:rPr>
              <a:t>). 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>
          <a:xfrm>
            <a:off x="7975279" y="6398702"/>
            <a:ext cx="970306" cy="365125"/>
          </a:xfrm>
        </p:spPr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12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91842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899592" y="84503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4. </a:t>
            </a:r>
            <a:r>
              <a:rPr lang="en-GB" sz="2400" b="1" dirty="0" smtClean="0"/>
              <a:t>WP Third target: Market integration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7" name="4 Rectángulo"/>
          <p:cNvSpPr/>
          <p:nvPr/>
        </p:nvSpPr>
        <p:spPr>
          <a:xfrm>
            <a:off x="467544" y="884985"/>
            <a:ext cx="756084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200" b="1" dirty="0" smtClean="0">
              <a:ea typeface="Arial Unicode MS" pitchFamily="34" charset="-128"/>
            </a:endParaRPr>
          </a:p>
          <a:p>
            <a:pPr lvl="1"/>
            <a:endParaRPr lang="en-GB" b="1" u="sng" dirty="0" smtClean="0"/>
          </a:p>
          <a:p>
            <a:pPr lvl="1"/>
            <a:r>
              <a:rPr lang="en-GB" b="1" u="sng" dirty="0" smtClean="0"/>
              <a:t>4.1</a:t>
            </a:r>
            <a:r>
              <a:rPr lang="en-GB" b="1" u="sng" dirty="0"/>
              <a:t>. Iberia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MIBGAS)</a:t>
            </a:r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  <a:ea typeface="Arial Unicode MS" pitchFamily="34" charset="-128"/>
            </a:endParaRPr>
          </a:p>
          <a:p>
            <a:r>
              <a:rPr lang="en-US" dirty="0" err="1" smtClean="0">
                <a:ea typeface="Arial Unicode MS" pitchFamily="34" charset="-128"/>
              </a:rPr>
              <a:t>i</a:t>
            </a:r>
            <a:r>
              <a:rPr lang="en-US" dirty="0" smtClean="0">
                <a:ea typeface="Arial Unicode MS" pitchFamily="34" charset="-128"/>
              </a:rPr>
              <a:t>) Update on the inclusion of the Portuguese trade area in MIBGAS.</a:t>
            </a:r>
          </a:p>
          <a:p>
            <a:endParaRPr lang="pt-BR" i="1" dirty="0" smtClean="0">
              <a:ea typeface="Arial Unicode MS" pitchFamily="34" charset="-128"/>
            </a:endParaRPr>
          </a:p>
          <a:p>
            <a:endParaRPr lang="pt-BR" i="1" dirty="0" smtClean="0">
              <a:ea typeface="Arial Unicode MS" pitchFamily="34" charset="-128"/>
            </a:endParaRPr>
          </a:p>
          <a:p>
            <a:pPr lvl="1"/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  <a:p>
            <a:pPr algn="just"/>
            <a:endParaRPr lang="en-US" dirty="0" smtClean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8" name="Rectángulo 7"/>
          <p:cNvSpPr/>
          <p:nvPr/>
        </p:nvSpPr>
        <p:spPr>
          <a:xfrm>
            <a:off x="727364" y="3036296"/>
            <a:ext cx="6645959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err="1" smtClean="0"/>
              <a:t>State</a:t>
            </a:r>
            <a:r>
              <a:rPr lang="es-ES" b="1" dirty="0" smtClean="0"/>
              <a:t> of </a:t>
            </a:r>
            <a:r>
              <a:rPr lang="es-ES" b="1" dirty="0" err="1" smtClean="0"/>
              <a:t>play</a:t>
            </a:r>
            <a:r>
              <a:rPr lang="es-ES" b="1" dirty="0" smtClean="0"/>
              <a:t> and </a:t>
            </a:r>
            <a:r>
              <a:rPr lang="es-ES" b="1" dirty="0" err="1" smtClean="0"/>
              <a:t>way</a:t>
            </a:r>
            <a:r>
              <a:rPr lang="es-ES" b="1" dirty="0" smtClean="0"/>
              <a:t> forward</a:t>
            </a:r>
            <a:endParaRPr lang="es-ES" b="1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13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49817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899592" y="84503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4. </a:t>
            </a:r>
            <a:r>
              <a:rPr lang="en-GB" sz="2400" b="1" dirty="0" smtClean="0"/>
              <a:t>WP Third target: Market integration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2" name="Rectángulo 1"/>
          <p:cNvSpPr/>
          <p:nvPr/>
        </p:nvSpPr>
        <p:spPr>
          <a:xfrm>
            <a:off x="521804" y="1529207"/>
            <a:ext cx="786662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b="1" u="sng" dirty="0"/>
              <a:t>4.2. France: gas prices and internal congestions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NRAs and TSOs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</a:p>
          <a:p>
            <a:pPr lvl="1"/>
            <a:r>
              <a:rPr lang="en-GB" dirty="0" smtClean="0"/>
              <a:t>i) Follow-up of gas prices SGRI hubs vs. neighbouring hubs </a:t>
            </a:r>
          </a:p>
          <a:p>
            <a:pPr lvl="1"/>
            <a:endParaRPr lang="en-GB" sz="1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GB" sz="1400" dirty="0"/>
              <a:t>Evolution of prices D+1 </a:t>
            </a:r>
            <a:r>
              <a:rPr lang="en-GB" sz="1400" dirty="0" smtClean="0"/>
              <a:t>(1</a:t>
            </a:r>
            <a:r>
              <a:rPr lang="en-GB" sz="1400" baseline="30000" dirty="0" smtClean="0"/>
              <a:t>st</a:t>
            </a:r>
            <a:r>
              <a:rPr lang="en-GB" sz="1400" dirty="0" smtClean="0"/>
              <a:t> July 2017- 20</a:t>
            </a:r>
            <a:r>
              <a:rPr lang="en-GB" sz="1400" baseline="30000" dirty="0" smtClean="0"/>
              <a:t>th</a:t>
            </a:r>
            <a:r>
              <a:rPr lang="en-GB" sz="1400" dirty="0" smtClean="0"/>
              <a:t> February 2018) </a:t>
            </a:r>
            <a:endParaRPr lang="en-GB" sz="1400" dirty="0"/>
          </a:p>
        </p:txBody>
      </p:sp>
      <p:pic>
        <p:nvPicPr>
          <p:cNvPr id="2050" name="Imagen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04" y="2919739"/>
            <a:ext cx="8104909" cy="338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14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55430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899592" y="84503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4. </a:t>
            </a:r>
            <a:r>
              <a:rPr lang="en-GB" sz="2400" b="1" dirty="0" smtClean="0"/>
              <a:t>WP Third target: Market integration  </a:t>
            </a:r>
            <a:endParaRPr lang="es-ES" sz="2400" b="1" dirty="0"/>
          </a:p>
        </p:txBody>
      </p:sp>
      <p:sp>
        <p:nvSpPr>
          <p:cNvPr id="10" name="Rectángulo 9"/>
          <p:cNvSpPr/>
          <p:nvPr/>
        </p:nvSpPr>
        <p:spPr>
          <a:xfrm>
            <a:off x="107504" y="1306699"/>
            <a:ext cx="8579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dirty="0"/>
              <a:t>i) Follow-up of gas prices SGRI hubs vs. </a:t>
            </a:r>
            <a:r>
              <a:rPr lang="en-GB" dirty="0" smtClean="0"/>
              <a:t>neighbouring </a:t>
            </a:r>
            <a:r>
              <a:rPr lang="en-GB" dirty="0"/>
              <a:t>hubs </a:t>
            </a:r>
            <a:r>
              <a:rPr lang="en-GB" dirty="0" smtClean="0"/>
              <a:t>(cont.)</a:t>
            </a:r>
            <a:endParaRPr lang="en-GB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717" y="1676031"/>
            <a:ext cx="8136083" cy="4897524"/>
          </a:xfrm>
          <a:prstGeom prst="rect">
            <a:avLst/>
          </a:prstGeom>
        </p:spPr>
      </p:pic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>
          <a:xfrm>
            <a:off x="8059394" y="6482080"/>
            <a:ext cx="970306" cy="365125"/>
          </a:xfrm>
        </p:spPr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15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93344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82663" y="771525"/>
            <a:ext cx="7837487" cy="353219"/>
          </a:xfrm>
        </p:spPr>
        <p:txBody>
          <a:bodyPr/>
          <a:lstStyle/>
          <a:p>
            <a:pPr lvl="0"/>
            <a:r>
              <a:rPr lang="en-US" sz="2400" b="1" dirty="0"/>
              <a:t>4. </a:t>
            </a:r>
            <a:r>
              <a:rPr lang="en-GB" sz="2400" b="1" dirty="0"/>
              <a:t>WP Third target: Market integration</a:t>
            </a:r>
            <a:endParaRPr lang="es-ES" sz="2400" b="1" dirty="0"/>
          </a:p>
        </p:txBody>
      </p:sp>
      <p:sp>
        <p:nvSpPr>
          <p:cNvPr id="4" name="Rectángulo 3"/>
          <p:cNvSpPr/>
          <p:nvPr/>
        </p:nvSpPr>
        <p:spPr>
          <a:xfrm>
            <a:off x="371218" y="1250558"/>
            <a:ext cx="79404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b="1" u="sng" dirty="0"/>
              <a:t>4.2. France: gas prices and internal congestions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CRE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and TSOs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GB" dirty="0"/>
              <a:t>ii) Update on the creation of a single gas market area in France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66124" y="2824170"/>
            <a:ext cx="7611752" cy="641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1600" dirty="0" smtClean="0">
                <a:solidFill>
                  <a:schemeClr val="tx1"/>
                </a:solidFill>
              </a:rPr>
              <a:t>Results of the public consultation and update on the status of the creation a single gas market area in France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16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34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899592" y="84503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5. </a:t>
            </a:r>
            <a:r>
              <a:rPr lang="en-GB" sz="2400" b="1" dirty="0" smtClean="0"/>
              <a:t>WP Fourth target: Infrastructures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7" name="4 Rectángulo"/>
          <p:cNvSpPr/>
          <p:nvPr/>
        </p:nvSpPr>
        <p:spPr>
          <a:xfrm>
            <a:off x="605410" y="2078345"/>
            <a:ext cx="727895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GB" dirty="0" smtClean="0"/>
          </a:p>
          <a:p>
            <a:pPr lvl="1"/>
            <a:endParaRPr lang="en-GB" b="1" dirty="0" smtClean="0"/>
          </a:p>
          <a:p>
            <a:pPr lvl="1"/>
            <a:r>
              <a:rPr lang="en-GB" b="1" dirty="0" smtClean="0"/>
              <a:t>5.1. Update </a:t>
            </a:r>
            <a:r>
              <a:rPr lang="en-GB" b="1" dirty="0"/>
              <a:t>on </a:t>
            </a:r>
            <a:r>
              <a:rPr lang="en-GB" b="1" dirty="0" smtClean="0"/>
              <a:t>infrastructures development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TSOs)</a:t>
            </a:r>
          </a:p>
          <a:p>
            <a:pPr lvl="1"/>
            <a:endParaRPr lang="en-GB" b="1" u="sng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STEP: current status: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CBA Studies.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High Level Group meeting on 27 of January.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The way forward.</a:t>
            </a:r>
          </a:p>
          <a:p>
            <a:pPr lvl="3"/>
            <a:endParaRPr lang="en-GB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GB" b="1" u="sng" dirty="0"/>
          </a:p>
          <a:p>
            <a:pPr lvl="1"/>
            <a:r>
              <a:rPr lang="en-GB" b="1" u="sng" dirty="0" smtClean="0"/>
              <a:t> </a:t>
            </a:r>
            <a:endParaRPr lang="es-ES" b="1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17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47954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899592" y="84503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6. </a:t>
            </a:r>
            <a:r>
              <a:rPr lang="en-GB" sz="2400" b="1" dirty="0" smtClean="0"/>
              <a:t>WP Fifth target: Pending issues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7" name="4 Rectángulo"/>
          <p:cNvSpPr/>
          <p:nvPr/>
        </p:nvSpPr>
        <p:spPr>
          <a:xfrm>
            <a:off x="781262" y="1335299"/>
            <a:ext cx="7967201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 smtClean="0"/>
              <a:t>6.1. Implementation of OSBB mechanism: current application and ongoing developments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TSOs)</a:t>
            </a:r>
            <a:endParaRPr lang="en-GB" b="1" u="sng" dirty="0"/>
          </a:p>
          <a:p>
            <a:r>
              <a:rPr lang="en-US" dirty="0" smtClean="0">
                <a:ea typeface="Arial Unicode MS" pitchFamily="34" charset="-128"/>
              </a:rPr>
              <a:t>OSBB scheme was approved</a:t>
            </a:r>
            <a:r>
              <a:rPr lang="en-US" dirty="0">
                <a:ea typeface="Arial Unicode MS" pitchFamily="34" charset="-128"/>
              </a:rPr>
              <a:t> </a:t>
            </a:r>
            <a:r>
              <a:rPr lang="en-US" dirty="0" smtClean="0">
                <a:ea typeface="Arial Unicode MS" pitchFamily="34" charset="-128"/>
              </a:rPr>
              <a:t>on April 2016.</a:t>
            </a:r>
          </a:p>
          <a:p>
            <a:pPr lvl="1" algn="just"/>
            <a:r>
              <a:rPr lang="en-US" b="1" u="sng" dirty="0" smtClean="0">
                <a:ea typeface="Arial Unicode MS" pitchFamily="34" charset="-128"/>
              </a:rPr>
              <a:t>Implementation of OSBB mechanism:</a:t>
            </a: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r>
              <a:rPr lang="en-US" b="1" u="sng" dirty="0" smtClean="0">
                <a:ea typeface="Arial Unicode MS" pitchFamily="34" charset="-128"/>
              </a:rPr>
              <a:t>Manual mode:</a:t>
            </a:r>
            <a:r>
              <a:rPr lang="en-US" b="1" dirty="0" smtClean="0">
                <a:ea typeface="Arial Unicode MS" pitchFamily="34" charset="-128"/>
              </a:rPr>
              <a:t> </a:t>
            </a:r>
            <a:r>
              <a:rPr lang="en-US" dirty="0" smtClean="0">
                <a:ea typeface="Arial Unicode MS" pitchFamily="34" charset="-128"/>
              </a:rPr>
              <a:t>1</a:t>
            </a:r>
            <a:r>
              <a:rPr lang="en-US" baseline="30000" dirty="0" smtClean="0">
                <a:ea typeface="Arial Unicode MS" pitchFamily="34" charset="-128"/>
              </a:rPr>
              <a:t>st</a:t>
            </a:r>
            <a:r>
              <a:rPr lang="en-US" dirty="0" smtClean="0">
                <a:ea typeface="Arial Unicode MS" pitchFamily="34" charset="-128"/>
              </a:rPr>
              <a:t> </a:t>
            </a:r>
            <a:r>
              <a:rPr lang="en-US" dirty="0">
                <a:ea typeface="Arial Unicode MS" pitchFamily="34" charset="-128"/>
              </a:rPr>
              <a:t>April </a:t>
            </a:r>
            <a:r>
              <a:rPr lang="en-US" dirty="0" smtClean="0">
                <a:ea typeface="Arial Unicode MS" pitchFamily="34" charset="-128"/>
              </a:rPr>
              <a:t>2017 (VIP </a:t>
            </a:r>
            <a:r>
              <a:rPr lang="en-US" dirty="0" err="1" smtClean="0">
                <a:ea typeface="Arial Unicode MS" pitchFamily="34" charset="-128"/>
              </a:rPr>
              <a:t>Ibérico</a:t>
            </a:r>
            <a:r>
              <a:rPr lang="en-US" dirty="0">
                <a:ea typeface="Arial Unicode MS" pitchFamily="34" charset="-128"/>
              </a:rPr>
              <a:t>)/ </a:t>
            </a:r>
            <a:r>
              <a:rPr lang="en-US" dirty="0" smtClean="0">
                <a:ea typeface="Arial Unicode MS" pitchFamily="34" charset="-128"/>
              </a:rPr>
              <a:t>6</a:t>
            </a:r>
            <a:r>
              <a:rPr lang="en-US" baseline="30000" dirty="0" smtClean="0">
                <a:ea typeface="Arial Unicode MS" pitchFamily="34" charset="-128"/>
              </a:rPr>
              <a:t>th</a:t>
            </a:r>
            <a:r>
              <a:rPr lang="en-US" dirty="0" smtClean="0">
                <a:ea typeface="Arial Unicode MS" pitchFamily="34" charset="-128"/>
              </a:rPr>
              <a:t> November </a:t>
            </a:r>
            <a:r>
              <a:rPr lang="en-US" dirty="0">
                <a:ea typeface="Arial Unicode MS" pitchFamily="34" charset="-128"/>
              </a:rPr>
              <a:t>2017 </a:t>
            </a:r>
            <a:r>
              <a:rPr lang="en-US" dirty="0" smtClean="0">
                <a:ea typeface="Arial Unicode MS" pitchFamily="34" charset="-128"/>
              </a:rPr>
              <a:t>(VIP </a:t>
            </a:r>
            <a:r>
              <a:rPr lang="en-US" dirty="0" err="1" smtClean="0">
                <a:ea typeface="Arial Unicode MS" pitchFamily="34" charset="-128"/>
              </a:rPr>
              <a:t>Pirineos</a:t>
            </a:r>
            <a:r>
              <a:rPr lang="en-US" dirty="0" smtClean="0">
                <a:ea typeface="Arial Unicode MS" pitchFamily="34" charset="-128"/>
              </a:rPr>
              <a:t>)</a:t>
            </a:r>
            <a:endParaRPr lang="en-US" dirty="0">
              <a:ea typeface="Arial Unicode MS" pitchFamily="34" charset="-128"/>
            </a:endParaRP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r>
              <a:rPr lang="en-US" b="1" u="sng" dirty="0" smtClean="0">
                <a:ea typeface="Arial Unicode MS" pitchFamily="34" charset="-128"/>
              </a:rPr>
              <a:t>Fully automatic mode</a:t>
            </a:r>
            <a:r>
              <a:rPr lang="en-US" dirty="0">
                <a:ea typeface="Arial Unicode MS" pitchFamily="34" charset="-128"/>
              </a:rPr>
              <a:t> </a:t>
            </a:r>
            <a:r>
              <a:rPr lang="en-US" dirty="0" smtClean="0">
                <a:ea typeface="Arial Unicode MS" pitchFamily="34" charset="-128"/>
              </a:rPr>
              <a:t>scheduled by </a:t>
            </a:r>
            <a:r>
              <a:rPr lang="en-US" sz="2000" b="1" u="sng" dirty="0" smtClean="0">
                <a:ea typeface="Arial Unicode MS" pitchFamily="34" charset="-128"/>
              </a:rPr>
              <a:t>1</a:t>
            </a:r>
            <a:r>
              <a:rPr lang="en-US" sz="2000" b="1" u="sng" baseline="30000" dirty="0" smtClean="0">
                <a:ea typeface="Arial Unicode MS" pitchFamily="34" charset="-128"/>
              </a:rPr>
              <a:t>st</a:t>
            </a:r>
            <a:r>
              <a:rPr lang="en-US" sz="2000" b="1" u="sng" dirty="0" smtClean="0">
                <a:ea typeface="Arial Unicode MS" pitchFamily="34" charset="-128"/>
              </a:rPr>
              <a:t> April 2018 </a:t>
            </a: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endParaRPr lang="en-US" dirty="0">
              <a:ea typeface="Arial Unicode MS" pitchFamily="34" charset="-128"/>
            </a:endParaRPr>
          </a:p>
          <a:p>
            <a:pPr lvl="2" algn="just"/>
            <a:r>
              <a:rPr lang="en-US" dirty="0" smtClean="0">
                <a:ea typeface="Arial Unicode MS" pitchFamily="34" charset="-128"/>
              </a:rPr>
              <a:t> </a:t>
            </a:r>
            <a:endParaRPr lang="en-US" dirty="0">
              <a:ea typeface="Arial Unicode MS" pitchFamily="34" charset="-128"/>
            </a:endParaRPr>
          </a:p>
          <a:p>
            <a:pPr algn="just"/>
            <a:endParaRPr lang="en-US" dirty="0">
              <a:solidFill>
                <a:srgbClr val="FF0000"/>
              </a:solidFill>
              <a:ea typeface="Arial Unicode MS" pitchFamily="34" charset="-128"/>
            </a:endParaRP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8" name="Rectángulo 7"/>
          <p:cNvSpPr/>
          <p:nvPr/>
        </p:nvSpPr>
        <p:spPr>
          <a:xfrm>
            <a:off x="899592" y="4040072"/>
            <a:ext cx="7527435" cy="1788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chemeClr val="tx1"/>
                </a:solidFill>
                <a:ea typeface="Arial Unicode MS" pitchFamily="34" charset="-128"/>
              </a:rPr>
              <a:t>Both VIPs: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  <a:ea typeface="Arial Unicode MS" pitchFamily="34" charset="-128"/>
              </a:rPr>
              <a:t>Results of the application of the mechanism until now 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tx1"/>
                </a:solidFill>
                <a:ea typeface="Arial Unicode MS" pitchFamily="34" charset="-128"/>
              </a:rPr>
              <a:t>Status </a:t>
            </a:r>
            <a:r>
              <a:rPr lang="en-US" sz="1600" dirty="0">
                <a:solidFill>
                  <a:schemeClr val="tx1"/>
                </a:solidFill>
                <a:ea typeface="Arial Unicode MS" pitchFamily="34" charset="-128"/>
              </a:rPr>
              <a:t>of ongoing developments to application fully automatic </a:t>
            </a:r>
            <a:r>
              <a:rPr lang="en-US" sz="1600" dirty="0" smtClean="0">
                <a:solidFill>
                  <a:schemeClr val="tx1"/>
                </a:solidFill>
                <a:ea typeface="Arial Unicode MS" pitchFamily="34" charset="-128"/>
              </a:rPr>
              <a:t>mode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18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56714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899592" y="84503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7. </a:t>
            </a:r>
            <a:r>
              <a:rPr lang="en-GB" sz="2400" b="1" dirty="0" smtClean="0"/>
              <a:t>AOB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7" name="4 Rectángulo"/>
          <p:cNvSpPr/>
          <p:nvPr/>
        </p:nvSpPr>
        <p:spPr>
          <a:xfrm>
            <a:off x="899592" y="1628800"/>
            <a:ext cx="698477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pPr lvl="1"/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19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39011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837487" cy="607765"/>
          </a:xfrm>
        </p:spPr>
        <p:txBody>
          <a:bodyPr lIns="0" tIns="0" rIns="0" bIns="0" anchor="b" anchorCtr="0"/>
          <a:lstStyle/>
          <a:p>
            <a:pPr algn="ctr"/>
            <a:r>
              <a:rPr lang="de-DE" sz="2400" dirty="0" smtClean="0"/>
              <a:t>Agenda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268538" y="6308725"/>
            <a:ext cx="4967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</a:pPr>
            <a:endParaRPr lang="de-DE" sz="240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720" y="1228453"/>
            <a:ext cx="5132031" cy="5331081"/>
          </a:xfrm>
          <a:prstGeom prst="rect">
            <a:avLst/>
          </a:prstGeom>
        </p:spPr>
      </p:pic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EF8C7C56-833D-49D8-A5E1-C9F16BFB79A6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t>2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09706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899592" y="650149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8. </a:t>
            </a:r>
            <a:r>
              <a:rPr lang="en-GB" sz="2400" b="1" dirty="0" smtClean="0"/>
              <a:t>Calendar of the next meeting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7" name="4 Rectángulo"/>
          <p:cNvSpPr/>
          <p:nvPr/>
        </p:nvSpPr>
        <p:spPr>
          <a:xfrm>
            <a:off x="899592" y="1628800"/>
            <a:ext cx="698477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pPr lvl="1"/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03" y="1272920"/>
            <a:ext cx="464675" cy="228529"/>
          </a:xfrm>
          <a:prstGeom prst="rect">
            <a:avLst/>
          </a:prstGeom>
        </p:spPr>
      </p:pic>
      <p:sp>
        <p:nvSpPr>
          <p:cNvPr id="8" name="5 Rectángulo"/>
          <p:cNvSpPr/>
          <p:nvPr/>
        </p:nvSpPr>
        <p:spPr>
          <a:xfrm>
            <a:off x="575556" y="5960970"/>
            <a:ext cx="7992888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s-ES" sz="1600" b="1" u="sng" dirty="0" err="1" smtClean="0"/>
              <a:t>Next</a:t>
            </a:r>
            <a:r>
              <a:rPr lang="es-ES" sz="1600" b="1" u="sng" dirty="0" smtClean="0"/>
              <a:t> IG meeting</a:t>
            </a:r>
            <a:r>
              <a:rPr lang="es-ES" sz="1600" b="1" dirty="0" smtClean="0"/>
              <a:t>: </a:t>
            </a:r>
            <a:r>
              <a:rPr lang="es-ES" sz="1600" b="1" i="1" dirty="0" err="1" smtClean="0"/>
              <a:t>tbd</a:t>
            </a:r>
            <a:r>
              <a:rPr lang="es-ES" sz="1600" i="1" dirty="0" smtClean="0"/>
              <a:t> (</a:t>
            </a:r>
            <a:r>
              <a:rPr lang="es-ES" sz="1600" i="1" dirty="0" err="1" smtClean="0"/>
              <a:t>tentative</a:t>
            </a:r>
            <a:r>
              <a:rPr lang="es-ES" sz="1600" i="1" dirty="0" smtClean="0"/>
              <a:t> dates: 9</a:t>
            </a:r>
            <a:r>
              <a:rPr lang="es-ES" sz="1600" i="1" baseline="30000" dirty="0" smtClean="0"/>
              <a:t>th</a:t>
            </a:r>
            <a:r>
              <a:rPr lang="es-ES" sz="1600" i="1" dirty="0" smtClean="0"/>
              <a:t>-10</a:t>
            </a:r>
            <a:r>
              <a:rPr lang="es-ES" sz="1600" i="1" baseline="30000" dirty="0" smtClean="0"/>
              <a:t>th</a:t>
            </a:r>
            <a:r>
              <a:rPr lang="es-ES" sz="1600" i="1" dirty="0" smtClean="0"/>
              <a:t> </a:t>
            </a:r>
            <a:r>
              <a:rPr lang="es-ES" sz="1600" i="1" dirty="0" err="1" smtClean="0"/>
              <a:t>April</a:t>
            </a:r>
            <a:r>
              <a:rPr lang="es-ES" sz="1600" i="1" dirty="0" smtClean="0"/>
              <a:t>)</a:t>
            </a:r>
            <a:endParaRPr lang="es-ES" sz="1600" i="1" u="sng" dirty="0"/>
          </a:p>
          <a:p>
            <a:pPr lvl="0"/>
            <a:endParaRPr lang="es-ES" sz="1600" dirty="0" smtClean="0">
              <a:solidFill>
                <a:srgbClr val="FF000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380312" y="3044535"/>
            <a:ext cx="432048" cy="19041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 smtClean="0">
                <a:solidFill>
                  <a:schemeClr val="tx1"/>
                </a:solidFill>
              </a:rPr>
              <a:t>SG</a:t>
            </a:r>
            <a:endParaRPr lang="es-ES" sz="1000" b="1" dirty="0">
              <a:solidFill>
                <a:schemeClr val="tx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7380312" y="3339874"/>
            <a:ext cx="504056" cy="21597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 smtClean="0">
                <a:solidFill>
                  <a:schemeClr val="tx1"/>
                </a:solidFill>
              </a:rPr>
              <a:t>IG</a:t>
            </a:r>
            <a:endParaRPr lang="es-ES" sz="1000" b="1" dirty="0">
              <a:solidFill>
                <a:schemeClr val="tx1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478" y="3641175"/>
            <a:ext cx="470900" cy="21216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091" y="1272920"/>
            <a:ext cx="5772150" cy="24003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3428" y="3641175"/>
            <a:ext cx="5705475" cy="2400300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7380312" y="3653891"/>
            <a:ext cx="504056" cy="21461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 smtClean="0">
                <a:solidFill>
                  <a:schemeClr val="tx1"/>
                </a:solidFill>
              </a:rPr>
              <a:t>RCC</a:t>
            </a:r>
            <a:endParaRPr lang="es-ES" sz="1000" b="1" dirty="0">
              <a:solidFill>
                <a:schemeClr val="tx1"/>
              </a:solidFill>
            </a:endParaRPr>
          </a:p>
        </p:txBody>
      </p:sp>
      <p:sp>
        <p:nvSpPr>
          <p:cNvPr id="13" name="Marcador de pie de página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20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66235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043608" y="2967335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Thank you for your participation</a:t>
            </a:r>
            <a:endParaRPr lang="es-ES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7" name="4 Rectángulo"/>
          <p:cNvSpPr/>
          <p:nvPr/>
        </p:nvSpPr>
        <p:spPr>
          <a:xfrm>
            <a:off x="899592" y="1628800"/>
            <a:ext cx="698477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pPr lvl="1"/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4C91ACA-1C80-4EF1-B622-64D3C00CF61A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21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2842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96192" y="764705"/>
            <a:ext cx="67687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/>
              <a:t>2. </a:t>
            </a:r>
            <a:r>
              <a:rPr lang="en-GB" sz="2000" b="1" dirty="0"/>
              <a:t>WP First target: use of infrastructures</a:t>
            </a:r>
            <a:endParaRPr lang="es-ES" sz="2000" b="1" dirty="0"/>
          </a:p>
          <a:p>
            <a:pPr lvl="0"/>
            <a:r>
              <a:rPr lang="en-GB" sz="2000" b="1" dirty="0" smtClean="0">
                <a:solidFill>
                  <a:srgbClr val="264D74"/>
                </a:solidFill>
              </a:rPr>
              <a:t> </a:t>
            </a:r>
            <a:endParaRPr lang="en-GB" sz="2000" b="1" dirty="0">
              <a:solidFill>
                <a:srgbClr val="264D74"/>
              </a:solidFill>
            </a:endParaRP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719573" y="1501240"/>
            <a:ext cx="727280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u="sng" dirty="0" smtClean="0"/>
              <a:t>2.1. Final report </a:t>
            </a:r>
            <a:r>
              <a:rPr lang="en-GB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</a:t>
            </a:r>
            <a:r>
              <a:rPr lang="en-GB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NRAs</a:t>
            </a:r>
            <a:r>
              <a:rPr lang="en-GB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</a:p>
          <a:p>
            <a:pPr lvl="0" algn="just"/>
            <a:endParaRPr lang="en-US" sz="1600" dirty="0" smtClean="0">
              <a:ea typeface="Arial Unicode MS" pitchFamily="34" charset="-128"/>
            </a:endParaRPr>
          </a:p>
          <a:p>
            <a:pPr lvl="0" algn="just"/>
            <a:r>
              <a:rPr lang="en-US" sz="1600" dirty="0" smtClean="0">
                <a:ea typeface="Arial Unicode MS" pitchFamily="34" charset="-128"/>
              </a:rPr>
              <a:t>Assessment of the </a:t>
            </a:r>
            <a:r>
              <a:rPr lang="en-US" sz="1600" b="1" dirty="0" smtClean="0">
                <a:ea typeface="Arial Unicode MS" pitchFamily="34" charset="-128"/>
              </a:rPr>
              <a:t>use of interconnections </a:t>
            </a:r>
            <a:r>
              <a:rPr lang="en-US" sz="1600" dirty="0" smtClean="0">
                <a:ea typeface="Arial Unicode MS" pitchFamily="34" charset="-128"/>
              </a:rPr>
              <a:t>in the Region from the implementation of the Network Codes: from 1</a:t>
            </a:r>
            <a:r>
              <a:rPr lang="en-US" sz="1600" baseline="30000" dirty="0" smtClean="0">
                <a:ea typeface="Arial Unicode MS" pitchFamily="34" charset="-128"/>
              </a:rPr>
              <a:t>st</a:t>
            </a:r>
            <a:r>
              <a:rPr lang="en-US" sz="1600" dirty="0" smtClean="0">
                <a:ea typeface="Arial Unicode MS" pitchFamily="34" charset="-128"/>
              </a:rPr>
              <a:t> October 2014 to 30</a:t>
            </a:r>
            <a:r>
              <a:rPr lang="en-US" sz="1600" baseline="30000" dirty="0" smtClean="0">
                <a:ea typeface="Arial Unicode MS" pitchFamily="34" charset="-128"/>
              </a:rPr>
              <a:t>th</a:t>
            </a:r>
            <a:r>
              <a:rPr lang="en-US" sz="1600" dirty="0" smtClean="0">
                <a:ea typeface="Arial Unicode MS" pitchFamily="34" charset="-128"/>
              </a:rPr>
              <a:t> September 2016. </a:t>
            </a:r>
          </a:p>
          <a:p>
            <a:pPr lvl="0" algn="just"/>
            <a:endParaRPr lang="en-US" sz="1600" dirty="0" smtClean="0">
              <a:ea typeface="Arial Unicode MS" pitchFamily="34" charset="-128"/>
            </a:endParaRPr>
          </a:p>
          <a:p>
            <a:pPr lvl="1" algn="just"/>
            <a:r>
              <a:rPr lang="en-US" sz="1600" dirty="0" smtClean="0">
                <a:ea typeface="Arial Unicode MS" pitchFamily="34" charset="-128"/>
              </a:rPr>
              <a:t>Published on ACER website: November 2017</a:t>
            </a:r>
            <a:endParaRPr lang="en-US" sz="1600" dirty="0">
              <a:ea typeface="Arial Unicode MS" pitchFamily="34" charset="-128"/>
            </a:endParaRPr>
          </a:p>
          <a:p>
            <a:pPr marL="800100" lvl="1" indent="-342900" algn="just">
              <a:buFont typeface="+mj-lt"/>
              <a:buAutoNum type="arabicPeriod"/>
            </a:pPr>
            <a:endParaRPr lang="en-US" dirty="0">
              <a:ea typeface="Arial Unicode MS" pitchFamily="34" charset="-128"/>
            </a:endParaRPr>
          </a:p>
          <a:p>
            <a:pPr marL="800100" lvl="1" indent="-342900" algn="just">
              <a:buFont typeface="+mj-lt"/>
              <a:buAutoNum type="arabicPeriod"/>
            </a:pPr>
            <a:endParaRPr lang="en-US" dirty="0">
              <a:ea typeface="Arial Unicode MS" pitchFamily="34" charset="-128"/>
            </a:endParaRPr>
          </a:p>
          <a:p>
            <a:pPr marL="800100" lvl="1" indent="-342900" algn="just">
              <a:buFont typeface="+mj-lt"/>
              <a:buAutoNum type="arabicPeriod"/>
            </a:pPr>
            <a:endParaRPr lang="en-US" dirty="0" smtClean="0">
              <a:ea typeface="Arial Unicode MS" pitchFamily="34" charset="-128"/>
            </a:endParaRPr>
          </a:p>
          <a:p>
            <a:pPr lvl="2" algn="just"/>
            <a:endParaRPr lang="en-US" dirty="0" smtClean="0">
              <a:ea typeface="Arial Unicode MS" pitchFamily="34" charset="-128"/>
            </a:endParaRPr>
          </a:p>
          <a:p>
            <a:pPr lvl="1" algn="r"/>
            <a:endParaRPr lang="en-US" dirty="0">
              <a:solidFill>
                <a:srgbClr val="FF0000"/>
              </a:solidFill>
            </a:endParaRPr>
          </a:p>
          <a:p>
            <a:pPr lvl="1" algn="just"/>
            <a:endParaRPr lang="en-US" dirty="0"/>
          </a:p>
          <a:p>
            <a:pPr lvl="1" algn="just"/>
            <a:endParaRPr lang="en-US" dirty="0"/>
          </a:p>
        </p:txBody>
      </p:sp>
      <p:sp>
        <p:nvSpPr>
          <p:cNvPr id="2" name="Rectángulo 1"/>
          <p:cNvSpPr/>
          <p:nvPr/>
        </p:nvSpPr>
        <p:spPr>
          <a:xfrm>
            <a:off x="1309255" y="3813464"/>
            <a:ext cx="6037118" cy="59228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u="sng" dirty="0" smtClean="0">
                <a:solidFill>
                  <a:schemeClr val="tx1"/>
                </a:solidFill>
              </a:rPr>
              <a:t>TARGET 1 WP 2017-2018 </a:t>
            </a:r>
          </a:p>
          <a:p>
            <a:pPr algn="ctr"/>
            <a:r>
              <a:rPr lang="es-ES" sz="2400" i="1" dirty="0" smtClean="0">
                <a:solidFill>
                  <a:schemeClr val="tx1"/>
                </a:solidFill>
              </a:rPr>
              <a:t>ACHIEVED!</a:t>
            </a:r>
            <a:endParaRPr lang="es-ES" sz="2400" i="1" dirty="0">
              <a:solidFill>
                <a:schemeClr val="tx1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2"/>
          </p:nvPr>
        </p:nvSpPr>
        <p:spPr>
          <a:xfrm>
            <a:off x="7992381" y="6355849"/>
            <a:ext cx="401141" cy="365125"/>
          </a:xfrm>
          <a:solidFill>
            <a:schemeClr val="bg1"/>
          </a:solidFill>
        </p:spPr>
        <p:txBody>
          <a:bodyPr/>
          <a:lstStyle/>
          <a:p>
            <a:fld id="{34C91ACA-1C80-4EF1-B622-64D3C00CF61A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3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11878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000" b="1" dirty="0"/>
              <a:t>2. </a:t>
            </a:r>
            <a:r>
              <a:rPr lang="en-GB" sz="2000" b="1" dirty="0"/>
              <a:t>CMP: common methodology in the Region</a:t>
            </a:r>
            <a:endParaRPr lang="es-ES" sz="20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1" y="1226369"/>
            <a:ext cx="7776817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u="sng" dirty="0" smtClean="0"/>
              <a:t>2.2. CMP: potential for further coordination</a:t>
            </a:r>
            <a:endParaRPr lang="en-GB" sz="1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GB" b="1" u="sng" dirty="0" smtClean="0"/>
          </a:p>
          <a:p>
            <a:r>
              <a:rPr lang="en-GB" b="1" u="sng" dirty="0" smtClean="0"/>
              <a:t>Background (44</a:t>
            </a:r>
            <a:r>
              <a:rPr lang="en-GB" b="1" u="sng" baseline="30000" dirty="0" smtClean="0"/>
              <a:t>th</a:t>
            </a:r>
            <a:r>
              <a:rPr lang="en-GB" b="1" u="sng" dirty="0" smtClean="0"/>
              <a:t> IG): brainstorming on the development of coordinated mechanisms</a:t>
            </a:r>
          </a:p>
          <a:p>
            <a:r>
              <a:rPr lang="en-GB" dirty="0" smtClean="0"/>
              <a:t>Following the recommendations of the WP target 1 “Use of infrastructures in the Region”:</a:t>
            </a:r>
          </a:p>
          <a:p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GB" b="1" dirty="0" smtClean="0"/>
              <a:t>Guidelines of CMP:</a:t>
            </a:r>
            <a:endParaRPr lang="en-GB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dirty="0" smtClean="0"/>
              <a:t>UIOLI ST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dirty="0" err="1" smtClean="0"/>
              <a:t>Surrender</a:t>
            </a:r>
            <a:r>
              <a:rPr lang="es-ES" sz="1600" dirty="0" smtClean="0"/>
              <a:t> </a:t>
            </a:r>
            <a:r>
              <a:rPr lang="es-ES" sz="1600" dirty="0" err="1" smtClean="0"/>
              <a:t>capacity</a:t>
            </a:r>
            <a:r>
              <a:rPr lang="es-ES" sz="1600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dirty="0" smtClean="0"/>
              <a:t>UIOLI LT. In place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dirty="0" smtClean="0"/>
              <a:t>OSBB: In place</a:t>
            </a:r>
          </a:p>
          <a:p>
            <a:endParaRPr lang="es-ES" sz="1600" dirty="0" smtClean="0"/>
          </a:p>
          <a:p>
            <a:r>
              <a:rPr lang="es-ES" sz="1600" dirty="0" err="1" smtClean="0"/>
              <a:t>Elements</a:t>
            </a:r>
            <a:r>
              <a:rPr lang="es-ES" sz="1600" dirty="0" smtClean="0"/>
              <a:t> </a:t>
            </a:r>
            <a:r>
              <a:rPr lang="es-ES" sz="1600" dirty="0" err="1" smtClean="0"/>
              <a:t>for</a:t>
            </a:r>
            <a:r>
              <a:rPr lang="es-ES" sz="1600" dirty="0" smtClean="0"/>
              <a:t> </a:t>
            </a:r>
            <a:r>
              <a:rPr lang="es-ES" sz="1600" dirty="0" err="1" smtClean="0"/>
              <a:t>consideration</a:t>
            </a:r>
            <a:r>
              <a:rPr lang="es-ES" sz="1600" dirty="0" smtClean="0"/>
              <a:t>:</a:t>
            </a:r>
          </a:p>
          <a:p>
            <a:endParaRPr lang="es-ES" sz="1600" dirty="0" smtClean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1600" dirty="0" err="1" smtClean="0"/>
              <a:t>All</a:t>
            </a:r>
            <a:r>
              <a:rPr lang="es-ES" sz="1600" dirty="0" smtClean="0"/>
              <a:t> </a:t>
            </a:r>
            <a:r>
              <a:rPr lang="es-ES" sz="1600" dirty="0" err="1" smtClean="0"/>
              <a:t>mechanisms</a:t>
            </a:r>
            <a:r>
              <a:rPr lang="es-ES" sz="1600" dirty="0" smtClean="0"/>
              <a:t> </a:t>
            </a:r>
            <a:r>
              <a:rPr lang="es-ES" sz="1600" dirty="0" err="1" smtClean="0"/>
              <a:t>implemented</a:t>
            </a:r>
            <a:r>
              <a:rPr lang="es-ES" sz="1600" dirty="0" smtClean="0"/>
              <a:t> </a:t>
            </a:r>
            <a:r>
              <a:rPr lang="es-ES" sz="1600" dirty="0" err="1" smtClean="0"/>
              <a:t>except</a:t>
            </a:r>
            <a:r>
              <a:rPr lang="es-ES" sz="1600" dirty="0" smtClean="0"/>
              <a:t> UIOLI ST.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1600" dirty="0" smtClean="0"/>
              <a:t>CMP </a:t>
            </a:r>
            <a:r>
              <a:rPr lang="es-ES" sz="1600" dirty="0" err="1" smtClean="0"/>
              <a:t>key</a:t>
            </a:r>
            <a:r>
              <a:rPr lang="es-ES" sz="1600" dirty="0" smtClean="0"/>
              <a:t> role in </a:t>
            </a:r>
            <a:r>
              <a:rPr lang="es-ES" sz="1600" dirty="0" err="1" smtClean="0"/>
              <a:t>the</a:t>
            </a:r>
            <a:r>
              <a:rPr lang="es-ES" sz="1600" dirty="0" smtClean="0"/>
              <a:t> use </a:t>
            </a:r>
            <a:r>
              <a:rPr lang="es-ES" sz="1600" dirty="0" err="1" smtClean="0"/>
              <a:t>optimization</a:t>
            </a:r>
            <a:r>
              <a:rPr lang="es-ES" sz="1600" dirty="0" smtClean="0"/>
              <a:t> of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existing</a:t>
            </a:r>
            <a:r>
              <a:rPr lang="es-ES" sz="1600" dirty="0" smtClean="0"/>
              <a:t> </a:t>
            </a:r>
            <a:r>
              <a:rPr lang="es-ES" sz="1600" dirty="0" err="1" smtClean="0"/>
              <a:t>infrastructures</a:t>
            </a:r>
            <a:endParaRPr lang="es-ES" sz="1600" dirty="0" smtClean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1600" dirty="0" err="1" smtClean="0"/>
              <a:t>Coordination</a:t>
            </a:r>
            <a:r>
              <a:rPr lang="es-ES" sz="1600" dirty="0" smtClean="0"/>
              <a:t> </a:t>
            </a:r>
            <a:r>
              <a:rPr lang="es-ES" sz="1600" dirty="0" err="1" smtClean="0"/>
              <a:t>should</a:t>
            </a:r>
            <a:r>
              <a:rPr lang="es-ES" sz="1600" dirty="0" smtClean="0"/>
              <a:t> lead </a:t>
            </a:r>
            <a:r>
              <a:rPr lang="es-ES" sz="1600" dirty="0" err="1" smtClean="0"/>
              <a:t>eventually</a:t>
            </a:r>
            <a:r>
              <a:rPr lang="es-ES" sz="1600" dirty="0" smtClean="0"/>
              <a:t> to </a:t>
            </a:r>
            <a:r>
              <a:rPr lang="es-ES" sz="1600" dirty="0" err="1" smtClean="0"/>
              <a:t>have</a:t>
            </a:r>
            <a:r>
              <a:rPr lang="es-ES" sz="1600" dirty="0" smtClean="0"/>
              <a:t>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same</a:t>
            </a:r>
            <a:r>
              <a:rPr lang="es-ES" sz="1600" dirty="0" smtClean="0"/>
              <a:t> rules at </a:t>
            </a:r>
            <a:r>
              <a:rPr lang="es-ES" sz="1600" dirty="0" err="1" smtClean="0"/>
              <a:t>both</a:t>
            </a:r>
            <a:r>
              <a:rPr lang="es-ES" sz="1600" dirty="0" smtClean="0"/>
              <a:t> </a:t>
            </a:r>
            <a:r>
              <a:rPr lang="es-ES" sz="1600" dirty="0" err="1" smtClean="0"/>
              <a:t>sides</a:t>
            </a:r>
            <a:r>
              <a:rPr lang="es-ES" sz="1600" dirty="0" smtClean="0"/>
              <a:t> </a:t>
            </a:r>
            <a:endParaRPr lang="en-US" dirty="0"/>
          </a:p>
        </p:txBody>
      </p:sp>
      <p:sp>
        <p:nvSpPr>
          <p:cNvPr id="7" name="Marcador de pie de página 5"/>
          <p:cNvSpPr>
            <a:spLocks noGrp="1"/>
          </p:cNvSpPr>
          <p:nvPr>
            <p:ph type="ftr" sz="quarter" idx="12"/>
          </p:nvPr>
        </p:nvSpPr>
        <p:spPr>
          <a:xfrm>
            <a:off x="7972796" y="6365327"/>
            <a:ext cx="401141" cy="365125"/>
          </a:xfrm>
          <a:solidFill>
            <a:schemeClr val="bg1"/>
          </a:solidFill>
        </p:spPr>
        <p:txBody>
          <a:bodyPr/>
          <a:lstStyle/>
          <a:p>
            <a:fld id="{34C91ACA-1C80-4EF1-B622-64D3C00CF61A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4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65188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/>
              <a:t>2. </a:t>
            </a:r>
            <a:r>
              <a:rPr lang="en-GB" sz="2400" b="1" dirty="0"/>
              <a:t>WP First target: use of infrastructures</a:t>
            </a:r>
            <a:endParaRPr lang="es-E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Rectángulo"/>
              <p:cNvSpPr/>
              <p:nvPr/>
            </p:nvSpPr>
            <p:spPr>
              <a:xfrm>
                <a:off x="755576" y="1254969"/>
                <a:ext cx="7381963" cy="49743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b="1" u="sng" dirty="0"/>
                  <a:t>2.2. CMP: potential for further coordination</a:t>
                </a:r>
                <a:endParaRPr lang="en-GB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  <a:p>
                <a:endParaRPr lang="en-GB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  <a:p>
                <a:r>
                  <a:rPr lang="es-ES" sz="1600" b="1" dirty="0"/>
                  <a:t>UIOLI </a:t>
                </a:r>
                <a:r>
                  <a:rPr lang="es-ES" sz="1600" b="1" dirty="0" smtClean="0"/>
                  <a:t>LT </a:t>
                </a:r>
                <a:r>
                  <a:rPr lang="es-ES" sz="1600" b="1" dirty="0" err="1" smtClean="0"/>
                  <a:t>mechanism</a:t>
                </a:r>
                <a:r>
                  <a:rPr lang="es-ES" sz="1600" b="1" dirty="0" smtClean="0"/>
                  <a:t> </a:t>
                </a:r>
                <a:r>
                  <a:rPr lang="es-ES" sz="1600" b="1" dirty="0"/>
                  <a:t>(VIP Pirineos</a:t>
                </a:r>
                <a:r>
                  <a:rPr lang="es-ES" sz="1600" b="1" dirty="0" smtClean="0"/>
                  <a:t>): </a:t>
                </a:r>
                <a:r>
                  <a:rPr lang="es-ES" sz="1600" b="1" dirty="0" err="1" smtClean="0"/>
                  <a:t>Triggering</a:t>
                </a:r>
                <a:r>
                  <a:rPr lang="es-ES" sz="1600" b="1" dirty="0" smtClean="0"/>
                  <a:t> </a:t>
                </a:r>
                <a:r>
                  <a:rPr lang="es-ES" sz="1600" b="1" dirty="0" err="1" smtClean="0"/>
                  <a:t>conditions</a:t>
                </a:r>
                <a:endParaRPr lang="es-ES" sz="1600" b="1" dirty="0"/>
              </a:p>
              <a:p>
                <a:endParaRPr lang="en-US" sz="1600" dirty="0" smtClean="0"/>
              </a:p>
              <a:p>
                <a:r>
                  <a:rPr lang="en-US" sz="1600" dirty="0" smtClean="0"/>
                  <a:t>Different set of criteria trigger the mechanisms at both sides of the interconnection. </a:t>
                </a:r>
              </a:p>
              <a:p>
                <a:r>
                  <a:rPr lang="en-US" sz="1600" dirty="0" smtClean="0"/>
                  <a:t>The capacity is considered as underused and consequently it can be withdrawn when:</a:t>
                </a:r>
              </a:p>
              <a:p>
                <a:endParaRPr lang="es-ES" sz="1600" i="1" u="sng" dirty="0" smtClean="0"/>
              </a:p>
              <a:p>
                <a:r>
                  <a:rPr lang="es-ES" sz="1600" i="1" u="sng" dirty="0" smtClean="0"/>
                  <a:t>At </a:t>
                </a:r>
                <a:r>
                  <a:rPr lang="es-ES" sz="1600" i="1" u="sng" dirty="0" err="1" smtClean="0"/>
                  <a:t>Spanish</a:t>
                </a:r>
                <a:r>
                  <a:rPr lang="es-ES" sz="1600" i="1" u="sng" dirty="0" smtClean="0"/>
                  <a:t> </a:t>
                </a:r>
                <a:r>
                  <a:rPr lang="es-ES" sz="1600" i="1" u="sng" dirty="0" err="1" smtClean="0"/>
                  <a:t>side</a:t>
                </a:r>
                <a:r>
                  <a:rPr lang="es-ES" sz="1600" i="1" u="sng" dirty="0" smtClean="0"/>
                  <a:t> </a:t>
                </a:r>
                <a:endParaRPr lang="es-ES" sz="1600" i="1" u="sng" dirty="0"/>
              </a:p>
              <a:p>
                <a:endParaRPr lang="es-ES" sz="1600" dirty="0" smtClean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s-E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𝐴𝑟𝑖𝑡h𝑚𝑒𝑡𝑖𝑐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𝑎𝑣𝑒𝑟𝑎𝑔𝑒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𝑢𝑠𝑒𝑑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𝑐𝑎𝑝𝑎𝑐𝑖𝑡𝑦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𝑑𝑎𝑖𝑙𝑦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𝐴𝑟𝑖𝑡h𝑚𝑒𝑡𝑖𝑐</m:t>
                        </m:r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𝑎𝑣𝑒𝑟𝑎𝑔𝑒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𝑏𝑜𝑜𝑘𝑒𝑑</m:t>
                        </m:r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𝑐𝑎𝑝𝑎𝑐𝑖𝑡𝑦</m:t>
                        </m:r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s-ES" sz="1600" dirty="0" smtClean="0"/>
                  <a:t> x 100 &lt; 80%</a:t>
                </a:r>
              </a:p>
              <a:p>
                <a:endParaRPr lang="es-ES" sz="1600" dirty="0"/>
              </a:p>
              <a:p>
                <a:r>
                  <a:rPr lang="en-US" sz="1600" dirty="0" smtClean="0"/>
                  <a:t>or</a:t>
                </a:r>
              </a:p>
              <a:p>
                <a:endParaRPr lang="en-US" sz="1600" dirty="0" smtClean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1600" dirty="0" smtClean="0"/>
                  <a:t>In both winter and summer period, at least 60 days the shipper nominates over 80% of the booked capacity and, later on, the shipper </a:t>
                </a:r>
                <a:r>
                  <a:rPr lang="en-US" sz="1600" dirty="0" err="1" smtClean="0"/>
                  <a:t>renominates</a:t>
                </a:r>
                <a:r>
                  <a:rPr lang="en-US" sz="1600" dirty="0" smtClean="0"/>
                  <a:t> half or below half the amount initially nominated.</a:t>
                </a:r>
                <a:endParaRPr lang="en-US" dirty="0"/>
              </a:p>
            </p:txBody>
          </p:sp>
        </mc:Choice>
        <mc:Fallback xmlns="">
          <p:sp>
            <p:nvSpPr>
              <p:cNvPr id="5" name="4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254969"/>
                <a:ext cx="7381963" cy="4974375"/>
              </a:xfrm>
              <a:prstGeom prst="rect">
                <a:avLst/>
              </a:prstGeom>
              <a:blipFill rotWithShape="0">
                <a:blip r:embed="rId2"/>
                <a:stretch>
                  <a:fillRect l="-743" t="-735" b="-61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>
          <a:xfrm>
            <a:off x="8023706" y="6358322"/>
            <a:ext cx="407747" cy="281963"/>
          </a:xfrm>
        </p:spPr>
        <p:txBody>
          <a:bodyPr/>
          <a:lstStyle/>
          <a:p>
            <a:fld id="{34C91ACA-1C80-4EF1-B622-64D3C00CF61A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t>5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95673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/>
              <a:t>2. </a:t>
            </a:r>
            <a:r>
              <a:rPr lang="en-GB" sz="2400" b="1" dirty="0"/>
              <a:t>WP First target: use of infrastructures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583446" y="1226369"/>
            <a:ext cx="8092963" cy="444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/>
              <a:t>2.2. CMP: potential for further coordination</a:t>
            </a:r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s-ES" b="1" dirty="0"/>
              <a:t>UIOLI LT </a:t>
            </a:r>
            <a:r>
              <a:rPr lang="es-ES" b="1" dirty="0" err="1"/>
              <a:t>mechanism</a:t>
            </a:r>
            <a:r>
              <a:rPr lang="es-ES" b="1" dirty="0"/>
              <a:t> (VIP Pirineos</a:t>
            </a:r>
            <a:r>
              <a:rPr lang="es-ES" b="1" dirty="0" smtClean="0"/>
              <a:t>): </a:t>
            </a:r>
            <a:r>
              <a:rPr lang="es-ES" b="1" dirty="0" err="1"/>
              <a:t>T</a:t>
            </a:r>
            <a:r>
              <a:rPr lang="es-ES" b="1" dirty="0" err="1" smtClean="0"/>
              <a:t>riggering</a:t>
            </a:r>
            <a:r>
              <a:rPr lang="es-ES" b="1" dirty="0" smtClean="0"/>
              <a:t> </a:t>
            </a:r>
            <a:r>
              <a:rPr lang="es-ES" b="1" dirty="0" err="1" smtClean="0"/>
              <a:t>conditions</a:t>
            </a:r>
            <a:r>
              <a:rPr lang="es-ES" b="1" dirty="0" smtClean="0"/>
              <a:t> (cont.)</a:t>
            </a:r>
            <a:endParaRPr lang="es-ES" b="1" dirty="0"/>
          </a:p>
          <a:p>
            <a:endParaRPr lang="es-ES" sz="1600" i="1" dirty="0" smtClean="0"/>
          </a:p>
          <a:p>
            <a:r>
              <a:rPr lang="es-ES" sz="1600" i="1" u="sng" dirty="0" smtClean="0"/>
              <a:t>At French </a:t>
            </a:r>
            <a:r>
              <a:rPr lang="es-ES" sz="1600" i="1" u="sng" dirty="0" err="1" smtClean="0"/>
              <a:t>side</a:t>
            </a:r>
            <a:r>
              <a:rPr lang="es-ES" sz="1600" i="1" u="sng" dirty="0" smtClean="0"/>
              <a:t> </a:t>
            </a:r>
            <a:endParaRPr lang="es-ES" sz="1600" i="1" u="sng" dirty="0"/>
          </a:p>
          <a:p>
            <a:endParaRPr lang="es-ES" sz="1400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1500" dirty="0" smtClean="0"/>
              <a:t>If</a:t>
            </a:r>
            <a:r>
              <a:rPr lang="en-GB" sz="1500" dirty="0"/>
              <a:t>, for two successive periods of </a:t>
            </a:r>
            <a:r>
              <a:rPr lang="en-GB" sz="1500" dirty="0" smtClean="0"/>
              <a:t>6 consecutive </a:t>
            </a:r>
            <a:r>
              <a:rPr lang="en-GB" sz="1500" dirty="0"/>
              <a:t>Months, starting on the </a:t>
            </a:r>
            <a:r>
              <a:rPr lang="en-GB" sz="1500" dirty="0" smtClean="0"/>
              <a:t>1</a:t>
            </a:r>
            <a:r>
              <a:rPr lang="en-GB" sz="1500" baseline="30000" dirty="0" smtClean="0"/>
              <a:t>st</a:t>
            </a:r>
            <a:r>
              <a:rPr lang="en-GB" sz="1500" dirty="0" smtClean="0"/>
              <a:t> </a:t>
            </a:r>
            <a:r>
              <a:rPr lang="en-GB" sz="1500" dirty="0"/>
              <a:t>October or the 1</a:t>
            </a:r>
            <a:r>
              <a:rPr lang="en-GB" sz="1500" baseline="30000" dirty="0"/>
              <a:t>st</a:t>
            </a:r>
            <a:r>
              <a:rPr lang="en-GB" sz="1500" dirty="0"/>
              <a:t> </a:t>
            </a:r>
            <a:r>
              <a:rPr lang="en-GB" sz="1500" dirty="0" smtClean="0"/>
              <a:t>April</a:t>
            </a:r>
            <a:r>
              <a:rPr lang="en-GB" sz="1500" dirty="0"/>
              <a:t>, the Daily Scheduled Quantities of withdrawal or delivery for the Shipper at a Network Interconnection Point are, on average, less than </a:t>
            </a:r>
            <a:r>
              <a:rPr lang="en-GB" sz="1500" dirty="0" smtClean="0"/>
              <a:t>80% </a:t>
            </a:r>
            <a:r>
              <a:rPr lang="en-GB" sz="1500" dirty="0"/>
              <a:t>of the Daily Entry or Exit Capacity subscribed by the Shipper at the aforementioned Network Interconnection Point for a period greater than or equal to one year, which has not been sold to another shipper </a:t>
            </a:r>
            <a:r>
              <a:rPr lang="en-GB" sz="1500" dirty="0" smtClean="0"/>
              <a:t>under the Contract or has been returned </a:t>
            </a:r>
          </a:p>
          <a:p>
            <a:pPr algn="just"/>
            <a:r>
              <a:rPr lang="en-GB" sz="1500" dirty="0" smtClean="0"/>
              <a:t>And;</a:t>
            </a:r>
            <a:endParaRPr lang="es-ES" sz="1500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1500" dirty="0" smtClean="0"/>
              <a:t>If</a:t>
            </a:r>
            <a:r>
              <a:rPr lang="en-GB" sz="1500" dirty="0"/>
              <a:t>, TIGF has not been able to fulfil at least one duly justified request from another shipper for an annual subscription for a Daily Entry or Exit Capacity at the aforementioned Network Interconnection Point</a:t>
            </a:r>
            <a:r>
              <a:rPr lang="en-GB" sz="1500" dirty="0" smtClean="0"/>
              <a:t>.</a:t>
            </a:r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>
          <a:xfrm>
            <a:off x="8025284" y="6359388"/>
            <a:ext cx="434083" cy="365125"/>
          </a:xfrm>
        </p:spPr>
        <p:txBody>
          <a:bodyPr/>
          <a:lstStyle/>
          <a:p>
            <a:fld id="{9C4E6BF4-E2B0-448A-9B63-6513872DF251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t>6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13285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/>
              <a:t>2. </a:t>
            </a:r>
            <a:r>
              <a:rPr lang="en-GB" sz="2400" b="1" dirty="0"/>
              <a:t>WP First target: use of infrastructures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583446" y="1226369"/>
            <a:ext cx="7625371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/>
              <a:t>2.2. CMP: potential for further coordination</a:t>
            </a:r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s-ES" b="1" dirty="0"/>
              <a:t>UIOLI LT </a:t>
            </a:r>
            <a:r>
              <a:rPr lang="es-ES" b="1" dirty="0" err="1"/>
              <a:t>mechanism</a:t>
            </a:r>
            <a:r>
              <a:rPr lang="es-ES" b="1" dirty="0"/>
              <a:t> (VIP Pirineos</a:t>
            </a:r>
            <a:r>
              <a:rPr lang="es-ES" b="1" dirty="0" smtClean="0"/>
              <a:t>): </a:t>
            </a:r>
            <a:r>
              <a:rPr lang="es-ES" b="1" dirty="0" err="1" smtClean="0"/>
              <a:t>Application</a:t>
            </a:r>
            <a:endParaRPr lang="es-ES" b="1" dirty="0"/>
          </a:p>
          <a:p>
            <a:endParaRPr lang="es-ES" sz="1600" i="1" dirty="0" smtClean="0"/>
          </a:p>
          <a:p>
            <a:r>
              <a:rPr lang="es-ES" sz="1600" dirty="0" smtClean="0"/>
              <a:t>As a </a:t>
            </a:r>
            <a:r>
              <a:rPr lang="es-ES" sz="1600" dirty="0" err="1" smtClean="0"/>
              <a:t>result</a:t>
            </a:r>
            <a:r>
              <a:rPr lang="es-ES" sz="1600" dirty="0" smtClean="0"/>
              <a:t> of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existing</a:t>
            </a:r>
            <a:r>
              <a:rPr lang="es-ES" sz="1600" dirty="0" smtClean="0"/>
              <a:t> </a:t>
            </a:r>
            <a:r>
              <a:rPr lang="es-ES" sz="1600" dirty="0" err="1" smtClean="0"/>
              <a:t>different</a:t>
            </a:r>
            <a:r>
              <a:rPr lang="es-ES" sz="1600" dirty="0" smtClean="0"/>
              <a:t> </a:t>
            </a:r>
            <a:r>
              <a:rPr lang="es-ES" sz="1600" dirty="0" err="1" smtClean="0"/>
              <a:t>criteria</a:t>
            </a:r>
            <a:r>
              <a:rPr lang="es-ES" sz="1600" dirty="0" smtClean="0"/>
              <a:t>, </a:t>
            </a:r>
            <a:r>
              <a:rPr lang="es-ES" sz="1600" dirty="0" err="1" smtClean="0"/>
              <a:t>it</a:t>
            </a:r>
            <a:r>
              <a:rPr lang="es-ES" sz="1600" dirty="0" smtClean="0"/>
              <a:t> can </a:t>
            </a:r>
            <a:r>
              <a:rPr lang="es-ES" sz="1600" dirty="0" err="1" smtClean="0"/>
              <a:t>happen</a:t>
            </a:r>
            <a:r>
              <a:rPr lang="es-ES" sz="1600" dirty="0" smtClean="0"/>
              <a:t> </a:t>
            </a:r>
            <a:r>
              <a:rPr lang="es-ES" sz="1600" dirty="0" err="1" smtClean="0"/>
              <a:t>that</a:t>
            </a:r>
            <a:r>
              <a:rPr lang="es-ES" sz="1600" dirty="0" smtClean="0"/>
              <a:t> </a:t>
            </a:r>
            <a:r>
              <a:rPr lang="es-ES" sz="1600" dirty="0" err="1" smtClean="0"/>
              <a:t>criteria</a:t>
            </a:r>
            <a:r>
              <a:rPr lang="es-ES" sz="1600" dirty="0" smtClean="0"/>
              <a:t> </a:t>
            </a:r>
            <a:r>
              <a:rPr lang="es-ES" sz="1600" dirty="0" err="1" smtClean="0"/>
              <a:t>for</a:t>
            </a:r>
            <a:r>
              <a:rPr lang="es-ES" sz="1600" dirty="0" smtClean="0"/>
              <a:t> </a:t>
            </a:r>
            <a:r>
              <a:rPr lang="es-ES" sz="1600" dirty="0" err="1" smtClean="0"/>
              <a:t>triggering</a:t>
            </a:r>
            <a:r>
              <a:rPr lang="es-ES" sz="1600" dirty="0" smtClean="0"/>
              <a:t>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mechanism</a:t>
            </a:r>
            <a:r>
              <a:rPr lang="es-ES" sz="1600" dirty="0" smtClean="0"/>
              <a:t> are </a:t>
            </a:r>
            <a:r>
              <a:rPr lang="es-ES" sz="1600" dirty="0" err="1" smtClean="0"/>
              <a:t>met</a:t>
            </a:r>
            <a:r>
              <a:rPr lang="es-ES" sz="1600" dirty="0" smtClean="0"/>
              <a:t> at </a:t>
            </a:r>
            <a:r>
              <a:rPr lang="es-ES" sz="1600" dirty="0" err="1" smtClean="0"/>
              <a:t>one</a:t>
            </a:r>
            <a:r>
              <a:rPr lang="es-ES" sz="1600" dirty="0" smtClean="0"/>
              <a:t> </a:t>
            </a:r>
            <a:r>
              <a:rPr lang="es-ES" sz="1600" dirty="0" err="1" smtClean="0"/>
              <a:t>side</a:t>
            </a:r>
            <a:r>
              <a:rPr lang="es-ES" sz="1600" dirty="0" smtClean="0"/>
              <a:t> of </a:t>
            </a:r>
            <a:r>
              <a:rPr lang="es-ES" sz="1600" dirty="0" err="1" smtClean="0"/>
              <a:t>the</a:t>
            </a:r>
            <a:r>
              <a:rPr lang="es-ES" sz="1600" dirty="0" smtClean="0"/>
              <a:t> IP </a:t>
            </a:r>
            <a:r>
              <a:rPr lang="es-ES" sz="1600" dirty="0" err="1" smtClean="0"/>
              <a:t>but</a:t>
            </a:r>
            <a:r>
              <a:rPr lang="es-ES" sz="1600" dirty="0" smtClean="0"/>
              <a:t> </a:t>
            </a:r>
            <a:r>
              <a:rPr lang="es-ES" sz="1600" dirty="0" err="1" smtClean="0"/>
              <a:t>not</a:t>
            </a:r>
            <a:r>
              <a:rPr lang="es-ES" sz="1600" dirty="0" smtClean="0"/>
              <a:t> in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other</a:t>
            </a:r>
            <a:r>
              <a:rPr lang="es-ES" sz="1600" dirty="0" smtClean="0"/>
              <a:t>. </a:t>
            </a:r>
            <a:r>
              <a:rPr lang="es-ES" sz="1600" dirty="0" err="1" smtClean="0"/>
              <a:t>The</a:t>
            </a:r>
            <a:r>
              <a:rPr lang="es-ES" sz="1600" dirty="0" smtClean="0"/>
              <a:t> unilateral </a:t>
            </a:r>
            <a:r>
              <a:rPr lang="es-ES" sz="1600" dirty="0" err="1" smtClean="0"/>
              <a:t>application</a:t>
            </a:r>
            <a:r>
              <a:rPr lang="es-ES" sz="1600" dirty="0" smtClean="0"/>
              <a:t> of UIOLI LT (</a:t>
            </a:r>
            <a:r>
              <a:rPr lang="es-ES" sz="1600" dirty="0" err="1" smtClean="0"/>
              <a:t>only</a:t>
            </a:r>
            <a:r>
              <a:rPr lang="es-ES" sz="1600" dirty="0" smtClean="0"/>
              <a:t> at </a:t>
            </a:r>
            <a:r>
              <a:rPr lang="es-ES" sz="1600" dirty="0" err="1" smtClean="0"/>
              <a:t>one</a:t>
            </a:r>
            <a:r>
              <a:rPr lang="es-ES" sz="1600" dirty="0" smtClean="0"/>
              <a:t> </a:t>
            </a:r>
            <a:r>
              <a:rPr lang="es-ES" sz="1600" dirty="0" err="1" smtClean="0"/>
              <a:t>side</a:t>
            </a:r>
            <a:r>
              <a:rPr lang="es-ES" sz="1600" dirty="0" smtClean="0"/>
              <a:t>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err="1" smtClean="0"/>
              <a:t>If</a:t>
            </a:r>
            <a:r>
              <a:rPr lang="es-ES" sz="1600" dirty="0" smtClean="0"/>
              <a:t> </a:t>
            </a:r>
            <a:r>
              <a:rPr lang="es-ES" sz="1600" dirty="0" err="1" smtClean="0"/>
              <a:t>applied</a:t>
            </a:r>
            <a:r>
              <a:rPr lang="es-ES" sz="1600" dirty="0" smtClean="0"/>
              <a:t> to </a:t>
            </a:r>
            <a:r>
              <a:rPr lang="es-ES" sz="1600" b="1" dirty="0" err="1" smtClean="0"/>
              <a:t>unbundled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products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or</a:t>
            </a:r>
            <a:r>
              <a:rPr lang="es-ES" sz="1600" b="1" dirty="0" smtClean="0"/>
              <a:t> </a:t>
            </a:r>
            <a:r>
              <a:rPr lang="es-ES" sz="1600" dirty="0" smtClean="0"/>
              <a:t>to </a:t>
            </a:r>
            <a:r>
              <a:rPr lang="es-ES" sz="1600" dirty="0" err="1" smtClean="0"/>
              <a:t>what</a:t>
            </a:r>
            <a:r>
              <a:rPr lang="es-ES" sz="1600" dirty="0" smtClean="0"/>
              <a:t> </a:t>
            </a:r>
            <a:r>
              <a:rPr lang="es-ES" sz="1600" dirty="0" err="1" smtClean="0"/>
              <a:t>TSOs</a:t>
            </a:r>
            <a:r>
              <a:rPr lang="es-ES" sz="1600" dirty="0" smtClean="0"/>
              <a:t> </a:t>
            </a:r>
            <a:r>
              <a:rPr lang="es-ES" sz="1600" dirty="0" err="1" smtClean="0"/>
              <a:t>call</a:t>
            </a:r>
            <a:r>
              <a:rPr lang="es-ES" sz="1600" dirty="0" smtClean="0"/>
              <a:t> </a:t>
            </a:r>
            <a:r>
              <a:rPr lang="es-ES" sz="1600" b="1" dirty="0" smtClean="0"/>
              <a:t>“false </a:t>
            </a:r>
            <a:r>
              <a:rPr lang="es-ES" sz="1600" b="1" dirty="0" err="1" smtClean="0"/>
              <a:t>unbundled</a:t>
            </a:r>
            <a:r>
              <a:rPr lang="es-ES" sz="1600" b="1" dirty="0" smtClean="0"/>
              <a:t>”</a:t>
            </a:r>
            <a:r>
              <a:rPr lang="es-ES" sz="1600" dirty="0" smtClean="0"/>
              <a:t> </a:t>
            </a:r>
            <a:r>
              <a:rPr lang="es-ES" sz="1600" dirty="0"/>
              <a:t>(</a:t>
            </a:r>
            <a:r>
              <a:rPr lang="es-ES" sz="1600" dirty="0" err="1"/>
              <a:t>two</a:t>
            </a:r>
            <a:r>
              <a:rPr lang="es-ES" sz="1600" dirty="0"/>
              <a:t> </a:t>
            </a:r>
            <a:r>
              <a:rPr lang="es-ES" sz="1600" dirty="0" err="1"/>
              <a:t>unbundled</a:t>
            </a:r>
            <a:r>
              <a:rPr lang="es-ES" sz="1600" dirty="0"/>
              <a:t> </a:t>
            </a:r>
            <a:r>
              <a:rPr lang="es-ES" sz="1600" dirty="0" err="1"/>
              <a:t>product</a:t>
            </a:r>
            <a:r>
              <a:rPr lang="es-ES" sz="1600" dirty="0"/>
              <a:t> </a:t>
            </a:r>
            <a:r>
              <a:rPr lang="es-ES" sz="1600" dirty="0" err="1"/>
              <a:t>but</a:t>
            </a:r>
            <a:r>
              <a:rPr lang="es-ES" sz="1600" dirty="0"/>
              <a:t> </a:t>
            </a:r>
            <a:r>
              <a:rPr lang="es-ES" sz="1600" dirty="0" err="1"/>
              <a:t>same</a:t>
            </a:r>
            <a:r>
              <a:rPr lang="es-ES" sz="1600" dirty="0"/>
              <a:t> </a:t>
            </a:r>
            <a:r>
              <a:rPr lang="es-ES" sz="1600" dirty="0" err="1"/>
              <a:t>shipper</a:t>
            </a:r>
            <a:r>
              <a:rPr lang="es-ES" sz="1600" dirty="0"/>
              <a:t> </a:t>
            </a:r>
            <a:r>
              <a:rPr lang="es-ES" sz="1600" dirty="0" smtClean="0"/>
              <a:t>holding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capacity</a:t>
            </a:r>
            <a:r>
              <a:rPr lang="es-ES" sz="1600" dirty="0" smtClean="0"/>
              <a:t> at </a:t>
            </a:r>
            <a:r>
              <a:rPr lang="es-ES" sz="1600" dirty="0" err="1"/>
              <a:t>both</a:t>
            </a:r>
            <a:r>
              <a:rPr lang="es-ES" sz="1600" dirty="0"/>
              <a:t> </a:t>
            </a:r>
            <a:r>
              <a:rPr lang="es-ES" sz="1600" dirty="0" err="1"/>
              <a:t>sides</a:t>
            </a:r>
            <a:r>
              <a:rPr lang="es-ES" sz="1600" dirty="0" smtClean="0"/>
              <a:t>)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effectiveness</a:t>
            </a:r>
            <a:r>
              <a:rPr lang="es-ES" sz="1600" dirty="0" smtClean="0"/>
              <a:t> of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application</a:t>
            </a:r>
            <a:r>
              <a:rPr lang="es-ES" sz="1600" dirty="0" smtClean="0"/>
              <a:t> </a:t>
            </a:r>
            <a:r>
              <a:rPr lang="es-ES" sz="1600" dirty="0" err="1" smtClean="0"/>
              <a:t>could</a:t>
            </a:r>
            <a:r>
              <a:rPr lang="es-ES" sz="1600" dirty="0" smtClean="0"/>
              <a:t> be </a:t>
            </a:r>
            <a:r>
              <a:rPr lang="es-ES" sz="1600" dirty="0" err="1" smtClean="0"/>
              <a:t>limited</a:t>
            </a:r>
            <a:r>
              <a:rPr lang="es-ES" sz="1600" dirty="0" smtClean="0"/>
              <a:t> </a:t>
            </a:r>
            <a:r>
              <a:rPr lang="es-ES" sz="1600" dirty="0" err="1" smtClean="0"/>
              <a:t>or</a:t>
            </a:r>
            <a:r>
              <a:rPr lang="es-ES" sz="1600" dirty="0" smtClean="0"/>
              <a:t> </a:t>
            </a:r>
            <a:r>
              <a:rPr lang="es-ES" sz="1600" dirty="0" err="1" smtClean="0"/>
              <a:t>even</a:t>
            </a:r>
            <a:r>
              <a:rPr lang="es-ES" sz="1600" dirty="0" smtClean="0"/>
              <a:t> </a:t>
            </a:r>
            <a:r>
              <a:rPr lang="es-ES" sz="1600" dirty="0" err="1" smtClean="0"/>
              <a:t>useless</a:t>
            </a:r>
            <a:r>
              <a:rPr lang="es-ES" sz="1600" dirty="0" smtClean="0"/>
              <a:t> </a:t>
            </a:r>
            <a:r>
              <a:rPr lang="es-ES" sz="1600" dirty="0" err="1" smtClean="0"/>
              <a:t>since</a:t>
            </a:r>
            <a:r>
              <a:rPr lang="es-ES" sz="1600" dirty="0" smtClean="0"/>
              <a:t> </a:t>
            </a:r>
            <a:r>
              <a:rPr lang="es-ES" sz="1600" dirty="0" err="1" smtClean="0"/>
              <a:t>capacity</a:t>
            </a:r>
            <a:r>
              <a:rPr lang="es-ES" sz="1600" dirty="0" smtClean="0"/>
              <a:t> </a:t>
            </a:r>
            <a:r>
              <a:rPr lang="es-ES" sz="1600" dirty="0" err="1" smtClean="0"/>
              <a:t>for</a:t>
            </a:r>
            <a:r>
              <a:rPr lang="es-ES" sz="1600" dirty="0" smtClean="0"/>
              <a:t> </a:t>
            </a:r>
            <a:r>
              <a:rPr lang="es-ES" sz="1600" dirty="0" err="1" smtClean="0"/>
              <a:t>matching</a:t>
            </a:r>
            <a:r>
              <a:rPr lang="es-ES" sz="1600" dirty="0" smtClean="0"/>
              <a:t> at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other</a:t>
            </a:r>
            <a:r>
              <a:rPr lang="es-ES" sz="1600" dirty="0" smtClean="0"/>
              <a:t> </a:t>
            </a:r>
            <a:r>
              <a:rPr lang="es-ES" sz="1600" dirty="0" err="1" smtClean="0"/>
              <a:t>side</a:t>
            </a:r>
            <a:r>
              <a:rPr lang="es-ES" sz="1600" dirty="0" smtClean="0"/>
              <a:t> </a:t>
            </a:r>
            <a:r>
              <a:rPr lang="es-ES" sz="1600" dirty="0" err="1" smtClean="0"/>
              <a:t>would</a:t>
            </a:r>
            <a:r>
              <a:rPr lang="es-ES" sz="1600" dirty="0" smtClean="0"/>
              <a:t> be </a:t>
            </a:r>
            <a:r>
              <a:rPr lang="es-ES" sz="1600" dirty="0" err="1" smtClean="0"/>
              <a:t>still</a:t>
            </a:r>
            <a:r>
              <a:rPr lang="es-ES" sz="1600" dirty="0" smtClean="0"/>
              <a:t> </a:t>
            </a:r>
            <a:r>
              <a:rPr lang="es-ES" sz="1600" dirty="0" err="1" smtClean="0"/>
              <a:t>booked</a:t>
            </a:r>
            <a:r>
              <a:rPr lang="es-ES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err="1" smtClean="0"/>
              <a:t>If</a:t>
            </a:r>
            <a:r>
              <a:rPr lang="es-ES" sz="1600" dirty="0"/>
              <a:t> </a:t>
            </a:r>
            <a:r>
              <a:rPr lang="es-ES" sz="1600" dirty="0" err="1" smtClean="0"/>
              <a:t>applied</a:t>
            </a:r>
            <a:r>
              <a:rPr lang="es-ES" sz="1600" dirty="0" smtClean="0"/>
              <a:t> to </a:t>
            </a:r>
            <a:r>
              <a:rPr lang="es-ES" sz="1600" b="1" dirty="0" err="1" smtClean="0"/>
              <a:t>bundled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products</a:t>
            </a:r>
            <a:r>
              <a:rPr lang="es-ES" sz="1600" dirty="0" smtClean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 err="1" smtClean="0"/>
              <a:t>it</a:t>
            </a:r>
            <a:r>
              <a:rPr lang="es-ES" sz="1600" dirty="0" smtClean="0"/>
              <a:t> </a:t>
            </a:r>
            <a:r>
              <a:rPr lang="es-ES" sz="1600" dirty="0" err="1" smtClean="0"/>
              <a:t>would</a:t>
            </a:r>
            <a:r>
              <a:rPr lang="es-ES" sz="1600" dirty="0" smtClean="0"/>
              <a:t> </a:t>
            </a:r>
            <a:r>
              <a:rPr lang="es-ES" sz="1600" dirty="0" err="1"/>
              <a:t>convert</a:t>
            </a:r>
            <a:r>
              <a:rPr lang="es-ES" sz="1600" dirty="0"/>
              <a:t> </a:t>
            </a:r>
            <a:r>
              <a:rPr lang="es-ES" sz="1600" dirty="0" err="1"/>
              <a:t>bundled</a:t>
            </a:r>
            <a:r>
              <a:rPr lang="es-ES" sz="1600" dirty="0"/>
              <a:t> </a:t>
            </a:r>
            <a:r>
              <a:rPr lang="es-ES" sz="1600" dirty="0" err="1"/>
              <a:t>capacity</a:t>
            </a:r>
            <a:r>
              <a:rPr lang="es-ES" sz="1600" dirty="0"/>
              <a:t> </a:t>
            </a:r>
            <a:r>
              <a:rPr lang="es-ES" sz="1600" dirty="0" err="1"/>
              <a:t>into</a:t>
            </a:r>
            <a:r>
              <a:rPr lang="es-ES" sz="1600" dirty="0"/>
              <a:t> </a:t>
            </a:r>
            <a:r>
              <a:rPr lang="es-ES" sz="1600" dirty="0" err="1" smtClean="0"/>
              <a:t>unbundled</a:t>
            </a:r>
            <a:r>
              <a:rPr lang="es-ES" sz="1600" dirty="0" smtClean="0"/>
              <a:t>. </a:t>
            </a:r>
            <a:r>
              <a:rPr lang="es-ES" sz="1600" dirty="0" err="1" smtClean="0"/>
              <a:t>Is</a:t>
            </a:r>
            <a:r>
              <a:rPr lang="es-ES" sz="1600" dirty="0" smtClean="0"/>
              <a:t> </a:t>
            </a:r>
            <a:r>
              <a:rPr lang="es-ES" sz="1600" dirty="0" err="1" smtClean="0"/>
              <a:t>acceptable</a:t>
            </a:r>
            <a:r>
              <a:rPr lang="es-ES" sz="1600" dirty="0" smtClean="0"/>
              <a:t> </a:t>
            </a:r>
            <a:r>
              <a:rPr lang="es-ES" sz="1600" dirty="0" err="1" smtClean="0"/>
              <a:t>under</a:t>
            </a:r>
            <a:r>
              <a:rPr lang="es-ES" sz="1600" dirty="0" smtClean="0"/>
              <a:t> EU </a:t>
            </a:r>
            <a:r>
              <a:rPr lang="es-ES" sz="1600" dirty="0" err="1" smtClean="0"/>
              <a:t>regulation</a:t>
            </a:r>
            <a:r>
              <a:rPr lang="es-ES" sz="1600" dirty="0" smtClean="0"/>
              <a:t> to “</a:t>
            </a:r>
            <a:r>
              <a:rPr lang="es-ES" sz="1600" dirty="0" err="1" smtClean="0"/>
              <a:t>debundle</a:t>
            </a:r>
            <a:r>
              <a:rPr lang="es-ES" sz="1600" dirty="0" smtClean="0"/>
              <a:t>” </a:t>
            </a:r>
            <a:r>
              <a:rPr lang="es-ES" sz="1600" dirty="0" err="1" smtClean="0"/>
              <a:t>capacity</a:t>
            </a:r>
            <a:r>
              <a:rPr lang="es-ES" sz="1600" dirty="0" smtClean="0"/>
              <a:t>?.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 err="1" smtClean="0"/>
              <a:t>It</a:t>
            </a:r>
            <a:r>
              <a:rPr lang="es-ES" sz="1600" dirty="0" smtClean="0"/>
              <a:t> </a:t>
            </a:r>
            <a:r>
              <a:rPr lang="es-ES" sz="1600" dirty="0" err="1" smtClean="0"/>
              <a:t>could</a:t>
            </a:r>
            <a:r>
              <a:rPr lang="es-ES" sz="1600" dirty="0" smtClean="0"/>
              <a:t> </a:t>
            </a:r>
            <a:r>
              <a:rPr lang="es-ES" sz="1600" dirty="0"/>
              <a:t>be </a:t>
            </a:r>
            <a:r>
              <a:rPr lang="es-ES" sz="1600" dirty="0" err="1" smtClean="0"/>
              <a:t>contrary</a:t>
            </a:r>
            <a:r>
              <a:rPr lang="es-ES" sz="1600" dirty="0" smtClean="0"/>
              <a:t> to </a:t>
            </a:r>
            <a:r>
              <a:rPr lang="es-ES" sz="1600" dirty="0" err="1" smtClean="0"/>
              <a:t>the</a:t>
            </a:r>
            <a:r>
              <a:rPr lang="es-ES" sz="1600" dirty="0" smtClean="0"/>
              <a:t> EU </a:t>
            </a:r>
            <a:r>
              <a:rPr lang="es-ES" sz="1600" dirty="0" err="1" smtClean="0"/>
              <a:t>regulation</a:t>
            </a:r>
            <a:r>
              <a:rPr lang="es-ES" sz="1600" dirty="0" smtClean="0"/>
              <a:t> (CAM rules) </a:t>
            </a:r>
            <a:r>
              <a:rPr lang="es-ES" sz="1600" dirty="0" err="1"/>
              <a:t>which</a:t>
            </a:r>
            <a:r>
              <a:rPr lang="es-ES" sz="1600" dirty="0"/>
              <a:t> </a:t>
            </a:r>
            <a:r>
              <a:rPr lang="es-ES" sz="1600" dirty="0" err="1" smtClean="0"/>
              <a:t>advocates</a:t>
            </a:r>
            <a:r>
              <a:rPr lang="es-ES" sz="1600" dirty="0" smtClean="0"/>
              <a:t> </a:t>
            </a:r>
            <a:r>
              <a:rPr lang="es-ES" sz="1600" dirty="0" err="1"/>
              <a:t>for</a:t>
            </a:r>
            <a:r>
              <a:rPr lang="es-ES" sz="1600" dirty="0"/>
              <a:t> </a:t>
            </a:r>
            <a:r>
              <a:rPr lang="es-ES" sz="1600" dirty="0" err="1"/>
              <a:t>maximising</a:t>
            </a:r>
            <a:r>
              <a:rPr lang="es-ES" sz="1600" dirty="0"/>
              <a:t> </a:t>
            </a:r>
            <a:r>
              <a:rPr lang="es-ES" sz="1600" dirty="0" err="1"/>
              <a:t>the</a:t>
            </a:r>
            <a:r>
              <a:rPr lang="es-ES" sz="1600" dirty="0"/>
              <a:t> </a:t>
            </a:r>
            <a:r>
              <a:rPr lang="es-ES" sz="1600" dirty="0" err="1"/>
              <a:t>offer</a:t>
            </a:r>
            <a:r>
              <a:rPr lang="es-ES" sz="1600" dirty="0"/>
              <a:t> of </a:t>
            </a:r>
            <a:r>
              <a:rPr lang="es-ES" sz="1600" dirty="0" err="1"/>
              <a:t>bundled</a:t>
            </a:r>
            <a:r>
              <a:rPr lang="es-ES" sz="1600" dirty="0"/>
              <a:t> </a:t>
            </a:r>
            <a:r>
              <a:rPr lang="es-ES" sz="1600" dirty="0" err="1" smtClean="0"/>
              <a:t>capacity</a:t>
            </a:r>
            <a:r>
              <a:rPr lang="es-ES" sz="1600" dirty="0" smtClean="0"/>
              <a:t>.</a:t>
            </a:r>
          </a:p>
          <a:p>
            <a:pPr lvl="1"/>
            <a:endParaRPr lang="es-ES" sz="1600" dirty="0" smtClean="0"/>
          </a:p>
          <a:p>
            <a:r>
              <a:rPr lang="es-ES" sz="1600" dirty="0" smtClean="0"/>
              <a:t>In </a:t>
            </a:r>
            <a:r>
              <a:rPr lang="es-ES" sz="1600" dirty="0" err="1" smtClean="0"/>
              <a:t>conclusion</a:t>
            </a:r>
            <a:r>
              <a:rPr lang="es-ES" sz="1600" dirty="0" smtClean="0"/>
              <a:t>,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mechanism</a:t>
            </a:r>
            <a:r>
              <a:rPr lang="es-ES" sz="1600" dirty="0" smtClean="0"/>
              <a:t> as </a:t>
            </a:r>
            <a:r>
              <a:rPr lang="es-ES" sz="1600" dirty="0" err="1" smtClean="0"/>
              <a:t>it</a:t>
            </a:r>
            <a:r>
              <a:rPr lang="es-ES" sz="1600" dirty="0" smtClean="0"/>
              <a:t> </a:t>
            </a:r>
            <a:r>
              <a:rPr lang="es-ES" sz="1600" dirty="0" err="1" smtClean="0"/>
              <a:t>is</a:t>
            </a:r>
            <a:r>
              <a:rPr lang="es-ES" sz="1600" dirty="0" smtClean="0"/>
              <a:t> </a:t>
            </a:r>
            <a:r>
              <a:rPr lang="es-ES" sz="1600" dirty="0" err="1" smtClean="0"/>
              <a:t>currently</a:t>
            </a:r>
            <a:r>
              <a:rPr lang="es-ES" sz="1600" dirty="0" smtClean="0"/>
              <a:t> set </a:t>
            </a:r>
            <a:r>
              <a:rPr lang="es-ES" sz="1600" dirty="0" err="1" smtClean="0"/>
              <a:t>out</a:t>
            </a:r>
            <a:r>
              <a:rPr lang="es-ES" sz="1600" dirty="0" smtClean="0"/>
              <a:t> </a:t>
            </a:r>
            <a:r>
              <a:rPr lang="es-ES" sz="1600" dirty="0" err="1" smtClean="0"/>
              <a:t>is</a:t>
            </a:r>
            <a:r>
              <a:rPr lang="es-ES" sz="1600" dirty="0" smtClean="0"/>
              <a:t> in </a:t>
            </a:r>
            <a:r>
              <a:rPr lang="es-ES" sz="1600" dirty="0" err="1"/>
              <a:t>practice</a:t>
            </a:r>
            <a:r>
              <a:rPr lang="es-ES" sz="1600" dirty="0"/>
              <a:t> </a:t>
            </a:r>
            <a:r>
              <a:rPr lang="es-ES" sz="1600" dirty="0" err="1" smtClean="0"/>
              <a:t>unapplicable</a:t>
            </a:r>
            <a:r>
              <a:rPr lang="es-ES" sz="1600" dirty="0"/>
              <a:t> </a:t>
            </a:r>
            <a:r>
              <a:rPr lang="es-ES" sz="1600" dirty="0" smtClean="0"/>
              <a:t>       A </a:t>
            </a:r>
            <a:r>
              <a:rPr lang="es-ES" sz="1600" dirty="0" err="1" smtClean="0"/>
              <a:t>common</a:t>
            </a:r>
            <a:r>
              <a:rPr lang="es-ES" sz="1600" dirty="0" smtClean="0"/>
              <a:t> set of </a:t>
            </a:r>
            <a:r>
              <a:rPr lang="es-ES" sz="1600" dirty="0" err="1" smtClean="0"/>
              <a:t>criteria</a:t>
            </a:r>
            <a:r>
              <a:rPr lang="es-ES" sz="1600" dirty="0"/>
              <a:t> </a:t>
            </a:r>
            <a:r>
              <a:rPr lang="es-ES" sz="1600" dirty="0" smtClean="0"/>
              <a:t>are </a:t>
            </a:r>
            <a:r>
              <a:rPr lang="es-ES" sz="1600" dirty="0" err="1" smtClean="0"/>
              <a:t>needed</a:t>
            </a:r>
            <a:r>
              <a:rPr lang="es-ES" sz="1600" dirty="0" smtClean="0"/>
              <a:t>.</a:t>
            </a:r>
            <a:endParaRPr lang="en-US" dirty="0"/>
          </a:p>
        </p:txBody>
      </p:sp>
      <p:cxnSp>
        <p:nvCxnSpPr>
          <p:cNvPr id="3" name="Conector recto de flecha 2"/>
          <p:cNvCxnSpPr/>
          <p:nvPr/>
        </p:nvCxnSpPr>
        <p:spPr>
          <a:xfrm>
            <a:off x="2036618" y="6109855"/>
            <a:ext cx="4364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B8D82E9E-8E47-436B-96F6-2C895B35F67E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t>7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23146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629622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/>
              <a:t>22. </a:t>
            </a:r>
            <a:r>
              <a:rPr lang="en-GB" sz="2400" b="1" dirty="0"/>
              <a:t>WP First target: use of infrastructures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583446" y="997769"/>
            <a:ext cx="7625371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 smtClean="0"/>
              <a:t>2.1. Potential for full alignment of criteria UIOLI LT </a:t>
            </a:r>
            <a:endParaRPr lang="en-GB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s-ES" sz="1600" b="1" dirty="0"/>
              <a:t>UIOLI LT </a:t>
            </a:r>
            <a:r>
              <a:rPr lang="es-ES" sz="1600" b="1" dirty="0" err="1" smtClean="0"/>
              <a:t>mechanism</a:t>
            </a:r>
            <a:r>
              <a:rPr lang="es-ES" sz="1600" b="1" dirty="0" smtClean="0"/>
              <a:t>: </a:t>
            </a:r>
            <a:r>
              <a:rPr lang="es-ES" sz="1600" b="1" dirty="0" err="1"/>
              <a:t>P</a:t>
            </a:r>
            <a:r>
              <a:rPr lang="es-ES" sz="1600" b="1" dirty="0" err="1" smtClean="0"/>
              <a:t>rinciples</a:t>
            </a:r>
            <a:r>
              <a:rPr lang="es-ES" sz="1600" b="1" dirty="0" smtClean="0"/>
              <a:t> to be </a:t>
            </a:r>
            <a:r>
              <a:rPr lang="es-ES" sz="1600" b="1" dirty="0" err="1" smtClean="0"/>
              <a:t>followed</a:t>
            </a:r>
            <a:endParaRPr lang="es-ES" sz="1600" b="1" dirty="0"/>
          </a:p>
          <a:p>
            <a:endParaRPr lang="es-ES" sz="1600" dirty="0" smtClean="0"/>
          </a:p>
          <a:p>
            <a:r>
              <a:rPr lang="es-ES" sz="1600" dirty="0" err="1" smtClean="0"/>
              <a:t>Principles</a:t>
            </a:r>
            <a:r>
              <a:rPr lang="es-ES" sz="1600" dirty="0" smtClean="0"/>
              <a:t> </a:t>
            </a:r>
            <a:r>
              <a:rPr lang="es-ES" sz="1600" dirty="0" err="1" smtClean="0"/>
              <a:t>stemming</a:t>
            </a:r>
            <a:r>
              <a:rPr lang="es-ES" sz="1600" dirty="0" smtClean="0"/>
              <a:t> </a:t>
            </a:r>
            <a:r>
              <a:rPr lang="es-ES" sz="1600" dirty="0" err="1" smtClean="0"/>
              <a:t>from</a:t>
            </a:r>
            <a:r>
              <a:rPr lang="es-ES" sz="1600" dirty="0" smtClean="0"/>
              <a:t> </a:t>
            </a:r>
            <a:r>
              <a:rPr lang="es-ES" sz="1600" dirty="0" err="1" smtClean="0"/>
              <a:t>ACER´s</a:t>
            </a:r>
            <a:r>
              <a:rPr lang="es-ES" sz="1600" dirty="0" smtClean="0"/>
              <a:t> </a:t>
            </a:r>
            <a:r>
              <a:rPr lang="es-ES" sz="1600" dirty="0" err="1" smtClean="0"/>
              <a:t>opinion</a:t>
            </a:r>
            <a:r>
              <a:rPr lang="es-ES" sz="1600" dirty="0" smtClean="0"/>
              <a:t> </a:t>
            </a:r>
            <a:r>
              <a:rPr lang="es-ES" sz="1600" dirty="0" err="1" smtClean="0"/>
              <a:t>on</a:t>
            </a:r>
            <a:r>
              <a:rPr lang="es-ES" sz="1600" dirty="0" smtClean="0"/>
              <a:t>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application</a:t>
            </a:r>
            <a:r>
              <a:rPr lang="es-ES" sz="1600" dirty="0" smtClean="0"/>
              <a:t> of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surrender</a:t>
            </a:r>
            <a:r>
              <a:rPr lang="es-ES" sz="1600" dirty="0" smtClean="0"/>
              <a:t> </a:t>
            </a:r>
            <a:r>
              <a:rPr lang="es-ES" sz="1600" dirty="0" err="1" smtClean="0"/>
              <a:t>mechanism</a:t>
            </a:r>
            <a:r>
              <a:rPr lang="es-ES" sz="1600" dirty="0" smtClean="0"/>
              <a:t>:</a:t>
            </a:r>
          </a:p>
          <a:p>
            <a:endParaRPr lang="es-E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500" dirty="0" err="1" smtClean="0"/>
              <a:t>Background</a:t>
            </a:r>
            <a:r>
              <a:rPr lang="es-ES" sz="1500" dirty="0" smtClean="0"/>
              <a:t>: CMP </a:t>
            </a:r>
            <a:r>
              <a:rPr lang="es-ES" sz="1500" dirty="0"/>
              <a:t>are </a:t>
            </a:r>
            <a:r>
              <a:rPr lang="es-ES" sz="1500" dirty="0" err="1"/>
              <a:t>applied</a:t>
            </a:r>
            <a:r>
              <a:rPr lang="es-ES" sz="1500" dirty="0"/>
              <a:t> in </a:t>
            </a:r>
            <a:r>
              <a:rPr lang="es-ES" sz="1500" dirty="0" err="1"/>
              <a:t>the</a:t>
            </a:r>
            <a:r>
              <a:rPr lang="es-ES" sz="1500" dirty="0"/>
              <a:t> </a:t>
            </a:r>
            <a:r>
              <a:rPr lang="es-ES" sz="1500" dirty="0" err="1"/>
              <a:t>most</a:t>
            </a:r>
            <a:r>
              <a:rPr lang="es-ES" sz="1500" dirty="0"/>
              <a:t> </a:t>
            </a:r>
            <a:r>
              <a:rPr lang="es-ES" sz="1500" dirty="0" err="1"/>
              <a:t>effective</a:t>
            </a:r>
            <a:r>
              <a:rPr lang="es-ES" sz="1500" dirty="0"/>
              <a:t> </a:t>
            </a:r>
            <a:r>
              <a:rPr lang="es-ES" sz="1500" dirty="0" err="1"/>
              <a:t>way</a:t>
            </a:r>
            <a:r>
              <a:rPr lang="es-ES" sz="1500" dirty="0"/>
              <a:t> at </a:t>
            </a:r>
            <a:r>
              <a:rPr lang="es-ES" sz="1500" dirty="0" err="1"/>
              <a:t>all</a:t>
            </a:r>
            <a:r>
              <a:rPr lang="es-ES" sz="1500" dirty="0"/>
              <a:t> </a:t>
            </a:r>
            <a:r>
              <a:rPr lang="es-ES" sz="1500" dirty="0" err="1"/>
              <a:t>Ips</a:t>
            </a:r>
            <a:r>
              <a:rPr lang="es-ES" sz="1500" dirty="0"/>
              <a:t>, “</a:t>
            </a:r>
            <a:r>
              <a:rPr lang="es-ES" sz="1500" dirty="0" err="1"/>
              <a:t>with</a:t>
            </a:r>
            <a:r>
              <a:rPr lang="es-ES" sz="1500" dirty="0"/>
              <a:t> a </a:t>
            </a:r>
            <a:r>
              <a:rPr lang="es-ES" sz="1500" dirty="0" err="1"/>
              <a:t>view</a:t>
            </a:r>
            <a:r>
              <a:rPr lang="es-ES" sz="1500" dirty="0"/>
              <a:t> to </a:t>
            </a:r>
            <a:r>
              <a:rPr lang="es-ES" sz="1500" dirty="0" err="1"/>
              <a:t>maximizing</a:t>
            </a:r>
            <a:r>
              <a:rPr lang="es-ES" sz="1500" dirty="0"/>
              <a:t> </a:t>
            </a:r>
            <a:r>
              <a:rPr lang="es-ES" sz="1500" dirty="0" err="1"/>
              <a:t>available</a:t>
            </a:r>
            <a:r>
              <a:rPr lang="es-ES" sz="1500" dirty="0"/>
              <a:t> </a:t>
            </a:r>
            <a:r>
              <a:rPr lang="es-ES" sz="1500" dirty="0" err="1"/>
              <a:t>capacities</a:t>
            </a:r>
            <a:r>
              <a:rPr lang="es-ES" sz="1500" dirty="0"/>
              <a:t> in </a:t>
            </a:r>
            <a:r>
              <a:rPr lang="es-ES" sz="1500" dirty="0" err="1"/>
              <a:t>all</a:t>
            </a:r>
            <a:r>
              <a:rPr lang="es-ES" sz="1500" dirty="0"/>
              <a:t> </a:t>
            </a:r>
            <a:r>
              <a:rPr lang="es-ES" sz="1500" dirty="0" err="1"/>
              <a:t>adjacent</a:t>
            </a:r>
            <a:r>
              <a:rPr lang="es-ES" sz="1500" dirty="0"/>
              <a:t> </a:t>
            </a:r>
            <a:r>
              <a:rPr lang="es-ES" sz="1500" dirty="0" err="1"/>
              <a:t>entry-exit</a:t>
            </a:r>
            <a:r>
              <a:rPr lang="es-ES" sz="1500" dirty="0"/>
              <a:t> </a:t>
            </a:r>
            <a:r>
              <a:rPr lang="es-ES" sz="1500" dirty="0" err="1"/>
              <a:t>systems</a:t>
            </a:r>
            <a:r>
              <a:rPr lang="es-ES" sz="1500" dirty="0"/>
              <a:t>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500" dirty="0" smtClean="0"/>
              <a:t>Literal </a:t>
            </a:r>
            <a:r>
              <a:rPr lang="es-ES" sz="1500" dirty="0" err="1" smtClean="0"/>
              <a:t>interpretation</a:t>
            </a:r>
            <a:r>
              <a:rPr lang="es-ES" sz="1500" dirty="0" smtClean="0"/>
              <a:t>: CMP </a:t>
            </a:r>
            <a:r>
              <a:rPr lang="es-ES" sz="1500" dirty="0" err="1" smtClean="0"/>
              <a:t>is</a:t>
            </a:r>
            <a:r>
              <a:rPr lang="es-ES" sz="1500" dirty="0" smtClean="0"/>
              <a:t> </a:t>
            </a:r>
            <a:r>
              <a:rPr lang="es-ES" sz="1500" dirty="0" err="1" smtClean="0"/>
              <a:t>not</a:t>
            </a:r>
            <a:r>
              <a:rPr lang="es-ES" sz="1500" dirty="0" smtClean="0"/>
              <a:t> </a:t>
            </a:r>
            <a:r>
              <a:rPr lang="es-ES" sz="1500" dirty="0" err="1" smtClean="0"/>
              <a:t>only</a:t>
            </a:r>
            <a:r>
              <a:rPr lang="es-ES" sz="1500" dirty="0" smtClean="0"/>
              <a:t> </a:t>
            </a:r>
            <a:r>
              <a:rPr lang="es-ES" sz="1500" dirty="0" err="1" smtClean="0"/>
              <a:t>exclusively</a:t>
            </a:r>
            <a:r>
              <a:rPr lang="es-ES" sz="1500" dirty="0" smtClean="0"/>
              <a:t> </a:t>
            </a:r>
            <a:r>
              <a:rPr lang="es-ES" sz="1500" dirty="0" err="1" smtClean="0"/>
              <a:t>applicable</a:t>
            </a:r>
            <a:r>
              <a:rPr lang="es-ES" sz="1500" dirty="0" smtClean="0"/>
              <a:t> “in </a:t>
            </a:r>
            <a:r>
              <a:rPr lang="es-ES" sz="1500" dirty="0" err="1" smtClean="0"/>
              <a:t>the</a:t>
            </a:r>
            <a:r>
              <a:rPr lang="es-ES" sz="1500" dirty="0" smtClean="0"/>
              <a:t> </a:t>
            </a:r>
            <a:r>
              <a:rPr lang="es-ES" sz="1500" dirty="0" err="1" smtClean="0"/>
              <a:t>event</a:t>
            </a:r>
            <a:r>
              <a:rPr lang="es-ES" sz="1500" dirty="0" smtClean="0"/>
              <a:t> of” contractual </a:t>
            </a:r>
            <a:r>
              <a:rPr lang="es-ES" sz="1500" dirty="0" err="1" smtClean="0"/>
              <a:t>congestion</a:t>
            </a:r>
            <a:r>
              <a:rPr lang="es-ES" sz="1500" dirty="0" smtClean="0"/>
              <a:t>, CMP </a:t>
            </a:r>
            <a:r>
              <a:rPr lang="es-ES" sz="1500" dirty="0" err="1" smtClean="0"/>
              <a:t>also</a:t>
            </a:r>
            <a:r>
              <a:rPr lang="es-ES" sz="1500" dirty="0" smtClean="0"/>
              <a:t> </a:t>
            </a:r>
            <a:r>
              <a:rPr lang="es-ES" sz="1500" dirty="0" err="1" smtClean="0"/>
              <a:t>aim</a:t>
            </a:r>
            <a:r>
              <a:rPr lang="es-ES" sz="1500" dirty="0" smtClean="0"/>
              <a:t> at </a:t>
            </a:r>
            <a:r>
              <a:rPr lang="es-ES" sz="1500" b="1" dirty="0" err="1" smtClean="0"/>
              <a:t>the</a:t>
            </a:r>
            <a:r>
              <a:rPr lang="es-ES" sz="1500" b="1" dirty="0" smtClean="0"/>
              <a:t> </a:t>
            </a:r>
            <a:r>
              <a:rPr lang="es-ES" sz="1500" b="1" dirty="0" err="1" smtClean="0"/>
              <a:t>early</a:t>
            </a:r>
            <a:r>
              <a:rPr lang="es-ES" sz="1500" b="1" dirty="0" smtClean="0"/>
              <a:t> </a:t>
            </a:r>
            <a:r>
              <a:rPr lang="es-ES" sz="1500" b="1" dirty="0" err="1" smtClean="0"/>
              <a:t>management</a:t>
            </a:r>
            <a:r>
              <a:rPr lang="es-ES" sz="1500" b="1" dirty="0" smtClean="0"/>
              <a:t> of </a:t>
            </a:r>
            <a:r>
              <a:rPr lang="es-ES" sz="1500" b="1" dirty="0" err="1" smtClean="0"/>
              <a:t>future</a:t>
            </a:r>
            <a:r>
              <a:rPr lang="es-ES" sz="1500" b="1" dirty="0" smtClean="0"/>
              <a:t> </a:t>
            </a:r>
            <a:r>
              <a:rPr lang="es-ES" sz="1500" b="1" dirty="0" err="1" smtClean="0"/>
              <a:t>congestion</a:t>
            </a:r>
            <a:r>
              <a:rPr lang="es-ES" sz="1500" b="1" dirty="0" smtClean="0"/>
              <a:t> </a:t>
            </a:r>
            <a:r>
              <a:rPr lang="es-ES" sz="1500" b="1" dirty="0" err="1" smtClean="0"/>
              <a:t>events</a:t>
            </a:r>
            <a:r>
              <a:rPr lang="es-ES" sz="1500" dirty="0"/>
              <a:t>. </a:t>
            </a:r>
            <a:r>
              <a:rPr lang="es-ES" sz="1500" dirty="0" smtClean="0"/>
              <a:t>“In </a:t>
            </a:r>
            <a:r>
              <a:rPr lang="es-ES" sz="1500" dirty="0" err="1" smtClean="0"/>
              <a:t>the</a:t>
            </a:r>
            <a:r>
              <a:rPr lang="es-ES" sz="1500" dirty="0" smtClean="0"/>
              <a:t> </a:t>
            </a:r>
            <a:r>
              <a:rPr lang="es-ES" sz="1500" dirty="0" err="1" smtClean="0"/>
              <a:t>event</a:t>
            </a:r>
            <a:r>
              <a:rPr lang="es-ES" sz="1500" dirty="0" smtClean="0"/>
              <a:t> of” </a:t>
            </a:r>
            <a:r>
              <a:rPr lang="es-ES" sz="1500" dirty="0" err="1" smtClean="0"/>
              <a:t>is</a:t>
            </a:r>
            <a:r>
              <a:rPr lang="es-ES" sz="1500" dirty="0" smtClean="0"/>
              <a:t> </a:t>
            </a:r>
            <a:r>
              <a:rPr lang="es-ES" sz="1500" dirty="0" err="1" smtClean="0"/>
              <a:t>synonym</a:t>
            </a:r>
            <a:r>
              <a:rPr lang="es-ES" sz="1500" dirty="0" smtClean="0"/>
              <a:t> </a:t>
            </a:r>
            <a:r>
              <a:rPr lang="es-ES" sz="1500" dirty="0" err="1"/>
              <a:t>for“if</a:t>
            </a:r>
            <a:r>
              <a:rPr lang="es-ES" sz="1500" dirty="0"/>
              <a:t> </a:t>
            </a:r>
            <a:r>
              <a:rPr lang="es-ES" sz="1500" dirty="0" err="1"/>
              <a:t>something</a:t>
            </a:r>
            <a:r>
              <a:rPr lang="es-ES" sz="1500" dirty="0"/>
              <a:t> </a:t>
            </a:r>
            <a:r>
              <a:rPr lang="es-ES" sz="1500" dirty="0" err="1"/>
              <a:t>should</a:t>
            </a:r>
            <a:r>
              <a:rPr lang="es-ES" sz="1500" dirty="0"/>
              <a:t> </a:t>
            </a:r>
            <a:r>
              <a:rPr lang="es-ES" sz="1500" dirty="0" err="1"/>
              <a:t>happen</a:t>
            </a:r>
            <a:r>
              <a:rPr lang="es-ES" sz="1500" dirty="0" smtClean="0"/>
              <a:t>”).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500" dirty="0" err="1" smtClean="0"/>
              <a:t>Teolological</a:t>
            </a:r>
            <a:r>
              <a:rPr lang="es-ES" sz="1500" dirty="0" smtClean="0"/>
              <a:t> </a:t>
            </a:r>
            <a:r>
              <a:rPr lang="es-ES" sz="1500" dirty="0" err="1" smtClean="0"/>
              <a:t>interpretation</a:t>
            </a:r>
            <a:r>
              <a:rPr lang="es-ES" sz="1500" dirty="0" smtClean="0"/>
              <a:t>….”</a:t>
            </a:r>
            <a:r>
              <a:rPr lang="es-ES" sz="1500" i="1" dirty="0" err="1" smtClean="0"/>
              <a:t>Regulation</a:t>
            </a:r>
            <a:r>
              <a:rPr lang="es-ES" sz="1500" i="1" dirty="0" smtClean="0"/>
              <a:t> 715/2009 </a:t>
            </a:r>
            <a:r>
              <a:rPr lang="es-ES" sz="1500" i="1" dirty="0" err="1" smtClean="0"/>
              <a:t>intends</a:t>
            </a:r>
            <a:r>
              <a:rPr lang="es-ES" sz="1500" i="1" dirty="0" smtClean="0"/>
              <a:t> to </a:t>
            </a:r>
            <a:r>
              <a:rPr lang="es-ES" sz="1500" i="1" dirty="0" err="1" smtClean="0"/>
              <a:t>tackle</a:t>
            </a:r>
            <a:r>
              <a:rPr lang="es-ES" sz="1500" i="1" dirty="0" smtClean="0"/>
              <a:t> contractual </a:t>
            </a:r>
            <a:r>
              <a:rPr lang="es-ES" sz="1500" i="1" dirty="0" err="1" smtClean="0"/>
              <a:t>congestion</a:t>
            </a:r>
            <a:r>
              <a:rPr lang="es-ES" sz="1500" i="1" dirty="0" smtClean="0"/>
              <a:t> </a:t>
            </a:r>
            <a:r>
              <a:rPr lang="es-ES" sz="1500" i="1" dirty="0" err="1" smtClean="0"/>
              <a:t>by</a:t>
            </a:r>
            <a:r>
              <a:rPr lang="es-ES" sz="1500" i="1" dirty="0" smtClean="0"/>
              <a:t> </a:t>
            </a:r>
            <a:r>
              <a:rPr lang="es-ES" sz="1500" i="1" dirty="0" err="1" smtClean="0"/>
              <a:t>establishing</a:t>
            </a:r>
            <a:r>
              <a:rPr lang="es-ES" sz="1500" i="1" dirty="0" smtClean="0"/>
              <a:t> </a:t>
            </a:r>
            <a:r>
              <a:rPr lang="es-ES" sz="1500" i="1" dirty="0" err="1" smtClean="0"/>
              <a:t>principles</a:t>
            </a:r>
            <a:r>
              <a:rPr lang="es-ES" sz="1500" i="1" dirty="0" smtClean="0"/>
              <a:t> of </a:t>
            </a:r>
            <a:r>
              <a:rPr lang="es-ES" sz="1500" i="1" dirty="0" err="1" smtClean="0"/>
              <a:t>congestion</a:t>
            </a:r>
            <a:r>
              <a:rPr lang="es-ES" sz="1500" i="1" dirty="0" smtClean="0"/>
              <a:t> </a:t>
            </a:r>
            <a:r>
              <a:rPr lang="es-ES" sz="1500" i="1" dirty="0" err="1" smtClean="0"/>
              <a:t>management</a:t>
            </a:r>
            <a:r>
              <a:rPr lang="es-ES" sz="1500" i="1" dirty="0" smtClean="0"/>
              <a:t>, </a:t>
            </a:r>
            <a:r>
              <a:rPr lang="es-ES" sz="1500" i="1" dirty="0" err="1" smtClean="0"/>
              <a:t>ensuring</a:t>
            </a:r>
            <a:r>
              <a:rPr lang="es-ES" sz="1500" i="1" dirty="0" smtClean="0"/>
              <a:t> </a:t>
            </a:r>
            <a:r>
              <a:rPr lang="es-ES" sz="1500" i="1" dirty="0" err="1" smtClean="0"/>
              <a:t>the</a:t>
            </a:r>
            <a:r>
              <a:rPr lang="es-ES" sz="1500" i="1" dirty="0" smtClean="0"/>
              <a:t> </a:t>
            </a:r>
            <a:r>
              <a:rPr lang="es-ES" sz="1500" i="1" dirty="0" err="1" smtClean="0"/>
              <a:t>freeing</a:t>
            </a:r>
            <a:r>
              <a:rPr lang="es-ES" sz="1500" i="1" dirty="0" smtClean="0"/>
              <a:t>-up of </a:t>
            </a:r>
            <a:r>
              <a:rPr lang="es-ES" sz="1500" i="1" dirty="0" err="1" smtClean="0"/>
              <a:t>unused</a:t>
            </a:r>
            <a:r>
              <a:rPr lang="es-ES" sz="1500" i="1" dirty="0" smtClean="0"/>
              <a:t> </a:t>
            </a:r>
            <a:r>
              <a:rPr lang="es-ES" sz="1500" i="1" dirty="0" err="1" smtClean="0"/>
              <a:t>capacity</a:t>
            </a:r>
            <a:r>
              <a:rPr lang="es-ES" sz="1500" i="1" dirty="0" smtClean="0"/>
              <a:t> in </a:t>
            </a:r>
            <a:r>
              <a:rPr lang="es-ES" sz="1500" i="1" dirty="0" err="1" smtClean="0"/>
              <a:t>the</a:t>
            </a:r>
            <a:r>
              <a:rPr lang="es-ES" sz="1500" i="1" dirty="0" smtClean="0"/>
              <a:t> gas </a:t>
            </a:r>
            <a:r>
              <a:rPr lang="es-ES" sz="1500" i="1" dirty="0" err="1" smtClean="0"/>
              <a:t>networks</a:t>
            </a:r>
            <a:r>
              <a:rPr lang="es-ES" sz="1500" i="1" dirty="0" smtClean="0"/>
              <a:t> </a:t>
            </a:r>
            <a:r>
              <a:rPr lang="es-ES" sz="1500" i="1" dirty="0" err="1" smtClean="0"/>
              <a:t>with</a:t>
            </a:r>
            <a:r>
              <a:rPr lang="es-ES" sz="1500" i="1" dirty="0" smtClean="0"/>
              <a:t> </a:t>
            </a:r>
            <a:r>
              <a:rPr lang="es-ES" sz="1500" i="1" dirty="0" err="1" smtClean="0"/>
              <a:t>the</a:t>
            </a:r>
            <a:r>
              <a:rPr lang="es-ES" sz="1500" i="1" dirty="0" smtClean="0"/>
              <a:t> </a:t>
            </a:r>
            <a:r>
              <a:rPr lang="es-ES" sz="1500" i="1" dirty="0" err="1" smtClean="0"/>
              <a:t>direct</a:t>
            </a:r>
            <a:r>
              <a:rPr lang="es-ES" sz="1500" i="1" dirty="0" smtClean="0"/>
              <a:t> </a:t>
            </a:r>
            <a:r>
              <a:rPr lang="es-ES" sz="1500" i="1" dirty="0" err="1" smtClean="0"/>
              <a:t>effect</a:t>
            </a:r>
            <a:r>
              <a:rPr lang="es-ES" sz="1500" i="1" dirty="0" smtClean="0"/>
              <a:t> of </a:t>
            </a:r>
            <a:r>
              <a:rPr lang="es-ES" sz="1500" i="1" dirty="0" err="1" smtClean="0"/>
              <a:t>guaranteeing</a:t>
            </a:r>
            <a:r>
              <a:rPr lang="es-ES" sz="1500" i="1" dirty="0" smtClean="0"/>
              <a:t> a </a:t>
            </a:r>
            <a:r>
              <a:rPr lang="es-ES" sz="1500" b="1" i="1" dirty="0" err="1" smtClean="0"/>
              <a:t>level</a:t>
            </a:r>
            <a:r>
              <a:rPr lang="es-ES" sz="1500" b="1" i="1" dirty="0" smtClean="0"/>
              <a:t> </a:t>
            </a:r>
            <a:r>
              <a:rPr lang="es-ES" sz="1500" b="1" i="1" dirty="0" err="1" smtClean="0"/>
              <a:t>playing</a:t>
            </a:r>
            <a:r>
              <a:rPr lang="es-ES" sz="1500" b="1" i="1" dirty="0" smtClean="0"/>
              <a:t> </a:t>
            </a:r>
            <a:r>
              <a:rPr lang="es-ES" sz="1500" b="1" i="1" dirty="0" err="1" smtClean="0"/>
              <a:t>field</a:t>
            </a:r>
            <a:r>
              <a:rPr lang="es-ES" sz="1500" b="1" i="1" dirty="0" smtClean="0"/>
              <a:t> </a:t>
            </a:r>
            <a:r>
              <a:rPr lang="es-ES" sz="1500" b="1" i="1" dirty="0" err="1" smtClean="0"/>
              <a:t>between</a:t>
            </a:r>
            <a:r>
              <a:rPr lang="es-ES" sz="1500" b="1" i="1" dirty="0" smtClean="0"/>
              <a:t> </a:t>
            </a:r>
            <a:r>
              <a:rPr lang="es-ES" sz="1500" b="1" i="1" dirty="0" err="1" smtClean="0"/>
              <a:t>users</a:t>
            </a:r>
            <a:r>
              <a:rPr lang="es-ES" sz="1500" b="1" i="1" dirty="0" smtClean="0"/>
              <a:t> of new and </a:t>
            </a:r>
            <a:r>
              <a:rPr lang="es-ES" sz="1500" b="1" i="1" dirty="0" err="1" smtClean="0"/>
              <a:t>existing</a:t>
            </a:r>
            <a:r>
              <a:rPr lang="es-ES" sz="1500" b="1" i="1" dirty="0" smtClean="0"/>
              <a:t> </a:t>
            </a:r>
            <a:r>
              <a:rPr lang="es-ES" sz="1500" b="1" i="1" dirty="0" err="1" smtClean="0"/>
              <a:t>capacity</a:t>
            </a:r>
            <a:r>
              <a:rPr lang="es-ES" sz="1500" i="1" dirty="0" smtClean="0"/>
              <a:t>. </a:t>
            </a:r>
            <a:r>
              <a:rPr lang="es-ES" sz="1500" i="1" dirty="0" err="1" smtClean="0"/>
              <a:t>This</a:t>
            </a:r>
            <a:r>
              <a:rPr lang="es-ES" sz="1500" i="1" dirty="0" smtClean="0"/>
              <a:t> </a:t>
            </a:r>
            <a:r>
              <a:rPr lang="es-ES" sz="1500" i="1" dirty="0" err="1" smtClean="0"/>
              <a:t>objective</a:t>
            </a:r>
            <a:r>
              <a:rPr lang="es-ES" sz="1500" i="1" dirty="0" smtClean="0"/>
              <a:t> </a:t>
            </a:r>
            <a:r>
              <a:rPr lang="es-ES" sz="1500" i="1" dirty="0" err="1" smtClean="0"/>
              <a:t>contributes</a:t>
            </a:r>
            <a:r>
              <a:rPr lang="es-ES" sz="1500" i="1" dirty="0" smtClean="0"/>
              <a:t> to </a:t>
            </a:r>
            <a:r>
              <a:rPr lang="es-ES" sz="1500" i="1" dirty="0" err="1" smtClean="0"/>
              <a:t>the</a:t>
            </a:r>
            <a:r>
              <a:rPr lang="es-ES" sz="1500" i="1" dirty="0" smtClean="0"/>
              <a:t> </a:t>
            </a:r>
            <a:r>
              <a:rPr lang="es-ES" sz="1500" i="1" dirty="0" err="1" smtClean="0"/>
              <a:t>achievement</a:t>
            </a:r>
            <a:r>
              <a:rPr lang="es-ES" sz="1500" i="1" dirty="0" smtClean="0"/>
              <a:t> of </a:t>
            </a:r>
            <a:r>
              <a:rPr lang="es-ES" sz="1500" i="1" dirty="0" err="1" smtClean="0"/>
              <a:t>efficiency</a:t>
            </a:r>
            <a:r>
              <a:rPr lang="es-ES" sz="1500" i="1" dirty="0" smtClean="0"/>
              <a:t> </a:t>
            </a:r>
            <a:r>
              <a:rPr lang="es-ES" sz="1500" i="1" dirty="0" err="1" smtClean="0"/>
              <a:t>gains</a:t>
            </a:r>
            <a:r>
              <a:rPr lang="es-ES" sz="1500" i="1" dirty="0" smtClean="0"/>
              <a:t>, </a:t>
            </a:r>
            <a:r>
              <a:rPr lang="es-ES" sz="1500" i="1" dirty="0" err="1" smtClean="0"/>
              <a:t>competitive</a:t>
            </a:r>
            <a:r>
              <a:rPr lang="es-ES" sz="1500" i="1" dirty="0" smtClean="0"/>
              <a:t> </a:t>
            </a:r>
            <a:r>
              <a:rPr lang="es-ES" sz="1500" i="1" dirty="0" err="1" smtClean="0"/>
              <a:t>prices</a:t>
            </a:r>
            <a:r>
              <a:rPr lang="es-ES" sz="1500" i="1" dirty="0" smtClean="0"/>
              <a:t>, </a:t>
            </a:r>
            <a:r>
              <a:rPr lang="es-ES" sz="1500" i="1" dirty="0" err="1" smtClean="0"/>
              <a:t>higher</a:t>
            </a:r>
            <a:r>
              <a:rPr lang="es-ES" sz="1500" i="1" dirty="0" smtClean="0"/>
              <a:t> </a:t>
            </a:r>
            <a:r>
              <a:rPr lang="es-ES" sz="1500" i="1" dirty="0" err="1" smtClean="0"/>
              <a:t>standards</a:t>
            </a:r>
            <a:r>
              <a:rPr lang="es-ES" sz="1500" i="1" dirty="0" smtClean="0"/>
              <a:t> of </a:t>
            </a:r>
            <a:r>
              <a:rPr lang="es-ES" sz="1500" i="1" dirty="0" err="1" smtClean="0"/>
              <a:t>service</a:t>
            </a:r>
            <a:r>
              <a:rPr lang="es-ES" sz="1500" i="1" dirty="0" smtClean="0"/>
              <a:t>, </a:t>
            </a:r>
            <a:r>
              <a:rPr lang="es-ES" sz="1500" i="1" dirty="0" err="1" smtClean="0"/>
              <a:t>SoS</a:t>
            </a:r>
            <a:r>
              <a:rPr lang="es-ES" sz="1500" i="1" dirty="0" smtClean="0"/>
              <a:t> and </a:t>
            </a:r>
            <a:r>
              <a:rPr lang="es-ES" sz="1500" i="1" dirty="0" err="1" smtClean="0"/>
              <a:t>sustainability</a:t>
            </a:r>
            <a:r>
              <a:rPr lang="es-ES" sz="1500" i="1" dirty="0" smtClean="0"/>
              <a:t>”.</a:t>
            </a:r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t>8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4224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/>
              <a:t>2. </a:t>
            </a:r>
            <a:r>
              <a:rPr lang="en-GB" sz="2400" b="1" dirty="0"/>
              <a:t>WP First target: use of infrastructures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583446" y="1226369"/>
            <a:ext cx="7625371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 smtClean="0"/>
              <a:t>2.1. Potential for full alignment of criteria UIOLI LT </a:t>
            </a:r>
            <a:endParaRPr lang="en-GB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s-ES" sz="1600" b="1" dirty="0"/>
              <a:t>UIOLI LT </a:t>
            </a:r>
            <a:r>
              <a:rPr lang="es-ES" sz="1600" b="1" dirty="0" err="1"/>
              <a:t>mechanism</a:t>
            </a:r>
            <a:r>
              <a:rPr lang="es-ES" sz="1600" b="1" dirty="0"/>
              <a:t>: </a:t>
            </a:r>
            <a:r>
              <a:rPr lang="es-ES" sz="1600" b="1" dirty="0" err="1"/>
              <a:t>Principles</a:t>
            </a:r>
            <a:r>
              <a:rPr lang="es-ES" sz="1600" b="1" dirty="0"/>
              <a:t> to be </a:t>
            </a:r>
            <a:r>
              <a:rPr lang="es-ES" sz="1600" b="1" dirty="0" err="1"/>
              <a:t>followed</a:t>
            </a:r>
            <a:endParaRPr lang="es-E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500" i="1" dirty="0" smtClean="0"/>
              <a:t>“</a:t>
            </a:r>
            <a:r>
              <a:rPr lang="es-ES" sz="1500" i="1" dirty="0" err="1" smtClean="0"/>
              <a:t>Looking</a:t>
            </a:r>
            <a:r>
              <a:rPr lang="es-ES" sz="1500" i="1" dirty="0" smtClean="0"/>
              <a:t> </a:t>
            </a:r>
            <a:r>
              <a:rPr lang="es-ES" sz="1500" i="1" dirty="0"/>
              <a:t>at </a:t>
            </a:r>
            <a:r>
              <a:rPr lang="es-ES" sz="1500" i="1" dirty="0" err="1"/>
              <a:t>market</a:t>
            </a:r>
            <a:r>
              <a:rPr lang="es-ES" sz="1500" i="1" dirty="0"/>
              <a:t> </a:t>
            </a:r>
            <a:r>
              <a:rPr lang="es-ES" sz="1500" i="1" dirty="0" err="1"/>
              <a:t>dynamics</a:t>
            </a:r>
            <a:r>
              <a:rPr lang="es-ES" sz="1500" i="1" dirty="0"/>
              <a:t>, contractual </a:t>
            </a:r>
            <a:r>
              <a:rPr lang="es-ES" sz="1500" b="1" i="1" dirty="0" err="1"/>
              <a:t>congestion</a:t>
            </a:r>
            <a:r>
              <a:rPr lang="es-ES" sz="1500" b="1" i="1" dirty="0"/>
              <a:t> </a:t>
            </a:r>
            <a:r>
              <a:rPr lang="es-ES" sz="1500" b="1" i="1" dirty="0" err="1"/>
              <a:t>is</a:t>
            </a:r>
            <a:r>
              <a:rPr lang="es-ES" sz="1500" b="1" i="1" dirty="0"/>
              <a:t> </a:t>
            </a:r>
            <a:r>
              <a:rPr lang="es-ES" sz="1500" b="1" i="1" dirty="0" err="1"/>
              <a:t>hardly</a:t>
            </a:r>
            <a:r>
              <a:rPr lang="es-ES" sz="1500" b="1" i="1" dirty="0"/>
              <a:t> </a:t>
            </a:r>
            <a:r>
              <a:rPr lang="es-ES" sz="1500" b="1" i="1" dirty="0" err="1"/>
              <a:t>predictable</a:t>
            </a:r>
            <a:r>
              <a:rPr lang="es-ES" sz="1500" b="1" i="1" dirty="0"/>
              <a:t> and </a:t>
            </a:r>
            <a:r>
              <a:rPr lang="es-ES" sz="1500" b="1" i="1" dirty="0" err="1"/>
              <a:t>is</a:t>
            </a:r>
            <a:r>
              <a:rPr lang="es-ES" sz="1500" b="1" i="1" dirty="0"/>
              <a:t> detectable </a:t>
            </a:r>
            <a:r>
              <a:rPr lang="es-ES" sz="1500" b="1" i="1" dirty="0" err="1"/>
              <a:t>on</a:t>
            </a:r>
            <a:r>
              <a:rPr lang="es-ES" sz="1500" b="1" i="1" dirty="0"/>
              <a:t> </a:t>
            </a:r>
            <a:r>
              <a:rPr lang="es-ES" sz="1500" b="1" i="1" dirty="0" err="1"/>
              <a:t>the</a:t>
            </a:r>
            <a:r>
              <a:rPr lang="es-ES" sz="1500" b="1" i="1" dirty="0"/>
              <a:t> </a:t>
            </a:r>
            <a:r>
              <a:rPr lang="es-ES" sz="1500" b="1" i="1" dirty="0" err="1"/>
              <a:t>basis</a:t>
            </a:r>
            <a:r>
              <a:rPr lang="es-ES" sz="1500" b="1" i="1" dirty="0"/>
              <a:t> of </a:t>
            </a:r>
            <a:r>
              <a:rPr lang="es-ES" sz="1500" b="1" i="1" dirty="0" err="1"/>
              <a:t>an</a:t>
            </a:r>
            <a:r>
              <a:rPr lang="es-ES" sz="1500" b="1" i="1" dirty="0"/>
              <a:t> </a:t>
            </a:r>
            <a:r>
              <a:rPr lang="es-ES" sz="1500" b="1" i="1" dirty="0" err="1"/>
              <a:t>expost</a:t>
            </a:r>
            <a:r>
              <a:rPr lang="es-ES" sz="1500" b="1" i="1" dirty="0"/>
              <a:t> </a:t>
            </a:r>
            <a:r>
              <a:rPr lang="es-ES" sz="1500" b="1" i="1" dirty="0" err="1"/>
              <a:t>assessment</a:t>
            </a:r>
            <a:r>
              <a:rPr lang="es-ES" sz="1500" b="1" i="1" dirty="0"/>
              <a:t> </a:t>
            </a:r>
            <a:r>
              <a:rPr lang="es-ES" sz="1500" i="1" dirty="0" err="1" smtClean="0"/>
              <a:t>only</a:t>
            </a:r>
            <a:r>
              <a:rPr lang="es-ES" sz="1500" i="1" dirty="0" smtClean="0"/>
              <a:t>”.</a:t>
            </a:r>
            <a:endParaRPr lang="es-ES" sz="15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500" i="1" dirty="0" smtClean="0"/>
              <a:t>“In </a:t>
            </a:r>
            <a:r>
              <a:rPr lang="es-ES" sz="1500" i="1" dirty="0" err="1" smtClean="0"/>
              <a:t>such</a:t>
            </a:r>
            <a:r>
              <a:rPr lang="es-ES" sz="1500" i="1" dirty="0" smtClean="0"/>
              <a:t> case, </a:t>
            </a:r>
            <a:r>
              <a:rPr lang="es-ES" sz="1500" i="1" dirty="0" err="1" smtClean="0"/>
              <a:t>it</a:t>
            </a:r>
            <a:r>
              <a:rPr lang="es-ES" sz="1500" i="1" dirty="0" smtClean="0"/>
              <a:t> </a:t>
            </a:r>
            <a:r>
              <a:rPr lang="es-ES" sz="1500" i="1" dirty="0" err="1" smtClean="0"/>
              <a:t>is</a:t>
            </a:r>
            <a:r>
              <a:rPr lang="es-ES" sz="1500" i="1" dirty="0" smtClean="0"/>
              <a:t> </a:t>
            </a:r>
            <a:r>
              <a:rPr lang="es-ES" sz="1500" i="1" dirty="0" err="1" smtClean="0"/>
              <a:t>already</a:t>
            </a:r>
            <a:r>
              <a:rPr lang="es-ES" sz="1500" i="1" dirty="0" smtClean="0"/>
              <a:t> </a:t>
            </a:r>
            <a:r>
              <a:rPr lang="es-ES" sz="1500" i="1" dirty="0" err="1" smtClean="0"/>
              <a:t>too</a:t>
            </a:r>
            <a:r>
              <a:rPr lang="es-ES" sz="1500" i="1" dirty="0" smtClean="0"/>
              <a:t> late to try to </a:t>
            </a:r>
            <a:r>
              <a:rPr lang="es-ES" sz="1500" i="1" dirty="0" err="1" smtClean="0"/>
              <a:t>resolve</a:t>
            </a:r>
            <a:r>
              <a:rPr lang="es-ES" sz="1500" i="1" dirty="0" smtClean="0"/>
              <a:t> </a:t>
            </a:r>
            <a:r>
              <a:rPr lang="es-ES" sz="1500" i="1" dirty="0" err="1" smtClean="0"/>
              <a:t>the</a:t>
            </a:r>
            <a:r>
              <a:rPr lang="es-ES" sz="1500" i="1" dirty="0" smtClean="0"/>
              <a:t> particular </a:t>
            </a:r>
            <a:r>
              <a:rPr lang="es-ES" sz="1500" i="1" dirty="0" err="1" smtClean="0"/>
              <a:t>congestion</a:t>
            </a:r>
            <a:r>
              <a:rPr lang="es-ES" sz="1500" i="1" dirty="0" smtClean="0"/>
              <a:t>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500" i="1" dirty="0" smtClean="0"/>
              <a:t>….”</a:t>
            </a:r>
            <a:r>
              <a:rPr lang="es-ES" sz="1500" b="1" i="1" dirty="0" err="1" smtClean="0"/>
              <a:t>shippers</a:t>
            </a:r>
            <a:r>
              <a:rPr lang="es-ES" sz="1500" b="1" i="1" dirty="0" smtClean="0"/>
              <a:t> </a:t>
            </a:r>
            <a:r>
              <a:rPr lang="es-ES" sz="1500" b="1" i="1" dirty="0" err="1" smtClean="0"/>
              <a:t>could</a:t>
            </a:r>
            <a:r>
              <a:rPr lang="es-ES" sz="1500" b="1" i="1" dirty="0" smtClean="0"/>
              <a:t> </a:t>
            </a:r>
            <a:r>
              <a:rPr lang="es-ES" sz="1500" b="1" i="1" dirty="0" err="1" smtClean="0"/>
              <a:t>end</a:t>
            </a:r>
            <a:r>
              <a:rPr lang="es-ES" sz="1500" b="1" i="1" dirty="0" smtClean="0"/>
              <a:t> up </a:t>
            </a:r>
            <a:r>
              <a:rPr lang="es-ES" sz="1500" b="1" i="1" dirty="0" err="1" smtClean="0"/>
              <a:t>paying</a:t>
            </a:r>
            <a:r>
              <a:rPr lang="es-ES" sz="1500" b="1" i="1" dirty="0" smtClean="0"/>
              <a:t> more </a:t>
            </a:r>
            <a:r>
              <a:rPr lang="es-ES" sz="1500" b="1" i="1" dirty="0" err="1" smtClean="0"/>
              <a:t>than</a:t>
            </a:r>
            <a:r>
              <a:rPr lang="es-ES" sz="1500" b="1" i="1" dirty="0" smtClean="0"/>
              <a:t> </a:t>
            </a:r>
            <a:r>
              <a:rPr lang="es-ES" sz="1500" b="1" i="1" dirty="0" err="1" smtClean="0"/>
              <a:t>what</a:t>
            </a:r>
            <a:r>
              <a:rPr lang="es-ES" sz="1500" b="1" i="1" dirty="0" smtClean="0"/>
              <a:t> </a:t>
            </a:r>
            <a:r>
              <a:rPr lang="es-ES" sz="1500" b="1" i="1" dirty="0" err="1" smtClean="0"/>
              <a:t>they</a:t>
            </a:r>
            <a:r>
              <a:rPr lang="es-ES" sz="1500" b="1" i="1" dirty="0" smtClean="0"/>
              <a:t> </a:t>
            </a:r>
            <a:r>
              <a:rPr lang="es-ES" sz="1500" b="1" i="1" dirty="0" err="1" smtClean="0"/>
              <a:t>would</a:t>
            </a:r>
            <a:r>
              <a:rPr lang="es-ES" sz="1500" b="1" i="1" dirty="0" smtClean="0"/>
              <a:t> </a:t>
            </a:r>
            <a:r>
              <a:rPr lang="es-ES" sz="1500" b="1" i="1" dirty="0" err="1" smtClean="0"/>
              <a:t>have</a:t>
            </a:r>
            <a:r>
              <a:rPr lang="es-ES" sz="1500" b="1" i="1" dirty="0" smtClean="0"/>
              <a:t> </a:t>
            </a:r>
            <a:r>
              <a:rPr lang="es-ES" sz="1500" b="1" i="1" dirty="0" err="1" smtClean="0"/>
              <a:t>paid</a:t>
            </a:r>
            <a:r>
              <a:rPr lang="es-ES" sz="1500" b="1" i="1" dirty="0" smtClean="0"/>
              <a:t> </a:t>
            </a:r>
            <a:r>
              <a:rPr lang="es-ES" sz="1500" i="1" dirty="0" smtClean="0"/>
              <a:t>(</a:t>
            </a:r>
            <a:r>
              <a:rPr lang="es-ES" sz="1500" i="1" dirty="0" err="1" smtClean="0"/>
              <a:t>auctions</a:t>
            </a:r>
            <a:r>
              <a:rPr lang="es-ES" sz="1500" i="1" dirty="0" smtClean="0"/>
              <a:t> </a:t>
            </a:r>
            <a:r>
              <a:rPr lang="es-ES" sz="1500" i="1" dirty="0" err="1" smtClean="0"/>
              <a:t>with</a:t>
            </a:r>
            <a:r>
              <a:rPr lang="es-ES" sz="1500" i="1" dirty="0" smtClean="0"/>
              <a:t> Premium) </a:t>
            </a:r>
            <a:r>
              <a:rPr lang="es-ES" sz="1500" i="1" dirty="0" err="1" smtClean="0"/>
              <a:t>if</a:t>
            </a:r>
            <a:r>
              <a:rPr lang="es-ES" sz="1500" i="1" dirty="0" smtClean="0"/>
              <a:t> TSO </a:t>
            </a:r>
            <a:r>
              <a:rPr lang="es-ES" sz="1500" i="1" dirty="0" err="1" smtClean="0"/>
              <a:t>had</a:t>
            </a:r>
            <a:r>
              <a:rPr lang="es-ES" sz="1500" i="1" dirty="0" smtClean="0"/>
              <a:t> </a:t>
            </a:r>
            <a:r>
              <a:rPr lang="es-ES" sz="1500" i="1" dirty="0" err="1" smtClean="0"/>
              <a:t>been</a:t>
            </a:r>
            <a:r>
              <a:rPr lang="es-ES" sz="1500" i="1" dirty="0" smtClean="0"/>
              <a:t> </a:t>
            </a:r>
            <a:r>
              <a:rPr lang="es-ES" sz="1500" i="1" dirty="0" err="1" smtClean="0"/>
              <a:t>able</a:t>
            </a:r>
            <a:r>
              <a:rPr lang="es-ES" sz="1500" i="1" dirty="0" smtClean="0"/>
              <a:t> to </a:t>
            </a:r>
            <a:r>
              <a:rPr lang="es-ES" sz="1500" i="1" dirty="0" err="1" smtClean="0"/>
              <a:t>offer</a:t>
            </a:r>
            <a:r>
              <a:rPr lang="es-ES" sz="1500" i="1" dirty="0" smtClean="0"/>
              <a:t> and </a:t>
            </a:r>
            <a:r>
              <a:rPr lang="es-ES" sz="1500" i="1" dirty="0" err="1" smtClean="0"/>
              <a:t>allocated</a:t>
            </a:r>
            <a:r>
              <a:rPr lang="es-ES" sz="1500" i="1" dirty="0" smtClean="0"/>
              <a:t> </a:t>
            </a:r>
            <a:r>
              <a:rPr lang="es-ES" sz="1500" i="1" dirty="0" err="1" smtClean="0"/>
              <a:t>unused</a:t>
            </a:r>
            <a:r>
              <a:rPr lang="es-ES" sz="1500" i="1" dirty="0" smtClean="0"/>
              <a:t> </a:t>
            </a:r>
            <a:r>
              <a:rPr lang="es-ES" sz="1500" i="1" dirty="0" err="1" smtClean="0"/>
              <a:t>capacity</a:t>
            </a:r>
            <a:r>
              <a:rPr lang="es-ES" sz="1500" i="1" dirty="0" smtClean="0"/>
              <a:t> prior to </a:t>
            </a:r>
            <a:r>
              <a:rPr lang="es-ES" sz="1500" i="1" dirty="0" err="1" smtClean="0"/>
              <a:t>the</a:t>
            </a:r>
            <a:r>
              <a:rPr lang="es-ES" sz="1500" i="1" dirty="0" smtClean="0"/>
              <a:t> </a:t>
            </a:r>
            <a:r>
              <a:rPr lang="es-ES" sz="1500" i="1" dirty="0" err="1" smtClean="0"/>
              <a:t>ocurrence</a:t>
            </a:r>
            <a:r>
              <a:rPr lang="es-ES" sz="1500" i="1" dirty="0" smtClean="0"/>
              <a:t> of contractual </a:t>
            </a:r>
            <a:r>
              <a:rPr lang="es-ES" sz="1500" i="1" dirty="0" err="1" smtClean="0"/>
              <a:t>congestion</a:t>
            </a:r>
            <a:r>
              <a:rPr lang="es-ES" sz="1500" i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500" i="1" dirty="0" smtClean="0"/>
              <a:t>“CMP </a:t>
            </a:r>
            <a:r>
              <a:rPr lang="es-ES" sz="1500" i="1" dirty="0" err="1" smtClean="0"/>
              <a:t>is</a:t>
            </a:r>
            <a:r>
              <a:rPr lang="es-ES" sz="1500" i="1" dirty="0" smtClean="0"/>
              <a:t> to </a:t>
            </a:r>
            <a:r>
              <a:rPr lang="es-ES" sz="1500" i="1" dirty="0" err="1" smtClean="0"/>
              <a:t>avoid</a:t>
            </a:r>
            <a:r>
              <a:rPr lang="es-ES" sz="1500" i="1" dirty="0" smtClean="0"/>
              <a:t>, to </a:t>
            </a:r>
            <a:r>
              <a:rPr lang="es-ES" sz="1500" i="1" dirty="0" err="1" smtClean="0"/>
              <a:t>the</a:t>
            </a:r>
            <a:r>
              <a:rPr lang="es-ES" sz="1500" i="1" dirty="0" smtClean="0"/>
              <a:t> </a:t>
            </a:r>
            <a:r>
              <a:rPr lang="es-ES" sz="1500" i="1" dirty="0" err="1" smtClean="0"/>
              <a:t>extent</a:t>
            </a:r>
            <a:r>
              <a:rPr lang="es-ES" sz="1500" i="1" dirty="0" smtClean="0"/>
              <a:t> posible, </a:t>
            </a:r>
            <a:r>
              <a:rPr lang="es-ES" sz="1500" i="1" dirty="0" err="1" smtClean="0"/>
              <a:t>the</a:t>
            </a:r>
            <a:r>
              <a:rPr lang="es-ES" sz="1500" i="1" dirty="0" smtClean="0"/>
              <a:t> </a:t>
            </a:r>
            <a:r>
              <a:rPr lang="es-ES" sz="1500" i="1" dirty="0" err="1" smtClean="0"/>
              <a:t>occurrence</a:t>
            </a:r>
            <a:r>
              <a:rPr lang="es-ES" sz="1500" i="1" dirty="0" smtClean="0"/>
              <a:t> of contractual </a:t>
            </a:r>
            <a:r>
              <a:rPr lang="es-ES" sz="1500" i="1" dirty="0" err="1" smtClean="0"/>
              <a:t>congestion</a:t>
            </a:r>
            <a:r>
              <a:rPr lang="es-ES" sz="1500" i="1" dirty="0" smtClean="0"/>
              <a:t>. In particular, </a:t>
            </a:r>
            <a:r>
              <a:rPr lang="es-ES" sz="1500" i="1" dirty="0" err="1" smtClean="0"/>
              <a:t>their</a:t>
            </a:r>
            <a:r>
              <a:rPr lang="es-ES" sz="1500" i="1" dirty="0" smtClean="0"/>
              <a:t> </a:t>
            </a:r>
            <a:r>
              <a:rPr lang="es-ES" sz="1500" i="1" dirty="0" err="1" smtClean="0"/>
              <a:t>application</a:t>
            </a:r>
            <a:r>
              <a:rPr lang="es-ES" sz="1500" i="1" dirty="0" smtClean="0"/>
              <a:t> has a </a:t>
            </a:r>
            <a:r>
              <a:rPr lang="es-ES" sz="1500" i="1" dirty="0" err="1" smtClean="0"/>
              <a:t>fundamentally</a:t>
            </a:r>
            <a:r>
              <a:rPr lang="es-ES" sz="1500" i="1" dirty="0" smtClean="0"/>
              <a:t> </a:t>
            </a:r>
            <a:r>
              <a:rPr lang="es-ES" sz="1500" i="1" dirty="0" err="1" smtClean="0"/>
              <a:t>preventive</a:t>
            </a:r>
            <a:r>
              <a:rPr lang="es-ES" sz="1500" i="1" dirty="0" smtClean="0"/>
              <a:t> </a:t>
            </a:r>
            <a:r>
              <a:rPr lang="es-ES" sz="1500" i="1" dirty="0" err="1" smtClean="0"/>
              <a:t>function</a:t>
            </a:r>
            <a:r>
              <a:rPr lang="es-ES" sz="1500" i="1" dirty="0" smtClean="0"/>
              <a:t>, </a:t>
            </a:r>
            <a:r>
              <a:rPr lang="es-ES" sz="1500" i="1" dirty="0" err="1" smtClean="0"/>
              <a:t>notably</a:t>
            </a:r>
            <a:r>
              <a:rPr lang="es-ES" sz="1500" i="1" dirty="0" smtClean="0"/>
              <a:t> </a:t>
            </a:r>
            <a:r>
              <a:rPr lang="es-ES" sz="1500" i="1" dirty="0" err="1" smtClean="0"/>
              <a:t>the</a:t>
            </a:r>
            <a:r>
              <a:rPr lang="es-ES" sz="1500" i="1" dirty="0" smtClean="0"/>
              <a:t> </a:t>
            </a:r>
            <a:r>
              <a:rPr lang="es-ES" sz="1500" b="1" i="1" dirty="0" err="1" smtClean="0"/>
              <a:t>prevention</a:t>
            </a:r>
            <a:r>
              <a:rPr lang="es-ES" sz="1500" b="1" i="1" dirty="0" smtClean="0"/>
              <a:t> of </a:t>
            </a:r>
            <a:r>
              <a:rPr lang="es-ES" sz="1500" b="1" i="1" dirty="0" err="1" smtClean="0"/>
              <a:t>capacity</a:t>
            </a:r>
            <a:r>
              <a:rPr lang="es-ES" sz="1500" b="1" i="1" dirty="0" smtClean="0"/>
              <a:t> </a:t>
            </a:r>
            <a:r>
              <a:rPr lang="es-ES" sz="1500" b="1" i="1" dirty="0" err="1" smtClean="0"/>
              <a:t>hoarding</a:t>
            </a:r>
            <a:r>
              <a:rPr lang="es-ES" sz="1500" i="1" dirty="0" smtClean="0"/>
              <a:t>, </a:t>
            </a:r>
            <a:r>
              <a:rPr lang="es-ES" sz="1500" i="1" dirty="0" err="1" smtClean="0"/>
              <a:t>especially</a:t>
            </a:r>
            <a:r>
              <a:rPr lang="es-ES" sz="1500" i="1" dirty="0" smtClean="0"/>
              <a:t> in </a:t>
            </a:r>
            <a:r>
              <a:rPr lang="es-ES" sz="1500" i="1" dirty="0" err="1" smtClean="0"/>
              <a:t>the</a:t>
            </a:r>
            <a:r>
              <a:rPr lang="es-ES" sz="1500" i="1" dirty="0" smtClean="0"/>
              <a:t> </a:t>
            </a:r>
            <a:r>
              <a:rPr lang="es-ES" sz="1500" i="1" dirty="0" err="1" smtClean="0"/>
              <a:t>view</a:t>
            </a:r>
            <a:r>
              <a:rPr lang="es-ES" sz="1500" i="1" dirty="0" smtClean="0"/>
              <a:t> of </a:t>
            </a:r>
            <a:r>
              <a:rPr lang="es-ES" sz="1500" i="1" dirty="0" err="1" smtClean="0"/>
              <a:t>the</a:t>
            </a:r>
            <a:r>
              <a:rPr lang="es-ES" sz="1500" i="1" dirty="0" smtClean="0"/>
              <a:t> </a:t>
            </a:r>
            <a:r>
              <a:rPr lang="es-ES" sz="1500" i="1" dirty="0" err="1" smtClean="0"/>
              <a:t>difficulty</a:t>
            </a:r>
            <a:r>
              <a:rPr lang="es-ES" sz="1500" i="1" dirty="0" smtClean="0"/>
              <a:t> in </a:t>
            </a:r>
            <a:r>
              <a:rPr lang="es-ES" sz="1500" i="1" dirty="0" err="1" smtClean="0"/>
              <a:t>predicting</a:t>
            </a:r>
            <a:r>
              <a:rPr lang="es-ES" sz="1500" i="1" dirty="0" smtClean="0"/>
              <a:t> </a:t>
            </a:r>
            <a:r>
              <a:rPr lang="es-ES" sz="1500" i="1" dirty="0" err="1" smtClean="0"/>
              <a:t>congestion</a:t>
            </a:r>
            <a:r>
              <a:rPr lang="es-ES" sz="1500" i="1" dirty="0" smtClean="0"/>
              <a:t> </a:t>
            </a:r>
            <a:r>
              <a:rPr lang="es-ES" sz="1500" i="1" dirty="0" err="1" smtClean="0"/>
              <a:t>before</a:t>
            </a:r>
            <a:r>
              <a:rPr lang="es-ES" sz="1500" i="1" dirty="0" smtClean="0"/>
              <a:t> </a:t>
            </a:r>
            <a:r>
              <a:rPr lang="es-ES" sz="1500" i="1" dirty="0" err="1" smtClean="0"/>
              <a:t>occurence</a:t>
            </a:r>
            <a:r>
              <a:rPr lang="es-ES" sz="1500" i="1" dirty="0" smtClean="0"/>
              <a:t>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500" i="1" dirty="0" smtClean="0"/>
              <a:t>“</a:t>
            </a:r>
            <a:r>
              <a:rPr lang="es-ES" sz="1500" i="1" dirty="0" err="1" smtClean="0"/>
              <a:t>The</a:t>
            </a:r>
            <a:r>
              <a:rPr lang="es-ES" sz="1500" i="1" dirty="0" smtClean="0"/>
              <a:t> </a:t>
            </a:r>
            <a:r>
              <a:rPr lang="es-ES" sz="1500" b="1" i="1" dirty="0" err="1" smtClean="0"/>
              <a:t>same</a:t>
            </a:r>
            <a:r>
              <a:rPr lang="es-ES" sz="1500" b="1" i="1" dirty="0" smtClean="0"/>
              <a:t> </a:t>
            </a:r>
            <a:r>
              <a:rPr lang="es-ES" sz="1500" b="1" i="1" dirty="0" err="1" smtClean="0"/>
              <a:t>consideration</a:t>
            </a:r>
            <a:r>
              <a:rPr lang="es-ES" sz="1500" b="1" i="1" dirty="0" smtClean="0"/>
              <a:t> </a:t>
            </a:r>
            <a:r>
              <a:rPr lang="es-ES" sz="1500" b="1" i="1" dirty="0" err="1" smtClean="0"/>
              <a:t>applies</a:t>
            </a:r>
            <a:r>
              <a:rPr lang="es-ES" sz="1500" b="1" i="1" dirty="0" smtClean="0"/>
              <a:t> to LT UIOLI </a:t>
            </a:r>
            <a:r>
              <a:rPr lang="es-ES" sz="1500" b="1" i="1" dirty="0" err="1" smtClean="0"/>
              <a:t>mechanism</a:t>
            </a:r>
            <a:r>
              <a:rPr lang="es-ES" sz="1500" b="1" i="1" dirty="0" smtClean="0"/>
              <a:t> </a:t>
            </a:r>
            <a:r>
              <a:rPr lang="es-ES" sz="1500" i="1" dirty="0" smtClean="0"/>
              <a:t>in so </a:t>
            </a:r>
            <a:r>
              <a:rPr lang="es-ES" sz="1500" i="1" dirty="0" err="1" smtClean="0"/>
              <a:t>far</a:t>
            </a:r>
            <a:r>
              <a:rPr lang="es-ES" sz="1500" i="1" dirty="0" smtClean="0"/>
              <a:t> as </a:t>
            </a:r>
            <a:r>
              <a:rPr lang="es-ES" sz="1500" i="1" dirty="0" err="1" smtClean="0"/>
              <a:t>such</a:t>
            </a:r>
            <a:r>
              <a:rPr lang="es-ES" sz="1500" i="1" dirty="0" smtClean="0"/>
              <a:t> </a:t>
            </a:r>
            <a:r>
              <a:rPr lang="es-ES" sz="1500" i="1" dirty="0" err="1" smtClean="0"/>
              <a:t>measures</a:t>
            </a:r>
            <a:r>
              <a:rPr lang="es-ES" sz="1500" i="1" dirty="0" smtClean="0"/>
              <a:t> are </a:t>
            </a:r>
            <a:r>
              <a:rPr lang="es-ES" sz="1500" i="1" dirty="0" err="1" smtClean="0"/>
              <a:t>directed</a:t>
            </a:r>
            <a:r>
              <a:rPr lang="es-ES" sz="1500" i="1" dirty="0" smtClean="0"/>
              <a:t> to reduce </a:t>
            </a:r>
            <a:r>
              <a:rPr lang="es-ES" sz="1500" i="1" dirty="0" err="1" smtClean="0"/>
              <a:t>the</a:t>
            </a:r>
            <a:r>
              <a:rPr lang="es-ES" sz="1500" i="1" dirty="0" smtClean="0"/>
              <a:t> </a:t>
            </a:r>
            <a:r>
              <a:rPr lang="es-ES" sz="1500" i="1" dirty="0" err="1" smtClean="0"/>
              <a:t>level</a:t>
            </a:r>
            <a:r>
              <a:rPr lang="es-ES" sz="1500" i="1" dirty="0" smtClean="0"/>
              <a:t> of </a:t>
            </a:r>
            <a:r>
              <a:rPr lang="es-ES" sz="1500" i="1" dirty="0" err="1" smtClean="0"/>
              <a:t>stable</a:t>
            </a:r>
            <a:r>
              <a:rPr lang="es-ES" sz="1500" i="1" dirty="0" smtClean="0"/>
              <a:t> </a:t>
            </a:r>
            <a:r>
              <a:rPr lang="es-ES" sz="1500" i="1" dirty="0" err="1" smtClean="0"/>
              <a:t>underutilised</a:t>
            </a:r>
            <a:r>
              <a:rPr lang="es-ES" sz="1500" i="1" dirty="0" smtClean="0"/>
              <a:t>  </a:t>
            </a:r>
            <a:r>
              <a:rPr lang="es-ES" sz="1500" i="1" dirty="0" err="1" smtClean="0"/>
              <a:t>contracted</a:t>
            </a:r>
            <a:r>
              <a:rPr lang="es-ES" sz="1500" i="1" dirty="0" smtClean="0"/>
              <a:t> </a:t>
            </a:r>
            <a:r>
              <a:rPr lang="es-ES" sz="1500" i="1" dirty="0" err="1" smtClean="0"/>
              <a:t>capacity</a:t>
            </a:r>
            <a:r>
              <a:rPr lang="es-ES" sz="1500" i="1" dirty="0" smtClean="0"/>
              <a:t> </a:t>
            </a:r>
            <a:r>
              <a:rPr lang="es-ES" sz="1500" i="1" dirty="0" err="1" smtClean="0"/>
              <a:t>by</a:t>
            </a:r>
            <a:r>
              <a:rPr lang="es-ES" sz="1500" i="1" dirty="0" smtClean="0"/>
              <a:t> a </a:t>
            </a:r>
            <a:r>
              <a:rPr lang="es-ES" sz="1500" i="1" dirty="0" err="1" smtClean="0"/>
              <a:t>network</a:t>
            </a:r>
            <a:r>
              <a:rPr lang="es-ES" sz="1500" i="1" dirty="0" smtClean="0"/>
              <a:t> </a:t>
            </a:r>
            <a:r>
              <a:rPr lang="es-ES" sz="1500" i="1" dirty="0" err="1" smtClean="0"/>
              <a:t>user</a:t>
            </a:r>
            <a:r>
              <a:rPr lang="es-ES" sz="1500" i="1" dirty="0" smtClean="0"/>
              <a:t>, so as to </a:t>
            </a:r>
            <a:r>
              <a:rPr lang="es-ES" sz="1500" i="1" dirty="0" err="1" smtClean="0"/>
              <a:t>exclude</a:t>
            </a:r>
            <a:r>
              <a:rPr lang="es-ES" sz="1500" i="1" dirty="0" smtClean="0"/>
              <a:t>, </a:t>
            </a:r>
            <a:r>
              <a:rPr lang="es-ES" sz="1500" i="1" dirty="0" err="1" smtClean="0"/>
              <a:t>from</a:t>
            </a:r>
            <a:r>
              <a:rPr lang="es-ES" sz="1500" i="1" dirty="0" smtClean="0"/>
              <a:t> </a:t>
            </a:r>
            <a:r>
              <a:rPr lang="es-ES" sz="1500" i="1" dirty="0" err="1" smtClean="0"/>
              <a:t>the</a:t>
            </a:r>
            <a:r>
              <a:rPr lang="es-ES" sz="1500" i="1" dirty="0" smtClean="0"/>
              <a:t> </a:t>
            </a:r>
            <a:r>
              <a:rPr lang="es-ES" sz="1500" i="1" dirty="0" err="1" smtClean="0"/>
              <a:t>outset</a:t>
            </a:r>
            <a:r>
              <a:rPr lang="es-ES" sz="1500" i="1" dirty="0" smtClean="0"/>
              <a:t>, </a:t>
            </a:r>
            <a:r>
              <a:rPr lang="es-ES" sz="1500" i="1" dirty="0" err="1" smtClean="0"/>
              <a:t>the</a:t>
            </a:r>
            <a:r>
              <a:rPr lang="es-ES" sz="1500" i="1" dirty="0" smtClean="0"/>
              <a:t> </a:t>
            </a:r>
            <a:r>
              <a:rPr lang="es-ES" sz="1500" i="1" dirty="0" err="1" smtClean="0"/>
              <a:t>possibility</a:t>
            </a:r>
            <a:r>
              <a:rPr lang="es-ES" sz="1500" i="1" dirty="0" smtClean="0"/>
              <a:t> </a:t>
            </a:r>
            <a:r>
              <a:rPr lang="es-ES" sz="1500" i="1" dirty="0" err="1" smtClean="0"/>
              <a:t>for</a:t>
            </a:r>
            <a:r>
              <a:rPr lang="es-ES" sz="1500" i="1" dirty="0" smtClean="0"/>
              <a:t> contractual </a:t>
            </a:r>
            <a:r>
              <a:rPr lang="es-ES" sz="1500" i="1" dirty="0" err="1" smtClean="0"/>
              <a:t>congestion</a:t>
            </a:r>
            <a:r>
              <a:rPr lang="es-ES" sz="1500" i="1" dirty="0" smtClean="0"/>
              <a:t> to </a:t>
            </a:r>
            <a:r>
              <a:rPr lang="es-ES" sz="1500" i="1" dirty="0" err="1" smtClean="0"/>
              <a:t>ocurr</a:t>
            </a:r>
            <a:r>
              <a:rPr lang="es-ES" sz="1500" i="1" dirty="0" smtClean="0"/>
              <a:t> </a:t>
            </a:r>
            <a:r>
              <a:rPr lang="es-ES" sz="1500" i="1" dirty="0" err="1" smtClean="0"/>
              <a:t>on</a:t>
            </a:r>
            <a:r>
              <a:rPr lang="es-ES" sz="1500" i="1" dirty="0" smtClean="0"/>
              <a:t> a regular </a:t>
            </a:r>
            <a:r>
              <a:rPr lang="es-ES" sz="1500" i="1" dirty="0" err="1" smtClean="0"/>
              <a:t>basis</a:t>
            </a:r>
            <a:r>
              <a:rPr lang="es-ES" sz="1500" i="1" dirty="0" smtClean="0"/>
              <a:t>”.</a:t>
            </a:r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9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2396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ER new presentation template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70C0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AC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AC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33B56A4547C4AA416AE7E368FD4DE" ma:contentTypeVersion="20" ma:contentTypeDescription="Create a new document." ma:contentTypeScope="" ma:versionID="0d36bff2cb861baeb391d4e23ef56afa">
  <xsd:schema xmlns:xsd="http://www.w3.org/2001/XMLSchema" xmlns:xs="http://www.w3.org/2001/XMLSchema" xmlns:p="http://schemas.microsoft.com/office/2006/metadata/properties" xmlns:ns2="985daa2e-53d8-4475-82b8-9c7d25324e34" xmlns:ns3="656ce72d-a9e2-4c7d-b48e-255f4323a8fb" targetNamespace="http://schemas.microsoft.com/office/2006/metadata/properties" ma:root="true" ma:fieldsID="eb42a120760bad6b9f1156323bc86306" ns2:_="" ns3:_="">
    <xsd:import namespace="985daa2e-53d8-4475-82b8-9c7d25324e34"/>
    <xsd:import namespace="656ce72d-a9e2-4c7d-b48e-255f4323a8f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  <xsd:element ref="ns3:AcerDocument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6ce72d-a9e2-4c7d-b48e-255f4323a8fb" elementFormDefault="qualified">
    <xsd:import namespace="http://schemas.microsoft.com/office/2006/documentManagement/types"/>
    <xsd:import namespace="http://schemas.microsoft.com/office/infopath/2007/PartnerControls"/>
    <xsd:element name="AcerDocumentName" ma:index="12" nillable="true" ma:displayName="Document name" ma:hidden="true" ma:internalName="AcerDocumentNam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ER_Abstract xmlns="985daa2e-53d8-4475-82b8-9c7d25324e34" xsi:nil="true"/>
    <_dlc_DocId xmlns="985daa2e-53d8-4475-82b8-9c7d25324e34">ACER-2018-77556</_dlc_DocId>
    <_dlc_DocIdUrl xmlns="985daa2e-53d8-4475-82b8-9c7d25324e34">
      <Url>https://extranet.acer.europa.eu/Events/45th-IG-Meeting/_layouts/15/DocIdRedir.aspx?ID=ACER-2018-77556</Url>
      <Description>ACER-2018-77556</Description>
    </_dlc_DocIdUrl>
    <AcerDocumentName xmlns="656ce72d-a9e2-4c7d-b48e-255f4323a8fb">0 - 45th IG_Meeting guide.pptx</AcerDocumentName>
  </documentManagement>
</p:properties>
</file>

<file path=customXml/itemProps1.xml><?xml version="1.0" encoding="utf-8"?>
<ds:datastoreItem xmlns:ds="http://schemas.openxmlformats.org/officeDocument/2006/customXml" ds:itemID="{1DB85DC0-3A67-4923-AE23-C9A2A2BE6C8A}"/>
</file>

<file path=customXml/itemProps2.xml><?xml version="1.0" encoding="utf-8"?>
<ds:datastoreItem xmlns:ds="http://schemas.openxmlformats.org/officeDocument/2006/customXml" ds:itemID="{4B58E53D-22EB-4D1B-9036-37980DC166E9}"/>
</file>

<file path=customXml/itemProps3.xml><?xml version="1.0" encoding="utf-8"?>
<ds:datastoreItem xmlns:ds="http://schemas.openxmlformats.org/officeDocument/2006/customXml" ds:itemID="{CEFCCB8C-BA32-40D2-AE6D-B0F260C9A5E2}"/>
</file>

<file path=customXml/itemProps4.xml><?xml version="1.0" encoding="utf-8"?>
<ds:datastoreItem xmlns:ds="http://schemas.openxmlformats.org/officeDocument/2006/customXml" ds:itemID="{BA499A92-D434-498F-B1BE-D08B70EC97A9}"/>
</file>

<file path=docProps/app.xml><?xml version="1.0" encoding="utf-8"?>
<Properties xmlns="http://schemas.openxmlformats.org/officeDocument/2006/extended-properties" xmlns:vt="http://schemas.openxmlformats.org/officeDocument/2006/docPropsVTypes">
  <Template>ACER new presentation template</Template>
  <TotalTime>1448</TotalTime>
  <Words>1570</Words>
  <Application>Microsoft Office PowerPoint</Application>
  <PresentationFormat>Presentación en pantalla (4:3)</PresentationFormat>
  <Paragraphs>244</Paragraphs>
  <Slides>21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7</vt:i4>
      </vt:variant>
      <vt:variant>
        <vt:lpstr>Títulos de diapositiva</vt:lpstr>
      </vt:variant>
      <vt:variant>
        <vt:i4>21</vt:i4>
      </vt:variant>
    </vt:vector>
  </HeadingPairs>
  <TitlesOfParts>
    <vt:vector size="38" baseType="lpstr">
      <vt:lpstr>Arial Unicode MS</vt:lpstr>
      <vt:lpstr>ＭＳ Ｐゴシック</vt:lpstr>
      <vt:lpstr>Arial</vt:lpstr>
      <vt:lpstr>Calibri</vt:lpstr>
      <vt:lpstr>Cambria Math</vt:lpstr>
      <vt:lpstr>Helvetica</vt:lpstr>
      <vt:lpstr>Times New Roman</vt:lpstr>
      <vt:lpstr>Trebuchet MS</vt:lpstr>
      <vt:lpstr>Verdana</vt:lpstr>
      <vt:lpstr>Wingdings</vt:lpstr>
      <vt:lpstr>ACER new presentation template</vt:lpstr>
      <vt:lpstr>Custom Design</vt:lpstr>
      <vt:lpstr>Office Theme</vt:lpstr>
      <vt:lpstr>ACER</vt:lpstr>
      <vt:lpstr>1_ACER</vt:lpstr>
      <vt:lpstr>1_Custom Design</vt:lpstr>
      <vt:lpstr>1_Office Theme</vt:lpstr>
      <vt:lpstr>Presentación de PowerPoint</vt:lpstr>
      <vt:lpstr>Agenda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4. WP Third target: Market integration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 wholesale market functioning - for Madrid forum</dc:title>
  <dc:creator>Claire CAMUS (ACER)</dc:creator>
  <cp:lastModifiedBy>Alonso Borrego, Nuria</cp:lastModifiedBy>
  <cp:revision>545</cp:revision>
  <cp:lastPrinted>2017-09-12T10:38:10Z</cp:lastPrinted>
  <dcterms:created xsi:type="dcterms:W3CDTF">2011-11-28T15:46:36Z</dcterms:created>
  <dcterms:modified xsi:type="dcterms:W3CDTF">2018-01-29T11:30:45Z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0x0101002E233B56A4547C4AA416AE7E368FD4DE</vt:lpwstr>
  </property>
  <property fmtid="{D5CDD505-2E9C-101B-9397-08002B2CF9AE}" pid="3" name="_dlc_DocIdItemGuid">
    <vt:lpwstr>93f9100a-60af-4102-aeaf-595b20b17672</vt:lpwstr>
  </property>
</Properties>
</file>