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33"/>
  </p:notesMasterIdLst>
  <p:handoutMasterIdLst>
    <p:handoutMasterId r:id="rId34"/>
  </p:handoutMasterIdLst>
  <p:sldIdLst>
    <p:sldId id="424" r:id="rId12"/>
    <p:sldId id="425" r:id="rId13"/>
    <p:sldId id="426" r:id="rId14"/>
    <p:sldId id="447" r:id="rId15"/>
    <p:sldId id="449" r:id="rId16"/>
    <p:sldId id="450" r:id="rId17"/>
    <p:sldId id="451" r:id="rId18"/>
    <p:sldId id="452" r:id="rId19"/>
    <p:sldId id="453" r:id="rId20"/>
    <p:sldId id="454" r:id="rId21"/>
    <p:sldId id="433" r:id="rId22"/>
    <p:sldId id="434" r:id="rId23"/>
    <p:sldId id="435" r:id="rId24"/>
    <p:sldId id="436" r:id="rId25"/>
    <p:sldId id="437" r:id="rId26"/>
    <p:sldId id="439" r:id="rId27"/>
    <p:sldId id="440" r:id="rId28"/>
    <p:sldId id="441" r:id="rId29"/>
    <p:sldId id="442" r:id="rId30"/>
    <p:sldId id="443" r:id="rId31"/>
    <p:sldId id="444" r:id="rId32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55" d="100"/>
          <a:sy n="55" d="100"/>
        </p:scale>
        <p:origin x="936" y="3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2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11750" y="5229225"/>
            <a:ext cx="4032250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February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45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2.1. Potential for full alignment of criteria UIOLI LT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17324"/>
              </p:ext>
            </p:extLst>
          </p:nvPr>
        </p:nvGraphicFramePr>
        <p:xfrm>
          <a:off x="583445" y="1760623"/>
          <a:ext cx="7136999" cy="387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6999"/>
              </a:tblGrid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000" b="1" dirty="0" err="1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</a:rPr>
                        <a:t> forward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RCC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agreed on asking TSOs: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VIP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Pirineos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: analyzing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backtesting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what had happened in the auctions if it had been offered capacity released due to the application of the LT UIOLI mechanism to capacity systematically underused (less than 80%), especially in the case of auctions with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premium. Three simulations: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first, following French rules in both sides; second, following Spanish rules in both sides; and third, with any possible improvement TSO can suggest.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lvl="0" indent="-17145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Iberico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: Since LT UIOLI mechanism must be developed in Portugal, analyzing historical flows and LT bookings at both sides in order to decide how to proceed.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ACER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invited to give their criteria on how it must be applied the LT UIOLI mechanism across Europe. 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Deadline: 13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April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3637" marR="63637" marT="0" marB="0"/>
                </a:tc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3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71794" y="1340768"/>
            <a:ext cx="74168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3.1</a:t>
            </a:r>
            <a:r>
              <a:rPr lang="es-ES" dirty="0" smtClean="0"/>
              <a:t> </a:t>
            </a:r>
            <a:r>
              <a:rPr lang="es-ES" b="1" dirty="0" err="1" smtClean="0"/>
              <a:t>Index</a:t>
            </a:r>
            <a:r>
              <a:rPr lang="es-ES" b="1" dirty="0" smtClean="0"/>
              <a:t> and </a:t>
            </a:r>
            <a:r>
              <a:rPr lang="es-ES" b="1" dirty="0" err="1" smtClean="0"/>
              <a:t>first</a:t>
            </a:r>
            <a:r>
              <a:rPr lang="es-ES" b="1" dirty="0" smtClean="0"/>
              <a:t> </a:t>
            </a:r>
            <a:r>
              <a:rPr lang="es-ES" b="1" dirty="0" err="1" smtClean="0"/>
              <a:t>draft</a:t>
            </a:r>
            <a:r>
              <a:rPr lang="es-ES" b="1" dirty="0" smtClean="0"/>
              <a:t>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s-ES" sz="1600" b="1" u="sng" dirty="0" smtClean="0"/>
          </a:p>
          <a:p>
            <a:endParaRPr lang="es-ES" sz="1200" dirty="0"/>
          </a:p>
          <a:p>
            <a:pPr marL="800100" lvl="1" indent="-342900">
              <a:buAutoNum type="arabicPeriod"/>
            </a:pPr>
            <a:r>
              <a:rPr lang="en-US" i="1" dirty="0"/>
              <a:t>Subject matter. Brief description of the objective and scope </a:t>
            </a:r>
            <a:r>
              <a:rPr lang="en-US" i="1" dirty="0" smtClean="0"/>
              <a:t>of the </a:t>
            </a:r>
            <a:r>
              <a:rPr lang="en-US" i="1" dirty="0"/>
              <a:t>study.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</a:p>
          <a:p>
            <a:pPr lvl="1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i="1" dirty="0" err="1" smtClean="0"/>
              <a:t>i</a:t>
            </a:r>
            <a:r>
              <a:rPr lang="en-US" i="1" dirty="0" smtClean="0"/>
              <a:t>) Draft chapter 2.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Description </a:t>
            </a:r>
            <a:r>
              <a:rPr lang="en-US" i="1" dirty="0"/>
              <a:t>of the balancing regimes in place (France, Spain and Portugal).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General principles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Virtual trading point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Trading platform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Notifications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Balancing actions and system flexibility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Nominations and </a:t>
            </a:r>
            <a:r>
              <a:rPr lang="en-US" sz="1750" dirty="0" err="1" smtClean="0"/>
              <a:t>renominations</a:t>
            </a:r>
            <a:endParaRPr lang="en-US" sz="175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Information provision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Imbalances charges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50" dirty="0" smtClean="0"/>
              <a:t>Financial neutrality of the TSM: allocation of balancing actions costs</a:t>
            </a:r>
            <a:endParaRPr lang="en-US" sz="1750" dirty="0"/>
          </a:p>
        </p:txBody>
      </p:sp>
      <p:sp>
        <p:nvSpPr>
          <p:cNvPr id="3" name="Llamada rectangular 2"/>
          <p:cNvSpPr/>
          <p:nvPr/>
        </p:nvSpPr>
        <p:spPr>
          <a:xfrm>
            <a:off x="5793029" y="2312876"/>
            <a:ext cx="3240360" cy="360040"/>
          </a:xfrm>
          <a:prstGeom prst="wedgeRectCallout">
            <a:avLst>
              <a:gd name="adj1" fmla="val -74256"/>
              <a:gd name="adj2" fmla="val 16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  <a:r>
              <a:rPr lang="es-ES" dirty="0" smtClean="0"/>
              <a:t>. </a:t>
            </a:r>
            <a:r>
              <a:rPr lang="es-ES" dirty="0" err="1" smtClean="0">
                <a:solidFill>
                  <a:schemeClr val="tx1"/>
                </a:solidFill>
              </a:rPr>
              <a:t>Sent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comments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5903640" y="3356205"/>
            <a:ext cx="3240360" cy="1156426"/>
          </a:xfrm>
          <a:prstGeom prst="wedgeRectCallout">
            <a:avLst>
              <a:gd name="adj1" fmla="val -88686"/>
              <a:gd name="adj2" fmla="val -36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r>
              <a:rPr lang="es-ES" baseline="30000" dirty="0" smtClean="0">
                <a:solidFill>
                  <a:schemeClr val="tx1"/>
                </a:solidFill>
              </a:rPr>
              <a:t>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draft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including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regimes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three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countries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comments</a:t>
            </a:r>
            <a:r>
              <a:rPr lang="es-ES" dirty="0" smtClean="0">
                <a:solidFill>
                  <a:schemeClr val="tx1"/>
                </a:solidFill>
              </a:rPr>
              <a:t>).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226369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3.1</a:t>
            </a:r>
            <a:r>
              <a:rPr lang="es-ES" dirty="0"/>
              <a:t> </a:t>
            </a:r>
            <a:r>
              <a:rPr lang="es-ES" b="1" dirty="0" err="1" smtClean="0"/>
              <a:t>Index</a:t>
            </a:r>
            <a:r>
              <a:rPr lang="es-ES" b="1" dirty="0" smtClean="0"/>
              <a:t> and </a:t>
            </a:r>
            <a:r>
              <a:rPr lang="es-ES" b="1" dirty="0" err="1" smtClean="0"/>
              <a:t>first</a:t>
            </a:r>
            <a:r>
              <a:rPr lang="es-ES" b="1" dirty="0" smtClean="0"/>
              <a:t> </a:t>
            </a:r>
            <a:r>
              <a:rPr lang="es-ES" b="1" dirty="0" err="1" smtClean="0"/>
              <a:t>draft</a:t>
            </a:r>
            <a:r>
              <a:rPr lang="es-ES" b="1" dirty="0" smtClean="0"/>
              <a:t>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  <a:endParaRPr lang="es-ES" b="1" u="sng" dirty="0"/>
          </a:p>
          <a:p>
            <a:r>
              <a:rPr lang="es-ES" dirty="0" smtClean="0"/>
              <a:t> </a:t>
            </a:r>
            <a:r>
              <a:rPr lang="en-US" i="1" dirty="0" smtClean="0"/>
              <a:t>ii) Draft chapter 3.</a:t>
            </a:r>
          </a:p>
          <a:p>
            <a:pPr lvl="1"/>
            <a:r>
              <a:rPr lang="en-US" i="1" dirty="0" smtClean="0"/>
              <a:t>3</a:t>
            </a:r>
            <a:r>
              <a:rPr lang="en-US" i="1" dirty="0"/>
              <a:t>. Follow-up of the functioning of the balancing schemes since its application (1st October 2015 in France and 1st October 2016 in Portugal and Spain) to 30th September 2017.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iii) The way forward</a:t>
            </a:r>
          </a:p>
          <a:p>
            <a:pPr lvl="1"/>
            <a:r>
              <a:rPr lang="en-US" i="1" dirty="0" smtClean="0"/>
              <a:t>4.</a:t>
            </a:r>
            <a:r>
              <a:rPr lang="en-US" b="1" i="1" dirty="0" smtClean="0"/>
              <a:t> </a:t>
            </a:r>
            <a:r>
              <a:rPr lang="en-US" i="1" dirty="0" smtClean="0"/>
              <a:t>Findings and relation with market functioning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TSOs, NRAs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US" i="1" dirty="0" smtClean="0"/>
              <a:t>5.</a:t>
            </a:r>
            <a:r>
              <a:rPr lang="en-US" b="1" i="1" dirty="0" smtClean="0"/>
              <a:t> </a:t>
            </a:r>
            <a:r>
              <a:rPr lang="en-US" i="1" dirty="0"/>
              <a:t>Potential for application of cross-border balancing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TSOs, NRAs)</a:t>
            </a:r>
          </a:p>
          <a:p>
            <a:pPr lvl="1"/>
            <a:r>
              <a:rPr lang="en-US" i="1" dirty="0"/>
              <a:t>6</a:t>
            </a:r>
            <a:r>
              <a:rPr lang="en-US" i="1" dirty="0" smtClean="0"/>
              <a:t>. Conclusions </a:t>
            </a:r>
            <a:r>
              <a:rPr lang="en-US" i="1" dirty="0"/>
              <a:t>and recommendations.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(drafter: TSOs,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</a:p>
          <a:p>
            <a:pPr lvl="1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lvl="1"/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lvl="1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Arial Unicode MS" pitchFamily="34" charset="-128"/>
              </a:rPr>
              <a:t>						</a:t>
            </a:r>
            <a:r>
              <a:rPr lang="en-US" b="1" dirty="0" smtClean="0">
                <a:ea typeface="Arial Unicode MS" pitchFamily="34" charset="-128"/>
              </a:rPr>
              <a:t>Deadline</a:t>
            </a:r>
            <a:r>
              <a:rPr lang="en-US" b="1" dirty="0">
                <a:ea typeface="Arial Unicode MS" pitchFamily="34" charset="-128"/>
              </a:rPr>
              <a:t>: February </a:t>
            </a:r>
            <a:r>
              <a:rPr lang="en-US" b="1" dirty="0" smtClean="0">
                <a:ea typeface="Arial Unicode MS" pitchFamily="34" charset="-128"/>
              </a:rPr>
              <a:t>2018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165281" y="2955285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r>
              <a:rPr lang="es-ES" baseline="30000" dirty="0" smtClean="0">
                <a:solidFill>
                  <a:schemeClr val="tx1"/>
                </a:solidFill>
              </a:rPr>
              <a:t>st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draft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to be </a:t>
            </a:r>
            <a:r>
              <a:rPr lang="es-ES" dirty="0" err="1" smtClean="0">
                <a:solidFill>
                  <a:schemeClr val="tx1"/>
                </a:solidFill>
              </a:rPr>
              <a:t>presented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TSOs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comments</a:t>
            </a:r>
            <a:r>
              <a:rPr lang="es-ES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85024" y="5721928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Drafting</a:t>
            </a:r>
            <a:r>
              <a:rPr lang="es-ES" dirty="0" smtClean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chapters</a:t>
            </a:r>
            <a:r>
              <a:rPr lang="es-ES" dirty="0" smtClean="0">
                <a:solidFill>
                  <a:schemeClr val="tx1"/>
                </a:solidFill>
              </a:rPr>
              <a:t> 4, 5 and 6 (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discussion</a:t>
            </a:r>
            <a:r>
              <a:rPr lang="es-ES" dirty="0" smtClean="0">
                <a:solidFill>
                  <a:schemeClr val="tx1"/>
                </a:solidFill>
              </a:rPr>
              <a:t>).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>
          <a:xfrm>
            <a:off x="7975279" y="6398702"/>
            <a:ext cx="970306" cy="365125"/>
          </a:xfrm>
        </p:spPr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8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84985"/>
            <a:ext cx="75608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4.1</a:t>
            </a:r>
            <a:r>
              <a:rPr lang="en-GB" b="1" u="sng" dirty="0"/>
              <a:t>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MIBGAS)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r>
              <a:rPr lang="en-US" dirty="0" err="1" smtClean="0">
                <a:ea typeface="Arial Unicode MS" pitchFamily="34" charset="-128"/>
              </a:rPr>
              <a:t>i</a:t>
            </a:r>
            <a:r>
              <a:rPr lang="en-US" dirty="0" smtClean="0">
                <a:ea typeface="Arial Unicode MS" pitchFamily="34" charset="-128"/>
              </a:rPr>
              <a:t>) Update on the inclusion of the Portuguese trade area in MIBGAS.</a:t>
            </a:r>
          </a:p>
          <a:p>
            <a:endParaRPr lang="pt-BR" i="1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7364" y="303629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State</a:t>
            </a:r>
            <a:r>
              <a:rPr lang="es-ES" b="1" dirty="0" smtClean="0"/>
              <a:t> of </a:t>
            </a:r>
            <a:r>
              <a:rPr lang="es-ES" b="1" dirty="0" err="1" smtClean="0"/>
              <a:t>play</a:t>
            </a:r>
            <a:r>
              <a:rPr lang="es-ES" b="1" dirty="0" smtClean="0"/>
              <a:t> and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98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July 2017- 20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February 2018) </a:t>
            </a:r>
            <a:endParaRPr lang="en-GB" sz="1400" dirty="0"/>
          </a:p>
        </p:txBody>
      </p:sp>
      <p:pic>
        <p:nvPicPr>
          <p:cNvPr id="2050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2919739"/>
            <a:ext cx="8104909" cy="338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  </a:t>
            </a:r>
            <a:endParaRPr lang="es-ES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107504" y="1306699"/>
            <a:ext cx="8579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i) Follow-up of gas prices SGRI hubs vs. </a:t>
            </a:r>
            <a:r>
              <a:rPr lang="en-GB" dirty="0" smtClean="0"/>
              <a:t>neighbouring </a:t>
            </a:r>
            <a:r>
              <a:rPr lang="en-GB" dirty="0"/>
              <a:t>hubs </a:t>
            </a:r>
            <a:r>
              <a:rPr lang="en-GB" dirty="0" smtClean="0"/>
              <a:t>(cont.)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7" y="1676031"/>
            <a:ext cx="8136083" cy="4897524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59394" y="6482080"/>
            <a:ext cx="970306" cy="365125"/>
          </a:xfrm>
        </p:spPr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334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/>
              <a:t>ii) Update on the creation of a single gas market area in France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6124" y="2824170"/>
            <a:ext cx="7611752" cy="641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dirty="0" smtClean="0">
                <a:solidFill>
                  <a:schemeClr val="tx1"/>
                </a:solidFill>
              </a:rPr>
              <a:t>Results of the public consultation and update on the status of the creation a single gas market area in France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605410" y="2078345"/>
            <a:ext cx="7278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dirty="0" smtClean="0"/>
              <a:t>infrastructures development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</a:p>
          <a:p>
            <a:pPr lvl="1"/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STEP: current status: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CBA Studies.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 Level Group meeting on 27 of January.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way forward.</a:t>
            </a: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6.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1262" y="1335299"/>
            <a:ext cx="79672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6.1. Implementation of OSBB mechanism: current application and ongoing developments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b="1" u="sng" dirty="0"/>
          </a:p>
          <a:p>
            <a:r>
              <a:rPr lang="en-US" dirty="0" smtClean="0">
                <a:ea typeface="Arial Unicode MS" pitchFamily="34" charset="-128"/>
              </a:rPr>
              <a:t>OSBB scheme was approved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on April 2016.</a:t>
            </a:r>
          </a:p>
          <a:p>
            <a:pPr lvl="1" algn="just"/>
            <a:r>
              <a:rPr lang="en-US" b="1" u="sng" dirty="0" smtClean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Manual mode:</a:t>
            </a:r>
            <a:r>
              <a:rPr lang="en-US" b="1" dirty="0" smtClean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April </a:t>
            </a:r>
            <a:r>
              <a:rPr lang="en-US" dirty="0" smtClean="0">
                <a:ea typeface="Arial Unicode MS" pitchFamily="34" charset="-128"/>
              </a:rPr>
              <a:t>2017 (VIP </a:t>
            </a:r>
            <a:r>
              <a:rPr lang="en-US" dirty="0" err="1" smtClean="0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</a:t>
            </a:r>
            <a:r>
              <a:rPr lang="en-US" dirty="0" smtClean="0">
                <a:ea typeface="Arial Unicode MS" pitchFamily="34" charset="-128"/>
              </a:rPr>
              <a:t>6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November </a:t>
            </a:r>
            <a:r>
              <a:rPr lang="en-US" dirty="0">
                <a:ea typeface="Arial Unicode MS" pitchFamily="34" charset="-128"/>
              </a:rPr>
              <a:t>2017 </a:t>
            </a:r>
            <a:r>
              <a:rPr lang="en-US" dirty="0" smtClean="0">
                <a:ea typeface="Arial Unicode MS" pitchFamily="34" charset="-128"/>
              </a:rPr>
              <a:t>(VIP </a:t>
            </a:r>
            <a:r>
              <a:rPr lang="en-US" dirty="0" err="1" smtClean="0">
                <a:ea typeface="Arial Unicode MS" pitchFamily="34" charset="-128"/>
              </a:rPr>
              <a:t>Pirineos</a:t>
            </a:r>
            <a:r>
              <a:rPr lang="en-US" dirty="0" smtClean="0">
                <a:ea typeface="Arial Unicode MS" pitchFamily="34" charset="-128"/>
              </a:rPr>
              <a:t>)</a:t>
            </a: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 smtClean="0">
                <a:ea typeface="Arial Unicode MS" pitchFamily="34" charset="-128"/>
              </a:rPr>
              <a:t>Fully automatic mode</a:t>
            </a:r>
            <a:r>
              <a:rPr lang="en-US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scheduled by </a:t>
            </a:r>
            <a:r>
              <a:rPr lang="en-US" sz="2000" b="1" u="sng" dirty="0" smtClean="0">
                <a:ea typeface="Arial Unicode MS" pitchFamily="34" charset="-128"/>
              </a:rPr>
              <a:t>1</a:t>
            </a:r>
            <a:r>
              <a:rPr lang="en-US" sz="2000" b="1" u="sng" baseline="30000" dirty="0" smtClean="0">
                <a:ea typeface="Arial Unicode MS" pitchFamily="34" charset="-128"/>
              </a:rPr>
              <a:t>st</a:t>
            </a:r>
            <a:r>
              <a:rPr lang="en-US" sz="2000" b="1" u="sng" dirty="0" smtClean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899592" y="4040072"/>
            <a:ext cx="7527435" cy="178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Both VIPs: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ea typeface="Arial Unicode MS" pitchFamily="34" charset="-128"/>
              </a:rPr>
              <a:t>Results of the application of the mechanism until now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ea typeface="Arial Unicode MS" pitchFamily="34" charset="-128"/>
              </a:rPr>
              <a:t>Status </a:t>
            </a:r>
            <a:r>
              <a:rPr lang="en-US" sz="1600" dirty="0">
                <a:solidFill>
                  <a:schemeClr val="tx1"/>
                </a:solidFill>
                <a:ea typeface="Arial Unicode MS" pitchFamily="34" charset="-128"/>
              </a:rPr>
              <a:t>of ongoing developments to application fully automatic </a:t>
            </a:r>
            <a:r>
              <a:rPr lang="en-US" sz="1600" dirty="0" smtClean="0">
                <a:solidFill>
                  <a:schemeClr val="tx1"/>
                </a:solidFill>
                <a:ea typeface="Arial Unicode MS" pitchFamily="34" charset="-128"/>
              </a:rPr>
              <a:t>mode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67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20" y="1228453"/>
            <a:ext cx="5132031" cy="5331081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3" y="1272920"/>
            <a:ext cx="464675" cy="228529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75556" y="5960970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i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dates: 9</a:t>
            </a:r>
            <a:r>
              <a:rPr lang="es-ES" sz="1600" i="1" baseline="30000" dirty="0" smtClean="0"/>
              <a:t>th</a:t>
            </a:r>
            <a:r>
              <a:rPr lang="es-ES" sz="1600" i="1" dirty="0" smtClean="0"/>
              <a:t>-10</a:t>
            </a:r>
            <a:r>
              <a:rPr lang="es-ES" sz="1600" i="1" baseline="30000" dirty="0" smtClean="0"/>
              <a:t>th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April</a:t>
            </a:r>
            <a:r>
              <a:rPr lang="es-ES" sz="1600" i="1" dirty="0" smtClean="0"/>
              <a:t>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80312" y="3044535"/>
            <a:ext cx="432048" cy="190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80312" y="3339874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8" y="3641175"/>
            <a:ext cx="470900" cy="2121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91" y="1272920"/>
            <a:ext cx="5772150" cy="2400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428" y="3641175"/>
            <a:ext cx="5705475" cy="24003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380312" y="3653891"/>
            <a:ext cx="504056" cy="21461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21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6192" y="76470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en-GB" sz="2000" b="1" dirty="0"/>
              <a:t>WP First target: use of infrastructures</a:t>
            </a:r>
            <a:endParaRPr lang="es-ES" sz="2000" b="1" dirty="0"/>
          </a:p>
          <a:p>
            <a:pPr lvl="0"/>
            <a:r>
              <a:rPr lang="en-GB" sz="2000" b="1" dirty="0" smtClean="0">
                <a:solidFill>
                  <a:srgbClr val="264D74"/>
                </a:solidFill>
              </a:rPr>
              <a:t> </a:t>
            </a:r>
            <a:endParaRPr lang="en-GB" sz="20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19573" y="1501240"/>
            <a:ext cx="7272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2.1. Final report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sz="1600" dirty="0" smtClean="0">
              <a:ea typeface="Arial Unicode MS" pitchFamily="34" charset="-128"/>
            </a:endParaRPr>
          </a:p>
          <a:p>
            <a:pPr lvl="0" algn="just"/>
            <a:r>
              <a:rPr lang="en-US" sz="1600" dirty="0" smtClean="0">
                <a:ea typeface="Arial Unicode MS" pitchFamily="34" charset="-128"/>
              </a:rPr>
              <a:t>Assessment of the </a:t>
            </a:r>
            <a:r>
              <a:rPr lang="en-US" sz="1600" b="1" dirty="0" smtClean="0">
                <a:ea typeface="Arial Unicode MS" pitchFamily="34" charset="-128"/>
              </a:rPr>
              <a:t>use of interconnections </a:t>
            </a:r>
            <a:r>
              <a:rPr lang="en-US" sz="1600" dirty="0" smtClean="0">
                <a:ea typeface="Arial Unicode MS" pitchFamily="34" charset="-128"/>
              </a:rPr>
              <a:t>in the Region from the implementation of the Network Codes: from 1</a:t>
            </a:r>
            <a:r>
              <a:rPr lang="en-US" sz="1600" baseline="30000" dirty="0" smtClean="0">
                <a:ea typeface="Arial Unicode MS" pitchFamily="34" charset="-128"/>
              </a:rPr>
              <a:t>st</a:t>
            </a:r>
            <a:r>
              <a:rPr lang="en-US" sz="1600" dirty="0" smtClean="0">
                <a:ea typeface="Arial Unicode MS" pitchFamily="34" charset="-128"/>
              </a:rPr>
              <a:t> October 2014 to 30</a:t>
            </a:r>
            <a:r>
              <a:rPr lang="en-US" sz="1600" baseline="30000" dirty="0" smtClean="0">
                <a:ea typeface="Arial Unicode MS" pitchFamily="34" charset="-128"/>
              </a:rPr>
              <a:t>th</a:t>
            </a:r>
            <a:r>
              <a:rPr lang="en-US" sz="1600" dirty="0" smtClean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sz="1600" dirty="0" smtClean="0">
              <a:ea typeface="Arial Unicode MS" pitchFamily="34" charset="-128"/>
            </a:endParaRPr>
          </a:p>
          <a:p>
            <a:pPr lvl="1" algn="just"/>
            <a:r>
              <a:rPr lang="en-US" sz="1600" dirty="0" smtClean="0">
                <a:ea typeface="Arial Unicode MS" pitchFamily="34" charset="-128"/>
              </a:rPr>
              <a:t>Published on ACER website: November 2017</a:t>
            </a:r>
            <a:endParaRPr lang="en-US" sz="1600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1309255" y="3813464"/>
            <a:ext cx="6037118" cy="592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 smtClean="0">
                <a:solidFill>
                  <a:schemeClr val="tx1"/>
                </a:solidFill>
              </a:rPr>
              <a:t>TARGET 1 WP 2017-2018 </a:t>
            </a:r>
          </a:p>
          <a:p>
            <a:pPr algn="ctr"/>
            <a:r>
              <a:rPr lang="es-ES" sz="2400" i="1" dirty="0" smtClean="0">
                <a:solidFill>
                  <a:schemeClr val="tx1"/>
                </a:solidFill>
              </a:rPr>
              <a:t>ACHIEVED!</a:t>
            </a:r>
            <a:endParaRPr lang="es-ES" sz="2400" i="1" dirty="0">
              <a:solidFill>
                <a:schemeClr val="tx1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>
          <a:xfrm>
            <a:off x="7992381" y="6355849"/>
            <a:ext cx="401141" cy="365125"/>
          </a:xfrm>
          <a:solidFill>
            <a:schemeClr val="bg1"/>
          </a:solidFill>
        </p:spPr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187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/>
              <a:t>2. </a:t>
            </a:r>
            <a:r>
              <a:rPr lang="en-GB" sz="2000" b="1" dirty="0"/>
              <a:t>CMP: common methodology in the Region</a:t>
            </a:r>
            <a:endParaRPr lang="es-E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1" y="1226369"/>
            <a:ext cx="777681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 smtClean="0"/>
              <a:t>2.2. CMP: potential for further coordination</a:t>
            </a: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b="1" u="sng" dirty="0" smtClean="0"/>
          </a:p>
          <a:p>
            <a:r>
              <a:rPr lang="en-GB" b="1" u="sng" dirty="0" smtClean="0"/>
              <a:t>Background (44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IG): brainstorming on the development of coordinated mechanisms</a:t>
            </a:r>
          </a:p>
          <a:p>
            <a:r>
              <a:rPr lang="en-GB" dirty="0" smtClean="0"/>
              <a:t>Following the recommendations of the WP target 1 “Use of infrastructures in the Region”:</a:t>
            </a: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b="1" dirty="0" smtClean="0"/>
              <a:t>Guidelines of CMP:</a:t>
            </a: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UIOLI 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err="1" smtClean="0"/>
              <a:t>Surrender</a:t>
            </a:r>
            <a:r>
              <a:rPr lang="es-ES" sz="1600" dirty="0" smtClean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UIOLI LT. In place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/>
              <a:t>OSBB: In place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Elements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consideration</a:t>
            </a:r>
            <a:r>
              <a:rPr lang="es-ES" sz="1600" dirty="0" smtClean="0"/>
              <a:t>:</a:t>
            </a:r>
          </a:p>
          <a:p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All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mechanisms</a:t>
            </a:r>
            <a:r>
              <a:rPr lang="es-ES" sz="1600" dirty="0" smtClean="0"/>
              <a:t> </a:t>
            </a:r>
            <a:r>
              <a:rPr lang="es-ES" sz="1600" dirty="0" err="1" smtClean="0"/>
              <a:t>implemented</a:t>
            </a:r>
            <a:r>
              <a:rPr lang="es-ES" sz="1600" dirty="0" smtClean="0"/>
              <a:t> </a:t>
            </a:r>
            <a:r>
              <a:rPr lang="es-ES" sz="1600" dirty="0" err="1" smtClean="0"/>
              <a:t>except</a:t>
            </a:r>
            <a:r>
              <a:rPr lang="es-ES" sz="1600" dirty="0" smtClean="0"/>
              <a:t> UIOLI ST.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CMP </a:t>
            </a:r>
            <a:r>
              <a:rPr lang="es-ES" sz="1600" dirty="0" err="1" smtClean="0"/>
              <a:t>key</a:t>
            </a:r>
            <a:r>
              <a:rPr lang="es-ES" sz="1600" dirty="0" smtClean="0"/>
              <a:t> role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use </a:t>
            </a:r>
            <a:r>
              <a:rPr lang="es-ES" sz="1600" dirty="0" err="1" smtClean="0"/>
              <a:t>optimization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existing</a:t>
            </a:r>
            <a:r>
              <a:rPr lang="es-ES" sz="1600" dirty="0" smtClean="0"/>
              <a:t> </a:t>
            </a:r>
            <a:r>
              <a:rPr lang="es-ES" sz="1600" dirty="0" err="1" smtClean="0"/>
              <a:t>infrastructures</a:t>
            </a:r>
            <a:endParaRPr lang="es-ES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Coordination</a:t>
            </a:r>
            <a:r>
              <a:rPr lang="es-ES" sz="1600" dirty="0" smtClean="0"/>
              <a:t> </a:t>
            </a:r>
            <a:r>
              <a:rPr lang="es-ES" sz="1600" dirty="0" err="1" smtClean="0"/>
              <a:t>should</a:t>
            </a:r>
            <a:r>
              <a:rPr lang="es-ES" sz="1600" dirty="0" smtClean="0"/>
              <a:t> lead </a:t>
            </a:r>
            <a:r>
              <a:rPr lang="es-ES" sz="1600" dirty="0" err="1" smtClean="0"/>
              <a:t>eventually</a:t>
            </a:r>
            <a:r>
              <a:rPr lang="es-ES" sz="1600" dirty="0" smtClean="0"/>
              <a:t> to </a:t>
            </a:r>
            <a:r>
              <a:rPr lang="es-ES" sz="1600" dirty="0" err="1" smtClean="0"/>
              <a:t>have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same</a:t>
            </a:r>
            <a:r>
              <a:rPr lang="es-ES" sz="1600" dirty="0" smtClean="0"/>
              <a:t> rules at </a:t>
            </a:r>
            <a:r>
              <a:rPr lang="es-ES" sz="1600" dirty="0" err="1" smtClean="0"/>
              <a:t>both</a:t>
            </a:r>
            <a:r>
              <a:rPr lang="es-ES" sz="1600" dirty="0" smtClean="0"/>
              <a:t> </a:t>
            </a:r>
            <a:r>
              <a:rPr lang="es-ES" sz="1600" dirty="0" err="1" smtClean="0"/>
              <a:t>sides</a:t>
            </a:r>
            <a:r>
              <a:rPr lang="es-ES" sz="1600" dirty="0" smtClean="0"/>
              <a:t> </a:t>
            </a:r>
            <a:endParaRPr lang="en-US" dirty="0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2"/>
          </p:nvPr>
        </p:nvSpPr>
        <p:spPr>
          <a:xfrm>
            <a:off x="7972796" y="6365327"/>
            <a:ext cx="401141" cy="365125"/>
          </a:xfrm>
          <a:solidFill>
            <a:schemeClr val="bg1"/>
          </a:solidFill>
        </p:spPr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518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755576" y="1254969"/>
                <a:ext cx="7381963" cy="4974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u="sng" dirty="0"/>
                  <a:t>2.2. CMP: potential for further coordination</a:t>
                </a:r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s-ES" sz="1600" b="1" dirty="0"/>
                  <a:t>UIOLI </a:t>
                </a:r>
                <a:r>
                  <a:rPr lang="es-ES" sz="1600" b="1" dirty="0" smtClean="0"/>
                  <a:t>LT </a:t>
                </a:r>
                <a:r>
                  <a:rPr lang="es-ES" sz="1600" b="1" dirty="0" err="1" smtClean="0"/>
                  <a:t>mechanism</a:t>
                </a:r>
                <a:r>
                  <a:rPr lang="es-ES" sz="1600" b="1" dirty="0" smtClean="0"/>
                  <a:t> </a:t>
                </a:r>
                <a:r>
                  <a:rPr lang="es-ES" sz="1600" b="1" dirty="0"/>
                  <a:t>(VIP Pirineos</a:t>
                </a:r>
                <a:r>
                  <a:rPr lang="es-ES" sz="1600" b="1" dirty="0" smtClean="0"/>
                  <a:t>): </a:t>
                </a:r>
                <a:r>
                  <a:rPr lang="es-ES" sz="1600" b="1" dirty="0" err="1" smtClean="0"/>
                  <a:t>Triggering</a:t>
                </a:r>
                <a:r>
                  <a:rPr lang="es-ES" sz="1600" b="1" dirty="0" smtClean="0"/>
                  <a:t> </a:t>
                </a:r>
                <a:r>
                  <a:rPr lang="es-ES" sz="1600" b="1" dirty="0" err="1" smtClean="0"/>
                  <a:t>conditions</a:t>
                </a:r>
                <a:endParaRPr lang="es-ES" sz="1600" b="1" dirty="0"/>
              </a:p>
              <a:p>
                <a:endParaRPr lang="en-US" sz="1600" dirty="0" smtClean="0"/>
              </a:p>
              <a:p>
                <a:r>
                  <a:rPr lang="en-US" sz="1600" dirty="0" smtClean="0"/>
                  <a:t>Different set of criteria trigger the mechanisms at both sides of the interconnection. </a:t>
                </a:r>
              </a:p>
              <a:p>
                <a:r>
                  <a:rPr lang="en-US" sz="1600" dirty="0" smtClean="0"/>
                  <a:t>The capacity is considered as underused and consequently it can be withdrawn when:</a:t>
                </a:r>
              </a:p>
              <a:p>
                <a:endParaRPr lang="es-ES" sz="1600" i="1" u="sng" dirty="0" smtClean="0"/>
              </a:p>
              <a:p>
                <a:r>
                  <a:rPr lang="es-ES" sz="1600" i="1" u="sng" dirty="0" smtClean="0"/>
                  <a:t>At </a:t>
                </a:r>
                <a:r>
                  <a:rPr lang="es-ES" sz="1600" i="1" u="sng" dirty="0" err="1" smtClean="0"/>
                  <a:t>Spanish</a:t>
                </a:r>
                <a:r>
                  <a:rPr lang="es-ES" sz="1600" i="1" u="sng" dirty="0" smtClean="0"/>
                  <a:t> </a:t>
                </a:r>
                <a:r>
                  <a:rPr lang="es-ES" sz="1600" i="1" u="sng" dirty="0" err="1" smtClean="0"/>
                  <a:t>side</a:t>
                </a:r>
                <a:r>
                  <a:rPr lang="es-ES" sz="1600" i="1" u="sng" dirty="0" smtClean="0"/>
                  <a:t> </a:t>
                </a:r>
                <a:endParaRPr lang="es-ES" sz="1600" i="1" u="sng" dirty="0"/>
              </a:p>
              <a:p>
                <a:endParaRPr lang="es-ES" sz="16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𝐴𝑟𝑖𝑡h𝑚𝑒𝑡𝑖𝑐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𝑢𝑠𝑒𝑑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𝑐𝑎𝑝𝑎𝑐𝑖𝑡𝑦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𝑑𝑎𝑖𝑙𝑦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𝐴𝑟𝑖𝑡h𝑚𝑒𝑡𝑖𝑐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𝑏𝑜𝑜𝑘𝑒𝑑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𝑐𝑎𝑝𝑎𝑐𝑖𝑡𝑦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s-ES" sz="1600" dirty="0" smtClean="0"/>
                  <a:t> x 100 &lt; 80%</a:t>
                </a:r>
              </a:p>
              <a:p>
                <a:endParaRPr lang="es-ES" sz="1600" dirty="0"/>
              </a:p>
              <a:p>
                <a:r>
                  <a:rPr lang="en-US" sz="1600" dirty="0" smtClean="0"/>
                  <a:t>or</a:t>
                </a:r>
              </a:p>
              <a:p>
                <a:endParaRPr lang="en-US" sz="16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/>
                  <a:t>In both winter and summer period, at least 60 days the shipper nominates over 80% of the booked capacity and, later on, the shipper </a:t>
                </a:r>
                <a:r>
                  <a:rPr lang="en-US" sz="1600" dirty="0" err="1" smtClean="0"/>
                  <a:t>renominates</a:t>
                </a:r>
                <a:r>
                  <a:rPr lang="en-US" sz="1600" dirty="0" smtClean="0"/>
                  <a:t> half or below half the amount initially nominated.</a:t>
                </a:r>
                <a:endParaRPr lang="en-U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54969"/>
                <a:ext cx="7381963" cy="4974375"/>
              </a:xfrm>
              <a:prstGeom prst="rect">
                <a:avLst/>
              </a:prstGeom>
              <a:blipFill rotWithShape="0">
                <a:blip r:embed="rId2"/>
                <a:stretch>
                  <a:fillRect l="-743" t="-735" b="-6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3706" y="6358322"/>
            <a:ext cx="407747" cy="281963"/>
          </a:xfrm>
        </p:spPr>
        <p:txBody>
          <a:bodyPr/>
          <a:lstStyle/>
          <a:p>
            <a:fld id="{34C91ACA-1C80-4EF1-B622-64D3C00CF61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6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8092963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2.2. CMP: potential for further coordination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b="1" dirty="0"/>
              <a:t>UIOLI LT </a:t>
            </a:r>
            <a:r>
              <a:rPr lang="es-ES" b="1" dirty="0" err="1"/>
              <a:t>mechanism</a:t>
            </a:r>
            <a:r>
              <a:rPr lang="es-ES" b="1" dirty="0"/>
              <a:t> (VIP Pirineos</a:t>
            </a:r>
            <a:r>
              <a:rPr lang="es-ES" b="1" dirty="0" smtClean="0"/>
              <a:t>): </a:t>
            </a:r>
            <a:r>
              <a:rPr lang="es-ES" b="1" dirty="0" err="1"/>
              <a:t>T</a:t>
            </a:r>
            <a:r>
              <a:rPr lang="es-ES" b="1" dirty="0" err="1" smtClean="0"/>
              <a:t>riggering</a:t>
            </a:r>
            <a:r>
              <a:rPr lang="es-ES" b="1" dirty="0" smtClean="0"/>
              <a:t> </a:t>
            </a:r>
            <a:r>
              <a:rPr lang="es-ES" b="1" dirty="0" err="1" smtClean="0"/>
              <a:t>conditions</a:t>
            </a:r>
            <a:r>
              <a:rPr lang="es-ES" b="1" dirty="0" smtClean="0"/>
              <a:t> (cont.)</a:t>
            </a:r>
            <a:endParaRPr lang="es-ES" b="1" dirty="0"/>
          </a:p>
          <a:p>
            <a:endParaRPr lang="es-ES" sz="1600" i="1" dirty="0" smtClean="0"/>
          </a:p>
          <a:p>
            <a:r>
              <a:rPr lang="es-ES" sz="1600" i="1" u="sng" dirty="0" smtClean="0"/>
              <a:t>At French </a:t>
            </a:r>
            <a:r>
              <a:rPr lang="es-ES" sz="1600" i="1" u="sng" dirty="0" err="1" smtClean="0"/>
              <a:t>side</a:t>
            </a:r>
            <a:r>
              <a:rPr lang="es-ES" sz="1600" i="1" u="sng" dirty="0" smtClean="0"/>
              <a:t> </a:t>
            </a:r>
            <a:endParaRPr lang="es-ES" sz="1600" i="1" u="sng" dirty="0"/>
          </a:p>
          <a:p>
            <a:endParaRPr lang="es-ES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 smtClean="0"/>
              <a:t>If</a:t>
            </a:r>
            <a:r>
              <a:rPr lang="en-GB" sz="1500" dirty="0"/>
              <a:t>, for two successive periods of </a:t>
            </a:r>
            <a:r>
              <a:rPr lang="en-GB" sz="1500" dirty="0" smtClean="0"/>
              <a:t>6 consecutive </a:t>
            </a:r>
            <a:r>
              <a:rPr lang="en-GB" sz="1500" dirty="0"/>
              <a:t>Months, starting on the </a:t>
            </a:r>
            <a:r>
              <a:rPr lang="en-GB" sz="1500" dirty="0" smtClean="0"/>
              <a:t>1</a:t>
            </a:r>
            <a:r>
              <a:rPr lang="en-GB" sz="1500" baseline="30000" dirty="0" smtClean="0"/>
              <a:t>st</a:t>
            </a:r>
            <a:r>
              <a:rPr lang="en-GB" sz="1500" dirty="0" smtClean="0"/>
              <a:t> </a:t>
            </a:r>
            <a:r>
              <a:rPr lang="en-GB" sz="1500" dirty="0"/>
              <a:t>October or the 1</a:t>
            </a:r>
            <a:r>
              <a:rPr lang="en-GB" sz="1500" baseline="30000" dirty="0"/>
              <a:t>st</a:t>
            </a:r>
            <a:r>
              <a:rPr lang="en-GB" sz="1500" dirty="0"/>
              <a:t> </a:t>
            </a:r>
            <a:r>
              <a:rPr lang="en-GB" sz="1500" dirty="0" smtClean="0"/>
              <a:t>April</a:t>
            </a:r>
            <a:r>
              <a:rPr lang="en-GB" sz="1500" dirty="0"/>
              <a:t>, the Daily Scheduled Quantities of withdrawal or delivery for the Shipper at a Network Interconnection Point are, on average, less than </a:t>
            </a:r>
            <a:r>
              <a:rPr lang="en-GB" sz="1500" dirty="0" smtClean="0"/>
              <a:t>80% </a:t>
            </a:r>
            <a:r>
              <a:rPr lang="en-GB" sz="1500" dirty="0"/>
              <a:t>of the Daily Entry or Exit Capacity subscribed by the Shipper at the aforementioned Network Interconnection Point for a period greater than or equal to one year, which has not been sold to another shipper </a:t>
            </a:r>
            <a:r>
              <a:rPr lang="en-GB" sz="1500" dirty="0" smtClean="0"/>
              <a:t>under the Contract or has been returned </a:t>
            </a:r>
          </a:p>
          <a:p>
            <a:pPr algn="just"/>
            <a:r>
              <a:rPr lang="en-GB" sz="1500" dirty="0" smtClean="0"/>
              <a:t>And;</a:t>
            </a:r>
            <a:endParaRPr lang="es-ES" sz="15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 smtClean="0"/>
              <a:t>If</a:t>
            </a:r>
            <a:r>
              <a:rPr lang="en-GB" sz="1500" dirty="0"/>
              <a:t>, TIGF has not been able to fulfil at least one duly justified request from another shipper for an annual subscription for a Daily Entry or Exit Capacity at the aforementioned Network Interconnection Point</a:t>
            </a:r>
            <a:r>
              <a:rPr lang="en-GB" sz="1500" dirty="0" smtClean="0"/>
              <a:t>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5284" y="6359388"/>
            <a:ext cx="434083" cy="365125"/>
          </a:xfrm>
        </p:spPr>
        <p:txBody>
          <a:bodyPr/>
          <a:lstStyle/>
          <a:p>
            <a:fld id="{9C4E6BF4-E2B0-448A-9B63-6513872DF251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328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2.2. CMP: potential for further coordination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b="1" dirty="0"/>
              <a:t>UIOLI LT </a:t>
            </a:r>
            <a:r>
              <a:rPr lang="es-ES" b="1" dirty="0" err="1"/>
              <a:t>mechanism</a:t>
            </a:r>
            <a:r>
              <a:rPr lang="es-ES" b="1" dirty="0"/>
              <a:t> (VIP Pirineos</a:t>
            </a:r>
            <a:r>
              <a:rPr lang="es-ES" b="1" dirty="0" smtClean="0"/>
              <a:t>): </a:t>
            </a:r>
            <a:r>
              <a:rPr lang="es-ES" b="1" dirty="0" err="1" smtClean="0"/>
              <a:t>Application</a:t>
            </a:r>
            <a:endParaRPr lang="es-ES" b="1" dirty="0"/>
          </a:p>
          <a:p>
            <a:endParaRPr lang="es-ES" sz="1600" i="1" dirty="0" smtClean="0"/>
          </a:p>
          <a:p>
            <a:r>
              <a:rPr lang="es-ES" sz="1600" dirty="0" smtClean="0"/>
              <a:t>As a </a:t>
            </a:r>
            <a:r>
              <a:rPr lang="es-ES" sz="1600" dirty="0" err="1" smtClean="0"/>
              <a:t>result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existing</a:t>
            </a:r>
            <a:r>
              <a:rPr lang="es-ES" sz="1600" dirty="0" smtClean="0"/>
              <a:t> </a:t>
            </a:r>
            <a:r>
              <a:rPr lang="es-ES" sz="1600" dirty="0" err="1" smtClean="0"/>
              <a:t>different</a:t>
            </a:r>
            <a:r>
              <a:rPr lang="es-ES" sz="1600" dirty="0" smtClean="0"/>
              <a:t> </a:t>
            </a:r>
            <a:r>
              <a:rPr lang="es-ES" sz="1600" dirty="0" err="1" smtClean="0"/>
              <a:t>criteria</a:t>
            </a:r>
            <a:r>
              <a:rPr lang="es-ES" sz="1600" dirty="0" smtClean="0"/>
              <a:t>, </a:t>
            </a:r>
            <a:r>
              <a:rPr lang="es-ES" sz="1600" dirty="0" err="1" smtClean="0"/>
              <a:t>it</a:t>
            </a:r>
            <a:r>
              <a:rPr lang="es-ES" sz="1600" dirty="0" smtClean="0"/>
              <a:t> can </a:t>
            </a:r>
            <a:r>
              <a:rPr lang="es-ES" sz="1600" dirty="0" err="1" smtClean="0"/>
              <a:t>happen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criteria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triggering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 are </a:t>
            </a:r>
            <a:r>
              <a:rPr lang="es-ES" sz="1600" dirty="0" err="1" smtClean="0"/>
              <a:t>met</a:t>
            </a:r>
            <a:r>
              <a:rPr lang="es-ES" sz="1600" dirty="0" smtClean="0"/>
              <a:t> at </a:t>
            </a:r>
            <a:r>
              <a:rPr lang="es-ES" sz="1600" dirty="0" err="1" smtClean="0"/>
              <a:t>one</a:t>
            </a:r>
            <a:r>
              <a:rPr lang="es-ES" sz="1600" dirty="0" smtClean="0"/>
              <a:t> </a:t>
            </a:r>
            <a:r>
              <a:rPr lang="es-ES" sz="1600" dirty="0" err="1" smtClean="0"/>
              <a:t>side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IP </a:t>
            </a:r>
            <a:r>
              <a:rPr lang="es-ES" sz="1600" dirty="0" err="1" smtClean="0"/>
              <a:t>but</a:t>
            </a:r>
            <a:r>
              <a:rPr lang="es-ES" sz="1600" dirty="0" smtClean="0"/>
              <a:t> </a:t>
            </a:r>
            <a:r>
              <a:rPr lang="es-ES" sz="1600" dirty="0" err="1" smtClean="0"/>
              <a:t>not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other</a:t>
            </a:r>
            <a:r>
              <a:rPr lang="es-ES" sz="1600" dirty="0" smtClean="0"/>
              <a:t>. </a:t>
            </a:r>
            <a:r>
              <a:rPr lang="es-ES" sz="1600" dirty="0" err="1" smtClean="0"/>
              <a:t>The</a:t>
            </a:r>
            <a:r>
              <a:rPr lang="es-ES" sz="1600" dirty="0" smtClean="0"/>
              <a:t> unilateral </a:t>
            </a:r>
            <a:r>
              <a:rPr lang="es-ES" sz="1600" dirty="0" err="1" smtClean="0"/>
              <a:t>application</a:t>
            </a:r>
            <a:r>
              <a:rPr lang="es-ES" sz="1600" dirty="0" smtClean="0"/>
              <a:t> of UIOLI LT (</a:t>
            </a:r>
            <a:r>
              <a:rPr lang="es-ES" sz="1600" dirty="0" err="1" smtClean="0"/>
              <a:t>only</a:t>
            </a:r>
            <a:r>
              <a:rPr lang="es-ES" sz="1600" dirty="0" smtClean="0"/>
              <a:t> at </a:t>
            </a:r>
            <a:r>
              <a:rPr lang="es-ES" sz="1600" dirty="0" err="1" smtClean="0"/>
              <a:t>one</a:t>
            </a:r>
            <a:r>
              <a:rPr lang="es-ES" sz="1600" dirty="0" smtClean="0"/>
              <a:t> </a:t>
            </a:r>
            <a:r>
              <a:rPr lang="es-ES" sz="1600" dirty="0" err="1" smtClean="0"/>
              <a:t>side</a:t>
            </a:r>
            <a:r>
              <a:rPr lang="es-ES" sz="1600" dirty="0" smtClean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dirty="0" err="1" smtClean="0"/>
              <a:t>applied</a:t>
            </a:r>
            <a:r>
              <a:rPr lang="es-ES" sz="1600" dirty="0" smtClean="0"/>
              <a:t> to </a:t>
            </a:r>
            <a:r>
              <a:rPr lang="es-ES" sz="1600" b="1" dirty="0" err="1" smtClean="0"/>
              <a:t>unbundled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products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</a:t>
            </a:r>
            <a:r>
              <a:rPr lang="es-ES" sz="1600" dirty="0" smtClean="0"/>
              <a:t>to </a:t>
            </a:r>
            <a:r>
              <a:rPr lang="es-ES" sz="1600" dirty="0" err="1" smtClean="0"/>
              <a:t>what</a:t>
            </a:r>
            <a:r>
              <a:rPr lang="es-ES" sz="1600" dirty="0" smtClean="0"/>
              <a:t> </a:t>
            </a:r>
            <a:r>
              <a:rPr lang="es-ES" sz="1600" dirty="0" err="1" smtClean="0"/>
              <a:t>TSOs</a:t>
            </a:r>
            <a:r>
              <a:rPr lang="es-ES" sz="1600" dirty="0" smtClean="0"/>
              <a:t> </a:t>
            </a:r>
            <a:r>
              <a:rPr lang="es-ES" sz="1600" dirty="0" err="1" smtClean="0"/>
              <a:t>call</a:t>
            </a:r>
            <a:r>
              <a:rPr lang="es-ES" sz="1600" dirty="0" smtClean="0"/>
              <a:t> </a:t>
            </a:r>
            <a:r>
              <a:rPr lang="es-ES" sz="1600" b="1" dirty="0" smtClean="0"/>
              <a:t>“false </a:t>
            </a:r>
            <a:r>
              <a:rPr lang="es-ES" sz="1600" b="1" dirty="0" err="1" smtClean="0"/>
              <a:t>unbundled</a:t>
            </a:r>
            <a:r>
              <a:rPr lang="es-ES" sz="1600" b="1" dirty="0" smtClean="0"/>
              <a:t>”</a:t>
            </a:r>
            <a:r>
              <a:rPr lang="es-ES" sz="1600" dirty="0" smtClean="0"/>
              <a:t> </a:t>
            </a:r>
            <a:r>
              <a:rPr lang="es-ES" sz="1600" dirty="0"/>
              <a:t>(</a:t>
            </a:r>
            <a:r>
              <a:rPr lang="es-ES" sz="1600" dirty="0" err="1"/>
              <a:t>two</a:t>
            </a:r>
            <a:r>
              <a:rPr lang="es-ES" sz="1600" dirty="0"/>
              <a:t> </a:t>
            </a:r>
            <a:r>
              <a:rPr lang="es-ES" sz="1600" dirty="0" err="1"/>
              <a:t>unbundled</a:t>
            </a:r>
            <a:r>
              <a:rPr lang="es-ES" sz="1600" dirty="0"/>
              <a:t> </a:t>
            </a:r>
            <a:r>
              <a:rPr lang="es-ES" sz="1600" dirty="0" err="1"/>
              <a:t>product</a:t>
            </a:r>
            <a:r>
              <a:rPr lang="es-ES" sz="1600" dirty="0"/>
              <a:t> </a:t>
            </a:r>
            <a:r>
              <a:rPr lang="es-ES" sz="1600" dirty="0" err="1"/>
              <a:t>but</a:t>
            </a:r>
            <a:r>
              <a:rPr lang="es-ES" sz="1600" dirty="0"/>
              <a:t> </a:t>
            </a:r>
            <a:r>
              <a:rPr lang="es-ES" sz="1600" dirty="0" err="1"/>
              <a:t>same</a:t>
            </a:r>
            <a:r>
              <a:rPr lang="es-ES" sz="1600" dirty="0"/>
              <a:t> </a:t>
            </a:r>
            <a:r>
              <a:rPr lang="es-ES" sz="1600" dirty="0" err="1"/>
              <a:t>shipper</a:t>
            </a:r>
            <a:r>
              <a:rPr lang="es-ES" sz="1600" dirty="0"/>
              <a:t> </a:t>
            </a:r>
            <a:r>
              <a:rPr lang="es-ES" sz="1600" dirty="0" smtClean="0"/>
              <a:t>holding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 at </a:t>
            </a:r>
            <a:r>
              <a:rPr lang="es-ES" sz="1600" dirty="0" err="1"/>
              <a:t>both</a:t>
            </a:r>
            <a:r>
              <a:rPr lang="es-ES" sz="1600" dirty="0"/>
              <a:t> </a:t>
            </a:r>
            <a:r>
              <a:rPr lang="es-ES" sz="1600" dirty="0" err="1"/>
              <a:t>sides</a:t>
            </a:r>
            <a:r>
              <a:rPr lang="es-ES" sz="1600" dirty="0" smtClean="0"/>
              <a:t>)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effectiveness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application</a:t>
            </a:r>
            <a:r>
              <a:rPr lang="es-ES" sz="1600" dirty="0" smtClean="0"/>
              <a:t> </a:t>
            </a:r>
            <a:r>
              <a:rPr lang="es-ES" sz="1600" dirty="0" err="1" smtClean="0"/>
              <a:t>could</a:t>
            </a:r>
            <a:r>
              <a:rPr lang="es-ES" sz="1600" dirty="0" smtClean="0"/>
              <a:t> be </a:t>
            </a:r>
            <a:r>
              <a:rPr lang="es-ES" sz="1600" dirty="0" err="1" smtClean="0"/>
              <a:t>limited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even</a:t>
            </a:r>
            <a:r>
              <a:rPr lang="es-ES" sz="1600" dirty="0" smtClean="0"/>
              <a:t> </a:t>
            </a:r>
            <a:r>
              <a:rPr lang="es-ES" sz="1600" dirty="0" err="1" smtClean="0"/>
              <a:t>useless</a:t>
            </a:r>
            <a:r>
              <a:rPr lang="es-ES" sz="1600" dirty="0" smtClean="0"/>
              <a:t> </a:t>
            </a:r>
            <a:r>
              <a:rPr lang="es-ES" sz="1600" dirty="0" err="1" smtClean="0"/>
              <a:t>since</a:t>
            </a:r>
            <a:r>
              <a:rPr lang="es-ES" sz="1600" dirty="0" smtClean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matching</a:t>
            </a:r>
            <a:r>
              <a:rPr lang="es-ES" sz="1600" dirty="0" smtClean="0"/>
              <a:t> at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other</a:t>
            </a:r>
            <a:r>
              <a:rPr lang="es-ES" sz="1600" dirty="0" smtClean="0"/>
              <a:t> </a:t>
            </a:r>
            <a:r>
              <a:rPr lang="es-ES" sz="1600" dirty="0" err="1" smtClean="0"/>
              <a:t>side</a:t>
            </a:r>
            <a:r>
              <a:rPr lang="es-ES" sz="1600" dirty="0" smtClean="0"/>
              <a:t> </a:t>
            </a:r>
            <a:r>
              <a:rPr lang="es-ES" sz="1600" dirty="0" err="1" smtClean="0"/>
              <a:t>would</a:t>
            </a:r>
            <a:r>
              <a:rPr lang="es-ES" sz="1600" dirty="0" smtClean="0"/>
              <a:t> be </a:t>
            </a:r>
            <a:r>
              <a:rPr lang="es-ES" sz="1600" dirty="0" err="1" smtClean="0"/>
              <a:t>still</a:t>
            </a:r>
            <a:r>
              <a:rPr lang="es-ES" sz="1600" dirty="0" smtClean="0"/>
              <a:t> </a:t>
            </a:r>
            <a:r>
              <a:rPr lang="es-ES" sz="1600" dirty="0" err="1" smtClean="0"/>
              <a:t>booked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If</a:t>
            </a:r>
            <a:r>
              <a:rPr lang="es-ES" sz="1600" dirty="0"/>
              <a:t> </a:t>
            </a:r>
            <a:r>
              <a:rPr lang="es-ES" sz="1600" dirty="0" err="1" smtClean="0"/>
              <a:t>applied</a:t>
            </a:r>
            <a:r>
              <a:rPr lang="es-ES" sz="1600" dirty="0" smtClean="0"/>
              <a:t> to </a:t>
            </a:r>
            <a:r>
              <a:rPr lang="es-ES" sz="1600" b="1" dirty="0" err="1" smtClean="0"/>
              <a:t>bundled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products</a:t>
            </a:r>
            <a:r>
              <a:rPr lang="es-E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would</a:t>
            </a:r>
            <a:r>
              <a:rPr lang="es-ES" sz="1600" dirty="0" smtClean="0"/>
              <a:t> </a:t>
            </a:r>
            <a:r>
              <a:rPr lang="es-ES" sz="1600" dirty="0" err="1"/>
              <a:t>convert</a:t>
            </a:r>
            <a:r>
              <a:rPr lang="es-ES" sz="1600" dirty="0"/>
              <a:t> </a:t>
            </a:r>
            <a:r>
              <a:rPr lang="es-ES" sz="1600" dirty="0" err="1"/>
              <a:t>bundled</a:t>
            </a:r>
            <a:r>
              <a:rPr lang="es-ES" sz="1600" dirty="0"/>
              <a:t> </a:t>
            </a:r>
            <a:r>
              <a:rPr lang="es-ES" sz="1600" dirty="0" err="1"/>
              <a:t>capacity</a:t>
            </a:r>
            <a:r>
              <a:rPr lang="es-ES" sz="1600" dirty="0"/>
              <a:t>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dirty="0" err="1" smtClean="0"/>
              <a:t>unbundled</a:t>
            </a:r>
            <a:r>
              <a:rPr lang="es-ES" sz="1600" dirty="0" smtClean="0"/>
              <a:t>.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acceptable</a:t>
            </a:r>
            <a:r>
              <a:rPr lang="es-ES" sz="1600" dirty="0" smtClean="0"/>
              <a:t> </a:t>
            </a:r>
            <a:r>
              <a:rPr lang="es-ES" sz="1600" dirty="0" err="1" smtClean="0"/>
              <a:t>under</a:t>
            </a:r>
            <a:r>
              <a:rPr lang="es-ES" sz="1600" dirty="0" smtClean="0"/>
              <a:t> EU </a:t>
            </a:r>
            <a:r>
              <a:rPr lang="es-ES" sz="1600" dirty="0" err="1" smtClean="0"/>
              <a:t>regulation</a:t>
            </a:r>
            <a:r>
              <a:rPr lang="es-ES" sz="1600" dirty="0" smtClean="0"/>
              <a:t> to “</a:t>
            </a:r>
            <a:r>
              <a:rPr lang="es-ES" sz="1600" dirty="0" err="1" smtClean="0"/>
              <a:t>debundle</a:t>
            </a:r>
            <a:r>
              <a:rPr lang="es-ES" sz="1600" dirty="0" smtClean="0"/>
              <a:t>”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?.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could</a:t>
            </a:r>
            <a:r>
              <a:rPr lang="es-ES" sz="1600" dirty="0" smtClean="0"/>
              <a:t> </a:t>
            </a:r>
            <a:r>
              <a:rPr lang="es-ES" sz="1600" dirty="0"/>
              <a:t>be </a:t>
            </a:r>
            <a:r>
              <a:rPr lang="es-ES" sz="1600" dirty="0" err="1" smtClean="0"/>
              <a:t>contrary</a:t>
            </a:r>
            <a:r>
              <a:rPr lang="es-ES" sz="1600" dirty="0" smtClean="0"/>
              <a:t> to </a:t>
            </a:r>
            <a:r>
              <a:rPr lang="es-ES" sz="1600" dirty="0" err="1" smtClean="0"/>
              <a:t>the</a:t>
            </a:r>
            <a:r>
              <a:rPr lang="es-ES" sz="1600" dirty="0" smtClean="0"/>
              <a:t> EU </a:t>
            </a:r>
            <a:r>
              <a:rPr lang="es-ES" sz="1600" dirty="0" err="1" smtClean="0"/>
              <a:t>regulation</a:t>
            </a:r>
            <a:r>
              <a:rPr lang="es-ES" sz="1600" dirty="0" smtClean="0"/>
              <a:t> (CAM rules) </a:t>
            </a:r>
            <a:r>
              <a:rPr lang="es-ES" sz="1600" dirty="0" err="1"/>
              <a:t>which</a:t>
            </a:r>
            <a:r>
              <a:rPr lang="es-ES" sz="1600" dirty="0"/>
              <a:t> </a:t>
            </a:r>
            <a:r>
              <a:rPr lang="es-ES" sz="1600" dirty="0" err="1" smtClean="0"/>
              <a:t>advocates</a:t>
            </a:r>
            <a:r>
              <a:rPr lang="es-ES" sz="1600" dirty="0" smtClean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maximising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offer</a:t>
            </a:r>
            <a:r>
              <a:rPr lang="es-ES" sz="1600" dirty="0"/>
              <a:t> of </a:t>
            </a:r>
            <a:r>
              <a:rPr lang="es-ES" sz="1600" dirty="0" err="1"/>
              <a:t>bundled</a:t>
            </a:r>
            <a:r>
              <a:rPr lang="es-ES" sz="1600" dirty="0"/>
              <a:t> </a:t>
            </a:r>
            <a:r>
              <a:rPr lang="es-ES" sz="1600" dirty="0" err="1" smtClean="0"/>
              <a:t>capacity</a:t>
            </a:r>
            <a:r>
              <a:rPr lang="es-ES" sz="1600" dirty="0" smtClean="0"/>
              <a:t>.</a:t>
            </a:r>
          </a:p>
          <a:p>
            <a:pPr lvl="1"/>
            <a:endParaRPr lang="es-ES" sz="1600" dirty="0" smtClean="0"/>
          </a:p>
          <a:p>
            <a:r>
              <a:rPr lang="es-ES" sz="1600" dirty="0" smtClean="0"/>
              <a:t>In </a:t>
            </a:r>
            <a:r>
              <a:rPr lang="es-ES" sz="1600" dirty="0" err="1" smtClean="0"/>
              <a:t>conclusion</a:t>
            </a:r>
            <a:r>
              <a:rPr lang="es-ES" sz="1600" dirty="0" smtClean="0"/>
              <a:t>,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 as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currently</a:t>
            </a:r>
            <a:r>
              <a:rPr lang="es-ES" sz="1600" dirty="0" smtClean="0"/>
              <a:t> set </a:t>
            </a:r>
            <a:r>
              <a:rPr lang="es-ES" sz="1600" dirty="0" err="1" smtClean="0"/>
              <a:t>out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in </a:t>
            </a:r>
            <a:r>
              <a:rPr lang="es-ES" sz="1600" dirty="0" err="1"/>
              <a:t>practice</a:t>
            </a:r>
            <a:r>
              <a:rPr lang="es-ES" sz="1600" dirty="0"/>
              <a:t> </a:t>
            </a:r>
            <a:r>
              <a:rPr lang="es-ES" sz="1600" dirty="0" err="1" smtClean="0"/>
              <a:t>unapplicable</a:t>
            </a:r>
            <a:r>
              <a:rPr lang="es-ES" sz="1600" dirty="0"/>
              <a:t> </a:t>
            </a:r>
            <a:r>
              <a:rPr lang="es-ES" sz="1600" dirty="0" smtClean="0"/>
              <a:t>       A </a:t>
            </a:r>
            <a:r>
              <a:rPr lang="es-ES" sz="1600" dirty="0" err="1" smtClean="0"/>
              <a:t>common</a:t>
            </a:r>
            <a:r>
              <a:rPr lang="es-ES" sz="1600" dirty="0" smtClean="0"/>
              <a:t> set of </a:t>
            </a:r>
            <a:r>
              <a:rPr lang="es-ES" sz="1600" dirty="0" err="1" smtClean="0"/>
              <a:t>criteria</a:t>
            </a:r>
            <a:r>
              <a:rPr lang="es-ES" sz="1600" dirty="0"/>
              <a:t> </a:t>
            </a:r>
            <a:r>
              <a:rPr lang="es-ES" sz="1600" dirty="0" smtClean="0"/>
              <a:t>are </a:t>
            </a:r>
            <a:r>
              <a:rPr lang="es-ES" sz="1600" dirty="0" err="1" smtClean="0"/>
              <a:t>needed</a:t>
            </a:r>
            <a:r>
              <a:rPr lang="es-ES" sz="1600" dirty="0" smtClean="0"/>
              <a:t>.</a:t>
            </a:r>
            <a:endParaRPr lang="en-US" dirty="0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2036618" y="6109855"/>
            <a:ext cx="436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B8D82E9E-8E47-436B-96F6-2C895B35F67E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14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629622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997769"/>
            <a:ext cx="762537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2.1. Potential for full alignment of criteria UIOLI LT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sz="1600" b="1" dirty="0"/>
              <a:t>UIOLI LT </a:t>
            </a:r>
            <a:r>
              <a:rPr lang="es-ES" sz="1600" b="1" dirty="0" err="1" smtClean="0"/>
              <a:t>mechanism</a:t>
            </a:r>
            <a:r>
              <a:rPr lang="es-ES" sz="1600" b="1" dirty="0" smtClean="0"/>
              <a:t>: </a:t>
            </a:r>
            <a:r>
              <a:rPr lang="es-ES" sz="1600" b="1" dirty="0" err="1"/>
              <a:t>P</a:t>
            </a:r>
            <a:r>
              <a:rPr lang="es-ES" sz="1600" b="1" dirty="0" err="1" smtClean="0"/>
              <a:t>rinciples</a:t>
            </a:r>
            <a:r>
              <a:rPr lang="es-ES" sz="1600" b="1" dirty="0" smtClean="0"/>
              <a:t> to be </a:t>
            </a:r>
            <a:r>
              <a:rPr lang="es-ES" sz="1600" b="1" dirty="0" err="1" smtClean="0"/>
              <a:t>followed</a:t>
            </a:r>
            <a:endParaRPr lang="es-ES" sz="1600" b="1" dirty="0"/>
          </a:p>
          <a:p>
            <a:endParaRPr lang="es-ES" sz="1600" dirty="0" smtClean="0"/>
          </a:p>
          <a:p>
            <a:r>
              <a:rPr lang="es-ES" sz="1600" dirty="0" err="1" smtClean="0"/>
              <a:t>Principles</a:t>
            </a:r>
            <a:r>
              <a:rPr lang="es-ES" sz="1600" dirty="0" smtClean="0"/>
              <a:t> </a:t>
            </a:r>
            <a:r>
              <a:rPr lang="es-ES" sz="1600" dirty="0" err="1" smtClean="0"/>
              <a:t>stemming</a:t>
            </a:r>
            <a:r>
              <a:rPr lang="es-ES" sz="1600" dirty="0" smtClean="0"/>
              <a:t> </a:t>
            </a:r>
            <a:r>
              <a:rPr lang="es-ES" sz="1600" dirty="0" err="1" smtClean="0"/>
              <a:t>from</a:t>
            </a:r>
            <a:r>
              <a:rPr lang="es-ES" sz="1600" dirty="0" smtClean="0"/>
              <a:t> </a:t>
            </a:r>
            <a:r>
              <a:rPr lang="es-ES" sz="1600" dirty="0" err="1" smtClean="0"/>
              <a:t>ACER´s</a:t>
            </a:r>
            <a:r>
              <a:rPr lang="es-ES" sz="1600" dirty="0" smtClean="0"/>
              <a:t> </a:t>
            </a:r>
            <a:r>
              <a:rPr lang="es-ES" sz="1600" dirty="0" err="1" smtClean="0"/>
              <a:t>opinion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application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surrender</a:t>
            </a:r>
            <a:r>
              <a:rPr lang="es-ES" sz="1600" dirty="0" smtClean="0"/>
              <a:t> </a:t>
            </a:r>
            <a:r>
              <a:rPr lang="es-ES" sz="1600" dirty="0" err="1" smtClean="0"/>
              <a:t>mechanism</a:t>
            </a:r>
            <a:r>
              <a:rPr lang="es-ES" sz="1600" dirty="0" smtClean="0"/>
              <a:t>:</a:t>
            </a:r>
          </a:p>
          <a:p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 smtClean="0"/>
              <a:t>Background</a:t>
            </a:r>
            <a:r>
              <a:rPr lang="es-ES" sz="1500" dirty="0" smtClean="0"/>
              <a:t>: CMP </a:t>
            </a:r>
            <a:r>
              <a:rPr lang="es-ES" sz="1500" dirty="0"/>
              <a:t>are </a:t>
            </a:r>
            <a:r>
              <a:rPr lang="es-ES" sz="1500" dirty="0" err="1"/>
              <a:t>applied</a:t>
            </a:r>
            <a:r>
              <a:rPr lang="es-ES" sz="1500" dirty="0"/>
              <a:t> in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most</a:t>
            </a:r>
            <a:r>
              <a:rPr lang="es-ES" sz="1500" dirty="0"/>
              <a:t> </a:t>
            </a:r>
            <a:r>
              <a:rPr lang="es-ES" sz="1500" dirty="0" err="1"/>
              <a:t>effective</a:t>
            </a:r>
            <a:r>
              <a:rPr lang="es-ES" sz="1500" dirty="0"/>
              <a:t> </a:t>
            </a:r>
            <a:r>
              <a:rPr lang="es-ES" sz="1500" dirty="0" err="1"/>
              <a:t>way</a:t>
            </a:r>
            <a:r>
              <a:rPr lang="es-ES" sz="1500" dirty="0"/>
              <a:t> at </a:t>
            </a:r>
            <a:r>
              <a:rPr lang="es-ES" sz="1500" dirty="0" err="1"/>
              <a:t>all</a:t>
            </a:r>
            <a:r>
              <a:rPr lang="es-ES" sz="1500" dirty="0"/>
              <a:t> </a:t>
            </a:r>
            <a:r>
              <a:rPr lang="es-ES" sz="1500" dirty="0" err="1"/>
              <a:t>Ips</a:t>
            </a:r>
            <a:r>
              <a:rPr lang="es-ES" sz="1500" dirty="0"/>
              <a:t>, “</a:t>
            </a:r>
            <a:r>
              <a:rPr lang="es-ES" sz="1500" dirty="0" err="1"/>
              <a:t>with</a:t>
            </a:r>
            <a:r>
              <a:rPr lang="es-ES" sz="1500" dirty="0"/>
              <a:t> a </a:t>
            </a:r>
            <a:r>
              <a:rPr lang="es-ES" sz="1500" dirty="0" err="1"/>
              <a:t>view</a:t>
            </a:r>
            <a:r>
              <a:rPr lang="es-ES" sz="1500" dirty="0"/>
              <a:t> to </a:t>
            </a:r>
            <a:r>
              <a:rPr lang="es-ES" sz="1500" dirty="0" err="1"/>
              <a:t>maximizing</a:t>
            </a:r>
            <a:r>
              <a:rPr lang="es-ES" sz="1500" dirty="0"/>
              <a:t> </a:t>
            </a:r>
            <a:r>
              <a:rPr lang="es-ES" sz="1500" dirty="0" err="1"/>
              <a:t>available</a:t>
            </a:r>
            <a:r>
              <a:rPr lang="es-ES" sz="1500" dirty="0"/>
              <a:t> </a:t>
            </a:r>
            <a:r>
              <a:rPr lang="es-ES" sz="1500" dirty="0" err="1"/>
              <a:t>capacities</a:t>
            </a:r>
            <a:r>
              <a:rPr lang="es-ES" sz="1500" dirty="0"/>
              <a:t> in </a:t>
            </a:r>
            <a:r>
              <a:rPr lang="es-ES" sz="1500" dirty="0" err="1"/>
              <a:t>all</a:t>
            </a:r>
            <a:r>
              <a:rPr lang="es-ES" sz="1500" dirty="0"/>
              <a:t> </a:t>
            </a:r>
            <a:r>
              <a:rPr lang="es-ES" sz="1500" dirty="0" err="1"/>
              <a:t>adjacent</a:t>
            </a:r>
            <a:r>
              <a:rPr lang="es-ES" sz="1500" dirty="0"/>
              <a:t> </a:t>
            </a:r>
            <a:r>
              <a:rPr lang="es-ES" sz="1500" dirty="0" err="1"/>
              <a:t>entry-exit</a:t>
            </a:r>
            <a:r>
              <a:rPr lang="es-ES" sz="1500" dirty="0"/>
              <a:t> </a:t>
            </a:r>
            <a:r>
              <a:rPr lang="es-ES" sz="1500" dirty="0" err="1"/>
              <a:t>systems</a:t>
            </a:r>
            <a:r>
              <a:rPr lang="es-ES" sz="15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smtClean="0"/>
              <a:t>Literal </a:t>
            </a:r>
            <a:r>
              <a:rPr lang="es-ES" sz="1500" dirty="0" err="1" smtClean="0"/>
              <a:t>interpretation</a:t>
            </a:r>
            <a:r>
              <a:rPr lang="es-ES" sz="1500" dirty="0" smtClean="0"/>
              <a:t>: CMP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not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</a:t>
            </a:r>
            <a:r>
              <a:rPr lang="es-ES" sz="1500" dirty="0" err="1" smtClean="0"/>
              <a:t>exclusively</a:t>
            </a:r>
            <a:r>
              <a:rPr lang="es-ES" sz="1500" dirty="0" smtClean="0"/>
              <a:t> </a:t>
            </a:r>
            <a:r>
              <a:rPr lang="es-ES" sz="1500" dirty="0" err="1" smtClean="0"/>
              <a:t>applicable</a:t>
            </a:r>
            <a:r>
              <a:rPr lang="es-ES" sz="1500" dirty="0" smtClean="0"/>
              <a:t> “in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event</a:t>
            </a:r>
            <a:r>
              <a:rPr lang="es-ES" sz="1500" dirty="0" smtClean="0"/>
              <a:t> of” contractual </a:t>
            </a:r>
            <a:r>
              <a:rPr lang="es-ES" sz="1500" dirty="0" err="1" smtClean="0"/>
              <a:t>congestion</a:t>
            </a:r>
            <a:r>
              <a:rPr lang="es-ES" sz="1500" dirty="0" smtClean="0"/>
              <a:t>, CMP </a:t>
            </a:r>
            <a:r>
              <a:rPr lang="es-ES" sz="1500" dirty="0" err="1" smtClean="0"/>
              <a:t>also</a:t>
            </a:r>
            <a:r>
              <a:rPr lang="es-ES" sz="1500" dirty="0" smtClean="0"/>
              <a:t> </a:t>
            </a:r>
            <a:r>
              <a:rPr lang="es-ES" sz="1500" dirty="0" err="1" smtClean="0"/>
              <a:t>aim</a:t>
            </a:r>
            <a:r>
              <a:rPr lang="es-ES" sz="1500" dirty="0" smtClean="0"/>
              <a:t> at </a:t>
            </a:r>
            <a:r>
              <a:rPr lang="es-ES" sz="1500" b="1" dirty="0" err="1" smtClean="0"/>
              <a:t>the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early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management</a:t>
            </a:r>
            <a:r>
              <a:rPr lang="es-ES" sz="1500" b="1" dirty="0" smtClean="0"/>
              <a:t> of </a:t>
            </a:r>
            <a:r>
              <a:rPr lang="es-ES" sz="1500" b="1" dirty="0" err="1" smtClean="0"/>
              <a:t>future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congestion</a:t>
            </a:r>
            <a:r>
              <a:rPr lang="es-ES" sz="1500" b="1" dirty="0" smtClean="0"/>
              <a:t> </a:t>
            </a:r>
            <a:r>
              <a:rPr lang="es-ES" sz="1500" b="1" dirty="0" err="1" smtClean="0"/>
              <a:t>events</a:t>
            </a:r>
            <a:r>
              <a:rPr lang="es-ES" sz="1500" dirty="0"/>
              <a:t>. </a:t>
            </a:r>
            <a:r>
              <a:rPr lang="es-ES" sz="1500" dirty="0" smtClean="0"/>
              <a:t>“In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event</a:t>
            </a:r>
            <a:r>
              <a:rPr lang="es-ES" sz="1500" dirty="0" smtClean="0"/>
              <a:t> of”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synonym</a:t>
            </a:r>
            <a:r>
              <a:rPr lang="es-ES" sz="1500" dirty="0" smtClean="0"/>
              <a:t> </a:t>
            </a:r>
            <a:r>
              <a:rPr lang="es-ES" sz="1500" dirty="0" err="1"/>
              <a:t>for“if</a:t>
            </a:r>
            <a:r>
              <a:rPr lang="es-ES" sz="1500" dirty="0"/>
              <a:t> </a:t>
            </a:r>
            <a:r>
              <a:rPr lang="es-ES" sz="1500" dirty="0" err="1"/>
              <a:t>something</a:t>
            </a:r>
            <a:r>
              <a:rPr lang="es-ES" sz="1500" dirty="0"/>
              <a:t> </a:t>
            </a:r>
            <a:r>
              <a:rPr lang="es-ES" sz="1500" dirty="0" err="1"/>
              <a:t>should</a:t>
            </a:r>
            <a:r>
              <a:rPr lang="es-ES" sz="1500" dirty="0"/>
              <a:t> </a:t>
            </a:r>
            <a:r>
              <a:rPr lang="es-ES" sz="1500" dirty="0" err="1"/>
              <a:t>happen</a:t>
            </a:r>
            <a:r>
              <a:rPr lang="es-ES" sz="1500" dirty="0" smtClean="0"/>
              <a:t>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dirty="0" err="1" smtClean="0"/>
              <a:t>Teolological</a:t>
            </a:r>
            <a:r>
              <a:rPr lang="es-ES" sz="1500" dirty="0" smtClean="0"/>
              <a:t> </a:t>
            </a:r>
            <a:r>
              <a:rPr lang="es-ES" sz="1500" dirty="0" err="1" smtClean="0"/>
              <a:t>interpretation</a:t>
            </a:r>
            <a:r>
              <a:rPr lang="es-ES" sz="1500" dirty="0" smtClean="0"/>
              <a:t>….”</a:t>
            </a:r>
            <a:r>
              <a:rPr lang="es-ES" sz="1500" i="1" dirty="0" err="1" smtClean="0"/>
              <a:t>Regulation</a:t>
            </a:r>
            <a:r>
              <a:rPr lang="es-ES" sz="1500" i="1" dirty="0" smtClean="0"/>
              <a:t> 715/2009 </a:t>
            </a:r>
            <a:r>
              <a:rPr lang="es-ES" sz="1500" i="1" dirty="0" err="1" smtClean="0"/>
              <a:t>intends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tackle</a:t>
            </a:r>
            <a:r>
              <a:rPr lang="es-ES" sz="1500" i="1" dirty="0" smtClean="0"/>
              <a:t>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establishing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principles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management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ensuring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freeing</a:t>
            </a:r>
            <a:r>
              <a:rPr lang="es-ES" sz="1500" i="1" dirty="0" smtClean="0"/>
              <a:t>-up of </a:t>
            </a:r>
            <a:r>
              <a:rPr lang="es-ES" sz="1500" i="1" dirty="0" err="1" smtClean="0"/>
              <a:t>unused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capacity</a:t>
            </a:r>
            <a:r>
              <a:rPr lang="es-ES" sz="1500" i="1" dirty="0" smtClean="0"/>
              <a:t> in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gas </a:t>
            </a:r>
            <a:r>
              <a:rPr lang="es-ES" sz="1500" i="1" dirty="0" err="1" smtClean="0"/>
              <a:t>networks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with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direct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effect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guaranteeing</a:t>
            </a:r>
            <a:r>
              <a:rPr lang="es-ES" sz="1500" i="1" dirty="0" smtClean="0"/>
              <a:t> a </a:t>
            </a:r>
            <a:r>
              <a:rPr lang="es-ES" sz="1500" b="1" i="1" dirty="0" err="1" smtClean="0"/>
              <a:t>level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playing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field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between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users</a:t>
            </a:r>
            <a:r>
              <a:rPr lang="es-ES" sz="1500" b="1" i="1" dirty="0" smtClean="0"/>
              <a:t> of new and </a:t>
            </a:r>
            <a:r>
              <a:rPr lang="es-ES" sz="1500" b="1" i="1" dirty="0" err="1" smtClean="0"/>
              <a:t>existing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capacity</a:t>
            </a:r>
            <a:r>
              <a:rPr lang="es-ES" sz="1500" i="1" dirty="0" smtClean="0"/>
              <a:t>. </a:t>
            </a:r>
            <a:r>
              <a:rPr lang="es-ES" sz="1500" i="1" dirty="0" err="1" smtClean="0"/>
              <a:t>This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objective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contributes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achievement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efficiency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gains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competitive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prices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higher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standards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service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SoS</a:t>
            </a:r>
            <a:r>
              <a:rPr lang="es-ES" sz="1500" i="1" dirty="0" smtClean="0"/>
              <a:t> and </a:t>
            </a:r>
            <a:r>
              <a:rPr lang="es-ES" sz="1500" i="1" dirty="0" err="1" smtClean="0"/>
              <a:t>sustainability</a:t>
            </a:r>
            <a:r>
              <a:rPr lang="es-ES" sz="1500" i="1" dirty="0" smtClean="0"/>
              <a:t>”.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2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2.1. Potential for full alignment of criteria UIOLI LT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sz="1600" b="1" dirty="0"/>
              <a:t>UIOLI LT </a:t>
            </a:r>
            <a:r>
              <a:rPr lang="es-ES" sz="1600" b="1" dirty="0" err="1"/>
              <a:t>mechanism</a:t>
            </a:r>
            <a:r>
              <a:rPr lang="es-ES" sz="1600" b="1" dirty="0"/>
              <a:t>: </a:t>
            </a:r>
            <a:r>
              <a:rPr lang="es-ES" sz="1600" b="1" dirty="0" err="1"/>
              <a:t>Principles</a:t>
            </a:r>
            <a:r>
              <a:rPr lang="es-ES" sz="1600" b="1" dirty="0"/>
              <a:t> to be </a:t>
            </a:r>
            <a:r>
              <a:rPr lang="es-ES" sz="1600" b="1" dirty="0" err="1"/>
              <a:t>followed</a:t>
            </a:r>
            <a:endParaRPr lang="es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</a:t>
            </a:r>
            <a:r>
              <a:rPr lang="es-ES" sz="1500" i="1" dirty="0" err="1" smtClean="0"/>
              <a:t>Looking</a:t>
            </a:r>
            <a:r>
              <a:rPr lang="es-ES" sz="1500" i="1" dirty="0" smtClean="0"/>
              <a:t> </a:t>
            </a:r>
            <a:r>
              <a:rPr lang="es-ES" sz="1500" i="1" dirty="0"/>
              <a:t>at </a:t>
            </a:r>
            <a:r>
              <a:rPr lang="es-ES" sz="1500" i="1" dirty="0" err="1"/>
              <a:t>market</a:t>
            </a:r>
            <a:r>
              <a:rPr lang="es-ES" sz="1500" i="1" dirty="0"/>
              <a:t> </a:t>
            </a:r>
            <a:r>
              <a:rPr lang="es-ES" sz="1500" i="1" dirty="0" err="1"/>
              <a:t>dynamics</a:t>
            </a:r>
            <a:r>
              <a:rPr lang="es-ES" sz="1500" i="1" dirty="0"/>
              <a:t>, contractual </a:t>
            </a:r>
            <a:r>
              <a:rPr lang="es-ES" sz="1500" b="1" i="1" dirty="0" err="1"/>
              <a:t>congestion</a:t>
            </a:r>
            <a:r>
              <a:rPr lang="es-ES" sz="1500" b="1" i="1" dirty="0"/>
              <a:t> </a:t>
            </a:r>
            <a:r>
              <a:rPr lang="es-ES" sz="1500" b="1" i="1" dirty="0" err="1"/>
              <a:t>is</a:t>
            </a:r>
            <a:r>
              <a:rPr lang="es-ES" sz="1500" b="1" i="1" dirty="0"/>
              <a:t> </a:t>
            </a:r>
            <a:r>
              <a:rPr lang="es-ES" sz="1500" b="1" i="1" dirty="0" err="1"/>
              <a:t>hardly</a:t>
            </a:r>
            <a:r>
              <a:rPr lang="es-ES" sz="1500" b="1" i="1" dirty="0"/>
              <a:t> </a:t>
            </a:r>
            <a:r>
              <a:rPr lang="es-ES" sz="1500" b="1" i="1" dirty="0" err="1"/>
              <a:t>predictable</a:t>
            </a:r>
            <a:r>
              <a:rPr lang="es-ES" sz="1500" b="1" i="1" dirty="0"/>
              <a:t> and </a:t>
            </a:r>
            <a:r>
              <a:rPr lang="es-ES" sz="1500" b="1" i="1" dirty="0" err="1"/>
              <a:t>is</a:t>
            </a:r>
            <a:r>
              <a:rPr lang="es-ES" sz="1500" b="1" i="1" dirty="0"/>
              <a:t> detectable </a:t>
            </a:r>
            <a:r>
              <a:rPr lang="es-ES" sz="1500" b="1" i="1" dirty="0" err="1"/>
              <a:t>on</a:t>
            </a:r>
            <a:r>
              <a:rPr lang="es-ES" sz="1500" b="1" i="1" dirty="0"/>
              <a:t> </a:t>
            </a:r>
            <a:r>
              <a:rPr lang="es-ES" sz="1500" b="1" i="1" dirty="0" err="1"/>
              <a:t>the</a:t>
            </a:r>
            <a:r>
              <a:rPr lang="es-ES" sz="1500" b="1" i="1" dirty="0"/>
              <a:t> </a:t>
            </a:r>
            <a:r>
              <a:rPr lang="es-ES" sz="1500" b="1" i="1" dirty="0" err="1"/>
              <a:t>basis</a:t>
            </a:r>
            <a:r>
              <a:rPr lang="es-ES" sz="1500" b="1" i="1" dirty="0"/>
              <a:t> of </a:t>
            </a:r>
            <a:r>
              <a:rPr lang="es-ES" sz="1500" b="1" i="1" dirty="0" err="1"/>
              <a:t>an</a:t>
            </a:r>
            <a:r>
              <a:rPr lang="es-ES" sz="1500" b="1" i="1" dirty="0"/>
              <a:t> </a:t>
            </a:r>
            <a:r>
              <a:rPr lang="es-ES" sz="1500" b="1" i="1" dirty="0" err="1"/>
              <a:t>expost</a:t>
            </a:r>
            <a:r>
              <a:rPr lang="es-ES" sz="1500" b="1" i="1" dirty="0"/>
              <a:t> </a:t>
            </a:r>
            <a:r>
              <a:rPr lang="es-ES" sz="1500" b="1" i="1" dirty="0" err="1"/>
              <a:t>assessment</a:t>
            </a:r>
            <a:r>
              <a:rPr lang="es-ES" sz="1500" b="1" i="1" dirty="0"/>
              <a:t> </a:t>
            </a:r>
            <a:r>
              <a:rPr lang="es-ES" sz="1500" i="1" dirty="0" err="1" smtClean="0"/>
              <a:t>only</a:t>
            </a:r>
            <a:r>
              <a:rPr lang="es-ES" sz="1500" i="1" dirty="0" smtClean="0"/>
              <a:t>”.</a:t>
            </a:r>
            <a:endParaRPr lang="es-ES" sz="15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“In </a:t>
            </a:r>
            <a:r>
              <a:rPr lang="es-ES" sz="1500" i="1" dirty="0" err="1" smtClean="0"/>
              <a:t>such</a:t>
            </a:r>
            <a:r>
              <a:rPr lang="es-ES" sz="1500" i="1" dirty="0" smtClean="0"/>
              <a:t> case, </a:t>
            </a:r>
            <a:r>
              <a:rPr lang="es-ES" sz="1500" i="1" dirty="0" err="1" smtClean="0"/>
              <a:t>it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is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already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too</a:t>
            </a:r>
            <a:r>
              <a:rPr lang="es-ES" sz="1500" i="1" dirty="0" smtClean="0"/>
              <a:t> late to try to </a:t>
            </a:r>
            <a:r>
              <a:rPr lang="es-ES" sz="1500" i="1" dirty="0" err="1" smtClean="0"/>
              <a:t>resolve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particular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….”</a:t>
            </a:r>
            <a:r>
              <a:rPr lang="es-ES" sz="1500" b="1" i="1" dirty="0" err="1" smtClean="0"/>
              <a:t>shippers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could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end</a:t>
            </a:r>
            <a:r>
              <a:rPr lang="es-ES" sz="1500" b="1" i="1" dirty="0" smtClean="0"/>
              <a:t> up </a:t>
            </a:r>
            <a:r>
              <a:rPr lang="es-ES" sz="1500" b="1" i="1" dirty="0" err="1" smtClean="0"/>
              <a:t>paying</a:t>
            </a:r>
            <a:r>
              <a:rPr lang="es-ES" sz="1500" b="1" i="1" dirty="0" smtClean="0"/>
              <a:t> more </a:t>
            </a:r>
            <a:r>
              <a:rPr lang="es-ES" sz="1500" b="1" i="1" dirty="0" err="1" smtClean="0"/>
              <a:t>than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what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they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would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have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paid</a:t>
            </a:r>
            <a:r>
              <a:rPr lang="es-ES" sz="1500" b="1" i="1" dirty="0" smtClean="0"/>
              <a:t> </a:t>
            </a:r>
            <a:r>
              <a:rPr lang="es-ES" sz="1500" i="1" dirty="0" smtClean="0"/>
              <a:t>(</a:t>
            </a:r>
            <a:r>
              <a:rPr lang="es-ES" sz="1500" i="1" dirty="0" err="1" smtClean="0"/>
              <a:t>auctions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with</a:t>
            </a:r>
            <a:r>
              <a:rPr lang="es-ES" sz="1500" i="1" dirty="0" smtClean="0"/>
              <a:t> Premium) </a:t>
            </a:r>
            <a:r>
              <a:rPr lang="es-ES" sz="1500" i="1" dirty="0" err="1" smtClean="0"/>
              <a:t>if</a:t>
            </a:r>
            <a:r>
              <a:rPr lang="es-ES" sz="1500" i="1" dirty="0" smtClean="0"/>
              <a:t> TSO </a:t>
            </a:r>
            <a:r>
              <a:rPr lang="es-ES" sz="1500" i="1" dirty="0" err="1" smtClean="0"/>
              <a:t>had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been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able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offer</a:t>
            </a:r>
            <a:r>
              <a:rPr lang="es-ES" sz="1500" i="1" dirty="0" smtClean="0"/>
              <a:t> and </a:t>
            </a:r>
            <a:r>
              <a:rPr lang="es-ES" sz="1500" i="1" dirty="0" err="1" smtClean="0"/>
              <a:t>allocated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unused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capacity</a:t>
            </a:r>
            <a:r>
              <a:rPr lang="es-ES" sz="1500" i="1" dirty="0" smtClean="0"/>
              <a:t> prior to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ocurrence</a:t>
            </a:r>
            <a:r>
              <a:rPr lang="es-ES" sz="1500" i="1" dirty="0" smtClean="0"/>
              <a:t> of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“CMP </a:t>
            </a:r>
            <a:r>
              <a:rPr lang="es-ES" sz="1500" i="1" dirty="0" err="1" smtClean="0"/>
              <a:t>is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avoid</a:t>
            </a:r>
            <a:r>
              <a:rPr lang="es-ES" sz="1500" i="1" dirty="0" smtClean="0"/>
              <a:t>, to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extent</a:t>
            </a:r>
            <a:r>
              <a:rPr lang="es-ES" sz="1500" i="1" dirty="0" smtClean="0"/>
              <a:t> posible,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occurrence</a:t>
            </a:r>
            <a:r>
              <a:rPr lang="es-ES" sz="1500" i="1" dirty="0" smtClean="0"/>
              <a:t> of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. In particular, </a:t>
            </a:r>
            <a:r>
              <a:rPr lang="es-ES" sz="1500" i="1" dirty="0" err="1" smtClean="0"/>
              <a:t>their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application</a:t>
            </a:r>
            <a:r>
              <a:rPr lang="es-ES" sz="1500" i="1" dirty="0" smtClean="0"/>
              <a:t> has a </a:t>
            </a:r>
            <a:r>
              <a:rPr lang="es-ES" sz="1500" i="1" dirty="0" err="1" smtClean="0"/>
              <a:t>fundamentally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preventive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function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notably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b="1" i="1" dirty="0" err="1" smtClean="0"/>
              <a:t>prevention</a:t>
            </a:r>
            <a:r>
              <a:rPr lang="es-ES" sz="1500" b="1" i="1" dirty="0" smtClean="0"/>
              <a:t> of </a:t>
            </a:r>
            <a:r>
              <a:rPr lang="es-ES" sz="1500" b="1" i="1" dirty="0" err="1" smtClean="0"/>
              <a:t>capacity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hoarding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especially</a:t>
            </a:r>
            <a:r>
              <a:rPr lang="es-ES" sz="1500" i="1" dirty="0" smtClean="0"/>
              <a:t> in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view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difficulty</a:t>
            </a:r>
            <a:r>
              <a:rPr lang="es-ES" sz="1500" i="1" dirty="0" smtClean="0"/>
              <a:t> in </a:t>
            </a:r>
            <a:r>
              <a:rPr lang="es-ES" sz="1500" i="1" dirty="0" err="1" smtClean="0"/>
              <a:t>predicting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before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occurence</a:t>
            </a:r>
            <a:r>
              <a:rPr lang="es-ES" sz="1500" i="1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i="1" dirty="0" smtClean="0"/>
              <a:t>“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b="1" i="1" dirty="0" err="1" smtClean="0"/>
              <a:t>same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consideration</a:t>
            </a:r>
            <a:r>
              <a:rPr lang="es-ES" sz="1500" b="1" i="1" dirty="0" smtClean="0"/>
              <a:t> </a:t>
            </a:r>
            <a:r>
              <a:rPr lang="es-ES" sz="1500" b="1" i="1" dirty="0" err="1" smtClean="0"/>
              <a:t>applies</a:t>
            </a:r>
            <a:r>
              <a:rPr lang="es-ES" sz="1500" b="1" i="1" dirty="0" smtClean="0"/>
              <a:t> to LT UIOLI </a:t>
            </a:r>
            <a:r>
              <a:rPr lang="es-ES" sz="1500" b="1" i="1" dirty="0" err="1" smtClean="0"/>
              <a:t>mechanism</a:t>
            </a:r>
            <a:r>
              <a:rPr lang="es-ES" sz="1500" b="1" i="1" dirty="0" smtClean="0"/>
              <a:t> </a:t>
            </a:r>
            <a:r>
              <a:rPr lang="es-ES" sz="1500" i="1" dirty="0" smtClean="0"/>
              <a:t>in so </a:t>
            </a:r>
            <a:r>
              <a:rPr lang="es-ES" sz="1500" i="1" dirty="0" err="1" smtClean="0"/>
              <a:t>far</a:t>
            </a:r>
            <a:r>
              <a:rPr lang="es-ES" sz="1500" i="1" dirty="0" smtClean="0"/>
              <a:t> as </a:t>
            </a:r>
            <a:r>
              <a:rPr lang="es-ES" sz="1500" i="1" dirty="0" err="1" smtClean="0"/>
              <a:t>such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measures</a:t>
            </a:r>
            <a:r>
              <a:rPr lang="es-ES" sz="1500" i="1" dirty="0" smtClean="0"/>
              <a:t> are </a:t>
            </a:r>
            <a:r>
              <a:rPr lang="es-ES" sz="1500" i="1" dirty="0" err="1" smtClean="0"/>
              <a:t>directed</a:t>
            </a:r>
            <a:r>
              <a:rPr lang="es-ES" sz="1500" i="1" dirty="0" smtClean="0"/>
              <a:t> to reduce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level</a:t>
            </a:r>
            <a:r>
              <a:rPr lang="es-ES" sz="1500" i="1" dirty="0" smtClean="0"/>
              <a:t> of </a:t>
            </a:r>
            <a:r>
              <a:rPr lang="es-ES" sz="1500" i="1" dirty="0" err="1" smtClean="0"/>
              <a:t>stable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underutilised</a:t>
            </a:r>
            <a:r>
              <a:rPr lang="es-ES" sz="1500" i="1" dirty="0" smtClean="0"/>
              <a:t>  </a:t>
            </a:r>
            <a:r>
              <a:rPr lang="es-ES" sz="1500" i="1" dirty="0" err="1" smtClean="0"/>
              <a:t>contracted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capacity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by</a:t>
            </a:r>
            <a:r>
              <a:rPr lang="es-ES" sz="1500" i="1" dirty="0" smtClean="0"/>
              <a:t> a </a:t>
            </a:r>
            <a:r>
              <a:rPr lang="es-ES" sz="1500" i="1" dirty="0" err="1" smtClean="0"/>
              <a:t>network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user</a:t>
            </a:r>
            <a:r>
              <a:rPr lang="es-ES" sz="1500" i="1" dirty="0" smtClean="0"/>
              <a:t>, so as to </a:t>
            </a:r>
            <a:r>
              <a:rPr lang="es-ES" sz="1500" i="1" dirty="0" err="1" smtClean="0"/>
              <a:t>exclude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from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outset</a:t>
            </a:r>
            <a:r>
              <a:rPr lang="es-ES" sz="1500" i="1" dirty="0" smtClean="0"/>
              <a:t>, </a:t>
            </a:r>
            <a:r>
              <a:rPr lang="es-ES" sz="1500" i="1" dirty="0" err="1" smtClean="0"/>
              <a:t>the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possibility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for</a:t>
            </a:r>
            <a:r>
              <a:rPr lang="es-ES" sz="1500" i="1" dirty="0" smtClean="0"/>
              <a:t> contractual </a:t>
            </a:r>
            <a:r>
              <a:rPr lang="es-ES" sz="1500" i="1" dirty="0" err="1" smtClean="0"/>
              <a:t>congestion</a:t>
            </a:r>
            <a:r>
              <a:rPr lang="es-ES" sz="1500" i="1" dirty="0" smtClean="0"/>
              <a:t> to </a:t>
            </a:r>
            <a:r>
              <a:rPr lang="es-ES" sz="1500" i="1" dirty="0" err="1" smtClean="0"/>
              <a:t>ocurr</a:t>
            </a:r>
            <a:r>
              <a:rPr lang="es-ES" sz="1500" i="1" dirty="0" smtClean="0"/>
              <a:t> </a:t>
            </a:r>
            <a:r>
              <a:rPr lang="es-ES" sz="1500" i="1" dirty="0" err="1" smtClean="0"/>
              <a:t>on</a:t>
            </a:r>
            <a:r>
              <a:rPr lang="es-ES" sz="1500" i="1" dirty="0" smtClean="0"/>
              <a:t> a regular </a:t>
            </a:r>
            <a:r>
              <a:rPr lang="es-ES" sz="1500" i="1" dirty="0" err="1" smtClean="0"/>
              <a:t>basis</a:t>
            </a:r>
            <a:r>
              <a:rPr lang="es-ES" sz="1500" i="1" dirty="0" smtClean="0"/>
              <a:t>”.</a:t>
            </a:r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9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33B56A4547C4AA416AE7E368FD4DE" ma:contentTypeVersion="20" ma:contentTypeDescription="Create a new document." ma:contentTypeScope="" ma:versionID="0d36bff2cb861baeb391d4e23ef56afa">
  <xsd:schema xmlns:xsd="http://www.w3.org/2001/XMLSchema" xmlns:xs="http://www.w3.org/2001/XMLSchema" xmlns:p="http://schemas.microsoft.com/office/2006/metadata/properties" xmlns:ns2="985daa2e-53d8-4475-82b8-9c7d25324e34" xmlns:ns3="656ce72d-a9e2-4c7d-b48e-255f4323a8fb" targetNamespace="http://schemas.microsoft.com/office/2006/metadata/properties" ma:root="true" ma:fieldsID="eb42a120760bad6b9f1156323bc86306" ns2:_="" ns3:_="">
    <xsd:import namespace="985daa2e-53d8-4475-82b8-9c7d25324e34"/>
    <xsd:import namespace="656ce72d-a9e2-4c7d-b48e-255f4323a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ce72d-a9e2-4c7d-b48e-255f4323a8fb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ACER-2018-77729</_dlc_DocId>
    <_dlc_DocIdUrl xmlns="985daa2e-53d8-4475-82b8-9c7d25324e34">
      <Url>https://extranet.acer.europa.eu/Events/45th-IG-Meeting/_layouts/15/DocIdRedir.aspx?ID=ACER-2018-77729</Url>
      <Description>ACER-2018-77729</Description>
    </_dlc_DocIdUrl>
    <AcerDocumentName xmlns="656ce72d-a9e2-4c7d-b48e-255f4323a8fb">0 - 45th IG_Meeting guide_2.pptx</AcerDocumentName>
  </documentManagement>
</p:properties>
</file>

<file path=customXml/itemProps1.xml><?xml version="1.0" encoding="utf-8"?>
<ds:datastoreItem xmlns:ds="http://schemas.openxmlformats.org/officeDocument/2006/customXml" ds:itemID="{4B58E53D-22EB-4D1B-9036-37980DC166E9}"/>
</file>

<file path=customXml/itemProps2.xml><?xml version="1.0" encoding="utf-8"?>
<ds:datastoreItem xmlns:ds="http://schemas.openxmlformats.org/officeDocument/2006/customXml" ds:itemID="{1DB85DC0-3A67-4923-AE23-C9A2A2BE6C8A}"/>
</file>

<file path=customXml/itemProps3.xml><?xml version="1.0" encoding="utf-8"?>
<ds:datastoreItem xmlns:ds="http://schemas.openxmlformats.org/officeDocument/2006/customXml" ds:itemID="{8D9DC95A-07B7-4357-BC98-00C2E60337C2}"/>
</file>

<file path=customXml/itemProps4.xml><?xml version="1.0" encoding="utf-8"?>
<ds:datastoreItem xmlns:ds="http://schemas.openxmlformats.org/officeDocument/2006/customXml" ds:itemID="{BA499A92-D434-498F-B1BE-D08B70EC97A9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1448</TotalTime>
  <Words>1570</Words>
  <Application>Microsoft Office PowerPoint</Application>
  <PresentationFormat>On-screen Show (4:3)</PresentationFormat>
  <Paragraphs>244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 Unicode MS</vt:lpstr>
      <vt:lpstr>ＭＳ Ｐゴシック</vt:lpstr>
      <vt:lpstr>Arial</vt:lpstr>
      <vt:lpstr>Calibri</vt:lpstr>
      <vt:lpstr>Cambria Math</vt:lpstr>
      <vt:lpstr>Helvetica</vt:lpstr>
      <vt:lpstr>Times New Roman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WP Third target: Market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Riccardo GALLETTA (ACER)</cp:lastModifiedBy>
  <cp:revision>545</cp:revision>
  <cp:lastPrinted>2017-09-12T10:38:10Z</cp:lastPrinted>
  <dcterms:created xsi:type="dcterms:W3CDTF">2011-11-28T15:46:36Z</dcterms:created>
  <dcterms:modified xsi:type="dcterms:W3CDTF">2018-01-30T16:55:53Z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0x0101002E233B56A4547C4AA416AE7E368FD4DE</vt:lpwstr>
  </property>
  <property fmtid="{D5CDD505-2E9C-101B-9397-08002B2CF9AE}" pid="3" name="_dlc_DocIdItemGuid">
    <vt:lpwstr>f0216e7c-45cc-41fe-a470-bcdc6a1c787e</vt:lpwstr>
  </property>
</Properties>
</file>