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4"/>
  </p:notesMasterIdLst>
  <p:handoutMasterIdLst>
    <p:handoutMasterId r:id="rId25"/>
  </p:handoutMasterIdLst>
  <p:sldIdLst>
    <p:sldId id="424" r:id="rId12"/>
    <p:sldId id="425" r:id="rId13"/>
    <p:sldId id="454" r:id="rId14"/>
    <p:sldId id="433" r:id="rId15"/>
    <p:sldId id="435" r:id="rId16"/>
    <p:sldId id="436" r:id="rId17"/>
    <p:sldId id="439" r:id="rId18"/>
    <p:sldId id="440" r:id="rId19"/>
    <p:sldId id="441" r:id="rId20"/>
    <p:sldId id="442" r:id="rId21"/>
    <p:sldId id="443" r:id="rId22"/>
    <p:sldId id="444" r:id="rId23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228" y="11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46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6" y="1367731"/>
            <a:ext cx="464675" cy="228529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i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June)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0312" y="3044535"/>
            <a:ext cx="432048" cy="190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80312" y="3339874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80312" y="3653891"/>
            <a:ext cx="504056" cy="2146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1" y="1285479"/>
            <a:ext cx="6408712" cy="22703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2" y="3435511"/>
            <a:ext cx="6665015" cy="26011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" y="3576200"/>
            <a:ext cx="397755" cy="2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1" y="1072043"/>
            <a:ext cx="4952104" cy="53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2.1. CMP potential for further </a:t>
            </a:r>
            <a:r>
              <a:rPr lang="en-GB" b="1" u="sng" dirty="0" smtClean="0"/>
              <a:t>coordination: the </a:t>
            </a:r>
            <a:r>
              <a:rPr lang="en-GB" b="1" u="sng" smtClean="0"/>
              <a:t>way forward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39855"/>
              </p:ext>
            </p:extLst>
          </p:nvPr>
        </p:nvGraphicFramePr>
        <p:xfrm>
          <a:off x="583445" y="1760623"/>
          <a:ext cx="7136999" cy="338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 forward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agreed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45th IG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held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RCC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agreed on asking TSOs: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VIP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Pirineos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: analyzing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backtesting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what had happened in the auctions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t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hree simulations: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first, following French rules in both sides; second, following Spanish rules in both sides; and third, with any possible improvement TSO can suggest.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proceed.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ACER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invited to give their criteria on how it must be applied the LT UIOLI mechanism across Europe. 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6752" y="4937147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71794" y="134076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Aim: Assessing </a:t>
            </a:r>
            <a:r>
              <a:rPr lang="en-US" dirty="0"/>
              <a:t>and drawing learnings from the implementation of the balancing NC in the three countries of the </a:t>
            </a:r>
            <a:r>
              <a:rPr lang="en-US" dirty="0" smtClean="0"/>
              <a:t>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address this report is essential </a:t>
            </a:r>
            <a:r>
              <a:rPr lang="en-US" b="1" dirty="0" smtClean="0"/>
              <a:t>to have homogenous and comparable information</a:t>
            </a:r>
            <a:r>
              <a:rPr lang="en-US" dirty="0" smtClean="0"/>
              <a:t> from the three countries of chapters 2 and 3 (description of the regimes and follow-up of the functioning (data since the entry into force)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Information received until now does not stick to the requested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issues have been underlined and complete information has been requested by email </a:t>
            </a:r>
            <a:r>
              <a:rPr lang="en-US" smtClean="0"/>
              <a:t>since December without </a:t>
            </a:r>
            <a:r>
              <a:rPr lang="en-US" dirty="0" smtClean="0"/>
              <a:t>success.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way forward?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157226" y="5693732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discussion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NRAs</a:t>
            </a:r>
            <a:r>
              <a:rPr lang="es-ES" b="1" dirty="0" smtClean="0"/>
              <a:t> and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endParaRPr lang="en-US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</a:t>
            </a:r>
            <a:r>
              <a:rPr lang="en-GB" sz="1400" smtClean="0"/>
              <a:t>1</a:t>
            </a:r>
            <a:r>
              <a:rPr lang="en-GB" sz="1400" baseline="30000" smtClean="0"/>
              <a:t>st</a:t>
            </a:r>
            <a:r>
              <a:rPr lang="en-GB" sz="1400" smtClean="0"/>
              <a:t> October </a:t>
            </a:r>
            <a:r>
              <a:rPr lang="en-GB" sz="1400" dirty="0" smtClean="0"/>
              <a:t>2017- 8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April 2018) </a:t>
            </a:r>
            <a:endParaRPr lang="en-GB" sz="1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Imagen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6" y="2946146"/>
            <a:ext cx="8201277" cy="34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ii)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5544" y="3097201"/>
            <a:ext cx="7611752" cy="16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Presentation on merge of market areas in France: congestion management, balancing, locational/spread products….</a:t>
            </a:r>
          </a:p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(for information by CRE)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12365" y="3493938"/>
            <a:ext cx="7611752" cy="87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Update on STEP project</a:t>
            </a:r>
          </a:p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(for information by TSOs and NRAs)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6.1. Follow-up on the OSBB functioning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b="1" u="sng" dirty="0"/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81262" y="2460212"/>
            <a:ext cx="7527435" cy="110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1600" b="1" dirty="0" smtClean="0">
              <a:solidFill>
                <a:schemeClr val="tx1"/>
              </a:solidFill>
              <a:ea typeface="Arial Unicode MS" pitchFamily="34" charset="-128"/>
            </a:endParaRPr>
          </a:p>
          <a:p>
            <a:pPr lvl="2"/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Results of the application of the mechanism until now: OS in march 2018</a:t>
            </a:r>
          </a:p>
          <a:p>
            <a:pPr lvl="2"/>
            <a:endParaRPr lang="en-US" sz="1600" dirty="0" smtClean="0">
              <a:solidFill>
                <a:schemeClr val="tx1"/>
              </a:solidFill>
              <a:ea typeface="Arial Unicode MS" pitchFamily="34" charset="-128"/>
            </a:endParaRPr>
          </a:p>
          <a:p>
            <a:pPr lvl="2" algn="ctr"/>
            <a:r>
              <a:rPr lang="en-US" b="1" dirty="0">
                <a:solidFill>
                  <a:schemeClr val="bg1"/>
                </a:solidFill>
              </a:rPr>
              <a:t>(for information by </a:t>
            </a:r>
            <a:r>
              <a:rPr lang="en-US" b="1" dirty="0" smtClean="0">
                <a:solidFill>
                  <a:schemeClr val="bg1"/>
                </a:solidFill>
              </a:rPr>
              <a:t>TSOs)</a:t>
            </a:r>
            <a:endParaRPr lang="en-US" b="1" dirty="0">
              <a:solidFill>
                <a:schemeClr val="bg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 </a:t>
            </a:r>
            <a:endParaRPr lang="en-US" sz="1600" dirty="0">
              <a:solidFill>
                <a:schemeClr val="tx1"/>
              </a:solidFill>
              <a:ea typeface="Arial Unicode MS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7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ACER-2018-78365</_dlc_DocId>
    <_dlc_DocIdUrl xmlns="985daa2e-53d8-4475-82b8-9c7d25324e34">
      <Url>https://extranet.acer.europa.eu/Events/46th-IG-Meeting/_layouts/15/DocIdRedir.aspx?ID=ACER-2018-78365</Url>
      <Description>ACER-2018-78365</Description>
    </_dlc_DocIdUrl>
    <AcerDocumentName xmlns="bbdd2620-fee0-4c81-b00f-4f096a667fcc">0 - 46th IG_Meeting guide_v1.pptx</AcerDocumentNam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0" ma:contentTypeDescription="Create a new document." ma:contentTypeScope="" ma:versionID="ac726033efb3c9ba6f32d803af100f51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1DB85DC0-3A67-4923-AE23-C9A2A2BE6C8A}"/>
</file>

<file path=customXml/itemProps3.xml><?xml version="1.0" encoding="utf-8"?>
<ds:datastoreItem xmlns:ds="http://schemas.openxmlformats.org/officeDocument/2006/customXml" ds:itemID="{BA499A92-D434-498F-B1BE-D08B70EC97A9}"/>
</file>

<file path=customXml/itemProps4.xml><?xml version="1.0" encoding="utf-8"?>
<ds:datastoreItem xmlns:ds="http://schemas.openxmlformats.org/officeDocument/2006/customXml" ds:itemID="{66C72E10-7050-47D7-9158-FAC278E7A2B0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1878</TotalTime>
  <Words>388</Words>
  <Application>Microsoft Office PowerPoint</Application>
  <PresentationFormat>Presentación en pantalla (4:3)</PresentationFormat>
  <Paragraphs>111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576</cp:revision>
  <cp:lastPrinted>2017-09-12T10:38:10Z</cp:lastPrinted>
  <dcterms:created xsi:type="dcterms:W3CDTF">2011-11-28T15:46:36Z</dcterms:created>
  <dcterms:modified xsi:type="dcterms:W3CDTF">2018-04-10T06:56:09Z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12267053-a4cd-437e-951f-07562209d04f</vt:lpwstr>
  </property>
</Properties>
</file>