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</p:sldMasterIdLst>
  <p:notesMasterIdLst>
    <p:notesMasterId r:id="rId27"/>
  </p:notesMasterIdLst>
  <p:handoutMasterIdLst>
    <p:handoutMasterId r:id="rId28"/>
  </p:handoutMasterIdLst>
  <p:sldIdLst>
    <p:sldId id="424" r:id="rId12"/>
    <p:sldId id="425" r:id="rId13"/>
    <p:sldId id="454" r:id="rId14"/>
    <p:sldId id="455" r:id="rId15"/>
    <p:sldId id="433" r:id="rId16"/>
    <p:sldId id="456" r:id="rId17"/>
    <p:sldId id="457" r:id="rId18"/>
    <p:sldId id="458" r:id="rId19"/>
    <p:sldId id="435" r:id="rId20"/>
    <p:sldId id="436" r:id="rId21"/>
    <p:sldId id="439" r:id="rId22"/>
    <p:sldId id="440" r:id="rId23"/>
    <p:sldId id="442" r:id="rId24"/>
    <p:sldId id="443" r:id="rId25"/>
    <p:sldId id="444" r:id="rId26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339" y="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2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25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111750" y="5229225"/>
            <a:ext cx="4032250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28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June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47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21804" y="1529207"/>
            <a:ext cx="78666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GB" dirty="0" smtClean="0"/>
              <a:t>i) Follow-up of gas prices SGRI hubs vs. neighbouring hubs </a:t>
            </a:r>
          </a:p>
          <a:p>
            <a:pPr lvl="1"/>
            <a:endParaRPr lang="en-GB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1400" dirty="0"/>
              <a:t>Evolution of prices D+1 </a:t>
            </a:r>
            <a:r>
              <a:rPr lang="en-GB" sz="1400" dirty="0" smtClean="0"/>
              <a:t>(1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 December 2017- 22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June 2018) 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Imagen 6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2883424"/>
            <a:ext cx="8001608" cy="333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54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b="1" dirty="0"/>
              <a:t>4. </a:t>
            </a:r>
            <a:r>
              <a:rPr lang="en-GB" sz="2400" b="1" dirty="0"/>
              <a:t>WP Third target: Market integration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CRE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 smtClean="0"/>
              <a:t>ii</a:t>
            </a:r>
            <a:r>
              <a:rPr lang="en-GB" dirty="0"/>
              <a:t>) Update on the creation of a single gas market area in France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CRE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</a:t>
            </a:r>
            <a:r>
              <a:rPr lang="en-GB" sz="2400" b="1" dirty="0" smtClean="0"/>
              <a:t>WP Fourth target: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12365" y="785683"/>
            <a:ext cx="727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5.1. Update </a:t>
            </a:r>
            <a:r>
              <a:rPr lang="en-GB" b="1" dirty="0"/>
              <a:t>on </a:t>
            </a:r>
            <a:r>
              <a:rPr lang="en-GB" b="1" smtClean="0"/>
              <a:t>infrastructures development</a:t>
            </a:r>
            <a:endParaRPr lang="en-GB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3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12365" y="3493938"/>
            <a:ext cx="7611752" cy="873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000" b="1" dirty="0" smtClean="0">
                <a:solidFill>
                  <a:schemeClr val="bg1"/>
                </a:solidFill>
              </a:rPr>
              <a:t>For information by TSOs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79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7. </a:t>
            </a:r>
            <a:r>
              <a:rPr lang="en-GB" sz="2400" b="1" dirty="0" smtClean="0"/>
              <a:t>AOB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90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8.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tbd</a:t>
            </a:r>
            <a:r>
              <a:rPr lang="es-ES" sz="1600" i="1" dirty="0" smtClean="0"/>
              <a:t> (</a:t>
            </a:r>
            <a:r>
              <a:rPr lang="es-ES" sz="1600" i="1" dirty="0" err="1" smtClean="0"/>
              <a:t>tentative</a:t>
            </a:r>
            <a:r>
              <a:rPr lang="es-ES" sz="1600" i="1" dirty="0" smtClean="0"/>
              <a:t> date: XX </a:t>
            </a:r>
            <a:r>
              <a:rPr lang="es-ES" sz="1600" i="1" dirty="0" err="1" smtClean="0"/>
              <a:t>September</a:t>
            </a:r>
            <a:r>
              <a:rPr lang="es-ES" sz="1600" i="1" dirty="0" smtClean="0"/>
              <a:t>)</a:t>
            </a:r>
            <a:endParaRPr lang="es-ES" sz="1600" i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86228" y="1258887"/>
            <a:ext cx="504056" cy="2159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8880"/>
            <a:ext cx="432206" cy="2553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9" y="1604736"/>
            <a:ext cx="6857604" cy="43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your participation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endParaRPr lang="de-DE" sz="2400" dirty="0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410" y="1228384"/>
            <a:ext cx="5715384" cy="50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2.1. CMP potential for further </a:t>
            </a:r>
            <a:r>
              <a:rPr lang="en-GB" b="1" u="sng" dirty="0" smtClean="0"/>
              <a:t>coordination: the way forward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66061"/>
              </p:ext>
            </p:extLst>
          </p:nvPr>
        </p:nvGraphicFramePr>
        <p:xfrm>
          <a:off x="447744" y="1599691"/>
          <a:ext cx="7058707" cy="8093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58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Ongoing analysis: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VIP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Pirineos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Backtesting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what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had happened in the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auctions already held if the underused capacity had been removed from capacity holders. Three simulations: first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following French rules in both sides; second, following Spanish rules in both sides; and third, with any possible improvement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TSOs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suggest. </a:t>
                      </a:r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  <a:tab pos="533400" algn="l"/>
                        </a:tabLs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VIP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Iberico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Since LT UIOLI mechanism must be developed in Portugal, analyzing historical flows and LT bookings at both sides in order to decide how to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rules for LT UIOLI implementation.</a:t>
                      </a:r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637" marR="636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63637" marR="636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749687"/>
                  </a:ext>
                </a:extLst>
              </a:tr>
            </a:tbl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3446" y="5916474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information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TSOs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60439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2.2. Follow-up of the OSBB functioning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5576" y="2362389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information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TSOs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02562" y="1918261"/>
            <a:ext cx="74168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A first </a:t>
            </a:r>
            <a:r>
              <a:rPr lang="en-US" dirty="0"/>
              <a:t>draft of the report is presented for discussion</a:t>
            </a:r>
            <a:r>
              <a:rPr lang="en-US" dirty="0" smtClean="0"/>
              <a:t>. The aim of the report is assessing </a:t>
            </a:r>
            <a:r>
              <a:rPr lang="en-US" dirty="0"/>
              <a:t>and drawing learnings from the implementation of the balancing NC in the three countries of the </a:t>
            </a:r>
            <a:r>
              <a:rPr lang="en-US" dirty="0" smtClean="0"/>
              <a:t>Region</a:t>
            </a:r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Deadline for </a:t>
            </a:r>
            <a:r>
              <a:rPr lang="en-U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comments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July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Deadline to approve the document: 7</a:t>
            </a:r>
            <a:r>
              <a:rPr lang="en-US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September</a:t>
            </a: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5994" y="1226369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r>
              <a:rPr lang="en-US" b="1" dirty="0" smtClean="0"/>
              <a:t>Conclusions and recommendations </a:t>
            </a:r>
          </a:p>
          <a:p>
            <a:pPr lvl="1"/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five balancing areas in the Region (after the merger of market areas in France in Nov 2018 there will be three).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three market places in the SGRI: PEG Nord, TRS and MIBGAS (after the merger two: TRF (PEG </a:t>
            </a:r>
            <a:r>
              <a:rPr lang="en-US" dirty="0" err="1" smtClean="0"/>
              <a:t>Nord+TRS</a:t>
            </a:r>
            <a:r>
              <a:rPr lang="en-US" dirty="0" smtClean="0"/>
              <a:t>) and MIBGAS).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Inclusion of Portugal side in MIBGAS is in progress.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country has defined different operating bands to trigger balancing actions. France has the smallest tolerated variability.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With regard </a:t>
            </a:r>
            <a:r>
              <a:rPr lang="en-US" dirty="0" smtClean="0"/>
              <a:t>to the </a:t>
            </a:r>
            <a:r>
              <a:rPr lang="en-US" dirty="0"/>
              <a:t>rules and timelines on nomination and re-nomination procedures, the three countries of the region follow the same </a:t>
            </a:r>
            <a:r>
              <a:rPr lang="en-US" dirty="0" smtClean="0"/>
              <a:t>pattern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Information provision models: France and Spain (“base case” model) and Portugal (“variant 2”).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2"/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338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98393" y="1004483"/>
            <a:ext cx="77590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r>
              <a:rPr lang="en-US" b="1" dirty="0" smtClean="0"/>
              <a:t>Conclusions and recommendations (cont.)</a:t>
            </a:r>
          </a:p>
          <a:p>
            <a:pPr lvl="1"/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Imbalances charges (FR, SP and PT): </a:t>
            </a:r>
            <a:r>
              <a:rPr lang="en-US" dirty="0"/>
              <a:t>weighted average gas price of their respective </a:t>
            </a:r>
            <a:r>
              <a:rPr lang="en-US" dirty="0" smtClean="0"/>
              <a:t>markets ± small adjustment (2,5%).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Balancing actions: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trading platform FR (automatized by computer algorithm) and SP (manual)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auctions (PT). PT will join MIBGAS soon.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Recommendations: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</a:t>
            </a:r>
            <a:r>
              <a:rPr lang="en-US" dirty="0"/>
              <a:t>on working in monitoring and gathering data to gain knowledge from practical experience in order to identify those areas where there is room for improvement.</a:t>
            </a:r>
            <a:endParaRPr lang="es-ES" dirty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558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-1" y="1528513"/>
            <a:ext cx="8218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Recommendations (cont.)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Potential for application of cross-border balancing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It can contribute to: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/>
              <a:t>More efficient and cost-effective operation of the network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/>
              <a:t>Foster competition between EU gas markets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Studying potential required regulatory developments: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Registration of TSOs as market agents in neighboring countries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Conditions to use available cross-border capacity after allocation to market participants for free or nearly free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/>
              <a:t>Any other?</a:t>
            </a:r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770865" y="5579336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discussion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NRAs</a:t>
            </a:r>
            <a:r>
              <a:rPr lang="es-ES" b="1" dirty="0" smtClean="0"/>
              <a:t> and </a:t>
            </a:r>
            <a:r>
              <a:rPr lang="es-ES" b="1" dirty="0" err="1" smtClean="0"/>
              <a:t>TSOs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515328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67544" y="884985"/>
            <a:ext cx="75608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b="1" u="sng" dirty="0" smtClean="0"/>
          </a:p>
          <a:p>
            <a:pPr lvl="1"/>
            <a:r>
              <a:rPr lang="en-GB" b="1" u="sng" dirty="0" smtClean="0"/>
              <a:t>4.1</a:t>
            </a:r>
            <a:r>
              <a:rPr lang="en-GB" b="1" u="sng" dirty="0"/>
              <a:t>. Iberia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endParaRPr lang="en-US" dirty="0" smtClean="0">
              <a:ea typeface="Arial Unicode MS" pitchFamily="34" charset="-128"/>
            </a:endParaRPr>
          </a:p>
          <a:p>
            <a:endParaRPr lang="pt-BR" i="1" dirty="0" smtClean="0">
              <a:ea typeface="Arial Unicode MS" pitchFamily="34" charset="-128"/>
            </a:endParaRPr>
          </a:p>
          <a:p>
            <a:endParaRPr lang="pt-BR" i="1" dirty="0" smtClean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27364" y="3036296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State</a:t>
            </a:r>
            <a:r>
              <a:rPr lang="es-ES" b="1" dirty="0" smtClean="0"/>
              <a:t> of </a:t>
            </a:r>
            <a:r>
              <a:rPr lang="es-ES" b="1" dirty="0" err="1" smtClean="0"/>
              <a:t>play</a:t>
            </a:r>
            <a:r>
              <a:rPr lang="es-ES" b="1" dirty="0" smtClean="0"/>
              <a:t> and </a:t>
            </a:r>
            <a:r>
              <a:rPr lang="es-ES" b="1" dirty="0" err="1" smtClean="0"/>
              <a:t>way</a:t>
            </a:r>
            <a:r>
              <a:rPr lang="es-ES" b="1" dirty="0" smtClean="0"/>
              <a:t> forward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981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ACER-2018-80038</_dlc_DocId>
    <_dlc_DocIdUrl xmlns="985daa2e-53d8-4475-82b8-9c7d25324e34">
      <Url>https://extranet.acer.europa.eu/Events/47th-IG-Meeting/_layouts/15/DocIdRedir.aspx?ID=ACER-2018-80038</Url>
      <Description>ACER-2018-80038</Description>
    </_dlc_DocIdUrl>
    <AcerDocumentName xmlns="b0ffe00a-fb60-48d1-8495-caaf10e9f4ce">0 - 47th IG_Meeting guide.pptx</AcerDocumentNam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F3D41B9307424E97550A0941C2133A" ma:contentTypeVersion="20" ma:contentTypeDescription="Create a new document." ma:contentTypeScope="" ma:versionID="8a138fd03daf57ca20dcf4fab3c9cfa1">
  <xsd:schema xmlns:xsd="http://www.w3.org/2001/XMLSchema" xmlns:xs="http://www.w3.org/2001/XMLSchema" xmlns:p="http://schemas.microsoft.com/office/2006/metadata/properties" xmlns:ns2="985daa2e-53d8-4475-82b8-9c7d25324e34" xmlns:ns3="b0ffe00a-fb60-48d1-8495-caaf10e9f4ce" targetNamespace="http://schemas.microsoft.com/office/2006/metadata/properties" ma:root="true" ma:fieldsID="d686864e7a7a85956191f40130697333" ns2:_="" ns3:_="">
    <xsd:import namespace="985daa2e-53d8-4475-82b8-9c7d25324e34"/>
    <xsd:import namespace="b0ffe00a-fb60-48d1-8495-caaf10e9f4c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fe00a-fb60-48d1-8495-caaf10e9f4ce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58E53D-22EB-4D1B-9036-37980DC166E9}"/>
</file>

<file path=customXml/itemProps2.xml><?xml version="1.0" encoding="utf-8"?>
<ds:datastoreItem xmlns:ds="http://schemas.openxmlformats.org/officeDocument/2006/customXml" ds:itemID="{BA499A92-D434-498F-B1BE-D08B70EC97A9}"/>
</file>

<file path=customXml/itemProps3.xml><?xml version="1.0" encoding="utf-8"?>
<ds:datastoreItem xmlns:ds="http://schemas.openxmlformats.org/officeDocument/2006/customXml" ds:itemID="{1DB85DC0-3A67-4923-AE23-C9A2A2BE6C8A}"/>
</file>

<file path=customXml/itemProps4.xml><?xml version="1.0" encoding="utf-8"?>
<ds:datastoreItem xmlns:ds="http://schemas.openxmlformats.org/officeDocument/2006/customXml" ds:itemID="{A3036B96-AA58-425B-9B6B-209FC1A3CB88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2057</TotalTime>
  <Words>588</Words>
  <Application>Microsoft Office PowerPoint</Application>
  <PresentationFormat>Presentación en pantalla (4:3)</PresentationFormat>
  <Paragraphs>142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ＭＳ Ｐゴシック</vt:lpstr>
      <vt:lpstr>Arial</vt:lpstr>
      <vt:lpstr>Arial Unicode MS</vt:lpstr>
      <vt:lpstr>Calibri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WP Third target: Market integration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604</cp:revision>
  <cp:lastPrinted>2017-09-12T10:38:10Z</cp:lastPrinted>
  <dcterms:created xsi:type="dcterms:W3CDTF">2011-11-28T15:46:36Z</dcterms:created>
  <dcterms:modified xsi:type="dcterms:W3CDTF">2018-06-26T07:55:01Z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0x01010049F3D41B9307424E97550A0941C2133A</vt:lpwstr>
  </property>
  <property fmtid="{D5CDD505-2E9C-101B-9397-08002B2CF9AE}" pid="3" name="_dlc_DocIdItemGuid">
    <vt:lpwstr>607b999e-7569-4c25-bf1c-2eeaed3597df</vt:lpwstr>
  </property>
</Properties>
</file>