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22" r:id="rId5"/>
    <p:sldMasterId id="2147483711" r:id="rId6"/>
    <p:sldMasterId id="2147483660" r:id="rId7"/>
    <p:sldMasterId id="2147483748" r:id="rId8"/>
    <p:sldMasterId id="2147483763" r:id="rId9"/>
    <p:sldMasterId id="2147483777" r:id="rId10"/>
    <p:sldMasterId id="2147483789" r:id="rId11"/>
  </p:sldMasterIdLst>
  <p:notesMasterIdLst>
    <p:notesMasterId r:id="rId28"/>
  </p:notesMasterIdLst>
  <p:handoutMasterIdLst>
    <p:handoutMasterId r:id="rId29"/>
  </p:handoutMasterIdLst>
  <p:sldIdLst>
    <p:sldId id="424" r:id="rId12"/>
    <p:sldId id="425" r:id="rId13"/>
    <p:sldId id="455" r:id="rId14"/>
    <p:sldId id="433" r:id="rId15"/>
    <p:sldId id="436" r:id="rId16"/>
    <p:sldId id="466" r:id="rId17"/>
    <p:sldId id="439" r:id="rId18"/>
    <p:sldId id="440" r:id="rId19"/>
    <p:sldId id="461" r:id="rId20"/>
    <p:sldId id="462" r:id="rId21"/>
    <p:sldId id="456" r:id="rId22"/>
    <p:sldId id="465" r:id="rId23"/>
    <p:sldId id="464" r:id="rId24"/>
    <p:sldId id="442" r:id="rId25"/>
    <p:sldId id="443" r:id="rId26"/>
    <p:sldId id="444" r:id="rId27"/>
  </p:sldIdLst>
  <p:sldSz cx="9144000" cy="6858000" type="screen4x3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ZIBERT (ACER)" initials="SZ(" lastIdx="1" clrIdx="0">
    <p:extLst/>
  </p:cmAuthor>
  <p:cmAuthor id="2" name="Bart VEREECKE (ACER)" initials="BV(" lastIdx="1" clrIdx="1">
    <p:extLst>
      <p:ext uri="{19B8F6BF-5375-455C-9EA6-DF929625EA0E}">
        <p15:presenceInfo xmlns:p15="http://schemas.microsoft.com/office/powerpoint/2012/main" userId="S-1-5-21-2095169090-3124838536-772759387-4676" providerId="AD"/>
      </p:ext>
    </p:extLst>
  </p:cmAuthor>
  <p:cmAuthor id="3" name="Alonso Borrego, Nuria" initials="ABN" lastIdx="4" clrIdx="2">
    <p:extLst>
      <p:ext uri="{19B8F6BF-5375-455C-9EA6-DF929625EA0E}">
        <p15:presenceInfo xmlns:p15="http://schemas.microsoft.com/office/powerpoint/2012/main" userId="S-1-5-21-3432830275-2768717626-2736133141-70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B5D6"/>
    <a:srgbClr val="005BA1"/>
    <a:srgbClr val="12515E"/>
    <a:srgbClr val="4843B3"/>
    <a:srgbClr val="307098"/>
    <a:srgbClr val="2953DB"/>
    <a:srgbClr val="4E4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5501" autoAdjust="0"/>
  </p:normalViewPr>
  <p:slideViewPr>
    <p:cSldViewPr snapToGrid="0" snapToObjects="1" showGuides="1">
      <p:cViewPr varScale="1">
        <p:scale>
          <a:sx n="64" d="100"/>
          <a:sy n="64" d="100"/>
        </p:scale>
        <p:origin x="1339" y="62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285BC29-8DF3-F144-8A0A-8493F3EEA37A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A7452C-0A13-C447-BA57-7F548E1AE4A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73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E268557-E376-0946-9F44-EA7BAAE1DC32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5"/>
            <a:ext cx="5448300" cy="4474131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0DB7E98-F343-8748-B849-B8F9147EECD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82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7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6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6" y="-812573"/>
            <a:ext cx="897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OND_COVER_transp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2953D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479" y="56803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latin typeface="+mj-lt"/>
              </a:defRPr>
            </a:lvl1pPr>
          </a:lstStyle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-224009" y="770475"/>
            <a:ext cx="2937944" cy="12756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1" y="845118"/>
            <a:ext cx="2299484" cy="1047335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3275856" y="20608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9413" y="230188"/>
            <a:ext cx="2090737" cy="589597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30188"/>
            <a:ext cx="6119813" cy="5895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>
          <a:xfrm>
            <a:off x="8024117" y="6352347"/>
            <a:ext cx="970306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3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868680"/>
            <a:ext cx="7921256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10/13/11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22744" y="1318438"/>
            <a:ext cx="8835656" cy="395531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Picture 2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1298339"/>
            <a:ext cx="7921256" cy="4261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1" name="Rounded Rectangle 10"/>
          <p:cNvSpPr/>
          <p:nvPr/>
        </p:nvSpPr>
        <p:spPr>
          <a:xfrm>
            <a:off x="2392326" y="1956391"/>
            <a:ext cx="6294474" cy="33173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7363752"/>
          </a:xfrm>
          <a:prstGeom prst="rect">
            <a:avLst/>
          </a:prstGeom>
          <a:solidFill>
            <a:srgbClr val="0374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ounded Rectangle 12"/>
          <p:cNvSpPr/>
          <p:nvPr/>
        </p:nvSpPr>
        <p:spPr>
          <a:xfrm>
            <a:off x="1222743" y="5907471"/>
            <a:ext cx="8176437" cy="6733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ounded Rectangle 13"/>
          <p:cNvSpPr/>
          <p:nvPr/>
        </p:nvSpPr>
        <p:spPr>
          <a:xfrm>
            <a:off x="1222745" y="1055282"/>
            <a:ext cx="8495413" cy="4481623"/>
          </a:xfrm>
          <a:prstGeom prst="roundRect">
            <a:avLst/>
          </a:prstGeom>
          <a:blipFill dpi="0" rotWithShape="1"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ounded Rectangle 14"/>
          <p:cNvSpPr/>
          <p:nvPr/>
        </p:nvSpPr>
        <p:spPr>
          <a:xfrm>
            <a:off x="-318977" y="712381"/>
            <a:ext cx="3285461" cy="14141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280"/>
            <a:ext cx="2861364" cy="13032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75636" y="6034287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EVENT</a:t>
            </a:r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6819012" y="6078167"/>
            <a:ext cx="21336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rgbClr val="0374B9"/>
                </a:solidFill>
                <a:latin typeface="Verdana"/>
                <a:cs typeface="Verdana"/>
              </a:rPr>
              <a:t>10/13/11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4074" y="2126512"/>
            <a:ext cx="5592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TITLE OF THE PRESENTATION</a:t>
            </a:r>
          </a:p>
          <a:p>
            <a:endParaRPr lang="en-IE" sz="2800" b="1" dirty="0">
              <a:solidFill>
                <a:srgbClr val="0374B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Name of the speaker</a:t>
            </a: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Position</a:t>
            </a:r>
          </a:p>
          <a:p>
            <a:endParaRPr lang="en-IE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7329" y="6492875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0" name="Round Single Corner Rectangle 9"/>
          <p:cNvSpPr/>
          <p:nvPr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Subtitle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69304" y="3072824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Body text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363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 flipV="1">
            <a:off x="0" y="0"/>
            <a:ext cx="8530919" cy="1136386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Verdana"/>
                <a:cs typeface="Verdana"/>
              </a:rPr>
              <a:t>Subtitle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9304" y="3059668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/>
                <a:cs typeface="Verdana"/>
              </a:rPr>
              <a:t>Body text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4B9"/>
              </a:solidFill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72295" y="6291964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70"/>
            <a:ext cx="1803085" cy="8212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99214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045" y="1083733"/>
            <a:ext cx="7772400" cy="76764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045" y="194169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SzPct val="150000"/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 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297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429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850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240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79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390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737" y="45155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826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815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257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597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61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30209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32652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26813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91351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206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66934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86001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05504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2149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14045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97094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1811338"/>
            <a:ext cx="7993062" cy="4425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18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823" y="1467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  <p:sldLayoutId id="2147483727" r:id="rId4"/>
    <p:sldLayoutId id="2147483730" r:id="rId5"/>
    <p:sldLayoutId id="2147483731" r:id="rId6"/>
    <p:sldLayoutId id="2147483732" r:id="rId7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7"/>
          <p:cNvSpPr/>
          <p:nvPr/>
        </p:nvSpPr>
        <p:spPr>
          <a:xfrm flipV="1">
            <a:off x="0" y="-1"/>
            <a:ext cx="8530919" cy="1136386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ound Same Side Corner Rectangle 13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2032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30708E"/>
              </a:solidFill>
              <a:latin typeface="Verdana"/>
              <a:cs typeface="Verdana"/>
            </a:endParaRPr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2" y="234244"/>
            <a:ext cx="1466401" cy="6678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ransition spd="med">
    <p:wipe dir="r"/>
  </p:transition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23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714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7175" y="5229225"/>
            <a:ext cx="4456825" cy="10080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b="1" dirty="0" smtClean="0"/>
              <a:t>16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October2018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b="1" dirty="0" smtClean="0"/>
              <a:t>CNMC premises</a:t>
            </a:r>
          </a:p>
          <a:p>
            <a:pPr algn="ctr">
              <a:buNone/>
            </a:pPr>
            <a:r>
              <a:rPr lang="en-US" sz="2400" b="1" dirty="0"/>
              <a:t>Madrid</a:t>
            </a:r>
            <a:endParaRPr lang="en-US" sz="2400" b="1" dirty="0" smtClean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kern="0" dirty="0" smtClean="0">
                <a:cs typeface="+mn-cs"/>
              </a:rPr>
              <a:t>48</a:t>
            </a:r>
            <a:r>
              <a:rPr lang="en-GB" sz="2800" b="1" kern="0" baseline="30000" dirty="0" smtClean="0">
                <a:cs typeface="+mn-cs"/>
              </a:rPr>
              <a:t>th</a:t>
            </a:r>
            <a:r>
              <a:rPr lang="en-GB" sz="2800" b="1" kern="0" dirty="0" smtClean="0">
                <a:cs typeface="+mn-cs"/>
              </a:rPr>
              <a:t> </a:t>
            </a:r>
            <a:r>
              <a:rPr lang="en-GB" sz="2800" b="1" kern="0" dirty="0">
                <a:cs typeface="+mn-cs"/>
              </a:rPr>
              <a:t>IG Meeting </a:t>
            </a:r>
            <a:r>
              <a:rPr lang="en-GB" sz="28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2800" b="1" kern="0" dirty="0">
                <a:solidFill>
                  <a:srgbClr val="264D74"/>
                </a:solidFill>
                <a:cs typeface="+mn-cs"/>
              </a:rPr>
            </a:br>
            <a:r>
              <a:rPr lang="en-GB" sz="28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8890" y="911429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3039" y="914730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7841" y="914730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62652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74136" y="643819"/>
            <a:ext cx="7837487" cy="353219"/>
          </a:xfrm>
        </p:spPr>
        <p:txBody>
          <a:bodyPr/>
          <a:lstStyle/>
          <a:p>
            <a:pPr lvl="0"/>
            <a:r>
              <a:rPr lang="en-US" sz="2400" dirty="0" smtClean="0"/>
              <a:t>6. </a:t>
            </a:r>
            <a:r>
              <a:rPr lang="en-GB" sz="2400" dirty="0"/>
              <a:t>Other issues</a:t>
            </a:r>
            <a:endParaRPr lang="es-ES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0" y="962192"/>
            <a:ext cx="794040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600" b="1" u="sng" dirty="0"/>
              <a:t>6</a:t>
            </a:r>
            <a:r>
              <a:rPr lang="en-GB" sz="1600" b="1" u="sng" dirty="0" smtClean="0"/>
              <a:t>.1. </a:t>
            </a:r>
            <a:r>
              <a:rPr lang="en-GB" sz="1600" b="1" u="sng" dirty="0"/>
              <a:t>Public consultation on new LNG terminals model in Spain</a:t>
            </a:r>
          </a:p>
          <a:p>
            <a:pPr lvl="1"/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10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6" y="1269969"/>
            <a:ext cx="5596688" cy="5451507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347155"/>
              </p:ext>
            </p:extLst>
          </p:nvPr>
        </p:nvGraphicFramePr>
        <p:xfrm>
          <a:off x="6386512" y="1315410"/>
          <a:ext cx="2581275" cy="558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1275">
                  <a:extLst>
                    <a:ext uri="{9D8B030D-6E8A-4147-A177-3AD203B41FA5}">
                      <a16:colId xmlns:a16="http://schemas.microsoft.com/office/drawing/2014/main" val="1101064794"/>
                    </a:ext>
                  </a:extLst>
                </a:gridCol>
              </a:tblGrid>
              <a:tr h="59346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Five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potential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models</a:t>
                      </a:r>
                      <a:r>
                        <a:rPr lang="es-ES" dirty="0" smtClean="0"/>
                        <a:t>: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793248"/>
                  </a:ext>
                </a:extLst>
              </a:tr>
              <a:tr h="59346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Current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model</a:t>
                      </a:r>
                      <a:r>
                        <a:rPr lang="es-ES" baseline="0" dirty="0" smtClean="0"/>
                        <a:t> + </a:t>
                      </a:r>
                      <a:r>
                        <a:rPr lang="es-ES" baseline="0" dirty="0" err="1" smtClean="0"/>
                        <a:t>unbundled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services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455707"/>
                  </a:ext>
                </a:extLst>
              </a:tr>
              <a:tr h="836960">
                <a:tc>
                  <a:txBody>
                    <a:bodyPr/>
                    <a:lstStyle/>
                    <a:p>
                      <a:r>
                        <a:rPr lang="es-ES" dirty="0" smtClean="0"/>
                        <a:t>“</a:t>
                      </a:r>
                      <a:r>
                        <a:rPr lang="es-ES" dirty="0" err="1" smtClean="0"/>
                        <a:t>Joint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dirty="0" err="1" smtClean="0"/>
                        <a:t>regasification</a:t>
                      </a:r>
                      <a:r>
                        <a:rPr lang="es-ES" dirty="0" smtClean="0"/>
                        <a:t>” </a:t>
                      </a:r>
                      <a:r>
                        <a:rPr lang="es-ES" dirty="0" err="1" smtClean="0"/>
                        <a:t>model</a:t>
                      </a:r>
                      <a:r>
                        <a:rPr lang="es-ES" dirty="0" smtClean="0"/>
                        <a:t> (</a:t>
                      </a:r>
                      <a:r>
                        <a:rPr lang="es-ES" dirty="0" err="1" smtClean="0"/>
                        <a:t>for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all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terminals</a:t>
                      </a:r>
                      <a:r>
                        <a:rPr lang="es-ES" dirty="0" smtClean="0"/>
                        <a:t>)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373435"/>
                  </a:ext>
                </a:extLst>
              </a:tr>
              <a:tr h="836960">
                <a:tc>
                  <a:txBody>
                    <a:bodyPr/>
                    <a:lstStyle/>
                    <a:p>
                      <a:r>
                        <a:rPr lang="es-ES" dirty="0" smtClean="0"/>
                        <a:t>“</a:t>
                      </a:r>
                      <a:r>
                        <a:rPr lang="es-ES" dirty="0" err="1" smtClean="0"/>
                        <a:t>Hybrid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model</a:t>
                      </a:r>
                      <a:r>
                        <a:rPr lang="es-ES" baseline="0" dirty="0" smtClean="0"/>
                        <a:t>”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829745"/>
                  </a:ext>
                </a:extLst>
              </a:tr>
              <a:tr h="1088048">
                <a:tc>
                  <a:txBody>
                    <a:bodyPr/>
                    <a:lstStyle/>
                    <a:p>
                      <a:r>
                        <a:rPr lang="es-ES" dirty="0" smtClean="0"/>
                        <a:t>“</a:t>
                      </a:r>
                      <a:r>
                        <a:rPr lang="es-ES" dirty="0" err="1" smtClean="0"/>
                        <a:t>Joint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regasification</a:t>
                      </a:r>
                      <a:r>
                        <a:rPr lang="es-ES" baseline="0" dirty="0" smtClean="0"/>
                        <a:t> and LNG </a:t>
                      </a:r>
                      <a:r>
                        <a:rPr lang="es-ES" baseline="0" dirty="0" err="1" smtClean="0"/>
                        <a:t>storage</a:t>
                      </a:r>
                      <a:r>
                        <a:rPr lang="es-ES" dirty="0" smtClean="0"/>
                        <a:t>”</a:t>
                      </a:r>
                      <a:r>
                        <a:rPr lang="es-ES" baseline="0" dirty="0" smtClean="0"/>
                        <a:t> (virtual LNG </a:t>
                      </a:r>
                      <a:r>
                        <a:rPr lang="es-ES" baseline="0" dirty="0" err="1" smtClean="0"/>
                        <a:t>plant</a:t>
                      </a:r>
                      <a:r>
                        <a:rPr lang="es-ES" baseline="0" dirty="0" smtClean="0"/>
                        <a:t>)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855044"/>
                  </a:ext>
                </a:extLst>
              </a:tr>
              <a:tr h="1088048">
                <a:tc>
                  <a:txBody>
                    <a:bodyPr/>
                    <a:lstStyle/>
                    <a:p>
                      <a:r>
                        <a:rPr lang="es-ES" dirty="0" smtClean="0"/>
                        <a:t>“</a:t>
                      </a:r>
                      <a:r>
                        <a:rPr lang="es-ES" dirty="0" err="1" smtClean="0"/>
                        <a:t>Unique</a:t>
                      </a:r>
                      <a:r>
                        <a:rPr lang="es-ES" dirty="0" smtClean="0"/>
                        <a:t> LNG </a:t>
                      </a:r>
                      <a:r>
                        <a:rPr lang="es-ES" dirty="0" err="1" smtClean="0"/>
                        <a:t>plant</a:t>
                      </a:r>
                      <a:r>
                        <a:rPr lang="es-ES" dirty="0" smtClean="0"/>
                        <a:t>” </a:t>
                      </a:r>
                      <a:r>
                        <a:rPr lang="es-ES" dirty="0" err="1" smtClean="0"/>
                        <a:t>model</a:t>
                      </a:r>
                      <a:r>
                        <a:rPr lang="es-ES" dirty="0" smtClean="0"/>
                        <a:t> (</a:t>
                      </a:r>
                      <a:r>
                        <a:rPr lang="es-ES" dirty="0" err="1" smtClean="0"/>
                        <a:t>joint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management</a:t>
                      </a:r>
                      <a:r>
                        <a:rPr lang="es-ES" dirty="0" smtClean="0"/>
                        <a:t> of </a:t>
                      </a:r>
                      <a:r>
                        <a:rPr lang="es-ES" dirty="0" err="1" smtClean="0"/>
                        <a:t>all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terminals</a:t>
                      </a:r>
                      <a:r>
                        <a:rPr lang="es-ES" dirty="0" smtClean="0"/>
                        <a:t>)</a:t>
                      </a:r>
                    </a:p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105722"/>
                  </a:ext>
                </a:extLst>
              </a:tr>
            </a:tbl>
          </a:graphicData>
        </a:graphic>
      </p:graphicFrame>
      <p:sp>
        <p:nvSpPr>
          <p:cNvPr id="11" name="Flecha derecha 10"/>
          <p:cNvSpPr/>
          <p:nvPr/>
        </p:nvSpPr>
        <p:spPr>
          <a:xfrm>
            <a:off x="6079956" y="2944084"/>
            <a:ext cx="352426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877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82664" y="3031303"/>
            <a:ext cx="7451474" cy="1059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600" b="1" dirty="0" smtClean="0">
                <a:solidFill>
                  <a:schemeClr val="tx1"/>
                </a:solidFill>
              </a:rPr>
              <a:t>Public consultation on new LNG terminals model in Spain</a:t>
            </a:r>
          </a:p>
          <a:p>
            <a:pPr lvl="1" algn="ctr"/>
            <a:r>
              <a:rPr lang="en-US" sz="2400" b="1" dirty="0" smtClean="0">
                <a:solidFill>
                  <a:schemeClr val="tx1"/>
                </a:solidFill>
              </a:rPr>
              <a:t>Open until </a:t>
            </a:r>
            <a:r>
              <a:rPr lang="en-US" sz="2400" b="1" dirty="0">
                <a:solidFill>
                  <a:schemeClr val="tx1"/>
                </a:solidFill>
              </a:rPr>
              <a:t>31</a:t>
            </a:r>
            <a:r>
              <a:rPr lang="en-US" sz="2400" b="1" baseline="30000" dirty="0">
                <a:solidFill>
                  <a:schemeClr val="tx1"/>
                </a:solidFill>
              </a:rPr>
              <a:t>st</a:t>
            </a:r>
            <a:r>
              <a:rPr lang="en-US" sz="2400" b="1" dirty="0">
                <a:solidFill>
                  <a:schemeClr val="tx1"/>
                </a:solidFill>
              </a:rPr>
              <a:t> October 2018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353219"/>
          </a:xfrm>
        </p:spPr>
        <p:txBody>
          <a:bodyPr/>
          <a:lstStyle/>
          <a:p>
            <a:pPr lvl="0"/>
            <a:r>
              <a:rPr lang="en-US" sz="2400" dirty="0" smtClean="0"/>
              <a:t>6</a:t>
            </a:r>
            <a:r>
              <a:rPr lang="en-US" sz="2400" b="1" dirty="0" smtClean="0"/>
              <a:t>. </a:t>
            </a:r>
            <a:r>
              <a:rPr lang="en-GB" sz="2400" b="1" dirty="0" smtClean="0"/>
              <a:t>Other issues</a:t>
            </a:r>
            <a:endParaRPr lang="es-ES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371218" y="1250558"/>
            <a:ext cx="79404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b="1" u="sng" dirty="0" smtClean="0"/>
              <a:t>6.1. Public consultation on new LNG terminals model in Spain</a:t>
            </a:r>
            <a:endParaRPr lang="en-GB" b="1" u="sng" dirty="0"/>
          </a:p>
          <a:p>
            <a:pPr lvl="1"/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11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446124" y="1565986"/>
            <a:ext cx="7444471" cy="14437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2000" dirty="0" smtClean="0">
              <a:solidFill>
                <a:schemeClr val="tx1"/>
              </a:solidFill>
            </a:endParaRPr>
          </a:p>
          <a:p>
            <a:pPr lvl="1" algn="ctr"/>
            <a:endParaRPr lang="en-US" sz="2000" dirty="0">
              <a:solidFill>
                <a:schemeClr val="tx1"/>
              </a:solidFill>
            </a:endParaRPr>
          </a:p>
          <a:p>
            <a:pPr lvl="1" algn="ctr"/>
            <a:endParaRPr lang="en-US" sz="2000" dirty="0" smtClean="0">
              <a:solidFill>
                <a:schemeClr val="tx1"/>
              </a:solidFill>
            </a:endParaRPr>
          </a:p>
          <a:p>
            <a:pPr lvl="1" algn="ctr"/>
            <a:endParaRPr lang="en-US" sz="2000" dirty="0" smtClean="0">
              <a:solidFill>
                <a:schemeClr val="tx1"/>
              </a:solidFill>
            </a:endParaRPr>
          </a:p>
          <a:p>
            <a:pPr lvl="1" algn="ctr"/>
            <a:r>
              <a:rPr lang="en-US" sz="2000" dirty="0" smtClean="0">
                <a:solidFill>
                  <a:schemeClr val="tx1"/>
                </a:solidFill>
              </a:rPr>
              <a:t>PC launched: 28</a:t>
            </a:r>
            <a:r>
              <a:rPr lang="en-US" sz="2000" baseline="30000" dirty="0" smtClean="0">
                <a:solidFill>
                  <a:schemeClr val="tx1"/>
                </a:solidFill>
              </a:rPr>
              <a:t>th</a:t>
            </a:r>
            <a:r>
              <a:rPr lang="en-US" sz="2000" dirty="0" smtClean="0">
                <a:solidFill>
                  <a:schemeClr val="tx1"/>
                </a:solidFill>
              </a:rPr>
              <a:t> September 2018</a:t>
            </a:r>
          </a:p>
          <a:p>
            <a:pPr lvl="1" algn="ctr"/>
            <a:endParaRPr lang="en-US" sz="2000" dirty="0" smtClean="0">
              <a:solidFill>
                <a:schemeClr val="tx1"/>
              </a:solidFill>
            </a:endParaRPr>
          </a:p>
          <a:p>
            <a:pPr lvl="1" algn="ctr"/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0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353219"/>
          </a:xfrm>
        </p:spPr>
        <p:txBody>
          <a:bodyPr/>
          <a:lstStyle/>
          <a:p>
            <a:pPr lvl="0"/>
            <a:r>
              <a:rPr lang="en-US" sz="2400" dirty="0"/>
              <a:t>6</a:t>
            </a:r>
            <a:r>
              <a:rPr lang="en-US" sz="2400" b="1" dirty="0" smtClean="0"/>
              <a:t>. </a:t>
            </a:r>
            <a:r>
              <a:rPr lang="en-GB" sz="2400" b="1" dirty="0" smtClean="0"/>
              <a:t>Other issues</a:t>
            </a:r>
            <a:endParaRPr lang="es-ES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371218" y="1250558"/>
            <a:ext cx="79404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b="1" u="sng" dirty="0"/>
              <a:t>6</a:t>
            </a:r>
            <a:r>
              <a:rPr lang="en-GB" b="1" u="sng" dirty="0" smtClean="0"/>
              <a:t>.2. Plan for implementation of UIOLI LT mechanism at VIP </a:t>
            </a:r>
            <a:r>
              <a:rPr lang="en-GB" b="1" u="sng" dirty="0" err="1" smtClean="0"/>
              <a:t>Ibérico</a:t>
            </a:r>
            <a:endParaRPr lang="en-GB" b="1" u="sng" dirty="0"/>
          </a:p>
          <a:p>
            <a:pPr lvl="1"/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65603" y="3272589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information by ERSE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12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1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353219"/>
          </a:xfrm>
        </p:spPr>
        <p:txBody>
          <a:bodyPr/>
          <a:lstStyle/>
          <a:p>
            <a:pPr lvl="0"/>
            <a:r>
              <a:rPr lang="en-US" sz="2400" b="1" dirty="0" smtClean="0"/>
              <a:t>7. </a:t>
            </a:r>
            <a:r>
              <a:rPr lang="en-GB" sz="2400" b="1" dirty="0" smtClean="0"/>
              <a:t>New activities: brainstorming on new Work Plan 2019-2020</a:t>
            </a:r>
            <a:endParaRPr lang="es-ES" sz="2400" b="1" dirty="0"/>
          </a:p>
        </p:txBody>
      </p:sp>
      <p:sp>
        <p:nvSpPr>
          <p:cNvPr id="6" name="Rectángulo 5"/>
          <p:cNvSpPr/>
          <p:nvPr/>
        </p:nvSpPr>
        <p:spPr>
          <a:xfrm>
            <a:off x="833256" y="2406315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discussion NRAs and TSOs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13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23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8</a:t>
            </a:r>
            <a:r>
              <a:rPr lang="en-US" sz="2400" b="1" dirty="0" smtClean="0"/>
              <a:t>. </a:t>
            </a:r>
            <a:r>
              <a:rPr lang="en-GB" sz="2400" b="1" dirty="0" smtClean="0"/>
              <a:t>AOB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14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901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650149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9. </a:t>
            </a:r>
            <a:r>
              <a:rPr lang="en-GB" sz="2400" b="1" dirty="0" smtClean="0"/>
              <a:t>Calendar of the next meeting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8" name="5 Rectángulo"/>
          <p:cNvSpPr/>
          <p:nvPr/>
        </p:nvSpPr>
        <p:spPr>
          <a:xfrm>
            <a:off x="575556" y="6036685"/>
            <a:ext cx="799288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 err="1" smtClean="0"/>
              <a:t>Next</a:t>
            </a:r>
            <a:r>
              <a:rPr lang="es-ES" sz="1600" b="1" u="sng" dirty="0" smtClean="0"/>
              <a:t> IG meeting</a:t>
            </a:r>
            <a:r>
              <a:rPr lang="es-ES" sz="1600" b="1" dirty="0" smtClean="0"/>
              <a:t>: </a:t>
            </a:r>
            <a:r>
              <a:rPr lang="es-ES" sz="1600" b="1" dirty="0" err="1" smtClean="0"/>
              <a:t>tbd</a:t>
            </a:r>
            <a:r>
              <a:rPr lang="es-ES" sz="1600" i="1" dirty="0" smtClean="0"/>
              <a:t> (</a:t>
            </a:r>
            <a:r>
              <a:rPr lang="es-ES" sz="1600" i="1" dirty="0" err="1" smtClean="0"/>
              <a:t>tentative</a:t>
            </a:r>
            <a:r>
              <a:rPr lang="es-ES" sz="1600" i="1" dirty="0" smtClean="0"/>
              <a:t> date: XX </a:t>
            </a:r>
            <a:r>
              <a:rPr lang="es-ES" sz="1600" i="1" dirty="0" err="1" smtClean="0"/>
              <a:t>November</a:t>
            </a:r>
            <a:r>
              <a:rPr lang="es-ES" sz="1600" i="1" dirty="0" smtClean="0"/>
              <a:t>)</a:t>
            </a:r>
            <a:endParaRPr lang="es-ES" sz="1600" i="1" u="sng" dirty="0"/>
          </a:p>
          <a:p>
            <a:pPr lvl="0"/>
            <a:endParaRPr lang="es-ES" sz="1600" dirty="0" smtClean="0">
              <a:solidFill>
                <a:srgbClr val="FF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586228" y="1258887"/>
            <a:ext cx="504056" cy="21597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IG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3" name="Marcador de pie de página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15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28880"/>
            <a:ext cx="432206" cy="25536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13" y="1538320"/>
            <a:ext cx="7264565" cy="440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623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043608" y="2967335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Thank you for your participation</a:t>
            </a:r>
            <a:endParaRPr lang="es-E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4C91ACA-1C80-4EF1-B622-64D3C00CF61A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16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84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35324" y="464278"/>
            <a:ext cx="7837487" cy="607765"/>
          </a:xfrm>
        </p:spPr>
        <p:txBody>
          <a:bodyPr lIns="0" tIns="0" rIns="0" bIns="0" anchor="b" anchorCtr="0"/>
          <a:lstStyle/>
          <a:p>
            <a:pPr algn="ctr"/>
            <a:r>
              <a:rPr lang="de-DE" sz="2400" dirty="0" smtClean="0"/>
              <a:t>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EF8C7C56-833D-49D8-A5E1-C9F16BFB79A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24" y="1100518"/>
            <a:ext cx="6335009" cy="502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970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2. </a:t>
            </a:r>
            <a:r>
              <a:rPr lang="en-GB" sz="2400" b="1" dirty="0"/>
              <a:t>WP First target: use of infrastructures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583446" y="1226369"/>
            <a:ext cx="762537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s-ES" sz="1600" dirty="0" smtClean="0"/>
          </a:p>
          <a:p>
            <a:endParaRPr lang="es-ES" sz="1600" dirty="0"/>
          </a:p>
          <a:p>
            <a:endParaRPr lang="es-ES" sz="1600" dirty="0" smtClean="0"/>
          </a:p>
          <a:p>
            <a:endParaRPr lang="es-ES" sz="1600" dirty="0" smtClean="0"/>
          </a:p>
          <a:p>
            <a:pPr lvl="2"/>
            <a:endParaRPr lang="es-ES" sz="1600" dirty="0" smtClean="0"/>
          </a:p>
          <a:p>
            <a:r>
              <a:rPr lang="es-ES" sz="1600" dirty="0"/>
              <a:t>	</a:t>
            </a:r>
          </a:p>
          <a:p>
            <a:endParaRPr lang="es-ES" sz="1600" dirty="0" smtClean="0"/>
          </a:p>
          <a:p>
            <a:endParaRPr lang="es-ES" sz="1200" dirty="0"/>
          </a:p>
          <a:p>
            <a:pPr lvl="1"/>
            <a:endParaRPr lang="en-GB" b="1" u="sng" dirty="0" smtClean="0"/>
          </a:p>
          <a:p>
            <a:pPr lvl="1"/>
            <a:endParaRPr lang="en-GB" b="1" u="sng" dirty="0"/>
          </a:p>
          <a:p>
            <a:pPr lvl="1"/>
            <a:endParaRPr lang="en-GB" b="1" u="sng" dirty="0" smtClean="0"/>
          </a:p>
          <a:p>
            <a:pPr lvl="1"/>
            <a:endParaRPr lang="en-GB" sz="1400" b="1" u="sng" dirty="0"/>
          </a:p>
          <a:p>
            <a:pPr lvl="1"/>
            <a:endParaRPr lang="es-ES" sz="1600" dirty="0"/>
          </a:p>
          <a:p>
            <a:pPr algn="just"/>
            <a:endParaRPr lang="en-US" sz="16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3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55576" y="2362389"/>
            <a:ext cx="6645959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DONE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3935863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3. </a:t>
            </a:r>
            <a:r>
              <a:rPr lang="en-GB" sz="2400" b="1" dirty="0" smtClean="0"/>
              <a:t>WP Second target: balancing regime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302562" y="1918261"/>
            <a:ext cx="741682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Approved : 20</a:t>
            </a:r>
            <a:r>
              <a:rPr lang="en-US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of September</a:t>
            </a:r>
          </a:p>
          <a:p>
            <a:pPr lvl="1">
              <a:spcAft>
                <a:spcPts val="600"/>
              </a:spcAft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Sent for publication on ACER´s website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4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>
            <a:off x="892953" y="3402524"/>
            <a:ext cx="6645959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DONE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346380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4. </a:t>
            </a:r>
            <a:r>
              <a:rPr lang="en-GB" sz="2400" b="1" dirty="0" smtClean="0"/>
              <a:t>WP Third target: Market integration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521804" y="1529207"/>
            <a:ext cx="78666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b="1" u="sng" dirty="0" smtClean="0"/>
              <a:t>4.1. VIP </a:t>
            </a:r>
            <a:r>
              <a:rPr lang="en-GB" b="1" u="sng" dirty="0" err="1" smtClean="0"/>
              <a:t>Pirineos</a:t>
            </a:r>
            <a:r>
              <a:rPr lang="en-GB" b="1" u="sng" dirty="0" smtClean="0"/>
              <a:t>: gas </a:t>
            </a:r>
            <a:r>
              <a:rPr lang="en-GB" b="1" u="sng" dirty="0"/>
              <a:t>prices and internal congestions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 and TSOs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/>
            <a:r>
              <a:rPr lang="en-GB" dirty="0" smtClean="0"/>
              <a:t>i) Follow-up of gas prices SGRI hubs vs. neighbouring hubs </a:t>
            </a:r>
          </a:p>
          <a:p>
            <a:pPr lvl="1"/>
            <a:endParaRPr lang="en-GB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sz="1400" dirty="0"/>
              <a:t>Evolution of prices D+1 </a:t>
            </a:r>
            <a:r>
              <a:rPr lang="en-GB" sz="1400" dirty="0" smtClean="0"/>
              <a:t>(1</a:t>
            </a:r>
            <a:r>
              <a:rPr lang="en-GB" sz="1400" baseline="30000" dirty="0" smtClean="0"/>
              <a:t>st</a:t>
            </a:r>
            <a:r>
              <a:rPr lang="en-GB" sz="1400" dirty="0" smtClean="0"/>
              <a:t> April 2018- 10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October 2018) </a:t>
            </a:r>
            <a:endParaRPr lang="en-GB" sz="2400" dirty="0" smtClean="0">
              <a:solidFill>
                <a:srgbClr val="FF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5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3" name="Imagen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70" y="2883425"/>
            <a:ext cx="8411578" cy="340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5543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4. </a:t>
            </a:r>
            <a:r>
              <a:rPr lang="en-GB" sz="2400" b="1" dirty="0" smtClean="0"/>
              <a:t>WP Third target: Market integration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242301" y="1307895"/>
            <a:ext cx="78666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b="1" u="sng" dirty="0" smtClean="0"/>
              <a:t>4.1. </a:t>
            </a:r>
            <a:r>
              <a:rPr lang="en-GB" b="1" u="sng" dirty="0" smtClean="0"/>
              <a:t>Winter prices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information by NRAs and TSOs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/>
            <a:r>
              <a:rPr lang="en-GB" dirty="0" smtClean="0"/>
              <a:t>i) Follow-up of gas prices SGRI hubs vs. neighbouring </a:t>
            </a:r>
            <a:r>
              <a:rPr lang="en-GB" dirty="0" smtClean="0"/>
              <a:t>hubs </a:t>
            </a:r>
            <a:r>
              <a:rPr lang="en-GB" i="1" dirty="0" smtClean="0"/>
              <a:t>(cont.) </a:t>
            </a:r>
            <a:endParaRPr lang="en-GB" i="1" dirty="0" smtClean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6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342586"/>
            <a:ext cx="3276019" cy="39157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562" y="2336686"/>
            <a:ext cx="3768653" cy="284316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679941" y="5658944"/>
            <a:ext cx="2040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GB" dirty="0"/>
              <a:t>S</a:t>
            </a:r>
            <a:r>
              <a:rPr lang="en-GB" dirty="0" smtClean="0"/>
              <a:t>ource </a:t>
            </a:r>
            <a:r>
              <a:rPr lang="en-GB" dirty="0"/>
              <a:t>ICIS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712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353219"/>
          </a:xfrm>
        </p:spPr>
        <p:txBody>
          <a:bodyPr/>
          <a:lstStyle/>
          <a:p>
            <a:pPr lvl="0"/>
            <a:r>
              <a:rPr lang="en-US" sz="2400" b="1" dirty="0"/>
              <a:t>4. </a:t>
            </a:r>
            <a:r>
              <a:rPr lang="en-GB" sz="2400" b="1" dirty="0"/>
              <a:t>WP Third target: Market integration</a:t>
            </a:r>
            <a:endParaRPr lang="es-ES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371218" y="1250558"/>
            <a:ext cx="79404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b="1" u="sng" dirty="0" smtClean="0"/>
              <a:t>4.2. Update </a:t>
            </a:r>
            <a:r>
              <a:rPr lang="en-GB" b="1" u="sng" dirty="0"/>
              <a:t>on the creation of a single gas market area in France</a:t>
            </a:r>
          </a:p>
          <a:p>
            <a:pPr lvl="1"/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65603" y="3272589"/>
            <a:ext cx="6751633" cy="625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chemeClr val="bg1"/>
                </a:solidFill>
              </a:rPr>
              <a:t>F</a:t>
            </a:r>
            <a:r>
              <a:rPr lang="en-US" sz="2800" b="1" dirty="0" smtClean="0">
                <a:solidFill>
                  <a:schemeClr val="bg1"/>
                </a:solidFill>
              </a:rPr>
              <a:t>or information by CRE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7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5. </a:t>
            </a:r>
            <a:r>
              <a:rPr lang="en-GB" sz="2400" b="1" dirty="0" smtClean="0"/>
              <a:t>WP Fourth target: Infrastructures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412365" y="785683"/>
            <a:ext cx="72789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GB" dirty="0" smtClean="0"/>
          </a:p>
          <a:p>
            <a:pPr lvl="1"/>
            <a:endParaRPr lang="en-GB" b="1" dirty="0" smtClean="0"/>
          </a:p>
          <a:p>
            <a:pPr lvl="1"/>
            <a:r>
              <a:rPr lang="en-GB" b="1" dirty="0" smtClean="0"/>
              <a:t>5.1. Follow-up STEP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NRAs)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endParaRPr lang="en-GB" b="1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3"/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b="1" u="sng" dirty="0"/>
          </a:p>
          <a:p>
            <a:pPr lvl="1"/>
            <a:r>
              <a:rPr lang="en-GB" b="1" u="sng" dirty="0" smtClean="0"/>
              <a:t> </a:t>
            </a:r>
            <a:endParaRPr lang="es-ES" b="1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8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9" name="4 Rectángulo"/>
          <p:cNvSpPr/>
          <p:nvPr/>
        </p:nvSpPr>
        <p:spPr>
          <a:xfrm>
            <a:off x="605410" y="1781867"/>
            <a:ext cx="72789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Investment </a:t>
            </a:r>
            <a:r>
              <a:rPr lang="en-GB" dirty="0"/>
              <a:t>request was received by NRAs on 23</a:t>
            </a:r>
            <a:r>
              <a:rPr lang="en-GB" baseline="30000" dirty="0"/>
              <a:t>th</a:t>
            </a:r>
            <a:r>
              <a:rPr lang="en-GB" dirty="0"/>
              <a:t> July 2018 (date from which time starts running)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Deadline for </a:t>
            </a:r>
            <a:r>
              <a:rPr lang="en-GB" dirty="0"/>
              <a:t>NRAs to make a decision: </a:t>
            </a:r>
            <a:r>
              <a:rPr lang="en-GB" dirty="0" smtClean="0"/>
              <a:t>23th </a:t>
            </a:r>
            <a:r>
              <a:rPr lang="en-GB" dirty="0"/>
              <a:t>January </a:t>
            </a:r>
            <a:r>
              <a:rPr lang="en-GB" dirty="0" smtClean="0"/>
              <a:t>2018 (6 months).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NRAs discussion is already on process: NRAs (CRE-CNMC-ERSE) are having trilateral meetings every 2/3 weeks to define a common position.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Four </a:t>
            </a:r>
            <a:r>
              <a:rPr lang="en-GB" dirty="0"/>
              <a:t>CBA analysis (</a:t>
            </a:r>
            <a:r>
              <a:rPr lang="en-GB" dirty="0" err="1"/>
              <a:t>Pöyry</a:t>
            </a:r>
            <a:r>
              <a:rPr lang="en-GB" dirty="0"/>
              <a:t>, Frontier, </a:t>
            </a:r>
            <a:r>
              <a:rPr lang="en-GB" dirty="0" err="1"/>
              <a:t>Térega</a:t>
            </a:r>
            <a:r>
              <a:rPr lang="en-GB" dirty="0"/>
              <a:t> and ENAGAS-REE).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NRAs are discussing what inputs take into consideration to make their decision: Scenarios, costs, benefits, revenues, CBAs, CAPEX, OPEX, residual value, CEF funds,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In conclusion, everything is currently open for discussion</a:t>
            </a:r>
          </a:p>
          <a:p>
            <a:pPr lvl="3"/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b="1" u="sng" dirty="0"/>
          </a:p>
          <a:p>
            <a:pPr lvl="1"/>
            <a:r>
              <a:rPr lang="en-GB" b="1" u="sng" dirty="0" smtClean="0"/>
              <a:t>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5624795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353219"/>
          </a:xfrm>
        </p:spPr>
        <p:txBody>
          <a:bodyPr/>
          <a:lstStyle/>
          <a:p>
            <a:pPr lvl="0"/>
            <a:r>
              <a:rPr lang="en-US" sz="2400" dirty="0" smtClean="0"/>
              <a:t>6. </a:t>
            </a:r>
            <a:r>
              <a:rPr lang="en-GB" sz="2400" dirty="0"/>
              <a:t>Other issues</a:t>
            </a:r>
            <a:endParaRPr lang="es-ES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371218" y="1250558"/>
            <a:ext cx="79404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b="1" u="sng" dirty="0" smtClean="0"/>
              <a:t>6.1. </a:t>
            </a:r>
            <a:r>
              <a:rPr lang="en-GB" b="1" u="sng" dirty="0"/>
              <a:t>Public consultation on new LNG terminals model in Spain</a:t>
            </a:r>
          </a:p>
          <a:p>
            <a:pPr lvl="1"/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9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38" y="1949118"/>
            <a:ext cx="7307879" cy="416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872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_Abstract xmlns="985daa2e-53d8-4475-82b8-9c7d25324e34" xsi:nil="true"/>
    <_dlc_DocId xmlns="985daa2e-53d8-4475-82b8-9c7d25324e34">ACER-2018-81690</_dlc_DocId>
    <_dlc_DocIdUrl xmlns="985daa2e-53d8-4475-82b8-9c7d25324e34">
      <Url>https://extranet.acer.europa.eu/Events/48th-IG-Meeting/_layouts/15/DocIdRedir.aspx?ID=ACER-2018-81690</Url>
      <Description>ACER-2018-81690</Description>
    </_dlc_DocIdUrl>
    <AcerDocumentName xmlns="b3859c2e-1152-4760-bba3-85740b479ff1">0 - 48th IG_Meeting guide_v1.pptx</AcerDocumentNam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CD3DEB65EDE24C9F881791D73BA665" ma:contentTypeVersion="20" ma:contentTypeDescription="Create a new document." ma:contentTypeScope="" ma:versionID="87d711ffc9462f35f852aa9c5cf8282c">
  <xsd:schema xmlns:xsd="http://www.w3.org/2001/XMLSchema" xmlns:xs="http://www.w3.org/2001/XMLSchema" xmlns:p="http://schemas.microsoft.com/office/2006/metadata/properties" xmlns:ns2="985daa2e-53d8-4475-82b8-9c7d25324e34" xmlns:ns3="b3859c2e-1152-4760-bba3-85740b479ff1" targetNamespace="http://schemas.microsoft.com/office/2006/metadata/properties" ma:root="true" ma:fieldsID="aea28fdbae3188543750c8c939f2223b" ns2:_="" ns3:_="">
    <xsd:import namespace="985daa2e-53d8-4475-82b8-9c7d25324e34"/>
    <xsd:import namespace="b3859c2e-1152-4760-bba3-85740b479ff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859c2e-1152-4760-bba3-85740b479ff1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B85DC0-3A67-4923-AE23-C9A2A2BE6C8A}"/>
</file>

<file path=customXml/itemProps2.xml><?xml version="1.0" encoding="utf-8"?>
<ds:datastoreItem xmlns:ds="http://schemas.openxmlformats.org/officeDocument/2006/customXml" ds:itemID="{BA499A92-D434-498F-B1BE-D08B70EC97A9}"/>
</file>

<file path=customXml/itemProps3.xml><?xml version="1.0" encoding="utf-8"?>
<ds:datastoreItem xmlns:ds="http://schemas.openxmlformats.org/officeDocument/2006/customXml" ds:itemID="{4B58E53D-22EB-4D1B-9036-37980DC166E9}"/>
</file>

<file path=customXml/itemProps4.xml><?xml version="1.0" encoding="utf-8"?>
<ds:datastoreItem xmlns:ds="http://schemas.openxmlformats.org/officeDocument/2006/customXml" ds:itemID="{53497F1E-93C2-4DCC-8120-49139FB2D9EA}"/>
</file>

<file path=docProps/app.xml><?xml version="1.0" encoding="utf-8"?>
<Properties xmlns="http://schemas.openxmlformats.org/officeDocument/2006/extended-properties" xmlns:vt="http://schemas.openxmlformats.org/officeDocument/2006/docPropsVTypes">
  <Template>ACER new presentation template</Template>
  <TotalTime>2217</TotalTime>
  <Words>482</Words>
  <Application>Microsoft Office PowerPoint</Application>
  <PresentationFormat>Presentación en pantalla (4:3)</PresentationFormat>
  <Paragraphs>111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16</vt:i4>
      </vt:variant>
    </vt:vector>
  </HeadingPairs>
  <TitlesOfParts>
    <vt:vector size="30" baseType="lpstr">
      <vt:lpstr>ＭＳ Ｐゴシック</vt:lpstr>
      <vt:lpstr>Arial</vt:lpstr>
      <vt:lpstr>Arial Unicode MS</vt:lpstr>
      <vt:lpstr>Calibri</vt:lpstr>
      <vt:lpstr>Trebuchet MS</vt:lpstr>
      <vt:lpstr>Verdana</vt:lpstr>
      <vt:lpstr>Wingdings</vt:lpstr>
      <vt:lpstr>ACER new presentation template</vt:lpstr>
      <vt:lpstr>Custom Design</vt:lpstr>
      <vt:lpstr>Office Theme</vt:lpstr>
      <vt:lpstr>ACER</vt:lpstr>
      <vt:lpstr>1_ACER</vt:lpstr>
      <vt:lpstr>1_Custom Design</vt:lpstr>
      <vt:lpstr>1_Office Theme</vt:lpstr>
      <vt:lpstr>Presentación de PowerPoint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4. WP Third target: Market integration</vt:lpstr>
      <vt:lpstr>Presentación de PowerPoint</vt:lpstr>
      <vt:lpstr>6. Other issues</vt:lpstr>
      <vt:lpstr>6. Other issues</vt:lpstr>
      <vt:lpstr>6. Other issues</vt:lpstr>
      <vt:lpstr>6. Other issues</vt:lpstr>
      <vt:lpstr>7. New activities: brainstorming on new Work Plan 2019-2020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wholesale market functioning - for Madrid forum</dc:title>
  <dc:creator>Claire CAMUS (ACER)</dc:creator>
  <cp:lastModifiedBy>Alonso Borrego, Nuria</cp:lastModifiedBy>
  <cp:revision>630</cp:revision>
  <cp:lastPrinted>2017-09-12T10:38:10Z</cp:lastPrinted>
  <dcterms:created xsi:type="dcterms:W3CDTF">2011-11-28T15:46:36Z</dcterms:created>
  <dcterms:modified xsi:type="dcterms:W3CDTF">2018-10-15T10:29:28Z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0x010100E9CD3DEB65EDE24C9F881791D73BA665</vt:lpwstr>
  </property>
  <property fmtid="{D5CDD505-2E9C-101B-9397-08002B2CF9AE}" pid="3" name="_dlc_DocIdItemGuid">
    <vt:lpwstr>155bbe28-b5b4-4074-ab4f-e0d4e399f714</vt:lpwstr>
  </property>
</Properties>
</file>