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</p:sldMasterIdLst>
  <p:notesMasterIdLst>
    <p:notesMasterId r:id="rId35"/>
  </p:notesMasterIdLst>
  <p:handoutMasterIdLst>
    <p:handoutMasterId r:id="rId36"/>
  </p:handoutMasterIdLst>
  <p:sldIdLst>
    <p:sldId id="424" r:id="rId12"/>
    <p:sldId id="425" r:id="rId13"/>
    <p:sldId id="455" r:id="rId14"/>
    <p:sldId id="482" r:id="rId15"/>
    <p:sldId id="483" r:id="rId16"/>
    <p:sldId id="476" r:id="rId17"/>
    <p:sldId id="477" r:id="rId18"/>
    <p:sldId id="478" r:id="rId19"/>
    <p:sldId id="479" r:id="rId20"/>
    <p:sldId id="480" r:id="rId21"/>
    <p:sldId id="484" r:id="rId22"/>
    <p:sldId id="481" r:id="rId23"/>
    <p:sldId id="486" r:id="rId24"/>
    <p:sldId id="490" r:id="rId25"/>
    <p:sldId id="487" r:id="rId26"/>
    <p:sldId id="433" r:id="rId27"/>
    <p:sldId id="492" r:id="rId28"/>
    <p:sldId id="495" r:id="rId29"/>
    <p:sldId id="493" r:id="rId30"/>
    <p:sldId id="491" r:id="rId31"/>
    <p:sldId id="475" r:id="rId32"/>
    <p:sldId id="443" r:id="rId33"/>
    <p:sldId id="444" r:id="rId34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140" y="120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9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9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0982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C424-5B58-46AA-9AB8-DDBA009793E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14 mayo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DA3987-FE26-4013-AFF4-CB059B8E6BF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9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01" r:id="rId8"/>
    <p:sldLayoutId id="2147483802" r:id="rId9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mc.es/ambitos-de-actuacion/energia/consultas-publica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17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June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 smtClean="0"/>
              <a:t>Telco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50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990" y="795482"/>
            <a:ext cx="826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2. WP </a:t>
            </a:r>
            <a:r>
              <a:rPr lang="en-GB" sz="2000" b="1" dirty="0"/>
              <a:t>First target: use of infrastructures in the </a:t>
            </a:r>
            <a:r>
              <a:rPr lang="en-GB" sz="2000" b="1" dirty="0" smtClean="0"/>
              <a:t>Region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273224" y="1318974"/>
            <a:ext cx="727280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2.3. </a:t>
            </a:r>
            <a:r>
              <a:rPr lang="en-US" u="sng" dirty="0"/>
              <a:t>Report on use of infrastructures (Oct16-April19): draft index </a:t>
            </a:r>
            <a:r>
              <a:rPr lang="en-US" i="1" u="sng" dirty="0"/>
              <a:t>(cont.)</a:t>
            </a:r>
          </a:p>
          <a:p>
            <a:pPr lvl="2" algn="just"/>
            <a:endParaRPr lang="en-US" i="1" dirty="0">
              <a:ea typeface="Arial Unicode MS" pitchFamily="34" charset="-128"/>
            </a:endParaRPr>
          </a:p>
          <a:p>
            <a:pPr lvl="1" algn="just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5. Conclusions and recommendations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dirty="0" smtClean="0">
              <a:ea typeface="Arial Unicode MS" pitchFamily="34" charset="-128"/>
            </a:endParaRPr>
          </a:p>
          <a:p>
            <a:pPr lvl="1"/>
            <a:r>
              <a:rPr lang="en-US" sz="1400" b="1" i="1" dirty="0" smtClean="0"/>
              <a:t>Main </a:t>
            </a:r>
            <a:r>
              <a:rPr lang="en-US" sz="1400" b="1" i="1" dirty="0"/>
              <a:t>conclusions of the </a:t>
            </a:r>
            <a:r>
              <a:rPr lang="en-US" sz="1400" b="1" i="1" dirty="0" smtClean="0"/>
              <a:t>assessment with regard to capacity allocation,  use of capacity, flows and CMP and recommendations.</a:t>
            </a:r>
            <a:endParaRPr lang="es-ES" sz="1400" b="1" i="1" dirty="0"/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ea typeface="Arial Unicode MS" pitchFamily="34" charset="-128"/>
            </a:endParaRPr>
          </a:p>
          <a:p>
            <a:pPr lvl="1" algn="r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54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7358" y="995537"/>
            <a:ext cx="826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2. WP </a:t>
            </a:r>
            <a:r>
              <a:rPr lang="en-GB" sz="2000" b="1" dirty="0"/>
              <a:t>First target: use of infrastructures in the </a:t>
            </a:r>
            <a:r>
              <a:rPr lang="en-GB" sz="2000" b="1" dirty="0" smtClean="0"/>
              <a:t>Region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4241" y="3849800"/>
            <a:ext cx="7200800" cy="134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TSOs will </a:t>
            </a:r>
            <a:r>
              <a:rPr lang="en-US" dirty="0" smtClean="0">
                <a:solidFill>
                  <a:schemeClr val="tx1"/>
                </a:solidFill>
              </a:rPr>
              <a:t>periodically inform about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development of </a:t>
            </a:r>
            <a:r>
              <a:rPr lang="en-US" dirty="0">
                <a:solidFill>
                  <a:schemeClr val="tx1"/>
                </a:solidFill>
              </a:rPr>
              <a:t>the report on the use of the interconnections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period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October </a:t>
            </a:r>
            <a:r>
              <a:rPr lang="en-US" dirty="0" smtClean="0">
                <a:solidFill>
                  <a:schemeClr val="tx1"/>
                </a:solidFill>
              </a:rPr>
              <a:t>2016 </a:t>
            </a:r>
            <a:r>
              <a:rPr lang="en-US" dirty="0">
                <a:solidFill>
                  <a:schemeClr val="tx1"/>
                </a:solidFill>
              </a:rPr>
              <a:t>to 30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April 2019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Deadline: December 2019 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20316" y="1466056"/>
            <a:ext cx="85905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2.3. </a:t>
            </a:r>
            <a:r>
              <a:rPr lang="en-US" u="sng" dirty="0"/>
              <a:t>Report on use of infrastructures (Oct16-April19</a:t>
            </a:r>
            <a:r>
              <a:rPr lang="en-US" u="sng" dirty="0" smtClean="0"/>
              <a:t>): next steps and timeline</a:t>
            </a:r>
          </a:p>
          <a:p>
            <a:pPr lvl="1"/>
            <a:endParaRPr lang="en-US" u="sng" dirty="0"/>
          </a:p>
          <a:p>
            <a:pPr marL="800100" lvl="1" indent="-342900">
              <a:buAutoNum type="arabicPeriod"/>
            </a:pPr>
            <a:r>
              <a:rPr lang="en-US" dirty="0" smtClean="0"/>
              <a:t>Detailed index will be sent for comments and online approval (by 24</a:t>
            </a:r>
            <a:r>
              <a:rPr lang="en-US" baseline="30000" dirty="0" smtClean="0"/>
              <a:t>th</a:t>
            </a:r>
            <a:r>
              <a:rPr lang="en-US" dirty="0" smtClean="0"/>
              <a:t> June).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Next IG meeting TSO will present a first draft of </a:t>
            </a:r>
            <a:r>
              <a:rPr lang="en-US" smtClean="0"/>
              <a:t>the report.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257011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/>
              <a:t>WP </a:t>
            </a:r>
            <a:r>
              <a:rPr lang="en-GB" sz="2400" b="1" dirty="0" smtClean="0"/>
              <a:t>Second target</a:t>
            </a:r>
            <a:r>
              <a:rPr lang="en-GB" sz="2400" b="1" dirty="0"/>
              <a:t>: </a:t>
            </a:r>
            <a:r>
              <a:rPr lang="en-GB" sz="2400" b="1" dirty="0" smtClean="0"/>
              <a:t>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39552" y="1381417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u="sng" dirty="0" smtClean="0"/>
              <a:t>3.1</a:t>
            </a:r>
            <a:r>
              <a:rPr lang="en-GB" u="sng" dirty="0"/>
              <a:t>. Follow-up of gas prices SGRI hubs vs. neighbouring hubs </a:t>
            </a:r>
          </a:p>
          <a:p>
            <a:pPr algn="just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Evolution </a:t>
            </a:r>
            <a:r>
              <a:rPr lang="en-GB" dirty="0"/>
              <a:t>of prices D+1 </a:t>
            </a:r>
            <a:r>
              <a:rPr lang="en-GB" dirty="0" smtClean="0"/>
              <a:t>(1</a:t>
            </a:r>
            <a:r>
              <a:rPr lang="en-GB" baseline="30000" dirty="0" smtClean="0"/>
              <a:t>st</a:t>
            </a:r>
            <a:r>
              <a:rPr lang="en-GB" dirty="0" smtClean="0"/>
              <a:t> December </a:t>
            </a:r>
            <a:r>
              <a:rPr lang="en-GB" dirty="0"/>
              <a:t>2018- </a:t>
            </a:r>
            <a:r>
              <a:rPr lang="en-GB" dirty="0" smtClean="0"/>
              <a:t>13</a:t>
            </a:r>
            <a:r>
              <a:rPr lang="en-GB" baseline="30000" dirty="0" smtClean="0"/>
              <a:t>th</a:t>
            </a:r>
            <a:r>
              <a:rPr lang="en-GB" dirty="0" smtClean="0"/>
              <a:t> June 2019) </a:t>
            </a:r>
            <a:endParaRPr lang="en-GB" sz="3200" dirty="0">
              <a:solidFill>
                <a:srgbClr val="FF0000"/>
              </a:solidFill>
            </a:endParaRPr>
          </a:p>
          <a:p>
            <a:pPr algn="just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GB" dirty="0"/>
          </a:p>
        </p:txBody>
      </p:sp>
      <p:pic>
        <p:nvPicPr>
          <p:cNvPr id="3" name="Imagen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2" y="2621183"/>
            <a:ext cx="8030495" cy="357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481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u="sng" dirty="0" smtClean="0"/>
              <a:t>3.2</a:t>
            </a:r>
            <a:r>
              <a:rPr lang="en-GB" u="sng" dirty="0"/>
              <a:t>. Update on the progress of merger of market areas in France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CRE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u="sng" dirty="0" smtClean="0"/>
              <a:t>3.3. </a:t>
            </a:r>
            <a:r>
              <a:rPr lang="en-GB" u="sng" dirty="0"/>
              <a:t>Implementation of UIOLI LT mechanism at VIP Iberico </a:t>
            </a:r>
            <a:endParaRPr lang="en-GB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REN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</a:t>
            </a:r>
            <a:r>
              <a:rPr lang="en-GB" sz="2400" dirty="0" smtClean="0">
                <a:solidFill>
                  <a:schemeClr val="tx1"/>
                </a:solidFill>
              </a:rPr>
              <a:t>Third target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400" dirty="0" smtClean="0">
                <a:solidFill>
                  <a:schemeClr val="tx1"/>
                </a:solidFill>
              </a:rPr>
              <a:t>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6" y="1611505"/>
            <a:ext cx="7940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u="sng" dirty="0" smtClean="0"/>
              <a:t>4.2</a:t>
            </a:r>
            <a:r>
              <a:rPr lang="en-GB" sz="2000" u="sng" dirty="0"/>
              <a:t>. </a:t>
            </a:r>
            <a:r>
              <a:rPr lang="en-GB" sz="2000" u="sng" dirty="0" smtClean="0"/>
              <a:t>Follow-up</a:t>
            </a:r>
            <a:endParaRPr lang="en-GB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8"/>
            <a:ext cx="7346018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 and NRAs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WP </a:t>
            </a:r>
            <a:r>
              <a:rPr lang="en-GB" sz="2400" b="1" dirty="0" smtClean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81000" y="1423715"/>
            <a:ext cx="71097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5.1. </a:t>
            </a:r>
            <a:r>
              <a:rPr lang="es-ES" u="sng" dirty="0" err="1"/>
              <a:t>Regulatory</a:t>
            </a:r>
            <a:r>
              <a:rPr lang="es-ES" u="sng" dirty="0"/>
              <a:t> </a:t>
            </a:r>
            <a:r>
              <a:rPr lang="es-ES" u="sng" dirty="0" err="1"/>
              <a:t>developments</a:t>
            </a:r>
            <a:r>
              <a:rPr lang="es-ES" u="sng" dirty="0"/>
              <a:t> in </a:t>
            </a:r>
            <a:r>
              <a:rPr lang="es-ES" u="sng" dirty="0" err="1"/>
              <a:t>Spain</a:t>
            </a:r>
            <a:endParaRPr lang="es-ES" u="sng" dirty="0"/>
          </a:p>
          <a:p>
            <a:pPr lvl="0"/>
            <a:endParaRPr lang="es-ES" sz="1600" b="1" u="sng" dirty="0">
              <a:solidFill>
                <a:srgbClr val="000000"/>
              </a:solidFill>
            </a:endParaRPr>
          </a:p>
          <a:p>
            <a:pPr marL="1314450" lvl="2" indent="-400050">
              <a:buAutoNum type="romanLcParenR"/>
            </a:pPr>
            <a:r>
              <a:rPr lang="en-GB" dirty="0" smtClean="0"/>
              <a:t>Public </a:t>
            </a:r>
            <a:r>
              <a:rPr lang="en-GB" dirty="0"/>
              <a:t>consultation on balancing regime (for information by CNMC</a:t>
            </a:r>
            <a:r>
              <a:rPr lang="en-GB" dirty="0" smtClean="0"/>
              <a:t>). </a:t>
            </a:r>
          </a:p>
          <a:p>
            <a:pPr marL="1314450" lvl="2" indent="-400050">
              <a:buAutoNum type="romanLcParenR" startAt="2"/>
            </a:pPr>
            <a:r>
              <a:rPr lang="en-GB" dirty="0" smtClean="0"/>
              <a:t>Public </a:t>
            </a:r>
            <a:r>
              <a:rPr lang="en-GB" dirty="0"/>
              <a:t>consultation on access regime (for information by CNMC</a:t>
            </a:r>
            <a:r>
              <a:rPr lang="en-GB" dirty="0" smtClean="0"/>
              <a:t>). </a:t>
            </a:r>
          </a:p>
          <a:p>
            <a:pPr lvl="2"/>
            <a:endParaRPr lang="en-GB" dirty="0"/>
          </a:p>
          <a:p>
            <a:pPr lvl="2"/>
            <a:r>
              <a:rPr lang="en-GB" dirty="0" smtClean="0"/>
              <a:t>Deadline for comments: </a:t>
            </a:r>
            <a:r>
              <a:rPr lang="en-GB" sz="1600" b="1" dirty="0"/>
              <a:t>5</a:t>
            </a:r>
            <a:r>
              <a:rPr lang="en-GB" sz="1600" b="1" baseline="30000" dirty="0"/>
              <a:t>th</a:t>
            </a:r>
            <a:r>
              <a:rPr lang="en-GB" sz="1600" b="1" dirty="0"/>
              <a:t> July </a:t>
            </a:r>
            <a:r>
              <a:rPr lang="en-GB" sz="1600" b="1" dirty="0" smtClean="0"/>
              <a:t>2019</a:t>
            </a:r>
          </a:p>
          <a:p>
            <a:pPr lvl="2"/>
            <a:endParaRPr lang="en-GB" sz="1600" b="1" dirty="0"/>
          </a:p>
          <a:p>
            <a:pPr lvl="2"/>
            <a:r>
              <a:rPr lang="en-GB" sz="1600" b="1" dirty="0" smtClean="0"/>
              <a:t>Documents available in Spanish at:</a:t>
            </a:r>
          </a:p>
          <a:p>
            <a:pPr lvl="2"/>
            <a:r>
              <a:rPr lang="es-ES" sz="1600" dirty="0">
                <a:hlinkClick r:id="rId2"/>
              </a:rPr>
              <a:t>https://www.cnmc.es/ambitos-de-actuacion/energia/consultas-publicas</a:t>
            </a:r>
            <a:endParaRPr lang="en-GB" sz="1600" b="1" dirty="0"/>
          </a:p>
          <a:p>
            <a:pPr lvl="2"/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WP </a:t>
            </a:r>
            <a:r>
              <a:rPr lang="en-GB" sz="2400" b="1" dirty="0" smtClean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80999" y="1423715"/>
            <a:ext cx="7643117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5.1. </a:t>
            </a:r>
            <a:r>
              <a:rPr lang="es-ES" u="sng" dirty="0" err="1"/>
              <a:t>Regulatory</a:t>
            </a:r>
            <a:r>
              <a:rPr lang="es-ES" u="sng" dirty="0"/>
              <a:t> </a:t>
            </a:r>
            <a:r>
              <a:rPr lang="es-ES" u="sng" dirty="0" err="1"/>
              <a:t>developments</a:t>
            </a:r>
            <a:r>
              <a:rPr lang="es-ES" u="sng" dirty="0"/>
              <a:t> in </a:t>
            </a:r>
            <a:r>
              <a:rPr lang="es-ES" u="sng" dirty="0" err="1" smtClean="0"/>
              <a:t>Spain</a:t>
            </a:r>
            <a:r>
              <a:rPr lang="es-ES" u="sng" dirty="0" smtClean="0"/>
              <a:t>: New </a:t>
            </a:r>
            <a:r>
              <a:rPr lang="es-ES" u="sng" dirty="0" err="1" smtClean="0"/>
              <a:t>access</a:t>
            </a:r>
            <a:r>
              <a:rPr lang="es-ES" u="sng" dirty="0" smtClean="0"/>
              <a:t> </a:t>
            </a:r>
            <a:r>
              <a:rPr lang="es-ES" u="sng" dirty="0" err="1" smtClean="0"/>
              <a:t>regime</a:t>
            </a:r>
            <a:endParaRPr lang="es-ES" u="sng" dirty="0" smtClean="0"/>
          </a:p>
          <a:p>
            <a:pPr lvl="1"/>
            <a:endParaRPr lang="es-ES" sz="1600" b="1" u="sng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solidFill>
                  <a:srgbClr val="000000"/>
                </a:solidFill>
              </a:rPr>
              <a:t>New LNG </a:t>
            </a:r>
            <a:r>
              <a:rPr lang="en-US" sz="1600" dirty="0" smtClean="0">
                <a:solidFill>
                  <a:srgbClr val="000000"/>
                </a:solidFill>
              </a:rPr>
              <a:t>model, similar to the applied in the US: </a:t>
            </a:r>
            <a:r>
              <a:rPr lang="en-US" sz="1600" dirty="0" smtClean="0"/>
              <a:t>A </a:t>
            </a:r>
            <a:r>
              <a:rPr lang="en-US" sz="1600" dirty="0"/>
              <a:t>virtual LNG </a:t>
            </a:r>
            <a:r>
              <a:rPr lang="en-US" sz="1600" dirty="0" smtClean="0"/>
              <a:t>plant for regasification and LNG storage.</a:t>
            </a:r>
            <a:endParaRPr lang="en-US" sz="1600" dirty="0"/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s-ES" sz="1600" dirty="0" smtClean="0">
                <a:solidFill>
                  <a:srgbClr val="000000"/>
                </a:solidFill>
              </a:rPr>
              <a:t>Standard </a:t>
            </a:r>
            <a:r>
              <a:rPr lang="en-US" sz="1600" dirty="0" smtClean="0">
                <a:solidFill>
                  <a:srgbClr val="000000"/>
                </a:solidFill>
              </a:rPr>
              <a:t>capacity products allocated through market-based procedures (currently FCFS).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Time horizons products aligned with CAM.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New services offered (both individual and aggregated services) 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CMP application. 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Guarantees (same model).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es-ES" sz="1600" dirty="0" smtClean="0">
              <a:solidFill>
                <a:srgbClr val="000000"/>
              </a:solidFill>
            </a:endParaRPr>
          </a:p>
          <a:p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224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-821" y="1319215"/>
            <a:ext cx="8980098" cy="50335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59836" y="1629313"/>
            <a:ext cx="3428939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Virtual LNG terminal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753999" y="2046145"/>
            <a:ext cx="3074802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Virtual UGSS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94976" y="3884302"/>
            <a:ext cx="307480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Gas </a:t>
            </a:r>
            <a:r>
              <a:rPr lang="es-ES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Balacing</a:t>
            </a:r>
            <a:r>
              <a:rPr lang="es-ES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Point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6383" y="767539"/>
            <a:ext cx="84670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5.1. </a:t>
            </a:r>
            <a:r>
              <a:rPr lang="es-ES" u="sng" dirty="0" err="1"/>
              <a:t>Regulatory</a:t>
            </a:r>
            <a:r>
              <a:rPr lang="es-ES" u="sng" dirty="0"/>
              <a:t> </a:t>
            </a:r>
            <a:r>
              <a:rPr lang="es-ES" u="sng" dirty="0" err="1"/>
              <a:t>developments</a:t>
            </a:r>
            <a:r>
              <a:rPr lang="es-ES" u="sng" dirty="0"/>
              <a:t> in </a:t>
            </a:r>
            <a:r>
              <a:rPr lang="es-ES" u="sng" dirty="0" err="1"/>
              <a:t>Spain</a:t>
            </a:r>
            <a:r>
              <a:rPr lang="es-ES" u="sng" dirty="0"/>
              <a:t>: new </a:t>
            </a:r>
            <a:r>
              <a:rPr lang="es-ES" u="sng" dirty="0" err="1"/>
              <a:t>access</a:t>
            </a:r>
            <a:r>
              <a:rPr lang="es-ES" u="sng" dirty="0"/>
              <a:t> </a:t>
            </a:r>
            <a:r>
              <a:rPr lang="es-ES" u="sng" dirty="0" err="1"/>
              <a:t>regime</a:t>
            </a:r>
            <a:endParaRPr lang="es-ES" u="sng" dirty="0"/>
          </a:p>
          <a:p>
            <a:pPr lvl="1"/>
            <a:endParaRPr lang="es-ES" sz="1600" b="1" u="sng" dirty="0">
              <a:solidFill>
                <a:srgbClr val="000000"/>
              </a:solidFill>
            </a:endParaRPr>
          </a:p>
          <a:p>
            <a:endParaRPr lang="es-E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8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4622204" y="2414467"/>
            <a:ext cx="3930187" cy="2756593"/>
            <a:chOff x="4622204" y="2414467"/>
            <a:chExt cx="3930187" cy="2756593"/>
          </a:xfrm>
        </p:grpSpPr>
        <p:pic>
          <p:nvPicPr>
            <p:cNvPr id="39" name="Imagen 3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204" y="2414467"/>
              <a:ext cx="3916680" cy="2743200"/>
            </a:xfrm>
            <a:prstGeom prst="rect">
              <a:avLst/>
            </a:prstGeom>
          </p:spPr>
        </p:pic>
        <p:sp>
          <p:nvSpPr>
            <p:cNvPr id="62" name="Rectángulo 61"/>
            <p:cNvSpPr/>
            <p:nvPr/>
          </p:nvSpPr>
          <p:spPr>
            <a:xfrm rot="21031318">
              <a:off x="5853830" y="4713243"/>
              <a:ext cx="2698561" cy="457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-5382" y="2412679"/>
            <a:ext cx="3981569" cy="2760142"/>
            <a:chOff x="-5382" y="2412679"/>
            <a:chExt cx="3981569" cy="2760142"/>
          </a:xfrm>
        </p:grpSpPr>
        <p:pic>
          <p:nvPicPr>
            <p:cNvPr id="10" name="Imagen 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82" y="2412679"/>
              <a:ext cx="3916680" cy="274320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 rot="21031318">
              <a:off x="1277626" y="4715004"/>
              <a:ext cx="2698561" cy="457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987-FE26-4013-AFF4-CB059B8E6BFC}" type="slidenum">
              <a:rPr lang="es-ES" b="1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E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39552" y="1635477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2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 bwMode="auto">
          <a:xfrm>
            <a:off x="-266795" y="572432"/>
            <a:ext cx="8513008" cy="63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es-ES" sz="800" b="1" dirty="0"/>
          </a:p>
          <a:p>
            <a:pPr marL="452438" lvl="1" algn="just">
              <a:spcBef>
                <a:spcPct val="20000"/>
              </a:spcBef>
            </a:pPr>
            <a:r>
              <a:rPr lang="en-US" sz="2000" b="1" dirty="0" smtClean="0"/>
              <a:t>5</a:t>
            </a:r>
            <a:r>
              <a:rPr lang="en-US" sz="2000" b="1" dirty="0"/>
              <a:t>. WP </a:t>
            </a:r>
            <a:r>
              <a:rPr lang="en-GB" sz="2000" b="1" dirty="0"/>
              <a:t>Forth target: other items for discussion </a:t>
            </a:r>
            <a:endParaRPr lang="es-ES" sz="2000" b="1" dirty="0"/>
          </a:p>
          <a:p>
            <a:pPr marL="452438" lvl="1" algn="ctr">
              <a:spcBef>
                <a:spcPct val="20000"/>
              </a:spcBef>
            </a:pPr>
            <a:endParaRPr lang="es-ES" sz="500" dirty="0"/>
          </a:p>
        </p:txBody>
      </p:sp>
      <p:pic>
        <p:nvPicPr>
          <p:cNvPr id="11" name="Imagen 10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7" y="2213012"/>
            <a:ext cx="35179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03" y="2105321"/>
            <a:ext cx="35179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 de texto 14"/>
          <p:cNvSpPr txBox="1"/>
          <p:nvPr/>
        </p:nvSpPr>
        <p:spPr>
          <a:xfrm>
            <a:off x="-58568" y="2077757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Mugardos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 de texto 16"/>
          <p:cNvSpPr txBox="1"/>
          <p:nvPr/>
        </p:nvSpPr>
        <p:spPr>
          <a:xfrm>
            <a:off x="1302083" y="1983401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Bilbao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raso 14"/>
          <p:cNvSpPr/>
          <p:nvPr/>
        </p:nvSpPr>
        <p:spPr>
          <a:xfrm rot="16200000">
            <a:off x="832664" y="2370194"/>
            <a:ext cx="170180" cy="184150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6" name="Pentágono 15"/>
          <p:cNvSpPr/>
          <p:nvPr/>
        </p:nvSpPr>
        <p:spPr>
          <a:xfrm rot="1459598">
            <a:off x="640974" y="2603013"/>
            <a:ext cx="269240" cy="12446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7" name="Retraso 16"/>
          <p:cNvSpPr/>
          <p:nvPr/>
        </p:nvSpPr>
        <p:spPr>
          <a:xfrm rot="16200000">
            <a:off x="1779603" y="2394246"/>
            <a:ext cx="170180" cy="184150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8" name="Pentágono 17"/>
          <p:cNvSpPr/>
          <p:nvPr/>
        </p:nvSpPr>
        <p:spPr>
          <a:xfrm rot="5400000">
            <a:off x="1962483" y="2502196"/>
            <a:ext cx="269240" cy="12446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19" name="Imagen 18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19" y="3047612"/>
            <a:ext cx="35179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38" y="3529725"/>
            <a:ext cx="35179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 de texto 18"/>
          <p:cNvSpPr txBox="1"/>
          <p:nvPr/>
        </p:nvSpPr>
        <p:spPr>
          <a:xfrm>
            <a:off x="3324181" y="2891402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Barcelona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 de texto 19"/>
          <p:cNvSpPr txBox="1"/>
          <p:nvPr/>
        </p:nvSpPr>
        <p:spPr>
          <a:xfrm>
            <a:off x="2647435" y="3403817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Sagunto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traso 22"/>
          <p:cNvSpPr/>
          <p:nvPr/>
        </p:nvSpPr>
        <p:spPr>
          <a:xfrm rot="16200000">
            <a:off x="3423618" y="2973465"/>
            <a:ext cx="170180" cy="184150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4" name="Retraso 23"/>
          <p:cNvSpPr/>
          <p:nvPr/>
        </p:nvSpPr>
        <p:spPr>
          <a:xfrm rot="16200000">
            <a:off x="2716228" y="3571635"/>
            <a:ext cx="170180" cy="184150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Pentágono 24"/>
          <p:cNvSpPr/>
          <p:nvPr/>
        </p:nvSpPr>
        <p:spPr>
          <a:xfrm rot="10800000">
            <a:off x="3228038" y="3183650"/>
            <a:ext cx="269240" cy="12446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6" name="Pentágono 25"/>
          <p:cNvSpPr/>
          <p:nvPr/>
        </p:nvSpPr>
        <p:spPr>
          <a:xfrm rot="11067966">
            <a:off x="2694003" y="3809760"/>
            <a:ext cx="269240" cy="12446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7" name="Rectángulo redondeado 26"/>
          <p:cNvSpPr/>
          <p:nvPr/>
        </p:nvSpPr>
        <p:spPr>
          <a:xfrm>
            <a:off x="1517348" y="3017280"/>
            <a:ext cx="1086485" cy="1097915"/>
          </a:xfrm>
          <a:prstGeom prst="roundRect">
            <a:avLst>
              <a:gd name="adj" fmla="val 872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PVB</a:t>
            </a:r>
            <a:endParaRPr lang="es-ES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 </a:t>
            </a:r>
            <a:r>
              <a:rPr lang="es-ES" sz="1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tpte.– dist.</a:t>
            </a:r>
            <a:endParaRPr lang="es-ES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lmacenamiento de acceso directo 27"/>
          <p:cNvSpPr/>
          <p:nvPr/>
        </p:nvSpPr>
        <p:spPr>
          <a:xfrm>
            <a:off x="1881838" y="3422410"/>
            <a:ext cx="354965" cy="176530"/>
          </a:xfrm>
          <a:prstGeom prst="flowChartMagneticDru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9" name="Imagen 28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88" y="4686612"/>
            <a:ext cx="35179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89" y="4526002"/>
            <a:ext cx="35179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Cuadro de texto 20"/>
          <p:cNvSpPr txBox="1"/>
          <p:nvPr/>
        </p:nvSpPr>
        <p:spPr>
          <a:xfrm>
            <a:off x="2361872" y="4395500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Cartagena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 de texto 22"/>
          <p:cNvSpPr txBox="1"/>
          <p:nvPr/>
        </p:nvSpPr>
        <p:spPr>
          <a:xfrm>
            <a:off x="209883" y="4553897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Huelva</a:t>
            </a:r>
            <a:endParaRPr lang="es-E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traso 33"/>
          <p:cNvSpPr/>
          <p:nvPr/>
        </p:nvSpPr>
        <p:spPr>
          <a:xfrm rot="16200000">
            <a:off x="2453338" y="4239572"/>
            <a:ext cx="170180" cy="184150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5" name="Retraso 34"/>
          <p:cNvSpPr/>
          <p:nvPr/>
        </p:nvSpPr>
        <p:spPr>
          <a:xfrm rot="16200000">
            <a:off x="1157303" y="4423087"/>
            <a:ext cx="170180" cy="184150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Pentágono 35"/>
          <p:cNvSpPr/>
          <p:nvPr/>
        </p:nvSpPr>
        <p:spPr>
          <a:xfrm rot="18514517">
            <a:off x="1260808" y="4638352"/>
            <a:ext cx="269240" cy="12446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7" name="Pentágono 36"/>
          <p:cNvSpPr/>
          <p:nvPr/>
        </p:nvSpPr>
        <p:spPr>
          <a:xfrm rot="13997863">
            <a:off x="2213943" y="4412927"/>
            <a:ext cx="269240" cy="12446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853111" y="1748821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en-US" dirty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(Current situation):</a:t>
            </a: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Imagen 39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83" y="2236316"/>
            <a:ext cx="35179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89" y="2107109"/>
            <a:ext cx="35179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Cuadro de texto 14"/>
          <p:cNvSpPr txBox="1"/>
          <p:nvPr/>
        </p:nvSpPr>
        <p:spPr>
          <a:xfrm>
            <a:off x="4590528" y="2101061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Mugardos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uadro de texto 16"/>
          <p:cNvSpPr txBox="1"/>
          <p:nvPr/>
        </p:nvSpPr>
        <p:spPr>
          <a:xfrm>
            <a:off x="5929669" y="1985189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Bilbao</a:t>
            </a:r>
            <a:endParaRPr lang="es-E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Imagen 47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16" y="3017126"/>
            <a:ext cx="35179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n 48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24" y="3531513"/>
            <a:ext cx="35179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Cuadro de texto 18"/>
          <p:cNvSpPr txBox="1"/>
          <p:nvPr/>
        </p:nvSpPr>
        <p:spPr>
          <a:xfrm>
            <a:off x="7947212" y="2882506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Barcelona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uadro de texto 19"/>
          <p:cNvSpPr txBox="1"/>
          <p:nvPr/>
        </p:nvSpPr>
        <p:spPr>
          <a:xfrm>
            <a:off x="7275869" y="3405215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Sagunto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Imagen 57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74" y="4688400"/>
            <a:ext cx="35179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agen 58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79" y="4299780"/>
            <a:ext cx="35179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Cuadro de texto 20"/>
          <p:cNvSpPr txBox="1"/>
          <p:nvPr/>
        </p:nvSpPr>
        <p:spPr>
          <a:xfrm>
            <a:off x="7192684" y="4182305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Cartagena</a:t>
            </a:r>
            <a:endParaRPr lang="es-E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uadro de texto 22"/>
          <p:cNvSpPr txBox="1"/>
          <p:nvPr/>
        </p:nvSpPr>
        <p:spPr>
          <a:xfrm>
            <a:off x="4837469" y="4555685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Huelva</a:t>
            </a:r>
            <a:endParaRPr lang="es-E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4461592" y="1427843"/>
            <a:ext cx="4272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(New </a:t>
            </a:r>
            <a:r>
              <a:rPr lang="es-ES" dirty="0" err="1" smtClean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</a:t>
            </a:r>
            <a:r>
              <a:rPr lang="en-US" dirty="0" smtClean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dirty="0" smtClean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200" dirty="0" smtClean="0"/>
              <a:t>Virtual </a:t>
            </a:r>
            <a:r>
              <a:rPr lang="es-ES" sz="1200" dirty="0"/>
              <a:t>LNG </a:t>
            </a:r>
            <a:r>
              <a:rPr lang="es-ES" sz="1200" dirty="0" err="1" smtClean="0"/>
              <a:t>plant</a:t>
            </a:r>
            <a:r>
              <a:rPr lang="es-ES" sz="1200" dirty="0" smtClean="0"/>
              <a:t> </a:t>
            </a:r>
            <a:r>
              <a:rPr lang="es-ES" sz="1200" dirty="0" err="1" smtClean="0"/>
              <a:t>for</a:t>
            </a:r>
            <a:r>
              <a:rPr lang="es-ES" sz="1200" dirty="0" smtClean="0"/>
              <a:t> </a:t>
            </a:r>
            <a:r>
              <a:rPr lang="es-ES" sz="1200" dirty="0" err="1" smtClean="0"/>
              <a:t>regasification</a:t>
            </a:r>
            <a:r>
              <a:rPr lang="es-ES" sz="1200" dirty="0" smtClean="0"/>
              <a:t> and LNG </a:t>
            </a:r>
            <a:r>
              <a:rPr lang="es-ES" sz="1200" dirty="0" err="1" smtClean="0"/>
              <a:t>storage</a:t>
            </a:r>
            <a:endParaRPr lang="es-ES" sz="1200" dirty="0"/>
          </a:p>
          <a:p>
            <a:pPr algn="ctr">
              <a:spcAft>
                <a:spcPts val="0"/>
              </a:spcAft>
            </a:pPr>
            <a:r>
              <a:rPr lang="en-US" sz="1200" dirty="0" smtClean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s-E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Flecha abajo 67"/>
          <p:cNvSpPr/>
          <p:nvPr/>
        </p:nvSpPr>
        <p:spPr>
          <a:xfrm rot="16200000">
            <a:off x="4419874" y="3596201"/>
            <a:ext cx="334645" cy="37973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69" name="Rectángulo redondeado 68"/>
          <p:cNvSpPr/>
          <p:nvPr/>
        </p:nvSpPr>
        <p:spPr>
          <a:xfrm>
            <a:off x="6046509" y="3671782"/>
            <a:ext cx="1086485" cy="861695"/>
          </a:xfrm>
          <a:prstGeom prst="roundRect">
            <a:avLst>
              <a:gd name="adj" fmla="val 872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PVB</a:t>
            </a:r>
            <a:endParaRPr lang="es-ES" sz="11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s-ES" sz="1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 tpte.– dist.</a:t>
            </a:r>
            <a:endParaRPr lang="es-ES" sz="11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ángulo redondeado 69"/>
          <p:cNvSpPr/>
          <p:nvPr/>
        </p:nvSpPr>
        <p:spPr>
          <a:xfrm>
            <a:off x="6054764" y="2704829"/>
            <a:ext cx="1086485" cy="914763"/>
          </a:xfrm>
          <a:prstGeom prst="roundRect">
            <a:avLst>
              <a:gd name="adj" fmla="val 872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Almacenam. y regasif. </a:t>
            </a:r>
            <a:r>
              <a:rPr lang="es-ES" sz="1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traso 70"/>
          <p:cNvSpPr/>
          <p:nvPr/>
        </p:nvSpPr>
        <p:spPr>
          <a:xfrm rot="16200000">
            <a:off x="6178657" y="3113451"/>
            <a:ext cx="436109" cy="485775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72" name="Pentágono 71"/>
          <p:cNvSpPr/>
          <p:nvPr/>
        </p:nvSpPr>
        <p:spPr>
          <a:xfrm rot="5400000">
            <a:off x="6651347" y="3487790"/>
            <a:ext cx="453390" cy="170815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73" name="Almacenamiento de acceso directo 72"/>
          <p:cNvSpPr/>
          <p:nvPr/>
        </p:nvSpPr>
        <p:spPr>
          <a:xfrm>
            <a:off x="6403061" y="3962430"/>
            <a:ext cx="354965" cy="176530"/>
          </a:xfrm>
          <a:prstGeom prst="flowChartMagneticDru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3" name="Cuadro de texto 135"/>
          <p:cNvSpPr txBox="1"/>
          <p:nvPr/>
        </p:nvSpPr>
        <p:spPr>
          <a:xfrm>
            <a:off x="4217552" y="5022038"/>
            <a:ext cx="4791977" cy="1659835"/>
          </a:xfrm>
          <a:prstGeom prst="roundRect">
            <a:avLst>
              <a:gd name="adj" fmla="val 444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6 LNG 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loading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reloading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chooses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LNG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single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balancing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zone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endParaRPr lang="es-E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single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endParaRPr lang="es-E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single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regasification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contract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endParaRPr lang="es-E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1 single 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storage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contract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endParaRPr lang="es-E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single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regas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nomination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endParaRPr lang="es-E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Cuadro de texto 135"/>
          <p:cNvSpPr txBox="1"/>
          <p:nvPr/>
        </p:nvSpPr>
        <p:spPr>
          <a:xfrm>
            <a:off x="145821" y="5088734"/>
            <a:ext cx="3826997" cy="1471928"/>
          </a:xfrm>
          <a:prstGeom prst="roundRect">
            <a:avLst>
              <a:gd name="adj" fmla="val 444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 LNG 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loads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reloads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r>
              <a:rPr lang="es-ES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chooses</a:t>
            </a:r>
            <a:r>
              <a:rPr lang="es-ES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balancing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zones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 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markets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Regasification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contract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endParaRPr lang="es-E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Nomination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endParaRPr lang="es-E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300"/>
              </a:spcAft>
            </a:pP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4 Rectángulo"/>
          <p:cNvSpPr/>
          <p:nvPr/>
        </p:nvSpPr>
        <p:spPr>
          <a:xfrm>
            <a:off x="-231744" y="1215041"/>
            <a:ext cx="71097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5.1. </a:t>
            </a:r>
            <a:r>
              <a:rPr lang="es-ES" u="sng" dirty="0" err="1"/>
              <a:t>Regulatory</a:t>
            </a:r>
            <a:r>
              <a:rPr lang="es-ES" u="sng" dirty="0"/>
              <a:t> </a:t>
            </a:r>
            <a:r>
              <a:rPr lang="es-ES" u="sng" dirty="0" err="1"/>
              <a:t>developments</a:t>
            </a:r>
            <a:r>
              <a:rPr lang="es-ES" u="sng" dirty="0"/>
              <a:t> in </a:t>
            </a:r>
            <a:r>
              <a:rPr lang="es-ES" u="sng" dirty="0" err="1" smtClean="0"/>
              <a:t>Spain</a:t>
            </a:r>
            <a:r>
              <a:rPr lang="es-ES" u="sng" dirty="0" smtClean="0"/>
              <a:t>: Access </a:t>
            </a:r>
            <a:r>
              <a:rPr lang="es-ES" u="sng" dirty="0" err="1" smtClean="0"/>
              <a:t>regime</a:t>
            </a:r>
            <a:endParaRPr lang="es-ES" sz="1600" b="1" u="sng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13" y="1086228"/>
            <a:ext cx="4877376" cy="52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WP </a:t>
            </a:r>
            <a:r>
              <a:rPr lang="en-GB" sz="2400" b="1" dirty="0" smtClean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81000" y="1423715"/>
            <a:ext cx="74182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5.1. </a:t>
            </a:r>
            <a:r>
              <a:rPr lang="es-ES" u="sng" dirty="0" err="1"/>
              <a:t>Regulatory</a:t>
            </a:r>
            <a:r>
              <a:rPr lang="es-ES" u="sng" dirty="0"/>
              <a:t> </a:t>
            </a:r>
            <a:r>
              <a:rPr lang="es-ES" u="sng" dirty="0" err="1"/>
              <a:t>developments</a:t>
            </a:r>
            <a:r>
              <a:rPr lang="es-ES" u="sng" dirty="0"/>
              <a:t> in </a:t>
            </a:r>
            <a:r>
              <a:rPr lang="es-ES" u="sng" dirty="0" err="1" smtClean="0"/>
              <a:t>Spain</a:t>
            </a:r>
            <a:r>
              <a:rPr lang="es-ES" u="sng" dirty="0" smtClean="0"/>
              <a:t>: new </a:t>
            </a:r>
            <a:r>
              <a:rPr lang="es-ES" u="sng" dirty="0" err="1" smtClean="0"/>
              <a:t>balancing</a:t>
            </a:r>
            <a:r>
              <a:rPr lang="es-ES" u="sng" dirty="0" smtClean="0"/>
              <a:t> </a:t>
            </a:r>
            <a:r>
              <a:rPr lang="es-ES" u="sng" dirty="0" err="1" smtClean="0"/>
              <a:t>regime</a:t>
            </a:r>
            <a:endParaRPr lang="es-ES" u="sng" dirty="0" smtClean="0"/>
          </a:p>
          <a:p>
            <a:pPr lvl="1"/>
            <a:endParaRPr lang="es-ES" u="sng" dirty="0"/>
          </a:p>
          <a:p>
            <a:pPr marL="742950" lvl="1" indent="-285750">
              <a:buFontTx/>
              <a:buChar char="-"/>
            </a:pPr>
            <a:r>
              <a:rPr lang="es-ES" sz="1600" dirty="0" err="1" smtClean="0"/>
              <a:t>Transport</a:t>
            </a:r>
            <a:r>
              <a:rPr lang="es-ES" sz="1600" dirty="0" smtClean="0"/>
              <a:t> </a:t>
            </a:r>
            <a:r>
              <a:rPr lang="es-ES" sz="1600" dirty="0" err="1" smtClean="0"/>
              <a:t>network</a:t>
            </a:r>
            <a:r>
              <a:rPr lang="es-ES" sz="1600" dirty="0" smtClean="0"/>
              <a:t>: </a:t>
            </a:r>
            <a:r>
              <a:rPr lang="es-ES" sz="1600" dirty="0" err="1" smtClean="0"/>
              <a:t>same</a:t>
            </a:r>
            <a:r>
              <a:rPr lang="es-ES" sz="1600" dirty="0" smtClean="0"/>
              <a:t> </a:t>
            </a:r>
            <a:r>
              <a:rPr lang="es-ES" sz="1600" dirty="0" err="1" smtClean="0"/>
              <a:t>balancing</a:t>
            </a:r>
            <a:r>
              <a:rPr lang="es-ES" sz="1600" dirty="0" smtClean="0"/>
              <a:t> </a:t>
            </a:r>
            <a:r>
              <a:rPr lang="es-ES" sz="1600" dirty="0" err="1" smtClean="0"/>
              <a:t>model</a:t>
            </a:r>
            <a:r>
              <a:rPr lang="es-ES" sz="1600" dirty="0" smtClean="0"/>
              <a:t>, </a:t>
            </a:r>
            <a:r>
              <a:rPr lang="es-ES" sz="1600" dirty="0" err="1" smtClean="0"/>
              <a:t>according</a:t>
            </a:r>
            <a:r>
              <a:rPr lang="es-ES" sz="1600" dirty="0" smtClean="0"/>
              <a:t> to NC.</a:t>
            </a:r>
            <a:r>
              <a:rPr lang="es-ES" sz="1600" dirty="0"/>
              <a:t> </a:t>
            </a:r>
            <a:r>
              <a:rPr lang="es-ES" sz="1600" dirty="0" err="1" smtClean="0"/>
              <a:t>Minor</a:t>
            </a:r>
            <a:r>
              <a:rPr lang="es-ES" sz="1600" dirty="0" smtClean="0"/>
              <a:t> </a:t>
            </a:r>
            <a:r>
              <a:rPr lang="es-ES" sz="1600" dirty="0" err="1" smtClean="0"/>
              <a:t>adjustment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imbalances</a:t>
            </a:r>
            <a:r>
              <a:rPr lang="es-ES" sz="1600" dirty="0" smtClean="0"/>
              <a:t> </a:t>
            </a:r>
            <a:r>
              <a:rPr lang="es-ES" sz="1600" dirty="0" err="1"/>
              <a:t>charges</a:t>
            </a:r>
            <a:r>
              <a:rPr lang="es-ES" sz="1600" dirty="0"/>
              <a:t>  </a:t>
            </a:r>
            <a:r>
              <a:rPr lang="es-ES" sz="1600" dirty="0" err="1"/>
              <a:t>increases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2,5% to 5% </a:t>
            </a:r>
            <a:r>
              <a:rPr lang="es-ES" sz="1600" dirty="0" err="1"/>
              <a:t>over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 smtClean="0"/>
              <a:t>market</a:t>
            </a:r>
            <a:r>
              <a:rPr lang="es-ES" sz="1600" dirty="0" smtClean="0"/>
              <a:t> </a:t>
            </a:r>
            <a:r>
              <a:rPr lang="es-ES" sz="1600" dirty="0" err="1" smtClean="0"/>
              <a:t>price</a:t>
            </a:r>
            <a:r>
              <a:rPr lang="es-ES" sz="1600" dirty="0" smtClean="0"/>
              <a:t>.</a:t>
            </a:r>
            <a:endParaRPr lang="es-ES" sz="1600" dirty="0"/>
          </a:p>
          <a:p>
            <a:pPr lvl="1"/>
            <a:endParaRPr lang="es-ES" sz="1600" dirty="0"/>
          </a:p>
          <a:p>
            <a:pPr marL="742950" lvl="1" indent="-285750">
              <a:buFontTx/>
              <a:buChar char="-"/>
            </a:pPr>
            <a:r>
              <a:rPr lang="es-ES" sz="1600" dirty="0" err="1" smtClean="0"/>
              <a:t>Main</a:t>
            </a:r>
            <a:r>
              <a:rPr lang="es-ES" sz="1600" dirty="0" smtClean="0"/>
              <a:t> </a:t>
            </a:r>
            <a:r>
              <a:rPr lang="es-ES" sz="1600" dirty="0" err="1" smtClean="0"/>
              <a:t>regulatory</a:t>
            </a:r>
            <a:r>
              <a:rPr lang="es-ES" sz="1600" dirty="0" smtClean="0"/>
              <a:t> </a:t>
            </a:r>
            <a:r>
              <a:rPr lang="es-ES" sz="1600" dirty="0" err="1" smtClean="0"/>
              <a:t>changes:Similar</a:t>
            </a:r>
            <a:r>
              <a:rPr lang="es-ES" sz="1600" dirty="0" smtClean="0"/>
              <a:t> </a:t>
            </a:r>
            <a:r>
              <a:rPr lang="es-ES" sz="1600" dirty="0" err="1" smtClean="0"/>
              <a:t>balancing</a:t>
            </a:r>
            <a:r>
              <a:rPr lang="es-ES" sz="1600" dirty="0" smtClean="0"/>
              <a:t> </a:t>
            </a:r>
            <a:r>
              <a:rPr lang="es-ES" sz="1600" dirty="0" err="1" smtClean="0"/>
              <a:t>regime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virtual LNG </a:t>
            </a:r>
            <a:r>
              <a:rPr lang="es-ES" sz="1600" dirty="0" err="1" smtClean="0"/>
              <a:t>plant</a:t>
            </a:r>
            <a:r>
              <a:rPr lang="es-ES" sz="1600" dirty="0" smtClean="0"/>
              <a:t> and virtual US (</a:t>
            </a:r>
            <a:r>
              <a:rPr lang="es-ES" sz="1600" dirty="0" err="1" smtClean="0"/>
              <a:t>with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same</a:t>
            </a:r>
            <a:r>
              <a:rPr lang="es-ES" sz="1600" dirty="0" smtClean="0"/>
              <a:t> </a:t>
            </a:r>
            <a:r>
              <a:rPr lang="es-ES" sz="1600" dirty="0" err="1" smtClean="0"/>
              <a:t>minor</a:t>
            </a:r>
            <a:r>
              <a:rPr lang="es-ES" sz="1600" dirty="0" smtClean="0"/>
              <a:t> </a:t>
            </a:r>
            <a:r>
              <a:rPr lang="es-ES" sz="1600" dirty="0" err="1" smtClean="0"/>
              <a:t>adjustment</a:t>
            </a:r>
            <a:r>
              <a:rPr lang="es-ES" sz="1600" dirty="0" smtClean="0"/>
              <a:t>).</a:t>
            </a:r>
          </a:p>
          <a:p>
            <a:pPr marL="742950" lvl="1" indent="-285750">
              <a:buFontTx/>
              <a:buChar char="-"/>
            </a:pPr>
            <a:endParaRPr lang="es-ES" sz="1600" dirty="0" smtClean="0"/>
          </a:p>
          <a:p>
            <a:pPr marL="742950" lvl="1" indent="-285750">
              <a:buFontTx/>
              <a:buChar char="-"/>
            </a:pPr>
            <a:r>
              <a:rPr lang="es-ES" sz="1600" dirty="0" err="1" smtClean="0"/>
              <a:t>Other</a:t>
            </a:r>
            <a:r>
              <a:rPr lang="es-ES" sz="1600" dirty="0" smtClean="0"/>
              <a:t> </a:t>
            </a:r>
            <a:r>
              <a:rPr lang="es-ES" sz="1600" dirty="0" err="1" smtClean="0"/>
              <a:t>changes</a:t>
            </a:r>
            <a:r>
              <a:rPr lang="es-ES" sz="1600" dirty="0" smtClean="0"/>
              <a:t>: </a:t>
            </a:r>
          </a:p>
          <a:p>
            <a:pPr marL="1076325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financial</a:t>
            </a:r>
            <a:r>
              <a:rPr lang="es-ES" sz="1600" dirty="0" smtClean="0"/>
              <a:t> </a:t>
            </a:r>
            <a:r>
              <a:rPr lang="es-ES" sz="1600" dirty="0" err="1"/>
              <a:t>guarantees</a:t>
            </a:r>
            <a:r>
              <a:rPr lang="es-ES" sz="1600" dirty="0"/>
              <a:t> </a:t>
            </a:r>
            <a:r>
              <a:rPr lang="es-ES" sz="1600" dirty="0" err="1"/>
              <a:t>calculation</a:t>
            </a:r>
            <a:r>
              <a:rPr lang="es-ES" sz="1600" dirty="0"/>
              <a:t> </a:t>
            </a:r>
            <a:r>
              <a:rPr lang="es-ES" sz="1600" dirty="0" err="1"/>
              <a:t>by</a:t>
            </a:r>
            <a:r>
              <a:rPr lang="es-ES" sz="1600" dirty="0"/>
              <a:t> </a:t>
            </a:r>
            <a:r>
              <a:rPr lang="es-ES" sz="1600" dirty="0" err="1"/>
              <a:t>user</a:t>
            </a:r>
            <a:r>
              <a:rPr lang="es-ES" sz="1600" dirty="0"/>
              <a:t> </a:t>
            </a:r>
            <a:r>
              <a:rPr lang="es-ES" sz="1600" dirty="0" err="1"/>
              <a:t>is</a:t>
            </a:r>
            <a:r>
              <a:rPr lang="es-ES" sz="1600" dirty="0"/>
              <a:t> </a:t>
            </a:r>
            <a:r>
              <a:rPr lang="es-ES" sz="1600" dirty="0" err="1"/>
              <a:t>calculated</a:t>
            </a:r>
            <a:r>
              <a:rPr lang="es-ES" sz="1600" dirty="0"/>
              <a:t> more </a:t>
            </a:r>
            <a:r>
              <a:rPr lang="es-ES" sz="1600" dirty="0" err="1"/>
              <a:t>frequently</a:t>
            </a:r>
            <a:r>
              <a:rPr lang="es-ES" sz="1600" dirty="0"/>
              <a:t> (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err="1"/>
              <a:t>every</a:t>
            </a:r>
            <a:r>
              <a:rPr lang="es-ES" sz="1600" dirty="0"/>
              <a:t> 15 </a:t>
            </a:r>
            <a:r>
              <a:rPr lang="es-ES" sz="1600" dirty="0" err="1"/>
              <a:t>days</a:t>
            </a:r>
            <a:r>
              <a:rPr lang="es-ES" sz="1600" dirty="0"/>
              <a:t> to </a:t>
            </a:r>
            <a:r>
              <a:rPr lang="es-ES" sz="1600" dirty="0" err="1"/>
              <a:t>daily</a:t>
            </a:r>
            <a:r>
              <a:rPr lang="es-ES" sz="1600" dirty="0"/>
              <a:t> </a:t>
            </a:r>
            <a:r>
              <a:rPr lang="es-ES" sz="1600" dirty="0" err="1"/>
              <a:t>calculation</a:t>
            </a:r>
            <a:r>
              <a:rPr lang="es-ES" sz="1600" dirty="0" smtClean="0"/>
              <a:t>), </a:t>
            </a:r>
            <a:r>
              <a:rPr lang="es-ES" sz="1600" dirty="0" err="1"/>
              <a:t>taking</a:t>
            </a:r>
            <a:r>
              <a:rPr lang="es-ES" sz="1600" dirty="0"/>
              <a:t> </a:t>
            </a:r>
            <a:r>
              <a:rPr lang="es-ES" sz="1600" dirty="0" err="1"/>
              <a:t>into</a:t>
            </a:r>
            <a:r>
              <a:rPr lang="es-ES" sz="1600" dirty="0"/>
              <a:t> </a:t>
            </a:r>
            <a:r>
              <a:rPr lang="es-ES" sz="1600" dirty="0" err="1"/>
              <a:t>account</a:t>
            </a:r>
            <a:r>
              <a:rPr lang="es-ES" sz="1600" dirty="0"/>
              <a:t> more </a:t>
            </a:r>
            <a:r>
              <a:rPr lang="es-ES" sz="1600" dirty="0" err="1"/>
              <a:t>recent</a:t>
            </a:r>
            <a:r>
              <a:rPr lang="es-ES" sz="1600" dirty="0"/>
              <a:t> data of  </a:t>
            </a:r>
            <a:r>
              <a:rPr lang="es-ES" sz="1600" dirty="0" err="1"/>
              <a:t>imbalances</a:t>
            </a:r>
            <a:r>
              <a:rPr lang="es-ES" sz="1600" dirty="0"/>
              <a:t> of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user</a:t>
            </a:r>
            <a:r>
              <a:rPr lang="es-ES" sz="1600" dirty="0"/>
              <a:t> (</a:t>
            </a:r>
            <a:r>
              <a:rPr lang="es-ES" sz="1600" dirty="0" err="1"/>
              <a:t>currently</a:t>
            </a:r>
            <a:r>
              <a:rPr lang="es-ES" sz="1600" dirty="0"/>
              <a:t> </a:t>
            </a:r>
            <a:r>
              <a:rPr lang="es-ES" sz="1600" dirty="0" err="1"/>
              <a:t>guarantees</a:t>
            </a:r>
            <a:r>
              <a:rPr lang="es-ES" sz="1600" dirty="0"/>
              <a:t> are </a:t>
            </a:r>
            <a:r>
              <a:rPr lang="es-ES" sz="1600" dirty="0" err="1"/>
              <a:t>calculated</a:t>
            </a:r>
            <a:r>
              <a:rPr lang="es-ES" sz="1600" dirty="0"/>
              <a:t> </a:t>
            </a:r>
            <a:r>
              <a:rPr lang="es-ES" sz="1600" dirty="0" err="1"/>
              <a:t>over</a:t>
            </a:r>
            <a:r>
              <a:rPr lang="es-ES" sz="1600" dirty="0"/>
              <a:t> </a:t>
            </a:r>
            <a:r>
              <a:rPr lang="es-ES" sz="1600" dirty="0" err="1"/>
              <a:t>previous</a:t>
            </a:r>
            <a:r>
              <a:rPr lang="es-ES" sz="1600" dirty="0"/>
              <a:t> </a:t>
            </a:r>
            <a:r>
              <a:rPr lang="es-ES" sz="1600" dirty="0" err="1"/>
              <a:t>year</a:t>
            </a:r>
            <a:r>
              <a:rPr lang="es-ES" sz="1600" dirty="0"/>
              <a:t> data (</a:t>
            </a:r>
            <a:r>
              <a:rPr lang="es-ES" sz="1600" dirty="0" err="1"/>
              <a:t>quarter</a:t>
            </a:r>
            <a:r>
              <a:rPr lang="es-ES" sz="1600" dirty="0"/>
              <a:t> of </a:t>
            </a:r>
            <a:r>
              <a:rPr lang="es-ES" sz="1600" dirty="0" err="1"/>
              <a:t>maximum</a:t>
            </a:r>
            <a:r>
              <a:rPr lang="es-ES" sz="1600" dirty="0"/>
              <a:t> </a:t>
            </a:r>
            <a:r>
              <a:rPr lang="es-ES" sz="1600" dirty="0" err="1"/>
              <a:t>imbalance</a:t>
            </a:r>
            <a:r>
              <a:rPr lang="es-ES" sz="1600" dirty="0"/>
              <a:t>) and </a:t>
            </a:r>
            <a:r>
              <a:rPr lang="es-ES" sz="1600" dirty="0" err="1"/>
              <a:t>now</a:t>
            </a:r>
            <a:r>
              <a:rPr lang="es-ES" sz="1600" dirty="0"/>
              <a:t> </a:t>
            </a:r>
            <a:r>
              <a:rPr lang="es-ES" sz="1600" dirty="0" err="1"/>
              <a:t>daily</a:t>
            </a:r>
            <a:r>
              <a:rPr lang="es-ES" sz="1600" dirty="0"/>
              <a:t> </a:t>
            </a:r>
            <a:r>
              <a:rPr lang="es-ES" sz="1600" dirty="0" err="1"/>
              <a:t>calculation</a:t>
            </a:r>
            <a:r>
              <a:rPr lang="es-ES" sz="1600" dirty="0"/>
              <a:t> </a:t>
            </a:r>
            <a:r>
              <a:rPr lang="es-ES" sz="1600" dirty="0" err="1"/>
              <a:t>takes</a:t>
            </a:r>
            <a:r>
              <a:rPr lang="es-ES" sz="1600" dirty="0"/>
              <a:t> </a:t>
            </a:r>
            <a:r>
              <a:rPr lang="es-ES" sz="1600" dirty="0" err="1"/>
              <a:t>daily</a:t>
            </a:r>
            <a:r>
              <a:rPr lang="es-ES" sz="1600" dirty="0"/>
              <a:t> data</a:t>
            </a:r>
            <a:r>
              <a:rPr lang="es-ES" sz="1600" dirty="0" smtClean="0"/>
              <a:t>.</a:t>
            </a:r>
          </a:p>
          <a:p>
            <a:pPr marL="1076325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Operational</a:t>
            </a:r>
            <a:r>
              <a:rPr lang="es-ES" sz="1600" dirty="0" smtClean="0"/>
              <a:t> </a:t>
            </a:r>
            <a:r>
              <a:rPr lang="es-ES" sz="1600" dirty="0" err="1" smtClean="0"/>
              <a:t>limitations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users</a:t>
            </a:r>
            <a:r>
              <a:rPr lang="es-ES" sz="1600" dirty="0" smtClean="0"/>
              <a:t> </a:t>
            </a:r>
            <a:r>
              <a:rPr lang="es-ES" sz="1600" dirty="0" err="1" smtClean="0"/>
              <a:t>with</a:t>
            </a:r>
            <a:r>
              <a:rPr lang="es-ES" sz="1600" dirty="0" smtClean="0"/>
              <a:t> </a:t>
            </a:r>
            <a:r>
              <a:rPr lang="es-ES" sz="1600" dirty="0" err="1" smtClean="0"/>
              <a:t>big</a:t>
            </a:r>
            <a:r>
              <a:rPr lang="es-ES" sz="1600" dirty="0" smtClean="0"/>
              <a:t> </a:t>
            </a:r>
            <a:r>
              <a:rPr lang="es-ES" sz="1600" dirty="0" err="1" smtClean="0"/>
              <a:t>negative</a:t>
            </a:r>
            <a:r>
              <a:rPr lang="es-ES" sz="1600" dirty="0" smtClean="0"/>
              <a:t> </a:t>
            </a:r>
            <a:r>
              <a:rPr lang="es-ES" sz="1600" dirty="0" err="1" smtClean="0"/>
              <a:t>imbalances</a:t>
            </a:r>
            <a:r>
              <a:rPr lang="es-ES" sz="1600" dirty="0" smtClean="0"/>
              <a:t>.</a:t>
            </a:r>
          </a:p>
          <a:p>
            <a:pPr lvl="1"/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700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771525"/>
            <a:ext cx="8052506" cy="353219"/>
          </a:xfrm>
        </p:spPr>
        <p:txBody>
          <a:bodyPr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5. WP </a:t>
            </a:r>
            <a:r>
              <a:rPr lang="en-GB" sz="2400" dirty="0">
                <a:solidFill>
                  <a:schemeClr val="tx1"/>
                </a:solidFill>
              </a:rPr>
              <a:t>Forth target: other items for discussion 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US" sz="1800" b="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5.2. </a:t>
            </a:r>
            <a:r>
              <a:rPr lang="en-GB" sz="1800" b="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AOB</a:t>
            </a:r>
            <a:endParaRPr lang="es-ES" sz="1800" b="0" u="sng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21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GB" sz="2400" b="1" dirty="0" smtClean="0"/>
              <a:t>Calendar of the next meeting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36685"/>
            <a:ext cx="79928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10th </a:t>
            </a:r>
            <a:r>
              <a:rPr lang="es-ES" sz="1600" b="1" dirty="0" err="1" smtClean="0"/>
              <a:t>September</a:t>
            </a:r>
            <a:r>
              <a:rPr lang="es-ES" sz="1600" b="1" dirty="0" smtClean="0"/>
              <a:t> </a:t>
            </a:r>
            <a:r>
              <a:rPr lang="es-ES" sz="1600" b="1" i="1" dirty="0" smtClean="0"/>
              <a:t>(</a:t>
            </a:r>
            <a:r>
              <a:rPr lang="es-ES" sz="1600" b="1" i="1" dirty="0" err="1" smtClean="0"/>
              <a:t>tentative</a:t>
            </a:r>
            <a:r>
              <a:rPr lang="es-ES" sz="1600" b="1" i="1" dirty="0" smtClean="0"/>
              <a:t> date, </a:t>
            </a:r>
            <a:r>
              <a:rPr lang="es-ES" sz="1600" b="1" i="1" dirty="0" err="1" smtClean="0"/>
              <a:t>tbd</a:t>
            </a:r>
            <a:r>
              <a:rPr lang="es-ES" sz="1600" b="1" i="1" dirty="0" smtClean="0"/>
              <a:t>)</a:t>
            </a:r>
            <a:endParaRPr lang="es-ES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16416" y="1059635"/>
            <a:ext cx="504056" cy="2431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22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8316416" y="755628"/>
            <a:ext cx="504056" cy="2431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RCC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316416" y="1373066"/>
            <a:ext cx="504056" cy="2159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SG</a:t>
            </a:r>
            <a:endParaRPr lang="es-ES" sz="1000" b="1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1196611"/>
            <a:ext cx="7311775" cy="46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attending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23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86345" y="796879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u="sng" dirty="0" smtClean="0"/>
              <a:t>2.1. </a:t>
            </a:r>
            <a:r>
              <a:rPr lang="en-US" u="sng" dirty="0"/>
              <a:t>Follow-up of infrastructure development (PCIs, TYNDP, GRIP</a:t>
            </a:r>
            <a:r>
              <a:rPr lang="en-US" u="sng" dirty="0" smtClean="0"/>
              <a:t>…)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 smtClean="0"/>
          </a:p>
          <a:p>
            <a:pPr lvl="0"/>
            <a:endParaRPr lang="es-ES" sz="1400" b="1" dirty="0"/>
          </a:p>
          <a:p>
            <a:endParaRPr lang="es-ES" sz="1600" dirty="0" smtClean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86345" y="796879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u="sng" dirty="0" smtClean="0"/>
              <a:t>2.2. </a:t>
            </a:r>
            <a:r>
              <a:rPr lang="en-US" u="sng" dirty="0" smtClean="0"/>
              <a:t>VIP </a:t>
            </a:r>
            <a:r>
              <a:rPr lang="en-US" u="sng" dirty="0" err="1" smtClean="0"/>
              <a:t>Ibérico</a:t>
            </a:r>
            <a:r>
              <a:rPr lang="en-US" u="sng" dirty="0" smtClean="0"/>
              <a:t>: update on capacity offered in yearly auctions (2019-2024) 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 smtClean="0"/>
          </a:p>
          <a:p>
            <a:pPr lvl="0"/>
            <a:endParaRPr lang="es-ES" sz="1400" b="1" dirty="0"/>
          </a:p>
          <a:p>
            <a:endParaRPr lang="es-ES" sz="1600" dirty="0" smtClean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738431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ENAGAS/REN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916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8442" y="764705"/>
            <a:ext cx="8470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0" y="1195482"/>
            <a:ext cx="892743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 smtClean="0"/>
              <a:t>2.3. </a:t>
            </a:r>
            <a:r>
              <a:rPr lang="en-US" u="sng" dirty="0" smtClean="0"/>
              <a:t>Report on use of infrastructures (Oct16-Apr19): draft index and timeline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ea typeface="Arial Unicode MS" pitchFamily="34" charset="-128"/>
            </a:endParaRPr>
          </a:p>
          <a:p>
            <a:pPr lvl="1"/>
            <a:r>
              <a:rPr lang="en-US" dirty="0">
                <a:ea typeface="Arial Unicode MS" pitchFamily="34" charset="-128"/>
              </a:rPr>
              <a:t>Assessment of the </a:t>
            </a:r>
            <a:r>
              <a:rPr lang="en-US" b="1" dirty="0">
                <a:ea typeface="Arial Unicode MS" pitchFamily="34" charset="-128"/>
              </a:rPr>
              <a:t>use of interconnections </a:t>
            </a:r>
            <a:r>
              <a:rPr lang="en-US" dirty="0" smtClean="0">
                <a:ea typeface="Arial Unicode MS" pitchFamily="34" charset="-128"/>
              </a:rPr>
              <a:t>in </a:t>
            </a:r>
            <a:r>
              <a:rPr lang="en-US" dirty="0">
                <a:ea typeface="Arial Unicode MS" pitchFamily="34" charset="-128"/>
              </a:rPr>
              <a:t>the </a:t>
            </a:r>
            <a:r>
              <a:rPr lang="en-US" dirty="0" smtClean="0">
                <a:ea typeface="Arial Unicode MS" pitchFamily="34" charset="-128"/>
              </a:rPr>
              <a:t>Region in the period </a:t>
            </a:r>
            <a:r>
              <a:rPr lang="en-US" dirty="0">
                <a:ea typeface="Arial Unicode MS" pitchFamily="34" charset="-128"/>
              </a:rPr>
              <a:t>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October 2016 to 30</a:t>
            </a:r>
            <a:r>
              <a:rPr lang="en-US" baseline="30000" dirty="0">
                <a:ea typeface="Arial Unicode MS" pitchFamily="34" charset="-128"/>
              </a:rPr>
              <a:t>th</a:t>
            </a:r>
            <a:r>
              <a:rPr lang="en-US" dirty="0">
                <a:ea typeface="Arial Unicode MS" pitchFamily="34" charset="-128"/>
              </a:rPr>
              <a:t> April 2019. </a:t>
            </a:r>
          </a:p>
          <a:p>
            <a:pPr lvl="1"/>
            <a:endParaRPr lang="en-US" dirty="0" smtClean="0">
              <a:ea typeface="Arial Unicode MS" pitchFamily="34" charset="-128"/>
            </a:endParaRPr>
          </a:p>
          <a:p>
            <a:pPr lvl="1"/>
            <a:r>
              <a:rPr lang="en-US" b="1" u="sng" dirty="0" smtClean="0">
                <a:ea typeface="Arial Unicode MS" pitchFamily="34" charset="-128"/>
              </a:rPr>
              <a:t>Draft index</a:t>
            </a:r>
          </a:p>
          <a:p>
            <a:pPr lvl="1"/>
            <a:endParaRPr lang="en-US" b="1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The </a:t>
            </a:r>
            <a:r>
              <a:rPr lang="en-US" dirty="0">
                <a:ea typeface="Arial Unicode MS" pitchFamily="34" charset="-128"/>
              </a:rPr>
              <a:t>current situation of gas interconnections in the </a:t>
            </a:r>
            <a:r>
              <a:rPr lang="en-US" dirty="0" smtClean="0">
                <a:ea typeface="Arial Unicode MS" pitchFamily="34" charset="-128"/>
              </a:rPr>
              <a:t>Region (capacities, capacity </a:t>
            </a:r>
            <a:r>
              <a:rPr lang="en-US" dirty="0">
                <a:ea typeface="Arial Unicode MS" pitchFamily="34" charset="-128"/>
              </a:rPr>
              <a:t>calculation </a:t>
            </a:r>
            <a:r>
              <a:rPr lang="en-US" dirty="0" smtClean="0">
                <a:ea typeface="Arial Unicode MS" pitchFamily="34" charset="-128"/>
              </a:rPr>
              <a:t>methodology).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Capacity bookings.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Use of interconnections (relationship among technical capacity, capacity bookings, use of contracts and flows).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Assessment of the gas flows and the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Analysis of the VIP’s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Use of anti-hoarding mechanisms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Assessment of the CMP implementation.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Conclusions and recommendations.</a:t>
            </a:r>
          </a:p>
          <a:p>
            <a:pPr lvl="1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s-ES" dirty="0">
              <a:ea typeface="Arial Unicode MS" pitchFamily="34" charset="-128"/>
            </a:endParaRPr>
          </a:p>
          <a:p>
            <a:pPr lvl="0" algn="just"/>
            <a:endParaRPr lang="es-ES" sz="1400" i="1" dirty="0"/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294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8442" y="764705"/>
            <a:ext cx="8470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68442" y="1234517"/>
            <a:ext cx="870708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 smtClean="0"/>
              <a:t>2.3. </a:t>
            </a:r>
            <a:r>
              <a:rPr lang="en-US" u="sng" dirty="0" smtClean="0"/>
              <a:t>Report on use of infrastructures (Oct16-April19): draft index </a:t>
            </a:r>
            <a:r>
              <a:rPr lang="en-US" i="1" u="sng" dirty="0" smtClean="0"/>
              <a:t>(cont.)</a:t>
            </a:r>
            <a:endParaRPr lang="en-US" i="1" u="sng" dirty="0"/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The current situation of gas interconnections capacity in the Region.</a:t>
            </a:r>
          </a:p>
          <a:p>
            <a:pPr lvl="1" algn="just"/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  <a:ea typeface="Arial Unicode MS" pitchFamily="34" charset="-128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Technical capacities (bundled/unbundled, firm/interruptible)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Capacity calculation methodology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Capacity set aside for the next 15 years (art. 8 CAM)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LT contracts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Available capacity to be auctioned in PRISMA</a:t>
            </a:r>
          </a:p>
          <a:p>
            <a:pPr lvl="2" algn="just"/>
            <a:endParaRPr lang="en-US" dirty="0">
              <a:ea typeface="Arial Unicode MS" pitchFamily="34" charset="-128"/>
            </a:endParaRPr>
          </a:p>
          <a:p>
            <a:pPr algn="just"/>
            <a:endParaRPr lang="en-US" sz="1400" b="1" i="1" dirty="0" smtClean="0"/>
          </a:p>
          <a:p>
            <a:pPr algn="just"/>
            <a:r>
              <a:rPr lang="en-US" sz="1400" b="1" i="1" dirty="0" smtClean="0"/>
              <a:t>Description </a:t>
            </a:r>
            <a:r>
              <a:rPr lang="en-US" sz="1400" b="1" i="1" dirty="0"/>
              <a:t>of technical capacities (</a:t>
            </a:r>
            <a:r>
              <a:rPr lang="en-US" sz="1400" b="1" i="1" dirty="0" smtClean="0"/>
              <a:t>bundled/unbundled, firm/interruptible), </a:t>
            </a:r>
            <a:r>
              <a:rPr lang="en-US" sz="1400" b="1" i="1" dirty="0"/>
              <a:t>capacity </a:t>
            </a:r>
            <a:r>
              <a:rPr lang="en-US" sz="1400" b="1" i="1" dirty="0" smtClean="0"/>
              <a:t>calculation methodology, bundled/unbundled/interruptible </a:t>
            </a:r>
            <a:r>
              <a:rPr lang="en-US" sz="1400" b="1" i="1" dirty="0"/>
              <a:t>products </a:t>
            </a:r>
            <a:r>
              <a:rPr lang="en-US" sz="1400" b="1" i="1" dirty="0" smtClean="0"/>
              <a:t>offered </a:t>
            </a:r>
            <a:r>
              <a:rPr lang="en-US" sz="1400" b="1" i="1" dirty="0"/>
              <a:t>at both sides of the IPs, capacity set aside for the next years </a:t>
            </a:r>
            <a:r>
              <a:rPr lang="en-US" sz="1400" b="1" i="1" dirty="0" smtClean="0"/>
              <a:t>	(</a:t>
            </a:r>
            <a:r>
              <a:rPr lang="en-US" sz="1400" b="1" i="1" dirty="0"/>
              <a:t>article 8), LT contracts in place </a:t>
            </a:r>
            <a:r>
              <a:rPr lang="en-US" sz="1400" b="1" i="1" dirty="0" smtClean="0"/>
              <a:t>–OS- (booked </a:t>
            </a:r>
            <a:r>
              <a:rPr lang="en-US" sz="1400" b="1" i="1" dirty="0"/>
              <a:t>capacity, expiration dates, </a:t>
            </a:r>
            <a:r>
              <a:rPr lang="en-US" sz="1400" b="1" i="1" dirty="0" smtClean="0"/>
              <a:t>bundling </a:t>
            </a:r>
            <a:r>
              <a:rPr lang="en-US" sz="1400" b="1" i="1" dirty="0"/>
              <a:t>arrangements (art 20)…), capacity set aside for future auctions </a:t>
            </a:r>
            <a:r>
              <a:rPr lang="en-US" sz="1400" b="1" i="1" dirty="0" smtClean="0"/>
              <a:t>(</a:t>
            </a:r>
            <a:r>
              <a:rPr lang="en-US" sz="1400" b="1" i="1" dirty="0"/>
              <a:t>art.8 CAM) and available capacity for PRISMA auctions. Analysis and </a:t>
            </a:r>
            <a:r>
              <a:rPr lang="en-US" sz="1400" b="1" i="1" dirty="0" smtClean="0"/>
              <a:t>recommendations</a:t>
            </a:r>
            <a:r>
              <a:rPr lang="en-US" sz="1400" b="1" i="1" dirty="0"/>
              <a:t>.</a:t>
            </a:r>
            <a:endParaRPr lang="es-ES" sz="1400" dirty="0"/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742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3" y="692696"/>
            <a:ext cx="84487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  <a:p>
            <a:pPr lvl="0"/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286344" y="1066187"/>
            <a:ext cx="79432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u="sng" dirty="0"/>
              <a:t>2.3. </a:t>
            </a:r>
            <a:r>
              <a:rPr lang="en-US" u="sng" dirty="0"/>
              <a:t>Report on use of infrastructures (Oct16-April19): draft index </a:t>
            </a:r>
            <a:r>
              <a:rPr lang="en-US" i="1" u="sng" dirty="0" smtClean="0"/>
              <a:t>(cont.)</a:t>
            </a:r>
          </a:p>
          <a:p>
            <a:pPr lvl="1" algn="just"/>
            <a:endParaRPr lang="en-US" i="1" u="sng" dirty="0"/>
          </a:p>
          <a:p>
            <a:pPr algn="just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2. Assessment of capacity bookings</a:t>
            </a:r>
          </a:p>
          <a:p>
            <a:pPr algn="just"/>
            <a:endParaRPr lang="en-US" b="1" dirty="0" smtClean="0">
              <a:ea typeface="Arial Unicode MS" pitchFamily="34" charset="-128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Capacity bookings in PRISMA by product and time horizon (bundled/unbundled/interruptible….yearly, quarterly…) and LT contracts (OS).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/>
              <a:t>Secondary market capacity trade (</a:t>
            </a:r>
            <a:r>
              <a:rPr lang="en-US" dirty="0" smtClean="0"/>
              <a:t>reselling capacity </a:t>
            </a:r>
            <a:r>
              <a:rPr lang="en-US" dirty="0"/>
              <a:t>or rights of nomination methodology </a:t>
            </a:r>
            <a:r>
              <a:rPr lang="en-US" dirty="0" smtClean="0"/>
              <a:t>at </a:t>
            </a:r>
            <a:r>
              <a:rPr lang="en-US" dirty="0"/>
              <a:t>each sides of the VIPs)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Nomination/</a:t>
            </a:r>
            <a:r>
              <a:rPr lang="en-US" dirty="0" err="1" smtClean="0"/>
              <a:t>renominations</a:t>
            </a:r>
            <a:r>
              <a:rPr lang="en-US" dirty="0" smtClean="0"/>
              <a:t> procedures</a:t>
            </a:r>
          </a:p>
          <a:p>
            <a:pPr lvl="2" algn="just"/>
            <a:endParaRPr lang="es-ES" dirty="0" smtClean="0"/>
          </a:p>
          <a:p>
            <a:pPr algn="just"/>
            <a:r>
              <a:rPr lang="en-US" sz="1400" b="1" i="1" dirty="0"/>
              <a:t>Capacity bookings by contract (bundled/unbundled/interruptible/LT contracts), secondary markets (description of </a:t>
            </a:r>
            <a:r>
              <a:rPr lang="en-US" sz="1400" b="1" i="1" dirty="0" smtClean="0"/>
              <a:t>reselling capacity/rights </a:t>
            </a:r>
            <a:r>
              <a:rPr lang="en-US" sz="1400" b="1" i="1" dirty="0"/>
              <a:t>of </a:t>
            </a:r>
            <a:r>
              <a:rPr lang="en-US" sz="1400" b="1" i="1" dirty="0" smtClean="0"/>
              <a:t>nominations </a:t>
            </a:r>
            <a:r>
              <a:rPr lang="en-US" sz="1400" b="1" i="1" dirty="0"/>
              <a:t>mechanisms (and time horizons in which is allowed) in place at both sides of the VIPs, secondary market trade figures, nomination/</a:t>
            </a:r>
            <a:r>
              <a:rPr lang="en-US" sz="1400" b="1" i="1" dirty="0" err="1"/>
              <a:t>renomination</a:t>
            </a:r>
            <a:r>
              <a:rPr lang="en-US" sz="1400" b="1" i="1" dirty="0"/>
              <a:t> procedures, available capacities after total bookings (total bookings: LT contracts and PRISMA). Analysis and recommendations (assessment of </a:t>
            </a:r>
            <a:r>
              <a:rPr lang="en-US" sz="1400" b="1" i="1" dirty="0" smtClean="0"/>
              <a:t>issues, </a:t>
            </a:r>
            <a:r>
              <a:rPr lang="en-US" sz="1400" b="1" i="1" dirty="0"/>
              <a:t>such as preferences of the users with regard </a:t>
            </a:r>
            <a:r>
              <a:rPr lang="en-US" sz="1400" b="1" i="1" dirty="0" smtClean="0"/>
              <a:t>to contracting </a:t>
            </a:r>
            <a:r>
              <a:rPr lang="en-US" sz="1400" b="1" i="1" dirty="0"/>
              <a:t>capacity in different time horizons, coordination between TSOs….).</a:t>
            </a:r>
            <a:endParaRPr lang="es-ES" sz="1400" dirty="0"/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780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74558" y="735326"/>
            <a:ext cx="7992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2. WP </a:t>
            </a:r>
            <a:r>
              <a:rPr lang="en-GB" sz="2000" b="1" dirty="0"/>
              <a:t>First target: use of infrastructures in the </a:t>
            </a:r>
            <a:r>
              <a:rPr lang="en-GB" sz="2000" b="1" dirty="0" smtClean="0"/>
              <a:t>Region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-264694" y="735326"/>
            <a:ext cx="9084802" cy="645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s-ES" u="sng" dirty="0" smtClean="0"/>
          </a:p>
          <a:p>
            <a:pPr lvl="1" algn="just"/>
            <a:r>
              <a:rPr lang="es-ES" u="sng" dirty="0" smtClean="0"/>
              <a:t>2.3</a:t>
            </a:r>
            <a:r>
              <a:rPr lang="es-ES" u="sng" dirty="0"/>
              <a:t>. </a:t>
            </a:r>
            <a:r>
              <a:rPr lang="en-US" u="sng" dirty="0"/>
              <a:t>Report on use of infrastructures (Oct16-April19): draft index </a:t>
            </a:r>
            <a:r>
              <a:rPr lang="en-US" i="1" u="sng" dirty="0" smtClean="0"/>
              <a:t>(cont.)</a:t>
            </a:r>
          </a:p>
          <a:p>
            <a:pPr lvl="1" algn="just"/>
            <a:endParaRPr lang="en-US" u="sng" dirty="0"/>
          </a:p>
          <a:p>
            <a:pPr lvl="1" algn="just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3. Assessment of the use of the interconnections Oct 16- Sept 19.</a:t>
            </a:r>
          </a:p>
          <a:p>
            <a:pPr lvl="1"/>
            <a:endParaRPr lang="en-US" sz="1400" b="1" i="1" dirty="0" smtClean="0"/>
          </a:p>
          <a:p>
            <a:pPr>
              <a:spcBef>
                <a:spcPts val="300"/>
              </a:spcBef>
            </a:pPr>
            <a:r>
              <a:rPr lang="en-US" sz="1400" b="1" i="1" dirty="0" smtClean="0"/>
              <a:t>    	</a:t>
            </a:r>
            <a:r>
              <a:rPr lang="en-US" sz="1500" b="1" i="1" dirty="0" smtClean="0"/>
              <a:t>TSO </a:t>
            </a:r>
            <a:r>
              <a:rPr lang="en-US" sz="1500" b="1" i="1" dirty="0"/>
              <a:t>are invited to assess this </a:t>
            </a:r>
            <a:r>
              <a:rPr lang="en-US" sz="1500" b="1" i="1" dirty="0" smtClean="0"/>
              <a:t>relationship, </a:t>
            </a:r>
            <a:r>
              <a:rPr lang="en-US" sz="1500" b="1" i="1" dirty="0"/>
              <a:t>in particular: </a:t>
            </a:r>
            <a:endParaRPr lang="es-ES" sz="150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 i="1" dirty="0"/>
              <a:t>Relation </a:t>
            </a:r>
            <a:r>
              <a:rPr lang="en-US" sz="1500" b="1" i="1" dirty="0" smtClean="0"/>
              <a:t>among </a:t>
            </a:r>
            <a:r>
              <a:rPr lang="en-US" sz="1500" b="1" i="1" dirty="0"/>
              <a:t>technical capacity, capacity bookings, use of capacity contracts and flows.</a:t>
            </a:r>
            <a:endParaRPr lang="es-ES" sz="150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 i="1" dirty="0"/>
              <a:t>Relation between used capacity and time horizon: how the capacity contracted is effectively used by contract (% contracted/used capacity in yearly, quarterly, monthly, daily and </a:t>
            </a:r>
            <a:r>
              <a:rPr lang="en-US" sz="1500" b="1" i="1" dirty="0" smtClean="0"/>
              <a:t>intraday </a:t>
            </a:r>
            <a:r>
              <a:rPr lang="en-US" sz="1500" b="1" i="1" dirty="0"/>
              <a:t>and LT contracts….bundled/unbundled).</a:t>
            </a:r>
            <a:endParaRPr lang="es-ES" sz="150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 i="1" dirty="0"/>
              <a:t>Differences in use/interest in contracting capacity between winter/summer by products (seasonal use) and any other issue affecting the interest for contracting capacity (US injection periods, spreads of prices/demand </a:t>
            </a:r>
            <a:r>
              <a:rPr lang="en-US" sz="1500" b="1" i="1" dirty="0" smtClean="0"/>
              <a:t>increases/any </a:t>
            </a:r>
            <a:r>
              <a:rPr lang="en-US" sz="1500" b="1" i="1" dirty="0"/>
              <a:t>other issue observed triggering capacity bookings…) .</a:t>
            </a:r>
            <a:endParaRPr lang="es-ES" sz="150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 i="1" dirty="0"/>
              <a:t>Interaction between allocation of capacity at </a:t>
            </a:r>
            <a:r>
              <a:rPr lang="en-US" sz="1500" b="1" i="1" dirty="0" smtClean="0"/>
              <a:t>VIPs (VIP </a:t>
            </a:r>
            <a:r>
              <a:rPr lang="en-US" sz="1500" b="1" i="1" dirty="0" err="1" smtClean="0"/>
              <a:t>Pirineos</a:t>
            </a:r>
            <a:r>
              <a:rPr lang="en-US" sz="1500" b="1" i="1" dirty="0" smtClean="0"/>
              <a:t> and </a:t>
            </a:r>
            <a:r>
              <a:rPr lang="en-US" sz="1500" b="1" i="1" dirty="0"/>
              <a:t>VIP </a:t>
            </a:r>
            <a:r>
              <a:rPr lang="en-US" sz="1500" b="1" i="1" dirty="0" err="1" smtClean="0"/>
              <a:t>Ibérico</a:t>
            </a:r>
            <a:r>
              <a:rPr lang="en-US" sz="1500" b="1" i="1" dirty="0" smtClean="0"/>
              <a:t>) </a:t>
            </a:r>
            <a:r>
              <a:rPr lang="en-US" sz="1500" b="1" i="1" dirty="0"/>
              <a:t>and networks operated by other TSOs (</a:t>
            </a:r>
            <a:r>
              <a:rPr lang="en-US" sz="1500" b="1" i="1" dirty="0" err="1"/>
              <a:t>Reganosa</a:t>
            </a:r>
            <a:r>
              <a:rPr lang="en-US" sz="1500" b="1" i="1" dirty="0"/>
              <a:t> and </a:t>
            </a:r>
            <a:r>
              <a:rPr lang="en-US" sz="1500" b="1" i="1" dirty="0" err="1"/>
              <a:t>GRTgaz</a:t>
            </a:r>
            <a:r>
              <a:rPr lang="en-US" sz="1500" b="1" i="1" dirty="0"/>
              <a:t>).</a:t>
            </a:r>
            <a:endParaRPr lang="es-ES" sz="150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 i="1" dirty="0"/>
              <a:t>Areas where further coordination/cooperation between TSOs may be </a:t>
            </a:r>
            <a:r>
              <a:rPr lang="en-US" sz="1500" b="1" i="1" dirty="0" smtClean="0"/>
              <a:t>needed (users’ claims management…).</a:t>
            </a:r>
            <a:endParaRPr lang="es-ES" sz="150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 i="1" dirty="0"/>
              <a:t>Performance analysis and recommendations.</a:t>
            </a:r>
            <a:endParaRPr lang="es-ES" sz="1500" dirty="0"/>
          </a:p>
          <a:p>
            <a:pPr lvl="1" algn="just"/>
            <a:endParaRPr lang="en-US" sz="1600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489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70021" y="764704"/>
            <a:ext cx="8340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2. WP </a:t>
            </a:r>
            <a:r>
              <a:rPr lang="en-GB" sz="2000" b="1" dirty="0"/>
              <a:t>First target: use of infrastructures in the </a:t>
            </a:r>
            <a:r>
              <a:rPr lang="en-GB" sz="2000" b="1" dirty="0" smtClean="0"/>
              <a:t>Region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370021" y="1063818"/>
            <a:ext cx="727280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2.3. </a:t>
            </a:r>
            <a:r>
              <a:rPr lang="en-US" u="sng" dirty="0"/>
              <a:t>Report on use of infrastructures (Oct16-April19): draft index </a:t>
            </a:r>
            <a:r>
              <a:rPr lang="en-US" i="1" u="sng" dirty="0" smtClean="0"/>
              <a:t>(</a:t>
            </a:r>
            <a:r>
              <a:rPr lang="en-US" i="1" u="sng" dirty="0"/>
              <a:t>cont.)</a:t>
            </a:r>
          </a:p>
          <a:p>
            <a:pPr lvl="1"/>
            <a:endParaRPr lang="en-US" dirty="0" smtClean="0">
              <a:ea typeface="Arial Unicode MS" pitchFamily="34" charset="-128"/>
            </a:endParaRPr>
          </a:p>
          <a:p>
            <a:pPr marL="342900" indent="-342900" algn="just">
              <a:buFont typeface="+mj-lt"/>
              <a:buAutoNum type="arabicPeriod" startAt="4"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Assessment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of the gas flows and the congestion status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.</a:t>
            </a:r>
          </a:p>
          <a:p>
            <a:pPr algn="just"/>
            <a:endParaRPr lang="en-US" b="1" dirty="0" smtClean="0">
              <a:ea typeface="Arial Unicode MS" pitchFamily="34" charset="-128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Analysis of the VIP’s congestion status.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Use of anti-hoarding mechanisms in the region.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Assessment of the CMP implementation.</a:t>
            </a:r>
          </a:p>
          <a:p>
            <a:endParaRPr lang="en-US" sz="1400" b="1" i="1" dirty="0" smtClean="0"/>
          </a:p>
          <a:p>
            <a:r>
              <a:rPr lang="en-US" sz="1400" b="1" i="1" dirty="0" smtClean="0"/>
              <a:t>Every </a:t>
            </a:r>
            <a:r>
              <a:rPr lang="en-US" sz="1400" b="1" i="1" dirty="0"/>
              <a:t>TSO is asked to assess: </a:t>
            </a:r>
            <a:endParaRPr lang="en-US" sz="1400" b="1" i="1" dirty="0" smtClean="0"/>
          </a:p>
          <a:p>
            <a:pPr marL="285750" indent="-285750">
              <a:buFontTx/>
              <a:buChar char="-"/>
            </a:pPr>
            <a:r>
              <a:rPr lang="en-US" sz="1400" b="1" i="1" dirty="0" smtClean="0"/>
              <a:t>Description of CMP in place in the VIPs (detailed rules at each side of the IPs).</a:t>
            </a:r>
          </a:p>
          <a:p>
            <a:pPr marL="285750" lvl="0" indent="-285750">
              <a:buFontTx/>
              <a:buChar char="-"/>
            </a:pPr>
            <a:r>
              <a:rPr lang="en-US" sz="1400" b="1" i="1" dirty="0" smtClean="0"/>
              <a:t>Evaluation </a:t>
            </a:r>
            <a:r>
              <a:rPr lang="en-US" sz="1400" b="1" i="1" dirty="0"/>
              <a:t>of the application of CMP mechanisms </a:t>
            </a:r>
            <a:r>
              <a:rPr lang="en-US" sz="1400" b="1" i="1" dirty="0" smtClean="0"/>
              <a:t>(assessment of use of contracts and potential for CMP application , CMP application data in the period….).</a:t>
            </a:r>
          </a:p>
          <a:p>
            <a:pPr marL="285750" indent="-285750">
              <a:buFontTx/>
              <a:buChar char="-"/>
            </a:pPr>
            <a:r>
              <a:rPr lang="en-US" sz="1400" b="1" i="1" dirty="0" smtClean="0"/>
              <a:t>Potential </a:t>
            </a:r>
            <a:r>
              <a:rPr lang="en-US" sz="1400" b="1" i="1" dirty="0"/>
              <a:t>improvements/clarification of </a:t>
            </a:r>
            <a:r>
              <a:rPr lang="en-US" sz="1400" b="1" i="1" dirty="0" smtClean="0"/>
              <a:t>CMP rules…..</a:t>
            </a:r>
            <a:endParaRPr lang="es-ES" sz="1400" i="1" dirty="0"/>
          </a:p>
          <a:p>
            <a:pPr lvl="0"/>
            <a:r>
              <a:rPr lang="en-US" sz="1400" b="1" i="1" dirty="0" smtClean="0"/>
              <a:t>-   Areas </a:t>
            </a:r>
            <a:r>
              <a:rPr lang="en-US" sz="1400" b="1" i="1" dirty="0"/>
              <a:t>where further coordination/cooperation between </a:t>
            </a:r>
            <a:r>
              <a:rPr lang="en-US" sz="1400" b="1" i="1" dirty="0" smtClean="0"/>
              <a:t>TSOs.</a:t>
            </a:r>
            <a:endParaRPr lang="es-ES" sz="1400" i="1" dirty="0"/>
          </a:p>
          <a:p>
            <a:pPr lvl="0"/>
            <a:r>
              <a:rPr lang="en-US" sz="1400" b="1" i="1" dirty="0" smtClean="0"/>
              <a:t>-   Analysis </a:t>
            </a:r>
            <a:r>
              <a:rPr lang="en-US" sz="1400" b="1" i="1" dirty="0"/>
              <a:t>and recommendations.</a:t>
            </a:r>
            <a:endParaRPr lang="es-ES" sz="1400" i="1" dirty="0"/>
          </a:p>
          <a:p>
            <a:pPr lvl="2" algn="just"/>
            <a:endParaRPr lang="en-US" dirty="0">
              <a:ea typeface="Arial Unicode MS" pitchFamily="34" charset="-128"/>
            </a:endParaRPr>
          </a:p>
          <a:p>
            <a:pPr lvl="1" algn="r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ea typeface="Arial Unicode MS" pitchFamily="34" charset="-128"/>
            </a:endParaRPr>
          </a:p>
          <a:p>
            <a:pPr lvl="1" algn="r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860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E8A7892687D4C9B515114ED9887DC" ma:contentTypeVersion="20" ma:contentTypeDescription="Create a new document." ma:contentTypeScope="" ma:versionID="55013b018af7b42c4864c75ed1f38f3a">
  <xsd:schema xmlns:xsd="http://www.w3.org/2001/XMLSchema" xmlns:xs="http://www.w3.org/2001/XMLSchema" xmlns:p="http://schemas.microsoft.com/office/2006/metadata/properties" xmlns:ns2="985daa2e-53d8-4475-82b8-9c7d25324e34" xmlns:ns3="c2de5cf5-af0b-42ac-b4be-b5984c74970e" targetNamespace="http://schemas.microsoft.com/office/2006/metadata/properties" ma:root="true" ma:fieldsID="9d19697b9b9b9fe63fc3e562202be8c3" ns2:_="" ns3:_="">
    <xsd:import namespace="985daa2e-53d8-4475-82b8-9c7d25324e34"/>
    <xsd:import namespace="c2de5cf5-af0b-42ac-b4be-b5984c7497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e5cf5-af0b-42ac-b4be-b5984c74970e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ACER-2019-85974</_dlc_DocId>
    <_dlc_DocIdUrl xmlns="985daa2e-53d8-4475-82b8-9c7d25324e34">
      <Url>https://extranet.acer.europa.eu/Events/50th-IG-Meeting/_layouts/15/DocIdRedir.aspx?ID=ACER-2019-85974</Url>
      <Description>ACER-2019-85974</Description>
    </_dlc_DocIdUrl>
    <AcerDocumentName xmlns="c2de5cf5-af0b-42ac-b4be-b5984c74970e">0 - 50th IG_Meeting guide_v1.pptx</AcerDocumentName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801CB607-2544-4BDC-A999-A6C00E3C6C3D}"/>
</file>

<file path=customXml/itemProps2.xml><?xml version="1.0" encoding="utf-8"?>
<ds:datastoreItem xmlns:ds="http://schemas.openxmlformats.org/officeDocument/2006/customXml" ds:itemID="{4B58E53D-22EB-4D1B-9036-37980DC16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99A92-D434-498F-B1BE-D08B70EC97A9}">
  <ds:schemaRefs>
    <ds:schemaRef ds:uri="8ca3ab38-a585-4f9b-9e88-13756f347b31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985daa2e-53d8-4475-82b8-9c7d25324e34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1DB85DC0-3A67-4923-AE23-C9A2A2BE6C8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3104</TotalTime>
  <Words>1370</Words>
  <Application>Microsoft Office PowerPoint</Application>
  <PresentationFormat>On-screen Show (4:3)</PresentationFormat>
  <Paragraphs>274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ＭＳ Ｐゴシック</vt:lpstr>
      <vt:lpstr>Arial</vt:lpstr>
      <vt:lpstr>Arial Unicode MS</vt:lpstr>
      <vt:lpstr>Calibri</vt:lpstr>
      <vt:lpstr>Times New Roman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WP Second target: market integration</vt:lpstr>
      <vt:lpstr>3. WP Second target: market integration</vt:lpstr>
      <vt:lpstr>4. WP Third target: contribution of gases to decarbonisation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WP Forth target: other items for discussion   5.2. AOB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Zivile JASELSKYTE (ACER)</cp:lastModifiedBy>
  <cp:revision>745</cp:revision>
  <cp:lastPrinted>2019-06-17T06:42:58Z</cp:lastPrinted>
  <dcterms:created xsi:type="dcterms:W3CDTF">2011-11-28T15:46:36Z</dcterms:created>
  <dcterms:modified xsi:type="dcterms:W3CDTF">2019-06-17T06:43:27Z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0x0101004C7E8A7892687D4C9B515114ED9887DC</vt:lpwstr>
  </property>
  <property fmtid="{D5CDD505-2E9C-101B-9397-08002B2CF9AE}" pid="3" name="_dlc_DocIdItemGuid">
    <vt:lpwstr>54fb8181-cef1-48fa-af8c-d126cb95b76e</vt:lpwstr>
  </property>
</Properties>
</file>