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56" r:id="rId3"/>
    <p:sldId id="302" r:id="rId4"/>
    <p:sldId id="355" r:id="rId5"/>
    <p:sldId id="360" r:id="rId6"/>
    <p:sldId id="357" r:id="rId7"/>
    <p:sldId id="359" r:id="rId8"/>
  </p:sldIdLst>
  <p:sldSz cx="9144000" cy="6858000" type="screen4x3"/>
  <p:notesSz cx="6799263" cy="9929813"/>
  <p:defaultTextStyle>
    <a:defPPr>
      <a:defRPr lang="fr-FR"/>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OUTEAU Stephanie" initials="RTE" lastIdx="1" clrIdx="0"/>
  <p:cmAuthor id="1" name="Ester Peregrina" initials="EPM" lastIdx="0" clrIdx="1"/>
  <p:cmAuthor id="2" name="Bruno Caetano" initials="BC"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77BD"/>
    <a:srgbClr val="CCECFF"/>
    <a:srgbClr val="EE3250"/>
    <a:srgbClr val="E7F6FF"/>
    <a:srgbClr val="A5BFE4"/>
    <a:srgbClr val="DA1233"/>
    <a:srgbClr val="8C8C8C"/>
    <a:srgbClr val="5F5F5F"/>
    <a:srgbClr val="7272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95" autoAdjust="0"/>
  </p:normalViewPr>
  <p:slideViewPr>
    <p:cSldViewPr>
      <p:cViewPr>
        <p:scale>
          <a:sx n="100" d="100"/>
          <a:sy n="100" d="100"/>
        </p:scale>
        <p:origin x="-21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3"/>
            <a:ext cx="2945645" cy="497047"/>
          </a:xfrm>
          <a:prstGeom prst="rect">
            <a:avLst/>
          </a:prstGeom>
        </p:spPr>
        <p:txBody>
          <a:bodyPr vert="horz" lIns="91418" tIns="45709" rIns="91418" bIns="45709" rtlCol="0"/>
          <a:lstStyle>
            <a:lvl1pPr algn="l">
              <a:defRPr sz="1200"/>
            </a:lvl1pPr>
          </a:lstStyle>
          <a:p>
            <a:endParaRPr lang="es-ES_tradnl"/>
          </a:p>
        </p:txBody>
      </p:sp>
      <p:sp>
        <p:nvSpPr>
          <p:cNvPr id="3" name="2 Marcador de fecha"/>
          <p:cNvSpPr>
            <a:spLocks noGrp="1"/>
          </p:cNvSpPr>
          <p:nvPr>
            <p:ph type="dt" sz="quarter" idx="1"/>
          </p:nvPr>
        </p:nvSpPr>
        <p:spPr>
          <a:xfrm>
            <a:off x="3852000" y="3"/>
            <a:ext cx="2945645" cy="497047"/>
          </a:xfrm>
          <a:prstGeom prst="rect">
            <a:avLst/>
          </a:prstGeom>
        </p:spPr>
        <p:txBody>
          <a:bodyPr vert="horz" lIns="91418" tIns="45709" rIns="91418" bIns="45709" rtlCol="0"/>
          <a:lstStyle>
            <a:lvl1pPr algn="r">
              <a:defRPr sz="1200"/>
            </a:lvl1pPr>
          </a:lstStyle>
          <a:p>
            <a:fld id="{C72C05CA-387F-47F6-A127-E913BC337964}" type="datetimeFigureOut">
              <a:rPr lang="es-ES" smtClean="0"/>
              <a:pPr/>
              <a:t>02/12/2013</a:t>
            </a:fld>
            <a:endParaRPr lang="es-ES_tradnl"/>
          </a:p>
        </p:txBody>
      </p:sp>
      <p:sp>
        <p:nvSpPr>
          <p:cNvPr id="4" name="3 Marcador de pie de página"/>
          <p:cNvSpPr>
            <a:spLocks noGrp="1"/>
          </p:cNvSpPr>
          <p:nvPr>
            <p:ph type="ftr" sz="quarter" idx="2"/>
          </p:nvPr>
        </p:nvSpPr>
        <p:spPr>
          <a:xfrm>
            <a:off x="2" y="9431181"/>
            <a:ext cx="2945645" cy="497046"/>
          </a:xfrm>
          <a:prstGeom prst="rect">
            <a:avLst/>
          </a:prstGeom>
        </p:spPr>
        <p:txBody>
          <a:bodyPr vert="horz" lIns="91418" tIns="45709" rIns="91418" bIns="45709" rtlCol="0" anchor="b"/>
          <a:lstStyle>
            <a:lvl1pPr algn="l">
              <a:defRPr sz="1200"/>
            </a:lvl1pPr>
          </a:lstStyle>
          <a:p>
            <a:endParaRPr lang="es-ES_tradnl"/>
          </a:p>
        </p:txBody>
      </p:sp>
      <p:sp>
        <p:nvSpPr>
          <p:cNvPr id="5" name="4 Marcador de número de diapositiva"/>
          <p:cNvSpPr>
            <a:spLocks noGrp="1"/>
          </p:cNvSpPr>
          <p:nvPr>
            <p:ph type="sldNum" sz="quarter" idx="3"/>
          </p:nvPr>
        </p:nvSpPr>
        <p:spPr>
          <a:xfrm>
            <a:off x="3852000" y="9431181"/>
            <a:ext cx="2945645" cy="497046"/>
          </a:xfrm>
          <a:prstGeom prst="rect">
            <a:avLst/>
          </a:prstGeom>
        </p:spPr>
        <p:txBody>
          <a:bodyPr vert="horz" lIns="91418" tIns="45709" rIns="91418" bIns="45709" rtlCol="0" anchor="b"/>
          <a:lstStyle>
            <a:lvl1pPr algn="r">
              <a:defRPr sz="1200"/>
            </a:lvl1pPr>
          </a:lstStyle>
          <a:p>
            <a:fld id="{BE452141-8352-44F1-8D06-80E05F67C3CF}" type="slidenum">
              <a:rPr lang="es-ES_tradnl" smtClean="0"/>
              <a:pPr/>
              <a:t>‹Nº›</a:t>
            </a:fld>
            <a:endParaRPr lang="es-ES_tradnl"/>
          </a:p>
        </p:txBody>
      </p:sp>
    </p:spTree>
    <p:extLst>
      <p:ext uri="{BB962C8B-B14F-4D97-AF65-F5344CB8AC3E}">
        <p14:creationId xmlns:p14="http://schemas.microsoft.com/office/powerpoint/2010/main" xmlns="" val="969142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4"/>
            <a:ext cx="2946346" cy="496491"/>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eaLnBrk="0" hangingPunct="0">
              <a:defRPr sz="1200"/>
            </a:lvl1pPr>
          </a:lstStyle>
          <a:p>
            <a:pPr>
              <a:defRPr/>
            </a:pPr>
            <a:endParaRPr lang="fr-FR"/>
          </a:p>
        </p:txBody>
      </p:sp>
      <p:sp>
        <p:nvSpPr>
          <p:cNvPr id="4099" name="Rectangle 3"/>
          <p:cNvSpPr>
            <a:spLocks noGrp="1" noChangeArrowheads="1"/>
          </p:cNvSpPr>
          <p:nvPr>
            <p:ph type="dt" idx="1"/>
          </p:nvPr>
        </p:nvSpPr>
        <p:spPr bwMode="auto">
          <a:xfrm>
            <a:off x="3852918" y="4"/>
            <a:ext cx="2946346" cy="496491"/>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eaLnBrk="0" hangingPunct="0">
              <a:defRPr sz="1200"/>
            </a:lvl1pPr>
          </a:lstStyle>
          <a:p>
            <a:pPr>
              <a:defRPr/>
            </a:pPr>
            <a:endParaRPr lang="fr-FR"/>
          </a:p>
        </p:txBody>
      </p:sp>
      <p:sp>
        <p:nvSpPr>
          <p:cNvPr id="5124"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570" y="4716661"/>
            <a:ext cx="4986126" cy="4468416"/>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2" y="9433324"/>
            <a:ext cx="2946346" cy="496491"/>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eaLnBrk="0" hangingPunct="0">
              <a:defRPr sz="1200"/>
            </a:lvl1pPr>
          </a:lstStyle>
          <a:p>
            <a:pPr>
              <a:defRPr/>
            </a:pPr>
            <a:endParaRPr lang="fr-FR"/>
          </a:p>
        </p:txBody>
      </p:sp>
      <p:sp>
        <p:nvSpPr>
          <p:cNvPr id="4103" name="Rectangle 7"/>
          <p:cNvSpPr>
            <a:spLocks noGrp="1" noChangeArrowheads="1"/>
          </p:cNvSpPr>
          <p:nvPr>
            <p:ph type="sldNum" sz="quarter" idx="5"/>
          </p:nvPr>
        </p:nvSpPr>
        <p:spPr bwMode="auto">
          <a:xfrm>
            <a:off x="3852918" y="9433324"/>
            <a:ext cx="2946346" cy="496491"/>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eaLnBrk="0" hangingPunct="0">
              <a:defRPr sz="1200"/>
            </a:lvl1pPr>
          </a:lstStyle>
          <a:p>
            <a:pPr>
              <a:defRPr/>
            </a:pPr>
            <a:fld id="{BB1C53DC-EF51-40BE-8D81-0AD05BEF2CAD}" type="slidenum">
              <a:rPr lang="fr-FR"/>
              <a:pPr>
                <a:defRPr/>
              </a:pPr>
              <a:t>‹Nº›</a:t>
            </a:fld>
            <a:endParaRPr lang="fr-FR"/>
          </a:p>
        </p:txBody>
      </p:sp>
    </p:spTree>
    <p:extLst>
      <p:ext uri="{BB962C8B-B14F-4D97-AF65-F5344CB8AC3E}">
        <p14:creationId xmlns:p14="http://schemas.microsoft.com/office/powerpoint/2010/main" xmlns="" val="15975722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939800" y="752475"/>
            <a:ext cx="4938713" cy="3703638"/>
          </a:xfrm>
          <a:ln w="12700" cap="flat"/>
        </p:spPr>
      </p:sp>
      <p:sp>
        <p:nvSpPr>
          <p:cNvPr id="18435" name="Rectangle 3"/>
          <p:cNvSpPr>
            <a:spLocks noGrp="1" noChangeArrowheads="1"/>
          </p:cNvSpPr>
          <p:nvPr>
            <p:ph type="body" idx="1"/>
          </p:nvPr>
        </p:nvSpPr>
        <p:spPr>
          <a:xfrm>
            <a:off x="920601" y="4730082"/>
            <a:ext cx="4990197" cy="4480875"/>
          </a:xfrm>
          <a:noFill/>
          <a:ln/>
        </p:spPr>
        <p:txBody>
          <a:bodyPr lIns="95129" tIns="47570" rIns="95129" bIns="47570"/>
          <a:lstStyle/>
          <a:p>
            <a:pPr eaLnBrk="1" hangingPunct="1"/>
            <a:endParaRPr lang="fr-F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939800" y="752475"/>
            <a:ext cx="4938713" cy="3703638"/>
          </a:xfrm>
          <a:ln w="12700" cap="flat"/>
        </p:spPr>
      </p:sp>
      <p:sp>
        <p:nvSpPr>
          <p:cNvPr id="18435" name="Rectangle 3"/>
          <p:cNvSpPr>
            <a:spLocks noGrp="1" noChangeArrowheads="1"/>
          </p:cNvSpPr>
          <p:nvPr>
            <p:ph type="body" idx="1"/>
          </p:nvPr>
        </p:nvSpPr>
        <p:spPr>
          <a:xfrm>
            <a:off x="920601" y="4730082"/>
            <a:ext cx="4990197" cy="4480875"/>
          </a:xfrm>
          <a:noFill/>
          <a:ln/>
        </p:spPr>
        <p:txBody>
          <a:bodyPr lIns="95129" tIns="47570" rIns="95129" bIns="47570"/>
          <a:lstStyle/>
          <a:p>
            <a:pPr eaLnBrk="1" hangingPunct="1"/>
            <a:endParaRPr lang="fr-FR"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324100" y="2765425"/>
            <a:ext cx="5618163" cy="1143000"/>
          </a:xfrm>
        </p:spPr>
        <p:txBody>
          <a:bodyPr/>
          <a:lstStyle>
            <a:lvl1pPr>
              <a:defRPr sz="4500">
                <a:solidFill>
                  <a:schemeClr val="tx1"/>
                </a:solidFill>
              </a:defRPr>
            </a:lvl1pPr>
          </a:lstStyle>
          <a:p>
            <a:r>
              <a:rPr lang="fr-FR"/>
              <a:t>Cliquez pour modifier le style du titre du masque</a:t>
            </a:r>
          </a:p>
        </p:txBody>
      </p:sp>
      <p:sp>
        <p:nvSpPr>
          <p:cNvPr id="4" name="Rectangle 4"/>
          <p:cNvSpPr>
            <a:spLocks noGrp="1" noChangeArrowheads="1"/>
          </p:cNvSpPr>
          <p:nvPr>
            <p:ph type="dt" sz="half" idx="10"/>
          </p:nvPr>
        </p:nvSpPr>
        <p:spPr bwMode="auto">
          <a:xfrm>
            <a:off x="3838575" y="6248400"/>
            <a:ext cx="5305425" cy="609600"/>
          </a:xfrm>
          <a:prstGeom prst="rect">
            <a:avLst/>
          </a:prstGeom>
          <a:ln>
            <a:miter lim="800000"/>
            <a:headEnd/>
            <a:tailEnd/>
          </a:ln>
        </p:spPr>
        <p:txBody>
          <a:bodyPr vert="horz" wrap="square" lIns="72000" tIns="72000" rIns="144000" bIns="72000" numCol="1" anchor="b" anchorCtr="0" compatLnSpc="1">
            <a:prstTxWarp prst="textNoShape">
              <a:avLst/>
            </a:prstTxWarp>
          </a:bodyPr>
          <a:lstStyle>
            <a:lvl1pPr algn="r" eaLnBrk="0" hangingPunct="0">
              <a:defRPr/>
            </a:lvl1pPr>
          </a:lstStyle>
          <a:p>
            <a:pPr>
              <a:defRPr/>
            </a:pPr>
            <a:fld id="{6BC2ADD0-D534-43A9-9CC6-1F43129962A7}" type="datetime1">
              <a:rPr lang="fr-FR"/>
              <a:pPr>
                <a:defRPr/>
              </a:pPr>
              <a:t>02/12/2013</a:t>
            </a:fld>
            <a:endParaRPr lang="fr-FR"/>
          </a:p>
        </p:txBody>
      </p:sp>
      <p:pic>
        <p:nvPicPr>
          <p:cNvPr id="8" name="Imagen 12" descr="cid:image002.jpg@01CA9DCB.42822DB0"/>
          <p:cNvPicPr>
            <a:picLocks noChangeAspect="1" noChangeArrowheads="1"/>
          </p:cNvPicPr>
          <p:nvPr userDrawn="1"/>
        </p:nvPicPr>
        <p:blipFill>
          <a:blip r:embed="rId2" cstate="print"/>
          <a:srcRect/>
          <a:stretch>
            <a:fillRect/>
          </a:stretch>
        </p:blipFill>
        <p:spPr bwMode="auto">
          <a:xfrm>
            <a:off x="214313" y="214313"/>
            <a:ext cx="2609850" cy="514350"/>
          </a:xfrm>
          <a:prstGeom prst="rect">
            <a:avLst/>
          </a:prstGeom>
          <a:noFill/>
          <a:ln w="9525">
            <a:noFill/>
            <a:miter lim="800000"/>
            <a:headEnd/>
            <a:tailEnd/>
          </a:ln>
        </p:spPr>
      </p:pic>
      <p:pic>
        <p:nvPicPr>
          <p:cNvPr id="6" name="Picture 135" descr="logo_bandera_300"/>
          <p:cNvPicPr>
            <a:picLocks noChangeAspect="1" noChangeArrowheads="1"/>
          </p:cNvPicPr>
          <p:nvPr userDrawn="1"/>
        </p:nvPicPr>
        <p:blipFill>
          <a:blip r:embed="rId3" cstate="print"/>
          <a:srcRect/>
          <a:stretch>
            <a:fillRect/>
          </a:stretch>
        </p:blipFill>
        <p:spPr bwMode="auto">
          <a:xfrm>
            <a:off x="7286644" y="285728"/>
            <a:ext cx="1428750" cy="4381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91325" y="879475"/>
            <a:ext cx="1847850" cy="52927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247775" y="879475"/>
            <a:ext cx="5391150" cy="52927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247775" y="20574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19675" y="20574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1676400" y="879475"/>
            <a:ext cx="6781800" cy="6572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smtClean="0"/>
              <a:t>Cliquez pour modifier le style du titre du masque</a:t>
            </a:r>
          </a:p>
        </p:txBody>
      </p:sp>
      <p:sp>
        <p:nvSpPr>
          <p:cNvPr id="1028" name="Rectangle 3"/>
          <p:cNvSpPr>
            <a:spLocks noGrp="1" noChangeArrowheads="1"/>
          </p:cNvSpPr>
          <p:nvPr>
            <p:ph type="body" idx="1"/>
          </p:nvPr>
        </p:nvSpPr>
        <p:spPr bwMode="auto">
          <a:xfrm>
            <a:off x="1247775" y="2057400"/>
            <a:ext cx="7391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Titre du paragraphe 1er niveau</a:t>
            </a:r>
          </a:p>
          <a:p>
            <a:pPr lvl="1"/>
            <a:r>
              <a:rPr lang="fr-FR" smtClean="0"/>
              <a:t>2ème niveau</a:t>
            </a:r>
          </a:p>
          <a:p>
            <a:pPr lvl="2"/>
            <a:r>
              <a:rPr lang="fr-FR" smtClean="0"/>
              <a:t>3ème niveau</a:t>
            </a:r>
          </a:p>
          <a:p>
            <a:pPr lvl="3"/>
            <a:endParaRPr lang="fr-FR" smtClean="0"/>
          </a:p>
          <a:p>
            <a:pPr lvl="4"/>
            <a:endParaRPr lang="fr-FR" smtClean="0"/>
          </a:p>
        </p:txBody>
      </p:sp>
      <p:sp>
        <p:nvSpPr>
          <p:cNvPr id="7" name="Rectangle 6"/>
          <p:cNvSpPr txBox="1">
            <a:spLocks noChangeArrowheads="1"/>
          </p:cNvSpPr>
          <p:nvPr userDrawn="1"/>
        </p:nvSpPr>
        <p:spPr bwMode="gray">
          <a:xfrm>
            <a:off x="331788" y="6469063"/>
            <a:ext cx="647700" cy="2603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000" b="1">
                <a:solidFill>
                  <a:srgbClr val="4D4D4D"/>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8177F58-1AD2-4E5A-93B1-9947CBC2315E}" type="slidenum">
              <a:rPr kumimoji="0" lang="fr-FR" sz="1000" b="1" i="0" u="none" strike="noStrike" kern="1200" cap="none" spc="0" normalizeH="0" baseline="0" noProof="0" smtClean="0">
                <a:ln>
                  <a:noFill/>
                </a:ln>
                <a:solidFill>
                  <a:srgbClr val="4D4D4D"/>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‹Nº›</a:t>
            </a:fld>
            <a:endParaRPr kumimoji="0" lang="fr-FR" sz="1000" b="1" i="0" u="none" strike="noStrike" kern="1200" cap="none" spc="0" normalizeH="0" baseline="0" noProof="0" dirty="0">
              <a:ln>
                <a:noFill/>
              </a:ln>
              <a:solidFill>
                <a:srgbClr val="4D4D4D"/>
              </a:solidFill>
              <a:effectLst/>
              <a:uLnTx/>
              <a:uFillTx/>
              <a:latin typeface="Arial" charset="0"/>
              <a:ea typeface="+mn-ea"/>
              <a:cs typeface="+mn-cs"/>
            </a:endParaRPr>
          </a:p>
        </p:txBody>
      </p:sp>
      <p:pic>
        <p:nvPicPr>
          <p:cNvPr id="8" name="Picture 135" descr="logo_bandera_300"/>
          <p:cNvPicPr>
            <a:picLocks noChangeAspect="1" noChangeArrowheads="1"/>
          </p:cNvPicPr>
          <p:nvPr userDrawn="1"/>
        </p:nvPicPr>
        <p:blipFill>
          <a:blip r:embed="rId13" cstate="print"/>
          <a:srcRect/>
          <a:stretch>
            <a:fillRect/>
          </a:stretch>
        </p:blipFill>
        <p:spPr bwMode="auto">
          <a:xfrm>
            <a:off x="7286644" y="285728"/>
            <a:ext cx="1428750" cy="438150"/>
          </a:xfrm>
          <a:prstGeom prst="rect">
            <a:avLst/>
          </a:prstGeom>
          <a:noFill/>
          <a:ln w="9525">
            <a:noFill/>
            <a:miter lim="800000"/>
            <a:headEnd/>
            <a:tailEnd/>
          </a:ln>
        </p:spPr>
      </p:pic>
      <p:pic>
        <p:nvPicPr>
          <p:cNvPr id="9" name="Imagen 12" descr="cid:image002.jpg@01CA9DCB.42822DB0"/>
          <p:cNvPicPr>
            <a:picLocks noChangeAspect="1" noChangeArrowheads="1"/>
          </p:cNvPicPr>
          <p:nvPr userDrawn="1"/>
        </p:nvPicPr>
        <p:blipFill>
          <a:blip r:embed="rId14" cstate="print"/>
          <a:srcRect/>
          <a:stretch>
            <a:fillRect/>
          </a:stretch>
        </p:blipFill>
        <p:spPr bwMode="auto">
          <a:xfrm>
            <a:off x="142844" y="285728"/>
            <a:ext cx="2609850" cy="5143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l" rtl="0" eaLnBrk="0" fontAlgn="base" hangingPunct="0">
        <a:lnSpc>
          <a:spcPct val="90000"/>
        </a:lnSpc>
        <a:spcBef>
          <a:spcPct val="0"/>
        </a:spcBef>
        <a:spcAft>
          <a:spcPct val="0"/>
        </a:spcAft>
        <a:defRPr sz="3600" b="1">
          <a:solidFill>
            <a:srgbClr val="0077BD"/>
          </a:solidFill>
          <a:latin typeface="+mj-lt"/>
          <a:ea typeface="+mj-ea"/>
          <a:cs typeface="+mj-cs"/>
        </a:defRPr>
      </a:lvl1pPr>
      <a:lvl2pPr algn="l" rtl="0" eaLnBrk="0" fontAlgn="base" hangingPunct="0">
        <a:lnSpc>
          <a:spcPct val="90000"/>
        </a:lnSpc>
        <a:spcBef>
          <a:spcPct val="0"/>
        </a:spcBef>
        <a:spcAft>
          <a:spcPct val="0"/>
        </a:spcAft>
        <a:defRPr sz="3600" b="1">
          <a:solidFill>
            <a:srgbClr val="0077BD"/>
          </a:solidFill>
          <a:latin typeface="Arial" charset="0"/>
        </a:defRPr>
      </a:lvl2pPr>
      <a:lvl3pPr algn="l" rtl="0" eaLnBrk="0" fontAlgn="base" hangingPunct="0">
        <a:lnSpc>
          <a:spcPct val="90000"/>
        </a:lnSpc>
        <a:spcBef>
          <a:spcPct val="0"/>
        </a:spcBef>
        <a:spcAft>
          <a:spcPct val="0"/>
        </a:spcAft>
        <a:defRPr sz="3600" b="1">
          <a:solidFill>
            <a:srgbClr val="0077BD"/>
          </a:solidFill>
          <a:latin typeface="Arial" charset="0"/>
        </a:defRPr>
      </a:lvl3pPr>
      <a:lvl4pPr algn="l" rtl="0" eaLnBrk="0" fontAlgn="base" hangingPunct="0">
        <a:lnSpc>
          <a:spcPct val="90000"/>
        </a:lnSpc>
        <a:spcBef>
          <a:spcPct val="0"/>
        </a:spcBef>
        <a:spcAft>
          <a:spcPct val="0"/>
        </a:spcAft>
        <a:defRPr sz="3600" b="1">
          <a:solidFill>
            <a:srgbClr val="0077BD"/>
          </a:solidFill>
          <a:latin typeface="Arial" charset="0"/>
        </a:defRPr>
      </a:lvl4pPr>
      <a:lvl5pPr algn="l" rtl="0" eaLnBrk="0" fontAlgn="base" hangingPunct="0">
        <a:lnSpc>
          <a:spcPct val="90000"/>
        </a:lnSpc>
        <a:spcBef>
          <a:spcPct val="0"/>
        </a:spcBef>
        <a:spcAft>
          <a:spcPct val="0"/>
        </a:spcAft>
        <a:defRPr sz="3600" b="1">
          <a:solidFill>
            <a:srgbClr val="0077BD"/>
          </a:solidFill>
          <a:latin typeface="Arial" charset="0"/>
        </a:defRPr>
      </a:lvl5pPr>
      <a:lvl6pPr marL="457200" algn="l" rtl="0" eaLnBrk="0" fontAlgn="base" hangingPunct="0">
        <a:lnSpc>
          <a:spcPct val="90000"/>
        </a:lnSpc>
        <a:spcBef>
          <a:spcPct val="0"/>
        </a:spcBef>
        <a:spcAft>
          <a:spcPct val="0"/>
        </a:spcAft>
        <a:defRPr sz="3600" b="1">
          <a:solidFill>
            <a:srgbClr val="0077BD"/>
          </a:solidFill>
          <a:latin typeface="Arial" charset="0"/>
        </a:defRPr>
      </a:lvl6pPr>
      <a:lvl7pPr marL="914400" algn="l" rtl="0" eaLnBrk="0" fontAlgn="base" hangingPunct="0">
        <a:lnSpc>
          <a:spcPct val="90000"/>
        </a:lnSpc>
        <a:spcBef>
          <a:spcPct val="0"/>
        </a:spcBef>
        <a:spcAft>
          <a:spcPct val="0"/>
        </a:spcAft>
        <a:defRPr sz="3600" b="1">
          <a:solidFill>
            <a:srgbClr val="0077BD"/>
          </a:solidFill>
          <a:latin typeface="Arial" charset="0"/>
        </a:defRPr>
      </a:lvl7pPr>
      <a:lvl8pPr marL="1371600" algn="l" rtl="0" eaLnBrk="0" fontAlgn="base" hangingPunct="0">
        <a:lnSpc>
          <a:spcPct val="90000"/>
        </a:lnSpc>
        <a:spcBef>
          <a:spcPct val="0"/>
        </a:spcBef>
        <a:spcAft>
          <a:spcPct val="0"/>
        </a:spcAft>
        <a:defRPr sz="3600" b="1">
          <a:solidFill>
            <a:srgbClr val="0077BD"/>
          </a:solidFill>
          <a:latin typeface="Arial" charset="0"/>
        </a:defRPr>
      </a:lvl8pPr>
      <a:lvl9pPr marL="1828800" algn="l" rtl="0" eaLnBrk="0" fontAlgn="base" hangingPunct="0">
        <a:lnSpc>
          <a:spcPct val="90000"/>
        </a:lnSpc>
        <a:spcBef>
          <a:spcPct val="0"/>
        </a:spcBef>
        <a:spcAft>
          <a:spcPct val="0"/>
        </a:spcAft>
        <a:defRPr sz="3600" b="1">
          <a:solidFill>
            <a:srgbClr val="0077BD"/>
          </a:solidFill>
          <a:latin typeface="Arial" charset="0"/>
        </a:defRPr>
      </a:lvl9pPr>
    </p:titleStyle>
    <p:bodyStyle>
      <a:lvl1pPr marL="377825" indent="-377825" algn="l" rtl="0" eaLnBrk="0" fontAlgn="base" hangingPunct="0">
        <a:lnSpc>
          <a:spcPct val="90000"/>
        </a:lnSpc>
        <a:spcBef>
          <a:spcPct val="0"/>
        </a:spcBef>
        <a:spcAft>
          <a:spcPct val="30000"/>
        </a:spcAft>
        <a:buClr>
          <a:schemeClr val="tx1"/>
        </a:buClr>
        <a:buSzPct val="80000"/>
        <a:buFont typeface="Wingdings" pitchFamily="2" charset="2"/>
        <a:buChar char="è"/>
        <a:defRPr sz="3200" b="1">
          <a:solidFill>
            <a:schemeClr val="tx1"/>
          </a:solidFill>
          <a:latin typeface="+mn-lt"/>
          <a:ea typeface="+mn-ea"/>
          <a:cs typeface="+mn-cs"/>
        </a:defRPr>
      </a:lvl1pPr>
      <a:lvl2pPr marL="952500" indent="-384175" algn="l" rtl="0" eaLnBrk="0" fontAlgn="base" hangingPunct="0">
        <a:lnSpc>
          <a:spcPct val="90000"/>
        </a:lnSpc>
        <a:spcBef>
          <a:spcPct val="0"/>
        </a:spcBef>
        <a:spcAft>
          <a:spcPct val="30000"/>
        </a:spcAft>
        <a:buClr>
          <a:schemeClr val="tx1"/>
        </a:buClr>
        <a:buSzPct val="90000"/>
        <a:buFont typeface="Wingdings" pitchFamily="2" charset="2"/>
        <a:buChar char="l"/>
        <a:defRPr sz="2800">
          <a:solidFill>
            <a:schemeClr val="tx1"/>
          </a:solidFill>
          <a:latin typeface="+mn-lt"/>
        </a:defRPr>
      </a:lvl2pPr>
      <a:lvl3pPr marL="1533525" indent="-390525" algn="l" rtl="0" eaLnBrk="0" fontAlgn="base" hangingPunct="0">
        <a:lnSpc>
          <a:spcPct val="90000"/>
        </a:lnSpc>
        <a:spcBef>
          <a:spcPct val="0"/>
        </a:spcBef>
        <a:spcAft>
          <a:spcPct val="30000"/>
        </a:spcAft>
        <a:buClr>
          <a:schemeClr val="tx1"/>
        </a:buClr>
        <a:buSzPct val="90000"/>
        <a:buFont typeface="Wingdings" pitchFamily="2" charset="2"/>
        <a:buChar char="n"/>
        <a:defRPr sz="2400">
          <a:solidFill>
            <a:schemeClr val="tx1"/>
          </a:solidFill>
          <a:latin typeface="+mn-lt"/>
        </a:defRPr>
      </a:lvl3pPr>
      <a:lvl4pPr marL="2081213" indent="-357188" algn="l" rtl="0" eaLnBrk="0" fontAlgn="base" hangingPunct="0">
        <a:spcBef>
          <a:spcPct val="0"/>
        </a:spcBef>
        <a:spcAft>
          <a:spcPct val="0"/>
        </a:spcAft>
        <a:buClr>
          <a:schemeClr val="tx1"/>
        </a:buClr>
        <a:buSzPct val="90000"/>
        <a:buFont typeface="Wingdings" pitchFamily="2" charset="2"/>
        <a:buChar char="n"/>
        <a:defRPr sz="1200">
          <a:solidFill>
            <a:schemeClr val="tx1"/>
          </a:solidFill>
          <a:latin typeface="+mn-lt"/>
        </a:defRPr>
      </a:lvl4pPr>
      <a:lvl5pPr marL="2570163" indent="-290513" algn="l" rtl="0" eaLnBrk="0" fontAlgn="base" hangingPunct="0">
        <a:spcBef>
          <a:spcPct val="0"/>
        </a:spcBef>
        <a:spcAft>
          <a:spcPct val="0"/>
        </a:spcAft>
        <a:buClr>
          <a:schemeClr val="tx1"/>
        </a:buClr>
        <a:buSzPct val="90000"/>
        <a:buFont typeface="Wingdings" pitchFamily="2" charset="2"/>
        <a:buChar char="o"/>
        <a:defRPr sz="1200">
          <a:solidFill>
            <a:schemeClr val="tx1"/>
          </a:solidFill>
          <a:latin typeface="+mn-lt"/>
        </a:defRPr>
      </a:lvl5pPr>
      <a:lvl6pPr marL="3027363" indent="-290513" algn="l" rtl="0" eaLnBrk="0" fontAlgn="base" hangingPunct="0">
        <a:spcBef>
          <a:spcPct val="0"/>
        </a:spcBef>
        <a:spcAft>
          <a:spcPct val="0"/>
        </a:spcAft>
        <a:buClr>
          <a:schemeClr val="tx1"/>
        </a:buClr>
        <a:buSzPct val="90000"/>
        <a:buFont typeface="Wingdings" pitchFamily="2" charset="2"/>
        <a:buChar char="o"/>
        <a:defRPr sz="1200">
          <a:solidFill>
            <a:schemeClr val="tx1"/>
          </a:solidFill>
          <a:latin typeface="+mn-lt"/>
        </a:defRPr>
      </a:lvl6pPr>
      <a:lvl7pPr marL="3484563" indent="-290513" algn="l" rtl="0" eaLnBrk="0" fontAlgn="base" hangingPunct="0">
        <a:spcBef>
          <a:spcPct val="0"/>
        </a:spcBef>
        <a:spcAft>
          <a:spcPct val="0"/>
        </a:spcAft>
        <a:buClr>
          <a:schemeClr val="tx1"/>
        </a:buClr>
        <a:buSzPct val="90000"/>
        <a:buFont typeface="Wingdings" pitchFamily="2" charset="2"/>
        <a:buChar char="o"/>
        <a:defRPr sz="1200">
          <a:solidFill>
            <a:schemeClr val="tx1"/>
          </a:solidFill>
          <a:latin typeface="+mn-lt"/>
        </a:defRPr>
      </a:lvl7pPr>
      <a:lvl8pPr marL="3941763" indent="-290513" algn="l" rtl="0" eaLnBrk="0" fontAlgn="base" hangingPunct="0">
        <a:spcBef>
          <a:spcPct val="0"/>
        </a:spcBef>
        <a:spcAft>
          <a:spcPct val="0"/>
        </a:spcAft>
        <a:buClr>
          <a:schemeClr val="tx1"/>
        </a:buClr>
        <a:buSzPct val="90000"/>
        <a:buFont typeface="Wingdings" pitchFamily="2" charset="2"/>
        <a:buChar char="o"/>
        <a:defRPr sz="1200">
          <a:solidFill>
            <a:schemeClr val="tx1"/>
          </a:solidFill>
          <a:latin typeface="+mn-lt"/>
        </a:defRPr>
      </a:lvl8pPr>
      <a:lvl9pPr marL="4398963" indent="-290513" algn="l" rtl="0" eaLnBrk="0" fontAlgn="base" hangingPunct="0">
        <a:spcBef>
          <a:spcPct val="0"/>
        </a:spcBef>
        <a:spcAft>
          <a:spcPct val="0"/>
        </a:spcAft>
        <a:buClr>
          <a:schemeClr val="tx1"/>
        </a:buClr>
        <a:buSzPct val="90000"/>
        <a:buFont typeface="Wingdings" pitchFamily="2" charset="2"/>
        <a:buChar char="o"/>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ctrTitle"/>
          </p:nvPr>
        </p:nvSpPr>
        <p:spPr/>
        <p:txBody>
          <a:bodyPr/>
          <a:lstStyle/>
          <a:p>
            <a:r>
              <a:rPr lang="en-GB" dirty="0" smtClean="0"/>
              <a:t/>
            </a:r>
            <a:br>
              <a:rPr lang="en-GB" dirty="0" smtClean="0"/>
            </a:br>
            <a:r>
              <a:rPr lang="en-GB" dirty="0" smtClean="0"/>
              <a:t/>
            </a:r>
            <a:br>
              <a:rPr lang="en-GB" dirty="0" smtClean="0"/>
            </a:br>
            <a:endParaRPr lang="fr-FR" dirty="0" smtClean="0"/>
          </a:p>
        </p:txBody>
      </p:sp>
      <p:sp>
        <p:nvSpPr>
          <p:cNvPr id="4" name="Rectangle 3"/>
          <p:cNvSpPr/>
          <p:nvPr/>
        </p:nvSpPr>
        <p:spPr>
          <a:xfrm>
            <a:off x="1000100" y="2500306"/>
            <a:ext cx="7572428" cy="2086725"/>
          </a:xfrm>
          <a:prstGeom prst="rect">
            <a:avLst/>
          </a:prstGeom>
        </p:spPr>
        <p:txBody>
          <a:bodyPr wrap="square">
            <a:spAutoFit/>
          </a:bodyPr>
          <a:lstStyle/>
          <a:p>
            <a:pPr algn="ctr" eaLnBrk="0" hangingPunct="0">
              <a:lnSpc>
                <a:spcPct val="90000"/>
              </a:lnSpc>
            </a:pPr>
            <a:r>
              <a:rPr lang="en-GB" sz="3200" b="1" dirty="0" smtClean="0">
                <a:solidFill>
                  <a:srgbClr val="C00000"/>
                </a:solidFill>
                <a:latin typeface="Arial" pitchFamily="34" charset="0"/>
                <a:ea typeface="Times New Roman" pitchFamily="18" charset="0"/>
                <a:cs typeface="Times New Roman" pitchFamily="18" charset="0"/>
              </a:rPr>
              <a:t>Deliverable I.4 Cross-border balancing model among TSOs</a:t>
            </a:r>
          </a:p>
          <a:p>
            <a:pPr algn="ctr" eaLnBrk="0" hangingPunct="0">
              <a:lnSpc>
                <a:spcPct val="90000"/>
              </a:lnSpc>
            </a:pPr>
            <a:r>
              <a:rPr lang="en-GB" sz="3200" b="1" dirty="0" smtClean="0">
                <a:solidFill>
                  <a:srgbClr val="C00000"/>
                </a:solidFill>
                <a:latin typeface="Arial" pitchFamily="34" charset="0"/>
                <a:ea typeface="Times New Roman" pitchFamily="18" charset="0"/>
                <a:cs typeface="Times New Roman" pitchFamily="18" charset="0"/>
              </a:rPr>
              <a:t>-BALIT project-</a:t>
            </a:r>
          </a:p>
          <a:p>
            <a:pPr algn="ctr" eaLnBrk="0" hangingPunct="0">
              <a:lnSpc>
                <a:spcPct val="90000"/>
              </a:lnSpc>
            </a:pPr>
            <a:endParaRPr lang="en-GB" sz="3200" b="1" dirty="0" smtClean="0">
              <a:solidFill>
                <a:srgbClr val="0077BD"/>
              </a:solidFill>
              <a:ea typeface="+mj-ea"/>
              <a:cs typeface="+mj-cs"/>
            </a:endParaRPr>
          </a:p>
          <a:p>
            <a:pPr algn="ctr" eaLnBrk="0" hangingPunct="0">
              <a:lnSpc>
                <a:spcPct val="90000"/>
              </a:lnSpc>
            </a:pPr>
            <a:r>
              <a:rPr lang="en-GB" sz="1600" b="1" dirty="0" smtClean="0">
                <a:solidFill>
                  <a:srgbClr val="C00000"/>
                </a:solidFill>
              </a:rPr>
              <a:t>(7</a:t>
            </a:r>
            <a:r>
              <a:rPr lang="en-GB" sz="1600" b="1" baseline="30000" dirty="0" smtClean="0">
                <a:solidFill>
                  <a:srgbClr val="C00000"/>
                </a:solidFill>
              </a:rPr>
              <a:t>th</a:t>
            </a:r>
            <a:r>
              <a:rPr lang="en-GB" sz="1600" b="1" dirty="0" smtClean="0">
                <a:solidFill>
                  <a:srgbClr val="C00000"/>
                </a:solidFill>
              </a:rPr>
              <a:t> SG SWE, Lisbon, December 3</a:t>
            </a:r>
            <a:r>
              <a:rPr lang="en-GB" sz="1600" b="1" baseline="30000" dirty="0" smtClean="0">
                <a:solidFill>
                  <a:srgbClr val="C00000"/>
                </a:solidFill>
              </a:rPr>
              <a:t>rd</a:t>
            </a:r>
            <a:r>
              <a:rPr lang="en-GB" sz="1600" b="1" dirty="0" smtClean="0">
                <a:solidFill>
                  <a:srgbClr val="C00000"/>
                </a:solidFill>
              </a:rPr>
              <a:t> 2013)</a:t>
            </a:r>
            <a:endParaRPr lang="en-GB" sz="1600" b="1" dirty="0" smtClean="0">
              <a:solidFill>
                <a:srgbClr val="C00000"/>
              </a:solidFill>
              <a:ea typeface="+mj-ea"/>
              <a:cs typeface="+mj-cs"/>
            </a:endParaRPr>
          </a:p>
        </p:txBody>
      </p:sp>
      <p:pic>
        <p:nvPicPr>
          <p:cNvPr id="5" name="Image 2" descr="REN"/>
          <p:cNvPicPr/>
          <p:nvPr/>
        </p:nvPicPr>
        <p:blipFill>
          <a:blip r:embed="rId2" cstate="print"/>
          <a:srcRect/>
          <a:stretch>
            <a:fillRect/>
          </a:stretch>
        </p:blipFill>
        <p:spPr bwMode="auto">
          <a:xfrm>
            <a:off x="4143372" y="285728"/>
            <a:ext cx="1327785" cy="4533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2" descr="REN"/>
          <p:cNvPicPr/>
          <p:nvPr/>
        </p:nvPicPr>
        <p:blipFill>
          <a:blip r:embed="rId3" cstate="print"/>
          <a:srcRect/>
          <a:stretch>
            <a:fillRect/>
          </a:stretch>
        </p:blipFill>
        <p:spPr bwMode="auto">
          <a:xfrm>
            <a:off x="4143372" y="285728"/>
            <a:ext cx="1327785" cy="453390"/>
          </a:xfrm>
          <a:prstGeom prst="rect">
            <a:avLst/>
          </a:prstGeom>
          <a:noFill/>
          <a:ln w="9525">
            <a:noFill/>
            <a:miter lim="800000"/>
            <a:headEnd/>
            <a:tailEnd/>
          </a:ln>
        </p:spPr>
      </p:pic>
      <p:sp>
        <p:nvSpPr>
          <p:cNvPr id="6" name="Marcador de Posição de Conteúdo 2"/>
          <p:cNvSpPr>
            <a:spLocks noGrp="1"/>
          </p:cNvSpPr>
          <p:nvPr>
            <p:ph idx="1"/>
          </p:nvPr>
        </p:nvSpPr>
        <p:spPr>
          <a:xfrm>
            <a:off x="457200" y="980728"/>
            <a:ext cx="8229600" cy="4857403"/>
          </a:xfrm>
        </p:spPr>
        <p:txBody>
          <a:bodyPr>
            <a:normAutofit lnSpcReduction="10000"/>
          </a:bodyPr>
          <a:lstStyle/>
          <a:p>
            <a:pPr marL="342900" lvl="1" indent="-342900">
              <a:lnSpc>
                <a:spcPts val="2400"/>
              </a:lnSpc>
              <a:buNone/>
            </a:pPr>
            <a:r>
              <a:rPr lang="en-US" sz="3200" b="1" dirty="0" smtClean="0">
                <a:solidFill>
                  <a:srgbClr val="002060"/>
                </a:solidFill>
                <a:latin typeface="Calibri" pitchFamily="34" charset="0"/>
                <a:sym typeface="Wingdings" pitchFamily="2" charset="2"/>
              </a:rPr>
              <a:t>Background</a:t>
            </a:r>
          </a:p>
          <a:p>
            <a:pPr marL="800100" lvl="2" indent="-468000" algn="just">
              <a:spcBef>
                <a:spcPts val="384"/>
              </a:spcBef>
              <a:buFont typeface="Wingdings" pitchFamily="2" charset="2"/>
              <a:buChar char="§"/>
            </a:pPr>
            <a:endParaRPr lang="en-US" sz="1600" dirty="0" smtClean="0"/>
          </a:p>
          <a:p>
            <a:pPr marL="400050" lvl="1" indent="0" algn="just">
              <a:spcBef>
                <a:spcPts val="384"/>
              </a:spcBef>
              <a:buNone/>
            </a:pPr>
            <a:endParaRPr lang="en-US" sz="1700" b="1" dirty="0" smtClean="0">
              <a:solidFill>
                <a:srgbClr val="006698"/>
              </a:solidFill>
              <a:latin typeface="Calibri" pitchFamily="34" charset="0"/>
              <a:sym typeface="Wingdings" pitchFamily="2" charset="2"/>
            </a:endParaRPr>
          </a:p>
          <a:p>
            <a:pPr marL="400050" lvl="1" indent="0" algn="just">
              <a:spcBef>
                <a:spcPts val="384"/>
              </a:spcBef>
              <a:buNone/>
            </a:pPr>
            <a:r>
              <a:rPr lang="en-US" sz="1700" b="1" dirty="0" smtClean="0">
                <a:solidFill>
                  <a:srgbClr val="C00000"/>
                </a:solidFill>
                <a:latin typeface="Calibri" pitchFamily="34" charset="0"/>
                <a:sym typeface="Wingdings" pitchFamily="2" charset="2"/>
              </a:rPr>
              <a:t>April 2013: </a:t>
            </a:r>
          </a:p>
          <a:p>
            <a:pPr marL="400050" lvl="1" indent="0" algn="just">
              <a:spcBef>
                <a:spcPts val="384"/>
              </a:spcBef>
              <a:buFont typeface="Wingdings" pitchFamily="2" charset="2"/>
              <a:buChar char="Ø"/>
            </a:pPr>
            <a:r>
              <a:rPr lang="en-US" sz="1700" b="1" dirty="0" smtClean="0">
                <a:solidFill>
                  <a:srgbClr val="006698"/>
                </a:solidFill>
                <a:latin typeface="Calibri" pitchFamily="34" charset="0"/>
                <a:sym typeface="Wingdings" pitchFamily="2" charset="2"/>
              </a:rPr>
              <a:t> Signature of Memorandum of Understanding (</a:t>
            </a:r>
            <a:r>
              <a:rPr lang="en-US" sz="1700" b="1" dirty="0" err="1" smtClean="0">
                <a:solidFill>
                  <a:srgbClr val="006698"/>
                </a:solidFill>
                <a:latin typeface="Calibri" pitchFamily="34" charset="0"/>
                <a:sym typeface="Wingdings" pitchFamily="2" charset="2"/>
              </a:rPr>
              <a:t>MoU</a:t>
            </a:r>
            <a:r>
              <a:rPr lang="en-US" sz="1700" b="1" dirty="0" smtClean="0">
                <a:solidFill>
                  <a:srgbClr val="006698"/>
                </a:solidFill>
                <a:latin typeface="Calibri" pitchFamily="34" charset="0"/>
                <a:sym typeface="Wingdings" pitchFamily="2" charset="2"/>
              </a:rPr>
              <a:t>) between the parties (RTE, REN and REE) for the implementation of this project</a:t>
            </a:r>
          </a:p>
          <a:p>
            <a:pPr marL="400050" lvl="1" indent="0" algn="just">
              <a:spcBef>
                <a:spcPts val="384"/>
              </a:spcBef>
              <a:buFont typeface="Wingdings" pitchFamily="2" charset="2"/>
              <a:buChar char="Ø"/>
            </a:pPr>
            <a:endParaRPr lang="en-US" sz="1700" b="1" dirty="0" smtClean="0">
              <a:solidFill>
                <a:srgbClr val="006698"/>
              </a:solidFill>
              <a:latin typeface="Calibri" pitchFamily="34" charset="0"/>
              <a:sym typeface="Wingdings" pitchFamily="2" charset="2"/>
            </a:endParaRPr>
          </a:p>
          <a:p>
            <a:pPr marL="400050" lvl="1" indent="0" algn="just">
              <a:spcBef>
                <a:spcPts val="384"/>
              </a:spcBef>
              <a:buNone/>
            </a:pPr>
            <a:r>
              <a:rPr lang="en-US" sz="1700" b="1" dirty="0" smtClean="0">
                <a:solidFill>
                  <a:srgbClr val="C00000"/>
                </a:solidFill>
                <a:latin typeface="Calibri" pitchFamily="34" charset="0"/>
                <a:sym typeface="Wingdings" pitchFamily="2" charset="2"/>
              </a:rPr>
              <a:t>8</a:t>
            </a:r>
            <a:r>
              <a:rPr lang="en-US" sz="1700" b="1" baseline="30000" dirty="0" smtClean="0">
                <a:solidFill>
                  <a:srgbClr val="C00000"/>
                </a:solidFill>
                <a:latin typeface="Calibri" pitchFamily="34" charset="0"/>
                <a:sym typeface="Wingdings" pitchFamily="2" charset="2"/>
              </a:rPr>
              <a:t>th</a:t>
            </a:r>
            <a:r>
              <a:rPr lang="en-US" sz="1700" b="1" dirty="0" smtClean="0">
                <a:solidFill>
                  <a:srgbClr val="C00000"/>
                </a:solidFill>
                <a:latin typeface="Calibri" pitchFamily="34" charset="0"/>
                <a:sym typeface="Wingdings" pitchFamily="2" charset="2"/>
              </a:rPr>
              <a:t> July 2013: 12th IG SWE meeting:</a:t>
            </a:r>
          </a:p>
          <a:p>
            <a:pPr marL="400050" lvl="1" indent="0" algn="just">
              <a:spcBef>
                <a:spcPts val="384"/>
              </a:spcBef>
              <a:buFont typeface="Wingdings" pitchFamily="2" charset="2"/>
              <a:buChar char="Ø"/>
            </a:pPr>
            <a:r>
              <a:rPr lang="en-US" sz="1700" b="1" dirty="0" smtClean="0">
                <a:solidFill>
                  <a:srgbClr val="006698"/>
                </a:solidFill>
                <a:latin typeface="Calibri" pitchFamily="34" charset="0"/>
                <a:sym typeface="Wingdings" pitchFamily="2" charset="2"/>
              </a:rPr>
              <a:t> information on the project to ERI SWE RCC. </a:t>
            </a:r>
          </a:p>
          <a:p>
            <a:pPr marL="400050" lvl="1" indent="0" algn="just">
              <a:spcBef>
                <a:spcPts val="384"/>
              </a:spcBef>
              <a:buFont typeface="Wingdings" pitchFamily="2" charset="2"/>
              <a:buChar char="Ø"/>
            </a:pPr>
            <a:r>
              <a:rPr lang="en-US" sz="1700" b="1" dirty="0" smtClean="0">
                <a:solidFill>
                  <a:srgbClr val="006698"/>
                </a:solidFill>
                <a:latin typeface="Calibri" pitchFamily="34" charset="0"/>
                <a:sym typeface="Wingdings" pitchFamily="2" charset="2"/>
              </a:rPr>
              <a:t>Foreseen go-live: February 2014</a:t>
            </a:r>
          </a:p>
          <a:p>
            <a:pPr marL="400050" lvl="1" indent="0" algn="just">
              <a:spcBef>
                <a:spcPts val="384"/>
              </a:spcBef>
              <a:buFont typeface="Wingdings" pitchFamily="2" charset="2"/>
              <a:buChar char="Ø"/>
            </a:pPr>
            <a:endParaRPr lang="en-US" sz="1700" b="1" dirty="0" smtClean="0">
              <a:solidFill>
                <a:srgbClr val="006698"/>
              </a:solidFill>
              <a:latin typeface="Calibri" pitchFamily="34" charset="0"/>
              <a:sym typeface="Wingdings" pitchFamily="2" charset="2"/>
            </a:endParaRPr>
          </a:p>
          <a:p>
            <a:pPr marL="400050" lvl="1" indent="0" algn="just">
              <a:spcBef>
                <a:spcPts val="384"/>
              </a:spcBef>
              <a:buNone/>
            </a:pPr>
            <a:r>
              <a:rPr lang="en-US" sz="1700" b="1" dirty="0" smtClean="0">
                <a:solidFill>
                  <a:srgbClr val="C00000"/>
                </a:solidFill>
                <a:latin typeface="Calibri" pitchFamily="34" charset="0"/>
                <a:sym typeface="Wingdings" pitchFamily="2" charset="2"/>
              </a:rPr>
              <a:t>Monthly report to NRAs:</a:t>
            </a:r>
          </a:p>
          <a:p>
            <a:pPr marL="400050" lvl="1" indent="0" algn="just">
              <a:spcBef>
                <a:spcPts val="384"/>
              </a:spcBef>
              <a:buFont typeface="Wingdings" pitchFamily="2" charset="2"/>
              <a:buChar char="Ø"/>
            </a:pPr>
            <a:r>
              <a:rPr lang="en-US" sz="1700" b="1" dirty="0" smtClean="0">
                <a:solidFill>
                  <a:srgbClr val="006698"/>
                </a:solidFill>
                <a:latin typeface="Calibri" pitchFamily="34" charset="0"/>
                <a:sym typeface="Wingdings" pitchFamily="2" charset="2"/>
              </a:rPr>
              <a:t>Monthly reports to each NRA about the progress on the BALIT project (Dashboard and regulation and legal overview documents) </a:t>
            </a:r>
            <a:endParaRPr lang="en-US" sz="1600" dirty="0" smtClean="0"/>
          </a:p>
          <a:p>
            <a:pPr marL="0" indent="0">
              <a:buNone/>
            </a:pPr>
            <a:endParaRPr lang="en-US" sz="1600" dirty="0" smtClean="0"/>
          </a:p>
          <a:p>
            <a:endParaRPr lang="en-US" sz="2400" dirty="0" smtClean="0"/>
          </a:p>
          <a:p>
            <a:endParaRPr lang="en-US" sz="24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2" descr="REN"/>
          <p:cNvPicPr/>
          <p:nvPr/>
        </p:nvPicPr>
        <p:blipFill>
          <a:blip r:embed="rId3" cstate="print"/>
          <a:srcRect/>
          <a:stretch>
            <a:fillRect/>
          </a:stretch>
        </p:blipFill>
        <p:spPr bwMode="auto">
          <a:xfrm>
            <a:off x="4143372" y="285728"/>
            <a:ext cx="1327785" cy="453390"/>
          </a:xfrm>
          <a:prstGeom prst="rect">
            <a:avLst/>
          </a:prstGeom>
          <a:noFill/>
          <a:ln w="9525">
            <a:noFill/>
            <a:miter lim="800000"/>
            <a:headEnd/>
            <a:tailEnd/>
          </a:ln>
        </p:spPr>
      </p:pic>
      <p:sp>
        <p:nvSpPr>
          <p:cNvPr id="5" name="4 CuadroTexto"/>
          <p:cNvSpPr txBox="1"/>
          <p:nvPr/>
        </p:nvSpPr>
        <p:spPr>
          <a:xfrm>
            <a:off x="431032" y="470921"/>
            <a:ext cx="8712968" cy="1301895"/>
          </a:xfrm>
          <a:prstGeom prst="rect">
            <a:avLst/>
          </a:prstGeom>
          <a:noFill/>
        </p:spPr>
        <p:txBody>
          <a:bodyPr wrap="square" rtlCol="0">
            <a:spAutoFit/>
          </a:bodyPr>
          <a:lstStyle/>
          <a:p>
            <a:pPr marL="285750" lvl="1" indent="-285750" algn="just" eaLnBrk="0" hangingPunct="0">
              <a:lnSpc>
                <a:spcPct val="150000"/>
              </a:lnSpc>
              <a:spcBef>
                <a:spcPct val="20000"/>
              </a:spcBef>
              <a:buClr>
                <a:srgbClr val="C00000"/>
              </a:buClr>
              <a:buSzPct val="120000"/>
              <a:defRPr/>
            </a:pPr>
            <a:r>
              <a:rPr lang="en-US" sz="3200" b="1" dirty="0" smtClean="0">
                <a:solidFill>
                  <a:srgbClr val="002060"/>
                </a:solidFill>
                <a:latin typeface="Calibri" pitchFamily="34" charset="0"/>
                <a:sym typeface="Wingdings" pitchFamily="2" charset="2"/>
              </a:rPr>
              <a:t>Status of the project (Q4 2013) </a:t>
            </a:r>
          </a:p>
          <a:p>
            <a:pPr marL="285750" lvl="1" indent="-285750" algn="just" eaLnBrk="0" hangingPunct="0">
              <a:lnSpc>
                <a:spcPct val="150000"/>
              </a:lnSpc>
              <a:spcBef>
                <a:spcPct val="20000"/>
              </a:spcBef>
              <a:buClr>
                <a:srgbClr val="C00000"/>
              </a:buClr>
              <a:buSzPct val="120000"/>
              <a:defRPr/>
            </a:pPr>
            <a:endParaRPr lang="es-ES" sz="1800" b="1" dirty="0" smtClean="0">
              <a:solidFill>
                <a:srgbClr val="C00000"/>
              </a:solidFill>
            </a:endParaRPr>
          </a:p>
        </p:txBody>
      </p:sp>
      <p:sp>
        <p:nvSpPr>
          <p:cNvPr id="10" name="9 Rectángulo"/>
          <p:cNvSpPr/>
          <p:nvPr/>
        </p:nvSpPr>
        <p:spPr>
          <a:xfrm>
            <a:off x="395536" y="1119190"/>
            <a:ext cx="8424936" cy="5766194"/>
          </a:xfrm>
          <a:prstGeom prst="rect">
            <a:avLst/>
          </a:prstGeom>
        </p:spPr>
        <p:txBody>
          <a:bodyPr wrap="square">
            <a:spAutoFit/>
          </a:bodyPr>
          <a:lstStyle/>
          <a:p>
            <a:pPr marL="533400" lvl="1" indent="-276225" algn="just" eaLnBrk="0" hangingPunct="0">
              <a:lnSpc>
                <a:spcPct val="150000"/>
              </a:lnSpc>
              <a:spcBef>
                <a:spcPct val="20000"/>
              </a:spcBef>
              <a:buClr>
                <a:srgbClr val="C00000"/>
              </a:buClr>
              <a:buSzPct val="120000"/>
              <a:buFont typeface="Wingdings" pitchFamily="2" charset="2"/>
              <a:buChar char="Ø"/>
              <a:defRPr/>
            </a:pPr>
            <a:r>
              <a:rPr lang="en-GB" sz="1800" b="1" dirty="0" smtClean="0">
                <a:solidFill>
                  <a:srgbClr val="C00000"/>
                </a:solidFill>
              </a:rPr>
              <a:t>Regulatory changes in the respective systems </a:t>
            </a:r>
          </a:p>
          <a:p>
            <a:pPr marL="990600" lvl="1" indent="-276225" algn="just" eaLnBrk="0" hangingPunct="0">
              <a:lnSpc>
                <a:spcPct val="150000"/>
              </a:lnSpc>
              <a:spcBef>
                <a:spcPts val="0"/>
              </a:spcBef>
              <a:buClr>
                <a:srgbClr val="92D050"/>
              </a:buClr>
              <a:buSzPct val="90000"/>
              <a:buFont typeface="Wingdings" pitchFamily="2" charset="2"/>
              <a:buChar char="v"/>
              <a:defRPr/>
            </a:pPr>
            <a:r>
              <a:rPr lang="en-GB" sz="1100" b="1" u="sng" dirty="0" smtClean="0">
                <a:solidFill>
                  <a:srgbClr val="002060"/>
                </a:solidFill>
              </a:rPr>
              <a:t>Spain</a:t>
            </a:r>
            <a:r>
              <a:rPr lang="en-GB" sz="1100" b="1" dirty="0" smtClean="0">
                <a:solidFill>
                  <a:srgbClr val="002060"/>
                </a:solidFill>
              </a:rPr>
              <a:t>: </a:t>
            </a:r>
          </a:p>
          <a:p>
            <a:pPr marL="1438275" lvl="2" indent="-180975" algn="just" eaLnBrk="0" hangingPunct="0">
              <a:lnSpc>
                <a:spcPct val="150000"/>
              </a:lnSpc>
              <a:spcBef>
                <a:spcPts val="0"/>
              </a:spcBef>
              <a:buClr>
                <a:srgbClr val="92D050"/>
              </a:buClr>
              <a:buSzPct val="90000"/>
              <a:buFont typeface="Wingdings" pitchFamily="2" charset="2"/>
              <a:buChar char="v"/>
              <a:defRPr/>
            </a:pPr>
            <a:r>
              <a:rPr lang="en-GB" sz="1100" b="1" dirty="0" smtClean="0">
                <a:solidFill>
                  <a:srgbClr val="002060"/>
                </a:solidFill>
              </a:rPr>
              <a:t>Modification of  M.O. 4112/2005 (</a:t>
            </a:r>
            <a:r>
              <a:rPr lang="en-GB" sz="1100" b="1" i="1" dirty="0" smtClean="0">
                <a:solidFill>
                  <a:srgbClr val="002060"/>
                </a:solidFill>
              </a:rPr>
              <a:t>pending</a:t>
            </a:r>
            <a:r>
              <a:rPr lang="en-GB" sz="1100" b="1" dirty="0" smtClean="0">
                <a:solidFill>
                  <a:srgbClr val="002060"/>
                </a:solidFill>
              </a:rPr>
              <a:t>)</a:t>
            </a:r>
          </a:p>
          <a:p>
            <a:pPr marL="1438275" lvl="2" indent="-180975" algn="just" eaLnBrk="0" hangingPunct="0">
              <a:lnSpc>
                <a:spcPct val="150000"/>
              </a:lnSpc>
              <a:spcBef>
                <a:spcPts val="0"/>
              </a:spcBef>
              <a:buClr>
                <a:srgbClr val="92D050"/>
              </a:buClr>
              <a:buSzPct val="90000"/>
              <a:buFont typeface="Wingdings" pitchFamily="2" charset="2"/>
              <a:buChar char="v"/>
              <a:defRPr/>
            </a:pPr>
            <a:r>
              <a:rPr lang="en-GB" sz="1100" b="1" dirty="0" smtClean="0">
                <a:solidFill>
                  <a:srgbClr val="002060"/>
                </a:solidFill>
              </a:rPr>
              <a:t>October 2013: Consultation on Operational Procedures was launched by REE</a:t>
            </a:r>
          </a:p>
          <a:p>
            <a:pPr marL="1438275" lvl="2" indent="-180975" algn="just" eaLnBrk="0" hangingPunct="0">
              <a:lnSpc>
                <a:spcPct val="150000"/>
              </a:lnSpc>
              <a:spcBef>
                <a:spcPts val="0"/>
              </a:spcBef>
              <a:buClr>
                <a:srgbClr val="92D050"/>
              </a:buClr>
              <a:buSzPct val="90000"/>
              <a:buFont typeface="Wingdings" pitchFamily="2" charset="2"/>
              <a:buChar char="v"/>
              <a:defRPr/>
            </a:pPr>
            <a:r>
              <a:rPr lang="en-GB" sz="1100" b="1" dirty="0" smtClean="0">
                <a:solidFill>
                  <a:srgbClr val="002060"/>
                </a:solidFill>
              </a:rPr>
              <a:t>Beginning December 2013: Submission of Operational Procedures to Spanish Ministry. </a:t>
            </a:r>
            <a:endParaRPr lang="es-ES" sz="1100" b="1" dirty="0" smtClean="0">
              <a:solidFill>
                <a:srgbClr val="002060"/>
              </a:solidFill>
            </a:endParaRPr>
          </a:p>
          <a:p>
            <a:pPr marL="990600" lvl="1" indent="-276225" algn="just" eaLnBrk="0" hangingPunct="0">
              <a:lnSpc>
                <a:spcPct val="150000"/>
              </a:lnSpc>
              <a:spcBef>
                <a:spcPts val="0"/>
              </a:spcBef>
              <a:buClr>
                <a:srgbClr val="92D050"/>
              </a:buClr>
              <a:buSzPct val="90000"/>
              <a:buFont typeface="Wingdings" pitchFamily="2" charset="2"/>
              <a:buChar char="v"/>
              <a:defRPr/>
            </a:pPr>
            <a:r>
              <a:rPr lang="en-US" altLang="en-GB" sz="1100" b="1" u="sng" dirty="0" smtClean="0">
                <a:solidFill>
                  <a:srgbClr val="002060"/>
                </a:solidFill>
              </a:rPr>
              <a:t>Portugal</a:t>
            </a:r>
            <a:r>
              <a:rPr lang="en-US" altLang="en-GB" sz="1100" b="1" dirty="0" smtClean="0">
                <a:solidFill>
                  <a:srgbClr val="002060"/>
                </a:solidFill>
              </a:rPr>
              <a:t>: </a:t>
            </a:r>
          </a:p>
          <a:p>
            <a:pPr marL="1438275" lvl="2" indent="-180975" algn="just" eaLnBrk="0" hangingPunct="0">
              <a:lnSpc>
                <a:spcPct val="150000"/>
              </a:lnSpc>
              <a:spcBef>
                <a:spcPts val="0"/>
              </a:spcBef>
              <a:buClr>
                <a:srgbClr val="92D050"/>
              </a:buClr>
              <a:buSzPct val="90000"/>
              <a:buFont typeface="Wingdings" pitchFamily="2" charset="2"/>
              <a:buChar char="v"/>
              <a:defRPr/>
            </a:pPr>
            <a:r>
              <a:rPr lang="en-US" altLang="en-GB" sz="1100" b="1" dirty="0" smtClean="0">
                <a:solidFill>
                  <a:srgbClr val="002060"/>
                </a:solidFill>
              </a:rPr>
              <a:t>Modification of the “Manual de </a:t>
            </a:r>
            <a:r>
              <a:rPr lang="en-US" altLang="en-GB" sz="1100" b="1" dirty="0" err="1" smtClean="0">
                <a:solidFill>
                  <a:srgbClr val="002060"/>
                </a:solidFill>
              </a:rPr>
              <a:t>Procedimentos</a:t>
            </a:r>
            <a:r>
              <a:rPr lang="en-US" altLang="en-GB" sz="1100" b="1" dirty="0" smtClean="0">
                <a:solidFill>
                  <a:srgbClr val="002060"/>
                </a:solidFill>
              </a:rPr>
              <a:t> da Gestão Global do </a:t>
            </a:r>
            <a:r>
              <a:rPr lang="en-US" altLang="en-GB" sz="1100" b="1" dirty="0" err="1" smtClean="0">
                <a:solidFill>
                  <a:srgbClr val="002060"/>
                </a:solidFill>
              </a:rPr>
              <a:t>Sistema</a:t>
            </a:r>
            <a:r>
              <a:rPr lang="en-US" altLang="en-GB" sz="1100" b="1" dirty="0" smtClean="0">
                <a:solidFill>
                  <a:srgbClr val="002060"/>
                </a:solidFill>
              </a:rPr>
              <a:t>”</a:t>
            </a:r>
          </a:p>
          <a:p>
            <a:pPr marL="1438275" lvl="2" indent="-180975" algn="just" eaLnBrk="0" hangingPunct="0">
              <a:lnSpc>
                <a:spcPct val="150000"/>
              </a:lnSpc>
              <a:spcBef>
                <a:spcPts val="0"/>
              </a:spcBef>
              <a:buClr>
                <a:srgbClr val="92D050"/>
              </a:buClr>
              <a:buSzPct val="90000"/>
              <a:buFont typeface="Wingdings" pitchFamily="2" charset="2"/>
              <a:buChar char="v"/>
              <a:defRPr/>
            </a:pPr>
            <a:r>
              <a:rPr lang="en-US" altLang="en-GB" sz="1100" b="1" dirty="0" smtClean="0">
                <a:solidFill>
                  <a:srgbClr val="002060"/>
                </a:solidFill>
              </a:rPr>
              <a:t>Submission to </a:t>
            </a:r>
            <a:r>
              <a:rPr lang="en-US" altLang="en-GB" sz="1100" b="1" dirty="0" smtClean="0">
                <a:solidFill>
                  <a:srgbClr val="002060"/>
                </a:solidFill>
              </a:rPr>
              <a:t>ERSE: December 2013</a:t>
            </a:r>
            <a:endParaRPr lang="en-US" altLang="en-GB" sz="1100" b="1" dirty="0" smtClean="0">
              <a:solidFill>
                <a:srgbClr val="FF0000"/>
              </a:solidFill>
            </a:endParaRPr>
          </a:p>
          <a:p>
            <a:pPr marL="990600" lvl="1" indent="-276225" algn="just" eaLnBrk="0" hangingPunct="0">
              <a:lnSpc>
                <a:spcPct val="150000"/>
              </a:lnSpc>
              <a:spcBef>
                <a:spcPts val="0"/>
              </a:spcBef>
              <a:buClr>
                <a:srgbClr val="92D050"/>
              </a:buClr>
              <a:buSzPct val="90000"/>
              <a:buFont typeface="Wingdings" pitchFamily="2" charset="2"/>
              <a:buChar char="v"/>
              <a:defRPr/>
            </a:pPr>
            <a:r>
              <a:rPr lang="en-US" sz="1100" b="1" u="sng" dirty="0" smtClean="0">
                <a:solidFill>
                  <a:srgbClr val="002060"/>
                </a:solidFill>
              </a:rPr>
              <a:t>France</a:t>
            </a:r>
            <a:r>
              <a:rPr lang="en-US" sz="1100" b="1" dirty="0" smtClean="0">
                <a:solidFill>
                  <a:srgbClr val="002060"/>
                </a:solidFill>
              </a:rPr>
              <a:t>: No regulatory changes</a:t>
            </a:r>
            <a:endParaRPr lang="en-GB" sz="1100" b="1" dirty="0" smtClean="0">
              <a:solidFill>
                <a:srgbClr val="002060"/>
              </a:solidFill>
            </a:endParaRPr>
          </a:p>
          <a:p>
            <a:pPr marL="533400" indent="-276225" algn="just" eaLnBrk="0" hangingPunct="0">
              <a:lnSpc>
                <a:spcPct val="150000"/>
              </a:lnSpc>
              <a:spcBef>
                <a:spcPct val="20000"/>
              </a:spcBef>
              <a:buClr>
                <a:srgbClr val="C00000"/>
              </a:buClr>
              <a:buSzPct val="120000"/>
              <a:buFont typeface="Wingdings" pitchFamily="2" charset="2"/>
              <a:buChar char="Ø"/>
              <a:defRPr/>
            </a:pPr>
            <a:r>
              <a:rPr lang="en-GB" sz="1800" b="1" dirty="0" smtClean="0">
                <a:solidFill>
                  <a:srgbClr val="C00000"/>
                </a:solidFill>
              </a:rPr>
              <a:t>Contractual agreements</a:t>
            </a:r>
          </a:p>
          <a:p>
            <a:pPr marL="990600" lvl="1" indent="-276225" algn="just" eaLnBrk="0" hangingPunct="0">
              <a:lnSpc>
                <a:spcPct val="150000"/>
              </a:lnSpc>
              <a:spcBef>
                <a:spcPts val="0"/>
              </a:spcBef>
              <a:buClr>
                <a:srgbClr val="92D050"/>
              </a:buClr>
              <a:buSzPct val="90000"/>
              <a:buFont typeface="Wingdings" pitchFamily="2" charset="2"/>
              <a:buChar char="v"/>
              <a:defRPr/>
            </a:pPr>
            <a:r>
              <a:rPr lang="en-GB" sz="1100" b="1" dirty="0" smtClean="0">
                <a:solidFill>
                  <a:srgbClr val="002060"/>
                </a:solidFill>
              </a:rPr>
              <a:t>Signature of  RTE-REN-REE Memorandum of Understanding (</a:t>
            </a:r>
            <a:r>
              <a:rPr lang="en-GB" sz="1100" b="1" dirty="0" err="1" smtClean="0">
                <a:solidFill>
                  <a:srgbClr val="002060"/>
                </a:solidFill>
              </a:rPr>
              <a:t>MoU</a:t>
            </a:r>
            <a:r>
              <a:rPr lang="en-GB" sz="1100" b="1" dirty="0" smtClean="0">
                <a:solidFill>
                  <a:srgbClr val="002060"/>
                </a:solidFill>
              </a:rPr>
              <a:t>) </a:t>
            </a:r>
            <a:r>
              <a:rPr lang="en-GB" sz="1100" b="1" i="1" dirty="0" smtClean="0">
                <a:solidFill>
                  <a:srgbClr val="00B050"/>
                </a:solidFill>
              </a:rPr>
              <a:t>(done – April 2013)</a:t>
            </a:r>
          </a:p>
          <a:p>
            <a:pPr marL="990600" lvl="1" indent="-276225" algn="just" eaLnBrk="0" hangingPunct="0">
              <a:lnSpc>
                <a:spcPct val="150000"/>
              </a:lnSpc>
              <a:spcBef>
                <a:spcPts val="0"/>
              </a:spcBef>
              <a:buClr>
                <a:srgbClr val="92D050"/>
              </a:buClr>
              <a:buSzPct val="90000"/>
              <a:buFont typeface="Wingdings" pitchFamily="2" charset="2"/>
              <a:buChar char="v"/>
              <a:defRPr/>
            </a:pPr>
            <a:r>
              <a:rPr lang="en-US" sz="1100" b="1" dirty="0" smtClean="0">
                <a:solidFill>
                  <a:srgbClr val="002060"/>
                </a:solidFill>
              </a:rPr>
              <a:t>Service Provision Agreement (SPA) for the usage of BALIT (REN-RTE and REE-RTE)</a:t>
            </a:r>
            <a:r>
              <a:rPr lang="en-GB" sz="1100" b="1" i="1" dirty="0" smtClean="0">
                <a:solidFill>
                  <a:srgbClr val="00B050"/>
                </a:solidFill>
              </a:rPr>
              <a:t> </a:t>
            </a:r>
            <a:r>
              <a:rPr lang="en-US" sz="1100" b="1" i="1" dirty="0" smtClean="0">
                <a:solidFill>
                  <a:srgbClr val="00B050"/>
                </a:solidFill>
                <a:sym typeface="Wingdings" pitchFamily="2" charset="2"/>
              </a:rPr>
              <a:t>(ready for signature)</a:t>
            </a:r>
            <a:endParaRPr lang="en-GB" sz="1100" b="1" i="1" dirty="0" smtClean="0">
              <a:solidFill>
                <a:srgbClr val="00B050"/>
              </a:solidFill>
              <a:sym typeface="Wingdings" pitchFamily="2" charset="2"/>
            </a:endParaRPr>
          </a:p>
          <a:p>
            <a:pPr marL="990600" lvl="1" indent="-276225" algn="just" eaLnBrk="0" hangingPunct="0">
              <a:lnSpc>
                <a:spcPct val="150000"/>
              </a:lnSpc>
              <a:spcBef>
                <a:spcPts val="0"/>
              </a:spcBef>
              <a:buClr>
                <a:srgbClr val="92D050"/>
              </a:buClr>
              <a:buSzPct val="90000"/>
              <a:buFont typeface="Wingdings" pitchFamily="2" charset="2"/>
              <a:buChar char="v"/>
              <a:defRPr/>
            </a:pPr>
            <a:r>
              <a:rPr lang="en-GB" sz="1100" b="1" dirty="0" smtClean="0">
                <a:solidFill>
                  <a:srgbClr val="002060"/>
                </a:solidFill>
              </a:rPr>
              <a:t>Cross Border Balancing (CBB) Agreements between RTE-REE and REN-REE </a:t>
            </a:r>
            <a:r>
              <a:rPr lang="en-US" sz="1100" b="1" i="1" dirty="0" smtClean="0">
                <a:solidFill>
                  <a:srgbClr val="00B050"/>
                </a:solidFill>
                <a:sym typeface="Wingdings" pitchFamily="2" charset="2"/>
              </a:rPr>
              <a:t>(</a:t>
            </a:r>
            <a:r>
              <a:rPr lang="en-US" sz="1100" b="1" i="1" dirty="0" smtClean="0">
                <a:solidFill>
                  <a:srgbClr val="00B050"/>
                </a:solidFill>
                <a:sym typeface="Wingdings" pitchFamily="2" charset="2"/>
              </a:rPr>
              <a:t>not </a:t>
            </a:r>
            <a:r>
              <a:rPr lang="en-US" sz="1100" b="1" i="1" dirty="0" smtClean="0">
                <a:solidFill>
                  <a:srgbClr val="00B050"/>
                </a:solidFill>
                <a:sym typeface="Wingdings" pitchFamily="2" charset="2"/>
              </a:rPr>
              <a:t>closed yet</a:t>
            </a:r>
            <a:r>
              <a:rPr lang="en-US" sz="1100" b="1" i="1" dirty="0" smtClean="0">
                <a:solidFill>
                  <a:srgbClr val="00B050"/>
                </a:solidFill>
                <a:sym typeface="Wingdings" pitchFamily="2" charset="2"/>
              </a:rPr>
              <a:t>)</a:t>
            </a:r>
            <a:endParaRPr lang="en-US" sz="1100" b="1" i="1" dirty="0" smtClean="0">
              <a:solidFill>
                <a:srgbClr val="00B050"/>
              </a:solidFill>
              <a:sym typeface="Wingdings" pitchFamily="2" charset="2"/>
            </a:endParaRPr>
          </a:p>
          <a:p>
            <a:pPr marL="533400" lvl="1" indent="-276225" algn="just" eaLnBrk="0" hangingPunct="0">
              <a:lnSpc>
                <a:spcPct val="150000"/>
              </a:lnSpc>
              <a:spcBef>
                <a:spcPct val="20000"/>
              </a:spcBef>
              <a:buClr>
                <a:srgbClr val="C00000"/>
              </a:buClr>
              <a:buSzPct val="120000"/>
              <a:buFont typeface="Wingdings" pitchFamily="2" charset="2"/>
              <a:buChar char="Ø"/>
              <a:defRPr/>
            </a:pPr>
            <a:r>
              <a:rPr lang="en-GB" sz="1800" b="1" dirty="0" smtClean="0">
                <a:solidFill>
                  <a:srgbClr val="C00000"/>
                </a:solidFill>
              </a:rPr>
              <a:t>IT issues</a:t>
            </a:r>
          </a:p>
          <a:p>
            <a:pPr marL="990600" lvl="1" indent="-276225" algn="just" eaLnBrk="0" hangingPunct="0">
              <a:lnSpc>
                <a:spcPct val="150000"/>
              </a:lnSpc>
              <a:spcBef>
                <a:spcPts val="0"/>
              </a:spcBef>
              <a:buClr>
                <a:srgbClr val="92D050"/>
              </a:buClr>
              <a:buSzPct val="90000"/>
              <a:buFont typeface="Wingdings" pitchFamily="2" charset="2"/>
              <a:buChar char="v"/>
              <a:defRPr/>
            </a:pPr>
            <a:r>
              <a:rPr lang="en-US" sz="1100" b="1" dirty="0" smtClean="0">
                <a:solidFill>
                  <a:srgbClr val="002060"/>
                </a:solidFill>
                <a:sym typeface="Wingdings" pitchFamily="2" charset="2"/>
              </a:rPr>
              <a:t>BALIT Implementation Guide (REN, RTE, REE): To be attached to the SPA </a:t>
            </a:r>
            <a:r>
              <a:rPr lang="en-US" sz="1100" b="1" i="1" dirty="0" smtClean="0">
                <a:solidFill>
                  <a:srgbClr val="00B050"/>
                </a:solidFill>
                <a:sym typeface="Wingdings" pitchFamily="2" charset="2"/>
              </a:rPr>
              <a:t>(finished)</a:t>
            </a:r>
          </a:p>
          <a:p>
            <a:pPr marL="990600" lvl="1" indent="-276225" algn="just" eaLnBrk="0" hangingPunct="0">
              <a:lnSpc>
                <a:spcPct val="150000"/>
              </a:lnSpc>
              <a:spcBef>
                <a:spcPts val="0"/>
              </a:spcBef>
              <a:buClr>
                <a:srgbClr val="92D050"/>
              </a:buClr>
              <a:buSzPct val="90000"/>
              <a:buFont typeface="Wingdings" pitchFamily="2" charset="2"/>
              <a:buChar char="v"/>
              <a:defRPr/>
            </a:pPr>
            <a:r>
              <a:rPr lang="en-US" sz="1100" b="1" dirty="0" smtClean="0">
                <a:solidFill>
                  <a:srgbClr val="002060"/>
                </a:solidFill>
                <a:sym typeface="Wingdings" pitchFamily="2" charset="2"/>
              </a:rPr>
              <a:t>Other impacted Implementation Guides (ECAN and SO-SO matching)</a:t>
            </a:r>
            <a:r>
              <a:rPr lang="en-US" sz="1100" b="1" dirty="0" smtClean="0">
                <a:solidFill>
                  <a:srgbClr val="00B050"/>
                </a:solidFill>
                <a:sym typeface="Wingdings" pitchFamily="2" charset="2"/>
              </a:rPr>
              <a:t> </a:t>
            </a:r>
            <a:r>
              <a:rPr lang="en-US" sz="1100" b="1" i="1" dirty="0" smtClean="0">
                <a:solidFill>
                  <a:srgbClr val="00B050"/>
                </a:solidFill>
                <a:sym typeface="Wingdings" pitchFamily="2" charset="2"/>
              </a:rPr>
              <a:t>(finished)</a:t>
            </a:r>
          </a:p>
          <a:p>
            <a:pPr marL="990600" lvl="1" indent="-276225" algn="just" eaLnBrk="0" hangingPunct="0">
              <a:lnSpc>
                <a:spcPct val="150000"/>
              </a:lnSpc>
              <a:spcBef>
                <a:spcPts val="0"/>
              </a:spcBef>
              <a:buClr>
                <a:srgbClr val="92D050"/>
              </a:buClr>
              <a:buSzPct val="90000"/>
              <a:buFont typeface="Wingdings" pitchFamily="2" charset="2"/>
              <a:buChar char="v"/>
              <a:defRPr/>
            </a:pPr>
            <a:r>
              <a:rPr lang="en-US" sz="1100" b="1" dirty="0" smtClean="0">
                <a:solidFill>
                  <a:srgbClr val="002060"/>
                </a:solidFill>
                <a:sym typeface="Wingdings" pitchFamily="2" charset="2"/>
              </a:rPr>
              <a:t>IT developments </a:t>
            </a:r>
            <a:r>
              <a:rPr lang="en-US" sz="1100" b="1" i="1" dirty="0" smtClean="0">
                <a:solidFill>
                  <a:srgbClr val="00B050"/>
                </a:solidFill>
                <a:sym typeface="Wingdings" pitchFamily="2" charset="2"/>
              </a:rPr>
              <a:t>(finalization phase)</a:t>
            </a:r>
          </a:p>
          <a:p>
            <a:pPr marL="990600" lvl="1" indent="-276225" algn="just" eaLnBrk="0" hangingPunct="0">
              <a:lnSpc>
                <a:spcPct val="150000"/>
              </a:lnSpc>
              <a:spcBef>
                <a:spcPts val="0"/>
              </a:spcBef>
              <a:buClr>
                <a:srgbClr val="92D050"/>
              </a:buClr>
              <a:buSzPct val="90000"/>
              <a:buFont typeface="Wingdings" pitchFamily="2" charset="2"/>
              <a:buChar char="v"/>
              <a:defRPr/>
            </a:pPr>
            <a:r>
              <a:rPr lang="en-US" sz="1100" b="1" dirty="0" smtClean="0">
                <a:solidFill>
                  <a:srgbClr val="002060"/>
                </a:solidFill>
                <a:sym typeface="Wingdings" pitchFamily="2" charset="2"/>
              </a:rPr>
              <a:t>IT tests </a:t>
            </a:r>
            <a:r>
              <a:rPr lang="en-US" sz="1100" b="1" i="1" dirty="0" smtClean="0">
                <a:solidFill>
                  <a:srgbClr val="00B050"/>
                </a:solidFill>
                <a:sym typeface="Wingdings" pitchFamily="2" charset="2"/>
              </a:rPr>
              <a:t>(in progress)</a:t>
            </a:r>
          </a:p>
          <a:p>
            <a:pPr marL="1447800" lvl="2" indent="-276225" algn="just" eaLnBrk="0" hangingPunct="0">
              <a:lnSpc>
                <a:spcPct val="150000"/>
              </a:lnSpc>
              <a:spcBef>
                <a:spcPts val="0"/>
              </a:spcBef>
              <a:buClr>
                <a:srgbClr val="92D050"/>
              </a:buClr>
              <a:buSzPct val="90000"/>
              <a:buFont typeface="Wingdings" pitchFamily="2" charset="2"/>
              <a:buChar char="v"/>
              <a:defRPr/>
            </a:pPr>
            <a:r>
              <a:rPr lang="en-US" sz="1100" b="1" dirty="0" smtClean="0">
                <a:solidFill>
                  <a:srgbClr val="002060"/>
                </a:solidFill>
                <a:sym typeface="Wingdings" pitchFamily="2" charset="2"/>
              </a:rPr>
              <a:t>Beginning Nov </a:t>
            </a:r>
            <a:r>
              <a:rPr lang="en-US" sz="1100" b="1" dirty="0" smtClean="0">
                <a:solidFill>
                  <a:srgbClr val="7030A0"/>
                </a:solidFill>
                <a:sym typeface="Wingdings" pitchFamily="2" charset="2"/>
              </a:rPr>
              <a:t>- </a:t>
            </a:r>
            <a:r>
              <a:rPr lang="en-US" sz="1100" b="1" dirty="0" smtClean="0">
                <a:solidFill>
                  <a:srgbClr val="002060"/>
                </a:solidFill>
                <a:sym typeface="Wingdings" pitchFamily="2" charset="2"/>
              </a:rPr>
              <a:t>Beginning Dec 2013: First individual IT tests with BALIT platform</a:t>
            </a:r>
          </a:p>
          <a:p>
            <a:pPr marL="1447800" lvl="2" indent="-276225" algn="just" eaLnBrk="0" hangingPunct="0">
              <a:lnSpc>
                <a:spcPct val="150000"/>
              </a:lnSpc>
              <a:spcBef>
                <a:spcPts val="0"/>
              </a:spcBef>
              <a:buClr>
                <a:srgbClr val="92D050"/>
              </a:buClr>
              <a:buSzPct val="90000"/>
              <a:buFont typeface="Wingdings" pitchFamily="2" charset="2"/>
              <a:buChar char="v"/>
              <a:defRPr/>
            </a:pPr>
            <a:r>
              <a:rPr lang="en-US" sz="1100" b="1" dirty="0" smtClean="0">
                <a:solidFill>
                  <a:srgbClr val="002060"/>
                </a:solidFill>
                <a:sym typeface="Wingdings" pitchFamily="2" charset="2"/>
              </a:rPr>
              <a:t>Joint tests with BALIT platform planned to start by mid January 2014</a:t>
            </a:r>
            <a:endParaRPr lang="en-US" sz="1100" b="1" dirty="0" smtClean="0">
              <a:solidFill>
                <a:srgbClr val="00B050"/>
              </a:solidFill>
              <a:sym typeface="Wingdings" pitchFamily="2" charset="2"/>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73 Grupo"/>
          <p:cNvGrpSpPr/>
          <p:nvPr/>
        </p:nvGrpSpPr>
        <p:grpSpPr>
          <a:xfrm>
            <a:off x="611560" y="2276872"/>
            <a:ext cx="7920880" cy="3240360"/>
            <a:chOff x="323528" y="2204864"/>
            <a:chExt cx="7920880" cy="3240360"/>
          </a:xfrm>
        </p:grpSpPr>
        <p:sp>
          <p:nvSpPr>
            <p:cNvPr id="5" name="Rectangle 46"/>
            <p:cNvSpPr>
              <a:spLocks noChangeArrowheads="1"/>
            </p:cNvSpPr>
            <p:nvPr/>
          </p:nvSpPr>
          <p:spPr bwMode="auto">
            <a:xfrm>
              <a:off x="323528" y="2204864"/>
              <a:ext cx="7920880" cy="3240360"/>
            </a:xfrm>
            <a:prstGeom prst="rect">
              <a:avLst/>
            </a:prstGeom>
            <a:solidFill>
              <a:schemeClr val="bg1"/>
            </a:solidFill>
            <a:ln w="12700" algn="ctr">
              <a:noFill/>
              <a:round/>
              <a:headEnd type="none" w="sm" len="sm"/>
              <a:tailEnd type="none" w="sm" len="sm"/>
            </a:ln>
          </p:spPr>
          <p:txBody>
            <a:bodyPr lIns="83969" tIns="41985" rIns="83969" bIns="41985"/>
            <a:lstStyle/>
            <a:p>
              <a:pPr algn="ctr"/>
              <a:r>
                <a:rPr lang="en-US" sz="2000" b="1" dirty="0">
                  <a:solidFill>
                    <a:srgbClr val="002060"/>
                  </a:solidFill>
                  <a:latin typeface="Calibri" pitchFamily="34" charset="0"/>
                </a:rPr>
                <a:t>Project Status</a:t>
              </a:r>
            </a:p>
          </p:txBody>
        </p:sp>
        <p:cxnSp>
          <p:nvCxnSpPr>
            <p:cNvPr id="6" name="Connecteur droit 7"/>
            <p:cNvCxnSpPr/>
            <p:nvPr/>
          </p:nvCxnSpPr>
          <p:spPr bwMode="auto">
            <a:xfrm>
              <a:off x="5867450" y="2964111"/>
              <a:ext cx="694" cy="2193081"/>
            </a:xfrm>
            <a:prstGeom prst="line">
              <a:avLst/>
            </a:prstGeom>
            <a:ln>
              <a:solidFill>
                <a:srgbClr val="002060"/>
              </a:solidFill>
              <a:prstDash val="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7" name="ZoneTexte 45"/>
            <p:cNvSpPr txBox="1">
              <a:spLocks noChangeArrowheads="1"/>
            </p:cNvSpPr>
            <p:nvPr/>
          </p:nvSpPr>
          <p:spPr bwMode="auto">
            <a:xfrm>
              <a:off x="683567" y="2780928"/>
              <a:ext cx="576065" cy="2270919"/>
            </a:xfrm>
            <a:prstGeom prst="rect">
              <a:avLst/>
            </a:prstGeom>
            <a:noFill/>
            <a:ln w="9525">
              <a:solidFill>
                <a:srgbClr val="00B0F0"/>
              </a:solidFill>
              <a:miter lim="800000"/>
              <a:headEnd/>
              <a:tailEnd/>
            </a:ln>
          </p:spPr>
          <p:txBody>
            <a:bodyPr wrap="none" lIns="0" rIns="0"/>
            <a:lstStyle/>
            <a:p>
              <a:pPr algn="ctr"/>
              <a:r>
                <a:rPr lang="en-US" sz="1400" i="1" dirty="0"/>
                <a:t>April</a:t>
              </a:r>
            </a:p>
          </p:txBody>
        </p:sp>
        <p:cxnSp>
          <p:nvCxnSpPr>
            <p:cNvPr id="8" name="Connecteur droit 12"/>
            <p:cNvCxnSpPr>
              <a:cxnSpLocks noChangeShapeType="1"/>
            </p:cNvCxnSpPr>
            <p:nvPr/>
          </p:nvCxnSpPr>
          <p:spPr bwMode="auto">
            <a:xfrm>
              <a:off x="683568" y="3068960"/>
              <a:ext cx="7056784" cy="0"/>
            </a:xfrm>
            <a:prstGeom prst="line">
              <a:avLst/>
            </a:prstGeom>
            <a:noFill/>
            <a:ln w="12700" algn="ctr">
              <a:solidFill>
                <a:srgbClr val="002060"/>
              </a:solidFill>
              <a:round/>
              <a:headEnd type="none" w="sm" len="sm"/>
              <a:tailEnd type="none" w="sm" len="sm"/>
            </a:ln>
          </p:spPr>
        </p:cxnSp>
        <p:sp>
          <p:nvSpPr>
            <p:cNvPr id="9" name="Rectangle 5"/>
            <p:cNvSpPr>
              <a:spLocks noChangeArrowheads="1"/>
            </p:cNvSpPr>
            <p:nvPr/>
          </p:nvSpPr>
          <p:spPr bwMode="auto">
            <a:xfrm>
              <a:off x="827584" y="3140968"/>
              <a:ext cx="1080120" cy="216024"/>
            </a:xfrm>
            <a:prstGeom prst="rect">
              <a:avLst/>
            </a:prstGeom>
            <a:solidFill>
              <a:srgbClr val="92D050"/>
            </a:solidFill>
            <a:ln w="12700" algn="ctr">
              <a:solidFill>
                <a:srgbClr val="92D050"/>
              </a:solidFill>
              <a:round/>
              <a:headEnd type="none" w="sm" len="sm"/>
              <a:tailEnd type="none" w="sm" len="sm"/>
            </a:ln>
          </p:spPr>
          <p:txBody>
            <a:bodyPr lIns="83969" tIns="41985" rIns="83969" bIns="41985" anchor="ctr"/>
            <a:lstStyle/>
            <a:p>
              <a:pPr algn="ctr"/>
              <a:r>
                <a:rPr lang="en-US" sz="1100" b="1" dirty="0">
                  <a:latin typeface="Calibri" pitchFamily="34" charset="0"/>
                </a:rPr>
                <a:t>IT Specs</a:t>
              </a:r>
              <a:endParaRPr lang="en-US" sz="1200" b="1" dirty="0">
                <a:latin typeface="Calibri" pitchFamily="34" charset="0"/>
              </a:endParaRPr>
            </a:p>
          </p:txBody>
        </p:sp>
        <p:sp>
          <p:nvSpPr>
            <p:cNvPr id="10" name="ZoneTexte 45"/>
            <p:cNvSpPr txBox="1">
              <a:spLocks noChangeArrowheads="1"/>
            </p:cNvSpPr>
            <p:nvPr/>
          </p:nvSpPr>
          <p:spPr bwMode="auto">
            <a:xfrm>
              <a:off x="1331639"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May</a:t>
              </a:r>
              <a:endParaRPr lang="en-US" sz="1400" i="1" dirty="0"/>
            </a:p>
          </p:txBody>
        </p:sp>
        <p:sp>
          <p:nvSpPr>
            <p:cNvPr id="11" name="ZoneTexte 45"/>
            <p:cNvSpPr txBox="1">
              <a:spLocks noChangeArrowheads="1"/>
            </p:cNvSpPr>
            <p:nvPr/>
          </p:nvSpPr>
          <p:spPr bwMode="auto">
            <a:xfrm>
              <a:off x="1979711"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Jun</a:t>
              </a:r>
              <a:endParaRPr lang="en-US" sz="1400" i="1" dirty="0"/>
            </a:p>
          </p:txBody>
        </p:sp>
        <p:sp>
          <p:nvSpPr>
            <p:cNvPr id="12" name="ZoneTexte 45"/>
            <p:cNvSpPr txBox="1">
              <a:spLocks noChangeArrowheads="1"/>
            </p:cNvSpPr>
            <p:nvPr/>
          </p:nvSpPr>
          <p:spPr bwMode="auto">
            <a:xfrm>
              <a:off x="2627784"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Jul </a:t>
              </a:r>
              <a:endParaRPr lang="en-US" sz="1400" i="1" dirty="0"/>
            </a:p>
          </p:txBody>
        </p:sp>
        <p:sp>
          <p:nvSpPr>
            <p:cNvPr id="13" name="ZoneTexte 45"/>
            <p:cNvSpPr txBox="1">
              <a:spLocks noChangeArrowheads="1"/>
            </p:cNvSpPr>
            <p:nvPr/>
          </p:nvSpPr>
          <p:spPr bwMode="auto">
            <a:xfrm>
              <a:off x="3275856"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Aug</a:t>
              </a:r>
              <a:endParaRPr lang="en-US" sz="1400" i="1" dirty="0"/>
            </a:p>
          </p:txBody>
        </p:sp>
        <p:sp>
          <p:nvSpPr>
            <p:cNvPr id="14" name="ZoneTexte 45"/>
            <p:cNvSpPr txBox="1">
              <a:spLocks noChangeArrowheads="1"/>
            </p:cNvSpPr>
            <p:nvPr/>
          </p:nvSpPr>
          <p:spPr bwMode="auto">
            <a:xfrm>
              <a:off x="3923928"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Sep </a:t>
              </a:r>
              <a:endParaRPr lang="en-US" sz="1400" i="1" dirty="0"/>
            </a:p>
          </p:txBody>
        </p:sp>
        <p:sp>
          <p:nvSpPr>
            <p:cNvPr id="15" name="ZoneTexte 45"/>
            <p:cNvSpPr txBox="1">
              <a:spLocks noChangeArrowheads="1"/>
            </p:cNvSpPr>
            <p:nvPr/>
          </p:nvSpPr>
          <p:spPr bwMode="auto">
            <a:xfrm>
              <a:off x="4571999"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Oct</a:t>
              </a:r>
              <a:endParaRPr lang="en-US" sz="1400" i="1" dirty="0"/>
            </a:p>
          </p:txBody>
        </p:sp>
        <p:sp>
          <p:nvSpPr>
            <p:cNvPr id="16" name="ZoneTexte 45"/>
            <p:cNvSpPr txBox="1">
              <a:spLocks noChangeArrowheads="1"/>
            </p:cNvSpPr>
            <p:nvPr/>
          </p:nvSpPr>
          <p:spPr bwMode="auto">
            <a:xfrm>
              <a:off x="5220072"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Nov</a:t>
              </a:r>
              <a:endParaRPr lang="en-US" sz="1400" i="1" dirty="0"/>
            </a:p>
          </p:txBody>
        </p:sp>
        <p:sp>
          <p:nvSpPr>
            <p:cNvPr id="17" name="ZoneTexte 45"/>
            <p:cNvSpPr txBox="1">
              <a:spLocks noChangeArrowheads="1"/>
            </p:cNvSpPr>
            <p:nvPr/>
          </p:nvSpPr>
          <p:spPr bwMode="auto">
            <a:xfrm>
              <a:off x="5868144"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Dec</a:t>
              </a:r>
              <a:endParaRPr lang="en-US" sz="1400" i="1" dirty="0"/>
            </a:p>
          </p:txBody>
        </p:sp>
        <p:sp>
          <p:nvSpPr>
            <p:cNvPr id="18" name="ZoneTexte 45"/>
            <p:cNvSpPr txBox="1">
              <a:spLocks noChangeArrowheads="1"/>
            </p:cNvSpPr>
            <p:nvPr/>
          </p:nvSpPr>
          <p:spPr bwMode="auto">
            <a:xfrm>
              <a:off x="6516216"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Jan</a:t>
              </a:r>
              <a:endParaRPr lang="en-US" sz="1400" i="1" dirty="0"/>
            </a:p>
          </p:txBody>
        </p:sp>
        <p:sp>
          <p:nvSpPr>
            <p:cNvPr id="19" name="ZoneTexte 45"/>
            <p:cNvSpPr txBox="1">
              <a:spLocks noChangeArrowheads="1"/>
            </p:cNvSpPr>
            <p:nvPr/>
          </p:nvSpPr>
          <p:spPr bwMode="auto">
            <a:xfrm>
              <a:off x="7164287" y="2780928"/>
              <a:ext cx="576065" cy="2270919"/>
            </a:xfrm>
            <a:prstGeom prst="rect">
              <a:avLst/>
            </a:prstGeom>
            <a:noFill/>
            <a:ln w="9525">
              <a:solidFill>
                <a:srgbClr val="00B0F0"/>
              </a:solidFill>
              <a:miter lim="800000"/>
              <a:headEnd/>
              <a:tailEnd/>
            </a:ln>
          </p:spPr>
          <p:txBody>
            <a:bodyPr wrap="none" lIns="0" rIns="0"/>
            <a:lstStyle/>
            <a:p>
              <a:pPr algn="ctr"/>
              <a:r>
                <a:rPr lang="en-US" sz="1400" i="1" dirty="0" smtClean="0"/>
                <a:t>Feb</a:t>
              </a:r>
              <a:endParaRPr lang="en-US" sz="1400" i="1" dirty="0"/>
            </a:p>
          </p:txBody>
        </p:sp>
        <p:sp>
          <p:nvSpPr>
            <p:cNvPr id="20" name="Rectangle 48"/>
            <p:cNvSpPr/>
            <p:nvPr/>
          </p:nvSpPr>
          <p:spPr bwMode="auto">
            <a:xfrm>
              <a:off x="1979712" y="3429000"/>
              <a:ext cx="3744416" cy="216024"/>
            </a:xfrm>
            <a:prstGeom prst="rect">
              <a:avLst/>
            </a:prstGeom>
            <a:solidFill>
              <a:srgbClr val="92D050"/>
            </a:solidFill>
            <a:ln w="12700" algn="ctr">
              <a:solidFill>
                <a:schemeClr val="bg1"/>
              </a:solidFill>
              <a:round/>
              <a:headEnd type="none" w="sm" len="sm"/>
              <a:tailEnd type="none" w="sm" len="sm"/>
            </a:ln>
          </p:spPr>
          <p:txBody>
            <a:bodyPr lIns="0" rIns="0" anchor="ctr"/>
            <a:lstStyle/>
            <a:p>
              <a:pPr algn="ctr">
                <a:defRPr/>
              </a:pPr>
              <a:r>
                <a:rPr lang="en-US" sz="1100" b="1" dirty="0">
                  <a:latin typeface="Calibri" pitchFamily="34" charset="0"/>
                </a:rPr>
                <a:t> IT developments</a:t>
              </a:r>
            </a:p>
          </p:txBody>
        </p:sp>
        <p:sp>
          <p:nvSpPr>
            <p:cNvPr id="21" name="Rectangle 49"/>
            <p:cNvSpPr/>
            <p:nvPr/>
          </p:nvSpPr>
          <p:spPr bwMode="auto">
            <a:xfrm>
              <a:off x="4716016" y="3717032"/>
              <a:ext cx="1728192" cy="216024"/>
            </a:xfrm>
            <a:prstGeom prst="rect">
              <a:avLst/>
            </a:prstGeom>
            <a:solidFill>
              <a:schemeClr val="bg1">
                <a:lumMod val="75000"/>
              </a:schemeClr>
            </a:solidFill>
            <a:ln w="12700" cap="flat" cmpd="sng" algn="ctr">
              <a:solidFill>
                <a:schemeClr val="bg1"/>
              </a:solidFill>
              <a:prstDash val="solid"/>
              <a:round/>
              <a:headEnd type="none" w="sm" len="sm"/>
              <a:tailEnd type="none" w="sm" len="sm"/>
            </a:ln>
            <a:effectLst/>
          </p:spPr>
          <p:txBody>
            <a:bodyPr lIns="0" rIns="0" anchor="ctr"/>
            <a:lstStyle/>
            <a:p>
              <a:pPr algn="ctr">
                <a:defRPr/>
              </a:pPr>
              <a:r>
                <a:rPr lang="en-US" sz="1100" b="1" dirty="0">
                  <a:latin typeface="Calibri" pitchFamily="34" charset="0"/>
                </a:rPr>
                <a:t>Individual IT BALIT Testing</a:t>
              </a:r>
              <a:endParaRPr lang="en-US" sz="1600" b="1" dirty="0">
                <a:latin typeface="Calibri" pitchFamily="34" charset="0"/>
              </a:endParaRPr>
            </a:p>
          </p:txBody>
        </p:sp>
        <p:sp>
          <p:nvSpPr>
            <p:cNvPr id="22" name="Rectangle 49"/>
            <p:cNvSpPr/>
            <p:nvPr/>
          </p:nvSpPr>
          <p:spPr bwMode="auto">
            <a:xfrm>
              <a:off x="6732240" y="3717032"/>
              <a:ext cx="792088" cy="216024"/>
            </a:xfrm>
            <a:prstGeom prst="rect">
              <a:avLst/>
            </a:prstGeom>
            <a:solidFill>
              <a:schemeClr val="bg1">
                <a:lumMod val="75000"/>
              </a:schemeClr>
            </a:solidFill>
            <a:ln w="12700" cap="flat" cmpd="sng" algn="ctr">
              <a:solidFill>
                <a:schemeClr val="bg1"/>
              </a:solidFill>
              <a:prstDash val="solid"/>
              <a:round/>
              <a:headEnd type="none" w="sm" len="sm"/>
              <a:tailEnd type="none" w="sm" len="sm"/>
            </a:ln>
            <a:effectLst/>
          </p:spPr>
          <p:txBody>
            <a:bodyPr lIns="0" rIns="0" anchor="ctr"/>
            <a:lstStyle/>
            <a:p>
              <a:pPr algn="ctr">
                <a:defRPr/>
              </a:pPr>
              <a:r>
                <a:rPr lang="en-US" sz="1100" b="1" dirty="0">
                  <a:latin typeface="Calibri" pitchFamily="34" charset="0"/>
                </a:rPr>
                <a:t>Joint Testing</a:t>
              </a:r>
              <a:endParaRPr lang="en-US" sz="1600" b="1" dirty="0">
                <a:latin typeface="Calibri" pitchFamily="34" charset="0"/>
              </a:endParaRPr>
            </a:p>
          </p:txBody>
        </p:sp>
        <p:sp>
          <p:nvSpPr>
            <p:cNvPr id="23" name="Rectangle 63"/>
            <p:cNvSpPr>
              <a:spLocks noChangeArrowheads="1"/>
            </p:cNvSpPr>
            <p:nvPr/>
          </p:nvSpPr>
          <p:spPr bwMode="auto">
            <a:xfrm>
              <a:off x="1475656" y="4005064"/>
              <a:ext cx="5616624" cy="216024"/>
            </a:xfrm>
            <a:prstGeom prst="rect">
              <a:avLst/>
            </a:prstGeom>
            <a:solidFill>
              <a:srgbClr val="92D050"/>
            </a:solidFill>
            <a:ln w="12700" algn="ctr">
              <a:solidFill>
                <a:schemeClr val="bg1"/>
              </a:solidFill>
              <a:round/>
              <a:headEnd type="none" w="sm" len="sm"/>
              <a:tailEnd type="none" w="sm" len="sm"/>
            </a:ln>
          </p:spPr>
          <p:txBody>
            <a:bodyPr lIns="0" rIns="0" anchor="ctr"/>
            <a:lstStyle/>
            <a:p>
              <a:pPr algn="ctr"/>
              <a:r>
                <a:rPr lang="en-US" sz="1100" b="1" dirty="0">
                  <a:latin typeface="Calibri" pitchFamily="34" charset="0"/>
                </a:rPr>
                <a:t>Regulatory evolutions</a:t>
              </a:r>
            </a:p>
          </p:txBody>
        </p:sp>
        <p:sp>
          <p:nvSpPr>
            <p:cNvPr id="24" name="ZoneTexte 29"/>
            <p:cNvSpPr txBox="1">
              <a:spLocks noChangeArrowheads="1"/>
            </p:cNvSpPr>
            <p:nvPr/>
          </p:nvSpPr>
          <p:spPr bwMode="auto">
            <a:xfrm>
              <a:off x="4741342" y="4420666"/>
              <a:ext cx="766762" cy="307777"/>
            </a:xfrm>
            <a:prstGeom prst="rect">
              <a:avLst/>
            </a:prstGeom>
            <a:noFill/>
            <a:ln w="9525">
              <a:noFill/>
              <a:miter lim="800000"/>
              <a:headEnd/>
              <a:tailEnd/>
            </a:ln>
          </p:spPr>
          <p:txBody>
            <a:bodyPr lIns="0" tIns="0" rIns="0" bIns="0" anchor="ctr">
              <a:spAutoFit/>
            </a:bodyPr>
            <a:lstStyle/>
            <a:p>
              <a:r>
                <a:rPr lang="en-US" sz="1000" dirty="0">
                  <a:solidFill>
                    <a:srgbClr val="C00000"/>
                  </a:solidFill>
                  <a:latin typeface="Calibri" pitchFamily="34" charset="0"/>
                  <a:ea typeface="MS PGothic" pitchFamily="34" charset="-128"/>
                </a:rPr>
                <a:t>Public consultation(s)</a:t>
              </a:r>
            </a:p>
          </p:txBody>
        </p:sp>
        <p:sp>
          <p:nvSpPr>
            <p:cNvPr id="25" name="Triangle isocèle 43"/>
            <p:cNvSpPr>
              <a:spLocks noChangeArrowheads="1"/>
            </p:cNvSpPr>
            <p:nvPr/>
          </p:nvSpPr>
          <p:spPr bwMode="auto">
            <a:xfrm>
              <a:off x="4798492" y="4221088"/>
              <a:ext cx="205556" cy="173608"/>
            </a:xfrm>
            <a:prstGeom prst="triangle">
              <a:avLst>
                <a:gd name="adj" fmla="val 50000"/>
              </a:avLst>
            </a:prstGeom>
            <a:solidFill>
              <a:srgbClr val="C00000"/>
            </a:solidFill>
            <a:ln w="9525">
              <a:noFill/>
              <a:miter lim="800000"/>
              <a:headEnd/>
              <a:tailEnd/>
            </a:ln>
          </p:spPr>
          <p:txBody>
            <a:bodyPr lIns="0" tIns="0" rIns="0" bIns="0" anchor="ctr"/>
            <a:lstStyle/>
            <a:p>
              <a:pPr algn="ctr"/>
              <a:endParaRPr lang="en-US" sz="1400">
                <a:solidFill>
                  <a:srgbClr val="000000"/>
                </a:solidFill>
                <a:latin typeface="Calibri" pitchFamily="34" charset="0"/>
              </a:endParaRPr>
            </a:p>
          </p:txBody>
        </p:sp>
        <p:sp>
          <p:nvSpPr>
            <p:cNvPr id="26" name="Triangle isocèle 43"/>
            <p:cNvSpPr>
              <a:spLocks noChangeArrowheads="1"/>
            </p:cNvSpPr>
            <p:nvPr/>
          </p:nvSpPr>
          <p:spPr bwMode="auto">
            <a:xfrm>
              <a:off x="7092280" y="4221088"/>
              <a:ext cx="205556" cy="173608"/>
            </a:xfrm>
            <a:prstGeom prst="triangle">
              <a:avLst>
                <a:gd name="adj" fmla="val 50000"/>
              </a:avLst>
            </a:prstGeom>
            <a:solidFill>
              <a:srgbClr val="C00000"/>
            </a:solidFill>
            <a:ln w="9525">
              <a:noFill/>
              <a:miter lim="800000"/>
              <a:headEnd/>
              <a:tailEnd/>
            </a:ln>
          </p:spPr>
          <p:txBody>
            <a:bodyPr lIns="0" tIns="0" rIns="0" bIns="0" anchor="ctr"/>
            <a:lstStyle/>
            <a:p>
              <a:pPr algn="ctr"/>
              <a:endParaRPr lang="en-US" sz="1400">
                <a:solidFill>
                  <a:srgbClr val="000000"/>
                </a:solidFill>
                <a:latin typeface="Calibri" pitchFamily="34" charset="0"/>
              </a:endParaRPr>
            </a:p>
          </p:txBody>
        </p:sp>
        <p:sp>
          <p:nvSpPr>
            <p:cNvPr id="27" name="ZoneTexte 29"/>
            <p:cNvSpPr txBox="1">
              <a:spLocks noChangeArrowheads="1"/>
            </p:cNvSpPr>
            <p:nvPr/>
          </p:nvSpPr>
          <p:spPr bwMode="auto">
            <a:xfrm>
              <a:off x="6948264" y="4417367"/>
              <a:ext cx="792088" cy="307777"/>
            </a:xfrm>
            <a:prstGeom prst="rect">
              <a:avLst/>
            </a:prstGeom>
            <a:noFill/>
            <a:ln w="9525">
              <a:noFill/>
              <a:miter lim="800000"/>
              <a:headEnd/>
              <a:tailEnd/>
            </a:ln>
          </p:spPr>
          <p:txBody>
            <a:bodyPr wrap="square" lIns="0" tIns="0" rIns="0" bIns="0">
              <a:spAutoFit/>
            </a:bodyPr>
            <a:lstStyle/>
            <a:p>
              <a:r>
                <a:rPr lang="en-US" sz="1000" dirty="0">
                  <a:solidFill>
                    <a:srgbClr val="C00000"/>
                  </a:solidFill>
                  <a:latin typeface="Calibri" pitchFamily="34" charset="0"/>
                  <a:ea typeface="MS PGothic" pitchFamily="34" charset="-128"/>
                </a:rPr>
                <a:t>Regulatory approval(s)</a:t>
              </a:r>
            </a:p>
          </p:txBody>
        </p:sp>
        <p:sp>
          <p:nvSpPr>
            <p:cNvPr id="28" name="Triangle isocèle 43"/>
            <p:cNvSpPr>
              <a:spLocks noChangeArrowheads="1"/>
            </p:cNvSpPr>
            <p:nvPr/>
          </p:nvSpPr>
          <p:spPr bwMode="auto">
            <a:xfrm>
              <a:off x="7534795" y="4221088"/>
              <a:ext cx="205556" cy="173608"/>
            </a:xfrm>
            <a:prstGeom prst="triangle">
              <a:avLst>
                <a:gd name="adj" fmla="val 50000"/>
              </a:avLst>
            </a:prstGeom>
            <a:solidFill>
              <a:srgbClr val="C00000"/>
            </a:solidFill>
            <a:ln w="9525">
              <a:noFill/>
              <a:miter lim="800000"/>
              <a:headEnd/>
              <a:tailEnd/>
            </a:ln>
          </p:spPr>
          <p:txBody>
            <a:bodyPr lIns="0" tIns="0" rIns="0" bIns="0" anchor="ctr"/>
            <a:lstStyle/>
            <a:p>
              <a:pPr algn="ctr"/>
              <a:endParaRPr lang="en-US" sz="1400">
                <a:solidFill>
                  <a:srgbClr val="000000"/>
                </a:solidFill>
                <a:latin typeface="Calibri" pitchFamily="34" charset="0"/>
              </a:endParaRPr>
            </a:p>
          </p:txBody>
        </p:sp>
        <p:sp>
          <p:nvSpPr>
            <p:cNvPr id="29" name="ZoneTexte 29"/>
            <p:cNvSpPr txBox="1">
              <a:spLocks noChangeArrowheads="1"/>
            </p:cNvSpPr>
            <p:nvPr/>
          </p:nvSpPr>
          <p:spPr bwMode="auto">
            <a:xfrm>
              <a:off x="7452320" y="4427240"/>
              <a:ext cx="504055" cy="153888"/>
            </a:xfrm>
            <a:prstGeom prst="rect">
              <a:avLst/>
            </a:prstGeom>
            <a:noFill/>
            <a:ln w="9525">
              <a:noFill/>
              <a:miter lim="800000"/>
              <a:headEnd/>
              <a:tailEnd/>
            </a:ln>
          </p:spPr>
          <p:txBody>
            <a:bodyPr wrap="square" lIns="0" tIns="0" rIns="0" bIns="0">
              <a:spAutoFit/>
            </a:bodyPr>
            <a:lstStyle/>
            <a:p>
              <a:r>
                <a:rPr lang="en-US" sz="1000" dirty="0">
                  <a:solidFill>
                    <a:srgbClr val="C00000"/>
                  </a:solidFill>
                  <a:latin typeface="Calibri" pitchFamily="34" charset="0"/>
                  <a:ea typeface="MS PGothic" pitchFamily="34" charset="-128"/>
                </a:rPr>
                <a:t>Go Live </a:t>
              </a:r>
            </a:p>
          </p:txBody>
        </p:sp>
        <p:sp>
          <p:nvSpPr>
            <p:cNvPr id="30" name="ZoneTexte 8"/>
            <p:cNvSpPr txBox="1">
              <a:spLocks noChangeArrowheads="1"/>
            </p:cNvSpPr>
            <p:nvPr/>
          </p:nvSpPr>
          <p:spPr bwMode="auto">
            <a:xfrm>
              <a:off x="5604615" y="5168225"/>
              <a:ext cx="551561" cy="276999"/>
            </a:xfrm>
            <a:prstGeom prst="rect">
              <a:avLst/>
            </a:prstGeom>
            <a:noFill/>
            <a:ln w="9525">
              <a:noFill/>
              <a:miter lim="800000"/>
              <a:headEnd/>
              <a:tailEnd/>
            </a:ln>
          </p:spPr>
          <p:txBody>
            <a:bodyPr wrap="none">
              <a:spAutoFit/>
            </a:bodyPr>
            <a:lstStyle/>
            <a:p>
              <a:r>
                <a:rPr lang="en-US" sz="1200" i="1" dirty="0">
                  <a:latin typeface="Calibri" pitchFamily="34" charset="0"/>
                </a:rPr>
                <a:t>Today</a:t>
              </a:r>
            </a:p>
          </p:txBody>
        </p:sp>
      </p:grpSp>
      <p:pic>
        <p:nvPicPr>
          <p:cNvPr id="31" name="Image 2" descr="REN"/>
          <p:cNvPicPr/>
          <p:nvPr/>
        </p:nvPicPr>
        <p:blipFill>
          <a:blip r:embed="rId2" cstate="print"/>
          <a:srcRect/>
          <a:stretch>
            <a:fillRect/>
          </a:stretch>
        </p:blipFill>
        <p:spPr bwMode="auto">
          <a:xfrm>
            <a:off x="4143372" y="285728"/>
            <a:ext cx="1327785" cy="453390"/>
          </a:xfrm>
          <a:prstGeom prst="rect">
            <a:avLst/>
          </a:prstGeom>
          <a:noFill/>
          <a:ln w="9525">
            <a:noFill/>
            <a:miter lim="800000"/>
            <a:headEnd/>
            <a:tailEnd/>
          </a:ln>
        </p:spPr>
      </p:pic>
      <p:sp>
        <p:nvSpPr>
          <p:cNvPr id="33" name="32 Rectángulo"/>
          <p:cNvSpPr/>
          <p:nvPr/>
        </p:nvSpPr>
        <p:spPr>
          <a:xfrm>
            <a:off x="395536" y="5661248"/>
            <a:ext cx="8136904" cy="707886"/>
          </a:xfrm>
          <a:prstGeom prst="rect">
            <a:avLst/>
          </a:prstGeom>
        </p:spPr>
        <p:txBody>
          <a:bodyPr wrap="square">
            <a:spAutoFit/>
          </a:bodyPr>
          <a:lstStyle/>
          <a:p>
            <a:pPr lvl="1" algn="just">
              <a:lnSpc>
                <a:spcPts val="2400"/>
              </a:lnSpc>
            </a:pPr>
            <a:r>
              <a:rPr lang="en-US" sz="2000" b="1" dirty="0" smtClean="0">
                <a:solidFill>
                  <a:srgbClr val="006698"/>
                </a:solidFill>
                <a:latin typeface="Calibri" pitchFamily="34" charset="0"/>
                <a:sym typeface="Wingdings" pitchFamily="2" charset="2"/>
              </a:rPr>
              <a:t> Implementation: </a:t>
            </a:r>
            <a:r>
              <a:rPr lang="en-US" sz="2000" b="1" dirty="0" smtClean="0">
                <a:solidFill>
                  <a:srgbClr val="C00000"/>
                </a:solidFill>
                <a:latin typeface="Calibri" pitchFamily="34" charset="0"/>
                <a:sym typeface="Wingdings" pitchFamily="2" charset="2"/>
              </a:rPr>
              <a:t>February 2014 </a:t>
            </a:r>
            <a:r>
              <a:rPr lang="en-US" sz="2000" b="1" dirty="0" smtClean="0">
                <a:solidFill>
                  <a:srgbClr val="006698"/>
                </a:solidFill>
                <a:latin typeface="Calibri" pitchFamily="34" charset="0"/>
                <a:sym typeface="Wingdings" pitchFamily="2" charset="2"/>
              </a:rPr>
              <a:t>(</a:t>
            </a:r>
            <a:r>
              <a:rPr lang="en-US" sz="2000" b="1" i="1" dirty="0" smtClean="0">
                <a:solidFill>
                  <a:srgbClr val="006698"/>
                </a:solidFill>
                <a:latin typeface="Calibri" pitchFamily="34" charset="0"/>
                <a:sym typeface="Wingdings" pitchFamily="2" charset="2"/>
              </a:rPr>
              <a:t>subject to previous approval of required regulatory changes</a:t>
            </a:r>
            <a:r>
              <a:rPr lang="en-US" sz="2000" b="1" dirty="0" smtClean="0">
                <a:solidFill>
                  <a:srgbClr val="006698"/>
                </a:solidFill>
                <a:latin typeface="Calibri" pitchFamily="34" charset="0"/>
                <a:sym typeface="Wingdings" pitchFamily="2" charset="2"/>
              </a:rPr>
              <a:t>)</a:t>
            </a:r>
          </a:p>
        </p:txBody>
      </p:sp>
      <p:sp>
        <p:nvSpPr>
          <p:cNvPr id="36" name="Title 1"/>
          <p:cNvSpPr>
            <a:spLocks/>
          </p:cNvSpPr>
          <p:nvPr/>
        </p:nvSpPr>
        <p:spPr bwMode="auto">
          <a:xfrm>
            <a:off x="755576" y="1268760"/>
            <a:ext cx="8786842" cy="1000132"/>
          </a:xfrm>
          <a:prstGeom prst="rect">
            <a:avLst/>
          </a:prstGeom>
          <a:noFill/>
          <a:ln w="9525">
            <a:noFill/>
            <a:miter lim="800000"/>
            <a:headEnd/>
            <a:tailEnd/>
          </a:ln>
        </p:spPr>
        <p:txBody>
          <a:bodyPr anchor="ctr"/>
          <a:lstStyle/>
          <a:p>
            <a:pPr fontAlgn="ctr"/>
            <a:r>
              <a:rPr lang="en-US" sz="2500" b="1" dirty="0" smtClean="0">
                <a:solidFill>
                  <a:srgbClr val="002060"/>
                </a:solidFill>
                <a:ea typeface="+mj-ea"/>
                <a:cs typeface="+mj-cs"/>
              </a:rPr>
              <a:t>Road Map (November 2013)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ctrTitle"/>
          </p:nvPr>
        </p:nvSpPr>
        <p:spPr/>
        <p:txBody>
          <a:bodyPr/>
          <a:lstStyle/>
          <a:p>
            <a:r>
              <a:rPr lang="en-GB" dirty="0" smtClean="0"/>
              <a:t/>
            </a:r>
            <a:br>
              <a:rPr lang="en-GB" dirty="0" smtClean="0"/>
            </a:br>
            <a:r>
              <a:rPr lang="en-GB" dirty="0" smtClean="0"/>
              <a:t/>
            </a:r>
            <a:br>
              <a:rPr lang="en-GB" dirty="0" smtClean="0"/>
            </a:br>
            <a:endParaRPr lang="fr-FR" dirty="0" smtClean="0"/>
          </a:p>
        </p:txBody>
      </p:sp>
      <p:sp>
        <p:nvSpPr>
          <p:cNvPr id="4" name="Rectangle 3"/>
          <p:cNvSpPr/>
          <p:nvPr/>
        </p:nvSpPr>
        <p:spPr>
          <a:xfrm>
            <a:off x="1000100" y="2500306"/>
            <a:ext cx="7572428" cy="1643527"/>
          </a:xfrm>
          <a:prstGeom prst="rect">
            <a:avLst/>
          </a:prstGeom>
        </p:spPr>
        <p:txBody>
          <a:bodyPr wrap="square">
            <a:spAutoFit/>
          </a:bodyPr>
          <a:lstStyle/>
          <a:p>
            <a:pPr algn="ctr" eaLnBrk="0" hangingPunct="0">
              <a:lnSpc>
                <a:spcPct val="90000"/>
              </a:lnSpc>
            </a:pPr>
            <a:r>
              <a:rPr lang="en-GB" sz="3200" b="1" dirty="0" smtClean="0">
                <a:solidFill>
                  <a:srgbClr val="C00000"/>
                </a:solidFill>
                <a:latin typeface="Arial" pitchFamily="34" charset="0"/>
                <a:ea typeface="Times New Roman" pitchFamily="18" charset="0"/>
                <a:cs typeface="Times New Roman" pitchFamily="18" charset="0"/>
              </a:rPr>
              <a:t>BALIT project</a:t>
            </a:r>
          </a:p>
          <a:p>
            <a:pPr algn="ctr" eaLnBrk="0" hangingPunct="0">
              <a:lnSpc>
                <a:spcPct val="90000"/>
              </a:lnSpc>
            </a:pPr>
            <a:r>
              <a:rPr lang="en-GB" sz="3200" b="1" dirty="0" smtClean="0">
                <a:solidFill>
                  <a:srgbClr val="C00000"/>
                </a:solidFill>
                <a:latin typeface="Arial" pitchFamily="34" charset="0"/>
                <a:ea typeface="Times New Roman" pitchFamily="18" charset="0"/>
                <a:cs typeface="Times New Roman" pitchFamily="18" charset="0"/>
              </a:rPr>
              <a:t>-Additional details-</a:t>
            </a:r>
          </a:p>
          <a:p>
            <a:pPr algn="ctr" eaLnBrk="0" hangingPunct="0">
              <a:lnSpc>
                <a:spcPct val="90000"/>
              </a:lnSpc>
            </a:pPr>
            <a:endParaRPr lang="en-GB" sz="3200" b="1" dirty="0" smtClean="0">
              <a:solidFill>
                <a:srgbClr val="0077BD"/>
              </a:solidFill>
              <a:ea typeface="+mj-ea"/>
              <a:cs typeface="+mj-cs"/>
            </a:endParaRPr>
          </a:p>
          <a:p>
            <a:pPr algn="ctr" eaLnBrk="0" hangingPunct="0">
              <a:lnSpc>
                <a:spcPct val="90000"/>
              </a:lnSpc>
            </a:pPr>
            <a:r>
              <a:rPr lang="en-GB" sz="1600" b="1" dirty="0" smtClean="0">
                <a:solidFill>
                  <a:srgbClr val="C00000"/>
                </a:solidFill>
              </a:rPr>
              <a:t>(7</a:t>
            </a:r>
            <a:r>
              <a:rPr lang="en-GB" sz="1600" b="1" baseline="30000" dirty="0" smtClean="0">
                <a:solidFill>
                  <a:srgbClr val="C00000"/>
                </a:solidFill>
              </a:rPr>
              <a:t>th</a:t>
            </a:r>
            <a:r>
              <a:rPr lang="en-GB" sz="1600" b="1" dirty="0" smtClean="0">
                <a:solidFill>
                  <a:srgbClr val="C00000"/>
                </a:solidFill>
              </a:rPr>
              <a:t> SG SWE, Lisbon, December 3</a:t>
            </a:r>
            <a:r>
              <a:rPr lang="en-GB" sz="1600" b="1" baseline="30000" dirty="0" smtClean="0">
                <a:solidFill>
                  <a:srgbClr val="C00000"/>
                </a:solidFill>
              </a:rPr>
              <a:t>rd</a:t>
            </a:r>
            <a:r>
              <a:rPr lang="en-GB" sz="1600" b="1" dirty="0" smtClean="0">
                <a:solidFill>
                  <a:srgbClr val="C00000"/>
                </a:solidFill>
              </a:rPr>
              <a:t> 2013)</a:t>
            </a:r>
            <a:endParaRPr lang="en-GB" sz="1600" b="1" dirty="0" smtClean="0">
              <a:solidFill>
                <a:srgbClr val="C00000"/>
              </a:solidFill>
              <a:ea typeface="+mj-ea"/>
              <a:cs typeface="+mj-cs"/>
            </a:endParaRPr>
          </a:p>
        </p:txBody>
      </p:sp>
      <p:pic>
        <p:nvPicPr>
          <p:cNvPr id="5" name="Image 2" descr="REN"/>
          <p:cNvPicPr/>
          <p:nvPr/>
        </p:nvPicPr>
        <p:blipFill>
          <a:blip r:embed="rId2" cstate="print"/>
          <a:srcRect/>
          <a:stretch>
            <a:fillRect/>
          </a:stretch>
        </p:blipFill>
        <p:spPr bwMode="auto">
          <a:xfrm>
            <a:off x="4143372" y="285728"/>
            <a:ext cx="1327785" cy="4533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Image 2" descr="REN"/>
          <p:cNvPicPr/>
          <p:nvPr/>
        </p:nvPicPr>
        <p:blipFill>
          <a:blip r:embed="rId2" cstate="print"/>
          <a:srcRect/>
          <a:stretch>
            <a:fillRect/>
          </a:stretch>
        </p:blipFill>
        <p:spPr bwMode="auto">
          <a:xfrm>
            <a:off x="4143372" y="285728"/>
            <a:ext cx="1327785" cy="453390"/>
          </a:xfrm>
          <a:prstGeom prst="rect">
            <a:avLst/>
          </a:prstGeom>
          <a:noFill/>
          <a:ln w="9525">
            <a:noFill/>
            <a:miter lim="800000"/>
            <a:headEnd/>
            <a:tailEnd/>
          </a:ln>
        </p:spPr>
      </p:pic>
      <p:sp>
        <p:nvSpPr>
          <p:cNvPr id="35" name="Marcador de Posição de Conteúdo 2"/>
          <p:cNvSpPr>
            <a:spLocks noGrp="1"/>
          </p:cNvSpPr>
          <p:nvPr>
            <p:ph idx="1"/>
          </p:nvPr>
        </p:nvSpPr>
        <p:spPr>
          <a:xfrm>
            <a:off x="457200" y="908721"/>
            <a:ext cx="8229600" cy="5256584"/>
          </a:xfrm>
          <a:ln>
            <a:noFill/>
          </a:ln>
        </p:spPr>
        <p:txBody>
          <a:bodyPr>
            <a:normAutofit fontScale="92500"/>
          </a:bodyPr>
          <a:lstStyle/>
          <a:p>
            <a:pPr marL="342900" lvl="1" indent="-342900">
              <a:lnSpc>
                <a:spcPts val="2400"/>
              </a:lnSpc>
              <a:buNone/>
            </a:pPr>
            <a:r>
              <a:rPr lang="en-US" sz="2600" b="1" dirty="0" smtClean="0">
                <a:solidFill>
                  <a:srgbClr val="002060"/>
                </a:solidFill>
                <a:latin typeface="Calibri" pitchFamily="34" charset="0"/>
                <a:sym typeface="Wingdings" pitchFamily="2" charset="2"/>
              </a:rPr>
              <a:t>Design of Cross-Border Balancing Services: BALIT platform</a:t>
            </a:r>
          </a:p>
          <a:p>
            <a:pPr lvl="1" algn="just">
              <a:lnSpc>
                <a:spcPts val="2400"/>
              </a:lnSpc>
            </a:pPr>
            <a:r>
              <a:rPr lang="en-US" sz="1600" b="1" dirty="0" smtClean="0">
                <a:solidFill>
                  <a:srgbClr val="C00000"/>
                </a:solidFill>
                <a:latin typeface="Calibri" pitchFamily="34" charset="0"/>
                <a:sym typeface="Wingdings" pitchFamily="2" charset="2"/>
              </a:rPr>
              <a:t>Goal and scope:</a:t>
            </a:r>
            <a:endParaRPr lang="en-US" sz="1600" b="1" dirty="0" smtClean="0">
              <a:solidFill>
                <a:srgbClr val="006698"/>
              </a:solidFill>
              <a:latin typeface="Calibri" pitchFamily="34" charset="0"/>
              <a:sym typeface="Wingdings" pitchFamily="2" charset="2"/>
            </a:endParaRPr>
          </a:p>
          <a:p>
            <a:pPr lvl="2" algn="just">
              <a:lnSpc>
                <a:spcPct val="120000"/>
              </a:lnSpc>
              <a:spcBef>
                <a:spcPts val="0"/>
              </a:spcBef>
            </a:pPr>
            <a:r>
              <a:rPr lang="en-US" sz="1500" b="1" dirty="0" smtClean="0">
                <a:solidFill>
                  <a:srgbClr val="006698"/>
                </a:solidFill>
                <a:latin typeface="Calibri" pitchFamily="34" charset="0"/>
                <a:sym typeface="Wingdings" pitchFamily="2" charset="2"/>
              </a:rPr>
              <a:t>Two bilateral mechanisms (IFE and IPE)</a:t>
            </a:r>
          </a:p>
          <a:p>
            <a:pPr lvl="2" algn="just">
              <a:lnSpc>
                <a:spcPct val="120000"/>
              </a:lnSpc>
              <a:spcBef>
                <a:spcPts val="0"/>
              </a:spcBef>
            </a:pPr>
            <a:r>
              <a:rPr lang="en-US" sz="1500" b="1" dirty="0" smtClean="0">
                <a:solidFill>
                  <a:srgbClr val="006698"/>
                </a:solidFill>
                <a:latin typeface="Calibri" pitchFamily="34" charset="0"/>
                <a:sym typeface="Wingdings" pitchFamily="2" charset="2"/>
              </a:rPr>
              <a:t>Cross Border Balancing mechanisms will allow TSOs to:</a:t>
            </a:r>
          </a:p>
          <a:p>
            <a:pPr lvl="3" algn="just">
              <a:lnSpc>
                <a:spcPct val="120000"/>
              </a:lnSpc>
              <a:spcBef>
                <a:spcPts val="0"/>
              </a:spcBef>
            </a:pPr>
            <a:r>
              <a:rPr lang="en-US" sz="1400" b="1" dirty="0" smtClean="0">
                <a:solidFill>
                  <a:srgbClr val="006698"/>
                </a:solidFill>
                <a:latin typeface="Calibri" pitchFamily="34" charset="0"/>
                <a:sym typeface="Wingdings" pitchFamily="2" charset="2"/>
              </a:rPr>
              <a:t>offer their surplus of balancing reserves to the other TSO</a:t>
            </a:r>
          </a:p>
          <a:p>
            <a:pPr lvl="3" algn="just">
              <a:lnSpc>
                <a:spcPct val="120000"/>
              </a:lnSpc>
              <a:spcBef>
                <a:spcPts val="0"/>
              </a:spcBef>
            </a:pPr>
            <a:r>
              <a:rPr lang="en-US" sz="1400" b="1" dirty="0" smtClean="0">
                <a:solidFill>
                  <a:srgbClr val="006698"/>
                </a:solidFill>
                <a:latin typeface="Calibri" pitchFamily="34" charset="0"/>
                <a:sym typeface="Wingdings" pitchFamily="2" charset="2"/>
              </a:rPr>
              <a:t>take balancing resources when needed and economically interesting from other TSOs </a:t>
            </a:r>
          </a:p>
          <a:p>
            <a:pPr lvl="2" algn="just">
              <a:lnSpc>
                <a:spcPct val="120000"/>
              </a:lnSpc>
              <a:spcBef>
                <a:spcPts val="0"/>
              </a:spcBef>
              <a:buNone/>
            </a:pPr>
            <a:endParaRPr lang="en-US" sz="1600" b="1" dirty="0" smtClean="0">
              <a:solidFill>
                <a:srgbClr val="006698"/>
              </a:solidFill>
              <a:latin typeface="Calibri" pitchFamily="34" charset="0"/>
              <a:sym typeface="Wingdings" pitchFamily="2" charset="2"/>
            </a:endParaRPr>
          </a:p>
          <a:p>
            <a:pPr lvl="1" algn="just">
              <a:lnSpc>
                <a:spcPts val="2400"/>
              </a:lnSpc>
            </a:pPr>
            <a:r>
              <a:rPr lang="en-US" sz="1600" b="1" dirty="0" smtClean="0">
                <a:solidFill>
                  <a:srgbClr val="C00000"/>
                </a:solidFill>
                <a:latin typeface="Calibri" pitchFamily="34" charset="0"/>
                <a:sym typeface="Wingdings" pitchFamily="2" charset="2"/>
              </a:rPr>
              <a:t>Design basis:</a:t>
            </a:r>
            <a:endParaRPr lang="en-US" sz="1600" b="1" dirty="0" smtClean="0">
              <a:solidFill>
                <a:srgbClr val="006698"/>
              </a:solidFill>
              <a:latin typeface="Calibri" pitchFamily="34" charset="0"/>
              <a:sym typeface="Wingdings" pitchFamily="2" charset="2"/>
            </a:endParaRPr>
          </a:p>
          <a:p>
            <a:pPr lvl="2" algn="just">
              <a:lnSpc>
                <a:spcPts val="2400"/>
              </a:lnSpc>
              <a:spcBef>
                <a:spcPts val="0"/>
              </a:spcBef>
            </a:pPr>
            <a:r>
              <a:rPr lang="en-US" sz="1500" b="1" u="sng" dirty="0" smtClean="0">
                <a:solidFill>
                  <a:srgbClr val="006698"/>
                </a:solidFill>
                <a:latin typeface="Calibri" pitchFamily="34" charset="0"/>
                <a:sym typeface="Wingdings" pitchFamily="2" charset="2"/>
              </a:rPr>
              <a:t>Common IT Platform</a:t>
            </a:r>
            <a:r>
              <a:rPr lang="en-US" sz="1500" dirty="0" smtClean="0">
                <a:solidFill>
                  <a:srgbClr val="006698"/>
                </a:solidFill>
                <a:latin typeface="Calibri" pitchFamily="34" charset="0"/>
                <a:sym typeface="Wingdings" pitchFamily="2" charset="2"/>
              </a:rPr>
              <a:t> </a:t>
            </a:r>
            <a:r>
              <a:rPr lang="en-US" sz="1500" b="1" dirty="0" smtClean="0">
                <a:solidFill>
                  <a:srgbClr val="006698"/>
                </a:solidFill>
                <a:latin typeface="Calibri" pitchFamily="34" charset="0"/>
                <a:sym typeface="Wingdings" pitchFamily="2" charset="2"/>
              </a:rPr>
              <a:t>for the exchange of balancing services</a:t>
            </a:r>
          </a:p>
          <a:p>
            <a:pPr lvl="3" algn="just">
              <a:spcBef>
                <a:spcPts val="0"/>
              </a:spcBef>
            </a:pPr>
            <a:r>
              <a:rPr lang="en-US" sz="1400" b="1" dirty="0" smtClean="0">
                <a:solidFill>
                  <a:srgbClr val="006698"/>
                </a:solidFill>
                <a:latin typeface="Calibri" pitchFamily="34" charset="0"/>
                <a:sym typeface="Wingdings" pitchFamily="2" charset="2"/>
              </a:rPr>
              <a:t>RTE: Service provider </a:t>
            </a:r>
          </a:p>
          <a:p>
            <a:pPr lvl="3" algn="just">
              <a:spcBef>
                <a:spcPts val="0"/>
              </a:spcBef>
            </a:pPr>
            <a:r>
              <a:rPr lang="en-US" sz="1400" b="1" dirty="0" smtClean="0">
                <a:solidFill>
                  <a:srgbClr val="006698"/>
                </a:solidFill>
                <a:latin typeface="Calibri" pitchFamily="34" charset="0"/>
                <a:sym typeface="Wingdings" pitchFamily="2" charset="2"/>
              </a:rPr>
              <a:t>Platform: Already in use between FR-UK since 2010</a:t>
            </a:r>
          </a:p>
          <a:p>
            <a:pPr lvl="2" algn="just">
              <a:lnSpc>
                <a:spcPts val="2400"/>
              </a:lnSpc>
              <a:spcBef>
                <a:spcPts val="0"/>
              </a:spcBef>
            </a:pPr>
            <a:r>
              <a:rPr lang="en-US" sz="1500" b="1" u="sng" dirty="0" smtClean="0">
                <a:solidFill>
                  <a:srgbClr val="006698"/>
                </a:solidFill>
                <a:latin typeface="Calibri" pitchFamily="34" charset="0"/>
                <a:sym typeface="Wingdings" pitchFamily="2" charset="2"/>
              </a:rPr>
              <a:t>Balancing product:</a:t>
            </a:r>
          </a:p>
          <a:p>
            <a:pPr lvl="3" algn="just">
              <a:spcBef>
                <a:spcPts val="0"/>
              </a:spcBef>
            </a:pPr>
            <a:r>
              <a:rPr lang="en-US" sz="1400" b="1" dirty="0" smtClean="0">
                <a:solidFill>
                  <a:srgbClr val="006698"/>
                </a:solidFill>
                <a:latin typeface="Calibri" pitchFamily="34" charset="0"/>
                <a:sym typeface="Wingdings" pitchFamily="2" charset="2"/>
              </a:rPr>
              <a:t>50 MW block</a:t>
            </a:r>
          </a:p>
          <a:p>
            <a:pPr lvl="3" algn="just">
              <a:spcBef>
                <a:spcPts val="0"/>
              </a:spcBef>
            </a:pPr>
            <a:r>
              <a:rPr lang="en-US" sz="1400" b="1" dirty="0" smtClean="0">
                <a:solidFill>
                  <a:srgbClr val="006698"/>
                </a:solidFill>
                <a:latin typeface="Calibri" pitchFamily="34" charset="0"/>
                <a:sym typeface="Wingdings" pitchFamily="2" charset="2"/>
              </a:rPr>
              <a:t>Activation time: 30 min </a:t>
            </a:r>
          </a:p>
          <a:p>
            <a:pPr lvl="3" algn="just">
              <a:spcBef>
                <a:spcPts val="0"/>
              </a:spcBef>
            </a:pPr>
            <a:r>
              <a:rPr lang="en-US" sz="1400" b="1" dirty="0" smtClean="0">
                <a:solidFill>
                  <a:srgbClr val="006698"/>
                </a:solidFill>
                <a:latin typeface="Calibri" pitchFamily="34" charset="0"/>
                <a:sym typeface="Wingdings" pitchFamily="2" charset="2"/>
              </a:rPr>
              <a:t>Firm during 1hour</a:t>
            </a:r>
          </a:p>
          <a:p>
            <a:pPr lvl="2" algn="just">
              <a:lnSpc>
                <a:spcPts val="2400"/>
              </a:lnSpc>
              <a:spcBef>
                <a:spcPts val="0"/>
              </a:spcBef>
            </a:pPr>
            <a:r>
              <a:rPr lang="en-US" sz="1500" b="1" u="sng" dirty="0" smtClean="0">
                <a:solidFill>
                  <a:srgbClr val="006698"/>
                </a:solidFill>
                <a:latin typeface="Calibri" pitchFamily="34" charset="0"/>
                <a:sym typeface="Wingdings" pitchFamily="2" charset="2"/>
              </a:rPr>
              <a:t>Common timetables</a:t>
            </a:r>
          </a:p>
          <a:p>
            <a:pPr lvl="3" algn="just">
              <a:lnSpc>
                <a:spcPts val="2400"/>
              </a:lnSpc>
              <a:spcBef>
                <a:spcPts val="0"/>
              </a:spcBef>
            </a:pPr>
            <a:r>
              <a:rPr lang="en-US" sz="1400" b="1" dirty="0" smtClean="0">
                <a:solidFill>
                  <a:srgbClr val="006698"/>
                </a:solidFill>
                <a:latin typeface="Calibri" pitchFamily="34" charset="0"/>
                <a:sym typeface="Wingdings" pitchFamily="2" charset="2"/>
              </a:rPr>
              <a:t>Hourly process</a:t>
            </a:r>
            <a:endParaRPr lang="en-US" sz="1400" b="1" dirty="0" smtClean="0"/>
          </a:p>
          <a:p>
            <a:pPr marL="0" indent="0">
              <a:buNone/>
            </a:pPr>
            <a:endParaRPr lang="en-US" sz="1600" dirty="0" smtClean="0"/>
          </a:p>
          <a:p>
            <a:endParaRPr lang="en-US" sz="2400" dirty="0" smtClean="0"/>
          </a:p>
          <a:p>
            <a:pPr>
              <a:buNone/>
            </a:pPr>
            <a:endParaRPr lang="en-US" sz="2400" dirty="0"/>
          </a:p>
        </p:txBody>
      </p:sp>
      <p:pic>
        <p:nvPicPr>
          <p:cNvPr id="36" name="Picture 2"/>
          <p:cNvPicPr>
            <a:picLocks noChangeAspect="1" noChangeArrowheads="1"/>
          </p:cNvPicPr>
          <p:nvPr/>
        </p:nvPicPr>
        <p:blipFill>
          <a:blip r:embed="rId3" cstate="print"/>
          <a:srcRect/>
          <a:stretch>
            <a:fillRect/>
          </a:stretch>
        </p:blipFill>
        <p:spPr bwMode="auto">
          <a:xfrm>
            <a:off x="3923928" y="5589240"/>
            <a:ext cx="4934310" cy="93610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Image 2" descr="REN"/>
          <p:cNvPicPr/>
          <p:nvPr/>
        </p:nvPicPr>
        <p:blipFill>
          <a:blip r:embed="rId2" cstate="print"/>
          <a:srcRect/>
          <a:stretch>
            <a:fillRect/>
          </a:stretch>
        </p:blipFill>
        <p:spPr bwMode="auto">
          <a:xfrm>
            <a:off x="4143372" y="285728"/>
            <a:ext cx="1327785" cy="453390"/>
          </a:xfrm>
          <a:prstGeom prst="rect">
            <a:avLst/>
          </a:prstGeom>
          <a:noFill/>
          <a:ln w="9525">
            <a:noFill/>
            <a:miter lim="800000"/>
            <a:headEnd/>
            <a:tailEnd/>
          </a:ln>
        </p:spPr>
      </p:pic>
      <p:sp>
        <p:nvSpPr>
          <p:cNvPr id="35" name="Marcador de Posição de Conteúdo 2"/>
          <p:cNvSpPr>
            <a:spLocks noGrp="1"/>
          </p:cNvSpPr>
          <p:nvPr>
            <p:ph idx="1"/>
          </p:nvPr>
        </p:nvSpPr>
        <p:spPr>
          <a:xfrm>
            <a:off x="457200" y="908721"/>
            <a:ext cx="8229600" cy="5256584"/>
          </a:xfrm>
          <a:ln>
            <a:noFill/>
          </a:ln>
        </p:spPr>
        <p:txBody>
          <a:bodyPr>
            <a:normAutofit/>
          </a:bodyPr>
          <a:lstStyle/>
          <a:p>
            <a:pPr marL="342900" lvl="1" indent="-342900">
              <a:lnSpc>
                <a:spcPts val="2400"/>
              </a:lnSpc>
              <a:buNone/>
            </a:pPr>
            <a:r>
              <a:rPr lang="en-US" sz="3000" b="1" dirty="0" smtClean="0">
                <a:solidFill>
                  <a:srgbClr val="002060"/>
                </a:solidFill>
                <a:latin typeface="Calibri" pitchFamily="34" charset="0"/>
                <a:sym typeface="Wingdings" pitchFamily="2" charset="2"/>
              </a:rPr>
              <a:t>Methodology</a:t>
            </a:r>
          </a:p>
          <a:p>
            <a:pPr>
              <a:buNone/>
            </a:pPr>
            <a:endParaRPr lang="en-US" sz="2400" dirty="0" smtClean="0"/>
          </a:p>
          <a:p>
            <a:pPr>
              <a:buNone/>
            </a:pPr>
            <a:endParaRPr lang="en-US" sz="2400" dirty="0"/>
          </a:p>
        </p:txBody>
      </p:sp>
      <p:sp>
        <p:nvSpPr>
          <p:cNvPr id="5" name="2 Marcador de contenido"/>
          <p:cNvSpPr txBox="1">
            <a:spLocks/>
          </p:cNvSpPr>
          <p:nvPr/>
        </p:nvSpPr>
        <p:spPr bwMode="auto">
          <a:xfrm>
            <a:off x="539552" y="1628800"/>
            <a:ext cx="8136904" cy="4896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77825" lvl="0" indent="-377825" algn="just" eaLnBrk="0" hangingPunct="0">
              <a:lnSpc>
                <a:spcPct val="90000"/>
              </a:lnSpc>
              <a:spcAft>
                <a:spcPct val="30000"/>
              </a:spcAft>
              <a:buClr>
                <a:schemeClr val="tx1"/>
              </a:buClr>
              <a:buSzPct val="80000"/>
              <a:buFont typeface="Wingdings" pitchFamily="2" charset="2"/>
              <a:buChar char="Ø"/>
            </a:pPr>
            <a:r>
              <a:rPr kumimoji="0" lang="en-US" sz="1600" b="1" i="0" strike="noStrike" kern="0" cap="none" spc="0" normalizeH="0" baseline="0" noProof="0" dirty="0" smtClean="0">
                <a:ln>
                  <a:noFill/>
                </a:ln>
                <a:solidFill>
                  <a:srgbClr val="0077BD"/>
                </a:solidFill>
                <a:effectLst/>
                <a:uLnTx/>
                <a:uFillTx/>
                <a:latin typeface="+mn-lt"/>
                <a:ea typeface="+mn-ea"/>
                <a:cs typeface="+mn-cs"/>
              </a:rPr>
              <a:t>Based on exchange of balancing energy exceeding internal reserve </a:t>
            </a:r>
            <a:r>
              <a:rPr lang="en-US" sz="1600" b="1" kern="0" dirty="0" smtClean="0">
                <a:solidFill>
                  <a:srgbClr val="0077BD"/>
                </a:solidFill>
                <a:latin typeface="+mn-lt"/>
              </a:rPr>
              <a:t>margins required in </a:t>
            </a:r>
            <a:r>
              <a:rPr kumimoji="0" lang="en-US" sz="1600" b="1" i="0" strike="noStrike" kern="0" cap="none" spc="0" normalizeH="0" baseline="0" noProof="0" dirty="0" smtClean="0">
                <a:ln>
                  <a:noFill/>
                </a:ln>
                <a:solidFill>
                  <a:srgbClr val="0077BD"/>
                </a:solidFill>
                <a:effectLst/>
                <a:uLnTx/>
                <a:uFillTx/>
                <a:latin typeface="+mn-lt"/>
                <a:ea typeface="+mn-ea"/>
                <a:cs typeface="+mn-cs"/>
              </a:rPr>
              <a:t>the respective systems</a:t>
            </a:r>
          </a:p>
          <a:p>
            <a:pPr marL="377825" lvl="0" indent="-377825" algn="just" eaLnBrk="0" hangingPunct="0">
              <a:lnSpc>
                <a:spcPct val="90000"/>
              </a:lnSpc>
              <a:spcAft>
                <a:spcPct val="30000"/>
              </a:spcAft>
              <a:buClr>
                <a:schemeClr val="tx1"/>
              </a:buClr>
              <a:buSzPct val="80000"/>
            </a:pPr>
            <a:endParaRPr kumimoji="0" lang="en-US" sz="1600" b="1" i="0" strike="noStrike" kern="0" cap="none" spc="0" normalizeH="0" baseline="0" noProof="0" dirty="0" smtClean="0">
              <a:ln>
                <a:noFill/>
              </a:ln>
              <a:solidFill>
                <a:srgbClr val="0077BD"/>
              </a:solidFill>
              <a:effectLst/>
              <a:uLnTx/>
              <a:uFillTx/>
              <a:latin typeface="+mn-lt"/>
              <a:ea typeface="+mn-ea"/>
              <a:cs typeface="+mn-cs"/>
            </a:endParaRPr>
          </a:p>
          <a:p>
            <a:pPr marL="377825" marR="0" lvl="0" indent="-377825" algn="just" defTabSz="914400" rtl="0" eaLnBrk="0" fontAlgn="base" latinLnBrk="0" hangingPunct="0">
              <a:lnSpc>
                <a:spcPct val="90000"/>
              </a:lnSpc>
              <a:spcBef>
                <a:spcPct val="0"/>
              </a:spcBef>
              <a:spcAft>
                <a:spcPct val="30000"/>
              </a:spcAft>
              <a:buClr>
                <a:schemeClr val="tx1"/>
              </a:buClr>
              <a:buSzPct val="80000"/>
              <a:buFont typeface="Wingdings" pitchFamily="2" charset="2"/>
              <a:buChar char="Ø"/>
              <a:tabLst/>
              <a:defRPr/>
            </a:pPr>
            <a:r>
              <a:rPr kumimoji="0" lang="en-US" sz="1600" b="1" i="0" strike="noStrike" kern="0" cap="none" spc="0" normalizeH="0" baseline="0" noProof="0" dirty="0" smtClean="0">
                <a:ln>
                  <a:noFill/>
                </a:ln>
                <a:solidFill>
                  <a:srgbClr val="0077BD"/>
                </a:solidFill>
                <a:effectLst/>
                <a:uLnTx/>
                <a:uFillTx/>
                <a:latin typeface="+mn-lt"/>
                <a:ea typeface="+mn-ea"/>
                <a:cs typeface="+mn-cs"/>
              </a:rPr>
              <a:t>The methodology for</a:t>
            </a:r>
            <a:r>
              <a:rPr kumimoji="0" lang="en-US" sz="1600" b="1" i="0" strike="noStrike" kern="0" cap="none" spc="0" normalizeH="0" noProof="0" dirty="0" smtClean="0">
                <a:ln>
                  <a:noFill/>
                </a:ln>
                <a:solidFill>
                  <a:srgbClr val="0077BD"/>
                </a:solidFill>
                <a:effectLst/>
                <a:uLnTx/>
                <a:uFillTx/>
                <a:latin typeface="+mn-lt"/>
                <a:ea typeface="+mn-ea"/>
                <a:cs typeface="+mn-cs"/>
              </a:rPr>
              <a:t> offering and activating cross border balancing bids (volume and price) will be transparent</a:t>
            </a:r>
          </a:p>
          <a:p>
            <a:pPr marL="377825" marR="0" lvl="0" indent="-377825" algn="just" defTabSz="914400" rtl="0" eaLnBrk="0" fontAlgn="base" latinLnBrk="0" hangingPunct="0">
              <a:lnSpc>
                <a:spcPct val="90000"/>
              </a:lnSpc>
              <a:spcBef>
                <a:spcPct val="0"/>
              </a:spcBef>
              <a:spcAft>
                <a:spcPct val="30000"/>
              </a:spcAft>
              <a:buClr>
                <a:schemeClr val="tx1"/>
              </a:buClr>
              <a:buSzPct val="80000"/>
              <a:buFont typeface="Wingdings" pitchFamily="2" charset="2"/>
              <a:buChar char="Ø"/>
              <a:tabLst/>
              <a:defRPr/>
            </a:pPr>
            <a:endParaRPr kumimoji="0" lang="en-US" sz="1600" b="1" i="0" strike="noStrike" kern="0" cap="none" spc="0" normalizeH="0" noProof="0" dirty="0" smtClean="0">
              <a:ln>
                <a:noFill/>
              </a:ln>
              <a:solidFill>
                <a:srgbClr val="0077BD"/>
              </a:solidFill>
              <a:effectLst/>
              <a:uLnTx/>
              <a:uFillTx/>
              <a:latin typeface="+mn-lt"/>
              <a:ea typeface="+mn-ea"/>
              <a:cs typeface="+mn-cs"/>
            </a:endParaRPr>
          </a:p>
          <a:p>
            <a:pPr marL="377825" marR="0" lvl="0" indent="-377825" algn="just" defTabSz="914400" rtl="0" eaLnBrk="0" fontAlgn="base" latinLnBrk="0" hangingPunct="0">
              <a:lnSpc>
                <a:spcPct val="90000"/>
              </a:lnSpc>
              <a:spcBef>
                <a:spcPct val="0"/>
              </a:spcBef>
              <a:spcAft>
                <a:spcPct val="30000"/>
              </a:spcAft>
              <a:buClr>
                <a:schemeClr val="tx1"/>
              </a:buClr>
              <a:buSzPct val="80000"/>
              <a:buFont typeface="Wingdings" pitchFamily="2" charset="2"/>
              <a:buChar char="Ø"/>
              <a:tabLst/>
              <a:defRPr/>
            </a:pPr>
            <a:r>
              <a:rPr lang="en-US" sz="1600" b="1" kern="0" dirty="0" smtClean="0">
                <a:solidFill>
                  <a:srgbClr val="0077BD"/>
                </a:solidFill>
                <a:latin typeface="+mn-lt"/>
              </a:rPr>
              <a:t>This project is considered as an important first step in the establishment of cross border balancing mechanisms in the SWE that will enable the TSOs of the SWE region to gain experience towards the future implementation of:</a:t>
            </a:r>
          </a:p>
          <a:p>
            <a:pPr marL="835025" lvl="1" indent="-377825" algn="just" eaLnBrk="0" hangingPunct="0">
              <a:lnSpc>
                <a:spcPct val="90000"/>
              </a:lnSpc>
              <a:spcAft>
                <a:spcPct val="30000"/>
              </a:spcAft>
              <a:buClr>
                <a:schemeClr val="tx1"/>
              </a:buClr>
              <a:buSzPct val="80000"/>
              <a:buFont typeface="Wingdings" pitchFamily="2" charset="2"/>
              <a:buChar char="Ø"/>
              <a:defRPr/>
            </a:pPr>
            <a:r>
              <a:rPr lang="en-US" sz="1600" b="1" kern="0" dirty="0" smtClean="0">
                <a:solidFill>
                  <a:srgbClr val="0077BD"/>
                </a:solidFill>
                <a:latin typeface="+mn-lt"/>
              </a:rPr>
              <a:t>Regional models</a:t>
            </a:r>
            <a:r>
              <a:rPr lang="en-US" sz="1600" b="1" kern="0" dirty="0" smtClean="0">
                <a:solidFill>
                  <a:srgbClr val="7030A0"/>
                </a:solidFill>
                <a:latin typeface="+mn-lt"/>
              </a:rPr>
              <a:t> </a:t>
            </a:r>
            <a:r>
              <a:rPr lang="en-US" sz="1600" b="1" kern="0" dirty="0" smtClean="0">
                <a:solidFill>
                  <a:srgbClr val="0077BD"/>
                </a:solidFill>
                <a:latin typeface="+mn-lt"/>
              </a:rPr>
              <a:t>(multilateral TSO models allowing unshared bids), and </a:t>
            </a:r>
          </a:p>
          <a:p>
            <a:pPr marL="835025" lvl="1" indent="-377825" algn="just" eaLnBrk="0" hangingPunct="0">
              <a:lnSpc>
                <a:spcPct val="90000"/>
              </a:lnSpc>
              <a:spcAft>
                <a:spcPct val="30000"/>
              </a:spcAft>
              <a:buClr>
                <a:schemeClr val="tx1"/>
              </a:buClr>
              <a:buSzPct val="80000"/>
              <a:buFont typeface="Wingdings" pitchFamily="2" charset="2"/>
              <a:buChar char="Ø"/>
              <a:defRPr/>
            </a:pPr>
            <a:r>
              <a:rPr lang="en-US" sz="1600" b="1" kern="0" dirty="0" smtClean="0">
                <a:solidFill>
                  <a:srgbClr val="0077BD"/>
                </a:solidFill>
                <a:latin typeface="+mn-lt"/>
              </a:rPr>
              <a:t>Long Term Target Model (Submission of all the balancing bids to the cross border balancing platform, which will correspond </a:t>
            </a:r>
            <a:r>
              <a:rPr lang="en-US" sz="1600" b="1" kern="0" dirty="0">
                <a:solidFill>
                  <a:srgbClr val="0077BD"/>
                </a:solidFill>
                <a:latin typeface="+mn-lt"/>
              </a:rPr>
              <a:t>to further </a:t>
            </a:r>
            <a:r>
              <a:rPr lang="en-US" sz="1600" b="1" kern="0" dirty="0" smtClean="0">
                <a:solidFill>
                  <a:srgbClr val="0077BD"/>
                </a:solidFill>
                <a:latin typeface="+mn-lt"/>
              </a:rPr>
              <a:t>integration of balancing markets), in line with the Framework Guidelines and Network Code on Electricity Balancing</a:t>
            </a:r>
          </a:p>
          <a:p>
            <a:pPr marL="377825" marR="0" lvl="0" indent="-377825" algn="just" defTabSz="914400" rtl="0" eaLnBrk="0" fontAlgn="base" latinLnBrk="0" hangingPunct="0">
              <a:lnSpc>
                <a:spcPct val="90000"/>
              </a:lnSpc>
              <a:spcBef>
                <a:spcPct val="0"/>
              </a:spcBef>
              <a:spcAft>
                <a:spcPct val="30000"/>
              </a:spcAft>
              <a:buClr>
                <a:schemeClr val="tx1"/>
              </a:buClr>
              <a:buSzPct val="80000"/>
              <a:buFont typeface="Wingdings" pitchFamily="2" charset="2"/>
              <a:buChar char="Ø"/>
              <a:tabLst/>
              <a:defRPr/>
            </a:pPr>
            <a:endParaRPr kumimoji="0" lang="en-US" sz="1600" b="1" i="0" u="sng" strike="noStrike" kern="0" cap="none" spc="0" normalizeH="0" baseline="0" noProof="0" dirty="0" smtClean="0">
              <a:ln>
                <a:noFill/>
              </a:ln>
              <a:solidFill>
                <a:srgbClr val="0077BD"/>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2400" b="0" i="0" u="none" strike="noStrike" cap="none" normalizeH="0" baseline="0" smtClean="0">
            <a:ln>
              <a:noFill/>
            </a:ln>
            <a:solidFill>
              <a:schemeClr val="tx1"/>
            </a:solidFill>
            <a:effectLst/>
            <a:latin typeface="Arial"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ACER-2015-01397</_dlc_DocId>
    <_dlc_DocIdUrl xmlns="985daa2e-53d8-4475-82b8-9c7d25324e34">
      <Url>http://s-do-prod-ap/en/Electricity/Regional_initiatives/Meetings/7th%20SWE%20SG%20Meeting/_layouts/DocIdRedir.aspx?ID=ACER-2015-01397</Url>
      <Description>ACER-2015-01397</Description>
    </_dlc_DocIdUrl>
    <ACER_Abstract xmlns="985daa2e-53d8-4475-82b8-9c7d25324e34"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1E2FEB873D5A34394869323717E0E70" ma:contentTypeVersion="20" ma:contentTypeDescription="Create a new document." ma:contentTypeScope="" ma:versionID="054cb4a440b9f617a485dd0123fc6e32">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AC083C-C9B2-448F-8828-E2A2B020E910}"/>
</file>

<file path=customXml/itemProps2.xml><?xml version="1.0" encoding="utf-8"?>
<ds:datastoreItem xmlns:ds="http://schemas.openxmlformats.org/officeDocument/2006/customXml" ds:itemID="{69B4D901-AC51-45F7-B50A-1A2886A29938}"/>
</file>

<file path=customXml/itemProps3.xml><?xml version="1.0" encoding="utf-8"?>
<ds:datastoreItem xmlns:ds="http://schemas.openxmlformats.org/officeDocument/2006/customXml" ds:itemID="{255AFD5C-0949-44BD-AF40-D6C4C910CF7A}"/>
</file>

<file path=customXml/itemProps4.xml><?xml version="1.0" encoding="utf-8"?>
<ds:datastoreItem xmlns:ds="http://schemas.openxmlformats.org/officeDocument/2006/customXml" ds:itemID="{11811D35-70F0-4979-8343-80C2D2479835}"/>
</file>

<file path=docProps/app.xml><?xml version="1.0" encoding="utf-8"?>
<Properties xmlns="http://schemas.openxmlformats.org/officeDocument/2006/extended-properties" xmlns:vt="http://schemas.openxmlformats.org/officeDocument/2006/docPropsVTypes">
  <Template/>
  <TotalTime>7298</TotalTime>
  <Words>587</Words>
  <Application>Microsoft Office PowerPoint</Application>
  <PresentationFormat>Presentación en pantalla (4:3)</PresentationFormat>
  <Paragraphs>93</Paragraphs>
  <Slides>7</Slides>
  <Notes>2</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Modèle par défaut</vt:lpstr>
      <vt:lpstr>  </vt:lpstr>
      <vt:lpstr>Diapositiva 2</vt:lpstr>
      <vt:lpstr>Diapositiva 3</vt:lpstr>
      <vt:lpstr>Diapositiva 4</vt:lpstr>
      <vt:lpstr>  </vt:lpstr>
      <vt:lpstr>Diapositiva 6</vt:lpstr>
      <vt:lpstr>Diapositiva 7</vt:lpstr>
    </vt:vector>
  </TitlesOfParts>
  <Company>Distingo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RTE</dc:creator>
  <cp:lastModifiedBy>REE</cp:lastModifiedBy>
  <cp:revision>986</cp:revision>
  <dcterms:created xsi:type="dcterms:W3CDTF">2004-02-11T15:47:45Z</dcterms:created>
  <dcterms:modified xsi:type="dcterms:W3CDTF">2013-12-02T08:45:17Z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0x01010021E2FEB873D5A34394869323717E0E70</vt:lpwstr>
  </property>
  <property fmtid="{D5CDD505-2E9C-101B-9397-08002B2CF9AE}" pid="3" name="_dlc_DocIdItemGuid">
    <vt:lpwstr>c08a1bed-50d0-41a5-b713-1eb6ccf2b6df</vt:lpwstr>
  </property>
</Properties>
</file>