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ommentAuthors.xml" ContentType="application/vnd.openxmlformats-officedocument.presentationml.commentAuthors+xml"/>
  <Override PartName="/ppt/theme/theme3.xml" ContentType="application/vnd.openxmlformats-officedocument.theme+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6"/>
  </p:notesMasterIdLst>
  <p:handoutMasterIdLst>
    <p:handoutMasterId r:id="rId7"/>
  </p:handoutMasterIdLst>
  <p:sldIdLst>
    <p:sldId id="280" r:id="rId2"/>
    <p:sldId id="432" r:id="rId3"/>
    <p:sldId id="435" r:id="rId4"/>
    <p:sldId id="433" r:id="rId5"/>
  </p:sldIdLst>
  <p:sldSz cx="9906000" cy="6858000" type="A4"/>
  <p:notesSz cx="6810375" cy="9942513"/>
  <p:defaultTextStyle>
    <a:defPPr>
      <a:defRPr lang="de-DE"/>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PEX" initials="ETH" lastIdx="4" clrIdx="0"/>
  <p:cmAuthor id="1" name="courlet" initials="c" lastIdx="6" clrIdx="1"/>
  <p:cmAuthor id="2" name="OMIE" initials="OMIE" lastIdx="6" clrIdx="2"/>
  <p:cmAuthor id="3" name="Red Eléctrica de España" initials="REE" lastIdx="2" clrIdx="3"/>
  <p:cmAuthor id="4" name="DUBUISSON Anne" initials="RTE" lastIdx="5" clrIdx="4"/>
  <p:cmAuthor id="5" name="LAGHMAM Hind" initials="LH" lastIdx="2"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F17900"/>
    <a:srgbClr val="F8BC7F"/>
    <a:srgbClr val="C3C3C3"/>
    <a:srgbClr val="0099CC"/>
    <a:srgbClr val="8BAACC"/>
    <a:srgbClr val="506FF2"/>
    <a:srgbClr val="17559A"/>
    <a:srgbClr val="4D4D4D"/>
    <a:srgbClr val="9595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Style moyen 3 - Accentuation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47" autoAdjust="0"/>
    <p:restoredTop sz="99767" autoAdjust="0"/>
  </p:normalViewPr>
  <p:slideViewPr>
    <p:cSldViewPr>
      <p:cViewPr varScale="1">
        <p:scale>
          <a:sx n="70" d="100"/>
          <a:sy n="70" d="100"/>
        </p:scale>
        <p:origin x="-1446" y="-96"/>
      </p:cViewPr>
      <p:guideLst>
        <p:guide orient="horz" pos="2160"/>
        <p:guide pos="3120"/>
      </p:guideLst>
    </p:cSldViewPr>
  </p:slideViewPr>
  <p:notesTextViewPr>
    <p:cViewPr>
      <p:scale>
        <a:sx n="100" d="100"/>
        <a:sy n="100" d="100"/>
      </p:scale>
      <p:origin x="0" y="0"/>
    </p:cViewPr>
  </p:notesTextViewPr>
  <p:notesViewPr>
    <p:cSldViewPr>
      <p:cViewPr varScale="1">
        <p:scale>
          <a:sx n="80" d="100"/>
          <a:sy n="80" d="100"/>
        </p:scale>
        <p:origin x="-3438" y="-90"/>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2951846" cy="4969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de-DE"/>
          </a:p>
        </p:txBody>
      </p:sp>
      <p:sp>
        <p:nvSpPr>
          <p:cNvPr id="9219" name="Rectangle 3"/>
          <p:cNvSpPr>
            <a:spLocks noGrp="1" noChangeArrowheads="1"/>
          </p:cNvSpPr>
          <p:nvPr>
            <p:ph type="dt" sz="quarter" idx="1"/>
          </p:nvPr>
        </p:nvSpPr>
        <p:spPr bwMode="auto">
          <a:xfrm>
            <a:off x="3858529" y="1"/>
            <a:ext cx="2951846" cy="4969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de-DE"/>
          </a:p>
        </p:txBody>
      </p:sp>
      <p:sp>
        <p:nvSpPr>
          <p:cNvPr id="9220" name="Rectangle 4"/>
          <p:cNvSpPr>
            <a:spLocks noGrp="1" noChangeArrowheads="1"/>
          </p:cNvSpPr>
          <p:nvPr>
            <p:ph type="ftr" sz="quarter" idx="2"/>
          </p:nvPr>
        </p:nvSpPr>
        <p:spPr bwMode="auto">
          <a:xfrm>
            <a:off x="0" y="9445550"/>
            <a:ext cx="2951846" cy="496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de-DE"/>
          </a:p>
        </p:txBody>
      </p:sp>
      <p:sp>
        <p:nvSpPr>
          <p:cNvPr id="9221" name="Rectangle 5"/>
          <p:cNvSpPr>
            <a:spLocks noGrp="1" noChangeArrowheads="1"/>
          </p:cNvSpPr>
          <p:nvPr>
            <p:ph type="sldNum" sz="quarter" idx="3"/>
          </p:nvPr>
        </p:nvSpPr>
        <p:spPr bwMode="auto">
          <a:xfrm>
            <a:off x="3858529" y="9445550"/>
            <a:ext cx="2951846" cy="496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AD4161E5-4435-4095-A6BC-8A90970453C7}" type="slidenum">
              <a:rPr lang="de-DE"/>
              <a:pPr>
                <a:defRPr/>
              </a:pPr>
              <a:t>‹N°›</a:t>
            </a:fld>
            <a:endParaRPr lang="de-DE"/>
          </a:p>
        </p:txBody>
      </p:sp>
    </p:spTree>
    <p:extLst>
      <p:ext uri="{BB962C8B-B14F-4D97-AF65-F5344CB8AC3E}">
        <p14:creationId xmlns:p14="http://schemas.microsoft.com/office/powerpoint/2010/main" val="35939001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1"/>
            <a:ext cx="2951846" cy="4969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de-DE"/>
          </a:p>
        </p:txBody>
      </p:sp>
      <p:sp>
        <p:nvSpPr>
          <p:cNvPr id="5123" name="Rectangle 3"/>
          <p:cNvSpPr>
            <a:spLocks noGrp="1" noChangeArrowheads="1"/>
          </p:cNvSpPr>
          <p:nvPr>
            <p:ph type="dt" idx="1"/>
          </p:nvPr>
        </p:nvSpPr>
        <p:spPr bwMode="auto">
          <a:xfrm>
            <a:off x="3858529" y="1"/>
            <a:ext cx="2951846" cy="4969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de-DE"/>
          </a:p>
        </p:txBody>
      </p:sp>
      <p:sp>
        <p:nvSpPr>
          <p:cNvPr id="15364" name="Rectangle 4"/>
          <p:cNvSpPr>
            <a:spLocks noGrp="1" noRot="1" noChangeAspect="1" noChangeArrowheads="1" noTextEdit="1"/>
          </p:cNvSpPr>
          <p:nvPr>
            <p:ph type="sldImg" idx="2"/>
          </p:nvPr>
        </p:nvSpPr>
        <p:spPr bwMode="auto">
          <a:xfrm>
            <a:off x="714375" y="746125"/>
            <a:ext cx="5381625" cy="37274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08260" y="4721966"/>
            <a:ext cx="4993855" cy="44742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Klicken Sie, um die Formate des Vorlagentextes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5126" name="Rectangle 6"/>
          <p:cNvSpPr>
            <a:spLocks noGrp="1" noChangeArrowheads="1"/>
          </p:cNvSpPr>
          <p:nvPr>
            <p:ph type="ftr" sz="quarter" idx="4"/>
          </p:nvPr>
        </p:nvSpPr>
        <p:spPr bwMode="auto">
          <a:xfrm>
            <a:off x="0" y="9445550"/>
            <a:ext cx="2951846" cy="496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de-DE"/>
          </a:p>
        </p:txBody>
      </p:sp>
      <p:sp>
        <p:nvSpPr>
          <p:cNvPr id="5127" name="Rectangle 7"/>
          <p:cNvSpPr>
            <a:spLocks noGrp="1" noChangeArrowheads="1"/>
          </p:cNvSpPr>
          <p:nvPr>
            <p:ph type="sldNum" sz="quarter" idx="5"/>
          </p:nvPr>
        </p:nvSpPr>
        <p:spPr bwMode="auto">
          <a:xfrm>
            <a:off x="3858529" y="9445550"/>
            <a:ext cx="2951846" cy="496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E9FCBA73-9583-4C9D-9E25-41ED40CD02E5}" type="slidenum">
              <a:rPr lang="de-DE"/>
              <a:pPr>
                <a:defRPr/>
              </a:pPr>
              <a:t>‹N°›</a:t>
            </a:fld>
            <a:endParaRPr lang="de-DE"/>
          </a:p>
        </p:txBody>
      </p:sp>
    </p:spTree>
    <p:extLst>
      <p:ext uri="{BB962C8B-B14F-4D97-AF65-F5344CB8AC3E}">
        <p14:creationId xmlns:p14="http://schemas.microsoft.com/office/powerpoint/2010/main" val="39384880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36C3D7B2-B458-476D-BD60-F6CD229CB401}" type="slidenum">
              <a:rPr lang="de-DE" smtClean="0"/>
              <a:pPr/>
              <a:t>1</a:t>
            </a:fld>
            <a:endParaRPr lang="de-DE" smtClean="0"/>
          </a:p>
        </p:txBody>
      </p:sp>
      <p:sp>
        <p:nvSpPr>
          <p:cNvPr id="16387" name="Rectangle 2"/>
          <p:cNvSpPr>
            <a:spLocks noGrp="1" noRot="1" noChangeAspect="1" noChangeArrowheads="1" noTextEdit="1"/>
          </p:cNvSpPr>
          <p:nvPr>
            <p:ph type="sldImg"/>
          </p:nvPr>
        </p:nvSpPr>
        <p:spPr>
          <a:xfrm>
            <a:off x="714375" y="746125"/>
            <a:ext cx="5381625" cy="3727450"/>
          </a:xfrm>
          <a:ln/>
        </p:spPr>
      </p:sp>
      <p:sp>
        <p:nvSpPr>
          <p:cNvPr id="1638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hyperlink" Target="http://www.epexspot.com/fr" TargetMode="External"/><Relationship Id="rId1" Type="http://schemas.openxmlformats.org/officeDocument/2006/relationships/slideMaster" Target="../slideMasters/slideMaster1.xml"/><Relationship Id="rId6" Type="http://schemas.openxmlformats.org/officeDocument/2006/relationships/image" Target="../media/image4.wmf"/><Relationship Id="rId5" Type="http://schemas.openxmlformats.org/officeDocument/2006/relationships/image" Target="../media/image3.jpeg"/><Relationship Id="rId4" Type="http://schemas.openxmlformats.org/officeDocument/2006/relationships/hyperlink" Target="http://www.omel.es/inicio" TargetMode="Externa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hyperlink" Target="http://www.epexspot.com/fr" TargetMode="External"/><Relationship Id="rId1" Type="http://schemas.openxmlformats.org/officeDocument/2006/relationships/slideMaster" Target="../slideMasters/slideMaster1.xml"/><Relationship Id="rId6" Type="http://schemas.openxmlformats.org/officeDocument/2006/relationships/image" Target="../media/image4.wmf"/><Relationship Id="rId5" Type="http://schemas.openxmlformats.org/officeDocument/2006/relationships/image" Target="../media/image3.jpeg"/><Relationship Id="rId4" Type="http://schemas.openxmlformats.org/officeDocument/2006/relationships/hyperlink" Target="http://www.omel.es/inicio" TargetMode="Externa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II">
    <p:bg>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bwMode="auto">
          <a:xfrm>
            <a:off x="2414685" y="9524"/>
            <a:ext cx="18000" cy="5868000"/>
          </a:xfrm>
          <a:prstGeom prst="rect">
            <a:avLst/>
          </a:prstGeom>
          <a:gradFill flip="none" rotWithShape="1">
            <a:gsLst>
              <a:gs pos="0">
                <a:schemeClr val="bg1"/>
              </a:gs>
              <a:gs pos="67000">
                <a:schemeClr val="bg1">
                  <a:lumMod val="65000"/>
                </a:schemeClr>
              </a:gs>
              <a:gs pos="100000">
                <a:schemeClr val="bg1">
                  <a:shade val="100000"/>
                  <a:satMod val="115000"/>
                </a:schemeClr>
              </a:gs>
            </a:gsLst>
            <a:lin ang="162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spcBef>
                <a:spcPct val="20000"/>
              </a:spcBef>
              <a:buFont typeface="Wingdings" pitchFamily="2" charset="2"/>
              <a:buNone/>
            </a:pPr>
            <a:endParaRPr lang="en-GB" sz="1300" b="1" smtClean="0">
              <a:solidFill>
                <a:srgbClr val="FFFFFF"/>
              </a:solidFill>
              <a:latin typeface="Arial" pitchFamily="34" charset="0"/>
            </a:endParaRPr>
          </a:p>
        </p:txBody>
      </p:sp>
      <p:sp>
        <p:nvSpPr>
          <p:cNvPr id="2" name="Title 1"/>
          <p:cNvSpPr>
            <a:spLocks noGrp="1"/>
          </p:cNvSpPr>
          <p:nvPr>
            <p:ph type="ctrTitle"/>
          </p:nvPr>
        </p:nvSpPr>
        <p:spPr>
          <a:xfrm>
            <a:off x="2451600" y="1584000"/>
            <a:ext cx="7200000" cy="720000"/>
          </a:xfrm>
        </p:spPr>
        <p:txBody>
          <a:bodyPr anchor="t"/>
          <a:lstStyle>
            <a:lvl1pPr>
              <a:defRPr sz="2800">
                <a:solidFill>
                  <a:schemeClr val="tx2"/>
                </a:solidFill>
              </a:defRPr>
            </a:lvl1pPr>
          </a:lstStyle>
          <a:p>
            <a:r>
              <a:rPr lang="fr-FR" smtClean="0"/>
              <a:t>Modifiez le style du titre</a:t>
            </a:r>
            <a:endParaRPr lang="en-GB"/>
          </a:p>
        </p:txBody>
      </p:sp>
      <p:sp>
        <p:nvSpPr>
          <p:cNvPr id="3" name="Subtitle 2"/>
          <p:cNvSpPr>
            <a:spLocks noGrp="1"/>
          </p:cNvSpPr>
          <p:nvPr>
            <p:ph type="subTitle" idx="1"/>
          </p:nvPr>
        </p:nvSpPr>
        <p:spPr>
          <a:xfrm>
            <a:off x="2451600" y="2529840"/>
            <a:ext cx="7200000" cy="575310"/>
          </a:xfrm>
          <a:noFill/>
          <a:ln w="9525">
            <a:noFill/>
            <a:miter lim="800000"/>
            <a:headEnd/>
            <a:tailEnd/>
          </a:ln>
        </p:spPr>
        <p:txBody>
          <a:bodyPr vert="horz" wrap="square" lIns="0" tIns="0" rIns="0" bIns="0" numCol="1" anchor="b" anchorCtr="0" compatLnSpc="1">
            <a:prstTxWarp prst="textNoShape">
              <a:avLst/>
            </a:prstTxWarp>
          </a:bodyPr>
          <a:lstStyle>
            <a:lvl1pPr marL="266700" indent="-266700" algn="l" rtl="0" eaLnBrk="0" fontAlgn="base" hangingPunct="0">
              <a:lnSpc>
                <a:spcPct val="90000"/>
              </a:lnSpc>
              <a:spcBef>
                <a:spcPct val="0"/>
              </a:spcBef>
              <a:spcAft>
                <a:spcPct val="0"/>
              </a:spcAft>
              <a:buClr>
                <a:schemeClr val="tx2"/>
              </a:buClr>
              <a:buSzPct val="120000"/>
              <a:buFont typeface="Wingdings" pitchFamily="2" charset="2"/>
              <a:buNone/>
              <a:tabLst/>
              <a:defRPr lang="en-GB" sz="1200" b="0" kern="0" smtClean="0">
                <a:solidFill>
                  <a:schemeClr val="tx2"/>
                </a:solidFill>
                <a:latin typeface="Arial" pitchFamily="34" charset="0"/>
                <a:ea typeface="+mj-ea"/>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en-GB"/>
          </a:p>
        </p:txBody>
      </p:sp>
      <p:pic>
        <p:nvPicPr>
          <p:cNvPr id="9" name="Picture 4" descr="EPEX Logo">
            <a:hlinkClick r:id="rId2" tooltip="home"/>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45305" y="3246144"/>
            <a:ext cx="1414318" cy="373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descr="http://www.omel.es/files/framework_logo.jpg">
            <a:hlinkClick r:id="rId4"/>
          </p:cNvPr>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344415" y="4077072"/>
            <a:ext cx="1308050" cy="439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Imagen 2"/>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271768" y="564423"/>
            <a:ext cx="1241136" cy="400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Imagen 1"/>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834776" y="1421594"/>
            <a:ext cx="1175537" cy="469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Imagen 3"/>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271768" y="2348301"/>
            <a:ext cx="1060083" cy="440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88470943"/>
      </p:ext>
    </p:extLst>
  </p:cSld>
  <p:clrMapOvr>
    <a:masterClrMapping/>
  </p:clrMapOvr>
  <p:transition spd="med">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GB"/>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pic>
        <p:nvPicPr>
          <p:cNvPr id="7" name="Picture 2" descr="image001"/>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8568" r="36015" b="2"/>
          <a:stretch/>
        </p:blipFill>
        <p:spPr bwMode="auto">
          <a:xfrm>
            <a:off x="9014519" y="0"/>
            <a:ext cx="835025" cy="83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3"/>
          <p:cNvSpPr>
            <a:spLocks noGrp="1"/>
          </p:cNvSpPr>
          <p:nvPr>
            <p:ph type="sldNum" sz="quarter" idx="12"/>
          </p:nvPr>
        </p:nvSpPr>
        <p:spPr>
          <a:xfrm>
            <a:off x="128464" y="6597354"/>
            <a:ext cx="361950" cy="179387"/>
          </a:xfrm>
        </p:spPr>
        <p:txBody>
          <a:bodyPr/>
          <a:lstStyle>
            <a:lvl1pPr>
              <a:defRPr/>
            </a:lvl1pPr>
          </a:lstStyle>
          <a:p>
            <a:fld id="{295CE0A7-6159-4932-9B5C-B07A3C24A47B}" type="slidenum">
              <a:rPr lang="en-US">
                <a:solidFill>
                  <a:srgbClr val="B20E10"/>
                </a:solidFill>
              </a:rPr>
              <a:pPr/>
              <a:t>‹N°›</a:t>
            </a:fld>
            <a:endParaRPr lang="en-US">
              <a:solidFill>
                <a:srgbClr val="B20E10"/>
              </a:solidFill>
            </a:endParaRPr>
          </a:p>
        </p:txBody>
      </p:sp>
    </p:spTree>
    <p:extLst>
      <p:ext uri="{BB962C8B-B14F-4D97-AF65-F5344CB8AC3E}">
        <p14:creationId xmlns:p14="http://schemas.microsoft.com/office/powerpoint/2010/main" val="1645212006"/>
      </p:ext>
    </p:extLst>
  </p:cSld>
  <p:clrMapOvr>
    <a:masterClrMapping/>
  </p:clrMapOvr>
  <p:transition spd="med">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GB"/>
          </a:p>
        </p:txBody>
      </p:sp>
      <p:sp>
        <p:nvSpPr>
          <p:cNvPr id="6" name="Slide Number Placeholder 3"/>
          <p:cNvSpPr txBox="1">
            <a:spLocks/>
          </p:cNvSpPr>
          <p:nvPr userDrawn="1"/>
        </p:nvSpPr>
        <p:spPr bwMode="auto">
          <a:xfrm>
            <a:off x="128464" y="6597354"/>
            <a:ext cx="361950" cy="179387"/>
          </a:xfrm>
          <a:prstGeom prst="rect">
            <a:avLst/>
          </a:prstGeom>
          <a:noFill/>
          <a:ln w="9525">
            <a:noFill/>
            <a:miter lim="800000"/>
            <a:headEnd/>
            <a:tailEnd/>
          </a:ln>
          <a:effectLst/>
        </p:spPr>
        <p:txBody>
          <a:bodyPr vert="horz" wrap="none" lIns="36513" tIns="36513" rIns="36513" bIns="36513" numCol="1" anchor="ctr" anchorCtr="0" compatLnSpc="1">
            <a:prstTxWarp prst="textNoShape">
              <a:avLst/>
            </a:prstTxWarp>
          </a:bodyPr>
          <a:lstStyle>
            <a:defPPr>
              <a:defRPr lang="en-US"/>
            </a:defPPr>
            <a:lvl1pPr algn="ctr" rtl="0" eaLnBrk="0" fontAlgn="base" hangingPunct="0">
              <a:spcBef>
                <a:spcPct val="0"/>
              </a:spcBef>
              <a:spcAft>
                <a:spcPct val="0"/>
              </a:spcAft>
              <a:defRPr sz="900" kern="1200">
                <a:solidFill>
                  <a:schemeClr val="tx2"/>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fld id="{295CE0A7-6159-4932-9B5C-B07A3C24A47B}" type="slidenum">
              <a:rPr lang="en-US" smtClean="0">
                <a:solidFill>
                  <a:srgbClr val="B20E10"/>
                </a:solidFill>
              </a:rPr>
              <a:pPr/>
              <a:t>‹N°›</a:t>
            </a:fld>
            <a:endParaRPr lang="en-US">
              <a:solidFill>
                <a:srgbClr val="B20E10"/>
              </a:solidFill>
            </a:endParaRPr>
          </a:p>
        </p:txBody>
      </p:sp>
    </p:spTree>
    <p:extLst>
      <p:ext uri="{BB962C8B-B14F-4D97-AF65-F5344CB8AC3E}">
        <p14:creationId xmlns:p14="http://schemas.microsoft.com/office/powerpoint/2010/main" val="2681880156"/>
      </p:ext>
    </p:extLst>
  </p:cSld>
  <p:clrMapOvr>
    <a:masterClrMapping/>
  </p:clrMapOvr>
  <p:transition spd="med">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ltle and right content">
    <p:spTree>
      <p:nvGrpSpPr>
        <p:cNvPr id="1" name=""/>
        <p:cNvGrpSpPr/>
        <p:nvPr/>
      </p:nvGrpSpPr>
      <p:grpSpPr>
        <a:xfrm>
          <a:off x="0" y="0"/>
          <a:ext cx="0" cy="0"/>
          <a:chOff x="0" y="0"/>
          <a:chExt cx="0" cy="0"/>
        </a:xfrm>
      </p:grpSpPr>
      <p:sp>
        <p:nvSpPr>
          <p:cNvPr id="5" name="Title 4"/>
          <p:cNvSpPr>
            <a:spLocks noGrp="1"/>
          </p:cNvSpPr>
          <p:nvPr>
            <p:ph type="title" hasCustomPrompt="1"/>
          </p:nvPr>
        </p:nvSpPr>
        <p:spPr/>
        <p:txBody>
          <a:bodyPr/>
          <a:lstStyle>
            <a:lvl1pPr>
              <a:defRPr/>
            </a:lvl1pPr>
          </a:lstStyle>
          <a:p>
            <a:r>
              <a:rPr lang="en-GB" noProof="0" smtClean="0"/>
              <a:t>Click to edit master title style</a:t>
            </a:r>
            <a:endParaRPr lang="en-GB" noProof="0"/>
          </a:p>
        </p:txBody>
      </p:sp>
      <p:sp>
        <p:nvSpPr>
          <p:cNvPr id="10" name="Text Placeholder 9"/>
          <p:cNvSpPr>
            <a:spLocks noGrp="1"/>
          </p:cNvSpPr>
          <p:nvPr>
            <p:ph type="body" sz="quarter" idx="10" hasCustomPrompt="1"/>
          </p:nvPr>
        </p:nvSpPr>
        <p:spPr>
          <a:xfrm>
            <a:off x="5292000" y="1584000"/>
            <a:ext cx="4356000" cy="2088000"/>
          </a:xfrm>
        </p:spPr>
        <p:txBody>
          <a:bodyPr/>
          <a:lstStyle>
            <a:lvl1pPr>
              <a:defRPr/>
            </a:lvl1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8" name="Slide Number Placeholder 3"/>
          <p:cNvSpPr>
            <a:spLocks noGrp="1"/>
          </p:cNvSpPr>
          <p:nvPr>
            <p:ph type="sldNum" sz="quarter" idx="12"/>
          </p:nvPr>
        </p:nvSpPr>
        <p:spPr>
          <a:xfrm>
            <a:off x="128464" y="6597354"/>
            <a:ext cx="361950" cy="179387"/>
          </a:xfrm>
        </p:spPr>
        <p:txBody>
          <a:bodyPr/>
          <a:lstStyle>
            <a:lvl1pPr>
              <a:defRPr/>
            </a:lvl1pPr>
          </a:lstStyle>
          <a:p>
            <a:fld id="{295CE0A7-6159-4932-9B5C-B07A3C24A47B}" type="slidenum">
              <a:rPr lang="en-US">
                <a:solidFill>
                  <a:srgbClr val="B20E10"/>
                </a:solidFill>
              </a:rPr>
              <a:pPr/>
              <a:t>‹N°›</a:t>
            </a:fld>
            <a:endParaRPr lang="en-US">
              <a:solidFill>
                <a:srgbClr val="B20E10"/>
              </a:solidFill>
            </a:endParaRPr>
          </a:p>
        </p:txBody>
      </p:sp>
    </p:spTree>
    <p:extLst>
      <p:ext uri="{BB962C8B-B14F-4D97-AF65-F5344CB8AC3E}">
        <p14:creationId xmlns:p14="http://schemas.microsoft.com/office/powerpoint/2010/main" val="3815733380"/>
      </p:ext>
    </p:extLst>
  </p:cSld>
  <p:clrMapOvr>
    <a:masterClrMapping/>
  </p:clrMapOvr>
  <p:transition>
    <p:spli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GB"/>
          </a:p>
        </p:txBody>
      </p:sp>
      <p:sp>
        <p:nvSpPr>
          <p:cNvPr id="3" name="Content Placeholder 2"/>
          <p:cNvSpPr>
            <a:spLocks noGrp="1"/>
          </p:cNvSpPr>
          <p:nvPr>
            <p:ph sz="half" idx="1"/>
          </p:nvPr>
        </p:nvSpPr>
        <p:spPr>
          <a:xfrm>
            <a:off x="720725" y="1584327"/>
            <a:ext cx="4320000" cy="2087563"/>
          </a:xfrm>
        </p:spPr>
        <p:txBody>
          <a:bodyPr/>
          <a:lstStyle>
            <a:lvl1pPr>
              <a:defRPr sz="1600"/>
            </a:lvl1pPr>
            <a:lvl2pPr>
              <a:defRPr sz="1400"/>
            </a:lvl2pPr>
            <a:lvl3pPr>
              <a:defRPr sz="1400"/>
            </a:lvl3pPr>
            <a:lvl4pPr>
              <a:defRPr sz="1200"/>
            </a:lvl4pPr>
            <a:lvl5pPr>
              <a:defRPr sz="12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Content Placeholder 3"/>
          <p:cNvSpPr>
            <a:spLocks noGrp="1"/>
          </p:cNvSpPr>
          <p:nvPr>
            <p:ph sz="half" idx="2"/>
          </p:nvPr>
        </p:nvSpPr>
        <p:spPr>
          <a:xfrm>
            <a:off x="5292000" y="1584327"/>
            <a:ext cx="4320000" cy="2087563"/>
          </a:xfrm>
        </p:spPr>
        <p:txBody>
          <a:bodyPr/>
          <a:lstStyle>
            <a:lvl1pPr>
              <a:defRPr sz="1600"/>
            </a:lvl1pPr>
            <a:lvl2pPr>
              <a:defRPr sz="1400"/>
            </a:lvl2pPr>
            <a:lvl3pPr>
              <a:defRPr sz="1400"/>
            </a:lvl3pPr>
            <a:lvl4pPr>
              <a:defRPr sz="1200"/>
            </a:lvl4pPr>
            <a:lvl5pPr>
              <a:defRPr sz="12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8" name="Slide Number Placeholder 3"/>
          <p:cNvSpPr>
            <a:spLocks noGrp="1"/>
          </p:cNvSpPr>
          <p:nvPr>
            <p:ph type="sldNum" sz="quarter" idx="12"/>
          </p:nvPr>
        </p:nvSpPr>
        <p:spPr>
          <a:xfrm>
            <a:off x="128464" y="6597354"/>
            <a:ext cx="361950" cy="179387"/>
          </a:xfrm>
        </p:spPr>
        <p:txBody>
          <a:bodyPr/>
          <a:lstStyle>
            <a:lvl1pPr>
              <a:defRPr/>
            </a:lvl1pPr>
          </a:lstStyle>
          <a:p>
            <a:fld id="{295CE0A7-6159-4932-9B5C-B07A3C24A47B}" type="slidenum">
              <a:rPr lang="en-US">
                <a:solidFill>
                  <a:srgbClr val="B20E10"/>
                </a:solidFill>
              </a:rPr>
              <a:pPr/>
              <a:t>‹N°›</a:t>
            </a:fld>
            <a:endParaRPr lang="en-US">
              <a:solidFill>
                <a:srgbClr val="B20E10"/>
              </a:solidFill>
            </a:endParaRPr>
          </a:p>
        </p:txBody>
      </p:sp>
    </p:spTree>
    <p:extLst>
      <p:ext uri="{BB962C8B-B14F-4D97-AF65-F5344CB8AC3E}">
        <p14:creationId xmlns:p14="http://schemas.microsoft.com/office/powerpoint/2010/main" val="414491187"/>
      </p:ext>
    </p:extLst>
  </p:cSld>
  <p:clrMapOvr>
    <a:masterClrMapping/>
  </p:clrMapOvr>
  <p:transition spd="med">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Agenda Slide">
    <p:spTree>
      <p:nvGrpSpPr>
        <p:cNvPr id="1" name=""/>
        <p:cNvGrpSpPr/>
        <p:nvPr/>
      </p:nvGrpSpPr>
      <p:grpSpPr>
        <a:xfrm>
          <a:off x="0" y="0"/>
          <a:ext cx="0" cy="0"/>
          <a:chOff x="0" y="0"/>
          <a:chExt cx="0" cy="0"/>
        </a:xfrm>
      </p:grpSpPr>
      <p:sp>
        <p:nvSpPr>
          <p:cNvPr id="19" name="Rectangle 18"/>
          <p:cNvSpPr/>
          <p:nvPr userDrawn="1"/>
        </p:nvSpPr>
        <p:spPr bwMode="auto">
          <a:xfrm>
            <a:off x="2" y="-1"/>
            <a:ext cx="2447925" cy="6858001"/>
          </a:xfrm>
          <a:prstGeom prst="rect">
            <a:avLst/>
          </a:prstGeom>
          <a:solidFill>
            <a:srgbClr val="DDDDDD"/>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spcBef>
                <a:spcPct val="20000"/>
              </a:spcBef>
              <a:buFont typeface="Wingdings" pitchFamily="2" charset="2"/>
              <a:buNone/>
            </a:pPr>
            <a:endParaRPr lang="en-GB" sz="1300" b="1" smtClean="0">
              <a:solidFill>
                <a:srgbClr val="FFFFFF"/>
              </a:solidFill>
              <a:latin typeface="Arial" pitchFamily="34" charset="0"/>
            </a:endParaRPr>
          </a:p>
        </p:txBody>
      </p:sp>
      <p:sp>
        <p:nvSpPr>
          <p:cNvPr id="17" name="Rectangle 8"/>
          <p:cNvSpPr>
            <a:spLocks noGrp="1" noChangeArrowheads="1"/>
          </p:cNvSpPr>
          <p:nvPr>
            <p:ph type="sldNum" sz="quarter" idx="4"/>
          </p:nvPr>
        </p:nvSpPr>
        <p:spPr bwMode="auto">
          <a:xfrm>
            <a:off x="9399494" y="6577862"/>
            <a:ext cx="361950" cy="179387"/>
          </a:xfrm>
          <a:prstGeom prst="rect">
            <a:avLst/>
          </a:prstGeom>
          <a:noFill/>
          <a:ln w="9525">
            <a:noFill/>
            <a:miter lim="800000"/>
            <a:headEnd/>
            <a:tailEnd/>
          </a:ln>
          <a:effectLst/>
        </p:spPr>
        <p:txBody>
          <a:bodyPr vert="horz" wrap="none" lIns="36513" tIns="36513" rIns="36513" bIns="36513" numCol="1" anchor="ctr" anchorCtr="0" compatLnSpc="1">
            <a:prstTxWarp prst="textNoShape">
              <a:avLst/>
            </a:prstTxWarp>
          </a:bodyPr>
          <a:lstStyle>
            <a:lvl1pPr algn="ctr" eaLnBrk="0" hangingPunct="0">
              <a:defRPr sz="900">
                <a:solidFill>
                  <a:schemeClr val="tx2"/>
                </a:solidFill>
              </a:defRPr>
            </a:lvl1pPr>
          </a:lstStyle>
          <a:p>
            <a:fld id="{E9FB5508-8CD9-40A3-A530-2F0FD42D89A7}" type="slidenum">
              <a:rPr lang="en-US">
                <a:solidFill>
                  <a:srgbClr val="B20E10"/>
                </a:solidFill>
              </a:rPr>
              <a:pPr/>
              <a:t>‹N°›</a:t>
            </a:fld>
            <a:endParaRPr lang="en-US">
              <a:solidFill>
                <a:srgbClr val="B20E10"/>
              </a:solidFill>
            </a:endParaRPr>
          </a:p>
        </p:txBody>
      </p:sp>
      <p:sp>
        <p:nvSpPr>
          <p:cNvPr id="23" name="Content Placeholder 22"/>
          <p:cNvSpPr>
            <a:spLocks noGrp="1"/>
          </p:cNvSpPr>
          <p:nvPr>
            <p:ph sz="quarter" idx="12"/>
          </p:nvPr>
        </p:nvSpPr>
        <p:spPr>
          <a:xfrm>
            <a:off x="2447999" y="720000"/>
            <a:ext cx="6840000" cy="4680000"/>
          </a:xfrm>
        </p:spPr>
        <p:txBody>
          <a:bodyPr/>
          <a:lstStyle>
            <a:lvl1pPr>
              <a:spcBef>
                <a:spcPts val="2500"/>
              </a:spcBef>
              <a:defRPr b="0">
                <a:solidFill>
                  <a:schemeClr val="tx1"/>
                </a:solidFill>
              </a:defRPr>
            </a:lvl1pPr>
            <a:lvl2pPr>
              <a:defRPr b="0">
                <a:solidFill>
                  <a:schemeClr val="tx1"/>
                </a:solidFill>
              </a:defRPr>
            </a:lvl2pPr>
            <a:lvl3pPr>
              <a:defRPr b="0">
                <a:solidFill>
                  <a:schemeClr val="tx1"/>
                </a:solidFill>
              </a:defRPr>
            </a:lvl3pPr>
            <a:lvl4pPr>
              <a:defRPr b="0">
                <a:solidFill>
                  <a:schemeClr val="tx1"/>
                </a:solidFill>
              </a:defRPr>
            </a:lvl4pPr>
            <a:lvl5pPr>
              <a:defRPr b="0">
                <a:solidFill>
                  <a:schemeClr val="tx1"/>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24" name="Title 8"/>
          <p:cNvSpPr>
            <a:spLocks noGrp="1"/>
          </p:cNvSpPr>
          <p:nvPr>
            <p:ph type="title"/>
          </p:nvPr>
        </p:nvSpPr>
        <p:spPr>
          <a:xfrm>
            <a:off x="76200" y="689520"/>
            <a:ext cx="2232000" cy="792000"/>
          </a:xfrm>
        </p:spPr>
        <p:txBody>
          <a:bodyPr tIns="46800" anchor="t"/>
          <a:lstStyle>
            <a:lvl1pPr algn="r">
              <a:defRPr/>
            </a:lvl1pPr>
          </a:lstStyle>
          <a:p>
            <a:r>
              <a:rPr lang="fr-FR" smtClean="0"/>
              <a:t>Modifiez le style du titre</a:t>
            </a:r>
            <a:endParaRPr lang="en-GB"/>
          </a:p>
        </p:txBody>
      </p:sp>
      <p:pic>
        <p:nvPicPr>
          <p:cNvPr id="6" name="Picture 4" descr="EPEX Logo">
            <a:hlinkClick r:id="rId2" tooltip="home"/>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865764" y="6568004"/>
            <a:ext cx="878179" cy="232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http://www.omel.es/files/framework_logo.jpg">
            <a:hlinkClick r:id="rId4"/>
          </p:cNvPr>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683303" y="6547639"/>
            <a:ext cx="812197" cy="272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n 2"/>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2578042" y="6559859"/>
            <a:ext cx="770649" cy="248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agen 1"/>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6436316" y="6538271"/>
            <a:ext cx="729915" cy="291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agen 3"/>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5261016" y="6547231"/>
            <a:ext cx="658228" cy="273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Connecteur droit 10"/>
          <p:cNvCxnSpPr/>
          <p:nvPr userDrawn="1"/>
        </p:nvCxnSpPr>
        <p:spPr bwMode="auto">
          <a:xfrm>
            <a:off x="2447926" y="6442319"/>
            <a:ext cx="7458074" cy="0"/>
          </a:xfrm>
          <a:prstGeom prst="line">
            <a:avLst/>
          </a:prstGeom>
          <a:solidFill>
            <a:schemeClr val="accent1"/>
          </a:solidFill>
          <a:ln w="12700" cap="flat" cmpd="sng" algn="ctr">
            <a:solidFill>
              <a:srgbClr val="C00000"/>
            </a:solidFill>
            <a:prstDash val="solid"/>
            <a:round/>
            <a:headEnd type="none" w="sm" len="sm"/>
            <a:tailEnd type="none" w="sm" len="sm"/>
          </a:ln>
          <a:effectLst/>
        </p:spPr>
      </p:cxnSp>
    </p:spTree>
    <p:extLst>
      <p:ext uri="{BB962C8B-B14F-4D97-AF65-F5344CB8AC3E}">
        <p14:creationId xmlns:p14="http://schemas.microsoft.com/office/powerpoint/2010/main" val="2110587129"/>
      </p:ext>
    </p:extLst>
  </p:cSld>
  <p:clrMapOvr>
    <a:masterClrMapping/>
  </p:clrMapOvr>
  <p:transition spd="med">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20001" y="432000"/>
            <a:ext cx="9000000" cy="324000"/>
          </a:xfrm>
        </p:spPr>
        <p:txBody>
          <a:bodyPr/>
          <a:lstStyle>
            <a:lvl1pPr>
              <a:defRPr/>
            </a:lvl1pPr>
          </a:lstStyle>
          <a:p>
            <a:r>
              <a:rPr lang="fr-FR" smtClean="0"/>
              <a:t>Modifiez le style du titre</a:t>
            </a:r>
            <a:endParaRPr lang="en-GB"/>
          </a:p>
        </p:txBody>
      </p:sp>
      <p:sp>
        <p:nvSpPr>
          <p:cNvPr id="3" name="Text Placeholder 2"/>
          <p:cNvSpPr>
            <a:spLocks noGrp="1"/>
          </p:cNvSpPr>
          <p:nvPr>
            <p:ph type="body" idx="1"/>
          </p:nvPr>
        </p:nvSpPr>
        <p:spPr>
          <a:xfrm>
            <a:off x="720001" y="1584000"/>
            <a:ext cx="4320000" cy="504000"/>
          </a:xfrm>
        </p:spPr>
        <p:txBody>
          <a:bodyPr anchor="t"/>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720001" y="2174875"/>
            <a:ext cx="4320000" cy="3951288"/>
          </a:xfrm>
        </p:spPr>
        <p:txBody>
          <a:bodyPr/>
          <a:lstStyle>
            <a:lvl1pPr>
              <a:defRPr sz="1400" b="0">
                <a:solidFill>
                  <a:schemeClr val="tx1"/>
                </a:solidFill>
              </a:defRPr>
            </a:lvl1pPr>
            <a:lvl2pPr>
              <a:defRPr sz="1400" b="0">
                <a:solidFill>
                  <a:schemeClr val="tx1"/>
                </a:solidFill>
              </a:defRPr>
            </a:lvl2pPr>
            <a:lvl3pPr>
              <a:defRPr sz="1400" b="0">
                <a:solidFill>
                  <a:schemeClr val="tx1"/>
                </a:solidFill>
              </a:defRPr>
            </a:lvl3pPr>
            <a:lvl4pPr>
              <a:defRPr sz="1200" b="0">
                <a:solidFill>
                  <a:schemeClr val="tx1"/>
                </a:solidFill>
              </a:defRPr>
            </a:lvl4pPr>
            <a:lvl5pPr>
              <a:defRPr sz="1200" b="0">
                <a:solidFill>
                  <a:schemeClr val="tx1"/>
                </a:solidFill>
              </a:defRPr>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Text Placeholder 4"/>
          <p:cNvSpPr>
            <a:spLocks noGrp="1"/>
          </p:cNvSpPr>
          <p:nvPr>
            <p:ph type="body" sz="quarter" idx="3"/>
          </p:nvPr>
        </p:nvSpPr>
        <p:spPr>
          <a:xfrm>
            <a:off x="5292000" y="1584000"/>
            <a:ext cx="4320000" cy="504000"/>
          </a:xfrm>
        </p:spPr>
        <p:txBody>
          <a:bodyPr anchor="t"/>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292000" y="2174875"/>
            <a:ext cx="4320000" cy="3951288"/>
          </a:xfrm>
        </p:spPr>
        <p:txBody>
          <a:bodyPr/>
          <a:lstStyle>
            <a:lvl1pPr>
              <a:defRPr sz="1400" b="0">
                <a:solidFill>
                  <a:schemeClr val="tx1"/>
                </a:solidFill>
              </a:defRPr>
            </a:lvl1pPr>
            <a:lvl2pPr>
              <a:defRPr sz="1400" b="0">
                <a:solidFill>
                  <a:schemeClr val="tx1"/>
                </a:solidFill>
              </a:defRPr>
            </a:lvl2pPr>
            <a:lvl3pPr>
              <a:defRPr sz="1400" b="0">
                <a:solidFill>
                  <a:schemeClr val="tx1"/>
                </a:solidFill>
              </a:defRPr>
            </a:lvl3pPr>
            <a:lvl4pPr>
              <a:defRPr sz="1200" b="0">
                <a:solidFill>
                  <a:schemeClr val="tx1"/>
                </a:solidFill>
              </a:defRPr>
            </a:lvl4pPr>
            <a:lvl5pPr>
              <a:defRPr sz="1200" b="0">
                <a:solidFill>
                  <a:schemeClr val="tx1"/>
                </a:solidFill>
              </a:defRPr>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10" name="Slide Number Placeholder 3"/>
          <p:cNvSpPr>
            <a:spLocks noGrp="1"/>
          </p:cNvSpPr>
          <p:nvPr>
            <p:ph type="sldNum" sz="quarter" idx="12"/>
          </p:nvPr>
        </p:nvSpPr>
        <p:spPr>
          <a:xfrm>
            <a:off x="128464" y="6597354"/>
            <a:ext cx="361950" cy="179387"/>
          </a:xfrm>
        </p:spPr>
        <p:txBody>
          <a:bodyPr/>
          <a:lstStyle>
            <a:lvl1pPr>
              <a:defRPr/>
            </a:lvl1pPr>
          </a:lstStyle>
          <a:p>
            <a:fld id="{295CE0A7-6159-4932-9B5C-B07A3C24A47B}" type="slidenum">
              <a:rPr lang="en-US">
                <a:solidFill>
                  <a:srgbClr val="B20E10"/>
                </a:solidFill>
              </a:rPr>
              <a:pPr/>
              <a:t>‹N°›</a:t>
            </a:fld>
            <a:endParaRPr lang="en-US">
              <a:solidFill>
                <a:srgbClr val="B20E10"/>
              </a:solidFill>
            </a:endParaRPr>
          </a:p>
        </p:txBody>
      </p:sp>
    </p:spTree>
    <p:extLst>
      <p:ext uri="{BB962C8B-B14F-4D97-AF65-F5344CB8AC3E}">
        <p14:creationId xmlns:p14="http://schemas.microsoft.com/office/powerpoint/2010/main" val="4105247501"/>
      </p:ext>
    </p:extLst>
  </p:cSld>
  <p:clrMapOvr>
    <a:masterClrMapping/>
  </p:clrMapOvr>
  <p:transition spd="med">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128464" y="6597354"/>
            <a:ext cx="361950" cy="179387"/>
          </a:xfrm>
        </p:spPr>
        <p:txBody>
          <a:bodyPr/>
          <a:lstStyle>
            <a:lvl1pPr>
              <a:defRPr/>
            </a:lvl1pPr>
          </a:lstStyle>
          <a:p>
            <a:fld id="{295CE0A7-6159-4932-9B5C-B07A3C24A47B}" type="slidenum">
              <a:rPr lang="en-US">
                <a:solidFill>
                  <a:srgbClr val="B20E10"/>
                </a:solidFill>
              </a:rPr>
              <a:pPr/>
              <a:t>‹N°›</a:t>
            </a:fld>
            <a:endParaRPr lang="en-US">
              <a:solidFill>
                <a:srgbClr val="B20E10"/>
              </a:solidFill>
            </a:endParaRPr>
          </a:p>
        </p:txBody>
      </p:sp>
    </p:spTree>
    <p:extLst>
      <p:ext uri="{BB962C8B-B14F-4D97-AF65-F5344CB8AC3E}">
        <p14:creationId xmlns:p14="http://schemas.microsoft.com/office/powerpoint/2010/main" val="2322786156"/>
      </p:ext>
    </p:extLst>
  </p:cSld>
  <p:clrMapOvr>
    <a:masterClrMapping/>
  </p:clrMapOvr>
  <p:transition spd="med">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omel.es/inicio"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17" Type="http://schemas.openxmlformats.org/officeDocument/2006/relationships/image" Target="../media/image6.png"/><Relationship Id="rId2" Type="http://schemas.openxmlformats.org/officeDocument/2006/relationships/slideLayout" Target="../slideLayouts/slideLayout2.xml"/><Relationship Id="rId16"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www.epexspot.com/fr" TargetMode="External"/><Relationship Id="rId5" Type="http://schemas.openxmlformats.org/officeDocument/2006/relationships/slideLayout" Target="../slideLayouts/slideLayout5.xml"/><Relationship Id="rId15" Type="http://schemas.openxmlformats.org/officeDocument/2006/relationships/image" Target="../media/image4.wmf"/><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orme libre 11"/>
          <p:cNvSpPr/>
          <p:nvPr userDrawn="1"/>
        </p:nvSpPr>
        <p:spPr bwMode="auto">
          <a:xfrm>
            <a:off x="-11113" y="-11113"/>
            <a:ext cx="9917113" cy="847825"/>
          </a:xfrm>
          <a:prstGeom prst="rect">
            <a:avLst/>
          </a:prstGeom>
          <a:solidFill>
            <a:srgbClr val="DDDDDD"/>
          </a:solidFill>
          <a:ln w="9525" cap="flat" cmpd="sng" algn="ctr">
            <a:noFill/>
            <a:prstDash val="solid"/>
            <a:round/>
            <a:headEnd type="none" w="med" len="med"/>
            <a:tailEnd type="none" w="med" len="med"/>
          </a:ln>
          <a:effectLst/>
        </p:spPr>
        <p:txBody>
          <a:bodyPr/>
          <a:lstStyle/>
          <a:p>
            <a:endParaRPr lang="en-GB" sz="1800">
              <a:solidFill>
                <a:srgbClr val="000000"/>
              </a:solidFill>
              <a:latin typeface="Arial" pitchFamily="34" charset="0"/>
            </a:endParaRPr>
          </a:p>
        </p:txBody>
      </p:sp>
      <p:sp>
        <p:nvSpPr>
          <p:cNvPr id="1027" name="Rectangle 3"/>
          <p:cNvSpPr>
            <a:spLocks noGrp="1" noChangeArrowheads="1"/>
          </p:cNvSpPr>
          <p:nvPr>
            <p:ph type="title"/>
          </p:nvPr>
        </p:nvSpPr>
        <p:spPr bwMode="auto">
          <a:xfrm>
            <a:off x="720726" y="296838"/>
            <a:ext cx="8999538" cy="3238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lvl="0"/>
            <a:r>
              <a:rPr lang="fr-FR" smtClean="0"/>
              <a:t>Modifiez le style du titre</a:t>
            </a:r>
            <a:endParaRPr lang="en-US" smtClean="0"/>
          </a:p>
        </p:txBody>
      </p:sp>
      <p:sp>
        <p:nvSpPr>
          <p:cNvPr id="1028" name="Rectangle 4"/>
          <p:cNvSpPr>
            <a:spLocks noGrp="1" noChangeArrowheads="1"/>
          </p:cNvSpPr>
          <p:nvPr>
            <p:ph type="body" idx="1"/>
          </p:nvPr>
        </p:nvSpPr>
        <p:spPr bwMode="auto">
          <a:xfrm>
            <a:off x="720726" y="1584327"/>
            <a:ext cx="8999538" cy="2087563"/>
          </a:xfrm>
          <a:prstGeom prst="rect">
            <a:avLst/>
          </a:prstGeom>
          <a:noFill/>
          <a:ln w="9525">
            <a:noFill/>
            <a:miter lim="800000"/>
            <a:headEnd/>
            <a:tailEnd/>
          </a:ln>
          <a:effectLst/>
        </p:spPr>
        <p:txBody>
          <a:bodyPr vert="horz" wrap="square" lIns="0" tIns="46038" rIns="0" bIns="46038"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32" name="Rectangle 8"/>
          <p:cNvSpPr>
            <a:spLocks noGrp="1" noChangeArrowheads="1"/>
          </p:cNvSpPr>
          <p:nvPr>
            <p:ph type="sldNum" sz="quarter" idx="4"/>
          </p:nvPr>
        </p:nvSpPr>
        <p:spPr bwMode="auto">
          <a:xfrm>
            <a:off x="128464" y="6584017"/>
            <a:ext cx="361950" cy="179387"/>
          </a:xfrm>
          <a:prstGeom prst="rect">
            <a:avLst/>
          </a:prstGeom>
          <a:noFill/>
          <a:ln w="9525">
            <a:noFill/>
            <a:miter lim="800000"/>
            <a:headEnd/>
            <a:tailEnd/>
          </a:ln>
          <a:effectLst/>
        </p:spPr>
        <p:txBody>
          <a:bodyPr vert="horz" wrap="none" lIns="36513" tIns="36513" rIns="36513" bIns="36513" numCol="1" anchor="ctr" anchorCtr="0" compatLnSpc="1">
            <a:prstTxWarp prst="textNoShape">
              <a:avLst/>
            </a:prstTxWarp>
          </a:bodyPr>
          <a:lstStyle>
            <a:lvl1pPr algn="ctr" eaLnBrk="0" hangingPunct="0">
              <a:defRPr sz="900">
                <a:solidFill>
                  <a:schemeClr val="tx2"/>
                </a:solidFill>
              </a:defRPr>
            </a:lvl1pPr>
          </a:lstStyle>
          <a:p>
            <a:fld id="{E9FB5508-8CD9-40A3-A530-2F0FD42D89A7}" type="slidenum">
              <a:rPr lang="en-US">
                <a:solidFill>
                  <a:srgbClr val="B20E10"/>
                </a:solidFill>
                <a:latin typeface="Arial" pitchFamily="34" charset="0"/>
              </a:rPr>
              <a:pPr/>
              <a:t>‹N°›</a:t>
            </a:fld>
            <a:endParaRPr lang="en-US">
              <a:solidFill>
                <a:srgbClr val="B20E10"/>
              </a:solidFill>
              <a:latin typeface="Arial" pitchFamily="34" charset="0"/>
            </a:endParaRPr>
          </a:p>
        </p:txBody>
      </p:sp>
      <p:pic>
        <p:nvPicPr>
          <p:cNvPr id="11" name="Picture 2" descr="image001"/>
          <p:cNvPicPr>
            <a:picLocks noChangeAspect="1" noChangeArrowheads="1"/>
          </p:cNvPicPr>
          <p:nvPr userDrawn="1"/>
        </p:nvPicPr>
        <p:blipFill rotWithShape="1">
          <a:blip r:embed="rId10" cstate="print">
            <a:extLst>
              <a:ext uri="{28A0092B-C50C-407E-A947-70E740481C1C}">
                <a14:useLocalDpi xmlns:a14="http://schemas.microsoft.com/office/drawing/2010/main" val="0"/>
              </a:ext>
            </a:extLst>
          </a:blip>
          <a:srcRect t="48568" r="36015" b="2"/>
          <a:stretch/>
        </p:blipFill>
        <p:spPr bwMode="auto">
          <a:xfrm>
            <a:off x="9014519" y="0"/>
            <a:ext cx="835025" cy="83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descr="EPEX Logo">
            <a:hlinkClick r:id="rId11" tooltip="home"/>
          </p:cNvPr>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2869586" y="6551469"/>
            <a:ext cx="878179" cy="232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http://www.omel.es/files/framework_logo.jpg">
            <a:hlinkClick r:id="rId13"/>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883253" y="6531104"/>
            <a:ext cx="812197" cy="272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agen 2"/>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134331" y="6543324"/>
            <a:ext cx="770649" cy="248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Imagen 1"/>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6221311" y="6521736"/>
            <a:ext cx="729915" cy="291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Imagen 3"/>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4678054" y="6530696"/>
            <a:ext cx="658228" cy="273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Connecteur droit 2"/>
          <p:cNvCxnSpPr/>
          <p:nvPr userDrawn="1"/>
        </p:nvCxnSpPr>
        <p:spPr bwMode="auto">
          <a:xfrm>
            <a:off x="-11113" y="6442319"/>
            <a:ext cx="9917113" cy="0"/>
          </a:xfrm>
          <a:prstGeom prst="line">
            <a:avLst/>
          </a:prstGeom>
          <a:solidFill>
            <a:schemeClr val="accent1"/>
          </a:solidFill>
          <a:ln w="12700" cap="flat" cmpd="sng" algn="ctr">
            <a:solidFill>
              <a:srgbClr val="C00000"/>
            </a:solidFill>
            <a:prstDash val="solid"/>
            <a:round/>
            <a:headEnd type="none" w="sm" len="sm"/>
            <a:tailEnd type="none" w="sm" len="sm"/>
          </a:ln>
          <a:effectLst/>
        </p:spPr>
      </p:cxnSp>
    </p:spTree>
    <p:extLst>
      <p:ext uri="{BB962C8B-B14F-4D97-AF65-F5344CB8AC3E}">
        <p14:creationId xmlns:p14="http://schemas.microsoft.com/office/powerpoint/2010/main" val="341668676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ransition spd="med">
    <p:zoom/>
  </p:transition>
  <p:hf hdr="0" ftr="0" dt="0"/>
  <p:txStyles>
    <p:titleStyle>
      <a:lvl1pPr algn="l" rtl="0" eaLnBrk="1" fontAlgn="base" hangingPunct="1">
        <a:lnSpc>
          <a:spcPct val="90000"/>
        </a:lnSpc>
        <a:spcBef>
          <a:spcPct val="0"/>
        </a:spcBef>
        <a:spcAft>
          <a:spcPct val="0"/>
        </a:spcAft>
        <a:defRPr sz="2000" b="1">
          <a:solidFill>
            <a:schemeClr val="tx2"/>
          </a:solidFill>
          <a:latin typeface="+mj-lt"/>
          <a:ea typeface="+mj-ea"/>
          <a:cs typeface="+mj-cs"/>
        </a:defRPr>
      </a:lvl1pPr>
      <a:lvl2pPr algn="l" rtl="0" eaLnBrk="1" fontAlgn="base" hangingPunct="1">
        <a:lnSpc>
          <a:spcPct val="90000"/>
        </a:lnSpc>
        <a:spcBef>
          <a:spcPct val="0"/>
        </a:spcBef>
        <a:spcAft>
          <a:spcPct val="0"/>
        </a:spcAft>
        <a:defRPr sz="2000" b="1">
          <a:solidFill>
            <a:schemeClr val="tx2"/>
          </a:solidFill>
          <a:latin typeface="Arial" pitchFamily="34" charset="0"/>
        </a:defRPr>
      </a:lvl2pPr>
      <a:lvl3pPr algn="l" rtl="0" eaLnBrk="1" fontAlgn="base" hangingPunct="1">
        <a:lnSpc>
          <a:spcPct val="90000"/>
        </a:lnSpc>
        <a:spcBef>
          <a:spcPct val="0"/>
        </a:spcBef>
        <a:spcAft>
          <a:spcPct val="0"/>
        </a:spcAft>
        <a:defRPr sz="2000" b="1">
          <a:solidFill>
            <a:schemeClr val="tx2"/>
          </a:solidFill>
          <a:latin typeface="Arial" pitchFamily="34" charset="0"/>
        </a:defRPr>
      </a:lvl3pPr>
      <a:lvl4pPr algn="l" rtl="0" eaLnBrk="1" fontAlgn="base" hangingPunct="1">
        <a:lnSpc>
          <a:spcPct val="90000"/>
        </a:lnSpc>
        <a:spcBef>
          <a:spcPct val="0"/>
        </a:spcBef>
        <a:spcAft>
          <a:spcPct val="0"/>
        </a:spcAft>
        <a:defRPr sz="2000" b="1">
          <a:solidFill>
            <a:schemeClr val="tx2"/>
          </a:solidFill>
          <a:latin typeface="Arial" pitchFamily="34" charset="0"/>
        </a:defRPr>
      </a:lvl4pPr>
      <a:lvl5pPr algn="l" rtl="0" eaLnBrk="1" fontAlgn="base" hangingPunct="1">
        <a:lnSpc>
          <a:spcPct val="90000"/>
        </a:lnSpc>
        <a:spcBef>
          <a:spcPct val="0"/>
        </a:spcBef>
        <a:spcAft>
          <a:spcPct val="0"/>
        </a:spcAft>
        <a:defRPr sz="2000" b="1">
          <a:solidFill>
            <a:schemeClr val="tx2"/>
          </a:solidFill>
          <a:latin typeface="Arial" pitchFamily="34" charset="0"/>
        </a:defRPr>
      </a:lvl5pPr>
      <a:lvl6pPr marL="457200" algn="l" rtl="0" eaLnBrk="1" fontAlgn="base" hangingPunct="1">
        <a:lnSpc>
          <a:spcPct val="90000"/>
        </a:lnSpc>
        <a:spcBef>
          <a:spcPct val="0"/>
        </a:spcBef>
        <a:spcAft>
          <a:spcPct val="0"/>
        </a:spcAft>
        <a:defRPr sz="2000" b="1">
          <a:solidFill>
            <a:schemeClr val="tx2"/>
          </a:solidFill>
          <a:latin typeface="Arial" pitchFamily="34" charset="0"/>
        </a:defRPr>
      </a:lvl6pPr>
      <a:lvl7pPr marL="914400" algn="l" rtl="0" eaLnBrk="1" fontAlgn="base" hangingPunct="1">
        <a:lnSpc>
          <a:spcPct val="90000"/>
        </a:lnSpc>
        <a:spcBef>
          <a:spcPct val="0"/>
        </a:spcBef>
        <a:spcAft>
          <a:spcPct val="0"/>
        </a:spcAft>
        <a:defRPr sz="2000" b="1">
          <a:solidFill>
            <a:schemeClr val="tx2"/>
          </a:solidFill>
          <a:latin typeface="Arial" pitchFamily="34" charset="0"/>
        </a:defRPr>
      </a:lvl7pPr>
      <a:lvl8pPr marL="1371600" algn="l" rtl="0" eaLnBrk="1" fontAlgn="base" hangingPunct="1">
        <a:lnSpc>
          <a:spcPct val="90000"/>
        </a:lnSpc>
        <a:spcBef>
          <a:spcPct val="0"/>
        </a:spcBef>
        <a:spcAft>
          <a:spcPct val="0"/>
        </a:spcAft>
        <a:defRPr sz="2000" b="1">
          <a:solidFill>
            <a:schemeClr val="tx2"/>
          </a:solidFill>
          <a:latin typeface="Arial" pitchFamily="34" charset="0"/>
        </a:defRPr>
      </a:lvl8pPr>
      <a:lvl9pPr marL="1828800" algn="l" rtl="0" eaLnBrk="1" fontAlgn="base" hangingPunct="1">
        <a:lnSpc>
          <a:spcPct val="90000"/>
        </a:lnSpc>
        <a:spcBef>
          <a:spcPct val="0"/>
        </a:spcBef>
        <a:spcAft>
          <a:spcPct val="0"/>
        </a:spcAft>
        <a:defRPr sz="2000" b="1">
          <a:solidFill>
            <a:schemeClr val="tx2"/>
          </a:solidFill>
          <a:latin typeface="Arial" pitchFamily="34" charset="0"/>
        </a:defRPr>
      </a:lvl9pPr>
    </p:titleStyle>
    <p:bodyStyle>
      <a:lvl1pPr marL="266700" indent="-266700" algn="l" rtl="0" eaLnBrk="1" fontAlgn="base" hangingPunct="1">
        <a:spcBef>
          <a:spcPts val="500"/>
        </a:spcBef>
        <a:spcAft>
          <a:spcPct val="0"/>
        </a:spcAft>
        <a:buClr>
          <a:schemeClr val="tx2"/>
        </a:buClr>
        <a:buSzPct val="120000"/>
        <a:buFont typeface="Wingdings" pitchFamily="2" charset="2"/>
        <a:buChar char="§"/>
        <a:defRPr sz="1600" b="1">
          <a:solidFill>
            <a:schemeClr val="tx2"/>
          </a:solidFill>
          <a:latin typeface="+mn-lt"/>
          <a:ea typeface="+mn-ea"/>
          <a:cs typeface="+mn-cs"/>
        </a:defRPr>
      </a:lvl1pPr>
      <a:lvl2pPr marL="449263" indent="-182563" algn="l" rtl="0" eaLnBrk="1" fontAlgn="base" hangingPunct="1">
        <a:spcBef>
          <a:spcPts val="500"/>
        </a:spcBef>
        <a:spcAft>
          <a:spcPct val="0"/>
        </a:spcAft>
        <a:buClr>
          <a:schemeClr val="tx2"/>
        </a:buClr>
        <a:buSzPct val="120000"/>
        <a:buFont typeface="Arial" pitchFamily="34" charset="0"/>
        <a:buChar char="•"/>
        <a:defRPr sz="1400">
          <a:solidFill>
            <a:schemeClr val="tx1"/>
          </a:solidFill>
          <a:latin typeface="+mn-lt"/>
        </a:defRPr>
      </a:lvl2pPr>
      <a:lvl3pPr marL="625475" indent="-176213" algn="l" rtl="0" eaLnBrk="1" fontAlgn="base" hangingPunct="1">
        <a:spcBef>
          <a:spcPts val="500"/>
        </a:spcBef>
        <a:spcAft>
          <a:spcPct val="0"/>
        </a:spcAft>
        <a:buClr>
          <a:srgbClr val="C10022"/>
        </a:buClr>
        <a:buFont typeface="Arial" pitchFamily="34" charset="0"/>
        <a:buChar char="-"/>
        <a:defRPr sz="1400">
          <a:solidFill>
            <a:schemeClr val="tx1"/>
          </a:solidFill>
          <a:latin typeface="+mn-lt"/>
        </a:defRPr>
      </a:lvl3pPr>
      <a:lvl4pPr marL="808038" indent="-182563" algn="l" rtl="0" eaLnBrk="1" fontAlgn="base" hangingPunct="1">
        <a:spcBef>
          <a:spcPts val="500"/>
        </a:spcBef>
        <a:spcAft>
          <a:spcPct val="0"/>
        </a:spcAft>
        <a:buClr>
          <a:srgbClr val="C10022"/>
        </a:buClr>
        <a:buFont typeface="Arial" pitchFamily="34" charset="0"/>
        <a:buChar char="-"/>
        <a:defRPr sz="1200">
          <a:solidFill>
            <a:schemeClr val="tx1"/>
          </a:solidFill>
          <a:latin typeface="+mn-lt"/>
        </a:defRPr>
      </a:lvl4pPr>
      <a:lvl5pPr marL="982663" indent="-174625" algn="l" rtl="0" eaLnBrk="1" fontAlgn="base" hangingPunct="1">
        <a:spcBef>
          <a:spcPts val="500"/>
        </a:spcBef>
        <a:spcAft>
          <a:spcPct val="0"/>
        </a:spcAft>
        <a:buClr>
          <a:srgbClr val="C10022"/>
        </a:buClr>
        <a:buFont typeface="Arial" pitchFamily="34" charset="0"/>
        <a:buChar char="-"/>
        <a:defRPr sz="1200">
          <a:solidFill>
            <a:schemeClr val="tx1"/>
          </a:solidFill>
          <a:latin typeface="+mn-lt"/>
        </a:defRPr>
      </a:lvl5pPr>
      <a:lvl6pPr marL="1716088" indent="-69850" algn="l" rtl="0" eaLnBrk="1" fontAlgn="base" hangingPunct="1">
        <a:spcBef>
          <a:spcPts val="500"/>
        </a:spcBef>
        <a:spcAft>
          <a:spcPct val="0"/>
        </a:spcAft>
        <a:buClr>
          <a:srgbClr val="C10022"/>
        </a:buClr>
        <a:buFont typeface="Arial" pitchFamily="34" charset="0"/>
        <a:buChar char="-"/>
        <a:defRPr sz="1200">
          <a:solidFill>
            <a:schemeClr val="tx1"/>
          </a:solidFill>
          <a:latin typeface="+mn-lt"/>
        </a:defRPr>
      </a:lvl6pPr>
      <a:lvl7pPr marL="2173288" indent="-69850" algn="l" rtl="0" eaLnBrk="1" fontAlgn="base" hangingPunct="1">
        <a:spcBef>
          <a:spcPts val="500"/>
        </a:spcBef>
        <a:spcAft>
          <a:spcPct val="0"/>
        </a:spcAft>
        <a:buClr>
          <a:srgbClr val="C10022"/>
        </a:buClr>
        <a:buFont typeface="Arial" pitchFamily="34" charset="0"/>
        <a:buChar char="-"/>
        <a:defRPr sz="1200">
          <a:solidFill>
            <a:schemeClr val="tx1"/>
          </a:solidFill>
          <a:latin typeface="+mn-lt"/>
        </a:defRPr>
      </a:lvl7pPr>
      <a:lvl8pPr marL="2630488" indent="-69850" algn="l" rtl="0" eaLnBrk="1" fontAlgn="base" hangingPunct="1">
        <a:spcBef>
          <a:spcPts val="500"/>
        </a:spcBef>
        <a:spcAft>
          <a:spcPct val="0"/>
        </a:spcAft>
        <a:buClr>
          <a:srgbClr val="C10022"/>
        </a:buClr>
        <a:buFont typeface="Arial" pitchFamily="34" charset="0"/>
        <a:buChar char="-"/>
        <a:defRPr sz="1200">
          <a:solidFill>
            <a:schemeClr val="tx1"/>
          </a:solidFill>
          <a:latin typeface="+mn-lt"/>
        </a:defRPr>
      </a:lvl8pPr>
      <a:lvl9pPr marL="3087688" indent="-69850" algn="l" rtl="0" eaLnBrk="1" fontAlgn="base" hangingPunct="1">
        <a:spcBef>
          <a:spcPts val="500"/>
        </a:spcBef>
        <a:spcAft>
          <a:spcPct val="0"/>
        </a:spcAft>
        <a:buClr>
          <a:srgbClr val="C10022"/>
        </a:buClr>
        <a:buFont typeface="Arial" pitchFamily="34" charset="0"/>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72480" y="4158208"/>
            <a:ext cx="9127014"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lang="de-DE" sz="2400" kern="0" dirty="0" smtClean="0">
              <a:solidFill>
                <a:schemeClr val="tx1">
                  <a:lumMod val="65000"/>
                  <a:lumOff val="35000"/>
                </a:schemeClr>
              </a:solidFill>
              <a:latin typeface="+mj-lt"/>
              <a:ea typeface="+mj-ea"/>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de-DE" sz="2400" kern="0" dirty="0" smtClean="0">
              <a:solidFill>
                <a:schemeClr val="tx1">
                  <a:lumMod val="65000"/>
                  <a:lumOff val="35000"/>
                </a:schemeClr>
              </a:solidFill>
              <a:latin typeface="+mj-lt"/>
              <a:ea typeface="+mj-ea"/>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de-DE" sz="2400" kern="0" dirty="0" smtClean="0">
              <a:solidFill>
                <a:schemeClr val="tx1">
                  <a:lumMod val="65000"/>
                  <a:lumOff val="35000"/>
                </a:schemeClr>
              </a:solidFill>
              <a:latin typeface="+mj-lt"/>
              <a:ea typeface="+mj-ea"/>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de-DE" sz="2400" kern="0" dirty="0" smtClean="0">
              <a:solidFill>
                <a:schemeClr val="tx1">
                  <a:lumMod val="65000"/>
                  <a:lumOff val="35000"/>
                </a:schemeClr>
              </a:solidFill>
              <a:latin typeface="+mj-lt"/>
              <a:ea typeface="+mj-ea"/>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de-DE" sz="2400" kern="0" dirty="0" smtClean="0">
              <a:solidFill>
                <a:schemeClr val="tx1">
                  <a:lumMod val="65000"/>
                  <a:lumOff val="35000"/>
                </a:schemeClr>
              </a:solidFill>
              <a:latin typeface="+mj-lt"/>
              <a:ea typeface="+mj-ea"/>
              <a:cs typeface="+mj-cs"/>
            </a:endParaRPr>
          </a:p>
        </p:txBody>
      </p:sp>
      <p:sp>
        <p:nvSpPr>
          <p:cNvPr id="2" name="Titre 1"/>
          <p:cNvSpPr>
            <a:spLocks noGrp="1"/>
          </p:cNvSpPr>
          <p:nvPr>
            <p:ph type="ctrTitle"/>
          </p:nvPr>
        </p:nvSpPr>
        <p:spPr>
          <a:xfrm>
            <a:off x="2451600" y="2060848"/>
            <a:ext cx="7200000" cy="720000"/>
          </a:xfrm>
        </p:spPr>
        <p:txBody>
          <a:bodyPr anchor="ctr"/>
          <a:lstStyle/>
          <a:p>
            <a:pPr algn="ctr"/>
            <a:r>
              <a:rPr lang="en-US" sz="2000" dirty="0"/>
              <a:t>SWE Day- Ahead market </a:t>
            </a:r>
            <a:r>
              <a:rPr lang="en-US" sz="2000" dirty="0" smtClean="0"/>
              <a:t>coupling</a:t>
            </a:r>
            <a:endParaRPr lang="fr-FR" sz="1800" dirty="0"/>
          </a:p>
        </p:txBody>
      </p:sp>
      <p:sp>
        <p:nvSpPr>
          <p:cNvPr id="3" name="Sous-titre 2"/>
          <p:cNvSpPr>
            <a:spLocks noGrp="1"/>
          </p:cNvSpPr>
          <p:nvPr>
            <p:ph type="subTitle" idx="1"/>
          </p:nvPr>
        </p:nvSpPr>
        <p:spPr>
          <a:xfrm>
            <a:off x="2451600" y="3357746"/>
            <a:ext cx="7200000" cy="575310"/>
          </a:xfrm>
        </p:spPr>
        <p:txBody>
          <a:bodyPr/>
          <a:lstStyle/>
          <a:p>
            <a:pPr algn="ctr"/>
            <a:r>
              <a:rPr lang="en-GB" b="1" dirty="0" smtClean="0"/>
              <a:t>25 February 2014</a:t>
            </a:r>
            <a:endParaRPr lang="en-GB" b="1" dirty="0"/>
          </a:p>
          <a:p>
            <a:pPr algn="ctr"/>
            <a:endParaRPr lang="en-GB" b="1" dirty="0"/>
          </a:p>
          <a:p>
            <a:pPr algn="ctr"/>
            <a:r>
              <a:rPr lang="en-GB" b="1" dirty="0" smtClean="0"/>
              <a:t>Implementation Group meeting – Madrid</a:t>
            </a:r>
          </a:p>
        </p:txBody>
      </p:sp>
      <p:sp>
        <p:nvSpPr>
          <p:cNvPr id="4" name="Rectangle 3"/>
          <p:cNvSpPr/>
          <p:nvPr/>
        </p:nvSpPr>
        <p:spPr bwMode="auto">
          <a:xfrm>
            <a:off x="8166380" y="188640"/>
            <a:ext cx="1545149" cy="432048"/>
          </a:xfrm>
          <a:prstGeom prst="rect">
            <a:avLst/>
          </a:prstGeom>
          <a:solidFill>
            <a:schemeClr val="bg1">
              <a:lumMod val="85000"/>
            </a:schemeClr>
          </a:solidFill>
          <a:ln w="12700" cap="flat" cmpd="sng" algn="ctr">
            <a:solidFill>
              <a:schemeClr val="bg2"/>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err="1" smtClean="0">
                <a:ln>
                  <a:noFill/>
                </a:ln>
                <a:solidFill>
                  <a:schemeClr val="tx1"/>
                </a:solidFill>
                <a:effectLst/>
                <a:latin typeface="Arial" pitchFamily="34" charset="0"/>
              </a:rPr>
              <a:t>Draft</a:t>
            </a:r>
            <a:endParaRPr kumimoji="0" lang="fr-FR" sz="14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Price caps and </a:t>
            </a:r>
            <a:r>
              <a:rPr lang="fr-FR" dirty="0" err="1" smtClean="0"/>
              <a:t>bid</a:t>
            </a:r>
            <a:r>
              <a:rPr lang="fr-FR" dirty="0" smtClean="0"/>
              <a:t> caps</a:t>
            </a:r>
            <a:endParaRPr lang="fr-FR" dirty="0"/>
          </a:p>
        </p:txBody>
      </p:sp>
      <p:sp>
        <p:nvSpPr>
          <p:cNvPr id="3" name="Espace réservé du contenu 2"/>
          <p:cNvSpPr>
            <a:spLocks noGrp="1"/>
          </p:cNvSpPr>
          <p:nvPr>
            <p:ph idx="1"/>
          </p:nvPr>
        </p:nvSpPr>
        <p:spPr>
          <a:xfrm>
            <a:off x="506506" y="1124744"/>
            <a:ext cx="8892988" cy="2592288"/>
          </a:xfrm>
        </p:spPr>
        <p:txBody>
          <a:bodyPr/>
          <a:lstStyle/>
          <a:p>
            <a:pPr marL="266700" lvl="1" indent="0" algn="just">
              <a:buSzPct val="100000"/>
              <a:buNone/>
            </a:pPr>
            <a:endParaRPr lang="en-US" sz="1600" dirty="0" smtClean="0"/>
          </a:p>
          <a:p>
            <a:pPr lvl="1" algn="just">
              <a:buSzPct val="100000"/>
            </a:pPr>
            <a:r>
              <a:rPr lang="en-US" sz="1600" dirty="0" smtClean="0"/>
              <a:t>There are no </a:t>
            </a:r>
            <a:r>
              <a:rPr lang="en-US" sz="1600" b="1" dirty="0" smtClean="0"/>
              <a:t>Market results price caps in MIBEL</a:t>
            </a:r>
            <a:r>
              <a:rPr lang="en-US" sz="1600" dirty="0" smtClean="0"/>
              <a:t>. What exists in MIBEL are limits on </a:t>
            </a:r>
            <a:r>
              <a:rPr lang="en-US" sz="1600" b="1" dirty="0" smtClean="0"/>
              <a:t>bid prices </a:t>
            </a:r>
            <a:r>
              <a:rPr lang="en-US" sz="1600" dirty="0" smtClean="0"/>
              <a:t>(currently 0-180), which do not imply limits to the Market results prices. </a:t>
            </a:r>
          </a:p>
          <a:p>
            <a:pPr lvl="1" algn="just">
              <a:buSzPct val="100000"/>
            </a:pPr>
            <a:endParaRPr lang="en-US" sz="1600" dirty="0" smtClean="0"/>
          </a:p>
          <a:p>
            <a:pPr lvl="1" algn="just">
              <a:buSzPct val="100000"/>
            </a:pPr>
            <a:r>
              <a:rPr lang="en-US" sz="1600" dirty="0" smtClean="0"/>
              <a:t>Therefore, </a:t>
            </a:r>
            <a:r>
              <a:rPr lang="en-US" sz="1600" b="1" dirty="0" smtClean="0"/>
              <a:t>any bids with higher and lower prices from other countries can be matched in PCR, </a:t>
            </a:r>
            <a:r>
              <a:rPr lang="en-US" sz="1600" dirty="0" smtClean="0"/>
              <a:t>and</a:t>
            </a:r>
            <a:r>
              <a:rPr lang="en-US" sz="1600" b="1" dirty="0" smtClean="0"/>
              <a:t> any resulting Market price is accepted in MIBEL </a:t>
            </a:r>
            <a:r>
              <a:rPr lang="en-US" sz="1600" dirty="0" smtClean="0"/>
              <a:t>(including negative prices and/or prices higher than 180). </a:t>
            </a:r>
          </a:p>
          <a:p>
            <a:pPr lvl="1" algn="just">
              <a:buSzPct val="100000"/>
            </a:pPr>
            <a:endParaRPr lang="en-US" sz="1600" b="1" dirty="0" smtClean="0"/>
          </a:p>
          <a:p>
            <a:pPr lvl="1" algn="just">
              <a:buSzPct val="100000"/>
            </a:pPr>
            <a:r>
              <a:rPr lang="en-US" sz="1600" dirty="0" smtClean="0"/>
              <a:t>Price caps and caps on the bids on EPEX’s side were agreed </a:t>
            </a:r>
            <a:r>
              <a:rPr lang="en-US" sz="1600" b="1" dirty="0" smtClean="0"/>
              <a:t>in the framework of the NWE Projec</a:t>
            </a:r>
            <a:r>
              <a:rPr lang="en-US" sz="1600" dirty="0" smtClean="0"/>
              <a:t>t based on studies and recommendations from Market Parties</a:t>
            </a:r>
          </a:p>
        </p:txBody>
      </p:sp>
      <p:sp>
        <p:nvSpPr>
          <p:cNvPr id="4" name="Espace réservé du numéro de diapositive 3"/>
          <p:cNvSpPr>
            <a:spLocks noGrp="1"/>
          </p:cNvSpPr>
          <p:nvPr>
            <p:ph type="sldNum" sz="quarter" idx="12"/>
          </p:nvPr>
        </p:nvSpPr>
        <p:spPr/>
        <p:txBody>
          <a:bodyPr/>
          <a:lstStyle/>
          <a:p>
            <a:fld id="{295CE0A7-6159-4932-9B5C-B07A3C24A47B}" type="slidenum">
              <a:rPr lang="en-US" smtClean="0">
                <a:solidFill>
                  <a:srgbClr val="B20E10"/>
                </a:solidFill>
              </a:rPr>
              <a:pPr/>
              <a:t>2</a:t>
            </a:fld>
            <a:endParaRPr lang="en-US">
              <a:solidFill>
                <a:srgbClr val="B20E10"/>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2116842229"/>
              </p:ext>
            </p:extLst>
          </p:nvPr>
        </p:nvGraphicFramePr>
        <p:xfrm>
          <a:off x="896549" y="4653136"/>
          <a:ext cx="8424936" cy="1112520"/>
        </p:xfrm>
        <a:graphic>
          <a:graphicData uri="http://schemas.openxmlformats.org/drawingml/2006/table">
            <a:tbl>
              <a:tblPr firstRow="1" bandRow="1">
                <a:tableStyleId>{5C22544A-7EE6-4342-B048-85BDC9FD1C3A}</a:tableStyleId>
              </a:tblPr>
              <a:tblGrid>
                <a:gridCol w="2184244"/>
                <a:gridCol w="3432380"/>
                <a:gridCol w="2808312"/>
              </a:tblGrid>
              <a:tr h="370840">
                <a:tc>
                  <a:txBody>
                    <a:bodyPr/>
                    <a:lstStyle/>
                    <a:p>
                      <a:endParaRPr lang="fr-FR" sz="1600" dirty="0"/>
                    </a:p>
                  </a:txBody>
                  <a:tcPr marL="99060" marR="99060"/>
                </a:tc>
                <a:tc>
                  <a:txBody>
                    <a:bodyPr/>
                    <a:lstStyle/>
                    <a:p>
                      <a:r>
                        <a:rPr lang="fr-FR" sz="1600" dirty="0" err="1" smtClean="0"/>
                        <a:t>Market</a:t>
                      </a:r>
                      <a:r>
                        <a:rPr lang="fr-FR" sz="1600" dirty="0" smtClean="0"/>
                        <a:t> </a:t>
                      </a:r>
                      <a:r>
                        <a:rPr lang="fr-FR" sz="1600" dirty="0" err="1" smtClean="0"/>
                        <a:t>results</a:t>
                      </a:r>
                      <a:r>
                        <a:rPr lang="fr-FR" sz="1600" baseline="0" dirty="0" smtClean="0"/>
                        <a:t> </a:t>
                      </a:r>
                      <a:r>
                        <a:rPr lang="fr-FR" sz="1600" dirty="0" smtClean="0"/>
                        <a:t>Price</a:t>
                      </a:r>
                      <a:r>
                        <a:rPr lang="fr-FR" sz="1600" baseline="0" dirty="0" smtClean="0"/>
                        <a:t> cap </a:t>
                      </a:r>
                      <a:endParaRPr lang="fr-FR" sz="1600" dirty="0"/>
                    </a:p>
                  </a:txBody>
                  <a:tcPr marL="99060" marR="99060"/>
                </a:tc>
                <a:tc>
                  <a:txBody>
                    <a:bodyPr/>
                    <a:lstStyle/>
                    <a:p>
                      <a:r>
                        <a:rPr lang="fr-FR" sz="1600" dirty="0" err="1" smtClean="0"/>
                        <a:t>Bid</a:t>
                      </a:r>
                      <a:r>
                        <a:rPr lang="fr-FR" sz="1600" dirty="0" smtClean="0"/>
                        <a:t> cap</a:t>
                      </a:r>
                      <a:endParaRPr lang="fr-FR" sz="1600" dirty="0"/>
                    </a:p>
                  </a:txBody>
                  <a:tcPr marL="99060" marR="99060"/>
                </a:tc>
              </a:tr>
              <a:tr h="370840">
                <a:tc>
                  <a:txBody>
                    <a:bodyPr/>
                    <a:lstStyle/>
                    <a:p>
                      <a:r>
                        <a:rPr lang="fr-FR" sz="1600" dirty="0" smtClean="0"/>
                        <a:t>OMIE</a:t>
                      </a:r>
                      <a:endParaRPr lang="fr-FR" sz="1600" dirty="0"/>
                    </a:p>
                  </a:txBody>
                  <a:tcPr marL="99060" marR="99060"/>
                </a:tc>
                <a:tc>
                  <a:txBody>
                    <a:bodyPr/>
                    <a:lstStyle/>
                    <a:p>
                      <a:r>
                        <a:rPr lang="fr-FR" sz="1600" dirty="0" smtClean="0"/>
                        <a:t>Not</a:t>
                      </a:r>
                      <a:r>
                        <a:rPr lang="fr-FR" sz="1600" baseline="0" dirty="0" smtClean="0"/>
                        <a:t> applicable</a:t>
                      </a:r>
                      <a:endParaRPr lang="fr-FR" sz="1600" dirty="0"/>
                    </a:p>
                  </a:txBody>
                  <a:tcPr marL="99060" marR="99060"/>
                </a:tc>
                <a:tc>
                  <a:txBody>
                    <a:bodyPr/>
                    <a:lstStyle/>
                    <a:p>
                      <a:r>
                        <a:rPr lang="fr-FR" sz="1600" dirty="0" smtClean="0"/>
                        <a:t>0/+180</a:t>
                      </a:r>
                      <a:endParaRPr lang="fr-FR" sz="1600" dirty="0"/>
                    </a:p>
                  </a:txBody>
                  <a:tcPr marL="99060" marR="99060"/>
                </a:tc>
              </a:tr>
              <a:tr h="370840">
                <a:tc>
                  <a:txBody>
                    <a:bodyPr/>
                    <a:lstStyle/>
                    <a:p>
                      <a:r>
                        <a:rPr lang="fr-FR" sz="1600" dirty="0" smtClean="0"/>
                        <a:t>EPEX</a:t>
                      </a:r>
                      <a:endParaRPr lang="fr-FR" sz="1600" dirty="0"/>
                    </a:p>
                  </a:txBody>
                  <a:tcPr marL="99060" marR="99060"/>
                </a:tc>
                <a:tc>
                  <a:txBody>
                    <a:bodyPr/>
                    <a:lstStyle/>
                    <a:p>
                      <a:r>
                        <a:rPr lang="fr-FR" sz="1600" dirty="0" smtClean="0"/>
                        <a:t>-500/+3000</a:t>
                      </a:r>
                      <a:endParaRPr lang="fr-FR" sz="1600" dirty="0"/>
                    </a:p>
                  </a:txBody>
                  <a:tcPr marL="99060" marR="990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-500/+3000</a:t>
                      </a:r>
                    </a:p>
                  </a:txBody>
                  <a:tcPr marL="99060" marR="99060"/>
                </a:tc>
              </a:tr>
            </a:tbl>
          </a:graphicData>
        </a:graphic>
      </p:graphicFrame>
    </p:spTree>
    <p:extLst>
      <p:ext uri="{BB962C8B-B14F-4D97-AF65-F5344CB8AC3E}">
        <p14:creationId xmlns:p14="http://schemas.microsoft.com/office/powerpoint/2010/main" val="2501736449"/>
      </p:ext>
    </p:extLst>
  </p:cSld>
  <p:clrMapOvr>
    <a:masterClrMapping/>
  </p:clrMapOvr>
  <p:transition spd="med">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1800" dirty="0" smtClean="0"/>
              <a:t>Fallback for SWE full coupling</a:t>
            </a:r>
          </a:p>
        </p:txBody>
      </p:sp>
      <p:sp>
        <p:nvSpPr>
          <p:cNvPr id="4" name="Espace réservé du numéro de diapositive 3"/>
          <p:cNvSpPr>
            <a:spLocks noGrp="1"/>
          </p:cNvSpPr>
          <p:nvPr>
            <p:ph type="sldNum" sz="quarter" idx="12"/>
          </p:nvPr>
        </p:nvSpPr>
        <p:spPr/>
        <p:txBody>
          <a:bodyPr/>
          <a:lstStyle/>
          <a:p>
            <a:fld id="{295CE0A7-6159-4932-9B5C-B07A3C24A47B}" type="slidenum">
              <a:rPr lang="en-US" smtClean="0">
                <a:solidFill>
                  <a:srgbClr val="B20E10"/>
                </a:solidFill>
              </a:rPr>
              <a:pPr/>
              <a:t>3</a:t>
            </a:fld>
            <a:endParaRPr lang="en-US" dirty="0">
              <a:solidFill>
                <a:srgbClr val="B20E10"/>
              </a:solidFill>
            </a:endParaRPr>
          </a:p>
        </p:txBody>
      </p:sp>
      <p:sp>
        <p:nvSpPr>
          <p:cNvPr id="6" name="Espace réservé du contenu 2"/>
          <p:cNvSpPr txBox="1">
            <a:spLocks/>
          </p:cNvSpPr>
          <p:nvPr/>
        </p:nvSpPr>
        <p:spPr bwMode="auto">
          <a:xfrm>
            <a:off x="345950" y="1097450"/>
            <a:ext cx="9256772" cy="4248470"/>
          </a:xfrm>
          <a:prstGeom prst="rect">
            <a:avLst/>
          </a:prstGeom>
          <a:noFill/>
          <a:ln w="9525">
            <a:noFill/>
            <a:miter lim="800000"/>
            <a:headEnd/>
            <a:tailEnd/>
          </a:ln>
          <a:effectLst/>
        </p:spPr>
        <p:txBody>
          <a:bodyPr vert="horz" wrap="square" lIns="0" tIns="46038" rIns="0" bIns="46038" numCol="1" anchor="t" anchorCtr="0" compatLnSpc="1">
            <a:prstTxWarp prst="textNoShape">
              <a:avLst/>
            </a:prstTxWarp>
          </a:bodyPr>
          <a:lstStyle/>
          <a:p>
            <a:pPr marL="266700" marR="0" lvl="0" indent="-266700" algn="just" defTabSz="914400" rtl="0" eaLnBrk="1" fontAlgn="base" latinLnBrk="0" hangingPunct="1">
              <a:lnSpc>
                <a:spcPct val="100000"/>
              </a:lnSpc>
              <a:spcBef>
                <a:spcPts val="500"/>
              </a:spcBef>
              <a:spcAft>
                <a:spcPts val="600"/>
              </a:spcAft>
              <a:buClr>
                <a:schemeClr val="tx2"/>
              </a:buClr>
              <a:buSzPct val="120000"/>
              <a:buFont typeface="Wingdings" pitchFamily="2" charset="2"/>
              <a:buChar char="§"/>
              <a:tabLst/>
              <a:defRPr/>
            </a:pPr>
            <a:r>
              <a:rPr kumimoji="0" lang="en-US" sz="1200" b="1" i="0" u="none" strike="noStrike" kern="0" cap="none" spc="0" normalizeH="0" baseline="0" noProof="0" dirty="0" smtClean="0">
                <a:ln>
                  <a:noFill/>
                </a:ln>
                <a:effectLst/>
                <a:uLnTx/>
                <a:uFillTx/>
                <a:latin typeface="+mn-lt"/>
                <a:ea typeface="+mn-ea"/>
                <a:cs typeface="+mn-cs"/>
              </a:rPr>
              <a:t>In case decoupling occurs, the MIBEL Day Ahead market will run independent from the rest of the Day Ahead Markets. </a:t>
            </a:r>
          </a:p>
          <a:p>
            <a:pPr marL="266700" marR="0" lvl="0" indent="-266700" algn="just" defTabSz="914400" rtl="0" eaLnBrk="1" fontAlgn="base" latinLnBrk="0" hangingPunct="1">
              <a:lnSpc>
                <a:spcPct val="100000"/>
              </a:lnSpc>
              <a:spcBef>
                <a:spcPts val="500"/>
              </a:spcBef>
              <a:spcAft>
                <a:spcPct val="0"/>
              </a:spcAft>
              <a:buClr>
                <a:schemeClr val="tx2"/>
              </a:buClr>
              <a:buSzPct val="120000"/>
              <a:buFont typeface="Wingdings" pitchFamily="2" charset="2"/>
              <a:buChar char="§"/>
              <a:tabLst/>
              <a:defRPr/>
            </a:pPr>
            <a:r>
              <a:rPr kumimoji="0" lang="en-US" sz="1200" b="1" i="0" u="none" strike="noStrike" kern="0" cap="none" spc="0" normalizeH="0" baseline="0" noProof="0" dirty="0" smtClean="0">
                <a:ln>
                  <a:noFill/>
                </a:ln>
                <a:effectLst/>
                <a:uLnTx/>
                <a:uFillTx/>
                <a:latin typeface="+mn-lt"/>
                <a:ea typeface="+mn-ea"/>
                <a:cs typeface="+mn-cs"/>
              </a:rPr>
              <a:t>In order to </a:t>
            </a:r>
            <a:r>
              <a:rPr lang="en-US" sz="1200" b="1" kern="0" dirty="0" smtClean="0">
                <a:latin typeface="+mn-lt"/>
              </a:rPr>
              <a:t>avoid </a:t>
            </a:r>
            <a:r>
              <a:rPr lang="en-US" sz="1200" b="1" kern="0" dirty="0" smtClean="0">
                <a:latin typeface="+mn-lt"/>
              </a:rPr>
              <a:t>any delay in</a:t>
            </a:r>
            <a:r>
              <a:rPr kumimoji="0" lang="en-US" sz="1200" b="1" i="0" u="none" strike="noStrike" kern="0" cap="none" spc="0" normalizeH="0" baseline="0" noProof="0" dirty="0" smtClean="0">
                <a:ln>
                  <a:noFill/>
                </a:ln>
                <a:effectLst/>
                <a:uLnTx/>
                <a:uFillTx/>
                <a:latin typeface="+mn-lt"/>
                <a:ea typeface="+mn-ea"/>
                <a:cs typeface="+mn-cs"/>
              </a:rPr>
              <a:t> the full</a:t>
            </a:r>
            <a:r>
              <a:rPr kumimoji="0" lang="en-US" sz="1200" b="1" i="0" u="none" strike="noStrike" kern="0" cap="none" spc="0" normalizeH="0" noProof="0" dirty="0" smtClean="0">
                <a:ln>
                  <a:noFill/>
                </a:ln>
                <a:effectLst/>
                <a:uLnTx/>
                <a:uFillTx/>
                <a:latin typeface="+mn-lt"/>
                <a:ea typeface="+mn-ea"/>
                <a:cs typeface="+mn-cs"/>
              </a:rPr>
              <a:t> coupling go-live date,</a:t>
            </a:r>
            <a:r>
              <a:rPr kumimoji="0" lang="en-US" sz="1200" b="1" i="0" u="none" strike="noStrike" kern="0" cap="none" spc="0" normalizeH="0" baseline="0" noProof="0" dirty="0" smtClean="0">
                <a:ln>
                  <a:noFill/>
                </a:ln>
                <a:effectLst/>
                <a:uLnTx/>
                <a:uFillTx/>
                <a:latin typeface="+mn-lt"/>
                <a:ea typeface="+mn-ea"/>
                <a:cs typeface="+mn-cs"/>
              </a:rPr>
              <a:t> last 3</a:t>
            </a:r>
            <a:r>
              <a:rPr kumimoji="0" lang="en-US" sz="1200" b="1" i="0" u="none" strike="noStrike" kern="0" cap="none" spc="0" normalizeH="0" baseline="30000" noProof="0" dirty="0" smtClean="0">
                <a:ln>
                  <a:noFill/>
                </a:ln>
                <a:effectLst/>
                <a:uLnTx/>
                <a:uFillTx/>
                <a:latin typeface="+mn-lt"/>
                <a:ea typeface="+mn-ea"/>
                <a:cs typeface="+mn-cs"/>
              </a:rPr>
              <a:t>rd</a:t>
            </a:r>
            <a:r>
              <a:rPr kumimoji="0" lang="en-US" sz="1200" b="1" i="0" u="none" strike="noStrike" kern="0" cap="none" spc="0" normalizeH="0" baseline="0" noProof="0" dirty="0" smtClean="0">
                <a:ln>
                  <a:noFill/>
                </a:ln>
                <a:effectLst/>
                <a:uLnTx/>
                <a:uFillTx/>
                <a:latin typeface="+mn-lt"/>
                <a:ea typeface="+mn-ea"/>
                <a:cs typeface="+mn-cs"/>
              </a:rPr>
              <a:t> December the SWE NRAs decided to follow a two steps </a:t>
            </a:r>
            <a:r>
              <a:rPr kumimoji="0" lang="en-US" sz="1200" b="1" i="0" u="none" strike="noStrike" kern="0" cap="none" spc="0" normalizeH="0" baseline="0" noProof="0" dirty="0" smtClean="0">
                <a:ln>
                  <a:noFill/>
                </a:ln>
                <a:effectLst/>
                <a:uLnTx/>
                <a:uFillTx/>
                <a:latin typeface="+mn-lt"/>
                <a:ea typeface="+mn-ea"/>
                <a:cs typeface="+mn-cs"/>
              </a:rPr>
              <a:t>approach:</a:t>
            </a:r>
            <a:endParaRPr kumimoji="0" lang="en-US" sz="1200" b="1" i="0" u="none" strike="noStrike" kern="0" cap="none" spc="0" normalizeH="0" baseline="0" noProof="0" dirty="0" smtClean="0">
              <a:ln>
                <a:noFill/>
              </a:ln>
              <a:effectLst/>
              <a:uLnTx/>
              <a:uFillTx/>
              <a:latin typeface="+mn-lt"/>
              <a:ea typeface="+mn-ea"/>
              <a:cs typeface="+mn-cs"/>
            </a:endParaRPr>
          </a:p>
          <a:p>
            <a:pPr marL="273050" lvl="0" algn="just">
              <a:spcBef>
                <a:spcPts val="500"/>
              </a:spcBef>
              <a:buClr>
                <a:schemeClr val="tx2"/>
              </a:buClr>
              <a:buSzPct val="120000"/>
              <a:defRPr/>
            </a:pPr>
            <a:r>
              <a:rPr lang="en-US" sz="1200" i="1" kern="0" dirty="0" smtClean="0">
                <a:latin typeface="+mn-lt"/>
              </a:rPr>
              <a:t>“The IG agreed that market coupling is the highest priority of the SWE region in the short term and any potential delay should be avoided. In this context, NRAs support intraday allocation as fallback mechanism, only as a transitory solution, in order to avoid any delay in the launch of this project.</a:t>
            </a:r>
            <a:r>
              <a:rPr lang="en-US" sz="1200" kern="0" dirty="0" smtClean="0">
                <a:latin typeface="+mn-lt"/>
              </a:rPr>
              <a:t>”</a:t>
            </a:r>
            <a:endParaRPr kumimoji="0" lang="en-US" sz="1200" i="1" u="none" strike="noStrike" kern="0" cap="none" spc="0" normalizeH="0" baseline="0" noProof="0" dirty="0" smtClean="0">
              <a:ln>
                <a:noFill/>
              </a:ln>
              <a:effectLst/>
              <a:uLnTx/>
              <a:uFillTx/>
              <a:latin typeface="+mn-lt"/>
            </a:endParaRPr>
          </a:p>
          <a:p>
            <a:pPr marL="273050" lvl="1" indent="-266700" algn="just">
              <a:spcBef>
                <a:spcPts val="500"/>
              </a:spcBef>
              <a:buClr>
                <a:schemeClr val="tx2"/>
              </a:buClr>
              <a:buSzPct val="120000"/>
              <a:buFont typeface="Wingdings" pitchFamily="2" charset="2"/>
              <a:buChar char="§"/>
              <a:defRPr/>
            </a:pPr>
            <a:r>
              <a:rPr kumimoji="0" lang="en-US" sz="1200" b="1" i="0" u="none" strike="noStrike" kern="0" cap="none" spc="0" normalizeH="0" baseline="0" noProof="0" dirty="0" smtClean="0">
                <a:ln>
                  <a:noFill/>
                </a:ln>
                <a:effectLst/>
                <a:uLnTx/>
                <a:uFillTx/>
                <a:latin typeface="+mn-lt"/>
                <a:ea typeface="+mn-ea"/>
                <a:cs typeface="+mn-cs"/>
              </a:rPr>
              <a:t>The full coupling</a:t>
            </a:r>
            <a:r>
              <a:rPr kumimoji="0" lang="en-US" sz="1200" b="1" i="0" u="none" strike="noStrike" kern="0" cap="none" spc="0" normalizeH="0" noProof="0" dirty="0" smtClean="0">
                <a:ln>
                  <a:noFill/>
                </a:ln>
                <a:effectLst/>
                <a:uLnTx/>
                <a:uFillTx/>
                <a:latin typeface="+mn-lt"/>
                <a:ea typeface="+mn-ea"/>
                <a:cs typeface="+mn-cs"/>
              </a:rPr>
              <a:t> </a:t>
            </a:r>
            <a:r>
              <a:rPr lang="en-US" sz="1200" b="1" kern="0" dirty="0" smtClean="0">
                <a:latin typeface="+mn-lt"/>
              </a:rPr>
              <a:t>is </a:t>
            </a:r>
            <a:r>
              <a:rPr lang="en-US" sz="1200" b="1" kern="0" dirty="0" smtClean="0">
                <a:latin typeface="+mn-lt"/>
              </a:rPr>
              <a:t>foreseen to be launched in May with</a:t>
            </a:r>
            <a:r>
              <a:rPr kumimoji="0" lang="en-US" sz="1200" b="1" i="0" u="none" strike="noStrike" kern="0" cap="none" spc="0" normalizeH="0" noProof="0" dirty="0" smtClean="0">
                <a:ln>
                  <a:noFill/>
                </a:ln>
                <a:effectLst/>
                <a:uLnTx/>
                <a:uFillTx/>
                <a:latin typeface="+mn-lt"/>
                <a:ea typeface="+mn-ea"/>
                <a:cs typeface="+mn-cs"/>
              </a:rPr>
              <a:t> </a:t>
            </a:r>
            <a:r>
              <a:rPr kumimoji="0" lang="en-US" sz="1200" b="1" i="0" u="none" strike="noStrike" kern="0" cap="none" spc="0" normalizeH="0" baseline="0" noProof="0" dirty="0" smtClean="0">
                <a:ln>
                  <a:noFill/>
                </a:ln>
                <a:effectLst/>
                <a:uLnTx/>
                <a:uFillTx/>
                <a:latin typeface="+mn-lt"/>
                <a:ea typeface="+mn-ea"/>
                <a:cs typeface="+mn-cs"/>
              </a:rPr>
              <a:t>Intraday allocation as </a:t>
            </a:r>
            <a:r>
              <a:rPr lang="en-US" sz="1200" b="1" kern="0" dirty="0" smtClean="0">
                <a:latin typeface="+mn-lt"/>
              </a:rPr>
              <a:t>a</a:t>
            </a:r>
            <a:r>
              <a:rPr kumimoji="0" lang="en-US" sz="1200" b="1" i="0" u="none" strike="noStrike" kern="0" cap="none" spc="0" normalizeH="0" baseline="0" noProof="0" dirty="0" smtClean="0">
                <a:ln>
                  <a:noFill/>
                </a:ln>
                <a:effectLst/>
                <a:uLnTx/>
                <a:uFillTx/>
                <a:latin typeface="+mn-lt"/>
                <a:ea typeface="+mn-ea"/>
                <a:cs typeface="+mn-cs"/>
              </a:rPr>
              <a:t> </a:t>
            </a:r>
            <a:r>
              <a:rPr kumimoji="0" lang="en-US" sz="1200" b="1" i="0" u="none" strike="noStrike" kern="0" cap="none" spc="0" normalizeH="0" baseline="0" noProof="0" dirty="0" smtClean="0">
                <a:ln>
                  <a:noFill/>
                </a:ln>
                <a:effectLst/>
                <a:uLnTx/>
                <a:uFillTx/>
                <a:latin typeface="+mn-lt"/>
                <a:ea typeface="+mn-ea"/>
                <a:cs typeface="+mn-cs"/>
              </a:rPr>
              <a:t>fallback </a:t>
            </a:r>
            <a:r>
              <a:rPr lang="en-US" sz="1200" b="1" kern="0" dirty="0" smtClean="0">
                <a:latin typeface="+mn-lt"/>
              </a:rPr>
              <a:t>transitory</a:t>
            </a:r>
            <a:r>
              <a:rPr kumimoji="0" lang="en-US" sz="1200" b="1" i="0" u="none" strike="noStrike" kern="0" cap="none" spc="0" normalizeH="0" baseline="0" noProof="0" dirty="0" smtClean="0">
                <a:ln>
                  <a:noFill/>
                </a:ln>
                <a:effectLst/>
                <a:uLnTx/>
                <a:uFillTx/>
                <a:latin typeface="+mn-lt"/>
              </a:rPr>
              <a:t> </a:t>
            </a:r>
            <a:r>
              <a:rPr kumimoji="0" lang="en-US" sz="1200" b="1" i="0" u="none" strike="noStrike" kern="0" cap="none" spc="0" normalizeH="0" baseline="0" noProof="0" dirty="0" smtClean="0">
                <a:ln>
                  <a:noFill/>
                </a:ln>
                <a:effectLst/>
                <a:uLnTx/>
                <a:uFillTx/>
                <a:latin typeface="+mn-lt"/>
              </a:rPr>
              <a:t>solution.</a:t>
            </a:r>
            <a:endParaRPr lang="en-US" sz="1200" b="1" kern="0" dirty="0" smtClean="0">
              <a:latin typeface="+mn-lt"/>
            </a:endParaRPr>
          </a:p>
          <a:p>
            <a:pPr marL="273050" lvl="1" indent="-266700" algn="just">
              <a:spcBef>
                <a:spcPts val="500"/>
              </a:spcBef>
              <a:buClr>
                <a:schemeClr val="tx2"/>
              </a:buClr>
              <a:buSzPct val="120000"/>
              <a:buFont typeface="Wingdings" pitchFamily="2" charset="2"/>
              <a:buChar char="§"/>
              <a:defRPr/>
            </a:pPr>
            <a:r>
              <a:rPr lang="en-US" sz="1200" b="1" kern="0" dirty="0" smtClean="0">
                <a:latin typeface="+mn-lt"/>
              </a:rPr>
              <a:t>Works for the implementation of Shadow auctions are being carried out in parallel. This implementation will require:</a:t>
            </a:r>
          </a:p>
          <a:p>
            <a:pPr marL="906463" lvl="2" indent="-182563" algn="just">
              <a:spcBef>
                <a:spcPts val="500"/>
              </a:spcBef>
              <a:spcAft>
                <a:spcPts val="0"/>
              </a:spcAft>
              <a:buClr>
                <a:schemeClr val="tx2"/>
              </a:buClr>
              <a:buSzPct val="120000"/>
              <a:buFont typeface="Wingdings" pitchFamily="2" charset="2"/>
              <a:buChar char="Ø"/>
            </a:pPr>
            <a:r>
              <a:rPr lang="en-US" sz="1200" kern="0" dirty="0" smtClean="0"/>
              <a:t>Regulatory </a:t>
            </a:r>
            <a:r>
              <a:rPr lang="en-US" sz="1200" kern="0" dirty="0" smtClean="0"/>
              <a:t>changes</a:t>
            </a:r>
          </a:p>
          <a:p>
            <a:pPr marL="1363663" lvl="3" indent="-182563" algn="just">
              <a:spcBef>
                <a:spcPts val="500"/>
              </a:spcBef>
              <a:spcAft>
                <a:spcPts val="0"/>
              </a:spcAft>
              <a:buClr>
                <a:schemeClr val="tx2"/>
              </a:buClr>
              <a:buSzPct val="120000"/>
              <a:buFont typeface="Wingdings" pitchFamily="2" charset="2"/>
              <a:buChar char="Ø"/>
            </a:pPr>
            <a:r>
              <a:rPr lang="en-US" sz="1200" kern="0" dirty="0" smtClean="0"/>
              <a:t>New </a:t>
            </a:r>
            <a:r>
              <a:rPr lang="en-US" sz="1200" kern="0" dirty="0" smtClean="0"/>
              <a:t>Allocation Rules </a:t>
            </a:r>
            <a:r>
              <a:rPr lang="en-US" sz="1200" kern="0" dirty="0" smtClean="0"/>
              <a:t>at FR-ES interconnection</a:t>
            </a:r>
          </a:p>
          <a:p>
            <a:pPr marL="1363663" lvl="3" indent="-182563" algn="just">
              <a:spcBef>
                <a:spcPts val="500"/>
              </a:spcBef>
              <a:spcAft>
                <a:spcPts val="0"/>
              </a:spcAft>
              <a:buClr>
                <a:schemeClr val="tx2"/>
              </a:buClr>
              <a:buSzPct val="120000"/>
              <a:buFont typeface="Wingdings" pitchFamily="2" charset="2"/>
              <a:buChar char="Ø"/>
            </a:pPr>
            <a:r>
              <a:rPr lang="en-US" sz="1200" kern="0" dirty="0" smtClean="0"/>
              <a:t>Updates on Spanish Operational </a:t>
            </a:r>
            <a:r>
              <a:rPr lang="en-US" sz="1200" kern="0" dirty="0" smtClean="0"/>
              <a:t>Procedures</a:t>
            </a:r>
            <a:endParaRPr lang="en-US" sz="1200" strike="sngStrike" kern="0" dirty="0" smtClean="0"/>
          </a:p>
          <a:p>
            <a:pPr marL="1363663" lvl="3" indent="-182563" algn="just">
              <a:spcBef>
                <a:spcPts val="500"/>
              </a:spcBef>
              <a:spcAft>
                <a:spcPts val="0"/>
              </a:spcAft>
              <a:buClr>
                <a:schemeClr val="tx2"/>
              </a:buClr>
              <a:buSzPct val="120000"/>
              <a:buFont typeface="Wingdings" pitchFamily="2" charset="2"/>
              <a:buChar char="Ø"/>
            </a:pPr>
            <a:r>
              <a:rPr lang="en-US" sz="1200" kern="0" dirty="0" smtClean="0"/>
              <a:t>Adaptation of High Level Regulation</a:t>
            </a:r>
          </a:p>
          <a:p>
            <a:pPr marL="906463" lvl="2" indent="-182563" algn="just">
              <a:spcBef>
                <a:spcPts val="500"/>
              </a:spcBef>
              <a:spcAft>
                <a:spcPts val="0"/>
              </a:spcAft>
              <a:buClr>
                <a:schemeClr val="tx2"/>
              </a:buClr>
              <a:buSzPct val="120000"/>
              <a:buFont typeface="Wingdings" pitchFamily="2" charset="2"/>
              <a:buChar char="Ø"/>
            </a:pPr>
            <a:r>
              <a:rPr lang="en-US" sz="1200" kern="0" dirty="0" smtClean="0"/>
              <a:t>Contractual </a:t>
            </a:r>
            <a:r>
              <a:rPr lang="en-US" sz="1200" kern="0" dirty="0" smtClean="0"/>
              <a:t>updates</a:t>
            </a:r>
          </a:p>
          <a:p>
            <a:pPr marL="1363663" lvl="3" indent="-182563" algn="just">
              <a:spcBef>
                <a:spcPts val="500"/>
              </a:spcBef>
              <a:spcAft>
                <a:spcPts val="0"/>
              </a:spcAft>
              <a:buClr>
                <a:schemeClr val="tx2"/>
              </a:buClr>
              <a:buSzPct val="120000"/>
              <a:buFont typeface="Wingdings" pitchFamily="2" charset="2"/>
              <a:buChar char="Ø"/>
            </a:pPr>
            <a:r>
              <a:rPr lang="en-US" sz="1200" kern="0" dirty="0" smtClean="0"/>
              <a:t>CASC Service Level Agreement</a:t>
            </a:r>
          </a:p>
          <a:p>
            <a:pPr marL="1363663" lvl="3" indent="-182563" algn="just">
              <a:spcBef>
                <a:spcPts val="500"/>
              </a:spcBef>
              <a:spcAft>
                <a:spcPts val="0"/>
              </a:spcAft>
              <a:buClr>
                <a:schemeClr val="tx2"/>
              </a:buClr>
              <a:buSzPct val="120000"/>
              <a:buFont typeface="Wingdings" pitchFamily="2" charset="2"/>
              <a:buChar char="Ø"/>
            </a:pPr>
            <a:r>
              <a:rPr lang="en-US" sz="1200" kern="0" dirty="0" smtClean="0"/>
              <a:t>RTE-REE Cooperation Agreement</a:t>
            </a:r>
          </a:p>
          <a:p>
            <a:pPr marL="906463" lvl="2" indent="-182563" algn="just">
              <a:spcBef>
                <a:spcPts val="500"/>
              </a:spcBef>
              <a:spcAft>
                <a:spcPts val="0"/>
              </a:spcAft>
              <a:buClr>
                <a:schemeClr val="tx2"/>
              </a:buClr>
              <a:buSzPct val="120000"/>
              <a:buFont typeface="Wingdings" pitchFamily="2" charset="2"/>
              <a:buChar char="Ø"/>
            </a:pPr>
            <a:r>
              <a:rPr lang="en-US" sz="1200" kern="0" dirty="0" smtClean="0"/>
              <a:t>IT </a:t>
            </a:r>
            <a:r>
              <a:rPr lang="en-US" sz="1200" kern="0" dirty="0" smtClean="0"/>
              <a:t>developments and testing</a:t>
            </a:r>
          </a:p>
          <a:p>
            <a:pPr marL="1363663" lvl="3" indent="-182563" algn="just">
              <a:spcBef>
                <a:spcPts val="500"/>
              </a:spcBef>
              <a:spcAft>
                <a:spcPts val="0"/>
              </a:spcAft>
              <a:buClr>
                <a:schemeClr val="tx2"/>
              </a:buClr>
              <a:buSzPct val="120000"/>
              <a:buFont typeface="Wingdings" pitchFamily="2" charset="2"/>
              <a:buChar char="Ø"/>
            </a:pPr>
            <a:r>
              <a:rPr lang="en-US" sz="1200" kern="0" dirty="0" smtClean="0"/>
              <a:t>Updates and developments </a:t>
            </a:r>
            <a:r>
              <a:rPr lang="en-US" sz="1200" kern="0" dirty="0" smtClean="0"/>
              <a:t>of </a:t>
            </a:r>
            <a:r>
              <a:rPr lang="en-US" sz="1200" kern="0" dirty="0" smtClean="0"/>
              <a:t>new information exchanges</a:t>
            </a:r>
          </a:p>
          <a:p>
            <a:pPr marL="906463" lvl="2" indent="-182563" algn="just">
              <a:spcBef>
                <a:spcPts val="500"/>
              </a:spcBef>
              <a:spcAft>
                <a:spcPts val="0"/>
              </a:spcAft>
              <a:buClr>
                <a:schemeClr val="tx2"/>
              </a:buClr>
              <a:buSzPct val="120000"/>
              <a:buFont typeface="Wingdings" pitchFamily="2" charset="2"/>
              <a:buChar char="Ø"/>
            </a:pPr>
            <a:r>
              <a:rPr lang="en-US" sz="1200" kern="0" dirty="0" smtClean="0"/>
              <a:t>Communication plan towards Stakeholders</a:t>
            </a:r>
          </a:p>
          <a:p>
            <a:pPr marL="906463" lvl="2" indent="-182563" algn="just">
              <a:spcBef>
                <a:spcPts val="500"/>
              </a:spcBef>
              <a:spcAft>
                <a:spcPts val="0"/>
              </a:spcAft>
              <a:buClr>
                <a:schemeClr val="tx2"/>
              </a:buClr>
              <a:buSzPct val="120000"/>
              <a:buFont typeface="Wingdings" pitchFamily="2" charset="2"/>
              <a:buChar char="Ø"/>
            </a:pPr>
            <a:r>
              <a:rPr lang="en-US" sz="1200" kern="0" dirty="0" smtClean="0"/>
              <a:t>Regulatory comfort for needed regulatory updates and cost recovery, when needed</a:t>
            </a:r>
          </a:p>
          <a:p>
            <a:pPr marL="906463" lvl="2" indent="-182563" algn="just">
              <a:spcBef>
                <a:spcPts val="500"/>
              </a:spcBef>
              <a:spcAft>
                <a:spcPts val="0"/>
              </a:spcAft>
              <a:buClr>
                <a:schemeClr val="tx2"/>
              </a:buClr>
              <a:buSzPct val="120000"/>
              <a:buFont typeface="Wingdings" pitchFamily="2" charset="2"/>
              <a:buChar char="Ø"/>
            </a:pPr>
            <a:endParaRPr kumimoji="0" lang="en-US" sz="1200" b="1" i="0" u="none" strike="noStrike" kern="0" cap="none" spc="0" normalizeH="0" baseline="0" noProof="0" dirty="0" smtClean="0">
              <a:ln>
                <a:noFill/>
              </a:ln>
              <a:effectLst/>
              <a:uLnTx/>
              <a:uFillTx/>
              <a:latin typeface="+mn-lt"/>
              <a:ea typeface="+mn-ea"/>
              <a:cs typeface="+mn-cs"/>
            </a:endParaRPr>
          </a:p>
          <a:p>
            <a:pPr marL="266700" marR="0" lvl="0" indent="-266700" algn="just" defTabSz="914400" rtl="0" eaLnBrk="1" fontAlgn="base" latinLnBrk="0" hangingPunct="1">
              <a:lnSpc>
                <a:spcPct val="100000"/>
              </a:lnSpc>
              <a:spcBef>
                <a:spcPts val="500"/>
              </a:spcBef>
              <a:spcAft>
                <a:spcPct val="0"/>
              </a:spcAft>
              <a:buClr>
                <a:schemeClr val="tx2"/>
              </a:buClr>
              <a:buSzPct val="120000"/>
              <a:buFont typeface="Wingdings" pitchFamily="2" charset="2"/>
              <a:buChar char="§"/>
              <a:tabLst/>
              <a:defRPr/>
            </a:pPr>
            <a:r>
              <a:rPr kumimoji="0" lang="en-US" sz="1200" b="1" i="0" u="none" strike="noStrike" kern="0" cap="none" spc="0" normalizeH="0" baseline="0" noProof="0" dirty="0" smtClean="0">
                <a:ln>
                  <a:noFill/>
                </a:ln>
                <a:effectLst/>
                <a:uLnTx/>
                <a:uFillTx/>
                <a:latin typeface="+mn-lt"/>
                <a:ea typeface="+mn-ea"/>
                <a:cs typeface="+mn-cs"/>
              </a:rPr>
              <a:t>Regarding the allocation of Day Ahead cross zonal capacity at the PT-ES interconnection, existing MIBEL market mechanisms will apply.</a:t>
            </a:r>
            <a:endParaRPr kumimoji="0" lang="en-US" sz="1600" b="1" i="0" u="none" strike="noStrike" kern="0" cap="none" spc="0" normalizeH="0" baseline="0" noProof="0" dirty="0">
              <a:ln>
                <a:noFill/>
              </a:ln>
              <a:effectLst/>
              <a:uLnTx/>
              <a:uFillTx/>
              <a:latin typeface="+mn-lt"/>
              <a:ea typeface="+mn-ea"/>
              <a:cs typeface="+mn-cs"/>
            </a:endParaRPr>
          </a:p>
        </p:txBody>
      </p:sp>
      <p:sp>
        <p:nvSpPr>
          <p:cNvPr id="5" name="Titre 1"/>
          <p:cNvSpPr txBox="1">
            <a:spLocks/>
          </p:cNvSpPr>
          <p:nvPr/>
        </p:nvSpPr>
        <p:spPr bwMode="auto">
          <a:xfrm>
            <a:off x="304740" y="859254"/>
            <a:ext cx="8999538" cy="3238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rtl="0" eaLnBrk="1" fontAlgn="base" hangingPunct="1">
              <a:lnSpc>
                <a:spcPct val="90000"/>
              </a:lnSpc>
              <a:spcBef>
                <a:spcPct val="0"/>
              </a:spcBef>
              <a:spcAft>
                <a:spcPct val="0"/>
              </a:spcAft>
              <a:defRPr sz="2000" b="1">
                <a:solidFill>
                  <a:schemeClr val="tx2"/>
                </a:solidFill>
                <a:latin typeface="+mj-lt"/>
                <a:ea typeface="+mj-ea"/>
                <a:cs typeface="+mj-cs"/>
              </a:defRPr>
            </a:lvl1pPr>
            <a:lvl2pPr algn="l" rtl="0" eaLnBrk="1" fontAlgn="base" hangingPunct="1">
              <a:lnSpc>
                <a:spcPct val="90000"/>
              </a:lnSpc>
              <a:spcBef>
                <a:spcPct val="0"/>
              </a:spcBef>
              <a:spcAft>
                <a:spcPct val="0"/>
              </a:spcAft>
              <a:defRPr sz="2000" b="1">
                <a:solidFill>
                  <a:schemeClr val="tx2"/>
                </a:solidFill>
                <a:latin typeface="Arial" pitchFamily="34" charset="0"/>
              </a:defRPr>
            </a:lvl2pPr>
            <a:lvl3pPr algn="l" rtl="0" eaLnBrk="1" fontAlgn="base" hangingPunct="1">
              <a:lnSpc>
                <a:spcPct val="90000"/>
              </a:lnSpc>
              <a:spcBef>
                <a:spcPct val="0"/>
              </a:spcBef>
              <a:spcAft>
                <a:spcPct val="0"/>
              </a:spcAft>
              <a:defRPr sz="2000" b="1">
                <a:solidFill>
                  <a:schemeClr val="tx2"/>
                </a:solidFill>
                <a:latin typeface="Arial" pitchFamily="34" charset="0"/>
              </a:defRPr>
            </a:lvl3pPr>
            <a:lvl4pPr algn="l" rtl="0" eaLnBrk="1" fontAlgn="base" hangingPunct="1">
              <a:lnSpc>
                <a:spcPct val="90000"/>
              </a:lnSpc>
              <a:spcBef>
                <a:spcPct val="0"/>
              </a:spcBef>
              <a:spcAft>
                <a:spcPct val="0"/>
              </a:spcAft>
              <a:defRPr sz="2000" b="1">
                <a:solidFill>
                  <a:schemeClr val="tx2"/>
                </a:solidFill>
                <a:latin typeface="Arial" pitchFamily="34" charset="0"/>
              </a:defRPr>
            </a:lvl4pPr>
            <a:lvl5pPr algn="l" rtl="0" eaLnBrk="1" fontAlgn="base" hangingPunct="1">
              <a:lnSpc>
                <a:spcPct val="90000"/>
              </a:lnSpc>
              <a:spcBef>
                <a:spcPct val="0"/>
              </a:spcBef>
              <a:spcAft>
                <a:spcPct val="0"/>
              </a:spcAft>
              <a:defRPr sz="2000" b="1">
                <a:solidFill>
                  <a:schemeClr val="tx2"/>
                </a:solidFill>
                <a:latin typeface="Arial" pitchFamily="34" charset="0"/>
              </a:defRPr>
            </a:lvl5pPr>
            <a:lvl6pPr marL="457200" algn="l" rtl="0" eaLnBrk="1" fontAlgn="base" hangingPunct="1">
              <a:lnSpc>
                <a:spcPct val="90000"/>
              </a:lnSpc>
              <a:spcBef>
                <a:spcPct val="0"/>
              </a:spcBef>
              <a:spcAft>
                <a:spcPct val="0"/>
              </a:spcAft>
              <a:defRPr sz="2000" b="1">
                <a:solidFill>
                  <a:schemeClr val="tx2"/>
                </a:solidFill>
                <a:latin typeface="Arial" pitchFamily="34" charset="0"/>
              </a:defRPr>
            </a:lvl6pPr>
            <a:lvl7pPr marL="914400" algn="l" rtl="0" eaLnBrk="1" fontAlgn="base" hangingPunct="1">
              <a:lnSpc>
                <a:spcPct val="90000"/>
              </a:lnSpc>
              <a:spcBef>
                <a:spcPct val="0"/>
              </a:spcBef>
              <a:spcAft>
                <a:spcPct val="0"/>
              </a:spcAft>
              <a:defRPr sz="2000" b="1">
                <a:solidFill>
                  <a:schemeClr val="tx2"/>
                </a:solidFill>
                <a:latin typeface="Arial" pitchFamily="34" charset="0"/>
              </a:defRPr>
            </a:lvl7pPr>
            <a:lvl8pPr marL="1371600" algn="l" rtl="0" eaLnBrk="1" fontAlgn="base" hangingPunct="1">
              <a:lnSpc>
                <a:spcPct val="90000"/>
              </a:lnSpc>
              <a:spcBef>
                <a:spcPct val="0"/>
              </a:spcBef>
              <a:spcAft>
                <a:spcPct val="0"/>
              </a:spcAft>
              <a:defRPr sz="2000" b="1">
                <a:solidFill>
                  <a:schemeClr val="tx2"/>
                </a:solidFill>
                <a:latin typeface="Arial" pitchFamily="34" charset="0"/>
              </a:defRPr>
            </a:lvl8pPr>
            <a:lvl9pPr marL="1828800" algn="l" rtl="0" eaLnBrk="1" fontAlgn="base" hangingPunct="1">
              <a:lnSpc>
                <a:spcPct val="90000"/>
              </a:lnSpc>
              <a:spcBef>
                <a:spcPct val="0"/>
              </a:spcBef>
              <a:spcAft>
                <a:spcPct val="0"/>
              </a:spcAft>
              <a:defRPr sz="2000" b="1">
                <a:solidFill>
                  <a:schemeClr val="tx2"/>
                </a:solidFill>
                <a:latin typeface="Arial" pitchFamily="34" charset="0"/>
              </a:defRPr>
            </a:lvl9pPr>
          </a:lstStyle>
          <a:p>
            <a:r>
              <a:rPr lang="en-US" sz="1200" kern="0" dirty="0" smtClean="0">
                <a:solidFill>
                  <a:srgbClr val="C00000"/>
                </a:solidFill>
              </a:rPr>
              <a:t>FR-ES Interconnection</a:t>
            </a:r>
          </a:p>
        </p:txBody>
      </p:sp>
      <p:sp>
        <p:nvSpPr>
          <p:cNvPr id="7" name="Titre 1"/>
          <p:cNvSpPr txBox="1">
            <a:spLocks/>
          </p:cNvSpPr>
          <p:nvPr/>
        </p:nvSpPr>
        <p:spPr bwMode="auto">
          <a:xfrm>
            <a:off x="345950" y="5705960"/>
            <a:ext cx="8999538" cy="3238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rtl="0" eaLnBrk="1" fontAlgn="base" hangingPunct="1">
              <a:lnSpc>
                <a:spcPct val="90000"/>
              </a:lnSpc>
              <a:spcBef>
                <a:spcPct val="0"/>
              </a:spcBef>
              <a:spcAft>
                <a:spcPct val="0"/>
              </a:spcAft>
              <a:defRPr sz="2000" b="1">
                <a:solidFill>
                  <a:schemeClr val="tx2"/>
                </a:solidFill>
                <a:latin typeface="+mj-lt"/>
                <a:ea typeface="+mj-ea"/>
                <a:cs typeface="+mj-cs"/>
              </a:defRPr>
            </a:lvl1pPr>
            <a:lvl2pPr algn="l" rtl="0" eaLnBrk="1" fontAlgn="base" hangingPunct="1">
              <a:lnSpc>
                <a:spcPct val="90000"/>
              </a:lnSpc>
              <a:spcBef>
                <a:spcPct val="0"/>
              </a:spcBef>
              <a:spcAft>
                <a:spcPct val="0"/>
              </a:spcAft>
              <a:defRPr sz="2000" b="1">
                <a:solidFill>
                  <a:schemeClr val="tx2"/>
                </a:solidFill>
                <a:latin typeface="Arial" pitchFamily="34" charset="0"/>
              </a:defRPr>
            </a:lvl2pPr>
            <a:lvl3pPr algn="l" rtl="0" eaLnBrk="1" fontAlgn="base" hangingPunct="1">
              <a:lnSpc>
                <a:spcPct val="90000"/>
              </a:lnSpc>
              <a:spcBef>
                <a:spcPct val="0"/>
              </a:spcBef>
              <a:spcAft>
                <a:spcPct val="0"/>
              </a:spcAft>
              <a:defRPr sz="2000" b="1">
                <a:solidFill>
                  <a:schemeClr val="tx2"/>
                </a:solidFill>
                <a:latin typeface="Arial" pitchFamily="34" charset="0"/>
              </a:defRPr>
            </a:lvl3pPr>
            <a:lvl4pPr algn="l" rtl="0" eaLnBrk="1" fontAlgn="base" hangingPunct="1">
              <a:lnSpc>
                <a:spcPct val="90000"/>
              </a:lnSpc>
              <a:spcBef>
                <a:spcPct val="0"/>
              </a:spcBef>
              <a:spcAft>
                <a:spcPct val="0"/>
              </a:spcAft>
              <a:defRPr sz="2000" b="1">
                <a:solidFill>
                  <a:schemeClr val="tx2"/>
                </a:solidFill>
                <a:latin typeface="Arial" pitchFamily="34" charset="0"/>
              </a:defRPr>
            </a:lvl4pPr>
            <a:lvl5pPr algn="l" rtl="0" eaLnBrk="1" fontAlgn="base" hangingPunct="1">
              <a:lnSpc>
                <a:spcPct val="90000"/>
              </a:lnSpc>
              <a:spcBef>
                <a:spcPct val="0"/>
              </a:spcBef>
              <a:spcAft>
                <a:spcPct val="0"/>
              </a:spcAft>
              <a:defRPr sz="2000" b="1">
                <a:solidFill>
                  <a:schemeClr val="tx2"/>
                </a:solidFill>
                <a:latin typeface="Arial" pitchFamily="34" charset="0"/>
              </a:defRPr>
            </a:lvl5pPr>
            <a:lvl6pPr marL="457200" algn="l" rtl="0" eaLnBrk="1" fontAlgn="base" hangingPunct="1">
              <a:lnSpc>
                <a:spcPct val="90000"/>
              </a:lnSpc>
              <a:spcBef>
                <a:spcPct val="0"/>
              </a:spcBef>
              <a:spcAft>
                <a:spcPct val="0"/>
              </a:spcAft>
              <a:defRPr sz="2000" b="1">
                <a:solidFill>
                  <a:schemeClr val="tx2"/>
                </a:solidFill>
                <a:latin typeface="Arial" pitchFamily="34" charset="0"/>
              </a:defRPr>
            </a:lvl6pPr>
            <a:lvl7pPr marL="914400" algn="l" rtl="0" eaLnBrk="1" fontAlgn="base" hangingPunct="1">
              <a:lnSpc>
                <a:spcPct val="90000"/>
              </a:lnSpc>
              <a:spcBef>
                <a:spcPct val="0"/>
              </a:spcBef>
              <a:spcAft>
                <a:spcPct val="0"/>
              </a:spcAft>
              <a:defRPr sz="2000" b="1">
                <a:solidFill>
                  <a:schemeClr val="tx2"/>
                </a:solidFill>
                <a:latin typeface="Arial" pitchFamily="34" charset="0"/>
              </a:defRPr>
            </a:lvl7pPr>
            <a:lvl8pPr marL="1371600" algn="l" rtl="0" eaLnBrk="1" fontAlgn="base" hangingPunct="1">
              <a:lnSpc>
                <a:spcPct val="90000"/>
              </a:lnSpc>
              <a:spcBef>
                <a:spcPct val="0"/>
              </a:spcBef>
              <a:spcAft>
                <a:spcPct val="0"/>
              </a:spcAft>
              <a:defRPr sz="2000" b="1">
                <a:solidFill>
                  <a:schemeClr val="tx2"/>
                </a:solidFill>
                <a:latin typeface="Arial" pitchFamily="34" charset="0"/>
              </a:defRPr>
            </a:lvl8pPr>
            <a:lvl9pPr marL="1828800" algn="l" rtl="0" eaLnBrk="1" fontAlgn="base" hangingPunct="1">
              <a:lnSpc>
                <a:spcPct val="90000"/>
              </a:lnSpc>
              <a:spcBef>
                <a:spcPct val="0"/>
              </a:spcBef>
              <a:spcAft>
                <a:spcPct val="0"/>
              </a:spcAft>
              <a:defRPr sz="2000" b="1">
                <a:solidFill>
                  <a:schemeClr val="tx2"/>
                </a:solidFill>
                <a:latin typeface="Arial" pitchFamily="34" charset="0"/>
              </a:defRPr>
            </a:lvl9pPr>
          </a:lstStyle>
          <a:p>
            <a:r>
              <a:rPr lang="en-US" sz="1200" kern="0" dirty="0" smtClean="0">
                <a:solidFill>
                  <a:srgbClr val="C00000"/>
                </a:solidFill>
              </a:rPr>
              <a:t>PT-ES Interconnection</a:t>
            </a:r>
          </a:p>
        </p:txBody>
      </p:sp>
      <p:sp>
        <p:nvSpPr>
          <p:cNvPr id="8" name="7 Cerrar llave"/>
          <p:cNvSpPr/>
          <p:nvPr/>
        </p:nvSpPr>
        <p:spPr bwMode="auto">
          <a:xfrm>
            <a:off x="5097016" y="3212976"/>
            <a:ext cx="216024" cy="432048"/>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9" name="8 Rectángulo"/>
          <p:cNvSpPr/>
          <p:nvPr/>
        </p:nvSpPr>
        <p:spPr>
          <a:xfrm>
            <a:off x="5358153" y="3204011"/>
            <a:ext cx="3753381" cy="461665"/>
          </a:xfrm>
          <a:prstGeom prst="rect">
            <a:avLst/>
          </a:prstGeom>
        </p:spPr>
        <p:txBody>
          <a:bodyPr wrap="square">
            <a:spAutoFit/>
          </a:bodyPr>
          <a:lstStyle/>
          <a:p>
            <a:r>
              <a:rPr lang="en-US" sz="1200" kern="0" dirty="0" smtClean="0"/>
              <a:t>Possibility to perform it simultaneously with the future extension of HAR to FR-ES interconnection</a:t>
            </a:r>
            <a:endParaRPr lang="en-US" sz="1200" dirty="0"/>
          </a:p>
        </p:txBody>
      </p:sp>
    </p:spTree>
    <p:extLst>
      <p:ext uri="{BB962C8B-B14F-4D97-AF65-F5344CB8AC3E}">
        <p14:creationId xmlns:p14="http://schemas.microsoft.com/office/powerpoint/2010/main" val="4292381755"/>
      </p:ext>
    </p:extLst>
  </p:cSld>
  <p:clrMapOvr>
    <a:masterClrMapping/>
  </p:clrMapOvr>
  <p:transition spd="med">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au 6"/>
          <p:cNvGraphicFramePr>
            <a:graphicFrameLocks noGrp="1"/>
          </p:cNvGraphicFramePr>
          <p:nvPr>
            <p:extLst>
              <p:ext uri="{D42A27DB-BD31-4B8C-83A1-F6EECF244321}">
                <p14:modId xmlns:p14="http://schemas.microsoft.com/office/powerpoint/2010/main" val="2988575820"/>
              </p:ext>
            </p:extLst>
          </p:nvPr>
        </p:nvGraphicFramePr>
        <p:xfrm>
          <a:off x="416496" y="1124744"/>
          <a:ext cx="8983588" cy="5122169"/>
        </p:xfrm>
        <a:graphic>
          <a:graphicData uri="http://schemas.openxmlformats.org/drawingml/2006/table">
            <a:tbl>
              <a:tblPr/>
              <a:tblGrid>
                <a:gridCol w="1188000"/>
                <a:gridCol w="99517"/>
                <a:gridCol w="855119"/>
                <a:gridCol w="855119"/>
                <a:gridCol w="855119"/>
                <a:gridCol w="855119"/>
                <a:gridCol w="855119"/>
                <a:gridCol w="855119"/>
                <a:gridCol w="855119"/>
                <a:gridCol w="855119"/>
                <a:gridCol w="855119"/>
              </a:tblGrid>
              <a:tr h="2949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rgbClr val="FFFFFF"/>
                        </a:solidFill>
                        <a:effectLst/>
                        <a:latin typeface="Arial" pitchFamily="34" charset="0"/>
                        <a:ea typeface="ＭＳ Ｐゴシック" pitchFamily="34" charset="-128"/>
                      </a:endParaRPr>
                    </a:p>
                  </a:txBody>
                  <a:tcPr marL="91439" marR="91439" marT="45716" marB="4571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rgbClr val="FFFFFF"/>
                        </a:solidFill>
                        <a:effectLst/>
                        <a:latin typeface="Arial" pitchFamily="34" charset="0"/>
                        <a:ea typeface="ＭＳ Ｐゴシック" pitchFamily="34" charset="-128"/>
                      </a:endParaRPr>
                    </a:p>
                  </a:txBody>
                  <a:tcPr marL="36000" marR="36000" marT="45716" marB="45716"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Dec</a:t>
                      </a:r>
                    </a:p>
                  </a:txBody>
                  <a:tcPr marL="91439" marR="91439" marT="45716" marB="45716"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Jan</a:t>
                      </a:r>
                    </a:p>
                  </a:txBody>
                  <a:tcPr marL="91439" marR="91439" marT="45716" marB="45716"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Feb</a:t>
                      </a:r>
                    </a:p>
                  </a:txBody>
                  <a:tcPr marL="91439" marR="91439" marT="45716" marB="45716"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March</a:t>
                      </a:r>
                    </a:p>
                  </a:txBody>
                  <a:tcPr marL="91439" marR="91439" marT="45716" marB="45716"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April</a:t>
                      </a:r>
                    </a:p>
                  </a:txBody>
                  <a:tcPr marL="91439" marR="91439" marT="45716" marB="45716"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May</a:t>
                      </a:r>
                    </a:p>
                  </a:txBody>
                  <a:tcPr marL="91439" marR="91439" marT="45716" marB="45716"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June </a:t>
                      </a:r>
                    </a:p>
                  </a:txBody>
                  <a:tcPr marL="91439" marR="91439" marT="45716" marB="45716"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July</a:t>
                      </a:r>
                    </a:p>
                  </a:txBody>
                  <a:tcPr marL="91439" marR="91439" marT="45716" marB="45716"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August</a:t>
                      </a:r>
                    </a:p>
                  </a:txBody>
                  <a:tcPr marL="91439" marR="91439" marT="45716" marB="45716"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C00000"/>
                    </a:solidFill>
                  </a:tcPr>
                </a:tc>
              </a:tr>
              <a:tr h="209090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000" b="1" kern="1200" noProof="0" dirty="0" smtClean="0">
                          <a:solidFill>
                            <a:schemeClr val="bg2">
                              <a:lumMod val="75000"/>
                            </a:schemeClr>
                          </a:solidFill>
                          <a:latin typeface="Calibri" pitchFamily="34" charset="0"/>
                          <a:ea typeface="ＭＳ Ｐゴシック" charset="0"/>
                          <a:cs typeface="Calibri" pitchFamily="34" charset="0"/>
                        </a:rPr>
                        <a:t>Operational activities</a:t>
                      </a:r>
                    </a:p>
                  </a:txBody>
                  <a:tcPr marL="91439" marR="91439" marT="45716" marB="4571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lang="en-US" sz="1000" b="1" kern="1200" noProof="0" dirty="0" smtClean="0">
                        <a:solidFill>
                          <a:schemeClr val="bg2">
                            <a:lumMod val="75000"/>
                          </a:schemeClr>
                        </a:solidFill>
                        <a:latin typeface="Calibri" pitchFamily="34" charset="0"/>
                        <a:ea typeface="ＭＳ Ｐゴシック" charset="0"/>
                        <a:cs typeface="Calibri" pitchFamily="34" charset="0"/>
                      </a:endParaRPr>
                    </a:p>
                  </a:txBody>
                  <a:tcPr marL="36000" marR="36000" marT="45716" marB="45716" anchor="ctr" horzOverflow="overflow">
                    <a:lnL w="12700" cap="flat" cmpd="sng" algn="ctr">
                      <a:noFill/>
                      <a:prstDash val="solid"/>
                      <a:round/>
                      <a:headEnd type="none" w="med" len="med"/>
                      <a:tailEnd type="none" w="med" len="med"/>
                    </a:lnL>
                    <a:lnR w="12700" cap="flat" cmpd="sng" algn="ctr">
                      <a:solidFill>
                        <a:schemeClr val="accent3"/>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r>
              <a:tr h="1393709">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000" b="1" kern="1200" noProof="0" dirty="0" smtClean="0">
                          <a:solidFill>
                            <a:srgbClr val="000000">
                              <a:lumMod val="65000"/>
                              <a:lumOff val="35000"/>
                            </a:srgbClr>
                          </a:solidFill>
                          <a:latin typeface="Calibri" pitchFamily="34" charset="0"/>
                          <a:ea typeface="ＭＳ Ｐゴシック" charset="0"/>
                          <a:cs typeface="Calibri" pitchFamily="34" charset="0"/>
                        </a:rPr>
                        <a:t>Testing activities</a:t>
                      </a:r>
                    </a:p>
                    <a:p>
                      <a:pPr marL="0" marR="0" lvl="0" indent="0" algn="ctr" defTabSz="914400" rtl="0" eaLnBrk="1" fontAlgn="base" latinLnBrk="0" hangingPunct="1">
                        <a:lnSpc>
                          <a:spcPct val="100000"/>
                        </a:lnSpc>
                        <a:spcBef>
                          <a:spcPct val="0"/>
                        </a:spcBef>
                        <a:spcAft>
                          <a:spcPct val="0"/>
                        </a:spcAft>
                        <a:buClrTx/>
                        <a:buSzTx/>
                        <a:buFontTx/>
                        <a:buNone/>
                        <a:tabLst/>
                        <a:defRPr/>
                      </a:pPr>
                      <a:endParaRPr lang="en-US" sz="1000" b="1" kern="1200" noProof="0" dirty="0" smtClean="0">
                        <a:solidFill>
                          <a:srgbClr val="000000">
                            <a:lumMod val="65000"/>
                            <a:lumOff val="35000"/>
                          </a:srgbClr>
                        </a:solidFill>
                        <a:latin typeface="Calibri" pitchFamily="34" charset="0"/>
                        <a:ea typeface="ＭＳ Ｐゴシック" charset="0"/>
                        <a:cs typeface="Calibri" pitchFamily="34" charset="0"/>
                      </a:endParaRPr>
                    </a:p>
                  </a:txBody>
                  <a:tcPr marL="91439" marR="91439" marT="45716" marB="4571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sz="1000" b="1" kern="1200" noProof="0" dirty="0" smtClean="0">
                        <a:solidFill>
                          <a:srgbClr val="000000">
                            <a:lumMod val="65000"/>
                            <a:lumOff val="35000"/>
                          </a:srgbClr>
                        </a:solidFill>
                        <a:latin typeface="Calibri" pitchFamily="34" charset="0"/>
                        <a:ea typeface="ＭＳ Ｐゴシック" charset="0"/>
                        <a:cs typeface="Calibri" pitchFamily="34" charset="0"/>
                      </a:endParaRPr>
                    </a:p>
                  </a:txBody>
                  <a:tcPr marL="36000" marR="36000" marT="45716" marB="45716" anchor="ctr" horzOverflow="overflow">
                    <a:lnL w="12700" cap="flat" cmpd="sng" algn="ctr">
                      <a:noFill/>
                      <a:prstDash val="solid"/>
                      <a:round/>
                      <a:headEnd type="none" w="med" len="med"/>
                      <a:tailEnd type="none" w="med" len="med"/>
                    </a:lnL>
                    <a:lnR w="12700" cap="flat" cmpd="sng" algn="ctr">
                      <a:solidFill>
                        <a:schemeClr val="accent3"/>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r>
              <a:tr h="1342595">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000" b="1" kern="1200" noProof="0" dirty="0" smtClean="0">
                          <a:solidFill>
                            <a:srgbClr val="000000">
                              <a:lumMod val="65000"/>
                              <a:lumOff val="35000"/>
                            </a:srgbClr>
                          </a:solidFill>
                          <a:latin typeface="Calibri" pitchFamily="34" charset="0"/>
                          <a:ea typeface="ＭＳ Ｐゴシック" charset="0"/>
                          <a:cs typeface="Calibri" pitchFamily="34" charset="0"/>
                        </a:rPr>
                        <a:t>Regulatory evolutions</a:t>
                      </a:r>
                    </a:p>
                  </a:txBody>
                  <a:tcPr marL="91439" marR="91439" marT="45716" marB="4571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sz="1000" b="1" kern="1200" noProof="0" dirty="0" smtClean="0">
                        <a:solidFill>
                          <a:srgbClr val="000000">
                            <a:lumMod val="65000"/>
                            <a:lumOff val="35000"/>
                          </a:srgbClr>
                        </a:solidFill>
                        <a:latin typeface="Calibri" pitchFamily="34" charset="0"/>
                        <a:ea typeface="ＭＳ Ｐゴシック" charset="0"/>
                        <a:cs typeface="Calibri" pitchFamily="34" charset="0"/>
                      </a:endParaRPr>
                    </a:p>
                  </a:txBody>
                  <a:tcPr marL="36000" marR="36000" marT="45716" marB="45716" anchor="ctr" horzOverflow="overflow">
                    <a:lnL w="12700" cap="flat" cmpd="sng" algn="ctr">
                      <a:noFill/>
                      <a:prstDash val="solid"/>
                      <a:round/>
                      <a:headEnd type="none" w="med" len="med"/>
                      <a:tailEnd type="none" w="med" len="med"/>
                    </a:lnL>
                    <a:lnR w="12700" cap="flat" cmpd="sng" algn="ctr">
                      <a:solidFill>
                        <a:schemeClr val="accent3"/>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91439" marR="91439" marT="45716" marB="45716" horzOverflow="overflow">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solidFill>
                      <a:srgbClr val="F5F5F5"/>
                    </a:solidFill>
                  </a:tcPr>
                </a:tc>
              </a:tr>
            </a:tbl>
          </a:graphicData>
        </a:graphic>
      </p:graphicFrame>
      <p:sp>
        <p:nvSpPr>
          <p:cNvPr id="2" name="Titre 1"/>
          <p:cNvSpPr>
            <a:spLocks noGrp="1"/>
          </p:cNvSpPr>
          <p:nvPr>
            <p:ph type="title"/>
          </p:nvPr>
        </p:nvSpPr>
        <p:spPr>
          <a:xfrm>
            <a:off x="720726" y="76953"/>
            <a:ext cx="8999538" cy="763623"/>
          </a:xfrm>
        </p:spPr>
        <p:txBody>
          <a:bodyPr/>
          <a:lstStyle/>
          <a:p>
            <a:r>
              <a:rPr lang="fr-FR" dirty="0" smtClean="0"/>
              <a:t>High </a:t>
            </a:r>
            <a:r>
              <a:rPr lang="fr-FR" dirty="0" err="1" smtClean="0"/>
              <a:t>level</a:t>
            </a:r>
            <a:r>
              <a:rPr lang="fr-FR" dirty="0" smtClean="0"/>
              <a:t> planning – SWE </a:t>
            </a:r>
            <a:br>
              <a:rPr lang="fr-FR" dirty="0" smtClean="0"/>
            </a:br>
            <a:r>
              <a:rPr lang="fr-FR" dirty="0" smtClean="0"/>
              <a:t>Full </a:t>
            </a:r>
            <a:r>
              <a:rPr lang="fr-FR" dirty="0" err="1" smtClean="0"/>
              <a:t>coupling</a:t>
            </a:r>
            <a:endParaRPr lang="fr-FR" dirty="0"/>
          </a:p>
        </p:txBody>
      </p:sp>
      <p:sp>
        <p:nvSpPr>
          <p:cNvPr id="4" name="Espace réservé du numéro de diapositive 3"/>
          <p:cNvSpPr>
            <a:spLocks noGrp="1"/>
          </p:cNvSpPr>
          <p:nvPr>
            <p:ph type="sldNum" sz="quarter" idx="12"/>
          </p:nvPr>
        </p:nvSpPr>
        <p:spPr/>
        <p:txBody>
          <a:bodyPr/>
          <a:lstStyle/>
          <a:p>
            <a:fld id="{295CE0A7-6159-4932-9B5C-B07A3C24A47B}" type="slidenum">
              <a:rPr lang="en-US" smtClean="0">
                <a:solidFill>
                  <a:srgbClr val="B20E10"/>
                </a:solidFill>
              </a:rPr>
              <a:pPr/>
              <a:t>4</a:t>
            </a:fld>
            <a:endParaRPr lang="en-US">
              <a:solidFill>
                <a:srgbClr val="B20E10"/>
              </a:solidFill>
            </a:endParaRPr>
          </a:p>
        </p:txBody>
      </p:sp>
      <p:sp>
        <p:nvSpPr>
          <p:cNvPr id="9" name="ZoneTexte 35"/>
          <p:cNvSpPr txBox="1">
            <a:spLocks noChangeArrowheads="1"/>
          </p:cNvSpPr>
          <p:nvPr/>
        </p:nvSpPr>
        <p:spPr bwMode="auto">
          <a:xfrm>
            <a:off x="2864768" y="908720"/>
            <a:ext cx="7874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r>
              <a:rPr lang="en-US" sz="1100" b="1" dirty="0" smtClean="0">
                <a:solidFill>
                  <a:srgbClr val="000000"/>
                </a:solidFill>
                <a:latin typeface="Calibri" pitchFamily="34" charset="0"/>
              </a:rPr>
              <a:t>2014</a:t>
            </a:r>
            <a:endParaRPr lang="en-US" sz="1100" b="1" dirty="0">
              <a:solidFill>
                <a:srgbClr val="000000"/>
              </a:solidFill>
              <a:latin typeface="Calibri" pitchFamily="34" charset="0"/>
            </a:endParaRPr>
          </a:p>
        </p:txBody>
      </p:sp>
      <p:cxnSp>
        <p:nvCxnSpPr>
          <p:cNvPr id="10" name="Connecteur droit 3"/>
          <p:cNvCxnSpPr>
            <a:cxnSpLocks noChangeShapeType="1"/>
          </p:cNvCxnSpPr>
          <p:nvPr/>
        </p:nvCxnSpPr>
        <p:spPr bwMode="auto">
          <a:xfrm flipH="1" flipV="1">
            <a:off x="2576736" y="980728"/>
            <a:ext cx="4359" cy="253328"/>
          </a:xfrm>
          <a:prstGeom prst="line">
            <a:avLst/>
          </a:prstGeom>
          <a:noFill/>
          <a:ln w="19050">
            <a:solidFill>
              <a:srgbClr val="C00000"/>
            </a:solidFill>
            <a:round/>
            <a:headEnd type="none" w="sm" len="sm"/>
            <a:tailEnd type="none" w="sm" len="sm"/>
          </a:ln>
          <a:extLst>
            <a:ext uri="{909E8E84-426E-40DD-AFC4-6F175D3DCCD1}">
              <a14:hiddenFill xmlns:a14="http://schemas.microsoft.com/office/drawing/2010/main">
                <a:noFill/>
              </a14:hiddenFill>
            </a:ext>
          </a:extLst>
        </p:spPr>
      </p:cxnSp>
      <p:sp>
        <p:nvSpPr>
          <p:cNvPr id="74" name="Pentagone 70"/>
          <p:cNvSpPr>
            <a:spLocks noChangeArrowheads="1"/>
          </p:cNvSpPr>
          <p:nvPr/>
        </p:nvSpPr>
        <p:spPr bwMode="auto">
          <a:xfrm>
            <a:off x="2902600" y="1899890"/>
            <a:ext cx="841019" cy="259810"/>
          </a:xfrm>
          <a:prstGeom prst="rect">
            <a:avLst/>
          </a:prstGeom>
          <a:solidFill>
            <a:schemeClr val="accent3">
              <a:lumMod val="75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defRPr/>
            </a:pPr>
            <a:r>
              <a:rPr lang="en-US" sz="900" dirty="0">
                <a:solidFill>
                  <a:srgbClr val="808080">
                    <a:lumMod val="50000"/>
                  </a:srgbClr>
                </a:solidFill>
                <a:latin typeface="Calibri" pitchFamily="34" charset="0"/>
                <a:cs typeface="Calibri" pitchFamily="34" charset="0"/>
              </a:rPr>
              <a:t>Operators training</a:t>
            </a:r>
          </a:p>
        </p:txBody>
      </p:sp>
      <p:sp>
        <p:nvSpPr>
          <p:cNvPr id="77" name="Rectangle 76"/>
          <p:cNvSpPr/>
          <p:nvPr/>
        </p:nvSpPr>
        <p:spPr bwMode="auto">
          <a:xfrm>
            <a:off x="2902600" y="1605050"/>
            <a:ext cx="841019" cy="252000"/>
          </a:xfrm>
          <a:prstGeom prst="rect">
            <a:avLst/>
          </a:prstGeom>
          <a:solidFill>
            <a:schemeClr val="accent3">
              <a:lumMod val="75000"/>
            </a:schemeClr>
          </a:solidFill>
          <a:ln>
            <a:solidFill>
              <a:schemeClr val="accent3"/>
            </a:solidFill>
            <a:headEnd type="none" w="sm" len="sm"/>
            <a:tailEnd type="none" w="sm" len="sm"/>
          </a:ln>
          <a:effectLst/>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r>
              <a:rPr lang="en-US" sz="900" dirty="0">
                <a:solidFill>
                  <a:srgbClr val="808080">
                    <a:lumMod val="50000"/>
                  </a:srgbClr>
                </a:solidFill>
                <a:latin typeface="Calibri" pitchFamily="34" charset="0"/>
                <a:cs typeface="Calibri" pitchFamily="34" charset="0"/>
              </a:rPr>
              <a:t>MPs training</a:t>
            </a:r>
          </a:p>
        </p:txBody>
      </p:sp>
      <p:sp>
        <p:nvSpPr>
          <p:cNvPr id="71" name="Pentagone 70"/>
          <p:cNvSpPr>
            <a:spLocks noChangeArrowheads="1"/>
          </p:cNvSpPr>
          <p:nvPr/>
        </p:nvSpPr>
        <p:spPr bwMode="auto">
          <a:xfrm>
            <a:off x="1693698" y="2684225"/>
            <a:ext cx="1759256" cy="252000"/>
          </a:xfrm>
          <a:prstGeom prst="rect">
            <a:avLst/>
          </a:prstGeom>
          <a:solidFill>
            <a:schemeClr val="accent3">
              <a:lumMod val="75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r>
              <a:rPr lang="en-US" sz="900" dirty="0">
                <a:solidFill>
                  <a:srgbClr val="808080">
                    <a:lumMod val="50000"/>
                  </a:srgbClr>
                </a:solidFill>
                <a:latin typeface="Calibri" pitchFamily="34" charset="0"/>
                <a:cs typeface="Calibri" pitchFamily="34" charset="0"/>
              </a:rPr>
              <a:t>Procedures refinement</a:t>
            </a:r>
          </a:p>
        </p:txBody>
      </p:sp>
      <p:sp>
        <p:nvSpPr>
          <p:cNvPr id="78" name="ZoneTexte 29"/>
          <p:cNvSpPr txBox="1">
            <a:spLocks noChangeArrowheads="1"/>
          </p:cNvSpPr>
          <p:nvPr/>
        </p:nvSpPr>
        <p:spPr bwMode="auto">
          <a:xfrm>
            <a:off x="4574017" y="2301504"/>
            <a:ext cx="12001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eaLnBrk="1" hangingPunct="1">
              <a:defRPr sz="800">
                <a:solidFill>
                  <a:srgbClr val="C00000"/>
                </a:solidFill>
                <a:latin typeface="Calibri" pitchFamily="34" charset="0"/>
                <a:ea typeface="MS PGothic" pitchFamily="34"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algn="ctr"/>
            <a:r>
              <a:rPr lang="en-US" sz="900" dirty="0" smtClean="0"/>
              <a:t>Signed </a:t>
            </a:r>
          </a:p>
          <a:p>
            <a:pPr algn="ctr"/>
            <a:r>
              <a:rPr lang="en-US" sz="900" dirty="0" smtClean="0"/>
              <a:t>SWE contracts</a:t>
            </a:r>
            <a:endParaRPr lang="en-US" sz="900" dirty="0"/>
          </a:p>
        </p:txBody>
      </p:sp>
      <p:sp>
        <p:nvSpPr>
          <p:cNvPr id="79" name="Triangle isocèle 45"/>
          <p:cNvSpPr>
            <a:spLocks noChangeArrowheads="1"/>
          </p:cNvSpPr>
          <p:nvPr/>
        </p:nvSpPr>
        <p:spPr bwMode="auto">
          <a:xfrm>
            <a:off x="5114112" y="2204866"/>
            <a:ext cx="144463" cy="122237"/>
          </a:xfrm>
          <a:prstGeom prst="triangle">
            <a:avLst>
              <a:gd name="adj" fmla="val 50000"/>
            </a:avLst>
          </a:prstGeom>
          <a:solidFill>
            <a:srgbClr val="C00000"/>
          </a:solidFill>
          <a:ln>
            <a:noFill/>
          </a:ln>
          <a:extLst>
            <a:ext uri="{91240B29-F687-4F45-9708-019B960494DF}">
              <a14:hiddenLine xmlns:a14="http://schemas.microsoft.com/office/drawing/2010/main" w="12700">
                <a:solidFill>
                  <a:srgbClr val="000000"/>
                </a:solidFill>
                <a:round/>
                <a:headEnd type="none" w="sm" len="sm"/>
                <a:tailEnd type="none" w="sm" len="sm"/>
              </a14:hiddenLine>
            </a:ext>
          </a:extLst>
        </p:spPr>
        <p:txBody>
          <a:bodyPr anchor="ctr"/>
          <a:lstStyle/>
          <a:p>
            <a:pPr algn="ctr"/>
            <a:endParaRPr lang="fr-FR" sz="1400">
              <a:solidFill>
                <a:srgbClr val="000000"/>
              </a:solidFill>
              <a:latin typeface="Calibri" pitchFamily="34" charset="0"/>
            </a:endParaRPr>
          </a:p>
        </p:txBody>
      </p:sp>
      <p:sp>
        <p:nvSpPr>
          <p:cNvPr id="52" name="Rectangle 51"/>
          <p:cNvSpPr/>
          <p:nvPr/>
        </p:nvSpPr>
        <p:spPr bwMode="auto">
          <a:xfrm>
            <a:off x="7473282" y="188640"/>
            <a:ext cx="1388111" cy="432048"/>
          </a:xfrm>
          <a:prstGeom prst="rect">
            <a:avLst/>
          </a:prstGeom>
          <a:ln>
            <a:noFill/>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fr-FR" sz="1400" dirty="0" smtClean="0">
                <a:solidFill>
                  <a:srgbClr val="000000"/>
                </a:solidFill>
              </a:rPr>
              <a:t>Version</a:t>
            </a:r>
          </a:p>
          <a:p>
            <a:pPr algn="ctr"/>
            <a:r>
              <a:rPr lang="fr-FR" sz="1400" dirty="0" smtClean="0">
                <a:solidFill>
                  <a:srgbClr val="000000"/>
                </a:solidFill>
              </a:rPr>
              <a:t>18/02/2014</a:t>
            </a:r>
          </a:p>
        </p:txBody>
      </p:sp>
      <p:sp>
        <p:nvSpPr>
          <p:cNvPr id="91" name="Pentagone 82"/>
          <p:cNvSpPr>
            <a:spLocks noChangeArrowheads="1"/>
          </p:cNvSpPr>
          <p:nvPr/>
        </p:nvSpPr>
        <p:spPr bwMode="auto">
          <a:xfrm>
            <a:off x="2742774" y="3693282"/>
            <a:ext cx="525189" cy="252000"/>
          </a:xfrm>
          <a:prstGeom prst="rect">
            <a:avLst/>
          </a:prstGeom>
          <a:solidFill>
            <a:schemeClr val="accent3">
              <a:lumMod val="75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defRPr/>
            </a:pPr>
            <a:r>
              <a:rPr lang="en-US" sz="900" dirty="0" smtClean="0">
                <a:solidFill>
                  <a:srgbClr val="808080">
                    <a:lumMod val="50000"/>
                  </a:srgbClr>
                </a:solidFill>
                <a:latin typeface="Calibri" pitchFamily="34" charset="0"/>
                <a:cs typeface="Calibri" pitchFamily="34" charset="0"/>
              </a:rPr>
              <a:t>Integration testing</a:t>
            </a:r>
            <a:endParaRPr lang="en-US" sz="900" dirty="0">
              <a:solidFill>
                <a:srgbClr val="808080">
                  <a:lumMod val="50000"/>
                </a:srgbClr>
              </a:solidFill>
              <a:latin typeface="Calibri" pitchFamily="34" charset="0"/>
              <a:cs typeface="Calibri" pitchFamily="34" charset="0"/>
            </a:endParaRPr>
          </a:p>
        </p:txBody>
      </p:sp>
      <p:sp>
        <p:nvSpPr>
          <p:cNvPr id="93" name="Pentagone 70"/>
          <p:cNvSpPr>
            <a:spLocks noChangeArrowheads="1"/>
          </p:cNvSpPr>
          <p:nvPr/>
        </p:nvSpPr>
        <p:spPr bwMode="auto">
          <a:xfrm>
            <a:off x="1693698" y="4041096"/>
            <a:ext cx="1698923" cy="306096"/>
          </a:xfrm>
          <a:prstGeom prst="rect">
            <a:avLst/>
          </a:prstGeom>
          <a:solidFill>
            <a:schemeClr val="accent3">
              <a:lumMod val="75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defRPr/>
            </a:pPr>
            <a:r>
              <a:rPr lang="en-US" sz="900" dirty="0" smtClean="0">
                <a:solidFill>
                  <a:srgbClr val="808080">
                    <a:lumMod val="50000"/>
                  </a:srgbClr>
                </a:solidFill>
                <a:latin typeface="Calibri" pitchFamily="34" charset="0"/>
                <a:cs typeface="Calibri" pitchFamily="34" charset="0"/>
              </a:rPr>
              <a:t>NWE test for SWE Start up solution</a:t>
            </a:r>
            <a:endParaRPr lang="en-US" sz="900" dirty="0">
              <a:solidFill>
                <a:srgbClr val="808080">
                  <a:lumMod val="50000"/>
                </a:srgbClr>
              </a:solidFill>
              <a:latin typeface="Calibri" pitchFamily="34" charset="0"/>
              <a:cs typeface="Calibri" pitchFamily="34" charset="0"/>
            </a:endParaRPr>
          </a:p>
        </p:txBody>
      </p:sp>
      <p:sp>
        <p:nvSpPr>
          <p:cNvPr id="94" name="Triangle isocèle 45"/>
          <p:cNvSpPr>
            <a:spLocks noChangeArrowheads="1"/>
          </p:cNvSpPr>
          <p:nvPr/>
        </p:nvSpPr>
        <p:spPr bwMode="auto">
          <a:xfrm>
            <a:off x="5961219" y="4039904"/>
            <a:ext cx="144463" cy="122238"/>
          </a:xfrm>
          <a:prstGeom prst="triangle">
            <a:avLst>
              <a:gd name="adj" fmla="val 50000"/>
            </a:avLst>
          </a:prstGeom>
          <a:solidFill>
            <a:srgbClr val="C00000"/>
          </a:solidFill>
          <a:ln>
            <a:noFill/>
          </a:ln>
          <a:extLst>
            <a:ext uri="{91240B29-F687-4F45-9708-019B960494DF}">
              <a14:hiddenLine xmlns:a14="http://schemas.microsoft.com/office/drawing/2010/main" w="12700">
                <a:solidFill>
                  <a:srgbClr val="000000"/>
                </a:solidFill>
                <a:round/>
                <a:headEnd type="none" w="sm" len="sm"/>
                <a:tailEnd type="none" w="sm" len="sm"/>
              </a14:hiddenLine>
            </a:ext>
          </a:extLst>
        </p:spPr>
        <p:txBody>
          <a:bodyPr anchor="ctr"/>
          <a:lstStyle/>
          <a:p>
            <a:pPr algn="ctr"/>
            <a:endParaRPr lang="fr-FR" sz="1400">
              <a:solidFill>
                <a:srgbClr val="000000"/>
              </a:solidFill>
              <a:latin typeface="Calibri" pitchFamily="34" charset="0"/>
            </a:endParaRPr>
          </a:p>
        </p:txBody>
      </p:sp>
      <p:sp>
        <p:nvSpPr>
          <p:cNvPr id="95" name="ZoneTexte 29"/>
          <p:cNvSpPr txBox="1">
            <a:spLocks noChangeArrowheads="1"/>
          </p:cNvSpPr>
          <p:nvPr/>
        </p:nvSpPr>
        <p:spPr bwMode="auto">
          <a:xfrm>
            <a:off x="5961220" y="4005093"/>
            <a:ext cx="102766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defRPr sz="800">
                <a:solidFill>
                  <a:srgbClr val="C00000"/>
                </a:solidFill>
                <a:latin typeface="Calibri" pitchFamily="34" charset="0"/>
                <a:ea typeface="MS PGothic" pitchFamily="34" charset="-128"/>
              </a:defRPr>
            </a:lvl1pPr>
            <a:lvl2pPr marL="742950" indent="-285750" eaLnBrk="0" hangingPunct="0">
              <a:defRPr>
                <a:latin typeface="Arial" charset="0"/>
                <a:ea typeface="MS PGothic" pitchFamily="34" charset="-128"/>
              </a:defRPr>
            </a:lvl2pPr>
            <a:lvl3pPr marL="1143000" indent="-228600" eaLnBrk="0" hangingPunct="0">
              <a:defRPr>
                <a:latin typeface="Arial" charset="0"/>
                <a:ea typeface="MS PGothic" pitchFamily="34" charset="-128"/>
              </a:defRPr>
            </a:lvl3pPr>
            <a:lvl4pPr marL="1600200" indent="-228600" eaLnBrk="0" hangingPunct="0">
              <a:defRPr>
                <a:latin typeface="Arial" charset="0"/>
                <a:ea typeface="MS PGothic" pitchFamily="34" charset="-128"/>
              </a:defRPr>
            </a:lvl4pPr>
            <a:lvl5pPr marL="2057400" indent="-228600" eaLnBrk="0" hangingPunct="0">
              <a:defRPr>
                <a:latin typeface="Arial" charset="0"/>
                <a:ea typeface="MS PGothic" pitchFamily="34" charset="-128"/>
              </a:defRPr>
            </a:lvl5pPr>
            <a:lvl6pPr marL="2514600" indent="-228600" eaLnBrk="0" fontAlgn="base" hangingPunct="0">
              <a:spcBef>
                <a:spcPct val="0"/>
              </a:spcBef>
              <a:spcAft>
                <a:spcPct val="0"/>
              </a:spcAft>
              <a:defRPr>
                <a:latin typeface="Arial" charset="0"/>
                <a:ea typeface="MS PGothic" pitchFamily="34" charset="-128"/>
              </a:defRPr>
            </a:lvl6pPr>
            <a:lvl7pPr marL="2971800" indent="-228600" eaLnBrk="0" fontAlgn="base" hangingPunct="0">
              <a:spcBef>
                <a:spcPct val="0"/>
              </a:spcBef>
              <a:spcAft>
                <a:spcPct val="0"/>
              </a:spcAft>
              <a:defRPr>
                <a:latin typeface="Arial" charset="0"/>
                <a:ea typeface="MS PGothic" pitchFamily="34" charset="-128"/>
              </a:defRPr>
            </a:lvl7pPr>
            <a:lvl8pPr marL="3429000" indent="-228600" eaLnBrk="0" fontAlgn="base" hangingPunct="0">
              <a:spcBef>
                <a:spcPct val="0"/>
              </a:spcBef>
              <a:spcAft>
                <a:spcPct val="0"/>
              </a:spcAft>
              <a:defRPr>
                <a:latin typeface="Arial" charset="0"/>
                <a:ea typeface="MS PGothic" pitchFamily="34" charset="-128"/>
              </a:defRPr>
            </a:lvl8pPr>
            <a:lvl9pPr marL="3886200" indent="-228600" eaLnBrk="0" fontAlgn="base" hangingPunct="0">
              <a:spcBef>
                <a:spcPct val="0"/>
              </a:spcBef>
              <a:spcAft>
                <a:spcPct val="0"/>
              </a:spcAft>
              <a:defRPr>
                <a:latin typeface="Arial" charset="0"/>
                <a:ea typeface="MS PGothic" pitchFamily="34" charset="-128"/>
              </a:defRPr>
            </a:lvl9pPr>
          </a:lstStyle>
          <a:p>
            <a:pPr algn="r"/>
            <a:r>
              <a:rPr lang="en-US" sz="900" dirty="0" err="1"/>
              <a:t>Succesfull</a:t>
            </a:r>
            <a:r>
              <a:rPr lang="en-US" sz="900" dirty="0"/>
              <a:t> testing</a:t>
            </a:r>
          </a:p>
        </p:txBody>
      </p:sp>
      <p:sp>
        <p:nvSpPr>
          <p:cNvPr id="103" name="Pentagone 70"/>
          <p:cNvSpPr>
            <a:spLocks noChangeArrowheads="1"/>
          </p:cNvSpPr>
          <p:nvPr/>
        </p:nvSpPr>
        <p:spPr bwMode="auto">
          <a:xfrm>
            <a:off x="1717488" y="5339251"/>
            <a:ext cx="855839" cy="253908"/>
          </a:xfrm>
          <a:prstGeom prst="rect">
            <a:avLst/>
          </a:prstGeom>
          <a:solidFill>
            <a:schemeClr val="accent3">
              <a:lumMod val="75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defRPr/>
            </a:pPr>
            <a:r>
              <a:rPr lang="en-US" sz="900" dirty="0" smtClean="0">
                <a:solidFill>
                  <a:srgbClr val="808080">
                    <a:lumMod val="50000"/>
                  </a:srgbClr>
                </a:solidFill>
                <a:latin typeface="Calibri" pitchFamily="34" charset="0"/>
                <a:cs typeface="Calibri" pitchFamily="34" charset="0"/>
              </a:rPr>
              <a:t>Auction rules evolution</a:t>
            </a:r>
            <a:endParaRPr lang="en-US" sz="900" dirty="0">
              <a:solidFill>
                <a:srgbClr val="808080">
                  <a:lumMod val="50000"/>
                </a:srgbClr>
              </a:solidFill>
              <a:latin typeface="Calibri" pitchFamily="34" charset="0"/>
              <a:cs typeface="Calibri" pitchFamily="34" charset="0"/>
            </a:endParaRPr>
          </a:p>
        </p:txBody>
      </p:sp>
      <p:sp>
        <p:nvSpPr>
          <p:cNvPr id="105" name="Triangle isocèle 43"/>
          <p:cNvSpPr>
            <a:spLocks noChangeArrowheads="1"/>
          </p:cNvSpPr>
          <p:nvPr/>
        </p:nvSpPr>
        <p:spPr bwMode="auto">
          <a:xfrm>
            <a:off x="5518646" y="5470921"/>
            <a:ext cx="144463" cy="122238"/>
          </a:xfrm>
          <a:prstGeom prst="triangle">
            <a:avLst>
              <a:gd name="adj" fmla="val 50000"/>
            </a:avLst>
          </a:prstGeom>
          <a:solidFill>
            <a:srgbClr val="C00000"/>
          </a:solidFill>
          <a:ln>
            <a:noFill/>
          </a:ln>
          <a:extLst>
            <a:ext uri="{91240B29-F687-4F45-9708-019B960494DF}">
              <a14:hiddenLine xmlns:a14="http://schemas.microsoft.com/office/drawing/2010/main" w="12700">
                <a:solidFill>
                  <a:srgbClr val="000000"/>
                </a:solidFill>
                <a:round/>
                <a:headEnd type="none" w="sm" len="sm"/>
                <a:tailEnd type="none" w="sm" len="sm"/>
              </a14:hiddenLine>
            </a:ext>
          </a:extLst>
        </p:spPr>
        <p:txBody>
          <a:bodyPr anchor="ctr"/>
          <a:lstStyle/>
          <a:p>
            <a:pPr algn="ctr"/>
            <a:endParaRPr lang="fr-FR" sz="1400">
              <a:solidFill>
                <a:srgbClr val="000000"/>
              </a:solidFill>
              <a:latin typeface="Calibri" pitchFamily="34" charset="0"/>
            </a:endParaRPr>
          </a:p>
        </p:txBody>
      </p:sp>
      <p:sp>
        <p:nvSpPr>
          <p:cNvPr id="106" name="ZoneTexte 29"/>
          <p:cNvSpPr txBox="1">
            <a:spLocks noChangeArrowheads="1"/>
          </p:cNvSpPr>
          <p:nvPr/>
        </p:nvSpPr>
        <p:spPr bwMode="auto">
          <a:xfrm>
            <a:off x="5595778" y="5283785"/>
            <a:ext cx="1077217"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defRPr sz="800">
                <a:solidFill>
                  <a:srgbClr val="C00000"/>
                </a:solidFill>
                <a:latin typeface="Calibri" pitchFamily="34" charset="0"/>
                <a:ea typeface="MS PGothic" pitchFamily="34" charset="-128"/>
              </a:defRPr>
            </a:lvl1pPr>
            <a:lvl2pPr marL="742950" indent="-285750" eaLnBrk="0" hangingPunct="0">
              <a:defRPr>
                <a:latin typeface="Arial" charset="0"/>
                <a:ea typeface="MS PGothic" pitchFamily="34" charset="-128"/>
              </a:defRPr>
            </a:lvl2pPr>
            <a:lvl3pPr marL="1143000" indent="-228600" eaLnBrk="0" hangingPunct="0">
              <a:defRPr>
                <a:latin typeface="Arial" charset="0"/>
                <a:ea typeface="MS PGothic" pitchFamily="34" charset="-128"/>
              </a:defRPr>
            </a:lvl3pPr>
            <a:lvl4pPr marL="1600200" indent="-228600" eaLnBrk="0" hangingPunct="0">
              <a:defRPr>
                <a:latin typeface="Arial" charset="0"/>
                <a:ea typeface="MS PGothic" pitchFamily="34" charset="-128"/>
              </a:defRPr>
            </a:lvl4pPr>
            <a:lvl5pPr marL="2057400" indent="-228600" eaLnBrk="0" hangingPunct="0">
              <a:defRPr>
                <a:latin typeface="Arial" charset="0"/>
                <a:ea typeface="MS PGothic" pitchFamily="34" charset="-128"/>
              </a:defRPr>
            </a:lvl5pPr>
            <a:lvl6pPr marL="2514600" indent="-228600" eaLnBrk="0" fontAlgn="base" hangingPunct="0">
              <a:spcBef>
                <a:spcPct val="0"/>
              </a:spcBef>
              <a:spcAft>
                <a:spcPct val="0"/>
              </a:spcAft>
              <a:defRPr>
                <a:latin typeface="Arial" charset="0"/>
                <a:ea typeface="MS PGothic" pitchFamily="34" charset="-128"/>
              </a:defRPr>
            </a:lvl6pPr>
            <a:lvl7pPr marL="2971800" indent="-228600" eaLnBrk="0" fontAlgn="base" hangingPunct="0">
              <a:spcBef>
                <a:spcPct val="0"/>
              </a:spcBef>
              <a:spcAft>
                <a:spcPct val="0"/>
              </a:spcAft>
              <a:defRPr>
                <a:latin typeface="Arial" charset="0"/>
                <a:ea typeface="MS PGothic" pitchFamily="34" charset="-128"/>
              </a:defRPr>
            </a:lvl7pPr>
            <a:lvl8pPr marL="3429000" indent="-228600" eaLnBrk="0" fontAlgn="base" hangingPunct="0">
              <a:spcBef>
                <a:spcPct val="0"/>
              </a:spcBef>
              <a:spcAft>
                <a:spcPct val="0"/>
              </a:spcAft>
              <a:defRPr>
                <a:latin typeface="Arial" charset="0"/>
                <a:ea typeface="MS PGothic" pitchFamily="34" charset="-128"/>
              </a:defRPr>
            </a:lvl8pPr>
            <a:lvl9pPr marL="3886200" indent="-228600" eaLnBrk="0" fontAlgn="base" hangingPunct="0">
              <a:spcBef>
                <a:spcPct val="0"/>
              </a:spcBef>
              <a:spcAft>
                <a:spcPct val="0"/>
              </a:spcAft>
              <a:defRPr>
                <a:latin typeface="Arial" charset="0"/>
                <a:ea typeface="MS PGothic" pitchFamily="34" charset="-128"/>
              </a:defRPr>
            </a:lvl9pPr>
          </a:lstStyle>
          <a:p>
            <a:r>
              <a:rPr lang="en-US" sz="900" dirty="0" smtClean="0"/>
              <a:t>Regulatory approval</a:t>
            </a:r>
            <a:endParaRPr lang="en-US" sz="900" dirty="0" smtClean="0"/>
          </a:p>
          <a:p>
            <a:r>
              <a:rPr lang="en-US" sz="900" dirty="0" smtClean="0"/>
              <a:t>French I/E </a:t>
            </a:r>
            <a:r>
              <a:rPr lang="en-US" sz="900" dirty="0" smtClean="0"/>
              <a:t>Rules</a:t>
            </a:r>
            <a:endParaRPr lang="en-US" sz="900" strike="sngStrike" dirty="0"/>
          </a:p>
        </p:txBody>
      </p:sp>
      <p:sp>
        <p:nvSpPr>
          <p:cNvPr id="59" name="Pentagone 70"/>
          <p:cNvSpPr>
            <a:spLocks noChangeArrowheads="1"/>
          </p:cNvSpPr>
          <p:nvPr/>
        </p:nvSpPr>
        <p:spPr bwMode="auto">
          <a:xfrm>
            <a:off x="5078073" y="4095192"/>
            <a:ext cx="610890" cy="252000"/>
          </a:xfrm>
          <a:prstGeom prst="rect">
            <a:avLst/>
          </a:prstGeom>
          <a:solidFill>
            <a:schemeClr val="accent3">
              <a:lumMod val="75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r>
              <a:rPr lang="en-US" sz="900" dirty="0" smtClean="0">
                <a:solidFill>
                  <a:srgbClr val="808080">
                    <a:lumMod val="50000"/>
                  </a:srgbClr>
                </a:solidFill>
                <a:latin typeface="Calibri" pitchFamily="34" charset="0"/>
                <a:cs typeface="Calibri" pitchFamily="34" charset="0"/>
              </a:rPr>
              <a:t>NWE </a:t>
            </a:r>
            <a:r>
              <a:rPr lang="en-US" sz="900" dirty="0">
                <a:solidFill>
                  <a:srgbClr val="808080">
                    <a:lumMod val="50000"/>
                  </a:srgbClr>
                </a:solidFill>
                <a:latin typeface="Calibri" pitchFamily="34" charset="0"/>
                <a:cs typeface="Calibri" pitchFamily="34" charset="0"/>
              </a:rPr>
              <a:t>/ SWE tests</a:t>
            </a:r>
          </a:p>
        </p:txBody>
      </p:sp>
      <p:sp>
        <p:nvSpPr>
          <p:cNvPr id="62" name="Pentagone 82"/>
          <p:cNvSpPr>
            <a:spLocks noChangeArrowheads="1"/>
          </p:cNvSpPr>
          <p:nvPr/>
        </p:nvSpPr>
        <p:spPr bwMode="auto">
          <a:xfrm>
            <a:off x="6049841" y="4561573"/>
            <a:ext cx="190838" cy="432582"/>
          </a:xfrm>
          <a:prstGeom prst="rect">
            <a:avLst/>
          </a:prstGeom>
          <a:solidFill>
            <a:schemeClr val="accent3">
              <a:lumMod val="75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r>
              <a:rPr lang="en-US" sz="700" dirty="0">
                <a:solidFill>
                  <a:srgbClr val="808080">
                    <a:lumMod val="50000"/>
                  </a:srgbClr>
                </a:solidFill>
                <a:latin typeface="Calibri" pitchFamily="34" charset="0"/>
                <a:cs typeface="Calibri" pitchFamily="34" charset="0"/>
              </a:rPr>
              <a:t>Go live </a:t>
            </a:r>
          </a:p>
          <a:p>
            <a:pPr algn="ctr"/>
            <a:r>
              <a:rPr lang="en-US" sz="700" dirty="0" smtClean="0">
                <a:solidFill>
                  <a:srgbClr val="808080">
                    <a:lumMod val="50000"/>
                  </a:srgbClr>
                </a:solidFill>
                <a:latin typeface="Calibri" pitchFamily="34" charset="0"/>
                <a:cs typeface="Calibri" pitchFamily="34" charset="0"/>
              </a:rPr>
              <a:t>Prep</a:t>
            </a:r>
            <a:endParaRPr lang="en-US" sz="700" dirty="0">
              <a:solidFill>
                <a:srgbClr val="808080">
                  <a:lumMod val="50000"/>
                </a:srgbClr>
              </a:solidFill>
              <a:latin typeface="Calibri" pitchFamily="34" charset="0"/>
              <a:cs typeface="Calibri" pitchFamily="34" charset="0"/>
            </a:endParaRPr>
          </a:p>
        </p:txBody>
      </p:sp>
      <p:sp>
        <p:nvSpPr>
          <p:cNvPr id="11" name="ZoneTexte 10"/>
          <p:cNvSpPr txBox="1"/>
          <p:nvPr/>
        </p:nvSpPr>
        <p:spPr>
          <a:xfrm>
            <a:off x="4016896" y="6237312"/>
            <a:ext cx="1314361" cy="246221"/>
          </a:xfrm>
          <a:prstGeom prst="rect">
            <a:avLst/>
          </a:prstGeom>
          <a:noFill/>
        </p:spPr>
        <p:txBody>
          <a:bodyPr wrap="square" rtlCol="0">
            <a:spAutoFit/>
          </a:bodyPr>
          <a:lstStyle/>
          <a:p>
            <a:r>
              <a:rPr lang="fr-FR" sz="1000" i="1" dirty="0" err="1" smtClean="0">
                <a:solidFill>
                  <a:srgbClr val="C00000"/>
                </a:solidFill>
                <a:latin typeface="Arial" pitchFamily="34" charset="0"/>
              </a:rPr>
              <a:t>Today</a:t>
            </a:r>
            <a:endParaRPr lang="fr-FR" sz="1000" i="1" dirty="0">
              <a:solidFill>
                <a:srgbClr val="C00000"/>
              </a:solidFill>
              <a:latin typeface="Arial" pitchFamily="34" charset="0"/>
            </a:endParaRPr>
          </a:p>
        </p:txBody>
      </p:sp>
      <p:sp>
        <p:nvSpPr>
          <p:cNvPr id="63" name="ZoneTexte 29"/>
          <p:cNvSpPr txBox="1">
            <a:spLocks noChangeArrowheads="1"/>
          </p:cNvSpPr>
          <p:nvPr/>
        </p:nvSpPr>
        <p:spPr bwMode="auto">
          <a:xfrm>
            <a:off x="2931305" y="5362764"/>
            <a:ext cx="9226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defRPr sz="800">
                <a:solidFill>
                  <a:srgbClr val="C00000"/>
                </a:solidFill>
                <a:latin typeface="Calibri" pitchFamily="34" charset="0"/>
                <a:ea typeface="MS PGothic" pitchFamily="34" charset="-128"/>
              </a:defRPr>
            </a:lvl1pPr>
            <a:lvl2pPr marL="742950" indent="-285750" eaLnBrk="0" hangingPunct="0">
              <a:defRPr>
                <a:latin typeface="Arial" charset="0"/>
                <a:ea typeface="MS PGothic" pitchFamily="34" charset="-128"/>
              </a:defRPr>
            </a:lvl2pPr>
            <a:lvl3pPr marL="1143000" indent="-228600" eaLnBrk="0" hangingPunct="0">
              <a:defRPr>
                <a:latin typeface="Arial" charset="0"/>
                <a:ea typeface="MS PGothic" pitchFamily="34" charset="-128"/>
              </a:defRPr>
            </a:lvl3pPr>
            <a:lvl4pPr marL="1600200" indent="-228600" eaLnBrk="0" hangingPunct="0">
              <a:defRPr>
                <a:latin typeface="Arial" charset="0"/>
                <a:ea typeface="MS PGothic" pitchFamily="34" charset="-128"/>
              </a:defRPr>
            </a:lvl4pPr>
            <a:lvl5pPr marL="2057400" indent="-228600" eaLnBrk="0" hangingPunct="0">
              <a:defRPr>
                <a:latin typeface="Arial" charset="0"/>
                <a:ea typeface="MS PGothic" pitchFamily="34" charset="-128"/>
              </a:defRPr>
            </a:lvl5pPr>
            <a:lvl6pPr marL="2514600" indent="-228600" eaLnBrk="0" fontAlgn="base" hangingPunct="0">
              <a:spcBef>
                <a:spcPct val="0"/>
              </a:spcBef>
              <a:spcAft>
                <a:spcPct val="0"/>
              </a:spcAft>
              <a:defRPr>
                <a:latin typeface="Arial" charset="0"/>
                <a:ea typeface="MS PGothic" pitchFamily="34" charset="-128"/>
              </a:defRPr>
            </a:lvl6pPr>
            <a:lvl7pPr marL="2971800" indent="-228600" eaLnBrk="0" fontAlgn="base" hangingPunct="0">
              <a:spcBef>
                <a:spcPct val="0"/>
              </a:spcBef>
              <a:spcAft>
                <a:spcPct val="0"/>
              </a:spcAft>
              <a:defRPr>
                <a:latin typeface="Arial" charset="0"/>
                <a:ea typeface="MS PGothic" pitchFamily="34" charset="-128"/>
              </a:defRPr>
            </a:lvl7pPr>
            <a:lvl8pPr marL="3429000" indent="-228600" eaLnBrk="0" fontAlgn="base" hangingPunct="0">
              <a:spcBef>
                <a:spcPct val="0"/>
              </a:spcBef>
              <a:spcAft>
                <a:spcPct val="0"/>
              </a:spcAft>
              <a:defRPr>
                <a:latin typeface="Arial" charset="0"/>
                <a:ea typeface="MS PGothic" pitchFamily="34" charset="-128"/>
              </a:defRPr>
            </a:lvl8pPr>
            <a:lvl9pPr marL="3886200" indent="-228600" eaLnBrk="0" fontAlgn="base" hangingPunct="0">
              <a:spcBef>
                <a:spcPct val="0"/>
              </a:spcBef>
              <a:spcAft>
                <a:spcPct val="0"/>
              </a:spcAft>
              <a:defRPr>
                <a:latin typeface="Arial" charset="0"/>
                <a:ea typeface="MS PGothic" pitchFamily="34" charset="-128"/>
              </a:defRPr>
            </a:lvl9pPr>
          </a:lstStyle>
          <a:p>
            <a:r>
              <a:rPr lang="en-US" sz="900" dirty="0"/>
              <a:t>Public consultation(s)</a:t>
            </a:r>
          </a:p>
        </p:txBody>
      </p:sp>
      <p:sp>
        <p:nvSpPr>
          <p:cNvPr id="64" name="Triangle isocèle 43"/>
          <p:cNvSpPr>
            <a:spLocks noChangeArrowheads="1"/>
          </p:cNvSpPr>
          <p:nvPr/>
        </p:nvSpPr>
        <p:spPr bwMode="auto">
          <a:xfrm>
            <a:off x="2845825" y="5470921"/>
            <a:ext cx="144463" cy="122238"/>
          </a:xfrm>
          <a:prstGeom prst="triangle">
            <a:avLst>
              <a:gd name="adj" fmla="val 50000"/>
            </a:avLst>
          </a:prstGeom>
          <a:solidFill>
            <a:srgbClr val="C00000"/>
          </a:solidFill>
          <a:ln>
            <a:noFill/>
          </a:ln>
          <a:extLst>
            <a:ext uri="{91240B29-F687-4F45-9708-019B960494DF}">
              <a14:hiddenLine xmlns:a14="http://schemas.microsoft.com/office/drawing/2010/main" w="12700">
                <a:solidFill>
                  <a:srgbClr val="000000"/>
                </a:solidFill>
                <a:round/>
                <a:headEnd type="none" w="sm" len="sm"/>
                <a:tailEnd type="none" w="sm" len="sm"/>
              </a14:hiddenLine>
            </a:ext>
          </a:extLst>
        </p:spPr>
        <p:txBody>
          <a:bodyPr anchor="ctr"/>
          <a:lstStyle/>
          <a:p>
            <a:pPr algn="ctr"/>
            <a:endParaRPr lang="fr-FR" sz="1400">
              <a:solidFill>
                <a:srgbClr val="000000"/>
              </a:solidFill>
              <a:latin typeface="Calibri" pitchFamily="34" charset="0"/>
            </a:endParaRPr>
          </a:p>
        </p:txBody>
      </p:sp>
      <p:sp>
        <p:nvSpPr>
          <p:cNvPr id="72" name="Pentagone 70"/>
          <p:cNvSpPr>
            <a:spLocks noChangeArrowheads="1"/>
          </p:cNvSpPr>
          <p:nvPr/>
        </p:nvSpPr>
        <p:spPr bwMode="auto">
          <a:xfrm>
            <a:off x="1693697" y="3097182"/>
            <a:ext cx="4356144" cy="252000"/>
          </a:xfrm>
          <a:prstGeom prst="rect">
            <a:avLst/>
          </a:prstGeom>
          <a:solidFill>
            <a:schemeClr val="accent3">
              <a:lumMod val="75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r>
              <a:rPr lang="en-US" sz="900" dirty="0">
                <a:solidFill>
                  <a:srgbClr val="808080">
                    <a:lumMod val="50000"/>
                  </a:srgbClr>
                </a:solidFill>
                <a:latin typeface="Calibri" pitchFamily="34" charset="0"/>
                <a:cs typeface="Calibri" pitchFamily="34" charset="0"/>
              </a:rPr>
              <a:t>NWE/SWE Task Force</a:t>
            </a:r>
          </a:p>
        </p:txBody>
      </p:sp>
      <p:sp>
        <p:nvSpPr>
          <p:cNvPr id="92" name="Pentagone 82"/>
          <p:cNvSpPr>
            <a:spLocks noChangeArrowheads="1"/>
          </p:cNvSpPr>
          <p:nvPr/>
        </p:nvSpPr>
        <p:spPr bwMode="auto">
          <a:xfrm>
            <a:off x="4213976" y="3902918"/>
            <a:ext cx="864097" cy="252000"/>
          </a:xfrm>
          <a:prstGeom prst="rect">
            <a:avLst/>
          </a:prstGeom>
          <a:solidFill>
            <a:schemeClr val="accent3">
              <a:lumMod val="75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defRPr/>
            </a:pPr>
            <a:r>
              <a:rPr lang="en-US" sz="900" dirty="0" smtClean="0">
                <a:solidFill>
                  <a:srgbClr val="808080">
                    <a:lumMod val="50000"/>
                  </a:srgbClr>
                </a:solidFill>
                <a:latin typeface="Calibri" pitchFamily="34" charset="0"/>
                <a:cs typeface="Calibri" pitchFamily="34" charset="0"/>
              </a:rPr>
              <a:t>Simulation tests</a:t>
            </a:r>
            <a:endParaRPr lang="en-US" sz="900" dirty="0">
              <a:solidFill>
                <a:srgbClr val="808080">
                  <a:lumMod val="50000"/>
                </a:srgbClr>
              </a:solidFill>
              <a:latin typeface="Calibri" pitchFamily="34" charset="0"/>
              <a:cs typeface="Calibri" pitchFamily="34" charset="0"/>
            </a:endParaRPr>
          </a:p>
        </p:txBody>
      </p:sp>
      <p:sp>
        <p:nvSpPr>
          <p:cNvPr id="61" name="Pentagone 82"/>
          <p:cNvSpPr>
            <a:spLocks noChangeArrowheads="1"/>
          </p:cNvSpPr>
          <p:nvPr/>
        </p:nvSpPr>
        <p:spPr bwMode="auto">
          <a:xfrm>
            <a:off x="5677089" y="4315154"/>
            <a:ext cx="360000" cy="252000"/>
          </a:xfrm>
          <a:prstGeom prst="rect">
            <a:avLst/>
          </a:prstGeom>
          <a:solidFill>
            <a:schemeClr val="accent3">
              <a:lumMod val="75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r>
              <a:rPr lang="en-US" sz="800" dirty="0">
                <a:solidFill>
                  <a:srgbClr val="808080">
                    <a:lumMod val="50000"/>
                  </a:srgbClr>
                </a:solidFill>
                <a:latin typeface="Calibri" pitchFamily="34" charset="0"/>
                <a:cs typeface="Calibri" pitchFamily="34" charset="0"/>
              </a:rPr>
              <a:t>Member tests</a:t>
            </a:r>
          </a:p>
        </p:txBody>
      </p:sp>
      <p:cxnSp>
        <p:nvCxnSpPr>
          <p:cNvPr id="5" name="Connecteur droit 4"/>
          <p:cNvCxnSpPr/>
          <p:nvPr/>
        </p:nvCxnSpPr>
        <p:spPr bwMode="auto">
          <a:xfrm>
            <a:off x="4160912" y="1196752"/>
            <a:ext cx="0" cy="5040000"/>
          </a:xfrm>
          <a:prstGeom prst="line">
            <a:avLst/>
          </a:prstGeom>
          <a:ln>
            <a:prstDash val="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88" name="Rectangle 122"/>
          <p:cNvSpPr>
            <a:spLocks noChangeArrowheads="1"/>
          </p:cNvSpPr>
          <p:nvPr/>
        </p:nvSpPr>
        <p:spPr bwMode="auto">
          <a:xfrm>
            <a:off x="6026052" y="1592520"/>
            <a:ext cx="792088" cy="594328"/>
          </a:xfrm>
          <a:prstGeom prst="rect">
            <a:avLst/>
          </a:prstGeom>
          <a:solidFill>
            <a:srgbClr val="C9C9ED"/>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lIns="36000" rIns="36000" anchor="ctr"/>
          <a:lstStyle/>
          <a:p>
            <a:pPr algn="ctr">
              <a:defRPr/>
            </a:pPr>
            <a:r>
              <a:rPr lang="en-US" sz="1000" b="1" i="1" dirty="0">
                <a:solidFill>
                  <a:srgbClr val="808080">
                    <a:lumMod val="75000"/>
                  </a:srgbClr>
                </a:solidFill>
                <a:latin typeface="Calibri" pitchFamily="34" charset="0"/>
                <a:ea typeface="ＭＳ Ｐゴシック" pitchFamily="34" charset="-128"/>
              </a:rPr>
              <a:t>S</a:t>
            </a:r>
            <a:r>
              <a:rPr lang="en-US" sz="1000" b="1" i="1" dirty="0" smtClean="0">
                <a:solidFill>
                  <a:srgbClr val="808080">
                    <a:lumMod val="75000"/>
                  </a:srgbClr>
                </a:solidFill>
                <a:latin typeface="Calibri" pitchFamily="34" charset="0"/>
                <a:ea typeface="ＭＳ Ｐゴシック" pitchFamily="34" charset="-128"/>
              </a:rPr>
              <a:t>WE Full Coupling Go </a:t>
            </a:r>
            <a:r>
              <a:rPr lang="en-US" sz="1000" b="1" i="1" dirty="0">
                <a:solidFill>
                  <a:srgbClr val="808080">
                    <a:lumMod val="75000"/>
                  </a:srgbClr>
                </a:solidFill>
                <a:latin typeface="Calibri" pitchFamily="34" charset="0"/>
                <a:ea typeface="ＭＳ Ｐゴシック" pitchFamily="34" charset="-128"/>
              </a:rPr>
              <a:t>live </a:t>
            </a:r>
            <a:r>
              <a:rPr lang="en-US" sz="1000" b="1" i="1" dirty="0" smtClean="0">
                <a:solidFill>
                  <a:srgbClr val="808080">
                    <a:lumMod val="75000"/>
                  </a:srgbClr>
                </a:solidFill>
                <a:latin typeface="Calibri" pitchFamily="34" charset="0"/>
                <a:ea typeface="ＭＳ Ｐゴシック" pitchFamily="34" charset="-128"/>
              </a:rPr>
              <a:t>window </a:t>
            </a:r>
            <a:endParaRPr lang="en-US" sz="1000" b="1" i="1" dirty="0">
              <a:solidFill>
                <a:srgbClr val="808080">
                  <a:lumMod val="75000"/>
                </a:srgbClr>
              </a:solidFill>
              <a:latin typeface="Calibri" pitchFamily="34" charset="0"/>
              <a:ea typeface="ＭＳ Ｐゴシック" pitchFamily="34" charset="-128"/>
            </a:endParaRPr>
          </a:p>
        </p:txBody>
      </p:sp>
      <p:sp>
        <p:nvSpPr>
          <p:cNvPr id="65" name="Pentagone 82"/>
          <p:cNvSpPr>
            <a:spLocks noChangeArrowheads="1"/>
          </p:cNvSpPr>
          <p:nvPr/>
        </p:nvSpPr>
        <p:spPr bwMode="auto">
          <a:xfrm>
            <a:off x="3661663" y="3693282"/>
            <a:ext cx="552314" cy="252000"/>
          </a:xfrm>
          <a:prstGeom prst="rect">
            <a:avLst/>
          </a:prstGeom>
          <a:solidFill>
            <a:schemeClr val="accent3">
              <a:lumMod val="75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defRPr/>
            </a:pPr>
            <a:r>
              <a:rPr lang="en-US" sz="900" dirty="0" smtClean="0">
                <a:solidFill>
                  <a:srgbClr val="808080">
                    <a:lumMod val="50000"/>
                  </a:srgbClr>
                </a:solidFill>
                <a:latin typeface="Calibri" pitchFamily="34" charset="0"/>
                <a:cs typeface="Calibri" pitchFamily="34" charset="0"/>
              </a:rPr>
              <a:t>Integration testing</a:t>
            </a:r>
            <a:endParaRPr lang="en-US" sz="900" dirty="0">
              <a:solidFill>
                <a:srgbClr val="808080">
                  <a:lumMod val="50000"/>
                </a:srgbClr>
              </a:solidFill>
              <a:latin typeface="Calibri" pitchFamily="34" charset="0"/>
              <a:cs typeface="Calibri" pitchFamily="34" charset="0"/>
            </a:endParaRPr>
          </a:p>
        </p:txBody>
      </p:sp>
      <p:sp>
        <p:nvSpPr>
          <p:cNvPr id="96" name="ZoneTexte 29"/>
          <p:cNvSpPr txBox="1">
            <a:spLocks noChangeArrowheads="1"/>
          </p:cNvSpPr>
          <p:nvPr/>
        </p:nvSpPr>
        <p:spPr bwMode="auto">
          <a:xfrm>
            <a:off x="4653708" y="5205960"/>
            <a:ext cx="788738"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defRPr sz="800">
                <a:solidFill>
                  <a:srgbClr val="C00000"/>
                </a:solidFill>
                <a:latin typeface="Calibri" pitchFamily="34" charset="0"/>
                <a:ea typeface="MS PGothic" pitchFamily="34" charset="-128"/>
              </a:defRPr>
            </a:lvl1pPr>
            <a:lvl2pPr marL="742950" indent="-285750" eaLnBrk="0" hangingPunct="0">
              <a:defRPr>
                <a:latin typeface="Arial" charset="0"/>
                <a:ea typeface="MS PGothic" pitchFamily="34" charset="-128"/>
              </a:defRPr>
            </a:lvl2pPr>
            <a:lvl3pPr marL="1143000" indent="-228600" eaLnBrk="0" hangingPunct="0">
              <a:defRPr>
                <a:latin typeface="Arial" charset="0"/>
                <a:ea typeface="MS PGothic" pitchFamily="34" charset="-128"/>
              </a:defRPr>
            </a:lvl3pPr>
            <a:lvl4pPr marL="1600200" indent="-228600" eaLnBrk="0" hangingPunct="0">
              <a:defRPr>
                <a:latin typeface="Arial" charset="0"/>
                <a:ea typeface="MS PGothic" pitchFamily="34" charset="-128"/>
              </a:defRPr>
            </a:lvl4pPr>
            <a:lvl5pPr marL="2057400" indent="-228600" eaLnBrk="0" hangingPunct="0">
              <a:defRPr>
                <a:latin typeface="Arial" charset="0"/>
                <a:ea typeface="MS PGothic" pitchFamily="34" charset="-128"/>
              </a:defRPr>
            </a:lvl5pPr>
            <a:lvl6pPr marL="2514600" indent="-228600" eaLnBrk="0" fontAlgn="base" hangingPunct="0">
              <a:spcBef>
                <a:spcPct val="0"/>
              </a:spcBef>
              <a:spcAft>
                <a:spcPct val="0"/>
              </a:spcAft>
              <a:defRPr>
                <a:latin typeface="Arial" charset="0"/>
                <a:ea typeface="MS PGothic" pitchFamily="34" charset="-128"/>
              </a:defRPr>
            </a:lvl6pPr>
            <a:lvl7pPr marL="2971800" indent="-228600" eaLnBrk="0" fontAlgn="base" hangingPunct="0">
              <a:spcBef>
                <a:spcPct val="0"/>
              </a:spcBef>
              <a:spcAft>
                <a:spcPct val="0"/>
              </a:spcAft>
              <a:defRPr>
                <a:latin typeface="Arial" charset="0"/>
                <a:ea typeface="MS PGothic" pitchFamily="34" charset="-128"/>
              </a:defRPr>
            </a:lvl7pPr>
            <a:lvl8pPr marL="3429000" indent="-228600" eaLnBrk="0" fontAlgn="base" hangingPunct="0">
              <a:spcBef>
                <a:spcPct val="0"/>
              </a:spcBef>
              <a:spcAft>
                <a:spcPct val="0"/>
              </a:spcAft>
              <a:defRPr>
                <a:latin typeface="Arial" charset="0"/>
                <a:ea typeface="MS PGothic" pitchFamily="34" charset="-128"/>
              </a:defRPr>
            </a:lvl8pPr>
            <a:lvl9pPr marL="3886200" indent="-228600" eaLnBrk="0" fontAlgn="base" hangingPunct="0">
              <a:spcBef>
                <a:spcPct val="0"/>
              </a:spcBef>
              <a:spcAft>
                <a:spcPct val="0"/>
              </a:spcAft>
              <a:defRPr>
                <a:latin typeface="Arial" charset="0"/>
                <a:ea typeface="MS PGothic" pitchFamily="34" charset="-128"/>
              </a:defRPr>
            </a:lvl9pPr>
          </a:lstStyle>
          <a:p>
            <a:r>
              <a:rPr lang="en-US" sz="900" dirty="0"/>
              <a:t>Regulatory </a:t>
            </a:r>
            <a:r>
              <a:rPr lang="en-US" sz="900" dirty="0" smtClean="0"/>
              <a:t>approval</a:t>
            </a:r>
          </a:p>
          <a:p>
            <a:r>
              <a:rPr lang="en-US" sz="900" dirty="0" smtClean="0"/>
              <a:t>IFE rules</a:t>
            </a:r>
            <a:endParaRPr lang="en-US" sz="900" dirty="0"/>
          </a:p>
        </p:txBody>
      </p:sp>
      <p:sp>
        <p:nvSpPr>
          <p:cNvPr id="67" name="Triangle isocèle 43"/>
          <p:cNvSpPr>
            <a:spLocks noChangeArrowheads="1"/>
          </p:cNvSpPr>
          <p:nvPr/>
        </p:nvSpPr>
        <p:spPr bwMode="auto">
          <a:xfrm>
            <a:off x="4583728" y="5375671"/>
            <a:ext cx="144463" cy="122238"/>
          </a:xfrm>
          <a:prstGeom prst="triangle">
            <a:avLst>
              <a:gd name="adj" fmla="val 50000"/>
            </a:avLst>
          </a:prstGeom>
          <a:solidFill>
            <a:srgbClr val="C00000"/>
          </a:solidFill>
          <a:ln>
            <a:noFill/>
          </a:ln>
          <a:extLst>
            <a:ext uri="{91240B29-F687-4F45-9708-019B960494DF}">
              <a14:hiddenLine xmlns:a14="http://schemas.microsoft.com/office/drawing/2010/main" w="12700">
                <a:solidFill>
                  <a:srgbClr val="000000"/>
                </a:solidFill>
                <a:round/>
                <a:headEnd type="none" w="sm" len="sm"/>
                <a:tailEnd type="none" w="sm" len="sm"/>
              </a14:hiddenLine>
            </a:ext>
          </a:extLst>
        </p:spPr>
        <p:txBody>
          <a:bodyPr anchor="ctr"/>
          <a:lstStyle/>
          <a:p>
            <a:pPr algn="ctr"/>
            <a:endParaRPr lang="fr-FR" sz="1400">
              <a:solidFill>
                <a:srgbClr val="000000"/>
              </a:solidFill>
              <a:latin typeface="Calibri" pitchFamily="34" charset="0"/>
            </a:endParaRPr>
          </a:p>
        </p:txBody>
      </p:sp>
      <p:sp>
        <p:nvSpPr>
          <p:cNvPr id="90" name="ZoneTexte 35"/>
          <p:cNvSpPr txBox="1">
            <a:spLocks noChangeArrowheads="1"/>
          </p:cNvSpPr>
          <p:nvPr/>
        </p:nvSpPr>
        <p:spPr bwMode="auto">
          <a:xfrm>
            <a:off x="1712640" y="908720"/>
            <a:ext cx="7874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r>
              <a:rPr lang="en-US" sz="1100" b="1" dirty="0" smtClean="0">
                <a:solidFill>
                  <a:srgbClr val="000000"/>
                </a:solidFill>
                <a:latin typeface="Calibri" pitchFamily="34" charset="0"/>
              </a:rPr>
              <a:t>2013</a:t>
            </a:r>
            <a:endParaRPr lang="en-US" sz="1100" b="1" dirty="0">
              <a:solidFill>
                <a:srgbClr val="000000"/>
              </a:solidFill>
              <a:latin typeface="Calibri" pitchFamily="34" charset="0"/>
            </a:endParaRPr>
          </a:p>
        </p:txBody>
      </p:sp>
      <p:sp>
        <p:nvSpPr>
          <p:cNvPr id="97" name="Triangle isocèle 43"/>
          <p:cNvSpPr>
            <a:spLocks noChangeArrowheads="1"/>
          </p:cNvSpPr>
          <p:nvPr/>
        </p:nvSpPr>
        <p:spPr bwMode="auto">
          <a:xfrm>
            <a:off x="4573571" y="5949280"/>
            <a:ext cx="144463" cy="122238"/>
          </a:xfrm>
          <a:prstGeom prst="triangle">
            <a:avLst>
              <a:gd name="adj" fmla="val 50000"/>
            </a:avLst>
          </a:prstGeom>
          <a:solidFill>
            <a:srgbClr val="C00000"/>
          </a:solidFill>
          <a:ln>
            <a:noFill/>
          </a:ln>
          <a:extLst>
            <a:ext uri="{91240B29-F687-4F45-9708-019B960494DF}">
              <a14:hiddenLine xmlns:a14="http://schemas.microsoft.com/office/drawing/2010/main" w="12700">
                <a:solidFill>
                  <a:srgbClr val="000000"/>
                </a:solidFill>
                <a:round/>
                <a:headEnd type="none" w="sm" len="sm"/>
                <a:tailEnd type="none" w="sm" len="sm"/>
              </a14:hiddenLine>
            </a:ext>
          </a:extLst>
        </p:spPr>
        <p:txBody>
          <a:bodyPr anchor="ctr"/>
          <a:lstStyle/>
          <a:p>
            <a:pPr algn="ctr"/>
            <a:endParaRPr lang="fr-FR" sz="1400">
              <a:solidFill>
                <a:srgbClr val="000000"/>
              </a:solidFill>
              <a:latin typeface="Calibri" pitchFamily="34" charset="0"/>
            </a:endParaRPr>
          </a:p>
        </p:txBody>
      </p:sp>
      <p:sp>
        <p:nvSpPr>
          <p:cNvPr id="98" name="ZoneTexte 29"/>
          <p:cNvSpPr txBox="1">
            <a:spLocks noChangeArrowheads="1"/>
          </p:cNvSpPr>
          <p:nvPr/>
        </p:nvSpPr>
        <p:spPr bwMode="auto">
          <a:xfrm>
            <a:off x="4646026" y="5815022"/>
            <a:ext cx="12110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defRPr sz="800">
                <a:solidFill>
                  <a:srgbClr val="C00000"/>
                </a:solidFill>
                <a:latin typeface="Calibri" pitchFamily="34" charset="0"/>
                <a:ea typeface="MS PGothic" pitchFamily="34" charset="-128"/>
              </a:defRPr>
            </a:lvl1pPr>
            <a:lvl2pPr marL="742950" indent="-285750" eaLnBrk="0" hangingPunct="0">
              <a:defRPr>
                <a:latin typeface="Arial" charset="0"/>
                <a:ea typeface="MS PGothic" pitchFamily="34" charset="-128"/>
              </a:defRPr>
            </a:lvl2pPr>
            <a:lvl3pPr marL="1143000" indent="-228600" eaLnBrk="0" hangingPunct="0">
              <a:defRPr>
                <a:latin typeface="Arial" charset="0"/>
                <a:ea typeface="MS PGothic" pitchFamily="34" charset="-128"/>
              </a:defRPr>
            </a:lvl3pPr>
            <a:lvl4pPr marL="1600200" indent="-228600" eaLnBrk="0" hangingPunct="0">
              <a:defRPr>
                <a:latin typeface="Arial" charset="0"/>
                <a:ea typeface="MS PGothic" pitchFamily="34" charset="-128"/>
              </a:defRPr>
            </a:lvl4pPr>
            <a:lvl5pPr marL="2057400" indent="-228600" eaLnBrk="0" hangingPunct="0">
              <a:defRPr>
                <a:latin typeface="Arial" charset="0"/>
                <a:ea typeface="MS PGothic" pitchFamily="34" charset="-128"/>
              </a:defRPr>
            </a:lvl5pPr>
            <a:lvl6pPr marL="2514600" indent="-228600" eaLnBrk="0" fontAlgn="base" hangingPunct="0">
              <a:spcBef>
                <a:spcPct val="0"/>
              </a:spcBef>
              <a:spcAft>
                <a:spcPct val="0"/>
              </a:spcAft>
              <a:defRPr>
                <a:latin typeface="Arial" charset="0"/>
                <a:ea typeface="MS PGothic" pitchFamily="34" charset="-128"/>
              </a:defRPr>
            </a:lvl6pPr>
            <a:lvl7pPr marL="2971800" indent="-228600" eaLnBrk="0" fontAlgn="base" hangingPunct="0">
              <a:spcBef>
                <a:spcPct val="0"/>
              </a:spcBef>
              <a:spcAft>
                <a:spcPct val="0"/>
              </a:spcAft>
              <a:defRPr>
                <a:latin typeface="Arial" charset="0"/>
                <a:ea typeface="MS PGothic" pitchFamily="34" charset="-128"/>
              </a:defRPr>
            </a:lvl7pPr>
            <a:lvl8pPr marL="3429000" indent="-228600" eaLnBrk="0" fontAlgn="base" hangingPunct="0">
              <a:spcBef>
                <a:spcPct val="0"/>
              </a:spcBef>
              <a:spcAft>
                <a:spcPct val="0"/>
              </a:spcAft>
              <a:defRPr>
                <a:latin typeface="Arial" charset="0"/>
                <a:ea typeface="MS PGothic" pitchFamily="34" charset="-128"/>
              </a:defRPr>
            </a:lvl8pPr>
            <a:lvl9pPr marL="3886200" indent="-228600" eaLnBrk="0" fontAlgn="base" hangingPunct="0">
              <a:spcBef>
                <a:spcPct val="0"/>
              </a:spcBef>
              <a:spcAft>
                <a:spcPct val="0"/>
              </a:spcAft>
              <a:defRPr>
                <a:latin typeface="Arial" charset="0"/>
                <a:ea typeface="MS PGothic" pitchFamily="34" charset="-128"/>
              </a:defRPr>
            </a:lvl9pPr>
          </a:lstStyle>
          <a:p>
            <a:r>
              <a:rPr lang="en-US" sz="900" dirty="0" smtClean="0"/>
              <a:t>High level Spanish regulation approval</a:t>
            </a:r>
            <a:endParaRPr lang="en-US" sz="900" dirty="0"/>
          </a:p>
        </p:txBody>
      </p:sp>
    </p:spTree>
    <p:extLst>
      <p:ext uri="{BB962C8B-B14F-4D97-AF65-F5344CB8AC3E}">
        <p14:creationId xmlns:p14="http://schemas.microsoft.com/office/powerpoint/2010/main" val="2759098235"/>
      </p:ext>
    </p:extLst>
  </p:cSld>
  <p:clrMapOvr>
    <a:masterClrMapping/>
  </p:clrMapOvr>
  <p:transition spd="med">
    <p:zoom/>
  </p:transition>
  <p:timing>
    <p:tnLst>
      <p:par>
        <p:cTn id="1" dur="indefinite" restart="never" nodeType="tmRoot"/>
      </p:par>
    </p:tnLst>
  </p:timing>
</p:sld>
</file>

<file path=ppt/theme/theme1.xml><?xml version="1.0" encoding="utf-8"?>
<a:theme xmlns:a="http://schemas.openxmlformats.org/drawingml/2006/main" name="Default Theme">
  <a:themeElements>
    <a:clrScheme name="EUROGROUP">
      <a:dk1>
        <a:srgbClr val="000000"/>
      </a:dk1>
      <a:lt1>
        <a:srgbClr val="FFFFFF"/>
      </a:lt1>
      <a:dk2>
        <a:srgbClr val="B20E10"/>
      </a:dk2>
      <a:lt2>
        <a:srgbClr val="808080"/>
      </a:lt2>
      <a:accent1>
        <a:srgbClr val="E73137"/>
      </a:accent1>
      <a:accent2>
        <a:srgbClr val="A59890"/>
      </a:accent2>
      <a:accent3>
        <a:srgbClr val="FFFFFF"/>
      </a:accent3>
      <a:accent4>
        <a:srgbClr val="595959"/>
      </a:accent4>
      <a:accent5>
        <a:srgbClr val="F39200"/>
      </a:accent5>
      <a:accent6>
        <a:srgbClr val="CDCE00"/>
      </a:accent6>
      <a:hlink>
        <a:srgbClr val="808080"/>
      </a:hlink>
      <a:folHlink>
        <a:srgbClr val="E7313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85000"/>
          </a:schemeClr>
        </a:solidFill>
        <a:ln w="12700" cap="flat" cmpd="sng" algn="ctr">
          <a:solidFill>
            <a:schemeClr val="bg2"/>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sz="1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33CCFF"/>
        </a:lt1>
        <a:dk2>
          <a:srgbClr val="000000"/>
        </a:dk2>
        <a:lt2>
          <a:srgbClr val="808080"/>
        </a:lt2>
        <a:accent1>
          <a:srgbClr val="00CC99"/>
        </a:accent1>
        <a:accent2>
          <a:srgbClr val="3333CC"/>
        </a:accent2>
        <a:accent3>
          <a:srgbClr val="ADE2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985daa2e-53d8-4475-82b8-9c7d25324e34">ACER-2015-00969</_dlc_DocId>
    <_dlc_DocIdUrl xmlns="985daa2e-53d8-4475-82b8-9c7d25324e34">
      <Url>https://extranet.acer.europa.eu/en/Electricity/Regional_initiatives/Meetings/14th%20SWE%20IG%20meeting/_layouts/DocIdRedir.aspx?ID=ACER-2015-00969</Url>
      <Description>ACER-2015-00969</Description>
    </_dlc_DocIdUrl>
    <ACER_Abstract xmlns="985daa2e-53d8-4475-82b8-9c7d25324e3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55345E71661674FB75C23C33D3326B8" ma:contentTypeVersion="20" ma:contentTypeDescription="Create a new document." ma:contentTypeScope="" ma:versionID="ad79f20b4fbcb248183d86d73800a646">
  <xsd:schema xmlns:xsd="http://www.w3.org/2001/XMLSchema" xmlns:xs="http://www.w3.org/2001/XMLSchema" xmlns:p="http://schemas.microsoft.com/office/2006/metadata/properties" xmlns:ns2="985daa2e-53d8-4475-82b8-9c7d25324e34" targetNamespace="http://schemas.microsoft.com/office/2006/metadata/properties" ma:root="true" ma:fieldsID="35efc3e5b9c61b0dc7b50a186a6c1079" ns2:_="">
    <xsd:import namespace="985daa2e-53d8-4475-82b8-9c7d25324e34"/>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90679DE-BC9D-423B-8A62-F6D96AAB6974}"/>
</file>

<file path=customXml/itemProps2.xml><?xml version="1.0" encoding="utf-8"?>
<ds:datastoreItem xmlns:ds="http://schemas.openxmlformats.org/officeDocument/2006/customXml" ds:itemID="{03962168-D7EE-4076-B4EB-11BC9803A685}"/>
</file>

<file path=customXml/itemProps3.xml><?xml version="1.0" encoding="utf-8"?>
<ds:datastoreItem xmlns:ds="http://schemas.openxmlformats.org/officeDocument/2006/customXml" ds:itemID="{E38E7C22-4CA1-4958-94BA-2204585387A5}"/>
</file>

<file path=customXml/itemProps4.xml><?xml version="1.0" encoding="utf-8"?>
<ds:datastoreItem xmlns:ds="http://schemas.openxmlformats.org/officeDocument/2006/customXml" ds:itemID="{932345CD-E075-4286-B989-ADB31A147158}"/>
</file>

<file path=docProps/app.xml><?xml version="1.0" encoding="utf-8"?>
<Properties xmlns="http://schemas.openxmlformats.org/officeDocument/2006/extended-properties" xmlns:vt="http://schemas.openxmlformats.org/officeDocument/2006/docPropsVTypes">
  <Template>powerpoint_template_EPEX_2009</Template>
  <TotalTime>7379</TotalTime>
  <Words>472</Words>
  <Application>Microsoft Office PowerPoint</Application>
  <PresentationFormat>Format A4 (210 x 297 mm)</PresentationFormat>
  <Paragraphs>90</Paragraphs>
  <Slides>4</Slides>
  <Notes>1</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Default Theme</vt:lpstr>
      <vt:lpstr>SWE Day- Ahead market coupling</vt:lpstr>
      <vt:lpstr>Price caps and bid caps</vt:lpstr>
      <vt:lpstr>Fallback for SWE full coupling</vt:lpstr>
      <vt:lpstr>High level planning – SWE  Full coupling</vt:lpstr>
    </vt:vector>
  </TitlesOfParts>
  <Company>POWERNEXTSA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the event</dc:title>
  <dc:creator>Lantrain</dc:creator>
  <cp:lastModifiedBy>LAGHMAM Hind</cp:lastModifiedBy>
  <cp:revision>996</cp:revision>
  <dcterms:created xsi:type="dcterms:W3CDTF">2011-08-18T12:25:14Z</dcterms:created>
  <dcterms:modified xsi:type="dcterms:W3CDTF">2014-02-24T17:33:22Z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0x010100255345E71661674FB75C23C33D3326B8</vt:lpwstr>
  </property>
  <property fmtid="{D5CDD505-2E9C-101B-9397-08002B2CF9AE}" pid="3" name="_dlc_DocIdItemGuid">
    <vt:lpwstr>129a2f78-6274-42da-82e7-4f235cddff6a</vt:lpwstr>
  </property>
</Properties>
</file>