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2" r:id="rId4"/>
    <p:sldMasterId id="2147483711" r:id="rId5"/>
    <p:sldMasterId id="2147483660" r:id="rId6"/>
  </p:sldMasterIdLst>
  <p:notesMasterIdLst>
    <p:notesMasterId r:id="rId8"/>
  </p:notesMasterIdLst>
  <p:handoutMasterIdLst>
    <p:handoutMasterId r:id="rId9"/>
  </p:handoutMasterIdLst>
  <p:sldIdLst>
    <p:sldId id="285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5BA1"/>
    <a:srgbClr val="12515E"/>
    <a:srgbClr val="4843B3"/>
    <a:srgbClr val="307098"/>
    <a:srgbClr val="2953DB"/>
    <a:srgbClr val="4E4EF4"/>
    <a:srgbClr val="7EB5D6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4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886AE87-F5F5-49B0-9215-0E15B1B64B40}" type="datetimeFigureOut">
              <a:rPr lang="en-US"/>
              <a:pPr>
                <a:defRPr/>
              </a:pPr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04456B-0D43-409E-9D2E-433CB36424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2A5B181-CC62-4149-9960-AC23ADEB0FCA}" type="datetimeFigureOut">
              <a:rPr lang="en-US"/>
              <a:pPr>
                <a:defRPr/>
              </a:pPr>
              <a:t>3/30/2012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023AF1-35BC-40AC-A728-3DA1E01061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>
              <a:ext uri="{BEBA8EAE-BF5A-486C-A8C5-ECC9F3942E4B}"/>
            </a:extLst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 smtClean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270F316B-F577-4818-A0C9-BDA8F3B63045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9413" y="230188"/>
            <a:ext cx="2090737" cy="589597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30188"/>
            <a:ext cx="6119813" cy="5895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BBCEF-D98C-414B-8F9D-4013803DB403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9DD86-B437-4B93-A53B-77574DB20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F8BF0-BDB0-4696-83E8-E553363962CE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21CEA-6409-45A0-AE32-2DED619C19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C74A8-7492-49BD-8D1B-AF2DAA10A0A7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11278-00DA-46A7-A120-E142F8AE89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0C107-F6A2-495E-83E9-DD3F33038377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E5A3D-EDE2-4860-9FC6-2F21A20222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3B5FA-36E7-463C-A85A-15FE9A46657C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5912-4B44-4476-931B-2391CE1C35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C9F9E-E91C-43A0-B751-462890A5359F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3F228-13C3-4BD8-80B9-4B36A7ADEB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80830-31F0-49FF-9971-B2908F1CDA88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B9D3C-0061-4D2F-A48F-2D3273A097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5BFD-713C-4D84-B56E-6C55DF25ECB1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FEE56-65D4-4634-B4F9-FA19B6708D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0BA07-740B-41E7-B785-2499C24E7930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90F9E-0DCF-4B1F-A016-4FC7F88135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B77A-5A7E-46FD-9384-992F94669331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65144-2CB6-4AD1-91C3-F588CFC787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72BA-1966-4A01-9A9C-575538563756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47669-6313-4D3E-8E82-7DD96A6759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 algn="r">
              <a:defRPr sz="1400" b="0" smtClean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2AF0D3AE-47EB-492C-BD1A-B0E768815492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22263"/>
            <a:ext cx="7799388" cy="3794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625" y="1546225"/>
            <a:ext cx="7799388" cy="408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4103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7BD9ABB-AD58-4DC7-8936-92A6D6FDEE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rgbClr val="FFFFFF"/>
                </a:solidFill>
                <a:latin typeface="+mn-lt"/>
                <a:cs typeface="Verdana"/>
              </a:defRPr>
            </a:lvl1pPr>
          </a:lstStyle>
          <a:p>
            <a:pPr>
              <a:defRPr/>
            </a:pPr>
            <a:fld id="{0E1C9D7F-6888-4A96-9643-1B5A0DCD5615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  <a:endParaRPr lang="en-US" dirty="0"/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1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fontAlgn="base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998538" indent="-368300" algn="l" rtl="0" fontAlgn="base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406525" indent="-228600" algn="l" rtl="0" fontAlgn="base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814513" indent="-228600" algn="l" rtl="0" fontAlgn="base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</a:defRPr>
      </a:lvl4pPr>
      <a:lvl5pPr marL="2222500" indent="-228600" algn="l" rtl="0" fontAlgn="base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7"/>
          <p:cNvSpPr/>
          <p:nvPr/>
        </p:nvSpPr>
        <p:spPr>
          <a:xfrm flipV="1">
            <a:off x="0" y="0"/>
            <a:ext cx="8531225" cy="11366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  <a:endParaRPr lang="en-US" dirty="0"/>
          </a:p>
        </p:txBody>
      </p:sp>
      <p:sp>
        <p:nvSpPr>
          <p:cNvPr id="9" name="Round Same Side Corner Rectangle 13"/>
          <p:cNvSpPr/>
          <p:nvPr/>
        </p:nvSpPr>
        <p:spPr>
          <a:xfrm rot="16200000">
            <a:off x="5231606" y="2804319"/>
            <a:ext cx="547688" cy="7277100"/>
          </a:xfrm>
          <a:prstGeom prst="round2SameRect">
            <a:avLst/>
          </a:prstGeom>
          <a:solidFill>
            <a:schemeClr val="bg1"/>
          </a:solidFill>
          <a:ln>
            <a:noFill/>
          </a:ln>
          <a:effectLst>
            <a:outerShdw blurRad="2032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ound Same Side Corner Rectangle 12"/>
          <p:cNvSpPr/>
          <p:nvPr/>
        </p:nvSpPr>
        <p:spPr>
          <a:xfrm rot="5400000">
            <a:off x="483394" y="-369094"/>
            <a:ext cx="895350" cy="1871663"/>
          </a:xfrm>
          <a:prstGeom prst="round2Same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688138" y="62801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30708E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28076A40-6D19-4F94-9789-E3D1CBF0CAB6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pic>
        <p:nvPicPr>
          <p:cNvPr id="11270" name="Picture 14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98438" y="234950"/>
            <a:ext cx="14668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+mj-lt"/>
          <a:ea typeface="ＭＳ Ｐゴシック" pitchFamily="-108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title style</a:t>
            </a:r>
            <a:endParaRPr lang="en-US" smtClean="0"/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79AF0C-EB3A-40FA-A345-87579000E8E4}" type="datetime1">
              <a:rPr lang="en-IE"/>
              <a:pPr>
                <a:defRPr/>
              </a:pPr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E93FA0-EEB5-4BA8-B4E2-EDD80E6EF1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sldNum="0"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acer.europa.eu/portal/page/portal/ACER_HOME/Activities/Regional_Initiatives/Electricity_Regional_Initiatives/Inter-regional%20projects/NWE_day-ahead_implementation_project/Meetings/IG%20Meetings/3rd_IG_NWE/Agenda_and_distributed_docs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ChangeArrowheads="1"/>
          </p:cNvSpPr>
          <p:nvPr>
            <p:ph type="body" idx="4294967295"/>
          </p:nvPr>
        </p:nvSpPr>
        <p:spPr bwMode="auto">
          <a:xfrm>
            <a:off x="455613" y="1006475"/>
            <a:ext cx="8229600" cy="4525963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r>
              <a:rPr lang="en-GB" sz="1600" b="1" dirty="0" smtClean="0">
                <a:ea typeface="ＭＳ Ｐゴシック" pitchFamily="34" charset="-128"/>
              </a:rPr>
              <a:t>NRAs</a:t>
            </a:r>
            <a:r>
              <a:rPr lang="en-GB" sz="1600" dirty="0" smtClean="0">
                <a:ea typeface="ＭＳ Ｐゴシック" pitchFamily="34" charset="-128"/>
              </a:rPr>
              <a:t>: Provide more information as regards approval needs and time needed for approval processes.</a:t>
            </a:r>
          </a:p>
          <a:p>
            <a:r>
              <a:rPr lang="en-GB" sz="1600" b="1" dirty="0" smtClean="0">
                <a:ea typeface="ＭＳ Ｐゴシック" pitchFamily="34" charset="-128"/>
              </a:rPr>
              <a:t>NRAs</a:t>
            </a:r>
            <a:r>
              <a:rPr lang="en-GB" sz="1600" dirty="0" smtClean="0">
                <a:ea typeface="ＭＳ Ｐゴシック" pitchFamily="34" charset="-128"/>
              </a:rPr>
              <a:t>: Clarify approval process of the algorithm and in particular as regards TSOs requirements to the algorithm.</a:t>
            </a:r>
          </a:p>
          <a:p>
            <a:r>
              <a:rPr lang="en-GB" sz="1600" b="1" dirty="0" smtClean="0">
                <a:ea typeface="ＭＳ Ｐゴシック" pitchFamily="34" charset="-128"/>
              </a:rPr>
              <a:t>TSOs/PXs</a:t>
            </a:r>
            <a:r>
              <a:rPr lang="en-GB" sz="1600" dirty="0" smtClean="0">
                <a:ea typeface="ＭＳ Ｐゴシック" pitchFamily="34" charset="-128"/>
              </a:rPr>
              <a:t>: NRAs request more detailed information on budget. Preferably, this should be sent together with TSOs’/PXs’ request for regulatory approval of sharing arrangements and validation of common and local costs.</a:t>
            </a:r>
          </a:p>
          <a:p>
            <a:r>
              <a:rPr lang="en-GB" sz="1600" b="1" dirty="0" smtClean="0">
                <a:ea typeface="ＭＳ Ｐゴシック" pitchFamily="34" charset="-128"/>
              </a:rPr>
              <a:t>TSOs/PXs</a:t>
            </a:r>
            <a:r>
              <a:rPr lang="en-GB" sz="1600" dirty="0" smtClean="0">
                <a:ea typeface="ＭＳ Ｐゴシック" pitchFamily="34" charset="-128"/>
              </a:rPr>
              <a:t>: NRAs request to provide a proposal for cost sharing between NWE and non-NWE countries.</a:t>
            </a:r>
          </a:p>
          <a:p>
            <a:r>
              <a:rPr lang="en-GB" sz="1600" b="1" dirty="0" smtClean="0">
                <a:ea typeface="ＭＳ Ｐゴシック" pitchFamily="34" charset="-128"/>
              </a:rPr>
              <a:t>TSOs/PXs</a:t>
            </a:r>
            <a:r>
              <a:rPr lang="en-GB" sz="1600" dirty="0" smtClean="0">
                <a:ea typeface="ＭＳ Ｐゴシック" pitchFamily="34" charset="-128"/>
              </a:rPr>
              <a:t>: NRAs request a clear proposal on high level </a:t>
            </a:r>
            <a:r>
              <a:rPr lang="en-US" sz="1600" dirty="0" smtClean="0">
                <a:ea typeface="ＭＳ Ｐゴシック" pitchFamily="34" charset="-128"/>
              </a:rPr>
              <a:t>flexible high-level interim governance arrangements for the NWE project.</a:t>
            </a:r>
            <a:endParaRPr lang="en-GB" sz="1600" dirty="0" smtClean="0">
              <a:ea typeface="ＭＳ Ｐゴシック" pitchFamily="34" charset="-128"/>
            </a:endParaRPr>
          </a:p>
          <a:p>
            <a:r>
              <a:rPr lang="en-GB" sz="1600" b="1" dirty="0" smtClean="0">
                <a:ea typeface="ＭＳ Ｐゴシック" pitchFamily="34" charset="-128"/>
              </a:rPr>
              <a:t>PX</a:t>
            </a:r>
            <a:r>
              <a:rPr lang="en-GB" sz="1600" dirty="0" smtClean="0">
                <a:ea typeface="ＭＳ Ｐゴシック" pitchFamily="34" charset="-128"/>
              </a:rPr>
              <a:t>: Report back to the IG on the results of the PX workshop 2nd of April and in particular on the issue of cost sharing between PX (PCR / non-PCR PX; NWE / non-NWE PX).</a:t>
            </a:r>
          </a:p>
          <a:p>
            <a:endParaRPr lang="en-GB" sz="1600" dirty="0" smtClean="0">
              <a:ea typeface="ＭＳ Ｐゴシック" pitchFamily="34" charset="-128"/>
            </a:endParaRPr>
          </a:p>
          <a:p>
            <a:r>
              <a:rPr lang="en-GB" sz="1600" b="1" dirty="0" smtClean="0">
                <a:ea typeface="ＭＳ Ｐゴシック" pitchFamily="34" charset="-128"/>
              </a:rPr>
              <a:t>For information</a:t>
            </a:r>
            <a:r>
              <a:rPr lang="en-GB" sz="1600" dirty="0" smtClean="0">
                <a:ea typeface="ＭＳ Ｐゴシック" pitchFamily="34" charset="-128"/>
              </a:rPr>
              <a:t>: All documents from the day-ahead part of the IG meeting can be downloaded from the ACER website </a:t>
            </a:r>
            <a:r>
              <a:rPr lang="en-GB" sz="1600" dirty="0" smtClean="0">
                <a:ea typeface="ＭＳ Ｐゴシック" pitchFamily="34" charset="-128"/>
              </a:rPr>
              <a:t>(click </a:t>
            </a:r>
            <a:r>
              <a:rPr lang="en-GB" sz="1600" dirty="0" smtClean="0">
                <a:ea typeface="ＭＳ Ｐゴシック" pitchFamily="34" charset="-128"/>
              </a:rPr>
              <a:t>on </a:t>
            </a:r>
            <a:r>
              <a:rPr lang="en-GB" sz="1600" dirty="0" smtClean="0">
                <a:ea typeface="ＭＳ Ｐゴシック" pitchFamily="34" charset="-128"/>
                <a:hlinkClick r:id="rId2"/>
              </a:rPr>
              <a:t>Link</a:t>
            </a:r>
            <a:r>
              <a:rPr lang="en-GB" sz="1600" dirty="0" smtClean="0">
                <a:ea typeface="ＭＳ Ｐゴシック" pitchFamily="34" charset="-128"/>
              </a:rPr>
              <a:t>)</a:t>
            </a:r>
            <a:endParaRPr lang="en-GB" sz="1600" dirty="0" smtClean="0">
              <a:ea typeface="ＭＳ Ｐゴシック" pitchFamily="34" charset="-128"/>
            </a:endParaRPr>
          </a:p>
          <a:p>
            <a:endParaRPr lang="en-GB" sz="1600" dirty="0" smtClean="0">
              <a:ea typeface="ＭＳ Ｐゴシック" pitchFamily="34" charset="-12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17738" y="0"/>
            <a:ext cx="6951662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2400" b="1" dirty="0">
                <a:solidFill>
                  <a:srgbClr val="FFFFFF"/>
                </a:solidFill>
              </a:rPr>
              <a:t>NWE day-ahead project – action points</a:t>
            </a:r>
            <a:endParaRPr lang="en-IE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6BF18014C914EA3369FDEB5EE4523" ma:contentTypeVersion="20" ma:contentTypeDescription="Create a new document." ma:contentTypeScope="" ma:versionID="fc6b21837ed178c41ad3a23ea34efc1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985daa2e-53d8-4475-82b8-9c7d25324e34">ACER-2015-01529</_dlc_DocId>
    <_dlc_DocIdUrl xmlns="985daa2e-53d8-4475-82b8-9c7d25324e34">
      <Url>https://extranet.acer.europa.eu/en/Electricity/Regional_initiatives/Meetings/Joint%20Day-Ahead%20and%20Intraday%20NWE%20IG%20Meeting/_layouts/DocIdRedir.aspx?ID=ACER-2015-01529</Url>
      <Description>ACER-2015-01529</Description>
    </_dlc_DocIdUrl>
    <ACER_Abstract xmlns="985daa2e-53d8-4475-82b8-9c7d25324e34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4A274B00-5760-4BE5-B6E1-0A802F613E35}"/>
</file>

<file path=customXml/itemProps2.xml><?xml version="1.0" encoding="utf-8"?>
<ds:datastoreItem xmlns:ds="http://schemas.openxmlformats.org/officeDocument/2006/customXml" ds:itemID="{EA79E3BE-35D0-4D68-9CA4-2F5C8CE07705}"/>
</file>

<file path=customXml/itemProps3.xml><?xml version="1.0" encoding="utf-8"?>
<ds:datastoreItem xmlns:ds="http://schemas.openxmlformats.org/officeDocument/2006/customXml" ds:itemID="{9B82566C-F4EE-40CB-8AFB-CC06589B8220}"/>
</file>

<file path=customXml/itemProps4.xml><?xml version="1.0" encoding="utf-8"?>
<ds:datastoreItem xmlns:ds="http://schemas.openxmlformats.org/officeDocument/2006/customXml" ds:itemID="{7DA63718-E18B-4ECA-ABC4-24E919EA54FA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1095</TotalTime>
  <Words>179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Verdana</vt:lpstr>
      <vt:lpstr>Arial</vt:lpstr>
      <vt:lpstr>ＭＳ Ｐゴシック</vt:lpstr>
      <vt:lpstr>Trebuchet MS</vt:lpstr>
      <vt:lpstr>Calibri</vt:lpstr>
      <vt:lpstr>ACER new presentation template</vt:lpstr>
      <vt:lpstr>Custom Design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Isleio</cp:lastModifiedBy>
  <cp:revision>166</cp:revision>
  <dcterms:created xsi:type="dcterms:W3CDTF">2011-11-28T15:46:36Z</dcterms:created>
  <dcterms:modified xsi:type="dcterms:W3CDTF">2012-03-30T14:11:12Z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0x0101005F26BF18014C914EA3369FDEB5EE4523</vt:lpwstr>
  </property>
  <property fmtid="{D5CDD505-2E9C-101B-9397-08002B2CF9AE}" pid="3" name="_dlc_DocIdItemGuid">
    <vt:lpwstr>c54eba3e-d506-4839-82ce-776565caa16e</vt:lpwstr>
  </property>
</Properties>
</file>