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2.xml" ContentType="application/vnd.openxmlformats-officedocument.presentationml.slideMaster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3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customXml/itemProps3.xml" ContentType="application/vnd.openxmlformats-officedocument.customXmlProperties+xml"/>
  <Override PartName="/customXml/itemProps1.xml" ContentType="application/vnd.openxmlformats-officedocument.customXml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2" r:id="rId4"/>
    <p:sldMasterId id="2147483711" r:id="rId5"/>
    <p:sldMasterId id="2147483660" r:id="rId6"/>
  </p:sldMasterIdLst>
  <p:notesMasterIdLst>
    <p:notesMasterId r:id="rId9"/>
  </p:notesMasterIdLst>
  <p:handoutMasterIdLst>
    <p:handoutMasterId r:id="rId10"/>
  </p:handoutMasterIdLst>
  <p:sldIdLst>
    <p:sldId id="301" r:id="rId7"/>
    <p:sldId id="30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BA1"/>
    <a:srgbClr val="12515E"/>
    <a:srgbClr val="4843B3"/>
    <a:srgbClr val="307098"/>
    <a:srgbClr val="2953DB"/>
    <a:srgbClr val="4E4EF4"/>
    <a:srgbClr val="7EB5D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95" d="100"/>
          <a:sy n="95" d="100"/>
        </p:scale>
        <p:origin x="-44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customXml" Target="../customXml/item4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85BC29-8DF3-F144-8A0A-8493F3EEA37A}" type="datetimeFigureOut">
              <a:rPr lang="en-US" smtClean="0"/>
              <a:pPr/>
              <a:t>3/30/2012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A7452C-0A13-C447-BA57-7F548E1AE4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402733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268557-E376-0946-9F44-EA7BAAE1DC32}" type="datetimeFigureOut">
              <a:rPr lang="en-US" smtClean="0"/>
              <a:pPr/>
              <a:t>3/30/2012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DB7E98-F343-8748-B849-B8F9147EECD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741824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jpe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:\Users\camuscl\AppData\Local\Microsoft\Windows\Temporary Internet Files\Content.IE5\GTVTTPZC\MP900438622[3].jpg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70000"/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colorTemperature colorTemp="47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8586" y="-812573"/>
            <a:ext cx="897541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FOND_COVER_transp.png"/>
          <p:cNvPicPr>
            <a:picLocks noChangeAspect="1"/>
          </p:cNvPicPr>
          <p:nvPr userDrawn="1"/>
        </p:nvPicPr>
        <p:blipFill>
          <a:blip r:embed="rId4" cstate="print">
            <a:duotone>
              <a:prstClr val="black"/>
              <a:srgbClr val="2953DB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-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79770" y="0"/>
            <a:ext cx="9223769" cy="6858000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 userDrawn="1">
            <p:ph type="dt" sz="half" idx="10"/>
          </p:nvPr>
        </p:nvSpPr>
        <p:spPr>
          <a:xfrm>
            <a:off x="6772479" y="568030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400" b="0">
                <a:latin typeface="+mj-lt"/>
              </a:defRPr>
            </a:lvl1pPr>
          </a:lstStyle>
          <a:p>
            <a:pPr algn="r"/>
            <a:fld id="{6DC5A078-92B9-4F61-A3F1-2DA06B964681}" type="datetime1">
              <a:rPr lang="en-IE" smtClean="0">
                <a:solidFill>
                  <a:schemeClr val="bg1"/>
                </a:solidFill>
              </a:rPr>
              <a:pPr algn="r"/>
              <a:t>30/03/2012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à coins arrondis 7"/>
          <p:cNvSpPr/>
          <p:nvPr userDrawn="1"/>
        </p:nvSpPr>
        <p:spPr>
          <a:xfrm>
            <a:off x="-224009" y="770475"/>
            <a:ext cx="2937944" cy="127564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pic>
        <p:nvPicPr>
          <p:cNvPr id="9" name="Picture 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221" y="845118"/>
            <a:ext cx="2299484" cy="1047335"/>
          </a:xfrm>
          <a:prstGeom prst="rect">
            <a:avLst/>
          </a:prstGeom>
        </p:spPr>
      </p:pic>
      <p:sp>
        <p:nvSpPr>
          <p:cNvPr id="10" name="ZoneTexte 9"/>
          <p:cNvSpPr txBox="1"/>
          <p:nvPr userDrawn="1"/>
        </p:nvSpPr>
        <p:spPr>
          <a:xfrm>
            <a:off x="3275856" y="2060848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BE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82663" y="230188"/>
            <a:ext cx="7837487" cy="1039812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82663" y="230188"/>
            <a:ext cx="7837487" cy="1039812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82663" y="230188"/>
            <a:ext cx="7837487" cy="1039812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29413" y="230188"/>
            <a:ext cx="2090737" cy="5895975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30188"/>
            <a:ext cx="6119813" cy="58959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99CB4-AD26-44C7-B694-57BD20069EEC}" type="datetime1">
              <a:rPr lang="en-IE" smtClean="0"/>
              <a:pPr/>
              <a:t>30/03/2012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4DB6-6332-DE47-A727-F70E28B760D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sz="quarter" idx="10"/>
          </p:nvPr>
        </p:nvSpPr>
        <p:spPr>
          <a:xfrm>
            <a:off x="611560" y="1961456"/>
            <a:ext cx="8208912" cy="3987824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Verdana" pitchFamily="34" charset="0"/>
              </a:defRPr>
            </a:lvl1pPr>
            <a:lvl2pPr>
              <a:defRPr baseline="0">
                <a:latin typeface="Verdana" pitchFamily="34" charset="0"/>
              </a:defRPr>
            </a:lvl2pPr>
            <a:lvl3pPr>
              <a:defRPr baseline="0">
                <a:latin typeface="Verdana" pitchFamily="34" charset="0"/>
              </a:defRPr>
            </a:lvl3pPr>
            <a:lvl4pPr>
              <a:defRPr baseline="0">
                <a:latin typeface="Verdana" pitchFamily="34" charset="0"/>
              </a:defRPr>
            </a:lvl4pPr>
            <a:lvl5pPr>
              <a:defRPr baseline="0">
                <a:latin typeface="Verdana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rgbClr val="005BAB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996F8-65C5-40D8-9371-F503E332BC99}" type="datetime1">
              <a:rPr lang="en-IE" smtClean="0"/>
              <a:pPr/>
              <a:t>30/03/2012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4DB6-6332-DE47-A727-F70E28B760D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D0F6F-92BC-4912-B661-4DA0476BF987}" type="datetime1">
              <a:rPr lang="en-IE" smtClean="0"/>
              <a:pPr/>
              <a:t>30/03/2012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4DB6-6332-DE47-A727-F70E28B760D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72AD6-7D03-4480-866A-FEDD4ADEDBE5}" type="datetime1">
              <a:rPr lang="en-IE" smtClean="0"/>
              <a:pPr/>
              <a:t>30/03/2012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4DB6-6332-DE47-A727-F70E28B760D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EABF3-04BB-47B1-B7F8-AEB4BFE9E5C4}" type="datetime1">
              <a:rPr lang="en-IE" smtClean="0"/>
              <a:pPr/>
              <a:t>30/03/2012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4DB6-6332-DE47-A727-F70E28B760D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0FA87-1B49-40A9-804F-9D0250C1D9C3}" type="datetime1">
              <a:rPr lang="en-IE" smtClean="0"/>
              <a:pPr/>
              <a:t>30/03/2012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4DB6-6332-DE47-A727-F70E28B760D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79D1F-0A9D-4B38-AD38-550B390CB3E2}" type="datetime1">
              <a:rPr lang="en-IE" smtClean="0"/>
              <a:pPr/>
              <a:t>30/03/2012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4DB6-6332-DE47-A727-F70E28B760D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7932-9E23-4B29-BE22-A2E3E1547745}" type="datetime1">
              <a:rPr lang="en-IE" smtClean="0"/>
              <a:pPr/>
              <a:t>30/03/2012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4DB6-6332-DE47-A727-F70E28B760D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8CBDE-C4C8-49EA-B0EC-3DB4B2667F95}" type="datetime1">
              <a:rPr lang="en-IE" smtClean="0"/>
              <a:pPr/>
              <a:t>30/03/2012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4DB6-6332-DE47-A727-F70E28B760D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5D19C-0BF9-4DF6-9EFA-2FB9A4831E3D}" type="datetime1">
              <a:rPr lang="en-IE" smtClean="0"/>
              <a:pPr/>
              <a:t>30/03/2012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4DB6-6332-DE47-A727-F70E28B760D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866F8-65F7-47BF-87A4-93D547D637C2}" type="datetime1">
              <a:rPr lang="en-IE" smtClean="0"/>
              <a:pPr/>
              <a:t>30/03/2012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4DB6-6332-DE47-A727-F70E28B760D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27088" y="1811338"/>
            <a:ext cx="3919537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buFont typeface="Wingdings" pitchFamily="2" charset="2"/>
              <a:buChar char="§"/>
              <a:defRPr sz="2400"/>
            </a:lvl2pPr>
            <a:lvl3pPr>
              <a:defRPr sz="2000"/>
            </a:lvl3pPr>
            <a:lvl4pPr>
              <a:buFont typeface="Arial" pitchFamily="34" charset="0"/>
              <a:buChar char="•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899025" y="1811338"/>
            <a:ext cx="3921125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itre 9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rgbClr val="005BAB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2"/>
          <p:cNvSpPr>
            <a:spLocks noGrp="1"/>
          </p:cNvSpPr>
          <p:nvPr>
            <p:ph sz="half" idx="1"/>
          </p:nvPr>
        </p:nvSpPr>
        <p:spPr>
          <a:xfrm>
            <a:off x="827088" y="1811338"/>
            <a:ext cx="3919537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buFont typeface="Wingdings" pitchFamily="2" charset="2"/>
              <a:buChar char="§"/>
              <a:defRPr sz="2400"/>
            </a:lvl2pPr>
            <a:lvl3pPr>
              <a:defRPr sz="2000"/>
            </a:lvl3pPr>
            <a:lvl4pPr>
              <a:buFont typeface="Arial" pitchFamily="34" charset="0"/>
              <a:buChar char="•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Segnaposto contenuto 3"/>
          <p:cNvSpPr>
            <a:spLocks noGrp="1"/>
          </p:cNvSpPr>
          <p:nvPr>
            <p:ph sz="half" idx="2"/>
          </p:nvPr>
        </p:nvSpPr>
        <p:spPr>
          <a:xfrm>
            <a:off x="4899025" y="1811338"/>
            <a:ext cx="3921125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Titre 9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rgbClr val="005BAB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66737" y="451556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82663" y="771525"/>
            <a:ext cx="7837487" cy="10398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27088" y="1811338"/>
            <a:ext cx="7993062" cy="44259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045" y="1083733"/>
            <a:ext cx="7772400" cy="76764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5BA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9045" y="1941690"/>
            <a:ext cx="7772400" cy="1752600"/>
          </a:xfrm>
          <a:prstGeom prst="rect">
            <a:avLst/>
          </a:prstGeom>
        </p:spPr>
        <p:txBody>
          <a:bodyPr/>
          <a:lstStyle>
            <a:lvl1pPr marL="0" indent="0" algn="l">
              <a:buSzPct val="150000"/>
              <a:buFont typeface="Arial" pitchFamily="34" charset="0"/>
              <a:buChar char="•"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 Click to edit Master subtitle style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38800" y="6492875"/>
            <a:ext cx="2133600" cy="365125"/>
          </a:xfrm>
        </p:spPr>
        <p:txBody>
          <a:bodyPr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D55DBD76-A75C-400D-8905-86F7C46FB269}" type="datetime1">
              <a:rPr lang="en-IE" smtClean="0"/>
              <a:pPr/>
              <a:t>30/03/2012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6492875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82663" y="230188"/>
            <a:ext cx="7837487" cy="1039812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ingle Corner Rectangle 5"/>
          <p:cNvSpPr/>
          <p:nvPr/>
        </p:nvSpPr>
        <p:spPr>
          <a:xfrm>
            <a:off x="0" y="6381721"/>
            <a:ext cx="7937681" cy="476279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5620869" y="64928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 algn="r"/>
            <a:fld id="{70927E43-4B75-41CC-BA08-4AFAFA5D51C4}" type="datetime1">
              <a:rPr lang="en-IE" b="1" smtClean="0">
                <a:solidFill>
                  <a:srgbClr val="FFFFFF"/>
                </a:solidFill>
                <a:cs typeface="Verdana"/>
              </a:rPr>
              <a:pPr algn="r"/>
              <a:t>30/03/2012</a:t>
            </a:fld>
            <a:endParaRPr lang="en-US" b="1" dirty="0">
              <a:solidFill>
                <a:srgbClr val="FFFFFF"/>
              </a:solidFill>
              <a:cs typeface="Verdana"/>
            </a:endParaRPr>
          </a:p>
        </p:txBody>
      </p:sp>
      <p:sp>
        <p:nvSpPr>
          <p:cNvPr id="18" name="Round Single Corner Rectangle 7"/>
          <p:cNvSpPr/>
          <p:nvPr userDrawn="1"/>
        </p:nvSpPr>
        <p:spPr>
          <a:xfrm rot="10800000">
            <a:off x="2217329" y="0"/>
            <a:ext cx="6926671" cy="692675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3" name="Picture 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0951" y="-1"/>
            <a:ext cx="1466401" cy="667895"/>
          </a:xfrm>
          <a:prstGeom prst="rect">
            <a:avLst/>
          </a:prstGeom>
        </p:spPr>
      </p:pic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8823" y="146756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6" r:id="rId3"/>
    <p:sldLayoutId id="2147483727" r:id="rId4"/>
    <p:sldLayoutId id="2147483730" r:id="rId5"/>
    <p:sldLayoutId id="2147483731" r:id="rId6"/>
    <p:sldLayoutId id="2147483732" r:id="rId7"/>
    <p:sldLayoutId id="2147483747" r:id="rId8"/>
  </p:sldLayoutIdLst>
  <p:transition spd="med">
    <p:wipe dir="r"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ＭＳ Ｐゴシック" pitchFamily="-108" charset="-128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-108" charset="-128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-108" charset="-128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-108" charset="-128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-108" charset="-128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444500" indent="-4445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SzPct val="400000"/>
        <a:buFont typeface="Trebuchet MS" pitchFamily="34" charset="0"/>
        <a:buChar char="."/>
        <a:defRPr sz="28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1pPr>
      <a:lvl2pPr marL="998538" indent="-3683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SzPct val="125000"/>
        <a:buFont typeface="Trebuchet MS" pitchFamily="34" charset="0"/>
        <a:buChar char="»"/>
        <a:defRPr sz="2600">
          <a:solidFill>
            <a:schemeClr val="tx1"/>
          </a:solidFill>
          <a:latin typeface="+mn-lt"/>
          <a:ea typeface="ＭＳ Ｐゴシック" pitchFamily="-108" charset="-128"/>
        </a:defRPr>
      </a:lvl2pPr>
      <a:lvl3pPr marL="1406525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400">
          <a:solidFill>
            <a:schemeClr val="tx1"/>
          </a:solidFill>
          <a:latin typeface="+mn-lt"/>
          <a:ea typeface="ＭＳ Ｐゴシック" pitchFamily="-108" charset="-128"/>
        </a:defRPr>
      </a:lvl3pPr>
      <a:lvl4pPr marL="1814513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SzPct val="125000"/>
        <a:buFont typeface="Arial" charset="0"/>
        <a:buChar char="­"/>
        <a:defRPr sz="2200">
          <a:solidFill>
            <a:schemeClr val="tx1"/>
          </a:solidFill>
          <a:latin typeface="+mn-lt"/>
          <a:ea typeface="ＭＳ Ｐゴシック" pitchFamily="-108" charset="-128"/>
        </a:defRPr>
      </a:lvl4pPr>
      <a:lvl5pPr marL="22225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5pPr>
      <a:lvl6pPr marL="26797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6pPr>
      <a:lvl7pPr marL="31369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7pPr>
      <a:lvl8pPr marL="35941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8pPr>
      <a:lvl9pPr marL="40513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Rectangle 7"/>
          <p:cNvSpPr/>
          <p:nvPr/>
        </p:nvSpPr>
        <p:spPr>
          <a:xfrm flipV="1">
            <a:off x="0" y="-1"/>
            <a:ext cx="8530919" cy="1136386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Round Same Side Corner Rectangle 13"/>
          <p:cNvSpPr/>
          <p:nvPr/>
        </p:nvSpPr>
        <p:spPr>
          <a:xfrm rot="16200000">
            <a:off x="5231830" y="2804478"/>
            <a:ext cx="547825" cy="7276520"/>
          </a:xfrm>
          <a:prstGeom prst="round2SameRect">
            <a:avLst/>
          </a:prstGeom>
          <a:solidFill>
            <a:schemeClr val="bg1"/>
          </a:solidFill>
          <a:ln>
            <a:noFill/>
          </a:ln>
          <a:effectLst>
            <a:outerShdw blurRad="203200" dir="27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 Same Side Corner Rectangle 12"/>
          <p:cNvSpPr/>
          <p:nvPr/>
        </p:nvSpPr>
        <p:spPr>
          <a:xfrm rot="5400000">
            <a:off x="484616" y="-369110"/>
            <a:ext cx="894034" cy="1871693"/>
          </a:xfrm>
          <a:prstGeom prst="round2Same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6687669" y="6280494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fld id="{33480D3E-9266-4685-BC8F-3D26AB97752E}" type="datetime1">
              <a:rPr lang="en-IE" b="1" smtClean="0">
                <a:solidFill>
                  <a:srgbClr val="30708E"/>
                </a:solidFill>
                <a:latin typeface="Verdana"/>
                <a:cs typeface="Verdana"/>
              </a:rPr>
              <a:pPr algn="r"/>
              <a:t>30/03/2012</a:t>
            </a:fld>
            <a:endParaRPr lang="en-US" b="1" dirty="0">
              <a:solidFill>
                <a:srgbClr val="30708E"/>
              </a:solidFill>
              <a:latin typeface="Verdana"/>
              <a:cs typeface="Verdana"/>
            </a:endParaRPr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8432" y="234244"/>
            <a:ext cx="1466401" cy="66789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</p:sldLayoutIdLst>
  <p:transition spd="med"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+mj-lt"/>
          <a:ea typeface="ＭＳ Ｐゴシック" pitchFamily="-108" charset="-128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  <a:ea typeface="ＭＳ Ｐゴシック" pitchFamily="-108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  <a:ea typeface="ＭＳ Ｐゴシック" pitchFamily="-108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  <a:ea typeface="ＭＳ Ｐゴシック" pitchFamily="-108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  <a:ea typeface="ＭＳ Ｐゴシック" pitchFamily="-108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8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8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8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0E33C-0763-42E3-9F1B-0B7E1B33F523}" type="datetime1">
              <a:rPr lang="en-IE" smtClean="0"/>
              <a:pPr/>
              <a:t>30/03/2012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04DB6-6332-DE47-A727-F70E28B760D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Provide c</a:t>
            </a:r>
            <a:r>
              <a:rPr lang="en-GB" dirty="0" smtClean="0"/>
              <a:t>larity </a:t>
            </a:r>
            <a:r>
              <a:rPr lang="en-GB" dirty="0" smtClean="0"/>
              <a:t>on </a:t>
            </a:r>
            <a:r>
              <a:rPr lang="en-GB" dirty="0" smtClean="0"/>
              <a:t>what </a:t>
            </a:r>
            <a:r>
              <a:rPr lang="en-GB" dirty="0" smtClean="0"/>
              <a:t>and </a:t>
            </a:r>
            <a:r>
              <a:rPr lang="en-GB" dirty="0" smtClean="0"/>
              <a:t>how</a:t>
            </a:r>
            <a:endParaRPr lang="en-GB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539044" y="1851378"/>
            <a:ext cx="7891723" cy="4176888"/>
          </a:xfrm>
        </p:spPr>
        <p:txBody>
          <a:bodyPr/>
          <a:lstStyle/>
          <a:p>
            <a:pPr lvl="0">
              <a:defRPr/>
            </a:pPr>
            <a:r>
              <a:rPr lang="en-GB" sz="1800" dirty="0" smtClean="0"/>
              <a:t> </a:t>
            </a:r>
            <a:r>
              <a:rPr lang="en-GB" sz="1800" b="1" dirty="0" smtClean="0"/>
              <a:t>What?</a:t>
            </a:r>
          </a:p>
          <a:p>
            <a:pPr marL="514350" lvl="0" indent="-514350">
              <a:buNone/>
            </a:pPr>
            <a:endParaRPr lang="en-GB" sz="1600" dirty="0" smtClean="0"/>
          </a:p>
          <a:p>
            <a:pPr marL="971550" lvl="1" indent="-51435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1600" dirty="0" smtClean="0"/>
              <a:t>Content of the MOU and </a:t>
            </a:r>
            <a:r>
              <a:rPr lang="en-GB" sz="1600" dirty="0" smtClean="0"/>
              <a:t>PX CA </a:t>
            </a:r>
            <a:r>
              <a:rPr lang="en-GB" sz="1600" dirty="0" smtClean="0"/>
              <a:t>(what do they cover exactly? At what level of detail?) </a:t>
            </a:r>
          </a:p>
          <a:p>
            <a:pPr marL="971550" lvl="1" indent="-51435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1600" dirty="0" smtClean="0"/>
              <a:t>Relationship between the MOU and CA (one to be annexed to the other? One pre requisite to the other?) </a:t>
            </a:r>
          </a:p>
          <a:p>
            <a:pPr marL="971550" lvl="1" indent="-51435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1600" dirty="0" smtClean="0"/>
              <a:t>Status of the MOU and CA (binding?/commitment? Whish list?)</a:t>
            </a:r>
          </a:p>
          <a:p>
            <a:pPr marL="971550" lvl="1" indent="-51435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1600" dirty="0" smtClean="0"/>
              <a:t>What are we trying to implement exactly? Is ELBAS robust enough? </a:t>
            </a:r>
            <a:r>
              <a:rPr lang="en-GB" sz="1600" b="1" dirty="0" smtClean="0"/>
              <a:t>This is a priority as this issue can have severe repercussion on the overall project.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044" y="880851"/>
            <a:ext cx="7772400" cy="767645"/>
          </a:xfrm>
        </p:spPr>
        <p:txBody>
          <a:bodyPr/>
          <a:lstStyle/>
          <a:p>
            <a:r>
              <a:rPr lang="en-GB" dirty="0" smtClean="0"/>
              <a:t>Provide clarity </a:t>
            </a:r>
            <a:r>
              <a:rPr lang="en-GB" dirty="0" smtClean="0"/>
              <a:t>on </a:t>
            </a:r>
            <a:r>
              <a:rPr lang="en-GB" dirty="0" smtClean="0"/>
              <a:t>what </a:t>
            </a:r>
            <a:r>
              <a:rPr lang="en-GB" dirty="0" smtClean="0"/>
              <a:t>and </a:t>
            </a:r>
            <a:r>
              <a:rPr lang="en-GB" dirty="0" smtClean="0"/>
              <a:t>how</a:t>
            </a:r>
            <a:endParaRPr lang="en-GB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539044" y="1416676"/>
            <a:ext cx="7891723" cy="4842456"/>
          </a:xfrm>
        </p:spPr>
        <p:txBody>
          <a:bodyPr/>
          <a:lstStyle/>
          <a:p>
            <a:pPr lvl="0">
              <a:defRPr/>
            </a:pPr>
            <a:r>
              <a:rPr lang="en-GB" sz="1800" dirty="0" smtClean="0"/>
              <a:t> </a:t>
            </a:r>
            <a:r>
              <a:rPr lang="en-GB" sz="1800" b="1" dirty="0" smtClean="0"/>
              <a:t>How? </a:t>
            </a:r>
          </a:p>
          <a:p>
            <a:pPr marL="514350" lvl="0" indent="-514350">
              <a:buNone/>
            </a:pPr>
            <a:endParaRPr lang="en-GB" sz="1600" dirty="0" smtClean="0"/>
          </a:p>
          <a:p>
            <a:pPr marL="971550" lvl="1" indent="-51435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1600" dirty="0" smtClean="0"/>
              <a:t>Impact of the delay of the MOU and CA on our ability to meet the overall NWE end of 2012 deadline?</a:t>
            </a:r>
          </a:p>
          <a:p>
            <a:pPr marL="971550" lvl="1" indent="-51435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1600" dirty="0" smtClean="0"/>
              <a:t>Impact of the MOU and CA on implementation of local projects</a:t>
            </a:r>
          </a:p>
          <a:p>
            <a:pPr marL="971550" lvl="1" indent="-51435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1600" dirty="0" smtClean="0"/>
              <a:t>How can challenges be addressed? Need clarity on what the challenges are and a process to address these challenges. </a:t>
            </a:r>
            <a:r>
              <a:rPr lang="en-GB" sz="1600" b="1" dirty="0" smtClean="0">
                <a:cs typeface="+mn-cs"/>
              </a:rPr>
              <a:t>Need a plan for the project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r>
              <a:rPr lang="en-GB" sz="2000" b="1" dirty="0" smtClean="0">
                <a:cs typeface="+mn-cs"/>
              </a:rPr>
              <a:t>Way</a:t>
            </a:r>
            <a:r>
              <a:rPr lang="en-GB" sz="1800" dirty="0" smtClean="0"/>
              <a:t> </a:t>
            </a:r>
            <a:r>
              <a:rPr lang="en-GB" sz="1800" b="1" dirty="0" smtClean="0"/>
              <a:t>forward</a:t>
            </a:r>
            <a:r>
              <a:rPr lang="en-GB" sz="1800" dirty="0" smtClean="0"/>
              <a:t> 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1800" dirty="0" smtClean="0"/>
              <a:t>	TSOs and PXs to answer to these questions before the Florence Forum so that NRAs have clarity in the issues and can meaningfully react.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1800" dirty="0" smtClean="0"/>
              <a:t>	</a:t>
            </a:r>
            <a:r>
              <a:rPr lang="en-GB" sz="1800" dirty="0" smtClean="0"/>
              <a:t>Date </a:t>
            </a:r>
            <a:r>
              <a:rPr lang="en-GB" sz="1800" dirty="0" smtClean="0"/>
              <a:t>for IG meeting </a:t>
            </a:r>
            <a:r>
              <a:rPr lang="en-GB" sz="1800" dirty="0" smtClean="0"/>
              <a:t>on 9 May </a:t>
            </a:r>
            <a:r>
              <a:rPr lang="en-GB" sz="1800" dirty="0" smtClean="0"/>
              <a:t>before the Florence Forum. </a:t>
            </a:r>
            <a:r>
              <a:rPr lang="en-GB" sz="1800" dirty="0" smtClean="0"/>
              <a:t>Also anticipate that TSOs </a:t>
            </a:r>
            <a:r>
              <a:rPr lang="en-GB" sz="1800" dirty="0" smtClean="0"/>
              <a:t>and PXs can </a:t>
            </a:r>
            <a:r>
              <a:rPr lang="en-GB" sz="1800" dirty="0" smtClean="0"/>
              <a:t>demonstrate progress on these questions </a:t>
            </a:r>
            <a:r>
              <a:rPr lang="en-GB" sz="1800" dirty="0" smtClean="0"/>
              <a:t>at the 19 April AESAG </a:t>
            </a:r>
            <a:r>
              <a:rPr lang="en-GB" sz="1800" dirty="0" smtClean="0"/>
              <a:t>meeting.</a:t>
            </a:r>
            <a:endParaRPr lang="en-GB" sz="1800" dirty="0" smtClean="0"/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1800" dirty="0" smtClean="0"/>
              <a:t>   </a:t>
            </a:r>
          </a:p>
          <a:p>
            <a:pPr marL="971550" lvl="1" indent="-514350">
              <a:spcBef>
                <a:spcPts val="600"/>
              </a:spcBef>
              <a:spcAft>
                <a:spcPts val="600"/>
              </a:spcAft>
            </a:pPr>
            <a:endParaRPr lang="en-GB" sz="1600" dirty="0" smtClean="0"/>
          </a:p>
          <a:p>
            <a:pPr marL="971550" lvl="1" indent="-514350">
              <a:spcBef>
                <a:spcPts val="600"/>
              </a:spcBef>
              <a:spcAft>
                <a:spcPts val="600"/>
              </a:spcAft>
            </a:pPr>
            <a:endParaRPr lang="en-GB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ER new presentation template">
  <a:themeElements>
    <a:clrScheme name="Personnalisé 1">
      <a:dk1>
        <a:srgbClr val="000000"/>
      </a:dk1>
      <a:lt1>
        <a:srgbClr val="FFFFFF"/>
      </a:lt1>
      <a:dk2>
        <a:srgbClr val="000000"/>
      </a:dk2>
      <a:lt2>
        <a:srgbClr val="EAEAEA"/>
      </a:lt2>
      <a:accent1>
        <a:srgbClr val="9ECC3B"/>
      </a:accent1>
      <a:accent2>
        <a:srgbClr val="0070C0"/>
      </a:accent2>
      <a:accent3>
        <a:srgbClr val="FFFFFF"/>
      </a:accent3>
      <a:accent4>
        <a:srgbClr val="000000"/>
      </a:accent4>
      <a:accent5>
        <a:srgbClr val="CCE2AF"/>
      </a:accent5>
      <a:accent6>
        <a:srgbClr val="00529B"/>
      </a:accent6>
      <a:hlink>
        <a:srgbClr val="39ABEB"/>
      </a:hlink>
      <a:folHlink>
        <a:srgbClr val="FC5E1A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Office Theme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9ECC3B"/>
        </a:accent1>
        <a:accent2>
          <a:srgbClr val="005BAB"/>
        </a:accent2>
        <a:accent3>
          <a:srgbClr val="FFFFFF"/>
        </a:accent3>
        <a:accent4>
          <a:srgbClr val="000000"/>
        </a:accent4>
        <a:accent5>
          <a:srgbClr val="CCE2AF"/>
        </a:accent5>
        <a:accent6>
          <a:srgbClr val="00529B"/>
        </a:accent6>
        <a:hlink>
          <a:srgbClr val="39ABEB"/>
        </a:hlink>
        <a:folHlink>
          <a:srgbClr val="FC5E1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85daa2e-53d8-4475-82b8-9c7d25324e34">ACER-2015-01530</_dlc_DocId>
    <_dlc_DocIdUrl xmlns="985daa2e-53d8-4475-82b8-9c7d25324e34">
      <Url>https://extranet.acer.europa.eu/en/Electricity/Regional_initiatives/Meetings/Joint%20Day-Ahead%20and%20Intraday%20NWE%20IG%20Meeting/_layouts/DocIdRedir.aspx?ID=ACER-2015-01530</Url>
      <Description>ACER-2015-01530</Description>
    </_dlc_DocIdUrl>
    <ACER_Abstract xmlns="985daa2e-53d8-4475-82b8-9c7d25324e34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26BF18014C914EA3369FDEB5EE4523" ma:contentTypeVersion="20" ma:contentTypeDescription="Create a new document." ma:contentTypeScope="" ma:versionID="fc6b21837ed178c41ad3a23ea34efc1e">
  <xsd:schema xmlns:xsd="http://www.w3.org/2001/XMLSchema" xmlns:xs="http://www.w3.org/2001/XMLSchema" xmlns:p="http://schemas.microsoft.com/office/2006/metadata/properties" xmlns:ns2="985daa2e-53d8-4475-82b8-9c7d25324e34" targetNamespace="http://schemas.microsoft.com/office/2006/metadata/properties" ma:root="true" ma:fieldsID="87577735a49fbbb1e880d92c7652797e" ns2:_="">
    <xsd:import namespace="985daa2e-53d8-4475-82b8-9c7d25324e3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CER_Abstrac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1" nillable="true" ma:displayName="Abstract" ma:description="" ma:internalName="ACER_Abstract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CFB2BB-5DB9-4707-870E-E023809B2540}"/>
</file>

<file path=customXml/itemProps2.xml><?xml version="1.0" encoding="utf-8"?>
<ds:datastoreItem xmlns:ds="http://schemas.openxmlformats.org/officeDocument/2006/customXml" ds:itemID="{4B58E53D-22EB-4D1B-9036-37980DC166E9}"/>
</file>

<file path=customXml/itemProps3.xml><?xml version="1.0" encoding="utf-8"?>
<ds:datastoreItem xmlns:ds="http://schemas.openxmlformats.org/officeDocument/2006/customXml" ds:itemID="{BA499A92-D434-498F-B1BE-D08B70EC97A9}"/>
</file>

<file path=customXml/itemProps4.xml><?xml version="1.0" encoding="utf-8"?>
<ds:datastoreItem xmlns:ds="http://schemas.openxmlformats.org/officeDocument/2006/customXml" ds:itemID="{10099D02-545A-4B26-AB94-F395D13EC37F}"/>
</file>

<file path=docProps/app.xml><?xml version="1.0" encoding="utf-8"?>
<Properties xmlns="http://schemas.openxmlformats.org/officeDocument/2006/extended-properties" xmlns:vt="http://schemas.openxmlformats.org/officeDocument/2006/docPropsVTypes">
  <Template>ACER new presentation template</Template>
  <TotalTime>1183</TotalTime>
  <Words>165</Words>
  <Application>Microsoft Office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ACER new presentation template</vt:lpstr>
      <vt:lpstr>Custom Design</vt:lpstr>
      <vt:lpstr>Office Theme</vt:lpstr>
      <vt:lpstr>Provide clarity on what and how</vt:lpstr>
      <vt:lpstr>Provide clarity on what and how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Presentation</dc:title>
  <dc:creator>Claire CAMUS (ACER)</dc:creator>
  <cp:lastModifiedBy>Isleio</cp:lastModifiedBy>
  <cp:revision>152</cp:revision>
  <dcterms:created xsi:type="dcterms:W3CDTF">2011-11-28T15:46:36Z</dcterms:created>
  <dcterms:modified xsi:type="dcterms:W3CDTF">2012-03-30T14:25:35Z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0x0101005F26BF18014C914EA3369FDEB5EE4523</vt:lpwstr>
  </property>
  <property fmtid="{D5CDD505-2E9C-101B-9397-08002B2CF9AE}" pid="3" name="_dlc_DocIdItemGuid">
    <vt:lpwstr>1f7376a9-56f8-4b32-99bb-acf1af007a77</vt:lpwstr>
  </property>
</Properties>
</file>