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91" r:id="rId2"/>
    <p:sldMasterId id="2147483682" r:id="rId3"/>
    <p:sldMasterId id="2147483673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256" r:id="rId6"/>
    <p:sldId id="320" r:id="rId7"/>
    <p:sldId id="321" r:id="rId8"/>
    <p:sldId id="258" r:id="rId9"/>
  </p:sldIdLst>
  <p:sldSz cx="9144000" cy="6858000" type="screen4x3"/>
  <p:notesSz cx="6640513" cy="990441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a SLOKAR (ACER)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7EB5D6"/>
    <a:srgbClr val="00529B"/>
    <a:srgbClr val="7F7F7F"/>
    <a:srgbClr val="D6E7F2"/>
    <a:srgbClr val="EAEDF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13" autoAdjust="0"/>
  </p:normalViewPr>
  <p:slideViewPr>
    <p:cSldViewPr snapToGrid="0" snapToObjects="1">
      <p:cViewPr>
        <p:scale>
          <a:sx n="100" d="100"/>
          <a:sy n="100" d="100"/>
        </p:scale>
        <p:origin x="-190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-3702" y="-78"/>
      </p:cViewPr>
      <p:guideLst>
        <p:guide orient="horz" pos="3120"/>
        <p:guide pos="209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0788" y="0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63BDAA-D790-4F8C-9D12-4C67C20726D0}" type="datetimeFigureOut">
              <a:rPr lang="en-US"/>
              <a:pPr>
                <a:defRPr/>
              </a:pPr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7525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0788" y="9407525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553550-236F-417F-9C48-5285C0DF39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0788" y="0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09AEB1-490A-4663-BB02-982CBCD14569}" type="datetimeFigureOut">
              <a:rPr lang="en-US"/>
              <a:pPr>
                <a:defRPr/>
              </a:pPr>
              <a:t>9/21/2012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45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575" y="4705350"/>
            <a:ext cx="5313363" cy="4456113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lang="nl-BE" noProof="0" smtClean="0"/>
              <a:t>Click to edit Master text styles</a:t>
            </a:r>
          </a:p>
          <a:p>
            <a:pPr lvl="1"/>
            <a:r>
              <a:rPr lang="nl-BE" noProof="0" smtClean="0"/>
              <a:t>Second level</a:t>
            </a:r>
          </a:p>
          <a:p>
            <a:pPr lvl="2"/>
            <a:r>
              <a:rPr lang="nl-BE" noProof="0" smtClean="0"/>
              <a:t>Third level</a:t>
            </a:r>
          </a:p>
          <a:p>
            <a:pPr lvl="3"/>
            <a:r>
              <a:rPr lang="nl-BE" noProof="0" smtClean="0"/>
              <a:t>Fourth level</a:t>
            </a:r>
          </a:p>
          <a:p>
            <a:pPr lvl="4"/>
            <a:r>
              <a:rPr lang="nl-B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7525"/>
            <a:ext cx="2878138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0788" y="9407525"/>
            <a:ext cx="2878137" cy="49530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87494B-7A03-40B1-A7FD-E64139A8060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80DDA6-36EC-45E7-9CA0-F3582AE7C1A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52227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5" tIns="46442" rIns="92885" bIns="46442" anchor="b"/>
          <a:lstStyle/>
          <a:p>
            <a:pPr algn="r">
              <a:defRPr/>
            </a:pPr>
            <a:fld id="{4C9A7D11-703B-4E16-8602-CFC27DD4378D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/>
          </a:p>
        </p:txBody>
      </p:sp>
      <p:sp>
        <p:nvSpPr>
          <p:cNvPr id="52227" name="Slide Number Placeholder 3"/>
          <p:cNvSpPr txBox="1">
            <a:spLocks noGrp="1"/>
          </p:cNvSpPr>
          <p:nvPr/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885" tIns="46442" rIns="92885" bIns="46442" anchor="b"/>
          <a:lstStyle/>
          <a:p>
            <a:pPr algn="r">
              <a:defRPr/>
            </a:pPr>
            <a:fld id="{DE03C573-0034-48D9-8D66-C2A3DD4D14E9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431C-4468-460C-8641-E29F0980A462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2D929-0F7A-49E8-BFD5-B453BBBC2F58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A253C-C550-466B-B66F-8DABB7BCEABC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1AEC-6F59-4A3F-AEA0-2A1ED1C846CE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80ED6-83C4-4EDA-863F-AA565107942B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3FA68-D475-4AEE-8487-5CCCF5F1B731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69AFF-7C0C-4984-80DC-7469E0FBE0B6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EADF-AB63-459F-9F63-C6A3A597920C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ED85-3203-485F-AD5A-7748FE3B2560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B5206-4445-4439-A290-81DB0522A0B2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5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7" name="Picture 1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371600" y="0"/>
            <a:ext cx="7772400" cy="7683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algn="r" defTabSz="914400" eaLnBrk="0" hangingPunct="0">
              <a:lnSpc>
                <a:spcPct val="90000"/>
              </a:lnSpc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lang="en-US" sz="2000" kern="0" dirty="0">
              <a:solidFill>
                <a:schemeClr val="bg1"/>
              </a:solidFill>
              <a:latin typeface="+mj-lt"/>
              <a:ea typeface="ＭＳ Ｐゴシック" pitchFamily="-108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98ACAC-5818-4952-905B-81BF8A20290D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camuscl\AppData\Local\Microsoft\Windows\Temporary Internet Files\Content.IE5\GTVTTPZC\MP900438622[3].jp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8275" y="-812800"/>
            <a:ext cx="8975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" descr="FOND_COVER_transp.png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rgbClr val="2953DB">
                <a:tint val="45000"/>
                <a:satMod val="400000"/>
              </a:srgbClr>
            </a:duotone>
            <a:extLst>
              <a:ext uri="{BEBA8EAE-BF5A-486C-A8C5-ECC9F3942E4B}"/>
            </a:extLst>
          </a:blip>
          <a:stretch>
            <a:fillRect/>
          </a:stretch>
        </p:blipFill>
        <p:spPr>
          <a:xfrm>
            <a:off x="-79770" y="0"/>
            <a:ext cx="9223769" cy="6858000"/>
          </a:xfrm>
          <a:prstGeom prst="rect">
            <a:avLst/>
          </a:prstGeom>
        </p:spPr>
      </p:pic>
      <p:sp>
        <p:nvSpPr>
          <p:cNvPr id="4" name="Rectangle à coins arrondis 7"/>
          <p:cNvSpPr/>
          <p:nvPr userDrawn="1"/>
        </p:nvSpPr>
        <p:spPr>
          <a:xfrm>
            <a:off x="-223838" y="769938"/>
            <a:ext cx="2938463" cy="12763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BE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95250" y="844550"/>
            <a:ext cx="22987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9"/>
          <p:cNvSpPr txBox="1"/>
          <p:nvPr userDrawn="1"/>
        </p:nvSpPr>
        <p:spPr>
          <a:xfrm>
            <a:off x="3276600" y="2060575"/>
            <a:ext cx="49672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BE" dirty="0">
              <a:latin typeface="+mn-lt"/>
            </a:endParaRPr>
          </a:p>
        </p:txBody>
      </p:sp>
      <p:sp>
        <p:nvSpPr>
          <p:cNvPr id="7" name="Date Placeholder 5"/>
          <p:cNvSpPr>
            <a:spLocks noGrp="1"/>
          </p:cNvSpPr>
          <p:nvPr userDrawn="1">
            <p:ph type="dt" sz="half" idx="10"/>
          </p:nvPr>
        </p:nvSpPr>
        <p:spPr>
          <a:xfrm>
            <a:off x="6772275" y="56800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56C4F1D-D751-4123-B9CE-D212663118A6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quarter" idx="10"/>
          </p:nvPr>
        </p:nvSpPr>
        <p:spPr>
          <a:xfrm>
            <a:off x="611560" y="1961456"/>
            <a:ext cx="8208912" cy="3987824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Verdana" pitchFamily="34" charset="0"/>
              </a:defRPr>
            </a:lvl1pPr>
            <a:lvl2pPr>
              <a:defRPr baseline="0">
                <a:latin typeface="Verdana" pitchFamily="34" charset="0"/>
              </a:defRPr>
            </a:lvl2pPr>
            <a:lvl3pPr>
              <a:defRPr baseline="0">
                <a:latin typeface="Verdana" pitchFamily="34" charset="0"/>
              </a:defRPr>
            </a:lvl3pPr>
            <a:lvl4pPr>
              <a:defRPr baseline="0">
                <a:latin typeface="Verdana" pitchFamily="34" charset="0"/>
              </a:defRPr>
            </a:lvl4pPr>
            <a:lvl5pPr>
              <a:defRPr baseline="0"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 dirty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sz="half" idx="1"/>
          </p:nvPr>
        </p:nvSpPr>
        <p:spPr>
          <a:xfrm>
            <a:off x="827088" y="1811338"/>
            <a:ext cx="3919537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Segnaposto contenuto 3"/>
          <p:cNvSpPr>
            <a:spLocks noGrp="1"/>
          </p:cNvSpPr>
          <p:nvPr>
            <p:ph sz="half" idx="2"/>
          </p:nvPr>
        </p:nvSpPr>
        <p:spPr>
          <a:xfrm>
            <a:off x="4899025" y="1811338"/>
            <a:ext cx="3921125" cy="4425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itre 9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rgbClr val="005BAB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BE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6737" y="451556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663" y="771525"/>
            <a:ext cx="7837487" cy="10398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27088" y="1811338"/>
            <a:ext cx="7993062" cy="4425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1371600" y="0"/>
            <a:ext cx="7772400" cy="76835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pPr algn="r" defTabSz="914400" eaLnBrk="0" hangingPunct="0">
              <a:lnSpc>
                <a:spcPct val="90000"/>
              </a:lnSpc>
              <a:defRPr/>
            </a:pPr>
            <a:r>
              <a:rPr lang="en-US" sz="2000" kern="0" dirty="0" smtClean="0">
                <a:solidFill>
                  <a:schemeClr val="bg1"/>
                </a:solidFill>
                <a:latin typeface="+mj-lt"/>
                <a:ea typeface="ＭＳ Ｐゴシック" pitchFamily="-108" charset="-128"/>
                <a:cs typeface="+mj-cs"/>
              </a:rPr>
              <a:t>Click to edit Master title style</a:t>
            </a:r>
            <a:endParaRPr lang="en-US" sz="2000" kern="0" dirty="0">
              <a:solidFill>
                <a:schemeClr val="bg1"/>
              </a:solidFill>
              <a:latin typeface="+mj-lt"/>
              <a:ea typeface="ＭＳ Ｐゴシック" pitchFamily="-108" charset="-128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45" y="1083733"/>
            <a:ext cx="7772400" cy="76764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5BA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045" y="1941690"/>
            <a:ext cx="7772400" cy="1752600"/>
          </a:xfrm>
          <a:prstGeom prst="rect">
            <a:avLst/>
          </a:prstGeom>
        </p:spPr>
        <p:txBody>
          <a:bodyPr/>
          <a:lstStyle>
            <a:lvl1pPr marL="0" indent="0" algn="l">
              <a:buSzPct val="150000"/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638800" y="6492875"/>
            <a:ext cx="21336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AA5FD78-D2EC-41A2-B933-D59027310284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9499A-1370-4811-AC5E-088E7EE0AAB0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C4183-E644-4802-825A-BC56D7966E3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FF84A-0640-4B27-B14C-6AFA3918429C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BF69C-E366-42A4-AD64-A918E2B2DA2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F1CD0-455B-446B-A2DA-2AA8C671C4B9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D137-74C0-486C-B7A0-B69DFBFF7D3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2C76-B2BF-43BD-B674-55DC016D6CD7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77B4D-1899-4201-BE8F-1BE09FD1EC9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7305-48ED-4372-B828-CEF829E9181B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3401-74B0-420A-A545-5F746581B56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C554-074D-48AA-B696-470D3F20700F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7D169-E1D7-4EE4-85AB-DEAF0B1104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88B94-A775-4AFC-8DEB-1CB77A45884A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40904-C640-4A4B-A8AD-D7E0F0A889D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F0531-4AC2-416F-A677-01EB54105F9C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24276-1064-4884-A448-594D179BEA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6870D-2C05-4706-BAD1-06F956990BE1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70C2-E2DD-4B99-AE60-74BDAABF418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8954A-62B7-49FC-B373-0C69C92ACD66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885F9-8791-43AB-822A-213BE41C81E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3E9AA-7D55-4829-A83F-23E80173D818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58D8F-3555-4CBC-8EC5-0B27E809017C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B34D6-CED3-4D6D-A0E2-040CEE0297EB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30B63-D2B1-4D33-9A21-D87909B667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1876-4AC8-4926-939F-D14F87C9FA00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652BB-C353-4A4C-942E-84DE40CBE6C9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DE065-CD36-4A8C-82AB-D1C1FDD9F36C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5CCE-006E-44B4-87A4-FB173FC7367D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AC9E-4082-41D4-821A-6C5352BD84DC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D390-824E-4E73-9219-9033A4E5EED3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584A-2C9D-4CB6-AD16-7920B43841E5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204C1-1F58-45E2-B477-5C9780083728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0630-EB1E-48E8-A3AC-B3AB57521899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79951-D084-4FD1-91ED-790C31A25202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21A4A09-605F-42A1-AB1A-F822197D0B33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3" name="Round Single Corner Rectangle 5"/>
          <p:cNvSpPr/>
          <p:nvPr userDrawn="1"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6" name="Round Single Corner Rectangle 7"/>
          <p:cNvSpPr/>
          <p:nvPr userDrawn="1"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029" name="Picture 12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CA76A0-D41D-404D-9FE1-DCF1B942F53A}" type="datetimeFigureOut">
              <a:rPr lang="en-IE"/>
              <a:pPr>
                <a:defRPr/>
              </a:pPr>
              <a:t>21/09/2012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428DF9-4C82-4B55-AF90-12E47D8F68CF}" type="slidenum">
              <a:rPr lang="en-IE"/>
              <a:pPr>
                <a:defRPr/>
              </a:pPr>
              <a:t>‹Nr.›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F9F7913-83F0-4278-964A-9D374BFAB54E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17413" name="Picture 12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 Single Corner Rectangle 5"/>
          <p:cNvSpPr/>
          <p:nvPr/>
        </p:nvSpPr>
        <p:spPr>
          <a:xfrm>
            <a:off x="0" y="6381750"/>
            <a:ext cx="7937500" cy="4762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5621338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78F23D0-65C2-475D-AFDD-1108D0638352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18" name="Round Single Corner Rectangle 7"/>
          <p:cNvSpPr/>
          <p:nvPr/>
        </p:nvSpPr>
        <p:spPr>
          <a:xfrm rot="10800000">
            <a:off x="2217738" y="0"/>
            <a:ext cx="6926262" cy="692150"/>
          </a:xfrm>
          <a:prstGeom prst="round1Rect">
            <a:avLst/>
          </a:prstGeom>
          <a:solidFill>
            <a:srgbClr val="307098"/>
          </a:solidFill>
          <a:ln>
            <a:noFill/>
          </a:ln>
          <a:effectLst>
            <a:outerShdw blurRad="40000" dist="23000" dir="1836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 </a:t>
            </a:r>
          </a:p>
        </p:txBody>
      </p:sp>
      <p:pic>
        <p:nvPicPr>
          <p:cNvPr id="25605" name="Picture 12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11163" y="0"/>
            <a:ext cx="146685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9175" y="1460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ＭＳ Ｐゴシック" pitchFamily="-108" charset="-128"/>
          <a:cs typeface="ＭＳ Ｐゴシック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400000"/>
        <a:buFont typeface="Trebuchet MS" pitchFamily="34" charset="0"/>
        <a:buChar char="."/>
        <a:defRPr sz="28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1pPr>
      <a:lvl2pPr marL="998538" indent="-3683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Trebuchet MS" pitchFamily="34" charset="0"/>
        <a:buChar char="»"/>
        <a:defRPr sz="26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2pPr>
      <a:lvl3pPr marL="1406525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3pPr>
      <a:lvl4pPr marL="1814513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SzPct val="125000"/>
        <a:buFont typeface="Arial" charset="0"/>
        <a:buChar char="­"/>
        <a:defRPr sz="22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4pPr>
      <a:lvl5pPr marL="2222500" indent="-228600" algn="l" rtl="0" eaLnBrk="0" fontAlgn="base" hangingPunct="0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  <a:cs typeface="ＭＳ Ｐゴシック"/>
        </a:defRPr>
      </a:lvl5pPr>
      <a:lvl6pPr marL="26797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6pPr>
      <a:lvl7pPr marL="31369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7pPr>
      <a:lvl8pPr marL="35941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8pPr>
      <a:lvl9pPr marL="4051300" indent="-228600" algn="l" rtl="0" eaLnBrk="1" fontAlgn="base" hangingPunct="1">
        <a:spcBef>
          <a:spcPct val="0"/>
        </a:spcBef>
        <a:spcAft>
          <a:spcPct val="0"/>
        </a:spcAft>
        <a:buClr>
          <a:srgbClr val="005BAB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title style</a:t>
            </a:r>
            <a:endParaRPr lang="en-US" smtClean="0"/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7CC5B7A-308F-4BD7-9770-CED0C421B38D}" type="datetimeFigureOut">
              <a:rPr lang="en-US"/>
              <a:pPr>
                <a:defRPr/>
              </a:pPr>
              <a:t>9/21/2012</a:t>
            </a:fld>
            <a:r>
              <a:rPr lang="en-US"/>
              <a:t>05/12/2011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IE"/>
              <a:t>Getting to 2014: A Contribution from Regional Initiatives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7924A0-60C4-4932-9DE1-82984EADED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ransition/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Date Placeholder 5"/>
          <p:cNvSpPr txBox="1">
            <a:spLocks noGrp="1"/>
          </p:cNvSpPr>
          <p:nvPr/>
        </p:nvSpPr>
        <p:spPr bwMode="auto">
          <a:xfrm>
            <a:off x="6772275" y="5680075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19/09/2012</a:t>
            </a:r>
          </a:p>
        </p:txBody>
      </p:sp>
      <p:sp>
        <p:nvSpPr>
          <p:cNvPr id="49154" name="TextBox 8"/>
          <p:cNvSpPr txBox="1">
            <a:spLocks noChangeArrowheads="1"/>
          </p:cNvSpPr>
          <p:nvPr/>
        </p:nvSpPr>
        <p:spPr bwMode="auto">
          <a:xfrm>
            <a:off x="1127125" y="5645150"/>
            <a:ext cx="711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FFFF"/>
                </a:solidFill>
                <a:latin typeface="Verdana" pitchFamily="34" charset="0"/>
              </a:rPr>
              <a:t>NWE day-ahead price coupling – IG meeting</a:t>
            </a:r>
          </a:p>
        </p:txBody>
      </p:sp>
      <p:pic>
        <p:nvPicPr>
          <p:cNvPr id="491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75" y="769938"/>
            <a:ext cx="2300288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itle Placeholder 1"/>
          <p:cNvSpPr txBox="1">
            <a:spLocks/>
          </p:cNvSpPr>
          <p:nvPr/>
        </p:nvSpPr>
        <p:spPr bwMode="auto">
          <a:xfrm>
            <a:off x="2468563" y="2070100"/>
            <a:ext cx="6283325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chemeClr val="tx2"/>
                </a:solidFill>
                <a:latin typeface="Calibri" pitchFamily="34" charset="0"/>
                <a:ea typeface="ＭＳ Ｐゴシック"/>
                <a:cs typeface="ＭＳ Ｐゴシック"/>
              </a:rPr>
              <a:t>NWE Regulators view on handling of losses or other algorithm requirements</a:t>
            </a:r>
          </a:p>
          <a:p>
            <a:endParaRPr lang="en-US" sz="2600">
              <a:solidFill>
                <a:schemeClr val="tx2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395288" y="754063"/>
            <a:ext cx="8748712" cy="57610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>
                <a:ea typeface="ＭＳ Ｐゴシック"/>
                <a:cs typeface="ＭＳ Ｐゴシック"/>
              </a:rPr>
              <a:t>The objective of NWE day-ahead price coupling is maximization of social welfare.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>
                <a:ea typeface="ＭＳ Ｐゴシック"/>
                <a:cs typeface="ＭＳ Ｐゴシック"/>
              </a:rPr>
              <a:t>All costs and benefits associated should be taken into account.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US" sz="2400" smtClean="0">
                <a:ea typeface="ＭＳ Ｐゴシック"/>
                <a:cs typeface="ＭＳ Ｐゴシック"/>
              </a:rPr>
              <a:t>Among other things, HVDC g</a:t>
            </a:r>
            <a:r>
              <a:rPr lang="en-GB" sz="2400" smtClean="0"/>
              <a:t>rid losses are a social cost that - i</a:t>
            </a:r>
            <a:r>
              <a:rPr lang="en-US" sz="2400" smtClean="0">
                <a:ea typeface="ＭＳ Ｐゴシック"/>
                <a:cs typeface="ＭＳ Ｐゴシック"/>
              </a:rPr>
              <a:t>n general – shall </a:t>
            </a:r>
            <a:r>
              <a:rPr lang="en-GB" sz="2400" smtClean="0"/>
              <a:t>be taken into account by the price coupling algorithm. 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GB" sz="2400" smtClean="0"/>
              <a:t>NRAs seek to have a harmonised approach to this issue in line with EU Regulation for NWE day-ahead price coupling.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GB" sz="2400" smtClean="0"/>
              <a:t>However, in order to better understand the impacts and technical constraints of taking HVDC losses into account, NRAs need more information.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GB" sz="2400" smtClean="0"/>
              <a:t>Therefore, NWE NRAs will soon send an email to NWE day-ahead project leaders with concrete questions to be studied and ask for a reply by the next IG meeting.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90750" y="0"/>
            <a:ext cx="6953250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E" sz="2400" b="1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 bwMode="auto">
          <a:xfrm>
            <a:off x="395288" y="754063"/>
            <a:ext cx="8748712" cy="57610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GB" sz="2400" smtClean="0"/>
              <a:t>Moreover, NRAs would like to know which (other) requirements TSOs propose to be operational in the algorithm at which border and what their impacts are. </a:t>
            </a:r>
          </a:p>
          <a:p>
            <a:pPr marL="342900" lvl="1" indent="-342900" eaLnBrk="1" hangingPunct="1">
              <a:spcBef>
                <a:spcPct val="0"/>
              </a:spcBef>
              <a:buClr>
                <a:srgbClr val="7F7F7F"/>
              </a:buClr>
              <a:buFont typeface="Wingdings" pitchFamily="2" charset="2"/>
              <a:buChar char="§"/>
            </a:pPr>
            <a:r>
              <a:rPr lang="en-GB" sz="2400" smtClean="0"/>
              <a:t>The main new requirements which TSOs consider to introduce into the price coupling (HVDC losses, ramping constraints, min./max. flows,…) shall also be presented during the stakeholder forum.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190750" y="0"/>
            <a:ext cx="6953250" cy="7223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E" sz="2400" b="1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2" descr="C:\Users\camuscl\AppData\Local\Microsoft\Windows\Temporary Internet Files\Content.IE5\GTVTTPZC\MP900438622[3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341438"/>
            <a:ext cx="5627687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13"/>
          <p:cNvSpPr>
            <a:spLocks noChangeArrowheads="1"/>
          </p:cNvSpPr>
          <p:nvPr/>
        </p:nvSpPr>
        <p:spPr bwMode="auto">
          <a:xfrm>
            <a:off x="1473200" y="765175"/>
            <a:ext cx="6143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005BAB"/>
              </a:buClr>
              <a:buSzPct val="400000"/>
              <a:buFont typeface="Trebuchet MS" pitchFamily="34" charset="0"/>
              <a:buNone/>
            </a:pPr>
            <a:r>
              <a:rPr lang="en-GB" sz="2800" b="1">
                <a:solidFill>
                  <a:srgbClr val="00529B"/>
                </a:solidFill>
                <a:latin typeface="Verdana" pitchFamily="34" charset="0"/>
              </a:rPr>
              <a:t>Thank you for your attention!</a:t>
            </a:r>
          </a:p>
        </p:txBody>
      </p:sp>
      <p:sp>
        <p:nvSpPr>
          <p:cNvPr id="12" name="Segnaposto contenuto 3"/>
          <p:cNvSpPr>
            <a:spLocks noGrp="1"/>
          </p:cNvSpPr>
          <p:nvPr>
            <p:ph idx="4294967295"/>
          </p:nvPr>
        </p:nvSpPr>
        <p:spPr>
          <a:xfrm>
            <a:off x="1755775" y="5626100"/>
            <a:ext cx="5565775" cy="969963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buFont typeface="Trebuchet MS" pitchFamily="34" charset="0"/>
              <a:buNone/>
              <a:defRPr/>
            </a:pPr>
            <a:r>
              <a:rPr lang="en-GB" sz="2800" b="1" dirty="0">
                <a:solidFill>
                  <a:srgbClr val="00529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www.acer.europa.eu</a:t>
            </a:r>
          </a:p>
          <a:p>
            <a:pPr algn="ctr" eaLnBrk="1" fontAlgn="auto" hangingPunct="1">
              <a:spcAft>
                <a:spcPts val="0"/>
              </a:spcAft>
              <a:buFont typeface="Trebuchet MS" pitchFamily="34" charset="0"/>
              <a:buNone/>
              <a:defRPr/>
            </a:pPr>
            <a:endParaRPr lang="en-GB" dirty="0" smtClean="0">
              <a:solidFill>
                <a:schemeClr val="accent6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orence 5 Decemb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CER new presentation template">
  <a:themeElements>
    <a:clrScheme name="Personnalisé 1">
      <a:dk1>
        <a:srgbClr val="000000"/>
      </a:dk1>
      <a:lt1>
        <a:srgbClr val="FFFFFF"/>
      </a:lt1>
      <a:dk2>
        <a:srgbClr val="000000"/>
      </a:dk2>
      <a:lt2>
        <a:srgbClr val="EAEAEA"/>
      </a:lt2>
      <a:accent1>
        <a:srgbClr val="9ECC3B"/>
      </a:accent1>
      <a:accent2>
        <a:srgbClr val="0070C0"/>
      </a:accent2>
      <a:accent3>
        <a:srgbClr val="FFFFFF"/>
      </a:accent3>
      <a:accent4>
        <a:srgbClr val="000000"/>
      </a:accent4>
      <a:accent5>
        <a:srgbClr val="CCE2AF"/>
      </a:accent5>
      <a:accent6>
        <a:srgbClr val="00529B"/>
      </a:accent6>
      <a:hlink>
        <a:srgbClr val="39ABEB"/>
      </a:hlink>
      <a:folHlink>
        <a:srgbClr val="FC5E1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9ECC3B"/>
        </a:accent1>
        <a:accent2>
          <a:srgbClr val="005BAB"/>
        </a:accent2>
        <a:accent3>
          <a:srgbClr val="FFFFFF"/>
        </a:accent3>
        <a:accent4>
          <a:srgbClr val="000000"/>
        </a:accent4>
        <a:accent5>
          <a:srgbClr val="CCE2AF"/>
        </a:accent5>
        <a:accent6>
          <a:srgbClr val="00529B"/>
        </a:accent6>
        <a:hlink>
          <a:srgbClr val="39ABEB"/>
        </a:hlink>
        <a:folHlink>
          <a:srgbClr val="FC5E1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ACER-2015-01341</_dlc_DocId>
    <_dlc_DocIdUrl xmlns="985daa2e-53d8-4475-82b8-9c7d25324e34">
      <Url>https://extranet.acer.europa.eu/en/Electricity/Regional_initiatives/Meetings/6th%20IG%20meeting%20for%20NWE%20day-ahead%20price%20coupling/_layouts/DocIdRedir.aspx?ID=ACER-2015-01341</Url>
      <Description>ACER-2015-01341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AC53F4A3D4B646B7A873EC64DC8C5C" ma:contentTypeVersion="20" ma:contentTypeDescription="Create a new document." ma:contentTypeScope="" ma:versionID="340c3080add4bbbbba278b4721c34e2b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4FAE90AF-B4EC-43B8-AF52-B628CC311DB4}"/>
</file>

<file path=customXml/itemProps2.xml><?xml version="1.0" encoding="utf-8"?>
<ds:datastoreItem xmlns:ds="http://schemas.openxmlformats.org/officeDocument/2006/customXml" ds:itemID="{8E8A8C47-AFB6-44E3-9511-F174623C9CA8}"/>
</file>

<file path=customXml/itemProps3.xml><?xml version="1.0" encoding="utf-8"?>
<ds:datastoreItem xmlns:ds="http://schemas.openxmlformats.org/officeDocument/2006/customXml" ds:itemID="{D7414B12-7768-4AAF-AAB9-9BCB864D8BE1}"/>
</file>

<file path=customXml/itemProps4.xml><?xml version="1.0" encoding="utf-8"?>
<ds:datastoreItem xmlns:ds="http://schemas.openxmlformats.org/officeDocument/2006/customXml" ds:itemID="{70FBE268-A5D2-444E-A1AF-9312D3EF01DA}"/>
</file>

<file path=docProps/app.xml><?xml version="1.0" encoding="utf-8"?>
<Properties xmlns="http://schemas.openxmlformats.org/officeDocument/2006/extended-properties" xmlns:vt="http://schemas.openxmlformats.org/officeDocument/2006/docPropsVTypes">
  <Template>Florence 5 December</Template>
  <TotalTime>1899</TotalTime>
  <Words>197</Words>
  <Application>Microsoft Office PowerPoint</Application>
  <PresentationFormat>Bildschirmpräsentation (4:3)</PresentationFormat>
  <Paragraphs>16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Entwurfsvorlage</vt:lpstr>
      </vt:variant>
      <vt:variant>
        <vt:i4>23</vt:i4>
      </vt:variant>
      <vt:variant>
        <vt:lpstr>Folientitel</vt:lpstr>
      </vt:variant>
      <vt:variant>
        <vt:i4>4</vt:i4>
      </vt:variant>
    </vt:vector>
  </HeadingPairs>
  <TitlesOfParts>
    <vt:vector size="33" baseType="lpstr">
      <vt:lpstr>Arial</vt:lpstr>
      <vt:lpstr>Calibri</vt:lpstr>
      <vt:lpstr>Verdana</vt:lpstr>
      <vt:lpstr>ＭＳ Ｐゴシック</vt:lpstr>
      <vt:lpstr>Trebuchet MS</vt:lpstr>
      <vt:lpstr>Wingdings</vt:lpstr>
      <vt:lpstr>Florence 5 December</vt:lpstr>
      <vt:lpstr>Custom Design</vt:lpstr>
      <vt:lpstr>1_ACER new presentation template</vt:lpstr>
      <vt:lpstr>ACER new presentation template</vt:lpstr>
      <vt:lpstr>Office Theme</vt:lpstr>
      <vt:lpstr>Florence 5 December</vt:lpstr>
      <vt:lpstr>Florence 5 December</vt:lpstr>
      <vt:lpstr>Florence 5 December</vt:lpstr>
      <vt:lpstr>1_ACER new presentation template</vt:lpstr>
      <vt:lpstr>1_ACER new presentation template</vt:lpstr>
      <vt:lpstr>1_ACER new presentation template</vt:lpstr>
      <vt:lpstr>1_ACER new presentation template</vt:lpstr>
      <vt:lpstr>1_ACER new presentation template</vt:lpstr>
      <vt:lpstr>1_ACER new presentation template</vt:lpstr>
      <vt:lpstr>1_ACER new presentation template</vt:lpstr>
      <vt:lpstr>ACER new presentation template</vt:lpstr>
      <vt:lpstr>ACER new presentation template</vt:lpstr>
      <vt:lpstr>ACER new presentation template</vt:lpstr>
      <vt:lpstr>ACER new presentation template</vt:lpstr>
      <vt:lpstr>ACER new presentation template</vt:lpstr>
      <vt:lpstr>ACER new presentation template</vt:lpstr>
      <vt:lpstr>ACER new presentation template</vt:lpstr>
      <vt:lpstr>ACER new presentation template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Thomas Müller</dc:creator>
  <cp:lastModifiedBy>Thomas Müller</cp:lastModifiedBy>
  <cp:revision>190</cp:revision>
  <cp:lastPrinted>2012-04-25T07:34:27Z</cp:lastPrinted>
  <dcterms:created xsi:type="dcterms:W3CDTF">2011-11-19T19:03:52Z</dcterms:created>
  <dcterms:modified xsi:type="dcterms:W3CDTF">2012-09-21T07:57:59Z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0x01010034AC53F4A3D4B646B7A873EC64DC8C5C</vt:lpwstr>
  </property>
  <property fmtid="{D5CDD505-2E9C-101B-9397-08002B2CF9AE}" pid="3" name="_dlc_DocIdItemGuid">
    <vt:lpwstr>31ad8fca-9546-4c9c-b9a1-34fdd3156af5</vt:lpwstr>
  </property>
</Properties>
</file>