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4.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1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5.xml" ContentType="application/vnd.openxmlformats-officedocument.presentationml.slideLayout+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heme/theme5.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2" r:id="rId1"/>
    <p:sldMasterId id="2147483711" r:id="rId2"/>
    <p:sldMasterId id="2147483660" r:id="rId3"/>
  </p:sldMasterIdLst>
  <p:notesMasterIdLst>
    <p:notesMasterId r:id="rId11"/>
  </p:notesMasterIdLst>
  <p:handoutMasterIdLst>
    <p:handoutMasterId r:id="rId12"/>
  </p:handoutMasterIdLst>
  <p:sldIdLst>
    <p:sldId id="303" r:id="rId4"/>
    <p:sldId id="389" r:id="rId5"/>
    <p:sldId id="391" r:id="rId6"/>
    <p:sldId id="392" r:id="rId7"/>
    <p:sldId id="393" r:id="rId8"/>
    <p:sldId id="394" r:id="rId9"/>
    <p:sldId id="310" r:id="rId10"/>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D74"/>
    <a:srgbClr val="008000"/>
    <a:srgbClr val="FF3300"/>
    <a:srgbClr val="CC3300"/>
    <a:srgbClr val="005BA1"/>
    <a:srgbClr val="B8CCE4"/>
    <a:srgbClr val="CCFF99"/>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3217" autoAdjust="0"/>
  </p:normalViewPr>
  <p:slideViewPr>
    <p:cSldViewPr snapToGrid="0" snapToObjects="1">
      <p:cViewPr>
        <p:scale>
          <a:sx n="90" d="100"/>
          <a:sy n="90" d="100"/>
        </p:scale>
        <p:origin x="-1452" y="-42"/>
      </p:cViewPr>
      <p:guideLst>
        <p:guide orient="horz" pos="1041"/>
        <p:guide pos="16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tableStyles" Target="tableStyles.xml"/><Relationship Id="rId20"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customXml" Target="../customXml/item3.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1ACEE40-8B3D-4E37-90E0-863449C9DB2D}" type="datetimeFigureOut">
              <a:rPr lang="en-US"/>
              <a:pPr>
                <a:defRPr/>
              </a:pPr>
              <a:t>2/28/2013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812E056-FBC6-460C-8F5E-65FA51BAAEB1}" type="slidenum">
              <a:rPr lang="en-US"/>
              <a:pPr>
                <a:defRPr/>
              </a:pPr>
              <a:t>‹N°›</a:t>
            </a:fld>
            <a:endParaRPr lang="en-US" dirty="0"/>
          </a:p>
        </p:txBody>
      </p:sp>
    </p:spTree>
    <p:extLst>
      <p:ext uri="{BB962C8B-B14F-4D97-AF65-F5344CB8AC3E}">
        <p14:creationId xmlns:p14="http://schemas.microsoft.com/office/powerpoint/2010/main" val="18915306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5EA4D6E-F572-41DF-8D87-0FD78046A3CC}" type="datetimeFigureOut">
              <a:rPr lang="en-US"/>
              <a:pPr>
                <a:defRPr/>
              </a:pPr>
              <a:t>2/28/2013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nl-BE" noProof="0" smtClean="0"/>
              <a:t>Click to edit Master text styles</a:t>
            </a:r>
          </a:p>
          <a:p>
            <a:pPr lvl="1"/>
            <a:r>
              <a:rPr lang="nl-BE" noProof="0" smtClean="0"/>
              <a:t>Second level</a:t>
            </a:r>
          </a:p>
          <a:p>
            <a:pPr lvl="2"/>
            <a:r>
              <a:rPr lang="nl-BE" noProof="0" smtClean="0"/>
              <a:t>Third level</a:t>
            </a:r>
          </a:p>
          <a:p>
            <a:pPr lvl="3"/>
            <a:r>
              <a:rPr lang="nl-BE" noProof="0" smtClean="0"/>
              <a:t>Fourth level</a:t>
            </a:r>
          </a:p>
          <a:p>
            <a:pPr lvl="4"/>
            <a:r>
              <a:rPr lang="nl-BE"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8F70F74-B055-48FF-BA09-AE428814CCF1}" type="slidenum">
              <a:rPr lang="en-US"/>
              <a:pPr>
                <a:defRPr/>
              </a:pPr>
              <a:t>‹N°›</a:t>
            </a:fld>
            <a:endParaRPr lang="en-US" dirty="0"/>
          </a:p>
        </p:txBody>
      </p:sp>
    </p:spTree>
    <p:extLst>
      <p:ext uri="{BB962C8B-B14F-4D97-AF65-F5344CB8AC3E}">
        <p14:creationId xmlns:p14="http://schemas.microsoft.com/office/powerpoint/2010/main" val="411845868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A73D8C-71B6-4E8D-BEC8-657C72FD56D4}" type="slidenum">
              <a:rPr lang="en-US" smtClean="0">
                <a:cs typeface="Arial" charset="0"/>
              </a:rPr>
              <a:pPr fontAlgn="base">
                <a:spcBef>
                  <a:spcPct val="0"/>
                </a:spcBef>
                <a:spcAft>
                  <a:spcPct val="0"/>
                </a:spcAft>
                <a:defRPr/>
              </a:pPr>
              <a:t>7</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Diapositiva titolo">
    <p:spTree>
      <p:nvGrpSpPr>
        <p:cNvPr id="1" name=""/>
        <p:cNvGrpSpPr/>
        <p:nvPr/>
      </p:nvGrpSpPr>
      <p:grpSpPr>
        <a:xfrm>
          <a:off x="0" y="0"/>
          <a:ext cx="0" cy="0"/>
          <a:chOff x="0" y="0"/>
          <a:chExt cx="0" cy="0"/>
        </a:xfrm>
      </p:grpSpPr>
      <p:pic>
        <p:nvPicPr>
          <p:cNvPr id="2" name="Picture 2" descr="C:\Users\camuscl\AppData\Local\Microsoft\Windows\Temporary Internet Files\Content.IE5\GTVTTPZC\MP900438622[3].jpg"/>
          <p:cNvPicPr>
            <a:picLocks noChangeAspect="1" noChangeArrowheads="1"/>
          </p:cNvPicPr>
          <p:nvPr userDrawn="1"/>
        </p:nvPicPr>
        <p:blipFill>
          <a:blip r:embed="rId2">
            <a:lum bright="70000" contrast="-70000"/>
          </a:blip>
          <a:srcRect/>
          <a:stretch>
            <a:fillRect/>
          </a:stretch>
        </p:blipFill>
        <p:spPr bwMode="auto">
          <a:xfrm>
            <a:off x="168275" y="0"/>
            <a:ext cx="8975725" cy="6858000"/>
          </a:xfrm>
          <a:prstGeom prst="rect">
            <a:avLst/>
          </a:prstGeom>
          <a:noFill/>
          <a:ln w="9525">
            <a:noFill/>
            <a:miter lim="800000"/>
            <a:headEnd/>
            <a:tailEnd/>
          </a:ln>
        </p:spPr>
      </p:pic>
      <p:pic>
        <p:nvPicPr>
          <p:cNvPr id="3" name="Picture 6" descr="FOND_COVER_transp.png"/>
          <p:cNvPicPr>
            <a:picLocks noChangeAspect="1"/>
          </p:cNvPicPr>
          <p:nvPr userDrawn="1"/>
        </p:nvPicPr>
        <p:blipFill>
          <a:blip r:embed="rId3" cstate="print">
            <a:duotone>
              <a:prstClr val="black"/>
              <a:srgbClr val="2953DB">
                <a:tint val="45000"/>
                <a:satMod val="400000"/>
              </a:srgbClr>
            </a:duotone>
            <a:extLst/>
          </a:blip>
          <a:stretch>
            <a:fillRect/>
          </a:stretch>
        </p:blipFill>
        <p:spPr>
          <a:xfrm>
            <a:off x="-79770" y="0"/>
            <a:ext cx="9223769" cy="6858000"/>
          </a:xfrm>
          <a:prstGeom prst="rect">
            <a:avLst/>
          </a:prstGeom>
        </p:spPr>
      </p:pic>
      <p:sp>
        <p:nvSpPr>
          <p:cNvPr id="4" name="Rectangle à coins arrondis 7"/>
          <p:cNvSpPr/>
          <p:nvPr userDrawn="1"/>
        </p:nvSpPr>
        <p:spPr>
          <a:xfrm>
            <a:off x="-223838" y="769938"/>
            <a:ext cx="2938463" cy="1276350"/>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BE" dirty="0"/>
          </a:p>
        </p:txBody>
      </p:sp>
      <p:pic>
        <p:nvPicPr>
          <p:cNvPr id="5" name="Picture 3"/>
          <p:cNvPicPr>
            <a:picLocks noChangeAspect="1"/>
          </p:cNvPicPr>
          <p:nvPr userDrawn="1"/>
        </p:nvPicPr>
        <p:blipFill>
          <a:blip r:embed="rId4"/>
          <a:srcRect/>
          <a:stretch>
            <a:fillRect/>
          </a:stretch>
        </p:blipFill>
        <p:spPr bwMode="auto">
          <a:xfrm>
            <a:off x="95250" y="844550"/>
            <a:ext cx="2298700" cy="1047750"/>
          </a:xfrm>
          <a:prstGeom prst="rect">
            <a:avLst/>
          </a:prstGeom>
          <a:noFill/>
          <a:ln w="9525">
            <a:noFill/>
            <a:miter lim="800000"/>
            <a:headEnd/>
            <a:tailEnd/>
          </a:ln>
        </p:spPr>
      </p:pic>
      <p:sp>
        <p:nvSpPr>
          <p:cNvPr id="6" name="ZoneTexte 9"/>
          <p:cNvSpPr txBox="1"/>
          <p:nvPr userDrawn="1"/>
        </p:nvSpPr>
        <p:spPr>
          <a:xfrm>
            <a:off x="3276600" y="2060575"/>
            <a:ext cx="4967288" cy="369888"/>
          </a:xfrm>
          <a:prstGeom prst="rect">
            <a:avLst/>
          </a:prstGeom>
          <a:noFill/>
        </p:spPr>
        <p:txBody>
          <a:bodyPr>
            <a:spAutoFit/>
          </a:bodyPr>
          <a:lstStyle/>
          <a:p>
            <a:pPr fontAlgn="auto">
              <a:spcBef>
                <a:spcPts val="0"/>
              </a:spcBef>
              <a:spcAft>
                <a:spcPts val="0"/>
              </a:spcAft>
              <a:defRPr/>
            </a:pPr>
            <a:endParaRPr lang="fr-BE" dirty="0">
              <a:latin typeface="+mn-lt"/>
              <a:cs typeface="+mn-cs"/>
            </a:endParaRPr>
          </a:p>
        </p:txBody>
      </p:sp>
      <p:sp>
        <p:nvSpPr>
          <p:cNvPr id="7" name="Date Placeholder 5"/>
          <p:cNvSpPr>
            <a:spLocks noGrp="1"/>
          </p:cNvSpPr>
          <p:nvPr userDrawn="1">
            <p:ph type="dt" sz="half" idx="10"/>
          </p:nvPr>
        </p:nvSpPr>
        <p:spPr>
          <a:xfrm>
            <a:off x="6772275" y="5680075"/>
            <a:ext cx="2133600" cy="365125"/>
          </a:xfrm>
        </p:spPr>
        <p:txBody>
          <a:bodyPr/>
          <a:lstStyle>
            <a:lvl1pPr>
              <a:defRPr sz="1400" b="0">
                <a:solidFill>
                  <a:schemeClr val="bg1"/>
                </a:solidFill>
                <a:latin typeface="+mj-lt"/>
                <a:cs typeface="+mn-cs"/>
              </a:defRPr>
            </a:lvl1pPr>
          </a:lstStyle>
          <a:p>
            <a:pPr>
              <a:defRPr/>
            </a:pPr>
            <a:endParaRPr lang="en-US"/>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982663" y="230188"/>
            <a:ext cx="7837487" cy="1039812"/>
          </a:xfrm>
          <a:prstGeom prst="rect">
            <a:avLst/>
          </a:prstGeom>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982663" y="230188"/>
            <a:ext cx="7837487" cy="1039812"/>
          </a:xfrm>
          <a:prstGeom prst="rect">
            <a:avLst/>
          </a:prstGeom>
        </p:spPr>
        <p:txBody>
          <a:bodyPr/>
          <a:lstStyle/>
          <a:p>
            <a:r>
              <a:rPr lang="it-IT" smtClean="0"/>
              <a:t>Fare clic per modificare lo stile del titolo</a:t>
            </a:r>
            <a:endParaRPr lang="en-GB"/>
          </a:p>
        </p:txBody>
      </p:sp>
    </p:spTree>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transition spd="med">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transition spd="med">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982663" y="230188"/>
            <a:ext cx="7837487" cy="1039812"/>
          </a:xfrm>
          <a:prstGeom prst="rect">
            <a:avLst/>
          </a:prstGeom>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transition spd="med">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29413" y="230188"/>
            <a:ext cx="2090737" cy="5895975"/>
          </a:xfrm>
          <a:prstGeom prst="rect">
            <a:avLst/>
          </a:prstGeo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7200" y="230188"/>
            <a:ext cx="6119813" cy="5895975"/>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transition spd="med">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B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5D3479-F375-4E61-A2FA-E947E0D12BEB}" type="slidenum">
              <a:rPr lang="en-US"/>
              <a:pPr>
                <a:defRPr/>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9" name="Espace réservé du contenu 8"/>
          <p:cNvSpPr>
            <a:spLocks noGrp="1"/>
          </p:cNvSpPr>
          <p:nvPr>
            <p:ph sz="quarter" idx="10"/>
          </p:nvPr>
        </p:nvSpPr>
        <p:spPr>
          <a:xfrm>
            <a:off x="611560" y="1961456"/>
            <a:ext cx="8208912" cy="3987824"/>
          </a:xfrm>
          <a:prstGeom prst="rect">
            <a:avLst/>
          </a:prstGeom>
        </p:spPr>
        <p:txBody>
          <a:bodyPr/>
          <a:lstStyle>
            <a:lvl1pPr>
              <a:defRPr baseline="0">
                <a:latin typeface="Verdana" pitchFamily="34" charset="0"/>
              </a:defRPr>
            </a:lvl1pPr>
            <a:lvl2pPr>
              <a:defRPr baseline="0">
                <a:latin typeface="Verdana" pitchFamily="34" charset="0"/>
              </a:defRPr>
            </a:lvl2pPr>
            <a:lvl3pPr>
              <a:defRPr baseline="0">
                <a:latin typeface="Verdana" pitchFamily="34" charset="0"/>
              </a:defRPr>
            </a:lvl3pPr>
            <a:lvl4pPr>
              <a:defRPr baseline="0">
                <a:latin typeface="Verdana" pitchFamily="34" charset="0"/>
              </a:defRPr>
            </a:lvl4pPr>
            <a:lvl5pPr>
              <a:defRPr baseline="0">
                <a:latin typeface="Verdan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10"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cSld>
  <p:clrMapOvr>
    <a:masterClrMapping/>
  </p:clrMapOvr>
  <p:transition spd="med">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3" name="Content Placeholder 2"/>
          <p:cNvSpPr>
            <a:spLocks noGrp="1"/>
          </p:cNvSpPr>
          <p:nvPr>
            <p:ph idx="1"/>
          </p:nvPr>
        </p:nvSpPr>
        <p:spPr/>
        <p:txBody>
          <a:body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8A2589-D300-4D21-B3A9-D6B738314C62}" type="slidenum">
              <a:rPr lang="en-US"/>
              <a:pPr>
                <a:defRPr/>
              </a:pPr>
              <a:t>‹N°›</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B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F18CAC-746B-4D85-A3B4-FA2EF2568EF7}" type="slidenum">
              <a:rPr lang="en-US"/>
              <a:pPr>
                <a:defRPr/>
              </a:pPr>
              <a:t>‹N°›</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B80492A-4424-491C-B50E-CD1F7A105674}" type="slidenum">
              <a:rPr lang="en-US"/>
              <a:pPr>
                <a:defRPr/>
              </a:pPr>
              <a:t>‹N°›</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B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2F2BD8E-F3AA-4312-96F7-EBEBA37384C1}" type="slidenum">
              <a:rPr lang="en-US"/>
              <a:pPr>
                <a:defRPr/>
              </a:pPr>
              <a:t>‹N°›</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CFF1B88-54AB-4984-8E61-38E395C0D602}" type="slidenum">
              <a:rPr lang="en-US"/>
              <a:pPr>
                <a:defRPr/>
              </a:pPr>
              <a:t>‹N°›</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88D2CCB-ABD6-4194-A0C4-5D6C56A5BDA5}" type="slidenum">
              <a:rPr lang="en-US"/>
              <a:pPr>
                <a:defRPr/>
              </a:pPr>
              <a:t>‹N°›</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B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F2FE93-0F5C-4B6F-991D-6EA15ADE4AD2}" type="slidenum">
              <a:rPr lang="en-US"/>
              <a:pPr>
                <a:defRPr/>
              </a:pPr>
              <a:t>‹N°›</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B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5C9056-AB89-49ED-8EC9-BF14B001B9A7}" type="slidenum">
              <a:rPr lang="en-US"/>
              <a:pPr>
                <a:defRPr/>
              </a:pPr>
              <a:t>‹N°›</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B84082-B1AC-4445-A181-8E14FAE34065}" type="slidenum">
              <a:rPr lang="en-US"/>
              <a:pPr>
                <a:defRPr/>
              </a:pPr>
              <a:t>‹N°›</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B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2A0BF5-CB74-4A53-A742-72DE273F60BC}" type="slidenum">
              <a:rPr lang="en-US"/>
              <a:pPr>
                <a:defRPr/>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7"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66737" y="451556"/>
            <a:ext cx="3008313" cy="1162050"/>
          </a:xfrm>
          <a:prstGeom prst="rect">
            <a:avLst/>
          </a:prstGeom>
        </p:spPr>
        <p:txBody>
          <a:bodyPr anchor="b"/>
          <a:lstStyle>
            <a:lvl1pPr algn="l">
              <a:defRPr sz="2000" b="1"/>
            </a:lvl1pPr>
          </a:lstStyle>
          <a:p>
            <a:r>
              <a:rPr lang="en-US" smtClean="0"/>
              <a:t>Click to edit Master title style</a:t>
            </a:r>
            <a:endParaRPr lang="en-GB" dirty="0"/>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982663" y="771525"/>
            <a:ext cx="7837487" cy="1039813"/>
          </a:xfrm>
          <a:prstGeom prst="rect">
            <a:avLst/>
          </a:prstGeom>
        </p:spPr>
        <p:txBody>
          <a:bodyPr/>
          <a:lstStyle/>
          <a:p>
            <a:r>
              <a:rPr lang="en-US" smtClean="0"/>
              <a:t>Click to edit Master title style</a:t>
            </a:r>
            <a:endParaRPr lang="en-GB"/>
          </a:p>
        </p:txBody>
      </p:sp>
      <p:sp>
        <p:nvSpPr>
          <p:cNvPr id="3" name="Segnaposto testo verticale 2"/>
          <p:cNvSpPr>
            <a:spLocks noGrp="1"/>
          </p:cNvSpPr>
          <p:nvPr>
            <p:ph type="body" orient="vert" idx="1"/>
          </p:nvPr>
        </p:nvSpPr>
        <p:spPr>
          <a:xfrm>
            <a:off x="827088" y="1811338"/>
            <a:ext cx="7993062" cy="44259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4"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dirty="0"/>
              <a:t> </a:t>
            </a:r>
          </a:p>
        </p:txBody>
      </p:sp>
      <p:pic>
        <p:nvPicPr>
          <p:cNvPr id="5" name="Picture 12"/>
          <p:cNvPicPr>
            <a:picLocks noChangeAspect="1"/>
          </p:cNvPicPr>
          <p:nvPr userDrawn="1"/>
        </p:nvPicPr>
        <p:blipFill>
          <a:blip r:embed="rId2"/>
          <a:srcRect/>
          <a:stretch>
            <a:fillRect/>
          </a:stretch>
        </p:blipFill>
        <p:spPr bwMode="auto">
          <a:xfrm>
            <a:off x="411163" y="0"/>
            <a:ext cx="1466850" cy="668338"/>
          </a:xfrm>
          <a:prstGeom prst="rect">
            <a:avLst/>
          </a:prstGeom>
          <a:noFill/>
          <a:ln w="9525">
            <a:noFill/>
            <a:miter lim="800000"/>
            <a:headEnd/>
            <a:tailEnd/>
          </a:ln>
        </p:spPr>
      </p:pic>
      <p:sp>
        <p:nvSpPr>
          <p:cNvPr id="6" name="Round Single Corner Rectangle 7"/>
          <p:cNvSpPr/>
          <p:nvPr userDrawn="1"/>
        </p:nvSpPr>
        <p:spPr>
          <a:xfrm>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7" name="Picture 12"/>
          <p:cNvPicPr>
            <a:picLocks noChangeAspect="1"/>
          </p:cNvPicPr>
          <p:nvPr userDrawn="1"/>
        </p:nvPicPr>
        <p:blipFill>
          <a:blip r:embed="rId2"/>
          <a:srcRect/>
          <a:stretch>
            <a:fillRect/>
          </a:stretch>
        </p:blipFill>
        <p:spPr bwMode="auto">
          <a:xfrm>
            <a:off x="411163" y="0"/>
            <a:ext cx="1466850" cy="668338"/>
          </a:xfrm>
          <a:prstGeom prst="rect">
            <a:avLst/>
          </a:prstGeom>
          <a:noFill/>
          <a:ln w="9525">
            <a:noFill/>
            <a:miter lim="800000"/>
            <a:headEnd/>
            <a:tailEnd/>
          </a:ln>
        </p:spPr>
      </p:pic>
      <p:sp>
        <p:nvSpPr>
          <p:cNvPr id="8" name="TextBox 4"/>
          <p:cNvSpPr txBox="1"/>
          <p:nvPr userDrawn="1"/>
        </p:nvSpPr>
        <p:spPr>
          <a:xfrm>
            <a:off x="227013" y="6435725"/>
            <a:ext cx="3600450" cy="338138"/>
          </a:xfrm>
          <a:prstGeom prst="rect">
            <a:avLst/>
          </a:prstGeom>
          <a:noFill/>
        </p:spPr>
        <p:txBody>
          <a:bodyPr wrap="none">
            <a:spAutoFit/>
          </a:bodyPr>
          <a:lstStyle/>
          <a:p>
            <a:pPr>
              <a:defRPr/>
            </a:pPr>
            <a:r>
              <a:rPr lang="en-US" sz="1600" dirty="0">
                <a:solidFill>
                  <a:schemeClr val="bg1"/>
                </a:solidFill>
              </a:rPr>
              <a:t>11</a:t>
            </a:r>
            <a:r>
              <a:rPr lang="en-US" sz="1600" baseline="30000" dirty="0">
                <a:solidFill>
                  <a:schemeClr val="bg1"/>
                </a:solidFill>
              </a:rPr>
              <a:t>th</a:t>
            </a:r>
            <a:r>
              <a:rPr lang="en-US" sz="1600" dirty="0">
                <a:solidFill>
                  <a:schemeClr val="bg1"/>
                </a:solidFill>
              </a:rPr>
              <a:t> IG Meeting – 1</a:t>
            </a:r>
            <a:r>
              <a:rPr lang="en-US" sz="1600" baseline="30000" dirty="0">
                <a:solidFill>
                  <a:schemeClr val="bg1"/>
                </a:solidFill>
              </a:rPr>
              <a:t>st</a:t>
            </a:r>
            <a:r>
              <a:rPr lang="en-US" sz="1600" dirty="0">
                <a:solidFill>
                  <a:schemeClr val="bg1"/>
                </a:solidFill>
              </a:rPr>
              <a:t> March 2013</a:t>
            </a:r>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982663" y="230188"/>
            <a:ext cx="7837487" cy="1039812"/>
          </a:xfrm>
          <a:prstGeom prst="rect">
            <a:avLst/>
          </a:prstGeom>
        </p:spPr>
        <p:txBody>
          <a:bodyPr/>
          <a:lstStyle/>
          <a:p>
            <a:r>
              <a:rPr lang="it-IT" smtClean="0"/>
              <a:t>Fare clic per modificare lo stile del titolo</a:t>
            </a:r>
            <a:endParaRPr lang="en-GB"/>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1.jpe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theme" Target="../theme/theme2.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b="1" dirty="0"/>
          </a:p>
        </p:txBody>
      </p:sp>
      <p:sp>
        <p:nvSpPr>
          <p:cNvPr id="16" name="Date Placeholder 3"/>
          <p:cNvSpPr>
            <a:spLocks noGrp="1"/>
          </p:cNvSpPr>
          <p:nvPr>
            <p:ph type="dt" sz="half" idx="2"/>
          </p:nvPr>
        </p:nvSpPr>
        <p:spPr>
          <a:xfrm>
            <a:off x="5621338" y="6492875"/>
            <a:ext cx="2133600" cy="365125"/>
          </a:xfrm>
          <a:prstGeom prst="rect">
            <a:avLst/>
          </a:prstGeom>
        </p:spPr>
        <p:txBody>
          <a:bodyPr/>
          <a:lstStyle>
            <a:lvl1pPr algn="r" fontAlgn="auto">
              <a:spcBef>
                <a:spcPts val="0"/>
              </a:spcBef>
              <a:spcAft>
                <a:spcPts val="0"/>
              </a:spcAft>
              <a:defRPr sz="1400" b="1">
                <a:solidFill>
                  <a:srgbClr val="FFFFFF"/>
                </a:solidFill>
                <a:latin typeface="+mn-lt"/>
                <a:cs typeface="Verdana"/>
              </a:defRPr>
            </a:lvl1pPr>
          </a:lstStyle>
          <a:p>
            <a:pPr>
              <a:defRPr/>
            </a:pPr>
            <a:endParaRPr lang="en-US"/>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dirty="0"/>
              <a:t> </a:t>
            </a:r>
          </a:p>
        </p:txBody>
      </p:sp>
      <p:pic>
        <p:nvPicPr>
          <p:cNvPr id="3077" name="Picture 12"/>
          <p:cNvPicPr>
            <a:picLocks noChangeAspect="1"/>
          </p:cNvPicPr>
          <p:nvPr/>
        </p:nvPicPr>
        <p:blipFill>
          <a:blip r:embed="rId10"/>
          <a:srcRect/>
          <a:stretch>
            <a:fillRect/>
          </a:stretch>
        </p:blipFill>
        <p:spPr bwMode="auto">
          <a:xfrm>
            <a:off x="411163" y="0"/>
            <a:ext cx="1466850" cy="668338"/>
          </a:xfrm>
          <a:prstGeom prst="rect">
            <a:avLst/>
          </a:prstGeom>
          <a:noFill/>
          <a:ln w="9525">
            <a:noFill/>
            <a:miter lim="800000"/>
            <a:headEnd/>
            <a:tailEnd/>
          </a:ln>
        </p:spPr>
      </p:pic>
      <p:sp>
        <p:nvSpPr>
          <p:cNvPr id="6" name="Footer Placeholder 4"/>
          <p:cNvSpPr>
            <a:spLocks noGrp="1"/>
          </p:cNvSpPr>
          <p:nvPr>
            <p:ph type="ftr" sz="quarter" idx="3"/>
          </p:nvPr>
        </p:nvSpPr>
        <p:spPr>
          <a:xfrm>
            <a:off x="6099175" y="146050"/>
            <a:ext cx="2895600" cy="365125"/>
          </a:xfrm>
          <a:prstGeom prst="rect">
            <a:avLst/>
          </a:prstGeom>
        </p:spPr>
        <p:txBody>
          <a:bodyPr/>
          <a:lstStyle>
            <a:lvl1pPr fontAlgn="auto">
              <a:spcBef>
                <a:spcPts val="0"/>
              </a:spcBef>
              <a:spcAft>
                <a:spcPts val="0"/>
              </a:spcAft>
              <a:defRPr b="1">
                <a:solidFill>
                  <a:schemeClr val="bg1"/>
                </a:solidFill>
                <a:latin typeface="+mn-lt"/>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175" r:id="rId1"/>
    <p:sldLayoutId id="2147484176" r:id="rId2"/>
    <p:sldLayoutId id="2147484177" r:id="rId3"/>
    <p:sldLayoutId id="2147484178" r:id="rId4"/>
    <p:sldLayoutId id="2147484179" r:id="rId5"/>
    <p:sldLayoutId id="2147484180" r:id="rId6"/>
    <p:sldLayoutId id="2147484181" r:id="rId7"/>
    <p:sldLayoutId id="2147484182" r:id="rId8"/>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108"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108"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108"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108"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108"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108"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ound Single Corner Rectangle 7"/>
          <p:cNvSpPr/>
          <p:nvPr/>
        </p:nvSpPr>
        <p:spPr>
          <a:xfrm flipV="1">
            <a:off x="0" y="0"/>
            <a:ext cx="8531225" cy="11366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9" name="Round Same Side Corner Rectangle 13"/>
          <p:cNvSpPr/>
          <p:nvPr/>
        </p:nvSpPr>
        <p:spPr>
          <a:xfrm rot="16200000">
            <a:off x="5231606" y="2804319"/>
            <a:ext cx="547688" cy="7277100"/>
          </a:xfrm>
          <a:prstGeom prst="round2SameRect">
            <a:avLst/>
          </a:prstGeom>
          <a:solidFill>
            <a:schemeClr val="bg1"/>
          </a:solidFill>
          <a:ln>
            <a:noFill/>
          </a:ln>
          <a:effectLst>
            <a:outerShdw blurRad="2032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ound Same Side Corner Rectangle 12"/>
          <p:cNvSpPr/>
          <p:nvPr/>
        </p:nvSpPr>
        <p:spPr>
          <a:xfrm rot="5400000">
            <a:off x="483394" y="-369094"/>
            <a:ext cx="895350" cy="1871663"/>
          </a:xfrm>
          <a:prstGeom prst="round2Same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Date Placeholder 3"/>
          <p:cNvSpPr>
            <a:spLocks noGrp="1"/>
          </p:cNvSpPr>
          <p:nvPr>
            <p:ph type="dt" sz="half" idx="2"/>
          </p:nvPr>
        </p:nvSpPr>
        <p:spPr>
          <a:xfrm>
            <a:off x="6688138" y="6280150"/>
            <a:ext cx="2133600" cy="365125"/>
          </a:xfrm>
          <a:prstGeom prst="rect">
            <a:avLst/>
          </a:prstGeom>
        </p:spPr>
        <p:txBody>
          <a:bodyPr/>
          <a:lstStyle>
            <a:lvl1pPr algn="r" fontAlgn="auto">
              <a:spcBef>
                <a:spcPts val="0"/>
              </a:spcBef>
              <a:spcAft>
                <a:spcPts val="0"/>
              </a:spcAft>
              <a:defRPr b="1">
                <a:solidFill>
                  <a:srgbClr val="30708E"/>
                </a:solidFill>
                <a:latin typeface="Verdana"/>
                <a:cs typeface="Verdana"/>
              </a:defRPr>
            </a:lvl1pPr>
          </a:lstStyle>
          <a:p>
            <a:pPr>
              <a:defRPr/>
            </a:pPr>
            <a:endParaRPr lang="en-US"/>
          </a:p>
        </p:txBody>
      </p:sp>
      <p:pic>
        <p:nvPicPr>
          <p:cNvPr id="4102" name="Picture 14"/>
          <p:cNvPicPr>
            <a:picLocks noChangeAspect="1"/>
          </p:cNvPicPr>
          <p:nvPr/>
        </p:nvPicPr>
        <p:blipFill>
          <a:blip r:embed="rId12"/>
          <a:srcRect/>
          <a:stretch>
            <a:fillRect/>
          </a:stretch>
        </p:blipFill>
        <p:spPr bwMode="auto">
          <a:xfrm>
            <a:off x="198438" y="234950"/>
            <a:ext cx="1466850" cy="666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rgbClr val="000000"/>
          </a:solidFill>
          <a:latin typeface="+mj-lt"/>
          <a:ea typeface="ＭＳ Ｐゴシック" pitchFamily="-108" charset="-128"/>
          <a:cs typeface="+mj-cs"/>
        </a:defRPr>
      </a:lvl1pPr>
      <a:lvl2pPr algn="l" rtl="0" eaLnBrk="0" fontAlgn="base" hangingPunct="0">
        <a:lnSpc>
          <a:spcPct val="90000"/>
        </a:lnSpc>
        <a:spcBef>
          <a:spcPct val="0"/>
        </a:spcBef>
        <a:spcAft>
          <a:spcPct val="0"/>
        </a:spcAft>
        <a:defRPr sz="3200">
          <a:solidFill>
            <a:srgbClr val="000000"/>
          </a:solidFill>
          <a:latin typeface="Arial" charset="0"/>
          <a:ea typeface="ＭＳ Ｐゴシック" pitchFamily="-108" charset="-128"/>
        </a:defRPr>
      </a:lvl2pPr>
      <a:lvl3pPr algn="l" rtl="0" eaLnBrk="0" fontAlgn="base" hangingPunct="0">
        <a:lnSpc>
          <a:spcPct val="90000"/>
        </a:lnSpc>
        <a:spcBef>
          <a:spcPct val="0"/>
        </a:spcBef>
        <a:spcAft>
          <a:spcPct val="0"/>
        </a:spcAft>
        <a:defRPr sz="3200">
          <a:solidFill>
            <a:srgbClr val="000000"/>
          </a:solidFill>
          <a:latin typeface="Arial" charset="0"/>
          <a:ea typeface="ＭＳ Ｐゴシック" pitchFamily="-108" charset="-128"/>
        </a:defRPr>
      </a:lvl3pPr>
      <a:lvl4pPr algn="l" rtl="0" eaLnBrk="0" fontAlgn="base" hangingPunct="0">
        <a:lnSpc>
          <a:spcPct val="90000"/>
        </a:lnSpc>
        <a:spcBef>
          <a:spcPct val="0"/>
        </a:spcBef>
        <a:spcAft>
          <a:spcPct val="0"/>
        </a:spcAft>
        <a:defRPr sz="3200">
          <a:solidFill>
            <a:srgbClr val="000000"/>
          </a:solidFill>
          <a:latin typeface="Arial" charset="0"/>
          <a:ea typeface="ＭＳ Ｐゴシック" pitchFamily="-108" charset="-128"/>
        </a:defRPr>
      </a:lvl4pPr>
      <a:lvl5pPr algn="l" rtl="0" eaLnBrk="0" fontAlgn="base" hangingPunct="0">
        <a:lnSpc>
          <a:spcPct val="90000"/>
        </a:lnSpc>
        <a:spcBef>
          <a:spcPct val="0"/>
        </a:spcBef>
        <a:spcAft>
          <a:spcPct val="0"/>
        </a:spcAft>
        <a:defRPr sz="3200">
          <a:solidFill>
            <a:srgbClr val="000000"/>
          </a:solidFill>
          <a:latin typeface="Arial" charset="0"/>
          <a:ea typeface="ＭＳ Ｐゴシック" pitchFamily="-108" charset="-128"/>
        </a:defRPr>
      </a:lvl5pPr>
      <a:lvl6pPr marL="457200" algn="l" rtl="0" fontAlgn="base">
        <a:lnSpc>
          <a:spcPct val="90000"/>
        </a:lnSpc>
        <a:spcBef>
          <a:spcPct val="0"/>
        </a:spcBef>
        <a:spcAft>
          <a:spcPct val="0"/>
        </a:spcAft>
        <a:defRPr sz="3200">
          <a:solidFill>
            <a:srgbClr val="000000"/>
          </a:solidFill>
          <a:latin typeface="Arial" charset="0"/>
        </a:defRPr>
      </a:lvl6pPr>
      <a:lvl7pPr marL="914400" algn="l" rtl="0" fontAlgn="base">
        <a:lnSpc>
          <a:spcPct val="90000"/>
        </a:lnSpc>
        <a:spcBef>
          <a:spcPct val="0"/>
        </a:spcBef>
        <a:spcAft>
          <a:spcPct val="0"/>
        </a:spcAft>
        <a:defRPr sz="3200">
          <a:solidFill>
            <a:srgbClr val="000000"/>
          </a:solidFill>
          <a:latin typeface="Arial" charset="0"/>
        </a:defRPr>
      </a:lvl7pPr>
      <a:lvl8pPr marL="1371600" algn="l" rtl="0" fontAlgn="base">
        <a:lnSpc>
          <a:spcPct val="90000"/>
        </a:lnSpc>
        <a:spcBef>
          <a:spcPct val="0"/>
        </a:spcBef>
        <a:spcAft>
          <a:spcPct val="0"/>
        </a:spcAft>
        <a:defRPr sz="3200">
          <a:solidFill>
            <a:srgbClr val="000000"/>
          </a:solidFill>
          <a:latin typeface="Arial" charset="0"/>
        </a:defRPr>
      </a:lvl8pPr>
      <a:lvl9pPr marL="1828800" algn="l" rtl="0" fontAlgn="base">
        <a:lnSpc>
          <a:spcPct val="90000"/>
        </a:lnSpc>
        <a:spcBef>
          <a:spcPct val="0"/>
        </a:spcBef>
        <a:spcAft>
          <a:spcPct val="0"/>
        </a:spcAft>
        <a:defRPr sz="3200">
          <a:solidFill>
            <a:srgbClr val="0000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8"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8"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8"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8"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8"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BE" smtClean="0"/>
              <a:t>Click to edit Master title style</a:t>
            </a:r>
            <a:endParaRPr lang="en-US" smtClean="0"/>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98AAAAD-041A-4F4E-91F6-A75C6CDB1C86}" type="slidenum">
              <a:rPr lang="en-US"/>
              <a:pPr>
                <a:defRPr/>
              </a:pPr>
              <a:t>‹N°›</a:t>
            </a:fld>
            <a:endParaRPr lang="en-US" dirty="0"/>
          </a:p>
        </p:txBody>
      </p:sp>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Lst>
  <p:hf hd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7.png"/><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image" Target="../media/image5.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1"/>
          <p:cNvSpPr>
            <a:spLocks noChangeArrowheads="1"/>
          </p:cNvSpPr>
          <p:nvPr/>
        </p:nvSpPr>
        <p:spPr bwMode="auto">
          <a:xfrm>
            <a:off x="1817688" y="2189163"/>
            <a:ext cx="7208837" cy="1200329"/>
          </a:xfrm>
          <a:prstGeom prst="rect">
            <a:avLst/>
          </a:prstGeom>
          <a:noFill/>
          <a:ln w="9525">
            <a:noFill/>
            <a:miter lim="800000"/>
            <a:headEnd/>
            <a:tailEnd/>
          </a:ln>
        </p:spPr>
        <p:txBody>
          <a:bodyPr>
            <a:spAutoFit/>
          </a:bodyPr>
          <a:lstStyle/>
          <a:p>
            <a:r>
              <a:rPr lang="en-GB" sz="2400" b="1" dirty="0" smtClean="0">
                <a:solidFill>
                  <a:srgbClr val="00529B"/>
                </a:solidFill>
                <a:latin typeface="Verdana" pitchFamily="34" charset="0"/>
              </a:rPr>
              <a:t>3. </a:t>
            </a:r>
            <a:r>
              <a:rPr lang="en-US" sz="2400" b="1" dirty="0" smtClean="0">
                <a:solidFill>
                  <a:srgbClr val="00529B"/>
                </a:solidFill>
                <a:latin typeface="Verdana" pitchFamily="34" charset="0"/>
              </a:rPr>
              <a:t>Update </a:t>
            </a:r>
            <a:r>
              <a:rPr lang="en-US" sz="2400" b="1" dirty="0">
                <a:solidFill>
                  <a:srgbClr val="00529B"/>
                </a:solidFill>
                <a:latin typeface="Verdana" pitchFamily="34" charset="0"/>
              </a:rPr>
              <a:t>on status and implications of NWE intraday project (selection of the solution for the platform</a:t>
            </a:r>
            <a:r>
              <a:rPr lang="en-US" sz="2400" b="1" dirty="0" smtClean="0">
                <a:solidFill>
                  <a:srgbClr val="00529B"/>
                </a:solidFill>
                <a:latin typeface="Verdana" pitchFamily="34" charset="0"/>
              </a:rPr>
              <a:t>)</a:t>
            </a:r>
            <a:endParaRPr lang="en-GB" sz="2400" b="1" dirty="0">
              <a:solidFill>
                <a:srgbClr val="00529B"/>
              </a:solidFill>
              <a:latin typeface="Verdana" pitchFamily="34" charset="0"/>
            </a:endParaRPr>
          </a:p>
        </p:txBody>
      </p:sp>
      <p:grpSp>
        <p:nvGrpSpPr>
          <p:cNvPr id="1028" name="Group 5"/>
          <p:cNvGrpSpPr>
            <a:grpSpLocks/>
          </p:cNvGrpSpPr>
          <p:nvPr/>
        </p:nvGrpSpPr>
        <p:grpSpPr bwMode="auto">
          <a:xfrm>
            <a:off x="3389313" y="115888"/>
            <a:ext cx="5040312" cy="1008062"/>
            <a:chOff x="1837" y="119"/>
            <a:chExt cx="3175" cy="635"/>
          </a:xfrm>
        </p:grpSpPr>
        <p:sp>
          <p:nvSpPr>
            <p:cNvPr id="1031" name="Rectangle 6"/>
            <p:cNvSpPr>
              <a:spLocks noChangeArrowheads="1"/>
            </p:cNvSpPr>
            <p:nvPr/>
          </p:nvSpPr>
          <p:spPr bwMode="auto">
            <a:xfrm>
              <a:off x="1837" y="119"/>
              <a:ext cx="3175" cy="635"/>
            </a:xfrm>
            <a:prstGeom prst="rect">
              <a:avLst/>
            </a:prstGeom>
            <a:solidFill>
              <a:schemeClr val="bg1"/>
            </a:solidFill>
            <a:ln w="9525">
              <a:noFill/>
              <a:miter lim="800000"/>
              <a:headEnd/>
              <a:tailEnd/>
            </a:ln>
          </p:spPr>
          <p:txBody>
            <a:bodyPr wrap="none" anchor="ctr"/>
            <a:lstStyle/>
            <a:p>
              <a:endParaRPr lang="es-ES">
                <a:latin typeface="Verdana" pitchFamily="34" charset="0"/>
              </a:endParaRPr>
            </a:p>
          </p:txBody>
        </p:sp>
        <p:graphicFrame>
          <p:nvGraphicFramePr>
            <p:cNvPr id="1026" name="Object 7"/>
            <p:cNvGraphicFramePr>
              <a:graphicFrameLocks noChangeAspect="1"/>
            </p:cNvGraphicFramePr>
            <p:nvPr/>
          </p:nvGraphicFramePr>
          <p:xfrm>
            <a:off x="1837" y="181"/>
            <a:ext cx="816" cy="543"/>
          </p:xfrm>
          <a:graphic>
            <a:graphicData uri="http://schemas.openxmlformats.org/presentationml/2006/ole">
              <mc:AlternateContent xmlns:mc="http://schemas.openxmlformats.org/markup-compatibility/2006">
                <mc:Choice xmlns:v="urn:schemas-microsoft-com:vml" Requires="v">
                  <p:oleObj spid="_x0000_s1051" name="Imagen" r:id="rId3" imgW="2161440" imgH="1438920" progId="Word.Picture.8">
                    <p:embed/>
                  </p:oleObj>
                </mc:Choice>
                <mc:Fallback>
                  <p:oleObj name="Imagen" r:id="rId3" imgW="2161440" imgH="1438920" progId="Word.Picture.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7" y="181"/>
                          <a:ext cx="816" cy="5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2" name="Picture 9"/>
            <p:cNvPicPr>
              <a:picLocks noChangeAspect="1" noChangeArrowheads="1"/>
            </p:cNvPicPr>
            <p:nvPr/>
          </p:nvPicPr>
          <p:blipFill>
            <a:blip r:embed="rId5"/>
            <a:srcRect l="12791" t="36816" r="59598" b="46162"/>
            <a:stretch>
              <a:fillRect/>
            </a:stretch>
          </p:blipFill>
          <p:spPr bwMode="auto">
            <a:xfrm>
              <a:off x="2835" y="229"/>
              <a:ext cx="978" cy="453"/>
            </a:xfrm>
            <a:prstGeom prst="rect">
              <a:avLst/>
            </a:prstGeom>
            <a:noFill/>
            <a:ln w="9525">
              <a:noFill/>
              <a:miter lim="800000"/>
              <a:headEnd/>
              <a:tailEnd/>
            </a:ln>
          </p:spPr>
        </p:pic>
      </p:grpSp>
      <p:pic>
        <p:nvPicPr>
          <p:cNvPr id="1029" name="Picture 10"/>
          <p:cNvPicPr>
            <a:picLocks noChangeAspect="1" noChangeArrowheads="1"/>
          </p:cNvPicPr>
          <p:nvPr/>
        </p:nvPicPr>
        <p:blipFill>
          <a:blip r:embed="rId6"/>
          <a:srcRect/>
          <a:stretch>
            <a:fillRect/>
          </a:stretch>
        </p:blipFill>
        <p:spPr bwMode="auto">
          <a:xfrm>
            <a:off x="6905625" y="285750"/>
            <a:ext cx="1304925" cy="733425"/>
          </a:xfrm>
          <a:prstGeom prst="rect">
            <a:avLst/>
          </a:prstGeom>
          <a:noFill/>
          <a:ln w="9525">
            <a:noFill/>
            <a:miter lim="800000"/>
            <a:headEnd/>
            <a:tailEnd/>
          </a:ln>
        </p:spPr>
      </p:pic>
      <p:sp>
        <p:nvSpPr>
          <p:cNvPr id="1030" name="TextBox 8"/>
          <p:cNvSpPr txBox="1">
            <a:spLocks noChangeArrowheads="1"/>
          </p:cNvSpPr>
          <p:nvPr/>
        </p:nvSpPr>
        <p:spPr bwMode="auto">
          <a:xfrm>
            <a:off x="1244600" y="5464175"/>
            <a:ext cx="7110413" cy="646113"/>
          </a:xfrm>
          <a:prstGeom prst="rect">
            <a:avLst/>
          </a:prstGeom>
          <a:noFill/>
          <a:ln w="9525">
            <a:noFill/>
            <a:miter lim="800000"/>
            <a:headEnd/>
            <a:tailEnd/>
          </a:ln>
        </p:spPr>
        <p:txBody>
          <a:bodyPr>
            <a:spAutoFit/>
          </a:bodyPr>
          <a:lstStyle/>
          <a:p>
            <a:r>
              <a:rPr lang="en-US" sz="2000" b="1">
                <a:solidFill>
                  <a:srgbClr val="FFFFFF"/>
                </a:solidFill>
                <a:latin typeface="Verdana" pitchFamily="34" charset="0"/>
              </a:rPr>
              <a:t>11</a:t>
            </a:r>
            <a:r>
              <a:rPr lang="en-US" sz="2000" b="1" baseline="30000">
                <a:solidFill>
                  <a:srgbClr val="FFFFFF"/>
                </a:solidFill>
                <a:latin typeface="Verdana" pitchFamily="34" charset="0"/>
              </a:rPr>
              <a:t>th</a:t>
            </a:r>
            <a:r>
              <a:rPr lang="en-US" sz="2000" b="1">
                <a:solidFill>
                  <a:srgbClr val="FFFFFF"/>
                </a:solidFill>
                <a:latin typeface="Verdana" pitchFamily="34" charset="0"/>
              </a:rPr>
              <a:t> Implementation Group Meeting</a:t>
            </a:r>
          </a:p>
          <a:p>
            <a:r>
              <a:rPr lang="en-US" sz="1600" b="1">
                <a:solidFill>
                  <a:srgbClr val="FFFFFF"/>
                </a:solidFill>
                <a:latin typeface="Verdana" pitchFamily="34" charset="0"/>
              </a:rPr>
              <a:t>1</a:t>
            </a:r>
            <a:r>
              <a:rPr lang="en-US" sz="1600" b="1" baseline="30000">
                <a:solidFill>
                  <a:srgbClr val="FFFFFF"/>
                </a:solidFill>
                <a:latin typeface="Verdana" pitchFamily="34" charset="0"/>
              </a:rPr>
              <a:t>st</a:t>
            </a:r>
            <a:r>
              <a:rPr lang="en-US" sz="1600" b="1">
                <a:solidFill>
                  <a:srgbClr val="FFFFFF"/>
                </a:solidFill>
                <a:latin typeface="Verdana" pitchFamily="34" charset="0"/>
              </a:rPr>
              <a:t> March 2013</a:t>
            </a:r>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8"/>
          <p:cNvSpPr txBox="1">
            <a:spLocks noChangeArrowheads="1"/>
          </p:cNvSpPr>
          <p:nvPr/>
        </p:nvSpPr>
        <p:spPr bwMode="auto">
          <a:xfrm>
            <a:off x="269875" y="1084521"/>
            <a:ext cx="8724900" cy="3873368"/>
          </a:xfrm>
          <a:prstGeom prst="rect">
            <a:avLst/>
          </a:prstGeom>
          <a:noFill/>
          <a:ln w="9525">
            <a:noFill/>
            <a:miter lim="800000"/>
            <a:headEnd/>
            <a:tailEnd/>
          </a:ln>
        </p:spPr>
        <p:txBody>
          <a:bodyPr wrap="square">
            <a:spAutoFit/>
          </a:bodyPr>
          <a:lstStyle/>
          <a:p>
            <a:pPr marL="342900" lvl="1" indent="-342900">
              <a:lnSpc>
                <a:spcPct val="90000"/>
              </a:lnSpc>
              <a:spcAft>
                <a:spcPts val="900"/>
              </a:spcAft>
              <a:buClr>
                <a:srgbClr val="264D74"/>
              </a:buClr>
              <a:buSzPct val="90000"/>
            </a:pPr>
            <a:r>
              <a:rPr lang="en-GB" sz="1600" b="1" dirty="0" smtClean="0">
                <a:solidFill>
                  <a:srgbClr val="005BA1"/>
                </a:solidFill>
                <a:latin typeface="Verdana" pitchFamily="34" charset="0"/>
                <a:ea typeface="ＭＳ Ｐゴシック" pitchFamily="34" charset="-128"/>
              </a:rPr>
              <a:t>High level process</a:t>
            </a:r>
          </a:p>
          <a:p>
            <a:pPr marL="342900" lvl="1" indent="-342900">
              <a:lnSpc>
                <a:spcPct val="90000"/>
              </a:lnSpc>
              <a:spcAft>
                <a:spcPts val="900"/>
              </a:spcAft>
              <a:buClr>
                <a:srgbClr val="264D74"/>
              </a:buClr>
              <a:buSzPct val="90000"/>
            </a:pPr>
            <a:endParaRPr lang="en-GB" sz="1600" b="1" dirty="0">
              <a:solidFill>
                <a:srgbClr val="005BA1"/>
              </a:solidFill>
              <a:latin typeface="Verdana" pitchFamily="34" charset="0"/>
              <a:ea typeface="ＭＳ Ｐゴシック" pitchFamily="34" charset="-128"/>
            </a:endParaRPr>
          </a:p>
          <a:p>
            <a:pPr marL="342900" lvl="1" indent="-342900">
              <a:lnSpc>
                <a:spcPts val="2500"/>
              </a:lnSpc>
              <a:buClr>
                <a:srgbClr val="264D74"/>
              </a:buClr>
              <a:buSzPct val="90000"/>
              <a:buFont typeface="Wingdings 3" pitchFamily="18" charset="2"/>
              <a:buChar char="u"/>
            </a:pPr>
            <a:r>
              <a:rPr lang="en-US" sz="1600" dirty="0">
                <a:solidFill>
                  <a:srgbClr val="264D74"/>
                </a:solidFill>
                <a:latin typeface="Verdana" pitchFamily="34" charset="0"/>
              </a:rPr>
              <a:t>PXs have fixed 30 March as final date for platform selection. </a:t>
            </a:r>
          </a:p>
          <a:p>
            <a:pPr marL="342900" lvl="1" indent="-342900">
              <a:lnSpc>
                <a:spcPts val="2500"/>
              </a:lnSpc>
              <a:buClr>
                <a:srgbClr val="264D74"/>
              </a:buClr>
              <a:buSzPct val="90000"/>
              <a:buFont typeface="Wingdings 3" pitchFamily="18" charset="2"/>
              <a:buChar char="u"/>
            </a:pPr>
            <a:endParaRPr lang="en-US" sz="1600" dirty="0">
              <a:solidFill>
                <a:srgbClr val="264D74"/>
              </a:solidFill>
              <a:latin typeface="Verdana" pitchFamily="34" charset="0"/>
            </a:endParaRPr>
          </a:p>
          <a:p>
            <a:pPr marL="342900" lvl="1" indent="-342900">
              <a:lnSpc>
                <a:spcPts val="2500"/>
              </a:lnSpc>
              <a:buClr>
                <a:srgbClr val="264D74"/>
              </a:buClr>
              <a:buSzPct val="90000"/>
              <a:buFont typeface="Wingdings 3" pitchFamily="18" charset="2"/>
              <a:buChar char="u"/>
            </a:pPr>
            <a:r>
              <a:rPr lang="en-US" sz="1600" dirty="0">
                <a:solidFill>
                  <a:srgbClr val="264D74"/>
                </a:solidFill>
                <a:latin typeface="Verdana" pitchFamily="34" charset="0"/>
              </a:rPr>
              <a:t>At this stage we will know whether it is necessary to develop the ACER informal opinion</a:t>
            </a:r>
          </a:p>
          <a:p>
            <a:pPr marL="342900" lvl="1" indent="-342900">
              <a:lnSpc>
                <a:spcPts val="2500"/>
              </a:lnSpc>
              <a:buClr>
                <a:srgbClr val="264D74"/>
              </a:buClr>
              <a:buSzPct val="90000"/>
              <a:buFont typeface="Wingdings 3" pitchFamily="18" charset="2"/>
              <a:buChar char="u"/>
            </a:pPr>
            <a:endParaRPr lang="en-US" sz="1600" dirty="0">
              <a:solidFill>
                <a:srgbClr val="264D74"/>
              </a:solidFill>
              <a:latin typeface="Verdana" pitchFamily="34" charset="0"/>
            </a:endParaRPr>
          </a:p>
          <a:p>
            <a:pPr marL="800100" lvl="2" indent="-342900">
              <a:lnSpc>
                <a:spcPts val="2500"/>
              </a:lnSpc>
              <a:buClr>
                <a:srgbClr val="264D74"/>
              </a:buClr>
              <a:buSzPct val="90000"/>
              <a:buFont typeface="Verdana" pitchFamily="34" charset="0"/>
              <a:buChar char="-"/>
            </a:pPr>
            <a:r>
              <a:rPr lang="en-US" sz="1600" dirty="0">
                <a:solidFill>
                  <a:srgbClr val="264D74"/>
                </a:solidFill>
                <a:latin typeface="Verdana" pitchFamily="34" charset="0"/>
              </a:rPr>
              <a:t>If PXs are able to agree, report the outcome to </a:t>
            </a:r>
            <a:r>
              <a:rPr lang="en-US" sz="1600" dirty="0" err="1">
                <a:solidFill>
                  <a:srgbClr val="264D74"/>
                </a:solidFill>
                <a:latin typeface="Verdana" pitchFamily="34" charset="0"/>
              </a:rPr>
              <a:t>BoR.</a:t>
            </a:r>
            <a:r>
              <a:rPr lang="en-US" sz="1600" dirty="0">
                <a:solidFill>
                  <a:srgbClr val="264D74"/>
                </a:solidFill>
                <a:latin typeface="Verdana" pitchFamily="34" charset="0"/>
              </a:rPr>
              <a:t> Subsequent endorsement will be required.</a:t>
            </a:r>
          </a:p>
          <a:p>
            <a:pPr marL="800100" lvl="2" indent="-342900">
              <a:lnSpc>
                <a:spcPts val="2500"/>
              </a:lnSpc>
              <a:buClr>
                <a:srgbClr val="264D74"/>
              </a:buClr>
              <a:buSzPct val="90000"/>
              <a:buFont typeface="Verdana" pitchFamily="34" charset="0"/>
              <a:buChar char="-"/>
            </a:pPr>
            <a:r>
              <a:rPr lang="en-US" sz="1600" dirty="0">
                <a:solidFill>
                  <a:srgbClr val="264D74"/>
                </a:solidFill>
                <a:latin typeface="Verdana" pitchFamily="34" charset="0"/>
              </a:rPr>
              <a:t>If PXs are unable to agree, inform </a:t>
            </a:r>
            <a:r>
              <a:rPr lang="en-US" sz="1600" dirty="0" err="1">
                <a:solidFill>
                  <a:srgbClr val="264D74"/>
                </a:solidFill>
                <a:latin typeface="Verdana" pitchFamily="34" charset="0"/>
              </a:rPr>
              <a:t>BoR</a:t>
            </a:r>
            <a:r>
              <a:rPr lang="en-US" sz="1600" dirty="0">
                <a:solidFill>
                  <a:srgbClr val="264D74"/>
                </a:solidFill>
                <a:latin typeface="Verdana" pitchFamily="34" charset="0"/>
              </a:rPr>
              <a:t> and start process for ACER informal opinion</a:t>
            </a:r>
          </a:p>
          <a:p>
            <a:pPr marL="342900" lvl="1" indent="-342900">
              <a:lnSpc>
                <a:spcPct val="90000"/>
              </a:lnSpc>
              <a:spcAft>
                <a:spcPts val="900"/>
              </a:spcAft>
              <a:buClr>
                <a:srgbClr val="264D74"/>
              </a:buClr>
              <a:buSzPct val="90000"/>
            </a:pPr>
            <a:endParaRPr lang="en-GB" sz="1600" b="1" dirty="0">
              <a:solidFill>
                <a:srgbClr val="005BA1"/>
              </a:solidFill>
              <a:latin typeface="Verdana" pitchFamily="34" charset="0"/>
              <a:ea typeface="ＭＳ Ｐゴシック" pitchFamily="34" charset="-128"/>
            </a:endParaRPr>
          </a:p>
        </p:txBody>
      </p:sp>
      <p:sp>
        <p:nvSpPr>
          <p:cNvPr id="24579" name="Footer Placeholder 3"/>
          <p:cNvSpPr txBox="1">
            <a:spLocks/>
          </p:cNvSpPr>
          <p:nvPr/>
        </p:nvSpPr>
        <p:spPr bwMode="auto">
          <a:xfrm>
            <a:off x="2306638" y="28575"/>
            <a:ext cx="6688137" cy="684213"/>
          </a:xfrm>
          <a:prstGeom prst="rect">
            <a:avLst/>
          </a:prstGeom>
          <a:noFill/>
          <a:ln w="9525">
            <a:noFill/>
            <a:miter lim="800000"/>
            <a:headEnd/>
            <a:tailEnd/>
          </a:ln>
        </p:spPr>
        <p:txBody>
          <a:bodyPr/>
          <a:lstStyle/>
          <a:p>
            <a:pPr marL="0" lvl="1"/>
            <a:r>
              <a:rPr lang="en-US" b="1" dirty="0">
                <a:solidFill>
                  <a:schemeClr val="bg1"/>
                </a:solidFill>
                <a:latin typeface="Verdana" pitchFamily="34" charset="0"/>
              </a:rPr>
              <a:t>3. Update on status and implications of NWE intraday project </a:t>
            </a:r>
          </a:p>
        </p:txBody>
      </p:sp>
      <p:sp>
        <p:nvSpPr>
          <p:cNvPr id="24580" name="Rectangle 2"/>
          <p:cNvSpPr txBox="1">
            <a:spLocks noChangeArrowheads="1"/>
          </p:cNvSpPr>
          <p:nvPr/>
        </p:nvSpPr>
        <p:spPr bwMode="auto">
          <a:xfrm>
            <a:off x="447675" y="4211638"/>
            <a:ext cx="8229600" cy="406400"/>
          </a:xfrm>
          <a:prstGeom prst="rect">
            <a:avLst/>
          </a:prstGeom>
          <a:noFill/>
          <a:ln w="9525">
            <a:noFill/>
            <a:miter lim="800000"/>
            <a:headEnd/>
            <a:tailEnd/>
          </a:ln>
        </p:spPr>
        <p:txBody>
          <a:bodyPr/>
          <a:lstStyle/>
          <a:p>
            <a:pPr>
              <a:lnSpc>
                <a:spcPct val="90000"/>
              </a:lnSpc>
            </a:pPr>
            <a:endParaRPr lang="de-DE" sz="1600" b="1">
              <a:solidFill>
                <a:srgbClr val="005BA1"/>
              </a:solidFill>
              <a:latin typeface="Verdana" pitchFamily="34" charset="0"/>
              <a:ea typeface="ＭＳ Ｐゴシック" pitchFamily="34" charset="-128"/>
            </a:endParaRPr>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8"/>
          <p:cNvSpPr txBox="1">
            <a:spLocks noChangeArrowheads="1"/>
          </p:cNvSpPr>
          <p:nvPr/>
        </p:nvSpPr>
        <p:spPr bwMode="auto">
          <a:xfrm>
            <a:off x="269875" y="1084521"/>
            <a:ext cx="8724900" cy="4629985"/>
          </a:xfrm>
          <a:prstGeom prst="rect">
            <a:avLst/>
          </a:prstGeom>
          <a:noFill/>
          <a:ln w="9525">
            <a:noFill/>
            <a:miter lim="800000"/>
            <a:headEnd/>
            <a:tailEnd/>
          </a:ln>
        </p:spPr>
        <p:txBody>
          <a:bodyPr wrap="square">
            <a:spAutoFit/>
          </a:bodyPr>
          <a:lstStyle/>
          <a:p>
            <a:pPr marL="342900" lvl="1" indent="-342900">
              <a:lnSpc>
                <a:spcPct val="90000"/>
              </a:lnSpc>
              <a:spcAft>
                <a:spcPts val="900"/>
              </a:spcAft>
              <a:buClr>
                <a:srgbClr val="264D74"/>
              </a:buClr>
              <a:buSzPct val="90000"/>
            </a:pPr>
            <a:endParaRPr lang="en-GB" sz="1600" b="1" dirty="0" smtClean="0">
              <a:solidFill>
                <a:srgbClr val="005BA1"/>
              </a:solidFill>
              <a:latin typeface="Verdana" pitchFamily="34" charset="0"/>
              <a:ea typeface="ＭＳ Ｐゴシック" pitchFamily="34" charset="-128"/>
            </a:endParaRPr>
          </a:p>
          <a:p>
            <a:pPr marL="342900" lvl="1" indent="-342900">
              <a:lnSpc>
                <a:spcPct val="90000"/>
              </a:lnSpc>
              <a:spcAft>
                <a:spcPts val="900"/>
              </a:spcAft>
              <a:buClr>
                <a:srgbClr val="264D74"/>
              </a:buClr>
              <a:buSzPct val="90000"/>
            </a:pPr>
            <a:r>
              <a:rPr lang="en-GB" sz="1600" b="1" dirty="0" smtClean="0">
                <a:solidFill>
                  <a:srgbClr val="005BA1"/>
                </a:solidFill>
                <a:latin typeface="Verdana" pitchFamily="34" charset="0"/>
                <a:ea typeface="ＭＳ Ｐゴシック" pitchFamily="34" charset="-128"/>
              </a:rPr>
              <a:t>The four high-level criteria of the ACER informal opinion</a:t>
            </a:r>
          </a:p>
          <a:p>
            <a:pPr marL="342900" lvl="1" indent="-342900">
              <a:lnSpc>
                <a:spcPct val="90000"/>
              </a:lnSpc>
              <a:spcAft>
                <a:spcPts val="900"/>
              </a:spcAft>
              <a:buClr>
                <a:srgbClr val="264D74"/>
              </a:buClr>
              <a:buSzPct val="90000"/>
            </a:pPr>
            <a:endParaRPr lang="en-GB" sz="1600" b="1" dirty="0">
              <a:solidFill>
                <a:srgbClr val="005BA1"/>
              </a:solidFill>
              <a:latin typeface="Verdana" pitchFamily="34" charset="0"/>
              <a:ea typeface="ＭＳ Ｐゴシック" pitchFamily="34" charset="-128"/>
            </a:endParaRPr>
          </a:p>
          <a:p>
            <a:pPr marL="342900" lvl="1" indent="-342900">
              <a:lnSpc>
                <a:spcPts val="2500"/>
              </a:lnSpc>
              <a:buClr>
                <a:srgbClr val="264D74"/>
              </a:buClr>
              <a:buSzPct val="90000"/>
              <a:buFont typeface="Wingdings 3" pitchFamily="18" charset="2"/>
              <a:buChar char="u"/>
            </a:pPr>
            <a:r>
              <a:rPr lang="en-US" sz="1600" dirty="0" smtClean="0">
                <a:solidFill>
                  <a:srgbClr val="264D74"/>
                </a:solidFill>
                <a:latin typeface="Verdana" pitchFamily="34" charset="0"/>
              </a:rPr>
              <a:t>The bids will be evaluated according to four </a:t>
            </a:r>
            <a:r>
              <a:rPr lang="en-US" sz="1600" dirty="0">
                <a:solidFill>
                  <a:srgbClr val="264D74"/>
                </a:solidFill>
                <a:latin typeface="Verdana" pitchFamily="34" charset="0"/>
              </a:rPr>
              <a:t>high-level criteria indicated by </a:t>
            </a:r>
            <a:r>
              <a:rPr lang="en-US" sz="1600" dirty="0" smtClean="0">
                <a:solidFill>
                  <a:srgbClr val="264D74"/>
                </a:solidFill>
                <a:latin typeface="Verdana" pitchFamily="34" charset="0"/>
              </a:rPr>
              <a:t>ACER</a:t>
            </a:r>
          </a:p>
          <a:p>
            <a:pPr marL="0" lvl="1">
              <a:lnSpc>
                <a:spcPts val="2500"/>
              </a:lnSpc>
              <a:buClr>
                <a:srgbClr val="264D74"/>
              </a:buClr>
              <a:buSzPct val="90000"/>
            </a:pPr>
            <a:endParaRPr lang="en-US" sz="1600" dirty="0">
              <a:solidFill>
                <a:srgbClr val="264D74"/>
              </a:solidFill>
              <a:latin typeface="Verdana" pitchFamily="34" charset="0"/>
            </a:endParaRPr>
          </a:p>
          <a:p>
            <a:pPr marL="800100" lvl="2" indent="-342900">
              <a:lnSpc>
                <a:spcPts val="2500"/>
              </a:lnSpc>
              <a:buClr>
                <a:srgbClr val="264D74"/>
              </a:buClr>
              <a:buSzPct val="90000"/>
              <a:buFont typeface="+mj-lt"/>
              <a:buAutoNum type="arabicPeriod"/>
            </a:pPr>
            <a:r>
              <a:rPr lang="en-US" sz="1600" b="1" dirty="0">
                <a:solidFill>
                  <a:srgbClr val="264D74"/>
                </a:solidFill>
                <a:latin typeface="Verdana" pitchFamily="34" charset="0"/>
              </a:rPr>
              <a:t>Performance</a:t>
            </a:r>
            <a:r>
              <a:rPr lang="en-US" sz="1600" dirty="0">
                <a:solidFill>
                  <a:srgbClr val="264D74"/>
                </a:solidFill>
                <a:latin typeface="Verdana" pitchFamily="34" charset="0"/>
              </a:rPr>
              <a:t> - the platform must be able to cope with the requirements of TSOs, PXs and market participants</a:t>
            </a:r>
          </a:p>
          <a:p>
            <a:pPr marL="800100" lvl="2" indent="-342900">
              <a:lnSpc>
                <a:spcPts val="2500"/>
              </a:lnSpc>
              <a:buClr>
                <a:srgbClr val="264D74"/>
              </a:buClr>
              <a:buSzPct val="90000"/>
              <a:buFont typeface="+mj-lt"/>
              <a:buAutoNum type="arabicPeriod"/>
            </a:pPr>
            <a:r>
              <a:rPr lang="en-US" sz="1600" b="1" dirty="0">
                <a:solidFill>
                  <a:srgbClr val="264D74"/>
                </a:solidFill>
                <a:latin typeface="Verdana" pitchFamily="34" charset="0"/>
              </a:rPr>
              <a:t>Adaptability</a:t>
            </a:r>
            <a:r>
              <a:rPr lang="en-US" sz="1600" dirty="0">
                <a:solidFill>
                  <a:srgbClr val="264D74"/>
                </a:solidFill>
                <a:latin typeface="Verdana" pitchFamily="34" charset="0"/>
              </a:rPr>
              <a:t> – the platform must be able to evolve to meet the requirements of the European target model</a:t>
            </a:r>
          </a:p>
          <a:p>
            <a:pPr marL="800100" lvl="2" indent="-342900">
              <a:lnSpc>
                <a:spcPts val="2500"/>
              </a:lnSpc>
              <a:buClr>
                <a:srgbClr val="264D74"/>
              </a:buClr>
              <a:buSzPct val="90000"/>
              <a:buFont typeface="+mj-lt"/>
              <a:buAutoNum type="arabicPeriod"/>
            </a:pPr>
            <a:r>
              <a:rPr lang="en-US" sz="1600" b="1" dirty="0">
                <a:solidFill>
                  <a:srgbClr val="264D74"/>
                </a:solidFill>
                <a:latin typeface="Verdana" pitchFamily="34" charset="0"/>
              </a:rPr>
              <a:t>Implementation time </a:t>
            </a:r>
            <a:r>
              <a:rPr lang="en-US" sz="1600" dirty="0">
                <a:solidFill>
                  <a:srgbClr val="264D74"/>
                </a:solidFill>
                <a:latin typeface="Verdana" pitchFamily="34" charset="0"/>
              </a:rPr>
              <a:t>– the platform must be ready for implementation within a few months</a:t>
            </a:r>
          </a:p>
          <a:p>
            <a:pPr marL="800100" lvl="2" indent="-342900">
              <a:lnSpc>
                <a:spcPts val="2500"/>
              </a:lnSpc>
              <a:buClr>
                <a:srgbClr val="264D74"/>
              </a:buClr>
              <a:buSzPct val="90000"/>
              <a:buFont typeface="+mj-lt"/>
              <a:buAutoNum type="arabicPeriod"/>
            </a:pPr>
            <a:r>
              <a:rPr lang="en-US" sz="1600" b="1" dirty="0">
                <a:solidFill>
                  <a:srgbClr val="264D74"/>
                </a:solidFill>
                <a:latin typeface="Verdana" pitchFamily="34" charset="0"/>
              </a:rPr>
              <a:t>Cost</a:t>
            </a:r>
            <a:r>
              <a:rPr lang="en-US" sz="1600" dirty="0">
                <a:solidFill>
                  <a:srgbClr val="264D74"/>
                </a:solidFill>
                <a:latin typeface="Verdana" pitchFamily="34" charset="0"/>
              </a:rPr>
              <a:t> – the costs should be reasonable, proportionate and efficiently incurred, as well as transparent and </a:t>
            </a:r>
            <a:r>
              <a:rPr lang="en-US" sz="1600" dirty="0" smtClean="0">
                <a:solidFill>
                  <a:srgbClr val="264D74"/>
                </a:solidFill>
                <a:latin typeface="Verdana" pitchFamily="34" charset="0"/>
              </a:rPr>
              <a:t>auditable</a:t>
            </a:r>
            <a:endParaRPr lang="en-US" sz="1600" dirty="0">
              <a:solidFill>
                <a:srgbClr val="264D74"/>
              </a:solidFill>
              <a:latin typeface="Verdana" pitchFamily="34" charset="0"/>
            </a:endParaRPr>
          </a:p>
        </p:txBody>
      </p:sp>
      <p:sp>
        <p:nvSpPr>
          <p:cNvPr id="24579" name="Footer Placeholder 3"/>
          <p:cNvSpPr txBox="1">
            <a:spLocks/>
          </p:cNvSpPr>
          <p:nvPr/>
        </p:nvSpPr>
        <p:spPr bwMode="auto">
          <a:xfrm>
            <a:off x="2306638" y="28575"/>
            <a:ext cx="6688137" cy="684213"/>
          </a:xfrm>
          <a:prstGeom prst="rect">
            <a:avLst/>
          </a:prstGeom>
          <a:noFill/>
          <a:ln w="9525">
            <a:noFill/>
            <a:miter lim="800000"/>
            <a:headEnd/>
            <a:tailEnd/>
          </a:ln>
        </p:spPr>
        <p:txBody>
          <a:bodyPr/>
          <a:lstStyle/>
          <a:p>
            <a:pPr marL="0" lvl="1"/>
            <a:r>
              <a:rPr lang="en-US" b="1" dirty="0">
                <a:solidFill>
                  <a:schemeClr val="bg1"/>
                </a:solidFill>
                <a:latin typeface="Verdana" pitchFamily="34" charset="0"/>
              </a:rPr>
              <a:t>3. Update on status and implications of NWE intraday project </a:t>
            </a:r>
          </a:p>
        </p:txBody>
      </p:sp>
    </p:spTree>
    <p:extLst>
      <p:ext uri="{BB962C8B-B14F-4D97-AF65-F5344CB8AC3E}">
        <p14:creationId xmlns:p14="http://schemas.microsoft.com/office/powerpoint/2010/main" val="2540021440"/>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8"/>
          <p:cNvSpPr txBox="1">
            <a:spLocks noChangeArrowheads="1"/>
          </p:cNvSpPr>
          <p:nvPr/>
        </p:nvSpPr>
        <p:spPr bwMode="auto">
          <a:xfrm>
            <a:off x="269875" y="1084521"/>
            <a:ext cx="8724900" cy="4629985"/>
          </a:xfrm>
          <a:prstGeom prst="rect">
            <a:avLst/>
          </a:prstGeom>
          <a:noFill/>
          <a:ln w="9525">
            <a:noFill/>
            <a:miter lim="800000"/>
            <a:headEnd/>
            <a:tailEnd/>
          </a:ln>
        </p:spPr>
        <p:txBody>
          <a:bodyPr wrap="square">
            <a:spAutoFit/>
          </a:bodyPr>
          <a:lstStyle/>
          <a:p>
            <a:pPr marL="342900" lvl="1" indent="-342900">
              <a:lnSpc>
                <a:spcPct val="90000"/>
              </a:lnSpc>
              <a:spcAft>
                <a:spcPts val="900"/>
              </a:spcAft>
              <a:buClr>
                <a:srgbClr val="264D74"/>
              </a:buClr>
              <a:buSzPct val="90000"/>
            </a:pPr>
            <a:endParaRPr lang="en-GB" sz="1600" b="1" dirty="0" smtClean="0">
              <a:solidFill>
                <a:srgbClr val="005BA1"/>
              </a:solidFill>
              <a:latin typeface="Verdana" pitchFamily="34" charset="0"/>
              <a:ea typeface="ＭＳ Ｐゴシック" pitchFamily="34" charset="-128"/>
            </a:endParaRPr>
          </a:p>
          <a:p>
            <a:pPr marL="342900" lvl="1" indent="-342900">
              <a:lnSpc>
                <a:spcPct val="90000"/>
              </a:lnSpc>
              <a:spcAft>
                <a:spcPts val="900"/>
              </a:spcAft>
              <a:buClr>
                <a:srgbClr val="264D74"/>
              </a:buClr>
              <a:buSzPct val="90000"/>
            </a:pPr>
            <a:r>
              <a:rPr lang="en-GB" sz="1600" b="1" dirty="0" smtClean="0">
                <a:solidFill>
                  <a:srgbClr val="005BA1"/>
                </a:solidFill>
                <a:latin typeface="Verdana" pitchFamily="34" charset="0"/>
                <a:ea typeface="ＭＳ Ｐゴシック" pitchFamily="34" charset="-128"/>
              </a:rPr>
              <a:t>At this stage, the ACER </a:t>
            </a:r>
            <a:r>
              <a:rPr lang="en-GB" sz="1600" b="1" dirty="0">
                <a:solidFill>
                  <a:srgbClr val="005BA1"/>
                </a:solidFill>
                <a:latin typeface="Verdana" pitchFamily="34" charset="0"/>
                <a:ea typeface="ＭＳ Ｐゴシック" pitchFamily="34" charset="-128"/>
              </a:rPr>
              <a:t>informal opinion </a:t>
            </a:r>
            <a:r>
              <a:rPr lang="en-GB" sz="1600" b="1" dirty="0" smtClean="0">
                <a:solidFill>
                  <a:srgbClr val="005BA1"/>
                </a:solidFill>
                <a:latin typeface="Verdana" pitchFamily="34" charset="0"/>
                <a:ea typeface="ＭＳ Ｐゴシック" pitchFamily="34" charset="-128"/>
              </a:rPr>
              <a:t>process might be :</a:t>
            </a:r>
          </a:p>
          <a:p>
            <a:pPr marL="342900" lvl="1" indent="-342900">
              <a:lnSpc>
                <a:spcPct val="90000"/>
              </a:lnSpc>
              <a:spcAft>
                <a:spcPts val="900"/>
              </a:spcAft>
              <a:buClr>
                <a:srgbClr val="264D74"/>
              </a:buClr>
              <a:buSzPct val="90000"/>
            </a:pPr>
            <a:endParaRPr lang="en-GB" sz="1600" b="1" dirty="0">
              <a:solidFill>
                <a:srgbClr val="005BA1"/>
              </a:solidFill>
              <a:latin typeface="Verdana" pitchFamily="34" charset="0"/>
              <a:ea typeface="ＭＳ Ｐゴシック" pitchFamily="34" charset="-128"/>
            </a:endParaRPr>
          </a:p>
          <a:p>
            <a:pPr marL="342900" lvl="1" indent="-342900">
              <a:lnSpc>
                <a:spcPts val="2500"/>
              </a:lnSpc>
              <a:buClr>
                <a:srgbClr val="264D74"/>
              </a:buClr>
              <a:buSzPct val="90000"/>
              <a:buFont typeface="Wingdings 3" pitchFamily="18" charset="2"/>
              <a:buChar char="u"/>
            </a:pPr>
            <a:r>
              <a:rPr lang="en-US" sz="1600" dirty="0" smtClean="0">
                <a:solidFill>
                  <a:srgbClr val="264D74"/>
                </a:solidFill>
                <a:latin typeface="Verdana" pitchFamily="34" charset="0"/>
              </a:rPr>
              <a:t>Some NRAs will act </a:t>
            </a:r>
            <a:r>
              <a:rPr lang="en-US" sz="1600" dirty="0">
                <a:solidFill>
                  <a:srgbClr val="264D74"/>
                </a:solidFill>
                <a:latin typeface="Verdana" pitchFamily="34" charset="0"/>
              </a:rPr>
              <a:t>as an observer to the power exchange selection process. The role of the observer would be to provide an independent report back to ACER and regulators to assist with the process to develop the informal opinion</a:t>
            </a:r>
            <a:r>
              <a:rPr lang="en-US" sz="1600" dirty="0" smtClean="0">
                <a:solidFill>
                  <a:srgbClr val="264D74"/>
                </a:solidFill>
                <a:latin typeface="Verdana" pitchFamily="34" charset="0"/>
              </a:rPr>
              <a:t>.</a:t>
            </a:r>
          </a:p>
          <a:p>
            <a:pPr marL="0" lvl="1">
              <a:lnSpc>
                <a:spcPts val="2500"/>
              </a:lnSpc>
              <a:buClr>
                <a:srgbClr val="264D74"/>
              </a:buClr>
              <a:buSzPct val="90000"/>
            </a:pPr>
            <a:endParaRPr lang="en-US" sz="1600" dirty="0" smtClean="0">
              <a:solidFill>
                <a:srgbClr val="264D74"/>
              </a:solidFill>
              <a:latin typeface="Verdana" pitchFamily="34" charset="0"/>
            </a:endParaRPr>
          </a:p>
          <a:p>
            <a:pPr marL="342900" lvl="1" indent="-342900">
              <a:lnSpc>
                <a:spcPts val="2500"/>
              </a:lnSpc>
              <a:buClr>
                <a:srgbClr val="264D74"/>
              </a:buClr>
              <a:buSzPct val="90000"/>
              <a:buFont typeface="Wingdings 3" pitchFamily="18" charset="2"/>
              <a:buChar char="u"/>
            </a:pPr>
            <a:r>
              <a:rPr lang="en-US" sz="1600" dirty="0">
                <a:solidFill>
                  <a:srgbClr val="264D74"/>
                </a:solidFill>
                <a:latin typeface="Verdana" pitchFamily="34" charset="0"/>
              </a:rPr>
              <a:t>The </a:t>
            </a:r>
            <a:r>
              <a:rPr lang="en-US" sz="1600" dirty="0" smtClean="0">
                <a:solidFill>
                  <a:srgbClr val="264D74"/>
                </a:solidFill>
                <a:latin typeface="Verdana" pitchFamily="34" charset="0"/>
              </a:rPr>
              <a:t>NWE Intra-day Cross </a:t>
            </a:r>
            <a:r>
              <a:rPr lang="en-US" sz="1600" dirty="0">
                <a:solidFill>
                  <a:srgbClr val="264D74"/>
                </a:solidFill>
                <a:latin typeface="Verdana" pitchFamily="34" charset="0"/>
              </a:rPr>
              <a:t>Regional Coordination Committee </a:t>
            </a:r>
            <a:r>
              <a:rPr lang="en-US" sz="1600" dirty="0" smtClean="0">
                <a:solidFill>
                  <a:srgbClr val="264D74"/>
                </a:solidFill>
                <a:latin typeface="Verdana" pitchFamily="34" charset="0"/>
              </a:rPr>
              <a:t>Meeting will draft the opinion and recommend it to </a:t>
            </a:r>
            <a:r>
              <a:rPr lang="en-US" sz="1600" dirty="0">
                <a:solidFill>
                  <a:srgbClr val="264D74"/>
                </a:solidFill>
                <a:latin typeface="Verdana" pitchFamily="34" charset="0"/>
              </a:rPr>
              <a:t>the ACER Coordination Group for </a:t>
            </a:r>
            <a:r>
              <a:rPr lang="en-US" sz="1600" dirty="0" smtClean="0">
                <a:solidFill>
                  <a:srgbClr val="264D74"/>
                </a:solidFill>
                <a:latin typeface="Verdana" pitchFamily="34" charset="0"/>
              </a:rPr>
              <a:t>ERI.</a:t>
            </a:r>
          </a:p>
          <a:p>
            <a:pPr marL="342900" lvl="1" indent="-342900">
              <a:lnSpc>
                <a:spcPts val="2500"/>
              </a:lnSpc>
              <a:buClr>
                <a:srgbClr val="264D74"/>
              </a:buClr>
              <a:buSzPct val="90000"/>
              <a:buFont typeface="Wingdings 3" pitchFamily="18" charset="2"/>
              <a:buChar char="u"/>
            </a:pPr>
            <a:endParaRPr lang="en-US" sz="1600" dirty="0">
              <a:solidFill>
                <a:srgbClr val="264D74"/>
              </a:solidFill>
              <a:latin typeface="Verdana" pitchFamily="34" charset="0"/>
            </a:endParaRPr>
          </a:p>
          <a:p>
            <a:pPr marL="342900" lvl="1" indent="-342900">
              <a:lnSpc>
                <a:spcPts val="2500"/>
              </a:lnSpc>
              <a:buClr>
                <a:srgbClr val="264D74"/>
              </a:buClr>
              <a:buSzPct val="90000"/>
              <a:buFont typeface="Wingdings 3" pitchFamily="18" charset="2"/>
              <a:buChar char="u"/>
            </a:pPr>
            <a:r>
              <a:rPr lang="en-US" sz="1600" dirty="0" smtClean="0">
                <a:solidFill>
                  <a:srgbClr val="264D74"/>
                </a:solidFill>
                <a:latin typeface="Verdana" pitchFamily="34" charset="0"/>
              </a:rPr>
              <a:t>The ACER informal opinion will be recommended to the </a:t>
            </a:r>
            <a:r>
              <a:rPr lang="en-US" sz="1600" dirty="0" err="1" smtClean="0">
                <a:solidFill>
                  <a:srgbClr val="264D74"/>
                </a:solidFill>
                <a:latin typeface="Verdana" pitchFamily="34" charset="0"/>
              </a:rPr>
              <a:t>BoR</a:t>
            </a:r>
            <a:r>
              <a:rPr lang="en-US" sz="1600" dirty="0" smtClean="0">
                <a:solidFill>
                  <a:srgbClr val="264D74"/>
                </a:solidFill>
                <a:latin typeface="Verdana" pitchFamily="34" charset="0"/>
              </a:rPr>
              <a:t> in May (process still has to be clarified).</a:t>
            </a:r>
          </a:p>
          <a:p>
            <a:pPr marL="342900" lvl="1" indent="-342900">
              <a:lnSpc>
                <a:spcPts val="2500"/>
              </a:lnSpc>
              <a:buClr>
                <a:srgbClr val="264D74"/>
              </a:buClr>
              <a:buSzPct val="90000"/>
              <a:buFont typeface="Wingdings 3" pitchFamily="18" charset="2"/>
              <a:buChar char="u"/>
            </a:pPr>
            <a:endParaRPr lang="en-US" sz="1600" dirty="0">
              <a:solidFill>
                <a:srgbClr val="264D74"/>
              </a:solidFill>
              <a:latin typeface="Verdana" pitchFamily="34" charset="0"/>
            </a:endParaRPr>
          </a:p>
          <a:p>
            <a:pPr marL="342900" lvl="1" indent="-342900">
              <a:lnSpc>
                <a:spcPts val="2500"/>
              </a:lnSpc>
              <a:buClr>
                <a:srgbClr val="264D74"/>
              </a:buClr>
              <a:buSzPct val="90000"/>
              <a:buFont typeface="Wingdings 3" pitchFamily="18" charset="2"/>
              <a:buChar char="u"/>
            </a:pPr>
            <a:endParaRPr lang="en-US" sz="1600" dirty="0">
              <a:solidFill>
                <a:srgbClr val="264D74"/>
              </a:solidFill>
              <a:latin typeface="Verdana" pitchFamily="34" charset="0"/>
            </a:endParaRPr>
          </a:p>
        </p:txBody>
      </p:sp>
      <p:sp>
        <p:nvSpPr>
          <p:cNvPr id="24579" name="Footer Placeholder 3"/>
          <p:cNvSpPr txBox="1">
            <a:spLocks/>
          </p:cNvSpPr>
          <p:nvPr/>
        </p:nvSpPr>
        <p:spPr bwMode="auto">
          <a:xfrm>
            <a:off x="2306638" y="28575"/>
            <a:ext cx="6688137" cy="684213"/>
          </a:xfrm>
          <a:prstGeom prst="rect">
            <a:avLst/>
          </a:prstGeom>
          <a:noFill/>
          <a:ln w="9525">
            <a:noFill/>
            <a:miter lim="800000"/>
            <a:headEnd/>
            <a:tailEnd/>
          </a:ln>
        </p:spPr>
        <p:txBody>
          <a:bodyPr/>
          <a:lstStyle/>
          <a:p>
            <a:pPr marL="0" lvl="1"/>
            <a:r>
              <a:rPr lang="en-US" b="1" dirty="0">
                <a:solidFill>
                  <a:schemeClr val="bg1"/>
                </a:solidFill>
                <a:latin typeface="Verdana" pitchFamily="34" charset="0"/>
              </a:rPr>
              <a:t>3. Update on status and implications of NWE intraday project </a:t>
            </a:r>
          </a:p>
        </p:txBody>
      </p:sp>
    </p:spTree>
    <p:extLst>
      <p:ext uri="{BB962C8B-B14F-4D97-AF65-F5344CB8AC3E}">
        <p14:creationId xmlns:p14="http://schemas.microsoft.com/office/powerpoint/2010/main" val="2072800454"/>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8"/>
          <p:cNvSpPr txBox="1">
            <a:spLocks noChangeArrowheads="1"/>
          </p:cNvSpPr>
          <p:nvPr/>
        </p:nvSpPr>
        <p:spPr bwMode="auto">
          <a:xfrm>
            <a:off x="269875" y="1084521"/>
            <a:ext cx="8724900" cy="987963"/>
          </a:xfrm>
          <a:prstGeom prst="rect">
            <a:avLst/>
          </a:prstGeom>
          <a:noFill/>
          <a:ln w="9525">
            <a:noFill/>
            <a:miter lim="800000"/>
            <a:headEnd/>
            <a:tailEnd/>
          </a:ln>
        </p:spPr>
        <p:txBody>
          <a:bodyPr wrap="square">
            <a:spAutoFit/>
          </a:bodyPr>
          <a:lstStyle/>
          <a:p>
            <a:pPr marL="342900" lvl="1" indent="-342900">
              <a:lnSpc>
                <a:spcPct val="90000"/>
              </a:lnSpc>
              <a:spcAft>
                <a:spcPts val="900"/>
              </a:spcAft>
              <a:buClr>
                <a:srgbClr val="264D74"/>
              </a:buClr>
              <a:buSzPct val="90000"/>
            </a:pPr>
            <a:endParaRPr lang="en-GB" sz="1600" b="1" dirty="0" smtClean="0">
              <a:solidFill>
                <a:srgbClr val="005BA1"/>
              </a:solidFill>
              <a:latin typeface="Verdana" pitchFamily="34" charset="0"/>
              <a:ea typeface="ＭＳ Ｐゴシック" pitchFamily="34" charset="-128"/>
            </a:endParaRPr>
          </a:p>
          <a:p>
            <a:pPr marL="342900" lvl="1" indent="-342900">
              <a:lnSpc>
                <a:spcPct val="90000"/>
              </a:lnSpc>
              <a:spcAft>
                <a:spcPts val="900"/>
              </a:spcAft>
              <a:buClr>
                <a:srgbClr val="264D74"/>
              </a:buClr>
              <a:buSzPct val="90000"/>
            </a:pPr>
            <a:r>
              <a:rPr lang="en-GB" sz="1600" b="1" dirty="0" smtClean="0">
                <a:solidFill>
                  <a:srgbClr val="005BA1"/>
                </a:solidFill>
                <a:latin typeface="Verdana" pitchFamily="34" charset="0"/>
                <a:ea typeface="ＭＳ Ｐゴシック" pitchFamily="34" charset="-128"/>
              </a:rPr>
              <a:t>Timeline for the selection of the </a:t>
            </a:r>
            <a:r>
              <a:rPr lang="en-GB" sz="1600" b="1" dirty="0" err="1" smtClean="0">
                <a:solidFill>
                  <a:srgbClr val="005BA1"/>
                </a:solidFill>
                <a:latin typeface="Verdana" pitchFamily="34" charset="0"/>
                <a:ea typeface="ＭＳ Ｐゴシック" pitchFamily="34" charset="-128"/>
              </a:rPr>
              <a:t>plateform</a:t>
            </a:r>
            <a:endParaRPr lang="en-GB" sz="1600" b="1" dirty="0" smtClean="0">
              <a:solidFill>
                <a:srgbClr val="005BA1"/>
              </a:solidFill>
              <a:latin typeface="Verdana" pitchFamily="34" charset="0"/>
              <a:ea typeface="ＭＳ Ｐゴシック" pitchFamily="34" charset="-128"/>
            </a:endParaRPr>
          </a:p>
          <a:p>
            <a:pPr marL="342900" lvl="1" indent="-342900">
              <a:lnSpc>
                <a:spcPct val="90000"/>
              </a:lnSpc>
              <a:spcAft>
                <a:spcPts val="900"/>
              </a:spcAft>
              <a:buClr>
                <a:srgbClr val="264D74"/>
              </a:buClr>
              <a:buSzPct val="90000"/>
            </a:pPr>
            <a:endParaRPr lang="en-GB" sz="1600" b="1" dirty="0">
              <a:solidFill>
                <a:srgbClr val="005BA1"/>
              </a:solidFill>
              <a:latin typeface="Verdana" pitchFamily="34" charset="0"/>
              <a:ea typeface="ＭＳ Ｐゴシック" pitchFamily="34" charset="-128"/>
            </a:endParaRPr>
          </a:p>
        </p:txBody>
      </p:sp>
      <p:sp>
        <p:nvSpPr>
          <p:cNvPr id="24579" name="Footer Placeholder 3"/>
          <p:cNvSpPr txBox="1">
            <a:spLocks/>
          </p:cNvSpPr>
          <p:nvPr/>
        </p:nvSpPr>
        <p:spPr bwMode="auto">
          <a:xfrm>
            <a:off x="2306638" y="28575"/>
            <a:ext cx="6688137" cy="684213"/>
          </a:xfrm>
          <a:prstGeom prst="rect">
            <a:avLst/>
          </a:prstGeom>
          <a:noFill/>
          <a:ln w="9525">
            <a:noFill/>
            <a:miter lim="800000"/>
            <a:headEnd/>
            <a:tailEnd/>
          </a:ln>
        </p:spPr>
        <p:txBody>
          <a:bodyPr/>
          <a:lstStyle/>
          <a:p>
            <a:pPr marL="0" lvl="1"/>
            <a:r>
              <a:rPr lang="en-US" b="1" dirty="0">
                <a:solidFill>
                  <a:schemeClr val="bg1"/>
                </a:solidFill>
                <a:latin typeface="Verdana" pitchFamily="34" charset="0"/>
              </a:rPr>
              <a:t>3. Update on status and implications of NWE intraday project </a:t>
            </a:r>
          </a:p>
        </p:txBody>
      </p:sp>
      <p:pic>
        <p:nvPicPr>
          <p:cNvPr id="4" name="table"/>
          <p:cNvPicPr>
            <a:picLocks noChangeAspect="1"/>
          </p:cNvPicPr>
          <p:nvPr/>
        </p:nvPicPr>
        <p:blipFill>
          <a:blip r:embed="rId2"/>
          <a:stretch>
            <a:fillRect/>
          </a:stretch>
        </p:blipFill>
        <p:spPr>
          <a:xfrm>
            <a:off x="204610" y="2246084"/>
            <a:ext cx="8734780" cy="3514196"/>
          </a:xfrm>
          <a:prstGeom prst="rect">
            <a:avLst/>
          </a:prstGeom>
        </p:spPr>
      </p:pic>
    </p:spTree>
    <p:extLst>
      <p:ext uri="{BB962C8B-B14F-4D97-AF65-F5344CB8AC3E}">
        <p14:creationId xmlns:p14="http://schemas.microsoft.com/office/powerpoint/2010/main" val="1986370144"/>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8"/>
          <p:cNvSpPr txBox="1">
            <a:spLocks noChangeArrowheads="1"/>
          </p:cNvSpPr>
          <p:nvPr/>
        </p:nvSpPr>
        <p:spPr bwMode="auto">
          <a:xfrm>
            <a:off x="269875" y="1084521"/>
            <a:ext cx="8724900" cy="4226798"/>
          </a:xfrm>
          <a:prstGeom prst="rect">
            <a:avLst/>
          </a:prstGeom>
          <a:noFill/>
          <a:ln w="9525">
            <a:noFill/>
            <a:miter lim="800000"/>
            <a:headEnd/>
            <a:tailEnd/>
          </a:ln>
        </p:spPr>
        <p:txBody>
          <a:bodyPr wrap="square">
            <a:spAutoFit/>
          </a:bodyPr>
          <a:lstStyle/>
          <a:p>
            <a:pPr marL="342900" lvl="1" indent="-342900">
              <a:lnSpc>
                <a:spcPct val="90000"/>
              </a:lnSpc>
              <a:spcAft>
                <a:spcPts val="900"/>
              </a:spcAft>
              <a:buClr>
                <a:srgbClr val="264D74"/>
              </a:buClr>
              <a:buSzPct val="90000"/>
            </a:pPr>
            <a:endParaRPr lang="en-US" sz="1600" b="1" dirty="0" smtClean="0">
              <a:solidFill>
                <a:srgbClr val="005BA1"/>
              </a:solidFill>
              <a:latin typeface="Verdana" pitchFamily="34" charset="0"/>
              <a:ea typeface="ＭＳ Ｐゴシック" pitchFamily="34" charset="-128"/>
            </a:endParaRPr>
          </a:p>
          <a:p>
            <a:pPr marL="342900" lvl="1" indent="-342900">
              <a:lnSpc>
                <a:spcPct val="90000"/>
              </a:lnSpc>
              <a:spcAft>
                <a:spcPts val="900"/>
              </a:spcAft>
              <a:buClr>
                <a:srgbClr val="264D74"/>
              </a:buClr>
              <a:buSzPct val="90000"/>
            </a:pPr>
            <a:r>
              <a:rPr lang="en-US" sz="1600" b="1" dirty="0" smtClean="0">
                <a:solidFill>
                  <a:srgbClr val="005BA1"/>
                </a:solidFill>
                <a:latin typeface="Verdana" pitchFamily="34" charset="0"/>
                <a:ea typeface="ＭＳ Ｐゴシック" pitchFamily="34" charset="-128"/>
              </a:rPr>
              <a:t>Implications </a:t>
            </a:r>
            <a:r>
              <a:rPr lang="en-US" sz="1600" b="1" dirty="0">
                <a:solidFill>
                  <a:srgbClr val="005BA1"/>
                </a:solidFill>
                <a:latin typeface="Verdana" pitchFamily="34" charset="0"/>
                <a:ea typeface="ＭＳ Ｐゴシック" pitchFamily="34" charset="-128"/>
              </a:rPr>
              <a:t>for the </a:t>
            </a:r>
            <a:r>
              <a:rPr lang="en-US" sz="1600" b="1" dirty="0" smtClean="0">
                <a:solidFill>
                  <a:srgbClr val="005BA1"/>
                </a:solidFill>
                <a:latin typeface="Verdana" pitchFamily="34" charset="0"/>
                <a:ea typeface="ＭＳ Ｐゴシック" pitchFamily="34" charset="-128"/>
              </a:rPr>
              <a:t>SWE </a:t>
            </a:r>
            <a:r>
              <a:rPr lang="en-US" sz="1600" b="1" dirty="0" smtClean="0">
                <a:solidFill>
                  <a:srgbClr val="005BA1"/>
                </a:solidFill>
                <a:latin typeface="Verdana" pitchFamily="34" charset="0"/>
                <a:ea typeface="ＭＳ Ｐゴシック" pitchFamily="34" charset="-128"/>
              </a:rPr>
              <a:t>region</a:t>
            </a:r>
          </a:p>
          <a:p>
            <a:pPr marL="342900" lvl="1" indent="-342900">
              <a:lnSpc>
                <a:spcPct val="90000"/>
              </a:lnSpc>
              <a:spcAft>
                <a:spcPts val="900"/>
              </a:spcAft>
              <a:buClr>
                <a:srgbClr val="264D74"/>
              </a:buClr>
              <a:buSzPct val="90000"/>
            </a:pPr>
            <a:endParaRPr lang="en-US" sz="1600" b="1" dirty="0">
              <a:solidFill>
                <a:srgbClr val="005BA1"/>
              </a:solidFill>
              <a:latin typeface="Verdana" pitchFamily="34" charset="0"/>
              <a:ea typeface="ＭＳ Ｐゴシック" pitchFamily="34" charset="-128"/>
            </a:endParaRPr>
          </a:p>
          <a:p>
            <a:pPr marL="342900" lvl="1" indent="-342900">
              <a:lnSpc>
                <a:spcPct val="90000"/>
              </a:lnSpc>
              <a:spcAft>
                <a:spcPts val="900"/>
              </a:spcAft>
              <a:buClr>
                <a:srgbClr val="264D74"/>
              </a:buClr>
              <a:buSzPct val="90000"/>
            </a:pPr>
            <a:endParaRPr lang="en-US" sz="1600" b="1" dirty="0" smtClean="0">
              <a:solidFill>
                <a:srgbClr val="005BA1"/>
              </a:solidFill>
              <a:latin typeface="Verdana" pitchFamily="34" charset="0"/>
              <a:ea typeface="ＭＳ Ｐゴシック" pitchFamily="34" charset="-128"/>
            </a:endParaRPr>
          </a:p>
          <a:p>
            <a:pPr marL="342900" lvl="1" indent="-342900">
              <a:lnSpc>
                <a:spcPts val="2500"/>
              </a:lnSpc>
              <a:buClr>
                <a:srgbClr val="264D74"/>
              </a:buClr>
              <a:buSzPct val="90000"/>
              <a:buFont typeface="Wingdings 3" pitchFamily="18" charset="2"/>
              <a:buChar char="u"/>
            </a:pPr>
            <a:r>
              <a:rPr lang="en-US" sz="1600" dirty="0" smtClean="0">
                <a:solidFill>
                  <a:srgbClr val="264D74"/>
                </a:solidFill>
                <a:latin typeface="Verdana" pitchFamily="34" charset="0"/>
              </a:rPr>
              <a:t>Even if there is a dependence with the selection of the common platform, the </a:t>
            </a:r>
            <a:r>
              <a:rPr lang="en-US" sz="1600" dirty="0">
                <a:solidFill>
                  <a:srgbClr val="264D74"/>
                </a:solidFill>
                <a:latin typeface="Verdana" pitchFamily="34" charset="0"/>
              </a:rPr>
              <a:t>SWE regulators </a:t>
            </a:r>
            <a:r>
              <a:rPr lang="en-US" sz="1600" dirty="0" smtClean="0">
                <a:solidFill>
                  <a:srgbClr val="264D74"/>
                </a:solidFill>
                <a:latin typeface="Verdana" pitchFamily="34" charset="0"/>
              </a:rPr>
              <a:t>encourage </a:t>
            </a:r>
            <a:r>
              <a:rPr lang="en-US" sz="1600" dirty="0">
                <a:solidFill>
                  <a:srgbClr val="264D74"/>
                </a:solidFill>
                <a:latin typeface="Verdana" pitchFamily="34" charset="0"/>
              </a:rPr>
              <a:t>TSOs and PXs </a:t>
            </a:r>
            <a:r>
              <a:rPr lang="en-US" sz="1600" dirty="0" smtClean="0">
                <a:solidFill>
                  <a:srgbClr val="264D74"/>
                </a:solidFill>
                <a:latin typeface="Verdana" pitchFamily="34" charset="0"/>
              </a:rPr>
              <a:t>to anticipate as much as possible the introduction </a:t>
            </a:r>
            <a:r>
              <a:rPr lang="en-US" sz="1600" dirty="0">
                <a:solidFill>
                  <a:srgbClr val="264D74"/>
                </a:solidFill>
                <a:latin typeface="Verdana" pitchFamily="34" charset="0"/>
              </a:rPr>
              <a:t>of continuous trading between MIBEL and </a:t>
            </a:r>
            <a:r>
              <a:rPr lang="en-US" sz="1600" dirty="0" smtClean="0">
                <a:solidFill>
                  <a:srgbClr val="264D74"/>
                </a:solidFill>
                <a:latin typeface="Verdana" pitchFamily="34" charset="0"/>
              </a:rPr>
              <a:t>NWE as defined during the last IG meeting in May 2012.</a:t>
            </a:r>
          </a:p>
          <a:p>
            <a:pPr marL="342900" lvl="1" indent="-342900">
              <a:lnSpc>
                <a:spcPts val="2500"/>
              </a:lnSpc>
              <a:buClr>
                <a:srgbClr val="264D74"/>
              </a:buClr>
              <a:buSzPct val="90000"/>
              <a:buFont typeface="Wingdings 3" pitchFamily="18" charset="2"/>
              <a:buChar char="u"/>
            </a:pPr>
            <a:endParaRPr lang="en-US" sz="1600" dirty="0">
              <a:solidFill>
                <a:srgbClr val="264D74"/>
              </a:solidFill>
              <a:latin typeface="Verdana" pitchFamily="34" charset="0"/>
            </a:endParaRPr>
          </a:p>
          <a:p>
            <a:pPr marL="342900" lvl="1" indent="-342900">
              <a:lnSpc>
                <a:spcPts val="2500"/>
              </a:lnSpc>
              <a:buClr>
                <a:srgbClr val="264D74"/>
              </a:buClr>
              <a:buSzPct val="90000"/>
              <a:buFont typeface="Wingdings 3" pitchFamily="18" charset="2"/>
              <a:buChar char="u"/>
            </a:pPr>
            <a:r>
              <a:rPr lang="en-US" sz="1600" dirty="0">
                <a:solidFill>
                  <a:srgbClr val="264D74"/>
                </a:solidFill>
                <a:latin typeface="Verdana" pitchFamily="34" charset="0"/>
              </a:rPr>
              <a:t>The </a:t>
            </a:r>
            <a:r>
              <a:rPr lang="en-US" sz="1600" dirty="0" smtClean="0">
                <a:solidFill>
                  <a:srgbClr val="264D74"/>
                </a:solidFill>
                <a:latin typeface="Verdana" pitchFamily="34" charset="0"/>
              </a:rPr>
              <a:t>SWE regulators welcome the participation of TSOs </a:t>
            </a:r>
            <a:r>
              <a:rPr lang="en-US" sz="1600" dirty="0">
                <a:solidFill>
                  <a:srgbClr val="264D74"/>
                </a:solidFill>
                <a:latin typeface="Verdana" pitchFamily="34" charset="0"/>
              </a:rPr>
              <a:t>and PXs of the </a:t>
            </a:r>
            <a:r>
              <a:rPr lang="en-US" sz="1600" dirty="0" smtClean="0">
                <a:solidFill>
                  <a:srgbClr val="264D74"/>
                </a:solidFill>
                <a:latin typeface="Verdana" pitchFamily="34" charset="0"/>
              </a:rPr>
              <a:t>region in </a:t>
            </a:r>
            <a:r>
              <a:rPr lang="en-US" sz="1600" dirty="0">
                <a:solidFill>
                  <a:srgbClr val="264D74"/>
                </a:solidFill>
                <a:latin typeface="Verdana" pitchFamily="34" charset="0"/>
              </a:rPr>
              <a:t>the NWE intraday project so as to prepare the implementation of intraday continuous CB trade.</a:t>
            </a:r>
          </a:p>
          <a:p>
            <a:pPr marL="342900" lvl="1" indent="-342900">
              <a:lnSpc>
                <a:spcPct val="90000"/>
              </a:lnSpc>
              <a:spcAft>
                <a:spcPts val="900"/>
              </a:spcAft>
              <a:buClr>
                <a:srgbClr val="264D74"/>
              </a:buClr>
              <a:buSzPct val="90000"/>
            </a:pPr>
            <a:endParaRPr lang="en-US" sz="1600" b="1" dirty="0">
              <a:solidFill>
                <a:srgbClr val="005BA1"/>
              </a:solidFill>
              <a:latin typeface="Verdana" pitchFamily="34" charset="0"/>
              <a:ea typeface="ＭＳ Ｐゴシック" pitchFamily="34" charset="-128"/>
            </a:endParaRPr>
          </a:p>
        </p:txBody>
      </p:sp>
      <p:sp>
        <p:nvSpPr>
          <p:cNvPr id="24579" name="Footer Placeholder 3"/>
          <p:cNvSpPr txBox="1">
            <a:spLocks/>
          </p:cNvSpPr>
          <p:nvPr/>
        </p:nvSpPr>
        <p:spPr bwMode="auto">
          <a:xfrm>
            <a:off x="2306638" y="28575"/>
            <a:ext cx="6688137" cy="684213"/>
          </a:xfrm>
          <a:prstGeom prst="rect">
            <a:avLst/>
          </a:prstGeom>
          <a:noFill/>
          <a:ln w="9525">
            <a:noFill/>
            <a:miter lim="800000"/>
            <a:headEnd/>
            <a:tailEnd/>
          </a:ln>
        </p:spPr>
        <p:txBody>
          <a:bodyPr/>
          <a:lstStyle/>
          <a:p>
            <a:pPr marL="0" lvl="1"/>
            <a:r>
              <a:rPr lang="en-US" b="1" dirty="0">
                <a:solidFill>
                  <a:schemeClr val="bg1"/>
                </a:solidFill>
                <a:latin typeface="Verdana" pitchFamily="34" charset="0"/>
              </a:rPr>
              <a:t>3. Update on status and implications of NWE intraday project </a:t>
            </a:r>
          </a:p>
        </p:txBody>
      </p:sp>
    </p:spTree>
    <p:extLst>
      <p:ext uri="{BB962C8B-B14F-4D97-AF65-F5344CB8AC3E}">
        <p14:creationId xmlns:p14="http://schemas.microsoft.com/office/powerpoint/2010/main" val="3459620299"/>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asellaDiTesto 5"/>
          <p:cNvSpPr txBox="1">
            <a:spLocks noChangeArrowheads="1"/>
          </p:cNvSpPr>
          <p:nvPr/>
        </p:nvSpPr>
        <p:spPr bwMode="auto">
          <a:xfrm>
            <a:off x="1262063" y="1452563"/>
            <a:ext cx="6623050" cy="2286000"/>
          </a:xfrm>
          <a:prstGeom prst="rect">
            <a:avLst/>
          </a:prstGeom>
          <a:noFill/>
          <a:ln w="9525">
            <a:noFill/>
            <a:miter lim="800000"/>
            <a:headEnd/>
            <a:tailEnd/>
          </a:ln>
        </p:spPr>
        <p:txBody>
          <a:bodyPr>
            <a:spAutoFit/>
          </a:bodyPr>
          <a:lstStyle/>
          <a:p>
            <a:pPr algn="ctr"/>
            <a:r>
              <a:rPr lang="en-GB" sz="7200">
                <a:solidFill>
                  <a:schemeClr val="bg1"/>
                </a:solidFill>
                <a:latin typeface="Verdana" pitchFamily="34" charset="0"/>
              </a:rPr>
              <a:t>Thank you for your attention</a:t>
            </a:r>
          </a:p>
        </p:txBody>
      </p:sp>
      <p:sp>
        <p:nvSpPr>
          <p:cNvPr id="2052" name="Content Placeholder 6"/>
          <p:cNvSpPr>
            <a:spLocks/>
          </p:cNvSpPr>
          <p:nvPr/>
        </p:nvSpPr>
        <p:spPr bwMode="auto">
          <a:xfrm>
            <a:off x="250825" y="765175"/>
            <a:ext cx="8447088" cy="5097463"/>
          </a:xfrm>
          <a:prstGeom prst="rect">
            <a:avLst/>
          </a:prstGeom>
          <a:noFill/>
          <a:ln w="9525">
            <a:solidFill>
              <a:schemeClr val="bg1"/>
            </a:solidFill>
            <a:miter lim="800000"/>
            <a:headEnd/>
            <a:tailEnd/>
          </a:ln>
        </p:spPr>
        <p:txBody>
          <a:bodyPr/>
          <a:lstStyle/>
          <a:p>
            <a:pPr marL="444500" indent="-444500" algn="ctr">
              <a:buClr>
                <a:srgbClr val="005BAB"/>
              </a:buClr>
              <a:buSzPct val="400000"/>
              <a:buFont typeface="Trebuchet MS" pitchFamily="34" charset="0"/>
              <a:buNone/>
            </a:pPr>
            <a:endParaRPr lang="en-GB" sz="2800">
              <a:latin typeface="Verdana" pitchFamily="34" charset="0"/>
            </a:endParaRPr>
          </a:p>
        </p:txBody>
      </p:sp>
      <p:sp>
        <p:nvSpPr>
          <p:cNvPr id="8" name="Rectangle 13"/>
          <p:cNvSpPr>
            <a:spLocks noChangeArrowheads="1"/>
          </p:cNvSpPr>
          <p:nvPr/>
        </p:nvSpPr>
        <p:spPr bwMode="auto">
          <a:xfrm>
            <a:off x="1473200" y="1474788"/>
            <a:ext cx="6143625" cy="522287"/>
          </a:xfrm>
          <a:prstGeom prst="rect">
            <a:avLst/>
          </a:prstGeom>
          <a:noFill/>
          <a:ln w="9525">
            <a:noFill/>
            <a:miter lim="800000"/>
            <a:headEnd/>
            <a:tailEnd/>
          </a:ln>
          <a:effectLst/>
        </p:spPr>
        <p:txBody>
          <a:bodyPr wrap="none">
            <a:spAutoFit/>
          </a:bodyPr>
          <a:lstStyle/>
          <a:p>
            <a:pPr algn="ctr" fontAlgn="auto">
              <a:spcBef>
                <a:spcPts val="0"/>
              </a:spcBef>
              <a:spcAft>
                <a:spcPts val="0"/>
              </a:spcAft>
              <a:buClr>
                <a:srgbClr val="005BAB"/>
              </a:buClr>
              <a:buSzPct val="400000"/>
              <a:buFont typeface="Trebuchet MS" pitchFamily="34" charset="0"/>
              <a:buNone/>
              <a:defRPr/>
            </a:pPr>
            <a:r>
              <a:rPr lang="en-GB" sz="2800" b="1" dirty="0">
                <a:solidFill>
                  <a:schemeClr val="accent6"/>
                </a:solidFill>
                <a:latin typeface="+mj-lt"/>
                <a:cs typeface="+mn-cs"/>
              </a:rPr>
              <a:t>Thank you for your attention!</a:t>
            </a:r>
          </a:p>
        </p:txBody>
      </p:sp>
      <p:sp>
        <p:nvSpPr>
          <p:cNvPr id="9" name="Segnaposto contenuto 3"/>
          <p:cNvSpPr txBox="1">
            <a:spLocks/>
          </p:cNvSpPr>
          <p:nvPr/>
        </p:nvSpPr>
        <p:spPr>
          <a:xfrm>
            <a:off x="1692275" y="5516563"/>
            <a:ext cx="5565775" cy="969962"/>
          </a:xfrm>
          <a:prstGeom prst="rect">
            <a:avLst/>
          </a:prstGeom>
        </p:spPr>
        <p:txBody>
          <a:bodyPr/>
          <a:lstStyle>
            <a:lvl1pPr marL="444500" indent="-444500" algn="l" rtl="0" eaLnBrk="1" fontAlgn="base" hangingPunct="1">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108" charset="-128"/>
                <a:cs typeface="+mn-cs"/>
              </a:defRPr>
            </a:lvl1pPr>
            <a:lvl2pPr marL="998538" indent="-368300" algn="l" rtl="0" eaLnBrk="1" fontAlgn="base" hangingPunct="1">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108" charset="-128"/>
              </a:defRPr>
            </a:lvl2pPr>
            <a:lvl3pPr marL="1406525" indent="-228600" algn="l" rtl="0" eaLnBrk="1" fontAlgn="base" hangingPunct="1">
              <a:spcBef>
                <a:spcPct val="0"/>
              </a:spcBef>
              <a:spcAft>
                <a:spcPct val="0"/>
              </a:spcAft>
              <a:buClr>
                <a:srgbClr val="005BAB"/>
              </a:buClr>
              <a:buFont typeface="Arial" charset="0"/>
              <a:buChar char="•"/>
              <a:defRPr sz="2400">
                <a:solidFill>
                  <a:schemeClr val="tx1"/>
                </a:solidFill>
                <a:latin typeface="+mn-lt"/>
                <a:ea typeface="ＭＳ Ｐゴシック" pitchFamily="-108" charset="-128"/>
              </a:defRPr>
            </a:lvl3pPr>
            <a:lvl4pPr marL="1814513" indent="-228600" algn="l" rtl="0" eaLnBrk="1" fontAlgn="base" hangingPunct="1">
              <a:spcBef>
                <a:spcPct val="0"/>
              </a:spcBef>
              <a:spcAft>
                <a:spcPct val="0"/>
              </a:spcAft>
              <a:buClr>
                <a:srgbClr val="005BAB"/>
              </a:buClr>
              <a:buSzPct val="125000"/>
              <a:buFont typeface="Arial" charset="0"/>
              <a:buChar char="­"/>
              <a:defRPr sz="2200">
                <a:solidFill>
                  <a:schemeClr val="tx1"/>
                </a:solidFill>
                <a:latin typeface="+mn-lt"/>
                <a:ea typeface="ＭＳ Ｐゴシック" pitchFamily="-108" charset="-128"/>
              </a:defRPr>
            </a:lvl4pPr>
            <a:lvl5pPr marL="2222500" indent="-228600" algn="l" rtl="0" eaLnBrk="1" fontAlgn="base" hangingPunct="1">
              <a:spcBef>
                <a:spcPct val="0"/>
              </a:spcBef>
              <a:spcAft>
                <a:spcPct val="0"/>
              </a:spcAft>
              <a:buClr>
                <a:srgbClr val="005BAB"/>
              </a:buClr>
              <a:buFont typeface="Arial" charset="0"/>
              <a:buChar char="•"/>
              <a:defRPr sz="2000">
                <a:solidFill>
                  <a:schemeClr val="tx1"/>
                </a:solidFill>
                <a:latin typeface="+mn-lt"/>
                <a:ea typeface="ＭＳ Ｐゴシック" pitchFamily="-108"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algn="ctr">
              <a:buFont typeface="Trebuchet MS" pitchFamily="34" charset="0"/>
              <a:buNone/>
              <a:defRPr/>
            </a:pPr>
            <a:endParaRPr lang="en-GB" dirty="0" smtClean="0">
              <a:solidFill>
                <a:schemeClr val="accent6"/>
              </a:solidFill>
              <a:ea typeface="ＭＳ Ｐゴシック" charset="-128"/>
            </a:endParaRPr>
          </a:p>
        </p:txBody>
      </p:sp>
      <p:grpSp>
        <p:nvGrpSpPr>
          <p:cNvPr id="2055" name="14 Grupo"/>
          <p:cNvGrpSpPr>
            <a:grpSpLocks/>
          </p:cNvGrpSpPr>
          <p:nvPr/>
        </p:nvGrpSpPr>
        <p:grpSpPr bwMode="auto">
          <a:xfrm>
            <a:off x="2063750" y="2908300"/>
            <a:ext cx="5040313" cy="1008063"/>
            <a:chOff x="3389313" y="115888"/>
            <a:chExt cx="5040312" cy="1008062"/>
          </a:xfrm>
        </p:grpSpPr>
        <p:grpSp>
          <p:nvGrpSpPr>
            <p:cNvPr id="2056" name="Group 5"/>
            <p:cNvGrpSpPr>
              <a:grpSpLocks/>
            </p:cNvGrpSpPr>
            <p:nvPr/>
          </p:nvGrpSpPr>
          <p:grpSpPr bwMode="auto">
            <a:xfrm>
              <a:off x="3389313" y="115888"/>
              <a:ext cx="5040312" cy="1008062"/>
              <a:chOff x="1837" y="119"/>
              <a:chExt cx="3175" cy="635"/>
            </a:xfrm>
          </p:grpSpPr>
          <p:sp>
            <p:nvSpPr>
              <p:cNvPr id="2058" name="Rectangle 6"/>
              <p:cNvSpPr>
                <a:spLocks noChangeArrowheads="1"/>
              </p:cNvSpPr>
              <p:nvPr/>
            </p:nvSpPr>
            <p:spPr bwMode="auto">
              <a:xfrm>
                <a:off x="1837" y="119"/>
                <a:ext cx="3175" cy="635"/>
              </a:xfrm>
              <a:prstGeom prst="rect">
                <a:avLst/>
              </a:prstGeom>
              <a:solidFill>
                <a:schemeClr val="bg1"/>
              </a:solidFill>
              <a:ln w="9525">
                <a:noFill/>
                <a:miter lim="800000"/>
                <a:headEnd/>
                <a:tailEnd/>
              </a:ln>
            </p:spPr>
            <p:txBody>
              <a:bodyPr wrap="none" anchor="ctr"/>
              <a:lstStyle/>
              <a:p>
                <a:endParaRPr lang="es-ES">
                  <a:latin typeface="Verdana" pitchFamily="34" charset="0"/>
                </a:endParaRPr>
              </a:p>
            </p:txBody>
          </p:sp>
          <p:graphicFrame>
            <p:nvGraphicFramePr>
              <p:cNvPr id="2050" name="Object 7"/>
              <p:cNvGraphicFramePr>
                <a:graphicFrameLocks noChangeAspect="1"/>
              </p:cNvGraphicFramePr>
              <p:nvPr/>
            </p:nvGraphicFramePr>
            <p:xfrm>
              <a:off x="1837" y="181"/>
              <a:ext cx="816" cy="543"/>
            </p:xfrm>
            <a:graphic>
              <a:graphicData uri="http://schemas.openxmlformats.org/presentationml/2006/ole">
                <mc:AlternateContent xmlns:mc="http://schemas.openxmlformats.org/markup-compatibility/2006">
                  <mc:Choice xmlns:v="urn:schemas-microsoft-com:vml" Requires="v">
                    <p:oleObj spid="_x0000_s2075" name="Imagen" r:id="rId4" imgW="2161440" imgH="1438920" progId="Word.Picture.8">
                      <p:embed/>
                    </p:oleObj>
                  </mc:Choice>
                  <mc:Fallback>
                    <p:oleObj name="Imagen" r:id="rId4" imgW="2161440" imgH="1438920" progId="Word.Picture.8">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7" y="181"/>
                            <a:ext cx="816" cy="5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059" name="Picture 9"/>
              <p:cNvPicPr>
                <a:picLocks noChangeAspect="1" noChangeArrowheads="1"/>
              </p:cNvPicPr>
              <p:nvPr/>
            </p:nvPicPr>
            <p:blipFill>
              <a:blip r:embed="rId6"/>
              <a:srcRect l="12791" t="36816" r="59598" b="46162"/>
              <a:stretch>
                <a:fillRect/>
              </a:stretch>
            </p:blipFill>
            <p:spPr bwMode="auto">
              <a:xfrm>
                <a:off x="2835" y="229"/>
                <a:ext cx="978" cy="453"/>
              </a:xfrm>
              <a:prstGeom prst="rect">
                <a:avLst/>
              </a:prstGeom>
              <a:noFill/>
              <a:ln w="9525">
                <a:noFill/>
                <a:miter lim="800000"/>
                <a:headEnd/>
                <a:tailEnd/>
              </a:ln>
            </p:spPr>
          </p:pic>
        </p:grpSp>
        <p:pic>
          <p:nvPicPr>
            <p:cNvPr id="2057" name="Picture 10"/>
            <p:cNvPicPr>
              <a:picLocks noChangeAspect="1" noChangeArrowheads="1"/>
            </p:cNvPicPr>
            <p:nvPr/>
          </p:nvPicPr>
          <p:blipFill>
            <a:blip r:embed="rId7"/>
            <a:srcRect/>
            <a:stretch>
              <a:fillRect/>
            </a:stretch>
          </p:blipFill>
          <p:spPr bwMode="auto">
            <a:xfrm>
              <a:off x="6905625" y="285750"/>
              <a:ext cx="1304925" cy="733425"/>
            </a:xfrm>
            <a:prstGeom prst="rect">
              <a:avLst/>
            </a:prstGeom>
            <a:noFill/>
            <a:ln w="9525">
              <a:noFill/>
              <a:miter lim="800000"/>
              <a:headEnd/>
              <a:tailEnd/>
            </a:ln>
          </p:spPr>
        </p:pic>
      </p:gr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ACER-2015-01641</_dlc_DocId>
    <_dlc_DocIdUrl xmlns="985daa2e-53d8-4475-82b8-9c7d25324e34">
      <Url>https://extranet.acer.europa.eu/en/Electricity/Regional_initiatives/Meetings/SWE%20IG%20Meeting/_layouts/DocIdRedir.aspx?ID=ACER-2015-01641</Url>
      <Description>ACER-2015-01641</Description>
    </_dlc_DocIdUrl>
    <ACER_Abstract xmlns="985daa2e-53d8-4475-82b8-9c7d25324e3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182DBF3D393D41A7C77A9F20DB98FF" ma:contentTypeVersion="20" ma:contentTypeDescription="Create a new document." ma:contentTypeScope="" ma:versionID="c60705fc03b3e37c691a89aba64b872d">
  <xsd:schema xmlns:xsd="http://www.w3.org/2001/XMLSchema" xmlns:xs="http://www.w3.org/2001/XMLSchema" xmlns:p="http://schemas.microsoft.com/office/2006/metadata/properties" xmlns:ns2="985daa2e-53d8-4475-82b8-9c7d25324e34" targetNamespace="http://schemas.microsoft.com/office/2006/metadata/properties" ma:root="true" ma:fieldsID="35efc3e5b9c61b0dc7b50a186a6c1079"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Props1.xml><?xml version="1.0" encoding="utf-8"?>
<ds:datastoreItem xmlns:ds="http://schemas.openxmlformats.org/officeDocument/2006/customXml" ds:itemID="{DC8F81F9-3823-404F-BFBE-7B950830B4E0}"/>
</file>

<file path=customXml/itemProps2.xml><?xml version="1.0" encoding="utf-8"?>
<ds:datastoreItem xmlns:ds="http://schemas.openxmlformats.org/officeDocument/2006/customXml" ds:itemID="{A6C9F4A8-4524-49A0-B409-05250002D6D7}"/>
</file>

<file path=customXml/itemProps3.xml><?xml version="1.0" encoding="utf-8"?>
<ds:datastoreItem xmlns:ds="http://schemas.openxmlformats.org/officeDocument/2006/customXml" ds:itemID="{18B3C803-4A40-493C-B651-ED95A952C43D}"/>
</file>

<file path=customXml/itemProps4.xml><?xml version="1.0" encoding="utf-8"?>
<ds:datastoreItem xmlns:ds="http://schemas.openxmlformats.org/officeDocument/2006/customXml" ds:itemID="{E8C7C523-145E-408C-AF88-68A6386FC2DF}"/>
</file>

<file path=docProps/app.xml><?xml version="1.0" encoding="utf-8"?>
<Properties xmlns="http://schemas.openxmlformats.org/officeDocument/2006/extended-properties" xmlns:vt="http://schemas.openxmlformats.org/officeDocument/2006/docPropsVTypes">
  <Template>ACER new presentation template</Template>
  <TotalTime>5052</TotalTime>
  <Words>438</Words>
  <Application>Microsoft Office PowerPoint</Application>
  <PresentationFormat>Affichage à l'écran (4:3)</PresentationFormat>
  <Paragraphs>45</Paragraphs>
  <Slides>7</Slides>
  <Notes>1</Notes>
  <HiddenSlides>0</HiddenSlides>
  <MMClips>0</MMClips>
  <ScaleCrop>false</ScaleCrop>
  <HeadingPairs>
    <vt:vector size="6" baseType="variant">
      <vt:variant>
        <vt:lpstr>Thème</vt:lpstr>
      </vt:variant>
      <vt:variant>
        <vt:i4>3</vt:i4>
      </vt:variant>
      <vt:variant>
        <vt:lpstr>Serveurs OLE incorporés</vt:lpstr>
      </vt:variant>
      <vt:variant>
        <vt:i4>1</vt:i4>
      </vt:variant>
      <vt:variant>
        <vt:lpstr>Titres des diapositives</vt:lpstr>
      </vt:variant>
      <vt:variant>
        <vt:i4>7</vt:i4>
      </vt:variant>
    </vt:vector>
  </HeadingPairs>
  <TitlesOfParts>
    <vt:vector size="11" baseType="lpstr">
      <vt:lpstr>ACER new presentation template</vt:lpstr>
      <vt:lpstr>Custom Design</vt:lpstr>
      <vt:lpstr>Office Theme</vt:lpstr>
      <vt:lpstr>Imagen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intraday in NWE, implications for SWE, by RCC</dc:title>
  <dc:creator>Claire CAMUS (ACER)</dc:creator>
  <cp:lastModifiedBy>Benoit Grehaigne</cp:lastModifiedBy>
  <cp:revision>421</cp:revision>
  <cp:lastPrinted>2012-09-12T16:05:20Z</cp:lastPrinted>
  <dcterms:created xsi:type="dcterms:W3CDTF">2011-11-28T15:46:36Z</dcterms:created>
  <dcterms:modified xsi:type="dcterms:W3CDTF">2013-02-28T18:04:07Z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0x010100C4182DBF3D393D41A7C77A9F20DB98FF</vt:lpwstr>
  </property>
  <property fmtid="{D5CDD505-2E9C-101B-9397-08002B2CF9AE}" pid="3" name="Classification">
    <vt:lpwstr>Unclassified</vt:lpwstr>
  </property>
  <property fmtid="{D5CDD505-2E9C-101B-9397-08002B2CF9AE}" pid="4" name="_Status">
    <vt:lpwstr>Draft</vt:lpwstr>
  </property>
  <property fmtid="{D5CDD505-2E9C-101B-9397-08002B2CF9AE}" pid="5" name=":">
    <vt:lpwstr/>
  </property>
  <property fmtid="{D5CDD505-2E9C-101B-9397-08002B2CF9AE}" pid="6" name="::">
    <vt:lpwstr>-Main Document</vt:lpwstr>
  </property>
  <property fmtid="{D5CDD505-2E9C-101B-9397-08002B2CF9AE}" pid="7" name="Descriptor">
    <vt:lpwstr/>
  </property>
  <property fmtid="{D5CDD505-2E9C-101B-9397-08002B2CF9AE}" pid="8" name="Organisation">
    <vt:lpwstr>Choose an Organisation</vt:lpwstr>
  </property>
  <property fmtid="{D5CDD505-2E9C-101B-9397-08002B2CF9AE}" pid="9" name="_dlc_DocIdItemGuid">
    <vt:lpwstr>a3926d67-feb0-43bc-9c27-9d9db4b927e3</vt:lpwstr>
  </property>
</Properties>
</file>