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2"/>
  </p:notesMasterIdLst>
  <p:sldIdLst>
    <p:sldId id="266" r:id="rId2"/>
    <p:sldId id="267" r:id="rId3"/>
    <p:sldId id="271" r:id="rId4"/>
    <p:sldId id="274" r:id="rId5"/>
    <p:sldId id="279" r:id="rId6"/>
    <p:sldId id="270" r:id="rId7"/>
    <p:sldId id="284" r:id="rId8"/>
    <p:sldId id="281" r:id="rId9"/>
    <p:sldId id="282" r:id="rId10"/>
    <p:sldId id="286" r:id="rId11"/>
  </p:sldIdLst>
  <p:sldSz cx="9906000" cy="6858000" type="A4"/>
  <p:notesSz cx="6761163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d Eléctrica de España" initials="REE" lastIdx="4" clrIdx="0"/>
  <p:cmAuthor id="1" name="LAGHMAM Hind" initials="LH" lastIdx="1" clrIdx="1"/>
  <p:cmAuthor id="2" name="Javier Barrantes Egaña" initials="JBE" lastIdx="2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49" autoAdjust="0"/>
    <p:restoredTop sz="94248" autoAdjust="0"/>
  </p:normalViewPr>
  <p:slideViewPr>
    <p:cSldViewPr>
      <p:cViewPr>
        <p:scale>
          <a:sx n="100" d="100"/>
          <a:sy n="100" d="100"/>
        </p:scale>
        <p:origin x="-426" y="55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2" d="100"/>
          <a:sy n="62" d="100"/>
        </p:scale>
        <p:origin x="-3336" y="-78"/>
      </p:cViewPr>
      <p:guideLst>
        <p:guide orient="horz" pos="3104"/>
        <p:guide pos="21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A0782-8782-4621-9C34-50E1F62A206C}" type="datetimeFigureOut">
              <a:rPr lang="fr-FR" smtClean="0"/>
              <a:pPr/>
              <a:t>02/12/2013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39775"/>
            <a:ext cx="5335587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6275" y="4681538"/>
            <a:ext cx="5408613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305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29050" y="9361488"/>
            <a:ext cx="29305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2FF200-D058-46E1-97AF-55C11223710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11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hyperlink" Target="http://www.epexspot.com/fr" TargetMode="External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omel.es/inicio" TargetMode="Externa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I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 bwMode="auto">
          <a:xfrm>
            <a:off x="2414685" y="9524"/>
            <a:ext cx="18000" cy="586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67000">
                <a:schemeClr val="bg1">
                  <a:lumMod val="6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162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GB" sz="1300" b="1" i="0" u="none" strike="noStrike" cap="none" normalizeH="0" baseline="0" noProof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1600" y="1584000"/>
            <a:ext cx="7200000" cy="720000"/>
          </a:xfrm>
        </p:spPr>
        <p:txBody>
          <a:bodyPr anchor="t"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1600" y="2529840"/>
            <a:ext cx="7200000" cy="57531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266700" indent="-2667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None/>
              <a:tabLst/>
              <a:defRPr lang="en-GB" sz="1200" b="0" kern="0" smtClean="0">
                <a:solidFill>
                  <a:schemeClr val="tx2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pic>
        <p:nvPicPr>
          <p:cNvPr id="9" name="Picture 4" descr="EPEX Logo">
            <a:hlinkClick r:id="rId2" tooltip="home"/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305" y="3246144"/>
            <a:ext cx="1414318" cy="373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 descr="http://www.omel.es/files/framework_logo.jpg">
            <a:hlinkClick r:id="rId4"/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15" y="4077072"/>
            <a:ext cx="1308050" cy="439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n 2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68" y="564423"/>
            <a:ext cx="1241136" cy="400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n 1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76" y="1421594"/>
            <a:ext cx="1175537" cy="46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Imagen 3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768" y="2348301"/>
            <a:ext cx="1060083" cy="440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pic>
        <p:nvPicPr>
          <p:cNvPr id="7" name="Picture 2" descr="image001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68" r="36015" b="2"/>
          <a:stretch/>
        </p:blipFill>
        <p:spPr bwMode="auto">
          <a:xfrm>
            <a:off x="9014519" y="0"/>
            <a:ext cx="83502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28464" y="6597354"/>
            <a:ext cx="3619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13" tIns="36513" rIns="36513" bIns="36513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2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9pPr>
          </a:lstStyle>
          <a:p>
            <a:fld id="{295CE0A7-6159-4932-9B5C-B07A3C24A47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tle and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smtClean="0"/>
              <a:t>Click to edit master title style</a:t>
            </a:r>
            <a:endParaRPr lang="en-GB" noProof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5292000" y="1584000"/>
            <a:ext cx="4356000" cy="2088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  <a:endParaRPr lang="en-GB" noProof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584327"/>
            <a:ext cx="4320000" cy="20875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2000" y="1584327"/>
            <a:ext cx="4320000" cy="208756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 bwMode="auto">
          <a:xfrm>
            <a:off x="2" y="-1"/>
            <a:ext cx="2447925" cy="6858001"/>
          </a:xfrm>
          <a:prstGeom prst="rect">
            <a:avLst/>
          </a:prstGeom>
          <a:solidFill>
            <a:srgbClr val="DDDDD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</a:pPr>
            <a:endParaRPr kumimoji="0" lang="en-GB" sz="1300" b="1" i="0" u="none" strike="noStrike" cap="none" normalizeH="0" baseline="0" noProof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sp>
        <p:nvSpPr>
          <p:cNvPr id="17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254375" y="6554790"/>
            <a:ext cx="3619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13" tIns="36513" rIns="36513" bIns="36513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chemeClr val="tx2"/>
                </a:solidFill>
              </a:defRPr>
            </a:lvl1pPr>
          </a:lstStyle>
          <a:p>
            <a:fld id="{E9FB5508-8CD9-40A3-A530-2F0FD42D89A7}" type="slidenum">
              <a:rPr lang="en-US"/>
              <a:pPr/>
              <a:t>‹N°›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2"/>
          </p:nvPr>
        </p:nvSpPr>
        <p:spPr>
          <a:xfrm>
            <a:off x="2447999" y="720000"/>
            <a:ext cx="6840000" cy="4680000"/>
          </a:xfrm>
        </p:spPr>
        <p:txBody>
          <a:bodyPr/>
          <a:lstStyle>
            <a:lvl1pPr>
              <a:spcBef>
                <a:spcPts val="2500"/>
              </a:spcBef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24" name="Title 8"/>
          <p:cNvSpPr>
            <a:spLocks noGrp="1"/>
          </p:cNvSpPr>
          <p:nvPr>
            <p:ph type="title"/>
          </p:nvPr>
        </p:nvSpPr>
        <p:spPr>
          <a:xfrm>
            <a:off x="76200" y="689520"/>
            <a:ext cx="2232000" cy="792000"/>
          </a:xfrm>
        </p:spPr>
        <p:txBody>
          <a:bodyPr tIns="46800" anchor="t"/>
          <a:lstStyle>
            <a:lvl1pPr algn="r"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1" y="432000"/>
            <a:ext cx="9000000" cy="3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1" y="1584000"/>
            <a:ext cx="4320000" cy="504000"/>
          </a:xfrm>
        </p:spPr>
        <p:txBody>
          <a:bodyPr anchor="t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1" y="2174875"/>
            <a:ext cx="4320000" cy="3951288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2000" y="1584000"/>
            <a:ext cx="4320000" cy="504000"/>
          </a:xfrm>
        </p:spPr>
        <p:txBody>
          <a:bodyPr anchor="t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92000" y="2174875"/>
            <a:ext cx="4320000" cy="3951288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  <a:lvl2pPr>
              <a:defRPr sz="14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 sz="1200" b="0">
                <a:solidFill>
                  <a:schemeClr val="tx1"/>
                </a:solidFill>
              </a:defRPr>
            </a:lvl4pPr>
            <a:lvl5pPr>
              <a:defRPr sz="1200" b="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>
            <a:lvl1pPr>
              <a:defRPr/>
            </a:lvl1pPr>
          </a:lstStyle>
          <a:p>
            <a:fld id="{295CE0A7-6159-4932-9B5C-B07A3C24A47B}" type="slidenum">
              <a:rPr lang="en-US"/>
              <a:pPr/>
              <a:t>‹N°›</a:t>
            </a:fld>
            <a:endParaRPr lang="en-US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rme libre 11"/>
          <p:cNvSpPr/>
          <p:nvPr userDrawn="1"/>
        </p:nvSpPr>
        <p:spPr bwMode="auto">
          <a:xfrm>
            <a:off x="-11113" y="-11113"/>
            <a:ext cx="9917113" cy="847825"/>
          </a:xfrm>
          <a:prstGeom prst="rect">
            <a:avLst/>
          </a:prstGeom>
          <a:solidFill>
            <a:srgbClr val="DDDDD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GB" noProof="0">
              <a:latin typeface="Arial" pitchFamily="34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720726" y="296838"/>
            <a:ext cx="8999538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6" y="1584327"/>
            <a:ext cx="8999538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28464" y="6584017"/>
            <a:ext cx="361950" cy="179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513" tIns="36513" rIns="36513" bIns="36513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900">
                <a:solidFill>
                  <a:schemeClr val="tx2"/>
                </a:solidFill>
              </a:defRPr>
            </a:lvl1pPr>
          </a:lstStyle>
          <a:p>
            <a:fld id="{E9FB5508-8CD9-40A3-A530-2F0FD42D89A7}" type="slidenum">
              <a:rPr lang="en-US"/>
              <a:pPr/>
              <a:t>‹N°›</a:t>
            </a:fld>
            <a:endParaRPr lang="en-US"/>
          </a:p>
        </p:txBody>
      </p:sp>
      <p:pic>
        <p:nvPicPr>
          <p:cNvPr id="11" name="Picture 2" descr="image001"/>
          <p:cNvPicPr>
            <a:picLocks noChangeAspect="1" noChangeArrowheads="1"/>
          </p:cNvPicPr>
          <p:nvPr userDrawn="1"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568" r="36015" b="2"/>
          <a:stretch/>
        </p:blipFill>
        <p:spPr bwMode="auto">
          <a:xfrm>
            <a:off x="9014519" y="0"/>
            <a:ext cx="835025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0" r:id="rId2"/>
    <p:sldLayoutId id="2147483654" r:id="rId3"/>
    <p:sldLayoutId id="2147483658" r:id="rId4"/>
    <p:sldLayoutId id="2147483652" r:id="rId5"/>
    <p:sldLayoutId id="2147483657" r:id="rId6"/>
    <p:sldLayoutId id="2147483653" r:id="rId7"/>
    <p:sldLayoutId id="2147483655" r:id="rId8"/>
  </p:sldLayoutIdLst>
  <p:transition spd="med">
    <p:zoom/>
  </p:transition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pitchFamily="34" charset="0"/>
        </a:defRPr>
      </a:lvl9pPr>
    </p:titleStyle>
    <p:bodyStyle>
      <a:lvl1pPr marL="266700" indent="-2667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SzPct val="120000"/>
        <a:buFont typeface="Wingdings" pitchFamily="2" charset="2"/>
        <a:buChar char="§"/>
        <a:defRPr sz="1600" b="1">
          <a:solidFill>
            <a:schemeClr val="tx2"/>
          </a:solidFill>
          <a:latin typeface="+mn-lt"/>
          <a:ea typeface="+mn-ea"/>
          <a:cs typeface="+mn-cs"/>
        </a:defRPr>
      </a:lvl1pPr>
      <a:lvl2pPr marL="449263" indent="-182563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SzPct val="120000"/>
        <a:buFont typeface="Arial" pitchFamily="34" charset="0"/>
        <a:buChar char="•"/>
        <a:defRPr sz="1400">
          <a:solidFill>
            <a:schemeClr val="tx1"/>
          </a:solidFill>
          <a:latin typeface="+mn-lt"/>
        </a:defRPr>
      </a:lvl2pPr>
      <a:lvl3pPr marL="625475" indent="-176213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400">
          <a:solidFill>
            <a:schemeClr val="tx1"/>
          </a:solidFill>
          <a:latin typeface="+mn-lt"/>
        </a:defRPr>
      </a:lvl3pPr>
      <a:lvl4pPr marL="808038" indent="-182563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4pPr>
      <a:lvl5pPr marL="982663" indent="-174625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5pPr>
      <a:lvl6pPr marL="17160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6pPr>
      <a:lvl7pPr marL="21732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7pPr>
      <a:lvl8pPr marL="26304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8pPr>
      <a:lvl9pPr marL="3087688" indent="-69850" algn="l" rtl="0" eaLnBrk="1" fontAlgn="base" hangingPunct="1">
        <a:spcBef>
          <a:spcPts val="500"/>
        </a:spcBef>
        <a:spcAft>
          <a:spcPct val="0"/>
        </a:spcAft>
        <a:buClr>
          <a:srgbClr val="C10022"/>
        </a:buClr>
        <a:buFont typeface="Arial" pitchFamily="34" charset="0"/>
        <a:buChar char="-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51600" y="1584000"/>
            <a:ext cx="7200000" cy="2637088"/>
          </a:xfrm>
        </p:spPr>
        <p:txBody>
          <a:bodyPr/>
          <a:lstStyle/>
          <a:p>
            <a:pPr marL="266700" lvl="0" indent="-266700" algn="ctr" eaLnBrk="0" hangingPunct="0"/>
            <a:r>
              <a:rPr lang="en-GB" sz="20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SWE Day-ahead market coupling</a:t>
            </a:r>
            <a:br>
              <a:rPr lang="en-GB" sz="20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(Pre- and Post-Coupling project)</a:t>
            </a:r>
            <a:br>
              <a:rPr lang="en-GB" sz="16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24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 Lisbon, 3</a:t>
            </a:r>
            <a:r>
              <a:rPr lang="en-GB" sz="1200" baseline="300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rd</a:t>
            </a: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 December 2013</a:t>
            </a:r>
            <a: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en-GB" sz="1200" baseline="300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1200" dirty="0" smtClean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> Implementation Group meeting</a:t>
            </a:r>
            <a: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sz="1200" dirty="0">
                <a:solidFill>
                  <a:srgbClr val="B20E10"/>
                </a:solidFill>
                <a:latin typeface="Arial" pitchFamily="34" charset="0"/>
                <a:cs typeface="Arial" pitchFamily="34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615845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858688"/>
              </p:ext>
            </p:extLst>
          </p:nvPr>
        </p:nvGraphicFramePr>
        <p:xfrm>
          <a:off x="94928" y="1259159"/>
          <a:ext cx="9612352" cy="4755460"/>
        </p:xfrm>
        <a:graphic>
          <a:graphicData uri="http://schemas.openxmlformats.org/drawingml/2006/table">
            <a:tbl>
              <a:tblPr/>
              <a:tblGrid>
                <a:gridCol w="1180240"/>
                <a:gridCol w="135149"/>
                <a:gridCol w="603368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  <a:gridCol w="591815"/>
              </a:tblGrid>
              <a:tr h="2101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April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June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July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Aug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Sept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Oct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Nov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Jan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Feb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March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April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20633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Operational activities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IT developments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Testing activities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Regulatory evolutions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  <p:sp>
        <p:nvSpPr>
          <p:cNvPr id="76" name="Pentagone 70"/>
          <p:cNvSpPr>
            <a:spLocks noChangeArrowheads="1"/>
          </p:cNvSpPr>
          <p:nvPr/>
        </p:nvSpPr>
        <p:spPr bwMode="auto">
          <a:xfrm>
            <a:off x="1436145" y="2359815"/>
            <a:ext cx="1908464" cy="2667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Contracts drafting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726" y="76953"/>
            <a:ext cx="8999538" cy="763623"/>
          </a:xfrm>
        </p:spPr>
        <p:txBody>
          <a:bodyPr/>
          <a:lstStyle/>
          <a:p>
            <a:r>
              <a:rPr lang="fr-FR" dirty="0" smtClean="0"/>
              <a:t>High </a:t>
            </a:r>
            <a:r>
              <a:rPr lang="fr-FR" dirty="0" err="1" smtClean="0"/>
              <a:t>level</a:t>
            </a:r>
            <a:r>
              <a:rPr lang="fr-FR" dirty="0" smtClean="0"/>
              <a:t> planning – SWE </a:t>
            </a:r>
            <a:br>
              <a:rPr lang="fr-FR" dirty="0" smtClean="0"/>
            </a:br>
            <a:r>
              <a:rPr lang="fr-FR" dirty="0" smtClean="0"/>
              <a:t>Full </a:t>
            </a:r>
            <a:r>
              <a:rPr lang="fr-FR" dirty="0" err="1" smtClean="0"/>
              <a:t>coupling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E0A7-6159-4932-9B5C-B07A3C24A47B}" type="slidenum">
              <a:rPr lang="en-US" smtClean="0">
                <a:solidFill>
                  <a:srgbClr val="B20E10"/>
                </a:solidFill>
              </a:rPr>
              <a:pPr/>
              <a:t>10</a:t>
            </a:fld>
            <a:endParaRPr lang="en-US">
              <a:solidFill>
                <a:srgbClr val="B20E10"/>
              </a:solidFill>
            </a:endParaRPr>
          </a:p>
        </p:txBody>
      </p:sp>
      <p:sp>
        <p:nvSpPr>
          <p:cNvPr id="8" name="ZoneTexte 1"/>
          <p:cNvSpPr txBox="1">
            <a:spLocks noChangeArrowheads="1"/>
          </p:cNvSpPr>
          <p:nvPr/>
        </p:nvSpPr>
        <p:spPr bwMode="auto">
          <a:xfrm>
            <a:off x="4454522" y="1052736"/>
            <a:ext cx="7858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>
                <a:solidFill>
                  <a:srgbClr val="00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9" name="ZoneTexte 35"/>
          <p:cNvSpPr txBox="1">
            <a:spLocks noChangeArrowheads="1"/>
          </p:cNvSpPr>
          <p:nvPr/>
        </p:nvSpPr>
        <p:spPr bwMode="auto">
          <a:xfrm>
            <a:off x="7070118" y="1058157"/>
            <a:ext cx="787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2014</a:t>
            </a:r>
            <a:endParaRPr lang="en-US" sz="11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0" name="Connecteur droit 3"/>
          <p:cNvCxnSpPr>
            <a:cxnSpLocks noChangeShapeType="1"/>
          </p:cNvCxnSpPr>
          <p:nvPr/>
        </p:nvCxnSpPr>
        <p:spPr bwMode="auto">
          <a:xfrm flipV="1">
            <a:off x="6776950" y="1103878"/>
            <a:ext cx="0" cy="130175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22"/>
          <p:cNvSpPr>
            <a:spLocks noChangeArrowheads="1"/>
          </p:cNvSpPr>
          <p:nvPr/>
        </p:nvSpPr>
        <p:spPr bwMode="auto">
          <a:xfrm>
            <a:off x="7404168" y="1559969"/>
            <a:ext cx="1157008" cy="422203"/>
          </a:xfrm>
          <a:prstGeom prst="rect">
            <a:avLst/>
          </a:prstGeom>
          <a:solidFill>
            <a:srgbClr val="C9C9E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36000" rIns="36000" anchor="ctr"/>
          <a:lstStyle/>
          <a:p>
            <a:pPr algn="ctr">
              <a:defRPr/>
            </a:pPr>
            <a:r>
              <a:rPr lang="en-US" sz="1000" b="1" i="1" dirty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NWE </a:t>
            </a:r>
            <a:r>
              <a:rPr lang="en-US" sz="1000" b="1" i="1" dirty="0" smtClean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Rollback period with SWE Start-up solution </a:t>
            </a:r>
            <a:endParaRPr lang="en-US" sz="1000" b="1" i="1" dirty="0">
              <a:solidFill>
                <a:srgbClr val="808080">
                  <a:lumMod val="75000"/>
                </a:srgbClr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3" name="ZoneTexte 29"/>
          <p:cNvSpPr txBox="1">
            <a:spLocks noChangeArrowheads="1"/>
          </p:cNvSpPr>
          <p:nvPr/>
        </p:nvSpPr>
        <p:spPr bwMode="auto">
          <a:xfrm>
            <a:off x="3425410" y="2076481"/>
            <a:ext cx="17682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Project implementation plan</a:t>
            </a:r>
          </a:p>
        </p:txBody>
      </p:sp>
      <p:sp>
        <p:nvSpPr>
          <p:cNvPr id="47" name="Triangle isocèle 45"/>
          <p:cNvSpPr>
            <a:spLocks noChangeArrowheads="1"/>
          </p:cNvSpPr>
          <p:nvPr/>
        </p:nvSpPr>
        <p:spPr bwMode="auto">
          <a:xfrm>
            <a:off x="7296023" y="1682459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" name="ZoneTexte 29"/>
          <p:cNvSpPr txBox="1">
            <a:spLocks noChangeArrowheads="1"/>
          </p:cNvSpPr>
          <p:nvPr/>
        </p:nvSpPr>
        <p:spPr bwMode="auto">
          <a:xfrm>
            <a:off x="2072495" y="1592520"/>
            <a:ext cx="2089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82550" indent="-82550" eaLnBrk="1" hangingPunct="1">
              <a:buFont typeface="Arial" pitchFamily="34" charset="0"/>
              <a:buChar char="•"/>
            </a:pPr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Signature of amendment to Cooperation Agreement</a:t>
            </a:r>
          </a:p>
          <a:p>
            <a:pPr marL="82550" indent="-82550" eaLnBrk="1" hangingPunct="1">
              <a:buFont typeface="Arial" pitchFamily="34" charset="0"/>
              <a:buChar char="•"/>
            </a:pPr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Design </a:t>
            </a:r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rPr>
              <a:t>approval</a:t>
            </a:r>
            <a:endParaRPr lang="en-US" sz="800" dirty="0">
              <a:solidFill>
                <a:srgbClr val="C00000"/>
              </a:solidFill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66" name="Pentagone 70"/>
          <p:cNvSpPr>
            <a:spLocks noChangeArrowheads="1"/>
          </p:cNvSpPr>
          <p:nvPr/>
        </p:nvSpPr>
        <p:spPr bwMode="auto">
          <a:xfrm>
            <a:off x="2001059" y="2054179"/>
            <a:ext cx="1352346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Implementation preparation</a:t>
            </a:r>
          </a:p>
        </p:txBody>
      </p:sp>
      <p:sp>
        <p:nvSpPr>
          <p:cNvPr id="41" name="Triangle isocèle 45"/>
          <p:cNvSpPr>
            <a:spLocks noChangeArrowheads="1"/>
          </p:cNvSpPr>
          <p:nvPr/>
        </p:nvSpPr>
        <p:spPr bwMode="auto">
          <a:xfrm>
            <a:off x="3341807" y="2134654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4" name="Pentagone 70"/>
          <p:cNvSpPr>
            <a:spLocks noChangeArrowheads="1"/>
          </p:cNvSpPr>
          <p:nvPr/>
        </p:nvSpPr>
        <p:spPr bwMode="auto">
          <a:xfrm>
            <a:off x="7386037" y="2979065"/>
            <a:ext cx="841019" cy="2598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Operators training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7386037" y="2684225"/>
            <a:ext cx="841019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MPs training</a:t>
            </a:r>
          </a:p>
        </p:txBody>
      </p:sp>
      <p:sp>
        <p:nvSpPr>
          <p:cNvPr id="71" name="Pentagone 70"/>
          <p:cNvSpPr>
            <a:spLocks noChangeArrowheads="1"/>
          </p:cNvSpPr>
          <p:nvPr/>
        </p:nvSpPr>
        <p:spPr bwMode="auto">
          <a:xfrm>
            <a:off x="2660278" y="2684225"/>
            <a:ext cx="4719000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Procedures refinement</a:t>
            </a:r>
          </a:p>
        </p:txBody>
      </p:sp>
      <p:sp>
        <p:nvSpPr>
          <p:cNvPr id="78" name="ZoneTexte 29"/>
          <p:cNvSpPr txBox="1">
            <a:spLocks noChangeArrowheads="1"/>
          </p:cNvSpPr>
          <p:nvPr/>
        </p:nvSpPr>
        <p:spPr bwMode="auto">
          <a:xfrm>
            <a:off x="7868842" y="2473831"/>
            <a:ext cx="12001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Signed contracts</a:t>
            </a:r>
            <a:endParaRPr lang="en-US" dirty="0"/>
          </a:p>
        </p:txBody>
      </p:sp>
      <p:sp>
        <p:nvSpPr>
          <p:cNvPr id="79" name="Triangle isocèle 45"/>
          <p:cNvSpPr>
            <a:spLocks noChangeArrowheads="1"/>
          </p:cNvSpPr>
          <p:nvPr/>
        </p:nvSpPr>
        <p:spPr bwMode="auto">
          <a:xfrm>
            <a:off x="8393068" y="2351471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6" name="Pentagone 70"/>
          <p:cNvSpPr>
            <a:spLocks noChangeArrowheads="1"/>
          </p:cNvSpPr>
          <p:nvPr/>
        </p:nvSpPr>
        <p:spPr bwMode="auto">
          <a:xfrm>
            <a:off x="2271321" y="3612944"/>
            <a:ext cx="3917353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TSO’s IT developments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Pentagone 70"/>
          <p:cNvSpPr>
            <a:spLocks noChangeArrowheads="1"/>
          </p:cNvSpPr>
          <p:nvPr/>
        </p:nvSpPr>
        <p:spPr bwMode="auto">
          <a:xfrm>
            <a:off x="1436144" y="3612944"/>
            <a:ext cx="827953" cy="2344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TSO’s IT specifications 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3" name="Triangle isocèle 43"/>
          <p:cNvSpPr>
            <a:spLocks noChangeArrowheads="1"/>
          </p:cNvSpPr>
          <p:nvPr/>
        </p:nvSpPr>
        <p:spPr bwMode="auto">
          <a:xfrm>
            <a:off x="6138968" y="3673861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4" name="ZoneTexte 29"/>
          <p:cNvSpPr txBox="1">
            <a:spLocks noChangeArrowheads="1"/>
          </p:cNvSpPr>
          <p:nvPr/>
        </p:nvSpPr>
        <p:spPr bwMode="auto">
          <a:xfrm>
            <a:off x="6206616" y="3631956"/>
            <a:ext cx="13157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IT ready for testing</a:t>
            </a:r>
          </a:p>
        </p:txBody>
      </p:sp>
      <p:sp>
        <p:nvSpPr>
          <p:cNvPr id="34" name="Pentagone 70"/>
          <p:cNvSpPr>
            <a:spLocks noChangeArrowheads="1"/>
          </p:cNvSpPr>
          <p:nvPr/>
        </p:nvSpPr>
        <p:spPr bwMode="auto">
          <a:xfrm>
            <a:off x="1436144" y="3896460"/>
            <a:ext cx="3888431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PX’s IT developments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9" name="Triangle isocèle 43"/>
          <p:cNvSpPr>
            <a:spLocks noChangeArrowheads="1"/>
          </p:cNvSpPr>
          <p:nvPr/>
        </p:nvSpPr>
        <p:spPr bwMode="auto">
          <a:xfrm>
            <a:off x="5324575" y="3946767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0" name="ZoneTexte 29"/>
          <p:cNvSpPr txBox="1">
            <a:spLocks noChangeArrowheads="1"/>
          </p:cNvSpPr>
          <p:nvPr/>
        </p:nvSpPr>
        <p:spPr bwMode="auto">
          <a:xfrm>
            <a:off x="5396583" y="3916220"/>
            <a:ext cx="120002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IT ready for testing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473281" y="188640"/>
            <a:ext cx="1388111" cy="432048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Version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28</a:t>
            </a:r>
            <a:r>
              <a:rPr lang="fr-FR" sz="1400" dirty="0" smtClean="0">
                <a:solidFill>
                  <a:srgbClr val="000000"/>
                </a:solidFill>
              </a:rPr>
              <a:t>/11/2013</a:t>
            </a:r>
            <a:endParaRPr lang="fr-FR" sz="1400" dirty="0" smtClean="0">
              <a:solidFill>
                <a:srgbClr val="000000"/>
              </a:solidFill>
            </a:endParaRPr>
          </a:p>
        </p:txBody>
      </p:sp>
      <p:sp>
        <p:nvSpPr>
          <p:cNvPr id="53" name="Pentagone 70"/>
          <p:cNvSpPr>
            <a:spLocks noChangeArrowheads="1"/>
          </p:cNvSpPr>
          <p:nvPr/>
        </p:nvSpPr>
        <p:spPr bwMode="auto">
          <a:xfrm>
            <a:off x="1436145" y="1715364"/>
            <a:ext cx="592318" cy="26680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Design finalization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Losange 26"/>
          <p:cNvSpPr>
            <a:spLocks noChangeArrowheads="1"/>
          </p:cNvSpPr>
          <p:nvPr/>
        </p:nvSpPr>
        <p:spPr bwMode="auto">
          <a:xfrm flipV="1">
            <a:off x="2001059" y="1763513"/>
            <a:ext cx="138113" cy="144462"/>
          </a:xfrm>
          <a:prstGeom prst="diamond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" name="ZoneTexte 29"/>
          <p:cNvSpPr txBox="1">
            <a:spLocks noChangeArrowheads="1"/>
          </p:cNvSpPr>
          <p:nvPr/>
        </p:nvSpPr>
        <p:spPr bwMode="auto">
          <a:xfrm>
            <a:off x="3472833" y="4488269"/>
            <a:ext cx="9844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Master test plan</a:t>
            </a:r>
          </a:p>
        </p:txBody>
      </p:sp>
      <p:sp>
        <p:nvSpPr>
          <p:cNvPr id="80" name="Pentagone 70"/>
          <p:cNvSpPr>
            <a:spLocks noChangeArrowheads="1"/>
          </p:cNvSpPr>
          <p:nvPr/>
        </p:nvSpPr>
        <p:spPr bwMode="auto">
          <a:xfrm>
            <a:off x="2036039" y="4377432"/>
            <a:ext cx="1490901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Master test plan definition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6" name="Pentagone 82"/>
          <p:cNvSpPr>
            <a:spLocks noChangeArrowheads="1"/>
          </p:cNvSpPr>
          <p:nvPr/>
        </p:nvSpPr>
        <p:spPr bwMode="auto">
          <a:xfrm>
            <a:off x="5606606" y="4358435"/>
            <a:ext cx="990000" cy="21994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Local testing, RTE developments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9" name="Triangle isocèle 43"/>
          <p:cNvSpPr>
            <a:spLocks noChangeArrowheads="1"/>
          </p:cNvSpPr>
          <p:nvPr/>
        </p:nvSpPr>
        <p:spPr bwMode="auto">
          <a:xfrm>
            <a:off x="3561953" y="4405748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1" name="Pentagone 82"/>
          <p:cNvSpPr>
            <a:spLocks noChangeArrowheads="1"/>
          </p:cNvSpPr>
          <p:nvPr/>
        </p:nvSpPr>
        <p:spPr bwMode="auto">
          <a:xfrm>
            <a:off x="6753205" y="4667924"/>
            <a:ext cx="468000" cy="356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Integration testing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3" name="Pentagone 70"/>
          <p:cNvSpPr>
            <a:spLocks noChangeArrowheads="1"/>
          </p:cNvSpPr>
          <p:nvPr/>
        </p:nvSpPr>
        <p:spPr bwMode="auto">
          <a:xfrm>
            <a:off x="1436144" y="5125828"/>
            <a:ext cx="5900984" cy="24738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Coordination with NWE testing activities for SWE Start up solution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Triangle isocèle 45"/>
          <p:cNvSpPr>
            <a:spLocks noChangeArrowheads="1"/>
          </p:cNvSpPr>
          <p:nvPr/>
        </p:nvSpPr>
        <p:spPr bwMode="auto">
          <a:xfrm>
            <a:off x="8481332" y="5097583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95" name="ZoneTexte 29"/>
          <p:cNvSpPr txBox="1">
            <a:spLocks noChangeArrowheads="1"/>
          </p:cNvSpPr>
          <p:nvPr/>
        </p:nvSpPr>
        <p:spPr bwMode="auto">
          <a:xfrm>
            <a:off x="7498715" y="5062772"/>
            <a:ext cx="10276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pPr algn="r"/>
            <a:r>
              <a:rPr lang="en-US" dirty="0" err="1"/>
              <a:t>Succesfull</a:t>
            </a:r>
            <a:r>
              <a:rPr lang="en-US" dirty="0"/>
              <a:t> testing</a:t>
            </a:r>
          </a:p>
        </p:txBody>
      </p:sp>
      <p:sp>
        <p:nvSpPr>
          <p:cNvPr id="102" name="Pentagone 70"/>
          <p:cNvSpPr>
            <a:spLocks noChangeArrowheads="1"/>
          </p:cNvSpPr>
          <p:nvPr/>
        </p:nvSpPr>
        <p:spPr bwMode="auto">
          <a:xfrm>
            <a:off x="1436144" y="5520720"/>
            <a:ext cx="636349" cy="39024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Local regulation changes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" name="Pentagone 70"/>
          <p:cNvSpPr>
            <a:spLocks noChangeArrowheads="1"/>
          </p:cNvSpPr>
          <p:nvPr/>
        </p:nvSpPr>
        <p:spPr bwMode="auto">
          <a:xfrm>
            <a:off x="3934355" y="5771299"/>
            <a:ext cx="2662250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Auction rules evolution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5" name="Triangle isocèle 43"/>
          <p:cNvSpPr>
            <a:spLocks noChangeArrowheads="1"/>
          </p:cNvSpPr>
          <p:nvPr/>
        </p:nvSpPr>
        <p:spPr bwMode="auto">
          <a:xfrm>
            <a:off x="8466028" y="5851141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06" name="ZoneTexte 29"/>
          <p:cNvSpPr txBox="1">
            <a:spLocks noChangeArrowheads="1"/>
          </p:cNvSpPr>
          <p:nvPr/>
        </p:nvSpPr>
        <p:spPr bwMode="auto">
          <a:xfrm>
            <a:off x="7391699" y="5754523"/>
            <a:ext cx="107721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pPr algn="r"/>
            <a:r>
              <a:rPr lang="en-US" dirty="0"/>
              <a:t>Regulatory approval(s)</a:t>
            </a:r>
          </a:p>
        </p:txBody>
      </p:sp>
      <p:sp>
        <p:nvSpPr>
          <p:cNvPr id="55" name="Pentagone 82"/>
          <p:cNvSpPr>
            <a:spLocks noChangeArrowheads="1"/>
          </p:cNvSpPr>
          <p:nvPr/>
        </p:nvSpPr>
        <p:spPr bwMode="auto">
          <a:xfrm>
            <a:off x="4892529" y="4665278"/>
            <a:ext cx="464534" cy="356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8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 Pre- Integration testing</a:t>
            </a:r>
            <a:endParaRPr lang="en-US" sz="8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Pentagone 70"/>
          <p:cNvSpPr>
            <a:spLocks noChangeArrowheads="1"/>
          </p:cNvSpPr>
          <p:nvPr/>
        </p:nvSpPr>
        <p:spPr bwMode="auto">
          <a:xfrm>
            <a:off x="7474768" y="4665680"/>
            <a:ext cx="469036" cy="36052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8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NWE </a:t>
            </a:r>
            <a:r>
              <a:rPr lang="en-US" sz="8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/ SWE tests</a:t>
            </a:r>
          </a:p>
        </p:txBody>
      </p:sp>
      <p:sp>
        <p:nvSpPr>
          <p:cNvPr id="62" name="Pentagone 82"/>
          <p:cNvSpPr>
            <a:spLocks noChangeArrowheads="1"/>
          </p:cNvSpPr>
          <p:nvPr/>
        </p:nvSpPr>
        <p:spPr bwMode="auto">
          <a:xfrm>
            <a:off x="8206203" y="4667927"/>
            <a:ext cx="307347" cy="35603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8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Go live </a:t>
            </a:r>
          </a:p>
          <a:p>
            <a:pPr algn="ctr"/>
            <a:r>
              <a:rPr lang="en-US" sz="8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Pre.</a:t>
            </a:r>
            <a:endParaRPr lang="en-US" sz="8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05128" y="6076748"/>
            <a:ext cx="13143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err="1" smtClean="0">
                <a:solidFill>
                  <a:srgbClr val="C00000"/>
                </a:solidFill>
                <a:latin typeface="Arial" pitchFamily="34" charset="0"/>
              </a:rPr>
              <a:t>Today</a:t>
            </a:r>
            <a:endParaRPr lang="fr-FR" sz="1000" i="1" dirty="0">
              <a:solidFill>
                <a:srgbClr val="C00000"/>
              </a:solidFill>
              <a:latin typeface="Arial" pitchFamily="34" charset="0"/>
            </a:endParaRPr>
          </a:p>
        </p:txBody>
      </p:sp>
      <p:sp>
        <p:nvSpPr>
          <p:cNvPr id="63" name="ZoneTexte 29"/>
          <p:cNvSpPr txBox="1">
            <a:spLocks noChangeArrowheads="1"/>
          </p:cNvSpPr>
          <p:nvPr/>
        </p:nvSpPr>
        <p:spPr bwMode="auto">
          <a:xfrm>
            <a:off x="6678490" y="5754523"/>
            <a:ext cx="9226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Public consultation(s)</a:t>
            </a:r>
          </a:p>
        </p:txBody>
      </p:sp>
      <p:sp>
        <p:nvSpPr>
          <p:cNvPr id="64" name="Triangle isocèle 43"/>
          <p:cNvSpPr>
            <a:spLocks noChangeArrowheads="1"/>
          </p:cNvSpPr>
          <p:nvPr/>
        </p:nvSpPr>
        <p:spPr bwMode="auto">
          <a:xfrm>
            <a:off x="6609184" y="5849868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8" name="ZoneTexte 29"/>
          <p:cNvSpPr txBox="1">
            <a:spLocks noChangeArrowheads="1"/>
          </p:cNvSpPr>
          <p:nvPr/>
        </p:nvSpPr>
        <p:spPr bwMode="auto">
          <a:xfrm>
            <a:off x="2120216" y="5633669"/>
            <a:ext cx="15139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Public consultation(s)</a:t>
            </a:r>
          </a:p>
        </p:txBody>
      </p:sp>
      <p:sp>
        <p:nvSpPr>
          <p:cNvPr id="69" name="Triangle isocèle 43"/>
          <p:cNvSpPr>
            <a:spLocks noChangeArrowheads="1"/>
          </p:cNvSpPr>
          <p:nvPr/>
        </p:nvSpPr>
        <p:spPr bwMode="auto">
          <a:xfrm>
            <a:off x="2050911" y="5681183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0" name="Pentagone 70"/>
          <p:cNvSpPr>
            <a:spLocks noChangeArrowheads="1"/>
          </p:cNvSpPr>
          <p:nvPr/>
        </p:nvSpPr>
        <p:spPr bwMode="auto">
          <a:xfrm>
            <a:off x="3364552" y="2359816"/>
            <a:ext cx="2262000" cy="2667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Contracts </a:t>
            </a: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finalization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Pentagone 70"/>
          <p:cNvSpPr>
            <a:spLocks noChangeArrowheads="1"/>
          </p:cNvSpPr>
          <p:nvPr/>
        </p:nvSpPr>
        <p:spPr bwMode="auto">
          <a:xfrm>
            <a:off x="3230502" y="2979065"/>
            <a:ext cx="3549000" cy="25981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NWE/SWE Task Force</a:t>
            </a:r>
          </a:p>
        </p:txBody>
      </p:sp>
      <p:sp>
        <p:nvSpPr>
          <p:cNvPr id="75" name="ZoneTexte 29"/>
          <p:cNvSpPr txBox="1">
            <a:spLocks noChangeArrowheads="1"/>
          </p:cNvSpPr>
          <p:nvPr/>
        </p:nvSpPr>
        <p:spPr bwMode="auto">
          <a:xfrm>
            <a:off x="5833312" y="3199328"/>
            <a:ext cx="176364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Decision on Start up solution (simultaneous Go live with NWE)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1" name="Triangle isocèle 45"/>
          <p:cNvSpPr>
            <a:spLocks noChangeArrowheads="1"/>
          </p:cNvSpPr>
          <p:nvPr/>
        </p:nvSpPr>
        <p:spPr bwMode="auto">
          <a:xfrm>
            <a:off x="5745437" y="3310530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2" name="Pentagone 70"/>
          <p:cNvSpPr>
            <a:spLocks noChangeArrowheads="1"/>
          </p:cNvSpPr>
          <p:nvPr/>
        </p:nvSpPr>
        <p:spPr bwMode="auto">
          <a:xfrm>
            <a:off x="2677231" y="4754570"/>
            <a:ext cx="2124000" cy="26675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Test Scripts definition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2" name="Pentagone 82"/>
          <p:cNvSpPr>
            <a:spLocks noChangeArrowheads="1"/>
          </p:cNvSpPr>
          <p:nvPr/>
        </p:nvSpPr>
        <p:spPr bwMode="auto">
          <a:xfrm>
            <a:off x="7221166" y="4667924"/>
            <a:ext cx="328164" cy="35603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Simulation tests</a:t>
            </a:r>
            <a:endParaRPr lang="en-US" sz="900" dirty="0">
              <a:solidFill>
                <a:srgbClr val="808080">
                  <a:lumMod val="50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Pentagone 82"/>
          <p:cNvSpPr>
            <a:spLocks noChangeArrowheads="1"/>
          </p:cNvSpPr>
          <p:nvPr/>
        </p:nvSpPr>
        <p:spPr bwMode="auto">
          <a:xfrm>
            <a:off x="7916091" y="4666843"/>
            <a:ext cx="317680" cy="358203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/>
            <a:r>
              <a:rPr lang="en-US" sz="800" dirty="0">
                <a:solidFill>
                  <a:srgbClr val="808080">
                    <a:lumMod val="50000"/>
                  </a:srgbClr>
                </a:solidFill>
                <a:latin typeface="Calibri" pitchFamily="34" charset="0"/>
                <a:cs typeface="Calibri" pitchFamily="34" charset="0"/>
              </a:rPr>
              <a:t>Member tests</a:t>
            </a:r>
          </a:p>
        </p:txBody>
      </p:sp>
      <p:cxnSp>
        <p:nvCxnSpPr>
          <p:cNvPr id="5" name="Connecteur droit 4"/>
          <p:cNvCxnSpPr/>
          <p:nvPr/>
        </p:nvCxnSpPr>
        <p:spPr bwMode="auto">
          <a:xfrm>
            <a:off x="6238511" y="1478117"/>
            <a:ext cx="0" cy="4631736"/>
          </a:xfrm>
          <a:prstGeom prst="line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ZoneTexte 29"/>
          <p:cNvSpPr txBox="1">
            <a:spLocks noChangeArrowheads="1"/>
          </p:cNvSpPr>
          <p:nvPr/>
        </p:nvSpPr>
        <p:spPr bwMode="auto">
          <a:xfrm>
            <a:off x="5745088" y="2335232"/>
            <a:ext cx="120015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/>
            <a:lvl3pPr marL="1143000" indent="-228600" eaLnBrk="0" hangingPunct="0"/>
            <a:lvl4pPr marL="1600200" indent="-228600" eaLnBrk="0" hangingPunct="0"/>
            <a:lvl5pPr marL="2057400" indent="-228600" eaLnBrk="0" hangingPunct="0"/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en-US" dirty="0" smtClean="0"/>
              <a:t>Approval of the SWE DAOA</a:t>
            </a:r>
            <a:endParaRPr lang="en-US" dirty="0"/>
          </a:p>
        </p:txBody>
      </p:sp>
      <p:sp>
        <p:nvSpPr>
          <p:cNvPr id="87" name="Triangle isocèle 45"/>
          <p:cNvSpPr>
            <a:spLocks noChangeArrowheads="1"/>
          </p:cNvSpPr>
          <p:nvPr/>
        </p:nvSpPr>
        <p:spPr bwMode="auto">
          <a:xfrm>
            <a:off x="5641670" y="2402124"/>
            <a:ext cx="144463" cy="122237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8" name="Rectangle 122"/>
          <p:cNvSpPr>
            <a:spLocks noChangeArrowheads="1"/>
          </p:cNvSpPr>
          <p:nvPr/>
        </p:nvSpPr>
        <p:spPr bwMode="auto">
          <a:xfrm>
            <a:off x="8610491" y="1552411"/>
            <a:ext cx="1095037" cy="422203"/>
          </a:xfrm>
          <a:prstGeom prst="rect">
            <a:avLst/>
          </a:prstGeom>
          <a:solidFill>
            <a:srgbClr val="C9C9E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36000" rIns="36000" anchor="ctr"/>
          <a:lstStyle/>
          <a:p>
            <a:pPr algn="ctr">
              <a:defRPr/>
            </a:pPr>
            <a:r>
              <a:rPr lang="en-US" sz="1000" b="1" i="1" dirty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S</a:t>
            </a:r>
            <a:r>
              <a:rPr lang="en-US" sz="1000" b="1" i="1" dirty="0" smtClean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WE Full Coupling Go </a:t>
            </a:r>
            <a:r>
              <a:rPr lang="en-US" sz="1000" b="1" i="1" dirty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live </a:t>
            </a:r>
            <a:r>
              <a:rPr lang="en-US" sz="1000" b="1" i="1" dirty="0" smtClean="0">
                <a:solidFill>
                  <a:srgbClr val="808080">
                    <a:lumMod val="75000"/>
                  </a:srgbClr>
                </a:solidFill>
                <a:latin typeface="Calibri" pitchFamily="34" charset="0"/>
                <a:ea typeface="ＭＳ Ｐゴシック" pitchFamily="34" charset="-128"/>
              </a:rPr>
              <a:t>window </a:t>
            </a:r>
            <a:endParaRPr lang="en-US" sz="1000" b="1" i="1" dirty="0">
              <a:solidFill>
                <a:srgbClr val="808080">
                  <a:lumMod val="75000"/>
                </a:srgbClr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90" name="Triangle isocèle 45"/>
          <p:cNvSpPr>
            <a:spLocks noChangeArrowheads="1"/>
          </p:cNvSpPr>
          <p:nvPr/>
        </p:nvSpPr>
        <p:spPr bwMode="auto">
          <a:xfrm>
            <a:off x="8517938" y="1641275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6535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SWE-NWE coupling implementation: two steps approach</a:t>
            </a:r>
            <a:endParaRPr 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Achieved, ongoing and pending milestones</a:t>
            </a:r>
            <a:endParaRPr lang="en-US" sz="1400" b="1" dirty="0">
              <a:solidFill>
                <a:srgbClr val="900A31"/>
              </a:solidFill>
              <a:cs typeface="Arial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Fallback for SWE full coupling</a:t>
            </a:r>
            <a:endParaRPr lang="en-US" sz="1400" b="1" dirty="0">
              <a:solidFill>
                <a:srgbClr val="900A31"/>
              </a:solidFill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50233142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SWE-NWE coupling implementation: two steps approach</a:t>
            </a:r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8464" y="6597354"/>
            <a:ext cx="361950" cy="179387"/>
          </a:xfrm>
        </p:spPr>
        <p:txBody>
          <a:bodyPr/>
          <a:lstStyle/>
          <a:p>
            <a:fld id="{295CE0A7-6159-4932-9B5C-B07A3C24A47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16496" y="836714"/>
            <a:ext cx="9217024" cy="4680518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SWE and NWE regions have decided on the common synchronized Go live of the operations of NWE and SWE Day Ahead markets in February 2014 following a two steps approach.</a:t>
            </a:r>
          </a:p>
          <a:p>
            <a:pPr algn="just">
              <a:spcAft>
                <a:spcPts val="0"/>
              </a:spcAft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From the Start-up phase (February 2014, simultaneously with NWE):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In </a:t>
            </a:r>
            <a:r>
              <a:rPr lang="en-US" sz="1200" dirty="0"/>
              <a:t>a first step, called the “start-up solution”, it is envisaged set up common synchronized operations of the day-ahead markets in the NWE and SWE regions, using the same PCR Matcher-Broker (PMB) systems and operational procedures</a:t>
            </a:r>
            <a:r>
              <a:rPr lang="en-US" sz="1200" dirty="0" smtClean="0"/>
              <a:t>.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GB" sz="1200" dirty="0" smtClean="0"/>
              <a:t>During </a:t>
            </a:r>
            <a:r>
              <a:rPr lang="en-GB" sz="1200" dirty="0"/>
              <a:t>this </a:t>
            </a:r>
            <a:r>
              <a:rPr lang="en-GB" sz="1200" dirty="0" smtClean="0"/>
              <a:t>step</a:t>
            </a:r>
            <a:r>
              <a:rPr lang="en-GB" sz="1200" dirty="0"/>
              <a:t>, the daily explicit auction at the France-Spain border will be maintained and consequently zero cross-</a:t>
            </a:r>
            <a:r>
              <a:rPr lang="en-GB" sz="1200" dirty="0" err="1"/>
              <a:t>zonal</a:t>
            </a:r>
            <a:r>
              <a:rPr lang="en-GB" sz="1200" dirty="0"/>
              <a:t> capacity values will be used for that border in the matching algorithm for implicit allocation.</a:t>
            </a:r>
            <a:endParaRPr lang="en-US" sz="1200" dirty="0" smtClean="0"/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All procedures for the Startup phase </a:t>
            </a:r>
            <a:r>
              <a:rPr lang="en-US" sz="1200" dirty="0"/>
              <a:t>(SWE, NWE and PCR) will be applied by all the involved parties</a:t>
            </a:r>
            <a:endParaRPr lang="en-US" sz="1200" dirty="0" smtClean="0"/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One of the main changes needed for this phase was the change of MIBEL DA Market GCT to 12h and has been achieved 15th October.</a:t>
            </a:r>
          </a:p>
          <a:p>
            <a:pPr algn="just">
              <a:spcAft>
                <a:spcPts val="0"/>
              </a:spcAft>
            </a:pPr>
            <a:endParaRPr lang="en-US" sz="12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From the Full coupling Go-live: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France-Spain ATC will be allocated implicitly through the run of Day Ahead Market Coupling algorithm (i.e.: the existing daily explicit auctions will disappear).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All procedures for the Full coupling (SWE, NWE and PCR) will be applied by all the involved parties.</a:t>
            </a:r>
          </a:p>
          <a:p>
            <a:pPr marL="266700" lvl="1" indent="-266700" algn="just">
              <a:spcAft>
                <a:spcPts val="0"/>
              </a:spcAft>
              <a:buFont typeface="Wingdings" pitchFamily="2" charset="2"/>
              <a:buChar char="§"/>
            </a:pPr>
            <a:endParaRPr lang="en-US" b="1" dirty="0" smtClean="0">
              <a:ea typeface="+mn-ea"/>
              <a:cs typeface="+mn-cs"/>
            </a:endParaRPr>
          </a:p>
          <a:p>
            <a:pPr marL="266700" lvl="1" indent="-266700" algn="just">
              <a:spcAft>
                <a:spcPts val="600"/>
              </a:spcAft>
              <a:buFont typeface="Wingdings" pitchFamily="2" charset="2"/>
              <a:buChar char="§"/>
            </a:pPr>
            <a:r>
              <a:rPr lang="en-US" b="1" dirty="0" smtClean="0">
                <a:ea typeface="+mn-ea"/>
                <a:cs typeface="+mn-cs"/>
              </a:rPr>
              <a:t>The Full coupling Go-live date (foreseen for April 2014) will be defined once the needed IT developments and regulatory evolutions have been performed </a:t>
            </a:r>
          </a:p>
        </p:txBody>
      </p:sp>
      <p:graphicFrame>
        <p:nvGraphicFramePr>
          <p:cNvPr id="7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1592789"/>
              </p:ext>
            </p:extLst>
          </p:nvPr>
        </p:nvGraphicFramePr>
        <p:xfrm>
          <a:off x="1352601" y="5661248"/>
          <a:ext cx="6912768" cy="112776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08312"/>
                <a:gridCol w="1512168"/>
                <a:gridCol w="2592288"/>
              </a:tblGrid>
              <a:tr h="288032">
                <a:tc>
                  <a:txBody>
                    <a:bodyPr/>
                    <a:lstStyle/>
                    <a:p>
                      <a:pPr algn="ctr"/>
                      <a:endParaRPr lang="en-US" sz="1400" noProof="0" dirty="0"/>
                    </a:p>
                  </a:txBody>
                  <a:tcPr anchor="ctr"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noProof="0" dirty="0" smtClean="0"/>
                        <a:t>Start-up phase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400" b="1" kern="1200" noProof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Full coupling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231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FR-ES Capacity value offered to DA Market Coupling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Agreed ATC between RTE and REE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05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FR-ES DA Capacity Allocation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Explicit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B20E10"/>
                        </a:buClr>
                        <a:buSzPct val="120000"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Implicit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235163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SWE-NWE coupling implementation: two steps approach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Achieved, ongoing and pending milestones</a:t>
            </a: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			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Fallback for SWE full coupling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63342300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Achieved, ongoing and pending milestones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16497" y="836712"/>
            <a:ext cx="9145016" cy="5995714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Technical milestones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Change of MIBEL Day Ahead Market Gate Closure Time to 12h CET </a:t>
            </a:r>
            <a:r>
              <a:rPr lang="en-US" sz="1200" dirty="0" smtClean="0">
                <a:solidFill>
                  <a:srgbClr val="00B050"/>
                </a:solidFill>
              </a:rPr>
              <a:t>achieved </a:t>
            </a:r>
            <a:r>
              <a:rPr lang="en-US" sz="1200" dirty="0" smtClean="0"/>
              <a:t>(15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October 2013)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Integration and simulation tests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Member tests </a:t>
            </a:r>
            <a:r>
              <a:rPr lang="en-US" sz="1200" dirty="0">
                <a:solidFill>
                  <a:srgbClr val="0070C0"/>
                </a:solidFill>
              </a:rPr>
              <a:t>ongoing</a:t>
            </a:r>
            <a:endParaRPr lang="en-US" sz="1200" dirty="0" smtClean="0">
              <a:solidFill>
                <a:schemeClr val="accent5"/>
              </a:solidFill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Development of some specific IT exchanges for post-coupling activities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Stop of FR-ES daily explicit auctions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algn="just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Regulatory milestones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MIBEL regulatory framework for the change of GCT to 12h </a:t>
            </a:r>
            <a:r>
              <a:rPr lang="en-US" sz="1200" dirty="0" smtClean="0">
                <a:solidFill>
                  <a:srgbClr val="00B050"/>
                </a:solidFill>
              </a:rPr>
              <a:t>achieved </a:t>
            </a:r>
            <a:r>
              <a:rPr lang="en-US" sz="1200" dirty="0" smtClean="0"/>
              <a:t>(9</a:t>
            </a:r>
            <a:r>
              <a:rPr lang="en-US" sz="1200" baseline="30000" dirty="0" smtClean="0"/>
              <a:t>th</a:t>
            </a:r>
            <a:r>
              <a:rPr lang="en-US" sz="1200" dirty="0" smtClean="0"/>
              <a:t> August in ES and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October in PT)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Regulatory framework for the use of Euphemia algorithm both in the MIBEL and French DA Market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FR-ES capacity allocation rules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French Import/Export Rules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Spanish high level Regulation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Spanish Operational Procedures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algn="just">
              <a:spcAft>
                <a:spcPts val="600"/>
              </a:spcAft>
            </a:pPr>
            <a:endParaRPr lang="en-US" sz="1400" dirty="0" smtClean="0">
              <a:solidFill>
                <a:schemeClr val="tx1"/>
              </a:solidFill>
            </a:endParaRPr>
          </a:p>
          <a:p>
            <a:pPr algn="just">
              <a:spcAft>
                <a:spcPts val="6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Contractual milestones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Update on Agreement between REN and OMIE </a:t>
            </a:r>
            <a:r>
              <a:rPr lang="en-US" sz="1200" dirty="0" smtClean="0">
                <a:solidFill>
                  <a:srgbClr val="00B050"/>
                </a:solidFill>
              </a:rPr>
              <a:t>achieved</a:t>
            </a:r>
            <a:endParaRPr lang="en-US" sz="1200" dirty="0" smtClean="0">
              <a:solidFill>
                <a:srgbClr val="0070C0"/>
              </a:solidFill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OMIE-EPEX agreements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RTE-EPEX post-coupling contractual agreements</a:t>
            </a:r>
            <a:r>
              <a:rPr lang="en-US" sz="1200" dirty="0" smtClean="0">
                <a:solidFill>
                  <a:schemeClr val="accent5"/>
                </a:solidFill>
              </a:rPr>
              <a:t> </a:t>
            </a:r>
            <a:r>
              <a:rPr lang="en-US" sz="1200" dirty="0" smtClean="0">
                <a:solidFill>
                  <a:srgbClr val="0070C0"/>
                </a:solidFill>
              </a:rPr>
              <a:t>ongoing</a:t>
            </a: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SWE Day Ahead Operational Agreement </a:t>
            </a:r>
            <a:r>
              <a:rPr lang="en-US" sz="1200" dirty="0">
                <a:solidFill>
                  <a:srgbClr val="00B050"/>
                </a:solidFill>
              </a:rPr>
              <a:t>achieved</a:t>
            </a:r>
            <a:endParaRPr lang="en-US" sz="1200" dirty="0" smtClean="0">
              <a:solidFill>
                <a:srgbClr val="0070C0"/>
              </a:solidFill>
            </a:endParaRPr>
          </a:p>
          <a:p>
            <a:pPr lvl="1" algn="just">
              <a:spcAft>
                <a:spcPts val="0"/>
              </a:spcAft>
              <a:buFont typeface="Wingdings" pitchFamily="2" charset="2"/>
              <a:buChar char="Ø"/>
            </a:pPr>
            <a:r>
              <a:rPr lang="en-US" sz="1200" dirty="0" smtClean="0"/>
              <a:t>Future European Day Ahead Operational Agreement </a:t>
            </a:r>
            <a:r>
              <a:rPr lang="en-US" sz="1200" dirty="0">
                <a:solidFill>
                  <a:srgbClr val="0070C0"/>
                </a:solidFill>
              </a:rPr>
              <a:t>ongoing</a:t>
            </a:r>
            <a:endParaRPr lang="en-US" sz="1200" dirty="0" smtClean="0">
              <a:solidFill>
                <a:schemeClr val="accent5"/>
              </a:solidFill>
            </a:endParaRPr>
          </a:p>
        </p:txBody>
      </p:sp>
      <p:cxnSp>
        <p:nvCxnSpPr>
          <p:cNvPr id="8" name="7 Conector recto"/>
          <p:cNvCxnSpPr/>
          <p:nvPr/>
        </p:nvCxnSpPr>
        <p:spPr bwMode="auto">
          <a:xfrm>
            <a:off x="7689376" y="1340768"/>
            <a:ext cx="64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8 Conector recto"/>
          <p:cNvCxnSpPr/>
          <p:nvPr/>
        </p:nvCxnSpPr>
        <p:spPr bwMode="auto">
          <a:xfrm>
            <a:off x="3728864" y="1585367"/>
            <a:ext cx="46081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9 Conector recto"/>
          <p:cNvCxnSpPr/>
          <p:nvPr/>
        </p:nvCxnSpPr>
        <p:spPr bwMode="auto">
          <a:xfrm flipV="1">
            <a:off x="2504728" y="1826063"/>
            <a:ext cx="58320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10 Conector recto"/>
          <p:cNvCxnSpPr/>
          <p:nvPr/>
        </p:nvCxnSpPr>
        <p:spPr bwMode="auto">
          <a:xfrm>
            <a:off x="6393160" y="2070373"/>
            <a:ext cx="19442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11 Conector recto"/>
          <p:cNvCxnSpPr/>
          <p:nvPr/>
        </p:nvCxnSpPr>
        <p:spPr bwMode="auto">
          <a:xfrm flipV="1">
            <a:off x="4016896" y="2326203"/>
            <a:ext cx="4311244" cy="22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14 Conector recto"/>
          <p:cNvCxnSpPr/>
          <p:nvPr/>
        </p:nvCxnSpPr>
        <p:spPr bwMode="auto">
          <a:xfrm>
            <a:off x="8121352" y="3520058"/>
            <a:ext cx="2252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15 Conector recto"/>
          <p:cNvCxnSpPr/>
          <p:nvPr/>
        </p:nvCxnSpPr>
        <p:spPr bwMode="auto">
          <a:xfrm flipV="1">
            <a:off x="4520953" y="4274046"/>
            <a:ext cx="38161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16 Conector recto"/>
          <p:cNvCxnSpPr/>
          <p:nvPr/>
        </p:nvCxnSpPr>
        <p:spPr bwMode="auto">
          <a:xfrm>
            <a:off x="4160913" y="4024114"/>
            <a:ext cx="41761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17 Conector recto"/>
          <p:cNvCxnSpPr/>
          <p:nvPr/>
        </p:nvCxnSpPr>
        <p:spPr bwMode="auto">
          <a:xfrm>
            <a:off x="4880992" y="5454749"/>
            <a:ext cx="345638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19 Conector recto"/>
          <p:cNvCxnSpPr/>
          <p:nvPr/>
        </p:nvCxnSpPr>
        <p:spPr bwMode="auto">
          <a:xfrm>
            <a:off x="3224809" y="5733256"/>
            <a:ext cx="51120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20 Conector recto"/>
          <p:cNvCxnSpPr/>
          <p:nvPr/>
        </p:nvCxnSpPr>
        <p:spPr bwMode="auto">
          <a:xfrm>
            <a:off x="4881376" y="5984344"/>
            <a:ext cx="3456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21 Conector recto"/>
          <p:cNvCxnSpPr/>
          <p:nvPr/>
        </p:nvCxnSpPr>
        <p:spPr bwMode="auto">
          <a:xfrm>
            <a:off x="4376936" y="6237312"/>
            <a:ext cx="396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26 Conector recto"/>
          <p:cNvCxnSpPr/>
          <p:nvPr/>
        </p:nvCxnSpPr>
        <p:spPr bwMode="auto">
          <a:xfrm>
            <a:off x="8326260" y="1052736"/>
            <a:ext cx="149661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27 Conector recto"/>
          <p:cNvCxnSpPr/>
          <p:nvPr/>
        </p:nvCxnSpPr>
        <p:spPr bwMode="auto">
          <a:xfrm>
            <a:off x="9074048" y="836712"/>
            <a:ext cx="0" cy="5868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30 Rectángulo"/>
          <p:cNvSpPr/>
          <p:nvPr/>
        </p:nvSpPr>
        <p:spPr>
          <a:xfrm>
            <a:off x="8353968" y="791126"/>
            <a:ext cx="684803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Start-up</a:t>
            </a:r>
            <a:endParaRPr lang="en-US" sz="1100" dirty="0"/>
          </a:p>
        </p:txBody>
      </p:sp>
      <p:sp>
        <p:nvSpPr>
          <p:cNvPr id="32" name="31 Rectángulo"/>
          <p:cNvSpPr/>
          <p:nvPr/>
        </p:nvSpPr>
        <p:spPr>
          <a:xfrm>
            <a:off x="9002041" y="791126"/>
            <a:ext cx="97975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 smtClean="0"/>
              <a:t>Full coupling</a:t>
            </a:r>
            <a:endParaRPr lang="en-US" sz="11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8553400" y="120778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9290072" y="1206279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9290072" y="1412778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9290072" y="1691285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X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9290072" y="1916544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8553400" y="312371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9290072" y="312192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8553400" y="339336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9290072" y="3382244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9290072" y="361853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9290072" y="3862269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9290072" y="413154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9290072" y="532214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9290072" y="5576905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9290072" y="5818757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9290072" y="608840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9290072" y="6287749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8553400" y="5322140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59" name="58 CuadroTexto"/>
          <p:cNvSpPr txBox="1"/>
          <p:nvPr/>
        </p:nvSpPr>
        <p:spPr>
          <a:xfrm>
            <a:off x="9292530" y="2185816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cxnSp>
        <p:nvCxnSpPr>
          <p:cNvPr id="66" name="65 Conector recto"/>
          <p:cNvCxnSpPr/>
          <p:nvPr/>
        </p:nvCxnSpPr>
        <p:spPr bwMode="auto">
          <a:xfrm>
            <a:off x="4448945" y="4509120"/>
            <a:ext cx="38881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66 Conector recto"/>
          <p:cNvCxnSpPr/>
          <p:nvPr/>
        </p:nvCxnSpPr>
        <p:spPr bwMode="auto">
          <a:xfrm flipV="1">
            <a:off x="4520952" y="3779515"/>
            <a:ext cx="381596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  <p:sp>
        <p:nvSpPr>
          <p:cNvPr id="72" name="71 CuadroTexto"/>
          <p:cNvSpPr txBox="1"/>
          <p:nvPr/>
        </p:nvSpPr>
        <p:spPr>
          <a:xfrm>
            <a:off x="9302054" y="4396506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70C0"/>
                </a:solidFill>
              </a:rPr>
              <a:t>X</a:t>
            </a:r>
            <a:endParaRPr lang="en-US" sz="1200" dirty="0">
              <a:solidFill>
                <a:srgbClr val="0070C0"/>
              </a:solidFill>
            </a:endParaRPr>
          </a:p>
        </p:txBody>
      </p:sp>
      <p:sp>
        <p:nvSpPr>
          <p:cNvPr id="48" name="52 CuadroTexto"/>
          <p:cNvSpPr txBox="1"/>
          <p:nvPr/>
        </p:nvSpPr>
        <p:spPr>
          <a:xfrm>
            <a:off x="8553400" y="6093298"/>
            <a:ext cx="4320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rgbClr val="00B050"/>
                </a:solidFill>
              </a:rPr>
              <a:t>X</a:t>
            </a:r>
            <a:endParaRPr lang="en-US" sz="1200" dirty="0">
              <a:solidFill>
                <a:srgbClr val="00B050"/>
              </a:solidFill>
            </a:endParaRPr>
          </a:p>
        </p:txBody>
      </p:sp>
      <p:cxnSp>
        <p:nvCxnSpPr>
          <p:cNvPr id="56" name="55 Conector recto"/>
          <p:cNvCxnSpPr/>
          <p:nvPr/>
        </p:nvCxnSpPr>
        <p:spPr bwMode="auto">
          <a:xfrm>
            <a:off x="5052248" y="6453336"/>
            <a:ext cx="32851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lgDashDot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13401333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SWE-NWE coupling implementation: two steps approach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Achieved, ongoing and pending milestones</a:t>
            </a: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		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chemeClr val="bg1"/>
                </a:solidFill>
                <a:cs typeface="Arial" pitchFamily="34" charset="0"/>
              </a:rPr>
              <a:t>Fallback for SWE full coupling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3017678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Fallback for SWE full coupling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CE0A7-6159-4932-9B5C-B07A3C24A47B}" type="slidenum">
              <a:rPr lang="en-US" smtClean="0">
                <a:solidFill>
                  <a:srgbClr val="B20E10"/>
                </a:solidFill>
              </a:rPr>
              <a:pPr/>
              <a:t>7</a:t>
            </a:fld>
            <a:endParaRPr lang="en-US" dirty="0">
              <a:solidFill>
                <a:srgbClr val="B20E10"/>
              </a:solidFill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304740" y="836714"/>
            <a:ext cx="9256772" cy="5760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6038" rIns="0" bIns="46038" numCol="1" anchor="t" anchorCtr="0" compatLnSpc="1">
            <a:prstTxWarp prst="textNoShape">
              <a:avLst/>
            </a:prstTxWarp>
          </a:bodyPr>
          <a:lstStyle/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case decoupling occurs, the MIBEL Day Ahead market will run independent from the rest of the Day Ahead Markets. Regarding the allocation of cross zonal capacity at the FR-ES interconnection, two possible solutions for decoupling situations are being analyzed: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Intraday allocation</a:t>
            </a: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The FR-ES ATC would be allocated through the first of the existing FR-ES intraday auctions covering the 24 hours of day D</a:t>
            </a: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is already in place for cases where current daily explicit auction is cancelled in FR-ES border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does not need any significant new development, specific tests or update on existing systems and facilities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can be implemented from the first day of application of full coupling phase and could also be a backup solution for Shadow Auctions when applicable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lang="en-US" sz="1200" kern="0" dirty="0" smtClean="0"/>
              <a:t>Although this solution does not provide with the most efficient allocation of capacity it must be noted that it will only be applied in very exceptional situations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Shadow auctions</a:t>
            </a: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would allow using cross zonal capacity in the Day Ahead Market, through daily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explicit auctions</a:t>
            </a:r>
          </a:p>
          <a:p>
            <a:pPr marL="449263" marR="0" lvl="1" indent="-182563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  <a:tabLst/>
              <a:defRPr/>
            </a:pPr>
            <a:r>
              <a:rPr kumimoji="0" lang="en-US" sz="1200" b="0" i="0" u="non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During the 12</a:t>
            </a:r>
            <a:r>
              <a:rPr kumimoji="0" lang="en-US" sz="1200" b="0" i="0" u="non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</a:t>
            </a:r>
            <a:r>
              <a:rPr kumimoji="0" lang="en-US" sz="1200" b="0" i="0" u="non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SWE IG meeting the RCC accepted that Shadow Auctions may be necessary for the FR-ES border but only needed during the  full  coupling  phase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lang="en-US" sz="1200" kern="0" dirty="0" smtClean="0"/>
              <a:t>Shadow auctions will be implemented as fallback only in a second step </a:t>
            </a: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This solution has an associated cost </a:t>
            </a: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and may require, prior to its implementation, NRAs comfort for regulatory changes and costs</a:t>
            </a:r>
            <a:r>
              <a:rPr kumimoji="0" lang="en-US" sz="1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kumimoji="0" lang="en-US" sz="12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recovery</a:t>
            </a:r>
            <a:endParaRPr lang="en-US" sz="1200" strike="sngStrike" kern="0" dirty="0" smtClean="0">
              <a:latin typeface="+mn-lt"/>
            </a:endParaRPr>
          </a:p>
          <a:p>
            <a:pPr marL="449263" lvl="1" indent="-182563" algn="just">
              <a:spcBef>
                <a:spcPts val="500"/>
              </a:spcBef>
              <a:spcAft>
                <a:spcPts val="0"/>
              </a:spcAft>
              <a:buClr>
                <a:schemeClr val="tx2"/>
              </a:buClr>
              <a:buSzPct val="120000"/>
              <a:buFont typeface="Wingdings" pitchFamily="2" charset="2"/>
              <a:buChar char="Ø"/>
            </a:pPr>
            <a:r>
              <a:rPr lang="en-US" sz="1200" kern="0" dirty="0" smtClean="0">
                <a:latin typeface="+mn-lt"/>
              </a:rPr>
              <a:t>This solution may imply a more efficient allocation of capacity but may also require delays in the subsequent processes of generation scheduling, which can be managed by OMIE and REE</a:t>
            </a: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66700" marR="0" lvl="0" indent="-266700" algn="just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chemeClr val="tx2"/>
              </a:buClr>
              <a:buSzPct val="120000"/>
              <a:buFont typeface="Wingdings" pitchFamily="2" charset="2"/>
              <a:buChar char="§"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Regarding the allocation of Day Ahead cross zonal capacity at the PT-ES interconnection, existing MIBEL market mechanisms will apply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991537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95CE0A7-6159-4932-9B5C-B07A3C24A47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Agenda</a:t>
            </a:r>
            <a:endParaRPr lang="fr-FR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241862" y="4217144"/>
            <a:ext cx="5688012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defTabSz="700088">
              <a:lnSpc>
                <a:spcPct val="90000"/>
              </a:lnSpc>
            </a:pPr>
            <a:r>
              <a:rPr lang="en-US" sz="1400" b="1" dirty="0">
                <a:solidFill>
                  <a:schemeClr val="bg1"/>
                </a:solidFill>
                <a:cs typeface="Arial" pitchFamily="34" charset="0"/>
              </a:rPr>
              <a:t>Project planning </a:t>
            </a: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2699793" y="4208171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4</a:t>
            </a: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3241862" y="1398987"/>
            <a:ext cx="5688012" cy="509587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SWE-NWE coupling implementation: two steps approach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3241862" y="2338900"/>
            <a:ext cx="5688012" cy="509588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Achieved, ongoing and pending milestones</a:t>
            </a:r>
            <a:r>
              <a:rPr lang="en-US" sz="1400" b="1" dirty="0">
                <a:solidFill>
                  <a:srgbClr val="900A31"/>
                </a:solidFill>
                <a:cs typeface="Arial" pitchFamily="34" charset="0"/>
              </a:rPr>
              <a:t>		</a:t>
            </a: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699793" y="1403230"/>
            <a:ext cx="426977" cy="509103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  <a:defRPr/>
            </a:pPr>
            <a:r>
              <a:rPr lang="en-US" sz="1600" b="1" dirty="0" smtClean="0">
                <a:solidFill>
                  <a:schemeClr val="bg1"/>
                </a:solidFill>
                <a:cs typeface="Arial" pitchFamily="34" charset="0"/>
              </a:rPr>
              <a:t>1</a:t>
            </a:r>
            <a:endParaRPr lang="en-US" sz="16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2699793" y="2338415"/>
            <a:ext cx="427038" cy="508000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2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3241862" y="3278816"/>
            <a:ext cx="5688012" cy="5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700088">
              <a:lnSpc>
                <a:spcPct val="90000"/>
              </a:lnSpc>
            </a:pPr>
            <a:r>
              <a:rPr lang="en-US" sz="1400" b="1" dirty="0" smtClean="0">
                <a:solidFill>
                  <a:srgbClr val="900A31"/>
                </a:solidFill>
                <a:cs typeface="Arial" pitchFamily="34" charset="0"/>
              </a:rPr>
              <a:t>Fallback for SWE full coupling</a:t>
            </a:r>
          </a:p>
        </p:txBody>
      </p:sp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2699793" y="3272499"/>
            <a:ext cx="427038" cy="509588"/>
          </a:xfrm>
          <a:prstGeom prst="rect">
            <a:avLst/>
          </a:prstGeom>
          <a:gradFill flip="none" rotWithShape="1">
            <a:gsLst>
              <a:gs pos="0">
                <a:srgbClr val="960000">
                  <a:shade val="30000"/>
                  <a:satMod val="115000"/>
                </a:srgbClr>
              </a:gs>
              <a:gs pos="50000">
                <a:srgbClr val="960000">
                  <a:shade val="67500"/>
                  <a:satMod val="115000"/>
                </a:srgbClr>
              </a:gs>
              <a:gs pos="100000">
                <a:srgbClr val="960000">
                  <a:shade val="100000"/>
                  <a:satMod val="115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12700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700088">
              <a:lnSpc>
                <a:spcPct val="90000"/>
              </a:lnSpc>
            </a:pPr>
            <a:r>
              <a:rPr lang="en-US" sz="1600" b="1" dirty="0">
                <a:solidFill>
                  <a:schemeClr val="bg1"/>
                </a:solidFill>
                <a:cs typeface="Arial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3220030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4747336"/>
              </p:ext>
            </p:extLst>
          </p:nvPr>
        </p:nvGraphicFramePr>
        <p:xfrm>
          <a:off x="94927" y="1172244"/>
          <a:ext cx="9612358" cy="5137076"/>
        </p:xfrm>
        <a:graphic>
          <a:graphicData uri="http://schemas.openxmlformats.org/drawingml/2006/table">
            <a:tbl>
              <a:tblPr/>
              <a:tblGrid>
                <a:gridCol w="1257673"/>
                <a:gridCol w="144016"/>
                <a:gridCol w="64295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  <a:gridCol w="630643"/>
              </a:tblGrid>
              <a:tr h="2101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Feb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March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April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May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June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July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Aug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Sept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Oct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Nov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Dec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Jan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ＭＳ Ｐゴシック" pitchFamily="34" charset="-128"/>
                        </a:rPr>
                        <a:t>Feb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14843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Operational activities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chemeClr val="bg2">
                            <a:lumMod val="75000"/>
                          </a:scheme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1104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IT developments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15841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Testing activities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 kern="1200" noProof="0" dirty="0" smtClean="0">
                          <a:solidFill>
                            <a:srgbClr val="000000">
                              <a:lumMod val="65000"/>
                              <a:lumOff val="35000"/>
                            </a:srgbClr>
                          </a:solidFill>
                          <a:latin typeface="Calibri" pitchFamily="34" charset="0"/>
                          <a:ea typeface="ＭＳ Ｐゴシック" charset="0"/>
                          <a:cs typeface="Calibri" pitchFamily="34" charset="0"/>
                        </a:rPr>
                        <a:t>Regulatory evolutions</a:t>
                      </a:r>
                    </a:p>
                  </a:txBody>
                  <a:tcPr marL="91439" marR="91439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sz="1000" b="1" kern="1200" noProof="0" dirty="0" smtClean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  <a:latin typeface="Calibri" pitchFamily="34" charset="0"/>
                        <a:ea typeface="ＭＳ Ｐゴシック" charset="0"/>
                        <a:cs typeface="Calibri" pitchFamily="34" charset="0"/>
                      </a:endParaRPr>
                    </a:p>
                  </a:txBody>
                  <a:tcPr marL="36000" marR="36000" marT="45716" marB="4571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ＭＳ Ｐゴシック" pitchFamily="34" charset="-128"/>
                      </a:endParaRPr>
                    </a:p>
                  </a:txBody>
                  <a:tcPr marL="91439" marR="91439" marT="45716" marB="45716" horzOverflow="overflow">
                    <a:lnL w="12700" cap="flat" cmpd="sng" algn="ctr">
                      <a:solidFill>
                        <a:schemeClr val="bg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5F5F5"/>
                    </a:solidFill>
                  </a:tcPr>
                </a:tc>
              </a:tr>
            </a:tbl>
          </a:graphicData>
        </a:graphic>
      </p:graphicFrame>
      <p:sp>
        <p:nvSpPr>
          <p:cNvPr id="76" name="Pentagone 70"/>
          <p:cNvSpPr>
            <a:spLocks noChangeArrowheads="1"/>
          </p:cNvSpPr>
          <p:nvPr/>
        </p:nvSpPr>
        <p:spPr bwMode="auto">
          <a:xfrm>
            <a:off x="4675926" y="2443191"/>
            <a:ext cx="2515978" cy="2598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NWE/SWE Task Force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ZoneTexte 1"/>
          <p:cNvSpPr txBox="1">
            <a:spLocks noChangeArrowheads="1"/>
          </p:cNvSpPr>
          <p:nvPr/>
        </p:nvSpPr>
        <p:spPr bwMode="auto">
          <a:xfrm>
            <a:off x="4371395" y="953729"/>
            <a:ext cx="78581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>
                <a:solidFill>
                  <a:srgbClr val="000000"/>
                </a:solidFill>
                <a:latin typeface="Calibri" pitchFamily="34" charset="0"/>
              </a:rPr>
              <a:t>2013</a:t>
            </a:r>
          </a:p>
        </p:txBody>
      </p:sp>
      <p:sp>
        <p:nvSpPr>
          <p:cNvPr id="9" name="ZoneTexte 35"/>
          <p:cNvSpPr txBox="1">
            <a:spLocks noChangeArrowheads="1"/>
          </p:cNvSpPr>
          <p:nvPr/>
        </p:nvSpPr>
        <p:spPr bwMode="auto">
          <a:xfrm>
            <a:off x="8733799" y="958426"/>
            <a:ext cx="787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1100" b="1" dirty="0" smtClean="0">
                <a:solidFill>
                  <a:srgbClr val="000000"/>
                </a:solidFill>
                <a:latin typeface="Calibri" pitchFamily="34" charset="0"/>
              </a:rPr>
              <a:t>2014</a:t>
            </a:r>
            <a:endParaRPr lang="en-US" sz="11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10" name="Connecteur droit 3"/>
          <p:cNvCxnSpPr>
            <a:cxnSpLocks noChangeShapeType="1"/>
          </p:cNvCxnSpPr>
          <p:nvPr/>
        </p:nvCxnSpPr>
        <p:spPr bwMode="auto">
          <a:xfrm flipV="1">
            <a:off x="8440634" y="1033117"/>
            <a:ext cx="0" cy="130175"/>
          </a:xfrm>
          <a:prstGeom prst="line">
            <a:avLst/>
          </a:prstGeom>
          <a:noFill/>
          <a:ln w="19050">
            <a:solidFill>
              <a:srgbClr val="C0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" name="Rectangle 122"/>
          <p:cNvSpPr>
            <a:spLocks noChangeArrowheads="1"/>
          </p:cNvSpPr>
          <p:nvPr/>
        </p:nvSpPr>
        <p:spPr bwMode="auto">
          <a:xfrm>
            <a:off x="9129464" y="1647272"/>
            <a:ext cx="666127" cy="431924"/>
          </a:xfrm>
          <a:prstGeom prst="rect">
            <a:avLst/>
          </a:prstGeom>
          <a:solidFill>
            <a:srgbClr val="C9C9ED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lIns="36000" rIns="36000" anchor="ctr"/>
          <a:lstStyle/>
          <a:p>
            <a:pPr algn="ctr">
              <a:defRPr/>
            </a:pPr>
            <a:r>
              <a:rPr lang="en-US" sz="1000" b="1" i="1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NWE Go live window</a:t>
            </a:r>
          </a:p>
        </p:txBody>
      </p:sp>
      <p:sp>
        <p:nvSpPr>
          <p:cNvPr id="38" name="Pentagone 70"/>
          <p:cNvSpPr>
            <a:spLocks noChangeArrowheads="1"/>
          </p:cNvSpPr>
          <p:nvPr/>
        </p:nvSpPr>
        <p:spPr bwMode="auto">
          <a:xfrm>
            <a:off x="1468825" y="1664832"/>
            <a:ext cx="1892859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Design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phase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3" name="Pentagone 70"/>
          <p:cNvSpPr>
            <a:spLocks noChangeArrowheads="1"/>
          </p:cNvSpPr>
          <p:nvPr/>
        </p:nvSpPr>
        <p:spPr bwMode="auto">
          <a:xfrm>
            <a:off x="3401214" y="1664832"/>
            <a:ext cx="1419176" cy="28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lnSpc>
                <a:spcPts val="6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Implementation preparation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ZoneTexte 29"/>
          <p:cNvSpPr txBox="1">
            <a:spLocks noChangeArrowheads="1"/>
          </p:cNvSpPr>
          <p:nvPr/>
        </p:nvSpPr>
        <p:spPr bwMode="auto">
          <a:xfrm>
            <a:off x="4592961" y="1973577"/>
            <a:ext cx="145246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Project implementation plan</a:t>
            </a:r>
          </a:p>
        </p:txBody>
      </p:sp>
      <p:sp>
        <p:nvSpPr>
          <p:cNvPr id="20" name="Triangle isocèle 45"/>
          <p:cNvSpPr>
            <a:spLocks noChangeArrowheads="1"/>
          </p:cNvSpPr>
          <p:nvPr/>
        </p:nvSpPr>
        <p:spPr bwMode="auto">
          <a:xfrm>
            <a:off x="4822171" y="1894530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8" name="ZoneTexte 29"/>
          <p:cNvSpPr txBox="1">
            <a:spLocks noChangeArrowheads="1"/>
          </p:cNvSpPr>
          <p:nvPr/>
        </p:nvSpPr>
        <p:spPr bwMode="auto">
          <a:xfrm>
            <a:off x="2749732" y="2036464"/>
            <a:ext cx="12620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</a:rPr>
              <a:t>Design approval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59" name="Losange 26"/>
          <p:cNvSpPr>
            <a:spLocks noChangeArrowheads="1"/>
          </p:cNvSpPr>
          <p:nvPr/>
        </p:nvSpPr>
        <p:spPr bwMode="auto">
          <a:xfrm>
            <a:off x="3320640" y="1939058"/>
            <a:ext cx="107950" cy="142875"/>
          </a:xfrm>
          <a:prstGeom prst="diamond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en-US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5" name="Rectangle 26"/>
          <p:cNvSpPr/>
          <p:nvPr/>
        </p:nvSpPr>
        <p:spPr bwMode="auto">
          <a:xfrm>
            <a:off x="5938810" y="1713228"/>
            <a:ext cx="3100365" cy="24795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Operators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training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7" name="Triangle isocèle 45"/>
          <p:cNvSpPr>
            <a:spLocks noChangeArrowheads="1"/>
          </p:cNvSpPr>
          <p:nvPr/>
        </p:nvSpPr>
        <p:spPr bwMode="auto">
          <a:xfrm>
            <a:off x="9039176" y="1492966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4" name="Pentagone 70"/>
          <p:cNvSpPr>
            <a:spLocks noChangeArrowheads="1"/>
          </p:cNvSpPr>
          <p:nvPr/>
        </p:nvSpPr>
        <p:spPr bwMode="auto">
          <a:xfrm>
            <a:off x="1496617" y="2443190"/>
            <a:ext cx="1296144" cy="2488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Contractual framework drafting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6581888" y="1996966"/>
            <a:ext cx="554211" cy="25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MPs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training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" name="Pentagone 70"/>
          <p:cNvSpPr>
            <a:spLocks noChangeArrowheads="1"/>
          </p:cNvSpPr>
          <p:nvPr/>
        </p:nvSpPr>
        <p:spPr bwMode="auto">
          <a:xfrm>
            <a:off x="2075777" y="2963780"/>
            <a:ext cx="1316658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IT Specifications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Pentagone 70"/>
          <p:cNvSpPr>
            <a:spLocks noChangeArrowheads="1"/>
          </p:cNvSpPr>
          <p:nvPr/>
        </p:nvSpPr>
        <p:spPr bwMode="auto">
          <a:xfrm>
            <a:off x="3997164" y="4073886"/>
            <a:ext cx="684089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lnSpc>
                <a:spcPts val="8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Master test plan definition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2" name="Triangle isocèle 43"/>
          <p:cNvSpPr>
            <a:spLocks noChangeArrowheads="1"/>
          </p:cNvSpPr>
          <p:nvPr/>
        </p:nvSpPr>
        <p:spPr bwMode="auto">
          <a:xfrm>
            <a:off x="4693492" y="4177838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73" name="ZoneTexte 29"/>
          <p:cNvSpPr txBox="1">
            <a:spLocks noChangeArrowheads="1"/>
          </p:cNvSpPr>
          <p:nvPr/>
        </p:nvSpPr>
        <p:spPr bwMode="auto">
          <a:xfrm>
            <a:off x="4765946" y="4077073"/>
            <a:ext cx="54709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8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dirty="0"/>
              <a:t>Master test plan</a:t>
            </a:r>
          </a:p>
        </p:txBody>
      </p:sp>
      <p:sp>
        <p:nvSpPr>
          <p:cNvPr id="92" name="Pentagone 82"/>
          <p:cNvSpPr>
            <a:spLocks noChangeArrowheads="1"/>
          </p:cNvSpPr>
          <p:nvPr/>
        </p:nvSpPr>
        <p:spPr bwMode="auto">
          <a:xfrm>
            <a:off x="4016897" y="4903706"/>
            <a:ext cx="972000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Integration 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4" name="Pentagone 82"/>
          <p:cNvSpPr>
            <a:spLocks noChangeArrowheads="1"/>
          </p:cNvSpPr>
          <p:nvPr/>
        </p:nvSpPr>
        <p:spPr bwMode="auto">
          <a:xfrm>
            <a:off x="6725275" y="5191737"/>
            <a:ext cx="466629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lnSpc>
                <a:spcPts val="7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Member </a:t>
            </a:r>
          </a:p>
          <a:p>
            <a:pPr algn="ctr">
              <a:lnSpc>
                <a:spcPts val="7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5" name="Pentagone 70"/>
          <p:cNvSpPr>
            <a:spLocks noChangeArrowheads="1"/>
          </p:cNvSpPr>
          <p:nvPr/>
        </p:nvSpPr>
        <p:spPr bwMode="auto">
          <a:xfrm>
            <a:off x="2144689" y="4581128"/>
            <a:ext cx="1256524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Coordination with NWE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6" name="Pentagone 70"/>
          <p:cNvSpPr>
            <a:spLocks noChangeArrowheads="1"/>
          </p:cNvSpPr>
          <p:nvPr/>
        </p:nvSpPr>
        <p:spPr bwMode="auto">
          <a:xfrm>
            <a:off x="3420376" y="4581128"/>
            <a:ext cx="561880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lnSpc>
                <a:spcPts val="800"/>
              </a:lnSpc>
              <a:defRPr/>
            </a:pPr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Participating in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PCR/NWE testing 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9" name="Pentagone 70"/>
          <p:cNvSpPr>
            <a:spLocks noChangeArrowheads="1"/>
          </p:cNvSpPr>
          <p:nvPr/>
        </p:nvSpPr>
        <p:spPr bwMode="auto">
          <a:xfrm>
            <a:off x="2446522" y="3304402"/>
            <a:ext cx="936000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Pre-Coupling IT developments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3" name="Pentagone 70"/>
          <p:cNvSpPr>
            <a:spLocks noChangeArrowheads="1"/>
          </p:cNvSpPr>
          <p:nvPr/>
        </p:nvSpPr>
        <p:spPr bwMode="auto">
          <a:xfrm>
            <a:off x="2075776" y="5772534"/>
            <a:ext cx="1338023" cy="4361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Local regulation </a:t>
            </a: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evolutions/changes for 12.00 GCT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6" name="ZoneTexte 29"/>
          <p:cNvSpPr txBox="1">
            <a:spLocks noChangeArrowheads="1"/>
          </p:cNvSpPr>
          <p:nvPr/>
        </p:nvSpPr>
        <p:spPr bwMode="auto">
          <a:xfrm>
            <a:off x="3438278" y="5777162"/>
            <a:ext cx="10826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eaLnBrk="1" hangingPunct="1">
              <a:defRPr sz="10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800" dirty="0" smtClean="0"/>
              <a:t>MIBEL NRAs </a:t>
            </a:r>
          </a:p>
          <a:p>
            <a:r>
              <a:rPr lang="en-US" sz="800" dirty="0" smtClean="0"/>
              <a:t>Public consultation</a:t>
            </a:r>
            <a:endParaRPr lang="en-US" sz="800" dirty="0"/>
          </a:p>
        </p:txBody>
      </p:sp>
      <p:sp>
        <p:nvSpPr>
          <p:cNvPr id="48" name="Triangle isocèle 43"/>
          <p:cNvSpPr>
            <a:spLocks noChangeArrowheads="1"/>
          </p:cNvSpPr>
          <p:nvPr/>
        </p:nvSpPr>
        <p:spPr bwMode="auto">
          <a:xfrm>
            <a:off x="8913440" y="5733256"/>
            <a:ext cx="144463" cy="10102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</p:spPr>
        <p:txBody>
          <a:bodyPr anchor="ctr"/>
          <a:lstStyle/>
          <a:p>
            <a:pPr algn="ctr"/>
            <a:endParaRPr lang="fr-FR" sz="1400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49" name="ZoneTexte 29"/>
          <p:cNvSpPr txBox="1">
            <a:spLocks noChangeArrowheads="1"/>
          </p:cNvSpPr>
          <p:nvPr/>
        </p:nvSpPr>
        <p:spPr bwMode="auto">
          <a:xfrm>
            <a:off x="7984057" y="5805264"/>
            <a:ext cx="135079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Regulatory approval(s)</a:t>
            </a:r>
          </a:p>
        </p:txBody>
      </p:sp>
      <p:sp>
        <p:nvSpPr>
          <p:cNvPr id="50" name="Triangle isocèle 43"/>
          <p:cNvSpPr>
            <a:spLocks noChangeArrowheads="1"/>
          </p:cNvSpPr>
          <p:nvPr/>
        </p:nvSpPr>
        <p:spPr bwMode="auto">
          <a:xfrm>
            <a:off x="3368974" y="5879910"/>
            <a:ext cx="144463" cy="10102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8464" y="6633991"/>
            <a:ext cx="361950" cy="179387"/>
          </a:xfrm>
        </p:spPr>
        <p:txBody>
          <a:bodyPr/>
          <a:lstStyle/>
          <a:p>
            <a:fld id="{295CE0A7-6159-4932-9B5C-B07A3C24A47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ZoneTexte 2"/>
          <p:cNvSpPr txBox="1"/>
          <p:nvPr/>
        </p:nvSpPr>
        <p:spPr>
          <a:xfrm>
            <a:off x="8924592" y="6093296"/>
            <a:ext cx="74251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00" i="1" dirty="0" smtClean="0"/>
              <a:t>* If needed</a:t>
            </a:r>
            <a:endParaRPr lang="fr-FR" sz="900" i="1" dirty="0"/>
          </a:p>
        </p:txBody>
      </p:sp>
      <p:sp>
        <p:nvSpPr>
          <p:cNvPr id="55" name="Pentagone 82"/>
          <p:cNvSpPr>
            <a:spLocks noChangeArrowheads="1"/>
          </p:cNvSpPr>
          <p:nvPr/>
        </p:nvSpPr>
        <p:spPr bwMode="auto">
          <a:xfrm>
            <a:off x="2742885" y="4073886"/>
            <a:ext cx="612000" cy="360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Local 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Pentagone 70"/>
          <p:cNvSpPr>
            <a:spLocks noChangeArrowheads="1"/>
          </p:cNvSpPr>
          <p:nvPr/>
        </p:nvSpPr>
        <p:spPr bwMode="auto">
          <a:xfrm>
            <a:off x="2742884" y="3645024"/>
            <a:ext cx="1944001" cy="252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Post-Coupling IT developments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ZoneTexte 29"/>
          <p:cNvSpPr txBox="1">
            <a:spLocks noChangeArrowheads="1"/>
          </p:cNvSpPr>
          <p:nvPr/>
        </p:nvSpPr>
        <p:spPr bwMode="auto">
          <a:xfrm>
            <a:off x="6193005" y="2698602"/>
            <a:ext cx="167151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</a:rPr>
              <a:t>Decision on Start up </a:t>
            </a:r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solution (simultaneous Go live with NWE)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6" name="Triangle isocèle 45"/>
          <p:cNvSpPr>
            <a:spLocks noChangeArrowheads="1"/>
          </p:cNvSpPr>
          <p:nvPr/>
        </p:nvSpPr>
        <p:spPr bwMode="auto">
          <a:xfrm>
            <a:off x="6105128" y="2746556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720726" y="296838"/>
            <a:ext cx="6752555" cy="323850"/>
          </a:xfrm>
        </p:spPr>
        <p:txBody>
          <a:bodyPr/>
          <a:lstStyle/>
          <a:p>
            <a:r>
              <a:rPr lang="fr-FR" dirty="0"/>
              <a:t>H</a:t>
            </a:r>
            <a:r>
              <a:rPr lang="fr-FR" dirty="0" smtClean="0"/>
              <a:t>igh </a:t>
            </a:r>
            <a:r>
              <a:rPr lang="fr-FR" dirty="0" err="1" smtClean="0"/>
              <a:t>level</a:t>
            </a:r>
            <a:r>
              <a:rPr lang="fr-FR" dirty="0"/>
              <a:t> planning</a:t>
            </a:r>
            <a:br>
              <a:rPr lang="fr-FR" dirty="0"/>
            </a:br>
            <a:r>
              <a:rPr lang="fr-FR" dirty="0" smtClean="0"/>
              <a:t>Start up solution</a:t>
            </a:r>
            <a:endParaRPr lang="fr-FR" dirty="0"/>
          </a:p>
        </p:txBody>
      </p:sp>
      <p:sp>
        <p:nvSpPr>
          <p:cNvPr id="56" name="Pentagone 82"/>
          <p:cNvSpPr>
            <a:spLocks noChangeArrowheads="1"/>
          </p:cNvSpPr>
          <p:nvPr/>
        </p:nvSpPr>
        <p:spPr bwMode="auto">
          <a:xfrm>
            <a:off x="5310348" y="4903706"/>
            <a:ext cx="1881555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>
              <a:lnSpc>
                <a:spcPts val="700"/>
              </a:lnSpc>
              <a:defRPr/>
            </a:pPr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Simulation tests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7" name="Pentagone 82"/>
          <p:cNvSpPr>
            <a:spLocks noChangeArrowheads="1"/>
          </p:cNvSpPr>
          <p:nvPr/>
        </p:nvSpPr>
        <p:spPr bwMode="auto">
          <a:xfrm>
            <a:off x="3399394" y="4903707"/>
            <a:ext cx="617502" cy="25348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Entrance testing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7678443" y="6381330"/>
            <a:ext cx="13143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i="1" dirty="0" err="1" smtClean="0">
                <a:solidFill>
                  <a:srgbClr val="C00000"/>
                </a:solidFill>
              </a:rPr>
              <a:t>Today</a:t>
            </a:r>
            <a:endParaRPr lang="fr-FR" sz="1000" i="1" dirty="0">
              <a:solidFill>
                <a:srgbClr val="C00000"/>
              </a:solidFill>
            </a:endParaRPr>
          </a:p>
        </p:txBody>
      </p:sp>
      <p:sp>
        <p:nvSpPr>
          <p:cNvPr id="61" name="Pentagone 70"/>
          <p:cNvSpPr>
            <a:spLocks noChangeArrowheads="1"/>
          </p:cNvSpPr>
          <p:nvPr/>
        </p:nvSpPr>
        <p:spPr bwMode="auto">
          <a:xfrm>
            <a:off x="4664968" y="5772534"/>
            <a:ext cx="3168351" cy="43617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3"/>
            </a:solidFill>
            <a:headEnd type="none" w="sm" len="sm"/>
            <a:tailEnd type="none" w="sm" len="sm"/>
          </a:ln>
          <a:effectLst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tIns="0" rIns="36000" bIns="0" anchor="ctr"/>
          <a:lstStyle/>
          <a:p>
            <a:pPr algn="ctr"/>
            <a:r>
              <a:rPr lang="en-US" sz="9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Market rules evolutions/changes (algorithm…)</a:t>
            </a:r>
            <a:endParaRPr lang="en-US" sz="900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7" name="Triangle isocèle 43"/>
          <p:cNvSpPr>
            <a:spLocks noChangeArrowheads="1"/>
          </p:cNvSpPr>
          <p:nvPr/>
        </p:nvSpPr>
        <p:spPr bwMode="auto">
          <a:xfrm>
            <a:off x="5169024" y="5630433"/>
            <a:ext cx="144463" cy="101023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9" name="ZoneTexte 29"/>
          <p:cNvSpPr txBox="1">
            <a:spLocks noChangeArrowheads="1"/>
          </p:cNvSpPr>
          <p:nvPr/>
        </p:nvSpPr>
        <p:spPr bwMode="auto">
          <a:xfrm>
            <a:off x="5291853" y="5589240"/>
            <a:ext cx="15460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US"/>
            </a:defPPr>
            <a:lvl1pPr eaLnBrk="1" hangingPunct="1">
              <a:defRPr sz="1000">
                <a:solidFill>
                  <a:srgbClr val="C00000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MS PGothic" pitchFamily="34" charset="-128"/>
              </a:defRPr>
            </a:lvl9pPr>
          </a:lstStyle>
          <a:p>
            <a:r>
              <a:rPr lang="en-US" sz="800" dirty="0" smtClean="0"/>
              <a:t>MIBEL NRAs Public consultation</a:t>
            </a:r>
            <a:endParaRPr lang="en-US" sz="800" dirty="0"/>
          </a:p>
        </p:txBody>
      </p:sp>
      <p:cxnSp>
        <p:nvCxnSpPr>
          <p:cNvPr id="44" name="Connecteur droit 43"/>
          <p:cNvCxnSpPr/>
          <p:nvPr/>
        </p:nvCxnSpPr>
        <p:spPr bwMode="auto">
          <a:xfrm>
            <a:off x="7864523" y="1393935"/>
            <a:ext cx="0" cy="5042139"/>
          </a:xfrm>
          <a:prstGeom prst="line">
            <a:avLst/>
          </a:prstGeom>
          <a:ln>
            <a:prstDash val="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51"/>
          <p:cNvSpPr/>
          <p:nvPr/>
        </p:nvSpPr>
        <p:spPr bwMode="auto">
          <a:xfrm>
            <a:off x="7473281" y="188640"/>
            <a:ext cx="1388111" cy="432048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Version</a:t>
            </a:r>
          </a:p>
          <a:p>
            <a:pPr algn="ctr"/>
            <a:r>
              <a:rPr lang="fr-FR" sz="1400" dirty="0" smtClean="0">
                <a:solidFill>
                  <a:srgbClr val="000000"/>
                </a:solidFill>
              </a:rPr>
              <a:t>18/11/2013</a:t>
            </a:r>
          </a:p>
        </p:txBody>
      </p:sp>
      <p:sp>
        <p:nvSpPr>
          <p:cNvPr id="51" name="ZoneTexte 29"/>
          <p:cNvSpPr txBox="1">
            <a:spLocks noChangeArrowheads="1"/>
          </p:cNvSpPr>
          <p:nvPr/>
        </p:nvSpPr>
        <p:spPr bwMode="auto">
          <a:xfrm>
            <a:off x="8224908" y="2420888"/>
            <a:ext cx="11296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rgbClr val="C00000"/>
                </a:solidFill>
                <a:latin typeface="Calibri" pitchFamily="34" charset="0"/>
              </a:rPr>
              <a:t>Decision </a:t>
            </a:r>
            <a:r>
              <a:rPr lang="en-US" sz="800" dirty="0">
                <a:solidFill>
                  <a:srgbClr val="C00000"/>
                </a:solidFill>
                <a:latin typeface="Calibri" pitchFamily="34" charset="0"/>
              </a:rPr>
              <a:t>on NWE and SWE Start up solution Go live date</a:t>
            </a:r>
            <a:endParaRPr lang="en-US" sz="8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8" name="Triangle isocèle 45"/>
          <p:cNvSpPr>
            <a:spLocks noChangeArrowheads="1"/>
          </p:cNvSpPr>
          <p:nvPr/>
        </p:nvSpPr>
        <p:spPr bwMode="auto">
          <a:xfrm>
            <a:off x="8137030" y="2514674"/>
            <a:ext cx="144463" cy="122238"/>
          </a:xfrm>
          <a:prstGeom prst="triangle">
            <a:avLst>
              <a:gd name="adj" fmla="val 50000"/>
            </a:avLst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 anchor="ctr"/>
          <a:lstStyle/>
          <a:p>
            <a:pPr algn="ctr"/>
            <a:endParaRPr lang="fr-FR" sz="1400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0535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EUROGROUP">
      <a:dk1>
        <a:srgbClr val="000000"/>
      </a:dk1>
      <a:lt1>
        <a:srgbClr val="FFFFFF"/>
      </a:lt1>
      <a:dk2>
        <a:srgbClr val="B20E10"/>
      </a:dk2>
      <a:lt2>
        <a:srgbClr val="808080"/>
      </a:lt2>
      <a:accent1>
        <a:srgbClr val="E73137"/>
      </a:accent1>
      <a:accent2>
        <a:srgbClr val="A59890"/>
      </a:accent2>
      <a:accent3>
        <a:srgbClr val="FFFFFF"/>
      </a:accent3>
      <a:accent4>
        <a:srgbClr val="595959"/>
      </a:accent4>
      <a:accent5>
        <a:srgbClr val="F39200"/>
      </a:accent5>
      <a:accent6>
        <a:srgbClr val="CDCE00"/>
      </a:accent6>
      <a:hlink>
        <a:srgbClr val="808080"/>
      </a:hlink>
      <a:folHlink>
        <a:srgbClr val="E7313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33CC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ADE2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85daa2e-53d8-4475-82b8-9c7d25324e34">ACER-2015-00948</_dlc_DocId>
    <_dlc_DocIdUrl xmlns="985daa2e-53d8-4475-82b8-9c7d25324e34">
      <Url>http://s-do-prod-ap/en/Electricity/Regional_initiatives/Meetings/13th%20SWE%20IG%20Meeting/_layouts/DocIdRedir.aspx?ID=ACER-2015-00948</Url>
      <Description>ACER-2015-00948</Description>
    </_dlc_DocIdUrl>
    <ACER_Abstract xmlns="985daa2e-53d8-4475-82b8-9c7d25324e3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D84830B9DE264F8B0C4CC0D5FCFF35" ma:contentTypeVersion="20" ma:contentTypeDescription="Create a new document." ma:contentTypeScope="" ma:versionID="c3b3da50632009d03d84ebd7ed92c344">
  <xsd:schema xmlns:xsd="http://www.w3.org/2001/XMLSchema" xmlns:xs="http://www.w3.org/2001/XMLSchema" xmlns:p="http://schemas.microsoft.com/office/2006/metadata/properties" xmlns:ns2="985daa2e-53d8-4475-82b8-9c7d25324e34" targetNamespace="http://schemas.microsoft.com/office/2006/metadata/properties" ma:root="true" ma:fieldsID="35efc3e5b9c61b0dc7b50a186a6c1079" ns2:_="">
    <xsd:import namespace="985daa2e-53d8-4475-82b8-9c7d25324e3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ACER_Abstrac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daa2e-53d8-4475-82b8-9c7d25324e3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ACER_Abstract" ma:index="11" nillable="true" ma:displayName="Abstract" ma:description="" ma:internalName="ACER_Abstract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DocumentWithSurveyEventReceiver</Name>
    <Synchronization>Asynchronous</Synchronization>
    <Type>10002</Type>
    <SequenceNumber>11001</SequenceNumber>
    <Assembly>Acer.DocSurvey.DataModel, Version=1.0.0.0, Culture=neutral, PublicKeyToken=4521b098f10fe6ff</Assembly>
    <Class>Acer.DocSurvey.DataModel.EventReceivers.DocumentWithSurveyEventReceiver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F4556D-21C0-4B6D-A9A1-F90410434ADD}"/>
</file>

<file path=customXml/itemProps2.xml><?xml version="1.0" encoding="utf-8"?>
<ds:datastoreItem xmlns:ds="http://schemas.openxmlformats.org/officeDocument/2006/customXml" ds:itemID="{22B43346-662B-4B58-96DC-70036E0896AF}"/>
</file>

<file path=customXml/itemProps3.xml><?xml version="1.0" encoding="utf-8"?>
<ds:datastoreItem xmlns:ds="http://schemas.openxmlformats.org/officeDocument/2006/customXml" ds:itemID="{A4EF41E4-5E51-4FEA-847E-0E5245031E4C}"/>
</file>

<file path=customXml/itemProps4.xml><?xml version="1.0" encoding="utf-8"?>
<ds:datastoreItem xmlns:ds="http://schemas.openxmlformats.org/officeDocument/2006/customXml" ds:itemID="{72FBF135-9D15-4CC6-8607-3551934406CD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3784</TotalTime>
  <Words>1165</Words>
  <Application>Microsoft Office PowerPoint</Application>
  <PresentationFormat>Format A4 (210 x 297 mm)</PresentationFormat>
  <Paragraphs>248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Default Theme</vt:lpstr>
      <vt:lpstr>SWE Day-ahead market coupling  (Pre- and Post-Coupling project)    Lisbon, 3rd December 2013  10th Implementation Group meeting </vt:lpstr>
      <vt:lpstr>Agenda</vt:lpstr>
      <vt:lpstr>SWE-NWE coupling implementation: two steps approach</vt:lpstr>
      <vt:lpstr>Agenda</vt:lpstr>
      <vt:lpstr>Achieved, ongoing and pending milestones</vt:lpstr>
      <vt:lpstr>Agenda</vt:lpstr>
      <vt:lpstr>Fallback for SWE full coupling</vt:lpstr>
      <vt:lpstr>Agenda</vt:lpstr>
      <vt:lpstr>High level planning Start up solution</vt:lpstr>
      <vt:lpstr>High level planning – SWE  Full coupling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LAGHMAM Hind</dc:creator>
  <cp:lastModifiedBy>LAGHMAM Hind</cp:lastModifiedBy>
  <cp:revision>248</cp:revision>
  <dcterms:created xsi:type="dcterms:W3CDTF">2013-02-18T09:25:36Z</dcterms:created>
  <dcterms:modified xsi:type="dcterms:W3CDTF">2013-12-02T10:39:38Z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0x0101001BD84830B9DE264F8B0C4CC0D5FCFF35</vt:lpwstr>
  </property>
  <property fmtid="{D5CDD505-2E9C-101B-9397-08002B2CF9AE}" pid="3" name="_dlc_DocIdItemGuid">
    <vt:lpwstr>b426e641-2b9e-4d96-9820-6612c7e7ffc9</vt:lpwstr>
  </property>
</Properties>
</file>