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slides/slide12.xml" ContentType="application/vnd.openxmlformats-officedocument.presentationml.slide+xml"/>
  <Override PartName="/ppt/diagrams/data1.xml" ContentType="application/vnd.openxmlformats-officedocument.drawingml.diagramData+xml"/>
  <Override PartName="/ppt/slides/slide15.xml" ContentType="application/vnd.openxmlformats-officedocument.presentationml.slide+xml"/>
  <Override PartName="/ppt/slides/slide14.xml" ContentType="application/vnd.openxmlformats-officedocument.presentationml.slide+xml"/>
  <Override PartName="/ppt/slides/slide13.xml" ContentType="application/vnd.openxmlformats-officedocument.presentationml.slide+xml"/>
  <Override PartName="/ppt/presentation.xml" ContentType="application/vnd.openxmlformats-officedocument.presentationml.presentation.main+xml"/>
  <Override PartName="/ppt/slides/slide11.xml" ContentType="application/vnd.openxmlformats-officedocument.presentationml.slide+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10.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notesSlides/notesSlide1.xml" ContentType="application/vnd.openxmlformats-officedocument.presentationml.notesSlide+xml"/>
  <Override PartName="/ppt/slideMasters/slideMaster2.xml" ContentType="application/vnd.openxmlformats-officedocument.presentationml.slideMaster+xml"/>
  <Override PartName="/ppt/notesSlides/notesSlide4.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slideMasters/slideMaster4.xml" ContentType="application/vnd.openxmlformats-officedocument.presentationml.slideMaster+xml"/>
  <Override PartName="/ppt/notesSlides/notesSlide5.xml" ContentType="application/vnd.openxmlformats-officedocument.presentationml.notesSlide+xml"/>
  <Override PartName="/ppt/slideMasters/slideMaster3.xml" ContentType="application/vnd.openxmlformats-officedocument.presentationml.slideMaster+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diagrams/drawing1.xml" ContentType="application/vnd.ms-office.drawingml.diagramDrawing+xml"/>
  <Override PartName="/ppt/diagrams/colors1.xml" ContentType="application/vnd.openxmlformats-officedocument.drawingml.diagramColors+xml"/>
  <Override PartName="/ppt/theme/theme5.xml" ContentType="application/vnd.openxmlformats-officedocument.theme+xml"/>
  <Override PartName="/ppt/theme/theme6.xml" ContentType="application/vnd.openxmlformats-officedocument.theme+xml"/>
  <Override PartName="/ppt/diagrams/layout1.xml" ContentType="application/vnd.openxmlformats-officedocument.drawingml.diagramLayout+xml"/>
  <Override PartName="/ppt/diagrams/quickStyle1.xml" ContentType="application/vnd.openxmlformats-officedocument.drawingml.diagramStyle+xml"/>
  <Override PartName="/ppt/theme/theme2.xml" ContentType="application/vnd.openxmlformats-officedocument.theme+xml"/>
  <Override PartName="/ppt/notesMasters/notesMaster1.xml" ContentType="application/vnd.openxmlformats-officedocument.presentationml.notesMaster+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theme/theme1.xml" ContentType="application/vnd.openxmlformats-officedocument.theme+xml"/>
  <Override PartName="/ppt/viewProps.xml" ContentType="application/vnd.openxmlformats-officedocument.presentationml.viewProps+xml"/>
  <Override PartName="/ppt/tableStyles.xml" ContentType="application/vnd.openxmlformats-officedocument.presentationml.tableStyles+xml"/>
  <Override PartName="/ppt/presProps.xml" ContentType="application/vnd.openxmlformats-officedocument.presentationml.presProps+xml"/>
  <Override PartName="/docProps/app.xml" ContentType="application/vnd.openxmlformats-officedocument.extended-properties+xml"/>
  <Override PartName="/docProps/custom.xml" ContentType="application/vnd.openxmlformats-officedocument.custom-properties+xml"/>
  <Override PartName="/docProps/core.xml" ContentType="application/vnd.openxmlformats-package.core-properties+xml"/>
  <Override PartName="/customXml/itemProps4.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1.xml" ContentType="application/vnd.openxmlformats-officedocument.customXml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22" r:id="rId5"/>
    <p:sldMasterId id="2147483744" r:id="rId6"/>
    <p:sldMasterId id="2147500806" r:id="rId7"/>
    <p:sldMasterId id="2147500827" r:id="rId8"/>
  </p:sldMasterIdLst>
  <p:notesMasterIdLst>
    <p:notesMasterId r:id="rId24"/>
  </p:notesMasterIdLst>
  <p:handoutMasterIdLst>
    <p:handoutMasterId r:id="rId25"/>
  </p:handoutMasterIdLst>
  <p:sldIdLst>
    <p:sldId id="1484" r:id="rId9"/>
    <p:sldId id="1489" r:id="rId10"/>
    <p:sldId id="1531" r:id="rId11"/>
    <p:sldId id="1532" r:id="rId12"/>
    <p:sldId id="1533" r:id="rId13"/>
    <p:sldId id="1526" r:id="rId14"/>
    <p:sldId id="1527" r:id="rId15"/>
    <p:sldId id="1528" r:id="rId16"/>
    <p:sldId id="1529" r:id="rId17"/>
    <p:sldId id="1530" r:id="rId18"/>
    <p:sldId id="1523" r:id="rId19"/>
    <p:sldId id="1499" r:id="rId20"/>
    <p:sldId id="1524" r:id="rId21"/>
    <p:sldId id="1525" r:id="rId22"/>
    <p:sldId id="1504" r:id="rId23"/>
  </p:sldIdLst>
  <p:sldSz cx="9144000" cy="6858000" type="screen4x3"/>
  <p:notesSz cx="7023100" cy="9309100"/>
  <p:defaultTextStyle>
    <a:defPPr>
      <a:defRPr lang="en-US"/>
    </a:defPPr>
    <a:lvl1pPr algn="l" defTabSz="457200" rtl="0" fontAlgn="base">
      <a:spcBef>
        <a:spcPct val="0"/>
      </a:spcBef>
      <a:spcAft>
        <a:spcPct val="0"/>
      </a:spcAft>
      <a:defRPr sz="1600" kern="1200">
        <a:solidFill>
          <a:schemeClr val="tx1"/>
        </a:solidFill>
        <a:latin typeface="Arial" panose="020B0604020202020204" pitchFamily="34" charset="0"/>
        <a:ea typeface="+mn-ea"/>
        <a:cs typeface="+mn-cs"/>
      </a:defRPr>
    </a:lvl1pPr>
    <a:lvl2pPr marL="4572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2pPr>
    <a:lvl3pPr marL="9144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3pPr>
    <a:lvl4pPr marL="13716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4pPr>
    <a:lvl5pPr marL="1828800" algn="l" defTabSz="457200" rtl="0" fontAlgn="base">
      <a:spcBef>
        <a:spcPct val="0"/>
      </a:spcBef>
      <a:spcAft>
        <a:spcPct val="0"/>
      </a:spcAft>
      <a:defRPr sz="1600" kern="1200">
        <a:solidFill>
          <a:schemeClr val="tx1"/>
        </a:solidFill>
        <a:latin typeface="Arial" panose="020B0604020202020204" pitchFamily="34" charset="0"/>
        <a:ea typeface="+mn-ea"/>
        <a:cs typeface="+mn-cs"/>
      </a:defRPr>
    </a:lvl5pPr>
    <a:lvl6pPr marL="2286000" algn="l" defTabSz="914400" rtl="0" eaLnBrk="1" latinLnBrk="0" hangingPunct="1">
      <a:defRPr sz="1600" kern="1200">
        <a:solidFill>
          <a:schemeClr val="tx1"/>
        </a:solidFill>
        <a:latin typeface="Arial" panose="020B0604020202020204" pitchFamily="34" charset="0"/>
        <a:ea typeface="+mn-ea"/>
        <a:cs typeface="+mn-cs"/>
      </a:defRPr>
    </a:lvl6pPr>
    <a:lvl7pPr marL="2743200" algn="l" defTabSz="914400" rtl="0" eaLnBrk="1" latinLnBrk="0" hangingPunct="1">
      <a:defRPr sz="1600" kern="1200">
        <a:solidFill>
          <a:schemeClr val="tx1"/>
        </a:solidFill>
        <a:latin typeface="Arial" panose="020B0604020202020204" pitchFamily="34" charset="0"/>
        <a:ea typeface="+mn-ea"/>
        <a:cs typeface="+mn-cs"/>
      </a:defRPr>
    </a:lvl7pPr>
    <a:lvl8pPr marL="3200400" algn="l" defTabSz="914400" rtl="0" eaLnBrk="1" latinLnBrk="0" hangingPunct="1">
      <a:defRPr sz="1600" kern="1200">
        <a:solidFill>
          <a:schemeClr val="tx1"/>
        </a:solidFill>
        <a:latin typeface="Arial" panose="020B0604020202020204" pitchFamily="34" charset="0"/>
        <a:ea typeface="+mn-ea"/>
        <a:cs typeface="+mn-cs"/>
      </a:defRPr>
    </a:lvl8pPr>
    <a:lvl9pPr marL="3657600" algn="l" defTabSz="914400" rtl="0" eaLnBrk="1" latinLnBrk="0" hangingPunct="1">
      <a:defRPr sz="16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V" initials="RV" lastIdx="24" clrIdx="0"/>
  <p:cmAuthor id="1" name="Juan LOPEZ VAQUERO (ACER)" initials="JLV(" lastIdx="12" clrIdx="1">
    <p:extLst/>
  </p:cmAuthor>
  <p:cmAuthor id="2" name="Dennis HESSELING (ACER)" initials="DH(" lastIdx="5" clrIdx="2">
    <p:extLst/>
  </p:cmAuthor>
  <p:cmAuthor id="3" name="utente" initials="u" lastIdx="5"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307098"/>
    <a:srgbClr val="4843B3"/>
    <a:srgbClr val="E6A79A"/>
    <a:srgbClr val="898989"/>
    <a:srgbClr val="005BA1"/>
    <a:srgbClr val="12515E"/>
    <a:srgbClr val="2953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743" autoAdjust="0"/>
    <p:restoredTop sz="96448" autoAdjust="0"/>
  </p:normalViewPr>
  <p:slideViewPr>
    <p:cSldViewPr snapToGrid="0" snapToObjects="1">
      <p:cViewPr varScale="1">
        <p:scale>
          <a:sx n="114" d="100"/>
          <a:sy n="114" d="100"/>
        </p:scale>
        <p:origin x="108" y="186"/>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44" d="100"/>
          <a:sy n="44" d="100"/>
        </p:scale>
        <p:origin x="2064" y="5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4.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3.xml"/><Relationship Id="rId24" Type="http://schemas.openxmlformats.org/officeDocument/2006/relationships/notesMaster" Target="notesMasters/notesMaster1.xml"/><Relationship Id="rId5" Type="http://schemas.openxmlformats.org/officeDocument/2006/relationships/slideMaster" Target="slideMasters/slideMaster1.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customXml" Target="../customXml/item5.xml"/><Relationship Id="rId4" Type="http://schemas.openxmlformats.org/officeDocument/2006/relationships/customXml" Target="../customXml/item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098266B-2A85-475C-B09E-F042189D5EBE}" type="doc">
      <dgm:prSet loTypeId="urn:microsoft.com/office/officeart/2008/layout/VerticalCurvedList" loCatId="list" qsTypeId="urn:microsoft.com/office/officeart/2005/8/quickstyle/simple1" qsCatId="simple" csTypeId="urn:microsoft.com/office/officeart/2005/8/colors/accent2_2" csCatId="accent2" phldr="1"/>
      <dgm:spPr/>
      <dgm:t>
        <a:bodyPr/>
        <a:lstStyle/>
        <a:p>
          <a:endParaRPr lang="en-GB"/>
        </a:p>
      </dgm:t>
    </dgm:pt>
    <dgm:pt modelId="{763711D9-23EF-4305-90DD-20F028C317CD}">
      <dgm:prSet phldrT="[Text]" custT="1"/>
      <dgm:spPr>
        <a:solidFill>
          <a:srgbClr val="307098"/>
        </a:solidFill>
      </dgm:spPr>
      <dgm:t>
        <a:bodyPr/>
        <a:lstStyle/>
        <a:p>
          <a:pPr marL="0" marR="0" indent="0" defTabSz="914400" eaLnBrk="1" fontAlgn="auto" latinLnBrk="0" hangingPunct="1">
            <a:lnSpc>
              <a:spcPct val="100000"/>
            </a:lnSpc>
            <a:spcBef>
              <a:spcPts val="0"/>
            </a:spcBef>
            <a:spcAft>
              <a:spcPts val="600"/>
            </a:spcAft>
            <a:buClrTx/>
            <a:buSzTx/>
            <a:buFontTx/>
            <a:buNone/>
            <a:tabLst/>
            <a:defRPr/>
          </a:pPr>
          <a:r>
            <a:rPr lang="en-GB" sz="2200" dirty="0" smtClean="0"/>
            <a:t>General impression Forum</a:t>
          </a:r>
        </a:p>
        <a:p>
          <a:pPr marL="0" marR="0" indent="0" defTabSz="914400" eaLnBrk="1" fontAlgn="auto" latinLnBrk="0" hangingPunct="1">
            <a:lnSpc>
              <a:spcPct val="100000"/>
            </a:lnSpc>
            <a:spcBef>
              <a:spcPts val="0"/>
            </a:spcBef>
            <a:spcAft>
              <a:spcPts val="600"/>
            </a:spcAft>
            <a:buClrTx/>
            <a:buSzTx/>
            <a:buFontTx/>
            <a:buNone/>
            <a:tabLst/>
            <a:defRPr/>
          </a:pPr>
          <a:r>
            <a:rPr lang="en-GB" sz="2200" dirty="0" smtClean="0"/>
            <a:t>Conclusions</a:t>
          </a:r>
          <a:endParaRPr lang="en-GB" sz="2000" dirty="0"/>
        </a:p>
      </dgm:t>
    </dgm:pt>
    <dgm:pt modelId="{4F8D1C5E-C2BC-4C00-95A7-73DD5EC8EDEE}" type="parTrans" cxnId="{3154C1BC-7240-4D3E-897F-2B0816642C9A}">
      <dgm:prSet/>
      <dgm:spPr/>
      <dgm:t>
        <a:bodyPr/>
        <a:lstStyle/>
        <a:p>
          <a:endParaRPr lang="en-GB" sz="1400"/>
        </a:p>
      </dgm:t>
    </dgm:pt>
    <dgm:pt modelId="{41721D44-D4AE-45EB-8FB1-48BF2DFE1E7A}" type="sibTrans" cxnId="{3154C1BC-7240-4D3E-897F-2B0816642C9A}">
      <dgm:prSet/>
      <dgm:spPr>
        <a:solidFill>
          <a:srgbClr val="307098"/>
        </a:solidFill>
      </dgm:spPr>
      <dgm:t>
        <a:bodyPr/>
        <a:lstStyle/>
        <a:p>
          <a:endParaRPr lang="en-GB" sz="1400"/>
        </a:p>
      </dgm:t>
    </dgm:pt>
    <dgm:pt modelId="{04F7E2B0-8DC5-4DAE-8CE4-9545DFDE42B1}">
      <dgm:prSet phldrT="[Text]" custT="1"/>
      <dgm:spPr>
        <a:solidFill>
          <a:srgbClr val="307098"/>
        </a:solidFill>
      </dgm:spPr>
      <dgm:t>
        <a:bodyPr/>
        <a:lstStyle/>
        <a:p>
          <a:r>
            <a:rPr lang="en-GB" sz="2400" dirty="0" smtClean="0"/>
            <a:t>ACER contribution: PCIs, CBCA</a:t>
          </a:r>
          <a:endParaRPr lang="en-GB" sz="2400" dirty="0"/>
        </a:p>
      </dgm:t>
    </dgm:pt>
    <dgm:pt modelId="{628E3EEB-E10D-44F9-8C72-132FD495AF2E}" type="parTrans" cxnId="{F87C3320-0F36-4733-81C7-7A193142E0B3}">
      <dgm:prSet/>
      <dgm:spPr/>
      <dgm:t>
        <a:bodyPr/>
        <a:lstStyle/>
        <a:p>
          <a:endParaRPr lang="en-GB" sz="1400"/>
        </a:p>
      </dgm:t>
    </dgm:pt>
    <dgm:pt modelId="{0D9BB4CC-75E3-4DCE-B1C4-BF67C84AEB0A}" type="sibTrans" cxnId="{F87C3320-0F36-4733-81C7-7A193142E0B3}">
      <dgm:prSet/>
      <dgm:spPr/>
      <dgm:t>
        <a:bodyPr/>
        <a:lstStyle/>
        <a:p>
          <a:endParaRPr lang="en-GB" sz="1400"/>
        </a:p>
      </dgm:t>
    </dgm:pt>
    <dgm:pt modelId="{DE46340B-5096-46A5-8E83-8B939A393483}" type="pres">
      <dgm:prSet presAssocID="{8098266B-2A85-475C-B09E-F042189D5EBE}" presName="Name0" presStyleCnt="0">
        <dgm:presLayoutVars>
          <dgm:chMax val="7"/>
          <dgm:chPref val="7"/>
          <dgm:dir/>
        </dgm:presLayoutVars>
      </dgm:prSet>
      <dgm:spPr/>
      <dgm:t>
        <a:bodyPr/>
        <a:lstStyle/>
        <a:p>
          <a:endParaRPr lang="en-GB"/>
        </a:p>
      </dgm:t>
    </dgm:pt>
    <dgm:pt modelId="{57E96F67-4568-4202-9C3A-90C892299EFC}" type="pres">
      <dgm:prSet presAssocID="{8098266B-2A85-475C-B09E-F042189D5EBE}" presName="Name1" presStyleCnt="0"/>
      <dgm:spPr/>
    </dgm:pt>
    <dgm:pt modelId="{5BB22690-08CA-4C0F-8E44-EDD2ACC2CB91}" type="pres">
      <dgm:prSet presAssocID="{8098266B-2A85-475C-B09E-F042189D5EBE}" presName="cycle" presStyleCnt="0"/>
      <dgm:spPr/>
    </dgm:pt>
    <dgm:pt modelId="{DCF2BA98-BF57-4A16-86B5-D7AA0291FB42}" type="pres">
      <dgm:prSet presAssocID="{8098266B-2A85-475C-B09E-F042189D5EBE}" presName="srcNode" presStyleLbl="node1" presStyleIdx="0" presStyleCnt="2"/>
      <dgm:spPr/>
    </dgm:pt>
    <dgm:pt modelId="{E83D3B83-454F-47DA-9BF8-1A5D28F4E687}" type="pres">
      <dgm:prSet presAssocID="{8098266B-2A85-475C-B09E-F042189D5EBE}" presName="conn" presStyleLbl="parChTrans1D2" presStyleIdx="0" presStyleCnt="1"/>
      <dgm:spPr/>
      <dgm:t>
        <a:bodyPr/>
        <a:lstStyle/>
        <a:p>
          <a:endParaRPr lang="en-GB"/>
        </a:p>
      </dgm:t>
    </dgm:pt>
    <dgm:pt modelId="{3C0F9562-09A6-4FE1-A3E7-0B933C8F53B0}" type="pres">
      <dgm:prSet presAssocID="{8098266B-2A85-475C-B09E-F042189D5EBE}" presName="extraNode" presStyleLbl="node1" presStyleIdx="0" presStyleCnt="2"/>
      <dgm:spPr/>
    </dgm:pt>
    <dgm:pt modelId="{F021B840-33EF-4EFF-A777-925E959EE8AD}" type="pres">
      <dgm:prSet presAssocID="{8098266B-2A85-475C-B09E-F042189D5EBE}" presName="dstNode" presStyleLbl="node1" presStyleIdx="0" presStyleCnt="2"/>
      <dgm:spPr/>
    </dgm:pt>
    <dgm:pt modelId="{5BE12DCF-A388-4C64-B132-94DEAD54F4F4}" type="pres">
      <dgm:prSet presAssocID="{763711D9-23EF-4305-90DD-20F028C317CD}" presName="text_1" presStyleLbl="node1" presStyleIdx="0" presStyleCnt="2" custScaleY="128663">
        <dgm:presLayoutVars>
          <dgm:bulletEnabled val="1"/>
        </dgm:presLayoutVars>
      </dgm:prSet>
      <dgm:spPr/>
      <dgm:t>
        <a:bodyPr/>
        <a:lstStyle/>
        <a:p>
          <a:endParaRPr lang="en-GB"/>
        </a:p>
      </dgm:t>
    </dgm:pt>
    <dgm:pt modelId="{9013B016-744E-4BFC-A5FA-41535E68906D}" type="pres">
      <dgm:prSet presAssocID="{763711D9-23EF-4305-90DD-20F028C317CD}" presName="accent_1" presStyleCnt="0"/>
      <dgm:spPr/>
    </dgm:pt>
    <dgm:pt modelId="{6D0EEDA4-500B-4A1C-8F89-3F7E817A5661}" type="pres">
      <dgm:prSet presAssocID="{763711D9-23EF-4305-90DD-20F028C317CD}" presName="accentRepeatNode" presStyleLbl="solidFgAcc1" presStyleIdx="0" presStyleCnt="2"/>
      <dgm:spPr>
        <a:solidFill>
          <a:schemeClr val="bg1"/>
        </a:solidFill>
      </dgm:spPr>
    </dgm:pt>
    <dgm:pt modelId="{358ED025-8B21-4221-B1A4-0F468CEAF596}" type="pres">
      <dgm:prSet presAssocID="{04F7E2B0-8DC5-4DAE-8CE4-9545DFDE42B1}" presName="text_2" presStyleLbl="node1" presStyleIdx="1" presStyleCnt="2" custScaleY="124750">
        <dgm:presLayoutVars>
          <dgm:bulletEnabled val="1"/>
        </dgm:presLayoutVars>
      </dgm:prSet>
      <dgm:spPr/>
      <dgm:t>
        <a:bodyPr/>
        <a:lstStyle/>
        <a:p>
          <a:endParaRPr lang="en-GB"/>
        </a:p>
      </dgm:t>
    </dgm:pt>
    <dgm:pt modelId="{8410AB96-CB65-4875-B23B-3B4842FAE874}" type="pres">
      <dgm:prSet presAssocID="{04F7E2B0-8DC5-4DAE-8CE4-9545DFDE42B1}" presName="accent_2" presStyleCnt="0"/>
      <dgm:spPr/>
    </dgm:pt>
    <dgm:pt modelId="{172BC712-75E2-4156-8FEF-E28B817C6040}" type="pres">
      <dgm:prSet presAssocID="{04F7E2B0-8DC5-4DAE-8CE4-9545DFDE42B1}" presName="accentRepeatNode" presStyleLbl="solidFgAcc1" presStyleIdx="1" presStyleCnt="2"/>
      <dgm:spPr>
        <a:solidFill>
          <a:schemeClr val="bg1"/>
        </a:solidFill>
      </dgm:spPr>
    </dgm:pt>
  </dgm:ptLst>
  <dgm:cxnLst>
    <dgm:cxn modelId="{003FB59C-3675-49B0-8896-BA81F408FD41}" type="presOf" srcId="{763711D9-23EF-4305-90DD-20F028C317CD}" destId="{5BE12DCF-A388-4C64-B132-94DEAD54F4F4}" srcOrd="0" destOrd="0" presId="urn:microsoft.com/office/officeart/2008/layout/VerticalCurvedList"/>
    <dgm:cxn modelId="{3154C1BC-7240-4D3E-897F-2B0816642C9A}" srcId="{8098266B-2A85-475C-B09E-F042189D5EBE}" destId="{763711D9-23EF-4305-90DD-20F028C317CD}" srcOrd="0" destOrd="0" parTransId="{4F8D1C5E-C2BC-4C00-95A7-73DD5EC8EDEE}" sibTransId="{41721D44-D4AE-45EB-8FB1-48BF2DFE1E7A}"/>
    <dgm:cxn modelId="{F39753F1-B0B6-44EB-8E04-E476AB808711}" type="presOf" srcId="{41721D44-D4AE-45EB-8FB1-48BF2DFE1E7A}" destId="{E83D3B83-454F-47DA-9BF8-1A5D28F4E687}" srcOrd="0" destOrd="0" presId="urn:microsoft.com/office/officeart/2008/layout/VerticalCurvedList"/>
    <dgm:cxn modelId="{5837EF82-F850-4DB9-B3EB-4D3867DAC1DD}" type="presOf" srcId="{8098266B-2A85-475C-B09E-F042189D5EBE}" destId="{DE46340B-5096-46A5-8E83-8B939A393483}" srcOrd="0" destOrd="0" presId="urn:microsoft.com/office/officeart/2008/layout/VerticalCurvedList"/>
    <dgm:cxn modelId="{F87C3320-0F36-4733-81C7-7A193142E0B3}" srcId="{8098266B-2A85-475C-B09E-F042189D5EBE}" destId="{04F7E2B0-8DC5-4DAE-8CE4-9545DFDE42B1}" srcOrd="1" destOrd="0" parTransId="{628E3EEB-E10D-44F9-8C72-132FD495AF2E}" sibTransId="{0D9BB4CC-75E3-4DCE-B1C4-BF67C84AEB0A}"/>
    <dgm:cxn modelId="{2487B3E7-7240-4F70-B142-F5E5606AC7FD}" type="presOf" srcId="{04F7E2B0-8DC5-4DAE-8CE4-9545DFDE42B1}" destId="{358ED025-8B21-4221-B1A4-0F468CEAF596}" srcOrd="0" destOrd="0" presId="urn:microsoft.com/office/officeart/2008/layout/VerticalCurvedList"/>
    <dgm:cxn modelId="{17D764D7-F3BA-4166-BF6E-C66738AAE707}" type="presParOf" srcId="{DE46340B-5096-46A5-8E83-8B939A393483}" destId="{57E96F67-4568-4202-9C3A-90C892299EFC}" srcOrd="0" destOrd="0" presId="urn:microsoft.com/office/officeart/2008/layout/VerticalCurvedList"/>
    <dgm:cxn modelId="{74AB0541-61DD-4660-A994-E562391C4FF0}" type="presParOf" srcId="{57E96F67-4568-4202-9C3A-90C892299EFC}" destId="{5BB22690-08CA-4C0F-8E44-EDD2ACC2CB91}" srcOrd="0" destOrd="0" presId="urn:microsoft.com/office/officeart/2008/layout/VerticalCurvedList"/>
    <dgm:cxn modelId="{560E0CBE-F1DB-4736-A2C2-AD81495122B9}" type="presParOf" srcId="{5BB22690-08CA-4C0F-8E44-EDD2ACC2CB91}" destId="{DCF2BA98-BF57-4A16-86B5-D7AA0291FB42}" srcOrd="0" destOrd="0" presId="urn:microsoft.com/office/officeart/2008/layout/VerticalCurvedList"/>
    <dgm:cxn modelId="{12AB37AF-271F-4122-BF48-2BE86D21F285}" type="presParOf" srcId="{5BB22690-08CA-4C0F-8E44-EDD2ACC2CB91}" destId="{E83D3B83-454F-47DA-9BF8-1A5D28F4E687}" srcOrd="1" destOrd="0" presId="urn:microsoft.com/office/officeart/2008/layout/VerticalCurvedList"/>
    <dgm:cxn modelId="{4109022E-E9D6-4542-AECE-BC4094221215}" type="presParOf" srcId="{5BB22690-08CA-4C0F-8E44-EDD2ACC2CB91}" destId="{3C0F9562-09A6-4FE1-A3E7-0B933C8F53B0}" srcOrd="2" destOrd="0" presId="urn:microsoft.com/office/officeart/2008/layout/VerticalCurvedList"/>
    <dgm:cxn modelId="{4C260AA9-B184-4D1B-ABBD-300EF5AA5D78}" type="presParOf" srcId="{5BB22690-08CA-4C0F-8E44-EDD2ACC2CB91}" destId="{F021B840-33EF-4EFF-A777-925E959EE8AD}" srcOrd="3" destOrd="0" presId="urn:microsoft.com/office/officeart/2008/layout/VerticalCurvedList"/>
    <dgm:cxn modelId="{E0A61C7B-E73C-40F2-BAE7-96332530E920}" type="presParOf" srcId="{57E96F67-4568-4202-9C3A-90C892299EFC}" destId="{5BE12DCF-A388-4C64-B132-94DEAD54F4F4}" srcOrd="1" destOrd="0" presId="urn:microsoft.com/office/officeart/2008/layout/VerticalCurvedList"/>
    <dgm:cxn modelId="{A1F8BE8A-CC38-437C-AF8E-35DF1A45941F}" type="presParOf" srcId="{57E96F67-4568-4202-9C3A-90C892299EFC}" destId="{9013B016-744E-4BFC-A5FA-41535E68906D}" srcOrd="2" destOrd="0" presId="urn:microsoft.com/office/officeart/2008/layout/VerticalCurvedList"/>
    <dgm:cxn modelId="{7F33834F-C24B-4C32-BDBB-F5D81989319E}" type="presParOf" srcId="{9013B016-744E-4BFC-A5FA-41535E68906D}" destId="{6D0EEDA4-500B-4A1C-8F89-3F7E817A5661}" srcOrd="0" destOrd="0" presId="urn:microsoft.com/office/officeart/2008/layout/VerticalCurvedList"/>
    <dgm:cxn modelId="{3E0A83A2-05BA-4AE4-85AA-73C1D9285289}" type="presParOf" srcId="{57E96F67-4568-4202-9C3A-90C892299EFC}" destId="{358ED025-8B21-4221-B1A4-0F468CEAF596}" srcOrd="3" destOrd="0" presId="urn:microsoft.com/office/officeart/2008/layout/VerticalCurvedList"/>
    <dgm:cxn modelId="{7F689157-F42E-4DAA-ABD9-A598B179619A}" type="presParOf" srcId="{57E96F67-4568-4202-9C3A-90C892299EFC}" destId="{8410AB96-CB65-4875-B23B-3B4842FAE874}" srcOrd="4" destOrd="0" presId="urn:microsoft.com/office/officeart/2008/layout/VerticalCurvedList"/>
    <dgm:cxn modelId="{71915761-5BE7-4F50-BF6B-09F93C8F3DD2}" type="presParOf" srcId="{8410AB96-CB65-4875-B23B-3B4842FAE874}" destId="{172BC712-75E2-4156-8FEF-E28B817C6040}"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3D3B83-454F-47DA-9BF8-1A5D28F4E687}">
      <dsp:nvSpPr>
        <dsp:cNvPr id="0" name=""/>
        <dsp:cNvSpPr/>
      </dsp:nvSpPr>
      <dsp:spPr>
        <a:xfrm>
          <a:off x="-5725512" y="-883169"/>
          <a:ext cx="6869651" cy="6869651"/>
        </a:xfrm>
        <a:prstGeom prst="blockArc">
          <a:avLst>
            <a:gd name="adj1" fmla="val 18900000"/>
            <a:gd name="adj2" fmla="val 2700000"/>
            <a:gd name="adj3" fmla="val 314"/>
          </a:avLst>
        </a:prstGeom>
        <a:solidFill>
          <a:srgbClr val="307098"/>
        </a:solidFill>
        <a:ln w="25400" cap="flat" cmpd="sng" algn="ctr">
          <a:solidFill>
            <a:schemeClr val="accent2">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BE12DCF-A388-4C64-B132-94DEAD54F4F4}">
      <dsp:nvSpPr>
        <dsp:cNvPr id="0" name=""/>
        <dsp:cNvSpPr/>
      </dsp:nvSpPr>
      <dsp:spPr>
        <a:xfrm>
          <a:off x="938116" y="520118"/>
          <a:ext cx="7242477" cy="1875796"/>
        </a:xfrm>
        <a:prstGeom prst="rect">
          <a:avLst/>
        </a:prstGeom>
        <a:solidFill>
          <a:srgbClr val="307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7219" tIns="55880" rIns="55880" bIns="55880" numCol="1" spcCol="1270" anchor="ctr" anchorCtr="0">
          <a:noAutofit/>
        </a:bodyPr>
        <a:lstStyle/>
        <a:p>
          <a:pPr marL="0" marR="0" lvl="0" indent="0" algn="l" defTabSz="914400" eaLnBrk="1" fontAlgn="auto" latinLnBrk="0" hangingPunct="1">
            <a:lnSpc>
              <a:spcPct val="100000"/>
            </a:lnSpc>
            <a:spcBef>
              <a:spcPct val="0"/>
            </a:spcBef>
            <a:spcAft>
              <a:spcPts val="600"/>
            </a:spcAft>
            <a:buClrTx/>
            <a:buSzTx/>
            <a:buFontTx/>
            <a:buNone/>
            <a:tabLst/>
            <a:defRPr/>
          </a:pPr>
          <a:r>
            <a:rPr lang="en-GB" sz="2200" kern="1200" dirty="0" smtClean="0"/>
            <a:t>General impression Forum</a:t>
          </a:r>
        </a:p>
        <a:p>
          <a:pPr marL="0" marR="0" lvl="0" indent="0" algn="l" defTabSz="914400" eaLnBrk="1" fontAlgn="auto" latinLnBrk="0" hangingPunct="1">
            <a:lnSpc>
              <a:spcPct val="100000"/>
            </a:lnSpc>
            <a:spcBef>
              <a:spcPct val="0"/>
            </a:spcBef>
            <a:spcAft>
              <a:spcPts val="600"/>
            </a:spcAft>
            <a:buClrTx/>
            <a:buSzTx/>
            <a:buFontTx/>
            <a:buNone/>
            <a:tabLst/>
            <a:defRPr/>
          </a:pPr>
          <a:r>
            <a:rPr lang="en-GB" sz="2200" kern="1200" dirty="0" smtClean="0"/>
            <a:t>Conclusions</a:t>
          </a:r>
          <a:endParaRPr lang="en-GB" sz="2000" kern="1200" dirty="0"/>
        </a:p>
      </dsp:txBody>
      <dsp:txXfrm>
        <a:off x="938116" y="520118"/>
        <a:ext cx="7242477" cy="1875796"/>
      </dsp:txXfrm>
    </dsp:sp>
    <dsp:sp modelId="{6D0EEDA4-500B-4A1C-8F89-3F7E817A5661}">
      <dsp:nvSpPr>
        <dsp:cNvPr id="0" name=""/>
        <dsp:cNvSpPr/>
      </dsp:nvSpPr>
      <dsp:spPr>
        <a:xfrm>
          <a:off x="26919" y="546819"/>
          <a:ext cx="1822392" cy="1822392"/>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58ED025-8B21-4221-B1A4-0F468CEAF596}">
      <dsp:nvSpPr>
        <dsp:cNvPr id="0" name=""/>
        <dsp:cNvSpPr/>
      </dsp:nvSpPr>
      <dsp:spPr>
        <a:xfrm>
          <a:off x="938116" y="2735921"/>
          <a:ext cx="7242477" cy="1818747"/>
        </a:xfrm>
        <a:prstGeom prst="rect">
          <a:avLst/>
        </a:prstGeom>
        <a:solidFill>
          <a:srgbClr val="307098"/>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57219" tIns="60960" rIns="60960" bIns="60960" numCol="1" spcCol="1270" anchor="ctr" anchorCtr="0">
          <a:noAutofit/>
        </a:bodyPr>
        <a:lstStyle/>
        <a:p>
          <a:pPr lvl="0" algn="l" defTabSz="1066800">
            <a:lnSpc>
              <a:spcPct val="90000"/>
            </a:lnSpc>
            <a:spcBef>
              <a:spcPct val="0"/>
            </a:spcBef>
            <a:spcAft>
              <a:spcPct val="35000"/>
            </a:spcAft>
          </a:pPr>
          <a:r>
            <a:rPr lang="en-GB" sz="2400" kern="1200" dirty="0" smtClean="0"/>
            <a:t>ACER contribution: PCIs, CBCA</a:t>
          </a:r>
          <a:endParaRPr lang="en-GB" sz="2400" kern="1200" dirty="0"/>
        </a:p>
      </dsp:txBody>
      <dsp:txXfrm>
        <a:off x="938116" y="2735921"/>
        <a:ext cx="7242477" cy="1818747"/>
      </dsp:txXfrm>
    </dsp:sp>
    <dsp:sp modelId="{172BC712-75E2-4156-8FEF-E28B817C6040}">
      <dsp:nvSpPr>
        <dsp:cNvPr id="0" name=""/>
        <dsp:cNvSpPr/>
      </dsp:nvSpPr>
      <dsp:spPr>
        <a:xfrm>
          <a:off x="26919" y="2734099"/>
          <a:ext cx="1822392" cy="1822392"/>
        </a:xfrm>
        <a:prstGeom prst="ellipse">
          <a:avLst/>
        </a:prstGeom>
        <a:solidFill>
          <a:schemeClr val="bg1"/>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09" cy="465977"/>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77352" y="0"/>
            <a:ext cx="3044109" cy="465977"/>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785F0B43-09D8-40B3-9F2B-32E6DBC39566}" type="datetimeFigureOut">
              <a:rPr lang="en-US"/>
              <a:pPr>
                <a:defRPr/>
              </a:pPr>
              <a:t>7/5/2016</a:t>
            </a:fld>
            <a:endParaRPr lang="en-US"/>
          </a:p>
        </p:txBody>
      </p:sp>
      <p:sp>
        <p:nvSpPr>
          <p:cNvPr id="4" name="Footer Placeholder 3"/>
          <p:cNvSpPr>
            <a:spLocks noGrp="1"/>
          </p:cNvSpPr>
          <p:nvPr>
            <p:ph type="ftr" sz="quarter" idx="2"/>
          </p:nvPr>
        </p:nvSpPr>
        <p:spPr>
          <a:xfrm>
            <a:off x="0" y="8841635"/>
            <a:ext cx="3044109" cy="465976"/>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77352" y="8841635"/>
            <a:ext cx="3044109" cy="465976"/>
          </a:xfrm>
          <a:prstGeom prst="rect">
            <a:avLst/>
          </a:prstGeom>
        </p:spPr>
        <p:txBody>
          <a:bodyPr vert="horz" wrap="square" lIns="91431" tIns="45715" rIns="91431" bIns="45715" numCol="1" anchor="b" anchorCtr="0" compatLnSpc="1">
            <a:prstTxWarp prst="textNoShape">
              <a:avLst/>
            </a:prstTxWarp>
          </a:bodyPr>
          <a:lstStyle>
            <a:lvl1pPr algn="r">
              <a:defRPr sz="1200">
                <a:latin typeface="Calibri" panose="020F0502020204030204" pitchFamily="34" charset="0"/>
              </a:defRPr>
            </a:lvl1pPr>
          </a:lstStyle>
          <a:p>
            <a:fld id="{EE8BAE35-A1FA-4A1F-80A7-BC2575C4828F}" type="slidenum">
              <a:rPr lang="en-US" altLang="en-US"/>
              <a:pPr/>
              <a:t>‹#›</a:t>
            </a:fld>
            <a:endParaRPr lang="en-US" altLang="en-US"/>
          </a:p>
        </p:txBody>
      </p:sp>
    </p:spTree>
    <p:extLst>
      <p:ext uri="{BB962C8B-B14F-4D97-AF65-F5344CB8AC3E}">
        <p14:creationId xmlns:p14="http://schemas.microsoft.com/office/powerpoint/2010/main" val="241801685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4109" cy="465977"/>
          </a:xfrm>
          <a:prstGeom prst="rect">
            <a:avLst/>
          </a:prstGeom>
        </p:spPr>
        <p:txBody>
          <a:bodyPr vert="horz" lIns="91431" tIns="45715" rIns="91431" bIns="45715"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77352" y="0"/>
            <a:ext cx="3044109" cy="465977"/>
          </a:xfrm>
          <a:prstGeom prst="rect">
            <a:avLst/>
          </a:prstGeom>
        </p:spPr>
        <p:txBody>
          <a:bodyPr vert="horz" lIns="91431" tIns="45715" rIns="91431" bIns="45715" rtlCol="0"/>
          <a:lstStyle>
            <a:lvl1pPr algn="r" fontAlgn="auto">
              <a:spcBef>
                <a:spcPts val="0"/>
              </a:spcBef>
              <a:spcAft>
                <a:spcPts val="0"/>
              </a:spcAft>
              <a:defRPr sz="1200">
                <a:latin typeface="+mn-lt"/>
              </a:defRPr>
            </a:lvl1pPr>
          </a:lstStyle>
          <a:p>
            <a:pPr>
              <a:defRPr/>
            </a:pPr>
            <a:fld id="{E6B44E0A-71F8-471C-9017-D041406D2B15}" type="datetimeFigureOut">
              <a:rPr lang="en-US"/>
              <a:pPr>
                <a:defRPr/>
              </a:pPr>
              <a:t>7/5/2016</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31" tIns="45715" rIns="91431" bIns="45715" rtlCol="0" anchor="ctr"/>
          <a:lstStyle/>
          <a:p>
            <a:pPr lvl="0"/>
            <a:endParaRPr lang="en-US" noProof="0"/>
          </a:p>
        </p:txBody>
      </p:sp>
      <p:sp>
        <p:nvSpPr>
          <p:cNvPr id="5" name="Notes Placeholder 4"/>
          <p:cNvSpPr>
            <a:spLocks noGrp="1"/>
          </p:cNvSpPr>
          <p:nvPr>
            <p:ph type="body" sz="quarter" idx="3"/>
          </p:nvPr>
        </p:nvSpPr>
        <p:spPr>
          <a:xfrm>
            <a:off x="701983" y="4421562"/>
            <a:ext cx="5619136" cy="4189318"/>
          </a:xfrm>
          <a:prstGeom prst="rect">
            <a:avLst/>
          </a:prstGeom>
        </p:spPr>
        <p:txBody>
          <a:bodyPr vert="horz" lIns="91431" tIns="45715" rIns="91431" bIns="45715" rtlCol="0">
            <a:normAutofit/>
          </a:bodyPr>
          <a:lstStyle/>
          <a:p>
            <a:pPr lvl="0"/>
            <a:r>
              <a:rPr lang="nl-BE" noProof="0" smtClean="0"/>
              <a:t>Click to edit Master text styles</a:t>
            </a:r>
          </a:p>
          <a:p>
            <a:pPr lvl="1"/>
            <a:r>
              <a:rPr lang="nl-BE" noProof="0" smtClean="0"/>
              <a:t>Second level</a:t>
            </a:r>
          </a:p>
          <a:p>
            <a:pPr lvl="2"/>
            <a:r>
              <a:rPr lang="nl-BE" noProof="0" smtClean="0"/>
              <a:t>Third level</a:t>
            </a:r>
          </a:p>
          <a:p>
            <a:pPr lvl="3"/>
            <a:r>
              <a:rPr lang="nl-BE" noProof="0" smtClean="0"/>
              <a:t>Fourth level</a:t>
            </a:r>
          </a:p>
          <a:p>
            <a:pPr lvl="4"/>
            <a:r>
              <a:rPr lang="nl-BE" noProof="0" smtClean="0"/>
              <a:t>Fifth level</a:t>
            </a:r>
            <a:endParaRPr lang="en-US" noProof="0"/>
          </a:p>
        </p:txBody>
      </p:sp>
      <p:sp>
        <p:nvSpPr>
          <p:cNvPr id="6" name="Footer Placeholder 5"/>
          <p:cNvSpPr>
            <a:spLocks noGrp="1"/>
          </p:cNvSpPr>
          <p:nvPr>
            <p:ph type="ftr" sz="quarter" idx="4"/>
          </p:nvPr>
        </p:nvSpPr>
        <p:spPr>
          <a:xfrm>
            <a:off x="0" y="8841635"/>
            <a:ext cx="3044109" cy="465976"/>
          </a:xfrm>
          <a:prstGeom prst="rect">
            <a:avLst/>
          </a:prstGeom>
        </p:spPr>
        <p:txBody>
          <a:bodyPr vert="horz" lIns="91431" tIns="45715" rIns="91431" bIns="45715"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77352" y="8841635"/>
            <a:ext cx="3044109" cy="465976"/>
          </a:xfrm>
          <a:prstGeom prst="rect">
            <a:avLst/>
          </a:prstGeom>
        </p:spPr>
        <p:txBody>
          <a:bodyPr vert="horz" wrap="square" lIns="91431" tIns="45715" rIns="91431" bIns="45715" numCol="1" anchor="b" anchorCtr="0" compatLnSpc="1">
            <a:prstTxWarp prst="textNoShape">
              <a:avLst/>
            </a:prstTxWarp>
          </a:bodyPr>
          <a:lstStyle>
            <a:lvl1pPr algn="r">
              <a:defRPr sz="1200">
                <a:latin typeface="Calibri" panose="020F0502020204030204" pitchFamily="34" charset="0"/>
              </a:defRPr>
            </a:lvl1pPr>
          </a:lstStyle>
          <a:p>
            <a:fld id="{573684F5-C0A8-4310-8D9B-5EB2878091BD}" type="slidenum">
              <a:rPr lang="en-US" altLang="en-US"/>
              <a:pPr/>
              <a:t>‹#›</a:t>
            </a:fld>
            <a:endParaRPr lang="en-US" altLang="en-US"/>
          </a:p>
        </p:txBody>
      </p:sp>
    </p:spTree>
    <p:extLst>
      <p:ext uri="{BB962C8B-B14F-4D97-AF65-F5344CB8AC3E}">
        <p14:creationId xmlns:p14="http://schemas.microsoft.com/office/powerpoint/2010/main" val="3140303690"/>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573684F5-C0A8-4310-8D9B-5EB2878091BD}" type="slidenum">
              <a:rPr lang="en-US" altLang="en-US" smtClean="0"/>
              <a:pPr/>
              <a:t>2</a:t>
            </a:fld>
            <a:endParaRPr lang="en-US" altLang="en-US"/>
          </a:p>
        </p:txBody>
      </p:sp>
    </p:spTree>
    <p:extLst>
      <p:ext uri="{BB962C8B-B14F-4D97-AF65-F5344CB8AC3E}">
        <p14:creationId xmlns:p14="http://schemas.microsoft.com/office/powerpoint/2010/main" val="3337109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6</a:t>
            </a:fld>
            <a:endParaRPr lang="en-US" dirty="0"/>
          </a:p>
        </p:txBody>
      </p:sp>
    </p:spTree>
    <p:extLst>
      <p:ext uri="{BB962C8B-B14F-4D97-AF65-F5344CB8AC3E}">
        <p14:creationId xmlns:p14="http://schemas.microsoft.com/office/powerpoint/2010/main" val="2214249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7</a:t>
            </a:fld>
            <a:endParaRPr lang="en-US" dirty="0"/>
          </a:p>
        </p:txBody>
      </p:sp>
    </p:spTree>
    <p:extLst>
      <p:ext uri="{BB962C8B-B14F-4D97-AF65-F5344CB8AC3E}">
        <p14:creationId xmlns:p14="http://schemas.microsoft.com/office/powerpoint/2010/main" val="1416218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8</a:t>
            </a:fld>
            <a:endParaRPr lang="en-US" dirty="0"/>
          </a:p>
        </p:txBody>
      </p:sp>
    </p:spTree>
    <p:extLst>
      <p:ext uri="{BB962C8B-B14F-4D97-AF65-F5344CB8AC3E}">
        <p14:creationId xmlns:p14="http://schemas.microsoft.com/office/powerpoint/2010/main" val="18262085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0DB7E98-F343-8748-B849-B8F9147EECDA}" type="slidenum">
              <a:rPr lang="en-US" smtClean="0"/>
              <a:pPr/>
              <a:t>9</a:t>
            </a:fld>
            <a:endParaRPr lang="en-US" dirty="0"/>
          </a:p>
        </p:txBody>
      </p:sp>
    </p:spTree>
    <p:extLst>
      <p:ext uri="{BB962C8B-B14F-4D97-AF65-F5344CB8AC3E}">
        <p14:creationId xmlns:p14="http://schemas.microsoft.com/office/powerpoint/2010/main" val="28243024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1F570B9-5009-4706-951B-5F4BE16F9CD4}" type="slidenum">
              <a:rPr lang="en-US" smtClean="0"/>
              <a:pPr>
                <a:defRPr/>
              </a:pPr>
              <a:t>11</a:t>
            </a:fld>
            <a:endParaRPr lang="en-US"/>
          </a:p>
        </p:txBody>
      </p:sp>
    </p:spTree>
    <p:extLst>
      <p:ext uri="{BB962C8B-B14F-4D97-AF65-F5344CB8AC3E}">
        <p14:creationId xmlns:p14="http://schemas.microsoft.com/office/powerpoint/2010/main" val="2805175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z="1100" smtClean="0"/>
          </a:p>
        </p:txBody>
      </p:sp>
      <p:sp>
        <p:nvSpPr>
          <p:cNvPr id="358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defTabSz="457200" eaLnBrk="0" fontAlgn="base" hangingPunct="0">
              <a:spcBef>
                <a:spcPct val="30000"/>
              </a:spcBef>
              <a:spcAft>
                <a:spcPct val="0"/>
              </a:spcAft>
              <a:defRPr sz="1200">
                <a:solidFill>
                  <a:schemeClr val="tx1"/>
                </a:solidFill>
                <a:latin typeface="Calibri" pitchFamily="34" charset="0"/>
              </a:defRPr>
            </a:lvl6pPr>
            <a:lvl7pPr marL="2971800" indent="-228600" defTabSz="457200" eaLnBrk="0" fontAlgn="base" hangingPunct="0">
              <a:spcBef>
                <a:spcPct val="30000"/>
              </a:spcBef>
              <a:spcAft>
                <a:spcPct val="0"/>
              </a:spcAft>
              <a:defRPr sz="1200">
                <a:solidFill>
                  <a:schemeClr val="tx1"/>
                </a:solidFill>
                <a:latin typeface="Calibri" pitchFamily="34" charset="0"/>
              </a:defRPr>
            </a:lvl7pPr>
            <a:lvl8pPr marL="3429000" indent="-228600" defTabSz="457200" eaLnBrk="0" fontAlgn="base" hangingPunct="0">
              <a:spcBef>
                <a:spcPct val="30000"/>
              </a:spcBef>
              <a:spcAft>
                <a:spcPct val="0"/>
              </a:spcAft>
              <a:defRPr sz="1200">
                <a:solidFill>
                  <a:schemeClr val="tx1"/>
                </a:solidFill>
                <a:latin typeface="Calibri" pitchFamily="34" charset="0"/>
              </a:defRPr>
            </a:lvl8pPr>
            <a:lvl9pPr marL="3886200" indent="-228600" defTabSz="457200" eaLnBrk="0" fontAlgn="base" hangingPunct="0">
              <a:spcBef>
                <a:spcPct val="30000"/>
              </a:spcBef>
              <a:spcAft>
                <a:spcPct val="0"/>
              </a:spcAft>
              <a:defRPr sz="1200">
                <a:solidFill>
                  <a:schemeClr val="tx1"/>
                </a:solidFill>
                <a:latin typeface="Calibri" pitchFamily="34" charset="0"/>
              </a:defRPr>
            </a:lvl9pPr>
          </a:lstStyle>
          <a:p>
            <a:pPr>
              <a:spcBef>
                <a:spcPct val="0"/>
              </a:spcBef>
            </a:pPr>
            <a:fld id="{92E6702F-8523-4425-9D5D-66E43166F13B}" type="slidenum">
              <a:rPr lang="en-US" altLang="en-US">
                <a:solidFill>
                  <a:prstClr val="black"/>
                </a:solidFill>
              </a:rPr>
              <a:pPr>
                <a:spcBef>
                  <a:spcPct val="0"/>
                </a:spcBef>
              </a:pPr>
              <a:t>12</a:t>
            </a:fld>
            <a:endParaRPr lang="en-US" altLang="en-US">
              <a:solidFill>
                <a:prstClr val="black"/>
              </a:solidFill>
            </a:endParaRPr>
          </a:p>
        </p:txBody>
      </p:sp>
    </p:spTree>
    <p:extLst>
      <p:ext uri="{BB962C8B-B14F-4D97-AF65-F5344CB8AC3E}">
        <p14:creationId xmlns:p14="http://schemas.microsoft.com/office/powerpoint/2010/main" val="26476764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D1F570B9-5009-4706-951B-5F4BE16F9CD4}" type="slidenum">
              <a:rPr lang="en-US" smtClean="0"/>
              <a:pPr>
                <a:defRPr/>
              </a:pPr>
              <a:t>14</a:t>
            </a:fld>
            <a:endParaRPr lang="en-US"/>
          </a:p>
        </p:txBody>
      </p:sp>
    </p:spTree>
    <p:extLst>
      <p:ext uri="{BB962C8B-B14F-4D97-AF65-F5344CB8AC3E}">
        <p14:creationId xmlns:p14="http://schemas.microsoft.com/office/powerpoint/2010/main" val="35623038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3.xml"/><Relationship Id="rId4" Type="http://schemas.openxmlformats.org/officeDocument/2006/relationships/image" Target="../media/image5.jpe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4.xml"/><Relationship Id="rId4" Type="http://schemas.openxmlformats.org/officeDocument/2006/relationships/image" Target="../media/image6.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GB"/>
          </a:p>
        </p:txBody>
      </p:sp>
    </p:spTree>
    <p:extLst>
      <p:ext uri="{BB962C8B-B14F-4D97-AF65-F5344CB8AC3E}">
        <p14:creationId xmlns:p14="http://schemas.microsoft.com/office/powerpoint/2010/main" val="2761881934"/>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userDrawn="1">
  <p:cSld name="fcf">
    <p:spTree>
      <p:nvGrpSpPr>
        <p:cNvPr id="1" name=""/>
        <p:cNvGrpSpPr/>
        <p:nvPr/>
      </p:nvGrpSpPr>
      <p:grpSpPr>
        <a:xfrm>
          <a:off x="0" y="0"/>
          <a:ext cx="0" cy="0"/>
          <a:chOff x="0" y="0"/>
          <a:chExt cx="0" cy="0"/>
        </a:xfrm>
      </p:grpSpPr>
      <p:pic>
        <p:nvPicPr>
          <p:cNvPr id="2" name="Picture 7"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t="14600"/>
          <a:stretch>
            <a:fillRect/>
          </a:stretch>
        </p:blipFill>
        <p:spPr bwMode="auto">
          <a:xfrm>
            <a:off x="168275" y="188913"/>
            <a:ext cx="8975725" cy="585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sp>
        <p:nvSpPr>
          <p:cNvPr id="5" name="Rectangle à coins arrondis 7"/>
          <p:cNvSpPr/>
          <p:nvPr userDrawn="1"/>
        </p:nvSpPr>
        <p:spPr>
          <a:xfrm>
            <a:off x="-214313" y="101600"/>
            <a:ext cx="2495551" cy="981075"/>
          </a:xfrm>
          <a:prstGeom prst="round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fr-BE">
              <a:solidFill>
                <a:prstClr val="white"/>
              </a:solidFill>
            </a:endParaRPr>
          </a:p>
        </p:txBody>
      </p:sp>
      <p:pic>
        <p:nvPicPr>
          <p:cNvPr id="6"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04775" y="176213"/>
            <a:ext cx="1897063" cy="865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6711456"/>
      </p:ext>
    </p:extLst>
  </p:cSld>
  <p:clrMapOvr>
    <a:masterClrMapping/>
  </p:clrMapOvr>
  <p:transition spd="med">
    <p:wipe dir="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preserve="1" userDrawn="1">
  <p:cSld name="Diapositiva titolo">
    <p:spTree>
      <p:nvGrpSpPr>
        <p:cNvPr id="1" name=""/>
        <p:cNvGrpSpPr/>
        <p:nvPr/>
      </p:nvGrpSpPr>
      <p:grpSpPr>
        <a:xfrm>
          <a:off x="0" y="0"/>
          <a:ext cx="0" cy="0"/>
          <a:chOff x="0" y="0"/>
          <a:chExt cx="0" cy="0"/>
        </a:xfrm>
      </p:grpSpPr>
      <p:pic>
        <p:nvPicPr>
          <p:cNvPr id="2" name="Picture 2"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8275" y="-812800"/>
            <a:ext cx="897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FOND_COVER_transp.png"/>
          <p:cNvPicPr>
            <a:picLocks noChangeAspect="1"/>
          </p:cNvPicPr>
          <p:nvPr userDrawn="1"/>
        </p:nvPicPr>
        <p:blipFill>
          <a:blip r:embed="rId3" cstate="print">
            <a:duotone>
              <a:prstClr val="black"/>
              <a:srgbClr val="2953DB">
                <a:tint val="45000"/>
                <a:satMod val="400000"/>
              </a:srgbClr>
            </a:duotone>
            <a:extLst/>
          </a:blip>
          <a:stretch>
            <a:fillRect/>
          </a:stretch>
        </p:blipFill>
        <p:spPr>
          <a:xfrm>
            <a:off x="-79770" y="0"/>
            <a:ext cx="9223769" cy="6858000"/>
          </a:xfrm>
          <a:prstGeom prst="rect">
            <a:avLst/>
          </a:prstGeom>
        </p:spPr>
      </p:pic>
      <p:sp>
        <p:nvSpPr>
          <p:cNvPr id="4" name="Rectangle à coins arrondis 7"/>
          <p:cNvSpPr/>
          <p:nvPr userDrawn="1"/>
        </p:nvSpPr>
        <p:spPr>
          <a:xfrm>
            <a:off x="-223838" y="769938"/>
            <a:ext cx="2938463" cy="1276350"/>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fr-BE" sz="1800">
              <a:solidFill>
                <a:srgbClr val="FFFFFF"/>
              </a:solidFill>
            </a:endParaRPr>
          </a:p>
        </p:txBody>
      </p:sp>
      <p:pic>
        <p:nvPicPr>
          <p:cNvPr id="5" name="Picture 3"/>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50" y="844550"/>
            <a:ext cx="2298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ZoneTexte 9"/>
          <p:cNvSpPr txBox="1">
            <a:spLocks noChangeArrowheads="1"/>
          </p:cNvSpPr>
          <p:nvPr userDrawn="1"/>
        </p:nvSpPr>
        <p:spPr bwMode="auto">
          <a:xfrm>
            <a:off x="3276600" y="2060575"/>
            <a:ext cx="49672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endParaRPr lang="fr-BE" altLang="en-US" sz="1800" smtClean="0">
              <a:solidFill>
                <a:srgbClr val="000000"/>
              </a:solidFill>
              <a:latin typeface="Verdana" panose="020B0604030504040204" pitchFamily="34" charset="0"/>
            </a:endParaRPr>
          </a:p>
        </p:txBody>
      </p:sp>
      <p:sp>
        <p:nvSpPr>
          <p:cNvPr id="7" name="Date Placeholder 5"/>
          <p:cNvSpPr>
            <a:spLocks noGrp="1"/>
          </p:cNvSpPr>
          <p:nvPr userDrawn="1">
            <p:ph type="dt" sz="half" idx="10"/>
          </p:nvPr>
        </p:nvSpPr>
        <p:spPr>
          <a:xfrm>
            <a:off x="6772275" y="5680075"/>
            <a:ext cx="2133600" cy="365125"/>
          </a:xfrm>
        </p:spPr>
        <p:txBody>
          <a:bodyPr/>
          <a:lstStyle>
            <a:lvl1pPr eaLnBrk="0" fontAlgn="base" hangingPunct="0">
              <a:spcBef>
                <a:spcPct val="0"/>
              </a:spcBef>
              <a:spcAft>
                <a:spcPct val="0"/>
              </a:spcAft>
              <a:defRPr sz="1400" b="0" smtClean="0">
                <a:latin typeface="+mj-lt"/>
                <a:cs typeface="+mn-cs"/>
              </a:defRPr>
            </a:lvl1pPr>
          </a:lstStyle>
          <a:p>
            <a:pPr>
              <a:defRPr/>
            </a:pPr>
            <a:endParaRPr lang="en-US" dirty="0"/>
          </a:p>
        </p:txBody>
      </p:sp>
    </p:spTree>
    <p:extLst>
      <p:ext uri="{BB962C8B-B14F-4D97-AF65-F5344CB8AC3E}">
        <p14:creationId xmlns:p14="http://schemas.microsoft.com/office/powerpoint/2010/main" val="970802094"/>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9" name="Espace réservé du contenu 8"/>
          <p:cNvSpPr>
            <a:spLocks noGrp="1"/>
          </p:cNvSpPr>
          <p:nvPr>
            <p:ph sz="quarter" idx="10"/>
          </p:nvPr>
        </p:nvSpPr>
        <p:spPr>
          <a:xfrm>
            <a:off x="611560" y="1961456"/>
            <a:ext cx="8208912" cy="3987824"/>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dirty="0"/>
          </a:p>
        </p:txBody>
      </p:sp>
      <p:sp>
        <p:nvSpPr>
          <p:cNvPr id="10"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912785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2195148192"/>
      </p:ext>
    </p:extLst>
  </p:cSld>
  <p:clrMapOvr>
    <a:masterClrMapping/>
  </p:clrMapOvr>
  <p:transition spd="med">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fronto">
    <p:spTree>
      <p:nvGrpSpPr>
        <p:cNvPr id="1" name=""/>
        <p:cNvGrpSpPr/>
        <p:nvPr/>
      </p:nvGrpSpPr>
      <p:grpSpPr>
        <a:xfrm>
          <a:off x="0" y="0"/>
          <a:ext cx="0" cy="0"/>
          <a:chOff x="0" y="0"/>
          <a:chExt cx="0" cy="0"/>
        </a:xfrm>
      </p:grpSpPr>
      <p:sp>
        <p:nvSpPr>
          <p:cNvPr id="7"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8"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9"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2094488975"/>
      </p:ext>
    </p:extLst>
  </p:cSld>
  <p:clrMapOvr>
    <a:masterClrMapping/>
  </p:clrMapOvr>
  <p:transition spd="med">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566737" y="451556"/>
            <a:ext cx="3008313" cy="1162050"/>
          </a:xfrm>
          <a:prstGeom prst="rect">
            <a:avLst/>
          </a:prstGeom>
        </p:spPr>
        <p:txBody>
          <a:bodyPr anchor="b"/>
          <a:lstStyle>
            <a:lvl1pPr algn="l">
              <a:defRPr sz="2000" b="1"/>
            </a:lvl1pPr>
          </a:lstStyle>
          <a:p>
            <a:r>
              <a:rPr lang="en-US" smtClean="0"/>
              <a:t>Click to edit Master title style</a:t>
            </a:r>
            <a:endParaRPr lang="en-GB" dirty="0"/>
          </a:p>
        </p:txBody>
      </p:sp>
      <p:sp>
        <p:nvSpPr>
          <p:cNvPr id="3" name="Segnaposto contenuto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Segnaposto testo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4234808101"/>
      </p:ext>
    </p:extLst>
  </p:cSld>
  <p:clrMapOvr>
    <a:masterClrMapping/>
  </p:clrMapOvr>
  <p:transition spd="med">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GB"/>
          </a:p>
        </p:txBody>
      </p:sp>
      <p:sp>
        <p:nvSpPr>
          <p:cNvPr id="3" name="Segnaposto immagine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Segnaposto testo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713676085"/>
      </p:ext>
    </p:extLst>
  </p:cSld>
  <p:clrMapOvr>
    <a:masterClrMapping/>
  </p:clrMapOvr>
  <p:transition spd="med">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a:xfrm>
            <a:off x="982663" y="771525"/>
            <a:ext cx="7837487" cy="1039813"/>
          </a:xfrm>
          <a:prstGeom prst="rect">
            <a:avLst/>
          </a:prstGeom>
        </p:spPr>
        <p:txBody>
          <a:bodyPr/>
          <a:lstStyle/>
          <a:p>
            <a:r>
              <a:rPr lang="en-US" smtClean="0"/>
              <a:t>Click to edit Master title style</a:t>
            </a:r>
            <a:endParaRPr lang="en-GB"/>
          </a:p>
        </p:txBody>
      </p:sp>
      <p:sp>
        <p:nvSpPr>
          <p:cNvPr id="3" name="Segnaposto testo verticale 2"/>
          <p:cNvSpPr>
            <a:spLocks noGrp="1"/>
          </p:cNvSpPr>
          <p:nvPr>
            <p:ph type="body" orient="vert" idx="1"/>
          </p:nvPr>
        </p:nvSpPr>
        <p:spPr>
          <a:xfrm>
            <a:off x="827088" y="1811338"/>
            <a:ext cx="7993062" cy="442595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2127392176"/>
      </p:ext>
    </p:extLst>
  </p:cSld>
  <p:clrMapOvr>
    <a:masterClrMapping/>
  </p:clrMapOvr>
  <p:transition spd="med">
    <p:wipe dir="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539045" y="1941690"/>
            <a:ext cx="7772400" cy="1752600"/>
          </a:xfrm>
          <a:prstGeom prst="rect">
            <a:avLst/>
          </a:prstGeom>
        </p:spPr>
        <p:txBody>
          <a:bodyPr/>
          <a:lstStyle>
            <a:lvl1pPr marL="0" indent="0" algn="l">
              <a:buSzPct val="150000"/>
              <a:buFont typeface="Arial" pitchFamily="34" charset="0"/>
              <a:buChar char="•"/>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5638800" y="6492875"/>
            <a:ext cx="2133600" cy="365125"/>
          </a:xfrm>
        </p:spPr>
        <p:txBody>
          <a:bodyPr/>
          <a:lstStyle>
            <a:lvl1pPr algn="r" eaLnBrk="0" fontAlgn="base" hangingPunct="0">
              <a:spcBef>
                <a:spcPct val="0"/>
              </a:spcBef>
              <a:spcAft>
                <a:spcPct val="0"/>
              </a:spcAft>
              <a:defRPr sz="1400" b="0" smtClean="0">
                <a:solidFill>
                  <a:srgbClr val="FFFFFF"/>
                </a:solidFill>
                <a:latin typeface="Arial" panose="020B0604020202020204" pitchFamily="34" charset="0"/>
                <a:cs typeface="+mn-cs"/>
              </a:defRPr>
            </a:lvl1pPr>
          </a:lstStyle>
          <a:p>
            <a:pPr>
              <a:defRPr/>
            </a:pPr>
            <a:endParaRPr lang="en-US" dirty="0"/>
          </a:p>
        </p:txBody>
      </p:sp>
      <p:sp>
        <p:nvSpPr>
          <p:cNvPr id="5" name="Footer Placeholder 4"/>
          <p:cNvSpPr>
            <a:spLocks noGrp="1"/>
          </p:cNvSpPr>
          <p:nvPr>
            <p:ph type="ftr" sz="quarter" idx="11"/>
          </p:nvPr>
        </p:nvSpPr>
        <p:spPr>
          <a:xfrm>
            <a:off x="228600" y="6492875"/>
            <a:ext cx="2895600" cy="365125"/>
          </a:xfrm>
        </p:spPr>
        <p:txBody>
          <a:bodyPr/>
          <a:lstStyle>
            <a:lvl1pPr eaLnBrk="0" fontAlgn="base" hangingPunct="0">
              <a:spcBef>
                <a:spcPct val="0"/>
              </a:spcBef>
              <a:spcAft>
                <a:spcPct val="0"/>
              </a:spcAft>
              <a:defRPr sz="1600" dirty="0">
                <a:solidFill>
                  <a:srgbClr val="FFFFFF"/>
                </a:solidFill>
                <a:latin typeface="Arial" panose="020B0604020202020204" pitchFamily="34" charset="0"/>
              </a:defRPr>
            </a:lvl1pPr>
          </a:lstStyle>
          <a:p>
            <a:pPr>
              <a:defRPr/>
            </a:pPr>
            <a:endParaRPr lang="en-US"/>
          </a:p>
        </p:txBody>
      </p:sp>
    </p:spTree>
    <p:extLst>
      <p:ext uri="{BB962C8B-B14F-4D97-AF65-F5344CB8AC3E}">
        <p14:creationId xmlns:p14="http://schemas.microsoft.com/office/powerpoint/2010/main" val="753988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9045" y="1083733"/>
            <a:ext cx="7772400" cy="767645"/>
          </a:xfrm>
          <a:prstGeom prst="rect">
            <a:avLst/>
          </a:prstGeom>
        </p:spPr>
        <p:txBody>
          <a:bodyPr/>
          <a:lstStyle>
            <a:lvl1pPr>
              <a:defRPr b="1">
                <a:solidFill>
                  <a:srgbClr val="005BA1"/>
                </a:solidFill>
              </a:defRPr>
            </a:lvl1pPr>
          </a:lstStyle>
          <a:p>
            <a:r>
              <a:rPr lang="en-US" smtClean="0"/>
              <a:t>Click to edit Master title style</a:t>
            </a:r>
            <a:endParaRPr lang="en-US" dirty="0"/>
          </a:p>
        </p:txBody>
      </p:sp>
      <p:sp>
        <p:nvSpPr>
          <p:cNvPr id="4" name="Date Placeholder 3"/>
          <p:cNvSpPr>
            <a:spLocks noGrp="1"/>
          </p:cNvSpPr>
          <p:nvPr>
            <p:ph type="dt" sz="half" idx="10"/>
          </p:nvPr>
        </p:nvSpPr>
        <p:spPr>
          <a:xfrm>
            <a:off x="5638800" y="6492875"/>
            <a:ext cx="2133600" cy="365125"/>
          </a:xfrm>
        </p:spPr>
        <p:txBody>
          <a:bodyPr/>
          <a:lstStyle>
            <a:lvl1pPr algn="r">
              <a:defRPr sz="1400">
                <a:solidFill>
                  <a:schemeClr val="bg1"/>
                </a:solidFill>
              </a:defRPr>
            </a:lvl1pPr>
          </a:lstStyle>
          <a:p>
            <a:endParaRPr lang="en-US" dirty="0"/>
          </a:p>
        </p:txBody>
      </p:sp>
      <p:sp>
        <p:nvSpPr>
          <p:cNvPr id="5" name="Footer Placeholder 4"/>
          <p:cNvSpPr>
            <a:spLocks noGrp="1"/>
          </p:cNvSpPr>
          <p:nvPr>
            <p:ph type="ftr" sz="quarter" idx="11"/>
          </p:nvPr>
        </p:nvSpPr>
        <p:spPr>
          <a:xfrm>
            <a:off x="228600" y="6492875"/>
            <a:ext cx="2895600" cy="365125"/>
          </a:xfrm>
          <a:prstGeom prst="rect">
            <a:avLst/>
          </a:prstGeom>
        </p:spPr>
        <p:txBody>
          <a:bodyPr/>
          <a:lstStyle>
            <a:lvl1pPr>
              <a:defRPr>
                <a:solidFill>
                  <a:schemeClr val="bg1"/>
                </a:solidFill>
              </a:defRPr>
            </a:lvl1pPr>
          </a:lstStyle>
          <a:p>
            <a:endParaRPr lang="en-US" dirty="0"/>
          </a:p>
        </p:txBody>
      </p:sp>
      <p:sp>
        <p:nvSpPr>
          <p:cNvPr id="6" name="Espace réservé du contenu 8"/>
          <p:cNvSpPr>
            <a:spLocks noGrp="1"/>
          </p:cNvSpPr>
          <p:nvPr>
            <p:ph sz="quarter" idx="12"/>
          </p:nvPr>
        </p:nvSpPr>
        <p:spPr>
          <a:xfrm>
            <a:off x="323528" y="1700808"/>
            <a:ext cx="8496944" cy="4248472"/>
          </a:xfrm>
          <a:prstGeom prst="rect">
            <a:avLst/>
          </a:prstGeom>
        </p:spPr>
        <p:txBody>
          <a:bodyPr/>
          <a:lstStyle>
            <a:lvl1pPr>
              <a:defRPr baseline="0">
                <a:latin typeface="Verdana" pitchFamily="34" charset="0"/>
              </a:defRPr>
            </a:lvl1pPr>
            <a:lvl2pPr>
              <a:defRPr baseline="0">
                <a:latin typeface="Verdana" pitchFamily="34" charset="0"/>
              </a:defRPr>
            </a:lvl2pPr>
            <a:lvl3pPr>
              <a:defRPr baseline="0">
                <a:latin typeface="Verdana" pitchFamily="34" charset="0"/>
              </a:defRPr>
            </a:lvl3pPr>
            <a:lvl4pPr>
              <a:defRPr baseline="0">
                <a:latin typeface="Verdana" pitchFamily="34" charset="0"/>
              </a:defRPr>
            </a:lvl4pPr>
            <a:lvl5pPr>
              <a:defRPr baseline="0">
                <a:latin typeface="Verdana" pitchFamily="34" charset="0"/>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GB" noProof="0" dirty="0"/>
          </a:p>
        </p:txBody>
      </p:sp>
    </p:spTree>
    <p:extLst>
      <p:ext uri="{BB962C8B-B14F-4D97-AF65-F5344CB8AC3E}">
        <p14:creationId xmlns:p14="http://schemas.microsoft.com/office/powerpoint/2010/main" val="301356656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Due contenuti">
    <p:spTree>
      <p:nvGrpSpPr>
        <p:cNvPr id="1" name=""/>
        <p:cNvGrpSpPr/>
        <p:nvPr/>
      </p:nvGrpSpPr>
      <p:grpSpPr>
        <a:xfrm>
          <a:off x="0" y="0"/>
          <a:ext cx="0" cy="0"/>
          <a:chOff x="0" y="0"/>
          <a:chExt cx="0" cy="0"/>
        </a:xfrm>
      </p:grpSpPr>
      <p:sp>
        <p:nvSpPr>
          <p:cNvPr id="3" name="Segnaposto contenuto 2"/>
          <p:cNvSpPr>
            <a:spLocks noGrp="1"/>
          </p:cNvSpPr>
          <p:nvPr>
            <p:ph sz="half" idx="1"/>
          </p:nvPr>
        </p:nvSpPr>
        <p:spPr>
          <a:xfrm>
            <a:off x="827088" y="1811338"/>
            <a:ext cx="3919537" cy="4425950"/>
          </a:xfrm>
          <a:prstGeom prst="rect">
            <a:avLst/>
          </a:prstGeom>
        </p:spPr>
        <p:txBody>
          <a:bodyPr/>
          <a:lstStyle>
            <a:lvl1pPr>
              <a:defRPr sz="2800"/>
            </a:lvl1pPr>
            <a:lvl2pPr>
              <a:buFont typeface="Wingdings" pitchFamily="2" charset="2"/>
              <a:buChar char="§"/>
              <a:defRPr sz="2400"/>
            </a:lvl2pPr>
            <a:lvl3pPr>
              <a:defRPr sz="2000"/>
            </a:lvl3pPr>
            <a:lvl4pPr>
              <a:buFont typeface="Arial" pitchFamily="34" charset="0"/>
              <a:buChar cha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Segnaposto contenuto 3"/>
          <p:cNvSpPr>
            <a:spLocks noGrp="1"/>
          </p:cNvSpPr>
          <p:nvPr>
            <p:ph sz="half" idx="2"/>
          </p:nvPr>
        </p:nvSpPr>
        <p:spPr>
          <a:xfrm>
            <a:off x="4899025" y="1811338"/>
            <a:ext cx="3921125" cy="442595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itre 9"/>
          <p:cNvSpPr>
            <a:spLocks noGrp="1"/>
          </p:cNvSpPr>
          <p:nvPr>
            <p:ph type="title"/>
          </p:nvPr>
        </p:nvSpPr>
        <p:spPr>
          <a:xfrm>
            <a:off x="611560" y="980728"/>
            <a:ext cx="8229600" cy="1143000"/>
          </a:xfrm>
          <a:prstGeom prst="rect">
            <a:avLst/>
          </a:prstGeom>
        </p:spPr>
        <p:txBody>
          <a:bodyPr/>
          <a:lstStyle>
            <a:lvl1pPr>
              <a:defRPr b="1" i="0" baseline="0">
                <a:solidFill>
                  <a:srgbClr val="005BAB"/>
                </a:solidFill>
                <a:latin typeface="Verdana" pitchFamily="34" charset="0"/>
              </a:defRPr>
            </a:lvl1pPr>
          </a:lstStyle>
          <a:p>
            <a:r>
              <a:rPr lang="en-US" smtClean="0"/>
              <a:t>Click to edit Master title style</a:t>
            </a:r>
            <a:endParaRPr lang="fr-BE" dirty="0"/>
          </a:p>
        </p:txBody>
      </p:sp>
    </p:spTree>
    <p:extLst>
      <p:ext uri="{BB962C8B-B14F-4D97-AF65-F5344CB8AC3E}">
        <p14:creationId xmlns:p14="http://schemas.microsoft.com/office/powerpoint/2010/main" val="1005788851"/>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a:prstGeom prst="rect">
            <a:avLst/>
          </a:prstGeom>
        </p:spPr>
        <p:txBody>
          <a:bodyPr/>
          <a:lstStyle/>
          <a:p>
            <a:r>
              <a:rPr lang="nl-NL" smtClean="0"/>
              <a:t>Klik om de stijl te bewerken</a:t>
            </a:r>
            <a:endParaRPr lang="en-US"/>
          </a:p>
        </p:txBody>
      </p:sp>
      <p:sp>
        <p:nvSpPr>
          <p:cNvPr id="3" name="Tijdelijke aanduiding voor inhoud 2"/>
          <p:cNvSpPr>
            <a:spLocks noGrp="1"/>
          </p:cNvSpPr>
          <p:nvPr>
            <p:ph idx="1"/>
          </p:nvPr>
        </p:nvSpPr>
        <p:spPr>
          <a:xfrm>
            <a:off x="457200" y="1600200"/>
            <a:ext cx="8229600" cy="4525963"/>
          </a:xfrm>
          <a:prstGeom prst="rect">
            <a:avLst/>
          </a:prstGeom>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en-US"/>
          </a:p>
        </p:txBody>
      </p:sp>
    </p:spTree>
    <p:extLst>
      <p:ext uri="{BB962C8B-B14F-4D97-AF65-F5344CB8AC3E}">
        <p14:creationId xmlns:p14="http://schemas.microsoft.com/office/powerpoint/2010/main" val="2423068547"/>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B0787F9E-BD7B-4D35-B101-480792A06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6303662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1016748876"/>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B0787F9E-BD7B-4D35-B101-480792A06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012538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B0787F9E-BD7B-4D35-B101-480792A06E4B}"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11783752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Tree>
    <p:extLst>
      <p:ext uri="{BB962C8B-B14F-4D97-AF65-F5344CB8AC3E}">
        <p14:creationId xmlns:p14="http://schemas.microsoft.com/office/powerpoint/2010/main" val="11820768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theme" Target="../theme/theme2.xml"/><Relationship Id="rId4" Type="http://schemas.openxmlformats.org/officeDocument/2006/relationships/image" Target="../media/image4.jpe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theme" Target="../theme/theme3.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5" Type="http://schemas.openxmlformats.org/officeDocument/2006/relationships/slideLayout" Target="../slideLayouts/slideLayout15.xml"/><Relationship Id="rId10" Type="http://schemas.openxmlformats.org/officeDocument/2006/relationships/image" Target="../media/image1.jpeg"/><Relationship Id="rId4" Type="http://schemas.openxmlformats.org/officeDocument/2006/relationships/slideLayout" Target="../slideLayouts/slideLayout14.xml"/><Relationship Id="rId9"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 Single Corner Rectangle 5"/>
          <p:cNvSpPr/>
          <p:nvPr/>
        </p:nvSpPr>
        <p:spPr>
          <a:xfrm>
            <a:off x="0" y="6381750"/>
            <a:ext cx="7937500" cy="4762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dirty="0"/>
          </a:p>
        </p:txBody>
      </p:sp>
      <p:sp>
        <p:nvSpPr>
          <p:cNvPr id="16" name="Date Placeholder 3"/>
          <p:cNvSpPr>
            <a:spLocks noGrp="1"/>
          </p:cNvSpPr>
          <p:nvPr>
            <p:ph type="dt" sz="half" idx="2"/>
          </p:nvPr>
        </p:nvSpPr>
        <p:spPr>
          <a:xfrm>
            <a:off x="5621338" y="6492875"/>
            <a:ext cx="2133600" cy="365125"/>
          </a:xfrm>
          <a:prstGeom prst="rect">
            <a:avLst/>
          </a:prstGeom>
        </p:spPr>
        <p:txBody>
          <a:bodyPr/>
          <a:lstStyle>
            <a:lvl1pPr algn="r" fontAlgn="auto">
              <a:spcBef>
                <a:spcPts val="0"/>
              </a:spcBef>
              <a:spcAft>
                <a:spcPts val="0"/>
              </a:spcAft>
              <a:defRPr sz="1400" b="1">
                <a:solidFill>
                  <a:srgbClr val="FFFFFF"/>
                </a:solidFill>
                <a:latin typeface="+mn-lt"/>
                <a:cs typeface="Verdana"/>
              </a:defRPr>
            </a:lvl1pPr>
          </a:lstStyle>
          <a:p>
            <a:pPr>
              <a:defRPr/>
            </a:pPr>
            <a:endParaRPr lang="en-US" dirty="0"/>
          </a:p>
        </p:txBody>
      </p:sp>
      <p:sp>
        <p:nvSpPr>
          <p:cNvPr id="18" name="Round Single Corner Rectangle 7"/>
          <p:cNvSpPr/>
          <p:nvPr userDrawn="1"/>
        </p:nvSpPr>
        <p:spPr>
          <a:xfrm rot="10800000">
            <a:off x="2217738" y="0"/>
            <a:ext cx="6926262" cy="6921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t> </a:t>
            </a:r>
          </a:p>
        </p:txBody>
      </p:sp>
      <p:pic>
        <p:nvPicPr>
          <p:cNvPr id="1029" name="Picture 12"/>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11163" y="0"/>
            <a:ext cx="1466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3"/>
          </p:nvPr>
        </p:nvSpPr>
        <p:spPr>
          <a:xfrm>
            <a:off x="6099175" y="146050"/>
            <a:ext cx="2895600" cy="365125"/>
          </a:xfrm>
          <a:prstGeom prst="rect">
            <a:avLst/>
          </a:prstGeom>
        </p:spPr>
        <p:txBody>
          <a:bodyPr vert="horz" wrap="square" lIns="91440" tIns="45720" rIns="91440" bIns="45720" numCol="1" anchor="t" anchorCtr="0" compatLnSpc="1">
            <a:prstTxWarp prst="textNoShape">
              <a:avLst/>
            </a:prstTxWarp>
          </a:bodyPr>
          <a:lstStyle>
            <a:lvl1pPr>
              <a:defRPr sz="1800" b="1">
                <a:solidFill>
                  <a:schemeClr val="bg1"/>
                </a:solidFill>
                <a:latin typeface="Verdana" pitchFamily="34" charset="0"/>
              </a:defRPr>
            </a:lvl1pPr>
          </a:lstStyle>
          <a:p>
            <a:pPr>
              <a:defRPr/>
            </a:pPr>
            <a:endParaRPr lang="en-GB"/>
          </a:p>
        </p:txBody>
      </p:sp>
    </p:spTree>
  </p:cSld>
  <p:clrMap bg1="lt1" tx1="dk1" bg2="lt2" tx2="dk2" accent1="accent1" accent2="accent2" accent3="accent3" accent4="accent4" accent5="accent5" accent6="accent6" hlink="hlink" folHlink="folHlink"/>
  <p:sldLayoutIdLst>
    <p:sldLayoutId id="2147500694" r:id="rId1"/>
    <p:sldLayoutId id="2147500804" r:id="rId2"/>
    <p:sldLayoutId id="2147500826" r:id="rId3"/>
    <p:sldLayoutId id="2147500836" r:id="rId4"/>
  </p:sldLayoutIdLst>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eaLnBrk="0" fontAlgn="base" hangingPunct="0">
        <a:spcBef>
          <a:spcPct val="0"/>
        </a:spcBef>
        <a:spcAft>
          <a:spcPct val="0"/>
        </a:spcAft>
        <a:buClr>
          <a:srgbClr val="005BAB"/>
        </a:buClr>
        <a:buSzPct val="400000"/>
        <a:buFont typeface="Trebuchet MS" panose="020B0603020202020204"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anose="020B0603020202020204"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panose="020B0604020202020204" pitchFamily="34"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panose="020B0604020202020204" pitchFamily="34"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panose="020B0604020202020204" pitchFamily="34" charset="0"/>
        <a:buChar char="•"/>
        <a:defRPr sz="2000">
          <a:solidFill>
            <a:schemeClr val="tx1"/>
          </a:solidFill>
          <a:latin typeface="+mn-lt"/>
          <a:ea typeface="MS PGothic"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2" descr="C:\Users\camuscl\AppData\Local\Microsoft\Windows\Temporary Internet Files\Content.IE5\GTVTTPZC\MP900438622[3].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8275" y="-812800"/>
            <a:ext cx="897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4"/>
          <p:cNvSpPr txBox="1">
            <a:spLocks noChangeArrowheads="1"/>
          </p:cNvSpPr>
          <p:nvPr userDrawn="1"/>
        </p:nvSpPr>
        <p:spPr bwMode="auto">
          <a:xfrm>
            <a:off x="1885950" y="5680075"/>
            <a:ext cx="3486150" cy="369888"/>
          </a:xfrm>
          <a:prstGeom prst="rect">
            <a:avLst/>
          </a:prstGeom>
          <a:noFill/>
          <a:ln>
            <a:noFill/>
          </a:ln>
          <a:extLst/>
        </p:spPr>
        <p:txBody>
          <a:bodyPr>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defTabSz="914400" eaLnBrk="1" hangingPunct="1">
              <a:defRPr/>
            </a:pPr>
            <a:r>
              <a:rPr lang="en-US" sz="1800" b="1" dirty="0" smtClean="0">
                <a:solidFill>
                  <a:schemeClr val="bg1"/>
                </a:solidFill>
                <a:latin typeface="Verdana" pitchFamily="34" charset="0"/>
              </a:rPr>
              <a:t>TITRE</a:t>
            </a:r>
          </a:p>
        </p:txBody>
      </p:sp>
      <p:pic>
        <p:nvPicPr>
          <p:cNvPr id="9" name="Picture 5" descr="FOND_COVER_transp.png"/>
          <p:cNvPicPr>
            <a:picLocks noChangeAspect="1"/>
          </p:cNvPicPr>
          <p:nvPr userDrawn="1"/>
        </p:nvPicPr>
        <p:blipFill>
          <a:blip r:embed="rId3">
            <a:duotone>
              <a:prstClr val="black"/>
              <a:srgbClr val="2953DB">
                <a:tint val="45000"/>
                <a:satMod val="400000"/>
              </a:srgbClr>
            </a:duotone>
            <a:extLst/>
          </a:blip>
          <a:stretch>
            <a:fillRect/>
          </a:stretch>
        </p:blipFill>
        <p:spPr>
          <a:xfrm>
            <a:off x="-79770" y="0"/>
            <a:ext cx="9223769" cy="6858000"/>
          </a:xfrm>
          <a:prstGeom prst="rect">
            <a:avLst/>
          </a:prstGeom>
        </p:spPr>
      </p:pic>
      <p:sp>
        <p:nvSpPr>
          <p:cNvPr id="10" name="Rectangle à coins arrondis 7"/>
          <p:cNvSpPr/>
          <p:nvPr userDrawn="1"/>
        </p:nvSpPr>
        <p:spPr>
          <a:xfrm>
            <a:off x="-280988" y="635000"/>
            <a:ext cx="3051176" cy="1349375"/>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a:defRPr/>
            </a:pPr>
            <a:endParaRPr lang="fr-BE" sz="1800" dirty="0"/>
          </a:p>
        </p:txBody>
      </p:sp>
      <p:pic>
        <p:nvPicPr>
          <p:cNvPr id="2054" name="Picture 10"/>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5250" y="801688"/>
            <a:ext cx="2298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Date Placeholder 5"/>
          <p:cNvSpPr>
            <a:spLocks noGrp="1"/>
          </p:cNvSpPr>
          <p:nvPr>
            <p:ph type="dt" sz="half" idx="2"/>
          </p:nvPr>
        </p:nvSpPr>
        <p:spPr>
          <a:xfrm>
            <a:off x="6772275" y="5680075"/>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b="1">
                <a:solidFill>
                  <a:schemeClr val="bg1"/>
                </a:solidFill>
                <a:latin typeface="Arial" pitchFamily="34" charset="0"/>
                <a:ea typeface="+mn-ea"/>
              </a:defRPr>
            </a:lvl1pPr>
          </a:lstStyle>
          <a:p>
            <a:pPr>
              <a:defRPr/>
            </a:pPr>
            <a:endParaRPr lang="en-US"/>
          </a:p>
        </p:txBody>
      </p:sp>
    </p:spTree>
  </p:cSld>
  <p:clrMap bg1="lt1" tx1="dk1" bg2="lt2" tx2="dk2" accent1="accent1" accent2="accent2" accent3="accent3" accent4="accent4" accent5="accent5" accent6="accent6" hlink="hlink" folHlink="folHlink"/>
  <p:transition spd="med">
    <p:wipe dir="r"/>
  </p:transition>
  <p:timing>
    <p:tnLst>
      <p:par>
        <p:cTn id="1" dur="indefinite" restart="never" nodeType="tmRoot"/>
      </p:par>
    </p:tnLst>
  </p:timing>
  <p:hf hdr="0" ftr="0" dt="0"/>
  <p:txStyles>
    <p:titleStyle>
      <a:lvl1pPr algn="l" rtl="0" eaLnBrk="0" fontAlgn="base" hangingPunct="0">
        <a:lnSpc>
          <a:spcPct val="90000"/>
        </a:lnSpc>
        <a:spcBef>
          <a:spcPct val="0"/>
        </a:spcBef>
        <a:spcAft>
          <a:spcPct val="0"/>
        </a:spcAft>
        <a:defRPr sz="3200">
          <a:solidFill>
            <a:schemeClr val="tx1"/>
          </a:solidFill>
          <a:latin typeface="+mj-lt"/>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Arial" pitchFamily="34" charset="0"/>
          <a:ea typeface="MS PGothic" pitchFamily="34" charset="-128"/>
        </a:defRPr>
      </a:lvl5pPr>
      <a:lvl6pPr marL="4572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6pPr>
      <a:lvl7pPr marL="9144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7pPr>
      <a:lvl8pPr marL="13716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8pPr>
      <a:lvl9pPr marL="1828800" algn="l" rtl="0" eaLnBrk="0" fontAlgn="base" hangingPunct="0">
        <a:lnSpc>
          <a:spcPct val="90000"/>
        </a:lnSpc>
        <a:spcBef>
          <a:spcPct val="0"/>
        </a:spcBef>
        <a:spcAft>
          <a:spcPct val="0"/>
        </a:spcAft>
        <a:defRPr sz="3200">
          <a:solidFill>
            <a:schemeClr val="tx1"/>
          </a:solidFill>
          <a:latin typeface="Arial" pitchFamily="34" charset="0"/>
          <a:ea typeface="ＭＳ Ｐゴシック" pitchFamily="34" charset="-128"/>
        </a:defRPr>
      </a:lvl9pPr>
    </p:titleStyle>
    <p:bodyStyle>
      <a:lvl1pPr marL="444500" indent="-444500" algn="l" rtl="0" eaLnBrk="0" fontAlgn="base" hangingPunct="0">
        <a:spcBef>
          <a:spcPct val="0"/>
        </a:spcBef>
        <a:spcAft>
          <a:spcPct val="0"/>
        </a:spcAft>
        <a:buClr>
          <a:srgbClr val="005BAB"/>
        </a:buClr>
        <a:buSzPct val="400000"/>
        <a:buFont typeface="Trebuchet MS" panose="020B0603020202020204"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anose="020B0603020202020204"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panose="020B0604020202020204" pitchFamily="34"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panose="020B0604020202020204" pitchFamily="34"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panose="020B0604020202020204" pitchFamily="34" charset="0"/>
        <a:buChar char="•"/>
        <a:defRPr sz="2000">
          <a:solidFill>
            <a:schemeClr val="tx1"/>
          </a:solidFill>
          <a:latin typeface="+mn-lt"/>
          <a:ea typeface="MS PGothic" pitchFamily="34" charset="-128"/>
        </a:defRPr>
      </a:lvl5pPr>
      <a:lvl6pPr marL="26797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6pPr>
      <a:lvl7pPr marL="31369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7pPr>
      <a:lvl8pPr marL="35941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8pPr>
      <a:lvl9pPr marL="4051300" indent="-228600" algn="l" rtl="0" eaLnBrk="0" fontAlgn="base" hangingPunct="0">
        <a:spcBef>
          <a:spcPct val="0"/>
        </a:spcBef>
        <a:spcAft>
          <a:spcPct val="0"/>
        </a:spcAft>
        <a:buClr>
          <a:srgbClr val="005BAB"/>
        </a:buClr>
        <a:buFont typeface="Arial" pitchFamily="34" charset="0"/>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defTabSz="685800" fontAlgn="auto">
              <a:spcBef>
                <a:spcPts val="0"/>
              </a:spcBef>
              <a:spcAft>
                <a:spcPts val="0"/>
              </a:spcAft>
            </a:pPr>
            <a:endParaRPr lang="en-GB">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defTabSz="685800" fontAlgn="auto">
              <a:spcBef>
                <a:spcPts val="0"/>
              </a:spcBef>
              <a:spcAft>
                <a:spcPts val="0"/>
              </a:spcAft>
            </a:pPr>
            <a:endParaRPr lang="en-GB">
              <a:solidFill>
                <a:prstClr val="black">
                  <a:tint val="75000"/>
                </a:prstClr>
              </a:solidFill>
              <a:latin typeface="Calibri" panose="020F0502020204030204"/>
            </a:endParaRPr>
          </a:p>
        </p:txBody>
      </p:sp>
    </p:spTree>
    <p:extLst>
      <p:ext uri="{BB962C8B-B14F-4D97-AF65-F5344CB8AC3E}">
        <p14:creationId xmlns:p14="http://schemas.microsoft.com/office/powerpoint/2010/main" val="1566579904"/>
      </p:ext>
    </p:extLst>
  </p:cSld>
  <p:clrMap bg1="lt1" tx1="dk1" bg2="lt2" tx2="dk2" accent1="accent1" accent2="accent2" accent3="accent3" accent4="accent4" accent5="accent5" accent6="accent6" hlink="hlink" folHlink="folHlink"/>
  <p:sldLayoutIdLst>
    <p:sldLayoutId id="2147500813" r:id="rId1"/>
    <p:sldLayoutId id="2147500814" r:id="rId2"/>
    <p:sldLayoutId id="2147500815" r:id="rId3"/>
    <p:sldLayoutId id="2147500816" r:id="rId4"/>
    <p:sldLayoutId id="2147500817" r:id="rId5"/>
    <p:sldLayoutId id="2147500818" r:id="rId6"/>
  </p:sldLayoutIdLst>
  <p:timing>
    <p:tnLst>
      <p:par>
        <p:cTn id="1" dur="indefinite" restart="never" nodeType="tmRoot"/>
      </p:par>
    </p:tnLst>
  </p:timing>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ound Single Corner Rectangle 5"/>
          <p:cNvSpPr/>
          <p:nvPr/>
        </p:nvSpPr>
        <p:spPr>
          <a:xfrm>
            <a:off x="0" y="6381750"/>
            <a:ext cx="7937500" cy="4762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400" b="1" dirty="0">
              <a:solidFill>
                <a:srgbClr val="FFFFFF"/>
              </a:solidFill>
            </a:endParaRPr>
          </a:p>
        </p:txBody>
      </p:sp>
      <p:sp>
        <p:nvSpPr>
          <p:cNvPr id="16" name="Date Placeholder 3"/>
          <p:cNvSpPr>
            <a:spLocks noGrp="1"/>
          </p:cNvSpPr>
          <p:nvPr>
            <p:ph type="dt" sz="half" idx="2"/>
          </p:nvPr>
        </p:nvSpPr>
        <p:spPr>
          <a:xfrm>
            <a:off x="5621338" y="6492875"/>
            <a:ext cx="2133600" cy="365125"/>
          </a:xfrm>
          <a:prstGeom prst="rect">
            <a:avLst/>
          </a:prstGeom>
        </p:spPr>
        <p:txBody>
          <a:bodyPr/>
          <a:lstStyle>
            <a:lvl1pPr algn="r" eaLnBrk="1" fontAlgn="auto" hangingPunct="1">
              <a:spcBef>
                <a:spcPts val="0"/>
              </a:spcBef>
              <a:spcAft>
                <a:spcPts val="0"/>
              </a:spcAft>
              <a:defRPr sz="1400" b="1" smtClean="0">
                <a:solidFill>
                  <a:srgbClr val="FFFFFF"/>
                </a:solidFill>
                <a:latin typeface="Verdana"/>
                <a:cs typeface="Verdana"/>
              </a:defRPr>
            </a:lvl1pPr>
          </a:lstStyle>
          <a:p>
            <a:pPr>
              <a:defRPr/>
            </a:pPr>
            <a:endParaRPr lang="en-US" dirty="0"/>
          </a:p>
        </p:txBody>
      </p:sp>
      <p:sp>
        <p:nvSpPr>
          <p:cNvPr id="18" name="Round Single Corner Rectangle 7"/>
          <p:cNvSpPr/>
          <p:nvPr userDrawn="1"/>
        </p:nvSpPr>
        <p:spPr>
          <a:xfrm rot="10800000">
            <a:off x="2217738" y="0"/>
            <a:ext cx="6926262" cy="692150"/>
          </a:xfrm>
          <a:prstGeom prst="round1Rect">
            <a:avLst/>
          </a:prstGeom>
          <a:solidFill>
            <a:srgbClr val="307098"/>
          </a:solidFill>
          <a:ln>
            <a:noFill/>
          </a:ln>
          <a:effectLst>
            <a:outerShdw blurRad="40000" dist="23000" dir="1836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r>
              <a:rPr lang="en-US" sz="1800" dirty="0">
                <a:solidFill>
                  <a:srgbClr val="FFFFFF"/>
                </a:solidFill>
              </a:rPr>
              <a:t> </a:t>
            </a:r>
          </a:p>
        </p:txBody>
      </p:sp>
      <p:pic>
        <p:nvPicPr>
          <p:cNvPr id="11269" name="Picture 12"/>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411163" y="0"/>
            <a:ext cx="1466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Footer Placeholder 4"/>
          <p:cNvSpPr>
            <a:spLocks noGrp="1"/>
          </p:cNvSpPr>
          <p:nvPr>
            <p:ph type="ftr" sz="quarter" idx="3"/>
          </p:nvPr>
        </p:nvSpPr>
        <p:spPr>
          <a:xfrm>
            <a:off x="6099175" y="146050"/>
            <a:ext cx="2895600" cy="365125"/>
          </a:xfrm>
          <a:prstGeom prst="rect">
            <a:avLst/>
          </a:prstGeom>
        </p:spPr>
        <p:txBody>
          <a:bodyPr/>
          <a:lstStyle>
            <a:lvl1pPr eaLnBrk="1" fontAlgn="auto" hangingPunct="1">
              <a:spcBef>
                <a:spcPts val="0"/>
              </a:spcBef>
              <a:spcAft>
                <a:spcPts val="0"/>
              </a:spcAft>
              <a:defRPr sz="1800" b="1" dirty="0">
                <a:solidFill>
                  <a:srgbClr val="FFFFFF"/>
                </a:solidFill>
                <a:latin typeface="Verdana"/>
              </a:defRPr>
            </a:lvl1pPr>
          </a:lstStyle>
          <a:p>
            <a:pPr>
              <a:defRPr/>
            </a:pPr>
            <a:endParaRPr lang="en-US"/>
          </a:p>
        </p:txBody>
      </p:sp>
    </p:spTree>
    <p:extLst>
      <p:ext uri="{BB962C8B-B14F-4D97-AF65-F5344CB8AC3E}">
        <p14:creationId xmlns:p14="http://schemas.microsoft.com/office/powerpoint/2010/main" val="1945595058"/>
      </p:ext>
    </p:extLst>
  </p:cSld>
  <p:clrMap bg1="lt1" tx1="dk1" bg2="lt2" tx2="dk2" accent1="accent1" accent2="accent2" accent3="accent3" accent4="accent4" accent5="accent5" accent6="accent6" hlink="hlink" folHlink="folHlink"/>
  <p:sldLayoutIdLst>
    <p:sldLayoutId id="2147500828" r:id="rId1"/>
    <p:sldLayoutId id="2147500829" r:id="rId2"/>
    <p:sldLayoutId id="2147500830" r:id="rId3"/>
    <p:sldLayoutId id="2147500831" r:id="rId4"/>
    <p:sldLayoutId id="2147500832" r:id="rId5"/>
    <p:sldLayoutId id="2147500833" r:id="rId6"/>
    <p:sldLayoutId id="2147500834" r:id="rId7"/>
    <p:sldLayoutId id="2147500835" r:id="rId8"/>
  </p:sldLayoutIdLst>
  <p:transition spd="med">
    <p:wipe dir="r"/>
  </p:transition>
  <p:timing>
    <p:tnLst>
      <p:par>
        <p:cTn id="1" dur="indefinite" restart="never" nodeType="tmRoot"/>
      </p:par>
    </p:tnLst>
  </p:timing>
  <p:hf hdr="0" ftr="0" dt="0"/>
  <p:txStyles>
    <p:titleStyle>
      <a:lvl1pPr algn="l" rtl="0" fontAlgn="base">
        <a:lnSpc>
          <a:spcPct val="90000"/>
        </a:lnSpc>
        <a:spcBef>
          <a:spcPct val="0"/>
        </a:spcBef>
        <a:spcAft>
          <a:spcPct val="0"/>
        </a:spcAft>
        <a:defRPr sz="3200">
          <a:solidFill>
            <a:schemeClr val="tx1"/>
          </a:solidFill>
          <a:latin typeface="+mj-lt"/>
          <a:ea typeface="MS PGothic" panose="020B0600070205080204" pitchFamily="34" charset="-128"/>
          <a:cs typeface="+mj-cs"/>
        </a:defRPr>
      </a:lvl1pPr>
      <a:lvl2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2pPr>
      <a:lvl3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3pPr>
      <a:lvl4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4pPr>
      <a:lvl5pPr algn="l" rtl="0" fontAlgn="base">
        <a:lnSpc>
          <a:spcPct val="90000"/>
        </a:lnSpc>
        <a:spcBef>
          <a:spcPct val="0"/>
        </a:spcBef>
        <a:spcAft>
          <a:spcPct val="0"/>
        </a:spcAft>
        <a:defRPr sz="3200">
          <a:solidFill>
            <a:schemeClr val="tx1"/>
          </a:solidFill>
          <a:latin typeface="Verdana" panose="020B0604030504040204" pitchFamily="34" charset="0"/>
          <a:ea typeface="MS PGothic" panose="020B0600070205080204"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p:titleStyle>
    <p:bodyStyle>
      <a:lvl1pPr marL="444500" indent="-444500" algn="l" rtl="0" fontAlgn="base">
        <a:spcBef>
          <a:spcPct val="0"/>
        </a:spcBef>
        <a:spcAft>
          <a:spcPct val="0"/>
        </a:spcAft>
        <a:buClr>
          <a:srgbClr val="005BAB"/>
        </a:buClr>
        <a:buSzPct val="400000"/>
        <a:buFont typeface="Trebuchet MS" panose="020B0603020202020204" pitchFamily="34" charset="0"/>
        <a:buChar char="."/>
        <a:defRPr sz="2800">
          <a:solidFill>
            <a:schemeClr val="tx1"/>
          </a:solidFill>
          <a:latin typeface="+mn-lt"/>
          <a:ea typeface="MS PGothic" panose="020B0600070205080204" pitchFamily="34" charset="-128"/>
          <a:cs typeface="+mn-cs"/>
        </a:defRPr>
      </a:lvl1pPr>
      <a:lvl2pPr marL="998538" indent="-368300" algn="l" rtl="0" fontAlgn="base">
        <a:spcBef>
          <a:spcPct val="0"/>
        </a:spcBef>
        <a:spcAft>
          <a:spcPct val="0"/>
        </a:spcAft>
        <a:buClr>
          <a:srgbClr val="005BAB"/>
        </a:buClr>
        <a:buSzPct val="125000"/>
        <a:buFont typeface="Trebuchet MS" panose="020B0603020202020204" pitchFamily="34" charset="0"/>
        <a:buChar char="»"/>
        <a:defRPr sz="2600">
          <a:solidFill>
            <a:schemeClr val="tx1"/>
          </a:solidFill>
          <a:latin typeface="+mn-lt"/>
          <a:ea typeface="MS PGothic" panose="020B0600070205080204" pitchFamily="34" charset="-128"/>
        </a:defRPr>
      </a:lvl2pPr>
      <a:lvl3pPr marL="1406525" indent="-228600" algn="l" rtl="0" fontAlgn="base">
        <a:spcBef>
          <a:spcPct val="0"/>
        </a:spcBef>
        <a:spcAft>
          <a:spcPct val="0"/>
        </a:spcAft>
        <a:buClr>
          <a:srgbClr val="005BAB"/>
        </a:buClr>
        <a:buFont typeface="Arial" panose="020B0604020202020204" pitchFamily="34" charset="0"/>
        <a:buChar char="•"/>
        <a:defRPr sz="2400">
          <a:solidFill>
            <a:schemeClr val="tx1"/>
          </a:solidFill>
          <a:latin typeface="+mn-lt"/>
          <a:ea typeface="MS PGothic" panose="020B0600070205080204" pitchFamily="34" charset="-128"/>
        </a:defRPr>
      </a:lvl3pPr>
      <a:lvl4pPr marL="1814513" indent="-228600" algn="l" rtl="0" fontAlgn="base">
        <a:spcBef>
          <a:spcPct val="0"/>
        </a:spcBef>
        <a:spcAft>
          <a:spcPct val="0"/>
        </a:spcAft>
        <a:buClr>
          <a:srgbClr val="005BAB"/>
        </a:buClr>
        <a:buSzPct val="125000"/>
        <a:buFont typeface="Arial" panose="020B0604020202020204" pitchFamily="34" charset="0"/>
        <a:buChar char="­"/>
        <a:defRPr sz="2200">
          <a:solidFill>
            <a:schemeClr val="tx1"/>
          </a:solidFill>
          <a:latin typeface="+mn-lt"/>
          <a:ea typeface="MS PGothic" panose="020B0600070205080204" pitchFamily="34" charset="-128"/>
        </a:defRPr>
      </a:lvl4pPr>
      <a:lvl5pPr marL="2222500" indent="-228600" algn="l" rtl="0" fontAlgn="base">
        <a:spcBef>
          <a:spcPct val="0"/>
        </a:spcBef>
        <a:spcAft>
          <a:spcPct val="0"/>
        </a:spcAft>
        <a:buClr>
          <a:srgbClr val="005BAB"/>
        </a:buClr>
        <a:buFont typeface="Arial" panose="020B0604020202020204" pitchFamily="34" charset="0"/>
        <a:buChar char="•"/>
        <a:defRPr sz="2000">
          <a:solidFill>
            <a:schemeClr val="tx1"/>
          </a:solidFill>
          <a:latin typeface="+mn-lt"/>
          <a:ea typeface="MS PGothic" panose="020B0600070205080204"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jpe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hyperlink" Target="https://ec.europa.eu/energy/en/events/energy-infrastructure-foru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2" descr="C:\Users\camuscl\AppData\Local\Microsoft\Windows\Temporary Internet Files\Content.IE5\GTVTTPZC\MP900438622[3].jpg"/>
          <p:cNvPicPr>
            <a:picLocks noChangeAspect="1" noChangeArrowheads="1"/>
          </p:cNvPicPr>
          <p:nvPr/>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68275" y="6350"/>
            <a:ext cx="89757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Box 4"/>
          <p:cNvSpPr txBox="1">
            <a:spLocks noChangeArrowheads="1"/>
          </p:cNvSpPr>
          <p:nvPr/>
        </p:nvSpPr>
        <p:spPr bwMode="auto">
          <a:xfrm>
            <a:off x="1885950" y="5668963"/>
            <a:ext cx="3486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r>
              <a:rPr lang="en-US" altLang="en-US" sz="1800" b="1">
                <a:solidFill>
                  <a:schemeClr val="bg1"/>
                </a:solidFill>
                <a:latin typeface="Verdana" panose="020B0604030504040204" pitchFamily="34" charset="0"/>
                <a:ea typeface="MS PGothic" panose="020B0600070205080204" pitchFamily="34" charset="-128"/>
              </a:rPr>
              <a:t>TITRE</a:t>
            </a:r>
          </a:p>
        </p:txBody>
      </p:sp>
      <p:pic>
        <p:nvPicPr>
          <p:cNvPr id="7" name="Picture 6" descr="FOND_COVER_transp.png"/>
          <p:cNvPicPr>
            <a:picLocks noChangeAspect="1"/>
          </p:cNvPicPr>
          <p:nvPr/>
        </p:nvPicPr>
        <p:blipFill>
          <a:blip r:embed="rId3">
            <a:duotone>
              <a:prstClr val="black"/>
              <a:srgbClr val="2953DB">
                <a:tint val="45000"/>
                <a:satMod val="400000"/>
              </a:srgbClr>
            </a:duotone>
            <a:extLst/>
          </a:blip>
          <a:stretch>
            <a:fillRect/>
          </a:stretch>
        </p:blipFill>
        <p:spPr>
          <a:xfrm>
            <a:off x="-79771" y="6350"/>
            <a:ext cx="9223769" cy="6858000"/>
          </a:xfrm>
          <a:prstGeom prst="rect">
            <a:avLst/>
          </a:prstGeom>
        </p:spPr>
      </p:pic>
      <p:sp>
        <p:nvSpPr>
          <p:cNvPr id="41990" name="Date Placeholder 5"/>
          <p:cNvSpPr txBox="1">
            <a:spLocks noGrp="1"/>
          </p:cNvSpPr>
          <p:nvPr/>
        </p:nvSpPr>
        <p:spPr bwMode="auto">
          <a:xfrm>
            <a:off x="6772275" y="5668963"/>
            <a:ext cx="2133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algn="r" eaLnBrk="1" hangingPunct="1"/>
            <a:r>
              <a:rPr lang="en-US" altLang="en-US" sz="1400" b="1">
                <a:solidFill>
                  <a:schemeClr val="bg1"/>
                </a:solidFill>
                <a:latin typeface="Verdana" panose="020B0604030504040204" pitchFamily="34" charset="0"/>
                <a:ea typeface="MS PGothic" panose="020B0600070205080204" pitchFamily="34" charset="-128"/>
              </a:rPr>
              <a:t> </a:t>
            </a:r>
          </a:p>
        </p:txBody>
      </p:sp>
      <p:sp>
        <p:nvSpPr>
          <p:cNvPr id="8" name="Rectangle à coins arrondis 7"/>
          <p:cNvSpPr/>
          <p:nvPr/>
        </p:nvSpPr>
        <p:spPr>
          <a:xfrm>
            <a:off x="-79375" y="615950"/>
            <a:ext cx="3051175" cy="1347788"/>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BE" sz="1800" dirty="0"/>
          </a:p>
        </p:txBody>
      </p:sp>
      <p:pic>
        <p:nvPicPr>
          <p:cNvPr id="41992"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5250" y="788988"/>
            <a:ext cx="229870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Placeholder 1"/>
          <p:cNvSpPr>
            <a:spLocks noGrp="1"/>
          </p:cNvSpPr>
          <p:nvPr>
            <p:ph type="ctrTitle" idx="4294967295"/>
          </p:nvPr>
        </p:nvSpPr>
        <p:spPr bwMode="auto">
          <a:xfrm>
            <a:off x="593124" y="2627834"/>
            <a:ext cx="8550874" cy="1595431"/>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600"/>
              </a:spcBef>
              <a:spcAft>
                <a:spcPts val="600"/>
              </a:spcAft>
            </a:pPr>
            <a:r>
              <a:rPr lang="en-US" altLang="en-US" sz="2800" b="1" dirty="0" smtClean="0">
                <a:solidFill>
                  <a:schemeClr val="accent2"/>
                </a:solidFill>
                <a:ea typeface="ＭＳ Ｐゴシック" pitchFamily="34" charset="-128"/>
              </a:rPr>
              <a:t>Report on 2</a:t>
            </a:r>
            <a:r>
              <a:rPr lang="en-US" altLang="en-US" sz="2800" b="1" baseline="30000" dirty="0" smtClean="0">
                <a:solidFill>
                  <a:schemeClr val="accent2"/>
                </a:solidFill>
                <a:ea typeface="ＭＳ Ｐゴシック" pitchFamily="34" charset="-128"/>
              </a:rPr>
              <a:t>nd</a:t>
            </a:r>
            <a:r>
              <a:rPr lang="en-US" altLang="en-US" sz="2800" b="1" dirty="0" smtClean="0">
                <a:solidFill>
                  <a:schemeClr val="accent2"/>
                </a:solidFill>
                <a:ea typeface="ＭＳ Ｐゴシック" pitchFamily="34" charset="-128"/>
              </a:rPr>
              <a:t> Energy Infrastructure Forum</a:t>
            </a:r>
            <a:r>
              <a:rPr lang="en-US" altLang="en-US" sz="2800" b="1" dirty="0">
                <a:solidFill>
                  <a:schemeClr val="accent2"/>
                </a:solidFill>
                <a:ea typeface="ＭＳ Ｐゴシック" pitchFamily="34" charset="-128"/>
              </a:rPr>
              <a:t/>
            </a:r>
            <a:br>
              <a:rPr lang="en-US" altLang="en-US" sz="2800" b="1" dirty="0">
                <a:solidFill>
                  <a:schemeClr val="accent2"/>
                </a:solidFill>
                <a:ea typeface="ＭＳ Ｐゴシック" pitchFamily="34" charset="-128"/>
              </a:rPr>
            </a:br>
            <a:r>
              <a:rPr lang="en-US" altLang="en-US" sz="2400" i="1" dirty="0">
                <a:solidFill>
                  <a:schemeClr val="accent2"/>
                </a:solidFill>
                <a:ea typeface="ＭＳ Ｐゴシック" pitchFamily="34" charset="-128"/>
              </a:rPr>
              <a:t/>
            </a:r>
            <a:br>
              <a:rPr lang="en-US" altLang="en-US" sz="2400" i="1" dirty="0">
                <a:solidFill>
                  <a:schemeClr val="accent2"/>
                </a:solidFill>
                <a:ea typeface="ＭＳ Ｐゴシック" pitchFamily="34" charset="-128"/>
              </a:rPr>
            </a:br>
            <a:endParaRPr lang="en-GB" altLang="en-US" sz="2400" i="1" dirty="0">
              <a:solidFill>
                <a:schemeClr val="accent2"/>
              </a:solidFill>
              <a:ea typeface="ＭＳ Ｐゴシック" pitchFamily="34" charset="-128"/>
            </a:endParaRPr>
          </a:p>
        </p:txBody>
      </p:sp>
      <p:sp>
        <p:nvSpPr>
          <p:cNvPr id="2" name="Rectangle 1"/>
          <p:cNvSpPr/>
          <p:nvPr/>
        </p:nvSpPr>
        <p:spPr>
          <a:xfrm>
            <a:off x="4819649" y="4144922"/>
            <a:ext cx="4013866" cy="904863"/>
          </a:xfrm>
          <a:prstGeom prst="rect">
            <a:avLst/>
          </a:prstGeom>
        </p:spPr>
        <p:txBody>
          <a:bodyPr wrap="square">
            <a:spAutoFit/>
          </a:bodyPr>
          <a:lstStyle/>
          <a:p>
            <a:pPr eaLnBrk="1" hangingPunct="1">
              <a:lnSpc>
                <a:spcPct val="110000"/>
              </a:lnSpc>
              <a:buFont typeface="Trebuchet MS" pitchFamily="34" charset="0"/>
              <a:buNone/>
            </a:pPr>
            <a:r>
              <a:rPr lang="en-GB" altLang="en-US" b="1" i="1" dirty="0">
                <a:ea typeface="ＭＳ Ｐゴシック" pitchFamily="34" charset="-128"/>
              </a:rPr>
              <a:t>Dennis </a:t>
            </a:r>
            <a:r>
              <a:rPr lang="en-GB" altLang="en-US" b="1" i="1" dirty="0" err="1">
                <a:ea typeface="ＭＳ Ｐゴシック" pitchFamily="34" charset="-128"/>
              </a:rPr>
              <a:t>Hesseling</a:t>
            </a:r>
            <a:endParaRPr lang="en-GB" altLang="en-US" b="1" i="1" dirty="0">
              <a:ea typeface="ＭＳ Ｐゴシック" pitchFamily="34" charset="-128"/>
            </a:endParaRPr>
          </a:p>
          <a:p>
            <a:pPr eaLnBrk="1" hangingPunct="1">
              <a:lnSpc>
                <a:spcPct val="110000"/>
              </a:lnSpc>
              <a:buFont typeface="Trebuchet MS" pitchFamily="34" charset="0"/>
              <a:buNone/>
            </a:pPr>
            <a:r>
              <a:rPr lang="en-GB" altLang="en-US" b="1" i="1" dirty="0">
                <a:ea typeface="ＭＳ Ｐゴシック" pitchFamily="34" charset="-128"/>
              </a:rPr>
              <a:t>Head of the Gas Department</a:t>
            </a:r>
          </a:p>
          <a:p>
            <a:pPr eaLnBrk="1" hangingPunct="1">
              <a:lnSpc>
                <a:spcPct val="110000"/>
              </a:lnSpc>
              <a:buFont typeface="Trebuchet MS" pitchFamily="34" charset="0"/>
              <a:buNone/>
            </a:pPr>
            <a:r>
              <a:rPr lang="en-US" altLang="en-US" b="1" dirty="0" smtClean="0">
                <a:ea typeface="ＭＳ Ｐゴシック" pitchFamily="34" charset="-128"/>
              </a:rPr>
              <a:t>ACER</a:t>
            </a:r>
            <a:endParaRPr lang="en-US" altLang="en-US" b="1" dirty="0">
              <a:ea typeface="ＭＳ Ｐゴシック" pitchFamily="34" charset="-128"/>
            </a:endParaRPr>
          </a:p>
        </p:txBody>
      </p:sp>
      <p:sp>
        <p:nvSpPr>
          <p:cNvPr id="11" name="Titre 9"/>
          <p:cNvSpPr txBox="1">
            <a:spLocks/>
          </p:cNvSpPr>
          <p:nvPr/>
        </p:nvSpPr>
        <p:spPr bwMode="auto">
          <a:xfrm>
            <a:off x="2033588" y="5505391"/>
            <a:ext cx="6935787" cy="100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defTabSz="457200" eaLnBrk="0" fontAlgn="base" hangingPunct="0">
              <a:spcBef>
                <a:spcPct val="0"/>
              </a:spcBef>
              <a:spcAft>
                <a:spcPct val="0"/>
              </a:spcAft>
              <a:defRPr sz="1600">
                <a:solidFill>
                  <a:schemeClr val="tx1"/>
                </a:solidFill>
                <a:latin typeface="Arial" charset="0"/>
              </a:defRPr>
            </a:lvl6pPr>
            <a:lvl7pPr marL="2971800" indent="-228600" defTabSz="457200" eaLnBrk="0" fontAlgn="base" hangingPunct="0">
              <a:spcBef>
                <a:spcPct val="0"/>
              </a:spcBef>
              <a:spcAft>
                <a:spcPct val="0"/>
              </a:spcAft>
              <a:defRPr sz="1600">
                <a:solidFill>
                  <a:schemeClr val="tx1"/>
                </a:solidFill>
                <a:latin typeface="Arial" charset="0"/>
              </a:defRPr>
            </a:lvl7pPr>
            <a:lvl8pPr marL="3429000" indent="-228600" defTabSz="457200" eaLnBrk="0" fontAlgn="base" hangingPunct="0">
              <a:spcBef>
                <a:spcPct val="0"/>
              </a:spcBef>
              <a:spcAft>
                <a:spcPct val="0"/>
              </a:spcAft>
              <a:defRPr sz="1600">
                <a:solidFill>
                  <a:schemeClr val="tx1"/>
                </a:solidFill>
                <a:latin typeface="Arial" charset="0"/>
              </a:defRPr>
            </a:lvl8pPr>
            <a:lvl9pPr marL="3886200" indent="-228600" defTabSz="457200" eaLnBrk="0" fontAlgn="base" hangingPunct="0">
              <a:spcBef>
                <a:spcPct val="0"/>
              </a:spcBef>
              <a:spcAft>
                <a:spcPct val="0"/>
              </a:spcAft>
              <a:defRPr sz="1600">
                <a:solidFill>
                  <a:schemeClr val="tx1"/>
                </a:solidFill>
                <a:latin typeface="Arial" charset="0"/>
              </a:defRPr>
            </a:lvl9pPr>
          </a:lstStyle>
          <a:p>
            <a:pPr algn="r" eaLnBrk="1" hangingPunct="1"/>
            <a:r>
              <a:rPr lang="en-US" altLang="en-US" sz="1800" b="1" dirty="0" smtClean="0">
                <a:solidFill>
                  <a:schemeClr val="bg1"/>
                </a:solidFill>
                <a:ea typeface="ＭＳ Ｐゴシック" pitchFamily="34" charset="-128"/>
              </a:rPr>
              <a:t>GRI SSE RCC meeting</a:t>
            </a:r>
            <a:r>
              <a:rPr lang="en-US" altLang="en-US" sz="1800" b="1" dirty="0">
                <a:solidFill>
                  <a:schemeClr val="bg1"/>
                </a:solidFill>
                <a:ea typeface="ＭＳ Ｐゴシック" pitchFamily="34" charset="-128"/>
              </a:rPr>
              <a:t/>
            </a:r>
            <a:br>
              <a:rPr lang="en-US" altLang="en-US" sz="1800" b="1" dirty="0">
                <a:solidFill>
                  <a:schemeClr val="bg1"/>
                </a:solidFill>
                <a:ea typeface="ＭＳ Ｐゴシック" pitchFamily="34" charset="-128"/>
              </a:rPr>
            </a:br>
            <a:r>
              <a:rPr lang="en-US" altLang="en-US" sz="1800" b="1" dirty="0" smtClean="0">
                <a:solidFill>
                  <a:schemeClr val="bg1"/>
                </a:solidFill>
                <a:ea typeface="ＭＳ Ｐゴシック" pitchFamily="34" charset="-128"/>
              </a:rPr>
              <a:t>Budapest, 7 July 2016</a:t>
            </a:r>
            <a:endParaRPr lang="en-GB" altLang="en-US" sz="1800" b="1" dirty="0">
              <a:solidFill>
                <a:schemeClr val="bg1"/>
              </a:solidFill>
              <a:ea typeface="ＭＳ Ｐゴシック" pitchFamily="34" charset="-128"/>
            </a:endParaRPr>
          </a:p>
        </p:txBody>
      </p:sp>
      <p:sp>
        <p:nvSpPr>
          <p:cNvPr id="12" name="TextBox 11"/>
          <p:cNvSpPr txBox="1"/>
          <p:nvPr/>
        </p:nvSpPr>
        <p:spPr>
          <a:xfrm>
            <a:off x="472440" y="6310027"/>
            <a:ext cx="8186167" cy="461665"/>
          </a:xfrm>
          <a:prstGeom prst="rect">
            <a:avLst/>
          </a:prstGeom>
          <a:noFill/>
        </p:spPr>
        <p:txBody>
          <a:bodyPr wrap="square" rtlCol="0">
            <a:spAutoFit/>
          </a:bodyPr>
          <a:lstStyle/>
          <a:p>
            <a:r>
              <a:rPr lang="en-GB" altLang="en-US" sz="1200" dirty="0">
                <a:solidFill>
                  <a:schemeClr val="bg1"/>
                </a:solidFill>
                <a:latin typeface="Arial" charset="0"/>
              </a:rPr>
              <a:t>The views expressed in this presentation are the views of the speaker and do not necessarily reflect the views of the Agency for the Cooperation of Energy Regulators, or of any of its Boards</a:t>
            </a:r>
            <a:r>
              <a:rPr lang="en-GB" altLang="en-US" sz="1200" dirty="0" smtClean="0">
                <a:solidFill>
                  <a:schemeClr val="bg1"/>
                </a:solidFill>
                <a:latin typeface="Arial" charset="0"/>
              </a:rPr>
              <a:t>.</a:t>
            </a:r>
            <a:endParaRPr lang="en-GB" dirty="0"/>
          </a:p>
        </p:txBody>
      </p:sp>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l="11513" t="17982" r="13400" b="52998"/>
          <a:stretch>
            <a:fillRect/>
          </a:stretch>
        </p:blipFill>
        <p:spPr bwMode="auto">
          <a:xfrm>
            <a:off x="-79375" y="0"/>
            <a:ext cx="9223375" cy="2060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withEffect">
                                  <p:stCondLst>
                                    <p:cond delay="180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4294967295"/>
          </p:nvPr>
        </p:nvSpPr>
        <p:spPr>
          <a:xfrm>
            <a:off x="254000" y="783189"/>
            <a:ext cx="8890000" cy="4110544"/>
          </a:xfrm>
          <a:prstGeom prst="rect">
            <a:avLst/>
          </a:prstGeom>
        </p:spPr>
        <p:txBody>
          <a:bodyPr/>
          <a:lstStyle/>
          <a:p>
            <a:pPr marL="548640" indent="-342900">
              <a:spcBef>
                <a:spcPts val="400"/>
              </a:spcBef>
              <a:spcAft>
                <a:spcPts val="400"/>
              </a:spcAft>
            </a:pPr>
            <a:r>
              <a:rPr lang="en-GB" sz="1900" b="1" dirty="0" smtClean="0">
                <a:solidFill>
                  <a:schemeClr val="tx1"/>
                </a:solidFill>
              </a:rPr>
              <a:t>PCIs are very diverse in </a:t>
            </a:r>
            <a:r>
              <a:rPr lang="en-GB" sz="1900" b="1" dirty="0">
                <a:solidFill>
                  <a:schemeClr val="tx1"/>
                </a:solidFill>
              </a:rPr>
              <a:t>project features </a:t>
            </a:r>
            <a:r>
              <a:rPr lang="en-GB" sz="1900" b="1" dirty="0" smtClean="0">
                <a:solidFill>
                  <a:schemeClr val="tx1"/>
                </a:solidFill>
              </a:rPr>
              <a:t>and maturity</a:t>
            </a:r>
          </a:p>
          <a:p>
            <a:pPr marL="548640" indent="-342900">
              <a:spcBef>
                <a:spcPts val="400"/>
              </a:spcBef>
              <a:spcAft>
                <a:spcPts val="400"/>
              </a:spcAft>
            </a:pPr>
            <a:r>
              <a:rPr lang="en-GB" sz="1900" b="1" dirty="0" smtClean="0">
                <a:solidFill>
                  <a:schemeClr val="tx1"/>
                </a:solidFill>
              </a:rPr>
              <a:t>Less mature projects are often rescheduled: </a:t>
            </a:r>
          </a:p>
          <a:p>
            <a:pPr marL="800100" lvl="1" indent="-342900" algn="l">
              <a:spcBef>
                <a:spcPts val="400"/>
              </a:spcBef>
              <a:spcAft>
                <a:spcPts val="400"/>
              </a:spcAft>
              <a:buFont typeface="Wingdings" panose="05000000000000000000" pitchFamily="2" charset="2"/>
              <a:buChar char="Ø"/>
            </a:pPr>
            <a:r>
              <a:rPr lang="en-US" sz="1500" dirty="0" smtClean="0">
                <a:solidFill>
                  <a:schemeClr val="tx1"/>
                </a:solidFill>
              </a:rPr>
              <a:t>Less mature projects may be dependent on network developments (i.e., on the progress of other projects)</a:t>
            </a:r>
            <a:r>
              <a:rPr lang="en-US" sz="1500" dirty="0">
                <a:solidFill>
                  <a:schemeClr val="tx1"/>
                </a:solidFill>
              </a:rPr>
              <a:t> or market developments (</a:t>
            </a:r>
            <a:r>
              <a:rPr lang="en-US" sz="1500" dirty="0" smtClean="0">
                <a:solidFill>
                  <a:schemeClr val="tx1"/>
                </a:solidFill>
              </a:rPr>
              <a:t>e.g. </a:t>
            </a:r>
            <a:r>
              <a:rPr lang="en-US" sz="1500" dirty="0">
                <a:solidFill>
                  <a:schemeClr val="tx1"/>
                </a:solidFill>
              </a:rPr>
              <a:t>evolution of supply/generation or demand</a:t>
            </a:r>
            <a:r>
              <a:rPr lang="en-US" sz="1500" dirty="0" smtClean="0">
                <a:solidFill>
                  <a:schemeClr val="tx1"/>
                </a:solidFill>
              </a:rPr>
              <a:t>)</a:t>
            </a:r>
          </a:p>
          <a:p>
            <a:pPr marL="800100" lvl="1" indent="-342900" algn="l">
              <a:spcBef>
                <a:spcPts val="400"/>
              </a:spcBef>
              <a:spcAft>
                <a:spcPts val="400"/>
              </a:spcAft>
              <a:buFont typeface="Wingdings" panose="05000000000000000000" pitchFamily="2" charset="2"/>
              <a:buChar char="Ø"/>
            </a:pPr>
            <a:r>
              <a:rPr lang="en-US" sz="1500" dirty="0" smtClean="0">
                <a:solidFill>
                  <a:schemeClr val="tx1"/>
                </a:solidFill>
              </a:rPr>
              <a:t>Such instances reflect that not all PCIs would/should necessarily be built</a:t>
            </a:r>
          </a:p>
          <a:p>
            <a:pPr marL="800100" lvl="1" indent="-342900" algn="l">
              <a:spcBef>
                <a:spcPts val="400"/>
              </a:spcBef>
              <a:spcAft>
                <a:spcPts val="400"/>
              </a:spcAft>
              <a:buFont typeface="Wingdings" panose="05000000000000000000" pitchFamily="2" charset="2"/>
              <a:buChar char="Ø"/>
            </a:pPr>
            <a:r>
              <a:rPr lang="en-US" sz="1500" dirty="0">
                <a:solidFill>
                  <a:schemeClr val="tx1"/>
                </a:solidFill>
              </a:rPr>
              <a:t>Assessing the degree of maturity of projects should take place at the stage of the PCI selection, so that the uncertainties around the less mature projects are identified as such (while not necessarily preventing such projects to be included on the PCI list</a:t>
            </a:r>
            <a:r>
              <a:rPr lang="en-US" sz="1500" dirty="0" smtClean="0">
                <a:solidFill>
                  <a:schemeClr val="tx1"/>
                </a:solidFill>
              </a:rPr>
              <a:t>)</a:t>
            </a:r>
            <a:endParaRPr lang="en-US" sz="1500" dirty="0">
              <a:solidFill>
                <a:schemeClr val="tx1"/>
              </a:solidFill>
            </a:endParaRPr>
          </a:p>
          <a:p>
            <a:pPr marL="548640" indent="-342900">
              <a:spcBef>
                <a:spcPts val="400"/>
              </a:spcBef>
              <a:spcAft>
                <a:spcPts val="400"/>
              </a:spcAft>
            </a:pPr>
            <a:r>
              <a:rPr lang="en-GB" sz="1900" b="1" dirty="0" smtClean="0">
                <a:solidFill>
                  <a:schemeClr val="tx1"/>
                </a:solidFill>
              </a:rPr>
              <a:t>Some </a:t>
            </a:r>
            <a:r>
              <a:rPr lang="en-GB" sz="1900" b="1" dirty="0">
                <a:solidFill>
                  <a:schemeClr val="tx1"/>
                </a:solidFill>
              </a:rPr>
              <a:t>projects do not </a:t>
            </a:r>
            <a:r>
              <a:rPr lang="en-GB" sz="1900" b="1" dirty="0" smtClean="0">
                <a:solidFill>
                  <a:schemeClr val="tx1"/>
                </a:solidFill>
              </a:rPr>
              <a:t>show </a:t>
            </a:r>
            <a:r>
              <a:rPr lang="en-GB" sz="1900" b="1" dirty="0">
                <a:solidFill>
                  <a:schemeClr val="tx1"/>
                </a:solidFill>
              </a:rPr>
              <a:t>visible progress since </a:t>
            </a:r>
            <a:r>
              <a:rPr lang="en-GB" sz="1900" b="1" dirty="0" smtClean="0">
                <a:solidFill>
                  <a:schemeClr val="tx1"/>
                </a:solidFill>
              </a:rPr>
              <a:t>2013:</a:t>
            </a:r>
            <a:endParaRPr lang="en-GB" sz="1900" b="1" dirty="0">
              <a:solidFill>
                <a:schemeClr val="tx1"/>
              </a:solidFill>
            </a:endParaRPr>
          </a:p>
          <a:p>
            <a:pPr marL="800100" lvl="1" indent="-342900" algn="just">
              <a:spcBef>
                <a:spcPts val="400"/>
              </a:spcBef>
              <a:spcAft>
                <a:spcPts val="400"/>
              </a:spcAft>
              <a:buFont typeface="Wingdings" panose="05000000000000000000" pitchFamily="2" charset="2"/>
              <a:buChar char="Ø"/>
            </a:pPr>
            <a:r>
              <a:rPr lang="en-GB" sz="1500" dirty="0">
                <a:solidFill>
                  <a:schemeClr val="tx1"/>
                </a:solidFill>
              </a:rPr>
              <a:t>Not necessarily a problem - lack of progress may be justified</a:t>
            </a:r>
            <a:r>
              <a:rPr lang="en-GB" sz="1500" dirty="0" smtClean="0">
                <a:solidFill>
                  <a:schemeClr val="tx1"/>
                </a:solidFill>
              </a:rPr>
              <a:t> </a:t>
            </a:r>
            <a:r>
              <a:rPr lang="en-GB" sz="1500" dirty="0">
                <a:solidFill>
                  <a:schemeClr val="tx1"/>
                </a:solidFill>
              </a:rPr>
              <a:t>by external reasons </a:t>
            </a:r>
            <a:r>
              <a:rPr lang="en-GB" sz="1500" dirty="0" smtClean="0">
                <a:solidFill>
                  <a:schemeClr val="tx1"/>
                </a:solidFill>
              </a:rPr>
              <a:t>(delays, </a:t>
            </a:r>
            <a:r>
              <a:rPr lang="en-GB" sz="1500" dirty="0">
                <a:solidFill>
                  <a:schemeClr val="tx1"/>
                </a:solidFill>
              </a:rPr>
              <a:t>dependence on network or market developments</a:t>
            </a:r>
            <a:r>
              <a:rPr lang="en-GB" sz="1500" dirty="0" smtClean="0">
                <a:solidFill>
                  <a:schemeClr val="tx1"/>
                </a:solidFill>
              </a:rPr>
              <a:t>) </a:t>
            </a:r>
            <a:r>
              <a:rPr lang="en-GB" sz="1500" dirty="0">
                <a:solidFill>
                  <a:schemeClr val="tx1"/>
                </a:solidFill>
              </a:rPr>
              <a:t>or inherent reasons (large, complex projects may need more than 2-4 years to demonstrate progress, </a:t>
            </a:r>
            <a:r>
              <a:rPr lang="en-GB" sz="1500" dirty="0" smtClean="0">
                <a:solidFill>
                  <a:schemeClr val="tx1"/>
                </a:solidFill>
              </a:rPr>
              <a:t>I.e. </a:t>
            </a:r>
            <a:r>
              <a:rPr lang="en-GB" sz="1500" dirty="0">
                <a:solidFill>
                  <a:schemeClr val="tx1"/>
                </a:solidFill>
              </a:rPr>
              <a:t>more time than the validity of a PCI list</a:t>
            </a:r>
            <a:r>
              <a:rPr lang="en-GB" sz="1500" dirty="0" smtClean="0">
                <a:solidFill>
                  <a:schemeClr val="tx1"/>
                </a:solidFill>
              </a:rPr>
              <a:t>)</a:t>
            </a:r>
            <a:endParaRPr lang="en-GB" sz="1500" dirty="0">
              <a:solidFill>
                <a:schemeClr val="tx1"/>
              </a:solidFill>
            </a:endParaRPr>
          </a:p>
          <a:p>
            <a:pPr marL="800100" lvl="1" indent="-342900" algn="just">
              <a:spcBef>
                <a:spcPts val="400"/>
              </a:spcBef>
              <a:spcAft>
                <a:spcPts val="400"/>
              </a:spcAft>
              <a:buFont typeface="Wingdings" panose="05000000000000000000" pitchFamily="2" charset="2"/>
              <a:buChar char="Ø"/>
            </a:pPr>
            <a:r>
              <a:rPr lang="en-GB" sz="1500" dirty="0">
                <a:solidFill>
                  <a:schemeClr val="tx1"/>
                </a:solidFill>
              </a:rPr>
              <a:t>Some PCIs are repeatedly rescheduled – should they be reconsidered and/or removed from the PCI </a:t>
            </a:r>
            <a:r>
              <a:rPr lang="en-GB" sz="1500" dirty="0" smtClean="0">
                <a:solidFill>
                  <a:schemeClr val="tx1"/>
                </a:solidFill>
              </a:rPr>
              <a:t>list?</a:t>
            </a:r>
            <a:endParaRPr lang="en-GB" sz="1500" dirty="0">
              <a:solidFill>
                <a:schemeClr val="tx1"/>
              </a:solidFill>
            </a:endParaRPr>
          </a:p>
          <a:p>
            <a:pPr>
              <a:buNone/>
            </a:pPr>
            <a:endParaRPr lang="en-GB" sz="2400" dirty="0" smtClean="0">
              <a:solidFill>
                <a:schemeClr val="tx1"/>
              </a:solidFill>
            </a:endParaRPr>
          </a:p>
        </p:txBody>
      </p:sp>
      <p:sp>
        <p:nvSpPr>
          <p:cNvPr id="3" name="TextBox 2"/>
          <p:cNvSpPr txBox="1"/>
          <p:nvPr/>
        </p:nvSpPr>
        <p:spPr>
          <a:xfrm>
            <a:off x="2388595" y="88648"/>
            <a:ext cx="5935133" cy="461665"/>
          </a:xfrm>
          <a:prstGeom prst="rect">
            <a:avLst/>
          </a:prstGeom>
          <a:noFill/>
        </p:spPr>
        <p:txBody>
          <a:bodyPr wrap="square" rtlCol="0">
            <a:spAutoFit/>
          </a:bodyPr>
          <a:lstStyle/>
          <a:p>
            <a:r>
              <a:rPr lang="en-US" sz="2400" b="1" dirty="0" smtClean="0">
                <a:solidFill>
                  <a:schemeClr val="bg1"/>
                </a:solidFill>
              </a:rPr>
              <a:t>Progress and Challenges</a:t>
            </a:r>
            <a:endParaRPr lang="en-GB" sz="2400" b="1" dirty="0">
              <a:solidFill>
                <a:schemeClr val="bg1"/>
              </a:solidFill>
            </a:endParaRPr>
          </a:p>
        </p:txBody>
      </p:sp>
    </p:spTree>
    <p:extLst>
      <p:ext uri="{BB962C8B-B14F-4D97-AF65-F5344CB8AC3E}">
        <p14:creationId xmlns:p14="http://schemas.microsoft.com/office/powerpoint/2010/main" val="10947099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323" y="770352"/>
            <a:ext cx="9144000" cy="565887"/>
          </a:xfrm>
        </p:spPr>
        <p:txBody>
          <a:bodyPr/>
          <a:lstStyle/>
          <a:p>
            <a:r>
              <a:rPr lang="en-GB" sz="2800" b="1" dirty="0">
                <a:solidFill>
                  <a:srgbClr val="005BA1"/>
                </a:solidFill>
                <a:latin typeface="Verdana" pitchFamily="34" charset="0"/>
              </a:rPr>
              <a:t>Cross-border cost allocation: a regulatory tool for regional infrastructure development</a:t>
            </a:r>
            <a:r>
              <a:rPr lang="en-GB" sz="2800" dirty="0"/>
              <a:t/>
            </a:r>
            <a:br>
              <a:rPr lang="en-GB" sz="2800" dirty="0"/>
            </a:br>
            <a:endParaRPr lang="en-GB" altLang="en-US" sz="2800" b="1" dirty="0">
              <a:solidFill>
                <a:srgbClr val="005BA1"/>
              </a:solidFill>
              <a:latin typeface="Verdana" pitchFamily="34" charset="0"/>
            </a:endParaRPr>
          </a:p>
        </p:txBody>
      </p:sp>
      <p:sp>
        <p:nvSpPr>
          <p:cNvPr id="5" name="Content Placeholder 2"/>
          <p:cNvSpPr txBox="1">
            <a:spLocks/>
          </p:cNvSpPr>
          <p:nvPr/>
        </p:nvSpPr>
        <p:spPr>
          <a:xfrm>
            <a:off x="273971" y="1594442"/>
            <a:ext cx="8775138" cy="4651083"/>
          </a:xfrm>
          <a:prstGeom prst="rect">
            <a:avLst/>
          </a:prstGeom>
        </p:spPr>
        <p:txBody>
          <a:bodyPr/>
          <a:lst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MS PGothic"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defTabSz="914400">
              <a:spcAft>
                <a:spcPts val="1200"/>
              </a:spcAft>
            </a:pPr>
            <a:r>
              <a:rPr lang="en-GB" sz="2200" kern="0" dirty="0" smtClean="0"/>
              <a:t>Negative net benefit in one of the hosting countries is a potential barrier in the implementation of projects</a:t>
            </a:r>
          </a:p>
          <a:p>
            <a:pPr defTabSz="914400">
              <a:spcAft>
                <a:spcPts val="1200"/>
              </a:spcAft>
            </a:pPr>
            <a:r>
              <a:rPr lang="en-GB" sz="2200" kern="0" dirty="0" smtClean="0"/>
              <a:t>Takes into account distribution </a:t>
            </a:r>
            <a:r>
              <a:rPr lang="en-GB" sz="2200" kern="0" dirty="0"/>
              <a:t>of costs and benefits across borders </a:t>
            </a:r>
            <a:r>
              <a:rPr lang="en-GB" sz="2200" kern="0" dirty="0" smtClean="0"/>
              <a:t>to enable investments with cross-border impacts</a:t>
            </a:r>
          </a:p>
          <a:p>
            <a:pPr defTabSz="914400">
              <a:spcAft>
                <a:spcPts val="1200"/>
              </a:spcAft>
            </a:pPr>
            <a:r>
              <a:rPr lang="en-GB" sz="2200" kern="0" dirty="0" smtClean="0"/>
              <a:t>Clear regional focus, requires strong cooperation and coordination among promoter(s), neighbouring TSOs and NRAs to take decisions on investment requests including CBCA</a:t>
            </a:r>
          </a:p>
          <a:p>
            <a:pPr defTabSz="914400">
              <a:spcAft>
                <a:spcPts val="1200"/>
              </a:spcAft>
            </a:pPr>
            <a:r>
              <a:rPr lang="en-GB" sz="2200" kern="0" dirty="0" smtClean="0"/>
              <a:t>ACER as last </a:t>
            </a:r>
            <a:r>
              <a:rPr lang="en-GB" sz="2200" kern="0" dirty="0"/>
              <a:t>resort decision maker </a:t>
            </a:r>
            <a:r>
              <a:rPr lang="en-GB" sz="2200" kern="0" dirty="0" smtClean="0"/>
              <a:t>in </a:t>
            </a:r>
            <a:r>
              <a:rPr lang="en-GB" sz="2200" kern="0" dirty="0"/>
              <a:t>case of </a:t>
            </a:r>
            <a:r>
              <a:rPr lang="en-GB" sz="2200" kern="0" dirty="0" smtClean="0"/>
              <a:t>lack </a:t>
            </a:r>
            <a:r>
              <a:rPr lang="en-GB" sz="2200" kern="0" dirty="0"/>
              <a:t>of </a:t>
            </a:r>
            <a:r>
              <a:rPr lang="en-GB" sz="2200" kern="0" dirty="0" smtClean="0"/>
              <a:t>agreement among NRAs or specific request by NRAs</a:t>
            </a:r>
          </a:p>
          <a:p>
            <a:pPr defTabSz="914400">
              <a:spcAft>
                <a:spcPts val="1200"/>
              </a:spcAft>
            </a:pPr>
            <a:r>
              <a:rPr lang="en-GB" sz="2200" kern="0" dirty="0" smtClean="0"/>
              <a:t>Complex process in practice</a:t>
            </a:r>
          </a:p>
          <a:p>
            <a:pPr defTabSz="914400"/>
            <a:endParaRPr lang="en-GB" sz="2200" kern="0" dirty="0" smtClean="0"/>
          </a:p>
          <a:p>
            <a:pPr defTabSz="914400"/>
            <a:endParaRPr lang="en-GB" sz="2200" kern="0" dirty="0"/>
          </a:p>
        </p:txBody>
      </p:sp>
      <p:sp>
        <p:nvSpPr>
          <p:cNvPr id="4" name="Title 3"/>
          <p:cNvSpPr txBox="1">
            <a:spLocks/>
          </p:cNvSpPr>
          <p:nvPr/>
        </p:nvSpPr>
        <p:spPr bwMode="auto">
          <a:xfrm>
            <a:off x="2314440" y="70958"/>
            <a:ext cx="6795056"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en-GB" altLang="en-US" sz="2400" b="1" dirty="0" smtClean="0">
                <a:solidFill>
                  <a:schemeClr val="bg1"/>
                </a:solidFill>
                <a:latin typeface="Verdana" panose="020B0604030504040204" pitchFamily="34" charset="0"/>
                <a:ea typeface="MS PGothic" panose="020B0600070205080204" pitchFamily="34" charset="-128"/>
              </a:rPr>
              <a:t>CBCA: Regional regulatory tool</a:t>
            </a:r>
            <a:endParaRPr lang="en-GB" altLang="en-US" sz="2400" b="1" dirty="0">
              <a:solidFill>
                <a:schemeClr val="bg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848719223"/>
      </p:ext>
    </p:extLst>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pSp>
        <p:nvGrpSpPr>
          <p:cNvPr id="19" name="Group 18"/>
          <p:cNvGrpSpPr/>
          <p:nvPr/>
        </p:nvGrpSpPr>
        <p:grpSpPr>
          <a:xfrm>
            <a:off x="493084" y="646015"/>
            <a:ext cx="8442960" cy="5744908"/>
            <a:chOff x="1020805" y="0"/>
            <a:chExt cx="9118122" cy="6562137"/>
          </a:xfrm>
        </p:grpSpPr>
        <p:grpSp>
          <p:nvGrpSpPr>
            <p:cNvPr id="34820" name="Group 1"/>
            <p:cNvGrpSpPr>
              <a:grpSpLocks/>
            </p:cNvGrpSpPr>
            <p:nvPr/>
          </p:nvGrpSpPr>
          <p:grpSpPr bwMode="auto">
            <a:xfrm>
              <a:off x="1020805" y="0"/>
              <a:ext cx="8377889" cy="6562137"/>
              <a:chOff x="1025525" y="377825"/>
              <a:chExt cx="7218563" cy="5979098"/>
            </a:xfrm>
          </p:grpSpPr>
          <p:pic>
            <p:nvPicPr>
              <p:cNvPr id="34822" name="Picture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818205">
                <a:off x="5487988" y="2746375"/>
                <a:ext cx="2444750" cy="1714500"/>
              </a:xfrm>
              <a:prstGeom prst="rect">
                <a:avLst/>
              </a:prstGeom>
              <a:solidFill>
                <a:srgbClr val="005BAB"/>
              </a:solidFill>
              <a:ln w="9525">
                <a:solidFill>
                  <a:srgbClr val="EAEAEA"/>
                </a:solidFill>
                <a:round/>
                <a:headEnd/>
                <a:tailEnd/>
              </a:ln>
              <a:extLst/>
            </p:spPr>
          </p:pic>
          <p:sp>
            <p:nvSpPr>
              <p:cNvPr id="81" name="Freeform 166"/>
              <p:cNvSpPr>
                <a:spLocks/>
              </p:cNvSpPr>
              <p:nvPr/>
            </p:nvSpPr>
            <p:spPr bwMode="auto">
              <a:xfrm>
                <a:off x="5909538" y="6224634"/>
                <a:ext cx="433287" cy="132289"/>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82" name="Freeform 177"/>
              <p:cNvSpPr>
                <a:spLocks/>
              </p:cNvSpPr>
              <p:nvPr/>
            </p:nvSpPr>
            <p:spPr bwMode="auto">
              <a:xfrm>
                <a:off x="6550803" y="6027941"/>
                <a:ext cx="91856" cy="80069"/>
              </a:xfrm>
              <a:custGeom>
                <a:avLst/>
                <a:gdLst>
                  <a:gd name="T0" fmla="*/ 2147483647 w 49"/>
                  <a:gd name="T1" fmla="*/ 0 h 44"/>
                  <a:gd name="T2" fmla="*/ 2147483647 w 49"/>
                  <a:gd name="T3" fmla="*/ 2147483647 h 44"/>
                  <a:gd name="T4" fmla="*/ 2147483647 w 49"/>
                  <a:gd name="T5" fmla="*/ 2147483647 h 44"/>
                  <a:gd name="T6" fmla="*/ 2147483647 w 49"/>
                  <a:gd name="T7" fmla="*/ 2147483647 h 44"/>
                  <a:gd name="T8" fmla="*/ 0 w 49"/>
                  <a:gd name="T9" fmla="*/ 2147483647 h 44"/>
                  <a:gd name="T10" fmla="*/ 2147483647 w 49"/>
                  <a:gd name="T11" fmla="*/ 2147483647 h 44"/>
                  <a:gd name="T12" fmla="*/ 2147483647 w 49"/>
                  <a:gd name="T13" fmla="*/ 2147483647 h 44"/>
                  <a:gd name="T14" fmla="*/ 2147483647 w 49"/>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49"/>
                  <a:gd name="T25" fmla="*/ 0 h 44"/>
                  <a:gd name="T26" fmla="*/ 49 w 49"/>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9" h="44">
                    <a:moveTo>
                      <a:pt x="49" y="0"/>
                    </a:moveTo>
                    <a:lnTo>
                      <a:pt x="49" y="15"/>
                    </a:lnTo>
                    <a:lnTo>
                      <a:pt x="19" y="38"/>
                    </a:lnTo>
                    <a:lnTo>
                      <a:pt x="4" y="44"/>
                    </a:lnTo>
                    <a:lnTo>
                      <a:pt x="0" y="42"/>
                    </a:lnTo>
                    <a:lnTo>
                      <a:pt x="4" y="25"/>
                    </a:lnTo>
                    <a:lnTo>
                      <a:pt x="26" y="8"/>
                    </a:lnTo>
                    <a:lnTo>
                      <a:pt x="49"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83" name="Freeform 180"/>
              <p:cNvSpPr>
                <a:spLocks/>
              </p:cNvSpPr>
              <p:nvPr/>
            </p:nvSpPr>
            <p:spPr bwMode="auto">
              <a:xfrm>
                <a:off x="6533471" y="5904356"/>
                <a:ext cx="91856" cy="52219"/>
              </a:xfrm>
              <a:custGeom>
                <a:avLst/>
                <a:gdLst>
                  <a:gd name="T0" fmla="*/ 2147483647 w 48"/>
                  <a:gd name="T1" fmla="*/ 2147483647 h 28"/>
                  <a:gd name="T2" fmla="*/ 2147483647 w 48"/>
                  <a:gd name="T3" fmla="*/ 2147483647 h 28"/>
                  <a:gd name="T4" fmla="*/ 2147483647 w 48"/>
                  <a:gd name="T5" fmla="*/ 2147483647 h 28"/>
                  <a:gd name="T6" fmla="*/ 0 w 48"/>
                  <a:gd name="T7" fmla="*/ 2147483647 h 28"/>
                  <a:gd name="T8" fmla="*/ 2147483647 w 48"/>
                  <a:gd name="T9" fmla="*/ 2147483647 h 28"/>
                  <a:gd name="T10" fmla="*/ 2147483647 w 48"/>
                  <a:gd name="T11" fmla="*/ 0 h 28"/>
                  <a:gd name="T12" fmla="*/ 2147483647 w 48"/>
                  <a:gd name="T13" fmla="*/ 2147483647 h 28"/>
                  <a:gd name="T14" fmla="*/ 0 60000 65536"/>
                  <a:gd name="T15" fmla="*/ 0 60000 65536"/>
                  <a:gd name="T16" fmla="*/ 0 60000 65536"/>
                  <a:gd name="T17" fmla="*/ 0 60000 65536"/>
                  <a:gd name="T18" fmla="*/ 0 60000 65536"/>
                  <a:gd name="T19" fmla="*/ 0 60000 65536"/>
                  <a:gd name="T20" fmla="*/ 0 60000 65536"/>
                  <a:gd name="T21" fmla="*/ 0 w 48"/>
                  <a:gd name="T22" fmla="*/ 0 h 28"/>
                  <a:gd name="T23" fmla="*/ 48 w 48"/>
                  <a:gd name="T24" fmla="*/ 28 h 2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8" h="28">
                    <a:moveTo>
                      <a:pt x="48" y="7"/>
                    </a:moveTo>
                    <a:lnTo>
                      <a:pt x="27" y="28"/>
                    </a:lnTo>
                    <a:lnTo>
                      <a:pt x="10" y="28"/>
                    </a:lnTo>
                    <a:lnTo>
                      <a:pt x="0" y="17"/>
                    </a:lnTo>
                    <a:lnTo>
                      <a:pt x="8" y="2"/>
                    </a:lnTo>
                    <a:lnTo>
                      <a:pt x="31" y="0"/>
                    </a:lnTo>
                    <a:lnTo>
                      <a:pt x="48" y="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84" name="Freeform 128"/>
              <p:cNvSpPr>
                <a:spLocks/>
              </p:cNvSpPr>
              <p:nvPr/>
            </p:nvSpPr>
            <p:spPr bwMode="auto">
              <a:xfrm>
                <a:off x="1025525" y="4104535"/>
                <a:ext cx="660329" cy="1063530"/>
              </a:xfrm>
              <a:custGeom>
                <a:avLst/>
                <a:gdLst>
                  <a:gd name="T0" fmla="*/ 2147483647 w 351"/>
                  <a:gd name="T1" fmla="*/ 0 h 573"/>
                  <a:gd name="T2" fmla="*/ 2147483647 w 351"/>
                  <a:gd name="T3" fmla="*/ 2147483647 h 573"/>
                  <a:gd name="T4" fmla="*/ 2147483647 w 351"/>
                  <a:gd name="T5" fmla="*/ 2147483647 h 573"/>
                  <a:gd name="T6" fmla="*/ 2147483647 w 351"/>
                  <a:gd name="T7" fmla="*/ 2147483647 h 573"/>
                  <a:gd name="T8" fmla="*/ 2147483647 w 351"/>
                  <a:gd name="T9" fmla="*/ 2147483647 h 573"/>
                  <a:gd name="T10" fmla="*/ 2147483647 w 351"/>
                  <a:gd name="T11" fmla="*/ 2147483647 h 573"/>
                  <a:gd name="T12" fmla="*/ 2147483647 w 351"/>
                  <a:gd name="T13" fmla="*/ 2147483647 h 573"/>
                  <a:gd name="T14" fmla="*/ 2147483647 w 351"/>
                  <a:gd name="T15" fmla="*/ 2147483647 h 573"/>
                  <a:gd name="T16" fmla="*/ 2147483647 w 351"/>
                  <a:gd name="T17" fmla="*/ 2147483647 h 573"/>
                  <a:gd name="T18" fmla="*/ 2147483647 w 351"/>
                  <a:gd name="T19" fmla="*/ 2147483647 h 573"/>
                  <a:gd name="T20" fmla="*/ 2147483647 w 351"/>
                  <a:gd name="T21" fmla="*/ 2147483647 h 573"/>
                  <a:gd name="T22" fmla="*/ 2147483647 w 351"/>
                  <a:gd name="T23" fmla="*/ 2147483647 h 573"/>
                  <a:gd name="T24" fmla="*/ 2147483647 w 351"/>
                  <a:gd name="T25" fmla="*/ 2147483647 h 573"/>
                  <a:gd name="T26" fmla="*/ 2147483647 w 351"/>
                  <a:gd name="T27" fmla="*/ 2147483647 h 573"/>
                  <a:gd name="T28" fmla="*/ 2147483647 w 351"/>
                  <a:gd name="T29" fmla="*/ 2147483647 h 573"/>
                  <a:gd name="T30" fmla="*/ 2147483647 w 351"/>
                  <a:gd name="T31" fmla="*/ 2147483647 h 573"/>
                  <a:gd name="T32" fmla="*/ 2147483647 w 351"/>
                  <a:gd name="T33" fmla="*/ 2147483647 h 573"/>
                  <a:gd name="T34" fmla="*/ 2147483647 w 351"/>
                  <a:gd name="T35" fmla="*/ 2147483647 h 573"/>
                  <a:gd name="T36" fmla="*/ 2147483647 w 351"/>
                  <a:gd name="T37" fmla="*/ 2147483647 h 573"/>
                  <a:gd name="T38" fmla="*/ 2147483647 w 351"/>
                  <a:gd name="T39" fmla="*/ 2147483647 h 573"/>
                  <a:gd name="T40" fmla="*/ 2147483647 w 351"/>
                  <a:gd name="T41" fmla="*/ 2147483647 h 573"/>
                  <a:gd name="T42" fmla="*/ 0 w 351"/>
                  <a:gd name="T43" fmla="*/ 2147483647 h 573"/>
                  <a:gd name="T44" fmla="*/ 2147483647 w 351"/>
                  <a:gd name="T45" fmla="*/ 2147483647 h 573"/>
                  <a:gd name="T46" fmla="*/ 2147483647 w 351"/>
                  <a:gd name="T47" fmla="*/ 2147483647 h 573"/>
                  <a:gd name="T48" fmla="*/ 2147483647 w 351"/>
                  <a:gd name="T49" fmla="*/ 2147483647 h 573"/>
                  <a:gd name="T50" fmla="*/ 2147483647 w 351"/>
                  <a:gd name="T51" fmla="*/ 2147483647 h 573"/>
                  <a:gd name="T52" fmla="*/ 2147483647 w 351"/>
                  <a:gd name="T53" fmla="*/ 2147483647 h 573"/>
                  <a:gd name="T54" fmla="*/ 2147483647 w 351"/>
                  <a:gd name="T55" fmla="*/ 2147483647 h 573"/>
                  <a:gd name="T56" fmla="*/ 2147483647 w 351"/>
                  <a:gd name="T57" fmla="*/ 2147483647 h 573"/>
                  <a:gd name="T58" fmla="*/ 2147483647 w 351"/>
                  <a:gd name="T59" fmla="*/ 2147483647 h 573"/>
                  <a:gd name="T60" fmla="*/ 2147483647 w 351"/>
                  <a:gd name="T61" fmla="*/ 2147483647 h 573"/>
                  <a:gd name="T62" fmla="*/ 2147483647 w 351"/>
                  <a:gd name="T63" fmla="*/ 2147483647 h 573"/>
                  <a:gd name="T64" fmla="*/ 2147483647 w 351"/>
                  <a:gd name="T65" fmla="*/ 2147483647 h 573"/>
                  <a:gd name="T66" fmla="*/ 2147483647 w 351"/>
                  <a:gd name="T67" fmla="*/ 2147483647 h 573"/>
                  <a:gd name="T68" fmla="*/ 2147483647 w 351"/>
                  <a:gd name="T69" fmla="*/ 2147483647 h 57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51"/>
                  <a:gd name="T106" fmla="*/ 0 h 573"/>
                  <a:gd name="T107" fmla="*/ 351 w 351"/>
                  <a:gd name="T108" fmla="*/ 573 h 57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51" h="573">
                    <a:moveTo>
                      <a:pt x="178" y="6"/>
                    </a:moveTo>
                    <a:lnTo>
                      <a:pt x="201" y="0"/>
                    </a:lnTo>
                    <a:lnTo>
                      <a:pt x="220" y="23"/>
                    </a:lnTo>
                    <a:lnTo>
                      <a:pt x="222" y="49"/>
                    </a:lnTo>
                    <a:lnTo>
                      <a:pt x="229" y="55"/>
                    </a:lnTo>
                    <a:lnTo>
                      <a:pt x="241" y="51"/>
                    </a:lnTo>
                    <a:lnTo>
                      <a:pt x="281" y="70"/>
                    </a:lnTo>
                    <a:lnTo>
                      <a:pt x="292" y="59"/>
                    </a:lnTo>
                    <a:lnTo>
                      <a:pt x="309" y="57"/>
                    </a:lnTo>
                    <a:lnTo>
                      <a:pt x="319" y="74"/>
                    </a:lnTo>
                    <a:lnTo>
                      <a:pt x="328" y="101"/>
                    </a:lnTo>
                    <a:lnTo>
                      <a:pt x="343" y="116"/>
                    </a:lnTo>
                    <a:lnTo>
                      <a:pt x="351" y="127"/>
                    </a:lnTo>
                    <a:lnTo>
                      <a:pt x="347" y="135"/>
                    </a:lnTo>
                    <a:lnTo>
                      <a:pt x="317" y="146"/>
                    </a:lnTo>
                    <a:lnTo>
                      <a:pt x="284" y="165"/>
                    </a:lnTo>
                    <a:lnTo>
                      <a:pt x="286" y="203"/>
                    </a:lnTo>
                    <a:lnTo>
                      <a:pt x="267" y="220"/>
                    </a:lnTo>
                    <a:lnTo>
                      <a:pt x="250" y="237"/>
                    </a:lnTo>
                    <a:lnTo>
                      <a:pt x="248" y="271"/>
                    </a:lnTo>
                    <a:lnTo>
                      <a:pt x="248" y="292"/>
                    </a:lnTo>
                    <a:lnTo>
                      <a:pt x="235" y="309"/>
                    </a:lnTo>
                    <a:lnTo>
                      <a:pt x="224" y="292"/>
                    </a:lnTo>
                    <a:lnTo>
                      <a:pt x="208" y="300"/>
                    </a:lnTo>
                    <a:lnTo>
                      <a:pt x="203" y="309"/>
                    </a:lnTo>
                    <a:lnTo>
                      <a:pt x="201" y="338"/>
                    </a:lnTo>
                    <a:lnTo>
                      <a:pt x="208" y="349"/>
                    </a:lnTo>
                    <a:lnTo>
                      <a:pt x="203" y="378"/>
                    </a:lnTo>
                    <a:lnTo>
                      <a:pt x="193" y="391"/>
                    </a:lnTo>
                    <a:lnTo>
                      <a:pt x="178" y="412"/>
                    </a:lnTo>
                    <a:lnTo>
                      <a:pt x="171" y="431"/>
                    </a:lnTo>
                    <a:lnTo>
                      <a:pt x="174" y="465"/>
                    </a:lnTo>
                    <a:lnTo>
                      <a:pt x="186" y="486"/>
                    </a:lnTo>
                    <a:lnTo>
                      <a:pt x="178" y="497"/>
                    </a:lnTo>
                    <a:lnTo>
                      <a:pt x="146" y="509"/>
                    </a:lnTo>
                    <a:lnTo>
                      <a:pt x="133" y="524"/>
                    </a:lnTo>
                    <a:lnTo>
                      <a:pt x="131" y="539"/>
                    </a:lnTo>
                    <a:lnTo>
                      <a:pt x="131" y="569"/>
                    </a:lnTo>
                    <a:lnTo>
                      <a:pt x="93" y="569"/>
                    </a:lnTo>
                    <a:lnTo>
                      <a:pt x="68" y="573"/>
                    </a:lnTo>
                    <a:lnTo>
                      <a:pt x="38" y="535"/>
                    </a:lnTo>
                    <a:lnTo>
                      <a:pt x="21" y="535"/>
                    </a:lnTo>
                    <a:lnTo>
                      <a:pt x="7" y="535"/>
                    </a:lnTo>
                    <a:lnTo>
                      <a:pt x="0" y="520"/>
                    </a:lnTo>
                    <a:lnTo>
                      <a:pt x="7" y="505"/>
                    </a:lnTo>
                    <a:lnTo>
                      <a:pt x="26" y="475"/>
                    </a:lnTo>
                    <a:lnTo>
                      <a:pt x="34" y="446"/>
                    </a:lnTo>
                    <a:lnTo>
                      <a:pt x="55" y="412"/>
                    </a:lnTo>
                    <a:lnTo>
                      <a:pt x="59" y="393"/>
                    </a:lnTo>
                    <a:lnTo>
                      <a:pt x="51" y="378"/>
                    </a:lnTo>
                    <a:lnTo>
                      <a:pt x="38" y="366"/>
                    </a:lnTo>
                    <a:lnTo>
                      <a:pt x="34" y="359"/>
                    </a:lnTo>
                    <a:lnTo>
                      <a:pt x="51" y="351"/>
                    </a:lnTo>
                    <a:lnTo>
                      <a:pt x="59" y="332"/>
                    </a:lnTo>
                    <a:lnTo>
                      <a:pt x="43" y="328"/>
                    </a:lnTo>
                    <a:lnTo>
                      <a:pt x="26" y="336"/>
                    </a:lnTo>
                    <a:lnTo>
                      <a:pt x="26" y="311"/>
                    </a:lnTo>
                    <a:lnTo>
                      <a:pt x="34" y="298"/>
                    </a:lnTo>
                    <a:lnTo>
                      <a:pt x="43" y="283"/>
                    </a:lnTo>
                    <a:lnTo>
                      <a:pt x="47" y="264"/>
                    </a:lnTo>
                    <a:lnTo>
                      <a:pt x="51" y="249"/>
                    </a:lnTo>
                    <a:lnTo>
                      <a:pt x="59" y="245"/>
                    </a:lnTo>
                    <a:lnTo>
                      <a:pt x="72" y="254"/>
                    </a:lnTo>
                    <a:lnTo>
                      <a:pt x="93" y="220"/>
                    </a:lnTo>
                    <a:lnTo>
                      <a:pt x="106" y="196"/>
                    </a:lnTo>
                    <a:lnTo>
                      <a:pt x="140" y="152"/>
                    </a:lnTo>
                    <a:lnTo>
                      <a:pt x="140" y="133"/>
                    </a:lnTo>
                    <a:lnTo>
                      <a:pt x="157" y="101"/>
                    </a:lnTo>
                    <a:lnTo>
                      <a:pt x="161" y="70"/>
                    </a:lnTo>
                    <a:lnTo>
                      <a:pt x="169" y="51"/>
                    </a:lnTo>
                    <a:lnTo>
                      <a:pt x="178" y="6"/>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5" name="Freeform 129"/>
              <p:cNvSpPr>
                <a:spLocks/>
              </p:cNvSpPr>
              <p:nvPr/>
            </p:nvSpPr>
            <p:spPr bwMode="auto">
              <a:xfrm>
                <a:off x="1271632" y="3772072"/>
                <a:ext cx="1755679" cy="1751083"/>
              </a:xfrm>
              <a:custGeom>
                <a:avLst/>
                <a:gdLst>
                  <a:gd name="T0" fmla="*/ 2147483647 w 933"/>
                  <a:gd name="T1" fmla="*/ 2147483647 h 941"/>
                  <a:gd name="T2" fmla="*/ 2147483647 w 933"/>
                  <a:gd name="T3" fmla="*/ 2147483647 h 941"/>
                  <a:gd name="T4" fmla="*/ 2147483647 w 933"/>
                  <a:gd name="T5" fmla="*/ 2147483647 h 941"/>
                  <a:gd name="T6" fmla="*/ 2147483647 w 933"/>
                  <a:gd name="T7" fmla="*/ 2147483647 h 941"/>
                  <a:gd name="T8" fmla="*/ 2147483647 w 933"/>
                  <a:gd name="T9" fmla="*/ 2147483647 h 941"/>
                  <a:gd name="T10" fmla="*/ 2147483647 w 933"/>
                  <a:gd name="T11" fmla="*/ 2147483647 h 941"/>
                  <a:gd name="T12" fmla="*/ 2147483647 w 933"/>
                  <a:gd name="T13" fmla="*/ 2147483647 h 941"/>
                  <a:gd name="T14" fmla="*/ 2147483647 w 933"/>
                  <a:gd name="T15" fmla="*/ 2147483647 h 941"/>
                  <a:gd name="T16" fmla="*/ 2147483647 w 933"/>
                  <a:gd name="T17" fmla="*/ 2147483647 h 941"/>
                  <a:gd name="T18" fmla="*/ 2147483647 w 933"/>
                  <a:gd name="T19" fmla="*/ 2147483647 h 941"/>
                  <a:gd name="T20" fmla="*/ 2147483647 w 933"/>
                  <a:gd name="T21" fmla="*/ 2147483647 h 941"/>
                  <a:gd name="T22" fmla="*/ 2147483647 w 933"/>
                  <a:gd name="T23" fmla="*/ 2147483647 h 941"/>
                  <a:gd name="T24" fmla="*/ 2147483647 w 933"/>
                  <a:gd name="T25" fmla="*/ 2147483647 h 941"/>
                  <a:gd name="T26" fmla="*/ 2147483647 w 933"/>
                  <a:gd name="T27" fmla="*/ 2147483647 h 941"/>
                  <a:gd name="T28" fmla="*/ 2147483647 w 933"/>
                  <a:gd name="T29" fmla="*/ 2147483647 h 941"/>
                  <a:gd name="T30" fmla="*/ 2147483647 w 933"/>
                  <a:gd name="T31" fmla="*/ 2147483647 h 941"/>
                  <a:gd name="T32" fmla="*/ 2147483647 w 933"/>
                  <a:gd name="T33" fmla="*/ 2147483647 h 941"/>
                  <a:gd name="T34" fmla="*/ 2147483647 w 933"/>
                  <a:gd name="T35" fmla="*/ 2147483647 h 941"/>
                  <a:gd name="T36" fmla="*/ 2147483647 w 933"/>
                  <a:gd name="T37" fmla="*/ 2147483647 h 941"/>
                  <a:gd name="T38" fmla="*/ 2147483647 w 933"/>
                  <a:gd name="T39" fmla="*/ 2147483647 h 941"/>
                  <a:gd name="T40" fmla="*/ 2147483647 w 933"/>
                  <a:gd name="T41" fmla="*/ 2147483647 h 941"/>
                  <a:gd name="T42" fmla="*/ 2147483647 w 933"/>
                  <a:gd name="T43" fmla="*/ 2147483647 h 941"/>
                  <a:gd name="T44" fmla="*/ 2147483647 w 933"/>
                  <a:gd name="T45" fmla="*/ 2147483647 h 941"/>
                  <a:gd name="T46" fmla="*/ 2147483647 w 933"/>
                  <a:gd name="T47" fmla="*/ 2147483647 h 941"/>
                  <a:gd name="T48" fmla="*/ 2147483647 w 933"/>
                  <a:gd name="T49" fmla="*/ 2147483647 h 941"/>
                  <a:gd name="T50" fmla="*/ 2147483647 w 933"/>
                  <a:gd name="T51" fmla="*/ 2147483647 h 941"/>
                  <a:gd name="T52" fmla="*/ 2147483647 w 933"/>
                  <a:gd name="T53" fmla="*/ 2147483647 h 941"/>
                  <a:gd name="T54" fmla="*/ 2147483647 w 933"/>
                  <a:gd name="T55" fmla="*/ 2147483647 h 941"/>
                  <a:gd name="T56" fmla="*/ 2147483647 w 933"/>
                  <a:gd name="T57" fmla="*/ 2147483647 h 941"/>
                  <a:gd name="T58" fmla="*/ 2147483647 w 933"/>
                  <a:gd name="T59" fmla="*/ 2147483647 h 941"/>
                  <a:gd name="T60" fmla="*/ 2147483647 w 933"/>
                  <a:gd name="T61" fmla="*/ 2147483647 h 941"/>
                  <a:gd name="T62" fmla="*/ 2147483647 w 933"/>
                  <a:gd name="T63" fmla="*/ 2147483647 h 941"/>
                  <a:gd name="T64" fmla="*/ 2147483647 w 933"/>
                  <a:gd name="T65" fmla="*/ 2147483647 h 941"/>
                  <a:gd name="T66" fmla="*/ 2147483647 w 933"/>
                  <a:gd name="T67" fmla="*/ 2147483647 h 941"/>
                  <a:gd name="T68" fmla="*/ 2147483647 w 933"/>
                  <a:gd name="T69" fmla="*/ 2147483647 h 941"/>
                  <a:gd name="T70" fmla="*/ 2147483647 w 933"/>
                  <a:gd name="T71" fmla="*/ 2147483647 h 941"/>
                  <a:gd name="T72" fmla="*/ 2147483647 w 933"/>
                  <a:gd name="T73" fmla="*/ 2147483647 h 941"/>
                  <a:gd name="T74" fmla="*/ 2147483647 w 933"/>
                  <a:gd name="T75" fmla="*/ 2147483647 h 941"/>
                  <a:gd name="T76" fmla="*/ 2147483647 w 933"/>
                  <a:gd name="T77" fmla="*/ 2147483647 h 941"/>
                  <a:gd name="T78" fmla="*/ 2147483647 w 933"/>
                  <a:gd name="T79" fmla="*/ 2147483647 h 941"/>
                  <a:gd name="T80" fmla="*/ 2147483647 w 933"/>
                  <a:gd name="T81" fmla="*/ 2147483647 h 941"/>
                  <a:gd name="T82" fmla="*/ 2147483647 w 933"/>
                  <a:gd name="T83" fmla="*/ 2147483647 h 941"/>
                  <a:gd name="T84" fmla="*/ 2147483647 w 933"/>
                  <a:gd name="T85" fmla="*/ 2147483647 h 941"/>
                  <a:gd name="T86" fmla="*/ 0 w 933"/>
                  <a:gd name="T87" fmla="*/ 2147483647 h 941"/>
                  <a:gd name="T88" fmla="*/ 2147483647 w 933"/>
                  <a:gd name="T89" fmla="*/ 2147483647 h 941"/>
                  <a:gd name="T90" fmla="*/ 2147483647 w 933"/>
                  <a:gd name="T91" fmla="*/ 2147483647 h 941"/>
                  <a:gd name="T92" fmla="*/ 2147483647 w 933"/>
                  <a:gd name="T93" fmla="*/ 2147483647 h 941"/>
                  <a:gd name="T94" fmla="*/ 2147483647 w 933"/>
                  <a:gd name="T95" fmla="*/ 2147483647 h 941"/>
                  <a:gd name="T96" fmla="*/ 2147483647 w 933"/>
                  <a:gd name="T97" fmla="*/ 2147483647 h 941"/>
                  <a:gd name="T98" fmla="*/ 2147483647 w 933"/>
                  <a:gd name="T99" fmla="*/ 2147483647 h 941"/>
                  <a:gd name="T100" fmla="*/ 2147483647 w 933"/>
                  <a:gd name="T101" fmla="*/ 2147483647 h 941"/>
                  <a:gd name="T102" fmla="*/ 2147483647 w 933"/>
                  <a:gd name="T103" fmla="*/ 2147483647 h 941"/>
                  <a:gd name="T104" fmla="*/ 2147483647 w 933"/>
                  <a:gd name="T105" fmla="*/ 2147483647 h 941"/>
                  <a:gd name="T106" fmla="*/ 2147483647 w 933"/>
                  <a:gd name="T107" fmla="*/ 2147483647 h 941"/>
                  <a:gd name="T108" fmla="*/ 2147483647 w 933"/>
                  <a:gd name="T109" fmla="*/ 2147483647 h 941"/>
                  <a:gd name="T110" fmla="*/ 2147483647 w 933"/>
                  <a:gd name="T111" fmla="*/ 2147483647 h 941"/>
                  <a:gd name="T112" fmla="*/ 2147483647 w 933"/>
                  <a:gd name="T113" fmla="*/ 2147483647 h 941"/>
                  <a:gd name="T114" fmla="*/ 2147483647 w 933"/>
                  <a:gd name="T115" fmla="*/ 2147483647 h 941"/>
                  <a:gd name="T116" fmla="*/ 2147483647 w 933"/>
                  <a:gd name="T117" fmla="*/ 2147483647 h 941"/>
                  <a:gd name="T118" fmla="*/ 2147483647 w 933"/>
                  <a:gd name="T119" fmla="*/ 2147483647 h 941"/>
                  <a:gd name="T120" fmla="*/ 2147483647 w 933"/>
                  <a:gd name="T121" fmla="*/ 2147483647 h 94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33"/>
                  <a:gd name="T184" fmla="*/ 0 h 941"/>
                  <a:gd name="T185" fmla="*/ 933 w 933"/>
                  <a:gd name="T186" fmla="*/ 941 h 941"/>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33" h="941">
                    <a:moveTo>
                      <a:pt x="49" y="187"/>
                    </a:moveTo>
                    <a:lnTo>
                      <a:pt x="45" y="170"/>
                    </a:lnTo>
                    <a:lnTo>
                      <a:pt x="49" y="150"/>
                    </a:lnTo>
                    <a:lnTo>
                      <a:pt x="74" y="102"/>
                    </a:lnTo>
                    <a:lnTo>
                      <a:pt x="62" y="91"/>
                    </a:lnTo>
                    <a:lnTo>
                      <a:pt x="66" y="79"/>
                    </a:lnTo>
                    <a:lnTo>
                      <a:pt x="51" y="74"/>
                    </a:lnTo>
                    <a:lnTo>
                      <a:pt x="51" y="53"/>
                    </a:lnTo>
                    <a:lnTo>
                      <a:pt x="62" y="41"/>
                    </a:lnTo>
                    <a:lnTo>
                      <a:pt x="104" y="26"/>
                    </a:lnTo>
                    <a:lnTo>
                      <a:pt x="138" y="28"/>
                    </a:lnTo>
                    <a:lnTo>
                      <a:pt x="142" y="15"/>
                    </a:lnTo>
                    <a:lnTo>
                      <a:pt x="167" y="0"/>
                    </a:lnTo>
                    <a:lnTo>
                      <a:pt x="180" y="7"/>
                    </a:lnTo>
                    <a:lnTo>
                      <a:pt x="210" y="49"/>
                    </a:lnTo>
                    <a:lnTo>
                      <a:pt x="258" y="74"/>
                    </a:lnTo>
                    <a:lnTo>
                      <a:pt x="299" y="74"/>
                    </a:lnTo>
                    <a:lnTo>
                      <a:pt x="311" y="79"/>
                    </a:lnTo>
                    <a:lnTo>
                      <a:pt x="423" y="150"/>
                    </a:lnTo>
                    <a:lnTo>
                      <a:pt x="459" y="157"/>
                    </a:lnTo>
                    <a:lnTo>
                      <a:pt x="485" y="187"/>
                    </a:lnTo>
                    <a:lnTo>
                      <a:pt x="523" y="174"/>
                    </a:lnTo>
                    <a:lnTo>
                      <a:pt x="544" y="191"/>
                    </a:lnTo>
                    <a:lnTo>
                      <a:pt x="565" y="214"/>
                    </a:lnTo>
                    <a:lnTo>
                      <a:pt x="590" y="214"/>
                    </a:lnTo>
                    <a:lnTo>
                      <a:pt x="609" y="220"/>
                    </a:lnTo>
                    <a:lnTo>
                      <a:pt x="616" y="229"/>
                    </a:lnTo>
                    <a:lnTo>
                      <a:pt x="609" y="241"/>
                    </a:lnTo>
                    <a:lnTo>
                      <a:pt x="609" y="263"/>
                    </a:lnTo>
                    <a:lnTo>
                      <a:pt x="677" y="315"/>
                    </a:lnTo>
                    <a:lnTo>
                      <a:pt x="713" y="349"/>
                    </a:lnTo>
                    <a:lnTo>
                      <a:pt x="732" y="345"/>
                    </a:lnTo>
                    <a:lnTo>
                      <a:pt x="751" y="339"/>
                    </a:lnTo>
                    <a:lnTo>
                      <a:pt x="816" y="374"/>
                    </a:lnTo>
                    <a:lnTo>
                      <a:pt x="825" y="400"/>
                    </a:lnTo>
                    <a:lnTo>
                      <a:pt x="833" y="408"/>
                    </a:lnTo>
                    <a:lnTo>
                      <a:pt x="855" y="412"/>
                    </a:lnTo>
                    <a:lnTo>
                      <a:pt x="867" y="423"/>
                    </a:lnTo>
                    <a:lnTo>
                      <a:pt x="884" y="423"/>
                    </a:lnTo>
                    <a:lnTo>
                      <a:pt x="903" y="423"/>
                    </a:lnTo>
                    <a:lnTo>
                      <a:pt x="920" y="427"/>
                    </a:lnTo>
                    <a:lnTo>
                      <a:pt x="924" y="423"/>
                    </a:lnTo>
                    <a:lnTo>
                      <a:pt x="933" y="442"/>
                    </a:lnTo>
                    <a:lnTo>
                      <a:pt x="933" y="468"/>
                    </a:lnTo>
                    <a:lnTo>
                      <a:pt x="920" y="480"/>
                    </a:lnTo>
                    <a:lnTo>
                      <a:pt x="850" y="539"/>
                    </a:lnTo>
                    <a:lnTo>
                      <a:pt x="821" y="539"/>
                    </a:lnTo>
                    <a:lnTo>
                      <a:pt x="736" y="563"/>
                    </a:lnTo>
                    <a:lnTo>
                      <a:pt x="707" y="569"/>
                    </a:lnTo>
                    <a:lnTo>
                      <a:pt x="707" y="596"/>
                    </a:lnTo>
                    <a:lnTo>
                      <a:pt x="688" y="596"/>
                    </a:lnTo>
                    <a:lnTo>
                      <a:pt x="671" y="611"/>
                    </a:lnTo>
                    <a:lnTo>
                      <a:pt x="654" y="637"/>
                    </a:lnTo>
                    <a:lnTo>
                      <a:pt x="637" y="653"/>
                    </a:lnTo>
                    <a:lnTo>
                      <a:pt x="616" y="660"/>
                    </a:lnTo>
                    <a:lnTo>
                      <a:pt x="599" y="685"/>
                    </a:lnTo>
                    <a:lnTo>
                      <a:pt x="599" y="719"/>
                    </a:lnTo>
                    <a:lnTo>
                      <a:pt x="611" y="738"/>
                    </a:lnTo>
                    <a:lnTo>
                      <a:pt x="616" y="751"/>
                    </a:lnTo>
                    <a:lnTo>
                      <a:pt x="616" y="776"/>
                    </a:lnTo>
                    <a:lnTo>
                      <a:pt x="611" y="787"/>
                    </a:lnTo>
                    <a:lnTo>
                      <a:pt x="594" y="791"/>
                    </a:lnTo>
                    <a:lnTo>
                      <a:pt x="569" y="816"/>
                    </a:lnTo>
                    <a:lnTo>
                      <a:pt x="535" y="850"/>
                    </a:lnTo>
                    <a:lnTo>
                      <a:pt x="523" y="865"/>
                    </a:lnTo>
                    <a:lnTo>
                      <a:pt x="514" y="873"/>
                    </a:lnTo>
                    <a:lnTo>
                      <a:pt x="514" y="888"/>
                    </a:lnTo>
                    <a:lnTo>
                      <a:pt x="476" y="888"/>
                    </a:lnTo>
                    <a:lnTo>
                      <a:pt x="455" y="892"/>
                    </a:lnTo>
                    <a:lnTo>
                      <a:pt x="438" y="899"/>
                    </a:lnTo>
                    <a:lnTo>
                      <a:pt x="429" y="907"/>
                    </a:lnTo>
                    <a:lnTo>
                      <a:pt x="417" y="928"/>
                    </a:lnTo>
                    <a:lnTo>
                      <a:pt x="396" y="937"/>
                    </a:lnTo>
                    <a:lnTo>
                      <a:pt x="383" y="937"/>
                    </a:lnTo>
                    <a:lnTo>
                      <a:pt x="358" y="932"/>
                    </a:lnTo>
                    <a:lnTo>
                      <a:pt x="315" y="928"/>
                    </a:lnTo>
                    <a:lnTo>
                      <a:pt x="239" y="892"/>
                    </a:lnTo>
                    <a:lnTo>
                      <a:pt x="210" y="888"/>
                    </a:lnTo>
                    <a:lnTo>
                      <a:pt x="180" y="899"/>
                    </a:lnTo>
                    <a:lnTo>
                      <a:pt x="159" y="913"/>
                    </a:lnTo>
                    <a:lnTo>
                      <a:pt x="134" y="918"/>
                    </a:lnTo>
                    <a:lnTo>
                      <a:pt x="112" y="932"/>
                    </a:lnTo>
                    <a:lnTo>
                      <a:pt x="100" y="941"/>
                    </a:lnTo>
                    <a:lnTo>
                      <a:pt x="51" y="884"/>
                    </a:lnTo>
                    <a:lnTo>
                      <a:pt x="51" y="802"/>
                    </a:lnTo>
                    <a:lnTo>
                      <a:pt x="30" y="772"/>
                    </a:lnTo>
                    <a:lnTo>
                      <a:pt x="4" y="749"/>
                    </a:lnTo>
                    <a:lnTo>
                      <a:pt x="0" y="732"/>
                    </a:lnTo>
                    <a:lnTo>
                      <a:pt x="0" y="704"/>
                    </a:lnTo>
                    <a:lnTo>
                      <a:pt x="15" y="687"/>
                    </a:lnTo>
                    <a:lnTo>
                      <a:pt x="49" y="675"/>
                    </a:lnTo>
                    <a:lnTo>
                      <a:pt x="55" y="664"/>
                    </a:lnTo>
                    <a:lnTo>
                      <a:pt x="45" y="645"/>
                    </a:lnTo>
                    <a:lnTo>
                      <a:pt x="40" y="611"/>
                    </a:lnTo>
                    <a:lnTo>
                      <a:pt x="51" y="582"/>
                    </a:lnTo>
                    <a:lnTo>
                      <a:pt x="79" y="554"/>
                    </a:lnTo>
                    <a:lnTo>
                      <a:pt x="79" y="531"/>
                    </a:lnTo>
                    <a:lnTo>
                      <a:pt x="70" y="510"/>
                    </a:lnTo>
                    <a:lnTo>
                      <a:pt x="79" y="476"/>
                    </a:lnTo>
                    <a:lnTo>
                      <a:pt x="81" y="472"/>
                    </a:lnTo>
                    <a:lnTo>
                      <a:pt x="93" y="472"/>
                    </a:lnTo>
                    <a:lnTo>
                      <a:pt x="104" y="487"/>
                    </a:lnTo>
                    <a:lnTo>
                      <a:pt x="117" y="468"/>
                    </a:lnTo>
                    <a:lnTo>
                      <a:pt x="121" y="412"/>
                    </a:lnTo>
                    <a:lnTo>
                      <a:pt x="153" y="379"/>
                    </a:lnTo>
                    <a:lnTo>
                      <a:pt x="153" y="360"/>
                    </a:lnTo>
                    <a:lnTo>
                      <a:pt x="153" y="345"/>
                    </a:lnTo>
                    <a:lnTo>
                      <a:pt x="188" y="322"/>
                    </a:lnTo>
                    <a:lnTo>
                      <a:pt x="216" y="315"/>
                    </a:lnTo>
                    <a:lnTo>
                      <a:pt x="224" y="305"/>
                    </a:lnTo>
                    <a:lnTo>
                      <a:pt x="201" y="282"/>
                    </a:lnTo>
                    <a:lnTo>
                      <a:pt x="182" y="241"/>
                    </a:lnTo>
                    <a:lnTo>
                      <a:pt x="176" y="233"/>
                    </a:lnTo>
                    <a:lnTo>
                      <a:pt x="150" y="248"/>
                    </a:lnTo>
                    <a:lnTo>
                      <a:pt x="134" y="239"/>
                    </a:lnTo>
                    <a:lnTo>
                      <a:pt x="108" y="229"/>
                    </a:lnTo>
                    <a:lnTo>
                      <a:pt x="100" y="233"/>
                    </a:lnTo>
                    <a:lnTo>
                      <a:pt x="91" y="222"/>
                    </a:lnTo>
                    <a:lnTo>
                      <a:pt x="91" y="203"/>
                    </a:lnTo>
                    <a:lnTo>
                      <a:pt x="79" y="187"/>
                    </a:lnTo>
                    <a:lnTo>
                      <a:pt x="70" y="180"/>
                    </a:lnTo>
                    <a:lnTo>
                      <a:pt x="49" y="18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6" name="Freeform 130"/>
              <p:cNvSpPr>
                <a:spLocks/>
              </p:cNvSpPr>
              <p:nvPr/>
            </p:nvSpPr>
            <p:spPr bwMode="auto">
              <a:xfrm>
                <a:off x="2292456" y="2745095"/>
                <a:ext cx="1646491" cy="1822450"/>
              </a:xfrm>
              <a:custGeom>
                <a:avLst/>
                <a:gdLst>
                  <a:gd name="T0" fmla="*/ 2147483647 w 875"/>
                  <a:gd name="T1" fmla="*/ 2147483647 h 980"/>
                  <a:gd name="T2" fmla="*/ 2147483647 w 875"/>
                  <a:gd name="T3" fmla="*/ 2147483647 h 980"/>
                  <a:gd name="T4" fmla="*/ 2147483647 w 875"/>
                  <a:gd name="T5" fmla="*/ 2147483647 h 980"/>
                  <a:gd name="T6" fmla="*/ 2147483647 w 875"/>
                  <a:gd name="T7" fmla="*/ 2147483647 h 980"/>
                  <a:gd name="T8" fmla="*/ 2147483647 w 875"/>
                  <a:gd name="T9" fmla="*/ 2147483647 h 980"/>
                  <a:gd name="T10" fmla="*/ 2147483647 w 875"/>
                  <a:gd name="T11" fmla="*/ 2147483647 h 980"/>
                  <a:gd name="T12" fmla="*/ 2147483647 w 875"/>
                  <a:gd name="T13" fmla="*/ 2147483647 h 980"/>
                  <a:gd name="T14" fmla="*/ 2147483647 w 875"/>
                  <a:gd name="T15" fmla="*/ 2147483647 h 980"/>
                  <a:gd name="T16" fmla="*/ 2147483647 w 875"/>
                  <a:gd name="T17" fmla="*/ 2147483647 h 980"/>
                  <a:gd name="T18" fmla="*/ 2147483647 w 875"/>
                  <a:gd name="T19" fmla="*/ 2147483647 h 980"/>
                  <a:gd name="T20" fmla="*/ 2147483647 w 875"/>
                  <a:gd name="T21" fmla="*/ 2147483647 h 980"/>
                  <a:gd name="T22" fmla="*/ 2147483647 w 875"/>
                  <a:gd name="T23" fmla="*/ 2147483647 h 980"/>
                  <a:gd name="T24" fmla="*/ 2147483647 w 875"/>
                  <a:gd name="T25" fmla="*/ 2147483647 h 980"/>
                  <a:gd name="T26" fmla="*/ 2147483647 w 875"/>
                  <a:gd name="T27" fmla="*/ 2147483647 h 980"/>
                  <a:gd name="T28" fmla="*/ 2147483647 w 875"/>
                  <a:gd name="T29" fmla="*/ 2147483647 h 980"/>
                  <a:gd name="T30" fmla="*/ 2147483647 w 875"/>
                  <a:gd name="T31" fmla="*/ 2147483647 h 980"/>
                  <a:gd name="T32" fmla="*/ 2147483647 w 875"/>
                  <a:gd name="T33" fmla="*/ 2147483647 h 980"/>
                  <a:gd name="T34" fmla="*/ 2147483647 w 875"/>
                  <a:gd name="T35" fmla="*/ 2147483647 h 980"/>
                  <a:gd name="T36" fmla="*/ 2147483647 w 875"/>
                  <a:gd name="T37" fmla="*/ 2147483647 h 980"/>
                  <a:gd name="T38" fmla="*/ 2147483647 w 875"/>
                  <a:gd name="T39" fmla="*/ 2147483647 h 980"/>
                  <a:gd name="T40" fmla="*/ 2147483647 w 875"/>
                  <a:gd name="T41" fmla="*/ 2147483647 h 980"/>
                  <a:gd name="T42" fmla="*/ 2147483647 w 875"/>
                  <a:gd name="T43" fmla="*/ 2147483647 h 980"/>
                  <a:gd name="T44" fmla="*/ 2147483647 w 875"/>
                  <a:gd name="T45" fmla="*/ 2147483647 h 980"/>
                  <a:gd name="T46" fmla="*/ 2147483647 w 875"/>
                  <a:gd name="T47" fmla="*/ 2147483647 h 980"/>
                  <a:gd name="T48" fmla="*/ 2147483647 w 875"/>
                  <a:gd name="T49" fmla="*/ 2147483647 h 980"/>
                  <a:gd name="T50" fmla="*/ 2147483647 w 875"/>
                  <a:gd name="T51" fmla="*/ 2147483647 h 980"/>
                  <a:gd name="T52" fmla="*/ 2147483647 w 875"/>
                  <a:gd name="T53" fmla="*/ 2147483647 h 980"/>
                  <a:gd name="T54" fmla="*/ 2147483647 w 875"/>
                  <a:gd name="T55" fmla="*/ 2147483647 h 980"/>
                  <a:gd name="T56" fmla="*/ 2147483647 w 875"/>
                  <a:gd name="T57" fmla="*/ 2147483647 h 980"/>
                  <a:gd name="T58" fmla="*/ 2147483647 w 875"/>
                  <a:gd name="T59" fmla="*/ 2147483647 h 980"/>
                  <a:gd name="T60" fmla="*/ 2147483647 w 875"/>
                  <a:gd name="T61" fmla="*/ 2147483647 h 980"/>
                  <a:gd name="T62" fmla="*/ 2147483647 w 875"/>
                  <a:gd name="T63" fmla="*/ 2147483647 h 980"/>
                  <a:gd name="T64" fmla="*/ 2147483647 w 875"/>
                  <a:gd name="T65" fmla="*/ 2147483647 h 980"/>
                  <a:gd name="T66" fmla="*/ 2147483647 w 875"/>
                  <a:gd name="T67" fmla="*/ 2147483647 h 980"/>
                  <a:gd name="T68" fmla="*/ 2147483647 w 875"/>
                  <a:gd name="T69" fmla="*/ 2147483647 h 980"/>
                  <a:gd name="T70" fmla="*/ 2147483647 w 875"/>
                  <a:gd name="T71" fmla="*/ 2147483647 h 980"/>
                  <a:gd name="T72" fmla="*/ 2147483647 w 875"/>
                  <a:gd name="T73" fmla="*/ 2147483647 h 980"/>
                  <a:gd name="T74" fmla="*/ 2147483647 w 875"/>
                  <a:gd name="T75" fmla="*/ 2147483647 h 980"/>
                  <a:gd name="T76" fmla="*/ 2147483647 w 875"/>
                  <a:gd name="T77" fmla="*/ 2147483647 h 980"/>
                  <a:gd name="T78" fmla="*/ 2147483647 w 875"/>
                  <a:gd name="T79" fmla="*/ 2147483647 h 980"/>
                  <a:gd name="T80" fmla="*/ 2147483647 w 875"/>
                  <a:gd name="T81" fmla="*/ 2147483647 h 980"/>
                  <a:gd name="T82" fmla="*/ 2147483647 w 875"/>
                  <a:gd name="T83" fmla="*/ 2147483647 h 980"/>
                  <a:gd name="T84" fmla="*/ 2147483647 w 875"/>
                  <a:gd name="T85" fmla="*/ 2147483647 h 980"/>
                  <a:gd name="T86" fmla="*/ 2147483647 w 875"/>
                  <a:gd name="T87" fmla="*/ 2147483647 h 980"/>
                  <a:gd name="T88" fmla="*/ 2147483647 w 875"/>
                  <a:gd name="T89" fmla="*/ 2147483647 h 980"/>
                  <a:gd name="T90" fmla="*/ 2147483647 w 875"/>
                  <a:gd name="T91" fmla="*/ 2147483647 h 980"/>
                  <a:gd name="T92" fmla="*/ 2147483647 w 875"/>
                  <a:gd name="T93" fmla="*/ 2147483647 h 980"/>
                  <a:gd name="T94" fmla="*/ 2147483647 w 875"/>
                  <a:gd name="T95" fmla="*/ 2147483647 h 980"/>
                  <a:gd name="T96" fmla="*/ 2147483647 w 875"/>
                  <a:gd name="T97" fmla="*/ 2147483647 h 980"/>
                  <a:gd name="T98" fmla="*/ 2147483647 w 875"/>
                  <a:gd name="T99" fmla="*/ 2147483647 h 98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875"/>
                  <a:gd name="T151" fmla="*/ 0 h 980"/>
                  <a:gd name="T152" fmla="*/ 875 w 875"/>
                  <a:gd name="T153" fmla="*/ 980 h 98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875" h="980">
                    <a:moveTo>
                      <a:pt x="14" y="139"/>
                    </a:moveTo>
                    <a:lnTo>
                      <a:pt x="23" y="162"/>
                    </a:lnTo>
                    <a:lnTo>
                      <a:pt x="14" y="184"/>
                    </a:lnTo>
                    <a:lnTo>
                      <a:pt x="12" y="192"/>
                    </a:lnTo>
                    <a:lnTo>
                      <a:pt x="0" y="186"/>
                    </a:lnTo>
                    <a:lnTo>
                      <a:pt x="4" y="198"/>
                    </a:lnTo>
                    <a:lnTo>
                      <a:pt x="4" y="209"/>
                    </a:lnTo>
                    <a:lnTo>
                      <a:pt x="14" y="230"/>
                    </a:lnTo>
                    <a:lnTo>
                      <a:pt x="33" y="224"/>
                    </a:lnTo>
                    <a:lnTo>
                      <a:pt x="59" y="253"/>
                    </a:lnTo>
                    <a:lnTo>
                      <a:pt x="69" y="274"/>
                    </a:lnTo>
                    <a:lnTo>
                      <a:pt x="84" y="291"/>
                    </a:lnTo>
                    <a:lnTo>
                      <a:pt x="103" y="291"/>
                    </a:lnTo>
                    <a:lnTo>
                      <a:pt x="112" y="308"/>
                    </a:lnTo>
                    <a:lnTo>
                      <a:pt x="129" y="327"/>
                    </a:lnTo>
                    <a:lnTo>
                      <a:pt x="139" y="329"/>
                    </a:lnTo>
                    <a:lnTo>
                      <a:pt x="141" y="336"/>
                    </a:lnTo>
                    <a:lnTo>
                      <a:pt x="137" y="353"/>
                    </a:lnTo>
                    <a:lnTo>
                      <a:pt x="137" y="367"/>
                    </a:lnTo>
                    <a:lnTo>
                      <a:pt x="133" y="382"/>
                    </a:lnTo>
                    <a:lnTo>
                      <a:pt x="129" y="405"/>
                    </a:lnTo>
                    <a:lnTo>
                      <a:pt x="146" y="431"/>
                    </a:lnTo>
                    <a:lnTo>
                      <a:pt x="167" y="446"/>
                    </a:lnTo>
                    <a:lnTo>
                      <a:pt x="167" y="458"/>
                    </a:lnTo>
                    <a:lnTo>
                      <a:pt x="165" y="501"/>
                    </a:lnTo>
                    <a:lnTo>
                      <a:pt x="158" y="534"/>
                    </a:lnTo>
                    <a:lnTo>
                      <a:pt x="165" y="549"/>
                    </a:lnTo>
                    <a:lnTo>
                      <a:pt x="179" y="564"/>
                    </a:lnTo>
                    <a:lnTo>
                      <a:pt x="179" y="594"/>
                    </a:lnTo>
                    <a:lnTo>
                      <a:pt x="179" y="613"/>
                    </a:lnTo>
                    <a:lnTo>
                      <a:pt x="160" y="583"/>
                    </a:lnTo>
                    <a:lnTo>
                      <a:pt x="150" y="564"/>
                    </a:lnTo>
                    <a:lnTo>
                      <a:pt x="144" y="568"/>
                    </a:lnTo>
                    <a:lnTo>
                      <a:pt x="148" y="583"/>
                    </a:lnTo>
                    <a:lnTo>
                      <a:pt x="141" y="600"/>
                    </a:lnTo>
                    <a:lnTo>
                      <a:pt x="131" y="619"/>
                    </a:lnTo>
                    <a:lnTo>
                      <a:pt x="124" y="629"/>
                    </a:lnTo>
                    <a:lnTo>
                      <a:pt x="133" y="640"/>
                    </a:lnTo>
                    <a:lnTo>
                      <a:pt x="127" y="655"/>
                    </a:lnTo>
                    <a:lnTo>
                      <a:pt x="112" y="672"/>
                    </a:lnTo>
                    <a:lnTo>
                      <a:pt x="110" y="684"/>
                    </a:lnTo>
                    <a:lnTo>
                      <a:pt x="101" y="703"/>
                    </a:lnTo>
                    <a:lnTo>
                      <a:pt x="78" y="735"/>
                    </a:lnTo>
                    <a:lnTo>
                      <a:pt x="65" y="767"/>
                    </a:lnTo>
                    <a:lnTo>
                      <a:pt x="65" y="771"/>
                    </a:lnTo>
                    <a:lnTo>
                      <a:pt x="71" y="780"/>
                    </a:lnTo>
                    <a:lnTo>
                      <a:pt x="63" y="794"/>
                    </a:lnTo>
                    <a:lnTo>
                      <a:pt x="67" y="811"/>
                    </a:lnTo>
                    <a:lnTo>
                      <a:pt x="80" y="835"/>
                    </a:lnTo>
                    <a:lnTo>
                      <a:pt x="133" y="868"/>
                    </a:lnTo>
                    <a:lnTo>
                      <a:pt x="171" y="904"/>
                    </a:lnTo>
                    <a:lnTo>
                      <a:pt x="184" y="900"/>
                    </a:lnTo>
                    <a:lnTo>
                      <a:pt x="203" y="892"/>
                    </a:lnTo>
                    <a:lnTo>
                      <a:pt x="268" y="923"/>
                    </a:lnTo>
                    <a:lnTo>
                      <a:pt x="279" y="934"/>
                    </a:lnTo>
                    <a:lnTo>
                      <a:pt x="285" y="953"/>
                    </a:lnTo>
                    <a:lnTo>
                      <a:pt x="296" y="961"/>
                    </a:lnTo>
                    <a:lnTo>
                      <a:pt x="310" y="963"/>
                    </a:lnTo>
                    <a:lnTo>
                      <a:pt x="336" y="976"/>
                    </a:lnTo>
                    <a:lnTo>
                      <a:pt x="372" y="980"/>
                    </a:lnTo>
                    <a:lnTo>
                      <a:pt x="385" y="963"/>
                    </a:lnTo>
                    <a:lnTo>
                      <a:pt x="387" y="942"/>
                    </a:lnTo>
                    <a:lnTo>
                      <a:pt x="387" y="921"/>
                    </a:lnTo>
                    <a:lnTo>
                      <a:pt x="404" y="904"/>
                    </a:lnTo>
                    <a:lnTo>
                      <a:pt x="437" y="885"/>
                    </a:lnTo>
                    <a:lnTo>
                      <a:pt x="452" y="883"/>
                    </a:lnTo>
                    <a:lnTo>
                      <a:pt x="469" y="873"/>
                    </a:lnTo>
                    <a:lnTo>
                      <a:pt x="484" y="873"/>
                    </a:lnTo>
                    <a:lnTo>
                      <a:pt x="501" y="885"/>
                    </a:lnTo>
                    <a:lnTo>
                      <a:pt x="513" y="902"/>
                    </a:lnTo>
                    <a:lnTo>
                      <a:pt x="528" y="902"/>
                    </a:lnTo>
                    <a:lnTo>
                      <a:pt x="541" y="906"/>
                    </a:lnTo>
                    <a:lnTo>
                      <a:pt x="566" y="908"/>
                    </a:lnTo>
                    <a:lnTo>
                      <a:pt x="583" y="934"/>
                    </a:lnTo>
                    <a:lnTo>
                      <a:pt x="598" y="946"/>
                    </a:lnTo>
                    <a:lnTo>
                      <a:pt x="619" y="953"/>
                    </a:lnTo>
                    <a:lnTo>
                      <a:pt x="638" y="965"/>
                    </a:lnTo>
                    <a:lnTo>
                      <a:pt x="649" y="968"/>
                    </a:lnTo>
                    <a:lnTo>
                      <a:pt x="674" y="938"/>
                    </a:lnTo>
                    <a:lnTo>
                      <a:pt x="693" y="934"/>
                    </a:lnTo>
                    <a:lnTo>
                      <a:pt x="706" y="921"/>
                    </a:lnTo>
                    <a:lnTo>
                      <a:pt x="723" y="906"/>
                    </a:lnTo>
                    <a:lnTo>
                      <a:pt x="748" y="904"/>
                    </a:lnTo>
                    <a:lnTo>
                      <a:pt x="744" y="870"/>
                    </a:lnTo>
                    <a:lnTo>
                      <a:pt x="740" y="860"/>
                    </a:lnTo>
                    <a:lnTo>
                      <a:pt x="731" y="843"/>
                    </a:lnTo>
                    <a:lnTo>
                      <a:pt x="723" y="845"/>
                    </a:lnTo>
                    <a:lnTo>
                      <a:pt x="712" y="843"/>
                    </a:lnTo>
                    <a:lnTo>
                      <a:pt x="706" y="830"/>
                    </a:lnTo>
                    <a:lnTo>
                      <a:pt x="704" y="794"/>
                    </a:lnTo>
                    <a:lnTo>
                      <a:pt x="721" y="773"/>
                    </a:lnTo>
                    <a:lnTo>
                      <a:pt x="708" y="754"/>
                    </a:lnTo>
                    <a:lnTo>
                      <a:pt x="708" y="746"/>
                    </a:lnTo>
                    <a:lnTo>
                      <a:pt x="733" y="716"/>
                    </a:lnTo>
                    <a:lnTo>
                      <a:pt x="733" y="708"/>
                    </a:lnTo>
                    <a:lnTo>
                      <a:pt x="729" y="672"/>
                    </a:lnTo>
                    <a:lnTo>
                      <a:pt x="742" y="655"/>
                    </a:lnTo>
                    <a:lnTo>
                      <a:pt x="731" y="634"/>
                    </a:lnTo>
                    <a:lnTo>
                      <a:pt x="731" y="621"/>
                    </a:lnTo>
                    <a:lnTo>
                      <a:pt x="729" y="596"/>
                    </a:lnTo>
                    <a:lnTo>
                      <a:pt x="723" y="589"/>
                    </a:lnTo>
                    <a:lnTo>
                      <a:pt x="708" y="589"/>
                    </a:lnTo>
                    <a:lnTo>
                      <a:pt x="693" y="594"/>
                    </a:lnTo>
                    <a:lnTo>
                      <a:pt x="691" y="598"/>
                    </a:lnTo>
                    <a:lnTo>
                      <a:pt x="680" y="606"/>
                    </a:lnTo>
                    <a:lnTo>
                      <a:pt x="668" y="613"/>
                    </a:lnTo>
                    <a:lnTo>
                      <a:pt x="664" y="598"/>
                    </a:lnTo>
                    <a:lnTo>
                      <a:pt x="672" y="587"/>
                    </a:lnTo>
                    <a:lnTo>
                      <a:pt x="678" y="575"/>
                    </a:lnTo>
                    <a:lnTo>
                      <a:pt x="678" y="564"/>
                    </a:lnTo>
                    <a:lnTo>
                      <a:pt x="699" y="537"/>
                    </a:lnTo>
                    <a:lnTo>
                      <a:pt x="712" y="532"/>
                    </a:lnTo>
                    <a:lnTo>
                      <a:pt x="714" y="511"/>
                    </a:lnTo>
                    <a:lnTo>
                      <a:pt x="729" y="496"/>
                    </a:lnTo>
                    <a:lnTo>
                      <a:pt x="765" y="465"/>
                    </a:lnTo>
                    <a:lnTo>
                      <a:pt x="776" y="465"/>
                    </a:lnTo>
                    <a:lnTo>
                      <a:pt x="780" y="452"/>
                    </a:lnTo>
                    <a:lnTo>
                      <a:pt x="793" y="437"/>
                    </a:lnTo>
                    <a:lnTo>
                      <a:pt x="803" y="437"/>
                    </a:lnTo>
                    <a:lnTo>
                      <a:pt x="807" y="431"/>
                    </a:lnTo>
                    <a:lnTo>
                      <a:pt x="814" y="424"/>
                    </a:lnTo>
                    <a:lnTo>
                      <a:pt x="822" y="408"/>
                    </a:lnTo>
                    <a:lnTo>
                      <a:pt x="831" y="382"/>
                    </a:lnTo>
                    <a:lnTo>
                      <a:pt x="833" y="365"/>
                    </a:lnTo>
                    <a:lnTo>
                      <a:pt x="833" y="350"/>
                    </a:lnTo>
                    <a:lnTo>
                      <a:pt x="845" y="331"/>
                    </a:lnTo>
                    <a:lnTo>
                      <a:pt x="864" y="321"/>
                    </a:lnTo>
                    <a:lnTo>
                      <a:pt x="875" y="308"/>
                    </a:lnTo>
                    <a:lnTo>
                      <a:pt x="875" y="302"/>
                    </a:lnTo>
                    <a:lnTo>
                      <a:pt x="858" y="289"/>
                    </a:lnTo>
                    <a:lnTo>
                      <a:pt x="850" y="283"/>
                    </a:lnTo>
                    <a:lnTo>
                      <a:pt x="824" y="279"/>
                    </a:lnTo>
                    <a:lnTo>
                      <a:pt x="795" y="274"/>
                    </a:lnTo>
                    <a:lnTo>
                      <a:pt x="786" y="272"/>
                    </a:lnTo>
                    <a:lnTo>
                      <a:pt x="776" y="268"/>
                    </a:lnTo>
                    <a:lnTo>
                      <a:pt x="765" y="258"/>
                    </a:lnTo>
                    <a:lnTo>
                      <a:pt x="757" y="236"/>
                    </a:lnTo>
                    <a:lnTo>
                      <a:pt x="748" y="226"/>
                    </a:lnTo>
                    <a:lnTo>
                      <a:pt x="736" y="220"/>
                    </a:lnTo>
                    <a:lnTo>
                      <a:pt x="723" y="213"/>
                    </a:lnTo>
                    <a:lnTo>
                      <a:pt x="716" y="213"/>
                    </a:lnTo>
                    <a:lnTo>
                      <a:pt x="699" y="194"/>
                    </a:lnTo>
                    <a:lnTo>
                      <a:pt x="678" y="175"/>
                    </a:lnTo>
                    <a:lnTo>
                      <a:pt x="666" y="156"/>
                    </a:lnTo>
                    <a:lnTo>
                      <a:pt x="651" y="152"/>
                    </a:lnTo>
                    <a:lnTo>
                      <a:pt x="642" y="143"/>
                    </a:lnTo>
                    <a:lnTo>
                      <a:pt x="636" y="124"/>
                    </a:lnTo>
                    <a:lnTo>
                      <a:pt x="617" y="101"/>
                    </a:lnTo>
                    <a:lnTo>
                      <a:pt x="613" y="84"/>
                    </a:lnTo>
                    <a:lnTo>
                      <a:pt x="598" y="65"/>
                    </a:lnTo>
                    <a:lnTo>
                      <a:pt x="592" y="52"/>
                    </a:lnTo>
                    <a:lnTo>
                      <a:pt x="583" y="40"/>
                    </a:lnTo>
                    <a:lnTo>
                      <a:pt x="569" y="27"/>
                    </a:lnTo>
                    <a:lnTo>
                      <a:pt x="554" y="8"/>
                    </a:lnTo>
                    <a:lnTo>
                      <a:pt x="541" y="0"/>
                    </a:lnTo>
                    <a:lnTo>
                      <a:pt x="509" y="2"/>
                    </a:lnTo>
                    <a:lnTo>
                      <a:pt x="496" y="2"/>
                    </a:lnTo>
                    <a:lnTo>
                      <a:pt x="480" y="19"/>
                    </a:lnTo>
                    <a:lnTo>
                      <a:pt x="490" y="29"/>
                    </a:lnTo>
                    <a:lnTo>
                      <a:pt x="475" y="46"/>
                    </a:lnTo>
                    <a:lnTo>
                      <a:pt x="444" y="93"/>
                    </a:lnTo>
                    <a:lnTo>
                      <a:pt x="429" y="103"/>
                    </a:lnTo>
                    <a:lnTo>
                      <a:pt x="385" y="107"/>
                    </a:lnTo>
                    <a:lnTo>
                      <a:pt x="366" y="116"/>
                    </a:lnTo>
                    <a:lnTo>
                      <a:pt x="353" y="126"/>
                    </a:lnTo>
                    <a:lnTo>
                      <a:pt x="349" y="137"/>
                    </a:lnTo>
                    <a:lnTo>
                      <a:pt x="332" y="131"/>
                    </a:lnTo>
                    <a:lnTo>
                      <a:pt x="304" y="137"/>
                    </a:lnTo>
                    <a:lnTo>
                      <a:pt x="287" y="135"/>
                    </a:lnTo>
                    <a:lnTo>
                      <a:pt x="270" y="122"/>
                    </a:lnTo>
                    <a:lnTo>
                      <a:pt x="262" y="107"/>
                    </a:lnTo>
                    <a:lnTo>
                      <a:pt x="251" y="103"/>
                    </a:lnTo>
                    <a:lnTo>
                      <a:pt x="258" y="90"/>
                    </a:lnTo>
                    <a:lnTo>
                      <a:pt x="247" y="78"/>
                    </a:lnTo>
                    <a:lnTo>
                      <a:pt x="234" y="76"/>
                    </a:lnTo>
                    <a:lnTo>
                      <a:pt x="226" y="74"/>
                    </a:lnTo>
                    <a:lnTo>
                      <a:pt x="226" y="78"/>
                    </a:lnTo>
                    <a:lnTo>
                      <a:pt x="232" y="88"/>
                    </a:lnTo>
                    <a:lnTo>
                      <a:pt x="228" y="95"/>
                    </a:lnTo>
                    <a:lnTo>
                      <a:pt x="232" y="109"/>
                    </a:lnTo>
                    <a:lnTo>
                      <a:pt x="234" y="126"/>
                    </a:lnTo>
                    <a:lnTo>
                      <a:pt x="234" y="139"/>
                    </a:lnTo>
                    <a:lnTo>
                      <a:pt x="232" y="141"/>
                    </a:lnTo>
                    <a:lnTo>
                      <a:pt x="226" y="150"/>
                    </a:lnTo>
                    <a:lnTo>
                      <a:pt x="224" y="160"/>
                    </a:lnTo>
                    <a:lnTo>
                      <a:pt x="224" y="173"/>
                    </a:lnTo>
                    <a:lnTo>
                      <a:pt x="222" y="184"/>
                    </a:lnTo>
                    <a:lnTo>
                      <a:pt x="207" y="182"/>
                    </a:lnTo>
                    <a:lnTo>
                      <a:pt x="194" y="171"/>
                    </a:lnTo>
                    <a:lnTo>
                      <a:pt x="184" y="182"/>
                    </a:lnTo>
                    <a:lnTo>
                      <a:pt x="169" y="169"/>
                    </a:lnTo>
                    <a:lnTo>
                      <a:pt x="160" y="167"/>
                    </a:lnTo>
                    <a:lnTo>
                      <a:pt x="150" y="175"/>
                    </a:lnTo>
                    <a:lnTo>
                      <a:pt x="141" y="173"/>
                    </a:lnTo>
                    <a:lnTo>
                      <a:pt x="141" y="167"/>
                    </a:lnTo>
                    <a:lnTo>
                      <a:pt x="105" y="126"/>
                    </a:lnTo>
                    <a:lnTo>
                      <a:pt x="97" y="124"/>
                    </a:lnTo>
                    <a:lnTo>
                      <a:pt x="90" y="131"/>
                    </a:lnTo>
                    <a:lnTo>
                      <a:pt x="76" y="139"/>
                    </a:lnTo>
                    <a:lnTo>
                      <a:pt x="67" y="141"/>
                    </a:lnTo>
                    <a:lnTo>
                      <a:pt x="57" y="129"/>
                    </a:lnTo>
                    <a:lnTo>
                      <a:pt x="31" y="129"/>
                    </a:lnTo>
                    <a:lnTo>
                      <a:pt x="14" y="139"/>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7" name="Freeform 131"/>
              <p:cNvSpPr>
                <a:spLocks/>
              </p:cNvSpPr>
              <p:nvPr/>
            </p:nvSpPr>
            <p:spPr bwMode="auto">
              <a:xfrm>
                <a:off x="2800269" y="5089737"/>
                <a:ext cx="157716" cy="137510"/>
              </a:xfrm>
              <a:custGeom>
                <a:avLst/>
                <a:gdLst>
                  <a:gd name="T0" fmla="*/ 2147483647 w 83"/>
                  <a:gd name="T1" fmla="*/ 0 h 75"/>
                  <a:gd name="T2" fmla="*/ 2147483647 w 83"/>
                  <a:gd name="T3" fmla="*/ 2147483647 h 75"/>
                  <a:gd name="T4" fmla="*/ 2147483647 w 83"/>
                  <a:gd name="T5" fmla="*/ 2147483647 h 75"/>
                  <a:gd name="T6" fmla="*/ 0 w 83"/>
                  <a:gd name="T7" fmla="*/ 2147483647 h 75"/>
                  <a:gd name="T8" fmla="*/ 2147483647 w 83"/>
                  <a:gd name="T9" fmla="*/ 2147483647 h 75"/>
                  <a:gd name="T10" fmla="*/ 2147483647 w 83"/>
                  <a:gd name="T11" fmla="*/ 2147483647 h 75"/>
                  <a:gd name="T12" fmla="*/ 2147483647 w 83"/>
                  <a:gd name="T13" fmla="*/ 2147483647 h 75"/>
                  <a:gd name="T14" fmla="*/ 2147483647 w 83"/>
                  <a:gd name="T15" fmla="*/ 2147483647 h 75"/>
                  <a:gd name="T16" fmla="*/ 2147483647 w 83"/>
                  <a:gd name="T17" fmla="*/ 2147483647 h 75"/>
                  <a:gd name="T18" fmla="*/ 2147483647 w 83"/>
                  <a:gd name="T19" fmla="*/ 2147483647 h 75"/>
                  <a:gd name="T20" fmla="*/ 2147483647 w 83"/>
                  <a:gd name="T21" fmla="*/ 0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3"/>
                  <a:gd name="T34" fmla="*/ 0 h 75"/>
                  <a:gd name="T35" fmla="*/ 83 w 83"/>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3" h="75">
                    <a:moveTo>
                      <a:pt x="62" y="0"/>
                    </a:moveTo>
                    <a:lnTo>
                      <a:pt x="51" y="9"/>
                    </a:lnTo>
                    <a:lnTo>
                      <a:pt x="17" y="15"/>
                    </a:lnTo>
                    <a:lnTo>
                      <a:pt x="0" y="41"/>
                    </a:lnTo>
                    <a:lnTo>
                      <a:pt x="26" y="60"/>
                    </a:lnTo>
                    <a:lnTo>
                      <a:pt x="40" y="75"/>
                    </a:lnTo>
                    <a:lnTo>
                      <a:pt x="66" y="68"/>
                    </a:lnTo>
                    <a:lnTo>
                      <a:pt x="83" y="60"/>
                    </a:lnTo>
                    <a:lnTo>
                      <a:pt x="79" y="41"/>
                    </a:lnTo>
                    <a:lnTo>
                      <a:pt x="66" y="26"/>
                    </a:lnTo>
                    <a:lnTo>
                      <a:pt x="62"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8" name="Freeform 132"/>
              <p:cNvSpPr>
                <a:spLocks/>
              </p:cNvSpPr>
              <p:nvPr/>
            </p:nvSpPr>
            <p:spPr bwMode="auto">
              <a:xfrm>
                <a:off x="3044643" y="5098440"/>
                <a:ext cx="51994" cy="69626"/>
              </a:xfrm>
              <a:custGeom>
                <a:avLst/>
                <a:gdLst>
                  <a:gd name="T0" fmla="*/ 2147483647 w 28"/>
                  <a:gd name="T1" fmla="*/ 0 h 38"/>
                  <a:gd name="T2" fmla="*/ 0 w 28"/>
                  <a:gd name="T3" fmla="*/ 2147483647 h 38"/>
                  <a:gd name="T4" fmla="*/ 2147483647 w 28"/>
                  <a:gd name="T5" fmla="*/ 2147483647 h 38"/>
                  <a:gd name="T6" fmla="*/ 2147483647 w 28"/>
                  <a:gd name="T7" fmla="*/ 2147483647 h 38"/>
                  <a:gd name="T8" fmla="*/ 2147483647 w 28"/>
                  <a:gd name="T9" fmla="*/ 0 h 38"/>
                  <a:gd name="T10" fmla="*/ 0 60000 65536"/>
                  <a:gd name="T11" fmla="*/ 0 60000 65536"/>
                  <a:gd name="T12" fmla="*/ 0 60000 65536"/>
                  <a:gd name="T13" fmla="*/ 0 60000 65536"/>
                  <a:gd name="T14" fmla="*/ 0 60000 65536"/>
                  <a:gd name="T15" fmla="*/ 0 w 28"/>
                  <a:gd name="T16" fmla="*/ 0 h 38"/>
                  <a:gd name="T17" fmla="*/ 28 w 28"/>
                  <a:gd name="T18" fmla="*/ 38 h 38"/>
                </a:gdLst>
                <a:ahLst/>
                <a:cxnLst>
                  <a:cxn ang="T10">
                    <a:pos x="T0" y="T1"/>
                  </a:cxn>
                  <a:cxn ang="T11">
                    <a:pos x="T2" y="T3"/>
                  </a:cxn>
                  <a:cxn ang="T12">
                    <a:pos x="T4" y="T5"/>
                  </a:cxn>
                  <a:cxn ang="T13">
                    <a:pos x="T6" y="T7"/>
                  </a:cxn>
                  <a:cxn ang="T14">
                    <a:pos x="T8" y="T9"/>
                  </a:cxn>
                </a:cxnLst>
                <a:rect l="T15" t="T16" r="T17" b="T18"/>
                <a:pathLst>
                  <a:path w="28" h="38">
                    <a:moveTo>
                      <a:pt x="17" y="0"/>
                    </a:moveTo>
                    <a:lnTo>
                      <a:pt x="0" y="8"/>
                    </a:lnTo>
                    <a:lnTo>
                      <a:pt x="13" y="25"/>
                    </a:lnTo>
                    <a:lnTo>
                      <a:pt x="28" y="38"/>
                    </a:lnTo>
                    <a:lnTo>
                      <a:pt x="17"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89" name="Freeform 133"/>
              <p:cNvSpPr>
                <a:spLocks/>
              </p:cNvSpPr>
              <p:nvPr/>
            </p:nvSpPr>
            <p:spPr bwMode="auto">
              <a:xfrm>
                <a:off x="3677242" y="5027074"/>
                <a:ext cx="253040" cy="466491"/>
              </a:xfrm>
              <a:custGeom>
                <a:avLst/>
                <a:gdLst>
                  <a:gd name="T0" fmla="*/ 2147483647 w 135"/>
                  <a:gd name="T1" fmla="*/ 0 h 251"/>
                  <a:gd name="T2" fmla="*/ 2147483647 w 135"/>
                  <a:gd name="T3" fmla="*/ 2147483647 h 251"/>
                  <a:gd name="T4" fmla="*/ 2147483647 w 135"/>
                  <a:gd name="T5" fmla="*/ 2147483647 h 251"/>
                  <a:gd name="T6" fmla="*/ 2147483647 w 135"/>
                  <a:gd name="T7" fmla="*/ 2147483647 h 251"/>
                  <a:gd name="T8" fmla="*/ 0 w 135"/>
                  <a:gd name="T9" fmla="*/ 2147483647 h 251"/>
                  <a:gd name="T10" fmla="*/ 2147483647 w 135"/>
                  <a:gd name="T11" fmla="*/ 2147483647 h 251"/>
                  <a:gd name="T12" fmla="*/ 2147483647 w 135"/>
                  <a:gd name="T13" fmla="*/ 2147483647 h 251"/>
                  <a:gd name="T14" fmla="*/ 2147483647 w 135"/>
                  <a:gd name="T15" fmla="*/ 2147483647 h 251"/>
                  <a:gd name="T16" fmla="*/ 2147483647 w 135"/>
                  <a:gd name="T17" fmla="*/ 2147483647 h 251"/>
                  <a:gd name="T18" fmla="*/ 2147483647 w 135"/>
                  <a:gd name="T19" fmla="*/ 2147483647 h 251"/>
                  <a:gd name="T20" fmla="*/ 2147483647 w 135"/>
                  <a:gd name="T21" fmla="*/ 2147483647 h 251"/>
                  <a:gd name="T22" fmla="*/ 2147483647 w 135"/>
                  <a:gd name="T23" fmla="*/ 2147483647 h 251"/>
                  <a:gd name="T24" fmla="*/ 2147483647 w 135"/>
                  <a:gd name="T25" fmla="*/ 2147483647 h 251"/>
                  <a:gd name="T26" fmla="*/ 2147483647 w 135"/>
                  <a:gd name="T27" fmla="*/ 2147483647 h 251"/>
                  <a:gd name="T28" fmla="*/ 2147483647 w 135"/>
                  <a:gd name="T29" fmla="*/ 2147483647 h 251"/>
                  <a:gd name="T30" fmla="*/ 2147483647 w 135"/>
                  <a:gd name="T31" fmla="*/ 2147483647 h 251"/>
                  <a:gd name="T32" fmla="*/ 2147483647 w 135"/>
                  <a:gd name="T33" fmla="*/ 2147483647 h 251"/>
                  <a:gd name="T34" fmla="*/ 2147483647 w 135"/>
                  <a:gd name="T35" fmla="*/ 2147483647 h 251"/>
                  <a:gd name="T36" fmla="*/ 2147483647 w 135"/>
                  <a:gd name="T37" fmla="*/ 2147483647 h 251"/>
                  <a:gd name="T38" fmla="*/ 2147483647 w 135"/>
                  <a:gd name="T39" fmla="*/ 2147483647 h 251"/>
                  <a:gd name="T40" fmla="*/ 2147483647 w 135"/>
                  <a:gd name="T41" fmla="*/ 2147483647 h 251"/>
                  <a:gd name="T42" fmla="*/ 2147483647 w 135"/>
                  <a:gd name="T43" fmla="*/ 2147483647 h 251"/>
                  <a:gd name="T44" fmla="*/ 2147483647 w 135"/>
                  <a:gd name="T45" fmla="*/ 2147483647 h 251"/>
                  <a:gd name="T46" fmla="*/ 2147483647 w 135"/>
                  <a:gd name="T47" fmla="*/ 2147483647 h 251"/>
                  <a:gd name="T48" fmla="*/ 2147483647 w 135"/>
                  <a:gd name="T49" fmla="*/ 0 h 251"/>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135"/>
                  <a:gd name="T76" fmla="*/ 0 h 251"/>
                  <a:gd name="T77" fmla="*/ 135 w 135"/>
                  <a:gd name="T78" fmla="*/ 251 h 251"/>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135" h="251">
                    <a:moveTo>
                      <a:pt x="80" y="0"/>
                    </a:moveTo>
                    <a:lnTo>
                      <a:pt x="59" y="12"/>
                    </a:lnTo>
                    <a:lnTo>
                      <a:pt x="42" y="29"/>
                    </a:lnTo>
                    <a:lnTo>
                      <a:pt x="25" y="33"/>
                    </a:lnTo>
                    <a:lnTo>
                      <a:pt x="0" y="29"/>
                    </a:lnTo>
                    <a:lnTo>
                      <a:pt x="4" y="59"/>
                    </a:lnTo>
                    <a:lnTo>
                      <a:pt x="17" y="76"/>
                    </a:lnTo>
                    <a:lnTo>
                      <a:pt x="12" y="127"/>
                    </a:lnTo>
                    <a:lnTo>
                      <a:pt x="12" y="150"/>
                    </a:lnTo>
                    <a:lnTo>
                      <a:pt x="17" y="171"/>
                    </a:lnTo>
                    <a:lnTo>
                      <a:pt x="4" y="209"/>
                    </a:lnTo>
                    <a:lnTo>
                      <a:pt x="8" y="238"/>
                    </a:lnTo>
                    <a:lnTo>
                      <a:pt x="25" y="251"/>
                    </a:lnTo>
                    <a:lnTo>
                      <a:pt x="50" y="232"/>
                    </a:lnTo>
                    <a:lnTo>
                      <a:pt x="59" y="226"/>
                    </a:lnTo>
                    <a:lnTo>
                      <a:pt x="84" y="232"/>
                    </a:lnTo>
                    <a:lnTo>
                      <a:pt x="101" y="213"/>
                    </a:lnTo>
                    <a:lnTo>
                      <a:pt x="101" y="192"/>
                    </a:lnTo>
                    <a:lnTo>
                      <a:pt x="122" y="154"/>
                    </a:lnTo>
                    <a:lnTo>
                      <a:pt x="128" y="131"/>
                    </a:lnTo>
                    <a:lnTo>
                      <a:pt x="122" y="108"/>
                    </a:lnTo>
                    <a:lnTo>
                      <a:pt x="135" y="76"/>
                    </a:lnTo>
                    <a:lnTo>
                      <a:pt x="126" y="33"/>
                    </a:lnTo>
                    <a:lnTo>
                      <a:pt x="122" y="8"/>
                    </a:lnTo>
                    <a:lnTo>
                      <a:pt x="80"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0" name="Freeform 134"/>
              <p:cNvSpPr>
                <a:spLocks/>
              </p:cNvSpPr>
              <p:nvPr/>
            </p:nvSpPr>
            <p:spPr bwMode="auto">
              <a:xfrm>
                <a:off x="3770832" y="4652836"/>
                <a:ext cx="225309" cy="365534"/>
              </a:xfrm>
              <a:custGeom>
                <a:avLst/>
                <a:gdLst>
                  <a:gd name="T0" fmla="*/ 2147483647 w 78"/>
                  <a:gd name="T1" fmla="*/ 0 h 159"/>
                  <a:gd name="T2" fmla="*/ 2147483647 w 78"/>
                  <a:gd name="T3" fmla="*/ 2147483647 h 159"/>
                  <a:gd name="T4" fmla="*/ 2147483647 w 78"/>
                  <a:gd name="T5" fmla="*/ 2147483647 h 159"/>
                  <a:gd name="T6" fmla="*/ 0 w 78"/>
                  <a:gd name="T7" fmla="*/ 2147483647 h 159"/>
                  <a:gd name="T8" fmla="*/ 2147483647 w 78"/>
                  <a:gd name="T9" fmla="*/ 2147483647 h 159"/>
                  <a:gd name="T10" fmla="*/ 2147483647 w 78"/>
                  <a:gd name="T11" fmla="*/ 2147483647 h 159"/>
                  <a:gd name="T12" fmla="*/ 2147483647 w 78"/>
                  <a:gd name="T13" fmla="*/ 2147483647 h 159"/>
                  <a:gd name="T14" fmla="*/ 2147483647 w 78"/>
                  <a:gd name="T15" fmla="*/ 2147483647 h 159"/>
                  <a:gd name="T16" fmla="*/ 2147483647 w 78"/>
                  <a:gd name="T17" fmla="*/ 2147483647 h 159"/>
                  <a:gd name="T18" fmla="*/ 2147483647 w 78"/>
                  <a:gd name="T19" fmla="*/ 2147483647 h 159"/>
                  <a:gd name="T20" fmla="*/ 2147483647 w 78"/>
                  <a:gd name="T21" fmla="*/ 2147483647 h 159"/>
                  <a:gd name="T22" fmla="*/ 2147483647 w 78"/>
                  <a:gd name="T23" fmla="*/ 0 h 15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8"/>
                  <a:gd name="T37" fmla="*/ 0 h 159"/>
                  <a:gd name="T38" fmla="*/ 78 w 78"/>
                  <a:gd name="T39" fmla="*/ 159 h 15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8" h="159">
                    <a:moveTo>
                      <a:pt x="78" y="0"/>
                    </a:moveTo>
                    <a:lnTo>
                      <a:pt x="53" y="34"/>
                    </a:lnTo>
                    <a:lnTo>
                      <a:pt x="23" y="34"/>
                    </a:lnTo>
                    <a:lnTo>
                      <a:pt x="0" y="53"/>
                    </a:lnTo>
                    <a:lnTo>
                      <a:pt x="6" y="80"/>
                    </a:lnTo>
                    <a:lnTo>
                      <a:pt x="6" y="125"/>
                    </a:lnTo>
                    <a:lnTo>
                      <a:pt x="23" y="159"/>
                    </a:lnTo>
                    <a:lnTo>
                      <a:pt x="44" y="150"/>
                    </a:lnTo>
                    <a:lnTo>
                      <a:pt x="48" y="129"/>
                    </a:lnTo>
                    <a:lnTo>
                      <a:pt x="70" y="85"/>
                    </a:lnTo>
                    <a:lnTo>
                      <a:pt x="70" y="61"/>
                    </a:lnTo>
                    <a:lnTo>
                      <a:pt x="78"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91" name="Freeform 135"/>
              <p:cNvSpPr>
                <a:spLocks/>
              </p:cNvSpPr>
              <p:nvPr/>
            </p:nvSpPr>
            <p:spPr bwMode="auto">
              <a:xfrm>
                <a:off x="2606157" y="5227247"/>
                <a:ext cx="67592" cy="50479"/>
              </a:xfrm>
              <a:custGeom>
                <a:avLst/>
                <a:gdLst>
                  <a:gd name="T0" fmla="*/ 2147483647 w 36"/>
                  <a:gd name="T1" fmla="*/ 0 h 27"/>
                  <a:gd name="T2" fmla="*/ 2147483647 w 36"/>
                  <a:gd name="T3" fmla="*/ 0 h 27"/>
                  <a:gd name="T4" fmla="*/ 0 w 36"/>
                  <a:gd name="T5" fmla="*/ 2147483647 h 27"/>
                  <a:gd name="T6" fmla="*/ 2147483647 w 36"/>
                  <a:gd name="T7" fmla="*/ 2147483647 h 27"/>
                  <a:gd name="T8" fmla="*/ 2147483647 w 36"/>
                  <a:gd name="T9" fmla="*/ 2147483647 h 27"/>
                  <a:gd name="T10" fmla="*/ 2147483647 w 36"/>
                  <a:gd name="T11" fmla="*/ 0 h 27"/>
                  <a:gd name="T12" fmla="*/ 0 60000 65536"/>
                  <a:gd name="T13" fmla="*/ 0 60000 65536"/>
                  <a:gd name="T14" fmla="*/ 0 60000 65536"/>
                  <a:gd name="T15" fmla="*/ 0 60000 65536"/>
                  <a:gd name="T16" fmla="*/ 0 60000 65536"/>
                  <a:gd name="T17" fmla="*/ 0 60000 65536"/>
                  <a:gd name="T18" fmla="*/ 0 w 36"/>
                  <a:gd name="T19" fmla="*/ 0 h 27"/>
                  <a:gd name="T20" fmla="*/ 36 w 36"/>
                  <a:gd name="T21" fmla="*/ 27 h 27"/>
                </a:gdLst>
                <a:ahLst/>
                <a:cxnLst>
                  <a:cxn ang="T12">
                    <a:pos x="T0" y="T1"/>
                  </a:cxn>
                  <a:cxn ang="T13">
                    <a:pos x="T2" y="T3"/>
                  </a:cxn>
                  <a:cxn ang="T14">
                    <a:pos x="T4" y="T5"/>
                  </a:cxn>
                  <a:cxn ang="T15">
                    <a:pos x="T6" y="T7"/>
                  </a:cxn>
                  <a:cxn ang="T16">
                    <a:pos x="T8" y="T9"/>
                  </a:cxn>
                  <a:cxn ang="T17">
                    <a:pos x="T10" y="T11"/>
                  </a:cxn>
                </a:cxnLst>
                <a:rect l="T18" t="T19" r="T20" b="T21"/>
                <a:pathLst>
                  <a:path w="36" h="27">
                    <a:moveTo>
                      <a:pt x="36" y="0"/>
                    </a:moveTo>
                    <a:lnTo>
                      <a:pt x="19" y="0"/>
                    </a:lnTo>
                    <a:lnTo>
                      <a:pt x="0" y="19"/>
                    </a:lnTo>
                    <a:lnTo>
                      <a:pt x="8" y="27"/>
                    </a:lnTo>
                    <a:lnTo>
                      <a:pt x="25" y="27"/>
                    </a:lnTo>
                    <a:lnTo>
                      <a:pt x="3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92" name="Freeform 136"/>
              <p:cNvSpPr>
                <a:spLocks/>
              </p:cNvSpPr>
              <p:nvPr/>
            </p:nvSpPr>
            <p:spPr bwMode="auto">
              <a:xfrm>
                <a:off x="4269979" y="5763364"/>
                <a:ext cx="464484" cy="327240"/>
              </a:xfrm>
              <a:custGeom>
                <a:avLst/>
                <a:gdLst>
                  <a:gd name="T0" fmla="*/ 2147483647 w 247"/>
                  <a:gd name="T1" fmla="*/ 0 h 177"/>
                  <a:gd name="T2" fmla="*/ 2147483647 w 247"/>
                  <a:gd name="T3" fmla="*/ 2147483647 h 177"/>
                  <a:gd name="T4" fmla="*/ 2147483647 w 247"/>
                  <a:gd name="T5" fmla="*/ 2147483647 h 177"/>
                  <a:gd name="T6" fmla="*/ 2147483647 w 247"/>
                  <a:gd name="T7" fmla="*/ 2147483647 h 177"/>
                  <a:gd name="T8" fmla="*/ 2147483647 w 247"/>
                  <a:gd name="T9" fmla="*/ 2147483647 h 177"/>
                  <a:gd name="T10" fmla="*/ 2147483647 w 247"/>
                  <a:gd name="T11" fmla="*/ 2147483647 h 177"/>
                  <a:gd name="T12" fmla="*/ 2147483647 w 247"/>
                  <a:gd name="T13" fmla="*/ 2147483647 h 177"/>
                  <a:gd name="T14" fmla="*/ 2147483647 w 247"/>
                  <a:gd name="T15" fmla="*/ 2147483647 h 177"/>
                  <a:gd name="T16" fmla="*/ 2147483647 w 247"/>
                  <a:gd name="T17" fmla="*/ 2147483647 h 177"/>
                  <a:gd name="T18" fmla="*/ 2147483647 w 247"/>
                  <a:gd name="T19" fmla="*/ 2147483647 h 177"/>
                  <a:gd name="T20" fmla="*/ 2147483647 w 247"/>
                  <a:gd name="T21" fmla="*/ 2147483647 h 177"/>
                  <a:gd name="T22" fmla="*/ 2147483647 w 247"/>
                  <a:gd name="T23" fmla="*/ 2147483647 h 177"/>
                  <a:gd name="T24" fmla="*/ 2147483647 w 247"/>
                  <a:gd name="T25" fmla="*/ 2147483647 h 177"/>
                  <a:gd name="T26" fmla="*/ 2147483647 w 247"/>
                  <a:gd name="T27" fmla="*/ 2147483647 h 177"/>
                  <a:gd name="T28" fmla="*/ 2147483647 w 247"/>
                  <a:gd name="T29" fmla="*/ 2147483647 h 177"/>
                  <a:gd name="T30" fmla="*/ 2147483647 w 247"/>
                  <a:gd name="T31" fmla="*/ 2147483647 h 177"/>
                  <a:gd name="T32" fmla="*/ 2147483647 w 247"/>
                  <a:gd name="T33" fmla="*/ 2147483647 h 177"/>
                  <a:gd name="T34" fmla="*/ 2147483647 w 247"/>
                  <a:gd name="T35" fmla="*/ 2147483647 h 177"/>
                  <a:gd name="T36" fmla="*/ 2147483647 w 247"/>
                  <a:gd name="T37" fmla="*/ 2147483647 h 177"/>
                  <a:gd name="T38" fmla="*/ 0 w 247"/>
                  <a:gd name="T39" fmla="*/ 2147483647 h 177"/>
                  <a:gd name="T40" fmla="*/ 0 w 247"/>
                  <a:gd name="T41" fmla="*/ 2147483647 h 177"/>
                  <a:gd name="T42" fmla="*/ 2147483647 w 247"/>
                  <a:gd name="T43" fmla="*/ 2147483647 h 177"/>
                  <a:gd name="T44" fmla="*/ 2147483647 w 247"/>
                  <a:gd name="T45" fmla="*/ 2147483647 h 177"/>
                  <a:gd name="T46" fmla="*/ 2147483647 w 247"/>
                  <a:gd name="T47" fmla="*/ 2147483647 h 177"/>
                  <a:gd name="T48" fmla="*/ 2147483647 w 247"/>
                  <a:gd name="T49" fmla="*/ 2147483647 h 177"/>
                  <a:gd name="T50" fmla="*/ 2147483647 w 247"/>
                  <a:gd name="T51" fmla="*/ 2147483647 h 177"/>
                  <a:gd name="T52" fmla="*/ 2147483647 w 247"/>
                  <a:gd name="T53" fmla="*/ 2147483647 h 177"/>
                  <a:gd name="T54" fmla="*/ 2147483647 w 247"/>
                  <a:gd name="T55" fmla="*/ 2147483647 h 177"/>
                  <a:gd name="T56" fmla="*/ 2147483647 w 247"/>
                  <a:gd name="T57" fmla="*/ 0 h 17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7"/>
                  <a:gd name="T88" fmla="*/ 0 h 177"/>
                  <a:gd name="T89" fmla="*/ 247 w 247"/>
                  <a:gd name="T90" fmla="*/ 177 h 17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7" h="177">
                    <a:moveTo>
                      <a:pt x="236" y="0"/>
                    </a:moveTo>
                    <a:lnTo>
                      <a:pt x="247" y="15"/>
                    </a:lnTo>
                    <a:lnTo>
                      <a:pt x="241" y="30"/>
                    </a:lnTo>
                    <a:lnTo>
                      <a:pt x="230" y="51"/>
                    </a:lnTo>
                    <a:lnTo>
                      <a:pt x="217" y="68"/>
                    </a:lnTo>
                    <a:lnTo>
                      <a:pt x="222" y="112"/>
                    </a:lnTo>
                    <a:lnTo>
                      <a:pt x="230" y="144"/>
                    </a:lnTo>
                    <a:lnTo>
                      <a:pt x="209" y="158"/>
                    </a:lnTo>
                    <a:lnTo>
                      <a:pt x="205" y="173"/>
                    </a:lnTo>
                    <a:lnTo>
                      <a:pt x="188" y="177"/>
                    </a:lnTo>
                    <a:lnTo>
                      <a:pt x="165" y="150"/>
                    </a:lnTo>
                    <a:lnTo>
                      <a:pt x="146" y="150"/>
                    </a:lnTo>
                    <a:lnTo>
                      <a:pt x="133" y="125"/>
                    </a:lnTo>
                    <a:lnTo>
                      <a:pt x="108" y="112"/>
                    </a:lnTo>
                    <a:lnTo>
                      <a:pt x="91" y="106"/>
                    </a:lnTo>
                    <a:lnTo>
                      <a:pt x="74" y="97"/>
                    </a:lnTo>
                    <a:lnTo>
                      <a:pt x="54" y="80"/>
                    </a:lnTo>
                    <a:lnTo>
                      <a:pt x="25" y="57"/>
                    </a:lnTo>
                    <a:lnTo>
                      <a:pt x="12" y="51"/>
                    </a:lnTo>
                    <a:lnTo>
                      <a:pt x="0" y="38"/>
                    </a:lnTo>
                    <a:lnTo>
                      <a:pt x="0" y="19"/>
                    </a:lnTo>
                    <a:lnTo>
                      <a:pt x="6" y="4"/>
                    </a:lnTo>
                    <a:lnTo>
                      <a:pt x="29" y="8"/>
                    </a:lnTo>
                    <a:lnTo>
                      <a:pt x="69" y="8"/>
                    </a:lnTo>
                    <a:lnTo>
                      <a:pt x="78" y="23"/>
                    </a:lnTo>
                    <a:lnTo>
                      <a:pt x="120" y="23"/>
                    </a:lnTo>
                    <a:lnTo>
                      <a:pt x="150" y="23"/>
                    </a:lnTo>
                    <a:lnTo>
                      <a:pt x="188" y="15"/>
                    </a:lnTo>
                    <a:lnTo>
                      <a:pt x="23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3" name="Freeform 137"/>
              <p:cNvSpPr>
                <a:spLocks/>
              </p:cNvSpPr>
              <p:nvPr/>
            </p:nvSpPr>
            <p:spPr bwMode="auto">
              <a:xfrm>
                <a:off x="3621782" y="3829514"/>
                <a:ext cx="1587564" cy="2024363"/>
              </a:xfrm>
              <a:custGeom>
                <a:avLst/>
                <a:gdLst>
                  <a:gd name="T0" fmla="*/ 2147483647 w 844"/>
                  <a:gd name="T1" fmla="*/ 2147483647 h 1089"/>
                  <a:gd name="T2" fmla="*/ 2147483647 w 844"/>
                  <a:gd name="T3" fmla="*/ 2147483647 h 1089"/>
                  <a:gd name="T4" fmla="*/ 2147483647 w 844"/>
                  <a:gd name="T5" fmla="*/ 2147483647 h 1089"/>
                  <a:gd name="T6" fmla="*/ 2147483647 w 844"/>
                  <a:gd name="T7" fmla="*/ 2147483647 h 1089"/>
                  <a:gd name="T8" fmla="*/ 2147483647 w 844"/>
                  <a:gd name="T9" fmla="*/ 2147483647 h 1089"/>
                  <a:gd name="T10" fmla="*/ 2147483647 w 844"/>
                  <a:gd name="T11" fmla="*/ 2147483647 h 1089"/>
                  <a:gd name="T12" fmla="*/ 2147483647 w 844"/>
                  <a:gd name="T13" fmla="*/ 2147483647 h 1089"/>
                  <a:gd name="T14" fmla="*/ 2147483647 w 844"/>
                  <a:gd name="T15" fmla="*/ 2147483647 h 1089"/>
                  <a:gd name="T16" fmla="*/ 2147483647 w 844"/>
                  <a:gd name="T17" fmla="*/ 2147483647 h 1089"/>
                  <a:gd name="T18" fmla="*/ 2147483647 w 844"/>
                  <a:gd name="T19" fmla="*/ 2147483647 h 1089"/>
                  <a:gd name="T20" fmla="*/ 2147483647 w 844"/>
                  <a:gd name="T21" fmla="*/ 2147483647 h 1089"/>
                  <a:gd name="T22" fmla="*/ 2147483647 w 844"/>
                  <a:gd name="T23" fmla="*/ 2147483647 h 1089"/>
                  <a:gd name="T24" fmla="*/ 2147483647 w 844"/>
                  <a:gd name="T25" fmla="*/ 2147483647 h 1089"/>
                  <a:gd name="T26" fmla="*/ 2147483647 w 844"/>
                  <a:gd name="T27" fmla="*/ 2147483647 h 1089"/>
                  <a:gd name="T28" fmla="*/ 2147483647 w 844"/>
                  <a:gd name="T29" fmla="*/ 2147483647 h 1089"/>
                  <a:gd name="T30" fmla="*/ 2147483647 w 844"/>
                  <a:gd name="T31" fmla="*/ 2147483647 h 1089"/>
                  <a:gd name="T32" fmla="*/ 2147483647 w 844"/>
                  <a:gd name="T33" fmla="*/ 2147483647 h 1089"/>
                  <a:gd name="T34" fmla="*/ 2147483647 w 844"/>
                  <a:gd name="T35" fmla="*/ 2147483647 h 1089"/>
                  <a:gd name="T36" fmla="*/ 2147483647 w 844"/>
                  <a:gd name="T37" fmla="*/ 2147483647 h 1089"/>
                  <a:gd name="T38" fmla="*/ 2147483647 w 844"/>
                  <a:gd name="T39" fmla="*/ 2147483647 h 1089"/>
                  <a:gd name="T40" fmla="*/ 2147483647 w 844"/>
                  <a:gd name="T41" fmla="*/ 2147483647 h 1089"/>
                  <a:gd name="T42" fmla="*/ 2147483647 w 844"/>
                  <a:gd name="T43" fmla="*/ 2147483647 h 1089"/>
                  <a:gd name="T44" fmla="*/ 2147483647 w 844"/>
                  <a:gd name="T45" fmla="*/ 2147483647 h 1089"/>
                  <a:gd name="T46" fmla="*/ 2147483647 w 844"/>
                  <a:gd name="T47" fmla="*/ 2147483647 h 1089"/>
                  <a:gd name="T48" fmla="*/ 2147483647 w 844"/>
                  <a:gd name="T49" fmla="*/ 2147483647 h 1089"/>
                  <a:gd name="T50" fmla="*/ 2147483647 w 844"/>
                  <a:gd name="T51" fmla="*/ 2147483647 h 1089"/>
                  <a:gd name="T52" fmla="*/ 2147483647 w 844"/>
                  <a:gd name="T53" fmla="*/ 2147483647 h 1089"/>
                  <a:gd name="T54" fmla="*/ 2147483647 w 844"/>
                  <a:gd name="T55" fmla="*/ 2147483647 h 1089"/>
                  <a:gd name="T56" fmla="*/ 2147483647 w 844"/>
                  <a:gd name="T57" fmla="*/ 2147483647 h 1089"/>
                  <a:gd name="T58" fmla="*/ 2147483647 w 844"/>
                  <a:gd name="T59" fmla="*/ 2147483647 h 1089"/>
                  <a:gd name="T60" fmla="*/ 2147483647 w 844"/>
                  <a:gd name="T61" fmla="*/ 2147483647 h 1089"/>
                  <a:gd name="T62" fmla="*/ 0 w 844"/>
                  <a:gd name="T63" fmla="*/ 2147483647 h 1089"/>
                  <a:gd name="T64" fmla="*/ 2147483647 w 844"/>
                  <a:gd name="T65" fmla="*/ 2147483647 h 1089"/>
                  <a:gd name="T66" fmla="*/ 2147483647 w 844"/>
                  <a:gd name="T67" fmla="*/ 2147483647 h 1089"/>
                  <a:gd name="T68" fmla="*/ 2147483647 w 844"/>
                  <a:gd name="T69" fmla="*/ 2147483647 h 1089"/>
                  <a:gd name="T70" fmla="*/ 2147483647 w 844"/>
                  <a:gd name="T71" fmla="*/ 2147483647 h 1089"/>
                  <a:gd name="T72" fmla="*/ 2147483647 w 844"/>
                  <a:gd name="T73" fmla="*/ 2147483647 h 1089"/>
                  <a:gd name="T74" fmla="*/ 2147483647 w 844"/>
                  <a:gd name="T75" fmla="*/ 2147483647 h 1089"/>
                  <a:gd name="T76" fmla="*/ 2147483647 w 844"/>
                  <a:gd name="T77" fmla="*/ 2147483647 h 1089"/>
                  <a:gd name="T78" fmla="*/ 2147483647 w 844"/>
                  <a:gd name="T79" fmla="*/ 2147483647 h 1089"/>
                  <a:gd name="T80" fmla="*/ 2147483647 w 844"/>
                  <a:gd name="T81" fmla="*/ 2147483647 h 1089"/>
                  <a:gd name="T82" fmla="*/ 2147483647 w 844"/>
                  <a:gd name="T83" fmla="*/ 2147483647 h 1089"/>
                  <a:gd name="T84" fmla="*/ 2147483647 w 844"/>
                  <a:gd name="T85" fmla="*/ 2147483647 h 1089"/>
                  <a:gd name="T86" fmla="*/ 2147483647 w 844"/>
                  <a:gd name="T87" fmla="*/ 2147483647 h 1089"/>
                  <a:gd name="T88" fmla="*/ 2147483647 w 844"/>
                  <a:gd name="T89" fmla="*/ 2147483647 h 1089"/>
                  <a:gd name="T90" fmla="*/ 2147483647 w 844"/>
                  <a:gd name="T91" fmla="*/ 2147483647 h 1089"/>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844"/>
                  <a:gd name="T139" fmla="*/ 0 h 1089"/>
                  <a:gd name="T140" fmla="*/ 844 w 844"/>
                  <a:gd name="T141" fmla="*/ 1089 h 1089"/>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844" h="1089">
                    <a:moveTo>
                      <a:pt x="611" y="1074"/>
                    </a:moveTo>
                    <a:lnTo>
                      <a:pt x="626" y="1089"/>
                    </a:lnTo>
                    <a:lnTo>
                      <a:pt x="647" y="1074"/>
                    </a:lnTo>
                    <a:lnTo>
                      <a:pt x="672" y="1036"/>
                    </a:lnTo>
                    <a:lnTo>
                      <a:pt x="685" y="976"/>
                    </a:lnTo>
                    <a:lnTo>
                      <a:pt x="698" y="972"/>
                    </a:lnTo>
                    <a:lnTo>
                      <a:pt x="706" y="981"/>
                    </a:lnTo>
                    <a:lnTo>
                      <a:pt x="723" y="964"/>
                    </a:lnTo>
                    <a:lnTo>
                      <a:pt x="719" y="938"/>
                    </a:lnTo>
                    <a:lnTo>
                      <a:pt x="727" y="917"/>
                    </a:lnTo>
                    <a:lnTo>
                      <a:pt x="723" y="909"/>
                    </a:lnTo>
                    <a:lnTo>
                      <a:pt x="702" y="888"/>
                    </a:lnTo>
                    <a:lnTo>
                      <a:pt x="694" y="888"/>
                    </a:lnTo>
                    <a:lnTo>
                      <a:pt x="698" y="879"/>
                    </a:lnTo>
                    <a:lnTo>
                      <a:pt x="681" y="883"/>
                    </a:lnTo>
                    <a:lnTo>
                      <a:pt x="672" y="875"/>
                    </a:lnTo>
                    <a:lnTo>
                      <a:pt x="672" y="864"/>
                    </a:lnTo>
                    <a:lnTo>
                      <a:pt x="698" y="845"/>
                    </a:lnTo>
                    <a:lnTo>
                      <a:pt x="708" y="826"/>
                    </a:lnTo>
                    <a:lnTo>
                      <a:pt x="708" y="797"/>
                    </a:lnTo>
                    <a:lnTo>
                      <a:pt x="723" y="793"/>
                    </a:lnTo>
                    <a:lnTo>
                      <a:pt x="765" y="816"/>
                    </a:lnTo>
                    <a:lnTo>
                      <a:pt x="782" y="820"/>
                    </a:lnTo>
                    <a:lnTo>
                      <a:pt x="803" y="854"/>
                    </a:lnTo>
                    <a:lnTo>
                      <a:pt x="812" y="875"/>
                    </a:lnTo>
                    <a:lnTo>
                      <a:pt x="825" y="875"/>
                    </a:lnTo>
                    <a:lnTo>
                      <a:pt x="837" y="854"/>
                    </a:lnTo>
                    <a:lnTo>
                      <a:pt x="844" y="835"/>
                    </a:lnTo>
                    <a:lnTo>
                      <a:pt x="829" y="801"/>
                    </a:lnTo>
                    <a:lnTo>
                      <a:pt x="812" y="782"/>
                    </a:lnTo>
                    <a:lnTo>
                      <a:pt x="795" y="782"/>
                    </a:lnTo>
                    <a:lnTo>
                      <a:pt x="795" y="778"/>
                    </a:lnTo>
                    <a:lnTo>
                      <a:pt x="786" y="778"/>
                    </a:lnTo>
                    <a:lnTo>
                      <a:pt x="744" y="727"/>
                    </a:lnTo>
                    <a:lnTo>
                      <a:pt x="723" y="734"/>
                    </a:lnTo>
                    <a:lnTo>
                      <a:pt x="698" y="695"/>
                    </a:lnTo>
                    <a:lnTo>
                      <a:pt x="681" y="691"/>
                    </a:lnTo>
                    <a:lnTo>
                      <a:pt x="656" y="661"/>
                    </a:lnTo>
                    <a:lnTo>
                      <a:pt x="641" y="649"/>
                    </a:lnTo>
                    <a:lnTo>
                      <a:pt x="651" y="640"/>
                    </a:lnTo>
                    <a:lnTo>
                      <a:pt x="664" y="636"/>
                    </a:lnTo>
                    <a:lnTo>
                      <a:pt x="647" y="621"/>
                    </a:lnTo>
                    <a:lnTo>
                      <a:pt x="626" y="630"/>
                    </a:lnTo>
                    <a:lnTo>
                      <a:pt x="609" y="621"/>
                    </a:lnTo>
                    <a:lnTo>
                      <a:pt x="560" y="577"/>
                    </a:lnTo>
                    <a:lnTo>
                      <a:pt x="556" y="558"/>
                    </a:lnTo>
                    <a:lnTo>
                      <a:pt x="539" y="554"/>
                    </a:lnTo>
                    <a:lnTo>
                      <a:pt x="524" y="539"/>
                    </a:lnTo>
                    <a:lnTo>
                      <a:pt x="480" y="433"/>
                    </a:lnTo>
                    <a:lnTo>
                      <a:pt x="467" y="419"/>
                    </a:lnTo>
                    <a:lnTo>
                      <a:pt x="433" y="385"/>
                    </a:lnTo>
                    <a:lnTo>
                      <a:pt x="395" y="317"/>
                    </a:lnTo>
                    <a:lnTo>
                      <a:pt x="395" y="275"/>
                    </a:lnTo>
                    <a:lnTo>
                      <a:pt x="416" y="262"/>
                    </a:lnTo>
                    <a:lnTo>
                      <a:pt x="416" y="241"/>
                    </a:lnTo>
                    <a:lnTo>
                      <a:pt x="399" y="224"/>
                    </a:lnTo>
                    <a:lnTo>
                      <a:pt x="391" y="214"/>
                    </a:lnTo>
                    <a:lnTo>
                      <a:pt x="395" y="199"/>
                    </a:lnTo>
                    <a:lnTo>
                      <a:pt x="412" y="190"/>
                    </a:lnTo>
                    <a:lnTo>
                      <a:pt x="463" y="176"/>
                    </a:lnTo>
                    <a:lnTo>
                      <a:pt x="484" y="159"/>
                    </a:lnTo>
                    <a:lnTo>
                      <a:pt x="503" y="140"/>
                    </a:lnTo>
                    <a:lnTo>
                      <a:pt x="497" y="91"/>
                    </a:lnTo>
                    <a:lnTo>
                      <a:pt x="503" y="72"/>
                    </a:lnTo>
                    <a:lnTo>
                      <a:pt x="478" y="68"/>
                    </a:lnTo>
                    <a:lnTo>
                      <a:pt x="421" y="53"/>
                    </a:lnTo>
                    <a:lnTo>
                      <a:pt x="412" y="38"/>
                    </a:lnTo>
                    <a:lnTo>
                      <a:pt x="408" y="34"/>
                    </a:lnTo>
                    <a:lnTo>
                      <a:pt x="408" y="19"/>
                    </a:lnTo>
                    <a:lnTo>
                      <a:pt x="404" y="4"/>
                    </a:lnTo>
                    <a:lnTo>
                      <a:pt x="374" y="0"/>
                    </a:lnTo>
                    <a:lnTo>
                      <a:pt x="302" y="4"/>
                    </a:lnTo>
                    <a:lnTo>
                      <a:pt x="294" y="23"/>
                    </a:lnTo>
                    <a:lnTo>
                      <a:pt x="266" y="27"/>
                    </a:lnTo>
                    <a:lnTo>
                      <a:pt x="250" y="68"/>
                    </a:lnTo>
                    <a:lnTo>
                      <a:pt x="250" y="82"/>
                    </a:lnTo>
                    <a:lnTo>
                      <a:pt x="233" y="68"/>
                    </a:lnTo>
                    <a:lnTo>
                      <a:pt x="207" y="61"/>
                    </a:lnTo>
                    <a:lnTo>
                      <a:pt x="190" y="72"/>
                    </a:lnTo>
                    <a:lnTo>
                      <a:pt x="177" y="101"/>
                    </a:lnTo>
                    <a:lnTo>
                      <a:pt x="152" y="82"/>
                    </a:lnTo>
                    <a:lnTo>
                      <a:pt x="156" y="53"/>
                    </a:lnTo>
                    <a:lnTo>
                      <a:pt x="148" y="34"/>
                    </a:lnTo>
                    <a:lnTo>
                      <a:pt x="131" y="38"/>
                    </a:lnTo>
                    <a:lnTo>
                      <a:pt x="127" y="61"/>
                    </a:lnTo>
                    <a:lnTo>
                      <a:pt x="114" y="76"/>
                    </a:lnTo>
                    <a:lnTo>
                      <a:pt x="101" y="76"/>
                    </a:lnTo>
                    <a:lnTo>
                      <a:pt x="42" y="68"/>
                    </a:lnTo>
                    <a:lnTo>
                      <a:pt x="21" y="87"/>
                    </a:lnTo>
                    <a:lnTo>
                      <a:pt x="23" y="112"/>
                    </a:lnTo>
                    <a:lnTo>
                      <a:pt x="30" y="131"/>
                    </a:lnTo>
                    <a:lnTo>
                      <a:pt x="0" y="159"/>
                    </a:lnTo>
                    <a:lnTo>
                      <a:pt x="6" y="180"/>
                    </a:lnTo>
                    <a:lnTo>
                      <a:pt x="17" y="190"/>
                    </a:lnTo>
                    <a:lnTo>
                      <a:pt x="0" y="214"/>
                    </a:lnTo>
                    <a:lnTo>
                      <a:pt x="0" y="247"/>
                    </a:lnTo>
                    <a:lnTo>
                      <a:pt x="6" y="262"/>
                    </a:lnTo>
                    <a:lnTo>
                      <a:pt x="23" y="262"/>
                    </a:lnTo>
                    <a:lnTo>
                      <a:pt x="34" y="273"/>
                    </a:lnTo>
                    <a:lnTo>
                      <a:pt x="42" y="296"/>
                    </a:lnTo>
                    <a:lnTo>
                      <a:pt x="42" y="321"/>
                    </a:lnTo>
                    <a:lnTo>
                      <a:pt x="57" y="325"/>
                    </a:lnTo>
                    <a:lnTo>
                      <a:pt x="72" y="321"/>
                    </a:lnTo>
                    <a:lnTo>
                      <a:pt x="118" y="266"/>
                    </a:lnTo>
                    <a:lnTo>
                      <a:pt x="139" y="275"/>
                    </a:lnTo>
                    <a:lnTo>
                      <a:pt x="182" y="300"/>
                    </a:lnTo>
                    <a:lnTo>
                      <a:pt x="211" y="325"/>
                    </a:lnTo>
                    <a:lnTo>
                      <a:pt x="216" y="355"/>
                    </a:lnTo>
                    <a:lnTo>
                      <a:pt x="233" y="374"/>
                    </a:lnTo>
                    <a:lnTo>
                      <a:pt x="241" y="408"/>
                    </a:lnTo>
                    <a:lnTo>
                      <a:pt x="250" y="461"/>
                    </a:lnTo>
                    <a:lnTo>
                      <a:pt x="262" y="486"/>
                    </a:lnTo>
                    <a:lnTo>
                      <a:pt x="279" y="507"/>
                    </a:lnTo>
                    <a:lnTo>
                      <a:pt x="311" y="520"/>
                    </a:lnTo>
                    <a:lnTo>
                      <a:pt x="336" y="569"/>
                    </a:lnTo>
                    <a:lnTo>
                      <a:pt x="361" y="607"/>
                    </a:lnTo>
                    <a:lnTo>
                      <a:pt x="387" y="628"/>
                    </a:lnTo>
                    <a:lnTo>
                      <a:pt x="433" y="691"/>
                    </a:lnTo>
                    <a:lnTo>
                      <a:pt x="467" y="691"/>
                    </a:lnTo>
                    <a:lnTo>
                      <a:pt x="507" y="727"/>
                    </a:lnTo>
                    <a:lnTo>
                      <a:pt x="507" y="767"/>
                    </a:lnTo>
                    <a:lnTo>
                      <a:pt x="518" y="778"/>
                    </a:lnTo>
                    <a:lnTo>
                      <a:pt x="543" y="759"/>
                    </a:lnTo>
                    <a:lnTo>
                      <a:pt x="550" y="778"/>
                    </a:lnTo>
                    <a:lnTo>
                      <a:pt x="550" y="801"/>
                    </a:lnTo>
                    <a:lnTo>
                      <a:pt x="575" y="826"/>
                    </a:lnTo>
                    <a:lnTo>
                      <a:pt x="581" y="841"/>
                    </a:lnTo>
                    <a:lnTo>
                      <a:pt x="615" y="831"/>
                    </a:lnTo>
                    <a:lnTo>
                      <a:pt x="622" y="845"/>
                    </a:lnTo>
                    <a:lnTo>
                      <a:pt x="615" y="879"/>
                    </a:lnTo>
                    <a:lnTo>
                      <a:pt x="634" y="909"/>
                    </a:lnTo>
                    <a:lnTo>
                      <a:pt x="639" y="932"/>
                    </a:lnTo>
                    <a:lnTo>
                      <a:pt x="647" y="957"/>
                    </a:lnTo>
                    <a:lnTo>
                      <a:pt x="641" y="976"/>
                    </a:lnTo>
                    <a:lnTo>
                      <a:pt x="626" y="998"/>
                    </a:lnTo>
                    <a:lnTo>
                      <a:pt x="622" y="1021"/>
                    </a:lnTo>
                    <a:lnTo>
                      <a:pt x="609" y="1048"/>
                    </a:lnTo>
                    <a:lnTo>
                      <a:pt x="611" y="107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4" name="Freeform 139"/>
              <p:cNvSpPr>
                <a:spLocks/>
              </p:cNvSpPr>
              <p:nvPr/>
            </p:nvSpPr>
            <p:spPr bwMode="auto">
              <a:xfrm>
                <a:off x="4441560" y="3006191"/>
                <a:ext cx="866574" cy="539598"/>
              </a:xfrm>
              <a:custGeom>
                <a:avLst/>
                <a:gdLst>
                  <a:gd name="T0" fmla="*/ 2147483647 w 461"/>
                  <a:gd name="T1" fmla="*/ 2147483647 h 290"/>
                  <a:gd name="T2" fmla="*/ 2147483647 w 461"/>
                  <a:gd name="T3" fmla="*/ 2147483647 h 290"/>
                  <a:gd name="T4" fmla="*/ 2147483647 w 461"/>
                  <a:gd name="T5" fmla="*/ 2147483647 h 290"/>
                  <a:gd name="T6" fmla="*/ 2147483647 w 461"/>
                  <a:gd name="T7" fmla="*/ 2147483647 h 290"/>
                  <a:gd name="T8" fmla="*/ 2147483647 w 461"/>
                  <a:gd name="T9" fmla="*/ 2147483647 h 290"/>
                  <a:gd name="T10" fmla="*/ 2147483647 w 461"/>
                  <a:gd name="T11" fmla="*/ 2147483647 h 290"/>
                  <a:gd name="T12" fmla="*/ 2147483647 w 461"/>
                  <a:gd name="T13" fmla="*/ 2147483647 h 290"/>
                  <a:gd name="T14" fmla="*/ 2147483647 w 461"/>
                  <a:gd name="T15" fmla="*/ 2147483647 h 290"/>
                  <a:gd name="T16" fmla="*/ 0 w 461"/>
                  <a:gd name="T17" fmla="*/ 2147483647 h 290"/>
                  <a:gd name="T18" fmla="*/ 2147483647 w 461"/>
                  <a:gd name="T19" fmla="*/ 2147483647 h 290"/>
                  <a:gd name="T20" fmla="*/ 2147483647 w 461"/>
                  <a:gd name="T21" fmla="*/ 2147483647 h 290"/>
                  <a:gd name="T22" fmla="*/ 2147483647 w 461"/>
                  <a:gd name="T23" fmla="*/ 2147483647 h 290"/>
                  <a:gd name="T24" fmla="*/ 2147483647 w 461"/>
                  <a:gd name="T25" fmla="*/ 2147483647 h 290"/>
                  <a:gd name="T26" fmla="*/ 2147483647 w 461"/>
                  <a:gd name="T27" fmla="*/ 0 h 290"/>
                  <a:gd name="T28" fmla="*/ 2147483647 w 461"/>
                  <a:gd name="T29" fmla="*/ 2147483647 h 290"/>
                  <a:gd name="T30" fmla="*/ 2147483647 w 461"/>
                  <a:gd name="T31" fmla="*/ 2147483647 h 290"/>
                  <a:gd name="T32" fmla="*/ 2147483647 w 461"/>
                  <a:gd name="T33" fmla="*/ 2147483647 h 290"/>
                  <a:gd name="T34" fmla="*/ 2147483647 w 461"/>
                  <a:gd name="T35" fmla="*/ 2147483647 h 290"/>
                  <a:gd name="T36" fmla="*/ 2147483647 w 461"/>
                  <a:gd name="T37" fmla="*/ 2147483647 h 290"/>
                  <a:gd name="T38" fmla="*/ 2147483647 w 461"/>
                  <a:gd name="T39" fmla="*/ 2147483647 h 290"/>
                  <a:gd name="T40" fmla="*/ 2147483647 w 461"/>
                  <a:gd name="T41" fmla="*/ 2147483647 h 290"/>
                  <a:gd name="T42" fmla="*/ 2147483647 w 461"/>
                  <a:gd name="T43" fmla="*/ 2147483647 h 290"/>
                  <a:gd name="T44" fmla="*/ 2147483647 w 461"/>
                  <a:gd name="T45" fmla="*/ 2147483647 h 290"/>
                  <a:gd name="T46" fmla="*/ 2147483647 w 461"/>
                  <a:gd name="T47" fmla="*/ 2147483647 h 290"/>
                  <a:gd name="T48" fmla="*/ 2147483647 w 461"/>
                  <a:gd name="T49" fmla="*/ 2147483647 h 290"/>
                  <a:gd name="T50" fmla="*/ 2147483647 w 461"/>
                  <a:gd name="T51" fmla="*/ 2147483647 h 290"/>
                  <a:gd name="T52" fmla="*/ 2147483647 w 461"/>
                  <a:gd name="T53" fmla="*/ 2147483647 h 290"/>
                  <a:gd name="T54" fmla="*/ 2147483647 w 461"/>
                  <a:gd name="T55" fmla="*/ 2147483647 h 290"/>
                  <a:gd name="T56" fmla="*/ 2147483647 w 461"/>
                  <a:gd name="T57" fmla="*/ 2147483647 h 290"/>
                  <a:gd name="T58" fmla="*/ 2147483647 w 461"/>
                  <a:gd name="T59" fmla="*/ 2147483647 h 290"/>
                  <a:gd name="T60" fmla="*/ 2147483647 w 461"/>
                  <a:gd name="T61" fmla="*/ 2147483647 h 290"/>
                  <a:gd name="T62" fmla="*/ 2147483647 w 461"/>
                  <a:gd name="T63" fmla="*/ 2147483647 h 290"/>
                  <a:gd name="T64" fmla="*/ 2147483647 w 461"/>
                  <a:gd name="T65" fmla="*/ 2147483647 h 290"/>
                  <a:gd name="T66" fmla="*/ 2147483647 w 461"/>
                  <a:gd name="T67" fmla="*/ 2147483647 h 290"/>
                  <a:gd name="T68" fmla="*/ 2147483647 w 461"/>
                  <a:gd name="T69" fmla="*/ 2147483647 h 290"/>
                  <a:gd name="T70" fmla="*/ 2147483647 w 461"/>
                  <a:gd name="T71" fmla="*/ 2147483647 h 290"/>
                  <a:gd name="T72" fmla="*/ 2147483647 w 461"/>
                  <a:gd name="T73" fmla="*/ 2147483647 h 290"/>
                  <a:gd name="T74" fmla="*/ 2147483647 w 461"/>
                  <a:gd name="T75" fmla="*/ 2147483647 h 290"/>
                  <a:gd name="T76" fmla="*/ 2147483647 w 461"/>
                  <a:gd name="T77" fmla="*/ 2147483647 h 290"/>
                  <a:gd name="T78" fmla="*/ 2147483647 w 461"/>
                  <a:gd name="T79" fmla="*/ 2147483647 h 290"/>
                  <a:gd name="T80" fmla="*/ 2147483647 w 461"/>
                  <a:gd name="T81" fmla="*/ 2147483647 h 290"/>
                  <a:gd name="T82" fmla="*/ 2147483647 w 461"/>
                  <a:gd name="T83" fmla="*/ 2147483647 h 290"/>
                  <a:gd name="T84" fmla="*/ 2147483647 w 461"/>
                  <a:gd name="T85" fmla="*/ 2147483647 h 290"/>
                  <a:gd name="T86" fmla="*/ 2147483647 w 461"/>
                  <a:gd name="T87" fmla="*/ 2147483647 h 290"/>
                  <a:gd name="T88" fmla="*/ 2147483647 w 461"/>
                  <a:gd name="T89" fmla="*/ 2147483647 h 290"/>
                  <a:gd name="T90" fmla="*/ 2147483647 w 461"/>
                  <a:gd name="T91" fmla="*/ 2147483647 h 290"/>
                  <a:gd name="T92" fmla="*/ 2147483647 w 461"/>
                  <a:gd name="T93" fmla="*/ 2147483647 h 29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461"/>
                  <a:gd name="T142" fmla="*/ 0 h 290"/>
                  <a:gd name="T143" fmla="*/ 461 w 461"/>
                  <a:gd name="T144" fmla="*/ 290 h 29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461" h="290">
                    <a:moveTo>
                      <a:pt x="112" y="279"/>
                    </a:moveTo>
                    <a:lnTo>
                      <a:pt x="109" y="262"/>
                    </a:lnTo>
                    <a:lnTo>
                      <a:pt x="95" y="254"/>
                    </a:lnTo>
                    <a:lnTo>
                      <a:pt x="40" y="197"/>
                    </a:lnTo>
                    <a:lnTo>
                      <a:pt x="36" y="167"/>
                    </a:lnTo>
                    <a:lnTo>
                      <a:pt x="12" y="163"/>
                    </a:lnTo>
                    <a:lnTo>
                      <a:pt x="14" y="136"/>
                    </a:lnTo>
                    <a:lnTo>
                      <a:pt x="6" y="108"/>
                    </a:lnTo>
                    <a:lnTo>
                      <a:pt x="0" y="93"/>
                    </a:lnTo>
                    <a:lnTo>
                      <a:pt x="4" y="79"/>
                    </a:lnTo>
                    <a:lnTo>
                      <a:pt x="21" y="79"/>
                    </a:lnTo>
                    <a:lnTo>
                      <a:pt x="50" y="70"/>
                    </a:lnTo>
                    <a:lnTo>
                      <a:pt x="143" y="15"/>
                    </a:lnTo>
                    <a:lnTo>
                      <a:pt x="164" y="0"/>
                    </a:lnTo>
                    <a:lnTo>
                      <a:pt x="175" y="19"/>
                    </a:lnTo>
                    <a:lnTo>
                      <a:pt x="196" y="9"/>
                    </a:lnTo>
                    <a:lnTo>
                      <a:pt x="213" y="9"/>
                    </a:lnTo>
                    <a:lnTo>
                      <a:pt x="226" y="19"/>
                    </a:lnTo>
                    <a:lnTo>
                      <a:pt x="226" y="45"/>
                    </a:lnTo>
                    <a:lnTo>
                      <a:pt x="258" y="70"/>
                    </a:lnTo>
                    <a:lnTo>
                      <a:pt x="262" y="87"/>
                    </a:lnTo>
                    <a:lnTo>
                      <a:pt x="272" y="106"/>
                    </a:lnTo>
                    <a:lnTo>
                      <a:pt x="283" y="114"/>
                    </a:lnTo>
                    <a:lnTo>
                      <a:pt x="289" y="106"/>
                    </a:lnTo>
                    <a:lnTo>
                      <a:pt x="312" y="91"/>
                    </a:lnTo>
                    <a:lnTo>
                      <a:pt x="323" y="93"/>
                    </a:lnTo>
                    <a:lnTo>
                      <a:pt x="353" y="131"/>
                    </a:lnTo>
                    <a:lnTo>
                      <a:pt x="359" y="131"/>
                    </a:lnTo>
                    <a:lnTo>
                      <a:pt x="391" y="152"/>
                    </a:lnTo>
                    <a:lnTo>
                      <a:pt x="437" y="150"/>
                    </a:lnTo>
                    <a:lnTo>
                      <a:pt x="461" y="167"/>
                    </a:lnTo>
                    <a:lnTo>
                      <a:pt x="410" y="199"/>
                    </a:lnTo>
                    <a:lnTo>
                      <a:pt x="408" y="239"/>
                    </a:lnTo>
                    <a:lnTo>
                      <a:pt x="376" y="273"/>
                    </a:lnTo>
                    <a:lnTo>
                      <a:pt x="344" y="271"/>
                    </a:lnTo>
                    <a:lnTo>
                      <a:pt x="325" y="279"/>
                    </a:lnTo>
                    <a:lnTo>
                      <a:pt x="302" y="290"/>
                    </a:lnTo>
                    <a:lnTo>
                      <a:pt x="272" y="269"/>
                    </a:lnTo>
                    <a:lnTo>
                      <a:pt x="255" y="279"/>
                    </a:lnTo>
                    <a:lnTo>
                      <a:pt x="239" y="283"/>
                    </a:lnTo>
                    <a:lnTo>
                      <a:pt x="226" y="258"/>
                    </a:lnTo>
                    <a:lnTo>
                      <a:pt x="183" y="260"/>
                    </a:lnTo>
                    <a:lnTo>
                      <a:pt x="173" y="271"/>
                    </a:lnTo>
                    <a:lnTo>
                      <a:pt x="164" y="281"/>
                    </a:lnTo>
                    <a:lnTo>
                      <a:pt x="145" y="281"/>
                    </a:lnTo>
                    <a:lnTo>
                      <a:pt x="126" y="286"/>
                    </a:lnTo>
                    <a:lnTo>
                      <a:pt x="112" y="279"/>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5" name="Freeform 146"/>
              <p:cNvSpPr>
                <a:spLocks/>
              </p:cNvSpPr>
              <p:nvPr/>
            </p:nvSpPr>
            <p:spPr bwMode="auto">
              <a:xfrm>
                <a:off x="3554188" y="3528383"/>
                <a:ext cx="642999" cy="476935"/>
              </a:xfrm>
              <a:custGeom>
                <a:avLst/>
                <a:gdLst>
                  <a:gd name="T0" fmla="*/ 2147483647 w 342"/>
                  <a:gd name="T1" fmla="*/ 2147483647 h 255"/>
                  <a:gd name="T2" fmla="*/ 2147483647 w 342"/>
                  <a:gd name="T3" fmla="*/ 2147483647 h 255"/>
                  <a:gd name="T4" fmla="*/ 2147483647 w 342"/>
                  <a:gd name="T5" fmla="*/ 2147483647 h 255"/>
                  <a:gd name="T6" fmla="*/ 2147483647 w 342"/>
                  <a:gd name="T7" fmla="*/ 2147483647 h 255"/>
                  <a:gd name="T8" fmla="*/ 2147483647 w 342"/>
                  <a:gd name="T9" fmla="*/ 0 h 255"/>
                  <a:gd name="T10" fmla="*/ 2147483647 w 342"/>
                  <a:gd name="T11" fmla="*/ 2147483647 h 255"/>
                  <a:gd name="T12" fmla="*/ 2147483647 w 342"/>
                  <a:gd name="T13" fmla="*/ 2147483647 h 255"/>
                  <a:gd name="T14" fmla="*/ 2147483647 w 342"/>
                  <a:gd name="T15" fmla="*/ 2147483647 h 255"/>
                  <a:gd name="T16" fmla="*/ 2147483647 w 342"/>
                  <a:gd name="T17" fmla="*/ 2147483647 h 255"/>
                  <a:gd name="T18" fmla="*/ 2147483647 w 342"/>
                  <a:gd name="T19" fmla="*/ 2147483647 h 255"/>
                  <a:gd name="T20" fmla="*/ 2147483647 w 342"/>
                  <a:gd name="T21" fmla="*/ 2147483647 h 255"/>
                  <a:gd name="T22" fmla="*/ 2147483647 w 342"/>
                  <a:gd name="T23" fmla="*/ 2147483647 h 255"/>
                  <a:gd name="T24" fmla="*/ 2147483647 w 342"/>
                  <a:gd name="T25" fmla="*/ 2147483647 h 255"/>
                  <a:gd name="T26" fmla="*/ 2147483647 w 342"/>
                  <a:gd name="T27" fmla="*/ 2147483647 h 255"/>
                  <a:gd name="T28" fmla="*/ 2147483647 w 342"/>
                  <a:gd name="T29" fmla="*/ 2147483647 h 255"/>
                  <a:gd name="T30" fmla="*/ 2147483647 w 342"/>
                  <a:gd name="T31" fmla="*/ 2147483647 h 255"/>
                  <a:gd name="T32" fmla="*/ 0 w 342"/>
                  <a:gd name="T33" fmla="*/ 2147483647 h 255"/>
                  <a:gd name="T34" fmla="*/ 2147483647 w 342"/>
                  <a:gd name="T35" fmla="*/ 2147483647 h 255"/>
                  <a:gd name="T36" fmla="*/ 2147483647 w 342"/>
                  <a:gd name="T37" fmla="*/ 2147483647 h 255"/>
                  <a:gd name="T38" fmla="*/ 2147483647 w 342"/>
                  <a:gd name="T39" fmla="*/ 2147483647 h 255"/>
                  <a:gd name="T40" fmla="*/ 2147483647 w 342"/>
                  <a:gd name="T41" fmla="*/ 2147483647 h 255"/>
                  <a:gd name="T42" fmla="*/ 2147483647 w 342"/>
                  <a:gd name="T43" fmla="*/ 2147483647 h 255"/>
                  <a:gd name="T44" fmla="*/ 2147483647 w 342"/>
                  <a:gd name="T45" fmla="*/ 2147483647 h 255"/>
                  <a:gd name="T46" fmla="*/ 2147483647 w 342"/>
                  <a:gd name="T47" fmla="*/ 2147483647 h 255"/>
                  <a:gd name="T48" fmla="*/ 2147483647 w 342"/>
                  <a:gd name="T49" fmla="*/ 2147483647 h 255"/>
                  <a:gd name="T50" fmla="*/ 2147483647 w 342"/>
                  <a:gd name="T51" fmla="*/ 2147483647 h 255"/>
                  <a:gd name="T52" fmla="*/ 2147483647 w 342"/>
                  <a:gd name="T53" fmla="*/ 2147483647 h 255"/>
                  <a:gd name="T54" fmla="*/ 2147483647 w 342"/>
                  <a:gd name="T55" fmla="*/ 2147483647 h 255"/>
                  <a:gd name="T56" fmla="*/ 2147483647 w 342"/>
                  <a:gd name="T57" fmla="*/ 2147483647 h 255"/>
                  <a:gd name="T58" fmla="*/ 2147483647 w 342"/>
                  <a:gd name="T59" fmla="*/ 2147483647 h 255"/>
                  <a:gd name="T60" fmla="*/ 2147483647 w 342"/>
                  <a:gd name="T61" fmla="*/ 2147483647 h 255"/>
                  <a:gd name="T62" fmla="*/ 2147483647 w 342"/>
                  <a:gd name="T63" fmla="*/ 2147483647 h 255"/>
                  <a:gd name="T64" fmla="*/ 2147483647 w 342"/>
                  <a:gd name="T65" fmla="*/ 2147483647 h 255"/>
                  <a:gd name="T66" fmla="*/ 2147483647 w 342"/>
                  <a:gd name="T67" fmla="*/ 2147483647 h 255"/>
                  <a:gd name="T68" fmla="*/ 2147483647 w 342"/>
                  <a:gd name="T69" fmla="*/ 2147483647 h 255"/>
                  <a:gd name="T70" fmla="*/ 2147483647 w 342"/>
                  <a:gd name="T71" fmla="*/ 2147483647 h 255"/>
                  <a:gd name="T72" fmla="*/ 2147483647 w 342"/>
                  <a:gd name="T73" fmla="*/ 2147483647 h 255"/>
                  <a:gd name="T74" fmla="*/ 2147483647 w 342"/>
                  <a:gd name="T75" fmla="*/ 2147483647 h 255"/>
                  <a:gd name="T76" fmla="*/ 2147483647 w 342"/>
                  <a:gd name="T77" fmla="*/ 2147483647 h 255"/>
                  <a:gd name="T78" fmla="*/ 2147483647 w 342"/>
                  <a:gd name="T79" fmla="*/ 2147483647 h 255"/>
                  <a:gd name="T80" fmla="*/ 2147483647 w 342"/>
                  <a:gd name="T81" fmla="*/ 2147483647 h 255"/>
                  <a:gd name="T82" fmla="*/ 2147483647 w 342"/>
                  <a:gd name="T83" fmla="*/ 2147483647 h 255"/>
                  <a:gd name="T84" fmla="*/ 2147483647 w 342"/>
                  <a:gd name="T85" fmla="*/ 2147483647 h 255"/>
                  <a:gd name="T86" fmla="*/ 2147483647 w 342"/>
                  <a:gd name="T87" fmla="*/ 2147483647 h 255"/>
                  <a:gd name="T88" fmla="*/ 2147483647 w 342"/>
                  <a:gd name="T89" fmla="*/ 2147483647 h 255"/>
                  <a:gd name="T90" fmla="*/ 2147483647 w 342"/>
                  <a:gd name="T91" fmla="*/ 2147483647 h 255"/>
                  <a:gd name="T92" fmla="*/ 2147483647 w 342"/>
                  <a:gd name="T93" fmla="*/ 2147483647 h 255"/>
                  <a:gd name="T94" fmla="*/ 2147483647 w 342"/>
                  <a:gd name="T95" fmla="*/ 2147483647 h 255"/>
                  <a:gd name="T96" fmla="*/ 2147483647 w 342"/>
                  <a:gd name="T97" fmla="*/ 2147483647 h 255"/>
                  <a:gd name="T98" fmla="*/ 2147483647 w 342"/>
                  <a:gd name="T99" fmla="*/ 2147483647 h 255"/>
                  <a:gd name="T100" fmla="*/ 2147483647 w 342"/>
                  <a:gd name="T101" fmla="*/ 2147483647 h 255"/>
                  <a:gd name="T102" fmla="*/ 2147483647 w 342"/>
                  <a:gd name="T103" fmla="*/ 2147483647 h 255"/>
                  <a:gd name="T104" fmla="*/ 2147483647 w 342"/>
                  <a:gd name="T105" fmla="*/ 2147483647 h 255"/>
                  <a:gd name="T106" fmla="*/ 2147483647 w 342"/>
                  <a:gd name="T107" fmla="*/ 2147483647 h 255"/>
                  <a:gd name="T108" fmla="*/ 2147483647 w 342"/>
                  <a:gd name="T109" fmla="*/ 2147483647 h 255"/>
                  <a:gd name="T110" fmla="*/ 2147483647 w 342"/>
                  <a:gd name="T111" fmla="*/ 2147483647 h 255"/>
                  <a:gd name="T112" fmla="*/ 2147483647 w 342"/>
                  <a:gd name="T113" fmla="*/ 2147483647 h 255"/>
                  <a:gd name="T114" fmla="*/ 2147483647 w 342"/>
                  <a:gd name="T115" fmla="*/ 2147483647 h 255"/>
                  <a:gd name="T116" fmla="*/ 2147483647 w 342"/>
                  <a:gd name="T117" fmla="*/ 2147483647 h 255"/>
                  <a:gd name="T118" fmla="*/ 2147483647 w 342"/>
                  <a:gd name="T119" fmla="*/ 2147483647 h 255"/>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342"/>
                  <a:gd name="T181" fmla="*/ 0 h 255"/>
                  <a:gd name="T182" fmla="*/ 342 w 342"/>
                  <a:gd name="T183" fmla="*/ 255 h 255"/>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342" h="255">
                    <a:moveTo>
                      <a:pt x="179" y="50"/>
                    </a:moveTo>
                    <a:lnTo>
                      <a:pt x="160" y="31"/>
                    </a:lnTo>
                    <a:lnTo>
                      <a:pt x="162" y="25"/>
                    </a:lnTo>
                    <a:lnTo>
                      <a:pt x="154" y="14"/>
                    </a:lnTo>
                    <a:lnTo>
                      <a:pt x="146" y="0"/>
                    </a:lnTo>
                    <a:lnTo>
                      <a:pt x="133" y="14"/>
                    </a:lnTo>
                    <a:lnTo>
                      <a:pt x="127" y="10"/>
                    </a:lnTo>
                    <a:lnTo>
                      <a:pt x="114" y="23"/>
                    </a:lnTo>
                    <a:lnTo>
                      <a:pt x="114" y="29"/>
                    </a:lnTo>
                    <a:lnTo>
                      <a:pt x="99" y="38"/>
                    </a:lnTo>
                    <a:lnTo>
                      <a:pt x="61" y="72"/>
                    </a:lnTo>
                    <a:lnTo>
                      <a:pt x="50" y="86"/>
                    </a:lnTo>
                    <a:lnTo>
                      <a:pt x="50" y="103"/>
                    </a:lnTo>
                    <a:lnTo>
                      <a:pt x="38" y="107"/>
                    </a:lnTo>
                    <a:lnTo>
                      <a:pt x="10" y="141"/>
                    </a:lnTo>
                    <a:lnTo>
                      <a:pt x="10" y="154"/>
                    </a:lnTo>
                    <a:lnTo>
                      <a:pt x="0" y="169"/>
                    </a:lnTo>
                    <a:lnTo>
                      <a:pt x="4" y="186"/>
                    </a:lnTo>
                    <a:lnTo>
                      <a:pt x="16" y="177"/>
                    </a:lnTo>
                    <a:lnTo>
                      <a:pt x="29" y="160"/>
                    </a:lnTo>
                    <a:lnTo>
                      <a:pt x="48" y="156"/>
                    </a:lnTo>
                    <a:lnTo>
                      <a:pt x="61" y="160"/>
                    </a:lnTo>
                    <a:lnTo>
                      <a:pt x="67" y="186"/>
                    </a:lnTo>
                    <a:lnTo>
                      <a:pt x="63" y="202"/>
                    </a:lnTo>
                    <a:lnTo>
                      <a:pt x="72" y="215"/>
                    </a:lnTo>
                    <a:lnTo>
                      <a:pt x="82" y="221"/>
                    </a:lnTo>
                    <a:lnTo>
                      <a:pt x="103" y="226"/>
                    </a:lnTo>
                    <a:lnTo>
                      <a:pt x="152" y="232"/>
                    </a:lnTo>
                    <a:lnTo>
                      <a:pt x="160" y="226"/>
                    </a:lnTo>
                    <a:lnTo>
                      <a:pt x="169" y="215"/>
                    </a:lnTo>
                    <a:lnTo>
                      <a:pt x="173" y="192"/>
                    </a:lnTo>
                    <a:lnTo>
                      <a:pt x="190" y="192"/>
                    </a:lnTo>
                    <a:lnTo>
                      <a:pt x="196" y="205"/>
                    </a:lnTo>
                    <a:lnTo>
                      <a:pt x="196" y="238"/>
                    </a:lnTo>
                    <a:lnTo>
                      <a:pt x="217" y="255"/>
                    </a:lnTo>
                    <a:lnTo>
                      <a:pt x="234" y="226"/>
                    </a:lnTo>
                    <a:lnTo>
                      <a:pt x="251" y="217"/>
                    </a:lnTo>
                    <a:lnTo>
                      <a:pt x="270" y="219"/>
                    </a:lnTo>
                    <a:lnTo>
                      <a:pt x="285" y="228"/>
                    </a:lnTo>
                    <a:lnTo>
                      <a:pt x="292" y="236"/>
                    </a:lnTo>
                    <a:lnTo>
                      <a:pt x="296" y="213"/>
                    </a:lnTo>
                    <a:lnTo>
                      <a:pt x="308" y="183"/>
                    </a:lnTo>
                    <a:lnTo>
                      <a:pt x="334" y="179"/>
                    </a:lnTo>
                    <a:lnTo>
                      <a:pt x="342" y="160"/>
                    </a:lnTo>
                    <a:lnTo>
                      <a:pt x="334" y="143"/>
                    </a:lnTo>
                    <a:lnTo>
                      <a:pt x="321" y="137"/>
                    </a:lnTo>
                    <a:lnTo>
                      <a:pt x="289" y="131"/>
                    </a:lnTo>
                    <a:lnTo>
                      <a:pt x="287" y="112"/>
                    </a:lnTo>
                    <a:lnTo>
                      <a:pt x="287" y="93"/>
                    </a:lnTo>
                    <a:lnTo>
                      <a:pt x="287" y="78"/>
                    </a:lnTo>
                    <a:lnTo>
                      <a:pt x="268" y="65"/>
                    </a:lnTo>
                    <a:lnTo>
                      <a:pt x="258" y="72"/>
                    </a:lnTo>
                    <a:lnTo>
                      <a:pt x="241" y="57"/>
                    </a:lnTo>
                    <a:lnTo>
                      <a:pt x="238" y="46"/>
                    </a:lnTo>
                    <a:lnTo>
                      <a:pt x="232" y="36"/>
                    </a:lnTo>
                    <a:lnTo>
                      <a:pt x="232" y="29"/>
                    </a:lnTo>
                    <a:lnTo>
                      <a:pt x="213" y="23"/>
                    </a:lnTo>
                    <a:lnTo>
                      <a:pt x="207" y="31"/>
                    </a:lnTo>
                    <a:lnTo>
                      <a:pt x="192" y="42"/>
                    </a:lnTo>
                    <a:lnTo>
                      <a:pt x="179" y="50"/>
                    </a:lnTo>
                    <a:close/>
                  </a:path>
                </a:pathLst>
              </a:custGeom>
              <a:solidFill>
                <a:schemeClr val="accent3">
                  <a:lumMod val="40000"/>
                  <a:lumOff val="60000"/>
                </a:schemeClr>
              </a:solidFill>
              <a:ln w="9525" cap="rnd" algn="ctr">
                <a:solidFill>
                  <a:srgbClr val="EAEAEA"/>
                </a:solidFill>
                <a:round/>
                <a:headEnd/>
                <a:tailEnd/>
              </a:ln>
            </p:spPr>
            <p:txBody>
              <a:bodyPr/>
              <a:lstStyle/>
              <a:p>
                <a:pPr defTabSz="685800" fontAlgn="auto">
                  <a:spcBef>
                    <a:spcPts val="0"/>
                  </a:spcBef>
                  <a:spcAft>
                    <a:spcPts val="0"/>
                  </a:spcAft>
                  <a:defRPr/>
                </a:pPr>
                <a:endParaRPr lang="en-US" sz="1350" kern="0">
                  <a:solidFill>
                    <a:srgbClr val="000000"/>
                  </a:solidFill>
                  <a:latin typeface="Calibri" panose="020F0502020204030204"/>
                  <a:ea typeface="ＭＳ Ｐゴシック" pitchFamily="34" charset="-128"/>
                </a:endParaRPr>
              </a:p>
            </p:txBody>
          </p:sp>
          <p:sp>
            <p:nvSpPr>
              <p:cNvPr id="96" name="Freeform 147"/>
              <p:cNvSpPr>
                <a:spLocks/>
              </p:cNvSpPr>
              <p:nvPr/>
            </p:nvSpPr>
            <p:spPr bwMode="auto">
              <a:xfrm>
                <a:off x="4053335" y="3483126"/>
                <a:ext cx="980962" cy="501304"/>
              </a:xfrm>
              <a:custGeom>
                <a:avLst/>
                <a:gdLst>
                  <a:gd name="T0" fmla="*/ 2147483647 w 521"/>
                  <a:gd name="T1" fmla="*/ 2147483647 h 270"/>
                  <a:gd name="T2" fmla="*/ 2147483647 w 521"/>
                  <a:gd name="T3" fmla="*/ 2147483647 h 270"/>
                  <a:gd name="T4" fmla="*/ 2147483647 w 521"/>
                  <a:gd name="T5" fmla="*/ 2147483647 h 270"/>
                  <a:gd name="T6" fmla="*/ 2147483647 w 521"/>
                  <a:gd name="T7" fmla="*/ 2147483647 h 270"/>
                  <a:gd name="T8" fmla="*/ 2147483647 w 521"/>
                  <a:gd name="T9" fmla="*/ 2147483647 h 270"/>
                  <a:gd name="T10" fmla="*/ 2147483647 w 521"/>
                  <a:gd name="T11" fmla="*/ 2147483647 h 270"/>
                  <a:gd name="T12" fmla="*/ 2147483647 w 521"/>
                  <a:gd name="T13" fmla="*/ 2147483647 h 270"/>
                  <a:gd name="T14" fmla="*/ 2147483647 w 521"/>
                  <a:gd name="T15" fmla="*/ 2147483647 h 270"/>
                  <a:gd name="T16" fmla="*/ 2147483647 w 521"/>
                  <a:gd name="T17" fmla="*/ 2147483647 h 270"/>
                  <a:gd name="T18" fmla="*/ 2147483647 w 521"/>
                  <a:gd name="T19" fmla="*/ 2147483647 h 270"/>
                  <a:gd name="T20" fmla="*/ 2147483647 w 521"/>
                  <a:gd name="T21" fmla="*/ 2147483647 h 270"/>
                  <a:gd name="T22" fmla="*/ 2147483647 w 521"/>
                  <a:gd name="T23" fmla="*/ 2147483647 h 270"/>
                  <a:gd name="T24" fmla="*/ 2147483647 w 521"/>
                  <a:gd name="T25" fmla="*/ 2147483647 h 270"/>
                  <a:gd name="T26" fmla="*/ 2147483647 w 521"/>
                  <a:gd name="T27" fmla="*/ 2147483647 h 270"/>
                  <a:gd name="T28" fmla="*/ 2147483647 w 521"/>
                  <a:gd name="T29" fmla="*/ 2147483647 h 270"/>
                  <a:gd name="T30" fmla="*/ 2147483647 w 521"/>
                  <a:gd name="T31" fmla="*/ 2147483647 h 270"/>
                  <a:gd name="T32" fmla="*/ 2147483647 w 521"/>
                  <a:gd name="T33" fmla="*/ 2147483647 h 270"/>
                  <a:gd name="T34" fmla="*/ 2147483647 w 521"/>
                  <a:gd name="T35" fmla="*/ 2147483647 h 270"/>
                  <a:gd name="T36" fmla="*/ 2147483647 w 521"/>
                  <a:gd name="T37" fmla="*/ 2147483647 h 270"/>
                  <a:gd name="T38" fmla="*/ 2147483647 w 521"/>
                  <a:gd name="T39" fmla="*/ 2147483647 h 270"/>
                  <a:gd name="T40" fmla="*/ 2147483647 w 521"/>
                  <a:gd name="T41" fmla="*/ 2147483647 h 270"/>
                  <a:gd name="T42" fmla="*/ 2147483647 w 521"/>
                  <a:gd name="T43" fmla="*/ 2147483647 h 270"/>
                  <a:gd name="T44" fmla="*/ 2147483647 w 521"/>
                  <a:gd name="T45" fmla="*/ 2147483647 h 270"/>
                  <a:gd name="T46" fmla="*/ 2147483647 w 521"/>
                  <a:gd name="T47" fmla="*/ 2147483647 h 270"/>
                  <a:gd name="T48" fmla="*/ 2147483647 w 521"/>
                  <a:gd name="T49" fmla="*/ 2147483647 h 270"/>
                  <a:gd name="T50" fmla="*/ 2147483647 w 521"/>
                  <a:gd name="T51" fmla="*/ 2147483647 h 270"/>
                  <a:gd name="T52" fmla="*/ 2147483647 w 521"/>
                  <a:gd name="T53" fmla="*/ 2147483647 h 270"/>
                  <a:gd name="T54" fmla="*/ 2147483647 w 521"/>
                  <a:gd name="T55" fmla="*/ 2147483647 h 270"/>
                  <a:gd name="T56" fmla="*/ 2147483647 w 521"/>
                  <a:gd name="T57" fmla="*/ 2147483647 h 270"/>
                  <a:gd name="T58" fmla="*/ 2147483647 w 521"/>
                  <a:gd name="T59" fmla="*/ 2147483647 h 270"/>
                  <a:gd name="T60" fmla="*/ 2147483647 w 521"/>
                  <a:gd name="T61" fmla="*/ 2147483647 h 270"/>
                  <a:gd name="T62" fmla="*/ 0 w 521"/>
                  <a:gd name="T63" fmla="*/ 2147483647 h 27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521"/>
                  <a:gd name="T97" fmla="*/ 0 h 270"/>
                  <a:gd name="T98" fmla="*/ 521 w 521"/>
                  <a:gd name="T99" fmla="*/ 270 h 27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521" h="270">
                    <a:moveTo>
                      <a:pt x="0" y="97"/>
                    </a:moveTo>
                    <a:lnTo>
                      <a:pt x="24" y="95"/>
                    </a:lnTo>
                    <a:lnTo>
                      <a:pt x="30" y="93"/>
                    </a:lnTo>
                    <a:lnTo>
                      <a:pt x="41" y="108"/>
                    </a:lnTo>
                    <a:lnTo>
                      <a:pt x="58" y="104"/>
                    </a:lnTo>
                    <a:lnTo>
                      <a:pt x="74" y="106"/>
                    </a:lnTo>
                    <a:lnTo>
                      <a:pt x="85" y="114"/>
                    </a:lnTo>
                    <a:lnTo>
                      <a:pt x="102" y="104"/>
                    </a:lnTo>
                    <a:lnTo>
                      <a:pt x="127" y="104"/>
                    </a:lnTo>
                    <a:lnTo>
                      <a:pt x="136" y="116"/>
                    </a:lnTo>
                    <a:lnTo>
                      <a:pt x="153" y="121"/>
                    </a:lnTo>
                    <a:lnTo>
                      <a:pt x="159" y="112"/>
                    </a:lnTo>
                    <a:lnTo>
                      <a:pt x="186" y="108"/>
                    </a:lnTo>
                    <a:lnTo>
                      <a:pt x="199" y="108"/>
                    </a:lnTo>
                    <a:lnTo>
                      <a:pt x="218" y="114"/>
                    </a:lnTo>
                    <a:lnTo>
                      <a:pt x="242" y="133"/>
                    </a:lnTo>
                    <a:lnTo>
                      <a:pt x="258" y="125"/>
                    </a:lnTo>
                    <a:lnTo>
                      <a:pt x="263" y="108"/>
                    </a:lnTo>
                    <a:lnTo>
                      <a:pt x="250" y="85"/>
                    </a:lnTo>
                    <a:lnTo>
                      <a:pt x="246" y="55"/>
                    </a:lnTo>
                    <a:lnTo>
                      <a:pt x="303" y="6"/>
                    </a:lnTo>
                    <a:lnTo>
                      <a:pt x="315" y="6"/>
                    </a:lnTo>
                    <a:lnTo>
                      <a:pt x="318" y="23"/>
                    </a:lnTo>
                    <a:lnTo>
                      <a:pt x="337" y="27"/>
                    </a:lnTo>
                    <a:lnTo>
                      <a:pt x="372" y="23"/>
                    </a:lnTo>
                    <a:lnTo>
                      <a:pt x="387" y="4"/>
                    </a:lnTo>
                    <a:lnTo>
                      <a:pt x="434" y="0"/>
                    </a:lnTo>
                    <a:lnTo>
                      <a:pt x="445" y="23"/>
                    </a:lnTo>
                    <a:lnTo>
                      <a:pt x="461" y="23"/>
                    </a:lnTo>
                    <a:lnTo>
                      <a:pt x="480" y="11"/>
                    </a:lnTo>
                    <a:lnTo>
                      <a:pt x="508" y="32"/>
                    </a:lnTo>
                    <a:lnTo>
                      <a:pt x="508" y="70"/>
                    </a:lnTo>
                    <a:lnTo>
                      <a:pt x="521" y="85"/>
                    </a:lnTo>
                    <a:lnTo>
                      <a:pt x="516" y="108"/>
                    </a:lnTo>
                    <a:lnTo>
                      <a:pt x="508" y="133"/>
                    </a:lnTo>
                    <a:lnTo>
                      <a:pt x="493" y="133"/>
                    </a:lnTo>
                    <a:lnTo>
                      <a:pt x="487" y="140"/>
                    </a:lnTo>
                    <a:lnTo>
                      <a:pt x="495" y="159"/>
                    </a:lnTo>
                    <a:lnTo>
                      <a:pt x="495" y="178"/>
                    </a:lnTo>
                    <a:lnTo>
                      <a:pt x="487" y="194"/>
                    </a:lnTo>
                    <a:lnTo>
                      <a:pt x="461" y="209"/>
                    </a:lnTo>
                    <a:lnTo>
                      <a:pt x="461" y="226"/>
                    </a:lnTo>
                    <a:lnTo>
                      <a:pt x="461" y="243"/>
                    </a:lnTo>
                    <a:lnTo>
                      <a:pt x="438" y="249"/>
                    </a:lnTo>
                    <a:lnTo>
                      <a:pt x="398" y="245"/>
                    </a:lnTo>
                    <a:lnTo>
                      <a:pt x="381" y="251"/>
                    </a:lnTo>
                    <a:lnTo>
                      <a:pt x="347" y="251"/>
                    </a:lnTo>
                    <a:lnTo>
                      <a:pt x="334" y="270"/>
                    </a:lnTo>
                    <a:lnTo>
                      <a:pt x="280" y="251"/>
                    </a:lnTo>
                    <a:lnTo>
                      <a:pt x="254" y="251"/>
                    </a:lnTo>
                    <a:lnTo>
                      <a:pt x="189" y="237"/>
                    </a:lnTo>
                    <a:lnTo>
                      <a:pt x="178" y="218"/>
                    </a:lnTo>
                    <a:lnTo>
                      <a:pt x="178" y="199"/>
                    </a:lnTo>
                    <a:lnTo>
                      <a:pt x="174" y="186"/>
                    </a:lnTo>
                    <a:lnTo>
                      <a:pt x="165" y="180"/>
                    </a:lnTo>
                    <a:lnTo>
                      <a:pt x="125" y="182"/>
                    </a:lnTo>
                    <a:lnTo>
                      <a:pt x="68" y="188"/>
                    </a:lnTo>
                    <a:lnTo>
                      <a:pt x="62" y="173"/>
                    </a:lnTo>
                    <a:lnTo>
                      <a:pt x="49" y="169"/>
                    </a:lnTo>
                    <a:lnTo>
                      <a:pt x="32" y="163"/>
                    </a:lnTo>
                    <a:lnTo>
                      <a:pt x="15" y="156"/>
                    </a:lnTo>
                    <a:lnTo>
                      <a:pt x="15" y="140"/>
                    </a:lnTo>
                    <a:lnTo>
                      <a:pt x="15" y="112"/>
                    </a:lnTo>
                    <a:lnTo>
                      <a:pt x="0" y="9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7" name="Freeform 148"/>
              <p:cNvSpPr>
                <a:spLocks/>
              </p:cNvSpPr>
              <p:nvPr/>
            </p:nvSpPr>
            <p:spPr bwMode="auto">
              <a:xfrm>
                <a:off x="4524751" y="3940915"/>
                <a:ext cx="431555" cy="275021"/>
              </a:xfrm>
              <a:custGeom>
                <a:avLst/>
                <a:gdLst>
                  <a:gd name="T0" fmla="*/ 2147483647 w 230"/>
                  <a:gd name="T1" fmla="*/ 2147483647 h 148"/>
                  <a:gd name="T2" fmla="*/ 2147483647 w 230"/>
                  <a:gd name="T3" fmla="*/ 2147483647 h 148"/>
                  <a:gd name="T4" fmla="*/ 2147483647 w 230"/>
                  <a:gd name="T5" fmla="*/ 2147483647 h 148"/>
                  <a:gd name="T6" fmla="*/ 2147483647 w 230"/>
                  <a:gd name="T7" fmla="*/ 2147483647 h 148"/>
                  <a:gd name="T8" fmla="*/ 2147483647 w 230"/>
                  <a:gd name="T9" fmla="*/ 2147483647 h 148"/>
                  <a:gd name="T10" fmla="*/ 0 w 230"/>
                  <a:gd name="T11" fmla="*/ 2147483647 h 148"/>
                  <a:gd name="T12" fmla="*/ 2147483647 w 230"/>
                  <a:gd name="T13" fmla="*/ 2147483647 h 148"/>
                  <a:gd name="T14" fmla="*/ 2147483647 w 230"/>
                  <a:gd name="T15" fmla="*/ 2147483647 h 148"/>
                  <a:gd name="T16" fmla="*/ 2147483647 w 230"/>
                  <a:gd name="T17" fmla="*/ 2147483647 h 148"/>
                  <a:gd name="T18" fmla="*/ 2147483647 w 230"/>
                  <a:gd name="T19" fmla="*/ 2147483647 h 148"/>
                  <a:gd name="T20" fmla="*/ 2147483647 w 230"/>
                  <a:gd name="T21" fmla="*/ 2147483647 h 148"/>
                  <a:gd name="T22" fmla="*/ 2147483647 w 230"/>
                  <a:gd name="T23" fmla="*/ 2147483647 h 148"/>
                  <a:gd name="T24" fmla="*/ 2147483647 w 230"/>
                  <a:gd name="T25" fmla="*/ 2147483647 h 148"/>
                  <a:gd name="T26" fmla="*/ 2147483647 w 230"/>
                  <a:gd name="T27" fmla="*/ 2147483647 h 148"/>
                  <a:gd name="T28" fmla="*/ 2147483647 w 230"/>
                  <a:gd name="T29" fmla="*/ 2147483647 h 148"/>
                  <a:gd name="T30" fmla="*/ 2147483647 w 230"/>
                  <a:gd name="T31" fmla="*/ 2147483647 h 148"/>
                  <a:gd name="T32" fmla="*/ 2147483647 w 230"/>
                  <a:gd name="T33" fmla="*/ 0 h 148"/>
                  <a:gd name="T34" fmla="*/ 2147483647 w 230"/>
                  <a:gd name="T35" fmla="*/ 2147483647 h 148"/>
                  <a:gd name="T36" fmla="*/ 2147483647 w 230"/>
                  <a:gd name="T37" fmla="*/ 2147483647 h 148"/>
                  <a:gd name="T38" fmla="*/ 2147483647 w 230"/>
                  <a:gd name="T39" fmla="*/ 0 h 148"/>
                  <a:gd name="T40" fmla="*/ 2147483647 w 230"/>
                  <a:gd name="T41" fmla="*/ 2147483647 h 148"/>
                  <a:gd name="T42" fmla="*/ 2147483647 w 230"/>
                  <a:gd name="T43" fmla="*/ 2147483647 h 148"/>
                  <a:gd name="T44" fmla="*/ 2147483647 w 230"/>
                  <a:gd name="T45" fmla="*/ 2147483647 h 148"/>
                  <a:gd name="T46" fmla="*/ 2147483647 w 230"/>
                  <a:gd name="T47" fmla="*/ 2147483647 h 148"/>
                  <a:gd name="T48" fmla="*/ 2147483647 w 230"/>
                  <a:gd name="T49" fmla="*/ 2147483647 h 148"/>
                  <a:gd name="T50" fmla="*/ 2147483647 w 230"/>
                  <a:gd name="T51" fmla="*/ 2147483647 h 148"/>
                  <a:gd name="T52" fmla="*/ 2147483647 w 230"/>
                  <a:gd name="T53" fmla="*/ 2147483647 h 148"/>
                  <a:gd name="T54" fmla="*/ 2147483647 w 230"/>
                  <a:gd name="T55" fmla="*/ 2147483647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148"/>
                  <a:gd name="T86" fmla="*/ 230 w 230"/>
                  <a:gd name="T87" fmla="*/ 148 h 148"/>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148">
                    <a:moveTo>
                      <a:pt x="19" y="81"/>
                    </a:moveTo>
                    <a:lnTo>
                      <a:pt x="42" y="106"/>
                    </a:lnTo>
                    <a:lnTo>
                      <a:pt x="36" y="119"/>
                    </a:lnTo>
                    <a:lnTo>
                      <a:pt x="25" y="129"/>
                    </a:lnTo>
                    <a:lnTo>
                      <a:pt x="13" y="131"/>
                    </a:lnTo>
                    <a:lnTo>
                      <a:pt x="0" y="134"/>
                    </a:lnTo>
                    <a:lnTo>
                      <a:pt x="23" y="146"/>
                    </a:lnTo>
                    <a:lnTo>
                      <a:pt x="32" y="148"/>
                    </a:lnTo>
                    <a:lnTo>
                      <a:pt x="61" y="129"/>
                    </a:lnTo>
                    <a:lnTo>
                      <a:pt x="125" y="146"/>
                    </a:lnTo>
                    <a:lnTo>
                      <a:pt x="167" y="96"/>
                    </a:lnTo>
                    <a:lnTo>
                      <a:pt x="176" y="72"/>
                    </a:lnTo>
                    <a:lnTo>
                      <a:pt x="184" y="66"/>
                    </a:lnTo>
                    <a:lnTo>
                      <a:pt x="207" y="68"/>
                    </a:lnTo>
                    <a:lnTo>
                      <a:pt x="230" y="38"/>
                    </a:lnTo>
                    <a:lnTo>
                      <a:pt x="226" y="19"/>
                    </a:lnTo>
                    <a:lnTo>
                      <a:pt x="211" y="0"/>
                    </a:lnTo>
                    <a:lnTo>
                      <a:pt x="201" y="2"/>
                    </a:lnTo>
                    <a:lnTo>
                      <a:pt x="188" y="7"/>
                    </a:lnTo>
                    <a:lnTo>
                      <a:pt x="167" y="0"/>
                    </a:lnTo>
                    <a:lnTo>
                      <a:pt x="148" y="2"/>
                    </a:lnTo>
                    <a:lnTo>
                      <a:pt x="127" y="9"/>
                    </a:lnTo>
                    <a:lnTo>
                      <a:pt x="97" y="7"/>
                    </a:lnTo>
                    <a:lnTo>
                      <a:pt x="84" y="23"/>
                    </a:lnTo>
                    <a:lnTo>
                      <a:pt x="36" y="9"/>
                    </a:lnTo>
                    <a:lnTo>
                      <a:pt x="17" y="9"/>
                    </a:lnTo>
                    <a:lnTo>
                      <a:pt x="17" y="40"/>
                    </a:lnTo>
                    <a:lnTo>
                      <a:pt x="19" y="81"/>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8" name="Freeform 157"/>
              <p:cNvSpPr>
                <a:spLocks/>
              </p:cNvSpPr>
              <p:nvPr/>
            </p:nvSpPr>
            <p:spPr bwMode="auto">
              <a:xfrm>
                <a:off x="4730997" y="2193313"/>
                <a:ext cx="1188940" cy="1260223"/>
              </a:xfrm>
              <a:custGeom>
                <a:avLst/>
                <a:gdLst>
                  <a:gd name="T0" fmla="*/ 2147483647 w 632"/>
                  <a:gd name="T1" fmla="*/ 2147483647 h 678"/>
                  <a:gd name="T2" fmla="*/ 0 w 632"/>
                  <a:gd name="T3" fmla="*/ 2147483647 h 678"/>
                  <a:gd name="T4" fmla="*/ 2147483647 w 632"/>
                  <a:gd name="T5" fmla="*/ 2147483647 h 678"/>
                  <a:gd name="T6" fmla="*/ 2147483647 w 632"/>
                  <a:gd name="T7" fmla="*/ 2147483647 h 678"/>
                  <a:gd name="T8" fmla="*/ 2147483647 w 632"/>
                  <a:gd name="T9" fmla="*/ 2147483647 h 678"/>
                  <a:gd name="T10" fmla="*/ 2147483647 w 632"/>
                  <a:gd name="T11" fmla="*/ 2147483647 h 678"/>
                  <a:gd name="T12" fmla="*/ 2147483647 w 632"/>
                  <a:gd name="T13" fmla="*/ 2147483647 h 678"/>
                  <a:gd name="T14" fmla="*/ 2147483647 w 632"/>
                  <a:gd name="T15" fmla="*/ 2147483647 h 678"/>
                  <a:gd name="T16" fmla="*/ 2147483647 w 632"/>
                  <a:gd name="T17" fmla="*/ 2147483647 h 678"/>
                  <a:gd name="T18" fmla="*/ 2147483647 w 632"/>
                  <a:gd name="T19" fmla="*/ 2147483647 h 678"/>
                  <a:gd name="T20" fmla="*/ 2147483647 w 632"/>
                  <a:gd name="T21" fmla="*/ 2147483647 h 678"/>
                  <a:gd name="T22" fmla="*/ 2147483647 w 632"/>
                  <a:gd name="T23" fmla="*/ 2147483647 h 678"/>
                  <a:gd name="T24" fmla="*/ 2147483647 w 632"/>
                  <a:gd name="T25" fmla="*/ 2147483647 h 678"/>
                  <a:gd name="T26" fmla="*/ 2147483647 w 632"/>
                  <a:gd name="T27" fmla="*/ 2147483647 h 678"/>
                  <a:gd name="T28" fmla="*/ 2147483647 w 632"/>
                  <a:gd name="T29" fmla="*/ 2147483647 h 678"/>
                  <a:gd name="T30" fmla="*/ 2147483647 w 632"/>
                  <a:gd name="T31" fmla="*/ 2147483647 h 678"/>
                  <a:gd name="T32" fmla="*/ 2147483647 w 632"/>
                  <a:gd name="T33" fmla="*/ 2147483647 h 678"/>
                  <a:gd name="T34" fmla="*/ 2147483647 w 632"/>
                  <a:gd name="T35" fmla="*/ 2147483647 h 678"/>
                  <a:gd name="T36" fmla="*/ 2147483647 w 632"/>
                  <a:gd name="T37" fmla="*/ 2147483647 h 678"/>
                  <a:gd name="T38" fmla="*/ 2147483647 w 632"/>
                  <a:gd name="T39" fmla="*/ 2147483647 h 678"/>
                  <a:gd name="T40" fmla="*/ 2147483647 w 632"/>
                  <a:gd name="T41" fmla="*/ 2147483647 h 678"/>
                  <a:gd name="T42" fmla="*/ 2147483647 w 632"/>
                  <a:gd name="T43" fmla="*/ 2147483647 h 678"/>
                  <a:gd name="T44" fmla="*/ 2147483647 w 632"/>
                  <a:gd name="T45" fmla="*/ 2147483647 h 678"/>
                  <a:gd name="T46" fmla="*/ 2147483647 w 632"/>
                  <a:gd name="T47" fmla="*/ 2147483647 h 678"/>
                  <a:gd name="T48" fmla="*/ 2147483647 w 632"/>
                  <a:gd name="T49" fmla="*/ 2147483647 h 678"/>
                  <a:gd name="T50" fmla="*/ 2147483647 w 632"/>
                  <a:gd name="T51" fmla="*/ 2147483647 h 678"/>
                  <a:gd name="T52" fmla="*/ 2147483647 w 632"/>
                  <a:gd name="T53" fmla="*/ 2147483647 h 678"/>
                  <a:gd name="T54" fmla="*/ 2147483647 w 632"/>
                  <a:gd name="T55" fmla="*/ 2147483647 h 678"/>
                  <a:gd name="T56" fmla="*/ 2147483647 w 632"/>
                  <a:gd name="T57" fmla="*/ 2147483647 h 678"/>
                  <a:gd name="T58" fmla="*/ 2147483647 w 632"/>
                  <a:gd name="T59" fmla="*/ 2147483647 h 678"/>
                  <a:gd name="T60" fmla="*/ 2147483647 w 632"/>
                  <a:gd name="T61" fmla="*/ 2147483647 h 678"/>
                  <a:gd name="T62" fmla="*/ 2147483647 w 632"/>
                  <a:gd name="T63" fmla="*/ 2147483647 h 678"/>
                  <a:gd name="T64" fmla="*/ 2147483647 w 632"/>
                  <a:gd name="T65" fmla="*/ 2147483647 h 678"/>
                  <a:gd name="T66" fmla="*/ 2147483647 w 632"/>
                  <a:gd name="T67" fmla="*/ 2147483647 h 678"/>
                  <a:gd name="T68" fmla="*/ 2147483647 w 632"/>
                  <a:gd name="T69" fmla="*/ 2147483647 h 678"/>
                  <a:gd name="T70" fmla="*/ 2147483647 w 632"/>
                  <a:gd name="T71" fmla="*/ 2147483647 h 678"/>
                  <a:gd name="T72" fmla="*/ 2147483647 w 632"/>
                  <a:gd name="T73" fmla="*/ 2147483647 h 678"/>
                  <a:gd name="T74" fmla="*/ 2147483647 w 632"/>
                  <a:gd name="T75" fmla="*/ 2147483647 h 678"/>
                  <a:gd name="T76" fmla="*/ 2147483647 w 632"/>
                  <a:gd name="T77" fmla="*/ 2147483647 h 678"/>
                  <a:gd name="T78" fmla="*/ 2147483647 w 632"/>
                  <a:gd name="T79" fmla="*/ 2147483647 h 678"/>
                  <a:gd name="T80" fmla="*/ 2147483647 w 632"/>
                  <a:gd name="T81" fmla="*/ 2147483647 h 678"/>
                  <a:gd name="T82" fmla="*/ 2147483647 w 632"/>
                  <a:gd name="T83" fmla="*/ 2147483647 h 678"/>
                  <a:gd name="T84" fmla="*/ 2147483647 w 632"/>
                  <a:gd name="T85" fmla="*/ 2147483647 h 678"/>
                  <a:gd name="T86" fmla="*/ 2147483647 w 632"/>
                  <a:gd name="T87" fmla="*/ 2147483647 h 678"/>
                  <a:gd name="T88" fmla="*/ 2147483647 w 632"/>
                  <a:gd name="T89" fmla="*/ 2147483647 h 678"/>
                  <a:gd name="T90" fmla="*/ 2147483647 w 632"/>
                  <a:gd name="T91" fmla="*/ 2147483647 h 678"/>
                  <a:gd name="T92" fmla="*/ 2147483647 w 632"/>
                  <a:gd name="T93" fmla="*/ 2147483647 h 678"/>
                  <a:gd name="T94" fmla="*/ 2147483647 w 632"/>
                  <a:gd name="T95" fmla="*/ 2147483647 h 6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632"/>
                  <a:gd name="T145" fmla="*/ 0 h 678"/>
                  <a:gd name="T146" fmla="*/ 632 w 632"/>
                  <a:gd name="T147" fmla="*/ 678 h 6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632" h="678">
                    <a:moveTo>
                      <a:pt x="15" y="126"/>
                    </a:moveTo>
                    <a:lnTo>
                      <a:pt x="10" y="169"/>
                    </a:lnTo>
                    <a:lnTo>
                      <a:pt x="10" y="194"/>
                    </a:lnTo>
                    <a:lnTo>
                      <a:pt x="0" y="215"/>
                    </a:lnTo>
                    <a:lnTo>
                      <a:pt x="25" y="249"/>
                    </a:lnTo>
                    <a:lnTo>
                      <a:pt x="27" y="258"/>
                    </a:lnTo>
                    <a:lnTo>
                      <a:pt x="21" y="281"/>
                    </a:lnTo>
                    <a:lnTo>
                      <a:pt x="23" y="294"/>
                    </a:lnTo>
                    <a:lnTo>
                      <a:pt x="34" y="315"/>
                    </a:lnTo>
                    <a:lnTo>
                      <a:pt x="34" y="325"/>
                    </a:lnTo>
                    <a:lnTo>
                      <a:pt x="32" y="363"/>
                    </a:lnTo>
                    <a:lnTo>
                      <a:pt x="42" y="389"/>
                    </a:lnTo>
                    <a:lnTo>
                      <a:pt x="51" y="401"/>
                    </a:lnTo>
                    <a:lnTo>
                      <a:pt x="44" y="410"/>
                    </a:lnTo>
                    <a:lnTo>
                      <a:pt x="44" y="427"/>
                    </a:lnTo>
                    <a:lnTo>
                      <a:pt x="36" y="433"/>
                    </a:lnTo>
                    <a:lnTo>
                      <a:pt x="36" y="442"/>
                    </a:lnTo>
                    <a:lnTo>
                      <a:pt x="55" y="446"/>
                    </a:lnTo>
                    <a:lnTo>
                      <a:pt x="66" y="450"/>
                    </a:lnTo>
                    <a:lnTo>
                      <a:pt x="72" y="461"/>
                    </a:lnTo>
                    <a:lnTo>
                      <a:pt x="72" y="478"/>
                    </a:lnTo>
                    <a:lnTo>
                      <a:pt x="89" y="497"/>
                    </a:lnTo>
                    <a:lnTo>
                      <a:pt x="104" y="505"/>
                    </a:lnTo>
                    <a:lnTo>
                      <a:pt x="108" y="522"/>
                    </a:lnTo>
                    <a:lnTo>
                      <a:pt x="127" y="549"/>
                    </a:lnTo>
                    <a:lnTo>
                      <a:pt x="144" y="532"/>
                    </a:lnTo>
                    <a:lnTo>
                      <a:pt x="158" y="528"/>
                    </a:lnTo>
                    <a:lnTo>
                      <a:pt x="169" y="530"/>
                    </a:lnTo>
                    <a:lnTo>
                      <a:pt x="199" y="568"/>
                    </a:lnTo>
                    <a:lnTo>
                      <a:pt x="205" y="570"/>
                    </a:lnTo>
                    <a:lnTo>
                      <a:pt x="241" y="587"/>
                    </a:lnTo>
                    <a:lnTo>
                      <a:pt x="249" y="589"/>
                    </a:lnTo>
                    <a:lnTo>
                      <a:pt x="264" y="587"/>
                    </a:lnTo>
                    <a:lnTo>
                      <a:pt x="281" y="583"/>
                    </a:lnTo>
                    <a:lnTo>
                      <a:pt x="296" y="589"/>
                    </a:lnTo>
                    <a:lnTo>
                      <a:pt x="317" y="611"/>
                    </a:lnTo>
                    <a:lnTo>
                      <a:pt x="323" y="621"/>
                    </a:lnTo>
                    <a:lnTo>
                      <a:pt x="332" y="613"/>
                    </a:lnTo>
                    <a:lnTo>
                      <a:pt x="342" y="611"/>
                    </a:lnTo>
                    <a:lnTo>
                      <a:pt x="359" y="623"/>
                    </a:lnTo>
                    <a:lnTo>
                      <a:pt x="376" y="640"/>
                    </a:lnTo>
                    <a:lnTo>
                      <a:pt x="389" y="651"/>
                    </a:lnTo>
                    <a:lnTo>
                      <a:pt x="406" y="657"/>
                    </a:lnTo>
                    <a:lnTo>
                      <a:pt x="414" y="655"/>
                    </a:lnTo>
                    <a:lnTo>
                      <a:pt x="423" y="646"/>
                    </a:lnTo>
                    <a:lnTo>
                      <a:pt x="433" y="640"/>
                    </a:lnTo>
                    <a:lnTo>
                      <a:pt x="455" y="649"/>
                    </a:lnTo>
                    <a:lnTo>
                      <a:pt x="552" y="678"/>
                    </a:lnTo>
                    <a:lnTo>
                      <a:pt x="567" y="661"/>
                    </a:lnTo>
                    <a:lnTo>
                      <a:pt x="556" y="640"/>
                    </a:lnTo>
                    <a:lnTo>
                      <a:pt x="545" y="604"/>
                    </a:lnTo>
                    <a:lnTo>
                      <a:pt x="613" y="532"/>
                    </a:lnTo>
                    <a:lnTo>
                      <a:pt x="626" y="516"/>
                    </a:lnTo>
                    <a:lnTo>
                      <a:pt x="632" y="488"/>
                    </a:lnTo>
                    <a:lnTo>
                      <a:pt x="621" y="452"/>
                    </a:lnTo>
                    <a:lnTo>
                      <a:pt x="609" y="422"/>
                    </a:lnTo>
                    <a:lnTo>
                      <a:pt x="592" y="389"/>
                    </a:lnTo>
                    <a:lnTo>
                      <a:pt x="579" y="374"/>
                    </a:lnTo>
                    <a:lnTo>
                      <a:pt x="575" y="355"/>
                    </a:lnTo>
                    <a:lnTo>
                      <a:pt x="579" y="332"/>
                    </a:lnTo>
                    <a:lnTo>
                      <a:pt x="583" y="310"/>
                    </a:lnTo>
                    <a:lnTo>
                      <a:pt x="575" y="294"/>
                    </a:lnTo>
                    <a:lnTo>
                      <a:pt x="567" y="285"/>
                    </a:lnTo>
                    <a:lnTo>
                      <a:pt x="575" y="272"/>
                    </a:lnTo>
                    <a:lnTo>
                      <a:pt x="594" y="245"/>
                    </a:lnTo>
                    <a:lnTo>
                      <a:pt x="598" y="239"/>
                    </a:lnTo>
                    <a:lnTo>
                      <a:pt x="596" y="190"/>
                    </a:lnTo>
                    <a:lnTo>
                      <a:pt x="590" y="167"/>
                    </a:lnTo>
                    <a:lnTo>
                      <a:pt x="581" y="141"/>
                    </a:lnTo>
                    <a:lnTo>
                      <a:pt x="581" y="118"/>
                    </a:lnTo>
                    <a:lnTo>
                      <a:pt x="569" y="97"/>
                    </a:lnTo>
                    <a:lnTo>
                      <a:pt x="552" y="76"/>
                    </a:lnTo>
                    <a:lnTo>
                      <a:pt x="535" y="74"/>
                    </a:lnTo>
                    <a:lnTo>
                      <a:pt x="478" y="72"/>
                    </a:lnTo>
                    <a:lnTo>
                      <a:pt x="448" y="69"/>
                    </a:lnTo>
                    <a:lnTo>
                      <a:pt x="393" y="65"/>
                    </a:lnTo>
                    <a:lnTo>
                      <a:pt x="372" y="53"/>
                    </a:lnTo>
                    <a:lnTo>
                      <a:pt x="347" y="48"/>
                    </a:lnTo>
                    <a:lnTo>
                      <a:pt x="336" y="55"/>
                    </a:lnTo>
                    <a:lnTo>
                      <a:pt x="321" y="67"/>
                    </a:lnTo>
                    <a:lnTo>
                      <a:pt x="307" y="63"/>
                    </a:lnTo>
                    <a:lnTo>
                      <a:pt x="294" y="46"/>
                    </a:lnTo>
                    <a:lnTo>
                      <a:pt x="279" y="46"/>
                    </a:lnTo>
                    <a:lnTo>
                      <a:pt x="273" y="40"/>
                    </a:lnTo>
                    <a:lnTo>
                      <a:pt x="269" y="19"/>
                    </a:lnTo>
                    <a:lnTo>
                      <a:pt x="249" y="2"/>
                    </a:lnTo>
                    <a:lnTo>
                      <a:pt x="235" y="0"/>
                    </a:lnTo>
                    <a:lnTo>
                      <a:pt x="209" y="6"/>
                    </a:lnTo>
                    <a:lnTo>
                      <a:pt x="188" y="12"/>
                    </a:lnTo>
                    <a:lnTo>
                      <a:pt x="171" y="25"/>
                    </a:lnTo>
                    <a:lnTo>
                      <a:pt x="142" y="44"/>
                    </a:lnTo>
                    <a:lnTo>
                      <a:pt x="112" y="55"/>
                    </a:lnTo>
                    <a:lnTo>
                      <a:pt x="87" y="67"/>
                    </a:lnTo>
                    <a:lnTo>
                      <a:pt x="59" y="80"/>
                    </a:lnTo>
                    <a:lnTo>
                      <a:pt x="44" y="101"/>
                    </a:lnTo>
                    <a:lnTo>
                      <a:pt x="27" y="118"/>
                    </a:lnTo>
                    <a:lnTo>
                      <a:pt x="15" y="126"/>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99" name="Freeform 158"/>
              <p:cNvSpPr>
                <a:spLocks/>
              </p:cNvSpPr>
              <p:nvPr/>
            </p:nvSpPr>
            <p:spPr bwMode="auto">
              <a:xfrm>
                <a:off x="4912977" y="3549270"/>
                <a:ext cx="911636" cy="621409"/>
              </a:xfrm>
              <a:custGeom>
                <a:avLst/>
                <a:gdLst>
                  <a:gd name="T0" fmla="*/ 2147483647 w 484"/>
                  <a:gd name="T1" fmla="*/ 2147483647 h 334"/>
                  <a:gd name="T2" fmla="*/ 2147483647 w 484"/>
                  <a:gd name="T3" fmla="*/ 2147483647 h 334"/>
                  <a:gd name="T4" fmla="*/ 2147483647 w 484"/>
                  <a:gd name="T5" fmla="*/ 2147483647 h 334"/>
                  <a:gd name="T6" fmla="*/ 2147483647 w 484"/>
                  <a:gd name="T7" fmla="*/ 2147483647 h 334"/>
                  <a:gd name="T8" fmla="*/ 2147483647 w 484"/>
                  <a:gd name="T9" fmla="*/ 2147483647 h 334"/>
                  <a:gd name="T10" fmla="*/ 2147483647 w 484"/>
                  <a:gd name="T11" fmla="*/ 2147483647 h 334"/>
                  <a:gd name="T12" fmla="*/ 2147483647 w 484"/>
                  <a:gd name="T13" fmla="*/ 2147483647 h 334"/>
                  <a:gd name="T14" fmla="*/ 2147483647 w 484"/>
                  <a:gd name="T15" fmla="*/ 2147483647 h 334"/>
                  <a:gd name="T16" fmla="*/ 2147483647 w 484"/>
                  <a:gd name="T17" fmla="*/ 2147483647 h 334"/>
                  <a:gd name="T18" fmla="*/ 2147483647 w 484"/>
                  <a:gd name="T19" fmla="*/ 2147483647 h 334"/>
                  <a:gd name="T20" fmla="*/ 2147483647 w 484"/>
                  <a:gd name="T21" fmla="*/ 2147483647 h 334"/>
                  <a:gd name="T22" fmla="*/ 2147483647 w 484"/>
                  <a:gd name="T23" fmla="*/ 2147483647 h 334"/>
                  <a:gd name="T24" fmla="*/ 2147483647 w 484"/>
                  <a:gd name="T25" fmla="*/ 2147483647 h 334"/>
                  <a:gd name="T26" fmla="*/ 2147483647 w 484"/>
                  <a:gd name="T27" fmla="*/ 2147483647 h 334"/>
                  <a:gd name="T28" fmla="*/ 2147483647 w 484"/>
                  <a:gd name="T29" fmla="*/ 2147483647 h 334"/>
                  <a:gd name="T30" fmla="*/ 2147483647 w 484"/>
                  <a:gd name="T31" fmla="*/ 2147483647 h 334"/>
                  <a:gd name="T32" fmla="*/ 2147483647 w 484"/>
                  <a:gd name="T33" fmla="*/ 2147483647 h 334"/>
                  <a:gd name="T34" fmla="*/ 2147483647 w 484"/>
                  <a:gd name="T35" fmla="*/ 2147483647 h 334"/>
                  <a:gd name="T36" fmla="*/ 2147483647 w 484"/>
                  <a:gd name="T37" fmla="*/ 2147483647 h 334"/>
                  <a:gd name="T38" fmla="*/ 2147483647 w 484"/>
                  <a:gd name="T39" fmla="*/ 2147483647 h 334"/>
                  <a:gd name="T40" fmla="*/ 2147483647 w 484"/>
                  <a:gd name="T41" fmla="*/ 2147483647 h 334"/>
                  <a:gd name="T42" fmla="*/ 2147483647 w 484"/>
                  <a:gd name="T43" fmla="*/ 2147483647 h 334"/>
                  <a:gd name="T44" fmla="*/ 2147483647 w 484"/>
                  <a:gd name="T45" fmla="*/ 2147483647 h 334"/>
                  <a:gd name="T46" fmla="*/ 2147483647 w 484"/>
                  <a:gd name="T47" fmla="*/ 2147483647 h 334"/>
                  <a:gd name="T48" fmla="*/ 2147483647 w 484"/>
                  <a:gd name="T49" fmla="*/ 2147483647 h 334"/>
                  <a:gd name="T50" fmla="*/ 2147483647 w 484"/>
                  <a:gd name="T51" fmla="*/ 2147483647 h 334"/>
                  <a:gd name="T52" fmla="*/ 2147483647 w 484"/>
                  <a:gd name="T53" fmla="*/ 2147483647 h 334"/>
                  <a:gd name="T54" fmla="*/ 2147483647 w 484"/>
                  <a:gd name="T55" fmla="*/ 2147483647 h 334"/>
                  <a:gd name="T56" fmla="*/ 2147483647 w 484"/>
                  <a:gd name="T57" fmla="*/ 2147483647 h 334"/>
                  <a:gd name="T58" fmla="*/ 2147483647 w 484"/>
                  <a:gd name="T59" fmla="*/ 2147483647 h 334"/>
                  <a:gd name="T60" fmla="*/ 2147483647 w 484"/>
                  <a:gd name="T61" fmla="*/ 2147483647 h 334"/>
                  <a:gd name="T62" fmla="*/ 2147483647 w 484"/>
                  <a:gd name="T63" fmla="*/ 2147483647 h 334"/>
                  <a:gd name="T64" fmla="*/ 2147483647 w 484"/>
                  <a:gd name="T65" fmla="*/ 0 h 334"/>
                  <a:gd name="T66" fmla="*/ 2147483647 w 484"/>
                  <a:gd name="T67" fmla="*/ 2147483647 h 334"/>
                  <a:gd name="T68" fmla="*/ 2147483647 w 484"/>
                  <a:gd name="T69" fmla="*/ 2147483647 h 334"/>
                  <a:gd name="T70" fmla="*/ 2147483647 w 484"/>
                  <a:gd name="T71" fmla="*/ 2147483647 h 334"/>
                  <a:gd name="T72" fmla="*/ 2147483647 w 484"/>
                  <a:gd name="T73" fmla="*/ 2147483647 h 334"/>
                  <a:gd name="T74" fmla="*/ 2147483647 w 484"/>
                  <a:gd name="T75" fmla="*/ 2147483647 h 334"/>
                  <a:gd name="T76" fmla="*/ 2147483647 w 484"/>
                  <a:gd name="T77" fmla="*/ 2147483647 h 334"/>
                  <a:gd name="T78" fmla="*/ 2147483647 w 484"/>
                  <a:gd name="T79" fmla="*/ 2147483647 h 334"/>
                  <a:gd name="T80" fmla="*/ 2147483647 w 484"/>
                  <a:gd name="T81" fmla="*/ 2147483647 h 334"/>
                  <a:gd name="T82" fmla="*/ 2147483647 w 484"/>
                  <a:gd name="T83" fmla="*/ 2147483647 h 334"/>
                  <a:gd name="T84" fmla="*/ 2147483647 w 484"/>
                  <a:gd name="T85" fmla="*/ 2147483647 h 334"/>
                  <a:gd name="T86" fmla="*/ 2147483647 w 484"/>
                  <a:gd name="T87" fmla="*/ 2147483647 h 334"/>
                  <a:gd name="T88" fmla="*/ 2147483647 w 484"/>
                  <a:gd name="T89" fmla="*/ 2147483647 h 334"/>
                  <a:gd name="T90" fmla="*/ 2147483647 w 484"/>
                  <a:gd name="T91" fmla="*/ 2147483647 h 334"/>
                  <a:gd name="T92" fmla="*/ 2147483647 w 484"/>
                  <a:gd name="T93" fmla="*/ 2147483647 h 334"/>
                  <a:gd name="T94" fmla="*/ 2147483647 w 484"/>
                  <a:gd name="T95" fmla="*/ 2147483647 h 334"/>
                  <a:gd name="T96" fmla="*/ 2147483647 w 484"/>
                  <a:gd name="T97" fmla="*/ 2147483647 h 334"/>
                  <a:gd name="T98" fmla="*/ 2147483647 w 484"/>
                  <a:gd name="T99" fmla="*/ 2147483647 h 334"/>
                  <a:gd name="T100" fmla="*/ 2147483647 w 484"/>
                  <a:gd name="T101" fmla="*/ 2147483647 h 334"/>
                  <a:gd name="T102" fmla="*/ 2147483647 w 484"/>
                  <a:gd name="T103" fmla="*/ 2147483647 h 334"/>
                  <a:gd name="T104" fmla="*/ 2147483647 w 484"/>
                  <a:gd name="T105" fmla="*/ 2147483647 h 334"/>
                  <a:gd name="T106" fmla="*/ 2147483647 w 484"/>
                  <a:gd name="T107" fmla="*/ 2147483647 h 334"/>
                  <a:gd name="T108" fmla="*/ 2147483647 w 484"/>
                  <a:gd name="T109" fmla="*/ 2147483647 h 334"/>
                  <a:gd name="T110" fmla="*/ 2147483647 w 484"/>
                  <a:gd name="T111" fmla="*/ 2147483647 h 334"/>
                  <a:gd name="T112" fmla="*/ 2147483647 w 484"/>
                  <a:gd name="T113" fmla="*/ 2147483647 h 334"/>
                  <a:gd name="T114" fmla="*/ 2147483647 w 484"/>
                  <a:gd name="T115" fmla="*/ 2147483647 h 334"/>
                  <a:gd name="T116" fmla="*/ 2147483647 w 484"/>
                  <a:gd name="T117" fmla="*/ 2147483647 h 334"/>
                  <a:gd name="T118" fmla="*/ 2147483647 w 484"/>
                  <a:gd name="T119" fmla="*/ 2147483647 h 334"/>
                  <a:gd name="T120" fmla="*/ 0 w 484"/>
                  <a:gd name="T121" fmla="*/ 2147483647 h 334"/>
                  <a:gd name="T122" fmla="*/ 2147483647 w 484"/>
                  <a:gd name="T123" fmla="*/ 2147483647 h 334"/>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84"/>
                  <a:gd name="T187" fmla="*/ 0 h 334"/>
                  <a:gd name="T188" fmla="*/ 484 w 484"/>
                  <a:gd name="T189" fmla="*/ 334 h 334"/>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84" h="334">
                    <a:moveTo>
                      <a:pt x="2" y="211"/>
                    </a:moveTo>
                    <a:lnTo>
                      <a:pt x="19" y="226"/>
                    </a:lnTo>
                    <a:lnTo>
                      <a:pt x="17" y="234"/>
                    </a:lnTo>
                    <a:lnTo>
                      <a:pt x="21" y="249"/>
                    </a:lnTo>
                    <a:lnTo>
                      <a:pt x="34" y="249"/>
                    </a:lnTo>
                    <a:lnTo>
                      <a:pt x="83" y="302"/>
                    </a:lnTo>
                    <a:lnTo>
                      <a:pt x="95" y="304"/>
                    </a:lnTo>
                    <a:lnTo>
                      <a:pt x="135" y="334"/>
                    </a:lnTo>
                    <a:lnTo>
                      <a:pt x="155" y="317"/>
                    </a:lnTo>
                    <a:lnTo>
                      <a:pt x="182" y="319"/>
                    </a:lnTo>
                    <a:lnTo>
                      <a:pt x="193" y="326"/>
                    </a:lnTo>
                    <a:lnTo>
                      <a:pt x="212" y="317"/>
                    </a:lnTo>
                    <a:lnTo>
                      <a:pt x="254" y="296"/>
                    </a:lnTo>
                    <a:lnTo>
                      <a:pt x="305" y="287"/>
                    </a:lnTo>
                    <a:lnTo>
                      <a:pt x="326" y="292"/>
                    </a:lnTo>
                    <a:lnTo>
                      <a:pt x="332" y="304"/>
                    </a:lnTo>
                    <a:lnTo>
                      <a:pt x="349" y="283"/>
                    </a:lnTo>
                    <a:lnTo>
                      <a:pt x="372" y="275"/>
                    </a:lnTo>
                    <a:lnTo>
                      <a:pt x="394" y="270"/>
                    </a:lnTo>
                    <a:lnTo>
                      <a:pt x="434" y="226"/>
                    </a:lnTo>
                    <a:lnTo>
                      <a:pt x="442" y="201"/>
                    </a:lnTo>
                    <a:lnTo>
                      <a:pt x="446" y="148"/>
                    </a:lnTo>
                    <a:lnTo>
                      <a:pt x="451" y="106"/>
                    </a:lnTo>
                    <a:lnTo>
                      <a:pt x="467" y="106"/>
                    </a:lnTo>
                    <a:lnTo>
                      <a:pt x="478" y="91"/>
                    </a:lnTo>
                    <a:lnTo>
                      <a:pt x="484" y="78"/>
                    </a:lnTo>
                    <a:lnTo>
                      <a:pt x="470" y="66"/>
                    </a:lnTo>
                    <a:lnTo>
                      <a:pt x="463" y="72"/>
                    </a:lnTo>
                    <a:lnTo>
                      <a:pt x="440" y="66"/>
                    </a:lnTo>
                    <a:lnTo>
                      <a:pt x="427" y="47"/>
                    </a:lnTo>
                    <a:lnTo>
                      <a:pt x="415" y="21"/>
                    </a:lnTo>
                    <a:lnTo>
                      <a:pt x="400" y="21"/>
                    </a:lnTo>
                    <a:lnTo>
                      <a:pt x="377" y="0"/>
                    </a:lnTo>
                    <a:lnTo>
                      <a:pt x="364" y="2"/>
                    </a:lnTo>
                    <a:lnTo>
                      <a:pt x="317" y="8"/>
                    </a:lnTo>
                    <a:lnTo>
                      <a:pt x="307" y="25"/>
                    </a:lnTo>
                    <a:lnTo>
                      <a:pt x="296" y="44"/>
                    </a:lnTo>
                    <a:lnTo>
                      <a:pt x="277" y="55"/>
                    </a:lnTo>
                    <a:lnTo>
                      <a:pt x="262" y="59"/>
                    </a:lnTo>
                    <a:lnTo>
                      <a:pt x="250" y="55"/>
                    </a:lnTo>
                    <a:lnTo>
                      <a:pt x="239" y="47"/>
                    </a:lnTo>
                    <a:lnTo>
                      <a:pt x="231" y="44"/>
                    </a:lnTo>
                    <a:lnTo>
                      <a:pt x="216" y="53"/>
                    </a:lnTo>
                    <a:lnTo>
                      <a:pt x="197" y="63"/>
                    </a:lnTo>
                    <a:lnTo>
                      <a:pt x="157" y="82"/>
                    </a:lnTo>
                    <a:lnTo>
                      <a:pt x="140" y="85"/>
                    </a:lnTo>
                    <a:lnTo>
                      <a:pt x="95" y="82"/>
                    </a:lnTo>
                    <a:lnTo>
                      <a:pt x="91" y="80"/>
                    </a:lnTo>
                    <a:lnTo>
                      <a:pt x="80" y="61"/>
                    </a:lnTo>
                    <a:lnTo>
                      <a:pt x="66" y="53"/>
                    </a:lnTo>
                    <a:lnTo>
                      <a:pt x="61" y="59"/>
                    </a:lnTo>
                    <a:lnTo>
                      <a:pt x="59" y="78"/>
                    </a:lnTo>
                    <a:lnTo>
                      <a:pt x="51" y="97"/>
                    </a:lnTo>
                    <a:lnTo>
                      <a:pt x="36" y="97"/>
                    </a:lnTo>
                    <a:lnTo>
                      <a:pt x="32" y="104"/>
                    </a:lnTo>
                    <a:lnTo>
                      <a:pt x="38" y="123"/>
                    </a:lnTo>
                    <a:lnTo>
                      <a:pt x="36" y="142"/>
                    </a:lnTo>
                    <a:lnTo>
                      <a:pt x="28" y="161"/>
                    </a:lnTo>
                    <a:lnTo>
                      <a:pt x="19" y="169"/>
                    </a:lnTo>
                    <a:lnTo>
                      <a:pt x="7" y="175"/>
                    </a:lnTo>
                    <a:lnTo>
                      <a:pt x="0" y="190"/>
                    </a:lnTo>
                    <a:lnTo>
                      <a:pt x="2" y="211"/>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0" name="Freeform 159"/>
              <p:cNvSpPr>
                <a:spLocks/>
              </p:cNvSpPr>
              <p:nvPr/>
            </p:nvSpPr>
            <p:spPr bwMode="auto">
              <a:xfrm>
                <a:off x="4524751" y="4005318"/>
                <a:ext cx="786849" cy="870320"/>
              </a:xfrm>
              <a:custGeom>
                <a:avLst/>
                <a:gdLst>
                  <a:gd name="T0" fmla="*/ 2147483647 w 419"/>
                  <a:gd name="T1" fmla="*/ 2147483647 h 469"/>
                  <a:gd name="T2" fmla="*/ 2147483647 w 419"/>
                  <a:gd name="T3" fmla="*/ 2147483647 h 469"/>
                  <a:gd name="T4" fmla="*/ 2147483647 w 419"/>
                  <a:gd name="T5" fmla="*/ 2147483647 h 469"/>
                  <a:gd name="T6" fmla="*/ 2147483647 w 419"/>
                  <a:gd name="T7" fmla="*/ 2147483647 h 469"/>
                  <a:gd name="T8" fmla="*/ 2147483647 w 419"/>
                  <a:gd name="T9" fmla="*/ 2147483647 h 469"/>
                  <a:gd name="T10" fmla="*/ 2147483647 w 419"/>
                  <a:gd name="T11" fmla="*/ 2147483647 h 469"/>
                  <a:gd name="T12" fmla="*/ 2147483647 w 419"/>
                  <a:gd name="T13" fmla="*/ 2147483647 h 469"/>
                  <a:gd name="T14" fmla="*/ 2147483647 w 419"/>
                  <a:gd name="T15" fmla="*/ 2147483647 h 469"/>
                  <a:gd name="T16" fmla="*/ 2147483647 w 419"/>
                  <a:gd name="T17" fmla="*/ 2147483647 h 469"/>
                  <a:gd name="T18" fmla="*/ 2147483647 w 419"/>
                  <a:gd name="T19" fmla="*/ 2147483647 h 469"/>
                  <a:gd name="T20" fmla="*/ 2147483647 w 419"/>
                  <a:gd name="T21" fmla="*/ 2147483647 h 469"/>
                  <a:gd name="T22" fmla="*/ 2147483647 w 419"/>
                  <a:gd name="T23" fmla="*/ 2147483647 h 469"/>
                  <a:gd name="T24" fmla="*/ 2147483647 w 419"/>
                  <a:gd name="T25" fmla="*/ 2147483647 h 469"/>
                  <a:gd name="T26" fmla="*/ 2147483647 w 419"/>
                  <a:gd name="T27" fmla="*/ 2147483647 h 469"/>
                  <a:gd name="T28" fmla="*/ 2147483647 w 419"/>
                  <a:gd name="T29" fmla="*/ 2147483647 h 469"/>
                  <a:gd name="T30" fmla="*/ 2147483647 w 419"/>
                  <a:gd name="T31" fmla="*/ 2147483647 h 469"/>
                  <a:gd name="T32" fmla="*/ 2147483647 w 419"/>
                  <a:gd name="T33" fmla="*/ 2147483647 h 469"/>
                  <a:gd name="T34" fmla="*/ 2147483647 w 419"/>
                  <a:gd name="T35" fmla="*/ 2147483647 h 469"/>
                  <a:gd name="T36" fmla="*/ 2147483647 w 419"/>
                  <a:gd name="T37" fmla="*/ 2147483647 h 469"/>
                  <a:gd name="T38" fmla="*/ 2147483647 w 419"/>
                  <a:gd name="T39" fmla="*/ 2147483647 h 469"/>
                  <a:gd name="T40" fmla="*/ 2147483647 w 419"/>
                  <a:gd name="T41" fmla="*/ 2147483647 h 469"/>
                  <a:gd name="T42" fmla="*/ 2147483647 w 419"/>
                  <a:gd name="T43" fmla="*/ 2147483647 h 469"/>
                  <a:gd name="T44" fmla="*/ 2147483647 w 419"/>
                  <a:gd name="T45" fmla="*/ 2147483647 h 469"/>
                  <a:gd name="T46" fmla="*/ 2147483647 w 419"/>
                  <a:gd name="T47" fmla="*/ 2147483647 h 469"/>
                  <a:gd name="T48" fmla="*/ 2147483647 w 419"/>
                  <a:gd name="T49" fmla="*/ 2147483647 h 469"/>
                  <a:gd name="T50" fmla="*/ 2147483647 w 419"/>
                  <a:gd name="T51" fmla="*/ 2147483647 h 469"/>
                  <a:gd name="T52" fmla="*/ 2147483647 w 419"/>
                  <a:gd name="T53" fmla="*/ 2147483647 h 469"/>
                  <a:gd name="T54" fmla="*/ 2147483647 w 419"/>
                  <a:gd name="T55" fmla="*/ 2147483647 h 469"/>
                  <a:gd name="T56" fmla="*/ 2147483647 w 419"/>
                  <a:gd name="T57" fmla="*/ 2147483647 h 469"/>
                  <a:gd name="T58" fmla="*/ 2147483647 w 419"/>
                  <a:gd name="T59" fmla="*/ 2147483647 h 469"/>
                  <a:gd name="T60" fmla="*/ 2147483647 w 419"/>
                  <a:gd name="T61" fmla="*/ 2147483647 h 469"/>
                  <a:gd name="T62" fmla="*/ 2147483647 w 419"/>
                  <a:gd name="T63" fmla="*/ 2147483647 h 469"/>
                  <a:gd name="T64" fmla="*/ 2147483647 w 419"/>
                  <a:gd name="T65" fmla="*/ 2147483647 h 469"/>
                  <a:gd name="T66" fmla="*/ 2147483647 w 419"/>
                  <a:gd name="T67" fmla="*/ 2147483647 h 469"/>
                  <a:gd name="T68" fmla="*/ 2147483647 w 419"/>
                  <a:gd name="T69" fmla="*/ 2147483647 h 469"/>
                  <a:gd name="T70" fmla="*/ 2147483647 w 419"/>
                  <a:gd name="T71" fmla="*/ 2147483647 h 469"/>
                  <a:gd name="T72" fmla="*/ 2147483647 w 419"/>
                  <a:gd name="T73" fmla="*/ 2147483647 h 469"/>
                  <a:gd name="T74" fmla="*/ 2147483647 w 419"/>
                  <a:gd name="T75" fmla="*/ 2147483647 h 469"/>
                  <a:gd name="T76" fmla="*/ 2147483647 w 419"/>
                  <a:gd name="T77" fmla="*/ 2147483647 h 469"/>
                  <a:gd name="T78" fmla="*/ 2147483647 w 419"/>
                  <a:gd name="T79" fmla="*/ 2147483647 h 469"/>
                  <a:gd name="T80" fmla="*/ 2147483647 w 419"/>
                  <a:gd name="T81" fmla="*/ 2147483647 h 469"/>
                  <a:gd name="T82" fmla="*/ 2147483647 w 419"/>
                  <a:gd name="T83" fmla="*/ 2147483647 h 469"/>
                  <a:gd name="T84" fmla="*/ 2147483647 w 419"/>
                  <a:gd name="T85" fmla="*/ 2147483647 h 469"/>
                  <a:gd name="T86" fmla="*/ 2147483647 w 419"/>
                  <a:gd name="T87" fmla="*/ 2147483647 h 469"/>
                  <a:gd name="T88" fmla="*/ 2147483647 w 419"/>
                  <a:gd name="T89" fmla="*/ 2147483647 h 469"/>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19"/>
                  <a:gd name="T136" fmla="*/ 0 h 469"/>
                  <a:gd name="T137" fmla="*/ 419 w 419"/>
                  <a:gd name="T138" fmla="*/ 469 h 469"/>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19" h="469">
                    <a:moveTo>
                      <a:pt x="0" y="104"/>
                    </a:moveTo>
                    <a:lnTo>
                      <a:pt x="8" y="133"/>
                    </a:lnTo>
                    <a:lnTo>
                      <a:pt x="17" y="157"/>
                    </a:lnTo>
                    <a:lnTo>
                      <a:pt x="25" y="169"/>
                    </a:lnTo>
                    <a:lnTo>
                      <a:pt x="36" y="173"/>
                    </a:lnTo>
                    <a:lnTo>
                      <a:pt x="46" y="165"/>
                    </a:lnTo>
                    <a:lnTo>
                      <a:pt x="53" y="150"/>
                    </a:lnTo>
                    <a:lnTo>
                      <a:pt x="65" y="129"/>
                    </a:lnTo>
                    <a:lnTo>
                      <a:pt x="80" y="142"/>
                    </a:lnTo>
                    <a:lnTo>
                      <a:pt x="95" y="146"/>
                    </a:lnTo>
                    <a:lnTo>
                      <a:pt x="106" y="154"/>
                    </a:lnTo>
                    <a:lnTo>
                      <a:pt x="101" y="178"/>
                    </a:lnTo>
                    <a:lnTo>
                      <a:pt x="101" y="192"/>
                    </a:lnTo>
                    <a:lnTo>
                      <a:pt x="118" y="220"/>
                    </a:lnTo>
                    <a:lnTo>
                      <a:pt x="135" y="241"/>
                    </a:lnTo>
                    <a:lnTo>
                      <a:pt x="133" y="247"/>
                    </a:lnTo>
                    <a:lnTo>
                      <a:pt x="112" y="247"/>
                    </a:lnTo>
                    <a:lnTo>
                      <a:pt x="122" y="260"/>
                    </a:lnTo>
                    <a:lnTo>
                      <a:pt x="180" y="336"/>
                    </a:lnTo>
                    <a:lnTo>
                      <a:pt x="186" y="343"/>
                    </a:lnTo>
                    <a:lnTo>
                      <a:pt x="203" y="343"/>
                    </a:lnTo>
                    <a:lnTo>
                      <a:pt x="216" y="345"/>
                    </a:lnTo>
                    <a:lnTo>
                      <a:pt x="241" y="357"/>
                    </a:lnTo>
                    <a:lnTo>
                      <a:pt x="262" y="383"/>
                    </a:lnTo>
                    <a:lnTo>
                      <a:pt x="268" y="393"/>
                    </a:lnTo>
                    <a:lnTo>
                      <a:pt x="275" y="412"/>
                    </a:lnTo>
                    <a:lnTo>
                      <a:pt x="281" y="410"/>
                    </a:lnTo>
                    <a:lnTo>
                      <a:pt x="287" y="410"/>
                    </a:lnTo>
                    <a:lnTo>
                      <a:pt x="304" y="419"/>
                    </a:lnTo>
                    <a:lnTo>
                      <a:pt x="315" y="429"/>
                    </a:lnTo>
                    <a:lnTo>
                      <a:pt x="347" y="469"/>
                    </a:lnTo>
                    <a:lnTo>
                      <a:pt x="343" y="459"/>
                    </a:lnTo>
                    <a:lnTo>
                      <a:pt x="337" y="445"/>
                    </a:lnTo>
                    <a:lnTo>
                      <a:pt x="325" y="410"/>
                    </a:lnTo>
                    <a:lnTo>
                      <a:pt x="332" y="395"/>
                    </a:lnTo>
                    <a:lnTo>
                      <a:pt x="328" y="383"/>
                    </a:lnTo>
                    <a:lnTo>
                      <a:pt x="311" y="362"/>
                    </a:lnTo>
                    <a:lnTo>
                      <a:pt x="281" y="321"/>
                    </a:lnTo>
                    <a:lnTo>
                      <a:pt x="262" y="304"/>
                    </a:lnTo>
                    <a:lnTo>
                      <a:pt x="256" y="296"/>
                    </a:lnTo>
                    <a:lnTo>
                      <a:pt x="245" y="298"/>
                    </a:lnTo>
                    <a:lnTo>
                      <a:pt x="230" y="285"/>
                    </a:lnTo>
                    <a:lnTo>
                      <a:pt x="228" y="285"/>
                    </a:lnTo>
                    <a:lnTo>
                      <a:pt x="220" y="277"/>
                    </a:lnTo>
                    <a:lnTo>
                      <a:pt x="216" y="258"/>
                    </a:lnTo>
                    <a:lnTo>
                      <a:pt x="211" y="241"/>
                    </a:lnTo>
                    <a:lnTo>
                      <a:pt x="195" y="216"/>
                    </a:lnTo>
                    <a:lnTo>
                      <a:pt x="161" y="176"/>
                    </a:lnTo>
                    <a:lnTo>
                      <a:pt x="159" y="165"/>
                    </a:lnTo>
                    <a:lnTo>
                      <a:pt x="161" y="161"/>
                    </a:lnTo>
                    <a:lnTo>
                      <a:pt x="178" y="157"/>
                    </a:lnTo>
                    <a:lnTo>
                      <a:pt x="224" y="173"/>
                    </a:lnTo>
                    <a:lnTo>
                      <a:pt x="256" y="133"/>
                    </a:lnTo>
                    <a:lnTo>
                      <a:pt x="281" y="159"/>
                    </a:lnTo>
                    <a:lnTo>
                      <a:pt x="292" y="161"/>
                    </a:lnTo>
                    <a:lnTo>
                      <a:pt x="298" y="169"/>
                    </a:lnTo>
                    <a:lnTo>
                      <a:pt x="306" y="161"/>
                    </a:lnTo>
                    <a:lnTo>
                      <a:pt x="325" y="161"/>
                    </a:lnTo>
                    <a:lnTo>
                      <a:pt x="340" y="163"/>
                    </a:lnTo>
                    <a:lnTo>
                      <a:pt x="359" y="150"/>
                    </a:lnTo>
                    <a:lnTo>
                      <a:pt x="381" y="161"/>
                    </a:lnTo>
                    <a:lnTo>
                      <a:pt x="395" y="173"/>
                    </a:lnTo>
                    <a:lnTo>
                      <a:pt x="410" y="178"/>
                    </a:lnTo>
                    <a:lnTo>
                      <a:pt x="410" y="165"/>
                    </a:lnTo>
                    <a:lnTo>
                      <a:pt x="419" y="146"/>
                    </a:lnTo>
                    <a:lnTo>
                      <a:pt x="410" y="135"/>
                    </a:lnTo>
                    <a:lnTo>
                      <a:pt x="395" y="121"/>
                    </a:lnTo>
                    <a:lnTo>
                      <a:pt x="395" y="102"/>
                    </a:lnTo>
                    <a:lnTo>
                      <a:pt x="395" y="91"/>
                    </a:lnTo>
                    <a:lnTo>
                      <a:pt x="395" y="76"/>
                    </a:lnTo>
                    <a:lnTo>
                      <a:pt x="376" y="70"/>
                    </a:lnTo>
                    <a:lnTo>
                      <a:pt x="368" y="68"/>
                    </a:lnTo>
                    <a:lnTo>
                      <a:pt x="359" y="76"/>
                    </a:lnTo>
                    <a:lnTo>
                      <a:pt x="347" y="85"/>
                    </a:lnTo>
                    <a:lnTo>
                      <a:pt x="338" y="85"/>
                    </a:lnTo>
                    <a:lnTo>
                      <a:pt x="319" y="66"/>
                    </a:lnTo>
                    <a:lnTo>
                      <a:pt x="304" y="57"/>
                    </a:lnTo>
                    <a:lnTo>
                      <a:pt x="290" y="59"/>
                    </a:lnTo>
                    <a:lnTo>
                      <a:pt x="277" y="42"/>
                    </a:lnTo>
                    <a:lnTo>
                      <a:pt x="243" y="2"/>
                    </a:lnTo>
                    <a:lnTo>
                      <a:pt x="228" y="0"/>
                    </a:lnTo>
                    <a:lnTo>
                      <a:pt x="205" y="34"/>
                    </a:lnTo>
                    <a:lnTo>
                      <a:pt x="182" y="32"/>
                    </a:lnTo>
                    <a:lnTo>
                      <a:pt x="169" y="42"/>
                    </a:lnTo>
                    <a:lnTo>
                      <a:pt x="167" y="59"/>
                    </a:lnTo>
                    <a:lnTo>
                      <a:pt x="122" y="114"/>
                    </a:lnTo>
                    <a:lnTo>
                      <a:pt x="93" y="104"/>
                    </a:lnTo>
                    <a:lnTo>
                      <a:pt x="63" y="97"/>
                    </a:lnTo>
                    <a:lnTo>
                      <a:pt x="46" y="104"/>
                    </a:lnTo>
                    <a:lnTo>
                      <a:pt x="27" y="114"/>
                    </a:lnTo>
                    <a:lnTo>
                      <a:pt x="0" y="10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1" name="Freeform 160"/>
              <p:cNvSpPr>
                <a:spLocks/>
              </p:cNvSpPr>
              <p:nvPr/>
            </p:nvSpPr>
            <p:spPr bwMode="auto">
              <a:xfrm>
                <a:off x="5010033" y="3324728"/>
                <a:ext cx="759119" cy="377718"/>
              </a:xfrm>
              <a:custGeom>
                <a:avLst/>
                <a:gdLst>
                  <a:gd name="T0" fmla="*/ 2147483647 w 404"/>
                  <a:gd name="T1" fmla="*/ 2147483647 h 203"/>
                  <a:gd name="T2" fmla="*/ 2147483647 w 404"/>
                  <a:gd name="T3" fmla="*/ 0 h 203"/>
                  <a:gd name="T4" fmla="*/ 2147483647 w 404"/>
                  <a:gd name="T5" fmla="*/ 0 h 203"/>
                  <a:gd name="T6" fmla="*/ 2147483647 w 404"/>
                  <a:gd name="T7" fmla="*/ 2147483647 h 203"/>
                  <a:gd name="T8" fmla="*/ 2147483647 w 404"/>
                  <a:gd name="T9" fmla="*/ 2147483647 h 203"/>
                  <a:gd name="T10" fmla="*/ 2147483647 w 404"/>
                  <a:gd name="T11" fmla="*/ 2147483647 h 203"/>
                  <a:gd name="T12" fmla="*/ 2147483647 w 404"/>
                  <a:gd name="T13" fmla="*/ 2147483647 h 203"/>
                  <a:gd name="T14" fmla="*/ 2147483647 w 404"/>
                  <a:gd name="T15" fmla="*/ 2147483647 h 203"/>
                  <a:gd name="T16" fmla="*/ 2147483647 w 404"/>
                  <a:gd name="T17" fmla="*/ 2147483647 h 203"/>
                  <a:gd name="T18" fmla="*/ 2147483647 w 404"/>
                  <a:gd name="T19" fmla="*/ 2147483647 h 203"/>
                  <a:gd name="T20" fmla="*/ 2147483647 w 404"/>
                  <a:gd name="T21" fmla="*/ 2147483647 h 203"/>
                  <a:gd name="T22" fmla="*/ 2147483647 w 404"/>
                  <a:gd name="T23" fmla="*/ 2147483647 h 203"/>
                  <a:gd name="T24" fmla="*/ 2147483647 w 404"/>
                  <a:gd name="T25" fmla="*/ 2147483647 h 203"/>
                  <a:gd name="T26" fmla="*/ 2147483647 w 404"/>
                  <a:gd name="T27" fmla="*/ 2147483647 h 203"/>
                  <a:gd name="T28" fmla="*/ 2147483647 w 404"/>
                  <a:gd name="T29" fmla="*/ 2147483647 h 203"/>
                  <a:gd name="T30" fmla="*/ 2147483647 w 404"/>
                  <a:gd name="T31" fmla="*/ 2147483647 h 203"/>
                  <a:gd name="T32" fmla="*/ 2147483647 w 404"/>
                  <a:gd name="T33" fmla="*/ 2147483647 h 203"/>
                  <a:gd name="T34" fmla="*/ 2147483647 w 404"/>
                  <a:gd name="T35" fmla="*/ 2147483647 h 203"/>
                  <a:gd name="T36" fmla="*/ 2147483647 w 404"/>
                  <a:gd name="T37" fmla="*/ 2147483647 h 203"/>
                  <a:gd name="T38" fmla="*/ 2147483647 w 404"/>
                  <a:gd name="T39" fmla="*/ 2147483647 h 203"/>
                  <a:gd name="T40" fmla="*/ 2147483647 w 404"/>
                  <a:gd name="T41" fmla="*/ 2147483647 h 203"/>
                  <a:gd name="T42" fmla="*/ 2147483647 w 404"/>
                  <a:gd name="T43" fmla="*/ 2147483647 h 203"/>
                  <a:gd name="T44" fmla="*/ 2147483647 w 404"/>
                  <a:gd name="T45" fmla="*/ 2147483647 h 203"/>
                  <a:gd name="T46" fmla="*/ 2147483647 w 404"/>
                  <a:gd name="T47" fmla="*/ 2147483647 h 203"/>
                  <a:gd name="T48" fmla="*/ 2147483647 w 404"/>
                  <a:gd name="T49" fmla="*/ 2147483647 h 203"/>
                  <a:gd name="T50" fmla="*/ 2147483647 w 404"/>
                  <a:gd name="T51" fmla="*/ 2147483647 h 203"/>
                  <a:gd name="T52" fmla="*/ 2147483647 w 404"/>
                  <a:gd name="T53" fmla="*/ 2147483647 h 203"/>
                  <a:gd name="T54" fmla="*/ 2147483647 w 404"/>
                  <a:gd name="T55" fmla="*/ 2147483647 h 203"/>
                  <a:gd name="T56" fmla="*/ 2147483647 w 404"/>
                  <a:gd name="T57" fmla="*/ 2147483647 h 203"/>
                  <a:gd name="T58" fmla="*/ 2147483647 w 404"/>
                  <a:gd name="T59" fmla="*/ 2147483647 h 203"/>
                  <a:gd name="T60" fmla="*/ 2147483647 w 404"/>
                  <a:gd name="T61" fmla="*/ 2147483647 h 203"/>
                  <a:gd name="T62" fmla="*/ 2147483647 w 404"/>
                  <a:gd name="T63" fmla="*/ 2147483647 h 203"/>
                  <a:gd name="T64" fmla="*/ 2147483647 w 404"/>
                  <a:gd name="T65" fmla="*/ 2147483647 h 203"/>
                  <a:gd name="T66" fmla="*/ 2147483647 w 404"/>
                  <a:gd name="T67" fmla="*/ 2147483647 h 203"/>
                  <a:gd name="T68" fmla="*/ 2147483647 w 404"/>
                  <a:gd name="T69" fmla="*/ 2147483647 h 203"/>
                  <a:gd name="T70" fmla="*/ 2147483647 w 404"/>
                  <a:gd name="T71" fmla="*/ 2147483647 h 203"/>
                  <a:gd name="T72" fmla="*/ 2147483647 w 404"/>
                  <a:gd name="T73" fmla="*/ 2147483647 h 203"/>
                  <a:gd name="T74" fmla="*/ 0 w 404"/>
                  <a:gd name="T75" fmla="*/ 2147483647 h 203"/>
                  <a:gd name="T76" fmla="*/ 0 w 404"/>
                  <a:gd name="T77" fmla="*/ 2147483647 h 203"/>
                  <a:gd name="T78" fmla="*/ 2147483647 w 404"/>
                  <a:gd name="T79" fmla="*/ 2147483647 h 203"/>
                  <a:gd name="T80" fmla="*/ 2147483647 w 404"/>
                  <a:gd name="T81" fmla="*/ 2147483647 h 203"/>
                  <a:gd name="T82" fmla="*/ 2147483647 w 404"/>
                  <a:gd name="T83" fmla="*/ 2147483647 h 203"/>
                  <a:gd name="T84" fmla="*/ 2147483647 w 404"/>
                  <a:gd name="T85" fmla="*/ 2147483647 h 203"/>
                  <a:gd name="T86" fmla="*/ 2147483647 w 404"/>
                  <a:gd name="T87" fmla="*/ 2147483647 h 20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04"/>
                  <a:gd name="T133" fmla="*/ 0 h 203"/>
                  <a:gd name="T134" fmla="*/ 404 w 404"/>
                  <a:gd name="T135" fmla="*/ 203 h 20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04" h="203">
                    <a:moveTo>
                      <a:pt x="137" y="9"/>
                    </a:moveTo>
                    <a:lnTo>
                      <a:pt x="152" y="0"/>
                    </a:lnTo>
                    <a:lnTo>
                      <a:pt x="167" y="0"/>
                    </a:lnTo>
                    <a:lnTo>
                      <a:pt x="173" y="13"/>
                    </a:lnTo>
                    <a:lnTo>
                      <a:pt x="188" y="3"/>
                    </a:lnTo>
                    <a:lnTo>
                      <a:pt x="205" y="7"/>
                    </a:lnTo>
                    <a:lnTo>
                      <a:pt x="228" y="34"/>
                    </a:lnTo>
                    <a:lnTo>
                      <a:pt x="254" y="47"/>
                    </a:lnTo>
                    <a:lnTo>
                      <a:pt x="262" y="49"/>
                    </a:lnTo>
                    <a:lnTo>
                      <a:pt x="275" y="38"/>
                    </a:lnTo>
                    <a:lnTo>
                      <a:pt x="287" y="32"/>
                    </a:lnTo>
                    <a:lnTo>
                      <a:pt x="324" y="43"/>
                    </a:lnTo>
                    <a:lnTo>
                      <a:pt x="368" y="55"/>
                    </a:lnTo>
                    <a:lnTo>
                      <a:pt x="404" y="66"/>
                    </a:lnTo>
                    <a:lnTo>
                      <a:pt x="391" y="83"/>
                    </a:lnTo>
                    <a:lnTo>
                      <a:pt x="368" y="110"/>
                    </a:lnTo>
                    <a:lnTo>
                      <a:pt x="362" y="121"/>
                    </a:lnTo>
                    <a:lnTo>
                      <a:pt x="364" y="140"/>
                    </a:lnTo>
                    <a:lnTo>
                      <a:pt x="349" y="140"/>
                    </a:lnTo>
                    <a:lnTo>
                      <a:pt x="330" y="125"/>
                    </a:lnTo>
                    <a:lnTo>
                      <a:pt x="313" y="121"/>
                    </a:lnTo>
                    <a:lnTo>
                      <a:pt x="268" y="132"/>
                    </a:lnTo>
                    <a:lnTo>
                      <a:pt x="256" y="142"/>
                    </a:lnTo>
                    <a:lnTo>
                      <a:pt x="243" y="161"/>
                    </a:lnTo>
                    <a:lnTo>
                      <a:pt x="220" y="178"/>
                    </a:lnTo>
                    <a:lnTo>
                      <a:pt x="205" y="178"/>
                    </a:lnTo>
                    <a:lnTo>
                      <a:pt x="190" y="165"/>
                    </a:lnTo>
                    <a:lnTo>
                      <a:pt x="178" y="165"/>
                    </a:lnTo>
                    <a:lnTo>
                      <a:pt x="131" y="189"/>
                    </a:lnTo>
                    <a:lnTo>
                      <a:pt x="110" y="201"/>
                    </a:lnTo>
                    <a:lnTo>
                      <a:pt x="93" y="203"/>
                    </a:lnTo>
                    <a:lnTo>
                      <a:pt x="57" y="201"/>
                    </a:lnTo>
                    <a:lnTo>
                      <a:pt x="42" y="201"/>
                    </a:lnTo>
                    <a:lnTo>
                      <a:pt x="32" y="182"/>
                    </a:lnTo>
                    <a:lnTo>
                      <a:pt x="23" y="176"/>
                    </a:lnTo>
                    <a:lnTo>
                      <a:pt x="13" y="168"/>
                    </a:lnTo>
                    <a:lnTo>
                      <a:pt x="6" y="159"/>
                    </a:lnTo>
                    <a:lnTo>
                      <a:pt x="0" y="140"/>
                    </a:lnTo>
                    <a:lnTo>
                      <a:pt x="0" y="117"/>
                    </a:lnTo>
                    <a:lnTo>
                      <a:pt x="38" y="98"/>
                    </a:lnTo>
                    <a:lnTo>
                      <a:pt x="82" y="98"/>
                    </a:lnTo>
                    <a:lnTo>
                      <a:pt x="108" y="70"/>
                    </a:lnTo>
                    <a:lnTo>
                      <a:pt x="112" y="24"/>
                    </a:lnTo>
                    <a:lnTo>
                      <a:pt x="137" y="9"/>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2" name="Freeform 161"/>
              <p:cNvSpPr>
                <a:spLocks/>
              </p:cNvSpPr>
              <p:nvPr/>
            </p:nvSpPr>
            <p:spPr bwMode="auto">
              <a:xfrm>
                <a:off x="5796882" y="4449181"/>
                <a:ext cx="826711" cy="684071"/>
              </a:xfrm>
              <a:custGeom>
                <a:avLst/>
                <a:gdLst>
                  <a:gd name="T0" fmla="*/ 2147483647 w 440"/>
                  <a:gd name="T1" fmla="*/ 2147483647 h 368"/>
                  <a:gd name="T2" fmla="*/ 2147483647 w 440"/>
                  <a:gd name="T3" fmla="*/ 2147483647 h 368"/>
                  <a:gd name="T4" fmla="*/ 2147483647 w 440"/>
                  <a:gd name="T5" fmla="*/ 2147483647 h 368"/>
                  <a:gd name="T6" fmla="*/ 2147483647 w 440"/>
                  <a:gd name="T7" fmla="*/ 2147483647 h 368"/>
                  <a:gd name="T8" fmla="*/ 2147483647 w 440"/>
                  <a:gd name="T9" fmla="*/ 2147483647 h 368"/>
                  <a:gd name="T10" fmla="*/ 2147483647 w 440"/>
                  <a:gd name="T11" fmla="*/ 2147483647 h 368"/>
                  <a:gd name="T12" fmla="*/ 2147483647 w 440"/>
                  <a:gd name="T13" fmla="*/ 2147483647 h 368"/>
                  <a:gd name="T14" fmla="*/ 2147483647 w 440"/>
                  <a:gd name="T15" fmla="*/ 2147483647 h 368"/>
                  <a:gd name="T16" fmla="*/ 2147483647 w 440"/>
                  <a:gd name="T17" fmla="*/ 2147483647 h 368"/>
                  <a:gd name="T18" fmla="*/ 2147483647 w 440"/>
                  <a:gd name="T19" fmla="*/ 2147483647 h 368"/>
                  <a:gd name="T20" fmla="*/ 2147483647 w 440"/>
                  <a:gd name="T21" fmla="*/ 2147483647 h 368"/>
                  <a:gd name="T22" fmla="*/ 2147483647 w 440"/>
                  <a:gd name="T23" fmla="*/ 2147483647 h 368"/>
                  <a:gd name="T24" fmla="*/ 2147483647 w 440"/>
                  <a:gd name="T25" fmla="*/ 2147483647 h 368"/>
                  <a:gd name="T26" fmla="*/ 2147483647 w 440"/>
                  <a:gd name="T27" fmla="*/ 2147483647 h 368"/>
                  <a:gd name="T28" fmla="*/ 2147483647 w 440"/>
                  <a:gd name="T29" fmla="*/ 2147483647 h 368"/>
                  <a:gd name="T30" fmla="*/ 2147483647 w 440"/>
                  <a:gd name="T31" fmla="*/ 2147483647 h 368"/>
                  <a:gd name="T32" fmla="*/ 2147483647 w 440"/>
                  <a:gd name="T33" fmla="*/ 2147483647 h 368"/>
                  <a:gd name="T34" fmla="*/ 2147483647 w 440"/>
                  <a:gd name="T35" fmla="*/ 2147483647 h 368"/>
                  <a:gd name="T36" fmla="*/ 2147483647 w 440"/>
                  <a:gd name="T37" fmla="*/ 2147483647 h 368"/>
                  <a:gd name="T38" fmla="*/ 2147483647 w 440"/>
                  <a:gd name="T39" fmla="*/ 2147483647 h 368"/>
                  <a:gd name="T40" fmla="*/ 2147483647 w 440"/>
                  <a:gd name="T41" fmla="*/ 2147483647 h 368"/>
                  <a:gd name="T42" fmla="*/ 2147483647 w 440"/>
                  <a:gd name="T43" fmla="*/ 2147483647 h 368"/>
                  <a:gd name="T44" fmla="*/ 2147483647 w 440"/>
                  <a:gd name="T45" fmla="*/ 2147483647 h 368"/>
                  <a:gd name="T46" fmla="*/ 2147483647 w 440"/>
                  <a:gd name="T47" fmla="*/ 2147483647 h 368"/>
                  <a:gd name="T48" fmla="*/ 2147483647 w 440"/>
                  <a:gd name="T49" fmla="*/ 2147483647 h 368"/>
                  <a:gd name="T50" fmla="*/ 2147483647 w 440"/>
                  <a:gd name="T51" fmla="*/ 2147483647 h 368"/>
                  <a:gd name="T52" fmla="*/ 2147483647 w 440"/>
                  <a:gd name="T53" fmla="*/ 2147483647 h 368"/>
                  <a:gd name="T54" fmla="*/ 2147483647 w 440"/>
                  <a:gd name="T55" fmla="*/ 2147483647 h 368"/>
                  <a:gd name="T56" fmla="*/ 2147483647 w 440"/>
                  <a:gd name="T57" fmla="*/ 2147483647 h 368"/>
                  <a:gd name="T58" fmla="*/ 2147483647 w 440"/>
                  <a:gd name="T59" fmla="*/ 2147483647 h 368"/>
                  <a:gd name="T60" fmla="*/ 2147483647 w 440"/>
                  <a:gd name="T61" fmla="*/ 2147483647 h 368"/>
                  <a:gd name="T62" fmla="*/ 2147483647 w 440"/>
                  <a:gd name="T63" fmla="*/ 2147483647 h 368"/>
                  <a:gd name="T64" fmla="*/ 2147483647 w 440"/>
                  <a:gd name="T65" fmla="*/ 2147483647 h 368"/>
                  <a:gd name="T66" fmla="*/ 2147483647 w 440"/>
                  <a:gd name="T67" fmla="*/ 2147483647 h 368"/>
                  <a:gd name="T68" fmla="*/ 2147483647 w 440"/>
                  <a:gd name="T69" fmla="*/ 2147483647 h 368"/>
                  <a:gd name="T70" fmla="*/ 2147483647 w 440"/>
                  <a:gd name="T71" fmla="*/ 2147483647 h 36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40"/>
                  <a:gd name="T109" fmla="*/ 0 h 368"/>
                  <a:gd name="T110" fmla="*/ 440 w 440"/>
                  <a:gd name="T111" fmla="*/ 368 h 36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40" h="368">
                    <a:moveTo>
                      <a:pt x="11" y="42"/>
                    </a:moveTo>
                    <a:lnTo>
                      <a:pt x="9" y="51"/>
                    </a:lnTo>
                    <a:lnTo>
                      <a:pt x="0" y="59"/>
                    </a:lnTo>
                    <a:lnTo>
                      <a:pt x="2" y="76"/>
                    </a:lnTo>
                    <a:lnTo>
                      <a:pt x="15" y="104"/>
                    </a:lnTo>
                    <a:lnTo>
                      <a:pt x="32" y="108"/>
                    </a:lnTo>
                    <a:lnTo>
                      <a:pt x="36" y="119"/>
                    </a:lnTo>
                    <a:lnTo>
                      <a:pt x="34" y="150"/>
                    </a:lnTo>
                    <a:lnTo>
                      <a:pt x="28" y="159"/>
                    </a:lnTo>
                    <a:lnTo>
                      <a:pt x="7" y="176"/>
                    </a:lnTo>
                    <a:lnTo>
                      <a:pt x="4" y="184"/>
                    </a:lnTo>
                    <a:lnTo>
                      <a:pt x="11" y="207"/>
                    </a:lnTo>
                    <a:lnTo>
                      <a:pt x="13" y="226"/>
                    </a:lnTo>
                    <a:lnTo>
                      <a:pt x="7" y="243"/>
                    </a:lnTo>
                    <a:lnTo>
                      <a:pt x="0" y="256"/>
                    </a:lnTo>
                    <a:lnTo>
                      <a:pt x="11" y="275"/>
                    </a:lnTo>
                    <a:lnTo>
                      <a:pt x="19" y="271"/>
                    </a:lnTo>
                    <a:lnTo>
                      <a:pt x="34" y="290"/>
                    </a:lnTo>
                    <a:lnTo>
                      <a:pt x="36" y="309"/>
                    </a:lnTo>
                    <a:lnTo>
                      <a:pt x="36" y="334"/>
                    </a:lnTo>
                    <a:lnTo>
                      <a:pt x="34" y="347"/>
                    </a:lnTo>
                    <a:lnTo>
                      <a:pt x="51" y="368"/>
                    </a:lnTo>
                    <a:lnTo>
                      <a:pt x="85" y="359"/>
                    </a:lnTo>
                    <a:lnTo>
                      <a:pt x="125" y="347"/>
                    </a:lnTo>
                    <a:lnTo>
                      <a:pt x="155" y="323"/>
                    </a:lnTo>
                    <a:lnTo>
                      <a:pt x="169" y="309"/>
                    </a:lnTo>
                    <a:lnTo>
                      <a:pt x="188" y="340"/>
                    </a:lnTo>
                    <a:lnTo>
                      <a:pt x="205" y="332"/>
                    </a:lnTo>
                    <a:lnTo>
                      <a:pt x="224" y="340"/>
                    </a:lnTo>
                    <a:lnTo>
                      <a:pt x="239" y="342"/>
                    </a:lnTo>
                    <a:lnTo>
                      <a:pt x="262" y="332"/>
                    </a:lnTo>
                    <a:lnTo>
                      <a:pt x="277" y="328"/>
                    </a:lnTo>
                    <a:lnTo>
                      <a:pt x="277" y="311"/>
                    </a:lnTo>
                    <a:lnTo>
                      <a:pt x="279" y="287"/>
                    </a:lnTo>
                    <a:lnTo>
                      <a:pt x="292" y="281"/>
                    </a:lnTo>
                    <a:lnTo>
                      <a:pt x="309" y="287"/>
                    </a:lnTo>
                    <a:lnTo>
                      <a:pt x="313" y="298"/>
                    </a:lnTo>
                    <a:lnTo>
                      <a:pt x="326" y="277"/>
                    </a:lnTo>
                    <a:lnTo>
                      <a:pt x="358" y="260"/>
                    </a:lnTo>
                    <a:lnTo>
                      <a:pt x="385" y="256"/>
                    </a:lnTo>
                    <a:lnTo>
                      <a:pt x="410" y="256"/>
                    </a:lnTo>
                    <a:lnTo>
                      <a:pt x="404" y="230"/>
                    </a:lnTo>
                    <a:lnTo>
                      <a:pt x="402" y="214"/>
                    </a:lnTo>
                    <a:lnTo>
                      <a:pt x="375" y="192"/>
                    </a:lnTo>
                    <a:lnTo>
                      <a:pt x="375" y="186"/>
                    </a:lnTo>
                    <a:lnTo>
                      <a:pt x="389" y="161"/>
                    </a:lnTo>
                    <a:lnTo>
                      <a:pt x="404" y="157"/>
                    </a:lnTo>
                    <a:lnTo>
                      <a:pt x="400" y="144"/>
                    </a:lnTo>
                    <a:lnTo>
                      <a:pt x="406" y="121"/>
                    </a:lnTo>
                    <a:lnTo>
                      <a:pt x="406" y="108"/>
                    </a:lnTo>
                    <a:lnTo>
                      <a:pt x="413" y="78"/>
                    </a:lnTo>
                    <a:lnTo>
                      <a:pt x="417" y="68"/>
                    </a:lnTo>
                    <a:lnTo>
                      <a:pt x="432" y="70"/>
                    </a:lnTo>
                    <a:lnTo>
                      <a:pt x="440" y="51"/>
                    </a:lnTo>
                    <a:lnTo>
                      <a:pt x="432" y="34"/>
                    </a:lnTo>
                    <a:lnTo>
                      <a:pt x="427" y="11"/>
                    </a:lnTo>
                    <a:lnTo>
                      <a:pt x="417" y="13"/>
                    </a:lnTo>
                    <a:lnTo>
                      <a:pt x="368" y="2"/>
                    </a:lnTo>
                    <a:lnTo>
                      <a:pt x="334" y="0"/>
                    </a:lnTo>
                    <a:lnTo>
                      <a:pt x="305" y="6"/>
                    </a:lnTo>
                    <a:lnTo>
                      <a:pt x="277" y="21"/>
                    </a:lnTo>
                    <a:lnTo>
                      <a:pt x="245" y="40"/>
                    </a:lnTo>
                    <a:lnTo>
                      <a:pt x="220" y="61"/>
                    </a:lnTo>
                    <a:lnTo>
                      <a:pt x="197" y="63"/>
                    </a:lnTo>
                    <a:lnTo>
                      <a:pt x="165" y="57"/>
                    </a:lnTo>
                    <a:lnTo>
                      <a:pt x="136" y="70"/>
                    </a:lnTo>
                    <a:lnTo>
                      <a:pt x="117" y="76"/>
                    </a:lnTo>
                    <a:lnTo>
                      <a:pt x="95" y="68"/>
                    </a:lnTo>
                    <a:lnTo>
                      <a:pt x="64" y="53"/>
                    </a:lnTo>
                    <a:lnTo>
                      <a:pt x="47" y="46"/>
                    </a:lnTo>
                    <a:lnTo>
                      <a:pt x="23" y="42"/>
                    </a:lnTo>
                    <a:lnTo>
                      <a:pt x="11" y="42"/>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dirty="0">
                  <a:solidFill>
                    <a:srgbClr val="000000"/>
                  </a:solidFill>
                  <a:latin typeface="Calibri" panose="020F0502020204030204"/>
                  <a:ea typeface="ＭＳ Ｐゴシック" pitchFamily="34" charset="-128"/>
                </a:endParaRPr>
              </a:p>
            </p:txBody>
          </p:sp>
          <p:sp>
            <p:nvSpPr>
              <p:cNvPr id="103" name="Freeform 162"/>
              <p:cNvSpPr>
                <a:spLocks/>
              </p:cNvSpPr>
              <p:nvPr/>
            </p:nvSpPr>
            <p:spPr bwMode="auto">
              <a:xfrm>
                <a:off x="5308135" y="4872157"/>
                <a:ext cx="322366" cy="610965"/>
              </a:xfrm>
              <a:custGeom>
                <a:avLst/>
                <a:gdLst>
                  <a:gd name="T0" fmla="*/ 2147483647 w 171"/>
                  <a:gd name="T1" fmla="*/ 2147483647 h 328"/>
                  <a:gd name="T2" fmla="*/ 2147483647 w 171"/>
                  <a:gd name="T3" fmla="*/ 2147483647 h 328"/>
                  <a:gd name="T4" fmla="*/ 2147483647 w 171"/>
                  <a:gd name="T5" fmla="*/ 2147483647 h 328"/>
                  <a:gd name="T6" fmla="*/ 2147483647 w 171"/>
                  <a:gd name="T7" fmla="*/ 2147483647 h 328"/>
                  <a:gd name="T8" fmla="*/ 2147483647 w 171"/>
                  <a:gd name="T9" fmla="*/ 2147483647 h 328"/>
                  <a:gd name="T10" fmla="*/ 2147483647 w 171"/>
                  <a:gd name="T11" fmla="*/ 2147483647 h 328"/>
                  <a:gd name="T12" fmla="*/ 2147483647 w 171"/>
                  <a:gd name="T13" fmla="*/ 2147483647 h 328"/>
                  <a:gd name="T14" fmla="*/ 2147483647 w 171"/>
                  <a:gd name="T15" fmla="*/ 2147483647 h 328"/>
                  <a:gd name="T16" fmla="*/ 2147483647 w 171"/>
                  <a:gd name="T17" fmla="*/ 2147483647 h 328"/>
                  <a:gd name="T18" fmla="*/ 0 w 171"/>
                  <a:gd name="T19" fmla="*/ 2147483647 h 328"/>
                  <a:gd name="T20" fmla="*/ 2147483647 w 171"/>
                  <a:gd name="T21" fmla="*/ 2147483647 h 328"/>
                  <a:gd name="T22" fmla="*/ 2147483647 w 171"/>
                  <a:gd name="T23" fmla="*/ 2147483647 h 328"/>
                  <a:gd name="T24" fmla="*/ 2147483647 w 171"/>
                  <a:gd name="T25" fmla="*/ 2147483647 h 328"/>
                  <a:gd name="T26" fmla="*/ 2147483647 w 171"/>
                  <a:gd name="T27" fmla="*/ 2147483647 h 328"/>
                  <a:gd name="T28" fmla="*/ 2147483647 w 171"/>
                  <a:gd name="T29" fmla="*/ 2147483647 h 328"/>
                  <a:gd name="T30" fmla="*/ 2147483647 w 171"/>
                  <a:gd name="T31" fmla="*/ 2147483647 h 328"/>
                  <a:gd name="T32" fmla="*/ 2147483647 w 171"/>
                  <a:gd name="T33" fmla="*/ 2147483647 h 328"/>
                  <a:gd name="T34" fmla="*/ 2147483647 w 171"/>
                  <a:gd name="T35" fmla="*/ 2147483647 h 328"/>
                  <a:gd name="T36" fmla="*/ 2147483647 w 171"/>
                  <a:gd name="T37" fmla="*/ 2147483647 h 328"/>
                  <a:gd name="T38" fmla="*/ 2147483647 w 171"/>
                  <a:gd name="T39" fmla="*/ 2147483647 h 328"/>
                  <a:gd name="T40" fmla="*/ 2147483647 w 171"/>
                  <a:gd name="T41" fmla="*/ 2147483647 h 328"/>
                  <a:gd name="T42" fmla="*/ 2147483647 w 171"/>
                  <a:gd name="T43" fmla="*/ 2147483647 h 328"/>
                  <a:gd name="T44" fmla="*/ 2147483647 w 171"/>
                  <a:gd name="T45" fmla="*/ 2147483647 h 328"/>
                  <a:gd name="T46" fmla="*/ 2147483647 w 171"/>
                  <a:gd name="T47" fmla="*/ 2147483647 h 328"/>
                  <a:gd name="T48" fmla="*/ 2147483647 w 171"/>
                  <a:gd name="T49" fmla="*/ 2147483647 h 328"/>
                  <a:gd name="T50" fmla="*/ 2147483647 w 171"/>
                  <a:gd name="T51" fmla="*/ 2147483647 h 328"/>
                  <a:gd name="T52" fmla="*/ 2147483647 w 171"/>
                  <a:gd name="T53" fmla="*/ 2147483647 h 328"/>
                  <a:gd name="T54" fmla="*/ 2147483647 w 171"/>
                  <a:gd name="T55" fmla="*/ 2147483647 h 328"/>
                  <a:gd name="T56" fmla="*/ 2147483647 w 171"/>
                  <a:gd name="T57" fmla="*/ 2147483647 h 328"/>
                  <a:gd name="T58" fmla="*/ 2147483647 w 171"/>
                  <a:gd name="T59" fmla="*/ 2147483647 h 328"/>
                  <a:gd name="T60" fmla="*/ 2147483647 w 171"/>
                  <a:gd name="T61" fmla="*/ 2147483647 h 328"/>
                  <a:gd name="T62" fmla="*/ 2147483647 w 171"/>
                  <a:gd name="T63" fmla="*/ 2147483647 h 328"/>
                  <a:gd name="T64" fmla="*/ 2147483647 w 171"/>
                  <a:gd name="T65" fmla="*/ 2147483647 h 328"/>
                  <a:gd name="T66" fmla="*/ 2147483647 w 171"/>
                  <a:gd name="T67" fmla="*/ 2147483647 h 328"/>
                  <a:gd name="T68" fmla="*/ 2147483647 w 171"/>
                  <a:gd name="T69" fmla="*/ 2147483647 h 328"/>
                  <a:gd name="T70" fmla="*/ 2147483647 w 171"/>
                  <a:gd name="T71" fmla="*/ 2147483647 h 328"/>
                  <a:gd name="T72" fmla="*/ 2147483647 w 171"/>
                  <a:gd name="T73" fmla="*/ 2147483647 h 328"/>
                  <a:gd name="T74" fmla="*/ 2147483647 w 171"/>
                  <a:gd name="T75" fmla="*/ 2147483647 h 328"/>
                  <a:gd name="T76" fmla="*/ 2147483647 w 171"/>
                  <a:gd name="T77" fmla="*/ 2147483647 h 328"/>
                  <a:gd name="T78" fmla="*/ 2147483647 w 171"/>
                  <a:gd name="T79" fmla="*/ 2147483647 h 328"/>
                  <a:gd name="T80" fmla="*/ 2147483647 w 171"/>
                  <a:gd name="T81" fmla="*/ 2147483647 h 328"/>
                  <a:gd name="T82" fmla="*/ 2147483647 w 171"/>
                  <a:gd name="T83" fmla="*/ 2147483647 h 328"/>
                  <a:gd name="T84" fmla="*/ 2147483647 w 171"/>
                  <a:gd name="T85" fmla="*/ 2147483647 h 328"/>
                  <a:gd name="T86" fmla="*/ 2147483647 w 171"/>
                  <a:gd name="T87" fmla="*/ 2147483647 h 328"/>
                  <a:gd name="T88" fmla="*/ 2147483647 w 171"/>
                  <a:gd name="T89" fmla="*/ 2147483647 h 328"/>
                  <a:gd name="T90" fmla="*/ 2147483647 w 171"/>
                  <a:gd name="T91" fmla="*/ 0 h 328"/>
                  <a:gd name="T92" fmla="*/ 2147483647 w 171"/>
                  <a:gd name="T93" fmla="*/ 2147483647 h 328"/>
                  <a:gd name="T94" fmla="*/ 2147483647 w 171"/>
                  <a:gd name="T95" fmla="*/ 2147483647 h 328"/>
                  <a:gd name="T96" fmla="*/ 2147483647 w 171"/>
                  <a:gd name="T97" fmla="*/ 2147483647 h 328"/>
                  <a:gd name="T98" fmla="*/ 2147483647 w 171"/>
                  <a:gd name="T99" fmla="*/ 2147483647 h 328"/>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71"/>
                  <a:gd name="T151" fmla="*/ 0 h 328"/>
                  <a:gd name="T152" fmla="*/ 171 w 171"/>
                  <a:gd name="T153" fmla="*/ 328 h 328"/>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71" h="328">
                    <a:moveTo>
                      <a:pt x="10" y="74"/>
                    </a:moveTo>
                    <a:lnTo>
                      <a:pt x="21" y="83"/>
                    </a:lnTo>
                    <a:lnTo>
                      <a:pt x="21" y="99"/>
                    </a:lnTo>
                    <a:lnTo>
                      <a:pt x="21" y="108"/>
                    </a:lnTo>
                    <a:lnTo>
                      <a:pt x="12" y="121"/>
                    </a:lnTo>
                    <a:lnTo>
                      <a:pt x="12" y="152"/>
                    </a:lnTo>
                    <a:lnTo>
                      <a:pt x="19" y="165"/>
                    </a:lnTo>
                    <a:lnTo>
                      <a:pt x="4" y="191"/>
                    </a:lnTo>
                    <a:lnTo>
                      <a:pt x="6" y="197"/>
                    </a:lnTo>
                    <a:lnTo>
                      <a:pt x="0" y="210"/>
                    </a:lnTo>
                    <a:lnTo>
                      <a:pt x="6" y="226"/>
                    </a:lnTo>
                    <a:lnTo>
                      <a:pt x="6" y="235"/>
                    </a:lnTo>
                    <a:lnTo>
                      <a:pt x="10" y="222"/>
                    </a:lnTo>
                    <a:lnTo>
                      <a:pt x="25" y="239"/>
                    </a:lnTo>
                    <a:lnTo>
                      <a:pt x="21" y="256"/>
                    </a:lnTo>
                    <a:lnTo>
                      <a:pt x="14" y="264"/>
                    </a:lnTo>
                    <a:lnTo>
                      <a:pt x="25" y="279"/>
                    </a:lnTo>
                    <a:lnTo>
                      <a:pt x="33" y="283"/>
                    </a:lnTo>
                    <a:lnTo>
                      <a:pt x="52" y="296"/>
                    </a:lnTo>
                    <a:lnTo>
                      <a:pt x="67" y="311"/>
                    </a:lnTo>
                    <a:lnTo>
                      <a:pt x="69" y="319"/>
                    </a:lnTo>
                    <a:lnTo>
                      <a:pt x="86" y="328"/>
                    </a:lnTo>
                    <a:lnTo>
                      <a:pt x="103" y="319"/>
                    </a:lnTo>
                    <a:lnTo>
                      <a:pt x="120" y="307"/>
                    </a:lnTo>
                    <a:lnTo>
                      <a:pt x="131" y="288"/>
                    </a:lnTo>
                    <a:lnTo>
                      <a:pt x="137" y="273"/>
                    </a:lnTo>
                    <a:lnTo>
                      <a:pt x="152" y="241"/>
                    </a:lnTo>
                    <a:lnTo>
                      <a:pt x="158" y="220"/>
                    </a:lnTo>
                    <a:lnTo>
                      <a:pt x="160" y="197"/>
                    </a:lnTo>
                    <a:lnTo>
                      <a:pt x="171" y="182"/>
                    </a:lnTo>
                    <a:lnTo>
                      <a:pt x="152" y="176"/>
                    </a:lnTo>
                    <a:lnTo>
                      <a:pt x="148" y="167"/>
                    </a:lnTo>
                    <a:lnTo>
                      <a:pt x="137" y="169"/>
                    </a:lnTo>
                    <a:lnTo>
                      <a:pt x="122" y="163"/>
                    </a:lnTo>
                    <a:lnTo>
                      <a:pt x="118" y="140"/>
                    </a:lnTo>
                    <a:lnTo>
                      <a:pt x="114" y="125"/>
                    </a:lnTo>
                    <a:lnTo>
                      <a:pt x="122" y="106"/>
                    </a:lnTo>
                    <a:lnTo>
                      <a:pt x="122" y="55"/>
                    </a:lnTo>
                    <a:lnTo>
                      <a:pt x="120" y="36"/>
                    </a:lnTo>
                    <a:lnTo>
                      <a:pt x="114" y="28"/>
                    </a:lnTo>
                    <a:lnTo>
                      <a:pt x="99" y="26"/>
                    </a:lnTo>
                    <a:lnTo>
                      <a:pt x="88" y="19"/>
                    </a:lnTo>
                    <a:lnTo>
                      <a:pt x="80" y="4"/>
                    </a:lnTo>
                    <a:lnTo>
                      <a:pt x="63" y="4"/>
                    </a:lnTo>
                    <a:lnTo>
                      <a:pt x="48" y="4"/>
                    </a:lnTo>
                    <a:lnTo>
                      <a:pt x="35" y="0"/>
                    </a:lnTo>
                    <a:lnTo>
                      <a:pt x="25" y="11"/>
                    </a:lnTo>
                    <a:lnTo>
                      <a:pt x="21" y="40"/>
                    </a:lnTo>
                    <a:lnTo>
                      <a:pt x="19" y="59"/>
                    </a:lnTo>
                    <a:lnTo>
                      <a:pt x="10" y="74"/>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04" name="Freeform 163"/>
              <p:cNvSpPr>
                <a:spLocks/>
              </p:cNvSpPr>
              <p:nvPr/>
            </p:nvSpPr>
            <p:spPr bwMode="auto">
              <a:xfrm>
                <a:off x="5507447" y="3608452"/>
                <a:ext cx="1254800" cy="983462"/>
              </a:xfrm>
              <a:custGeom>
                <a:avLst/>
                <a:gdLst>
                  <a:gd name="T0" fmla="*/ 2147483647 w 633"/>
                  <a:gd name="T1" fmla="*/ 2147483647 h 528"/>
                  <a:gd name="T2" fmla="*/ 2147483647 w 633"/>
                  <a:gd name="T3" fmla="*/ 2147483647 h 528"/>
                  <a:gd name="T4" fmla="*/ 2147483647 w 633"/>
                  <a:gd name="T5" fmla="*/ 2147483647 h 528"/>
                  <a:gd name="T6" fmla="*/ 2147483647 w 633"/>
                  <a:gd name="T7" fmla="*/ 2147483647 h 528"/>
                  <a:gd name="T8" fmla="*/ 2147483647 w 633"/>
                  <a:gd name="T9" fmla="*/ 2147483647 h 528"/>
                  <a:gd name="T10" fmla="*/ 0 w 633"/>
                  <a:gd name="T11" fmla="*/ 2147483647 h 528"/>
                  <a:gd name="T12" fmla="*/ 2147483647 w 633"/>
                  <a:gd name="T13" fmla="*/ 2147483647 h 528"/>
                  <a:gd name="T14" fmla="*/ 2147483647 w 633"/>
                  <a:gd name="T15" fmla="*/ 2147483647 h 528"/>
                  <a:gd name="T16" fmla="*/ 2147483647 w 633"/>
                  <a:gd name="T17" fmla="*/ 2147483647 h 528"/>
                  <a:gd name="T18" fmla="*/ 2147483647 w 633"/>
                  <a:gd name="T19" fmla="*/ 2147483647 h 528"/>
                  <a:gd name="T20" fmla="*/ 2147483647 w 633"/>
                  <a:gd name="T21" fmla="*/ 2147483647 h 528"/>
                  <a:gd name="T22" fmla="*/ 2147483647 w 633"/>
                  <a:gd name="T23" fmla="*/ 2147483647 h 528"/>
                  <a:gd name="T24" fmla="*/ 2147483647 w 633"/>
                  <a:gd name="T25" fmla="*/ 2147483647 h 528"/>
                  <a:gd name="T26" fmla="*/ 2147483647 w 633"/>
                  <a:gd name="T27" fmla="*/ 2147483647 h 528"/>
                  <a:gd name="T28" fmla="*/ 2147483647 w 633"/>
                  <a:gd name="T29" fmla="*/ 2147483647 h 528"/>
                  <a:gd name="T30" fmla="*/ 2147483647 w 633"/>
                  <a:gd name="T31" fmla="*/ 2147483647 h 528"/>
                  <a:gd name="T32" fmla="*/ 2147483647 w 633"/>
                  <a:gd name="T33" fmla="*/ 2147483647 h 528"/>
                  <a:gd name="T34" fmla="*/ 2147483647 w 633"/>
                  <a:gd name="T35" fmla="*/ 2147483647 h 528"/>
                  <a:gd name="T36" fmla="*/ 2147483647 w 633"/>
                  <a:gd name="T37" fmla="*/ 2147483647 h 528"/>
                  <a:gd name="T38" fmla="*/ 2147483647 w 633"/>
                  <a:gd name="T39" fmla="*/ 2147483647 h 528"/>
                  <a:gd name="T40" fmla="*/ 2147483647 w 633"/>
                  <a:gd name="T41" fmla="*/ 2147483647 h 528"/>
                  <a:gd name="T42" fmla="*/ 2147483647 w 633"/>
                  <a:gd name="T43" fmla="*/ 2147483647 h 528"/>
                  <a:gd name="T44" fmla="*/ 2147483647 w 633"/>
                  <a:gd name="T45" fmla="*/ 2147483647 h 528"/>
                  <a:gd name="T46" fmla="*/ 2147483647 w 633"/>
                  <a:gd name="T47" fmla="*/ 2147483647 h 528"/>
                  <a:gd name="T48" fmla="*/ 2147483647 w 633"/>
                  <a:gd name="T49" fmla="*/ 2147483647 h 528"/>
                  <a:gd name="T50" fmla="*/ 2147483647 w 633"/>
                  <a:gd name="T51" fmla="*/ 2147483647 h 528"/>
                  <a:gd name="T52" fmla="*/ 2147483647 w 633"/>
                  <a:gd name="T53" fmla="*/ 2147483647 h 528"/>
                  <a:gd name="T54" fmla="*/ 2147483647 w 633"/>
                  <a:gd name="T55" fmla="*/ 2147483647 h 528"/>
                  <a:gd name="T56" fmla="*/ 2147483647 w 633"/>
                  <a:gd name="T57" fmla="*/ 2147483647 h 528"/>
                  <a:gd name="T58" fmla="*/ 2147483647 w 633"/>
                  <a:gd name="T59" fmla="*/ 2147483647 h 528"/>
                  <a:gd name="T60" fmla="*/ 2147483647 w 633"/>
                  <a:gd name="T61" fmla="*/ 2147483647 h 528"/>
                  <a:gd name="T62" fmla="*/ 2147483647 w 633"/>
                  <a:gd name="T63" fmla="*/ 2147483647 h 528"/>
                  <a:gd name="T64" fmla="*/ 2147483647 w 633"/>
                  <a:gd name="T65" fmla="*/ 2147483647 h 528"/>
                  <a:gd name="T66" fmla="*/ 2147483647 w 633"/>
                  <a:gd name="T67" fmla="*/ 2147483647 h 528"/>
                  <a:gd name="T68" fmla="*/ 2147483647 w 633"/>
                  <a:gd name="T69" fmla="*/ 2147483647 h 528"/>
                  <a:gd name="T70" fmla="*/ 2147483647 w 633"/>
                  <a:gd name="T71" fmla="*/ 2147483647 h 528"/>
                  <a:gd name="T72" fmla="*/ 2147483647 w 633"/>
                  <a:gd name="T73" fmla="*/ 2147483647 h 528"/>
                  <a:gd name="T74" fmla="*/ 2147483647 w 633"/>
                  <a:gd name="T75" fmla="*/ 2147483647 h 528"/>
                  <a:gd name="T76" fmla="*/ 2147483647 w 633"/>
                  <a:gd name="T77" fmla="*/ 2147483647 h 528"/>
                  <a:gd name="T78" fmla="*/ 2147483647 w 633"/>
                  <a:gd name="T79" fmla="*/ 2147483647 h 528"/>
                  <a:gd name="T80" fmla="*/ 2147483647 w 633"/>
                  <a:gd name="T81" fmla="*/ 2147483647 h 528"/>
                  <a:gd name="T82" fmla="*/ 2147483647 w 633"/>
                  <a:gd name="T83" fmla="*/ 0 h 528"/>
                  <a:gd name="T84" fmla="*/ 2147483647 w 633"/>
                  <a:gd name="T85" fmla="*/ 2147483647 h 528"/>
                  <a:gd name="T86" fmla="*/ 2147483647 w 633"/>
                  <a:gd name="T87" fmla="*/ 2147483647 h 528"/>
                  <a:gd name="T88" fmla="*/ 2147483647 w 633"/>
                  <a:gd name="T89" fmla="*/ 2147483647 h 528"/>
                  <a:gd name="T90" fmla="*/ 2147483647 w 633"/>
                  <a:gd name="T91" fmla="*/ 2147483647 h 528"/>
                  <a:gd name="T92" fmla="*/ 2147483647 w 633"/>
                  <a:gd name="T93" fmla="*/ 2147483647 h 528"/>
                  <a:gd name="T94" fmla="*/ 2147483647 w 633"/>
                  <a:gd name="T95" fmla="*/ 2147483647 h 528"/>
                  <a:gd name="T96" fmla="*/ 2147483647 w 633"/>
                  <a:gd name="T97" fmla="*/ 2147483647 h 528"/>
                  <a:gd name="T98" fmla="*/ 2147483647 w 633"/>
                  <a:gd name="T99" fmla="*/ 2147483647 h 528"/>
                  <a:gd name="T100" fmla="*/ 2147483647 w 633"/>
                  <a:gd name="T101" fmla="*/ 2147483647 h 528"/>
                  <a:gd name="T102" fmla="*/ 2147483647 w 633"/>
                  <a:gd name="T103" fmla="*/ 2147483647 h 52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633"/>
                  <a:gd name="T157" fmla="*/ 0 h 528"/>
                  <a:gd name="T158" fmla="*/ 633 w 633"/>
                  <a:gd name="T159" fmla="*/ 528 h 52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633" h="528">
                    <a:moveTo>
                      <a:pt x="152" y="44"/>
                    </a:moveTo>
                    <a:lnTo>
                      <a:pt x="142" y="59"/>
                    </a:lnTo>
                    <a:lnTo>
                      <a:pt x="133" y="69"/>
                    </a:lnTo>
                    <a:lnTo>
                      <a:pt x="119" y="74"/>
                    </a:lnTo>
                    <a:lnTo>
                      <a:pt x="110" y="156"/>
                    </a:lnTo>
                    <a:lnTo>
                      <a:pt x="110" y="169"/>
                    </a:lnTo>
                    <a:lnTo>
                      <a:pt x="93" y="200"/>
                    </a:lnTo>
                    <a:lnTo>
                      <a:pt x="72" y="219"/>
                    </a:lnTo>
                    <a:lnTo>
                      <a:pt x="60" y="238"/>
                    </a:lnTo>
                    <a:lnTo>
                      <a:pt x="21" y="247"/>
                    </a:lnTo>
                    <a:lnTo>
                      <a:pt x="4" y="266"/>
                    </a:lnTo>
                    <a:lnTo>
                      <a:pt x="0" y="281"/>
                    </a:lnTo>
                    <a:lnTo>
                      <a:pt x="13" y="294"/>
                    </a:lnTo>
                    <a:lnTo>
                      <a:pt x="19" y="310"/>
                    </a:lnTo>
                    <a:lnTo>
                      <a:pt x="17" y="323"/>
                    </a:lnTo>
                    <a:lnTo>
                      <a:pt x="19" y="338"/>
                    </a:lnTo>
                    <a:lnTo>
                      <a:pt x="30" y="344"/>
                    </a:lnTo>
                    <a:lnTo>
                      <a:pt x="47" y="344"/>
                    </a:lnTo>
                    <a:lnTo>
                      <a:pt x="53" y="359"/>
                    </a:lnTo>
                    <a:lnTo>
                      <a:pt x="62" y="386"/>
                    </a:lnTo>
                    <a:lnTo>
                      <a:pt x="64" y="408"/>
                    </a:lnTo>
                    <a:lnTo>
                      <a:pt x="68" y="424"/>
                    </a:lnTo>
                    <a:lnTo>
                      <a:pt x="81" y="431"/>
                    </a:lnTo>
                    <a:lnTo>
                      <a:pt x="89" y="424"/>
                    </a:lnTo>
                    <a:lnTo>
                      <a:pt x="102" y="412"/>
                    </a:lnTo>
                    <a:lnTo>
                      <a:pt x="121" y="429"/>
                    </a:lnTo>
                    <a:lnTo>
                      <a:pt x="119" y="441"/>
                    </a:lnTo>
                    <a:lnTo>
                      <a:pt x="121" y="450"/>
                    </a:lnTo>
                    <a:lnTo>
                      <a:pt x="129" y="454"/>
                    </a:lnTo>
                    <a:lnTo>
                      <a:pt x="142" y="469"/>
                    </a:lnTo>
                    <a:lnTo>
                      <a:pt x="138" y="486"/>
                    </a:lnTo>
                    <a:lnTo>
                      <a:pt x="142" y="496"/>
                    </a:lnTo>
                    <a:lnTo>
                      <a:pt x="161" y="496"/>
                    </a:lnTo>
                    <a:lnTo>
                      <a:pt x="184" y="507"/>
                    </a:lnTo>
                    <a:lnTo>
                      <a:pt x="229" y="528"/>
                    </a:lnTo>
                    <a:lnTo>
                      <a:pt x="246" y="528"/>
                    </a:lnTo>
                    <a:lnTo>
                      <a:pt x="271" y="522"/>
                    </a:lnTo>
                    <a:lnTo>
                      <a:pt x="290" y="513"/>
                    </a:lnTo>
                    <a:lnTo>
                      <a:pt x="326" y="520"/>
                    </a:lnTo>
                    <a:lnTo>
                      <a:pt x="343" y="517"/>
                    </a:lnTo>
                    <a:lnTo>
                      <a:pt x="351" y="515"/>
                    </a:lnTo>
                    <a:lnTo>
                      <a:pt x="372" y="498"/>
                    </a:lnTo>
                    <a:lnTo>
                      <a:pt x="421" y="467"/>
                    </a:lnTo>
                    <a:lnTo>
                      <a:pt x="457" y="454"/>
                    </a:lnTo>
                    <a:lnTo>
                      <a:pt x="476" y="452"/>
                    </a:lnTo>
                    <a:lnTo>
                      <a:pt x="508" y="458"/>
                    </a:lnTo>
                    <a:lnTo>
                      <a:pt x="533" y="462"/>
                    </a:lnTo>
                    <a:lnTo>
                      <a:pt x="544" y="467"/>
                    </a:lnTo>
                    <a:lnTo>
                      <a:pt x="565" y="465"/>
                    </a:lnTo>
                    <a:lnTo>
                      <a:pt x="567" y="443"/>
                    </a:lnTo>
                    <a:lnTo>
                      <a:pt x="567" y="408"/>
                    </a:lnTo>
                    <a:lnTo>
                      <a:pt x="569" y="370"/>
                    </a:lnTo>
                    <a:lnTo>
                      <a:pt x="582" y="348"/>
                    </a:lnTo>
                    <a:lnTo>
                      <a:pt x="592" y="344"/>
                    </a:lnTo>
                    <a:lnTo>
                      <a:pt x="603" y="353"/>
                    </a:lnTo>
                    <a:lnTo>
                      <a:pt x="613" y="344"/>
                    </a:lnTo>
                    <a:lnTo>
                      <a:pt x="622" y="336"/>
                    </a:lnTo>
                    <a:lnTo>
                      <a:pt x="618" y="325"/>
                    </a:lnTo>
                    <a:lnTo>
                      <a:pt x="630" y="321"/>
                    </a:lnTo>
                    <a:lnTo>
                      <a:pt x="633" y="308"/>
                    </a:lnTo>
                    <a:lnTo>
                      <a:pt x="622" y="302"/>
                    </a:lnTo>
                    <a:lnTo>
                      <a:pt x="601" y="296"/>
                    </a:lnTo>
                    <a:lnTo>
                      <a:pt x="586" y="302"/>
                    </a:lnTo>
                    <a:lnTo>
                      <a:pt x="563" y="306"/>
                    </a:lnTo>
                    <a:lnTo>
                      <a:pt x="539" y="306"/>
                    </a:lnTo>
                    <a:lnTo>
                      <a:pt x="525" y="296"/>
                    </a:lnTo>
                    <a:lnTo>
                      <a:pt x="518" y="281"/>
                    </a:lnTo>
                    <a:lnTo>
                      <a:pt x="518" y="262"/>
                    </a:lnTo>
                    <a:lnTo>
                      <a:pt x="518" y="243"/>
                    </a:lnTo>
                    <a:lnTo>
                      <a:pt x="508" y="228"/>
                    </a:lnTo>
                    <a:lnTo>
                      <a:pt x="499" y="213"/>
                    </a:lnTo>
                    <a:lnTo>
                      <a:pt x="499" y="194"/>
                    </a:lnTo>
                    <a:lnTo>
                      <a:pt x="501" y="173"/>
                    </a:lnTo>
                    <a:lnTo>
                      <a:pt x="501" y="162"/>
                    </a:lnTo>
                    <a:lnTo>
                      <a:pt x="493" y="133"/>
                    </a:lnTo>
                    <a:lnTo>
                      <a:pt x="474" y="114"/>
                    </a:lnTo>
                    <a:lnTo>
                      <a:pt x="468" y="95"/>
                    </a:lnTo>
                    <a:lnTo>
                      <a:pt x="466" y="78"/>
                    </a:lnTo>
                    <a:lnTo>
                      <a:pt x="463" y="72"/>
                    </a:lnTo>
                    <a:lnTo>
                      <a:pt x="438" y="53"/>
                    </a:lnTo>
                    <a:lnTo>
                      <a:pt x="430" y="36"/>
                    </a:lnTo>
                    <a:lnTo>
                      <a:pt x="419" y="10"/>
                    </a:lnTo>
                    <a:lnTo>
                      <a:pt x="410" y="2"/>
                    </a:lnTo>
                    <a:lnTo>
                      <a:pt x="400" y="0"/>
                    </a:lnTo>
                    <a:lnTo>
                      <a:pt x="389" y="4"/>
                    </a:lnTo>
                    <a:lnTo>
                      <a:pt x="379" y="17"/>
                    </a:lnTo>
                    <a:lnTo>
                      <a:pt x="372" y="19"/>
                    </a:lnTo>
                    <a:lnTo>
                      <a:pt x="353" y="19"/>
                    </a:lnTo>
                    <a:lnTo>
                      <a:pt x="341" y="21"/>
                    </a:lnTo>
                    <a:lnTo>
                      <a:pt x="330" y="34"/>
                    </a:lnTo>
                    <a:lnTo>
                      <a:pt x="315" y="40"/>
                    </a:lnTo>
                    <a:lnTo>
                      <a:pt x="298" y="38"/>
                    </a:lnTo>
                    <a:lnTo>
                      <a:pt x="288" y="27"/>
                    </a:lnTo>
                    <a:lnTo>
                      <a:pt x="271" y="17"/>
                    </a:lnTo>
                    <a:lnTo>
                      <a:pt x="254" y="21"/>
                    </a:lnTo>
                    <a:lnTo>
                      <a:pt x="235" y="31"/>
                    </a:lnTo>
                    <a:lnTo>
                      <a:pt x="220" y="34"/>
                    </a:lnTo>
                    <a:lnTo>
                      <a:pt x="207" y="27"/>
                    </a:lnTo>
                    <a:lnTo>
                      <a:pt x="193" y="19"/>
                    </a:lnTo>
                    <a:lnTo>
                      <a:pt x="174" y="25"/>
                    </a:lnTo>
                    <a:lnTo>
                      <a:pt x="161" y="34"/>
                    </a:lnTo>
                    <a:lnTo>
                      <a:pt x="157" y="36"/>
                    </a:lnTo>
                    <a:lnTo>
                      <a:pt x="152" y="38"/>
                    </a:lnTo>
                    <a:lnTo>
                      <a:pt x="148" y="40"/>
                    </a:lnTo>
                    <a:lnTo>
                      <a:pt x="152" y="4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5" name="Freeform 164"/>
              <p:cNvSpPr>
                <a:spLocks/>
              </p:cNvSpPr>
              <p:nvPr/>
            </p:nvSpPr>
            <p:spPr bwMode="auto">
              <a:xfrm>
                <a:off x="5578506" y="5782512"/>
                <a:ext cx="398624" cy="398606"/>
              </a:xfrm>
              <a:custGeom>
                <a:avLst/>
                <a:gdLst>
                  <a:gd name="T0" fmla="*/ 2147483647 w 212"/>
                  <a:gd name="T1" fmla="*/ 2147483647 h 215"/>
                  <a:gd name="T2" fmla="*/ 2147483647 w 212"/>
                  <a:gd name="T3" fmla="*/ 2147483647 h 215"/>
                  <a:gd name="T4" fmla="*/ 2147483647 w 212"/>
                  <a:gd name="T5" fmla="*/ 2147483647 h 215"/>
                  <a:gd name="T6" fmla="*/ 2147483647 w 212"/>
                  <a:gd name="T7" fmla="*/ 2147483647 h 215"/>
                  <a:gd name="T8" fmla="*/ 2147483647 w 212"/>
                  <a:gd name="T9" fmla="*/ 2147483647 h 215"/>
                  <a:gd name="T10" fmla="*/ 0 w 212"/>
                  <a:gd name="T11" fmla="*/ 2147483647 h 215"/>
                  <a:gd name="T12" fmla="*/ 2147483647 w 212"/>
                  <a:gd name="T13" fmla="*/ 2147483647 h 215"/>
                  <a:gd name="T14" fmla="*/ 2147483647 w 212"/>
                  <a:gd name="T15" fmla="*/ 2147483647 h 215"/>
                  <a:gd name="T16" fmla="*/ 2147483647 w 212"/>
                  <a:gd name="T17" fmla="*/ 2147483647 h 215"/>
                  <a:gd name="T18" fmla="*/ 2147483647 w 212"/>
                  <a:gd name="T19" fmla="*/ 2147483647 h 215"/>
                  <a:gd name="T20" fmla="*/ 2147483647 w 212"/>
                  <a:gd name="T21" fmla="*/ 2147483647 h 215"/>
                  <a:gd name="T22" fmla="*/ 2147483647 w 212"/>
                  <a:gd name="T23" fmla="*/ 2147483647 h 215"/>
                  <a:gd name="T24" fmla="*/ 2147483647 w 212"/>
                  <a:gd name="T25" fmla="*/ 2147483647 h 215"/>
                  <a:gd name="T26" fmla="*/ 2147483647 w 212"/>
                  <a:gd name="T27" fmla="*/ 2147483647 h 215"/>
                  <a:gd name="T28" fmla="*/ 2147483647 w 212"/>
                  <a:gd name="T29" fmla="*/ 2147483647 h 215"/>
                  <a:gd name="T30" fmla="*/ 2147483647 w 212"/>
                  <a:gd name="T31" fmla="*/ 2147483647 h 215"/>
                  <a:gd name="T32" fmla="*/ 2147483647 w 212"/>
                  <a:gd name="T33" fmla="*/ 2147483647 h 215"/>
                  <a:gd name="T34" fmla="*/ 2147483647 w 212"/>
                  <a:gd name="T35" fmla="*/ 2147483647 h 215"/>
                  <a:gd name="T36" fmla="*/ 2147483647 w 212"/>
                  <a:gd name="T37" fmla="*/ 2147483647 h 215"/>
                  <a:gd name="T38" fmla="*/ 2147483647 w 212"/>
                  <a:gd name="T39" fmla="*/ 2147483647 h 215"/>
                  <a:gd name="T40" fmla="*/ 2147483647 w 212"/>
                  <a:gd name="T41" fmla="*/ 2147483647 h 215"/>
                  <a:gd name="T42" fmla="*/ 2147483647 w 212"/>
                  <a:gd name="T43" fmla="*/ 2147483647 h 215"/>
                  <a:gd name="T44" fmla="*/ 2147483647 w 212"/>
                  <a:gd name="T45" fmla="*/ 2147483647 h 215"/>
                  <a:gd name="T46" fmla="*/ 2147483647 w 212"/>
                  <a:gd name="T47" fmla="*/ 2147483647 h 215"/>
                  <a:gd name="T48" fmla="*/ 2147483647 w 212"/>
                  <a:gd name="T49" fmla="*/ 2147483647 h 215"/>
                  <a:gd name="T50" fmla="*/ 2147483647 w 212"/>
                  <a:gd name="T51" fmla="*/ 2147483647 h 215"/>
                  <a:gd name="T52" fmla="*/ 2147483647 w 212"/>
                  <a:gd name="T53" fmla="*/ 2147483647 h 215"/>
                  <a:gd name="T54" fmla="*/ 2147483647 w 212"/>
                  <a:gd name="T55" fmla="*/ 2147483647 h 215"/>
                  <a:gd name="T56" fmla="*/ 2147483647 w 212"/>
                  <a:gd name="T57" fmla="*/ 2147483647 h 215"/>
                  <a:gd name="T58" fmla="*/ 2147483647 w 212"/>
                  <a:gd name="T59" fmla="*/ 2147483647 h 215"/>
                  <a:gd name="T60" fmla="*/ 2147483647 w 212"/>
                  <a:gd name="T61" fmla="*/ 2147483647 h 215"/>
                  <a:gd name="T62" fmla="*/ 2147483647 w 212"/>
                  <a:gd name="T63" fmla="*/ 2147483647 h 215"/>
                  <a:gd name="T64" fmla="*/ 2147483647 w 212"/>
                  <a:gd name="T65" fmla="*/ 2147483647 h 215"/>
                  <a:gd name="T66" fmla="*/ 2147483647 w 212"/>
                  <a:gd name="T67" fmla="*/ 2147483647 h 215"/>
                  <a:gd name="T68" fmla="*/ 2147483647 w 212"/>
                  <a:gd name="T69" fmla="*/ 2147483647 h 215"/>
                  <a:gd name="T70" fmla="*/ 2147483647 w 212"/>
                  <a:gd name="T71" fmla="*/ 2147483647 h 215"/>
                  <a:gd name="T72" fmla="*/ 2147483647 w 212"/>
                  <a:gd name="T73" fmla="*/ 2147483647 h 215"/>
                  <a:gd name="T74" fmla="*/ 2147483647 w 212"/>
                  <a:gd name="T75" fmla="*/ 2147483647 h 215"/>
                  <a:gd name="T76" fmla="*/ 2147483647 w 212"/>
                  <a:gd name="T77" fmla="*/ 2147483647 h 215"/>
                  <a:gd name="T78" fmla="*/ 2147483647 w 212"/>
                  <a:gd name="T79" fmla="*/ 0 h 215"/>
                  <a:gd name="T80" fmla="*/ 2147483647 w 212"/>
                  <a:gd name="T81" fmla="*/ 2147483647 h 215"/>
                  <a:gd name="T82" fmla="*/ 2147483647 w 212"/>
                  <a:gd name="T83" fmla="*/ 2147483647 h 21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2"/>
                  <a:gd name="T127" fmla="*/ 0 h 215"/>
                  <a:gd name="T128" fmla="*/ 212 w 212"/>
                  <a:gd name="T129" fmla="*/ 215 h 21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2" h="215">
                    <a:moveTo>
                      <a:pt x="30" y="10"/>
                    </a:moveTo>
                    <a:lnTo>
                      <a:pt x="19" y="14"/>
                    </a:lnTo>
                    <a:lnTo>
                      <a:pt x="24" y="27"/>
                    </a:lnTo>
                    <a:lnTo>
                      <a:pt x="13" y="42"/>
                    </a:lnTo>
                    <a:lnTo>
                      <a:pt x="5" y="40"/>
                    </a:lnTo>
                    <a:lnTo>
                      <a:pt x="0" y="46"/>
                    </a:lnTo>
                    <a:lnTo>
                      <a:pt x="2" y="61"/>
                    </a:lnTo>
                    <a:lnTo>
                      <a:pt x="36" y="76"/>
                    </a:lnTo>
                    <a:lnTo>
                      <a:pt x="45" y="107"/>
                    </a:lnTo>
                    <a:lnTo>
                      <a:pt x="55" y="149"/>
                    </a:lnTo>
                    <a:lnTo>
                      <a:pt x="68" y="171"/>
                    </a:lnTo>
                    <a:lnTo>
                      <a:pt x="83" y="156"/>
                    </a:lnTo>
                    <a:lnTo>
                      <a:pt x="102" y="185"/>
                    </a:lnTo>
                    <a:lnTo>
                      <a:pt x="123" y="215"/>
                    </a:lnTo>
                    <a:lnTo>
                      <a:pt x="129" y="192"/>
                    </a:lnTo>
                    <a:lnTo>
                      <a:pt x="125" y="177"/>
                    </a:lnTo>
                    <a:lnTo>
                      <a:pt x="131" y="171"/>
                    </a:lnTo>
                    <a:lnTo>
                      <a:pt x="163" y="198"/>
                    </a:lnTo>
                    <a:lnTo>
                      <a:pt x="171" y="190"/>
                    </a:lnTo>
                    <a:lnTo>
                      <a:pt x="174" y="179"/>
                    </a:lnTo>
                    <a:lnTo>
                      <a:pt x="159" y="145"/>
                    </a:lnTo>
                    <a:lnTo>
                      <a:pt x="159" y="139"/>
                    </a:lnTo>
                    <a:lnTo>
                      <a:pt x="146" y="111"/>
                    </a:lnTo>
                    <a:lnTo>
                      <a:pt x="140" y="92"/>
                    </a:lnTo>
                    <a:lnTo>
                      <a:pt x="146" y="90"/>
                    </a:lnTo>
                    <a:lnTo>
                      <a:pt x="163" y="95"/>
                    </a:lnTo>
                    <a:lnTo>
                      <a:pt x="182" y="114"/>
                    </a:lnTo>
                    <a:lnTo>
                      <a:pt x="193" y="101"/>
                    </a:lnTo>
                    <a:lnTo>
                      <a:pt x="210" y="103"/>
                    </a:lnTo>
                    <a:lnTo>
                      <a:pt x="212" y="97"/>
                    </a:lnTo>
                    <a:lnTo>
                      <a:pt x="191" y="65"/>
                    </a:lnTo>
                    <a:lnTo>
                      <a:pt x="174" y="67"/>
                    </a:lnTo>
                    <a:lnTo>
                      <a:pt x="169" y="57"/>
                    </a:lnTo>
                    <a:lnTo>
                      <a:pt x="159" y="33"/>
                    </a:lnTo>
                    <a:lnTo>
                      <a:pt x="150" y="44"/>
                    </a:lnTo>
                    <a:lnTo>
                      <a:pt x="129" y="33"/>
                    </a:lnTo>
                    <a:lnTo>
                      <a:pt x="114" y="10"/>
                    </a:lnTo>
                    <a:lnTo>
                      <a:pt x="89" y="12"/>
                    </a:lnTo>
                    <a:lnTo>
                      <a:pt x="70" y="14"/>
                    </a:lnTo>
                    <a:lnTo>
                      <a:pt x="57" y="0"/>
                    </a:lnTo>
                    <a:lnTo>
                      <a:pt x="47" y="8"/>
                    </a:lnTo>
                    <a:lnTo>
                      <a:pt x="30" y="1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6" name="Freeform 165"/>
              <p:cNvSpPr>
                <a:spLocks/>
              </p:cNvSpPr>
              <p:nvPr/>
            </p:nvSpPr>
            <p:spPr bwMode="auto">
              <a:xfrm>
                <a:off x="5441588" y="4974855"/>
                <a:ext cx="928968" cy="943427"/>
              </a:xfrm>
              <a:custGeom>
                <a:avLst/>
                <a:gdLst>
                  <a:gd name="T0" fmla="*/ 2147483647 w 493"/>
                  <a:gd name="T1" fmla="*/ 2147483647 h 507"/>
                  <a:gd name="T2" fmla="*/ 2147483647 w 493"/>
                  <a:gd name="T3" fmla="*/ 2147483647 h 507"/>
                  <a:gd name="T4" fmla="*/ 2147483647 w 493"/>
                  <a:gd name="T5" fmla="*/ 2147483647 h 507"/>
                  <a:gd name="T6" fmla="*/ 2147483647 w 493"/>
                  <a:gd name="T7" fmla="*/ 2147483647 h 507"/>
                  <a:gd name="T8" fmla="*/ 0 w 493"/>
                  <a:gd name="T9" fmla="*/ 2147483647 h 507"/>
                  <a:gd name="T10" fmla="*/ 2147483647 w 493"/>
                  <a:gd name="T11" fmla="*/ 2147483647 h 507"/>
                  <a:gd name="T12" fmla="*/ 2147483647 w 493"/>
                  <a:gd name="T13" fmla="*/ 2147483647 h 507"/>
                  <a:gd name="T14" fmla="*/ 2147483647 w 493"/>
                  <a:gd name="T15" fmla="*/ 2147483647 h 507"/>
                  <a:gd name="T16" fmla="*/ 2147483647 w 493"/>
                  <a:gd name="T17" fmla="*/ 2147483647 h 507"/>
                  <a:gd name="T18" fmla="*/ 2147483647 w 493"/>
                  <a:gd name="T19" fmla="*/ 2147483647 h 507"/>
                  <a:gd name="T20" fmla="*/ 2147483647 w 493"/>
                  <a:gd name="T21" fmla="*/ 2147483647 h 507"/>
                  <a:gd name="T22" fmla="*/ 2147483647 w 493"/>
                  <a:gd name="T23" fmla="*/ 2147483647 h 507"/>
                  <a:gd name="T24" fmla="*/ 2147483647 w 493"/>
                  <a:gd name="T25" fmla="*/ 2147483647 h 507"/>
                  <a:gd name="T26" fmla="*/ 2147483647 w 493"/>
                  <a:gd name="T27" fmla="*/ 2147483647 h 507"/>
                  <a:gd name="T28" fmla="*/ 2147483647 w 493"/>
                  <a:gd name="T29" fmla="*/ 2147483647 h 507"/>
                  <a:gd name="T30" fmla="*/ 2147483647 w 493"/>
                  <a:gd name="T31" fmla="*/ 2147483647 h 507"/>
                  <a:gd name="T32" fmla="*/ 2147483647 w 493"/>
                  <a:gd name="T33" fmla="*/ 2147483647 h 507"/>
                  <a:gd name="T34" fmla="*/ 2147483647 w 493"/>
                  <a:gd name="T35" fmla="*/ 2147483647 h 507"/>
                  <a:gd name="T36" fmla="*/ 2147483647 w 493"/>
                  <a:gd name="T37" fmla="*/ 2147483647 h 507"/>
                  <a:gd name="T38" fmla="*/ 2147483647 w 493"/>
                  <a:gd name="T39" fmla="*/ 2147483647 h 507"/>
                  <a:gd name="T40" fmla="*/ 2147483647 w 493"/>
                  <a:gd name="T41" fmla="*/ 2147483647 h 507"/>
                  <a:gd name="T42" fmla="*/ 2147483647 w 493"/>
                  <a:gd name="T43" fmla="*/ 2147483647 h 507"/>
                  <a:gd name="T44" fmla="*/ 2147483647 w 493"/>
                  <a:gd name="T45" fmla="*/ 2147483647 h 507"/>
                  <a:gd name="T46" fmla="*/ 2147483647 w 493"/>
                  <a:gd name="T47" fmla="*/ 2147483647 h 507"/>
                  <a:gd name="T48" fmla="*/ 2147483647 w 493"/>
                  <a:gd name="T49" fmla="*/ 2147483647 h 507"/>
                  <a:gd name="T50" fmla="*/ 2147483647 w 493"/>
                  <a:gd name="T51" fmla="*/ 2147483647 h 507"/>
                  <a:gd name="T52" fmla="*/ 2147483647 w 493"/>
                  <a:gd name="T53" fmla="*/ 2147483647 h 507"/>
                  <a:gd name="T54" fmla="*/ 2147483647 w 493"/>
                  <a:gd name="T55" fmla="*/ 2147483647 h 507"/>
                  <a:gd name="T56" fmla="*/ 2147483647 w 493"/>
                  <a:gd name="T57" fmla="*/ 2147483647 h 507"/>
                  <a:gd name="T58" fmla="*/ 2147483647 w 493"/>
                  <a:gd name="T59" fmla="*/ 2147483647 h 507"/>
                  <a:gd name="T60" fmla="*/ 2147483647 w 493"/>
                  <a:gd name="T61" fmla="*/ 2147483647 h 507"/>
                  <a:gd name="T62" fmla="*/ 2147483647 w 493"/>
                  <a:gd name="T63" fmla="*/ 2147483647 h 507"/>
                  <a:gd name="T64" fmla="*/ 2147483647 w 493"/>
                  <a:gd name="T65" fmla="*/ 2147483647 h 507"/>
                  <a:gd name="T66" fmla="*/ 2147483647 w 493"/>
                  <a:gd name="T67" fmla="*/ 2147483647 h 507"/>
                  <a:gd name="T68" fmla="*/ 2147483647 w 493"/>
                  <a:gd name="T69" fmla="*/ 2147483647 h 507"/>
                  <a:gd name="T70" fmla="*/ 2147483647 w 493"/>
                  <a:gd name="T71" fmla="*/ 2147483647 h 507"/>
                  <a:gd name="T72" fmla="*/ 2147483647 w 493"/>
                  <a:gd name="T73" fmla="*/ 2147483647 h 507"/>
                  <a:gd name="T74" fmla="*/ 2147483647 w 493"/>
                  <a:gd name="T75" fmla="*/ 2147483647 h 507"/>
                  <a:gd name="T76" fmla="*/ 2147483647 w 493"/>
                  <a:gd name="T77" fmla="*/ 2147483647 h 507"/>
                  <a:gd name="T78" fmla="*/ 2147483647 w 493"/>
                  <a:gd name="T79" fmla="*/ 2147483647 h 507"/>
                  <a:gd name="T80" fmla="*/ 2147483647 w 493"/>
                  <a:gd name="T81" fmla="*/ 2147483647 h 507"/>
                  <a:gd name="T82" fmla="*/ 2147483647 w 493"/>
                  <a:gd name="T83" fmla="*/ 2147483647 h 507"/>
                  <a:gd name="T84" fmla="*/ 2147483647 w 493"/>
                  <a:gd name="T85" fmla="*/ 2147483647 h 507"/>
                  <a:gd name="T86" fmla="*/ 2147483647 w 493"/>
                  <a:gd name="T87" fmla="*/ 2147483647 h 507"/>
                  <a:gd name="T88" fmla="*/ 2147483647 w 493"/>
                  <a:gd name="T89" fmla="*/ 2147483647 h 507"/>
                  <a:gd name="T90" fmla="*/ 2147483647 w 493"/>
                  <a:gd name="T91" fmla="*/ 2147483647 h 507"/>
                  <a:gd name="T92" fmla="*/ 2147483647 w 493"/>
                  <a:gd name="T93" fmla="*/ 2147483647 h 507"/>
                  <a:gd name="T94" fmla="*/ 2147483647 w 493"/>
                  <a:gd name="T95" fmla="*/ 2147483647 h 507"/>
                  <a:gd name="T96" fmla="*/ 2147483647 w 493"/>
                  <a:gd name="T97" fmla="*/ 0 h 507"/>
                  <a:gd name="T98" fmla="*/ 2147483647 w 493"/>
                  <a:gd name="T99" fmla="*/ 2147483647 h 507"/>
                  <a:gd name="T100" fmla="*/ 2147483647 w 493"/>
                  <a:gd name="T101" fmla="*/ 2147483647 h 507"/>
                  <a:gd name="T102" fmla="*/ 2147483647 w 493"/>
                  <a:gd name="T103" fmla="*/ 2147483647 h 507"/>
                  <a:gd name="T104" fmla="*/ 2147483647 w 493"/>
                  <a:gd name="T105" fmla="*/ 2147483647 h 507"/>
                  <a:gd name="T106" fmla="*/ 2147483647 w 493"/>
                  <a:gd name="T107" fmla="*/ 2147483647 h 507"/>
                  <a:gd name="T108" fmla="*/ 2147483647 w 493"/>
                  <a:gd name="T109" fmla="*/ 2147483647 h 507"/>
                  <a:gd name="T110" fmla="*/ 2147483647 w 493"/>
                  <a:gd name="T111" fmla="*/ 2147483647 h 507"/>
                  <a:gd name="T112" fmla="*/ 2147483647 w 493"/>
                  <a:gd name="T113" fmla="*/ 2147483647 h 507"/>
                  <a:gd name="T114" fmla="*/ 2147483647 w 493"/>
                  <a:gd name="T115" fmla="*/ 2147483647 h 507"/>
                  <a:gd name="T116" fmla="*/ 2147483647 w 493"/>
                  <a:gd name="T117" fmla="*/ 2147483647 h 507"/>
                  <a:gd name="T118" fmla="*/ 2147483647 w 493"/>
                  <a:gd name="T119" fmla="*/ 2147483647 h 507"/>
                  <a:gd name="T120" fmla="*/ 2147483647 w 493"/>
                  <a:gd name="T121" fmla="*/ 2147483647 h 507"/>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93"/>
                  <a:gd name="T184" fmla="*/ 0 h 507"/>
                  <a:gd name="T185" fmla="*/ 493 w 493"/>
                  <a:gd name="T186" fmla="*/ 507 h 507"/>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93" h="507">
                    <a:moveTo>
                      <a:pt x="100" y="125"/>
                    </a:moveTo>
                    <a:lnTo>
                      <a:pt x="91" y="133"/>
                    </a:lnTo>
                    <a:lnTo>
                      <a:pt x="79" y="178"/>
                    </a:lnTo>
                    <a:lnTo>
                      <a:pt x="64" y="220"/>
                    </a:lnTo>
                    <a:lnTo>
                      <a:pt x="57" y="224"/>
                    </a:lnTo>
                    <a:lnTo>
                      <a:pt x="51" y="239"/>
                    </a:lnTo>
                    <a:lnTo>
                      <a:pt x="43" y="254"/>
                    </a:lnTo>
                    <a:lnTo>
                      <a:pt x="28" y="262"/>
                    </a:lnTo>
                    <a:lnTo>
                      <a:pt x="15" y="269"/>
                    </a:lnTo>
                    <a:lnTo>
                      <a:pt x="0" y="269"/>
                    </a:lnTo>
                    <a:lnTo>
                      <a:pt x="21" y="317"/>
                    </a:lnTo>
                    <a:lnTo>
                      <a:pt x="36" y="340"/>
                    </a:lnTo>
                    <a:lnTo>
                      <a:pt x="51" y="340"/>
                    </a:lnTo>
                    <a:lnTo>
                      <a:pt x="66" y="340"/>
                    </a:lnTo>
                    <a:lnTo>
                      <a:pt x="70" y="353"/>
                    </a:lnTo>
                    <a:lnTo>
                      <a:pt x="55" y="366"/>
                    </a:lnTo>
                    <a:lnTo>
                      <a:pt x="55" y="381"/>
                    </a:lnTo>
                    <a:lnTo>
                      <a:pt x="66" y="404"/>
                    </a:lnTo>
                    <a:lnTo>
                      <a:pt x="79" y="425"/>
                    </a:lnTo>
                    <a:lnTo>
                      <a:pt x="87" y="434"/>
                    </a:lnTo>
                    <a:lnTo>
                      <a:pt x="94" y="419"/>
                    </a:lnTo>
                    <a:lnTo>
                      <a:pt x="104" y="417"/>
                    </a:lnTo>
                    <a:lnTo>
                      <a:pt x="121" y="431"/>
                    </a:lnTo>
                    <a:lnTo>
                      <a:pt x="123" y="419"/>
                    </a:lnTo>
                    <a:lnTo>
                      <a:pt x="148" y="423"/>
                    </a:lnTo>
                    <a:lnTo>
                      <a:pt x="182" y="427"/>
                    </a:lnTo>
                    <a:lnTo>
                      <a:pt x="208" y="436"/>
                    </a:lnTo>
                    <a:lnTo>
                      <a:pt x="218" y="448"/>
                    </a:lnTo>
                    <a:lnTo>
                      <a:pt x="231" y="465"/>
                    </a:lnTo>
                    <a:lnTo>
                      <a:pt x="239" y="476"/>
                    </a:lnTo>
                    <a:lnTo>
                      <a:pt x="248" y="465"/>
                    </a:lnTo>
                    <a:lnTo>
                      <a:pt x="265" y="463"/>
                    </a:lnTo>
                    <a:lnTo>
                      <a:pt x="286" y="482"/>
                    </a:lnTo>
                    <a:lnTo>
                      <a:pt x="311" y="507"/>
                    </a:lnTo>
                    <a:lnTo>
                      <a:pt x="318" y="501"/>
                    </a:lnTo>
                    <a:lnTo>
                      <a:pt x="320" y="482"/>
                    </a:lnTo>
                    <a:lnTo>
                      <a:pt x="320" y="461"/>
                    </a:lnTo>
                    <a:lnTo>
                      <a:pt x="318" y="442"/>
                    </a:lnTo>
                    <a:lnTo>
                      <a:pt x="305" y="419"/>
                    </a:lnTo>
                    <a:lnTo>
                      <a:pt x="299" y="425"/>
                    </a:lnTo>
                    <a:lnTo>
                      <a:pt x="277" y="415"/>
                    </a:lnTo>
                    <a:lnTo>
                      <a:pt x="248" y="387"/>
                    </a:lnTo>
                    <a:lnTo>
                      <a:pt x="239" y="379"/>
                    </a:lnTo>
                    <a:lnTo>
                      <a:pt x="218" y="374"/>
                    </a:lnTo>
                    <a:lnTo>
                      <a:pt x="205" y="368"/>
                    </a:lnTo>
                    <a:lnTo>
                      <a:pt x="205" y="359"/>
                    </a:lnTo>
                    <a:lnTo>
                      <a:pt x="218" y="345"/>
                    </a:lnTo>
                    <a:lnTo>
                      <a:pt x="222" y="338"/>
                    </a:lnTo>
                    <a:lnTo>
                      <a:pt x="216" y="328"/>
                    </a:lnTo>
                    <a:lnTo>
                      <a:pt x="212" y="311"/>
                    </a:lnTo>
                    <a:lnTo>
                      <a:pt x="216" y="302"/>
                    </a:lnTo>
                    <a:lnTo>
                      <a:pt x="233" y="321"/>
                    </a:lnTo>
                    <a:lnTo>
                      <a:pt x="248" y="330"/>
                    </a:lnTo>
                    <a:lnTo>
                      <a:pt x="248" y="313"/>
                    </a:lnTo>
                    <a:lnTo>
                      <a:pt x="239" y="294"/>
                    </a:lnTo>
                    <a:lnTo>
                      <a:pt x="218" y="266"/>
                    </a:lnTo>
                    <a:lnTo>
                      <a:pt x="199" y="228"/>
                    </a:lnTo>
                    <a:lnTo>
                      <a:pt x="195" y="212"/>
                    </a:lnTo>
                    <a:lnTo>
                      <a:pt x="193" y="193"/>
                    </a:lnTo>
                    <a:lnTo>
                      <a:pt x="191" y="178"/>
                    </a:lnTo>
                    <a:lnTo>
                      <a:pt x="189" y="159"/>
                    </a:lnTo>
                    <a:lnTo>
                      <a:pt x="203" y="155"/>
                    </a:lnTo>
                    <a:lnTo>
                      <a:pt x="201" y="165"/>
                    </a:lnTo>
                    <a:lnTo>
                      <a:pt x="214" y="184"/>
                    </a:lnTo>
                    <a:lnTo>
                      <a:pt x="220" y="184"/>
                    </a:lnTo>
                    <a:lnTo>
                      <a:pt x="218" y="193"/>
                    </a:lnTo>
                    <a:lnTo>
                      <a:pt x="260" y="239"/>
                    </a:lnTo>
                    <a:lnTo>
                      <a:pt x="263" y="231"/>
                    </a:lnTo>
                    <a:lnTo>
                      <a:pt x="252" y="212"/>
                    </a:lnTo>
                    <a:lnTo>
                      <a:pt x="267" y="205"/>
                    </a:lnTo>
                    <a:lnTo>
                      <a:pt x="286" y="216"/>
                    </a:lnTo>
                    <a:lnTo>
                      <a:pt x="297" y="231"/>
                    </a:lnTo>
                    <a:lnTo>
                      <a:pt x="299" y="220"/>
                    </a:lnTo>
                    <a:lnTo>
                      <a:pt x="282" y="199"/>
                    </a:lnTo>
                    <a:lnTo>
                      <a:pt x="286" y="190"/>
                    </a:lnTo>
                    <a:lnTo>
                      <a:pt x="297" y="186"/>
                    </a:lnTo>
                    <a:lnTo>
                      <a:pt x="324" y="199"/>
                    </a:lnTo>
                    <a:lnTo>
                      <a:pt x="330" y="195"/>
                    </a:lnTo>
                    <a:lnTo>
                      <a:pt x="328" y="180"/>
                    </a:lnTo>
                    <a:lnTo>
                      <a:pt x="316" y="171"/>
                    </a:lnTo>
                    <a:lnTo>
                      <a:pt x="297" y="161"/>
                    </a:lnTo>
                    <a:lnTo>
                      <a:pt x="282" y="150"/>
                    </a:lnTo>
                    <a:lnTo>
                      <a:pt x="280" y="140"/>
                    </a:lnTo>
                    <a:lnTo>
                      <a:pt x="286" y="129"/>
                    </a:lnTo>
                    <a:lnTo>
                      <a:pt x="313" y="125"/>
                    </a:lnTo>
                    <a:lnTo>
                      <a:pt x="343" y="114"/>
                    </a:lnTo>
                    <a:lnTo>
                      <a:pt x="364" y="119"/>
                    </a:lnTo>
                    <a:lnTo>
                      <a:pt x="400" y="108"/>
                    </a:lnTo>
                    <a:lnTo>
                      <a:pt x="408" y="102"/>
                    </a:lnTo>
                    <a:lnTo>
                      <a:pt x="434" y="114"/>
                    </a:lnTo>
                    <a:lnTo>
                      <a:pt x="455" y="127"/>
                    </a:lnTo>
                    <a:lnTo>
                      <a:pt x="466" y="100"/>
                    </a:lnTo>
                    <a:lnTo>
                      <a:pt x="485" y="72"/>
                    </a:lnTo>
                    <a:lnTo>
                      <a:pt x="491" y="64"/>
                    </a:lnTo>
                    <a:lnTo>
                      <a:pt x="493" y="13"/>
                    </a:lnTo>
                    <a:lnTo>
                      <a:pt x="491" y="9"/>
                    </a:lnTo>
                    <a:lnTo>
                      <a:pt x="480" y="0"/>
                    </a:lnTo>
                    <a:lnTo>
                      <a:pt x="468" y="0"/>
                    </a:lnTo>
                    <a:lnTo>
                      <a:pt x="461" y="9"/>
                    </a:lnTo>
                    <a:lnTo>
                      <a:pt x="461" y="28"/>
                    </a:lnTo>
                    <a:lnTo>
                      <a:pt x="463" y="42"/>
                    </a:lnTo>
                    <a:lnTo>
                      <a:pt x="446" y="47"/>
                    </a:lnTo>
                    <a:lnTo>
                      <a:pt x="434" y="57"/>
                    </a:lnTo>
                    <a:lnTo>
                      <a:pt x="425" y="59"/>
                    </a:lnTo>
                    <a:lnTo>
                      <a:pt x="398" y="53"/>
                    </a:lnTo>
                    <a:lnTo>
                      <a:pt x="387" y="44"/>
                    </a:lnTo>
                    <a:lnTo>
                      <a:pt x="373" y="55"/>
                    </a:lnTo>
                    <a:lnTo>
                      <a:pt x="351" y="28"/>
                    </a:lnTo>
                    <a:lnTo>
                      <a:pt x="328" y="47"/>
                    </a:lnTo>
                    <a:lnTo>
                      <a:pt x="311" y="59"/>
                    </a:lnTo>
                    <a:lnTo>
                      <a:pt x="294" y="68"/>
                    </a:lnTo>
                    <a:lnTo>
                      <a:pt x="267" y="74"/>
                    </a:lnTo>
                    <a:lnTo>
                      <a:pt x="248" y="80"/>
                    </a:lnTo>
                    <a:lnTo>
                      <a:pt x="233" y="80"/>
                    </a:lnTo>
                    <a:lnTo>
                      <a:pt x="224" y="85"/>
                    </a:lnTo>
                    <a:lnTo>
                      <a:pt x="212" y="102"/>
                    </a:lnTo>
                    <a:lnTo>
                      <a:pt x="199" y="102"/>
                    </a:lnTo>
                    <a:lnTo>
                      <a:pt x="176" y="108"/>
                    </a:lnTo>
                    <a:lnTo>
                      <a:pt x="155" y="106"/>
                    </a:lnTo>
                    <a:lnTo>
                      <a:pt x="146" y="127"/>
                    </a:lnTo>
                    <a:lnTo>
                      <a:pt x="127" y="129"/>
                    </a:lnTo>
                    <a:lnTo>
                      <a:pt x="115" y="127"/>
                    </a:lnTo>
                    <a:lnTo>
                      <a:pt x="100" y="125"/>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7" name="Freeform 167"/>
              <p:cNvSpPr>
                <a:spLocks/>
              </p:cNvSpPr>
              <p:nvPr/>
            </p:nvSpPr>
            <p:spPr bwMode="auto">
              <a:xfrm>
                <a:off x="6162577" y="5373461"/>
                <a:ext cx="64126" cy="66144"/>
              </a:xfrm>
              <a:custGeom>
                <a:avLst/>
                <a:gdLst>
                  <a:gd name="T0" fmla="*/ 2147483647 w 34"/>
                  <a:gd name="T1" fmla="*/ 0 h 36"/>
                  <a:gd name="T2" fmla="*/ 2147483647 w 34"/>
                  <a:gd name="T3" fmla="*/ 0 h 36"/>
                  <a:gd name="T4" fmla="*/ 2147483647 w 34"/>
                  <a:gd name="T5" fmla="*/ 2147483647 h 36"/>
                  <a:gd name="T6" fmla="*/ 0 w 34"/>
                  <a:gd name="T7" fmla="*/ 2147483647 h 36"/>
                  <a:gd name="T8" fmla="*/ 0 w 34"/>
                  <a:gd name="T9" fmla="*/ 2147483647 h 36"/>
                  <a:gd name="T10" fmla="*/ 2147483647 w 34"/>
                  <a:gd name="T11" fmla="*/ 2147483647 h 36"/>
                  <a:gd name="T12" fmla="*/ 2147483647 w 34"/>
                  <a:gd name="T13" fmla="*/ 2147483647 h 36"/>
                  <a:gd name="T14" fmla="*/ 2147483647 w 34"/>
                  <a:gd name="T15" fmla="*/ 0 h 36"/>
                  <a:gd name="T16" fmla="*/ 0 60000 65536"/>
                  <a:gd name="T17" fmla="*/ 0 60000 65536"/>
                  <a:gd name="T18" fmla="*/ 0 60000 65536"/>
                  <a:gd name="T19" fmla="*/ 0 60000 65536"/>
                  <a:gd name="T20" fmla="*/ 0 60000 65536"/>
                  <a:gd name="T21" fmla="*/ 0 60000 65536"/>
                  <a:gd name="T22" fmla="*/ 0 60000 65536"/>
                  <a:gd name="T23" fmla="*/ 0 60000 65536"/>
                  <a:gd name="T24" fmla="*/ 0 w 34"/>
                  <a:gd name="T25" fmla="*/ 0 h 36"/>
                  <a:gd name="T26" fmla="*/ 34 w 34"/>
                  <a:gd name="T27" fmla="*/ 36 h 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4" h="36">
                    <a:moveTo>
                      <a:pt x="34" y="0"/>
                    </a:moveTo>
                    <a:lnTo>
                      <a:pt x="13" y="0"/>
                    </a:lnTo>
                    <a:lnTo>
                      <a:pt x="2" y="8"/>
                    </a:lnTo>
                    <a:lnTo>
                      <a:pt x="0" y="21"/>
                    </a:lnTo>
                    <a:lnTo>
                      <a:pt x="0" y="33"/>
                    </a:lnTo>
                    <a:lnTo>
                      <a:pt x="11" y="36"/>
                    </a:lnTo>
                    <a:lnTo>
                      <a:pt x="30" y="23"/>
                    </a:lnTo>
                    <a:lnTo>
                      <a:pt x="34"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8" name="Freeform 168"/>
              <p:cNvSpPr>
                <a:spLocks/>
              </p:cNvSpPr>
              <p:nvPr/>
            </p:nvSpPr>
            <p:spPr bwMode="auto">
              <a:xfrm>
                <a:off x="6287364" y="5491824"/>
                <a:ext cx="110922" cy="90513"/>
              </a:xfrm>
              <a:custGeom>
                <a:avLst/>
                <a:gdLst>
                  <a:gd name="T0" fmla="*/ 2147483647 w 59"/>
                  <a:gd name="T1" fmla="*/ 0 h 49"/>
                  <a:gd name="T2" fmla="*/ 2147483647 w 59"/>
                  <a:gd name="T3" fmla="*/ 2147483647 h 49"/>
                  <a:gd name="T4" fmla="*/ 2147483647 w 59"/>
                  <a:gd name="T5" fmla="*/ 2147483647 h 49"/>
                  <a:gd name="T6" fmla="*/ 2147483647 w 59"/>
                  <a:gd name="T7" fmla="*/ 2147483647 h 49"/>
                  <a:gd name="T8" fmla="*/ 2147483647 w 59"/>
                  <a:gd name="T9" fmla="*/ 2147483647 h 49"/>
                  <a:gd name="T10" fmla="*/ 2147483647 w 59"/>
                  <a:gd name="T11" fmla="*/ 2147483647 h 49"/>
                  <a:gd name="T12" fmla="*/ 2147483647 w 59"/>
                  <a:gd name="T13" fmla="*/ 2147483647 h 49"/>
                  <a:gd name="T14" fmla="*/ 2147483647 w 59"/>
                  <a:gd name="T15" fmla="*/ 2147483647 h 49"/>
                  <a:gd name="T16" fmla="*/ 2147483647 w 59"/>
                  <a:gd name="T17" fmla="*/ 2147483647 h 49"/>
                  <a:gd name="T18" fmla="*/ 2147483647 w 59"/>
                  <a:gd name="T19" fmla="*/ 2147483647 h 49"/>
                  <a:gd name="T20" fmla="*/ 2147483647 w 59"/>
                  <a:gd name="T21" fmla="*/ 2147483647 h 49"/>
                  <a:gd name="T22" fmla="*/ 0 w 59"/>
                  <a:gd name="T23" fmla="*/ 2147483647 h 49"/>
                  <a:gd name="T24" fmla="*/ 2147483647 w 59"/>
                  <a:gd name="T25" fmla="*/ 2147483647 h 49"/>
                  <a:gd name="T26" fmla="*/ 2147483647 w 59"/>
                  <a:gd name="T27" fmla="*/ 0 h 4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59"/>
                  <a:gd name="T43" fmla="*/ 0 h 49"/>
                  <a:gd name="T44" fmla="*/ 59 w 59"/>
                  <a:gd name="T45" fmla="*/ 49 h 4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59" h="49">
                    <a:moveTo>
                      <a:pt x="31" y="0"/>
                    </a:moveTo>
                    <a:lnTo>
                      <a:pt x="59" y="34"/>
                    </a:lnTo>
                    <a:lnTo>
                      <a:pt x="55" y="42"/>
                    </a:lnTo>
                    <a:lnTo>
                      <a:pt x="40" y="49"/>
                    </a:lnTo>
                    <a:lnTo>
                      <a:pt x="38" y="36"/>
                    </a:lnTo>
                    <a:lnTo>
                      <a:pt x="31" y="32"/>
                    </a:lnTo>
                    <a:lnTo>
                      <a:pt x="21" y="36"/>
                    </a:lnTo>
                    <a:lnTo>
                      <a:pt x="12" y="30"/>
                    </a:lnTo>
                    <a:lnTo>
                      <a:pt x="6" y="23"/>
                    </a:lnTo>
                    <a:lnTo>
                      <a:pt x="14" y="17"/>
                    </a:lnTo>
                    <a:lnTo>
                      <a:pt x="2" y="25"/>
                    </a:lnTo>
                    <a:lnTo>
                      <a:pt x="0" y="17"/>
                    </a:lnTo>
                    <a:lnTo>
                      <a:pt x="17" y="8"/>
                    </a:lnTo>
                    <a:lnTo>
                      <a:pt x="31"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09" name="Freeform 169"/>
              <p:cNvSpPr>
                <a:spLocks/>
              </p:cNvSpPr>
              <p:nvPr/>
            </p:nvSpPr>
            <p:spPr bwMode="auto">
              <a:xfrm>
                <a:off x="4822853" y="4250749"/>
                <a:ext cx="513012" cy="544820"/>
              </a:xfrm>
              <a:custGeom>
                <a:avLst/>
                <a:gdLst>
                  <a:gd name="T0" fmla="*/ 2147483647 w 272"/>
                  <a:gd name="T1" fmla="*/ 2147483647 h 292"/>
                  <a:gd name="T2" fmla="*/ 2147483647 w 272"/>
                  <a:gd name="T3" fmla="*/ 2147483647 h 292"/>
                  <a:gd name="T4" fmla="*/ 2147483647 w 272"/>
                  <a:gd name="T5" fmla="*/ 2147483647 h 292"/>
                  <a:gd name="T6" fmla="*/ 2147483647 w 272"/>
                  <a:gd name="T7" fmla="*/ 2147483647 h 292"/>
                  <a:gd name="T8" fmla="*/ 2147483647 w 272"/>
                  <a:gd name="T9" fmla="*/ 2147483647 h 292"/>
                  <a:gd name="T10" fmla="*/ 2147483647 w 272"/>
                  <a:gd name="T11" fmla="*/ 2147483647 h 292"/>
                  <a:gd name="T12" fmla="*/ 2147483647 w 272"/>
                  <a:gd name="T13" fmla="*/ 2147483647 h 292"/>
                  <a:gd name="T14" fmla="*/ 2147483647 w 272"/>
                  <a:gd name="T15" fmla="*/ 2147483647 h 292"/>
                  <a:gd name="T16" fmla="*/ 2147483647 w 272"/>
                  <a:gd name="T17" fmla="*/ 2147483647 h 292"/>
                  <a:gd name="T18" fmla="*/ 2147483647 w 272"/>
                  <a:gd name="T19" fmla="*/ 0 h 292"/>
                  <a:gd name="T20" fmla="*/ 2147483647 w 272"/>
                  <a:gd name="T21" fmla="*/ 2147483647 h 292"/>
                  <a:gd name="T22" fmla="*/ 2147483647 w 272"/>
                  <a:gd name="T23" fmla="*/ 2147483647 h 292"/>
                  <a:gd name="T24" fmla="*/ 0 w 272"/>
                  <a:gd name="T25" fmla="*/ 2147483647 h 292"/>
                  <a:gd name="T26" fmla="*/ 0 w 272"/>
                  <a:gd name="T27" fmla="*/ 2147483647 h 292"/>
                  <a:gd name="T28" fmla="*/ 2147483647 w 272"/>
                  <a:gd name="T29" fmla="*/ 2147483647 h 292"/>
                  <a:gd name="T30" fmla="*/ 2147483647 w 272"/>
                  <a:gd name="T31" fmla="*/ 2147483647 h 292"/>
                  <a:gd name="T32" fmla="*/ 2147483647 w 272"/>
                  <a:gd name="T33" fmla="*/ 2147483647 h 292"/>
                  <a:gd name="T34" fmla="*/ 2147483647 w 272"/>
                  <a:gd name="T35" fmla="*/ 2147483647 h 292"/>
                  <a:gd name="T36" fmla="*/ 2147483647 w 272"/>
                  <a:gd name="T37" fmla="*/ 2147483647 h 292"/>
                  <a:gd name="T38" fmla="*/ 2147483647 w 272"/>
                  <a:gd name="T39" fmla="*/ 2147483647 h 292"/>
                  <a:gd name="T40" fmla="*/ 2147483647 w 272"/>
                  <a:gd name="T41" fmla="*/ 2147483647 h 292"/>
                  <a:gd name="T42" fmla="*/ 2147483647 w 272"/>
                  <a:gd name="T43" fmla="*/ 2147483647 h 292"/>
                  <a:gd name="T44" fmla="*/ 2147483647 w 272"/>
                  <a:gd name="T45" fmla="*/ 2147483647 h 292"/>
                  <a:gd name="T46" fmla="*/ 2147483647 w 272"/>
                  <a:gd name="T47" fmla="*/ 2147483647 h 292"/>
                  <a:gd name="T48" fmla="*/ 2147483647 w 272"/>
                  <a:gd name="T49" fmla="*/ 2147483647 h 292"/>
                  <a:gd name="T50" fmla="*/ 2147483647 w 272"/>
                  <a:gd name="T51" fmla="*/ 2147483647 h 292"/>
                  <a:gd name="T52" fmla="*/ 2147483647 w 272"/>
                  <a:gd name="T53" fmla="*/ 2147483647 h 292"/>
                  <a:gd name="T54" fmla="*/ 2147483647 w 272"/>
                  <a:gd name="T55" fmla="*/ 2147483647 h 292"/>
                  <a:gd name="T56" fmla="*/ 2147483647 w 272"/>
                  <a:gd name="T57" fmla="*/ 2147483647 h 292"/>
                  <a:gd name="T58" fmla="*/ 2147483647 w 272"/>
                  <a:gd name="T59" fmla="*/ 2147483647 h 292"/>
                  <a:gd name="T60" fmla="*/ 2147483647 w 272"/>
                  <a:gd name="T61" fmla="*/ 2147483647 h 292"/>
                  <a:gd name="T62" fmla="*/ 2147483647 w 272"/>
                  <a:gd name="T63" fmla="*/ 2147483647 h 292"/>
                  <a:gd name="T64" fmla="*/ 2147483647 w 272"/>
                  <a:gd name="T65" fmla="*/ 2147483647 h 292"/>
                  <a:gd name="T66" fmla="*/ 2147483647 w 272"/>
                  <a:gd name="T67" fmla="*/ 2147483647 h 29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72"/>
                  <a:gd name="T103" fmla="*/ 0 h 292"/>
                  <a:gd name="T104" fmla="*/ 272 w 272"/>
                  <a:gd name="T105" fmla="*/ 292 h 29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72" h="292">
                    <a:moveTo>
                      <a:pt x="251" y="43"/>
                    </a:moveTo>
                    <a:lnTo>
                      <a:pt x="239" y="43"/>
                    </a:lnTo>
                    <a:lnTo>
                      <a:pt x="222" y="30"/>
                    </a:lnTo>
                    <a:lnTo>
                      <a:pt x="203" y="17"/>
                    </a:lnTo>
                    <a:lnTo>
                      <a:pt x="179" y="32"/>
                    </a:lnTo>
                    <a:lnTo>
                      <a:pt x="156" y="26"/>
                    </a:lnTo>
                    <a:lnTo>
                      <a:pt x="137" y="36"/>
                    </a:lnTo>
                    <a:lnTo>
                      <a:pt x="135" y="26"/>
                    </a:lnTo>
                    <a:lnTo>
                      <a:pt x="120" y="24"/>
                    </a:lnTo>
                    <a:lnTo>
                      <a:pt x="99" y="0"/>
                    </a:lnTo>
                    <a:lnTo>
                      <a:pt x="67" y="40"/>
                    </a:lnTo>
                    <a:lnTo>
                      <a:pt x="19" y="21"/>
                    </a:lnTo>
                    <a:lnTo>
                      <a:pt x="0" y="28"/>
                    </a:lnTo>
                    <a:lnTo>
                      <a:pt x="0" y="43"/>
                    </a:lnTo>
                    <a:lnTo>
                      <a:pt x="50" y="102"/>
                    </a:lnTo>
                    <a:lnTo>
                      <a:pt x="63" y="144"/>
                    </a:lnTo>
                    <a:lnTo>
                      <a:pt x="90" y="167"/>
                    </a:lnTo>
                    <a:lnTo>
                      <a:pt x="103" y="163"/>
                    </a:lnTo>
                    <a:lnTo>
                      <a:pt x="171" y="246"/>
                    </a:lnTo>
                    <a:lnTo>
                      <a:pt x="175" y="265"/>
                    </a:lnTo>
                    <a:lnTo>
                      <a:pt x="171" y="277"/>
                    </a:lnTo>
                    <a:lnTo>
                      <a:pt x="175" y="292"/>
                    </a:lnTo>
                    <a:lnTo>
                      <a:pt x="194" y="279"/>
                    </a:lnTo>
                    <a:lnTo>
                      <a:pt x="211" y="273"/>
                    </a:lnTo>
                    <a:lnTo>
                      <a:pt x="211" y="246"/>
                    </a:lnTo>
                    <a:lnTo>
                      <a:pt x="230" y="227"/>
                    </a:lnTo>
                    <a:lnTo>
                      <a:pt x="239" y="207"/>
                    </a:lnTo>
                    <a:lnTo>
                      <a:pt x="260" y="197"/>
                    </a:lnTo>
                    <a:lnTo>
                      <a:pt x="262" y="174"/>
                    </a:lnTo>
                    <a:lnTo>
                      <a:pt x="260" y="152"/>
                    </a:lnTo>
                    <a:lnTo>
                      <a:pt x="268" y="142"/>
                    </a:lnTo>
                    <a:lnTo>
                      <a:pt x="249" y="112"/>
                    </a:lnTo>
                    <a:lnTo>
                      <a:pt x="272" y="68"/>
                    </a:lnTo>
                    <a:lnTo>
                      <a:pt x="251" y="43"/>
                    </a:lnTo>
                    <a:close/>
                  </a:path>
                </a:pathLst>
              </a:custGeom>
              <a:solidFill>
                <a:srgbClr val="FFFF00"/>
              </a:solidFill>
              <a:ln w="9525" cap="rnd" algn="ctr">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0" name="Freeform 170"/>
              <p:cNvSpPr>
                <a:spLocks/>
              </p:cNvSpPr>
              <p:nvPr/>
            </p:nvSpPr>
            <p:spPr bwMode="auto">
              <a:xfrm>
                <a:off x="5524779" y="4955707"/>
                <a:ext cx="348362" cy="266318"/>
              </a:xfrm>
              <a:custGeom>
                <a:avLst/>
                <a:gdLst>
                  <a:gd name="T0" fmla="*/ 2147483647 w 186"/>
                  <a:gd name="T1" fmla="*/ 2147483647 h 143"/>
                  <a:gd name="T2" fmla="*/ 2147483647 w 186"/>
                  <a:gd name="T3" fmla="*/ 2147483647 h 143"/>
                  <a:gd name="T4" fmla="*/ 2147483647 w 186"/>
                  <a:gd name="T5" fmla="*/ 2147483647 h 143"/>
                  <a:gd name="T6" fmla="*/ 2147483647 w 186"/>
                  <a:gd name="T7" fmla="*/ 2147483647 h 143"/>
                  <a:gd name="T8" fmla="*/ 2147483647 w 186"/>
                  <a:gd name="T9" fmla="*/ 2147483647 h 143"/>
                  <a:gd name="T10" fmla="*/ 2147483647 w 186"/>
                  <a:gd name="T11" fmla="*/ 0 h 143"/>
                  <a:gd name="T12" fmla="*/ 2147483647 w 186"/>
                  <a:gd name="T13" fmla="*/ 2147483647 h 143"/>
                  <a:gd name="T14" fmla="*/ 2147483647 w 186"/>
                  <a:gd name="T15" fmla="*/ 2147483647 h 143"/>
                  <a:gd name="T16" fmla="*/ 2147483647 w 186"/>
                  <a:gd name="T17" fmla="*/ 2147483647 h 143"/>
                  <a:gd name="T18" fmla="*/ 2147483647 w 186"/>
                  <a:gd name="T19" fmla="*/ 2147483647 h 143"/>
                  <a:gd name="T20" fmla="*/ 2147483647 w 186"/>
                  <a:gd name="T21" fmla="*/ 2147483647 h 143"/>
                  <a:gd name="T22" fmla="*/ 2147483647 w 186"/>
                  <a:gd name="T23" fmla="*/ 2147483647 h 143"/>
                  <a:gd name="T24" fmla="*/ 2147483647 w 186"/>
                  <a:gd name="T25" fmla="*/ 2147483647 h 143"/>
                  <a:gd name="T26" fmla="*/ 2147483647 w 186"/>
                  <a:gd name="T27" fmla="*/ 2147483647 h 143"/>
                  <a:gd name="T28" fmla="*/ 2147483647 w 186"/>
                  <a:gd name="T29" fmla="*/ 2147483647 h 143"/>
                  <a:gd name="T30" fmla="*/ 2147483647 w 186"/>
                  <a:gd name="T31" fmla="*/ 2147483647 h 143"/>
                  <a:gd name="T32" fmla="*/ 2147483647 w 186"/>
                  <a:gd name="T33" fmla="*/ 2147483647 h 143"/>
                  <a:gd name="T34" fmla="*/ 2147483647 w 186"/>
                  <a:gd name="T35" fmla="*/ 2147483647 h 143"/>
                  <a:gd name="T36" fmla="*/ 2147483647 w 186"/>
                  <a:gd name="T37" fmla="*/ 2147483647 h 143"/>
                  <a:gd name="T38" fmla="*/ 2147483647 w 186"/>
                  <a:gd name="T39" fmla="*/ 2147483647 h 143"/>
                  <a:gd name="T40" fmla="*/ 2147483647 w 186"/>
                  <a:gd name="T41" fmla="*/ 2147483647 h 143"/>
                  <a:gd name="T42" fmla="*/ 0 w 186"/>
                  <a:gd name="T43" fmla="*/ 2147483647 h 143"/>
                  <a:gd name="T44" fmla="*/ 2147483647 w 186"/>
                  <a:gd name="T45" fmla="*/ 2147483647 h 143"/>
                  <a:gd name="T46" fmla="*/ 2147483647 w 186"/>
                  <a:gd name="T47" fmla="*/ 2147483647 h 143"/>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86"/>
                  <a:gd name="T73" fmla="*/ 0 h 143"/>
                  <a:gd name="T74" fmla="*/ 186 w 186"/>
                  <a:gd name="T75" fmla="*/ 143 h 143"/>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86" h="143">
                    <a:moveTo>
                      <a:pt x="6" y="42"/>
                    </a:moveTo>
                    <a:lnTo>
                      <a:pt x="40" y="19"/>
                    </a:lnTo>
                    <a:lnTo>
                      <a:pt x="59" y="14"/>
                    </a:lnTo>
                    <a:lnTo>
                      <a:pt x="80" y="8"/>
                    </a:lnTo>
                    <a:lnTo>
                      <a:pt x="97" y="8"/>
                    </a:lnTo>
                    <a:lnTo>
                      <a:pt x="114" y="0"/>
                    </a:lnTo>
                    <a:lnTo>
                      <a:pt x="146" y="8"/>
                    </a:lnTo>
                    <a:lnTo>
                      <a:pt x="160" y="6"/>
                    </a:lnTo>
                    <a:lnTo>
                      <a:pt x="179" y="27"/>
                    </a:lnTo>
                    <a:lnTo>
                      <a:pt x="177" y="82"/>
                    </a:lnTo>
                    <a:lnTo>
                      <a:pt x="186" y="88"/>
                    </a:lnTo>
                    <a:lnTo>
                      <a:pt x="173" y="112"/>
                    </a:lnTo>
                    <a:lnTo>
                      <a:pt x="131" y="120"/>
                    </a:lnTo>
                    <a:lnTo>
                      <a:pt x="114" y="116"/>
                    </a:lnTo>
                    <a:lnTo>
                      <a:pt x="103" y="143"/>
                    </a:lnTo>
                    <a:lnTo>
                      <a:pt x="74" y="141"/>
                    </a:lnTo>
                    <a:lnTo>
                      <a:pt x="59" y="137"/>
                    </a:lnTo>
                    <a:lnTo>
                      <a:pt x="42" y="137"/>
                    </a:lnTo>
                    <a:lnTo>
                      <a:pt x="31" y="124"/>
                    </a:lnTo>
                    <a:lnTo>
                      <a:pt x="25" y="129"/>
                    </a:lnTo>
                    <a:lnTo>
                      <a:pt x="12" y="116"/>
                    </a:lnTo>
                    <a:lnTo>
                      <a:pt x="0" y="82"/>
                    </a:lnTo>
                    <a:lnTo>
                      <a:pt x="8" y="65"/>
                    </a:lnTo>
                    <a:lnTo>
                      <a:pt x="6" y="42"/>
                    </a:lnTo>
                    <a:close/>
                  </a:path>
                </a:pathLst>
              </a:custGeom>
              <a:solidFill>
                <a:srgbClr val="FFFF00"/>
              </a:solidFill>
              <a:ln w="9525" cap="rnd" algn="ctr">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1" name="Freeform 171"/>
              <p:cNvSpPr>
                <a:spLocks/>
              </p:cNvSpPr>
              <p:nvPr/>
            </p:nvSpPr>
            <p:spPr bwMode="auto">
              <a:xfrm>
                <a:off x="5244009" y="4083647"/>
                <a:ext cx="611801" cy="885985"/>
              </a:xfrm>
              <a:custGeom>
                <a:avLst/>
                <a:gdLst>
                  <a:gd name="T0" fmla="*/ 2147483647 w 325"/>
                  <a:gd name="T1" fmla="*/ 2147483647 h 477"/>
                  <a:gd name="T2" fmla="*/ 2147483647 w 325"/>
                  <a:gd name="T3" fmla="*/ 2147483647 h 477"/>
                  <a:gd name="T4" fmla="*/ 2147483647 w 325"/>
                  <a:gd name="T5" fmla="*/ 0 h 477"/>
                  <a:gd name="T6" fmla="*/ 2147483647 w 325"/>
                  <a:gd name="T7" fmla="*/ 2147483647 h 477"/>
                  <a:gd name="T8" fmla="*/ 2147483647 w 325"/>
                  <a:gd name="T9" fmla="*/ 2147483647 h 477"/>
                  <a:gd name="T10" fmla="*/ 2147483647 w 325"/>
                  <a:gd name="T11" fmla="*/ 2147483647 h 477"/>
                  <a:gd name="T12" fmla="*/ 2147483647 w 325"/>
                  <a:gd name="T13" fmla="*/ 2147483647 h 477"/>
                  <a:gd name="T14" fmla="*/ 2147483647 w 325"/>
                  <a:gd name="T15" fmla="*/ 2147483647 h 477"/>
                  <a:gd name="T16" fmla="*/ 2147483647 w 325"/>
                  <a:gd name="T17" fmla="*/ 2147483647 h 477"/>
                  <a:gd name="T18" fmla="*/ 2147483647 w 325"/>
                  <a:gd name="T19" fmla="*/ 2147483647 h 477"/>
                  <a:gd name="T20" fmla="*/ 2147483647 w 325"/>
                  <a:gd name="T21" fmla="*/ 2147483647 h 477"/>
                  <a:gd name="T22" fmla="*/ 2147483647 w 325"/>
                  <a:gd name="T23" fmla="*/ 2147483647 h 477"/>
                  <a:gd name="T24" fmla="*/ 2147483647 w 325"/>
                  <a:gd name="T25" fmla="*/ 2147483647 h 477"/>
                  <a:gd name="T26" fmla="*/ 2147483647 w 325"/>
                  <a:gd name="T27" fmla="*/ 2147483647 h 477"/>
                  <a:gd name="T28" fmla="*/ 2147483647 w 325"/>
                  <a:gd name="T29" fmla="*/ 2147483647 h 477"/>
                  <a:gd name="T30" fmla="*/ 2147483647 w 325"/>
                  <a:gd name="T31" fmla="*/ 2147483647 h 477"/>
                  <a:gd name="T32" fmla="*/ 2147483647 w 325"/>
                  <a:gd name="T33" fmla="*/ 2147483647 h 477"/>
                  <a:gd name="T34" fmla="*/ 2147483647 w 325"/>
                  <a:gd name="T35" fmla="*/ 2147483647 h 477"/>
                  <a:gd name="T36" fmla="*/ 2147483647 w 325"/>
                  <a:gd name="T37" fmla="*/ 2147483647 h 477"/>
                  <a:gd name="T38" fmla="*/ 2147483647 w 325"/>
                  <a:gd name="T39" fmla="*/ 2147483647 h 477"/>
                  <a:gd name="T40" fmla="*/ 2147483647 w 325"/>
                  <a:gd name="T41" fmla="*/ 2147483647 h 477"/>
                  <a:gd name="T42" fmla="*/ 2147483647 w 325"/>
                  <a:gd name="T43" fmla="*/ 2147483647 h 477"/>
                  <a:gd name="T44" fmla="*/ 2147483647 w 325"/>
                  <a:gd name="T45" fmla="*/ 2147483647 h 477"/>
                  <a:gd name="T46" fmla="*/ 2147483647 w 325"/>
                  <a:gd name="T47" fmla="*/ 2147483647 h 477"/>
                  <a:gd name="T48" fmla="*/ 2147483647 w 325"/>
                  <a:gd name="T49" fmla="*/ 2147483647 h 477"/>
                  <a:gd name="T50" fmla="*/ 2147483647 w 325"/>
                  <a:gd name="T51" fmla="*/ 2147483647 h 477"/>
                  <a:gd name="T52" fmla="*/ 2147483647 w 325"/>
                  <a:gd name="T53" fmla="*/ 2147483647 h 477"/>
                  <a:gd name="T54" fmla="*/ 2147483647 w 325"/>
                  <a:gd name="T55" fmla="*/ 2147483647 h 477"/>
                  <a:gd name="T56" fmla="*/ 2147483647 w 325"/>
                  <a:gd name="T57" fmla="*/ 2147483647 h 477"/>
                  <a:gd name="T58" fmla="*/ 2147483647 w 325"/>
                  <a:gd name="T59" fmla="*/ 2147483647 h 477"/>
                  <a:gd name="T60" fmla="*/ 2147483647 w 325"/>
                  <a:gd name="T61" fmla="*/ 2147483647 h 477"/>
                  <a:gd name="T62" fmla="*/ 2147483647 w 325"/>
                  <a:gd name="T63" fmla="*/ 2147483647 h 477"/>
                  <a:gd name="T64" fmla="*/ 2147483647 w 325"/>
                  <a:gd name="T65" fmla="*/ 2147483647 h 477"/>
                  <a:gd name="T66" fmla="*/ 2147483647 w 325"/>
                  <a:gd name="T67" fmla="*/ 2147483647 h 477"/>
                  <a:gd name="T68" fmla="*/ 2147483647 w 325"/>
                  <a:gd name="T69" fmla="*/ 2147483647 h 477"/>
                  <a:gd name="T70" fmla="*/ 2147483647 w 325"/>
                  <a:gd name="T71" fmla="*/ 2147483647 h 477"/>
                  <a:gd name="T72" fmla="*/ 2147483647 w 325"/>
                  <a:gd name="T73" fmla="*/ 2147483647 h 477"/>
                  <a:gd name="T74" fmla="*/ 2147483647 w 325"/>
                  <a:gd name="T75" fmla="*/ 2147483647 h 477"/>
                  <a:gd name="T76" fmla="*/ 2147483647 w 325"/>
                  <a:gd name="T77" fmla="*/ 2147483647 h 477"/>
                  <a:gd name="T78" fmla="*/ 2147483647 w 325"/>
                  <a:gd name="T79" fmla="*/ 2147483647 h 477"/>
                  <a:gd name="T80" fmla="*/ 2147483647 w 325"/>
                  <a:gd name="T81" fmla="*/ 2147483647 h 477"/>
                  <a:gd name="T82" fmla="*/ 2147483647 w 325"/>
                  <a:gd name="T83" fmla="*/ 2147483647 h 477"/>
                  <a:gd name="T84" fmla="*/ 2147483647 w 325"/>
                  <a:gd name="T85" fmla="*/ 2147483647 h 477"/>
                  <a:gd name="T86" fmla="*/ 2147483647 w 325"/>
                  <a:gd name="T87" fmla="*/ 2147483647 h 477"/>
                  <a:gd name="T88" fmla="*/ 2147483647 w 325"/>
                  <a:gd name="T89" fmla="*/ 2147483647 h 477"/>
                  <a:gd name="T90" fmla="*/ 2147483647 w 325"/>
                  <a:gd name="T91" fmla="*/ 2147483647 h 477"/>
                  <a:gd name="T92" fmla="*/ 2147483647 w 325"/>
                  <a:gd name="T93" fmla="*/ 2147483647 h 477"/>
                  <a:gd name="T94" fmla="*/ 2147483647 w 325"/>
                  <a:gd name="T95" fmla="*/ 2147483647 h 477"/>
                  <a:gd name="T96" fmla="*/ 2147483647 w 325"/>
                  <a:gd name="T97" fmla="*/ 2147483647 h 477"/>
                  <a:gd name="T98" fmla="*/ 2147483647 w 325"/>
                  <a:gd name="T99" fmla="*/ 2147483647 h 477"/>
                  <a:gd name="T100" fmla="*/ 0 w 325"/>
                  <a:gd name="T101" fmla="*/ 2147483647 h 477"/>
                  <a:gd name="T102" fmla="*/ 2147483647 w 325"/>
                  <a:gd name="T103" fmla="*/ 2147483647 h 477"/>
                  <a:gd name="T104" fmla="*/ 2147483647 w 325"/>
                  <a:gd name="T105" fmla="*/ 2147483647 h 477"/>
                  <a:gd name="T106" fmla="*/ 2147483647 w 325"/>
                  <a:gd name="T107" fmla="*/ 2147483647 h 477"/>
                  <a:gd name="T108" fmla="*/ 2147483647 w 325"/>
                  <a:gd name="T109" fmla="*/ 2147483647 h 477"/>
                  <a:gd name="T110" fmla="*/ 2147483647 w 325"/>
                  <a:gd name="T111" fmla="*/ 2147483647 h 477"/>
                  <a:gd name="T112" fmla="*/ 2147483647 w 325"/>
                  <a:gd name="T113" fmla="*/ 2147483647 h 477"/>
                  <a:gd name="T114" fmla="*/ 2147483647 w 325"/>
                  <a:gd name="T115" fmla="*/ 2147483647 h 477"/>
                  <a:gd name="T116" fmla="*/ 2147483647 w 325"/>
                  <a:gd name="T117" fmla="*/ 2147483647 h 477"/>
                  <a:gd name="T118" fmla="*/ 2147483647 w 325"/>
                  <a:gd name="T119" fmla="*/ 2147483647 h 477"/>
                  <a:gd name="T120" fmla="*/ 2147483647 w 325"/>
                  <a:gd name="T121" fmla="*/ 2147483647 h 477"/>
                  <a:gd name="T122" fmla="*/ 2147483647 w 325"/>
                  <a:gd name="T123" fmla="*/ 2147483647 h 477"/>
                  <a:gd name="T124" fmla="*/ 2147483647 w 325"/>
                  <a:gd name="T125" fmla="*/ 2147483647 h 47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325"/>
                  <a:gd name="T190" fmla="*/ 0 h 477"/>
                  <a:gd name="T191" fmla="*/ 325 w 325"/>
                  <a:gd name="T192" fmla="*/ 477 h 477"/>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325" h="477">
                    <a:moveTo>
                      <a:pt x="12" y="36"/>
                    </a:moveTo>
                    <a:lnTo>
                      <a:pt x="86" y="5"/>
                    </a:lnTo>
                    <a:lnTo>
                      <a:pt x="122" y="0"/>
                    </a:lnTo>
                    <a:lnTo>
                      <a:pt x="143" y="3"/>
                    </a:lnTo>
                    <a:lnTo>
                      <a:pt x="150" y="9"/>
                    </a:lnTo>
                    <a:lnTo>
                      <a:pt x="156" y="17"/>
                    </a:lnTo>
                    <a:lnTo>
                      <a:pt x="158" y="26"/>
                    </a:lnTo>
                    <a:lnTo>
                      <a:pt x="165" y="30"/>
                    </a:lnTo>
                    <a:lnTo>
                      <a:pt x="173" y="49"/>
                    </a:lnTo>
                    <a:lnTo>
                      <a:pt x="175" y="77"/>
                    </a:lnTo>
                    <a:lnTo>
                      <a:pt x="184" y="89"/>
                    </a:lnTo>
                    <a:lnTo>
                      <a:pt x="205" y="89"/>
                    </a:lnTo>
                    <a:lnTo>
                      <a:pt x="220" y="129"/>
                    </a:lnTo>
                    <a:lnTo>
                      <a:pt x="220" y="157"/>
                    </a:lnTo>
                    <a:lnTo>
                      <a:pt x="228" y="174"/>
                    </a:lnTo>
                    <a:lnTo>
                      <a:pt x="239" y="174"/>
                    </a:lnTo>
                    <a:lnTo>
                      <a:pt x="262" y="157"/>
                    </a:lnTo>
                    <a:lnTo>
                      <a:pt x="272" y="167"/>
                    </a:lnTo>
                    <a:lnTo>
                      <a:pt x="275" y="193"/>
                    </a:lnTo>
                    <a:lnTo>
                      <a:pt x="298" y="205"/>
                    </a:lnTo>
                    <a:lnTo>
                      <a:pt x="294" y="231"/>
                    </a:lnTo>
                    <a:lnTo>
                      <a:pt x="296" y="237"/>
                    </a:lnTo>
                    <a:lnTo>
                      <a:pt x="298" y="241"/>
                    </a:lnTo>
                    <a:lnTo>
                      <a:pt x="291" y="256"/>
                    </a:lnTo>
                    <a:lnTo>
                      <a:pt x="289" y="271"/>
                    </a:lnTo>
                    <a:lnTo>
                      <a:pt x="300" y="303"/>
                    </a:lnTo>
                    <a:lnTo>
                      <a:pt x="319" y="307"/>
                    </a:lnTo>
                    <a:lnTo>
                      <a:pt x="325" y="322"/>
                    </a:lnTo>
                    <a:lnTo>
                      <a:pt x="319" y="353"/>
                    </a:lnTo>
                    <a:lnTo>
                      <a:pt x="291" y="383"/>
                    </a:lnTo>
                    <a:lnTo>
                      <a:pt x="298" y="432"/>
                    </a:lnTo>
                    <a:lnTo>
                      <a:pt x="289" y="453"/>
                    </a:lnTo>
                    <a:lnTo>
                      <a:pt x="296" y="476"/>
                    </a:lnTo>
                    <a:lnTo>
                      <a:pt x="262" y="470"/>
                    </a:lnTo>
                    <a:lnTo>
                      <a:pt x="264" y="467"/>
                    </a:lnTo>
                    <a:lnTo>
                      <a:pt x="230" y="477"/>
                    </a:lnTo>
                    <a:lnTo>
                      <a:pt x="218" y="419"/>
                    </a:lnTo>
                    <a:lnTo>
                      <a:pt x="200" y="401"/>
                    </a:lnTo>
                    <a:lnTo>
                      <a:pt x="186" y="371"/>
                    </a:lnTo>
                    <a:lnTo>
                      <a:pt x="168" y="389"/>
                    </a:lnTo>
                    <a:lnTo>
                      <a:pt x="160" y="407"/>
                    </a:lnTo>
                    <a:lnTo>
                      <a:pt x="142" y="407"/>
                    </a:lnTo>
                    <a:lnTo>
                      <a:pt x="126" y="413"/>
                    </a:lnTo>
                    <a:lnTo>
                      <a:pt x="96" y="411"/>
                    </a:lnTo>
                    <a:lnTo>
                      <a:pt x="88" y="389"/>
                    </a:lnTo>
                    <a:lnTo>
                      <a:pt x="72" y="381"/>
                    </a:lnTo>
                    <a:lnTo>
                      <a:pt x="52" y="369"/>
                    </a:lnTo>
                    <a:lnTo>
                      <a:pt x="30" y="355"/>
                    </a:lnTo>
                    <a:lnTo>
                      <a:pt x="18" y="347"/>
                    </a:lnTo>
                    <a:lnTo>
                      <a:pt x="10" y="339"/>
                    </a:lnTo>
                    <a:lnTo>
                      <a:pt x="0" y="331"/>
                    </a:lnTo>
                    <a:lnTo>
                      <a:pt x="4" y="322"/>
                    </a:lnTo>
                    <a:lnTo>
                      <a:pt x="12" y="301"/>
                    </a:lnTo>
                    <a:lnTo>
                      <a:pt x="31" y="288"/>
                    </a:lnTo>
                    <a:lnTo>
                      <a:pt x="36" y="267"/>
                    </a:lnTo>
                    <a:lnTo>
                      <a:pt x="34" y="245"/>
                    </a:lnTo>
                    <a:lnTo>
                      <a:pt x="46" y="235"/>
                    </a:lnTo>
                    <a:lnTo>
                      <a:pt x="27" y="203"/>
                    </a:lnTo>
                    <a:lnTo>
                      <a:pt x="46" y="163"/>
                    </a:lnTo>
                    <a:lnTo>
                      <a:pt x="25" y="136"/>
                    </a:lnTo>
                    <a:lnTo>
                      <a:pt x="31" y="106"/>
                    </a:lnTo>
                    <a:lnTo>
                      <a:pt x="12" y="77"/>
                    </a:lnTo>
                    <a:lnTo>
                      <a:pt x="12" y="36"/>
                    </a:lnTo>
                    <a:close/>
                  </a:path>
                </a:pathLst>
              </a:custGeom>
              <a:solidFill>
                <a:srgbClr val="FFFF00"/>
              </a:solidFill>
              <a:ln w="9525" cap="rnd" algn="ctr">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2" name="Freeform 172"/>
              <p:cNvSpPr>
                <a:spLocks/>
              </p:cNvSpPr>
              <p:nvPr/>
            </p:nvSpPr>
            <p:spPr bwMode="auto">
              <a:xfrm>
                <a:off x="5471051" y="5758143"/>
                <a:ext cx="51994" cy="62663"/>
              </a:xfrm>
              <a:custGeom>
                <a:avLst/>
                <a:gdLst>
                  <a:gd name="T0" fmla="*/ 2147483647 w 28"/>
                  <a:gd name="T1" fmla="*/ 0 h 34"/>
                  <a:gd name="T2" fmla="*/ 2147483647 w 28"/>
                  <a:gd name="T3" fmla="*/ 2147483647 h 34"/>
                  <a:gd name="T4" fmla="*/ 2147483647 w 28"/>
                  <a:gd name="T5" fmla="*/ 2147483647 h 34"/>
                  <a:gd name="T6" fmla="*/ 2147483647 w 28"/>
                  <a:gd name="T7" fmla="*/ 2147483647 h 34"/>
                  <a:gd name="T8" fmla="*/ 2147483647 w 28"/>
                  <a:gd name="T9" fmla="*/ 2147483647 h 34"/>
                  <a:gd name="T10" fmla="*/ 2147483647 w 28"/>
                  <a:gd name="T11" fmla="*/ 2147483647 h 34"/>
                  <a:gd name="T12" fmla="*/ 0 w 28"/>
                  <a:gd name="T13" fmla="*/ 2147483647 h 34"/>
                  <a:gd name="T14" fmla="*/ 2147483647 w 28"/>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28"/>
                  <a:gd name="T25" fmla="*/ 0 h 34"/>
                  <a:gd name="T26" fmla="*/ 28 w 28"/>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8" h="34">
                    <a:moveTo>
                      <a:pt x="21" y="0"/>
                    </a:moveTo>
                    <a:lnTo>
                      <a:pt x="28" y="10"/>
                    </a:lnTo>
                    <a:lnTo>
                      <a:pt x="25" y="21"/>
                    </a:lnTo>
                    <a:lnTo>
                      <a:pt x="28" y="32"/>
                    </a:lnTo>
                    <a:lnTo>
                      <a:pt x="21" y="34"/>
                    </a:lnTo>
                    <a:lnTo>
                      <a:pt x="11" y="32"/>
                    </a:lnTo>
                    <a:lnTo>
                      <a:pt x="0" y="19"/>
                    </a:lnTo>
                    <a:lnTo>
                      <a:pt x="21"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3" name="Freeform 173"/>
              <p:cNvSpPr>
                <a:spLocks/>
              </p:cNvSpPr>
              <p:nvPr/>
            </p:nvSpPr>
            <p:spPr bwMode="auto">
              <a:xfrm>
                <a:off x="5909538" y="5624113"/>
                <a:ext cx="228776" cy="212358"/>
              </a:xfrm>
              <a:custGeom>
                <a:avLst/>
                <a:gdLst>
                  <a:gd name="T0" fmla="*/ 2147483647 w 122"/>
                  <a:gd name="T1" fmla="*/ 0 h 114"/>
                  <a:gd name="T2" fmla="*/ 0 w 122"/>
                  <a:gd name="T3" fmla="*/ 2147483647 h 114"/>
                  <a:gd name="T4" fmla="*/ 2147483647 w 122"/>
                  <a:gd name="T5" fmla="*/ 2147483647 h 114"/>
                  <a:gd name="T6" fmla="*/ 2147483647 w 122"/>
                  <a:gd name="T7" fmla="*/ 2147483647 h 114"/>
                  <a:gd name="T8" fmla="*/ 2147483647 w 122"/>
                  <a:gd name="T9" fmla="*/ 2147483647 h 114"/>
                  <a:gd name="T10" fmla="*/ 2147483647 w 122"/>
                  <a:gd name="T11" fmla="*/ 2147483647 h 114"/>
                  <a:gd name="T12" fmla="*/ 2147483647 w 122"/>
                  <a:gd name="T13" fmla="*/ 2147483647 h 114"/>
                  <a:gd name="T14" fmla="*/ 2147483647 w 122"/>
                  <a:gd name="T15" fmla="*/ 2147483647 h 114"/>
                  <a:gd name="T16" fmla="*/ 2147483647 w 122"/>
                  <a:gd name="T17" fmla="*/ 2147483647 h 114"/>
                  <a:gd name="T18" fmla="*/ 2147483647 w 122"/>
                  <a:gd name="T19" fmla="*/ 2147483647 h 114"/>
                  <a:gd name="T20" fmla="*/ 2147483647 w 122"/>
                  <a:gd name="T21" fmla="*/ 2147483647 h 114"/>
                  <a:gd name="T22" fmla="*/ 2147483647 w 122"/>
                  <a:gd name="T23" fmla="*/ 2147483647 h 114"/>
                  <a:gd name="T24" fmla="*/ 2147483647 w 122"/>
                  <a:gd name="T25" fmla="*/ 2147483647 h 114"/>
                  <a:gd name="T26" fmla="*/ 2147483647 w 122"/>
                  <a:gd name="T27" fmla="*/ 2147483647 h 114"/>
                  <a:gd name="T28" fmla="*/ 2147483647 w 122"/>
                  <a:gd name="T29" fmla="*/ 2147483647 h 114"/>
                  <a:gd name="T30" fmla="*/ 2147483647 w 122"/>
                  <a:gd name="T31" fmla="*/ 2147483647 h 114"/>
                  <a:gd name="T32" fmla="*/ 2147483647 w 122"/>
                  <a:gd name="T33" fmla="*/ 2147483647 h 114"/>
                  <a:gd name="T34" fmla="*/ 2147483647 w 122"/>
                  <a:gd name="T35" fmla="*/ 0 h 11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2"/>
                  <a:gd name="T55" fmla="*/ 0 h 114"/>
                  <a:gd name="T56" fmla="*/ 122 w 122"/>
                  <a:gd name="T57" fmla="*/ 114 h 11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2" h="114">
                    <a:moveTo>
                      <a:pt x="10" y="0"/>
                    </a:moveTo>
                    <a:lnTo>
                      <a:pt x="0" y="8"/>
                    </a:lnTo>
                    <a:lnTo>
                      <a:pt x="12" y="34"/>
                    </a:lnTo>
                    <a:lnTo>
                      <a:pt x="27" y="40"/>
                    </a:lnTo>
                    <a:lnTo>
                      <a:pt x="44" y="61"/>
                    </a:lnTo>
                    <a:lnTo>
                      <a:pt x="59" y="72"/>
                    </a:lnTo>
                    <a:lnTo>
                      <a:pt x="82" y="91"/>
                    </a:lnTo>
                    <a:lnTo>
                      <a:pt x="99" y="99"/>
                    </a:lnTo>
                    <a:lnTo>
                      <a:pt x="116" y="114"/>
                    </a:lnTo>
                    <a:lnTo>
                      <a:pt x="122" y="106"/>
                    </a:lnTo>
                    <a:lnTo>
                      <a:pt x="82" y="74"/>
                    </a:lnTo>
                    <a:lnTo>
                      <a:pt x="80" y="57"/>
                    </a:lnTo>
                    <a:lnTo>
                      <a:pt x="76" y="44"/>
                    </a:lnTo>
                    <a:lnTo>
                      <a:pt x="61" y="27"/>
                    </a:lnTo>
                    <a:lnTo>
                      <a:pt x="57" y="30"/>
                    </a:lnTo>
                    <a:lnTo>
                      <a:pt x="36" y="13"/>
                    </a:lnTo>
                    <a:lnTo>
                      <a:pt x="23" y="6"/>
                    </a:lnTo>
                    <a:lnTo>
                      <a:pt x="10"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4" name="Freeform 174"/>
              <p:cNvSpPr>
                <a:spLocks/>
              </p:cNvSpPr>
              <p:nvPr/>
            </p:nvSpPr>
            <p:spPr bwMode="auto">
              <a:xfrm>
                <a:off x="6302962" y="4926117"/>
                <a:ext cx="429821" cy="416012"/>
              </a:xfrm>
              <a:custGeom>
                <a:avLst/>
                <a:gdLst>
                  <a:gd name="T0" fmla="*/ 2147483647 w 229"/>
                  <a:gd name="T1" fmla="*/ 2147483647 h 224"/>
                  <a:gd name="T2" fmla="*/ 2147483647 w 229"/>
                  <a:gd name="T3" fmla="*/ 2147483647 h 224"/>
                  <a:gd name="T4" fmla="*/ 0 w 229"/>
                  <a:gd name="T5" fmla="*/ 2147483647 h 224"/>
                  <a:gd name="T6" fmla="*/ 2147483647 w 229"/>
                  <a:gd name="T7" fmla="*/ 2147483647 h 224"/>
                  <a:gd name="T8" fmla="*/ 2147483647 w 229"/>
                  <a:gd name="T9" fmla="*/ 2147483647 h 224"/>
                  <a:gd name="T10" fmla="*/ 2147483647 w 229"/>
                  <a:gd name="T11" fmla="*/ 2147483647 h 224"/>
                  <a:gd name="T12" fmla="*/ 2147483647 w 229"/>
                  <a:gd name="T13" fmla="*/ 2147483647 h 224"/>
                  <a:gd name="T14" fmla="*/ 2147483647 w 229"/>
                  <a:gd name="T15" fmla="*/ 2147483647 h 224"/>
                  <a:gd name="T16" fmla="*/ 2147483647 w 229"/>
                  <a:gd name="T17" fmla="*/ 2147483647 h 224"/>
                  <a:gd name="T18" fmla="*/ 2147483647 w 229"/>
                  <a:gd name="T19" fmla="*/ 2147483647 h 224"/>
                  <a:gd name="T20" fmla="*/ 2147483647 w 229"/>
                  <a:gd name="T21" fmla="*/ 2147483647 h 224"/>
                  <a:gd name="T22" fmla="*/ 2147483647 w 229"/>
                  <a:gd name="T23" fmla="*/ 2147483647 h 224"/>
                  <a:gd name="T24" fmla="*/ 2147483647 w 229"/>
                  <a:gd name="T25" fmla="*/ 2147483647 h 224"/>
                  <a:gd name="T26" fmla="*/ 2147483647 w 229"/>
                  <a:gd name="T27" fmla="*/ 2147483647 h 224"/>
                  <a:gd name="T28" fmla="*/ 2147483647 w 229"/>
                  <a:gd name="T29" fmla="*/ 2147483647 h 224"/>
                  <a:gd name="T30" fmla="*/ 2147483647 w 229"/>
                  <a:gd name="T31" fmla="*/ 2147483647 h 224"/>
                  <a:gd name="T32" fmla="*/ 2147483647 w 229"/>
                  <a:gd name="T33" fmla="*/ 2147483647 h 224"/>
                  <a:gd name="T34" fmla="*/ 2147483647 w 229"/>
                  <a:gd name="T35" fmla="*/ 2147483647 h 224"/>
                  <a:gd name="T36" fmla="*/ 2147483647 w 229"/>
                  <a:gd name="T37" fmla="*/ 2147483647 h 224"/>
                  <a:gd name="T38" fmla="*/ 2147483647 w 229"/>
                  <a:gd name="T39" fmla="*/ 2147483647 h 224"/>
                  <a:gd name="T40" fmla="*/ 2147483647 w 229"/>
                  <a:gd name="T41" fmla="*/ 0 h 224"/>
                  <a:gd name="T42" fmla="*/ 2147483647 w 229"/>
                  <a:gd name="T43" fmla="*/ 2147483647 h 224"/>
                  <a:gd name="T44" fmla="*/ 2147483647 w 229"/>
                  <a:gd name="T45" fmla="*/ 2147483647 h 224"/>
                  <a:gd name="T46" fmla="*/ 2147483647 w 229"/>
                  <a:gd name="T47" fmla="*/ 2147483647 h 2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29"/>
                  <a:gd name="T73" fmla="*/ 0 h 224"/>
                  <a:gd name="T74" fmla="*/ 229 w 229"/>
                  <a:gd name="T75" fmla="*/ 224 h 2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29" h="224">
                    <a:moveTo>
                      <a:pt x="40" y="38"/>
                    </a:moveTo>
                    <a:lnTo>
                      <a:pt x="36" y="93"/>
                    </a:lnTo>
                    <a:lnTo>
                      <a:pt x="0" y="154"/>
                    </a:lnTo>
                    <a:lnTo>
                      <a:pt x="9" y="165"/>
                    </a:lnTo>
                    <a:lnTo>
                      <a:pt x="49" y="163"/>
                    </a:lnTo>
                    <a:lnTo>
                      <a:pt x="30" y="188"/>
                    </a:lnTo>
                    <a:lnTo>
                      <a:pt x="21" y="198"/>
                    </a:lnTo>
                    <a:lnTo>
                      <a:pt x="23" y="224"/>
                    </a:lnTo>
                    <a:lnTo>
                      <a:pt x="57" y="182"/>
                    </a:lnTo>
                    <a:lnTo>
                      <a:pt x="76" y="171"/>
                    </a:lnTo>
                    <a:lnTo>
                      <a:pt x="110" y="118"/>
                    </a:lnTo>
                    <a:lnTo>
                      <a:pt x="150" y="93"/>
                    </a:lnTo>
                    <a:lnTo>
                      <a:pt x="214" y="91"/>
                    </a:lnTo>
                    <a:lnTo>
                      <a:pt x="229" y="82"/>
                    </a:lnTo>
                    <a:lnTo>
                      <a:pt x="226" y="67"/>
                    </a:lnTo>
                    <a:lnTo>
                      <a:pt x="197" y="40"/>
                    </a:lnTo>
                    <a:lnTo>
                      <a:pt x="180" y="42"/>
                    </a:lnTo>
                    <a:lnTo>
                      <a:pt x="176" y="33"/>
                    </a:lnTo>
                    <a:lnTo>
                      <a:pt x="159" y="33"/>
                    </a:lnTo>
                    <a:lnTo>
                      <a:pt x="133" y="2"/>
                    </a:lnTo>
                    <a:lnTo>
                      <a:pt x="106" y="0"/>
                    </a:lnTo>
                    <a:lnTo>
                      <a:pt x="81" y="8"/>
                    </a:lnTo>
                    <a:lnTo>
                      <a:pt x="59" y="19"/>
                    </a:lnTo>
                    <a:lnTo>
                      <a:pt x="40" y="38"/>
                    </a:lnTo>
                    <a:close/>
                  </a:path>
                </a:pathLst>
              </a:custGeom>
              <a:noFill/>
              <a:ln w="9525">
                <a:solidFill>
                  <a:srgbClr val="EAEAEA"/>
                </a:solidFill>
                <a:round/>
                <a:headEnd/>
                <a:tailEnd/>
              </a:ln>
              <a:extLst>
                <a:ext uri="{909E8E84-426E-40DD-AFC4-6F175D3DCCD1}">
                  <a14:hiddenFill xmlns:a14="http://schemas.microsoft.com/office/drawing/2010/main">
                    <a:solidFill>
                      <a:srgbClr val="FFFFFF"/>
                    </a:solidFill>
                  </a14:hiddenFill>
                </a:ext>
              </a:extLst>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15" name="Freeform 183"/>
              <p:cNvSpPr>
                <a:spLocks/>
              </p:cNvSpPr>
              <p:nvPr/>
            </p:nvSpPr>
            <p:spPr bwMode="auto">
              <a:xfrm>
                <a:off x="5755287" y="1161113"/>
                <a:ext cx="464484" cy="468233"/>
              </a:xfrm>
              <a:custGeom>
                <a:avLst/>
                <a:gdLst>
                  <a:gd name="T0" fmla="*/ 2147483647 w 247"/>
                  <a:gd name="T1" fmla="*/ 2147483647 h 252"/>
                  <a:gd name="T2" fmla="*/ 2147483647 w 247"/>
                  <a:gd name="T3" fmla="*/ 2147483647 h 252"/>
                  <a:gd name="T4" fmla="*/ 2147483647 w 247"/>
                  <a:gd name="T5" fmla="*/ 2147483647 h 252"/>
                  <a:gd name="T6" fmla="*/ 2147483647 w 247"/>
                  <a:gd name="T7" fmla="*/ 2147483647 h 252"/>
                  <a:gd name="T8" fmla="*/ 2147483647 w 247"/>
                  <a:gd name="T9" fmla="*/ 2147483647 h 252"/>
                  <a:gd name="T10" fmla="*/ 2147483647 w 247"/>
                  <a:gd name="T11" fmla="*/ 2147483647 h 252"/>
                  <a:gd name="T12" fmla="*/ 2147483647 w 247"/>
                  <a:gd name="T13" fmla="*/ 2147483647 h 252"/>
                  <a:gd name="T14" fmla="*/ 2147483647 w 247"/>
                  <a:gd name="T15" fmla="*/ 2147483647 h 252"/>
                  <a:gd name="T16" fmla="*/ 2147483647 w 247"/>
                  <a:gd name="T17" fmla="*/ 2147483647 h 252"/>
                  <a:gd name="T18" fmla="*/ 2147483647 w 247"/>
                  <a:gd name="T19" fmla="*/ 2147483647 h 252"/>
                  <a:gd name="T20" fmla="*/ 2147483647 w 247"/>
                  <a:gd name="T21" fmla="*/ 2147483647 h 252"/>
                  <a:gd name="T22" fmla="*/ 2147483647 w 247"/>
                  <a:gd name="T23" fmla="*/ 2147483647 h 252"/>
                  <a:gd name="T24" fmla="*/ 2147483647 w 247"/>
                  <a:gd name="T25" fmla="*/ 2147483647 h 252"/>
                  <a:gd name="T26" fmla="*/ 2147483647 w 247"/>
                  <a:gd name="T27" fmla="*/ 2147483647 h 252"/>
                  <a:gd name="T28" fmla="*/ 2147483647 w 247"/>
                  <a:gd name="T29" fmla="*/ 2147483647 h 252"/>
                  <a:gd name="T30" fmla="*/ 2147483647 w 247"/>
                  <a:gd name="T31" fmla="*/ 2147483647 h 252"/>
                  <a:gd name="T32" fmla="*/ 2147483647 w 247"/>
                  <a:gd name="T33" fmla="*/ 2147483647 h 252"/>
                  <a:gd name="T34" fmla="*/ 2147483647 w 247"/>
                  <a:gd name="T35" fmla="*/ 2147483647 h 252"/>
                  <a:gd name="T36" fmla="*/ 2147483647 w 247"/>
                  <a:gd name="T37" fmla="*/ 2147483647 h 252"/>
                  <a:gd name="T38" fmla="*/ 2147483647 w 247"/>
                  <a:gd name="T39" fmla="*/ 2147483647 h 252"/>
                  <a:gd name="T40" fmla="*/ 2147483647 w 247"/>
                  <a:gd name="T41" fmla="*/ 0 h 252"/>
                  <a:gd name="T42" fmla="*/ 2147483647 w 247"/>
                  <a:gd name="T43" fmla="*/ 2147483647 h 252"/>
                  <a:gd name="T44" fmla="*/ 2147483647 w 247"/>
                  <a:gd name="T45" fmla="*/ 2147483647 h 252"/>
                  <a:gd name="T46" fmla="*/ 2147483647 w 247"/>
                  <a:gd name="T47" fmla="*/ 2147483647 h 252"/>
                  <a:gd name="T48" fmla="*/ 2147483647 w 247"/>
                  <a:gd name="T49" fmla="*/ 2147483647 h 252"/>
                  <a:gd name="T50" fmla="*/ 2147483647 w 247"/>
                  <a:gd name="T51" fmla="*/ 2147483647 h 252"/>
                  <a:gd name="T52" fmla="*/ 2147483647 w 247"/>
                  <a:gd name="T53" fmla="*/ 2147483647 h 252"/>
                  <a:gd name="T54" fmla="*/ 0 w 247"/>
                  <a:gd name="T55" fmla="*/ 2147483647 h 252"/>
                  <a:gd name="T56" fmla="*/ 2147483647 w 247"/>
                  <a:gd name="T57" fmla="*/ 2147483647 h 252"/>
                  <a:gd name="T58" fmla="*/ 2147483647 w 247"/>
                  <a:gd name="T59" fmla="*/ 2147483647 h 252"/>
                  <a:gd name="T60" fmla="*/ 2147483647 w 247"/>
                  <a:gd name="T61" fmla="*/ 2147483647 h 252"/>
                  <a:gd name="T62" fmla="*/ 2147483647 w 247"/>
                  <a:gd name="T63" fmla="*/ 2147483647 h 252"/>
                  <a:gd name="T64" fmla="*/ 2147483647 w 247"/>
                  <a:gd name="T65" fmla="*/ 2147483647 h 252"/>
                  <a:gd name="T66" fmla="*/ 2147483647 w 247"/>
                  <a:gd name="T67" fmla="*/ 2147483647 h 252"/>
                  <a:gd name="T68" fmla="*/ 2147483647 w 247"/>
                  <a:gd name="T69" fmla="*/ 2147483647 h 252"/>
                  <a:gd name="T70" fmla="*/ 2147483647 w 247"/>
                  <a:gd name="T71" fmla="*/ 2147483647 h 252"/>
                  <a:gd name="T72" fmla="*/ 2147483647 w 247"/>
                  <a:gd name="T73" fmla="*/ 2147483647 h 252"/>
                  <a:gd name="T74" fmla="*/ 2147483647 w 247"/>
                  <a:gd name="T75" fmla="*/ 2147483647 h 252"/>
                  <a:gd name="T76" fmla="*/ 2147483647 w 247"/>
                  <a:gd name="T77" fmla="*/ 2147483647 h 252"/>
                  <a:gd name="T78" fmla="*/ 2147483647 w 247"/>
                  <a:gd name="T79" fmla="*/ 2147483647 h 252"/>
                  <a:gd name="T80" fmla="*/ 2147483647 w 247"/>
                  <a:gd name="T81" fmla="*/ 2147483647 h 252"/>
                  <a:gd name="T82" fmla="*/ 2147483647 w 247"/>
                  <a:gd name="T83" fmla="*/ 2147483647 h 252"/>
                  <a:gd name="T84" fmla="*/ 2147483647 w 247"/>
                  <a:gd name="T85" fmla="*/ 2147483647 h 252"/>
                  <a:gd name="T86" fmla="*/ 2147483647 w 247"/>
                  <a:gd name="T87" fmla="*/ 2147483647 h 252"/>
                  <a:gd name="T88" fmla="*/ 2147483647 w 247"/>
                  <a:gd name="T89" fmla="*/ 2147483647 h 252"/>
                  <a:gd name="T90" fmla="*/ 2147483647 w 247"/>
                  <a:gd name="T91" fmla="*/ 2147483647 h 252"/>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47"/>
                  <a:gd name="T139" fmla="*/ 0 h 252"/>
                  <a:gd name="T140" fmla="*/ 247 w 247"/>
                  <a:gd name="T141" fmla="*/ 252 h 252"/>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47" h="252">
                    <a:moveTo>
                      <a:pt x="239" y="237"/>
                    </a:moveTo>
                    <a:lnTo>
                      <a:pt x="237" y="222"/>
                    </a:lnTo>
                    <a:lnTo>
                      <a:pt x="243" y="209"/>
                    </a:lnTo>
                    <a:lnTo>
                      <a:pt x="243" y="192"/>
                    </a:lnTo>
                    <a:lnTo>
                      <a:pt x="228" y="175"/>
                    </a:lnTo>
                    <a:lnTo>
                      <a:pt x="222" y="169"/>
                    </a:lnTo>
                    <a:lnTo>
                      <a:pt x="216" y="144"/>
                    </a:lnTo>
                    <a:lnTo>
                      <a:pt x="207" y="122"/>
                    </a:lnTo>
                    <a:lnTo>
                      <a:pt x="194" y="106"/>
                    </a:lnTo>
                    <a:lnTo>
                      <a:pt x="194" y="91"/>
                    </a:lnTo>
                    <a:lnTo>
                      <a:pt x="201" y="80"/>
                    </a:lnTo>
                    <a:lnTo>
                      <a:pt x="230" y="82"/>
                    </a:lnTo>
                    <a:lnTo>
                      <a:pt x="239" y="70"/>
                    </a:lnTo>
                    <a:lnTo>
                      <a:pt x="247" y="32"/>
                    </a:lnTo>
                    <a:lnTo>
                      <a:pt x="243" y="21"/>
                    </a:lnTo>
                    <a:lnTo>
                      <a:pt x="232" y="19"/>
                    </a:lnTo>
                    <a:lnTo>
                      <a:pt x="209" y="21"/>
                    </a:lnTo>
                    <a:lnTo>
                      <a:pt x="175" y="21"/>
                    </a:lnTo>
                    <a:lnTo>
                      <a:pt x="152" y="8"/>
                    </a:lnTo>
                    <a:lnTo>
                      <a:pt x="135" y="4"/>
                    </a:lnTo>
                    <a:lnTo>
                      <a:pt x="120" y="0"/>
                    </a:lnTo>
                    <a:lnTo>
                      <a:pt x="106" y="23"/>
                    </a:lnTo>
                    <a:lnTo>
                      <a:pt x="86" y="38"/>
                    </a:lnTo>
                    <a:lnTo>
                      <a:pt x="61" y="36"/>
                    </a:lnTo>
                    <a:lnTo>
                      <a:pt x="46" y="46"/>
                    </a:lnTo>
                    <a:lnTo>
                      <a:pt x="23" y="74"/>
                    </a:lnTo>
                    <a:lnTo>
                      <a:pt x="4" y="91"/>
                    </a:lnTo>
                    <a:lnTo>
                      <a:pt x="0" y="103"/>
                    </a:lnTo>
                    <a:lnTo>
                      <a:pt x="10" y="127"/>
                    </a:lnTo>
                    <a:lnTo>
                      <a:pt x="21" y="154"/>
                    </a:lnTo>
                    <a:lnTo>
                      <a:pt x="34" y="171"/>
                    </a:lnTo>
                    <a:lnTo>
                      <a:pt x="46" y="167"/>
                    </a:lnTo>
                    <a:lnTo>
                      <a:pt x="67" y="159"/>
                    </a:lnTo>
                    <a:lnTo>
                      <a:pt x="65" y="180"/>
                    </a:lnTo>
                    <a:lnTo>
                      <a:pt x="59" y="209"/>
                    </a:lnTo>
                    <a:lnTo>
                      <a:pt x="61" y="214"/>
                    </a:lnTo>
                    <a:lnTo>
                      <a:pt x="72" y="214"/>
                    </a:lnTo>
                    <a:lnTo>
                      <a:pt x="86" y="209"/>
                    </a:lnTo>
                    <a:lnTo>
                      <a:pt x="120" y="214"/>
                    </a:lnTo>
                    <a:lnTo>
                      <a:pt x="129" y="226"/>
                    </a:lnTo>
                    <a:lnTo>
                      <a:pt x="148" y="235"/>
                    </a:lnTo>
                    <a:lnTo>
                      <a:pt x="163" y="252"/>
                    </a:lnTo>
                    <a:lnTo>
                      <a:pt x="173" y="249"/>
                    </a:lnTo>
                    <a:lnTo>
                      <a:pt x="192" y="237"/>
                    </a:lnTo>
                    <a:lnTo>
                      <a:pt x="211" y="235"/>
                    </a:lnTo>
                    <a:lnTo>
                      <a:pt x="239" y="23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6" name="Freeform 184"/>
              <p:cNvSpPr>
                <a:spLocks/>
              </p:cNvSpPr>
              <p:nvPr/>
            </p:nvSpPr>
            <p:spPr bwMode="auto">
              <a:xfrm>
                <a:off x="5505714" y="395231"/>
                <a:ext cx="885639" cy="731069"/>
              </a:xfrm>
              <a:custGeom>
                <a:avLst/>
                <a:gdLst>
                  <a:gd name="T0" fmla="*/ 2147483647 w 470"/>
                  <a:gd name="T1" fmla="*/ 2147483647 h 393"/>
                  <a:gd name="T2" fmla="*/ 2147483647 w 470"/>
                  <a:gd name="T3" fmla="*/ 2147483647 h 393"/>
                  <a:gd name="T4" fmla="*/ 2147483647 w 470"/>
                  <a:gd name="T5" fmla="*/ 2147483647 h 393"/>
                  <a:gd name="T6" fmla="*/ 2147483647 w 470"/>
                  <a:gd name="T7" fmla="*/ 2147483647 h 393"/>
                  <a:gd name="T8" fmla="*/ 2147483647 w 470"/>
                  <a:gd name="T9" fmla="*/ 2147483647 h 393"/>
                  <a:gd name="T10" fmla="*/ 2147483647 w 470"/>
                  <a:gd name="T11" fmla="*/ 2147483647 h 393"/>
                  <a:gd name="T12" fmla="*/ 2147483647 w 470"/>
                  <a:gd name="T13" fmla="*/ 2147483647 h 393"/>
                  <a:gd name="T14" fmla="*/ 2147483647 w 470"/>
                  <a:gd name="T15" fmla="*/ 2147483647 h 393"/>
                  <a:gd name="T16" fmla="*/ 2147483647 w 470"/>
                  <a:gd name="T17" fmla="*/ 2147483647 h 393"/>
                  <a:gd name="T18" fmla="*/ 2147483647 w 470"/>
                  <a:gd name="T19" fmla="*/ 2147483647 h 393"/>
                  <a:gd name="T20" fmla="*/ 2147483647 w 470"/>
                  <a:gd name="T21" fmla="*/ 2147483647 h 393"/>
                  <a:gd name="T22" fmla="*/ 2147483647 w 470"/>
                  <a:gd name="T23" fmla="*/ 2147483647 h 393"/>
                  <a:gd name="T24" fmla="*/ 2147483647 w 470"/>
                  <a:gd name="T25" fmla="*/ 2147483647 h 393"/>
                  <a:gd name="T26" fmla="*/ 0 w 470"/>
                  <a:gd name="T27" fmla="*/ 2147483647 h 393"/>
                  <a:gd name="T28" fmla="*/ 2147483647 w 470"/>
                  <a:gd name="T29" fmla="*/ 2147483647 h 393"/>
                  <a:gd name="T30" fmla="*/ 2147483647 w 470"/>
                  <a:gd name="T31" fmla="*/ 2147483647 h 393"/>
                  <a:gd name="T32" fmla="*/ 2147483647 w 470"/>
                  <a:gd name="T33" fmla="*/ 2147483647 h 393"/>
                  <a:gd name="T34" fmla="*/ 2147483647 w 470"/>
                  <a:gd name="T35" fmla="*/ 0 h 393"/>
                  <a:gd name="T36" fmla="*/ 2147483647 w 470"/>
                  <a:gd name="T37" fmla="*/ 2147483647 h 393"/>
                  <a:gd name="T38" fmla="*/ 2147483647 w 470"/>
                  <a:gd name="T39" fmla="*/ 2147483647 h 393"/>
                  <a:gd name="T40" fmla="*/ 2147483647 w 470"/>
                  <a:gd name="T41" fmla="*/ 2147483647 h 393"/>
                  <a:gd name="T42" fmla="*/ 2147483647 w 470"/>
                  <a:gd name="T43" fmla="*/ 2147483647 h 393"/>
                  <a:gd name="T44" fmla="*/ 2147483647 w 470"/>
                  <a:gd name="T45" fmla="*/ 2147483647 h 393"/>
                  <a:gd name="T46" fmla="*/ 2147483647 w 470"/>
                  <a:gd name="T47" fmla="*/ 2147483647 h 393"/>
                  <a:gd name="T48" fmla="*/ 2147483647 w 470"/>
                  <a:gd name="T49" fmla="*/ 2147483647 h 393"/>
                  <a:gd name="T50" fmla="*/ 2147483647 w 470"/>
                  <a:gd name="T51" fmla="*/ 2147483647 h 393"/>
                  <a:gd name="T52" fmla="*/ 2147483647 w 470"/>
                  <a:gd name="T53" fmla="*/ 2147483647 h 393"/>
                  <a:gd name="T54" fmla="*/ 2147483647 w 470"/>
                  <a:gd name="T55" fmla="*/ 2147483647 h 393"/>
                  <a:gd name="T56" fmla="*/ 2147483647 w 470"/>
                  <a:gd name="T57" fmla="*/ 2147483647 h 393"/>
                  <a:gd name="T58" fmla="*/ 2147483647 w 470"/>
                  <a:gd name="T59" fmla="*/ 2147483647 h 393"/>
                  <a:gd name="T60" fmla="*/ 2147483647 w 470"/>
                  <a:gd name="T61" fmla="*/ 2147483647 h 393"/>
                  <a:gd name="T62" fmla="*/ 2147483647 w 470"/>
                  <a:gd name="T63" fmla="*/ 2147483647 h 393"/>
                  <a:gd name="T64" fmla="*/ 2147483647 w 470"/>
                  <a:gd name="T65" fmla="*/ 2147483647 h 393"/>
                  <a:gd name="T66" fmla="*/ 2147483647 w 470"/>
                  <a:gd name="T67" fmla="*/ 2147483647 h 393"/>
                  <a:gd name="T68" fmla="*/ 2147483647 w 470"/>
                  <a:gd name="T69" fmla="*/ 2147483647 h 393"/>
                  <a:gd name="T70" fmla="*/ 2147483647 w 470"/>
                  <a:gd name="T71" fmla="*/ 2147483647 h 393"/>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70"/>
                  <a:gd name="T109" fmla="*/ 0 h 393"/>
                  <a:gd name="T110" fmla="*/ 470 w 470"/>
                  <a:gd name="T111" fmla="*/ 393 h 393"/>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70" h="393">
                    <a:moveTo>
                      <a:pt x="108" y="393"/>
                    </a:moveTo>
                    <a:lnTo>
                      <a:pt x="104" y="355"/>
                    </a:lnTo>
                    <a:lnTo>
                      <a:pt x="87" y="334"/>
                    </a:lnTo>
                    <a:lnTo>
                      <a:pt x="74" y="325"/>
                    </a:lnTo>
                    <a:lnTo>
                      <a:pt x="51" y="317"/>
                    </a:lnTo>
                    <a:lnTo>
                      <a:pt x="34" y="317"/>
                    </a:lnTo>
                    <a:lnTo>
                      <a:pt x="26" y="296"/>
                    </a:lnTo>
                    <a:lnTo>
                      <a:pt x="34" y="224"/>
                    </a:lnTo>
                    <a:lnTo>
                      <a:pt x="30" y="179"/>
                    </a:lnTo>
                    <a:lnTo>
                      <a:pt x="17" y="160"/>
                    </a:lnTo>
                    <a:lnTo>
                      <a:pt x="9" y="150"/>
                    </a:lnTo>
                    <a:lnTo>
                      <a:pt x="13" y="112"/>
                    </a:lnTo>
                    <a:lnTo>
                      <a:pt x="9" y="86"/>
                    </a:lnTo>
                    <a:lnTo>
                      <a:pt x="0" y="67"/>
                    </a:lnTo>
                    <a:lnTo>
                      <a:pt x="13" y="25"/>
                    </a:lnTo>
                    <a:lnTo>
                      <a:pt x="26" y="25"/>
                    </a:lnTo>
                    <a:lnTo>
                      <a:pt x="43" y="2"/>
                    </a:lnTo>
                    <a:lnTo>
                      <a:pt x="470" y="0"/>
                    </a:lnTo>
                    <a:lnTo>
                      <a:pt x="451" y="91"/>
                    </a:lnTo>
                    <a:lnTo>
                      <a:pt x="444" y="101"/>
                    </a:lnTo>
                    <a:lnTo>
                      <a:pt x="451" y="120"/>
                    </a:lnTo>
                    <a:lnTo>
                      <a:pt x="432" y="154"/>
                    </a:lnTo>
                    <a:lnTo>
                      <a:pt x="404" y="169"/>
                    </a:lnTo>
                    <a:lnTo>
                      <a:pt x="404" y="186"/>
                    </a:lnTo>
                    <a:lnTo>
                      <a:pt x="366" y="243"/>
                    </a:lnTo>
                    <a:lnTo>
                      <a:pt x="341" y="258"/>
                    </a:lnTo>
                    <a:lnTo>
                      <a:pt x="336" y="292"/>
                    </a:lnTo>
                    <a:lnTo>
                      <a:pt x="311" y="292"/>
                    </a:lnTo>
                    <a:lnTo>
                      <a:pt x="298" y="302"/>
                    </a:lnTo>
                    <a:lnTo>
                      <a:pt x="273" y="311"/>
                    </a:lnTo>
                    <a:lnTo>
                      <a:pt x="239" y="306"/>
                    </a:lnTo>
                    <a:lnTo>
                      <a:pt x="214" y="330"/>
                    </a:lnTo>
                    <a:lnTo>
                      <a:pt x="184" y="351"/>
                    </a:lnTo>
                    <a:lnTo>
                      <a:pt x="155" y="359"/>
                    </a:lnTo>
                    <a:lnTo>
                      <a:pt x="133" y="380"/>
                    </a:lnTo>
                    <a:lnTo>
                      <a:pt x="108" y="393"/>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7" name="Freeform 185"/>
              <p:cNvSpPr>
                <a:spLocks/>
              </p:cNvSpPr>
              <p:nvPr/>
            </p:nvSpPr>
            <p:spPr bwMode="auto">
              <a:xfrm>
                <a:off x="5507447" y="1510057"/>
                <a:ext cx="800715" cy="475194"/>
              </a:xfrm>
              <a:custGeom>
                <a:avLst/>
                <a:gdLst>
                  <a:gd name="T0" fmla="*/ 2147483647 w 425"/>
                  <a:gd name="T1" fmla="*/ 2147483647 h 256"/>
                  <a:gd name="T2" fmla="*/ 2147483647 w 425"/>
                  <a:gd name="T3" fmla="*/ 2147483647 h 256"/>
                  <a:gd name="T4" fmla="*/ 2147483647 w 425"/>
                  <a:gd name="T5" fmla="*/ 2147483647 h 256"/>
                  <a:gd name="T6" fmla="*/ 2147483647 w 425"/>
                  <a:gd name="T7" fmla="*/ 2147483647 h 256"/>
                  <a:gd name="T8" fmla="*/ 2147483647 w 425"/>
                  <a:gd name="T9" fmla="*/ 2147483647 h 256"/>
                  <a:gd name="T10" fmla="*/ 2147483647 w 425"/>
                  <a:gd name="T11" fmla="*/ 2147483647 h 256"/>
                  <a:gd name="T12" fmla="*/ 0 w 425"/>
                  <a:gd name="T13" fmla="*/ 2147483647 h 256"/>
                  <a:gd name="T14" fmla="*/ 2147483647 w 425"/>
                  <a:gd name="T15" fmla="*/ 2147483647 h 256"/>
                  <a:gd name="T16" fmla="*/ 2147483647 w 425"/>
                  <a:gd name="T17" fmla="*/ 2147483647 h 256"/>
                  <a:gd name="T18" fmla="*/ 2147483647 w 425"/>
                  <a:gd name="T19" fmla="*/ 2147483647 h 256"/>
                  <a:gd name="T20" fmla="*/ 2147483647 w 425"/>
                  <a:gd name="T21" fmla="*/ 2147483647 h 256"/>
                  <a:gd name="T22" fmla="*/ 2147483647 w 425"/>
                  <a:gd name="T23" fmla="*/ 2147483647 h 256"/>
                  <a:gd name="T24" fmla="*/ 2147483647 w 425"/>
                  <a:gd name="T25" fmla="*/ 2147483647 h 256"/>
                  <a:gd name="T26" fmla="*/ 2147483647 w 425"/>
                  <a:gd name="T27" fmla="*/ 2147483647 h 256"/>
                  <a:gd name="T28" fmla="*/ 2147483647 w 425"/>
                  <a:gd name="T29" fmla="*/ 2147483647 h 256"/>
                  <a:gd name="T30" fmla="*/ 2147483647 w 425"/>
                  <a:gd name="T31" fmla="*/ 2147483647 h 256"/>
                  <a:gd name="T32" fmla="*/ 2147483647 w 425"/>
                  <a:gd name="T33" fmla="*/ 2147483647 h 256"/>
                  <a:gd name="T34" fmla="*/ 2147483647 w 425"/>
                  <a:gd name="T35" fmla="*/ 2147483647 h 256"/>
                  <a:gd name="T36" fmla="*/ 2147483647 w 425"/>
                  <a:gd name="T37" fmla="*/ 2147483647 h 256"/>
                  <a:gd name="T38" fmla="*/ 2147483647 w 425"/>
                  <a:gd name="T39" fmla="*/ 2147483647 h 256"/>
                  <a:gd name="T40" fmla="*/ 2147483647 w 425"/>
                  <a:gd name="T41" fmla="*/ 2147483647 h 256"/>
                  <a:gd name="T42" fmla="*/ 2147483647 w 425"/>
                  <a:gd name="T43" fmla="*/ 2147483647 h 256"/>
                  <a:gd name="T44" fmla="*/ 2147483647 w 425"/>
                  <a:gd name="T45" fmla="*/ 2147483647 h 256"/>
                  <a:gd name="T46" fmla="*/ 2147483647 w 425"/>
                  <a:gd name="T47" fmla="*/ 2147483647 h 256"/>
                  <a:gd name="T48" fmla="*/ 2147483647 w 425"/>
                  <a:gd name="T49" fmla="*/ 2147483647 h 256"/>
                  <a:gd name="T50" fmla="*/ 2147483647 w 425"/>
                  <a:gd name="T51" fmla="*/ 2147483647 h 256"/>
                  <a:gd name="T52" fmla="*/ 2147483647 w 425"/>
                  <a:gd name="T53" fmla="*/ 2147483647 h 256"/>
                  <a:gd name="T54" fmla="*/ 2147483647 w 425"/>
                  <a:gd name="T55" fmla="*/ 2147483647 h 256"/>
                  <a:gd name="T56" fmla="*/ 2147483647 w 425"/>
                  <a:gd name="T57" fmla="*/ 2147483647 h 256"/>
                  <a:gd name="T58" fmla="*/ 2147483647 w 425"/>
                  <a:gd name="T59" fmla="*/ 0 h 256"/>
                  <a:gd name="T60" fmla="*/ 2147483647 w 425"/>
                  <a:gd name="T61" fmla="*/ 2147483647 h 256"/>
                  <a:gd name="T62" fmla="*/ 2147483647 w 425"/>
                  <a:gd name="T63" fmla="*/ 2147483647 h 256"/>
                  <a:gd name="T64" fmla="*/ 2147483647 w 425"/>
                  <a:gd name="T65" fmla="*/ 2147483647 h 256"/>
                  <a:gd name="T66" fmla="*/ 2147483647 w 425"/>
                  <a:gd name="T67" fmla="*/ 2147483647 h 256"/>
                  <a:gd name="T68" fmla="*/ 2147483647 w 425"/>
                  <a:gd name="T69" fmla="*/ 2147483647 h 2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25"/>
                  <a:gd name="T106" fmla="*/ 0 h 256"/>
                  <a:gd name="T107" fmla="*/ 425 w 425"/>
                  <a:gd name="T108" fmla="*/ 256 h 25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25" h="256">
                    <a:moveTo>
                      <a:pt x="125" y="100"/>
                    </a:moveTo>
                    <a:lnTo>
                      <a:pt x="106" y="87"/>
                    </a:lnTo>
                    <a:lnTo>
                      <a:pt x="102" y="68"/>
                    </a:lnTo>
                    <a:lnTo>
                      <a:pt x="95" y="53"/>
                    </a:lnTo>
                    <a:lnTo>
                      <a:pt x="85" y="34"/>
                    </a:lnTo>
                    <a:lnTo>
                      <a:pt x="68" y="34"/>
                    </a:lnTo>
                    <a:lnTo>
                      <a:pt x="55" y="43"/>
                    </a:lnTo>
                    <a:lnTo>
                      <a:pt x="38" y="62"/>
                    </a:lnTo>
                    <a:lnTo>
                      <a:pt x="19" y="106"/>
                    </a:lnTo>
                    <a:lnTo>
                      <a:pt x="21" y="119"/>
                    </a:lnTo>
                    <a:lnTo>
                      <a:pt x="21" y="129"/>
                    </a:lnTo>
                    <a:lnTo>
                      <a:pt x="15" y="138"/>
                    </a:lnTo>
                    <a:lnTo>
                      <a:pt x="6" y="146"/>
                    </a:lnTo>
                    <a:lnTo>
                      <a:pt x="0" y="157"/>
                    </a:lnTo>
                    <a:lnTo>
                      <a:pt x="4" y="169"/>
                    </a:lnTo>
                    <a:lnTo>
                      <a:pt x="4" y="197"/>
                    </a:lnTo>
                    <a:lnTo>
                      <a:pt x="8" y="218"/>
                    </a:lnTo>
                    <a:lnTo>
                      <a:pt x="19" y="222"/>
                    </a:lnTo>
                    <a:lnTo>
                      <a:pt x="34" y="216"/>
                    </a:lnTo>
                    <a:lnTo>
                      <a:pt x="55" y="201"/>
                    </a:lnTo>
                    <a:lnTo>
                      <a:pt x="66" y="190"/>
                    </a:lnTo>
                    <a:lnTo>
                      <a:pt x="81" y="197"/>
                    </a:lnTo>
                    <a:lnTo>
                      <a:pt x="97" y="201"/>
                    </a:lnTo>
                    <a:lnTo>
                      <a:pt x="112" y="205"/>
                    </a:lnTo>
                    <a:lnTo>
                      <a:pt x="123" y="212"/>
                    </a:lnTo>
                    <a:lnTo>
                      <a:pt x="146" y="197"/>
                    </a:lnTo>
                    <a:lnTo>
                      <a:pt x="157" y="197"/>
                    </a:lnTo>
                    <a:lnTo>
                      <a:pt x="165" y="203"/>
                    </a:lnTo>
                    <a:lnTo>
                      <a:pt x="182" y="209"/>
                    </a:lnTo>
                    <a:lnTo>
                      <a:pt x="195" y="197"/>
                    </a:lnTo>
                    <a:lnTo>
                      <a:pt x="214" y="190"/>
                    </a:lnTo>
                    <a:lnTo>
                      <a:pt x="226" y="195"/>
                    </a:lnTo>
                    <a:lnTo>
                      <a:pt x="237" y="216"/>
                    </a:lnTo>
                    <a:lnTo>
                      <a:pt x="258" y="218"/>
                    </a:lnTo>
                    <a:lnTo>
                      <a:pt x="284" y="216"/>
                    </a:lnTo>
                    <a:lnTo>
                      <a:pt x="300" y="239"/>
                    </a:lnTo>
                    <a:lnTo>
                      <a:pt x="313" y="254"/>
                    </a:lnTo>
                    <a:lnTo>
                      <a:pt x="326" y="256"/>
                    </a:lnTo>
                    <a:lnTo>
                      <a:pt x="345" y="248"/>
                    </a:lnTo>
                    <a:lnTo>
                      <a:pt x="364" y="243"/>
                    </a:lnTo>
                    <a:lnTo>
                      <a:pt x="376" y="231"/>
                    </a:lnTo>
                    <a:lnTo>
                      <a:pt x="383" y="220"/>
                    </a:lnTo>
                    <a:lnTo>
                      <a:pt x="406" y="190"/>
                    </a:lnTo>
                    <a:lnTo>
                      <a:pt x="419" y="178"/>
                    </a:lnTo>
                    <a:lnTo>
                      <a:pt x="425" y="154"/>
                    </a:lnTo>
                    <a:lnTo>
                      <a:pt x="421" y="121"/>
                    </a:lnTo>
                    <a:lnTo>
                      <a:pt x="410" y="112"/>
                    </a:lnTo>
                    <a:lnTo>
                      <a:pt x="391" y="91"/>
                    </a:lnTo>
                    <a:lnTo>
                      <a:pt x="383" y="68"/>
                    </a:lnTo>
                    <a:lnTo>
                      <a:pt x="374" y="43"/>
                    </a:lnTo>
                    <a:lnTo>
                      <a:pt x="357" y="28"/>
                    </a:lnTo>
                    <a:lnTo>
                      <a:pt x="347" y="26"/>
                    </a:lnTo>
                    <a:lnTo>
                      <a:pt x="313" y="28"/>
                    </a:lnTo>
                    <a:lnTo>
                      <a:pt x="298" y="40"/>
                    </a:lnTo>
                    <a:lnTo>
                      <a:pt x="288" y="43"/>
                    </a:lnTo>
                    <a:lnTo>
                      <a:pt x="271" y="26"/>
                    </a:lnTo>
                    <a:lnTo>
                      <a:pt x="256" y="17"/>
                    </a:lnTo>
                    <a:lnTo>
                      <a:pt x="245" y="7"/>
                    </a:lnTo>
                    <a:lnTo>
                      <a:pt x="237" y="2"/>
                    </a:lnTo>
                    <a:lnTo>
                      <a:pt x="220" y="0"/>
                    </a:lnTo>
                    <a:lnTo>
                      <a:pt x="205" y="7"/>
                    </a:lnTo>
                    <a:lnTo>
                      <a:pt x="192" y="7"/>
                    </a:lnTo>
                    <a:lnTo>
                      <a:pt x="186" y="13"/>
                    </a:lnTo>
                    <a:lnTo>
                      <a:pt x="178" y="26"/>
                    </a:lnTo>
                    <a:lnTo>
                      <a:pt x="178" y="53"/>
                    </a:lnTo>
                    <a:lnTo>
                      <a:pt x="184" y="81"/>
                    </a:lnTo>
                    <a:lnTo>
                      <a:pt x="184" y="93"/>
                    </a:lnTo>
                    <a:lnTo>
                      <a:pt x="165" y="112"/>
                    </a:lnTo>
                    <a:lnTo>
                      <a:pt x="157" y="123"/>
                    </a:lnTo>
                    <a:lnTo>
                      <a:pt x="148" y="110"/>
                    </a:lnTo>
                    <a:lnTo>
                      <a:pt x="125" y="10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8" name="Freeform 186"/>
              <p:cNvSpPr>
                <a:spLocks/>
              </p:cNvSpPr>
              <p:nvPr/>
            </p:nvSpPr>
            <p:spPr bwMode="auto">
              <a:xfrm>
                <a:off x="5526511" y="1874775"/>
                <a:ext cx="625667" cy="546561"/>
              </a:xfrm>
              <a:custGeom>
                <a:avLst/>
                <a:gdLst>
                  <a:gd name="T0" fmla="*/ 2147483647 w 332"/>
                  <a:gd name="T1" fmla="*/ 2147483647 h 294"/>
                  <a:gd name="T2" fmla="*/ 0 w 332"/>
                  <a:gd name="T3" fmla="*/ 2147483647 h 294"/>
                  <a:gd name="T4" fmla="*/ 2147483647 w 332"/>
                  <a:gd name="T5" fmla="*/ 2147483647 h 294"/>
                  <a:gd name="T6" fmla="*/ 2147483647 w 332"/>
                  <a:gd name="T7" fmla="*/ 2147483647 h 294"/>
                  <a:gd name="T8" fmla="*/ 2147483647 w 332"/>
                  <a:gd name="T9" fmla="*/ 2147483647 h 294"/>
                  <a:gd name="T10" fmla="*/ 2147483647 w 332"/>
                  <a:gd name="T11" fmla="*/ 2147483647 h 294"/>
                  <a:gd name="T12" fmla="*/ 2147483647 w 332"/>
                  <a:gd name="T13" fmla="*/ 2147483647 h 294"/>
                  <a:gd name="T14" fmla="*/ 2147483647 w 332"/>
                  <a:gd name="T15" fmla="*/ 2147483647 h 294"/>
                  <a:gd name="T16" fmla="*/ 2147483647 w 332"/>
                  <a:gd name="T17" fmla="*/ 2147483647 h 294"/>
                  <a:gd name="T18" fmla="*/ 2147483647 w 332"/>
                  <a:gd name="T19" fmla="*/ 2147483647 h 294"/>
                  <a:gd name="T20" fmla="*/ 2147483647 w 332"/>
                  <a:gd name="T21" fmla="*/ 2147483647 h 294"/>
                  <a:gd name="T22" fmla="*/ 2147483647 w 332"/>
                  <a:gd name="T23" fmla="*/ 2147483647 h 294"/>
                  <a:gd name="T24" fmla="*/ 2147483647 w 332"/>
                  <a:gd name="T25" fmla="*/ 2147483647 h 294"/>
                  <a:gd name="T26" fmla="*/ 2147483647 w 332"/>
                  <a:gd name="T27" fmla="*/ 2147483647 h 294"/>
                  <a:gd name="T28" fmla="*/ 2147483647 w 332"/>
                  <a:gd name="T29" fmla="*/ 2147483647 h 294"/>
                  <a:gd name="T30" fmla="*/ 2147483647 w 332"/>
                  <a:gd name="T31" fmla="*/ 2147483647 h 294"/>
                  <a:gd name="T32" fmla="*/ 2147483647 w 332"/>
                  <a:gd name="T33" fmla="*/ 2147483647 h 294"/>
                  <a:gd name="T34" fmla="*/ 2147483647 w 332"/>
                  <a:gd name="T35" fmla="*/ 2147483647 h 294"/>
                  <a:gd name="T36" fmla="*/ 2147483647 w 332"/>
                  <a:gd name="T37" fmla="*/ 2147483647 h 294"/>
                  <a:gd name="T38" fmla="*/ 2147483647 w 332"/>
                  <a:gd name="T39" fmla="*/ 2147483647 h 294"/>
                  <a:gd name="T40" fmla="*/ 2147483647 w 332"/>
                  <a:gd name="T41" fmla="*/ 2147483647 h 294"/>
                  <a:gd name="T42" fmla="*/ 2147483647 w 332"/>
                  <a:gd name="T43" fmla="*/ 2147483647 h 294"/>
                  <a:gd name="T44" fmla="*/ 2147483647 w 332"/>
                  <a:gd name="T45" fmla="*/ 2147483647 h 294"/>
                  <a:gd name="T46" fmla="*/ 2147483647 w 332"/>
                  <a:gd name="T47" fmla="*/ 2147483647 h 294"/>
                  <a:gd name="T48" fmla="*/ 2147483647 w 332"/>
                  <a:gd name="T49" fmla="*/ 2147483647 h 294"/>
                  <a:gd name="T50" fmla="*/ 2147483647 w 332"/>
                  <a:gd name="T51" fmla="*/ 2147483647 h 294"/>
                  <a:gd name="T52" fmla="*/ 2147483647 w 332"/>
                  <a:gd name="T53" fmla="*/ 2147483647 h 294"/>
                  <a:gd name="T54" fmla="*/ 2147483647 w 332"/>
                  <a:gd name="T55" fmla="*/ 2147483647 h 294"/>
                  <a:gd name="T56" fmla="*/ 2147483647 w 332"/>
                  <a:gd name="T57" fmla="*/ 2147483647 h 294"/>
                  <a:gd name="T58" fmla="*/ 2147483647 w 332"/>
                  <a:gd name="T59" fmla="*/ 2147483647 h 294"/>
                  <a:gd name="T60" fmla="*/ 2147483647 w 332"/>
                  <a:gd name="T61" fmla="*/ 2147483647 h 294"/>
                  <a:gd name="T62" fmla="*/ 2147483647 w 332"/>
                  <a:gd name="T63" fmla="*/ 2147483647 h 294"/>
                  <a:gd name="T64" fmla="*/ 2147483647 w 332"/>
                  <a:gd name="T65" fmla="*/ 2147483647 h 294"/>
                  <a:gd name="T66" fmla="*/ 2147483647 w 332"/>
                  <a:gd name="T67" fmla="*/ 2147483647 h 294"/>
                  <a:gd name="T68" fmla="*/ 2147483647 w 332"/>
                  <a:gd name="T69" fmla="*/ 2147483647 h 294"/>
                  <a:gd name="T70" fmla="*/ 2147483647 w 332"/>
                  <a:gd name="T71" fmla="*/ 2147483647 h 294"/>
                  <a:gd name="T72" fmla="*/ 2147483647 w 332"/>
                  <a:gd name="T73" fmla="*/ 2147483647 h 294"/>
                  <a:gd name="T74" fmla="*/ 2147483647 w 332"/>
                  <a:gd name="T75" fmla="*/ 2147483647 h 294"/>
                  <a:gd name="T76" fmla="*/ 2147483647 w 332"/>
                  <a:gd name="T77" fmla="*/ 0 h 294"/>
                  <a:gd name="T78" fmla="*/ 2147483647 w 332"/>
                  <a:gd name="T79" fmla="*/ 0 h 294"/>
                  <a:gd name="T80" fmla="*/ 2147483647 w 332"/>
                  <a:gd name="T81" fmla="*/ 2147483647 h 294"/>
                  <a:gd name="T82" fmla="*/ 2147483647 w 332"/>
                  <a:gd name="T83" fmla="*/ 2147483647 h 294"/>
                  <a:gd name="T84" fmla="*/ 2147483647 w 332"/>
                  <a:gd name="T85" fmla="*/ 2147483647 h 294"/>
                  <a:gd name="T86" fmla="*/ 2147483647 w 332"/>
                  <a:gd name="T87" fmla="*/ 2147483647 h 294"/>
                  <a:gd name="T88" fmla="*/ 2147483647 w 332"/>
                  <a:gd name="T89" fmla="*/ 2147483647 h 294"/>
                  <a:gd name="T90" fmla="*/ 2147483647 w 332"/>
                  <a:gd name="T91" fmla="*/ 2147483647 h 294"/>
                  <a:gd name="T92" fmla="*/ 2147483647 w 332"/>
                  <a:gd name="T93" fmla="*/ 2147483647 h 294"/>
                  <a:gd name="T94" fmla="*/ 2147483647 w 332"/>
                  <a:gd name="T95" fmla="*/ 2147483647 h 294"/>
                  <a:gd name="T96" fmla="*/ 2147483647 w 332"/>
                  <a:gd name="T97" fmla="*/ 0 h 294"/>
                  <a:gd name="T98" fmla="*/ 2147483647 w 332"/>
                  <a:gd name="T99" fmla="*/ 2147483647 h 294"/>
                  <a:gd name="T100" fmla="*/ 2147483647 w 332"/>
                  <a:gd name="T101" fmla="*/ 2147483647 h 294"/>
                  <a:gd name="T102" fmla="*/ 2147483647 w 332"/>
                  <a:gd name="T103" fmla="*/ 2147483647 h 29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332"/>
                  <a:gd name="T157" fmla="*/ 0 h 294"/>
                  <a:gd name="T158" fmla="*/ 332 w 332"/>
                  <a:gd name="T159" fmla="*/ 294 h 29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332" h="294">
                    <a:moveTo>
                      <a:pt x="2" y="32"/>
                    </a:moveTo>
                    <a:lnTo>
                      <a:pt x="0" y="41"/>
                    </a:lnTo>
                    <a:lnTo>
                      <a:pt x="6" y="75"/>
                    </a:lnTo>
                    <a:lnTo>
                      <a:pt x="21" y="127"/>
                    </a:lnTo>
                    <a:lnTo>
                      <a:pt x="34" y="140"/>
                    </a:lnTo>
                    <a:lnTo>
                      <a:pt x="63" y="153"/>
                    </a:lnTo>
                    <a:lnTo>
                      <a:pt x="76" y="159"/>
                    </a:lnTo>
                    <a:lnTo>
                      <a:pt x="78" y="176"/>
                    </a:lnTo>
                    <a:lnTo>
                      <a:pt x="78" y="203"/>
                    </a:lnTo>
                    <a:lnTo>
                      <a:pt x="108" y="237"/>
                    </a:lnTo>
                    <a:lnTo>
                      <a:pt x="127" y="248"/>
                    </a:lnTo>
                    <a:lnTo>
                      <a:pt x="135" y="254"/>
                    </a:lnTo>
                    <a:lnTo>
                      <a:pt x="160" y="288"/>
                    </a:lnTo>
                    <a:lnTo>
                      <a:pt x="169" y="282"/>
                    </a:lnTo>
                    <a:lnTo>
                      <a:pt x="186" y="279"/>
                    </a:lnTo>
                    <a:lnTo>
                      <a:pt x="205" y="294"/>
                    </a:lnTo>
                    <a:lnTo>
                      <a:pt x="220" y="284"/>
                    </a:lnTo>
                    <a:lnTo>
                      <a:pt x="241" y="256"/>
                    </a:lnTo>
                    <a:lnTo>
                      <a:pt x="256" y="248"/>
                    </a:lnTo>
                    <a:lnTo>
                      <a:pt x="271" y="254"/>
                    </a:lnTo>
                    <a:lnTo>
                      <a:pt x="281" y="250"/>
                    </a:lnTo>
                    <a:lnTo>
                      <a:pt x="281" y="241"/>
                    </a:lnTo>
                    <a:lnTo>
                      <a:pt x="283" y="184"/>
                    </a:lnTo>
                    <a:lnTo>
                      <a:pt x="292" y="170"/>
                    </a:lnTo>
                    <a:lnTo>
                      <a:pt x="292" y="144"/>
                    </a:lnTo>
                    <a:lnTo>
                      <a:pt x="296" y="134"/>
                    </a:lnTo>
                    <a:lnTo>
                      <a:pt x="313" y="121"/>
                    </a:lnTo>
                    <a:lnTo>
                      <a:pt x="332" y="119"/>
                    </a:lnTo>
                    <a:lnTo>
                      <a:pt x="332" y="92"/>
                    </a:lnTo>
                    <a:lnTo>
                      <a:pt x="325" y="68"/>
                    </a:lnTo>
                    <a:lnTo>
                      <a:pt x="313" y="62"/>
                    </a:lnTo>
                    <a:lnTo>
                      <a:pt x="309" y="64"/>
                    </a:lnTo>
                    <a:lnTo>
                      <a:pt x="285" y="41"/>
                    </a:lnTo>
                    <a:lnTo>
                      <a:pt x="273" y="26"/>
                    </a:lnTo>
                    <a:lnTo>
                      <a:pt x="258" y="26"/>
                    </a:lnTo>
                    <a:lnTo>
                      <a:pt x="228" y="26"/>
                    </a:lnTo>
                    <a:lnTo>
                      <a:pt x="222" y="20"/>
                    </a:lnTo>
                    <a:lnTo>
                      <a:pt x="215" y="3"/>
                    </a:lnTo>
                    <a:lnTo>
                      <a:pt x="207" y="0"/>
                    </a:lnTo>
                    <a:lnTo>
                      <a:pt x="182" y="0"/>
                    </a:lnTo>
                    <a:lnTo>
                      <a:pt x="171" y="15"/>
                    </a:lnTo>
                    <a:lnTo>
                      <a:pt x="160" y="13"/>
                    </a:lnTo>
                    <a:lnTo>
                      <a:pt x="144" y="7"/>
                    </a:lnTo>
                    <a:lnTo>
                      <a:pt x="135" y="5"/>
                    </a:lnTo>
                    <a:lnTo>
                      <a:pt x="122" y="9"/>
                    </a:lnTo>
                    <a:lnTo>
                      <a:pt x="114" y="17"/>
                    </a:lnTo>
                    <a:lnTo>
                      <a:pt x="97" y="9"/>
                    </a:lnTo>
                    <a:lnTo>
                      <a:pt x="61" y="3"/>
                    </a:lnTo>
                    <a:lnTo>
                      <a:pt x="51" y="0"/>
                    </a:lnTo>
                    <a:lnTo>
                      <a:pt x="42" y="9"/>
                    </a:lnTo>
                    <a:lnTo>
                      <a:pt x="23" y="22"/>
                    </a:lnTo>
                    <a:lnTo>
                      <a:pt x="2" y="32"/>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19" name="Freeform 187"/>
              <p:cNvSpPr>
                <a:spLocks/>
              </p:cNvSpPr>
              <p:nvPr/>
            </p:nvSpPr>
            <p:spPr bwMode="auto">
              <a:xfrm>
                <a:off x="5325466" y="1977473"/>
                <a:ext cx="429821" cy="358572"/>
              </a:xfrm>
              <a:custGeom>
                <a:avLst/>
                <a:gdLst>
                  <a:gd name="T0" fmla="*/ 0 w 228"/>
                  <a:gd name="T1" fmla="*/ 2147483647 h 192"/>
                  <a:gd name="T2" fmla="*/ 2147483647 w 228"/>
                  <a:gd name="T3" fmla="*/ 2147483647 h 192"/>
                  <a:gd name="T4" fmla="*/ 2147483647 w 228"/>
                  <a:gd name="T5" fmla="*/ 2147483647 h 192"/>
                  <a:gd name="T6" fmla="*/ 2147483647 w 228"/>
                  <a:gd name="T7" fmla="*/ 2147483647 h 192"/>
                  <a:gd name="T8" fmla="*/ 2147483647 w 228"/>
                  <a:gd name="T9" fmla="*/ 2147483647 h 192"/>
                  <a:gd name="T10" fmla="*/ 2147483647 w 228"/>
                  <a:gd name="T11" fmla="*/ 2147483647 h 192"/>
                  <a:gd name="T12" fmla="*/ 2147483647 w 228"/>
                  <a:gd name="T13" fmla="*/ 2147483647 h 192"/>
                  <a:gd name="T14" fmla="*/ 2147483647 w 228"/>
                  <a:gd name="T15" fmla="*/ 2147483647 h 192"/>
                  <a:gd name="T16" fmla="*/ 2147483647 w 228"/>
                  <a:gd name="T17" fmla="*/ 2147483647 h 192"/>
                  <a:gd name="T18" fmla="*/ 2147483647 w 228"/>
                  <a:gd name="T19" fmla="*/ 0 h 192"/>
                  <a:gd name="T20" fmla="*/ 2147483647 w 228"/>
                  <a:gd name="T21" fmla="*/ 0 h 192"/>
                  <a:gd name="T22" fmla="*/ 2147483647 w 228"/>
                  <a:gd name="T23" fmla="*/ 2147483647 h 192"/>
                  <a:gd name="T24" fmla="*/ 2147483647 w 228"/>
                  <a:gd name="T25" fmla="*/ 2147483647 h 192"/>
                  <a:gd name="T26" fmla="*/ 0 w 228"/>
                  <a:gd name="T27" fmla="*/ 2147483647 h 19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8"/>
                  <a:gd name="T43" fmla="*/ 0 h 192"/>
                  <a:gd name="T44" fmla="*/ 228 w 228"/>
                  <a:gd name="T45" fmla="*/ 192 h 19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8" h="192">
                    <a:moveTo>
                      <a:pt x="0" y="126"/>
                    </a:moveTo>
                    <a:lnTo>
                      <a:pt x="39" y="159"/>
                    </a:lnTo>
                    <a:lnTo>
                      <a:pt x="69" y="180"/>
                    </a:lnTo>
                    <a:lnTo>
                      <a:pt x="228" y="192"/>
                    </a:lnTo>
                    <a:lnTo>
                      <a:pt x="183" y="147"/>
                    </a:lnTo>
                    <a:lnTo>
                      <a:pt x="189" y="102"/>
                    </a:lnTo>
                    <a:lnTo>
                      <a:pt x="132" y="81"/>
                    </a:lnTo>
                    <a:lnTo>
                      <a:pt x="111" y="75"/>
                    </a:lnTo>
                    <a:lnTo>
                      <a:pt x="51" y="90"/>
                    </a:lnTo>
                    <a:lnTo>
                      <a:pt x="75" y="0"/>
                    </a:lnTo>
                    <a:lnTo>
                      <a:pt x="54" y="0"/>
                    </a:lnTo>
                    <a:lnTo>
                      <a:pt x="30" y="90"/>
                    </a:lnTo>
                    <a:lnTo>
                      <a:pt x="3" y="93"/>
                    </a:lnTo>
                    <a:lnTo>
                      <a:pt x="0" y="126"/>
                    </a:lnTo>
                    <a:close/>
                  </a:path>
                </a:pathLst>
              </a:custGeom>
              <a:solidFill>
                <a:srgbClr val="EAEAEA">
                  <a:lumMod val="75000"/>
                </a:srgbClr>
              </a:solidFill>
              <a:ln w="9525" cap="rnd">
                <a:solidFill>
                  <a:srgbClr val="EAEAEA"/>
                </a:solidFill>
                <a:round/>
                <a:headEnd/>
                <a:tailEnd/>
              </a:ln>
            </p:spPr>
            <p:txBody>
              <a:bodyPr/>
              <a:lstStyle/>
              <a:p>
                <a:pPr defTabSz="685800" fontAlgn="auto">
                  <a:spcBef>
                    <a:spcPts val="0"/>
                  </a:spcBef>
                  <a:spcAft>
                    <a:spcPts val="0"/>
                  </a:spcAft>
                  <a:defRPr/>
                </a:pPr>
                <a:endParaRPr lang="en-US" sz="1350" kern="0">
                  <a:solidFill>
                    <a:srgbClr val="000000"/>
                  </a:solidFill>
                  <a:latin typeface="Calibri" panose="020F0502020204030204"/>
                  <a:ea typeface="ＭＳ Ｐゴシック" pitchFamily="34" charset="-128"/>
                </a:endParaRPr>
              </a:p>
            </p:txBody>
          </p:sp>
          <p:sp>
            <p:nvSpPr>
              <p:cNvPr id="120" name="Freeform 192"/>
              <p:cNvSpPr>
                <a:spLocks/>
              </p:cNvSpPr>
              <p:nvPr/>
            </p:nvSpPr>
            <p:spPr bwMode="auto">
              <a:xfrm>
                <a:off x="5498781" y="4788606"/>
                <a:ext cx="181981" cy="247171"/>
              </a:xfrm>
              <a:custGeom>
                <a:avLst/>
                <a:gdLst>
                  <a:gd name="T0" fmla="*/ 2147483647 w 96"/>
                  <a:gd name="T1" fmla="*/ 2147483647 h 133"/>
                  <a:gd name="T2" fmla="*/ 2147483647 w 96"/>
                  <a:gd name="T3" fmla="*/ 2147483647 h 133"/>
                  <a:gd name="T4" fmla="*/ 2147483647 w 96"/>
                  <a:gd name="T5" fmla="*/ 2147483647 h 133"/>
                  <a:gd name="T6" fmla="*/ 2147483647 w 96"/>
                  <a:gd name="T7" fmla="*/ 2147483647 h 133"/>
                  <a:gd name="T8" fmla="*/ 2147483647 w 96"/>
                  <a:gd name="T9" fmla="*/ 2147483647 h 133"/>
                  <a:gd name="T10" fmla="*/ 2147483647 w 96"/>
                  <a:gd name="T11" fmla="*/ 2147483647 h 133"/>
                  <a:gd name="T12" fmla="*/ 2147483647 w 96"/>
                  <a:gd name="T13" fmla="*/ 2147483647 h 133"/>
                  <a:gd name="T14" fmla="*/ 2147483647 w 96"/>
                  <a:gd name="T15" fmla="*/ 0 h 133"/>
                  <a:gd name="T16" fmla="*/ 2147483647 w 96"/>
                  <a:gd name="T17" fmla="*/ 2147483647 h 133"/>
                  <a:gd name="T18" fmla="*/ 2147483647 w 96"/>
                  <a:gd name="T19" fmla="*/ 2147483647 h 133"/>
                  <a:gd name="T20" fmla="*/ 2147483647 w 96"/>
                  <a:gd name="T21" fmla="*/ 2147483647 h 133"/>
                  <a:gd name="T22" fmla="*/ 0 w 96"/>
                  <a:gd name="T23" fmla="*/ 2147483647 h 133"/>
                  <a:gd name="T24" fmla="*/ 2147483647 w 96"/>
                  <a:gd name="T25" fmla="*/ 2147483647 h 1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6"/>
                  <a:gd name="T40" fmla="*/ 0 h 133"/>
                  <a:gd name="T41" fmla="*/ 96 w 96"/>
                  <a:gd name="T42" fmla="*/ 133 h 1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6" h="133">
                    <a:moveTo>
                      <a:pt x="15" y="85"/>
                    </a:moveTo>
                    <a:lnTo>
                      <a:pt x="18" y="133"/>
                    </a:lnTo>
                    <a:lnTo>
                      <a:pt x="51" y="112"/>
                    </a:lnTo>
                    <a:lnTo>
                      <a:pt x="96" y="97"/>
                    </a:lnTo>
                    <a:lnTo>
                      <a:pt x="87" y="48"/>
                    </a:lnTo>
                    <a:lnTo>
                      <a:pt x="71" y="32"/>
                    </a:lnTo>
                    <a:lnTo>
                      <a:pt x="61" y="20"/>
                    </a:lnTo>
                    <a:lnTo>
                      <a:pt x="49" y="0"/>
                    </a:lnTo>
                    <a:lnTo>
                      <a:pt x="35" y="10"/>
                    </a:lnTo>
                    <a:lnTo>
                      <a:pt x="23" y="38"/>
                    </a:lnTo>
                    <a:lnTo>
                      <a:pt x="25" y="48"/>
                    </a:lnTo>
                    <a:lnTo>
                      <a:pt x="0" y="67"/>
                    </a:lnTo>
                    <a:lnTo>
                      <a:pt x="15" y="85"/>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21" name="Freeform 193"/>
              <p:cNvSpPr>
                <a:spLocks/>
              </p:cNvSpPr>
              <p:nvPr/>
            </p:nvSpPr>
            <p:spPr bwMode="auto">
              <a:xfrm>
                <a:off x="5150419" y="4698093"/>
                <a:ext cx="395158" cy="313315"/>
              </a:xfrm>
              <a:custGeom>
                <a:avLst/>
                <a:gdLst>
                  <a:gd name="T0" fmla="*/ 0 w 211"/>
                  <a:gd name="T1" fmla="*/ 2147483647 h 169"/>
                  <a:gd name="T2" fmla="*/ 2147483647 w 211"/>
                  <a:gd name="T3" fmla="*/ 2147483647 h 169"/>
                  <a:gd name="T4" fmla="*/ 2147483647 w 211"/>
                  <a:gd name="T5" fmla="*/ 2147483647 h 169"/>
                  <a:gd name="T6" fmla="*/ 2147483647 w 211"/>
                  <a:gd name="T7" fmla="*/ 2147483647 h 169"/>
                  <a:gd name="T8" fmla="*/ 2147483647 w 211"/>
                  <a:gd name="T9" fmla="*/ 2147483647 h 169"/>
                  <a:gd name="T10" fmla="*/ 2147483647 w 211"/>
                  <a:gd name="T11" fmla="*/ 2147483647 h 169"/>
                  <a:gd name="T12" fmla="*/ 2147483647 w 211"/>
                  <a:gd name="T13" fmla="*/ 2147483647 h 169"/>
                  <a:gd name="T14" fmla="*/ 2147483647 w 211"/>
                  <a:gd name="T15" fmla="*/ 2147483647 h 169"/>
                  <a:gd name="T16" fmla="*/ 2147483647 w 211"/>
                  <a:gd name="T17" fmla="*/ 2147483647 h 169"/>
                  <a:gd name="T18" fmla="*/ 2147483647 w 211"/>
                  <a:gd name="T19" fmla="*/ 2147483647 h 169"/>
                  <a:gd name="T20" fmla="*/ 2147483647 w 211"/>
                  <a:gd name="T21" fmla="*/ 2147483647 h 169"/>
                  <a:gd name="T22" fmla="*/ 2147483647 w 211"/>
                  <a:gd name="T23" fmla="*/ 2147483647 h 169"/>
                  <a:gd name="T24" fmla="*/ 2147483647 w 211"/>
                  <a:gd name="T25" fmla="*/ 2147483647 h 169"/>
                  <a:gd name="T26" fmla="*/ 2147483647 w 211"/>
                  <a:gd name="T27" fmla="*/ 2147483647 h 169"/>
                  <a:gd name="T28" fmla="*/ 2147483647 w 211"/>
                  <a:gd name="T29" fmla="*/ 2147483647 h 169"/>
                  <a:gd name="T30" fmla="*/ 2147483647 w 211"/>
                  <a:gd name="T31" fmla="*/ 2147483647 h 169"/>
                  <a:gd name="T32" fmla="*/ 2147483647 w 211"/>
                  <a:gd name="T33" fmla="*/ 2147483647 h 169"/>
                  <a:gd name="T34" fmla="*/ 2147483647 w 211"/>
                  <a:gd name="T35" fmla="*/ 2147483647 h 169"/>
                  <a:gd name="T36" fmla="*/ 2147483647 w 211"/>
                  <a:gd name="T37" fmla="*/ 0 h 169"/>
                  <a:gd name="T38" fmla="*/ 2147483647 w 211"/>
                  <a:gd name="T39" fmla="*/ 2147483647 h 169"/>
                  <a:gd name="T40" fmla="*/ 2147483647 w 211"/>
                  <a:gd name="T41" fmla="*/ 2147483647 h 169"/>
                  <a:gd name="T42" fmla="*/ 0 w 211"/>
                  <a:gd name="T43" fmla="*/ 2147483647 h 169"/>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11"/>
                  <a:gd name="T67" fmla="*/ 0 h 169"/>
                  <a:gd name="T68" fmla="*/ 211 w 211"/>
                  <a:gd name="T69" fmla="*/ 169 h 169"/>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11" h="169">
                    <a:moveTo>
                      <a:pt x="0" y="52"/>
                    </a:moveTo>
                    <a:lnTo>
                      <a:pt x="15" y="97"/>
                    </a:lnTo>
                    <a:lnTo>
                      <a:pt x="54" y="133"/>
                    </a:lnTo>
                    <a:lnTo>
                      <a:pt x="96" y="169"/>
                    </a:lnTo>
                    <a:lnTo>
                      <a:pt x="109" y="110"/>
                    </a:lnTo>
                    <a:lnTo>
                      <a:pt x="117" y="94"/>
                    </a:lnTo>
                    <a:lnTo>
                      <a:pt x="141" y="96"/>
                    </a:lnTo>
                    <a:lnTo>
                      <a:pt x="155" y="94"/>
                    </a:lnTo>
                    <a:lnTo>
                      <a:pt x="169" y="106"/>
                    </a:lnTo>
                    <a:lnTo>
                      <a:pt x="187" y="116"/>
                    </a:lnTo>
                    <a:lnTo>
                      <a:pt x="203" y="102"/>
                    </a:lnTo>
                    <a:lnTo>
                      <a:pt x="211" y="84"/>
                    </a:lnTo>
                    <a:lnTo>
                      <a:pt x="205" y="76"/>
                    </a:lnTo>
                    <a:lnTo>
                      <a:pt x="175" y="84"/>
                    </a:lnTo>
                    <a:lnTo>
                      <a:pt x="151" y="80"/>
                    </a:lnTo>
                    <a:lnTo>
                      <a:pt x="127" y="52"/>
                    </a:lnTo>
                    <a:lnTo>
                      <a:pt x="107" y="42"/>
                    </a:lnTo>
                    <a:lnTo>
                      <a:pt x="77" y="24"/>
                    </a:lnTo>
                    <a:lnTo>
                      <a:pt x="55" y="0"/>
                    </a:lnTo>
                    <a:lnTo>
                      <a:pt x="39" y="4"/>
                    </a:lnTo>
                    <a:lnTo>
                      <a:pt x="35" y="32"/>
                    </a:lnTo>
                    <a:lnTo>
                      <a:pt x="0" y="52"/>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22" name="TextBox 1"/>
              <p:cNvSpPr txBox="1">
                <a:spLocks noChangeArrowheads="1"/>
              </p:cNvSpPr>
              <p:nvPr/>
            </p:nvSpPr>
            <p:spPr bwMode="auto">
              <a:xfrm>
                <a:off x="1807174" y="4633689"/>
                <a:ext cx="42462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FFFFFF"/>
                    </a:solidFill>
                  </a:rPr>
                  <a:t>ES</a:t>
                </a:r>
              </a:p>
            </p:txBody>
          </p:sp>
          <p:sp>
            <p:nvSpPr>
              <p:cNvPr id="123" name="TextBox 70"/>
              <p:cNvSpPr txBox="1">
                <a:spLocks noChangeArrowheads="1"/>
              </p:cNvSpPr>
              <p:nvPr/>
            </p:nvSpPr>
            <p:spPr bwMode="auto">
              <a:xfrm>
                <a:off x="5141752" y="2670249"/>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PL</a:t>
                </a:r>
              </a:p>
            </p:txBody>
          </p:sp>
          <p:sp>
            <p:nvSpPr>
              <p:cNvPr id="124" name="TextBox 71"/>
              <p:cNvSpPr txBox="1">
                <a:spLocks noChangeArrowheads="1"/>
              </p:cNvSpPr>
              <p:nvPr/>
            </p:nvSpPr>
            <p:spPr bwMode="auto">
              <a:xfrm>
                <a:off x="5141752" y="3375206"/>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SK</a:t>
                </a:r>
              </a:p>
            </p:txBody>
          </p:sp>
          <p:sp>
            <p:nvSpPr>
              <p:cNvPr id="125" name="TextBox 72"/>
              <p:cNvSpPr txBox="1">
                <a:spLocks noChangeArrowheads="1"/>
              </p:cNvSpPr>
              <p:nvPr/>
            </p:nvSpPr>
            <p:spPr bwMode="auto">
              <a:xfrm>
                <a:off x="5028129" y="3796417"/>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HU</a:t>
                </a:r>
              </a:p>
            </p:txBody>
          </p:sp>
          <p:sp>
            <p:nvSpPr>
              <p:cNvPr id="126" name="TextBox 74"/>
              <p:cNvSpPr txBox="1">
                <a:spLocks noChangeArrowheads="1"/>
              </p:cNvSpPr>
              <p:nvPr/>
            </p:nvSpPr>
            <p:spPr bwMode="auto">
              <a:xfrm>
                <a:off x="4583678" y="3961535"/>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SI</a:t>
                </a:r>
              </a:p>
            </p:txBody>
          </p:sp>
          <p:sp>
            <p:nvSpPr>
              <p:cNvPr id="127" name="TextBox 75"/>
              <p:cNvSpPr txBox="1">
                <a:spLocks noChangeArrowheads="1"/>
              </p:cNvSpPr>
              <p:nvPr/>
            </p:nvSpPr>
            <p:spPr bwMode="auto">
              <a:xfrm>
                <a:off x="4509154" y="3651969"/>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AT</a:t>
                </a:r>
              </a:p>
            </p:txBody>
          </p:sp>
          <p:sp>
            <p:nvSpPr>
              <p:cNvPr id="128" name="TextBox 76"/>
              <p:cNvSpPr txBox="1">
                <a:spLocks noChangeArrowheads="1"/>
              </p:cNvSpPr>
              <p:nvPr/>
            </p:nvSpPr>
            <p:spPr bwMode="auto">
              <a:xfrm>
                <a:off x="3926816" y="4116719"/>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IT</a:t>
                </a:r>
              </a:p>
            </p:txBody>
          </p:sp>
          <p:sp>
            <p:nvSpPr>
              <p:cNvPr id="129" name="TextBox 77"/>
              <p:cNvSpPr txBox="1">
                <a:spLocks noChangeArrowheads="1"/>
              </p:cNvSpPr>
              <p:nvPr/>
            </p:nvSpPr>
            <p:spPr bwMode="auto">
              <a:xfrm>
                <a:off x="4552482" y="3183736"/>
                <a:ext cx="45928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CZ</a:t>
                </a:r>
              </a:p>
            </p:txBody>
          </p:sp>
          <p:sp>
            <p:nvSpPr>
              <p:cNvPr id="130" name="TextBox 83"/>
              <p:cNvSpPr txBox="1">
                <a:spLocks noChangeArrowheads="1"/>
              </p:cNvSpPr>
              <p:nvPr/>
            </p:nvSpPr>
            <p:spPr bwMode="auto">
              <a:xfrm>
                <a:off x="2956253" y="353012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FFFFFF"/>
                    </a:solidFill>
                  </a:rPr>
                  <a:t>FR</a:t>
                </a:r>
              </a:p>
            </p:txBody>
          </p:sp>
          <p:sp>
            <p:nvSpPr>
              <p:cNvPr id="131" name="TextBox 84"/>
              <p:cNvSpPr txBox="1">
                <a:spLocks noChangeArrowheads="1"/>
              </p:cNvSpPr>
              <p:nvPr/>
            </p:nvSpPr>
            <p:spPr bwMode="auto">
              <a:xfrm>
                <a:off x="1110449" y="4501401"/>
                <a:ext cx="42462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FFFFFF"/>
                    </a:solidFill>
                  </a:rPr>
                  <a:t>PT</a:t>
                </a:r>
              </a:p>
            </p:txBody>
          </p:sp>
          <p:sp>
            <p:nvSpPr>
              <p:cNvPr id="132" name="TextBox 88"/>
              <p:cNvSpPr txBox="1">
                <a:spLocks noChangeArrowheads="1"/>
              </p:cNvSpPr>
              <p:nvPr/>
            </p:nvSpPr>
            <p:spPr bwMode="auto">
              <a:xfrm>
                <a:off x="5503981" y="5406533"/>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EL</a:t>
                </a:r>
              </a:p>
            </p:txBody>
          </p:sp>
          <p:sp>
            <p:nvSpPr>
              <p:cNvPr id="133" name="TextBox 89"/>
              <p:cNvSpPr txBox="1">
                <a:spLocks noChangeArrowheads="1"/>
              </p:cNvSpPr>
              <p:nvPr/>
            </p:nvSpPr>
            <p:spPr bwMode="auto">
              <a:xfrm>
                <a:off x="5931891" y="4815160"/>
                <a:ext cx="44715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BG</a:t>
                </a:r>
              </a:p>
            </p:txBody>
          </p:sp>
          <p:sp>
            <p:nvSpPr>
              <p:cNvPr id="134" name="TextBox 90"/>
              <p:cNvSpPr txBox="1">
                <a:spLocks noChangeArrowheads="1"/>
              </p:cNvSpPr>
              <p:nvPr/>
            </p:nvSpPr>
            <p:spPr bwMode="auto">
              <a:xfrm>
                <a:off x="5883540" y="4005318"/>
                <a:ext cx="483550"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RO</a:t>
                </a:r>
              </a:p>
            </p:txBody>
          </p:sp>
          <p:sp>
            <p:nvSpPr>
              <p:cNvPr id="135" name="TextBox 74"/>
              <p:cNvSpPr txBox="1">
                <a:spLocks noChangeArrowheads="1"/>
              </p:cNvSpPr>
              <p:nvPr/>
            </p:nvSpPr>
            <p:spPr bwMode="auto">
              <a:xfrm>
                <a:off x="4760460" y="4090610"/>
                <a:ext cx="42808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HR</a:t>
                </a:r>
              </a:p>
            </p:txBody>
          </p:sp>
          <p:sp>
            <p:nvSpPr>
              <p:cNvPr id="138" name="TextBox 74"/>
              <p:cNvSpPr txBox="1">
                <a:spLocks noChangeArrowheads="1"/>
              </p:cNvSpPr>
              <p:nvPr/>
            </p:nvSpPr>
            <p:spPr bwMode="auto">
              <a:xfrm>
                <a:off x="5372262" y="4475983"/>
                <a:ext cx="424620"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srgbClr val="000000"/>
                    </a:solidFill>
                  </a:rPr>
                  <a:t>RS</a:t>
                </a:r>
              </a:p>
            </p:txBody>
          </p:sp>
          <p:sp>
            <p:nvSpPr>
              <p:cNvPr id="139" name="TextBox 74"/>
              <p:cNvSpPr txBox="1">
                <a:spLocks noChangeArrowheads="1"/>
              </p:cNvSpPr>
              <p:nvPr/>
            </p:nvSpPr>
            <p:spPr bwMode="auto">
              <a:xfrm>
                <a:off x="4909510" y="4336040"/>
                <a:ext cx="42808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BiH</a:t>
                </a:r>
              </a:p>
            </p:txBody>
          </p:sp>
          <p:sp>
            <p:nvSpPr>
              <p:cNvPr id="140" name="TextBox 74"/>
              <p:cNvSpPr txBox="1">
                <a:spLocks noChangeArrowheads="1"/>
              </p:cNvSpPr>
              <p:nvPr/>
            </p:nvSpPr>
            <p:spPr bwMode="auto">
              <a:xfrm>
                <a:off x="5377461" y="4785126"/>
                <a:ext cx="424622"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srgbClr val="000000"/>
                    </a:solidFill>
                  </a:rPr>
                  <a:t>KO</a:t>
                </a:r>
              </a:p>
            </p:txBody>
          </p:sp>
          <p:sp>
            <p:nvSpPr>
              <p:cNvPr id="141" name="TextBox 74"/>
              <p:cNvSpPr txBox="1">
                <a:spLocks noChangeArrowheads="1"/>
              </p:cNvSpPr>
              <p:nvPr/>
            </p:nvSpPr>
            <p:spPr bwMode="auto">
              <a:xfrm>
                <a:off x="5105358" y="472594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ME</a:t>
                </a:r>
              </a:p>
            </p:txBody>
          </p:sp>
          <p:sp>
            <p:nvSpPr>
              <p:cNvPr id="142" name="TextBox 74"/>
              <p:cNvSpPr txBox="1">
                <a:spLocks noChangeArrowheads="1"/>
              </p:cNvSpPr>
              <p:nvPr/>
            </p:nvSpPr>
            <p:spPr bwMode="auto">
              <a:xfrm>
                <a:off x="5493582" y="4969632"/>
                <a:ext cx="476155" cy="2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smtClean="0">
                    <a:solidFill>
                      <a:srgbClr val="000000"/>
                    </a:solidFill>
                  </a:rPr>
                  <a:t>FYROM</a:t>
                </a:r>
                <a:endParaRPr lang="en-US" altLang="en-US" sz="675" b="1" kern="0" dirty="0">
                  <a:solidFill>
                    <a:srgbClr val="000000"/>
                  </a:solidFill>
                </a:endParaRPr>
              </a:p>
            </p:txBody>
          </p:sp>
          <p:sp>
            <p:nvSpPr>
              <p:cNvPr id="143" name="TextBox 74"/>
              <p:cNvSpPr txBox="1">
                <a:spLocks noChangeArrowheads="1"/>
              </p:cNvSpPr>
              <p:nvPr/>
            </p:nvSpPr>
            <p:spPr bwMode="auto">
              <a:xfrm>
                <a:off x="5292537" y="5133252"/>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AL</a:t>
                </a:r>
              </a:p>
            </p:txBody>
          </p:sp>
          <p:sp>
            <p:nvSpPr>
              <p:cNvPr id="144" name="TextBox 74"/>
              <p:cNvSpPr txBox="1">
                <a:spLocks noChangeArrowheads="1"/>
              </p:cNvSpPr>
              <p:nvPr/>
            </p:nvSpPr>
            <p:spPr bwMode="auto">
              <a:xfrm>
                <a:off x="5936936" y="1354719"/>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EE</a:t>
                </a:r>
              </a:p>
            </p:txBody>
          </p:sp>
          <p:sp>
            <p:nvSpPr>
              <p:cNvPr id="145" name="TextBox 74"/>
              <p:cNvSpPr txBox="1">
                <a:spLocks noChangeArrowheads="1"/>
              </p:cNvSpPr>
              <p:nvPr/>
            </p:nvSpPr>
            <p:spPr bwMode="auto">
              <a:xfrm>
                <a:off x="5680762" y="1998361"/>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LT</a:t>
                </a:r>
              </a:p>
            </p:txBody>
          </p:sp>
          <p:sp>
            <p:nvSpPr>
              <p:cNvPr id="146" name="TextBox 74"/>
              <p:cNvSpPr txBox="1">
                <a:spLocks noChangeArrowheads="1"/>
              </p:cNvSpPr>
              <p:nvPr/>
            </p:nvSpPr>
            <p:spPr bwMode="auto">
              <a:xfrm>
                <a:off x="5841029" y="170230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LV</a:t>
                </a:r>
              </a:p>
            </p:txBody>
          </p:sp>
          <p:sp>
            <p:nvSpPr>
              <p:cNvPr id="147" name="Freeform 166"/>
              <p:cNvSpPr>
                <a:spLocks/>
              </p:cNvSpPr>
              <p:nvPr/>
            </p:nvSpPr>
            <p:spPr bwMode="auto">
              <a:xfrm rot="14156918">
                <a:off x="6210630" y="3743911"/>
                <a:ext cx="623149" cy="258240"/>
              </a:xfrm>
              <a:custGeom>
                <a:avLst/>
                <a:gdLst>
                  <a:gd name="T0" fmla="*/ 2147483647 w 230"/>
                  <a:gd name="T1" fmla="*/ 2147483647 h 71"/>
                  <a:gd name="T2" fmla="*/ 2147483647 w 230"/>
                  <a:gd name="T3" fmla="*/ 2147483647 h 71"/>
                  <a:gd name="T4" fmla="*/ 2147483647 w 230"/>
                  <a:gd name="T5" fmla="*/ 2147483647 h 71"/>
                  <a:gd name="T6" fmla="*/ 2147483647 w 230"/>
                  <a:gd name="T7" fmla="*/ 2147483647 h 71"/>
                  <a:gd name="T8" fmla="*/ 2147483647 w 230"/>
                  <a:gd name="T9" fmla="*/ 2147483647 h 71"/>
                  <a:gd name="T10" fmla="*/ 2147483647 w 230"/>
                  <a:gd name="T11" fmla="*/ 2147483647 h 71"/>
                  <a:gd name="T12" fmla="*/ 2147483647 w 230"/>
                  <a:gd name="T13" fmla="*/ 2147483647 h 71"/>
                  <a:gd name="T14" fmla="*/ 2147483647 w 230"/>
                  <a:gd name="T15" fmla="*/ 2147483647 h 71"/>
                  <a:gd name="T16" fmla="*/ 2147483647 w 230"/>
                  <a:gd name="T17" fmla="*/ 2147483647 h 71"/>
                  <a:gd name="T18" fmla="*/ 2147483647 w 230"/>
                  <a:gd name="T19" fmla="*/ 2147483647 h 71"/>
                  <a:gd name="T20" fmla="*/ 2147483647 w 230"/>
                  <a:gd name="T21" fmla="*/ 2147483647 h 71"/>
                  <a:gd name="T22" fmla="*/ 2147483647 w 230"/>
                  <a:gd name="T23" fmla="*/ 2147483647 h 71"/>
                  <a:gd name="T24" fmla="*/ 2147483647 w 230"/>
                  <a:gd name="T25" fmla="*/ 2147483647 h 71"/>
                  <a:gd name="T26" fmla="*/ 2147483647 w 230"/>
                  <a:gd name="T27" fmla="*/ 2147483647 h 71"/>
                  <a:gd name="T28" fmla="*/ 2147483647 w 230"/>
                  <a:gd name="T29" fmla="*/ 2147483647 h 71"/>
                  <a:gd name="T30" fmla="*/ 2147483647 w 230"/>
                  <a:gd name="T31" fmla="*/ 2147483647 h 71"/>
                  <a:gd name="T32" fmla="*/ 2147483647 w 230"/>
                  <a:gd name="T33" fmla="*/ 2147483647 h 71"/>
                  <a:gd name="T34" fmla="*/ 2147483647 w 230"/>
                  <a:gd name="T35" fmla="*/ 2147483647 h 71"/>
                  <a:gd name="T36" fmla="*/ 2147483647 w 230"/>
                  <a:gd name="T37" fmla="*/ 2147483647 h 71"/>
                  <a:gd name="T38" fmla="*/ 2147483647 w 230"/>
                  <a:gd name="T39" fmla="*/ 2147483647 h 71"/>
                  <a:gd name="T40" fmla="*/ 2147483647 w 230"/>
                  <a:gd name="T41" fmla="*/ 2147483647 h 71"/>
                  <a:gd name="T42" fmla="*/ 2147483647 w 230"/>
                  <a:gd name="T43" fmla="*/ 2147483647 h 71"/>
                  <a:gd name="T44" fmla="*/ 2147483647 w 230"/>
                  <a:gd name="T45" fmla="*/ 2147483647 h 71"/>
                  <a:gd name="T46" fmla="*/ 2147483647 w 230"/>
                  <a:gd name="T47" fmla="*/ 2147483647 h 71"/>
                  <a:gd name="T48" fmla="*/ 0 w 230"/>
                  <a:gd name="T49" fmla="*/ 2147483647 h 71"/>
                  <a:gd name="T50" fmla="*/ 2147483647 w 230"/>
                  <a:gd name="T51" fmla="*/ 0 h 71"/>
                  <a:gd name="T52" fmla="*/ 2147483647 w 230"/>
                  <a:gd name="T53" fmla="*/ 2147483647 h 71"/>
                  <a:gd name="T54" fmla="*/ 2147483647 w 230"/>
                  <a:gd name="T55" fmla="*/ 2147483647 h 71"/>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230"/>
                  <a:gd name="T85" fmla="*/ 0 h 71"/>
                  <a:gd name="T86" fmla="*/ 230 w 230"/>
                  <a:gd name="T87" fmla="*/ 71 h 71"/>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230" h="71">
                    <a:moveTo>
                      <a:pt x="49" y="14"/>
                    </a:moveTo>
                    <a:lnTo>
                      <a:pt x="65" y="6"/>
                    </a:lnTo>
                    <a:lnTo>
                      <a:pt x="74" y="14"/>
                    </a:lnTo>
                    <a:lnTo>
                      <a:pt x="80" y="19"/>
                    </a:lnTo>
                    <a:lnTo>
                      <a:pt x="93" y="10"/>
                    </a:lnTo>
                    <a:lnTo>
                      <a:pt x="101" y="6"/>
                    </a:lnTo>
                    <a:lnTo>
                      <a:pt x="137" y="10"/>
                    </a:lnTo>
                    <a:lnTo>
                      <a:pt x="173" y="8"/>
                    </a:lnTo>
                    <a:lnTo>
                      <a:pt x="184" y="21"/>
                    </a:lnTo>
                    <a:lnTo>
                      <a:pt x="184" y="27"/>
                    </a:lnTo>
                    <a:lnTo>
                      <a:pt x="209" y="23"/>
                    </a:lnTo>
                    <a:lnTo>
                      <a:pt x="222" y="25"/>
                    </a:lnTo>
                    <a:lnTo>
                      <a:pt x="230" y="33"/>
                    </a:lnTo>
                    <a:lnTo>
                      <a:pt x="222" y="46"/>
                    </a:lnTo>
                    <a:lnTo>
                      <a:pt x="201" y="46"/>
                    </a:lnTo>
                    <a:lnTo>
                      <a:pt x="186" y="54"/>
                    </a:lnTo>
                    <a:lnTo>
                      <a:pt x="160" y="54"/>
                    </a:lnTo>
                    <a:lnTo>
                      <a:pt x="135" y="65"/>
                    </a:lnTo>
                    <a:lnTo>
                      <a:pt x="114" y="71"/>
                    </a:lnTo>
                    <a:lnTo>
                      <a:pt x="95" y="59"/>
                    </a:lnTo>
                    <a:lnTo>
                      <a:pt x="74" y="46"/>
                    </a:lnTo>
                    <a:lnTo>
                      <a:pt x="51" y="46"/>
                    </a:lnTo>
                    <a:lnTo>
                      <a:pt x="21" y="38"/>
                    </a:lnTo>
                    <a:lnTo>
                      <a:pt x="8" y="27"/>
                    </a:lnTo>
                    <a:lnTo>
                      <a:pt x="0" y="8"/>
                    </a:lnTo>
                    <a:lnTo>
                      <a:pt x="4" y="0"/>
                    </a:lnTo>
                    <a:lnTo>
                      <a:pt x="30" y="6"/>
                    </a:lnTo>
                    <a:lnTo>
                      <a:pt x="49" y="14"/>
                    </a:lnTo>
                    <a:close/>
                  </a:path>
                </a:pathLst>
              </a:custGeom>
              <a:solidFill>
                <a:srgbClr val="FFFF00"/>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48" name="TextBox 74"/>
              <p:cNvSpPr txBox="1">
                <a:spLocks noChangeArrowheads="1"/>
              </p:cNvSpPr>
              <p:nvPr/>
            </p:nvSpPr>
            <p:spPr bwMode="auto">
              <a:xfrm>
                <a:off x="6308162" y="3725076"/>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MD</a:t>
                </a:r>
              </a:p>
            </p:txBody>
          </p:sp>
          <p:sp>
            <p:nvSpPr>
              <p:cNvPr id="149" name="TextBox 74"/>
              <p:cNvSpPr txBox="1">
                <a:spLocks noChangeArrowheads="1"/>
              </p:cNvSpPr>
              <p:nvPr/>
            </p:nvSpPr>
            <p:spPr bwMode="auto">
              <a:xfrm>
                <a:off x="6734516" y="3310803"/>
                <a:ext cx="424620"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a:solidFill>
                      <a:srgbClr val="000000"/>
                    </a:solidFill>
                  </a:rPr>
                  <a:t>UA</a:t>
                </a:r>
              </a:p>
            </p:txBody>
          </p:sp>
          <p:sp>
            <p:nvSpPr>
              <p:cNvPr id="150" name="Rectangle 149"/>
              <p:cNvSpPr/>
              <p:nvPr/>
            </p:nvSpPr>
            <p:spPr>
              <a:xfrm>
                <a:off x="7812535" y="3940915"/>
                <a:ext cx="431553" cy="275021"/>
              </a:xfrm>
              <a:prstGeom prst="rect">
                <a:avLst/>
              </a:prstGeom>
              <a:solidFill>
                <a:srgbClr val="FFFFFF"/>
              </a:solidFill>
              <a:ln w="25400" cap="flat" cmpd="sng" algn="ctr">
                <a:noFill/>
                <a:prstDash val="solid"/>
              </a:ln>
              <a:effectLst/>
            </p:spPr>
            <p:txBody>
              <a:bodyPr anchor="ctr"/>
              <a:lstStyle/>
              <a:p>
                <a:pPr algn="ctr" defTabSz="685800" fontAlgn="auto">
                  <a:spcBef>
                    <a:spcPts val="0"/>
                  </a:spcBef>
                  <a:spcAft>
                    <a:spcPts val="0"/>
                  </a:spcAft>
                  <a:defRPr/>
                </a:pPr>
                <a:endParaRPr lang="en-GB" sz="1350" kern="0">
                  <a:solidFill>
                    <a:srgbClr val="FFFFFF"/>
                  </a:solidFill>
                  <a:latin typeface="Arial"/>
                </a:endParaRPr>
              </a:p>
            </p:txBody>
          </p:sp>
          <p:sp>
            <p:nvSpPr>
              <p:cNvPr id="151" name="TextBox 150"/>
              <p:cNvSpPr txBox="1"/>
              <p:nvPr/>
            </p:nvSpPr>
            <p:spPr bwMode="auto">
              <a:xfrm>
                <a:off x="6715452" y="4818197"/>
                <a:ext cx="1452350" cy="352355"/>
              </a:xfrm>
              <a:prstGeom prst="rect">
                <a:avLst/>
              </a:prstGeom>
              <a:solidFill>
                <a:srgbClr val="FFFF00"/>
              </a:solidFill>
              <a:ln w="12700">
                <a:solidFill>
                  <a:srgbClr val="FFFFFF">
                    <a:lumMod val="50000"/>
                  </a:srgbClr>
                </a:solidFill>
              </a:ln>
            </p:spPr>
            <p:txBody>
              <a:bodyPr wrap="square">
                <a:spAutoFit/>
              </a:bodyPr>
              <a:lstStyle/>
              <a:p>
                <a:pPr algn="ctr" defTabSz="685800" fontAlgn="auto">
                  <a:spcBef>
                    <a:spcPts val="0"/>
                  </a:spcBef>
                  <a:spcAft>
                    <a:spcPts val="0"/>
                  </a:spcAft>
                  <a:defRPr/>
                </a:pPr>
                <a:r>
                  <a:rPr lang="en-GB" sz="800" b="1" kern="0" dirty="0" smtClean="0">
                    <a:solidFill>
                      <a:srgbClr val="000000"/>
                    </a:solidFill>
                    <a:latin typeface="Calibri" panose="020F0502020204030204"/>
                    <a:ea typeface="ＭＳ Ｐゴシック" pitchFamily="34" charset="-128"/>
                  </a:rPr>
                  <a:t>Energy Community </a:t>
                </a:r>
                <a:r>
                  <a:rPr lang="en-GB" sz="800" kern="0" dirty="0" smtClean="0">
                    <a:solidFill>
                      <a:srgbClr val="000000"/>
                    </a:solidFill>
                    <a:latin typeface="Calibri" panose="020F0502020204030204"/>
                    <a:ea typeface="ＭＳ Ｐゴシック" pitchFamily="34" charset="-128"/>
                  </a:rPr>
                  <a:t>Contracting Parties</a:t>
                </a:r>
                <a:endParaRPr lang="en-GB" sz="800" kern="0" dirty="0">
                  <a:solidFill>
                    <a:srgbClr val="000000"/>
                  </a:solidFill>
                  <a:latin typeface="Calibri" panose="020F0502020204030204"/>
                  <a:ea typeface="ＭＳ Ｐゴシック" pitchFamily="34" charset="-128"/>
                </a:endParaRPr>
              </a:p>
            </p:txBody>
          </p:sp>
          <p:sp>
            <p:nvSpPr>
              <p:cNvPr id="153" name="TextBox 74"/>
              <p:cNvSpPr txBox="1">
                <a:spLocks noChangeArrowheads="1"/>
              </p:cNvSpPr>
              <p:nvPr/>
            </p:nvSpPr>
            <p:spPr bwMode="auto">
              <a:xfrm>
                <a:off x="5668630" y="531000"/>
                <a:ext cx="42808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FI</a:t>
                </a:r>
              </a:p>
            </p:txBody>
          </p:sp>
          <p:sp>
            <p:nvSpPr>
              <p:cNvPr id="154" name="Freeform 138"/>
              <p:cNvSpPr>
                <a:spLocks/>
              </p:cNvSpPr>
              <p:nvPr/>
            </p:nvSpPr>
            <p:spPr bwMode="auto">
              <a:xfrm>
                <a:off x="3717104" y="2055802"/>
                <a:ext cx="1109215" cy="1671014"/>
              </a:xfrm>
              <a:custGeom>
                <a:avLst/>
                <a:gdLst>
                  <a:gd name="T0" fmla="*/ 2147483647 w 590"/>
                  <a:gd name="T1" fmla="*/ 2147483647 h 898"/>
                  <a:gd name="T2" fmla="*/ 2147483647 w 590"/>
                  <a:gd name="T3" fmla="*/ 2147483647 h 898"/>
                  <a:gd name="T4" fmla="*/ 2147483647 w 590"/>
                  <a:gd name="T5" fmla="*/ 2147483647 h 898"/>
                  <a:gd name="T6" fmla="*/ 2147483647 w 590"/>
                  <a:gd name="T7" fmla="*/ 2147483647 h 898"/>
                  <a:gd name="T8" fmla="*/ 2147483647 w 590"/>
                  <a:gd name="T9" fmla="*/ 2147483647 h 898"/>
                  <a:gd name="T10" fmla="*/ 2147483647 w 590"/>
                  <a:gd name="T11" fmla="*/ 2147483647 h 898"/>
                  <a:gd name="T12" fmla="*/ 2147483647 w 590"/>
                  <a:gd name="T13" fmla="*/ 2147483647 h 898"/>
                  <a:gd name="T14" fmla="*/ 2147483647 w 590"/>
                  <a:gd name="T15" fmla="*/ 2147483647 h 898"/>
                  <a:gd name="T16" fmla="*/ 2147483647 w 590"/>
                  <a:gd name="T17" fmla="*/ 2147483647 h 898"/>
                  <a:gd name="T18" fmla="*/ 2147483647 w 590"/>
                  <a:gd name="T19" fmla="*/ 2147483647 h 898"/>
                  <a:gd name="T20" fmla="*/ 2147483647 w 590"/>
                  <a:gd name="T21" fmla="*/ 2147483647 h 898"/>
                  <a:gd name="T22" fmla="*/ 2147483647 w 590"/>
                  <a:gd name="T23" fmla="*/ 2147483647 h 898"/>
                  <a:gd name="T24" fmla="*/ 2147483647 w 590"/>
                  <a:gd name="T25" fmla="*/ 2147483647 h 898"/>
                  <a:gd name="T26" fmla="*/ 2147483647 w 590"/>
                  <a:gd name="T27" fmla="*/ 2147483647 h 898"/>
                  <a:gd name="T28" fmla="*/ 2147483647 w 590"/>
                  <a:gd name="T29" fmla="*/ 2147483647 h 898"/>
                  <a:gd name="T30" fmla="*/ 2147483647 w 590"/>
                  <a:gd name="T31" fmla="*/ 2147483647 h 898"/>
                  <a:gd name="T32" fmla="*/ 2147483647 w 590"/>
                  <a:gd name="T33" fmla="*/ 2147483647 h 898"/>
                  <a:gd name="T34" fmla="*/ 0 w 590"/>
                  <a:gd name="T35" fmla="*/ 2147483647 h 898"/>
                  <a:gd name="T36" fmla="*/ 2147483647 w 590"/>
                  <a:gd name="T37" fmla="*/ 2147483647 h 898"/>
                  <a:gd name="T38" fmla="*/ 2147483647 w 590"/>
                  <a:gd name="T39" fmla="*/ 2147483647 h 898"/>
                  <a:gd name="T40" fmla="*/ 2147483647 w 590"/>
                  <a:gd name="T41" fmla="*/ 2147483647 h 898"/>
                  <a:gd name="T42" fmla="*/ 2147483647 w 590"/>
                  <a:gd name="T43" fmla="*/ 2147483647 h 898"/>
                  <a:gd name="T44" fmla="*/ 2147483647 w 590"/>
                  <a:gd name="T45" fmla="*/ 2147483647 h 898"/>
                  <a:gd name="T46" fmla="*/ 2147483647 w 590"/>
                  <a:gd name="T47" fmla="*/ 2147483647 h 898"/>
                  <a:gd name="T48" fmla="*/ 2147483647 w 590"/>
                  <a:gd name="T49" fmla="*/ 2147483647 h 898"/>
                  <a:gd name="T50" fmla="*/ 2147483647 w 590"/>
                  <a:gd name="T51" fmla="*/ 2147483647 h 898"/>
                  <a:gd name="T52" fmla="*/ 2147483647 w 590"/>
                  <a:gd name="T53" fmla="*/ 2147483647 h 898"/>
                  <a:gd name="T54" fmla="*/ 2147483647 w 590"/>
                  <a:gd name="T55" fmla="*/ 2147483647 h 898"/>
                  <a:gd name="T56" fmla="*/ 2147483647 w 590"/>
                  <a:gd name="T57" fmla="*/ 2147483647 h 898"/>
                  <a:gd name="T58" fmla="*/ 2147483647 w 590"/>
                  <a:gd name="T59" fmla="*/ 2147483647 h 898"/>
                  <a:gd name="T60" fmla="*/ 2147483647 w 590"/>
                  <a:gd name="T61" fmla="*/ 2147483647 h 898"/>
                  <a:gd name="T62" fmla="*/ 2147483647 w 590"/>
                  <a:gd name="T63" fmla="*/ 2147483647 h 898"/>
                  <a:gd name="T64" fmla="*/ 2147483647 w 590"/>
                  <a:gd name="T65" fmla="*/ 2147483647 h 898"/>
                  <a:gd name="T66" fmla="*/ 2147483647 w 590"/>
                  <a:gd name="T67" fmla="*/ 2147483647 h 898"/>
                  <a:gd name="T68" fmla="*/ 2147483647 w 590"/>
                  <a:gd name="T69" fmla="*/ 2147483647 h 898"/>
                  <a:gd name="T70" fmla="*/ 2147483647 w 590"/>
                  <a:gd name="T71" fmla="*/ 2147483647 h 898"/>
                  <a:gd name="T72" fmla="*/ 2147483647 w 590"/>
                  <a:gd name="T73" fmla="*/ 2147483647 h 898"/>
                  <a:gd name="T74" fmla="*/ 2147483647 w 590"/>
                  <a:gd name="T75" fmla="*/ 2147483647 h 898"/>
                  <a:gd name="T76" fmla="*/ 2147483647 w 590"/>
                  <a:gd name="T77" fmla="*/ 2147483647 h 898"/>
                  <a:gd name="T78" fmla="*/ 2147483647 w 590"/>
                  <a:gd name="T79" fmla="*/ 2147483647 h 898"/>
                  <a:gd name="T80" fmla="*/ 2147483647 w 590"/>
                  <a:gd name="T81" fmla="*/ 2147483647 h 898"/>
                  <a:gd name="T82" fmla="*/ 2147483647 w 590"/>
                  <a:gd name="T83" fmla="*/ 2147483647 h 898"/>
                  <a:gd name="T84" fmla="*/ 2147483647 w 590"/>
                  <a:gd name="T85" fmla="*/ 2147483647 h 898"/>
                  <a:gd name="T86" fmla="*/ 2147483647 w 590"/>
                  <a:gd name="T87" fmla="*/ 2147483647 h 898"/>
                  <a:gd name="T88" fmla="*/ 2147483647 w 590"/>
                  <a:gd name="T89" fmla="*/ 2147483647 h 898"/>
                  <a:gd name="T90" fmla="*/ 2147483647 w 590"/>
                  <a:gd name="T91" fmla="*/ 2147483647 h 898"/>
                  <a:gd name="T92" fmla="*/ 2147483647 w 590"/>
                  <a:gd name="T93" fmla="*/ 2147483647 h 898"/>
                  <a:gd name="T94" fmla="*/ 2147483647 w 590"/>
                  <a:gd name="T95" fmla="*/ 2147483647 h 898"/>
                  <a:gd name="T96" fmla="*/ 2147483647 w 590"/>
                  <a:gd name="T97" fmla="*/ 2147483647 h 898"/>
                  <a:gd name="T98" fmla="*/ 2147483647 w 590"/>
                  <a:gd name="T99" fmla="*/ 2147483647 h 898"/>
                  <a:gd name="T100" fmla="*/ 2147483647 w 590"/>
                  <a:gd name="T101" fmla="*/ 2147483647 h 898"/>
                  <a:gd name="T102" fmla="*/ 2147483647 w 590"/>
                  <a:gd name="T103" fmla="*/ 2147483647 h 898"/>
                  <a:gd name="T104" fmla="*/ 2147483647 w 590"/>
                  <a:gd name="T105" fmla="*/ 2147483647 h 89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90"/>
                  <a:gd name="T160" fmla="*/ 0 h 898"/>
                  <a:gd name="T161" fmla="*/ 590 w 590"/>
                  <a:gd name="T162" fmla="*/ 898 h 89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90" h="898">
                    <a:moveTo>
                      <a:pt x="245" y="0"/>
                    </a:moveTo>
                    <a:lnTo>
                      <a:pt x="230" y="8"/>
                    </a:lnTo>
                    <a:lnTo>
                      <a:pt x="230" y="21"/>
                    </a:lnTo>
                    <a:lnTo>
                      <a:pt x="232" y="29"/>
                    </a:lnTo>
                    <a:lnTo>
                      <a:pt x="237" y="42"/>
                    </a:lnTo>
                    <a:lnTo>
                      <a:pt x="239" y="63"/>
                    </a:lnTo>
                    <a:lnTo>
                      <a:pt x="230" y="70"/>
                    </a:lnTo>
                    <a:lnTo>
                      <a:pt x="230" y="82"/>
                    </a:lnTo>
                    <a:lnTo>
                      <a:pt x="232" y="95"/>
                    </a:lnTo>
                    <a:lnTo>
                      <a:pt x="251" y="112"/>
                    </a:lnTo>
                    <a:lnTo>
                      <a:pt x="262" y="114"/>
                    </a:lnTo>
                    <a:lnTo>
                      <a:pt x="266" y="139"/>
                    </a:lnTo>
                    <a:lnTo>
                      <a:pt x="243" y="133"/>
                    </a:lnTo>
                    <a:lnTo>
                      <a:pt x="228" y="120"/>
                    </a:lnTo>
                    <a:lnTo>
                      <a:pt x="218" y="127"/>
                    </a:lnTo>
                    <a:lnTo>
                      <a:pt x="199" y="154"/>
                    </a:lnTo>
                    <a:lnTo>
                      <a:pt x="190" y="162"/>
                    </a:lnTo>
                    <a:lnTo>
                      <a:pt x="179" y="160"/>
                    </a:lnTo>
                    <a:lnTo>
                      <a:pt x="179" y="148"/>
                    </a:lnTo>
                    <a:lnTo>
                      <a:pt x="173" y="139"/>
                    </a:lnTo>
                    <a:lnTo>
                      <a:pt x="156" y="131"/>
                    </a:lnTo>
                    <a:lnTo>
                      <a:pt x="131" y="131"/>
                    </a:lnTo>
                    <a:lnTo>
                      <a:pt x="122" y="143"/>
                    </a:lnTo>
                    <a:lnTo>
                      <a:pt x="107" y="160"/>
                    </a:lnTo>
                    <a:lnTo>
                      <a:pt x="120" y="171"/>
                    </a:lnTo>
                    <a:lnTo>
                      <a:pt x="120" y="194"/>
                    </a:lnTo>
                    <a:lnTo>
                      <a:pt x="118" y="207"/>
                    </a:lnTo>
                    <a:lnTo>
                      <a:pt x="114" y="215"/>
                    </a:lnTo>
                    <a:lnTo>
                      <a:pt x="99" y="228"/>
                    </a:lnTo>
                    <a:lnTo>
                      <a:pt x="93" y="230"/>
                    </a:lnTo>
                    <a:lnTo>
                      <a:pt x="95" y="247"/>
                    </a:lnTo>
                    <a:lnTo>
                      <a:pt x="103" y="260"/>
                    </a:lnTo>
                    <a:lnTo>
                      <a:pt x="99" y="275"/>
                    </a:lnTo>
                    <a:lnTo>
                      <a:pt x="88" y="292"/>
                    </a:lnTo>
                    <a:lnTo>
                      <a:pt x="76" y="308"/>
                    </a:lnTo>
                    <a:lnTo>
                      <a:pt x="65" y="319"/>
                    </a:lnTo>
                    <a:lnTo>
                      <a:pt x="50" y="334"/>
                    </a:lnTo>
                    <a:lnTo>
                      <a:pt x="42" y="338"/>
                    </a:lnTo>
                    <a:lnTo>
                      <a:pt x="31" y="357"/>
                    </a:lnTo>
                    <a:lnTo>
                      <a:pt x="29" y="384"/>
                    </a:lnTo>
                    <a:lnTo>
                      <a:pt x="23" y="403"/>
                    </a:lnTo>
                    <a:lnTo>
                      <a:pt x="23" y="429"/>
                    </a:lnTo>
                    <a:lnTo>
                      <a:pt x="15" y="439"/>
                    </a:lnTo>
                    <a:lnTo>
                      <a:pt x="10" y="448"/>
                    </a:lnTo>
                    <a:lnTo>
                      <a:pt x="19" y="460"/>
                    </a:lnTo>
                    <a:lnTo>
                      <a:pt x="23" y="479"/>
                    </a:lnTo>
                    <a:lnTo>
                      <a:pt x="31" y="496"/>
                    </a:lnTo>
                    <a:lnTo>
                      <a:pt x="2" y="526"/>
                    </a:lnTo>
                    <a:lnTo>
                      <a:pt x="8" y="543"/>
                    </a:lnTo>
                    <a:lnTo>
                      <a:pt x="21" y="554"/>
                    </a:lnTo>
                    <a:lnTo>
                      <a:pt x="23" y="558"/>
                    </a:lnTo>
                    <a:lnTo>
                      <a:pt x="23" y="568"/>
                    </a:lnTo>
                    <a:lnTo>
                      <a:pt x="6" y="581"/>
                    </a:lnTo>
                    <a:lnTo>
                      <a:pt x="0" y="598"/>
                    </a:lnTo>
                    <a:lnTo>
                      <a:pt x="6" y="619"/>
                    </a:lnTo>
                    <a:lnTo>
                      <a:pt x="17" y="634"/>
                    </a:lnTo>
                    <a:lnTo>
                      <a:pt x="31" y="642"/>
                    </a:lnTo>
                    <a:lnTo>
                      <a:pt x="53" y="647"/>
                    </a:lnTo>
                    <a:lnTo>
                      <a:pt x="76" y="649"/>
                    </a:lnTo>
                    <a:lnTo>
                      <a:pt x="93" y="651"/>
                    </a:lnTo>
                    <a:lnTo>
                      <a:pt x="105" y="663"/>
                    </a:lnTo>
                    <a:lnTo>
                      <a:pt x="118" y="674"/>
                    </a:lnTo>
                    <a:lnTo>
                      <a:pt x="103" y="682"/>
                    </a:lnTo>
                    <a:lnTo>
                      <a:pt x="91" y="697"/>
                    </a:lnTo>
                    <a:lnTo>
                      <a:pt x="78" y="710"/>
                    </a:lnTo>
                    <a:lnTo>
                      <a:pt x="76" y="727"/>
                    </a:lnTo>
                    <a:lnTo>
                      <a:pt x="67" y="763"/>
                    </a:lnTo>
                    <a:lnTo>
                      <a:pt x="57" y="784"/>
                    </a:lnTo>
                    <a:lnTo>
                      <a:pt x="50" y="799"/>
                    </a:lnTo>
                    <a:lnTo>
                      <a:pt x="67" y="826"/>
                    </a:lnTo>
                    <a:lnTo>
                      <a:pt x="74" y="833"/>
                    </a:lnTo>
                    <a:lnTo>
                      <a:pt x="82" y="841"/>
                    </a:lnTo>
                    <a:lnTo>
                      <a:pt x="93" y="841"/>
                    </a:lnTo>
                    <a:lnTo>
                      <a:pt x="107" y="833"/>
                    </a:lnTo>
                    <a:lnTo>
                      <a:pt x="114" y="826"/>
                    </a:lnTo>
                    <a:lnTo>
                      <a:pt x="116" y="820"/>
                    </a:lnTo>
                    <a:lnTo>
                      <a:pt x="135" y="826"/>
                    </a:lnTo>
                    <a:lnTo>
                      <a:pt x="143" y="839"/>
                    </a:lnTo>
                    <a:lnTo>
                      <a:pt x="150" y="852"/>
                    </a:lnTo>
                    <a:lnTo>
                      <a:pt x="158" y="864"/>
                    </a:lnTo>
                    <a:lnTo>
                      <a:pt x="171" y="866"/>
                    </a:lnTo>
                    <a:lnTo>
                      <a:pt x="196" y="864"/>
                    </a:lnTo>
                    <a:lnTo>
                      <a:pt x="207" y="862"/>
                    </a:lnTo>
                    <a:lnTo>
                      <a:pt x="226" y="877"/>
                    </a:lnTo>
                    <a:lnTo>
                      <a:pt x="239" y="871"/>
                    </a:lnTo>
                    <a:lnTo>
                      <a:pt x="251" y="873"/>
                    </a:lnTo>
                    <a:lnTo>
                      <a:pt x="264" y="883"/>
                    </a:lnTo>
                    <a:lnTo>
                      <a:pt x="285" y="873"/>
                    </a:lnTo>
                    <a:lnTo>
                      <a:pt x="304" y="873"/>
                    </a:lnTo>
                    <a:lnTo>
                      <a:pt x="319" y="883"/>
                    </a:lnTo>
                    <a:lnTo>
                      <a:pt x="329" y="890"/>
                    </a:lnTo>
                    <a:lnTo>
                      <a:pt x="342" y="879"/>
                    </a:lnTo>
                    <a:lnTo>
                      <a:pt x="353" y="879"/>
                    </a:lnTo>
                    <a:lnTo>
                      <a:pt x="376" y="873"/>
                    </a:lnTo>
                    <a:lnTo>
                      <a:pt x="391" y="883"/>
                    </a:lnTo>
                    <a:lnTo>
                      <a:pt x="393" y="879"/>
                    </a:lnTo>
                    <a:lnTo>
                      <a:pt x="408" y="892"/>
                    </a:lnTo>
                    <a:lnTo>
                      <a:pt x="423" y="898"/>
                    </a:lnTo>
                    <a:lnTo>
                      <a:pt x="440" y="892"/>
                    </a:lnTo>
                    <a:lnTo>
                      <a:pt x="442" y="879"/>
                    </a:lnTo>
                    <a:lnTo>
                      <a:pt x="431" y="862"/>
                    </a:lnTo>
                    <a:lnTo>
                      <a:pt x="429" y="852"/>
                    </a:lnTo>
                    <a:lnTo>
                      <a:pt x="423" y="824"/>
                    </a:lnTo>
                    <a:lnTo>
                      <a:pt x="482" y="780"/>
                    </a:lnTo>
                    <a:lnTo>
                      <a:pt x="497" y="780"/>
                    </a:lnTo>
                    <a:lnTo>
                      <a:pt x="499" y="773"/>
                    </a:lnTo>
                    <a:lnTo>
                      <a:pt x="478" y="763"/>
                    </a:lnTo>
                    <a:lnTo>
                      <a:pt x="463" y="744"/>
                    </a:lnTo>
                    <a:lnTo>
                      <a:pt x="425" y="706"/>
                    </a:lnTo>
                    <a:lnTo>
                      <a:pt x="421" y="676"/>
                    </a:lnTo>
                    <a:lnTo>
                      <a:pt x="399" y="672"/>
                    </a:lnTo>
                    <a:lnTo>
                      <a:pt x="397" y="642"/>
                    </a:lnTo>
                    <a:lnTo>
                      <a:pt x="393" y="617"/>
                    </a:lnTo>
                    <a:lnTo>
                      <a:pt x="382" y="606"/>
                    </a:lnTo>
                    <a:lnTo>
                      <a:pt x="389" y="594"/>
                    </a:lnTo>
                    <a:lnTo>
                      <a:pt x="393" y="587"/>
                    </a:lnTo>
                    <a:lnTo>
                      <a:pt x="404" y="590"/>
                    </a:lnTo>
                    <a:lnTo>
                      <a:pt x="440" y="577"/>
                    </a:lnTo>
                    <a:lnTo>
                      <a:pt x="516" y="535"/>
                    </a:lnTo>
                    <a:lnTo>
                      <a:pt x="532" y="526"/>
                    </a:lnTo>
                    <a:lnTo>
                      <a:pt x="547" y="513"/>
                    </a:lnTo>
                    <a:lnTo>
                      <a:pt x="562" y="530"/>
                    </a:lnTo>
                    <a:lnTo>
                      <a:pt x="577" y="522"/>
                    </a:lnTo>
                    <a:lnTo>
                      <a:pt x="581" y="501"/>
                    </a:lnTo>
                    <a:lnTo>
                      <a:pt x="581" y="490"/>
                    </a:lnTo>
                    <a:lnTo>
                      <a:pt x="590" y="477"/>
                    </a:lnTo>
                    <a:lnTo>
                      <a:pt x="579" y="460"/>
                    </a:lnTo>
                    <a:lnTo>
                      <a:pt x="568" y="433"/>
                    </a:lnTo>
                    <a:lnTo>
                      <a:pt x="575" y="395"/>
                    </a:lnTo>
                    <a:lnTo>
                      <a:pt x="564" y="374"/>
                    </a:lnTo>
                    <a:lnTo>
                      <a:pt x="560" y="355"/>
                    </a:lnTo>
                    <a:lnTo>
                      <a:pt x="566" y="336"/>
                    </a:lnTo>
                    <a:lnTo>
                      <a:pt x="562" y="319"/>
                    </a:lnTo>
                    <a:lnTo>
                      <a:pt x="539" y="292"/>
                    </a:lnTo>
                    <a:lnTo>
                      <a:pt x="549" y="273"/>
                    </a:lnTo>
                    <a:lnTo>
                      <a:pt x="549" y="241"/>
                    </a:lnTo>
                    <a:lnTo>
                      <a:pt x="551" y="203"/>
                    </a:lnTo>
                    <a:lnTo>
                      <a:pt x="526" y="171"/>
                    </a:lnTo>
                    <a:lnTo>
                      <a:pt x="513" y="150"/>
                    </a:lnTo>
                    <a:lnTo>
                      <a:pt x="499" y="133"/>
                    </a:lnTo>
                    <a:lnTo>
                      <a:pt x="475" y="112"/>
                    </a:lnTo>
                    <a:lnTo>
                      <a:pt x="461" y="99"/>
                    </a:lnTo>
                    <a:lnTo>
                      <a:pt x="450" y="97"/>
                    </a:lnTo>
                    <a:lnTo>
                      <a:pt x="435" y="108"/>
                    </a:lnTo>
                    <a:lnTo>
                      <a:pt x="425" y="116"/>
                    </a:lnTo>
                    <a:lnTo>
                      <a:pt x="391" y="146"/>
                    </a:lnTo>
                    <a:lnTo>
                      <a:pt x="368" y="139"/>
                    </a:lnTo>
                    <a:lnTo>
                      <a:pt x="357" y="139"/>
                    </a:lnTo>
                    <a:lnTo>
                      <a:pt x="357" y="129"/>
                    </a:lnTo>
                    <a:lnTo>
                      <a:pt x="361" y="114"/>
                    </a:lnTo>
                    <a:lnTo>
                      <a:pt x="368" y="101"/>
                    </a:lnTo>
                    <a:lnTo>
                      <a:pt x="336" y="80"/>
                    </a:lnTo>
                    <a:lnTo>
                      <a:pt x="327" y="78"/>
                    </a:lnTo>
                    <a:lnTo>
                      <a:pt x="313" y="63"/>
                    </a:lnTo>
                    <a:lnTo>
                      <a:pt x="306" y="36"/>
                    </a:lnTo>
                    <a:lnTo>
                      <a:pt x="300" y="21"/>
                    </a:lnTo>
                    <a:lnTo>
                      <a:pt x="289" y="23"/>
                    </a:lnTo>
                    <a:lnTo>
                      <a:pt x="277" y="4"/>
                    </a:lnTo>
                    <a:lnTo>
                      <a:pt x="258" y="2"/>
                    </a:lnTo>
                    <a:lnTo>
                      <a:pt x="245"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5" name="Freeform 140"/>
              <p:cNvSpPr>
                <a:spLocks/>
              </p:cNvSpPr>
              <p:nvPr/>
            </p:nvSpPr>
            <p:spPr bwMode="auto">
              <a:xfrm>
                <a:off x="3327146" y="2670248"/>
                <a:ext cx="447152" cy="452566"/>
              </a:xfrm>
              <a:custGeom>
                <a:avLst/>
                <a:gdLst>
                  <a:gd name="T0" fmla="*/ 0 w 238"/>
                  <a:gd name="T1" fmla="*/ 2147483647 h 243"/>
                  <a:gd name="T2" fmla="*/ 2147483647 w 238"/>
                  <a:gd name="T3" fmla="*/ 2147483647 h 243"/>
                  <a:gd name="T4" fmla="*/ 2147483647 w 238"/>
                  <a:gd name="T5" fmla="*/ 2147483647 h 243"/>
                  <a:gd name="T6" fmla="*/ 2147483647 w 238"/>
                  <a:gd name="T7" fmla="*/ 0 h 243"/>
                  <a:gd name="T8" fmla="*/ 2147483647 w 238"/>
                  <a:gd name="T9" fmla="*/ 2147483647 h 243"/>
                  <a:gd name="T10" fmla="*/ 2147483647 w 238"/>
                  <a:gd name="T11" fmla="*/ 2147483647 h 243"/>
                  <a:gd name="T12" fmla="*/ 2147483647 w 238"/>
                  <a:gd name="T13" fmla="*/ 2147483647 h 243"/>
                  <a:gd name="T14" fmla="*/ 2147483647 w 238"/>
                  <a:gd name="T15" fmla="*/ 2147483647 h 243"/>
                  <a:gd name="T16" fmla="*/ 2147483647 w 238"/>
                  <a:gd name="T17" fmla="*/ 2147483647 h 243"/>
                  <a:gd name="T18" fmla="*/ 2147483647 w 238"/>
                  <a:gd name="T19" fmla="*/ 2147483647 h 243"/>
                  <a:gd name="T20" fmla="*/ 2147483647 w 238"/>
                  <a:gd name="T21" fmla="*/ 2147483647 h 243"/>
                  <a:gd name="T22" fmla="*/ 2147483647 w 238"/>
                  <a:gd name="T23" fmla="*/ 2147483647 h 243"/>
                  <a:gd name="T24" fmla="*/ 2147483647 w 238"/>
                  <a:gd name="T25" fmla="*/ 2147483647 h 243"/>
                  <a:gd name="T26" fmla="*/ 2147483647 w 238"/>
                  <a:gd name="T27" fmla="*/ 2147483647 h 243"/>
                  <a:gd name="T28" fmla="*/ 2147483647 w 238"/>
                  <a:gd name="T29" fmla="*/ 2147483647 h 243"/>
                  <a:gd name="T30" fmla="*/ 2147483647 w 238"/>
                  <a:gd name="T31" fmla="*/ 2147483647 h 243"/>
                  <a:gd name="T32" fmla="*/ 2147483647 w 238"/>
                  <a:gd name="T33" fmla="*/ 2147483647 h 243"/>
                  <a:gd name="T34" fmla="*/ 2147483647 w 238"/>
                  <a:gd name="T35" fmla="*/ 2147483647 h 243"/>
                  <a:gd name="T36" fmla="*/ 2147483647 w 238"/>
                  <a:gd name="T37" fmla="*/ 2147483647 h 243"/>
                  <a:gd name="T38" fmla="*/ 2147483647 w 238"/>
                  <a:gd name="T39" fmla="*/ 2147483647 h 243"/>
                  <a:gd name="T40" fmla="*/ 2147483647 w 238"/>
                  <a:gd name="T41" fmla="*/ 2147483647 h 243"/>
                  <a:gd name="T42" fmla="*/ 2147483647 w 238"/>
                  <a:gd name="T43" fmla="*/ 2147483647 h 243"/>
                  <a:gd name="T44" fmla="*/ 2147483647 w 238"/>
                  <a:gd name="T45" fmla="*/ 2147483647 h 243"/>
                  <a:gd name="T46" fmla="*/ 2147483647 w 238"/>
                  <a:gd name="T47" fmla="*/ 2147483647 h 243"/>
                  <a:gd name="T48" fmla="*/ 2147483647 w 238"/>
                  <a:gd name="T49" fmla="*/ 2147483647 h 243"/>
                  <a:gd name="T50" fmla="*/ 2147483647 w 238"/>
                  <a:gd name="T51" fmla="*/ 2147483647 h 243"/>
                  <a:gd name="T52" fmla="*/ 2147483647 w 238"/>
                  <a:gd name="T53" fmla="*/ 2147483647 h 243"/>
                  <a:gd name="T54" fmla="*/ 2147483647 w 238"/>
                  <a:gd name="T55" fmla="*/ 2147483647 h 243"/>
                  <a:gd name="T56" fmla="*/ 2147483647 w 238"/>
                  <a:gd name="T57" fmla="*/ 2147483647 h 243"/>
                  <a:gd name="T58" fmla="*/ 2147483647 w 238"/>
                  <a:gd name="T59" fmla="*/ 2147483647 h 243"/>
                  <a:gd name="T60" fmla="*/ 2147483647 w 238"/>
                  <a:gd name="T61" fmla="*/ 2147483647 h 243"/>
                  <a:gd name="T62" fmla="*/ 2147483647 w 238"/>
                  <a:gd name="T63" fmla="*/ 2147483647 h 243"/>
                  <a:gd name="T64" fmla="*/ 2147483647 w 238"/>
                  <a:gd name="T65" fmla="*/ 2147483647 h 243"/>
                  <a:gd name="T66" fmla="*/ 2147483647 w 238"/>
                  <a:gd name="T67" fmla="*/ 2147483647 h 243"/>
                  <a:gd name="T68" fmla="*/ 2147483647 w 238"/>
                  <a:gd name="T69" fmla="*/ 2147483647 h 243"/>
                  <a:gd name="T70" fmla="*/ 2147483647 w 238"/>
                  <a:gd name="T71" fmla="*/ 2147483647 h 243"/>
                  <a:gd name="T72" fmla="*/ 2147483647 w 238"/>
                  <a:gd name="T73" fmla="*/ 2147483647 h 243"/>
                  <a:gd name="T74" fmla="*/ 2147483647 w 238"/>
                  <a:gd name="T75" fmla="*/ 2147483647 h 243"/>
                  <a:gd name="T76" fmla="*/ 2147483647 w 238"/>
                  <a:gd name="T77" fmla="*/ 2147483647 h 243"/>
                  <a:gd name="T78" fmla="*/ 0 w 238"/>
                  <a:gd name="T79" fmla="*/ 2147483647 h 243"/>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238"/>
                  <a:gd name="T121" fmla="*/ 0 h 243"/>
                  <a:gd name="T122" fmla="*/ 238 w 238"/>
                  <a:gd name="T123" fmla="*/ 243 h 243"/>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238" h="243">
                    <a:moveTo>
                      <a:pt x="0" y="44"/>
                    </a:moveTo>
                    <a:lnTo>
                      <a:pt x="4" y="33"/>
                    </a:lnTo>
                    <a:lnTo>
                      <a:pt x="2" y="23"/>
                    </a:lnTo>
                    <a:lnTo>
                      <a:pt x="38" y="0"/>
                    </a:lnTo>
                    <a:lnTo>
                      <a:pt x="42" y="8"/>
                    </a:lnTo>
                    <a:lnTo>
                      <a:pt x="69" y="2"/>
                    </a:lnTo>
                    <a:lnTo>
                      <a:pt x="88" y="4"/>
                    </a:lnTo>
                    <a:lnTo>
                      <a:pt x="80" y="16"/>
                    </a:lnTo>
                    <a:lnTo>
                      <a:pt x="84" y="31"/>
                    </a:lnTo>
                    <a:lnTo>
                      <a:pt x="103" y="38"/>
                    </a:lnTo>
                    <a:lnTo>
                      <a:pt x="120" y="38"/>
                    </a:lnTo>
                    <a:lnTo>
                      <a:pt x="135" y="25"/>
                    </a:lnTo>
                    <a:lnTo>
                      <a:pt x="158" y="23"/>
                    </a:lnTo>
                    <a:lnTo>
                      <a:pt x="164" y="33"/>
                    </a:lnTo>
                    <a:lnTo>
                      <a:pt x="177" y="42"/>
                    </a:lnTo>
                    <a:lnTo>
                      <a:pt x="196" y="44"/>
                    </a:lnTo>
                    <a:lnTo>
                      <a:pt x="194" y="63"/>
                    </a:lnTo>
                    <a:lnTo>
                      <a:pt x="194" y="99"/>
                    </a:lnTo>
                    <a:lnTo>
                      <a:pt x="198" y="120"/>
                    </a:lnTo>
                    <a:lnTo>
                      <a:pt x="219" y="118"/>
                    </a:lnTo>
                    <a:lnTo>
                      <a:pt x="228" y="133"/>
                    </a:lnTo>
                    <a:lnTo>
                      <a:pt x="228" y="145"/>
                    </a:lnTo>
                    <a:lnTo>
                      <a:pt x="238" y="164"/>
                    </a:lnTo>
                    <a:lnTo>
                      <a:pt x="226" y="177"/>
                    </a:lnTo>
                    <a:lnTo>
                      <a:pt x="213" y="188"/>
                    </a:lnTo>
                    <a:lnTo>
                      <a:pt x="198" y="188"/>
                    </a:lnTo>
                    <a:lnTo>
                      <a:pt x="183" y="192"/>
                    </a:lnTo>
                    <a:lnTo>
                      <a:pt x="183" y="213"/>
                    </a:lnTo>
                    <a:lnTo>
                      <a:pt x="175" y="226"/>
                    </a:lnTo>
                    <a:lnTo>
                      <a:pt x="160" y="243"/>
                    </a:lnTo>
                    <a:lnTo>
                      <a:pt x="130" y="217"/>
                    </a:lnTo>
                    <a:lnTo>
                      <a:pt x="122" y="194"/>
                    </a:lnTo>
                    <a:lnTo>
                      <a:pt x="97" y="188"/>
                    </a:lnTo>
                    <a:lnTo>
                      <a:pt x="86" y="160"/>
                    </a:lnTo>
                    <a:lnTo>
                      <a:pt x="69" y="143"/>
                    </a:lnTo>
                    <a:lnTo>
                      <a:pt x="61" y="122"/>
                    </a:lnTo>
                    <a:lnTo>
                      <a:pt x="46" y="101"/>
                    </a:lnTo>
                    <a:lnTo>
                      <a:pt x="35" y="80"/>
                    </a:lnTo>
                    <a:lnTo>
                      <a:pt x="16" y="65"/>
                    </a:lnTo>
                    <a:lnTo>
                      <a:pt x="0" y="44"/>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6" name="Freeform 142"/>
              <p:cNvSpPr>
                <a:spLocks/>
              </p:cNvSpPr>
              <p:nvPr/>
            </p:nvSpPr>
            <p:spPr bwMode="auto">
              <a:xfrm>
                <a:off x="1904231" y="1467465"/>
                <a:ext cx="656864" cy="678849"/>
              </a:xfrm>
              <a:custGeom>
                <a:avLst/>
                <a:gdLst>
                  <a:gd name="T0" fmla="*/ 2147483647 w 349"/>
                  <a:gd name="T1" fmla="*/ 2147483647 h 365"/>
                  <a:gd name="T2" fmla="*/ 2147483647 w 349"/>
                  <a:gd name="T3" fmla="*/ 2147483647 h 365"/>
                  <a:gd name="T4" fmla="*/ 2147483647 w 349"/>
                  <a:gd name="T5" fmla="*/ 2147483647 h 365"/>
                  <a:gd name="T6" fmla="*/ 2147483647 w 349"/>
                  <a:gd name="T7" fmla="*/ 2147483647 h 365"/>
                  <a:gd name="T8" fmla="*/ 2147483647 w 349"/>
                  <a:gd name="T9" fmla="*/ 2147483647 h 365"/>
                  <a:gd name="T10" fmla="*/ 2147483647 w 349"/>
                  <a:gd name="T11" fmla="*/ 2147483647 h 365"/>
                  <a:gd name="T12" fmla="*/ 2147483647 w 349"/>
                  <a:gd name="T13" fmla="*/ 2147483647 h 365"/>
                  <a:gd name="T14" fmla="*/ 2147483647 w 349"/>
                  <a:gd name="T15" fmla="*/ 2147483647 h 365"/>
                  <a:gd name="T16" fmla="*/ 2147483647 w 349"/>
                  <a:gd name="T17" fmla="*/ 2147483647 h 365"/>
                  <a:gd name="T18" fmla="*/ 2147483647 w 349"/>
                  <a:gd name="T19" fmla="*/ 2147483647 h 365"/>
                  <a:gd name="T20" fmla="*/ 2147483647 w 349"/>
                  <a:gd name="T21" fmla="*/ 2147483647 h 365"/>
                  <a:gd name="T22" fmla="*/ 2147483647 w 349"/>
                  <a:gd name="T23" fmla="*/ 2147483647 h 365"/>
                  <a:gd name="T24" fmla="*/ 2147483647 w 349"/>
                  <a:gd name="T25" fmla="*/ 2147483647 h 365"/>
                  <a:gd name="T26" fmla="*/ 2147483647 w 349"/>
                  <a:gd name="T27" fmla="*/ 2147483647 h 365"/>
                  <a:gd name="T28" fmla="*/ 2147483647 w 349"/>
                  <a:gd name="T29" fmla="*/ 2147483647 h 365"/>
                  <a:gd name="T30" fmla="*/ 2147483647 w 349"/>
                  <a:gd name="T31" fmla="*/ 2147483647 h 365"/>
                  <a:gd name="T32" fmla="*/ 2147483647 w 349"/>
                  <a:gd name="T33" fmla="*/ 2147483647 h 365"/>
                  <a:gd name="T34" fmla="*/ 2147483647 w 349"/>
                  <a:gd name="T35" fmla="*/ 2147483647 h 365"/>
                  <a:gd name="T36" fmla="*/ 2147483647 w 349"/>
                  <a:gd name="T37" fmla="*/ 2147483647 h 365"/>
                  <a:gd name="T38" fmla="*/ 2147483647 w 349"/>
                  <a:gd name="T39" fmla="*/ 2147483647 h 365"/>
                  <a:gd name="T40" fmla="*/ 2147483647 w 349"/>
                  <a:gd name="T41" fmla="*/ 2147483647 h 365"/>
                  <a:gd name="T42" fmla="*/ 2147483647 w 349"/>
                  <a:gd name="T43" fmla="*/ 2147483647 h 365"/>
                  <a:gd name="T44" fmla="*/ 2147483647 w 349"/>
                  <a:gd name="T45" fmla="*/ 2147483647 h 365"/>
                  <a:gd name="T46" fmla="*/ 2147483647 w 349"/>
                  <a:gd name="T47" fmla="*/ 2147483647 h 365"/>
                  <a:gd name="T48" fmla="*/ 2147483647 w 349"/>
                  <a:gd name="T49" fmla="*/ 2147483647 h 365"/>
                  <a:gd name="T50" fmla="*/ 2147483647 w 349"/>
                  <a:gd name="T51" fmla="*/ 2147483647 h 365"/>
                  <a:gd name="T52" fmla="*/ 2147483647 w 349"/>
                  <a:gd name="T53" fmla="*/ 2147483647 h 365"/>
                  <a:gd name="T54" fmla="*/ 2147483647 w 349"/>
                  <a:gd name="T55" fmla="*/ 2147483647 h 365"/>
                  <a:gd name="T56" fmla="*/ 2147483647 w 349"/>
                  <a:gd name="T57" fmla="*/ 2147483647 h 365"/>
                  <a:gd name="T58" fmla="*/ 2147483647 w 349"/>
                  <a:gd name="T59" fmla="*/ 2147483647 h 365"/>
                  <a:gd name="T60" fmla="*/ 2147483647 w 349"/>
                  <a:gd name="T61" fmla="*/ 2147483647 h 365"/>
                  <a:gd name="T62" fmla="*/ 2147483647 w 349"/>
                  <a:gd name="T63" fmla="*/ 2147483647 h 365"/>
                  <a:gd name="T64" fmla="*/ 2147483647 w 349"/>
                  <a:gd name="T65" fmla="*/ 2147483647 h 365"/>
                  <a:gd name="T66" fmla="*/ 2147483647 w 349"/>
                  <a:gd name="T67" fmla="*/ 2147483647 h 365"/>
                  <a:gd name="T68" fmla="*/ 2147483647 w 349"/>
                  <a:gd name="T69" fmla="*/ 2147483647 h 365"/>
                  <a:gd name="T70" fmla="*/ 2147483647 w 349"/>
                  <a:gd name="T71" fmla="*/ 2147483647 h 36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49"/>
                  <a:gd name="T109" fmla="*/ 0 h 365"/>
                  <a:gd name="T110" fmla="*/ 349 w 349"/>
                  <a:gd name="T111" fmla="*/ 365 h 365"/>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49" h="365">
                    <a:moveTo>
                      <a:pt x="130" y="137"/>
                    </a:moveTo>
                    <a:lnTo>
                      <a:pt x="125" y="152"/>
                    </a:lnTo>
                    <a:lnTo>
                      <a:pt x="130" y="171"/>
                    </a:lnTo>
                    <a:lnTo>
                      <a:pt x="123" y="184"/>
                    </a:lnTo>
                    <a:lnTo>
                      <a:pt x="113" y="177"/>
                    </a:lnTo>
                    <a:lnTo>
                      <a:pt x="100" y="179"/>
                    </a:lnTo>
                    <a:lnTo>
                      <a:pt x="100" y="192"/>
                    </a:lnTo>
                    <a:lnTo>
                      <a:pt x="72" y="222"/>
                    </a:lnTo>
                    <a:lnTo>
                      <a:pt x="58" y="228"/>
                    </a:lnTo>
                    <a:lnTo>
                      <a:pt x="39" y="253"/>
                    </a:lnTo>
                    <a:lnTo>
                      <a:pt x="26" y="260"/>
                    </a:lnTo>
                    <a:lnTo>
                      <a:pt x="15" y="258"/>
                    </a:lnTo>
                    <a:lnTo>
                      <a:pt x="11" y="262"/>
                    </a:lnTo>
                    <a:lnTo>
                      <a:pt x="7" y="266"/>
                    </a:lnTo>
                    <a:lnTo>
                      <a:pt x="13" y="275"/>
                    </a:lnTo>
                    <a:lnTo>
                      <a:pt x="13" y="291"/>
                    </a:lnTo>
                    <a:lnTo>
                      <a:pt x="0" y="308"/>
                    </a:lnTo>
                    <a:lnTo>
                      <a:pt x="5" y="323"/>
                    </a:lnTo>
                    <a:lnTo>
                      <a:pt x="22" y="323"/>
                    </a:lnTo>
                    <a:lnTo>
                      <a:pt x="26" y="313"/>
                    </a:lnTo>
                    <a:lnTo>
                      <a:pt x="34" y="321"/>
                    </a:lnTo>
                    <a:lnTo>
                      <a:pt x="24" y="332"/>
                    </a:lnTo>
                    <a:lnTo>
                      <a:pt x="28" y="346"/>
                    </a:lnTo>
                    <a:lnTo>
                      <a:pt x="34" y="348"/>
                    </a:lnTo>
                    <a:lnTo>
                      <a:pt x="62" y="353"/>
                    </a:lnTo>
                    <a:lnTo>
                      <a:pt x="68" y="357"/>
                    </a:lnTo>
                    <a:lnTo>
                      <a:pt x="93" y="365"/>
                    </a:lnTo>
                    <a:lnTo>
                      <a:pt x="102" y="359"/>
                    </a:lnTo>
                    <a:lnTo>
                      <a:pt x="125" y="346"/>
                    </a:lnTo>
                    <a:lnTo>
                      <a:pt x="157" y="353"/>
                    </a:lnTo>
                    <a:lnTo>
                      <a:pt x="214" y="353"/>
                    </a:lnTo>
                    <a:lnTo>
                      <a:pt x="246" y="346"/>
                    </a:lnTo>
                    <a:lnTo>
                      <a:pt x="261" y="319"/>
                    </a:lnTo>
                    <a:lnTo>
                      <a:pt x="280" y="308"/>
                    </a:lnTo>
                    <a:lnTo>
                      <a:pt x="286" y="291"/>
                    </a:lnTo>
                    <a:lnTo>
                      <a:pt x="294" y="270"/>
                    </a:lnTo>
                    <a:lnTo>
                      <a:pt x="307" y="258"/>
                    </a:lnTo>
                    <a:lnTo>
                      <a:pt x="322" y="222"/>
                    </a:lnTo>
                    <a:lnTo>
                      <a:pt x="320" y="179"/>
                    </a:lnTo>
                    <a:lnTo>
                      <a:pt x="349" y="158"/>
                    </a:lnTo>
                    <a:lnTo>
                      <a:pt x="330" y="141"/>
                    </a:lnTo>
                    <a:lnTo>
                      <a:pt x="326" y="114"/>
                    </a:lnTo>
                    <a:lnTo>
                      <a:pt x="316" y="101"/>
                    </a:lnTo>
                    <a:lnTo>
                      <a:pt x="301" y="101"/>
                    </a:lnTo>
                    <a:lnTo>
                      <a:pt x="290" y="93"/>
                    </a:lnTo>
                    <a:lnTo>
                      <a:pt x="267" y="61"/>
                    </a:lnTo>
                    <a:lnTo>
                      <a:pt x="275" y="55"/>
                    </a:lnTo>
                    <a:lnTo>
                      <a:pt x="318" y="12"/>
                    </a:lnTo>
                    <a:lnTo>
                      <a:pt x="311" y="0"/>
                    </a:lnTo>
                    <a:lnTo>
                      <a:pt x="299" y="4"/>
                    </a:lnTo>
                    <a:lnTo>
                      <a:pt x="256" y="6"/>
                    </a:lnTo>
                    <a:lnTo>
                      <a:pt x="242" y="19"/>
                    </a:lnTo>
                    <a:lnTo>
                      <a:pt x="231" y="25"/>
                    </a:lnTo>
                    <a:lnTo>
                      <a:pt x="216" y="23"/>
                    </a:lnTo>
                    <a:lnTo>
                      <a:pt x="208" y="29"/>
                    </a:lnTo>
                    <a:lnTo>
                      <a:pt x="214" y="42"/>
                    </a:lnTo>
                    <a:lnTo>
                      <a:pt x="235" y="59"/>
                    </a:lnTo>
                    <a:lnTo>
                      <a:pt x="220" y="61"/>
                    </a:lnTo>
                    <a:lnTo>
                      <a:pt x="182" y="65"/>
                    </a:lnTo>
                    <a:lnTo>
                      <a:pt x="157" y="55"/>
                    </a:lnTo>
                    <a:lnTo>
                      <a:pt x="130" y="42"/>
                    </a:lnTo>
                    <a:lnTo>
                      <a:pt x="123" y="50"/>
                    </a:lnTo>
                    <a:lnTo>
                      <a:pt x="115" y="72"/>
                    </a:lnTo>
                    <a:lnTo>
                      <a:pt x="119" y="84"/>
                    </a:lnTo>
                    <a:lnTo>
                      <a:pt x="115" y="88"/>
                    </a:lnTo>
                    <a:lnTo>
                      <a:pt x="100" y="95"/>
                    </a:lnTo>
                    <a:lnTo>
                      <a:pt x="100" y="118"/>
                    </a:lnTo>
                    <a:lnTo>
                      <a:pt x="100" y="122"/>
                    </a:lnTo>
                    <a:lnTo>
                      <a:pt x="83" y="148"/>
                    </a:lnTo>
                    <a:lnTo>
                      <a:pt x="98" y="169"/>
                    </a:lnTo>
                    <a:lnTo>
                      <a:pt x="102" y="167"/>
                    </a:lnTo>
                    <a:lnTo>
                      <a:pt x="130" y="13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7" name="Freeform 143"/>
              <p:cNvSpPr>
                <a:spLocks/>
              </p:cNvSpPr>
              <p:nvPr/>
            </p:nvSpPr>
            <p:spPr bwMode="auto">
              <a:xfrm>
                <a:off x="4131327" y="1651973"/>
                <a:ext cx="313699" cy="440382"/>
              </a:xfrm>
              <a:custGeom>
                <a:avLst/>
                <a:gdLst>
                  <a:gd name="T0" fmla="*/ 2147483647 w 167"/>
                  <a:gd name="T1" fmla="*/ 2147483647 h 237"/>
                  <a:gd name="T2" fmla="*/ 2147483647 w 167"/>
                  <a:gd name="T3" fmla="*/ 2147483647 h 237"/>
                  <a:gd name="T4" fmla="*/ 2147483647 w 167"/>
                  <a:gd name="T5" fmla="*/ 2147483647 h 237"/>
                  <a:gd name="T6" fmla="*/ 2147483647 w 167"/>
                  <a:gd name="T7" fmla="*/ 2147483647 h 237"/>
                  <a:gd name="T8" fmla="*/ 2147483647 w 167"/>
                  <a:gd name="T9" fmla="*/ 2147483647 h 237"/>
                  <a:gd name="T10" fmla="*/ 2147483647 w 167"/>
                  <a:gd name="T11" fmla="*/ 2147483647 h 237"/>
                  <a:gd name="T12" fmla="*/ 2147483647 w 167"/>
                  <a:gd name="T13" fmla="*/ 2147483647 h 237"/>
                  <a:gd name="T14" fmla="*/ 2147483647 w 167"/>
                  <a:gd name="T15" fmla="*/ 2147483647 h 237"/>
                  <a:gd name="T16" fmla="*/ 2147483647 w 167"/>
                  <a:gd name="T17" fmla="*/ 2147483647 h 237"/>
                  <a:gd name="T18" fmla="*/ 2147483647 w 167"/>
                  <a:gd name="T19" fmla="*/ 2147483647 h 237"/>
                  <a:gd name="T20" fmla="*/ 2147483647 w 167"/>
                  <a:gd name="T21" fmla="*/ 2147483647 h 237"/>
                  <a:gd name="T22" fmla="*/ 2147483647 w 167"/>
                  <a:gd name="T23" fmla="*/ 2147483647 h 237"/>
                  <a:gd name="T24" fmla="*/ 2147483647 w 167"/>
                  <a:gd name="T25" fmla="*/ 2147483647 h 237"/>
                  <a:gd name="T26" fmla="*/ 2147483647 w 167"/>
                  <a:gd name="T27" fmla="*/ 2147483647 h 237"/>
                  <a:gd name="T28" fmla="*/ 2147483647 w 167"/>
                  <a:gd name="T29" fmla="*/ 2147483647 h 237"/>
                  <a:gd name="T30" fmla="*/ 2147483647 w 167"/>
                  <a:gd name="T31" fmla="*/ 2147483647 h 237"/>
                  <a:gd name="T32" fmla="*/ 2147483647 w 167"/>
                  <a:gd name="T33" fmla="*/ 2147483647 h 237"/>
                  <a:gd name="T34" fmla="*/ 2147483647 w 167"/>
                  <a:gd name="T35" fmla="*/ 2147483647 h 237"/>
                  <a:gd name="T36" fmla="*/ 2147483647 w 167"/>
                  <a:gd name="T37" fmla="*/ 2147483647 h 237"/>
                  <a:gd name="T38" fmla="*/ 2147483647 w 167"/>
                  <a:gd name="T39" fmla="*/ 2147483647 h 237"/>
                  <a:gd name="T40" fmla="*/ 2147483647 w 167"/>
                  <a:gd name="T41" fmla="*/ 2147483647 h 237"/>
                  <a:gd name="T42" fmla="*/ 2147483647 w 167"/>
                  <a:gd name="T43" fmla="*/ 2147483647 h 237"/>
                  <a:gd name="T44" fmla="*/ 2147483647 w 167"/>
                  <a:gd name="T45" fmla="*/ 2147483647 h 237"/>
                  <a:gd name="T46" fmla="*/ 2147483647 w 167"/>
                  <a:gd name="T47" fmla="*/ 2147483647 h 237"/>
                  <a:gd name="T48" fmla="*/ 2147483647 w 167"/>
                  <a:gd name="T49" fmla="*/ 0 h 237"/>
                  <a:gd name="T50" fmla="*/ 2147483647 w 167"/>
                  <a:gd name="T51" fmla="*/ 2147483647 h 237"/>
                  <a:gd name="T52" fmla="*/ 2147483647 w 167"/>
                  <a:gd name="T53" fmla="*/ 2147483647 h 237"/>
                  <a:gd name="T54" fmla="*/ 2147483647 w 167"/>
                  <a:gd name="T55" fmla="*/ 2147483647 h 237"/>
                  <a:gd name="T56" fmla="*/ 2147483647 w 167"/>
                  <a:gd name="T57" fmla="*/ 2147483647 h 237"/>
                  <a:gd name="T58" fmla="*/ 2147483647 w 167"/>
                  <a:gd name="T59" fmla="*/ 2147483647 h 237"/>
                  <a:gd name="T60" fmla="*/ 2147483647 w 167"/>
                  <a:gd name="T61" fmla="*/ 2147483647 h 237"/>
                  <a:gd name="T62" fmla="*/ 2147483647 w 167"/>
                  <a:gd name="T63" fmla="*/ 2147483647 h 237"/>
                  <a:gd name="T64" fmla="*/ 2147483647 w 167"/>
                  <a:gd name="T65" fmla="*/ 2147483647 h 237"/>
                  <a:gd name="T66" fmla="*/ 2147483647 w 167"/>
                  <a:gd name="T67" fmla="*/ 2147483647 h 237"/>
                  <a:gd name="T68" fmla="*/ 2147483647 w 167"/>
                  <a:gd name="T69" fmla="*/ 2147483647 h 237"/>
                  <a:gd name="T70" fmla="*/ 2147483647 w 167"/>
                  <a:gd name="T71" fmla="*/ 2147483647 h 237"/>
                  <a:gd name="T72" fmla="*/ 2147483647 w 167"/>
                  <a:gd name="T73" fmla="*/ 2147483647 h 237"/>
                  <a:gd name="T74" fmla="*/ 2147483647 w 167"/>
                  <a:gd name="T75" fmla="*/ 2147483647 h 237"/>
                  <a:gd name="T76" fmla="*/ 2147483647 w 167"/>
                  <a:gd name="T77" fmla="*/ 2147483647 h 237"/>
                  <a:gd name="T78" fmla="*/ 2147483647 w 167"/>
                  <a:gd name="T79" fmla="*/ 2147483647 h 237"/>
                  <a:gd name="T80" fmla="*/ 2147483647 w 167"/>
                  <a:gd name="T81" fmla="*/ 2147483647 h 237"/>
                  <a:gd name="T82" fmla="*/ 2147483647 w 167"/>
                  <a:gd name="T83" fmla="*/ 2147483647 h 237"/>
                  <a:gd name="T84" fmla="*/ 2147483647 w 167"/>
                  <a:gd name="T85" fmla="*/ 2147483647 h 237"/>
                  <a:gd name="T86" fmla="*/ 2147483647 w 167"/>
                  <a:gd name="T87" fmla="*/ 2147483647 h 237"/>
                  <a:gd name="T88" fmla="*/ 2147483647 w 167"/>
                  <a:gd name="T89" fmla="*/ 2147483647 h 237"/>
                  <a:gd name="T90" fmla="*/ 2147483647 w 167"/>
                  <a:gd name="T91" fmla="*/ 2147483647 h 237"/>
                  <a:gd name="T92" fmla="*/ 2147483647 w 167"/>
                  <a:gd name="T93" fmla="*/ 2147483647 h 237"/>
                  <a:gd name="T94" fmla="*/ 0 w 167"/>
                  <a:gd name="T95" fmla="*/ 2147483647 h 237"/>
                  <a:gd name="T96" fmla="*/ 2147483647 w 167"/>
                  <a:gd name="T97" fmla="*/ 2147483647 h 237"/>
                  <a:gd name="T98" fmla="*/ 2147483647 w 167"/>
                  <a:gd name="T99" fmla="*/ 2147483647 h 237"/>
                  <a:gd name="T100" fmla="*/ 2147483647 w 167"/>
                  <a:gd name="T101" fmla="*/ 2147483647 h 237"/>
                  <a:gd name="T102" fmla="*/ 2147483647 w 167"/>
                  <a:gd name="T103" fmla="*/ 2147483647 h 237"/>
                  <a:gd name="T104" fmla="*/ 2147483647 w 167"/>
                  <a:gd name="T105" fmla="*/ 2147483647 h 23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67"/>
                  <a:gd name="T160" fmla="*/ 0 h 237"/>
                  <a:gd name="T161" fmla="*/ 167 w 167"/>
                  <a:gd name="T162" fmla="*/ 237 h 23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67" h="237">
                    <a:moveTo>
                      <a:pt x="12" y="201"/>
                    </a:moveTo>
                    <a:lnTo>
                      <a:pt x="23" y="220"/>
                    </a:lnTo>
                    <a:lnTo>
                      <a:pt x="40" y="220"/>
                    </a:lnTo>
                    <a:lnTo>
                      <a:pt x="59" y="224"/>
                    </a:lnTo>
                    <a:lnTo>
                      <a:pt x="71" y="237"/>
                    </a:lnTo>
                    <a:lnTo>
                      <a:pt x="84" y="237"/>
                    </a:lnTo>
                    <a:lnTo>
                      <a:pt x="76" y="222"/>
                    </a:lnTo>
                    <a:lnTo>
                      <a:pt x="82" y="201"/>
                    </a:lnTo>
                    <a:lnTo>
                      <a:pt x="90" y="180"/>
                    </a:lnTo>
                    <a:lnTo>
                      <a:pt x="95" y="154"/>
                    </a:lnTo>
                    <a:lnTo>
                      <a:pt x="116" y="140"/>
                    </a:lnTo>
                    <a:lnTo>
                      <a:pt x="131" y="129"/>
                    </a:lnTo>
                    <a:lnTo>
                      <a:pt x="128" y="116"/>
                    </a:lnTo>
                    <a:lnTo>
                      <a:pt x="128" y="91"/>
                    </a:lnTo>
                    <a:lnTo>
                      <a:pt x="133" y="80"/>
                    </a:lnTo>
                    <a:lnTo>
                      <a:pt x="148" y="78"/>
                    </a:lnTo>
                    <a:lnTo>
                      <a:pt x="154" y="85"/>
                    </a:lnTo>
                    <a:lnTo>
                      <a:pt x="167" y="66"/>
                    </a:lnTo>
                    <a:lnTo>
                      <a:pt x="162" y="53"/>
                    </a:lnTo>
                    <a:lnTo>
                      <a:pt x="154" y="51"/>
                    </a:lnTo>
                    <a:lnTo>
                      <a:pt x="139" y="51"/>
                    </a:lnTo>
                    <a:lnTo>
                      <a:pt x="133" y="51"/>
                    </a:lnTo>
                    <a:lnTo>
                      <a:pt x="128" y="28"/>
                    </a:lnTo>
                    <a:lnTo>
                      <a:pt x="131" y="6"/>
                    </a:lnTo>
                    <a:lnTo>
                      <a:pt x="120" y="0"/>
                    </a:lnTo>
                    <a:lnTo>
                      <a:pt x="116" y="9"/>
                    </a:lnTo>
                    <a:lnTo>
                      <a:pt x="90" y="2"/>
                    </a:lnTo>
                    <a:lnTo>
                      <a:pt x="84" y="9"/>
                    </a:lnTo>
                    <a:lnTo>
                      <a:pt x="90" y="30"/>
                    </a:lnTo>
                    <a:lnTo>
                      <a:pt x="88" y="51"/>
                    </a:lnTo>
                    <a:lnTo>
                      <a:pt x="78" y="34"/>
                    </a:lnTo>
                    <a:lnTo>
                      <a:pt x="74" y="23"/>
                    </a:lnTo>
                    <a:lnTo>
                      <a:pt x="59" y="25"/>
                    </a:lnTo>
                    <a:lnTo>
                      <a:pt x="52" y="38"/>
                    </a:lnTo>
                    <a:lnTo>
                      <a:pt x="48" y="42"/>
                    </a:lnTo>
                    <a:lnTo>
                      <a:pt x="48" y="59"/>
                    </a:lnTo>
                    <a:lnTo>
                      <a:pt x="46" y="57"/>
                    </a:lnTo>
                    <a:lnTo>
                      <a:pt x="33" y="34"/>
                    </a:lnTo>
                    <a:lnTo>
                      <a:pt x="27" y="28"/>
                    </a:lnTo>
                    <a:lnTo>
                      <a:pt x="19" y="32"/>
                    </a:lnTo>
                    <a:lnTo>
                      <a:pt x="21" y="44"/>
                    </a:lnTo>
                    <a:lnTo>
                      <a:pt x="21" y="53"/>
                    </a:lnTo>
                    <a:lnTo>
                      <a:pt x="8" y="57"/>
                    </a:lnTo>
                    <a:lnTo>
                      <a:pt x="8" y="74"/>
                    </a:lnTo>
                    <a:lnTo>
                      <a:pt x="19" y="91"/>
                    </a:lnTo>
                    <a:lnTo>
                      <a:pt x="19" y="104"/>
                    </a:lnTo>
                    <a:lnTo>
                      <a:pt x="12" y="116"/>
                    </a:lnTo>
                    <a:lnTo>
                      <a:pt x="0" y="127"/>
                    </a:lnTo>
                    <a:lnTo>
                      <a:pt x="2" y="140"/>
                    </a:lnTo>
                    <a:lnTo>
                      <a:pt x="14" y="152"/>
                    </a:lnTo>
                    <a:lnTo>
                      <a:pt x="21" y="163"/>
                    </a:lnTo>
                    <a:lnTo>
                      <a:pt x="19" y="188"/>
                    </a:lnTo>
                    <a:lnTo>
                      <a:pt x="12" y="201"/>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8" name="Freeform 144"/>
              <p:cNvSpPr>
                <a:spLocks/>
              </p:cNvSpPr>
              <p:nvPr/>
            </p:nvSpPr>
            <p:spPr bwMode="auto">
              <a:xfrm>
                <a:off x="2306321" y="913942"/>
                <a:ext cx="979229" cy="1810265"/>
              </a:xfrm>
              <a:custGeom>
                <a:avLst/>
                <a:gdLst>
                  <a:gd name="T0" fmla="*/ 2147483647 w 520"/>
                  <a:gd name="T1" fmla="*/ 2147483647 h 974"/>
                  <a:gd name="T2" fmla="*/ 2147483647 w 520"/>
                  <a:gd name="T3" fmla="*/ 2147483647 h 974"/>
                  <a:gd name="T4" fmla="*/ 2147483647 w 520"/>
                  <a:gd name="T5" fmla="*/ 2147483647 h 974"/>
                  <a:gd name="T6" fmla="*/ 2147483647 w 520"/>
                  <a:gd name="T7" fmla="*/ 2147483647 h 974"/>
                  <a:gd name="T8" fmla="*/ 2147483647 w 520"/>
                  <a:gd name="T9" fmla="*/ 2147483647 h 974"/>
                  <a:gd name="T10" fmla="*/ 2147483647 w 520"/>
                  <a:gd name="T11" fmla="*/ 2147483647 h 974"/>
                  <a:gd name="T12" fmla="*/ 2147483647 w 520"/>
                  <a:gd name="T13" fmla="*/ 2147483647 h 974"/>
                  <a:gd name="T14" fmla="*/ 2147483647 w 520"/>
                  <a:gd name="T15" fmla="*/ 2147483647 h 974"/>
                  <a:gd name="T16" fmla="*/ 2147483647 w 520"/>
                  <a:gd name="T17" fmla="*/ 2147483647 h 974"/>
                  <a:gd name="T18" fmla="*/ 2147483647 w 520"/>
                  <a:gd name="T19" fmla="*/ 2147483647 h 974"/>
                  <a:gd name="T20" fmla="*/ 2147483647 w 520"/>
                  <a:gd name="T21" fmla="*/ 2147483647 h 974"/>
                  <a:gd name="T22" fmla="*/ 2147483647 w 520"/>
                  <a:gd name="T23" fmla="*/ 2147483647 h 974"/>
                  <a:gd name="T24" fmla="*/ 2147483647 w 520"/>
                  <a:gd name="T25" fmla="*/ 2147483647 h 974"/>
                  <a:gd name="T26" fmla="*/ 2147483647 w 520"/>
                  <a:gd name="T27" fmla="*/ 2147483647 h 974"/>
                  <a:gd name="T28" fmla="*/ 2147483647 w 520"/>
                  <a:gd name="T29" fmla="*/ 2147483647 h 974"/>
                  <a:gd name="T30" fmla="*/ 2147483647 w 520"/>
                  <a:gd name="T31" fmla="*/ 2147483647 h 974"/>
                  <a:gd name="T32" fmla="*/ 2147483647 w 520"/>
                  <a:gd name="T33" fmla="*/ 2147483647 h 974"/>
                  <a:gd name="T34" fmla="*/ 2147483647 w 520"/>
                  <a:gd name="T35" fmla="*/ 2147483647 h 974"/>
                  <a:gd name="T36" fmla="*/ 2147483647 w 520"/>
                  <a:gd name="T37" fmla="*/ 2147483647 h 974"/>
                  <a:gd name="T38" fmla="*/ 2147483647 w 520"/>
                  <a:gd name="T39" fmla="*/ 2147483647 h 974"/>
                  <a:gd name="T40" fmla="*/ 2147483647 w 520"/>
                  <a:gd name="T41" fmla="*/ 2147483647 h 974"/>
                  <a:gd name="T42" fmla="*/ 2147483647 w 520"/>
                  <a:gd name="T43" fmla="*/ 2147483647 h 974"/>
                  <a:gd name="T44" fmla="*/ 2147483647 w 520"/>
                  <a:gd name="T45" fmla="*/ 2147483647 h 974"/>
                  <a:gd name="T46" fmla="*/ 2147483647 w 520"/>
                  <a:gd name="T47" fmla="*/ 2147483647 h 974"/>
                  <a:gd name="T48" fmla="*/ 2147483647 w 520"/>
                  <a:gd name="T49" fmla="*/ 2147483647 h 974"/>
                  <a:gd name="T50" fmla="*/ 2147483647 w 520"/>
                  <a:gd name="T51" fmla="*/ 2147483647 h 974"/>
                  <a:gd name="T52" fmla="*/ 2147483647 w 520"/>
                  <a:gd name="T53" fmla="*/ 2147483647 h 974"/>
                  <a:gd name="T54" fmla="*/ 2147483647 w 520"/>
                  <a:gd name="T55" fmla="*/ 2147483647 h 974"/>
                  <a:gd name="T56" fmla="*/ 2147483647 w 520"/>
                  <a:gd name="T57" fmla="*/ 2147483647 h 974"/>
                  <a:gd name="T58" fmla="*/ 2147483647 w 520"/>
                  <a:gd name="T59" fmla="*/ 2147483647 h 974"/>
                  <a:gd name="T60" fmla="*/ 2147483647 w 520"/>
                  <a:gd name="T61" fmla="*/ 2147483647 h 974"/>
                  <a:gd name="T62" fmla="*/ 2147483647 w 520"/>
                  <a:gd name="T63" fmla="*/ 2147483647 h 974"/>
                  <a:gd name="T64" fmla="*/ 2147483647 w 520"/>
                  <a:gd name="T65" fmla="*/ 2147483647 h 974"/>
                  <a:gd name="T66" fmla="*/ 2147483647 w 520"/>
                  <a:gd name="T67" fmla="*/ 2147483647 h 974"/>
                  <a:gd name="T68" fmla="*/ 2147483647 w 520"/>
                  <a:gd name="T69" fmla="*/ 2147483647 h 974"/>
                  <a:gd name="T70" fmla="*/ 2147483647 w 520"/>
                  <a:gd name="T71" fmla="*/ 2147483647 h 974"/>
                  <a:gd name="T72" fmla="*/ 2147483647 w 520"/>
                  <a:gd name="T73" fmla="*/ 2147483647 h 974"/>
                  <a:gd name="T74" fmla="*/ 2147483647 w 520"/>
                  <a:gd name="T75" fmla="*/ 2147483647 h 974"/>
                  <a:gd name="T76" fmla="*/ 2147483647 w 520"/>
                  <a:gd name="T77" fmla="*/ 2147483647 h 974"/>
                  <a:gd name="T78" fmla="*/ 2147483647 w 520"/>
                  <a:gd name="T79" fmla="*/ 2147483647 h 974"/>
                  <a:gd name="T80" fmla="*/ 2147483647 w 520"/>
                  <a:gd name="T81" fmla="*/ 2147483647 h 974"/>
                  <a:gd name="T82" fmla="*/ 2147483647 w 520"/>
                  <a:gd name="T83" fmla="*/ 2147483647 h 974"/>
                  <a:gd name="T84" fmla="*/ 2147483647 w 520"/>
                  <a:gd name="T85" fmla="*/ 2147483647 h 974"/>
                  <a:gd name="T86" fmla="*/ 2147483647 w 520"/>
                  <a:gd name="T87" fmla="*/ 2147483647 h 974"/>
                  <a:gd name="T88" fmla="*/ 2147483647 w 520"/>
                  <a:gd name="T89" fmla="*/ 2147483647 h 974"/>
                  <a:gd name="T90" fmla="*/ 2147483647 w 520"/>
                  <a:gd name="T91" fmla="*/ 2147483647 h 974"/>
                  <a:gd name="T92" fmla="*/ 2147483647 w 520"/>
                  <a:gd name="T93" fmla="*/ 2147483647 h 974"/>
                  <a:gd name="T94" fmla="*/ 2147483647 w 520"/>
                  <a:gd name="T95" fmla="*/ 2147483647 h 974"/>
                  <a:gd name="T96" fmla="*/ 2147483647 w 520"/>
                  <a:gd name="T97" fmla="*/ 2147483647 h 974"/>
                  <a:gd name="T98" fmla="*/ 2147483647 w 520"/>
                  <a:gd name="T99" fmla="*/ 2147483647 h 974"/>
                  <a:gd name="T100" fmla="*/ 2147483647 w 520"/>
                  <a:gd name="T101" fmla="*/ 2147483647 h 974"/>
                  <a:gd name="T102" fmla="*/ 2147483647 w 520"/>
                  <a:gd name="T103" fmla="*/ 2147483647 h 974"/>
                  <a:gd name="T104" fmla="*/ 2147483647 w 520"/>
                  <a:gd name="T105" fmla="*/ 2147483647 h 974"/>
                  <a:gd name="T106" fmla="*/ 2147483647 w 520"/>
                  <a:gd name="T107" fmla="*/ 2147483647 h 974"/>
                  <a:gd name="T108" fmla="*/ 2147483647 w 520"/>
                  <a:gd name="T109" fmla="*/ 2147483647 h 974"/>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520"/>
                  <a:gd name="T166" fmla="*/ 0 h 974"/>
                  <a:gd name="T167" fmla="*/ 520 w 520"/>
                  <a:gd name="T168" fmla="*/ 974 h 974"/>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520" h="974">
                    <a:moveTo>
                      <a:pt x="154" y="625"/>
                    </a:moveTo>
                    <a:lnTo>
                      <a:pt x="180" y="651"/>
                    </a:lnTo>
                    <a:lnTo>
                      <a:pt x="169" y="672"/>
                    </a:lnTo>
                    <a:lnTo>
                      <a:pt x="154" y="693"/>
                    </a:lnTo>
                    <a:lnTo>
                      <a:pt x="129" y="706"/>
                    </a:lnTo>
                    <a:lnTo>
                      <a:pt x="110" y="718"/>
                    </a:lnTo>
                    <a:lnTo>
                      <a:pt x="93" y="720"/>
                    </a:lnTo>
                    <a:lnTo>
                      <a:pt x="80" y="729"/>
                    </a:lnTo>
                    <a:lnTo>
                      <a:pt x="97" y="758"/>
                    </a:lnTo>
                    <a:lnTo>
                      <a:pt x="121" y="758"/>
                    </a:lnTo>
                    <a:lnTo>
                      <a:pt x="129" y="761"/>
                    </a:lnTo>
                    <a:lnTo>
                      <a:pt x="129" y="780"/>
                    </a:lnTo>
                    <a:lnTo>
                      <a:pt x="142" y="780"/>
                    </a:lnTo>
                    <a:lnTo>
                      <a:pt x="152" y="775"/>
                    </a:lnTo>
                    <a:lnTo>
                      <a:pt x="157" y="794"/>
                    </a:lnTo>
                    <a:lnTo>
                      <a:pt x="169" y="811"/>
                    </a:lnTo>
                    <a:lnTo>
                      <a:pt x="192" y="811"/>
                    </a:lnTo>
                    <a:lnTo>
                      <a:pt x="205" y="807"/>
                    </a:lnTo>
                    <a:lnTo>
                      <a:pt x="220" y="811"/>
                    </a:lnTo>
                    <a:lnTo>
                      <a:pt x="188" y="843"/>
                    </a:lnTo>
                    <a:lnTo>
                      <a:pt x="173" y="852"/>
                    </a:lnTo>
                    <a:lnTo>
                      <a:pt x="157" y="843"/>
                    </a:lnTo>
                    <a:lnTo>
                      <a:pt x="121" y="826"/>
                    </a:lnTo>
                    <a:lnTo>
                      <a:pt x="99" y="826"/>
                    </a:lnTo>
                    <a:lnTo>
                      <a:pt x="82" y="843"/>
                    </a:lnTo>
                    <a:lnTo>
                      <a:pt x="59" y="866"/>
                    </a:lnTo>
                    <a:lnTo>
                      <a:pt x="47" y="877"/>
                    </a:lnTo>
                    <a:lnTo>
                      <a:pt x="32" y="883"/>
                    </a:lnTo>
                    <a:lnTo>
                      <a:pt x="15" y="892"/>
                    </a:lnTo>
                    <a:lnTo>
                      <a:pt x="2" y="904"/>
                    </a:lnTo>
                    <a:lnTo>
                      <a:pt x="0" y="911"/>
                    </a:lnTo>
                    <a:lnTo>
                      <a:pt x="15" y="915"/>
                    </a:lnTo>
                    <a:lnTo>
                      <a:pt x="25" y="928"/>
                    </a:lnTo>
                    <a:lnTo>
                      <a:pt x="40" y="934"/>
                    </a:lnTo>
                    <a:lnTo>
                      <a:pt x="55" y="928"/>
                    </a:lnTo>
                    <a:lnTo>
                      <a:pt x="68" y="917"/>
                    </a:lnTo>
                    <a:lnTo>
                      <a:pt x="82" y="921"/>
                    </a:lnTo>
                    <a:lnTo>
                      <a:pt x="104" y="936"/>
                    </a:lnTo>
                    <a:lnTo>
                      <a:pt x="127" y="947"/>
                    </a:lnTo>
                    <a:lnTo>
                      <a:pt x="140" y="936"/>
                    </a:lnTo>
                    <a:lnTo>
                      <a:pt x="148" y="917"/>
                    </a:lnTo>
                    <a:lnTo>
                      <a:pt x="169" y="902"/>
                    </a:lnTo>
                    <a:lnTo>
                      <a:pt x="186" y="902"/>
                    </a:lnTo>
                    <a:lnTo>
                      <a:pt x="199" y="917"/>
                    </a:lnTo>
                    <a:lnTo>
                      <a:pt x="209" y="930"/>
                    </a:lnTo>
                    <a:lnTo>
                      <a:pt x="226" y="930"/>
                    </a:lnTo>
                    <a:lnTo>
                      <a:pt x="250" y="932"/>
                    </a:lnTo>
                    <a:lnTo>
                      <a:pt x="264" y="938"/>
                    </a:lnTo>
                    <a:lnTo>
                      <a:pt x="279" y="928"/>
                    </a:lnTo>
                    <a:lnTo>
                      <a:pt x="292" y="928"/>
                    </a:lnTo>
                    <a:lnTo>
                      <a:pt x="305" y="934"/>
                    </a:lnTo>
                    <a:lnTo>
                      <a:pt x="319" y="953"/>
                    </a:lnTo>
                    <a:lnTo>
                      <a:pt x="341" y="955"/>
                    </a:lnTo>
                    <a:lnTo>
                      <a:pt x="362" y="961"/>
                    </a:lnTo>
                    <a:lnTo>
                      <a:pt x="376" y="970"/>
                    </a:lnTo>
                    <a:lnTo>
                      <a:pt x="395" y="974"/>
                    </a:lnTo>
                    <a:lnTo>
                      <a:pt x="410" y="966"/>
                    </a:lnTo>
                    <a:lnTo>
                      <a:pt x="429" y="953"/>
                    </a:lnTo>
                    <a:lnTo>
                      <a:pt x="442" y="949"/>
                    </a:lnTo>
                    <a:lnTo>
                      <a:pt x="457" y="947"/>
                    </a:lnTo>
                    <a:lnTo>
                      <a:pt x="472" y="932"/>
                    </a:lnTo>
                    <a:lnTo>
                      <a:pt x="461" y="917"/>
                    </a:lnTo>
                    <a:lnTo>
                      <a:pt x="438" y="902"/>
                    </a:lnTo>
                    <a:lnTo>
                      <a:pt x="429" y="892"/>
                    </a:lnTo>
                    <a:lnTo>
                      <a:pt x="429" y="883"/>
                    </a:lnTo>
                    <a:lnTo>
                      <a:pt x="440" y="873"/>
                    </a:lnTo>
                    <a:lnTo>
                      <a:pt x="457" y="871"/>
                    </a:lnTo>
                    <a:lnTo>
                      <a:pt x="474" y="862"/>
                    </a:lnTo>
                    <a:lnTo>
                      <a:pt x="501" y="826"/>
                    </a:lnTo>
                    <a:lnTo>
                      <a:pt x="514" y="809"/>
                    </a:lnTo>
                    <a:lnTo>
                      <a:pt x="520" y="780"/>
                    </a:lnTo>
                    <a:lnTo>
                      <a:pt x="520" y="765"/>
                    </a:lnTo>
                    <a:lnTo>
                      <a:pt x="505" y="752"/>
                    </a:lnTo>
                    <a:lnTo>
                      <a:pt x="488" y="737"/>
                    </a:lnTo>
                    <a:lnTo>
                      <a:pt x="474" y="729"/>
                    </a:lnTo>
                    <a:lnTo>
                      <a:pt x="457" y="733"/>
                    </a:lnTo>
                    <a:lnTo>
                      <a:pt x="448" y="739"/>
                    </a:lnTo>
                    <a:lnTo>
                      <a:pt x="442" y="727"/>
                    </a:lnTo>
                    <a:lnTo>
                      <a:pt x="453" y="708"/>
                    </a:lnTo>
                    <a:lnTo>
                      <a:pt x="455" y="693"/>
                    </a:lnTo>
                    <a:lnTo>
                      <a:pt x="453" y="668"/>
                    </a:lnTo>
                    <a:lnTo>
                      <a:pt x="453" y="630"/>
                    </a:lnTo>
                    <a:lnTo>
                      <a:pt x="457" y="600"/>
                    </a:lnTo>
                    <a:lnTo>
                      <a:pt x="453" y="585"/>
                    </a:lnTo>
                    <a:lnTo>
                      <a:pt x="442" y="564"/>
                    </a:lnTo>
                    <a:lnTo>
                      <a:pt x="417" y="513"/>
                    </a:lnTo>
                    <a:lnTo>
                      <a:pt x="406" y="488"/>
                    </a:lnTo>
                    <a:lnTo>
                      <a:pt x="402" y="460"/>
                    </a:lnTo>
                    <a:lnTo>
                      <a:pt x="400" y="444"/>
                    </a:lnTo>
                    <a:lnTo>
                      <a:pt x="406" y="414"/>
                    </a:lnTo>
                    <a:lnTo>
                      <a:pt x="406" y="391"/>
                    </a:lnTo>
                    <a:lnTo>
                      <a:pt x="402" y="367"/>
                    </a:lnTo>
                    <a:lnTo>
                      <a:pt x="391" y="355"/>
                    </a:lnTo>
                    <a:lnTo>
                      <a:pt x="372" y="334"/>
                    </a:lnTo>
                    <a:lnTo>
                      <a:pt x="357" y="325"/>
                    </a:lnTo>
                    <a:lnTo>
                      <a:pt x="343" y="323"/>
                    </a:lnTo>
                    <a:lnTo>
                      <a:pt x="332" y="321"/>
                    </a:lnTo>
                    <a:lnTo>
                      <a:pt x="332" y="308"/>
                    </a:lnTo>
                    <a:lnTo>
                      <a:pt x="338" y="300"/>
                    </a:lnTo>
                    <a:lnTo>
                      <a:pt x="355" y="298"/>
                    </a:lnTo>
                    <a:lnTo>
                      <a:pt x="370" y="304"/>
                    </a:lnTo>
                    <a:lnTo>
                      <a:pt x="381" y="306"/>
                    </a:lnTo>
                    <a:lnTo>
                      <a:pt x="387" y="294"/>
                    </a:lnTo>
                    <a:lnTo>
                      <a:pt x="385" y="281"/>
                    </a:lnTo>
                    <a:lnTo>
                      <a:pt x="448" y="215"/>
                    </a:lnTo>
                    <a:lnTo>
                      <a:pt x="457" y="200"/>
                    </a:lnTo>
                    <a:lnTo>
                      <a:pt x="457" y="171"/>
                    </a:lnTo>
                    <a:lnTo>
                      <a:pt x="442" y="156"/>
                    </a:lnTo>
                    <a:lnTo>
                      <a:pt x="425" y="152"/>
                    </a:lnTo>
                    <a:lnTo>
                      <a:pt x="410" y="127"/>
                    </a:lnTo>
                    <a:lnTo>
                      <a:pt x="381" y="127"/>
                    </a:lnTo>
                    <a:lnTo>
                      <a:pt x="353" y="133"/>
                    </a:lnTo>
                    <a:lnTo>
                      <a:pt x="347" y="131"/>
                    </a:lnTo>
                    <a:lnTo>
                      <a:pt x="341" y="118"/>
                    </a:lnTo>
                    <a:lnTo>
                      <a:pt x="353" y="107"/>
                    </a:lnTo>
                    <a:lnTo>
                      <a:pt x="366" y="93"/>
                    </a:lnTo>
                    <a:lnTo>
                      <a:pt x="391" y="67"/>
                    </a:lnTo>
                    <a:lnTo>
                      <a:pt x="412" y="65"/>
                    </a:lnTo>
                    <a:lnTo>
                      <a:pt x="431" y="46"/>
                    </a:lnTo>
                    <a:lnTo>
                      <a:pt x="453" y="29"/>
                    </a:lnTo>
                    <a:lnTo>
                      <a:pt x="408" y="19"/>
                    </a:lnTo>
                    <a:lnTo>
                      <a:pt x="389" y="17"/>
                    </a:lnTo>
                    <a:lnTo>
                      <a:pt x="368" y="12"/>
                    </a:lnTo>
                    <a:lnTo>
                      <a:pt x="343" y="0"/>
                    </a:lnTo>
                    <a:lnTo>
                      <a:pt x="319" y="27"/>
                    </a:lnTo>
                    <a:lnTo>
                      <a:pt x="319" y="42"/>
                    </a:lnTo>
                    <a:lnTo>
                      <a:pt x="307" y="46"/>
                    </a:lnTo>
                    <a:lnTo>
                      <a:pt x="285" y="61"/>
                    </a:lnTo>
                    <a:lnTo>
                      <a:pt x="266" y="69"/>
                    </a:lnTo>
                    <a:lnTo>
                      <a:pt x="266" y="91"/>
                    </a:lnTo>
                    <a:lnTo>
                      <a:pt x="264" y="107"/>
                    </a:lnTo>
                    <a:lnTo>
                      <a:pt x="247" y="135"/>
                    </a:lnTo>
                    <a:lnTo>
                      <a:pt x="220" y="169"/>
                    </a:lnTo>
                    <a:lnTo>
                      <a:pt x="209" y="186"/>
                    </a:lnTo>
                    <a:lnTo>
                      <a:pt x="216" y="198"/>
                    </a:lnTo>
                    <a:lnTo>
                      <a:pt x="243" y="196"/>
                    </a:lnTo>
                    <a:lnTo>
                      <a:pt x="245" y="203"/>
                    </a:lnTo>
                    <a:lnTo>
                      <a:pt x="245" y="215"/>
                    </a:lnTo>
                    <a:lnTo>
                      <a:pt x="205" y="270"/>
                    </a:lnTo>
                    <a:lnTo>
                      <a:pt x="195" y="300"/>
                    </a:lnTo>
                    <a:lnTo>
                      <a:pt x="186" y="325"/>
                    </a:lnTo>
                    <a:lnTo>
                      <a:pt x="195" y="338"/>
                    </a:lnTo>
                    <a:lnTo>
                      <a:pt x="212" y="315"/>
                    </a:lnTo>
                    <a:lnTo>
                      <a:pt x="228" y="287"/>
                    </a:lnTo>
                    <a:lnTo>
                      <a:pt x="241" y="294"/>
                    </a:lnTo>
                    <a:lnTo>
                      <a:pt x="243" y="336"/>
                    </a:lnTo>
                    <a:lnTo>
                      <a:pt x="245" y="363"/>
                    </a:lnTo>
                    <a:lnTo>
                      <a:pt x="222" y="378"/>
                    </a:lnTo>
                    <a:lnTo>
                      <a:pt x="205" y="393"/>
                    </a:lnTo>
                    <a:lnTo>
                      <a:pt x="201" y="410"/>
                    </a:lnTo>
                    <a:lnTo>
                      <a:pt x="231" y="437"/>
                    </a:lnTo>
                    <a:lnTo>
                      <a:pt x="258" y="431"/>
                    </a:lnTo>
                    <a:lnTo>
                      <a:pt x="264" y="450"/>
                    </a:lnTo>
                    <a:lnTo>
                      <a:pt x="292" y="429"/>
                    </a:lnTo>
                    <a:lnTo>
                      <a:pt x="290" y="446"/>
                    </a:lnTo>
                    <a:lnTo>
                      <a:pt x="266" y="477"/>
                    </a:lnTo>
                    <a:lnTo>
                      <a:pt x="277" y="511"/>
                    </a:lnTo>
                    <a:lnTo>
                      <a:pt x="279" y="528"/>
                    </a:lnTo>
                    <a:lnTo>
                      <a:pt x="302" y="532"/>
                    </a:lnTo>
                    <a:lnTo>
                      <a:pt x="305" y="549"/>
                    </a:lnTo>
                    <a:lnTo>
                      <a:pt x="277" y="587"/>
                    </a:lnTo>
                    <a:lnTo>
                      <a:pt x="266" y="581"/>
                    </a:lnTo>
                    <a:lnTo>
                      <a:pt x="256" y="594"/>
                    </a:lnTo>
                    <a:lnTo>
                      <a:pt x="254" y="613"/>
                    </a:lnTo>
                    <a:lnTo>
                      <a:pt x="226" y="596"/>
                    </a:lnTo>
                    <a:lnTo>
                      <a:pt x="154" y="625"/>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59" name="Freeform 145"/>
              <p:cNvSpPr>
                <a:spLocks/>
              </p:cNvSpPr>
              <p:nvPr/>
            </p:nvSpPr>
            <p:spPr bwMode="auto">
              <a:xfrm>
                <a:off x="2403378" y="1524907"/>
                <a:ext cx="209712" cy="240208"/>
              </a:xfrm>
              <a:custGeom>
                <a:avLst/>
                <a:gdLst>
                  <a:gd name="T0" fmla="*/ 2147483647 w 112"/>
                  <a:gd name="T1" fmla="*/ 0 h 129"/>
                  <a:gd name="T2" fmla="*/ 2147483647 w 112"/>
                  <a:gd name="T3" fmla="*/ 0 h 129"/>
                  <a:gd name="T4" fmla="*/ 2147483647 w 112"/>
                  <a:gd name="T5" fmla="*/ 2147483647 h 129"/>
                  <a:gd name="T6" fmla="*/ 2147483647 w 112"/>
                  <a:gd name="T7" fmla="*/ 2147483647 h 129"/>
                  <a:gd name="T8" fmla="*/ 2147483647 w 112"/>
                  <a:gd name="T9" fmla="*/ 2147483647 h 129"/>
                  <a:gd name="T10" fmla="*/ 2147483647 w 112"/>
                  <a:gd name="T11" fmla="*/ 2147483647 h 129"/>
                  <a:gd name="T12" fmla="*/ 2147483647 w 112"/>
                  <a:gd name="T13" fmla="*/ 2147483647 h 129"/>
                  <a:gd name="T14" fmla="*/ 2147483647 w 112"/>
                  <a:gd name="T15" fmla="*/ 2147483647 h 129"/>
                  <a:gd name="T16" fmla="*/ 2147483647 w 112"/>
                  <a:gd name="T17" fmla="*/ 2147483647 h 129"/>
                  <a:gd name="T18" fmla="*/ 2147483647 w 112"/>
                  <a:gd name="T19" fmla="*/ 2147483647 h 129"/>
                  <a:gd name="T20" fmla="*/ 2147483647 w 112"/>
                  <a:gd name="T21" fmla="*/ 2147483647 h 129"/>
                  <a:gd name="T22" fmla="*/ 2147483647 w 112"/>
                  <a:gd name="T23" fmla="*/ 2147483647 h 129"/>
                  <a:gd name="T24" fmla="*/ 2147483647 w 112"/>
                  <a:gd name="T25" fmla="*/ 2147483647 h 129"/>
                  <a:gd name="T26" fmla="*/ 0 w 112"/>
                  <a:gd name="T27" fmla="*/ 2147483647 h 129"/>
                  <a:gd name="T28" fmla="*/ 2147483647 w 112"/>
                  <a:gd name="T29" fmla="*/ 0 h 12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12"/>
                  <a:gd name="T46" fmla="*/ 0 h 129"/>
                  <a:gd name="T47" fmla="*/ 112 w 112"/>
                  <a:gd name="T48" fmla="*/ 129 h 12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12" h="129">
                    <a:moveTo>
                      <a:pt x="38" y="0"/>
                    </a:moveTo>
                    <a:lnTo>
                      <a:pt x="63" y="0"/>
                    </a:lnTo>
                    <a:lnTo>
                      <a:pt x="82" y="7"/>
                    </a:lnTo>
                    <a:lnTo>
                      <a:pt x="95" y="28"/>
                    </a:lnTo>
                    <a:lnTo>
                      <a:pt x="108" y="60"/>
                    </a:lnTo>
                    <a:lnTo>
                      <a:pt x="112" y="89"/>
                    </a:lnTo>
                    <a:lnTo>
                      <a:pt x="97" y="104"/>
                    </a:lnTo>
                    <a:lnTo>
                      <a:pt x="93" y="123"/>
                    </a:lnTo>
                    <a:lnTo>
                      <a:pt x="80" y="129"/>
                    </a:lnTo>
                    <a:lnTo>
                      <a:pt x="68" y="112"/>
                    </a:lnTo>
                    <a:lnTo>
                      <a:pt x="57" y="83"/>
                    </a:lnTo>
                    <a:lnTo>
                      <a:pt x="48" y="70"/>
                    </a:lnTo>
                    <a:lnTo>
                      <a:pt x="27" y="66"/>
                    </a:lnTo>
                    <a:lnTo>
                      <a:pt x="0" y="36"/>
                    </a:lnTo>
                    <a:lnTo>
                      <a:pt x="38"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0" name="Freeform 149"/>
              <p:cNvSpPr>
                <a:spLocks/>
              </p:cNvSpPr>
              <p:nvPr/>
            </p:nvSpPr>
            <p:spPr bwMode="auto">
              <a:xfrm>
                <a:off x="4654738" y="2212459"/>
                <a:ext cx="55461" cy="55700"/>
              </a:xfrm>
              <a:custGeom>
                <a:avLst/>
                <a:gdLst>
                  <a:gd name="T0" fmla="*/ 2147483647 w 29"/>
                  <a:gd name="T1" fmla="*/ 0 h 30"/>
                  <a:gd name="T2" fmla="*/ 0 w 29"/>
                  <a:gd name="T3" fmla="*/ 2147483647 h 30"/>
                  <a:gd name="T4" fmla="*/ 2147483647 w 29"/>
                  <a:gd name="T5" fmla="*/ 2147483647 h 30"/>
                  <a:gd name="T6" fmla="*/ 2147483647 w 29"/>
                  <a:gd name="T7" fmla="*/ 2147483647 h 30"/>
                  <a:gd name="T8" fmla="*/ 2147483647 w 29"/>
                  <a:gd name="T9" fmla="*/ 2147483647 h 30"/>
                  <a:gd name="T10" fmla="*/ 2147483647 w 29"/>
                  <a:gd name="T11" fmla="*/ 0 h 30"/>
                  <a:gd name="T12" fmla="*/ 0 60000 65536"/>
                  <a:gd name="T13" fmla="*/ 0 60000 65536"/>
                  <a:gd name="T14" fmla="*/ 0 60000 65536"/>
                  <a:gd name="T15" fmla="*/ 0 60000 65536"/>
                  <a:gd name="T16" fmla="*/ 0 60000 65536"/>
                  <a:gd name="T17" fmla="*/ 0 60000 65536"/>
                  <a:gd name="T18" fmla="*/ 0 w 29"/>
                  <a:gd name="T19" fmla="*/ 0 h 30"/>
                  <a:gd name="T20" fmla="*/ 29 w 29"/>
                  <a:gd name="T21" fmla="*/ 30 h 30"/>
                </a:gdLst>
                <a:ahLst/>
                <a:cxnLst>
                  <a:cxn ang="T12">
                    <a:pos x="T0" y="T1"/>
                  </a:cxn>
                  <a:cxn ang="T13">
                    <a:pos x="T2" y="T3"/>
                  </a:cxn>
                  <a:cxn ang="T14">
                    <a:pos x="T4" y="T5"/>
                  </a:cxn>
                  <a:cxn ang="T15">
                    <a:pos x="T6" y="T7"/>
                  </a:cxn>
                  <a:cxn ang="T16">
                    <a:pos x="T8" y="T9"/>
                  </a:cxn>
                  <a:cxn ang="T17">
                    <a:pos x="T10" y="T11"/>
                  </a:cxn>
                </a:cxnLst>
                <a:rect l="T18" t="T19" r="T20" b="T21"/>
                <a:pathLst>
                  <a:path w="29" h="30">
                    <a:moveTo>
                      <a:pt x="2" y="0"/>
                    </a:moveTo>
                    <a:lnTo>
                      <a:pt x="0" y="7"/>
                    </a:lnTo>
                    <a:lnTo>
                      <a:pt x="2" y="21"/>
                    </a:lnTo>
                    <a:lnTo>
                      <a:pt x="17" y="30"/>
                    </a:lnTo>
                    <a:lnTo>
                      <a:pt x="29" y="17"/>
                    </a:lnTo>
                    <a:lnTo>
                      <a:pt x="2"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1" name="Freeform 150"/>
              <p:cNvSpPr>
                <a:spLocks/>
              </p:cNvSpPr>
              <p:nvPr/>
            </p:nvSpPr>
            <p:spPr bwMode="auto">
              <a:xfrm>
                <a:off x="4197187" y="1517945"/>
                <a:ext cx="233975" cy="165360"/>
              </a:xfrm>
              <a:custGeom>
                <a:avLst/>
                <a:gdLst>
                  <a:gd name="T0" fmla="*/ 0 w 125"/>
                  <a:gd name="T1" fmla="*/ 2147483647 h 89"/>
                  <a:gd name="T2" fmla="*/ 2147483647 w 125"/>
                  <a:gd name="T3" fmla="*/ 2147483647 h 89"/>
                  <a:gd name="T4" fmla="*/ 2147483647 w 125"/>
                  <a:gd name="T5" fmla="*/ 2147483647 h 89"/>
                  <a:gd name="T6" fmla="*/ 2147483647 w 125"/>
                  <a:gd name="T7" fmla="*/ 2147483647 h 89"/>
                  <a:gd name="T8" fmla="*/ 2147483647 w 125"/>
                  <a:gd name="T9" fmla="*/ 2147483647 h 89"/>
                  <a:gd name="T10" fmla="*/ 2147483647 w 125"/>
                  <a:gd name="T11" fmla="*/ 2147483647 h 89"/>
                  <a:gd name="T12" fmla="*/ 2147483647 w 125"/>
                  <a:gd name="T13" fmla="*/ 2147483647 h 89"/>
                  <a:gd name="T14" fmla="*/ 2147483647 w 125"/>
                  <a:gd name="T15" fmla="*/ 2147483647 h 89"/>
                  <a:gd name="T16" fmla="*/ 2147483647 w 125"/>
                  <a:gd name="T17" fmla="*/ 0 h 89"/>
                  <a:gd name="T18" fmla="*/ 2147483647 w 125"/>
                  <a:gd name="T19" fmla="*/ 2147483647 h 89"/>
                  <a:gd name="T20" fmla="*/ 2147483647 w 125"/>
                  <a:gd name="T21" fmla="*/ 2147483647 h 89"/>
                  <a:gd name="T22" fmla="*/ 2147483647 w 125"/>
                  <a:gd name="T23" fmla="*/ 2147483647 h 89"/>
                  <a:gd name="T24" fmla="*/ 2147483647 w 125"/>
                  <a:gd name="T25" fmla="*/ 2147483647 h 89"/>
                  <a:gd name="T26" fmla="*/ 2147483647 w 125"/>
                  <a:gd name="T27" fmla="*/ 2147483647 h 89"/>
                  <a:gd name="T28" fmla="*/ 0 w 125"/>
                  <a:gd name="T29" fmla="*/ 2147483647 h 89"/>
                  <a:gd name="T30" fmla="*/ 0 w 125"/>
                  <a:gd name="T31" fmla="*/ 2147483647 h 8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25"/>
                  <a:gd name="T49" fmla="*/ 0 h 89"/>
                  <a:gd name="T50" fmla="*/ 125 w 125"/>
                  <a:gd name="T51" fmla="*/ 89 h 8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25" h="89">
                    <a:moveTo>
                      <a:pt x="0" y="87"/>
                    </a:moveTo>
                    <a:lnTo>
                      <a:pt x="9" y="89"/>
                    </a:lnTo>
                    <a:lnTo>
                      <a:pt x="24" y="78"/>
                    </a:lnTo>
                    <a:lnTo>
                      <a:pt x="36" y="64"/>
                    </a:lnTo>
                    <a:lnTo>
                      <a:pt x="70" y="64"/>
                    </a:lnTo>
                    <a:lnTo>
                      <a:pt x="100" y="55"/>
                    </a:lnTo>
                    <a:lnTo>
                      <a:pt x="117" y="40"/>
                    </a:lnTo>
                    <a:lnTo>
                      <a:pt x="123" y="19"/>
                    </a:lnTo>
                    <a:lnTo>
                      <a:pt x="125" y="0"/>
                    </a:lnTo>
                    <a:lnTo>
                      <a:pt x="102" y="13"/>
                    </a:lnTo>
                    <a:lnTo>
                      <a:pt x="60" y="34"/>
                    </a:lnTo>
                    <a:lnTo>
                      <a:pt x="49" y="38"/>
                    </a:lnTo>
                    <a:lnTo>
                      <a:pt x="36" y="47"/>
                    </a:lnTo>
                    <a:lnTo>
                      <a:pt x="9" y="53"/>
                    </a:lnTo>
                    <a:lnTo>
                      <a:pt x="0" y="59"/>
                    </a:lnTo>
                    <a:lnTo>
                      <a:pt x="0" y="87"/>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62" name="Freeform 151"/>
              <p:cNvSpPr>
                <a:spLocks/>
              </p:cNvSpPr>
              <p:nvPr/>
            </p:nvSpPr>
            <p:spPr bwMode="auto">
              <a:xfrm>
                <a:off x="4424229" y="2099318"/>
                <a:ext cx="60661" cy="81810"/>
              </a:xfrm>
              <a:custGeom>
                <a:avLst/>
                <a:gdLst>
                  <a:gd name="T0" fmla="*/ 0 w 32"/>
                  <a:gd name="T1" fmla="*/ 0 h 44"/>
                  <a:gd name="T2" fmla="*/ 2147483647 w 32"/>
                  <a:gd name="T3" fmla="*/ 2147483647 h 44"/>
                  <a:gd name="T4" fmla="*/ 2147483647 w 32"/>
                  <a:gd name="T5" fmla="*/ 2147483647 h 44"/>
                  <a:gd name="T6" fmla="*/ 2147483647 w 32"/>
                  <a:gd name="T7" fmla="*/ 2147483647 h 44"/>
                  <a:gd name="T8" fmla="*/ 2147483647 w 32"/>
                  <a:gd name="T9" fmla="*/ 2147483647 h 44"/>
                  <a:gd name="T10" fmla="*/ 2147483647 w 32"/>
                  <a:gd name="T11" fmla="*/ 2147483647 h 44"/>
                  <a:gd name="T12" fmla="*/ 2147483647 w 32"/>
                  <a:gd name="T13" fmla="*/ 2147483647 h 44"/>
                  <a:gd name="T14" fmla="*/ 0 w 32"/>
                  <a:gd name="T15" fmla="*/ 0 h 44"/>
                  <a:gd name="T16" fmla="*/ 0 60000 65536"/>
                  <a:gd name="T17" fmla="*/ 0 60000 65536"/>
                  <a:gd name="T18" fmla="*/ 0 60000 65536"/>
                  <a:gd name="T19" fmla="*/ 0 60000 65536"/>
                  <a:gd name="T20" fmla="*/ 0 60000 65536"/>
                  <a:gd name="T21" fmla="*/ 0 60000 65536"/>
                  <a:gd name="T22" fmla="*/ 0 60000 65536"/>
                  <a:gd name="T23" fmla="*/ 0 60000 65536"/>
                  <a:gd name="T24" fmla="*/ 0 w 32"/>
                  <a:gd name="T25" fmla="*/ 0 h 44"/>
                  <a:gd name="T26" fmla="*/ 32 w 32"/>
                  <a:gd name="T27" fmla="*/ 44 h 4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32" h="44">
                    <a:moveTo>
                      <a:pt x="0" y="0"/>
                    </a:moveTo>
                    <a:lnTo>
                      <a:pt x="23" y="6"/>
                    </a:lnTo>
                    <a:lnTo>
                      <a:pt x="30" y="19"/>
                    </a:lnTo>
                    <a:lnTo>
                      <a:pt x="32" y="36"/>
                    </a:lnTo>
                    <a:lnTo>
                      <a:pt x="23" y="44"/>
                    </a:lnTo>
                    <a:lnTo>
                      <a:pt x="6" y="38"/>
                    </a:lnTo>
                    <a:lnTo>
                      <a:pt x="2" y="25"/>
                    </a:lnTo>
                    <a:lnTo>
                      <a:pt x="0"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3" name="Freeform 152"/>
              <p:cNvSpPr>
                <a:spLocks/>
              </p:cNvSpPr>
              <p:nvPr/>
            </p:nvSpPr>
            <p:spPr bwMode="auto">
              <a:xfrm>
                <a:off x="4543817" y="386529"/>
                <a:ext cx="783383" cy="1669273"/>
              </a:xfrm>
              <a:custGeom>
                <a:avLst/>
                <a:gdLst>
                  <a:gd name="T0" fmla="*/ 2147483647 w 416"/>
                  <a:gd name="T1" fmla="*/ 2147483647 h 898"/>
                  <a:gd name="T2" fmla="*/ 2147483647 w 416"/>
                  <a:gd name="T3" fmla="*/ 2147483647 h 898"/>
                  <a:gd name="T4" fmla="*/ 2147483647 w 416"/>
                  <a:gd name="T5" fmla="*/ 2147483647 h 898"/>
                  <a:gd name="T6" fmla="*/ 2147483647 w 416"/>
                  <a:gd name="T7" fmla="*/ 2147483647 h 898"/>
                  <a:gd name="T8" fmla="*/ 2147483647 w 416"/>
                  <a:gd name="T9" fmla="*/ 2147483647 h 898"/>
                  <a:gd name="T10" fmla="*/ 2147483647 w 416"/>
                  <a:gd name="T11" fmla="*/ 2147483647 h 898"/>
                  <a:gd name="T12" fmla="*/ 2147483647 w 416"/>
                  <a:gd name="T13" fmla="*/ 2147483647 h 898"/>
                  <a:gd name="T14" fmla="*/ 2147483647 w 416"/>
                  <a:gd name="T15" fmla="*/ 2147483647 h 898"/>
                  <a:gd name="T16" fmla="*/ 2147483647 w 416"/>
                  <a:gd name="T17" fmla="*/ 2147483647 h 898"/>
                  <a:gd name="T18" fmla="*/ 2147483647 w 416"/>
                  <a:gd name="T19" fmla="*/ 2147483647 h 898"/>
                  <a:gd name="T20" fmla="*/ 2147483647 w 416"/>
                  <a:gd name="T21" fmla="*/ 2147483647 h 898"/>
                  <a:gd name="T22" fmla="*/ 2147483647 w 416"/>
                  <a:gd name="T23" fmla="*/ 2147483647 h 898"/>
                  <a:gd name="T24" fmla="*/ 2147483647 w 416"/>
                  <a:gd name="T25" fmla="*/ 2147483647 h 898"/>
                  <a:gd name="T26" fmla="*/ 2147483647 w 416"/>
                  <a:gd name="T27" fmla="*/ 2147483647 h 898"/>
                  <a:gd name="T28" fmla="*/ 2147483647 w 416"/>
                  <a:gd name="T29" fmla="*/ 2147483647 h 898"/>
                  <a:gd name="T30" fmla="*/ 2147483647 w 416"/>
                  <a:gd name="T31" fmla="*/ 2147483647 h 898"/>
                  <a:gd name="T32" fmla="*/ 2147483647 w 416"/>
                  <a:gd name="T33" fmla="*/ 2147483647 h 898"/>
                  <a:gd name="T34" fmla="*/ 2147483647 w 416"/>
                  <a:gd name="T35" fmla="*/ 2147483647 h 898"/>
                  <a:gd name="T36" fmla="*/ 2147483647 w 416"/>
                  <a:gd name="T37" fmla="*/ 2147483647 h 898"/>
                  <a:gd name="T38" fmla="*/ 2147483647 w 416"/>
                  <a:gd name="T39" fmla="*/ 2147483647 h 898"/>
                  <a:gd name="T40" fmla="*/ 2147483647 w 416"/>
                  <a:gd name="T41" fmla="*/ 2147483647 h 898"/>
                  <a:gd name="T42" fmla="*/ 2147483647 w 416"/>
                  <a:gd name="T43" fmla="*/ 2147483647 h 898"/>
                  <a:gd name="T44" fmla="*/ 2147483647 w 416"/>
                  <a:gd name="T45" fmla="*/ 2147483647 h 898"/>
                  <a:gd name="T46" fmla="*/ 2147483647 w 416"/>
                  <a:gd name="T47" fmla="*/ 2147483647 h 898"/>
                  <a:gd name="T48" fmla="*/ 2147483647 w 416"/>
                  <a:gd name="T49" fmla="*/ 2147483647 h 898"/>
                  <a:gd name="T50" fmla="*/ 2147483647 w 416"/>
                  <a:gd name="T51" fmla="*/ 2147483647 h 898"/>
                  <a:gd name="T52" fmla="*/ 2147483647 w 416"/>
                  <a:gd name="T53" fmla="*/ 2147483647 h 898"/>
                  <a:gd name="T54" fmla="*/ 2147483647 w 416"/>
                  <a:gd name="T55" fmla="*/ 2147483647 h 898"/>
                  <a:gd name="T56" fmla="*/ 2147483647 w 416"/>
                  <a:gd name="T57" fmla="*/ 2147483647 h 898"/>
                  <a:gd name="T58" fmla="*/ 2147483647 w 416"/>
                  <a:gd name="T59" fmla="*/ 2147483647 h 898"/>
                  <a:gd name="T60" fmla="*/ 2147483647 w 416"/>
                  <a:gd name="T61" fmla="*/ 2147483647 h 898"/>
                  <a:gd name="T62" fmla="*/ 2147483647 w 416"/>
                  <a:gd name="T63" fmla="*/ 2147483647 h 898"/>
                  <a:gd name="T64" fmla="*/ 2147483647 w 416"/>
                  <a:gd name="T65" fmla="*/ 2147483647 h 898"/>
                  <a:gd name="T66" fmla="*/ 2147483647 w 416"/>
                  <a:gd name="T67" fmla="*/ 2147483647 h 898"/>
                  <a:gd name="T68" fmla="*/ 2147483647 w 416"/>
                  <a:gd name="T69" fmla="*/ 2147483647 h 898"/>
                  <a:gd name="T70" fmla="*/ 2147483647 w 416"/>
                  <a:gd name="T71" fmla="*/ 2147483647 h 898"/>
                  <a:gd name="T72" fmla="*/ 2147483647 w 416"/>
                  <a:gd name="T73" fmla="*/ 2147483647 h 898"/>
                  <a:gd name="T74" fmla="*/ 2147483647 w 416"/>
                  <a:gd name="T75" fmla="*/ 2147483647 h 898"/>
                  <a:gd name="T76" fmla="*/ 2147483647 w 416"/>
                  <a:gd name="T77" fmla="*/ 2147483647 h 898"/>
                  <a:gd name="T78" fmla="*/ 2147483647 w 416"/>
                  <a:gd name="T79" fmla="*/ 2147483647 h 898"/>
                  <a:gd name="T80" fmla="*/ 0 w 416"/>
                  <a:gd name="T81" fmla="*/ 2147483647 h 898"/>
                  <a:gd name="T82" fmla="*/ 2147483647 w 416"/>
                  <a:gd name="T83" fmla="*/ 2147483647 h 898"/>
                  <a:gd name="T84" fmla="*/ 2147483647 w 416"/>
                  <a:gd name="T85" fmla="*/ 2147483647 h 898"/>
                  <a:gd name="T86" fmla="*/ 2147483647 w 416"/>
                  <a:gd name="T87" fmla="*/ 2147483647 h 898"/>
                  <a:gd name="T88" fmla="*/ 2147483647 w 416"/>
                  <a:gd name="T89" fmla="*/ 2147483647 h 898"/>
                  <a:gd name="T90" fmla="*/ 2147483647 w 416"/>
                  <a:gd name="T91" fmla="*/ 2147483647 h 898"/>
                  <a:gd name="T92" fmla="*/ 2147483647 w 416"/>
                  <a:gd name="T93" fmla="*/ 2147483647 h 898"/>
                  <a:gd name="T94" fmla="*/ 2147483647 w 416"/>
                  <a:gd name="T95" fmla="*/ 2147483647 h 898"/>
                  <a:gd name="T96" fmla="*/ 2147483647 w 416"/>
                  <a:gd name="T97" fmla="*/ 2147483647 h 898"/>
                  <a:gd name="T98" fmla="*/ 2147483647 w 416"/>
                  <a:gd name="T99" fmla="*/ 2147483647 h 898"/>
                  <a:gd name="T100" fmla="*/ 2147483647 w 416"/>
                  <a:gd name="T101" fmla="*/ 0 h 89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416"/>
                  <a:gd name="T154" fmla="*/ 0 h 898"/>
                  <a:gd name="T155" fmla="*/ 416 w 416"/>
                  <a:gd name="T156" fmla="*/ 898 h 898"/>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416" h="898">
                    <a:moveTo>
                      <a:pt x="416" y="0"/>
                    </a:moveTo>
                    <a:lnTo>
                      <a:pt x="395" y="6"/>
                    </a:lnTo>
                    <a:lnTo>
                      <a:pt x="387" y="14"/>
                    </a:lnTo>
                    <a:lnTo>
                      <a:pt x="365" y="48"/>
                    </a:lnTo>
                    <a:lnTo>
                      <a:pt x="348" y="63"/>
                    </a:lnTo>
                    <a:lnTo>
                      <a:pt x="353" y="88"/>
                    </a:lnTo>
                    <a:lnTo>
                      <a:pt x="342" y="97"/>
                    </a:lnTo>
                    <a:lnTo>
                      <a:pt x="334" y="105"/>
                    </a:lnTo>
                    <a:lnTo>
                      <a:pt x="342" y="145"/>
                    </a:lnTo>
                    <a:lnTo>
                      <a:pt x="338" y="169"/>
                    </a:lnTo>
                    <a:lnTo>
                      <a:pt x="317" y="183"/>
                    </a:lnTo>
                    <a:lnTo>
                      <a:pt x="312" y="223"/>
                    </a:lnTo>
                    <a:lnTo>
                      <a:pt x="317" y="272"/>
                    </a:lnTo>
                    <a:lnTo>
                      <a:pt x="325" y="296"/>
                    </a:lnTo>
                    <a:lnTo>
                      <a:pt x="357" y="325"/>
                    </a:lnTo>
                    <a:lnTo>
                      <a:pt x="370" y="355"/>
                    </a:lnTo>
                    <a:lnTo>
                      <a:pt x="382" y="384"/>
                    </a:lnTo>
                    <a:lnTo>
                      <a:pt x="391" y="403"/>
                    </a:lnTo>
                    <a:lnTo>
                      <a:pt x="382" y="422"/>
                    </a:lnTo>
                    <a:lnTo>
                      <a:pt x="365" y="437"/>
                    </a:lnTo>
                    <a:lnTo>
                      <a:pt x="353" y="433"/>
                    </a:lnTo>
                    <a:lnTo>
                      <a:pt x="342" y="418"/>
                    </a:lnTo>
                    <a:lnTo>
                      <a:pt x="325" y="422"/>
                    </a:lnTo>
                    <a:lnTo>
                      <a:pt x="321" y="437"/>
                    </a:lnTo>
                    <a:lnTo>
                      <a:pt x="295" y="437"/>
                    </a:lnTo>
                    <a:lnTo>
                      <a:pt x="255" y="433"/>
                    </a:lnTo>
                    <a:lnTo>
                      <a:pt x="249" y="441"/>
                    </a:lnTo>
                    <a:lnTo>
                      <a:pt x="274" y="456"/>
                    </a:lnTo>
                    <a:lnTo>
                      <a:pt x="308" y="441"/>
                    </a:lnTo>
                    <a:lnTo>
                      <a:pt x="317" y="460"/>
                    </a:lnTo>
                    <a:lnTo>
                      <a:pt x="342" y="467"/>
                    </a:lnTo>
                    <a:lnTo>
                      <a:pt x="361" y="475"/>
                    </a:lnTo>
                    <a:lnTo>
                      <a:pt x="353" y="486"/>
                    </a:lnTo>
                    <a:lnTo>
                      <a:pt x="329" y="479"/>
                    </a:lnTo>
                    <a:lnTo>
                      <a:pt x="325" y="492"/>
                    </a:lnTo>
                    <a:lnTo>
                      <a:pt x="329" y="505"/>
                    </a:lnTo>
                    <a:lnTo>
                      <a:pt x="317" y="526"/>
                    </a:lnTo>
                    <a:lnTo>
                      <a:pt x="295" y="543"/>
                    </a:lnTo>
                    <a:lnTo>
                      <a:pt x="285" y="549"/>
                    </a:lnTo>
                    <a:lnTo>
                      <a:pt x="279" y="553"/>
                    </a:lnTo>
                    <a:lnTo>
                      <a:pt x="283" y="577"/>
                    </a:lnTo>
                    <a:lnTo>
                      <a:pt x="274" y="591"/>
                    </a:lnTo>
                    <a:lnTo>
                      <a:pt x="260" y="623"/>
                    </a:lnTo>
                    <a:lnTo>
                      <a:pt x="266" y="651"/>
                    </a:lnTo>
                    <a:lnTo>
                      <a:pt x="255" y="695"/>
                    </a:lnTo>
                    <a:lnTo>
                      <a:pt x="249" y="714"/>
                    </a:lnTo>
                    <a:lnTo>
                      <a:pt x="249" y="743"/>
                    </a:lnTo>
                    <a:lnTo>
                      <a:pt x="236" y="762"/>
                    </a:lnTo>
                    <a:lnTo>
                      <a:pt x="217" y="796"/>
                    </a:lnTo>
                    <a:lnTo>
                      <a:pt x="213" y="822"/>
                    </a:lnTo>
                    <a:lnTo>
                      <a:pt x="184" y="817"/>
                    </a:lnTo>
                    <a:lnTo>
                      <a:pt x="154" y="817"/>
                    </a:lnTo>
                    <a:lnTo>
                      <a:pt x="150" y="830"/>
                    </a:lnTo>
                    <a:lnTo>
                      <a:pt x="133" y="836"/>
                    </a:lnTo>
                    <a:lnTo>
                      <a:pt x="122" y="841"/>
                    </a:lnTo>
                    <a:lnTo>
                      <a:pt x="128" y="858"/>
                    </a:lnTo>
                    <a:lnTo>
                      <a:pt x="122" y="883"/>
                    </a:lnTo>
                    <a:lnTo>
                      <a:pt x="103" y="898"/>
                    </a:lnTo>
                    <a:lnTo>
                      <a:pt x="90" y="883"/>
                    </a:lnTo>
                    <a:lnTo>
                      <a:pt x="73" y="898"/>
                    </a:lnTo>
                    <a:lnTo>
                      <a:pt x="50" y="898"/>
                    </a:lnTo>
                    <a:lnTo>
                      <a:pt x="42" y="883"/>
                    </a:lnTo>
                    <a:lnTo>
                      <a:pt x="50" y="873"/>
                    </a:lnTo>
                    <a:lnTo>
                      <a:pt x="54" y="845"/>
                    </a:lnTo>
                    <a:lnTo>
                      <a:pt x="38" y="807"/>
                    </a:lnTo>
                    <a:lnTo>
                      <a:pt x="29" y="788"/>
                    </a:lnTo>
                    <a:lnTo>
                      <a:pt x="35" y="777"/>
                    </a:lnTo>
                    <a:lnTo>
                      <a:pt x="42" y="777"/>
                    </a:lnTo>
                    <a:lnTo>
                      <a:pt x="48" y="767"/>
                    </a:lnTo>
                    <a:lnTo>
                      <a:pt x="50" y="758"/>
                    </a:lnTo>
                    <a:lnTo>
                      <a:pt x="54" y="748"/>
                    </a:lnTo>
                    <a:lnTo>
                      <a:pt x="50" y="739"/>
                    </a:lnTo>
                    <a:lnTo>
                      <a:pt x="42" y="720"/>
                    </a:lnTo>
                    <a:lnTo>
                      <a:pt x="25" y="691"/>
                    </a:lnTo>
                    <a:lnTo>
                      <a:pt x="29" y="661"/>
                    </a:lnTo>
                    <a:lnTo>
                      <a:pt x="19" y="636"/>
                    </a:lnTo>
                    <a:lnTo>
                      <a:pt x="4" y="623"/>
                    </a:lnTo>
                    <a:lnTo>
                      <a:pt x="12" y="598"/>
                    </a:lnTo>
                    <a:lnTo>
                      <a:pt x="23" y="549"/>
                    </a:lnTo>
                    <a:lnTo>
                      <a:pt x="4" y="526"/>
                    </a:lnTo>
                    <a:lnTo>
                      <a:pt x="0" y="500"/>
                    </a:lnTo>
                    <a:lnTo>
                      <a:pt x="0" y="486"/>
                    </a:lnTo>
                    <a:lnTo>
                      <a:pt x="8" y="456"/>
                    </a:lnTo>
                    <a:lnTo>
                      <a:pt x="23" y="460"/>
                    </a:lnTo>
                    <a:lnTo>
                      <a:pt x="35" y="422"/>
                    </a:lnTo>
                    <a:lnTo>
                      <a:pt x="35" y="378"/>
                    </a:lnTo>
                    <a:lnTo>
                      <a:pt x="38" y="363"/>
                    </a:lnTo>
                    <a:lnTo>
                      <a:pt x="54" y="350"/>
                    </a:lnTo>
                    <a:lnTo>
                      <a:pt x="82" y="329"/>
                    </a:lnTo>
                    <a:lnTo>
                      <a:pt x="82" y="306"/>
                    </a:lnTo>
                    <a:lnTo>
                      <a:pt x="78" y="232"/>
                    </a:lnTo>
                    <a:lnTo>
                      <a:pt x="67" y="223"/>
                    </a:lnTo>
                    <a:lnTo>
                      <a:pt x="67" y="202"/>
                    </a:lnTo>
                    <a:lnTo>
                      <a:pt x="90" y="194"/>
                    </a:lnTo>
                    <a:lnTo>
                      <a:pt x="97" y="183"/>
                    </a:lnTo>
                    <a:lnTo>
                      <a:pt x="86" y="156"/>
                    </a:lnTo>
                    <a:lnTo>
                      <a:pt x="67" y="126"/>
                    </a:lnTo>
                    <a:lnTo>
                      <a:pt x="73" y="93"/>
                    </a:lnTo>
                    <a:lnTo>
                      <a:pt x="78" y="67"/>
                    </a:lnTo>
                    <a:lnTo>
                      <a:pt x="95" y="25"/>
                    </a:lnTo>
                    <a:lnTo>
                      <a:pt x="95" y="6"/>
                    </a:lnTo>
                    <a:lnTo>
                      <a:pt x="41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4" name="Freeform 153"/>
              <p:cNvSpPr>
                <a:spLocks/>
              </p:cNvSpPr>
              <p:nvPr/>
            </p:nvSpPr>
            <p:spPr bwMode="auto">
              <a:xfrm>
                <a:off x="3958012" y="377825"/>
                <a:ext cx="778183" cy="1021756"/>
              </a:xfrm>
              <a:custGeom>
                <a:avLst/>
                <a:gdLst>
                  <a:gd name="T0" fmla="*/ 2147483647 w 412"/>
                  <a:gd name="T1" fmla="*/ 2147483647 h 550"/>
                  <a:gd name="T2" fmla="*/ 2147483647 w 412"/>
                  <a:gd name="T3" fmla="*/ 2147483647 h 550"/>
                  <a:gd name="T4" fmla="*/ 2147483647 w 412"/>
                  <a:gd name="T5" fmla="*/ 2147483647 h 550"/>
                  <a:gd name="T6" fmla="*/ 2147483647 w 412"/>
                  <a:gd name="T7" fmla="*/ 2147483647 h 550"/>
                  <a:gd name="T8" fmla="*/ 2147483647 w 412"/>
                  <a:gd name="T9" fmla="*/ 2147483647 h 550"/>
                  <a:gd name="T10" fmla="*/ 2147483647 w 412"/>
                  <a:gd name="T11" fmla="*/ 2147483647 h 550"/>
                  <a:gd name="T12" fmla="*/ 2147483647 w 412"/>
                  <a:gd name="T13" fmla="*/ 2147483647 h 550"/>
                  <a:gd name="T14" fmla="*/ 2147483647 w 412"/>
                  <a:gd name="T15" fmla="*/ 2147483647 h 550"/>
                  <a:gd name="T16" fmla="*/ 2147483647 w 412"/>
                  <a:gd name="T17" fmla="*/ 2147483647 h 550"/>
                  <a:gd name="T18" fmla="*/ 2147483647 w 412"/>
                  <a:gd name="T19" fmla="*/ 2147483647 h 550"/>
                  <a:gd name="T20" fmla="*/ 2147483647 w 412"/>
                  <a:gd name="T21" fmla="*/ 2147483647 h 550"/>
                  <a:gd name="T22" fmla="*/ 2147483647 w 412"/>
                  <a:gd name="T23" fmla="*/ 2147483647 h 550"/>
                  <a:gd name="T24" fmla="*/ 2147483647 w 412"/>
                  <a:gd name="T25" fmla="*/ 2147483647 h 550"/>
                  <a:gd name="T26" fmla="*/ 2147483647 w 412"/>
                  <a:gd name="T27" fmla="*/ 0 h 550"/>
                  <a:gd name="T28" fmla="*/ 2147483647 w 412"/>
                  <a:gd name="T29" fmla="*/ 2147483647 h 550"/>
                  <a:gd name="T30" fmla="*/ 2147483647 w 412"/>
                  <a:gd name="T31" fmla="*/ 2147483647 h 550"/>
                  <a:gd name="T32" fmla="*/ 2147483647 w 412"/>
                  <a:gd name="T33" fmla="*/ 2147483647 h 550"/>
                  <a:gd name="T34" fmla="*/ 2147483647 w 412"/>
                  <a:gd name="T35" fmla="*/ 2147483647 h 550"/>
                  <a:gd name="T36" fmla="*/ 2147483647 w 412"/>
                  <a:gd name="T37" fmla="*/ 2147483647 h 550"/>
                  <a:gd name="T38" fmla="*/ 2147483647 w 412"/>
                  <a:gd name="T39" fmla="*/ 2147483647 h 550"/>
                  <a:gd name="T40" fmla="*/ 2147483647 w 412"/>
                  <a:gd name="T41" fmla="*/ 2147483647 h 550"/>
                  <a:gd name="T42" fmla="*/ 2147483647 w 412"/>
                  <a:gd name="T43" fmla="*/ 2147483647 h 550"/>
                  <a:gd name="T44" fmla="*/ 2147483647 w 412"/>
                  <a:gd name="T45" fmla="*/ 2147483647 h 550"/>
                  <a:gd name="T46" fmla="*/ 2147483647 w 412"/>
                  <a:gd name="T47" fmla="*/ 2147483647 h 550"/>
                  <a:gd name="T48" fmla="*/ 2147483647 w 412"/>
                  <a:gd name="T49" fmla="*/ 2147483647 h 550"/>
                  <a:gd name="T50" fmla="*/ 2147483647 w 412"/>
                  <a:gd name="T51" fmla="*/ 2147483647 h 550"/>
                  <a:gd name="T52" fmla="*/ 2147483647 w 412"/>
                  <a:gd name="T53" fmla="*/ 2147483647 h 550"/>
                  <a:gd name="T54" fmla="*/ 2147483647 w 412"/>
                  <a:gd name="T55" fmla="*/ 2147483647 h 550"/>
                  <a:gd name="T56" fmla="*/ 2147483647 w 412"/>
                  <a:gd name="T57" fmla="*/ 2147483647 h 550"/>
                  <a:gd name="T58" fmla="*/ 2147483647 w 412"/>
                  <a:gd name="T59" fmla="*/ 2147483647 h 550"/>
                  <a:gd name="T60" fmla="*/ 2147483647 w 412"/>
                  <a:gd name="T61" fmla="*/ 2147483647 h 550"/>
                  <a:gd name="T62" fmla="*/ 0 w 412"/>
                  <a:gd name="T63" fmla="*/ 2147483647 h 550"/>
                  <a:gd name="T64" fmla="*/ 2147483647 w 412"/>
                  <a:gd name="T65" fmla="*/ 2147483647 h 550"/>
                  <a:gd name="T66" fmla="*/ 2147483647 w 412"/>
                  <a:gd name="T67" fmla="*/ 2147483647 h 550"/>
                  <a:gd name="T68" fmla="*/ 2147483647 w 412"/>
                  <a:gd name="T69" fmla="*/ 2147483647 h 550"/>
                  <a:gd name="T70" fmla="*/ 2147483647 w 412"/>
                  <a:gd name="T71" fmla="*/ 2147483647 h 550"/>
                  <a:gd name="T72" fmla="*/ 2147483647 w 412"/>
                  <a:gd name="T73" fmla="*/ 2147483647 h 550"/>
                  <a:gd name="T74" fmla="*/ 2147483647 w 412"/>
                  <a:gd name="T75" fmla="*/ 2147483647 h 550"/>
                  <a:gd name="T76" fmla="*/ 2147483647 w 412"/>
                  <a:gd name="T77" fmla="*/ 2147483647 h 550"/>
                  <a:gd name="T78" fmla="*/ 2147483647 w 412"/>
                  <a:gd name="T79" fmla="*/ 2147483647 h 550"/>
                  <a:gd name="T80" fmla="*/ 2147483647 w 412"/>
                  <a:gd name="T81" fmla="*/ 2147483647 h 550"/>
                  <a:gd name="T82" fmla="*/ 2147483647 w 412"/>
                  <a:gd name="T83" fmla="*/ 2147483647 h 550"/>
                  <a:gd name="T84" fmla="*/ 2147483647 w 412"/>
                  <a:gd name="T85" fmla="*/ 2147483647 h 550"/>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12"/>
                  <a:gd name="T130" fmla="*/ 0 h 550"/>
                  <a:gd name="T131" fmla="*/ 412 w 412"/>
                  <a:gd name="T132" fmla="*/ 550 h 550"/>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12" h="550">
                    <a:moveTo>
                      <a:pt x="315" y="463"/>
                    </a:moveTo>
                    <a:lnTo>
                      <a:pt x="317" y="461"/>
                    </a:lnTo>
                    <a:lnTo>
                      <a:pt x="330" y="457"/>
                    </a:lnTo>
                    <a:lnTo>
                      <a:pt x="338" y="442"/>
                    </a:lnTo>
                    <a:lnTo>
                      <a:pt x="344" y="423"/>
                    </a:lnTo>
                    <a:lnTo>
                      <a:pt x="346" y="412"/>
                    </a:lnTo>
                    <a:lnTo>
                      <a:pt x="344" y="383"/>
                    </a:lnTo>
                    <a:lnTo>
                      <a:pt x="346" y="364"/>
                    </a:lnTo>
                    <a:lnTo>
                      <a:pt x="359" y="355"/>
                    </a:lnTo>
                    <a:lnTo>
                      <a:pt x="389" y="341"/>
                    </a:lnTo>
                    <a:lnTo>
                      <a:pt x="393" y="326"/>
                    </a:lnTo>
                    <a:lnTo>
                      <a:pt x="389" y="275"/>
                    </a:lnTo>
                    <a:lnTo>
                      <a:pt x="387" y="267"/>
                    </a:lnTo>
                    <a:lnTo>
                      <a:pt x="387" y="237"/>
                    </a:lnTo>
                    <a:lnTo>
                      <a:pt x="378" y="228"/>
                    </a:lnTo>
                    <a:lnTo>
                      <a:pt x="382" y="203"/>
                    </a:lnTo>
                    <a:lnTo>
                      <a:pt x="389" y="203"/>
                    </a:lnTo>
                    <a:lnTo>
                      <a:pt x="412" y="190"/>
                    </a:lnTo>
                    <a:lnTo>
                      <a:pt x="393" y="144"/>
                    </a:lnTo>
                    <a:lnTo>
                      <a:pt x="387" y="129"/>
                    </a:lnTo>
                    <a:lnTo>
                      <a:pt x="387" y="127"/>
                    </a:lnTo>
                    <a:lnTo>
                      <a:pt x="387" y="89"/>
                    </a:lnTo>
                    <a:lnTo>
                      <a:pt x="399" y="60"/>
                    </a:lnTo>
                    <a:lnTo>
                      <a:pt x="403" y="30"/>
                    </a:lnTo>
                    <a:lnTo>
                      <a:pt x="403" y="13"/>
                    </a:lnTo>
                    <a:lnTo>
                      <a:pt x="181" y="7"/>
                    </a:lnTo>
                    <a:lnTo>
                      <a:pt x="171" y="11"/>
                    </a:lnTo>
                    <a:lnTo>
                      <a:pt x="152" y="0"/>
                    </a:lnTo>
                    <a:lnTo>
                      <a:pt x="131" y="17"/>
                    </a:lnTo>
                    <a:lnTo>
                      <a:pt x="135" y="32"/>
                    </a:lnTo>
                    <a:lnTo>
                      <a:pt x="133" y="43"/>
                    </a:lnTo>
                    <a:lnTo>
                      <a:pt x="114" y="32"/>
                    </a:lnTo>
                    <a:lnTo>
                      <a:pt x="108" y="45"/>
                    </a:lnTo>
                    <a:lnTo>
                      <a:pt x="101" y="55"/>
                    </a:lnTo>
                    <a:lnTo>
                      <a:pt x="78" y="49"/>
                    </a:lnTo>
                    <a:lnTo>
                      <a:pt x="65" y="51"/>
                    </a:lnTo>
                    <a:lnTo>
                      <a:pt x="61" y="70"/>
                    </a:lnTo>
                    <a:lnTo>
                      <a:pt x="53" y="76"/>
                    </a:lnTo>
                    <a:lnTo>
                      <a:pt x="40" y="100"/>
                    </a:lnTo>
                    <a:lnTo>
                      <a:pt x="42" y="127"/>
                    </a:lnTo>
                    <a:lnTo>
                      <a:pt x="38" y="165"/>
                    </a:lnTo>
                    <a:lnTo>
                      <a:pt x="31" y="203"/>
                    </a:lnTo>
                    <a:lnTo>
                      <a:pt x="27" y="241"/>
                    </a:lnTo>
                    <a:lnTo>
                      <a:pt x="23" y="258"/>
                    </a:lnTo>
                    <a:lnTo>
                      <a:pt x="33" y="275"/>
                    </a:lnTo>
                    <a:lnTo>
                      <a:pt x="53" y="262"/>
                    </a:lnTo>
                    <a:lnTo>
                      <a:pt x="65" y="269"/>
                    </a:lnTo>
                    <a:lnTo>
                      <a:pt x="65" y="284"/>
                    </a:lnTo>
                    <a:lnTo>
                      <a:pt x="48" y="296"/>
                    </a:lnTo>
                    <a:lnTo>
                      <a:pt x="46" y="322"/>
                    </a:lnTo>
                    <a:lnTo>
                      <a:pt x="40" y="332"/>
                    </a:lnTo>
                    <a:lnTo>
                      <a:pt x="23" y="330"/>
                    </a:lnTo>
                    <a:lnTo>
                      <a:pt x="14" y="360"/>
                    </a:lnTo>
                    <a:lnTo>
                      <a:pt x="23" y="366"/>
                    </a:lnTo>
                    <a:lnTo>
                      <a:pt x="40" y="362"/>
                    </a:lnTo>
                    <a:lnTo>
                      <a:pt x="50" y="374"/>
                    </a:lnTo>
                    <a:lnTo>
                      <a:pt x="50" y="381"/>
                    </a:lnTo>
                    <a:lnTo>
                      <a:pt x="38" y="391"/>
                    </a:lnTo>
                    <a:lnTo>
                      <a:pt x="38" y="408"/>
                    </a:lnTo>
                    <a:lnTo>
                      <a:pt x="23" y="412"/>
                    </a:lnTo>
                    <a:lnTo>
                      <a:pt x="10" y="404"/>
                    </a:lnTo>
                    <a:lnTo>
                      <a:pt x="12" y="427"/>
                    </a:lnTo>
                    <a:lnTo>
                      <a:pt x="10" y="444"/>
                    </a:lnTo>
                    <a:lnTo>
                      <a:pt x="0" y="444"/>
                    </a:lnTo>
                    <a:lnTo>
                      <a:pt x="25" y="474"/>
                    </a:lnTo>
                    <a:lnTo>
                      <a:pt x="38" y="493"/>
                    </a:lnTo>
                    <a:lnTo>
                      <a:pt x="46" y="514"/>
                    </a:lnTo>
                    <a:lnTo>
                      <a:pt x="72" y="533"/>
                    </a:lnTo>
                    <a:lnTo>
                      <a:pt x="99" y="550"/>
                    </a:lnTo>
                    <a:lnTo>
                      <a:pt x="127" y="550"/>
                    </a:lnTo>
                    <a:lnTo>
                      <a:pt x="165" y="520"/>
                    </a:lnTo>
                    <a:lnTo>
                      <a:pt x="203" y="488"/>
                    </a:lnTo>
                    <a:lnTo>
                      <a:pt x="236" y="436"/>
                    </a:lnTo>
                    <a:lnTo>
                      <a:pt x="243" y="429"/>
                    </a:lnTo>
                    <a:lnTo>
                      <a:pt x="251" y="446"/>
                    </a:lnTo>
                    <a:lnTo>
                      <a:pt x="268" y="436"/>
                    </a:lnTo>
                    <a:lnTo>
                      <a:pt x="275" y="415"/>
                    </a:lnTo>
                    <a:lnTo>
                      <a:pt x="277" y="391"/>
                    </a:lnTo>
                    <a:lnTo>
                      <a:pt x="294" y="362"/>
                    </a:lnTo>
                    <a:lnTo>
                      <a:pt x="287" y="396"/>
                    </a:lnTo>
                    <a:lnTo>
                      <a:pt x="296" y="400"/>
                    </a:lnTo>
                    <a:lnTo>
                      <a:pt x="292" y="415"/>
                    </a:lnTo>
                    <a:lnTo>
                      <a:pt x="296" y="442"/>
                    </a:lnTo>
                    <a:lnTo>
                      <a:pt x="304" y="463"/>
                    </a:lnTo>
                    <a:lnTo>
                      <a:pt x="315" y="457"/>
                    </a:lnTo>
                    <a:lnTo>
                      <a:pt x="315" y="463"/>
                    </a:lnTo>
                    <a:close/>
                  </a:path>
                </a:pathLst>
              </a:custGeom>
              <a:solidFill>
                <a:schemeClr val="accent1">
                  <a:lumMod val="20000"/>
                  <a:lumOff val="80000"/>
                </a:schemeClr>
              </a:solidFill>
              <a:ln w="9525" cap="rnd">
                <a:solidFill>
                  <a:srgbClr val="EAEAEA"/>
                </a:solidFill>
                <a:round/>
                <a:headEnd/>
                <a:tailEnd/>
              </a:ln>
            </p:spPr>
            <p:txBody>
              <a:bodyPr/>
              <a:lstStyle/>
              <a:p>
                <a:pPr defTabSz="685800" fontAlgn="auto">
                  <a:spcBef>
                    <a:spcPts val="0"/>
                  </a:spcBef>
                  <a:spcAft>
                    <a:spcPts val="0"/>
                  </a:spcAft>
                  <a:defRPr/>
                </a:pPr>
                <a:endParaRPr lang="en-GB" sz="1350" kern="0">
                  <a:solidFill>
                    <a:srgbClr val="000000"/>
                  </a:solidFill>
                  <a:latin typeface="Calibri" panose="020F0502020204030204"/>
                  <a:ea typeface="ＭＳ Ｐゴシック" pitchFamily="34" charset="-128"/>
                </a:endParaRPr>
              </a:p>
            </p:txBody>
          </p:sp>
          <p:sp>
            <p:nvSpPr>
              <p:cNvPr id="165" name="Freeform 155"/>
              <p:cNvSpPr>
                <a:spLocks/>
              </p:cNvSpPr>
              <p:nvPr/>
            </p:nvSpPr>
            <p:spPr bwMode="auto">
              <a:xfrm>
                <a:off x="4316774" y="1926994"/>
                <a:ext cx="103989" cy="137511"/>
              </a:xfrm>
              <a:custGeom>
                <a:avLst/>
                <a:gdLst>
                  <a:gd name="T0" fmla="*/ 2147483647 w 55"/>
                  <a:gd name="T1" fmla="*/ 0 h 74"/>
                  <a:gd name="T2" fmla="*/ 2147483647 w 55"/>
                  <a:gd name="T3" fmla="*/ 2147483647 h 74"/>
                  <a:gd name="T4" fmla="*/ 2147483647 w 55"/>
                  <a:gd name="T5" fmla="*/ 2147483647 h 74"/>
                  <a:gd name="T6" fmla="*/ 2147483647 w 55"/>
                  <a:gd name="T7" fmla="*/ 2147483647 h 74"/>
                  <a:gd name="T8" fmla="*/ 2147483647 w 55"/>
                  <a:gd name="T9" fmla="*/ 2147483647 h 74"/>
                  <a:gd name="T10" fmla="*/ 2147483647 w 55"/>
                  <a:gd name="T11" fmla="*/ 2147483647 h 74"/>
                  <a:gd name="T12" fmla="*/ 2147483647 w 55"/>
                  <a:gd name="T13" fmla="*/ 2147483647 h 74"/>
                  <a:gd name="T14" fmla="*/ 2147483647 w 55"/>
                  <a:gd name="T15" fmla="*/ 2147483647 h 74"/>
                  <a:gd name="T16" fmla="*/ 0 w 55"/>
                  <a:gd name="T17" fmla="*/ 2147483647 h 74"/>
                  <a:gd name="T18" fmla="*/ 2147483647 w 55"/>
                  <a:gd name="T19" fmla="*/ 2147483647 h 74"/>
                  <a:gd name="T20" fmla="*/ 2147483647 w 55"/>
                  <a:gd name="T21" fmla="*/ 0 h 7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5"/>
                  <a:gd name="T34" fmla="*/ 0 h 74"/>
                  <a:gd name="T35" fmla="*/ 55 w 55"/>
                  <a:gd name="T36" fmla="*/ 74 h 7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5" h="74">
                    <a:moveTo>
                      <a:pt x="17" y="0"/>
                    </a:moveTo>
                    <a:lnTo>
                      <a:pt x="51" y="28"/>
                    </a:lnTo>
                    <a:lnTo>
                      <a:pt x="55" y="38"/>
                    </a:lnTo>
                    <a:lnTo>
                      <a:pt x="40" y="53"/>
                    </a:lnTo>
                    <a:lnTo>
                      <a:pt x="29" y="63"/>
                    </a:lnTo>
                    <a:lnTo>
                      <a:pt x="32" y="74"/>
                    </a:lnTo>
                    <a:lnTo>
                      <a:pt x="17" y="72"/>
                    </a:lnTo>
                    <a:lnTo>
                      <a:pt x="2" y="53"/>
                    </a:lnTo>
                    <a:lnTo>
                      <a:pt x="0" y="38"/>
                    </a:lnTo>
                    <a:lnTo>
                      <a:pt x="6" y="23"/>
                    </a:lnTo>
                    <a:lnTo>
                      <a:pt x="17"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6" name="Freeform 156"/>
              <p:cNvSpPr>
                <a:spLocks/>
              </p:cNvSpPr>
              <p:nvPr/>
            </p:nvSpPr>
            <p:spPr bwMode="auto">
              <a:xfrm>
                <a:off x="4445027" y="1886960"/>
                <a:ext cx="150784" cy="205395"/>
              </a:xfrm>
              <a:custGeom>
                <a:avLst/>
                <a:gdLst>
                  <a:gd name="T0" fmla="*/ 2147483647 w 80"/>
                  <a:gd name="T1" fmla="*/ 0 h 110"/>
                  <a:gd name="T2" fmla="*/ 2147483647 w 80"/>
                  <a:gd name="T3" fmla="*/ 2147483647 h 110"/>
                  <a:gd name="T4" fmla="*/ 2147483647 w 80"/>
                  <a:gd name="T5" fmla="*/ 2147483647 h 110"/>
                  <a:gd name="T6" fmla="*/ 2147483647 w 80"/>
                  <a:gd name="T7" fmla="*/ 2147483647 h 110"/>
                  <a:gd name="T8" fmla="*/ 2147483647 w 80"/>
                  <a:gd name="T9" fmla="*/ 2147483647 h 110"/>
                  <a:gd name="T10" fmla="*/ 2147483647 w 80"/>
                  <a:gd name="T11" fmla="*/ 2147483647 h 110"/>
                  <a:gd name="T12" fmla="*/ 2147483647 w 80"/>
                  <a:gd name="T13" fmla="*/ 2147483647 h 110"/>
                  <a:gd name="T14" fmla="*/ 2147483647 w 80"/>
                  <a:gd name="T15" fmla="*/ 2147483647 h 110"/>
                  <a:gd name="T16" fmla="*/ 2147483647 w 80"/>
                  <a:gd name="T17" fmla="*/ 2147483647 h 110"/>
                  <a:gd name="T18" fmla="*/ 2147483647 w 80"/>
                  <a:gd name="T19" fmla="*/ 2147483647 h 110"/>
                  <a:gd name="T20" fmla="*/ 2147483647 w 80"/>
                  <a:gd name="T21" fmla="*/ 2147483647 h 110"/>
                  <a:gd name="T22" fmla="*/ 0 w 80"/>
                  <a:gd name="T23" fmla="*/ 2147483647 h 110"/>
                  <a:gd name="T24" fmla="*/ 2147483647 w 80"/>
                  <a:gd name="T25" fmla="*/ 2147483647 h 110"/>
                  <a:gd name="T26" fmla="*/ 2147483647 w 80"/>
                  <a:gd name="T27" fmla="*/ 2147483647 h 110"/>
                  <a:gd name="T28" fmla="*/ 2147483647 w 80"/>
                  <a:gd name="T29" fmla="*/ 2147483647 h 110"/>
                  <a:gd name="T30" fmla="*/ 2147483647 w 80"/>
                  <a:gd name="T31" fmla="*/ 2147483647 h 110"/>
                  <a:gd name="T32" fmla="*/ 2147483647 w 80"/>
                  <a:gd name="T33" fmla="*/ 2147483647 h 110"/>
                  <a:gd name="T34" fmla="*/ 2147483647 w 80"/>
                  <a:gd name="T35" fmla="*/ 2147483647 h 110"/>
                  <a:gd name="T36" fmla="*/ 2147483647 w 80"/>
                  <a:gd name="T37" fmla="*/ 0 h 1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80"/>
                  <a:gd name="T58" fmla="*/ 0 h 110"/>
                  <a:gd name="T59" fmla="*/ 80 w 80"/>
                  <a:gd name="T60" fmla="*/ 110 h 11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80" h="110">
                    <a:moveTo>
                      <a:pt x="76" y="0"/>
                    </a:moveTo>
                    <a:lnTo>
                      <a:pt x="80" y="6"/>
                    </a:lnTo>
                    <a:lnTo>
                      <a:pt x="76" y="13"/>
                    </a:lnTo>
                    <a:lnTo>
                      <a:pt x="80" y="23"/>
                    </a:lnTo>
                    <a:lnTo>
                      <a:pt x="76" y="38"/>
                    </a:lnTo>
                    <a:lnTo>
                      <a:pt x="63" y="49"/>
                    </a:lnTo>
                    <a:lnTo>
                      <a:pt x="67" y="61"/>
                    </a:lnTo>
                    <a:lnTo>
                      <a:pt x="63" y="70"/>
                    </a:lnTo>
                    <a:lnTo>
                      <a:pt x="67" y="82"/>
                    </a:lnTo>
                    <a:lnTo>
                      <a:pt x="52" y="110"/>
                    </a:lnTo>
                    <a:lnTo>
                      <a:pt x="19" y="82"/>
                    </a:lnTo>
                    <a:lnTo>
                      <a:pt x="0" y="68"/>
                    </a:lnTo>
                    <a:lnTo>
                      <a:pt x="10" y="61"/>
                    </a:lnTo>
                    <a:lnTo>
                      <a:pt x="10" y="44"/>
                    </a:lnTo>
                    <a:lnTo>
                      <a:pt x="31" y="29"/>
                    </a:lnTo>
                    <a:lnTo>
                      <a:pt x="42" y="34"/>
                    </a:lnTo>
                    <a:lnTo>
                      <a:pt x="52" y="29"/>
                    </a:lnTo>
                    <a:lnTo>
                      <a:pt x="69" y="15"/>
                    </a:lnTo>
                    <a:lnTo>
                      <a:pt x="76" y="0"/>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7" name="Freeform 191"/>
              <p:cNvSpPr>
                <a:spLocks/>
              </p:cNvSpPr>
              <p:nvPr/>
            </p:nvSpPr>
            <p:spPr bwMode="auto">
              <a:xfrm>
                <a:off x="3632180" y="3020116"/>
                <a:ext cx="123053" cy="175805"/>
              </a:xfrm>
              <a:custGeom>
                <a:avLst/>
                <a:gdLst>
                  <a:gd name="T0" fmla="*/ 2147483647 w 66"/>
                  <a:gd name="T1" fmla="*/ 2147483647 h 95"/>
                  <a:gd name="T2" fmla="*/ 2147483647 w 66"/>
                  <a:gd name="T3" fmla="*/ 2147483647 h 95"/>
                  <a:gd name="T4" fmla="*/ 2147483647 w 66"/>
                  <a:gd name="T5" fmla="*/ 2147483647 h 95"/>
                  <a:gd name="T6" fmla="*/ 2147483647 w 66"/>
                  <a:gd name="T7" fmla="*/ 2147483647 h 95"/>
                  <a:gd name="T8" fmla="*/ 2147483647 w 66"/>
                  <a:gd name="T9" fmla="*/ 2147483647 h 95"/>
                  <a:gd name="T10" fmla="*/ 2147483647 w 66"/>
                  <a:gd name="T11" fmla="*/ 2147483647 h 95"/>
                  <a:gd name="T12" fmla="*/ 2147483647 w 66"/>
                  <a:gd name="T13" fmla="*/ 0 h 95"/>
                  <a:gd name="T14" fmla="*/ 2147483647 w 66"/>
                  <a:gd name="T15" fmla="*/ 0 h 95"/>
                  <a:gd name="T16" fmla="*/ 2147483647 w 66"/>
                  <a:gd name="T17" fmla="*/ 2147483647 h 95"/>
                  <a:gd name="T18" fmla="*/ 2147483647 w 66"/>
                  <a:gd name="T19" fmla="*/ 2147483647 h 95"/>
                  <a:gd name="T20" fmla="*/ 2147483647 w 66"/>
                  <a:gd name="T21" fmla="*/ 2147483647 h 95"/>
                  <a:gd name="T22" fmla="*/ 0 w 66"/>
                  <a:gd name="T23" fmla="*/ 2147483647 h 95"/>
                  <a:gd name="T24" fmla="*/ 2147483647 w 66"/>
                  <a:gd name="T25" fmla="*/ 2147483647 h 95"/>
                  <a:gd name="T26" fmla="*/ 2147483647 w 66"/>
                  <a:gd name="T27" fmla="*/ 2147483647 h 95"/>
                  <a:gd name="T28" fmla="*/ 2147483647 w 66"/>
                  <a:gd name="T29" fmla="*/ 2147483647 h 95"/>
                  <a:gd name="T30" fmla="*/ 2147483647 w 66"/>
                  <a:gd name="T31" fmla="*/ 2147483647 h 95"/>
                  <a:gd name="T32" fmla="*/ 2147483647 w 66"/>
                  <a:gd name="T33" fmla="*/ 2147483647 h 9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6"/>
                  <a:gd name="T52" fmla="*/ 0 h 95"/>
                  <a:gd name="T53" fmla="*/ 66 w 66"/>
                  <a:gd name="T54" fmla="*/ 95 h 9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6" h="95">
                    <a:moveTo>
                      <a:pt x="47" y="95"/>
                    </a:moveTo>
                    <a:lnTo>
                      <a:pt x="51" y="65"/>
                    </a:lnTo>
                    <a:lnTo>
                      <a:pt x="66" y="53"/>
                    </a:lnTo>
                    <a:lnTo>
                      <a:pt x="66" y="38"/>
                    </a:lnTo>
                    <a:lnTo>
                      <a:pt x="57" y="27"/>
                    </a:lnTo>
                    <a:lnTo>
                      <a:pt x="51" y="12"/>
                    </a:lnTo>
                    <a:lnTo>
                      <a:pt x="45" y="0"/>
                    </a:lnTo>
                    <a:lnTo>
                      <a:pt x="30" y="0"/>
                    </a:lnTo>
                    <a:lnTo>
                      <a:pt x="19" y="4"/>
                    </a:lnTo>
                    <a:lnTo>
                      <a:pt x="19" y="25"/>
                    </a:lnTo>
                    <a:lnTo>
                      <a:pt x="11" y="44"/>
                    </a:lnTo>
                    <a:lnTo>
                      <a:pt x="0" y="48"/>
                    </a:lnTo>
                    <a:lnTo>
                      <a:pt x="4" y="63"/>
                    </a:lnTo>
                    <a:lnTo>
                      <a:pt x="19" y="67"/>
                    </a:lnTo>
                    <a:lnTo>
                      <a:pt x="32" y="72"/>
                    </a:lnTo>
                    <a:lnTo>
                      <a:pt x="41" y="80"/>
                    </a:lnTo>
                    <a:lnTo>
                      <a:pt x="47" y="95"/>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8" name="Freeform 141"/>
              <p:cNvSpPr>
                <a:spLocks/>
              </p:cNvSpPr>
              <p:nvPr/>
            </p:nvSpPr>
            <p:spPr bwMode="auto">
              <a:xfrm>
                <a:off x="3481396" y="2343008"/>
                <a:ext cx="464484" cy="550042"/>
              </a:xfrm>
              <a:custGeom>
                <a:avLst/>
                <a:gdLst>
                  <a:gd name="T0" fmla="*/ 2147483647 w 247"/>
                  <a:gd name="T1" fmla="*/ 2147483647 h 296"/>
                  <a:gd name="T2" fmla="*/ 2147483647 w 247"/>
                  <a:gd name="T3" fmla="*/ 2147483647 h 296"/>
                  <a:gd name="T4" fmla="*/ 2147483647 w 247"/>
                  <a:gd name="T5" fmla="*/ 2147483647 h 296"/>
                  <a:gd name="T6" fmla="*/ 2147483647 w 247"/>
                  <a:gd name="T7" fmla="*/ 2147483647 h 296"/>
                  <a:gd name="T8" fmla="*/ 2147483647 w 247"/>
                  <a:gd name="T9" fmla="*/ 2147483647 h 296"/>
                  <a:gd name="T10" fmla="*/ 2147483647 w 247"/>
                  <a:gd name="T11" fmla="*/ 2147483647 h 296"/>
                  <a:gd name="T12" fmla="*/ 2147483647 w 247"/>
                  <a:gd name="T13" fmla="*/ 2147483647 h 296"/>
                  <a:gd name="T14" fmla="*/ 2147483647 w 247"/>
                  <a:gd name="T15" fmla="*/ 2147483647 h 296"/>
                  <a:gd name="T16" fmla="*/ 2147483647 w 247"/>
                  <a:gd name="T17" fmla="*/ 2147483647 h 296"/>
                  <a:gd name="T18" fmla="*/ 2147483647 w 247"/>
                  <a:gd name="T19" fmla="*/ 2147483647 h 296"/>
                  <a:gd name="T20" fmla="*/ 2147483647 w 247"/>
                  <a:gd name="T21" fmla="*/ 2147483647 h 296"/>
                  <a:gd name="T22" fmla="*/ 2147483647 w 247"/>
                  <a:gd name="T23" fmla="*/ 2147483647 h 296"/>
                  <a:gd name="T24" fmla="*/ 2147483647 w 247"/>
                  <a:gd name="T25" fmla="*/ 2147483647 h 296"/>
                  <a:gd name="T26" fmla="*/ 0 w 247"/>
                  <a:gd name="T27" fmla="*/ 2147483647 h 296"/>
                  <a:gd name="T28" fmla="*/ 2147483647 w 247"/>
                  <a:gd name="T29" fmla="*/ 2147483647 h 296"/>
                  <a:gd name="T30" fmla="*/ 2147483647 w 247"/>
                  <a:gd name="T31" fmla="*/ 2147483647 h 296"/>
                  <a:gd name="T32" fmla="*/ 2147483647 w 247"/>
                  <a:gd name="T33" fmla="*/ 2147483647 h 296"/>
                  <a:gd name="T34" fmla="*/ 2147483647 w 247"/>
                  <a:gd name="T35" fmla="*/ 2147483647 h 296"/>
                  <a:gd name="T36" fmla="*/ 2147483647 w 247"/>
                  <a:gd name="T37" fmla="*/ 2147483647 h 296"/>
                  <a:gd name="T38" fmla="*/ 2147483647 w 247"/>
                  <a:gd name="T39" fmla="*/ 2147483647 h 296"/>
                  <a:gd name="T40" fmla="*/ 2147483647 w 247"/>
                  <a:gd name="T41" fmla="*/ 2147483647 h 296"/>
                  <a:gd name="T42" fmla="*/ 2147483647 w 247"/>
                  <a:gd name="T43" fmla="*/ 2147483647 h 296"/>
                  <a:gd name="T44" fmla="*/ 2147483647 w 247"/>
                  <a:gd name="T45" fmla="*/ 2147483647 h 296"/>
                  <a:gd name="T46" fmla="*/ 2147483647 w 247"/>
                  <a:gd name="T47" fmla="*/ 2147483647 h 296"/>
                  <a:gd name="T48" fmla="*/ 2147483647 w 247"/>
                  <a:gd name="T49" fmla="*/ 2147483647 h 296"/>
                  <a:gd name="T50" fmla="*/ 2147483647 w 247"/>
                  <a:gd name="T51" fmla="*/ 2147483647 h 296"/>
                  <a:gd name="T52" fmla="*/ 2147483647 w 247"/>
                  <a:gd name="T53" fmla="*/ 2147483647 h 296"/>
                  <a:gd name="T54" fmla="*/ 2147483647 w 247"/>
                  <a:gd name="T55" fmla="*/ 2147483647 h 296"/>
                  <a:gd name="T56" fmla="*/ 2147483647 w 247"/>
                  <a:gd name="T57" fmla="*/ 2147483647 h 296"/>
                  <a:gd name="T58" fmla="*/ 2147483647 w 247"/>
                  <a:gd name="T59" fmla="*/ 2147483647 h 296"/>
                  <a:gd name="T60" fmla="*/ 2147483647 w 247"/>
                  <a:gd name="T61" fmla="*/ 2147483647 h 296"/>
                  <a:gd name="T62" fmla="*/ 2147483647 w 247"/>
                  <a:gd name="T63" fmla="*/ 2147483647 h 296"/>
                  <a:gd name="T64" fmla="*/ 2147483647 w 247"/>
                  <a:gd name="T65" fmla="*/ 2147483647 h 296"/>
                  <a:gd name="T66" fmla="*/ 2147483647 w 247"/>
                  <a:gd name="T67" fmla="*/ 2147483647 h 296"/>
                  <a:gd name="T68" fmla="*/ 2147483647 w 247"/>
                  <a:gd name="T69" fmla="*/ 2147483647 h 296"/>
                  <a:gd name="T70" fmla="*/ 2147483647 w 247"/>
                  <a:gd name="T71" fmla="*/ 2147483647 h 296"/>
                  <a:gd name="T72" fmla="*/ 2147483647 w 247"/>
                  <a:gd name="T73" fmla="*/ 2147483647 h 296"/>
                  <a:gd name="T74" fmla="*/ 2147483647 w 247"/>
                  <a:gd name="T75" fmla="*/ 2147483647 h 296"/>
                  <a:gd name="T76" fmla="*/ 2147483647 w 247"/>
                  <a:gd name="T77" fmla="*/ 2147483647 h 296"/>
                  <a:gd name="T78" fmla="*/ 2147483647 w 247"/>
                  <a:gd name="T79" fmla="*/ 0 h 296"/>
                  <a:gd name="T80" fmla="*/ 2147483647 w 247"/>
                  <a:gd name="T81" fmla="*/ 0 h 296"/>
                  <a:gd name="T82" fmla="*/ 2147483647 w 247"/>
                  <a:gd name="T83" fmla="*/ 2147483647 h 296"/>
                  <a:gd name="T84" fmla="*/ 2147483647 w 247"/>
                  <a:gd name="T85" fmla="*/ 2147483647 h 296"/>
                  <a:gd name="T86" fmla="*/ 2147483647 w 247"/>
                  <a:gd name="T87" fmla="*/ 2147483647 h 296"/>
                  <a:gd name="T88" fmla="*/ 2147483647 w 247"/>
                  <a:gd name="T89" fmla="*/ 2147483647 h 296"/>
                  <a:gd name="T90" fmla="*/ 2147483647 w 247"/>
                  <a:gd name="T91" fmla="*/ 2147483647 h 296"/>
                  <a:gd name="T92" fmla="*/ 2147483647 w 247"/>
                  <a:gd name="T93" fmla="*/ 2147483647 h 296"/>
                  <a:gd name="T94" fmla="*/ 2147483647 w 247"/>
                  <a:gd name="T95" fmla="*/ 2147483647 h 296"/>
                  <a:gd name="T96" fmla="*/ 2147483647 w 247"/>
                  <a:gd name="T97" fmla="*/ 2147483647 h 296"/>
                  <a:gd name="T98" fmla="*/ 2147483647 w 247"/>
                  <a:gd name="T99" fmla="*/ 2147483647 h 296"/>
                  <a:gd name="T100" fmla="*/ 2147483647 w 247"/>
                  <a:gd name="T101" fmla="*/ 2147483647 h 296"/>
                  <a:gd name="T102" fmla="*/ 2147483647 w 247"/>
                  <a:gd name="T103" fmla="*/ 2147483647 h 296"/>
                  <a:gd name="T104" fmla="*/ 2147483647 w 247"/>
                  <a:gd name="T105" fmla="*/ 2147483647 h 296"/>
                  <a:gd name="T106" fmla="*/ 2147483647 w 247"/>
                  <a:gd name="T107" fmla="*/ 2147483647 h 296"/>
                  <a:gd name="T108" fmla="*/ 2147483647 w 247"/>
                  <a:gd name="T109" fmla="*/ 2147483647 h 296"/>
                  <a:gd name="T110" fmla="*/ 2147483647 w 247"/>
                  <a:gd name="T111" fmla="*/ 2147483647 h 29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247"/>
                  <a:gd name="T169" fmla="*/ 0 h 296"/>
                  <a:gd name="T170" fmla="*/ 247 w 247"/>
                  <a:gd name="T171" fmla="*/ 296 h 29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247" h="296">
                    <a:moveTo>
                      <a:pt x="104" y="6"/>
                    </a:moveTo>
                    <a:lnTo>
                      <a:pt x="78" y="42"/>
                    </a:lnTo>
                    <a:lnTo>
                      <a:pt x="78" y="53"/>
                    </a:lnTo>
                    <a:lnTo>
                      <a:pt x="61" y="70"/>
                    </a:lnTo>
                    <a:lnTo>
                      <a:pt x="63" y="74"/>
                    </a:lnTo>
                    <a:lnTo>
                      <a:pt x="59" y="87"/>
                    </a:lnTo>
                    <a:lnTo>
                      <a:pt x="46" y="102"/>
                    </a:lnTo>
                    <a:lnTo>
                      <a:pt x="29" y="123"/>
                    </a:lnTo>
                    <a:lnTo>
                      <a:pt x="25" y="133"/>
                    </a:lnTo>
                    <a:lnTo>
                      <a:pt x="29" y="142"/>
                    </a:lnTo>
                    <a:lnTo>
                      <a:pt x="25" y="157"/>
                    </a:lnTo>
                    <a:lnTo>
                      <a:pt x="19" y="167"/>
                    </a:lnTo>
                    <a:lnTo>
                      <a:pt x="10" y="173"/>
                    </a:lnTo>
                    <a:lnTo>
                      <a:pt x="0" y="186"/>
                    </a:lnTo>
                    <a:lnTo>
                      <a:pt x="2" y="203"/>
                    </a:lnTo>
                    <a:lnTo>
                      <a:pt x="13" y="209"/>
                    </a:lnTo>
                    <a:lnTo>
                      <a:pt x="40" y="209"/>
                    </a:lnTo>
                    <a:lnTo>
                      <a:pt x="57" y="199"/>
                    </a:lnTo>
                    <a:lnTo>
                      <a:pt x="74" y="197"/>
                    </a:lnTo>
                    <a:lnTo>
                      <a:pt x="84" y="209"/>
                    </a:lnTo>
                    <a:lnTo>
                      <a:pt x="99" y="216"/>
                    </a:lnTo>
                    <a:lnTo>
                      <a:pt x="116" y="218"/>
                    </a:lnTo>
                    <a:lnTo>
                      <a:pt x="110" y="241"/>
                    </a:lnTo>
                    <a:lnTo>
                      <a:pt x="116" y="296"/>
                    </a:lnTo>
                    <a:lnTo>
                      <a:pt x="131" y="294"/>
                    </a:lnTo>
                    <a:lnTo>
                      <a:pt x="142" y="294"/>
                    </a:lnTo>
                    <a:lnTo>
                      <a:pt x="144" y="277"/>
                    </a:lnTo>
                    <a:lnTo>
                      <a:pt x="146" y="245"/>
                    </a:lnTo>
                    <a:lnTo>
                      <a:pt x="159" y="226"/>
                    </a:lnTo>
                    <a:lnTo>
                      <a:pt x="159" y="199"/>
                    </a:lnTo>
                    <a:lnTo>
                      <a:pt x="167" y="182"/>
                    </a:lnTo>
                    <a:lnTo>
                      <a:pt x="186" y="173"/>
                    </a:lnTo>
                    <a:lnTo>
                      <a:pt x="222" y="127"/>
                    </a:lnTo>
                    <a:lnTo>
                      <a:pt x="226" y="108"/>
                    </a:lnTo>
                    <a:lnTo>
                      <a:pt x="220" y="76"/>
                    </a:lnTo>
                    <a:lnTo>
                      <a:pt x="243" y="55"/>
                    </a:lnTo>
                    <a:lnTo>
                      <a:pt x="247" y="21"/>
                    </a:lnTo>
                    <a:lnTo>
                      <a:pt x="230" y="4"/>
                    </a:lnTo>
                    <a:lnTo>
                      <a:pt x="220" y="2"/>
                    </a:lnTo>
                    <a:lnTo>
                      <a:pt x="201" y="0"/>
                    </a:lnTo>
                    <a:lnTo>
                      <a:pt x="159" y="0"/>
                    </a:lnTo>
                    <a:lnTo>
                      <a:pt x="146" y="13"/>
                    </a:lnTo>
                    <a:lnTo>
                      <a:pt x="135" y="25"/>
                    </a:lnTo>
                    <a:lnTo>
                      <a:pt x="137" y="38"/>
                    </a:lnTo>
                    <a:lnTo>
                      <a:pt x="152" y="51"/>
                    </a:lnTo>
                    <a:lnTo>
                      <a:pt x="163" y="66"/>
                    </a:lnTo>
                    <a:lnTo>
                      <a:pt x="163" y="85"/>
                    </a:lnTo>
                    <a:lnTo>
                      <a:pt x="146" y="100"/>
                    </a:lnTo>
                    <a:lnTo>
                      <a:pt x="129" y="102"/>
                    </a:lnTo>
                    <a:lnTo>
                      <a:pt x="116" y="106"/>
                    </a:lnTo>
                    <a:lnTo>
                      <a:pt x="110" y="93"/>
                    </a:lnTo>
                    <a:lnTo>
                      <a:pt x="106" y="76"/>
                    </a:lnTo>
                    <a:lnTo>
                      <a:pt x="112" y="61"/>
                    </a:lnTo>
                    <a:lnTo>
                      <a:pt x="110" y="44"/>
                    </a:lnTo>
                    <a:lnTo>
                      <a:pt x="110" y="27"/>
                    </a:lnTo>
                    <a:lnTo>
                      <a:pt x="104" y="6"/>
                    </a:lnTo>
                    <a:close/>
                  </a:path>
                </a:pathLst>
              </a:custGeom>
              <a:solidFill>
                <a:srgbClr val="E6A79A"/>
              </a:solidFill>
              <a:ln w="9525">
                <a:solidFill>
                  <a:srgbClr val="EAEAEA"/>
                </a:solidFill>
                <a:round/>
                <a:headEnd/>
                <a:tailEnd/>
              </a:ln>
            </p:spPr>
            <p:txBody>
              <a:bodyPr/>
              <a:lstStyle/>
              <a:p>
                <a:pPr defTabSz="685800" fontAlgn="auto">
                  <a:spcBef>
                    <a:spcPts val="0"/>
                  </a:spcBef>
                  <a:spcAft>
                    <a:spcPts val="0"/>
                  </a:spcAft>
                </a:pPr>
                <a:endParaRPr lang="en-GB" sz="1350" kern="0">
                  <a:solidFill>
                    <a:srgbClr val="000000"/>
                  </a:solidFill>
                  <a:latin typeface="Calibri" panose="020F0502020204030204"/>
                  <a:ea typeface="ＭＳ Ｐゴシック" pitchFamily="34" charset="-128"/>
                </a:endParaRPr>
              </a:p>
            </p:txBody>
          </p:sp>
          <p:sp>
            <p:nvSpPr>
              <p:cNvPr id="169" name="TextBox 78"/>
              <p:cNvSpPr txBox="1">
                <a:spLocks noChangeArrowheads="1"/>
              </p:cNvSpPr>
              <p:nvPr/>
            </p:nvSpPr>
            <p:spPr bwMode="auto">
              <a:xfrm>
                <a:off x="4004807" y="2790352"/>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DE</a:t>
                </a:r>
              </a:p>
            </p:txBody>
          </p:sp>
          <p:sp>
            <p:nvSpPr>
              <p:cNvPr id="170" name="TextBox 79"/>
              <p:cNvSpPr txBox="1">
                <a:spLocks noChangeArrowheads="1"/>
              </p:cNvSpPr>
              <p:nvPr/>
            </p:nvSpPr>
            <p:spPr bwMode="auto">
              <a:xfrm>
                <a:off x="3543155" y="2513737"/>
                <a:ext cx="426355" cy="238367"/>
              </a:xfrm>
              <a:prstGeom prst="rect">
                <a:avLst/>
              </a:prstGeom>
              <a:noFill/>
              <a:ln>
                <a:noFill/>
              </a:ln>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NL</a:t>
                </a:r>
              </a:p>
            </p:txBody>
          </p:sp>
          <p:sp>
            <p:nvSpPr>
              <p:cNvPr id="171" name="TextBox 80"/>
              <p:cNvSpPr txBox="1">
                <a:spLocks noChangeArrowheads="1"/>
              </p:cNvSpPr>
              <p:nvPr/>
            </p:nvSpPr>
            <p:spPr bwMode="auto">
              <a:xfrm>
                <a:off x="3382607" y="2760761"/>
                <a:ext cx="500878"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BE</a:t>
                </a:r>
              </a:p>
            </p:txBody>
          </p:sp>
          <p:sp>
            <p:nvSpPr>
              <p:cNvPr id="172" name="TextBox 81"/>
              <p:cNvSpPr txBox="1">
                <a:spLocks noChangeArrowheads="1"/>
              </p:cNvSpPr>
              <p:nvPr/>
            </p:nvSpPr>
            <p:spPr bwMode="auto">
              <a:xfrm>
                <a:off x="2093145" y="1707675"/>
                <a:ext cx="428086"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IE</a:t>
                </a:r>
              </a:p>
            </p:txBody>
          </p:sp>
          <p:sp>
            <p:nvSpPr>
              <p:cNvPr id="174" name="TextBox 85"/>
              <p:cNvSpPr txBox="1">
                <a:spLocks noChangeArrowheads="1"/>
              </p:cNvSpPr>
              <p:nvPr/>
            </p:nvSpPr>
            <p:spPr bwMode="auto">
              <a:xfrm>
                <a:off x="4654738" y="1129781"/>
                <a:ext cx="454084"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SE</a:t>
                </a:r>
              </a:p>
            </p:txBody>
          </p:sp>
          <p:sp>
            <p:nvSpPr>
              <p:cNvPr id="175" name="TextBox 86"/>
              <p:cNvSpPr txBox="1">
                <a:spLocks noChangeArrowheads="1"/>
              </p:cNvSpPr>
              <p:nvPr/>
            </p:nvSpPr>
            <p:spPr bwMode="auto">
              <a:xfrm>
                <a:off x="4093198" y="1711155"/>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DK</a:t>
                </a:r>
              </a:p>
            </p:txBody>
          </p:sp>
          <p:sp>
            <p:nvSpPr>
              <p:cNvPr id="176" name="TextBox 91"/>
              <p:cNvSpPr txBox="1">
                <a:spLocks noChangeArrowheads="1"/>
              </p:cNvSpPr>
              <p:nvPr/>
            </p:nvSpPr>
            <p:spPr bwMode="auto">
              <a:xfrm>
                <a:off x="3556529" y="3006969"/>
                <a:ext cx="295736" cy="2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smtClean="0">
                    <a:solidFill>
                      <a:prstClr val="white"/>
                    </a:solidFill>
                  </a:rPr>
                  <a:t>LU</a:t>
                </a:r>
                <a:endParaRPr lang="en-US" altLang="en-US" sz="675" b="1" kern="0" dirty="0">
                  <a:solidFill>
                    <a:prstClr val="white"/>
                  </a:solidFill>
                </a:endParaRPr>
              </a:p>
            </p:txBody>
          </p:sp>
          <p:sp>
            <p:nvSpPr>
              <p:cNvPr id="177" name="TextBox 85"/>
              <p:cNvSpPr txBox="1">
                <a:spLocks noChangeArrowheads="1"/>
              </p:cNvSpPr>
              <p:nvPr/>
            </p:nvSpPr>
            <p:spPr bwMode="auto">
              <a:xfrm>
                <a:off x="4119195" y="645883"/>
                <a:ext cx="454084"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NO</a:t>
                </a:r>
              </a:p>
            </p:txBody>
          </p:sp>
          <p:sp>
            <p:nvSpPr>
              <p:cNvPr id="206" name="TextBox 86"/>
              <p:cNvSpPr txBox="1">
                <a:spLocks noChangeArrowheads="1"/>
              </p:cNvSpPr>
              <p:nvPr/>
            </p:nvSpPr>
            <p:spPr bwMode="auto">
              <a:xfrm>
                <a:off x="2831465" y="2146314"/>
                <a:ext cx="426355" cy="2383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white"/>
                    </a:solidFill>
                  </a:rPr>
                  <a:t>UK</a:t>
                </a:r>
              </a:p>
            </p:txBody>
          </p:sp>
          <p:sp>
            <p:nvSpPr>
              <p:cNvPr id="137" name="TextBox 76"/>
              <p:cNvSpPr txBox="1">
                <a:spLocks noChangeArrowheads="1"/>
              </p:cNvSpPr>
              <p:nvPr/>
            </p:nvSpPr>
            <p:spPr bwMode="auto">
              <a:xfrm>
                <a:off x="7136311" y="5918282"/>
                <a:ext cx="339483" cy="20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buClr>
                    <a:srgbClr val="005BAB"/>
                  </a:buClr>
                  <a:buSzPct val="400000"/>
                  <a:buFont typeface="Trebuchet MS" pitchFamily="34" charset="0"/>
                  <a:buChar char="."/>
                  <a:defRPr sz="2800">
                    <a:solidFill>
                      <a:schemeClr val="tx1"/>
                    </a:solidFill>
                    <a:latin typeface="Arial" charset="0"/>
                    <a:ea typeface="ＭＳ Ｐゴシック" pitchFamily="34" charset="-128"/>
                  </a:defRPr>
                </a:lvl1pPr>
                <a:lvl2pPr marL="742950" indent="-285750" eaLnBrk="0" hangingPunct="0">
                  <a:buClr>
                    <a:srgbClr val="005BAB"/>
                  </a:buClr>
                  <a:buSzPct val="125000"/>
                  <a:buFont typeface="Trebuchet MS" pitchFamily="34" charset="0"/>
                  <a:buChar char="»"/>
                  <a:defRPr sz="2600">
                    <a:solidFill>
                      <a:schemeClr val="tx1"/>
                    </a:solidFill>
                    <a:latin typeface="Arial" charset="0"/>
                    <a:ea typeface="ＭＳ Ｐゴシック" pitchFamily="34" charset="-128"/>
                  </a:defRPr>
                </a:lvl2pPr>
                <a:lvl3pPr marL="1143000" indent="-228600" eaLnBrk="0" hangingPunct="0">
                  <a:buClr>
                    <a:srgbClr val="005BAB"/>
                  </a:buClr>
                  <a:buFont typeface="Arial" charset="0"/>
                  <a:buChar char="•"/>
                  <a:defRPr sz="2400">
                    <a:solidFill>
                      <a:schemeClr val="tx1"/>
                    </a:solidFill>
                    <a:latin typeface="Arial" charset="0"/>
                    <a:ea typeface="ＭＳ Ｐゴシック" pitchFamily="34" charset="-128"/>
                  </a:defRPr>
                </a:lvl3pPr>
                <a:lvl4pPr marL="1600200" indent="-228600" eaLnBrk="0" hangingPunct="0">
                  <a:buClr>
                    <a:srgbClr val="005BAB"/>
                  </a:buClr>
                  <a:buSzPct val="125000"/>
                  <a:buFont typeface="Arial" charset="0"/>
                  <a:buChar char="­"/>
                  <a:defRPr sz="2200">
                    <a:solidFill>
                      <a:schemeClr val="tx1"/>
                    </a:solidFill>
                    <a:latin typeface="Arial" charset="0"/>
                    <a:ea typeface="ＭＳ Ｐゴシック" pitchFamily="34" charset="-128"/>
                  </a:defRPr>
                </a:lvl4pPr>
                <a:lvl5pPr marL="2057400" indent="-228600" eaLnBrk="0" hangingPunct="0">
                  <a:buClr>
                    <a:srgbClr val="005BAB"/>
                  </a:buClr>
                  <a:buFont typeface="Arial" charset="0"/>
                  <a:buChar char="•"/>
                  <a:defRPr sz="2000">
                    <a:solidFill>
                      <a:schemeClr val="tx1"/>
                    </a:solidFill>
                    <a:latin typeface="Arial" charset="0"/>
                    <a:ea typeface="ＭＳ Ｐゴシック" pitchFamily="34" charset="-128"/>
                  </a:defRPr>
                </a:lvl5pPr>
                <a:lvl6pPr marL="25146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6pPr>
                <a:lvl7pPr marL="29718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7pPr>
                <a:lvl8pPr marL="34290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8pPr>
                <a:lvl9pPr marL="3886200" indent="-228600" eaLnBrk="0" fontAlgn="base" hangingPunct="0">
                  <a:spcBef>
                    <a:spcPct val="0"/>
                  </a:spcBef>
                  <a:spcAft>
                    <a:spcPct val="0"/>
                  </a:spcAft>
                  <a:buClr>
                    <a:srgbClr val="005BAB"/>
                  </a:buClr>
                  <a:buFont typeface="Arial" charset="0"/>
                  <a:buChar char="•"/>
                  <a:defRPr sz="2000">
                    <a:solidFill>
                      <a:schemeClr val="tx1"/>
                    </a:solidFill>
                    <a:latin typeface="Arial" charset="0"/>
                    <a:ea typeface="ＭＳ Ｐゴシック" pitchFamily="34" charset="-128"/>
                  </a:defRPr>
                </a:lvl9pPr>
              </a:lstStyle>
              <a:p>
                <a:pPr defTabSz="685800" eaLnBrk="1" fontAlgn="auto" hangingPunct="1">
                  <a:spcBef>
                    <a:spcPts val="0"/>
                  </a:spcBef>
                  <a:spcAft>
                    <a:spcPts val="0"/>
                  </a:spcAft>
                  <a:buClrTx/>
                  <a:buSzTx/>
                  <a:buFont typeface="Trebuchet MS" pitchFamily="34" charset="0"/>
                  <a:buNone/>
                  <a:defRPr/>
                </a:pPr>
                <a:r>
                  <a:rPr lang="en-US" altLang="en-US" sz="675" b="1" kern="0" dirty="0">
                    <a:solidFill>
                      <a:prstClr val="black"/>
                    </a:solidFill>
                  </a:rPr>
                  <a:t>CY</a:t>
                </a:r>
              </a:p>
            </p:txBody>
          </p:sp>
        </p:grpSp>
        <p:sp>
          <p:nvSpPr>
            <p:cNvPr id="2" name="Oval 1"/>
            <p:cNvSpPr/>
            <p:nvPr/>
          </p:nvSpPr>
          <p:spPr>
            <a:xfrm>
              <a:off x="4238195" y="2963199"/>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4" name="TextBox 3"/>
            <p:cNvSpPr txBox="1"/>
            <p:nvPr/>
          </p:nvSpPr>
          <p:spPr>
            <a:xfrm>
              <a:off x="4282801" y="2882152"/>
              <a:ext cx="371243"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5.10</a:t>
              </a:r>
            </a:p>
          </p:txBody>
        </p:sp>
        <p:sp>
          <p:nvSpPr>
            <p:cNvPr id="186" name="TextBox 185"/>
            <p:cNvSpPr txBox="1"/>
            <p:nvPr/>
          </p:nvSpPr>
          <p:spPr>
            <a:xfrm>
              <a:off x="4227590" y="2611343"/>
              <a:ext cx="381775"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5.12</a:t>
              </a:r>
            </a:p>
          </p:txBody>
        </p:sp>
        <p:sp>
          <p:nvSpPr>
            <p:cNvPr id="187" name="Oval 186"/>
            <p:cNvSpPr/>
            <p:nvPr/>
          </p:nvSpPr>
          <p:spPr>
            <a:xfrm>
              <a:off x="4245264" y="2699474"/>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6" name="Straight Connector 5"/>
            <p:cNvCxnSpPr/>
            <p:nvPr/>
          </p:nvCxnSpPr>
          <p:spPr>
            <a:xfrm flipH="1">
              <a:off x="4954399" y="3525132"/>
              <a:ext cx="71437" cy="2143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flipV="1">
              <a:off x="4735252" y="3411257"/>
              <a:ext cx="227817" cy="13734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flipV="1">
              <a:off x="4675792" y="3334631"/>
              <a:ext cx="60603" cy="7964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8" name="TextBox 187"/>
            <p:cNvSpPr txBox="1"/>
            <p:nvPr/>
          </p:nvSpPr>
          <p:spPr>
            <a:xfrm>
              <a:off x="4704737" y="3285628"/>
              <a:ext cx="381775"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5.18</a:t>
              </a:r>
            </a:p>
          </p:txBody>
        </p:sp>
        <p:cxnSp>
          <p:nvCxnSpPr>
            <p:cNvPr id="16" name="Straight Connector 15"/>
            <p:cNvCxnSpPr/>
            <p:nvPr/>
          </p:nvCxnSpPr>
          <p:spPr>
            <a:xfrm flipV="1">
              <a:off x="3032250" y="1380996"/>
              <a:ext cx="64479" cy="6877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89" name="TextBox 188"/>
            <p:cNvSpPr txBox="1"/>
            <p:nvPr/>
          </p:nvSpPr>
          <p:spPr>
            <a:xfrm>
              <a:off x="3011385" y="1313127"/>
              <a:ext cx="346931" cy="369332"/>
            </a:xfrm>
            <a:prstGeom prst="rect">
              <a:avLst/>
            </a:prstGeom>
            <a:noFill/>
          </p:spPr>
          <p:txBody>
            <a:bodyPr wrap="square" rtlCol="0">
              <a:spAutoFit/>
            </a:bodyPr>
            <a:lstStyle/>
            <a:p>
              <a:pPr defTabSz="685800" fontAlgn="auto">
                <a:spcBef>
                  <a:spcPts val="0"/>
                </a:spcBef>
                <a:spcAft>
                  <a:spcPts val="0"/>
                </a:spcAft>
              </a:pPr>
              <a:r>
                <a:rPr lang="en-GB" sz="600" b="1" dirty="0">
                  <a:solidFill>
                    <a:srgbClr val="C00000"/>
                  </a:solidFill>
                  <a:latin typeface="Calibri" panose="020F0502020204030204"/>
                </a:rPr>
                <a:t>5.2</a:t>
              </a:r>
            </a:p>
          </p:txBody>
        </p:sp>
        <p:cxnSp>
          <p:nvCxnSpPr>
            <p:cNvPr id="18" name="Straight Connector 17"/>
            <p:cNvCxnSpPr/>
            <p:nvPr/>
          </p:nvCxnSpPr>
          <p:spPr>
            <a:xfrm flipV="1">
              <a:off x="2115149" y="1700233"/>
              <a:ext cx="73819" cy="22587"/>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0" name="TextBox 189"/>
            <p:cNvSpPr txBox="1"/>
            <p:nvPr/>
          </p:nvSpPr>
          <p:spPr>
            <a:xfrm>
              <a:off x="2111512" y="1581789"/>
              <a:ext cx="647685"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5.3 (part)</a:t>
              </a:r>
            </a:p>
          </p:txBody>
        </p:sp>
        <p:cxnSp>
          <p:nvCxnSpPr>
            <p:cNvPr id="21" name="Straight Connector 20"/>
            <p:cNvCxnSpPr/>
            <p:nvPr/>
          </p:nvCxnSpPr>
          <p:spPr>
            <a:xfrm flipV="1">
              <a:off x="3737610" y="3415138"/>
              <a:ext cx="18721" cy="4186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1" name="TextBox 190"/>
            <p:cNvSpPr txBox="1"/>
            <p:nvPr/>
          </p:nvSpPr>
          <p:spPr>
            <a:xfrm>
              <a:off x="3741099" y="3464840"/>
              <a:ext cx="381775"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5.7</a:t>
              </a:r>
            </a:p>
          </p:txBody>
        </p:sp>
        <p:cxnSp>
          <p:nvCxnSpPr>
            <p:cNvPr id="23" name="Straight Connector 22"/>
            <p:cNvCxnSpPr/>
            <p:nvPr/>
          </p:nvCxnSpPr>
          <p:spPr>
            <a:xfrm flipV="1">
              <a:off x="5715152" y="3113563"/>
              <a:ext cx="24138" cy="15827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5733280" y="3087757"/>
              <a:ext cx="57569" cy="294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5783706" y="3088231"/>
              <a:ext cx="50291" cy="3438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5829235" y="3118824"/>
              <a:ext cx="321837" cy="7910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6143929" y="3195239"/>
              <a:ext cx="118678" cy="7259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flipV="1">
              <a:off x="5591175" y="2911368"/>
              <a:ext cx="144486" cy="208866"/>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flipV="1">
              <a:off x="5593556" y="2807349"/>
              <a:ext cx="61620" cy="764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2" name="Oval 191"/>
            <p:cNvSpPr/>
            <p:nvPr/>
          </p:nvSpPr>
          <p:spPr>
            <a:xfrm>
              <a:off x="5683597" y="2757692"/>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37" name="Straight Connector 36"/>
            <p:cNvCxnSpPr/>
            <p:nvPr/>
          </p:nvCxnSpPr>
          <p:spPr>
            <a:xfrm flipH="1" flipV="1">
              <a:off x="5467352" y="2533649"/>
              <a:ext cx="225028" cy="238329"/>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3" name="TextBox 192"/>
            <p:cNvSpPr txBox="1"/>
            <p:nvPr/>
          </p:nvSpPr>
          <p:spPr>
            <a:xfrm>
              <a:off x="5583633" y="2848843"/>
              <a:ext cx="683359"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6.1 (cluster)</a:t>
              </a:r>
            </a:p>
          </p:txBody>
        </p:sp>
        <p:sp>
          <p:nvSpPr>
            <p:cNvPr id="194" name="Oval 193"/>
            <p:cNvSpPr/>
            <p:nvPr/>
          </p:nvSpPr>
          <p:spPr>
            <a:xfrm>
              <a:off x="6167738" y="2540672"/>
              <a:ext cx="50155" cy="56592"/>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39" name="Straight Connector 38"/>
            <p:cNvCxnSpPr/>
            <p:nvPr/>
          </p:nvCxnSpPr>
          <p:spPr>
            <a:xfrm flipV="1">
              <a:off x="6260226" y="3217496"/>
              <a:ext cx="128777" cy="47126"/>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flipH="1" flipV="1">
              <a:off x="6294698" y="3073063"/>
              <a:ext cx="94305" cy="144433"/>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flipV="1">
              <a:off x="6297079" y="2838939"/>
              <a:ext cx="15688" cy="236132"/>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6206664" y="2592391"/>
              <a:ext cx="105818" cy="248925"/>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6240151" y="3271838"/>
              <a:ext cx="19423" cy="17618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6242162" y="3447596"/>
              <a:ext cx="59174" cy="27374"/>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195" name="TextBox 194"/>
            <p:cNvSpPr txBox="1"/>
            <p:nvPr/>
          </p:nvSpPr>
          <p:spPr>
            <a:xfrm>
              <a:off x="6239429" y="2905338"/>
              <a:ext cx="683359"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6.2 (cluster)</a:t>
              </a:r>
            </a:p>
          </p:txBody>
        </p:sp>
        <p:cxnSp>
          <p:nvCxnSpPr>
            <p:cNvPr id="52" name="Straight Connector 51"/>
            <p:cNvCxnSpPr/>
            <p:nvPr/>
          </p:nvCxnSpPr>
          <p:spPr>
            <a:xfrm flipV="1">
              <a:off x="6262630" y="1774128"/>
              <a:ext cx="249426" cy="4435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196" name="TextBox 195"/>
            <p:cNvSpPr txBox="1"/>
            <p:nvPr/>
          </p:nvSpPr>
          <p:spPr>
            <a:xfrm>
              <a:off x="6205495" y="1600000"/>
              <a:ext cx="4018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8.2.3</a:t>
              </a:r>
            </a:p>
          </p:txBody>
        </p:sp>
        <p:sp>
          <p:nvSpPr>
            <p:cNvPr id="197" name="Rectangle 196"/>
            <p:cNvSpPr/>
            <p:nvPr/>
          </p:nvSpPr>
          <p:spPr>
            <a:xfrm>
              <a:off x="6585858" y="1376148"/>
              <a:ext cx="361642" cy="172622"/>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00" b="1" dirty="0">
                  <a:solidFill>
                    <a:prstClr val="black"/>
                  </a:solidFill>
                </a:rPr>
                <a:t>UGS</a:t>
              </a:r>
            </a:p>
          </p:txBody>
        </p:sp>
        <p:sp>
          <p:nvSpPr>
            <p:cNvPr id="198" name="TextBox 197"/>
            <p:cNvSpPr txBox="1"/>
            <p:nvPr/>
          </p:nvSpPr>
          <p:spPr>
            <a:xfrm>
              <a:off x="6883510" y="1391593"/>
              <a:ext cx="4018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8.2.4</a:t>
              </a:r>
            </a:p>
          </p:txBody>
        </p:sp>
        <p:cxnSp>
          <p:nvCxnSpPr>
            <p:cNvPr id="60" name="Straight Connector 59"/>
            <p:cNvCxnSpPr/>
            <p:nvPr/>
          </p:nvCxnSpPr>
          <p:spPr>
            <a:xfrm flipV="1">
              <a:off x="6544472" y="2013528"/>
              <a:ext cx="240708" cy="238008"/>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a:stCxn id="194" idx="0"/>
            </p:cNvCxnSpPr>
            <p:nvPr/>
          </p:nvCxnSpPr>
          <p:spPr>
            <a:xfrm flipV="1">
              <a:off x="6192816" y="2409468"/>
              <a:ext cx="55382" cy="131204"/>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nvCxnSpPr>
          <p:spPr>
            <a:xfrm flipV="1">
              <a:off x="6247187" y="2226025"/>
              <a:ext cx="341052" cy="188078"/>
            </a:xfrm>
            <a:prstGeom prst="line">
              <a:avLst/>
            </a:prstGeom>
            <a:ln w="22225">
              <a:solidFill>
                <a:srgbClr val="C00000"/>
              </a:solidFill>
              <a:prstDash val="sysDot"/>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6122813" y="2149602"/>
              <a:ext cx="401851"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8.5</a:t>
              </a:r>
            </a:p>
          </p:txBody>
        </p:sp>
        <p:sp>
          <p:nvSpPr>
            <p:cNvPr id="200" name="Rectangle 199"/>
            <p:cNvSpPr/>
            <p:nvPr/>
          </p:nvSpPr>
          <p:spPr>
            <a:xfrm>
              <a:off x="4938549" y="1280545"/>
              <a:ext cx="350520" cy="171289"/>
            </a:xfrm>
            <a:prstGeom prst="rect">
              <a:avLst/>
            </a:prstGeom>
            <a:noFill/>
            <a:ln w="127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600" b="1" dirty="0">
                  <a:solidFill>
                    <a:prstClr val="black"/>
                  </a:solidFill>
                </a:rPr>
                <a:t>LNG</a:t>
              </a:r>
            </a:p>
          </p:txBody>
        </p:sp>
        <p:sp>
          <p:nvSpPr>
            <p:cNvPr id="201" name="TextBox 200"/>
            <p:cNvSpPr txBox="1"/>
            <p:nvPr/>
          </p:nvSpPr>
          <p:spPr>
            <a:xfrm>
              <a:off x="5207291" y="1130809"/>
              <a:ext cx="401851" cy="246221"/>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8.6</a:t>
              </a:r>
            </a:p>
          </p:txBody>
        </p:sp>
        <p:cxnSp>
          <p:nvCxnSpPr>
            <p:cNvPr id="71" name="Straight Connector 70"/>
            <p:cNvCxnSpPr/>
            <p:nvPr/>
          </p:nvCxnSpPr>
          <p:spPr>
            <a:xfrm>
              <a:off x="6577641" y="748365"/>
              <a:ext cx="17097" cy="24299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2" name="TextBox 201"/>
            <p:cNvSpPr txBox="1"/>
            <p:nvPr/>
          </p:nvSpPr>
          <p:spPr>
            <a:xfrm>
              <a:off x="6222351" y="761649"/>
              <a:ext cx="4018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8.1.1</a:t>
              </a:r>
            </a:p>
          </p:txBody>
        </p:sp>
        <p:cxnSp>
          <p:nvCxnSpPr>
            <p:cNvPr id="73" name="Straight Connector 72"/>
            <p:cNvCxnSpPr/>
            <p:nvPr/>
          </p:nvCxnSpPr>
          <p:spPr>
            <a:xfrm flipV="1">
              <a:off x="6735434" y="1135046"/>
              <a:ext cx="10341" cy="104923"/>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flipH="1" flipV="1">
              <a:off x="6732245" y="1235691"/>
              <a:ext cx="48277" cy="24862"/>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3" name="TextBox 202"/>
            <p:cNvSpPr txBox="1"/>
            <p:nvPr/>
          </p:nvSpPr>
          <p:spPr>
            <a:xfrm>
              <a:off x="6700062" y="968675"/>
              <a:ext cx="42445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8.2.2</a:t>
              </a:r>
            </a:p>
          </p:txBody>
        </p:sp>
        <p:cxnSp>
          <p:nvCxnSpPr>
            <p:cNvPr id="207" name="Straight Connector 206"/>
            <p:cNvCxnSpPr>
              <a:stCxn id="234" idx="6"/>
            </p:cNvCxnSpPr>
            <p:nvPr/>
          </p:nvCxnSpPr>
          <p:spPr>
            <a:xfrm flipV="1">
              <a:off x="6151695" y="4039343"/>
              <a:ext cx="124544" cy="967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9" name="Straight Connector 208"/>
            <p:cNvCxnSpPr/>
            <p:nvPr/>
          </p:nvCxnSpPr>
          <p:spPr>
            <a:xfrm>
              <a:off x="6269889" y="4031474"/>
              <a:ext cx="153560" cy="18430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a:off x="6416920" y="4219750"/>
              <a:ext cx="171319" cy="0"/>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26" name="TextBox 225"/>
            <p:cNvSpPr txBox="1"/>
            <p:nvPr/>
          </p:nvSpPr>
          <p:spPr>
            <a:xfrm>
              <a:off x="5876841" y="4072168"/>
              <a:ext cx="638343" cy="400109"/>
            </a:xfrm>
            <a:prstGeom prst="rect">
              <a:avLst/>
            </a:prstGeom>
            <a:noFill/>
          </p:spPr>
          <p:txBody>
            <a:bodyPr wrap="square" rtlCol="0">
              <a:spAutoFit/>
            </a:bodyPr>
            <a:lstStyle/>
            <a:p>
              <a:pPr algn="ctr" defTabSz="685800" fontAlgn="auto">
                <a:spcBef>
                  <a:spcPts val="0"/>
                </a:spcBef>
                <a:spcAft>
                  <a:spcPts val="0"/>
                </a:spcAft>
              </a:pPr>
              <a:r>
                <a:rPr lang="en-GB" sz="600" b="1" u="sng" dirty="0">
                  <a:solidFill>
                    <a:srgbClr val="C00000"/>
                  </a:solidFill>
                  <a:latin typeface="Calibri" panose="020F0502020204030204"/>
                </a:rPr>
                <a:t>7.1.5</a:t>
              </a:r>
            </a:p>
            <a:p>
              <a:pPr algn="ctr" defTabSz="685800" fontAlgn="auto">
                <a:spcBef>
                  <a:spcPts val="0"/>
                </a:spcBef>
                <a:spcAft>
                  <a:spcPts val="0"/>
                </a:spcAft>
              </a:pPr>
              <a:r>
                <a:rPr lang="en-GB" sz="500" b="1" u="sng" dirty="0">
                  <a:solidFill>
                    <a:srgbClr val="C00000"/>
                  </a:solidFill>
                  <a:latin typeface="Calibri" panose="020F0502020204030204"/>
                </a:rPr>
                <a:t>(RO-HU sections)</a:t>
              </a:r>
              <a:endParaRPr lang="en-GB" sz="700" b="1" u="sng" dirty="0">
                <a:solidFill>
                  <a:srgbClr val="C00000"/>
                </a:solidFill>
                <a:latin typeface="Calibri" panose="020F0502020204030204"/>
              </a:endParaRPr>
            </a:p>
          </p:txBody>
        </p:sp>
        <p:sp>
          <p:nvSpPr>
            <p:cNvPr id="231" name="TextBox 230"/>
            <p:cNvSpPr txBox="1"/>
            <p:nvPr/>
          </p:nvSpPr>
          <p:spPr>
            <a:xfrm>
              <a:off x="6107505" y="3601312"/>
              <a:ext cx="756031"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6.13 (cluster)</a:t>
              </a:r>
            </a:p>
          </p:txBody>
        </p:sp>
        <p:sp>
          <p:nvSpPr>
            <p:cNvPr id="233" name="Oval 232"/>
            <p:cNvSpPr/>
            <p:nvPr/>
          </p:nvSpPr>
          <p:spPr>
            <a:xfrm>
              <a:off x="5962550" y="389060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234" name="Oval 233"/>
            <p:cNvSpPr/>
            <p:nvPr/>
          </p:nvSpPr>
          <p:spPr>
            <a:xfrm>
              <a:off x="6105975" y="4026153"/>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248" name="Oval 247"/>
            <p:cNvSpPr/>
            <p:nvPr/>
          </p:nvSpPr>
          <p:spPr>
            <a:xfrm>
              <a:off x="6246712" y="4016815"/>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sp>
          <p:nvSpPr>
            <p:cNvPr id="249" name="TextBox 248"/>
            <p:cNvSpPr txBox="1"/>
            <p:nvPr/>
          </p:nvSpPr>
          <p:spPr>
            <a:xfrm>
              <a:off x="6345485" y="3834340"/>
              <a:ext cx="373496" cy="369332"/>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C00000"/>
                  </a:solidFill>
                  <a:latin typeface="Calibri" panose="020F0502020204030204"/>
                </a:rPr>
                <a:t>6.14</a:t>
              </a:r>
            </a:p>
          </p:txBody>
        </p:sp>
        <p:grpSp>
          <p:nvGrpSpPr>
            <p:cNvPr id="17" name="Group 16"/>
            <p:cNvGrpSpPr/>
            <p:nvPr/>
          </p:nvGrpSpPr>
          <p:grpSpPr>
            <a:xfrm>
              <a:off x="7244631" y="398944"/>
              <a:ext cx="2894296" cy="2091373"/>
              <a:chOff x="8472824" y="75303"/>
              <a:chExt cx="3512295" cy="2381246"/>
            </a:xfrm>
          </p:grpSpPr>
          <p:sp>
            <p:nvSpPr>
              <p:cNvPr id="3" name="Rectangle 2"/>
              <p:cNvSpPr/>
              <p:nvPr/>
            </p:nvSpPr>
            <p:spPr>
              <a:xfrm>
                <a:off x="8472824" y="75303"/>
                <a:ext cx="3512295" cy="2378076"/>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defTabSz="685800" fontAlgn="auto">
                  <a:spcBef>
                    <a:spcPts val="0"/>
                  </a:spcBef>
                  <a:spcAft>
                    <a:spcPts val="0"/>
                  </a:spcAft>
                </a:pPr>
                <a:endParaRPr lang="en-GB" sz="1050" dirty="0">
                  <a:solidFill>
                    <a:prstClr val="black"/>
                  </a:solidFill>
                </a:endParaRPr>
              </a:p>
            </p:txBody>
          </p:sp>
          <p:cxnSp>
            <p:nvCxnSpPr>
              <p:cNvPr id="7" name="Straight Connector 6"/>
              <p:cNvCxnSpPr/>
              <p:nvPr/>
            </p:nvCxnSpPr>
            <p:spPr>
              <a:xfrm flipV="1">
                <a:off x="8642061" y="272576"/>
                <a:ext cx="661430" cy="41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8" name="Straight Connector 177"/>
              <p:cNvCxnSpPr/>
              <p:nvPr/>
            </p:nvCxnSpPr>
            <p:spPr>
              <a:xfrm flipV="1">
                <a:off x="8650374" y="542127"/>
                <a:ext cx="661430" cy="4151"/>
              </a:xfrm>
              <a:prstGeom prst="line">
                <a:avLst/>
              </a:prstGeom>
              <a:ln w="571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79" name="Straight Connector 178"/>
              <p:cNvCxnSpPr/>
              <p:nvPr/>
            </p:nvCxnSpPr>
            <p:spPr>
              <a:xfrm flipV="1">
                <a:off x="8642061" y="1993064"/>
                <a:ext cx="661430" cy="4151"/>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286253" y="83852"/>
                <a:ext cx="2017175"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GAS Transmission</a:t>
                </a:r>
              </a:p>
            </p:txBody>
          </p:sp>
          <p:cxnSp>
            <p:nvCxnSpPr>
              <p:cNvPr id="180" name="Straight Connector 179"/>
              <p:cNvCxnSpPr/>
              <p:nvPr/>
            </p:nvCxnSpPr>
            <p:spPr>
              <a:xfrm flipV="1">
                <a:off x="8658743" y="2256784"/>
                <a:ext cx="661430" cy="4151"/>
              </a:xfrm>
              <a:prstGeom prst="line">
                <a:avLst/>
              </a:prstGeom>
              <a:ln w="3810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181" name="TextBox 180"/>
              <p:cNvSpPr txBox="1"/>
              <p:nvPr/>
            </p:nvSpPr>
            <p:spPr>
              <a:xfrm>
                <a:off x="9291661" y="373766"/>
                <a:ext cx="2480529" cy="630784"/>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GAS Transmission - ACER</a:t>
                </a:r>
              </a:p>
            </p:txBody>
          </p:sp>
          <p:sp>
            <p:nvSpPr>
              <p:cNvPr id="9" name="Rectangle 8"/>
              <p:cNvSpPr/>
              <p:nvPr/>
            </p:nvSpPr>
            <p:spPr>
              <a:xfrm>
                <a:off x="8707842" y="672746"/>
                <a:ext cx="548694" cy="275961"/>
              </a:xfrm>
              <a:prstGeom prst="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825" dirty="0">
                    <a:solidFill>
                      <a:prstClr val="black"/>
                    </a:solidFill>
                  </a:rPr>
                  <a:t>LNG</a:t>
                </a:r>
              </a:p>
            </p:txBody>
          </p:sp>
          <p:sp>
            <p:nvSpPr>
              <p:cNvPr id="182" name="Rectangle 181"/>
              <p:cNvSpPr/>
              <p:nvPr/>
            </p:nvSpPr>
            <p:spPr>
              <a:xfrm>
                <a:off x="8703270" y="1055428"/>
                <a:ext cx="543375" cy="277821"/>
              </a:xfrm>
              <a:prstGeom prst="rect">
                <a:avLst/>
              </a:prstGeom>
              <a:noFill/>
              <a:ln w="222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r>
                  <a:rPr lang="en-GB" sz="825" dirty="0">
                    <a:solidFill>
                      <a:prstClr val="black"/>
                    </a:solidFill>
                  </a:rPr>
                  <a:t>UGS</a:t>
                </a:r>
              </a:p>
            </p:txBody>
          </p:sp>
          <p:sp>
            <p:nvSpPr>
              <p:cNvPr id="183" name="TextBox 182"/>
              <p:cNvSpPr txBox="1"/>
              <p:nvPr/>
            </p:nvSpPr>
            <p:spPr>
              <a:xfrm>
                <a:off x="9286253" y="650183"/>
                <a:ext cx="2480529"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LNG Terminal</a:t>
                </a:r>
              </a:p>
            </p:txBody>
          </p:sp>
          <p:sp>
            <p:nvSpPr>
              <p:cNvPr id="184" name="TextBox 183"/>
              <p:cNvSpPr txBox="1"/>
              <p:nvPr/>
            </p:nvSpPr>
            <p:spPr>
              <a:xfrm>
                <a:off x="9296545" y="1029331"/>
                <a:ext cx="2480529" cy="330236"/>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GAS </a:t>
                </a:r>
                <a:r>
                  <a:rPr lang="en-GB" sz="1050" dirty="0" smtClean="0">
                    <a:solidFill>
                      <a:prstClr val="black"/>
                    </a:solidFill>
                    <a:latin typeface="Calibri" panose="020F0502020204030204"/>
                  </a:rPr>
                  <a:t>Underground Storage</a:t>
                </a:r>
                <a:endParaRPr lang="en-GB" sz="1050" dirty="0">
                  <a:solidFill>
                    <a:prstClr val="black"/>
                  </a:solidFill>
                  <a:latin typeface="Calibri" panose="020F0502020204030204"/>
                </a:endParaRPr>
              </a:p>
            </p:txBody>
          </p:sp>
          <p:sp>
            <p:nvSpPr>
              <p:cNvPr id="265" name="TextBox 264"/>
              <p:cNvSpPr txBox="1"/>
              <p:nvPr/>
            </p:nvSpPr>
            <p:spPr>
              <a:xfrm>
                <a:off x="9326471" y="1809952"/>
                <a:ext cx="2480529"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ELEC Transmission</a:t>
                </a:r>
              </a:p>
            </p:txBody>
          </p:sp>
          <p:sp>
            <p:nvSpPr>
              <p:cNvPr id="266" name="TextBox 265"/>
              <p:cNvSpPr txBox="1"/>
              <p:nvPr/>
            </p:nvSpPr>
            <p:spPr>
              <a:xfrm>
                <a:off x="9320174" y="2071069"/>
                <a:ext cx="2607864" cy="385480"/>
              </a:xfrm>
              <a:prstGeom prst="rect">
                <a:avLst/>
              </a:prstGeom>
              <a:noFill/>
            </p:spPr>
            <p:txBody>
              <a:bodyPr wrap="square" rtlCol="0">
                <a:spAutoFit/>
              </a:bodyPr>
              <a:lstStyle/>
              <a:p>
                <a:pPr defTabSz="685800" fontAlgn="auto">
                  <a:spcBef>
                    <a:spcPts val="0"/>
                  </a:spcBef>
                  <a:spcAft>
                    <a:spcPts val="0"/>
                  </a:spcAft>
                </a:pPr>
                <a:r>
                  <a:rPr lang="en-GB" sz="1050" dirty="0">
                    <a:solidFill>
                      <a:prstClr val="black"/>
                    </a:solidFill>
                    <a:latin typeface="Calibri" panose="020F0502020204030204"/>
                  </a:rPr>
                  <a:t>ELEC Transmission - ACER</a:t>
                </a:r>
              </a:p>
            </p:txBody>
          </p:sp>
          <p:sp>
            <p:nvSpPr>
              <p:cNvPr id="267" name="Oval 266"/>
              <p:cNvSpPr/>
              <p:nvPr/>
            </p:nvSpPr>
            <p:spPr>
              <a:xfrm>
                <a:off x="8875052" y="1439176"/>
                <a:ext cx="202273" cy="206916"/>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050">
                  <a:solidFill>
                    <a:prstClr val="white"/>
                  </a:solidFill>
                </a:endParaRPr>
              </a:p>
            </p:txBody>
          </p:sp>
          <p:sp>
            <p:nvSpPr>
              <p:cNvPr id="268" name="TextBox 267"/>
              <p:cNvSpPr txBox="1"/>
              <p:nvPr/>
            </p:nvSpPr>
            <p:spPr>
              <a:xfrm>
                <a:off x="9320174" y="1304332"/>
                <a:ext cx="2480529" cy="520372"/>
              </a:xfrm>
              <a:prstGeom prst="rect">
                <a:avLst/>
              </a:prstGeom>
              <a:noFill/>
            </p:spPr>
            <p:txBody>
              <a:bodyPr wrap="square" rtlCol="0">
                <a:spAutoFit/>
              </a:bodyPr>
              <a:lstStyle/>
              <a:p>
                <a:pPr defTabSz="685800" fontAlgn="auto">
                  <a:spcBef>
                    <a:spcPts val="0"/>
                  </a:spcBef>
                  <a:spcAft>
                    <a:spcPts val="0"/>
                  </a:spcAft>
                </a:pPr>
                <a:r>
                  <a:rPr lang="en-GB" sz="1000" dirty="0">
                    <a:solidFill>
                      <a:prstClr val="black"/>
                    </a:solidFill>
                    <a:latin typeface="Calibri" panose="020F0502020204030204"/>
                  </a:rPr>
                  <a:t>GAS Reverse Flow or Compressor Station</a:t>
                </a:r>
              </a:p>
            </p:txBody>
          </p:sp>
        </p:grpSp>
        <p:cxnSp>
          <p:nvCxnSpPr>
            <p:cNvPr id="10" name="Straight Connector 9"/>
            <p:cNvCxnSpPr/>
            <p:nvPr/>
          </p:nvCxnSpPr>
          <p:spPr>
            <a:xfrm flipV="1">
              <a:off x="4168158" y="2756760"/>
              <a:ext cx="59773" cy="35361"/>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sp>
          <p:nvSpPr>
            <p:cNvPr id="204" name="Oval 203"/>
            <p:cNvSpPr/>
            <p:nvPr/>
          </p:nvSpPr>
          <p:spPr>
            <a:xfrm>
              <a:off x="4368863" y="3104506"/>
              <a:ext cx="60424" cy="65793"/>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208" name="Straight Connector 207"/>
            <p:cNvCxnSpPr/>
            <p:nvPr/>
          </p:nvCxnSpPr>
          <p:spPr>
            <a:xfrm>
              <a:off x="5657244" y="3666701"/>
              <a:ext cx="112334" cy="33834"/>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0" name="Straight Connector 209"/>
            <p:cNvCxnSpPr/>
            <p:nvPr/>
          </p:nvCxnSpPr>
          <p:spPr>
            <a:xfrm>
              <a:off x="5746743" y="3675561"/>
              <a:ext cx="394372" cy="367165"/>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2" name="Straight Connector 211"/>
            <p:cNvCxnSpPr/>
            <p:nvPr/>
          </p:nvCxnSpPr>
          <p:spPr>
            <a:xfrm>
              <a:off x="5793187" y="3689073"/>
              <a:ext cx="165733" cy="186810"/>
            </a:xfrm>
            <a:prstGeom prst="line">
              <a:avLst/>
            </a:prstGeom>
            <a:ln w="9525">
              <a:solidFill>
                <a:srgbClr val="C00000"/>
              </a:solidFill>
            </a:ln>
          </p:spPr>
          <p:style>
            <a:lnRef idx="1">
              <a:schemeClr val="accent1"/>
            </a:lnRef>
            <a:fillRef idx="0">
              <a:schemeClr val="accent1"/>
            </a:fillRef>
            <a:effectRef idx="0">
              <a:schemeClr val="accent1"/>
            </a:effectRef>
            <a:fontRef idx="minor">
              <a:schemeClr val="tx1"/>
            </a:fontRef>
          </p:style>
        </p:cxnSp>
        <p:sp>
          <p:nvSpPr>
            <p:cNvPr id="213" name="Oval 212"/>
            <p:cNvSpPr/>
            <p:nvPr/>
          </p:nvSpPr>
          <p:spPr>
            <a:xfrm>
              <a:off x="5878428" y="3793977"/>
              <a:ext cx="45719" cy="45719"/>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GB" sz="1350">
                <a:solidFill>
                  <a:prstClr val="white"/>
                </a:solidFill>
              </a:endParaRPr>
            </a:p>
          </p:txBody>
        </p:sp>
        <p:cxnSp>
          <p:nvCxnSpPr>
            <p:cNvPr id="13" name="Straight Connector 12"/>
            <p:cNvCxnSpPr/>
            <p:nvPr/>
          </p:nvCxnSpPr>
          <p:spPr>
            <a:xfrm>
              <a:off x="6585858" y="4217369"/>
              <a:ext cx="161437" cy="250288"/>
            </a:xfrm>
            <a:prstGeom prst="line">
              <a:avLst/>
            </a:prstGeom>
            <a:ln w="190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flipH="1">
              <a:off x="7110413" y="4829175"/>
              <a:ext cx="217742" cy="123825"/>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05" name="TextBox 204"/>
            <p:cNvSpPr txBox="1"/>
            <p:nvPr/>
          </p:nvSpPr>
          <p:spPr>
            <a:xfrm>
              <a:off x="6959999" y="4663865"/>
              <a:ext cx="414812"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0070C0"/>
                  </a:solidFill>
                  <a:latin typeface="Calibri" panose="020F0502020204030204"/>
                </a:rPr>
                <a:t>3.7.4</a:t>
              </a:r>
            </a:p>
          </p:txBody>
        </p:sp>
        <p:cxnSp>
          <p:nvCxnSpPr>
            <p:cNvPr id="48" name="Straight Connector 47"/>
            <p:cNvCxnSpPr/>
            <p:nvPr/>
          </p:nvCxnSpPr>
          <p:spPr>
            <a:xfrm flipH="1">
              <a:off x="6617100" y="958271"/>
              <a:ext cx="104476" cy="13542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6619049" y="1080100"/>
              <a:ext cx="73420" cy="108202"/>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15" name="TextBox 214"/>
            <p:cNvSpPr txBox="1"/>
            <p:nvPr/>
          </p:nvSpPr>
          <p:spPr>
            <a:xfrm>
              <a:off x="6211505" y="993561"/>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4.2.2</a:t>
              </a:r>
            </a:p>
          </p:txBody>
        </p:sp>
        <p:cxnSp>
          <p:nvCxnSpPr>
            <p:cNvPr id="69" name="Straight Connector 68"/>
            <p:cNvCxnSpPr/>
            <p:nvPr/>
          </p:nvCxnSpPr>
          <p:spPr>
            <a:xfrm flipH="1">
              <a:off x="6614707" y="1260743"/>
              <a:ext cx="203315" cy="251379"/>
            </a:xfrm>
            <a:prstGeom prst="line">
              <a:avLst/>
            </a:prstGeom>
            <a:ln w="19050">
              <a:solidFill>
                <a:schemeClr val="accent5"/>
              </a:solidFill>
            </a:ln>
          </p:spPr>
          <p:style>
            <a:lnRef idx="1">
              <a:schemeClr val="accent1"/>
            </a:lnRef>
            <a:fillRef idx="0">
              <a:schemeClr val="accent1"/>
            </a:fillRef>
            <a:effectRef idx="0">
              <a:schemeClr val="accent1"/>
            </a:effectRef>
            <a:fontRef idx="minor">
              <a:schemeClr val="tx1"/>
            </a:fontRef>
          </p:style>
        </p:cxnSp>
        <p:sp>
          <p:nvSpPr>
            <p:cNvPr id="232" name="TextBox 231"/>
            <p:cNvSpPr txBox="1"/>
            <p:nvPr/>
          </p:nvSpPr>
          <p:spPr>
            <a:xfrm>
              <a:off x="6735099" y="1196641"/>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4.2.1</a:t>
              </a:r>
            </a:p>
          </p:txBody>
        </p:sp>
        <p:sp>
          <p:nvSpPr>
            <p:cNvPr id="173" name="Freeform 172"/>
            <p:cNvSpPr/>
            <p:nvPr/>
          </p:nvSpPr>
          <p:spPr>
            <a:xfrm>
              <a:off x="6272213" y="1400175"/>
              <a:ext cx="288131" cy="192881"/>
            </a:xfrm>
            <a:custGeom>
              <a:avLst/>
              <a:gdLst>
                <a:gd name="connsiteX0" fmla="*/ 288131 w 288131"/>
                <a:gd name="connsiteY0" fmla="*/ 130969 h 192881"/>
                <a:gd name="connsiteX1" fmla="*/ 223837 w 288131"/>
                <a:gd name="connsiteY1" fmla="*/ 126206 h 192881"/>
                <a:gd name="connsiteX2" fmla="*/ 114300 w 288131"/>
                <a:gd name="connsiteY2" fmla="*/ 0 h 192881"/>
                <a:gd name="connsiteX3" fmla="*/ 42862 w 288131"/>
                <a:gd name="connsiteY3" fmla="*/ 57150 h 192881"/>
                <a:gd name="connsiteX4" fmla="*/ 45243 w 288131"/>
                <a:gd name="connsiteY4" fmla="*/ 97631 h 192881"/>
                <a:gd name="connsiteX5" fmla="*/ 0 w 288131"/>
                <a:gd name="connsiteY5" fmla="*/ 192881 h 1928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88131" h="192881">
                  <a:moveTo>
                    <a:pt x="288131" y="130969"/>
                  </a:moveTo>
                  <a:lnTo>
                    <a:pt x="223837" y="126206"/>
                  </a:lnTo>
                  <a:lnTo>
                    <a:pt x="114300" y="0"/>
                  </a:lnTo>
                  <a:lnTo>
                    <a:pt x="42862" y="57150"/>
                  </a:lnTo>
                  <a:lnTo>
                    <a:pt x="45243" y="97631"/>
                  </a:lnTo>
                  <a:lnTo>
                    <a:pt x="0" y="192881"/>
                  </a:lnTo>
                </a:path>
              </a:pathLst>
            </a:custGeom>
            <a:noFill/>
            <a:ln w="1905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fontAlgn="auto">
                <a:spcBef>
                  <a:spcPts val="0"/>
                </a:spcBef>
                <a:spcAft>
                  <a:spcPts val="0"/>
                </a:spcAft>
              </a:pPr>
              <a:endParaRPr lang="en-US" sz="1350">
                <a:solidFill>
                  <a:prstClr val="white"/>
                </a:solidFill>
              </a:endParaRPr>
            </a:p>
          </p:txBody>
        </p:sp>
        <p:sp>
          <p:nvSpPr>
            <p:cNvPr id="235" name="TextBox 234"/>
            <p:cNvSpPr txBox="1"/>
            <p:nvPr/>
          </p:nvSpPr>
          <p:spPr>
            <a:xfrm>
              <a:off x="5969139" y="1350899"/>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4.4.1</a:t>
              </a:r>
            </a:p>
          </p:txBody>
        </p:sp>
        <p:cxnSp>
          <p:nvCxnSpPr>
            <p:cNvPr id="237" name="Straight Connector 236"/>
            <p:cNvCxnSpPr/>
            <p:nvPr/>
          </p:nvCxnSpPr>
          <p:spPr>
            <a:xfrm flipH="1">
              <a:off x="6560344" y="2084046"/>
              <a:ext cx="95415" cy="95237"/>
            </a:xfrm>
            <a:prstGeom prst="line">
              <a:avLst/>
            </a:prstGeom>
            <a:ln w="19050">
              <a:solidFill>
                <a:schemeClr val="accent5"/>
              </a:solidFill>
              <a:prstDash val="sysDot"/>
            </a:ln>
          </p:spPr>
          <p:style>
            <a:lnRef idx="1">
              <a:schemeClr val="accent1"/>
            </a:lnRef>
            <a:fillRef idx="0">
              <a:schemeClr val="accent1"/>
            </a:fillRef>
            <a:effectRef idx="0">
              <a:schemeClr val="accent1"/>
            </a:effectRef>
            <a:fontRef idx="minor">
              <a:schemeClr val="tx1"/>
            </a:fontRef>
          </p:style>
        </p:cxnSp>
        <p:sp>
          <p:nvSpPr>
            <p:cNvPr id="252" name="TextBox 251"/>
            <p:cNvSpPr txBox="1"/>
            <p:nvPr/>
          </p:nvSpPr>
          <p:spPr>
            <a:xfrm>
              <a:off x="6357223" y="1910051"/>
              <a:ext cx="401850" cy="210935"/>
            </a:xfrm>
            <a:prstGeom prst="rect">
              <a:avLst/>
            </a:prstGeom>
            <a:noFill/>
          </p:spPr>
          <p:txBody>
            <a:bodyPr wrap="square" rtlCol="0">
              <a:spAutoFit/>
            </a:bodyPr>
            <a:lstStyle/>
            <a:p>
              <a:pPr defTabSz="685800" fontAlgn="auto">
                <a:spcBef>
                  <a:spcPts val="0"/>
                </a:spcBef>
                <a:spcAft>
                  <a:spcPts val="0"/>
                </a:spcAft>
              </a:pPr>
              <a:r>
                <a:rPr lang="en-GB" sz="600" b="1" u="sng" dirty="0">
                  <a:solidFill>
                    <a:srgbClr val="4472C4"/>
                  </a:solidFill>
                  <a:latin typeface="Calibri" panose="020F0502020204030204"/>
                </a:rPr>
                <a:t>4.5.1</a:t>
              </a:r>
            </a:p>
          </p:txBody>
        </p:sp>
      </p:grpSp>
      <p:pic>
        <p:nvPicPr>
          <p:cNvPr id="214" name="Picture 1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571" y="223527"/>
            <a:ext cx="1466850" cy="66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Freeform 10"/>
          <p:cNvSpPr/>
          <p:nvPr/>
        </p:nvSpPr>
        <p:spPr>
          <a:xfrm>
            <a:off x="6901601" y="6269732"/>
            <a:ext cx="417938" cy="226318"/>
          </a:xfrm>
          <a:custGeom>
            <a:avLst/>
            <a:gdLst>
              <a:gd name="connsiteX0" fmla="*/ 13549 w 417938"/>
              <a:gd name="connsiteY0" fmla="*/ 101008 h 201973"/>
              <a:gd name="connsiteX1" fmla="*/ 13549 w 417938"/>
              <a:gd name="connsiteY1" fmla="*/ 101008 h 201973"/>
              <a:gd name="connsiteX2" fmla="*/ 30694 w 417938"/>
              <a:gd name="connsiteY2" fmla="*/ 108628 h 201973"/>
              <a:gd name="connsiteX3" fmla="*/ 45934 w 417938"/>
              <a:gd name="connsiteY3" fmla="*/ 101008 h 201973"/>
              <a:gd name="connsiteX4" fmla="*/ 51649 w 417938"/>
              <a:gd name="connsiteY4" fmla="*/ 95293 h 201973"/>
              <a:gd name="connsiteX5" fmla="*/ 55459 w 417938"/>
              <a:gd name="connsiteY5" fmla="*/ 89578 h 201973"/>
              <a:gd name="connsiteX6" fmla="*/ 57364 w 417938"/>
              <a:gd name="connsiteY6" fmla="*/ 81958 h 201973"/>
              <a:gd name="connsiteX7" fmla="*/ 85939 w 417938"/>
              <a:gd name="connsiteY7" fmla="*/ 85768 h 201973"/>
              <a:gd name="connsiteX8" fmla="*/ 91654 w 417938"/>
              <a:gd name="connsiteY8" fmla="*/ 89578 h 201973"/>
              <a:gd name="connsiteX9" fmla="*/ 103084 w 417938"/>
              <a:gd name="connsiteY9" fmla="*/ 93388 h 201973"/>
              <a:gd name="connsiteX10" fmla="*/ 108799 w 417938"/>
              <a:gd name="connsiteY10" fmla="*/ 95293 h 201973"/>
              <a:gd name="connsiteX11" fmla="*/ 127849 w 417938"/>
              <a:gd name="connsiteY11" fmla="*/ 87673 h 201973"/>
              <a:gd name="connsiteX12" fmla="*/ 129754 w 417938"/>
              <a:gd name="connsiteY12" fmla="*/ 81958 h 201973"/>
              <a:gd name="connsiteX13" fmla="*/ 137374 w 417938"/>
              <a:gd name="connsiteY13" fmla="*/ 59098 h 201973"/>
              <a:gd name="connsiteX14" fmla="*/ 143089 w 417938"/>
              <a:gd name="connsiteY14" fmla="*/ 57193 h 201973"/>
              <a:gd name="connsiteX15" fmla="*/ 148804 w 417938"/>
              <a:gd name="connsiteY15" fmla="*/ 51478 h 201973"/>
              <a:gd name="connsiteX16" fmla="*/ 181189 w 417938"/>
              <a:gd name="connsiteY16" fmla="*/ 51478 h 201973"/>
              <a:gd name="connsiteX17" fmla="*/ 274534 w 417938"/>
              <a:gd name="connsiteY17" fmla="*/ 49573 h 201973"/>
              <a:gd name="connsiteX18" fmla="*/ 287869 w 417938"/>
              <a:gd name="connsiteY18" fmla="*/ 47668 h 201973"/>
              <a:gd name="connsiteX19" fmla="*/ 299299 w 417938"/>
              <a:gd name="connsiteY19" fmla="*/ 43858 h 201973"/>
              <a:gd name="connsiteX20" fmla="*/ 306919 w 417938"/>
              <a:gd name="connsiteY20" fmla="*/ 41953 h 201973"/>
              <a:gd name="connsiteX21" fmla="*/ 324064 w 417938"/>
              <a:gd name="connsiteY21" fmla="*/ 34333 h 201973"/>
              <a:gd name="connsiteX22" fmla="*/ 329779 w 417938"/>
              <a:gd name="connsiteY22" fmla="*/ 32428 h 201973"/>
              <a:gd name="connsiteX23" fmla="*/ 335494 w 417938"/>
              <a:gd name="connsiteY23" fmla="*/ 28618 h 201973"/>
              <a:gd name="connsiteX24" fmla="*/ 354544 w 417938"/>
              <a:gd name="connsiteY24" fmla="*/ 22903 h 201973"/>
              <a:gd name="connsiteX25" fmla="*/ 365974 w 417938"/>
              <a:gd name="connsiteY25" fmla="*/ 15283 h 201973"/>
              <a:gd name="connsiteX26" fmla="*/ 383119 w 417938"/>
              <a:gd name="connsiteY26" fmla="*/ 9568 h 201973"/>
              <a:gd name="connsiteX27" fmla="*/ 388834 w 417938"/>
              <a:gd name="connsiteY27" fmla="*/ 7663 h 201973"/>
              <a:gd name="connsiteX28" fmla="*/ 398359 w 417938"/>
              <a:gd name="connsiteY28" fmla="*/ 5758 h 201973"/>
              <a:gd name="connsiteX29" fmla="*/ 409789 w 417938"/>
              <a:gd name="connsiteY29" fmla="*/ 1948 h 201973"/>
              <a:gd name="connsiteX30" fmla="*/ 417409 w 417938"/>
              <a:gd name="connsiteY30" fmla="*/ 43 h 201973"/>
              <a:gd name="connsiteX31" fmla="*/ 394549 w 417938"/>
              <a:gd name="connsiteY31" fmla="*/ 3853 h 201973"/>
              <a:gd name="connsiteX32" fmla="*/ 386929 w 417938"/>
              <a:gd name="connsiteY32" fmla="*/ 5758 h 201973"/>
              <a:gd name="connsiteX33" fmla="*/ 379309 w 417938"/>
              <a:gd name="connsiteY33" fmla="*/ 9568 h 201973"/>
              <a:gd name="connsiteX34" fmla="*/ 364069 w 417938"/>
              <a:gd name="connsiteY34" fmla="*/ 13378 h 201973"/>
              <a:gd name="connsiteX35" fmla="*/ 358354 w 417938"/>
              <a:gd name="connsiteY35" fmla="*/ 19093 h 201973"/>
              <a:gd name="connsiteX36" fmla="*/ 350734 w 417938"/>
              <a:gd name="connsiteY36" fmla="*/ 30523 h 201973"/>
              <a:gd name="connsiteX37" fmla="*/ 343114 w 417938"/>
              <a:gd name="connsiteY37" fmla="*/ 49573 h 201973"/>
              <a:gd name="connsiteX38" fmla="*/ 337399 w 417938"/>
              <a:gd name="connsiteY38" fmla="*/ 53383 h 201973"/>
              <a:gd name="connsiteX39" fmla="*/ 335494 w 417938"/>
              <a:gd name="connsiteY39" fmla="*/ 59098 h 201973"/>
              <a:gd name="connsiteX40" fmla="*/ 333589 w 417938"/>
              <a:gd name="connsiteY40" fmla="*/ 66718 h 201973"/>
              <a:gd name="connsiteX41" fmla="*/ 329779 w 417938"/>
              <a:gd name="connsiteY41" fmla="*/ 72433 h 201973"/>
              <a:gd name="connsiteX42" fmla="*/ 325969 w 417938"/>
              <a:gd name="connsiteY42" fmla="*/ 81958 h 201973"/>
              <a:gd name="connsiteX43" fmla="*/ 327874 w 417938"/>
              <a:gd name="connsiteY43" fmla="*/ 110533 h 201973"/>
              <a:gd name="connsiteX44" fmla="*/ 331684 w 417938"/>
              <a:gd name="connsiteY44" fmla="*/ 116248 h 201973"/>
              <a:gd name="connsiteX45" fmla="*/ 324064 w 417938"/>
              <a:gd name="connsiteY45" fmla="*/ 135298 h 201973"/>
              <a:gd name="connsiteX46" fmla="*/ 316444 w 417938"/>
              <a:gd name="connsiteY46" fmla="*/ 131488 h 201973"/>
              <a:gd name="connsiteX47" fmla="*/ 297394 w 417938"/>
              <a:gd name="connsiteY47" fmla="*/ 129583 h 201973"/>
              <a:gd name="connsiteX48" fmla="*/ 287869 w 417938"/>
              <a:gd name="connsiteY48" fmla="*/ 127678 h 201973"/>
              <a:gd name="connsiteX49" fmla="*/ 276439 w 417938"/>
              <a:gd name="connsiteY49" fmla="*/ 135298 h 201973"/>
              <a:gd name="connsiteX50" fmla="*/ 268819 w 417938"/>
              <a:gd name="connsiteY50" fmla="*/ 139108 h 201973"/>
              <a:gd name="connsiteX51" fmla="*/ 257389 w 417938"/>
              <a:gd name="connsiteY51" fmla="*/ 144823 h 201973"/>
              <a:gd name="connsiteX52" fmla="*/ 253579 w 417938"/>
              <a:gd name="connsiteY52" fmla="*/ 150538 h 201973"/>
              <a:gd name="connsiteX53" fmla="*/ 247864 w 417938"/>
              <a:gd name="connsiteY53" fmla="*/ 156253 h 201973"/>
              <a:gd name="connsiteX54" fmla="*/ 200239 w 417938"/>
              <a:gd name="connsiteY54" fmla="*/ 179113 h 201973"/>
              <a:gd name="connsiteX55" fmla="*/ 135469 w 417938"/>
              <a:gd name="connsiteY55" fmla="*/ 181018 h 201973"/>
              <a:gd name="connsiteX56" fmla="*/ 122134 w 417938"/>
              <a:gd name="connsiteY56" fmla="*/ 190543 h 201973"/>
              <a:gd name="connsiteX57" fmla="*/ 116419 w 417938"/>
              <a:gd name="connsiteY57" fmla="*/ 192448 h 201973"/>
              <a:gd name="connsiteX58" fmla="*/ 110704 w 417938"/>
              <a:gd name="connsiteY58" fmla="*/ 196258 h 201973"/>
              <a:gd name="connsiteX59" fmla="*/ 78319 w 417938"/>
              <a:gd name="connsiteY59" fmla="*/ 201973 h 201973"/>
              <a:gd name="connsiteX60" fmla="*/ 55459 w 417938"/>
              <a:gd name="connsiteY60" fmla="*/ 200068 h 201973"/>
              <a:gd name="connsiteX61" fmla="*/ 44029 w 417938"/>
              <a:gd name="connsiteY61" fmla="*/ 188638 h 201973"/>
              <a:gd name="connsiteX62" fmla="*/ 38314 w 417938"/>
              <a:gd name="connsiteY62" fmla="*/ 184828 h 201973"/>
              <a:gd name="connsiteX63" fmla="*/ 34504 w 417938"/>
              <a:gd name="connsiteY63" fmla="*/ 179113 h 201973"/>
              <a:gd name="connsiteX64" fmla="*/ 28789 w 417938"/>
              <a:gd name="connsiteY64" fmla="*/ 177208 h 201973"/>
              <a:gd name="connsiteX65" fmla="*/ 26884 w 417938"/>
              <a:gd name="connsiteY65" fmla="*/ 171493 h 201973"/>
              <a:gd name="connsiteX66" fmla="*/ 19264 w 417938"/>
              <a:gd name="connsiteY66" fmla="*/ 156253 h 201973"/>
              <a:gd name="connsiteX67" fmla="*/ 17359 w 417938"/>
              <a:gd name="connsiteY67" fmla="*/ 150538 h 201973"/>
              <a:gd name="connsiteX68" fmla="*/ 15454 w 417938"/>
              <a:gd name="connsiteY68" fmla="*/ 142918 h 201973"/>
              <a:gd name="connsiteX69" fmla="*/ 11644 w 417938"/>
              <a:gd name="connsiteY69" fmla="*/ 137203 h 201973"/>
              <a:gd name="connsiteX70" fmla="*/ 2119 w 417938"/>
              <a:gd name="connsiteY70" fmla="*/ 123868 h 201973"/>
              <a:gd name="connsiteX71" fmla="*/ 214 w 417938"/>
              <a:gd name="connsiteY71" fmla="*/ 118153 h 201973"/>
              <a:gd name="connsiteX72" fmla="*/ 5929 w 417938"/>
              <a:gd name="connsiteY72" fmla="*/ 116248 h 201973"/>
              <a:gd name="connsiteX73" fmla="*/ 17359 w 417938"/>
              <a:gd name="connsiteY73" fmla="*/ 108628 h 201973"/>
              <a:gd name="connsiteX74" fmla="*/ 13549 w 417938"/>
              <a:gd name="connsiteY74" fmla="*/ 101008 h 20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417938" h="201973">
                <a:moveTo>
                  <a:pt x="13549" y="101008"/>
                </a:moveTo>
                <a:lnTo>
                  <a:pt x="13549" y="101008"/>
                </a:lnTo>
                <a:cubicBezTo>
                  <a:pt x="19264" y="103548"/>
                  <a:pt x="24547" y="107475"/>
                  <a:pt x="30694" y="108628"/>
                </a:cubicBezTo>
                <a:cubicBezTo>
                  <a:pt x="49626" y="112178"/>
                  <a:pt x="40995" y="108416"/>
                  <a:pt x="45934" y="101008"/>
                </a:cubicBezTo>
                <a:cubicBezTo>
                  <a:pt x="47428" y="98766"/>
                  <a:pt x="49924" y="97363"/>
                  <a:pt x="51649" y="95293"/>
                </a:cubicBezTo>
                <a:cubicBezTo>
                  <a:pt x="53115" y="93534"/>
                  <a:pt x="54189" y="91483"/>
                  <a:pt x="55459" y="89578"/>
                </a:cubicBezTo>
                <a:cubicBezTo>
                  <a:pt x="56094" y="87038"/>
                  <a:pt x="54813" y="82547"/>
                  <a:pt x="57364" y="81958"/>
                </a:cubicBezTo>
                <a:cubicBezTo>
                  <a:pt x="60276" y="81286"/>
                  <a:pt x="78734" y="82166"/>
                  <a:pt x="85939" y="85768"/>
                </a:cubicBezTo>
                <a:cubicBezTo>
                  <a:pt x="87987" y="86792"/>
                  <a:pt x="89562" y="88648"/>
                  <a:pt x="91654" y="89578"/>
                </a:cubicBezTo>
                <a:cubicBezTo>
                  <a:pt x="95324" y="91209"/>
                  <a:pt x="99274" y="92118"/>
                  <a:pt x="103084" y="93388"/>
                </a:cubicBezTo>
                <a:lnTo>
                  <a:pt x="108799" y="95293"/>
                </a:lnTo>
                <a:cubicBezTo>
                  <a:pt x="119342" y="93787"/>
                  <a:pt x="122234" y="96095"/>
                  <a:pt x="127849" y="87673"/>
                </a:cubicBezTo>
                <a:cubicBezTo>
                  <a:pt x="128963" y="86002"/>
                  <a:pt x="129119" y="83863"/>
                  <a:pt x="129754" y="81958"/>
                </a:cubicBezTo>
                <a:cubicBezTo>
                  <a:pt x="131348" y="66021"/>
                  <a:pt x="126543" y="64514"/>
                  <a:pt x="137374" y="59098"/>
                </a:cubicBezTo>
                <a:cubicBezTo>
                  <a:pt x="139170" y="58200"/>
                  <a:pt x="141184" y="57828"/>
                  <a:pt x="143089" y="57193"/>
                </a:cubicBezTo>
                <a:cubicBezTo>
                  <a:pt x="144994" y="55288"/>
                  <a:pt x="146465" y="52815"/>
                  <a:pt x="148804" y="51478"/>
                </a:cubicBezTo>
                <a:cubicBezTo>
                  <a:pt x="156696" y="46968"/>
                  <a:pt x="178352" y="51260"/>
                  <a:pt x="181189" y="51478"/>
                </a:cubicBezTo>
                <a:lnTo>
                  <a:pt x="274534" y="49573"/>
                </a:lnTo>
                <a:cubicBezTo>
                  <a:pt x="279021" y="49413"/>
                  <a:pt x="283494" y="48678"/>
                  <a:pt x="287869" y="47668"/>
                </a:cubicBezTo>
                <a:cubicBezTo>
                  <a:pt x="291782" y="46765"/>
                  <a:pt x="295403" y="44832"/>
                  <a:pt x="299299" y="43858"/>
                </a:cubicBezTo>
                <a:lnTo>
                  <a:pt x="306919" y="41953"/>
                </a:lnTo>
                <a:cubicBezTo>
                  <a:pt x="315976" y="35915"/>
                  <a:pt x="310462" y="38867"/>
                  <a:pt x="324064" y="34333"/>
                </a:cubicBezTo>
                <a:cubicBezTo>
                  <a:pt x="325969" y="33698"/>
                  <a:pt x="328108" y="33542"/>
                  <a:pt x="329779" y="32428"/>
                </a:cubicBezTo>
                <a:cubicBezTo>
                  <a:pt x="331684" y="31158"/>
                  <a:pt x="333446" y="29642"/>
                  <a:pt x="335494" y="28618"/>
                </a:cubicBezTo>
                <a:cubicBezTo>
                  <a:pt x="343848" y="24441"/>
                  <a:pt x="345621" y="24688"/>
                  <a:pt x="354544" y="22903"/>
                </a:cubicBezTo>
                <a:cubicBezTo>
                  <a:pt x="358354" y="20363"/>
                  <a:pt x="361630" y="16731"/>
                  <a:pt x="365974" y="15283"/>
                </a:cubicBezTo>
                <a:lnTo>
                  <a:pt x="383119" y="9568"/>
                </a:lnTo>
                <a:cubicBezTo>
                  <a:pt x="385024" y="8933"/>
                  <a:pt x="386865" y="8057"/>
                  <a:pt x="388834" y="7663"/>
                </a:cubicBezTo>
                <a:cubicBezTo>
                  <a:pt x="392009" y="7028"/>
                  <a:pt x="395235" y="6610"/>
                  <a:pt x="398359" y="5758"/>
                </a:cubicBezTo>
                <a:cubicBezTo>
                  <a:pt x="402234" y="4701"/>
                  <a:pt x="405893" y="2922"/>
                  <a:pt x="409789" y="1948"/>
                </a:cubicBezTo>
                <a:cubicBezTo>
                  <a:pt x="412329" y="1313"/>
                  <a:pt x="420007" y="-282"/>
                  <a:pt x="417409" y="43"/>
                </a:cubicBezTo>
                <a:cubicBezTo>
                  <a:pt x="409744" y="1001"/>
                  <a:pt x="402043" y="1979"/>
                  <a:pt x="394549" y="3853"/>
                </a:cubicBezTo>
                <a:cubicBezTo>
                  <a:pt x="392009" y="4488"/>
                  <a:pt x="389380" y="4839"/>
                  <a:pt x="386929" y="5758"/>
                </a:cubicBezTo>
                <a:cubicBezTo>
                  <a:pt x="384270" y="6755"/>
                  <a:pt x="382003" y="8670"/>
                  <a:pt x="379309" y="9568"/>
                </a:cubicBezTo>
                <a:cubicBezTo>
                  <a:pt x="374341" y="11224"/>
                  <a:pt x="364069" y="13378"/>
                  <a:pt x="364069" y="13378"/>
                </a:cubicBezTo>
                <a:cubicBezTo>
                  <a:pt x="362164" y="15283"/>
                  <a:pt x="360008" y="16966"/>
                  <a:pt x="358354" y="19093"/>
                </a:cubicBezTo>
                <a:cubicBezTo>
                  <a:pt x="355543" y="22707"/>
                  <a:pt x="350734" y="30523"/>
                  <a:pt x="350734" y="30523"/>
                </a:cubicBezTo>
                <a:cubicBezTo>
                  <a:pt x="349146" y="36874"/>
                  <a:pt x="348007" y="44680"/>
                  <a:pt x="343114" y="49573"/>
                </a:cubicBezTo>
                <a:cubicBezTo>
                  <a:pt x="341495" y="51192"/>
                  <a:pt x="339304" y="52113"/>
                  <a:pt x="337399" y="53383"/>
                </a:cubicBezTo>
                <a:cubicBezTo>
                  <a:pt x="336764" y="55288"/>
                  <a:pt x="336046" y="57167"/>
                  <a:pt x="335494" y="59098"/>
                </a:cubicBezTo>
                <a:cubicBezTo>
                  <a:pt x="334775" y="61615"/>
                  <a:pt x="334620" y="64312"/>
                  <a:pt x="333589" y="66718"/>
                </a:cubicBezTo>
                <a:cubicBezTo>
                  <a:pt x="332687" y="68822"/>
                  <a:pt x="330803" y="70385"/>
                  <a:pt x="329779" y="72433"/>
                </a:cubicBezTo>
                <a:cubicBezTo>
                  <a:pt x="328250" y="75492"/>
                  <a:pt x="327239" y="78783"/>
                  <a:pt x="325969" y="81958"/>
                </a:cubicBezTo>
                <a:cubicBezTo>
                  <a:pt x="326604" y="91483"/>
                  <a:pt x="326305" y="101117"/>
                  <a:pt x="327874" y="110533"/>
                </a:cubicBezTo>
                <a:cubicBezTo>
                  <a:pt x="328250" y="112791"/>
                  <a:pt x="331477" y="113968"/>
                  <a:pt x="331684" y="116248"/>
                </a:cubicBezTo>
                <a:cubicBezTo>
                  <a:pt x="333060" y="131383"/>
                  <a:pt x="332444" y="129711"/>
                  <a:pt x="324064" y="135298"/>
                </a:cubicBezTo>
                <a:cubicBezTo>
                  <a:pt x="321524" y="134028"/>
                  <a:pt x="319221" y="132083"/>
                  <a:pt x="316444" y="131488"/>
                </a:cubicBezTo>
                <a:cubicBezTo>
                  <a:pt x="310204" y="130151"/>
                  <a:pt x="303720" y="130426"/>
                  <a:pt x="297394" y="129583"/>
                </a:cubicBezTo>
                <a:cubicBezTo>
                  <a:pt x="294185" y="129155"/>
                  <a:pt x="291044" y="128313"/>
                  <a:pt x="287869" y="127678"/>
                </a:cubicBezTo>
                <a:cubicBezTo>
                  <a:pt x="271150" y="131858"/>
                  <a:pt x="287715" y="125901"/>
                  <a:pt x="276439" y="135298"/>
                </a:cubicBezTo>
                <a:cubicBezTo>
                  <a:pt x="274257" y="137116"/>
                  <a:pt x="271285" y="137699"/>
                  <a:pt x="268819" y="139108"/>
                </a:cubicBezTo>
                <a:cubicBezTo>
                  <a:pt x="258479" y="145017"/>
                  <a:pt x="267867" y="141330"/>
                  <a:pt x="257389" y="144823"/>
                </a:cubicBezTo>
                <a:cubicBezTo>
                  <a:pt x="256119" y="146728"/>
                  <a:pt x="255045" y="148779"/>
                  <a:pt x="253579" y="150538"/>
                </a:cubicBezTo>
                <a:cubicBezTo>
                  <a:pt x="251854" y="152608"/>
                  <a:pt x="247864" y="156253"/>
                  <a:pt x="247864" y="156253"/>
                </a:cubicBezTo>
                <a:lnTo>
                  <a:pt x="200239" y="179113"/>
                </a:lnTo>
                <a:cubicBezTo>
                  <a:pt x="178649" y="179748"/>
                  <a:pt x="157001" y="179318"/>
                  <a:pt x="135469" y="181018"/>
                </a:cubicBezTo>
                <a:cubicBezTo>
                  <a:pt x="128008" y="181607"/>
                  <a:pt x="127421" y="187019"/>
                  <a:pt x="122134" y="190543"/>
                </a:cubicBezTo>
                <a:cubicBezTo>
                  <a:pt x="120463" y="191657"/>
                  <a:pt x="118215" y="191550"/>
                  <a:pt x="116419" y="192448"/>
                </a:cubicBezTo>
                <a:cubicBezTo>
                  <a:pt x="114371" y="193472"/>
                  <a:pt x="112856" y="195476"/>
                  <a:pt x="110704" y="196258"/>
                </a:cubicBezTo>
                <a:cubicBezTo>
                  <a:pt x="99254" y="200422"/>
                  <a:pt x="90381" y="200633"/>
                  <a:pt x="78319" y="201973"/>
                </a:cubicBezTo>
                <a:cubicBezTo>
                  <a:pt x="70699" y="201338"/>
                  <a:pt x="62585" y="202839"/>
                  <a:pt x="55459" y="200068"/>
                </a:cubicBezTo>
                <a:cubicBezTo>
                  <a:pt x="50437" y="198115"/>
                  <a:pt x="48512" y="191627"/>
                  <a:pt x="44029" y="188638"/>
                </a:cubicBezTo>
                <a:lnTo>
                  <a:pt x="38314" y="184828"/>
                </a:lnTo>
                <a:cubicBezTo>
                  <a:pt x="37044" y="182923"/>
                  <a:pt x="36292" y="180543"/>
                  <a:pt x="34504" y="179113"/>
                </a:cubicBezTo>
                <a:cubicBezTo>
                  <a:pt x="32936" y="177859"/>
                  <a:pt x="30209" y="178628"/>
                  <a:pt x="28789" y="177208"/>
                </a:cubicBezTo>
                <a:cubicBezTo>
                  <a:pt x="27369" y="175788"/>
                  <a:pt x="27715" y="173321"/>
                  <a:pt x="26884" y="171493"/>
                </a:cubicBezTo>
                <a:cubicBezTo>
                  <a:pt x="24534" y="166322"/>
                  <a:pt x="21060" y="161641"/>
                  <a:pt x="19264" y="156253"/>
                </a:cubicBezTo>
                <a:cubicBezTo>
                  <a:pt x="18629" y="154348"/>
                  <a:pt x="17911" y="152469"/>
                  <a:pt x="17359" y="150538"/>
                </a:cubicBezTo>
                <a:cubicBezTo>
                  <a:pt x="16640" y="148021"/>
                  <a:pt x="16485" y="145324"/>
                  <a:pt x="15454" y="142918"/>
                </a:cubicBezTo>
                <a:cubicBezTo>
                  <a:pt x="14552" y="140814"/>
                  <a:pt x="12668" y="139251"/>
                  <a:pt x="11644" y="137203"/>
                </a:cubicBezTo>
                <a:cubicBezTo>
                  <a:pt x="5562" y="125039"/>
                  <a:pt x="16599" y="138348"/>
                  <a:pt x="2119" y="123868"/>
                </a:cubicBezTo>
                <a:cubicBezTo>
                  <a:pt x="1484" y="121963"/>
                  <a:pt x="-684" y="119949"/>
                  <a:pt x="214" y="118153"/>
                </a:cubicBezTo>
                <a:cubicBezTo>
                  <a:pt x="1112" y="116357"/>
                  <a:pt x="4174" y="117223"/>
                  <a:pt x="5929" y="116248"/>
                </a:cubicBezTo>
                <a:cubicBezTo>
                  <a:pt x="9932" y="114024"/>
                  <a:pt x="13015" y="110076"/>
                  <a:pt x="17359" y="108628"/>
                </a:cubicBezTo>
                <a:lnTo>
                  <a:pt x="13549" y="101008"/>
                </a:lnTo>
                <a:close/>
              </a:path>
            </a:pathLst>
          </a:custGeom>
          <a:solidFill>
            <a:srgbClr val="E6A79A"/>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5" name="TextBox 4"/>
          <p:cNvSpPr txBox="1"/>
          <p:nvPr/>
        </p:nvSpPr>
        <p:spPr>
          <a:xfrm>
            <a:off x="2093165" y="175153"/>
            <a:ext cx="6746035" cy="461665"/>
          </a:xfrm>
          <a:prstGeom prst="rect">
            <a:avLst/>
          </a:prstGeom>
          <a:solidFill>
            <a:schemeClr val="accent1">
              <a:lumMod val="40000"/>
              <a:lumOff val="60000"/>
            </a:schemeClr>
          </a:solidFill>
        </p:spPr>
        <p:txBody>
          <a:bodyPr wrap="square" rtlCol="0">
            <a:spAutoFit/>
          </a:bodyPr>
          <a:lstStyle/>
          <a:p>
            <a:pPr algn="ctr"/>
            <a:r>
              <a:rPr lang="en-GB" sz="2400" dirty="0" smtClean="0">
                <a:solidFill>
                  <a:prstClr val="black"/>
                </a:solidFill>
                <a:latin typeface="Arial" charset="0"/>
              </a:rPr>
              <a:t>Inv. Request with CBCA </a:t>
            </a:r>
            <a:r>
              <a:rPr lang="en-GB" sz="2400" dirty="0">
                <a:solidFill>
                  <a:prstClr val="black"/>
                </a:solidFill>
                <a:latin typeface="Arial" charset="0"/>
              </a:rPr>
              <a:t>decisions (</a:t>
            </a:r>
            <a:r>
              <a:rPr lang="en-GB" sz="2400" dirty="0" err="1">
                <a:solidFill>
                  <a:prstClr val="black"/>
                </a:solidFill>
                <a:latin typeface="Arial" charset="0"/>
              </a:rPr>
              <a:t>Ele</a:t>
            </a:r>
            <a:r>
              <a:rPr lang="en-GB" sz="2400" dirty="0">
                <a:solidFill>
                  <a:prstClr val="black"/>
                </a:solidFill>
                <a:latin typeface="Arial" charset="0"/>
              </a:rPr>
              <a:t> and Gas)</a:t>
            </a:r>
          </a:p>
        </p:txBody>
      </p:sp>
      <p:sp>
        <p:nvSpPr>
          <p:cNvPr id="15" name="Rectangle 14"/>
          <p:cNvSpPr/>
          <p:nvPr/>
        </p:nvSpPr>
        <p:spPr>
          <a:xfrm>
            <a:off x="552054" y="6390923"/>
            <a:ext cx="5952270" cy="307777"/>
          </a:xfrm>
          <a:prstGeom prst="rect">
            <a:avLst/>
          </a:prstGeom>
        </p:spPr>
        <p:txBody>
          <a:bodyPr wrap="none">
            <a:spAutoFit/>
          </a:bodyPr>
          <a:lstStyle/>
          <a:p>
            <a:r>
              <a:rPr lang="en-GB" sz="1400" i="1" dirty="0" smtClean="0">
                <a:latin typeface="Verdana" panose="020B0604030504040204" pitchFamily="34" charset="0"/>
                <a:ea typeface="Verdana" panose="020B0604030504040204" pitchFamily="34" charset="0"/>
                <a:cs typeface="Verdana" panose="020B0604030504040204" pitchFamily="34" charset="0"/>
              </a:rPr>
              <a:t>Note: the location of projects is approximate and for illustration</a:t>
            </a:r>
            <a:endParaRPr lang="en-GB" sz="1400" i="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4020952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322627" y="852175"/>
            <a:ext cx="8364171" cy="598556"/>
          </a:xfrm>
        </p:spPr>
        <p:txBody>
          <a:bodyPr/>
          <a:lstStyle/>
          <a:p>
            <a:r>
              <a:rPr lang="en-GB" dirty="0" smtClean="0"/>
              <a:t>CBCA monitoring main findings</a:t>
            </a:r>
            <a:endParaRPr lang="fr-BE" dirty="0"/>
          </a:p>
        </p:txBody>
      </p:sp>
      <p:sp>
        <p:nvSpPr>
          <p:cNvPr id="3" name="Sous-titre 2"/>
          <p:cNvSpPr>
            <a:spLocks noGrp="1"/>
          </p:cNvSpPr>
          <p:nvPr>
            <p:ph type="subTitle" idx="4294967295"/>
          </p:nvPr>
        </p:nvSpPr>
        <p:spPr>
          <a:xfrm>
            <a:off x="460375" y="1483756"/>
            <a:ext cx="8226423" cy="4476467"/>
          </a:xfrm>
          <a:prstGeom prst="rect">
            <a:avLst/>
          </a:prstGeom>
        </p:spPr>
        <p:txBody>
          <a:bodyPr/>
          <a:lstStyle/>
          <a:p>
            <a:pPr>
              <a:spcBef>
                <a:spcPts val="600"/>
              </a:spcBef>
              <a:spcAft>
                <a:spcPts val="600"/>
              </a:spcAft>
            </a:pPr>
            <a:r>
              <a:rPr lang="en-GB" sz="2000" dirty="0" smtClean="0"/>
              <a:t>Approx. 75% of </a:t>
            </a:r>
            <a:r>
              <a:rPr lang="en-GB" sz="2000" dirty="0"/>
              <a:t>the investment requests </a:t>
            </a:r>
            <a:r>
              <a:rPr lang="en-GB" sz="2000" dirty="0" smtClean="0"/>
              <a:t>refer </a:t>
            </a:r>
            <a:r>
              <a:rPr lang="en-GB" sz="2000" dirty="0"/>
              <a:t>to projects located in one </a:t>
            </a:r>
            <a:r>
              <a:rPr lang="en-GB" sz="2000" dirty="0" smtClean="0"/>
              <a:t>MS</a:t>
            </a:r>
            <a:endParaRPr lang="en-GB" sz="2000" dirty="0"/>
          </a:p>
          <a:p>
            <a:pPr>
              <a:spcBef>
                <a:spcPts val="600"/>
              </a:spcBef>
              <a:spcAft>
                <a:spcPts val="600"/>
              </a:spcAft>
            </a:pPr>
            <a:r>
              <a:rPr lang="en-GB" sz="2000" dirty="0"/>
              <a:t>In most cases, 100% of the investment costs allocated</a:t>
            </a:r>
          </a:p>
          <a:p>
            <a:pPr>
              <a:spcBef>
                <a:spcPts val="600"/>
              </a:spcBef>
              <a:spcAft>
                <a:spcPts val="600"/>
              </a:spcAft>
            </a:pPr>
            <a:r>
              <a:rPr lang="en-GB" sz="2000" dirty="0" smtClean="0"/>
              <a:t>The </a:t>
            </a:r>
            <a:r>
              <a:rPr lang="en-GB" sz="2000" dirty="0"/>
              <a:t>national net impacts </a:t>
            </a:r>
            <a:r>
              <a:rPr lang="en-GB" sz="2000" dirty="0" smtClean="0"/>
              <a:t>based </a:t>
            </a:r>
            <a:r>
              <a:rPr lang="en-GB" sz="2000" dirty="0"/>
              <a:t>on CBA </a:t>
            </a:r>
            <a:r>
              <a:rPr lang="en-GB" sz="2000" dirty="0" smtClean="0"/>
              <a:t>are generally positive =&gt; </a:t>
            </a:r>
            <a:r>
              <a:rPr lang="en-GB" sz="2000" dirty="0"/>
              <a:t>in the majority of </a:t>
            </a:r>
            <a:r>
              <a:rPr lang="en-GB" sz="2000" dirty="0" smtClean="0"/>
              <a:t>cases, </a:t>
            </a:r>
            <a:r>
              <a:rPr lang="en-GB" sz="2000" dirty="0"/>
              <a:t>NRAs allocated </a:t>
            </a:r>
            <a:r>
              <a:rPr lang="en-GB" sz="2000" dirty="0" smtClean="0"/>
              <a:t>the </a:t>
            </a:r>
            <a:r>
              <a:rPr lang="en-GB" sz="2000" dirty="0"/>
              <a:t>costs only to those MS which are hosting the </a:t>
            </a:r>
            <a:r>
              <a:rPr lang="en-GB" sz="2000" dirty="0" smtClean="0"/>
              <a:t>project (territorial principle)</a:t>
            </a:r>
          </a:p>
          <a:p>
            <a:pPr>
              <a:spcBef>
                <a:spcPts val="600"/>
              </a:spcBef>
              <a:spcAft>
                <a:spcPts val="600"/>
              </a:spcAft>
            </a:pPr>
            <a:r>
              <a:rPr lang="en-GB" sz="2000" dirty="0"/>
              <a:t>Reasoning for allocating cost only to hosting countries:</a:t>
            </a:r>
          </a:p>
          <a:p>
            <a:pPr lvl="1">
              <a:spcBef>
                <a:spcPts val="600"/>
              </a:spcBef>
              <a:spcAft>
                <a:spcPts val="600"/>
              </a:spcAft>
            </a:pPr>
            <a:r>
              <a:rPr lang="en-GB" sz="1800" dirty="0"/>
              <a:t>Lack of net negative impact in the hosting country</a:t>
            </a:r>
          </a:p>
          <a:p>
            <a:pPr lvl="1">
              <a:spcBef>
                <a:spcPts val="600"/>
              </a:spcBef>
              <a:spcAft>
                <a:spcPts val="600"/>
              </a:spcAft>
            </a:pPr>
            <a:r>
              <a:rPr lang="en-GB" sz="1800" dirty="0" smtClean="0"/>
              <a:t>Lack </a:t>
            </a:r>
            <a:r>
              <a:rPr lang="en-GB" sz="1800" dirty="0"/>
              <a:t>of significant net positive impact (less than 10% of the total net positive impacts) in each of the non-hosting Member </a:t>
            </a:r>
            <a:r>
              <a:rPr lang="en-GB" sz="1800" dirty="0" smtClean="0"/>
              <a:t>States</a:t>
            </a:r>
            <a:endParaRPr lang="en-GB" sz="2000" dirty="0"/>
          </a:p>
        </p:txBody>
      </p:sp>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CBCA monitoring main findings</a:t>
            </a:r>
            <a:endParaRPr lang="en-GB" sz="2800" dirty="0">
              <a:solidFill>
                <a:schemeClr val="bg1"/>
              </a:solidFill>
            </a:endParaRPr>
          </a:p>
        </p:txBody>
      </p:sp>
    </p:spTree>
    <p:extLst>
      <p:ext uri="{BB962C8B-B14F-4D97-AF65-F5344CB8AC3E}">
        <p14:creationId xmlns:p14="http://schemas.microsoft.com/office/powerpoint/2010/main" val="102650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381" y="657640"/>
            <a:ext cx="9454550" cy="616558"/>
          </a:xfrm>
        </p:spPr>
        <p:txBody>
          <a:bodyPr/>
          <a:lstStyle/>
          <a:p>
            <a:r>
              <a:rPr lang="en-GB" sz="2400" b="1" dirty="0" smtClean="0">
                <a:solidFill>
                  <a:srgbClr val="005BA1"/>
                </a:solidFill>
                <a:latin typeface="Verdana" pitchFamily="34" charset="0"/>
              </a:rPr>
              <a:t>Possible improvement of CBCA under Reg. 347/2013 </a:t>
            </a:r>
            <a:endParaRPr lang="en-GB" altLang="en-US" sz="2400" b="1" dirty="0">
              <a:solidFill>
                <a:srgbClr val="005BA1"/>
              </a:solidFill>
              <a:latin typeface="Verdana" pitchFamily="34" charset="0"/>
            </a:endParaRPr>
          </a:p>
        </p:txBody>
      </p:sp>
      <p:sp>
        <p:nvSpPr>
          <p:cNvPr id="5" name="Content Placeholder 2"/>
          <p:cNvSpPr txBox="1">
            <a:spLocks/>
          </p:cNvSpPr>
          <p:nvPr/>
        </p:nvSpPr>
        <p:spPr>
          <a:xfrm>
            <a:off x="0" y="1137980"/>
            <a:ext cx="9066361" cy="4960895"/>
          </a:xfrm>
          <a:prstGeom prst="rect">
            <a:avLst/>
          </a:prstGeom>
        </p:spPr>
        <p:txBody>
          <a:bodyPr/>
          <a:lstStyle>
            <a:lvl1pPr marL="444500" indent="-444500" algn="l" rtl="0" eaLnBrk="0" fontAlgn="base" hangingPunct="0">
              <a:spcBef>
                <a:spcPct val="0"/>
              </a:spcBef>
              <a:spcAft>
                <a:spcPct val="0"/>
              </a:spcAft>
              <a:buClr>
                <a:srgbClr val="005BAB"/>
              </a:buClr>
              <a:buSzPct val="400000"/>
              <a:buFont typeface="Trebuchet MS" pitchFamily="34" charset="0"/>
              <a:buChar char="."/>
              <a:defRPr sz="2800">
                <a:solidFill>
                  <a:schemeClr val="tx1"/>
                </a:solidFill>
                <a:latin typeface="+mn-lt"/>
                <a:ea typeface="MS PGothic" pitchFamily="34" charset="-128"/>
                <a:cs typeface="+mn-cs"/>
              </a:defRPr>
            </a:lvl1pPr>
            <a:lvl2pPr marL="998538" indent="-368300" algn="l" rtl="0" eaLnBrk="0" fontAlgn="base" hangingPunct="0">
              <a:spcBef>
                <a:spcPct val="0"/>
              </a:spcBef>
              <a:spcAft>
                <a:spcPct val="0"/>
              </a:spcAft>
              <a:buClr>
                <a:srgbClr val="005BAB"/>
              </a:buClr>
              <a:buSzPct val="125000"/>
              <a:buFont typeface="Trebuchet MS" pitchFamily="34" charset="0"/>
              <a:buChar char="»"/>
              <a:defRPr sz="2600">
                <a:solidFill>
                  <a:schemeClr val="tx1"/>
                </a:solidFill>
                <a:latin typeface="+mn-lt"/>
                <a:ea typeface="MS PGothic" pitchFamily="34" charset="-128"/>
              </a:defRPr>
            </a:lvl2pPr>
            <a:lvl3pPr marL="1406525" indent="-228600" algn="l" rtl="0" eaLnBrk="0" fontAlgn="base" hangingPunct="0">
              <a:spcBef>
                <a:spcPct val="0"/>
              </a:spcBef>
              <a:spcAft>
                <a:spcPct val="0"/>
              </a:spcAft>
              <a:buClr>
                <a:srgbClr val="005BAB"/>
              </a:buClr>
              <a:buFont typeface="Arial" charset="0"/>
              <a:buChar char="•"/>
              <a:defRPr sz="2400">
                <a:solidFill>
                  <a:schemeClr val="tx1"/>
                </a:solidFill>
                <a:latin typeface="+mn-lt"/>
                <a:ea typeface="MS PGothic" pitchFamily="34" charset="-128"/>
              </a:defRPr>
            </a:lvl3pPr>
            <a:lvl4pPr marL="1814513" indent="-228600" algn="l" rtl="0" eaLnBrk="0" fontAlgn="base" hangingPunct="0">
              <a:spcBef>
                <a:spcPct val="0"/>
              </a:spcBef>
              <a:spcAft>
                <a:spcPct val="0"/>
              </a:spcAft>
              <a:buClr>
                <a:srgbClr val="005BAB"/>
              </a:buClr>
              <a:buSzPct val="125000"/>
              <a:buFont typeface="Arial" charset="0"/>
              <a:buChar char="­"/>
              <a:defRPr sz="2200">
                <a:solidFill>
                  <a:schemeClr val="tx1"/>
                </a:solidFill>
                <a:latin typeface="+mn-lt"/>
                <a:ea typeface="MS PGothic" pitchFamily="34" charset="-128"/>
              </a:defRPr>
            </a:lvl4pPr>
            <a:lvl5pPr marL="2222500" indent="-228600" algn="l" rtl="0" eaLnBrk="0" fontAlgn="base" hangingPunct="0">
              <a:spcBef>
                <a:spcPct val="0"/>
              </a:spcBef>
              <a:spcAft>
                <a:spcPct val="0"/>
              </a:spcAft>
              <a:buClr>
                <a:srgbClr val="005BAB"/>
              </a:buClr>
              <a:buFont typeface="Arial" charset="0"/>
              <a:buChar char="•"/>
              <a:defRPr sz="2000">
                <a:solidFill>
                  <a:schemeClr val="tx1"/>
                </a:solidFill>
                <a:latin typeface="+mn-lt"/>
                <a:ea typeface="MS PGothic" pitchFamily="34"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a:spcAft>
                <a:spcPts val="600"/>
              </a:spcAft>
            </a:pPr>
            <a:r>
              <a:rPr lang="en-GB" sz="2000" dirty="0" smtClean="0"/>
              <a:t>Improvement of CBA</a:t>
            </a:r>
          </a:p>
          <a:p>
            <a:pPr lvl="1">
              <a:spcAft>
                <a:spcPts val="600"/>
              </a:spcAft>
            </a:pPr>
            <a:r>
              <a:rPr lang="en-GB" sz="1800" dirty="0" smtClean="0"/>
              <a:t>Trustable and comprehensive methodologies</a:t>
            </a:r>
          </a:p>
          <a:p>
            <a:pPr lvl="1">
              <a:spcAft>
                <a:spcPts val="600"/>
              </a:spcAft>
            </a:pPr>
            <a:r>
              <a:rPr lang="en-GB" sz="1800" dirty="0" smtClean="0"/>
              <a:t>Use of robust </a:t>
            </a:r>
            <a:r>
              <a:rPr lang="en-GB" sz="1800" dirty="0"/>
              <a:t>and plausible </a:t>
            </a:r>
            <a:r>
              <a:rPr lang="en-GB" sz="1800" dirty="0" smtClean="0"/>
              <a:t>scenarios</a:t>
            </a:r>
          </a:p>
          <a:p>
            <a:pPr lvl="1">
              <a:spcAft>
                <a:spcPts val="600"/>
              </a:spcAft>
            </a:pPr>
            <a:r>
              <a:rPr lang="en-GB" sz="1800" dirty="0"/>
              <a:t>Monetise </a:t>
            </a:r>
            <a:r>
              <a:rPr lang="en-GB" sz="1800" dirty="0" smtClean="0"/>
              <a:t>to the </a:t>
            </a:r>
            <a:r>
              <a:rPr lang="en-GB" sz="1800" dirty="0"/>
              <a:t>extent </a:t>
            </a:r>
            <a:r>
              <a:rPr lang="en-GB" sz="1800" dirty="0" smtClean="0"/>
              <a:t>possible: key to compare </a:t>
            </a:r>
            <a:r>
              <a:rPr lang="en-GB" sz="1800" dirty="0"/>
              <a:t>benefits </a:t>
            </a:r>
            <a:r>
              <a:rPr lang="en-GB" sz="1800" dirty="0" smtClean="0"/>
              <a:t>and </a:t>
            </a:r>
            <a:r>
              <a:rPr lang="en-GB" sz="1800" dirty="0"/>
              <a:t>costs</a:t>
            </a:r>
            <a:endParaRPr lang="en-GB" sz="1800" dirty="0" smtClean="0"/>
          </a:p>
          <a:p>
            <a:pPr lvl="1">
              <a:spcAft>
                <a:spcPts val="600"/>
              </a:spcAft>
            </a:pPr>
            <a:r>
              <a:rPr lang="en-GB" sz="1800" dirty="0" smtClean="0"/>
              <a:t>Serve as informative tool for decision-makers </a:t>
            </a:r>
          </a:p>
          <a:p>
            <a:pPr>
              <a:spcAft>
                <a:spcPts val="600"/>
              </a:spcAft>
            </a:pPr>
            <a:r>
              <a:rPr lang="en-GB" sz="2000" dirty="0"/>
              <a:t>Regional cooperation before submission of investment request</a:t>
            </a:r>
          </a:p>
          <a:p>
            <a:pPr lvl="1">
              <a:spcAft>
                <a:spcPts val="600"/>
              </a:spcAft>
            </a:pPr>
            <a:r>
              <a:rPr lang="en-GB" sz="1800" dirty="0"/>
              <a:t>Beneficial to reach consensual solutions and streamline decision-making process</a:t>
            </a:r>
          </a:p>
          <a:p>
            <a:pPr lvl="1">
              <a:spcAft>
                <a:spcPts val="600"/>
              </a:spcAft>
            </a:pPr>
            <a:r>
              <a:rPr lang="en-GB" sz="1800" dirty="0"/>
              <a:t>Early involvement of TSOs and NRAs of impacted countries</a:t>
            </a:r>
          </a:p>
          <a:p>
            <a:pPr lvl="1">
              <a:spcAft>
                <a:spcPts val="600"/>
              </a:spcAft>
            </a:pPr>
            <a:r>
              <a:rPr lang="en-GB" sz="1800" dirty="0"/>
              <a:t>Consider the willingness to pay to facilitate the development of </a:t>
            </a:r>
            <a:r>
              <a:rPr lang="en-GB" sz="1800" dirty="0" smtClean="0"/>
              <a:t>projects</a:t>
            </a:r>
            <a:endParaRPr lang="en-GB" sz="1800" dirty="0"/>
          </a:p>
          <a:p>
            <a:pPr lvl="1">
              <a:spcAft>
                <a:spcPts val="600"/>
              </a:spcAft>
            </a:pPr>
            <a:r>
              <a:rPr lang="en-GB" sz="1800" dirty="0"/>
              <a:t>Joint CBCA for </a:t>
            </a:r>
            <a:r>
              <a:rPr lang="en-GB" sz="1800" dirty="0" smtClean="0"/>
              <a:t>groups/clusters </a:t>
            </a:r>
            <a:r>
              <a:rPr lang="en-GB" sz="1800" dirty="0"/>
              <a:t>of </a:t>
            </a:r>
            <a:r>
              <a:rPr lang="en-GB" sz="1800" dirty="0" smtClean="0"/>
              <a:t>projects in the same region</a:t>
            </a:r>
            <a:endParaRPr lang="en-GB" sz="1800" dirty="0"/>
          </a:p>
          <a:p>
            <a:pPr>
              <a:spcAft>
                <a:spcPts val="600"/>
              </a:spcAft>
            </a:pPr>
            <a:r>
              <a:rPr lang="en-GB" sz="2000" dirty="0" smtClean="0"/>
              <a:t>High </a:t>
            </a:r>
            <a:r>
              <a:rPr lang="en-GB" sz="2000" dirty="0"/>
              <a:t>quality and complete investment requests </a:t>
            </a:r>
          </a:p>
          <a:p>
            <a:pPr>
              <a:spcAft>
                <a:spcPts val="0"/>
              </a:spcAft>
            </a:pPr>
            <a:r>
              <a:rPr lang="en-GB" sz="2000" dirty="0" smtClean="0"/>
              <a:t>CBCA once done is done: </a:t>
            </a:r>
            <a:r>
              <a:rPr lang="en-GB" sz="1800" dirty="0" smtClean="0"/>
              <a:t>decisions </a:t>
            </a:r>
            <a:r>
              <a:rPr lang="en-GB" sz="1800" dirty="0"/>
              <a:t>must be final not to cause risks/ uncertainties for </a:t>
            </a:r>
            <a:r>
              <a:rPr lang="en-GB" sz="1800" dirty="0" smtClean="0"/>
              <a:t>projects</a:t>
            </a:r>
            <a:endParaRPr lang="en-GB" sz="2000" kern="0" dirty="0"/>
          </a:p>
        </p:txBody>
      </p:sp>
      <p:sp>
        <p:nvSpPr>
          <p:cNvPr id="4" name="Title 3"/>
          <p:cNvSpPr txBox="1">
            <a:spLocks/>
          </p:cNvSpPr>
          <p:nvPr/>
        </p:nvSpPr>
        <p:spPr bwMode="auto">
          <a:xfrm>
            <a:off x="2248930" y="70958"/>
            <a:ext cx="6926470"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sz="1600">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sz="1600">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sz="1600">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sz="1600">
                <a:solidFill>
                  <a:schemeClr val="tx1"/>
                </a:solidFill>
                <a:latin typeface="Arial" panose="020B0604020202020204" pitchFamily="34" charset="0"/>
              </a:defRPr>
            </a:lvl9pPr>
          </a:lstStyle>
          <a:p>
            <a:pPr algn="r">
              <a:lnSpc>
                <a:spcPct val="90000"/>
              </a:lnSpc>
            </a:pPr>
            <a:r>
              <a:rPr lang="en-GB" altLang="en-US" sz="2400" b="1" dirty="0" smtClean="0">
                <a:solidFill>
                  <a:schemeClr val="bg1"/>
                </a:solidFill>
                <a:latin typeface="Verdana" panose="020B0604030504040204" pitchFamily="34" charset="0"/>
                <a:ea typeface="MS PGothic" panose="020B0600070205080204" pitchFamily="34" charset="-128"/>
              </a:rPr>
              <a:t>Improvement of CBCA under R. 347</a:t>
            </a:r>
            <a:endParaRPr lang="en-GB" altLang="en-US" sz="2400" b="1" dirty="0">
              <a:solidFill>
                <a:schemeClr val="bg1"/>
              </a:solidFill>
              <a:latin typeface="Verdana" panose="020B0604030504040204" pitchFamily="34" charset="0"/>
              <a:ea typeface="MS PGothic" panose="020B0600070205080204" pitchFamily="34" charset="-128"/>
            </a:endParaRPr>
          </a:p>
        </p:txBody>
      </p:sp>
    </p:spTree>
    <p:extLst>
      <p:ext uri="{BB962C8B-B14F-4D97-AF65-F5344CB8AC3E}">
        <p14:creationId xmlns:p14="http://schemas.microsoft.com/office/powerpoint/2010/main" val="158317906"/>
      </p:ext>
    </p:extLst>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Content Placeholder 6"/>
          <p:cNvSpPr>
            <a:spLocks/>
          </p:cNvSpPr>
          <p:nvPr/>
        </p:nvSpPr>
        <p:spPr bwMode="auto">
          <a:xfrm>
            <a:off x="250825" y="765175"/>
            <a:ext cx="8447088" cy="5097463"/>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a:lstStyle>
            <a:lvl1pPr marL="444500" indent="-444500"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defTabSz="457200" eaLnBrk="0" fontAlgn="base" hangingPunct="0">
              <a:spcBef>
                <a:spcPct val="0"/>
              </a:spcBef>
              <a:spcAft>
                <a:spcPct val="0"/>
              </a:spcAft>
              <a:defRPr sz="1600">
                <a:solidFill>
                  <a:schemeClr val="tx1"/>
                </a:solidFill>
                <a:latin typeface="Arial" charset="0"/>
              </a:defRPr>
            </a:lvl6pPr>
            <a:lvl7pPr marL="2971800" indent="-228600" defTabSz="457200" eaLnBrk="0" fontAlgn="base" hangingPunct="0">
              <a:spcBef>
                <a:spcPct val="0"/>
              </a:spcBef>
              <a:spcAft>
                <a:spcPct val="0"/>
              </a:spcAft>
              <a:defRPr sz="1600">
                <a:solidFill>
                  <a:schemeClr val="tx1"/>
                </a:solidFill>
                <a:latin typeface="Arial" charset="0"/>
              </a:defRPr>
            </a:lvl7pPr>
            <a:lvl8pPr marL="3429000" indent="-228600" defTabSz="457200" eaLnBrk="0" fontAlgn="base" hangingPunct="0">
              <a:spcBef>
                <a:spcPct val="0"/>
              </a:spcBef>
              <a:spcAft>
                <a:spcPct val="0"/>
              </a:spcAft>
              <a:defRPr sz="1600">
                <a:solidFill>
                  <a:schemeClr val="tx1"/>
                </a:solidFill>
                <a:latin typeface="Arial" charset="0"/>
              </a:defRPr>
            </a:lvl8pPr>
            <a:lvl9pPr marL="3886200" indent="-228600" defTabSz="457200" eaLnBrk="0" fontAlgn="base" hangingPunct="0">
              <a:spcBef>
                <a:spcPct val="0"/>
              </a:spcBef>
              <a:spcAft>
                <a:spcPct val="0"/>
              </a:spcAft>
              <a:defRPr sz="1600">
                <a:solidFill>
                  <a:schemeClr val="tx1"/>
                </a:solidFill>
                <a:latin typeface="Arial" charset="0"/>
              </a:defRPr>
            </a:lvl9pPr>
          </a:lstStyle>
          <a:p>
            <a:pPr algn="ctr" eaLnBrk="1" hangingPunct="1">
              <a:buClr>
                <a:srgbClr val="005BAB"/>
              </a:buClr>
              <a:buSzPct val="400000"/>
              <a:buFont typeface="Trebuchet MS" pitchFamily="34" charset="0"/>
              <a:buNone/>
            </a:pPr>
            <a:endParaRPr lang="en-GB" altLang="en-US" sz="2800">
              <a:solidFill>
                <a:srgbClr val="000000"/>
              </a:solidFill>
              <a:latin typeface="Verdana" pitchFamily="34" charset="0"/>
              <a:cs typeface="Arial" charset="0"/>
            </a:endParaRPr>
          </a:p>
        </p:txBody>
      </p:sp>
      <p:pic>
        <p:nvPicPr>
          <p:cNvPr id="62467" name="Picture 2" descr="C:\Users\camuscl\AppData\Local\Microsoft\Windows\Temporary Internet Files\Content.IE5\GTVTTPZC\MP90043862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60538" y="1341438"/>
            <a:ext cx="5626100" cy="429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p:nvSpPr>
        <p:spPr bwMode="auto">
          <a:xfrm>
            <a:off x="1473200" y="765175"/>
            <a:ext cx="6143625" cy="522288"/>
          </a:xfrm>
          <a:prstGeom prst="rect">
            <a:avLst/>
          </a:prstGeom>
          <a:noFill/>
          <a:ln w="9525">
            <a:noFill/>
            <a:miter lim="800000"/>
            <a:headEnd/>
            <a:tailEnd/>
          </a:ln>
          <a:effectLst/>
        </p:spPr>
        <p:txBody>
          <a:bodyPr wrap="none">
            <a:spAutoFit/>
          </a:bodyPr>
          <a:lstStyle/>
          <a:p>
            <a:pPr algn="ctr" fontAlgn="auto">
              <a:spcBef>
                <a:spcPts val="0"/>
              </a:spcBef>
              <a:spcAft>
                <a:spcPts val="0"/>
              </a:spcAft>
              <a:buClr>
                <a:srgbClr val="005BAB"/>
              </a:buClr>
              <a:buSzPct val="400000"/>
              <a:buFont typeface="Trebuchet MS" pitchFamily="34" charset="0"/>
              <a:buNone/>
              <a:defRPr/>
            </a:pPr>
            <a:r>
              <a:rPr lang="en-GB" sz="2800" b="1" dirty="0">
                <a:solidFill>
                  <a:srgbClr val="00529B"/>
                </a:solidFill>
                <a:latin typeface="Verdana"/>
              </a:rPr>
              <a:t>Thank you for your attention!</a:t>
            </a:r>
          </a:p>
        </p:txBody>
      </p:sp>
      <p:sp>
        <p:nvSpPr>
          <p:cNvPr id="9" name="Segnaposto contenuto 3"/>
          <p:cNvSpPr txBox="1">
            <a:spLocks/>
          </p:cNvSpPr>
          <p:nvPr/>
        </p:nvSpPr>
        <p:spPr>
          <a:xfrm>
            <a:off x="1692275" y="5516563"/>
            <a:ext cx="5565775" cy="969962"/>
          </a:xfrm>
          <a:prstGeom prst="rect">
            <a:avLst/>
          </a:prstGeom>
        </p:spPr>
        <p:txBody>
          <a:bodyPr/>
          <a:lstStyle>
            <a:lvl1pPr marL="444500" indent="-444500" algn="l" rtl="0" eaLnBrk="1" fontAlgn="base" hangingPunct="1">
              <a:spcBef>
                <a:spcPct val="0"/>
              </a:spcBef>
              <a:spcAft>
                <a:spcPct val="0"/>
              </a:spcAft>
              <a:buClr>
                <a:srgbClr val="005BAB"/>
              </a:buClr>
              <a:buSzPct val="400000"/>
              <a:buFont typeface="Trebuchet MS" pitchFamily="34" charset="0"/>
              <a:buChar char="."/>
              <a:defRPr sz="2800">
                <a:solidFill>
                  <a:schemeClr val="tx1"/>
                </a:solidFill>
                <a:latin typeface="+mn-lt"/>
                <a:ea typeface="ＭＳ Ｐゴシック" pitchFamily="-108" charset="-128"/>
                <a:cs typeface="+mn-cs"/>
              </a:defRPr>
            </a:lvl1pPr>
            <a:lvl2pPr marL="998538" indent="-368300" algn="l" rtl="0" eaLnBrk="1" fontAlgn="base" hangingPunct="1">
              <a:spcBef>
                <a:spcPct val="0"/>
              </a:spcBef>
              <a:spcAft>
                <a:spcPct val="0"/>
              </a:spcAft>
              <a:buClr>
                <a:srgbClr val="005BAB"/>
              </a:buClr>
              <a:buSzPct val="125000"/>
              <a:buFont typeface="Trebuchet MS" pitchFamily="34" charset="0"/>
              <a:buChar char="»"/>
              <a:defRPr sz="2600">
                <a:solidFill>
                  <a:schemeClr val="tx1"/>
                </a:solidFill>
                <a:latin typeface="+mn-lt"/>
                <a:ea typeface="ＭＳ Ｐゴシック" pitchFamily="-108" charset="-128"/>
              </a:defRPr>
            </a:lvl2pPr>
            <a:lvl3pPr marL="1406525" indent="-228600" algn="l" rtl="0" eaLnBrk="1" fontAlgn="base" hangingPunct="1">
              <a:spcBef>
                <a:spcPct val="0"/>
              </a:spcBef>
              <a:spcAft>
                <a:spcPct val="0"/>
              </a:spcAft>
              <a:buClr>
                <a:srgbClr val="005BAB"/>
              </a:buClr>
              <a:buFont typeface="Arial" charset="0"/>
              <a:buChar char="•"/>
              <a:defRPr sz="2400">
                <a:solidFill>
                  <a:schemeClr val="tx1"/>
                </a:solidFill>
                <a:latin typeface="+mn-lt"/>
                <a:ea typeface="ＭＳ Ｐゴシック" pitchFamily="-108" charset="-128"/>
              </a:defRPr>
            </a:lvl3pPr>
            <a:lvl4pPr marL="1814513" indent="-228600" algn="l" rtl="0" eaLnBrk="1" fontAlgn="base" hangingPunct="1">
              <a:spcBef>
                <a:spcPct val="0"/>
              </a:spcBef>
              <a:spcAft>
                <a:spcPct val="0"/>
              </a:spcAft>
              <a:buClr>
                <a:srgbClr val="005BAB"/>
              </a:buClr>
              <a:buSzPct val="125000"/>
              <a:buFont typeface="Arial" charset="0"/>
              <a:buChar char="­"/>
              <a:defRPr sz="2200">
                <a:solidFill>
                  <a:schemeClr val="tx1"/>
                </a:solidFill>
                <a:latin typeface="+mn-lt"/>
                <a:ea typeface="ＭＳ Ｐゴシック" pitchFamily="-108" charset="-128"/>
              </a:defRPr>
            </a:lvl4pPr>
            <a:lvl5pPr marL="2222500" indent="-228600" algn="l" rtl="0" eaLnBrk="1" fontAlgn="base" hangingPunct="1">
              <a:spcBef>
                <a:spcPct val="0"/>
              </a:spcBef>
              <a:spcAft>
                <a:spcPct val="0"/>
              </a:spcAft>
              <a:buClr>
                <a:srgbClr val="005BAB"/>
              </a:buClr>
              <a:buFont typeface="Arial" charset="0"/>
              <a:buChar char="•"/>
              <a:defRPr sz="2000">
                <a:solidFill>
                  <a:schemeClr val="tx1"/>
                </a:solidFill>
                <a:latin typeface="+mn-lt"/>
                <a:ea typeface="ＭＳ Ｐゴシック" pitchFamily="-108" charset="-128"/>
              </a:defRPr>
            </a:lvl5pPr>
            <a:lvl6pPr marL="26797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6pPr>
            <a:lvl7pPr marL="31369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7pPr>
            <a:lvl8pPr marL="35941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8pPr>
            <a:lvl9pPr marL="4051300" indent="-228600" algn="l" rtl="0" eaLnBrk="1" fontAlgn="base" hangingPunct="1">
              <a:spcBef>
                <a:spcPct val="0"/>
              </a:spcBef>
              <a:spcAft>
                <a:spcPct val="0"/>
              </a:spcAft>
              <a:buClr>
                <a:srgbClr val="005BAB"/>
              </a:buClr>
              <a:buFont typeface="Arial" charset="0"/>
              <a:buChar char="•"/>
              <a:defRPr sz="2000">
                <a:solidFill>
                  <a:schemeClr val="tx1"/>
                </a:solidFill>
                <a:latin typeface="+mn-lt"/>
              </a:defRPr>
            </a:lvl9pPr>
          </a:lstStyle>
          <a:p>
            <a:pPr algn="ctr">
              <a:buFont typeface="Trebuchet MS" pitchFamily="34" charset="0"/>
              <a:buNone/>
              <a:defRPr/>
            </a:pPr>
            <a:r>
              <a:rPr lang="en-GB" sz="3200" b="1" dirty="0" smtClean="0">
                <a:solidFill>
                  <a:srgbClr val="00529B"/>
                </a:solidFill>
                <a:ea typeface="ＭＳ Ｐゴシック" charset="-128"/>
              </a:rPr>
              <a:t>www.acer.europa.eu</a:t>
            </a:r>
          </a:p>
          <a:p>
            <a:pPr algn="ctr">
              <a:buFont typeface="Trebuchet MS" pitchFamily="34" charset="0"/>
              <a:buNone/>
              <a:defRPr/>
            </a:pPr>
            <a:endParaRPr lang="en-GB" dirty="0" smtClean="0">
              <a:solidFill>
                <a:srgbClr val="00529B"/>
              </a:solidFill>
              <a:ea typeface="ＭＳ Ｐゴシック" charset="-128"/>
            </a:endParaRPr>
          </a:p>
        </p:txBody>
      </p:sp>
    </p:spTree>
    <p:extLst>
      <p:ext uri="{BB962C8B-B14F-4D97-AF65-F5344CB8AC3E}">
        <p14:creationId xmlns:p14="http://schemas.microsoft.com/office/powerpoint/2010/main" val="278491512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250730" y="88690"/>
            <a:ext cx="3645178" cy="552869"/>
          </a:xfrm>
        </p:spPr>
        <p:txBody>
          <a:bodyPr/>
          <a:lstStyle/>
          <a:p>
            <a:pPr algn="r"/>
            <a:r>
              <a:rPr lang="fr-BE" sz="2800" smtClean="0">
                <a:solidFill>
                  <a:schemeClr val="bg1"/>
                </a:solidFill>
              </a:rPr>
              <a:t>Outline</a:t>
            </a:r>
            <a:endParaRPr lang="fr-BE" dirty="0">
              <a:solidFill>
                <a:schemeClr val="bg1"/>
              </a:solidFill>
            </a:endParaRPr>
          </a:p>
        </p:txBody>
      </p:sp>
      <p:graphicFrame>
        <p:nvGraphicFramePr>
          <p:cNvPr id="8" name="Diagram 7"/>
          <p:cNvGraphicFramePr/>
          <p:nvPr>
            <p:extLst>
              <p:ext uri="{D42A27DB-BD31-4B8C-83A1-F6EECF244321}">
                <p14:modId xmlns:p14="http://schemas.microsoft.com/office/powerpoint/2010/main" val="397294875"/>
              </p:ext>
            </p:extLst>
          </p:nvPr>
        </p:nvGraphicFramePr>
        <p:xfrm>
          <a:off x="605560" y="992777"/>
          <a:ext cx="8207514" cy="51033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761156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Day 1: political</a:t>
            </a:r>
            <a:endParaRPr lang="en-GB" sz="2800" dirty="0">
              <a:solidFill>
                <a:schemeClr val="bg1"/>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729" y="982844"/>
            <a:ext cx="5948813" cy="4461610"/>
          </a:xfrm>
          <a:prstGeom prst="rect">
            <a:avLst/>
          </a:prstGeom>
        </p:spPr>
      </p:pic>
      <p:sp>
        <p:nvSpPr>
          <p:cNvPr id="6" name="TextBox 5"/>
          <p:cNvSpPr txBox="1"/>
          <p:nvPr/>
        </p:nvSpPr>
        <p:spPr>
          <a:xfrm>
            <a:off x="331744" y="5704514"/>
            <a:ext cx="8594142" cy="584775"/>
          </a:xfrm>
          <a:prstGeom prst="rect">
            <a:avLst/>
          </a:prstGeom>
          <a:noFill/>
        </p:spPr>
        <p:txBody>
          <a:bodyPr wrap="square" rtlCol="0">
            <a:spAutoFit/>
          </a:bodyPr>
          <a:lstStyle/>
          <a:p>
            <a:r>
              <a:rPr lang="en-GB" dirty="0"/>
              <a:t>Agenda and conclusions: </a:t>
            </a:r>
            <a:r>
              <a:rPr lang="en-GB" u="sng" dirty="0">
                <a:hlinkClick r:id="rId4"/>
              </a:rPr>
              <a:t>https://ec.europa.eu/energy/en/events/energy-infrastructure-forum</a:t>
            </a:r>
            <a:endParaRPr lang="en-GB" dirty="0"/>
          </a:p>
          <a:p>
            <a:endParaRPr lang="en-GB" dirty="0"/>
          </a:p>
        </p:txBody>
      </p:sp>
    </p:spTree>
    <p:extLst>
      <p:ext uri="{BB962C8B-B14F-4D97-AF65-F5344CB8AC3E}">
        <p14:creationId xmlns:p14="http://schemas.microsoft.com/office/powerpoint/2010/main" val="309862033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460375" y="973124"/>
            <a:ext cx="8226423" cy="4987100"/>
          </a:xfrm>
          <a:prstGeom prst="rect">
            <a:avLst/>
          </a:prstGeom>
        </p:spPr>
        <p:txBody>
          <a:bodyPr/>
          <a:lstStyle/>
          <a:p>
            <a:pPr>
              <a:spcBef>
                <a:spcPts val="600"/>
              </a:spcBef>
              <a:spcAft>
                <a:spcPts val="600"/>
              </a:spcAft>
            </a:pPr>
            <a:r>
              <a:rPr lang="en-GB" sz="2000" dirty="0" smtClean="0"/>
              <a:t>Regional </a:t>
            </a:r>
            <a:r>
              <a:rPr lang="en-GB" sz="2000" dirty="0"/>
              <a:t>cooperation groups should be driven by concrete needs. </a:t>
            </a:r>
            <a:r>
              <a:rPr lang="en-GB" sz="2000" dirty="0" smtClean="0"/>
              <a:t>An </a:t>
            </a:r>
            <a:r>
              <a:rPr lang="en-GB" sz="2000" dirty="0"/>
              <a:t>inclusive approach, involving all stakeholders (civil society, industry, etc.) is essential to effectively support the realization of PCIs </a:t>
            </a:r>
            <a:endParaRPr lang="en-GB" sz="2000" dirty="0" smtClean="0"/>
          </a:p>
          <a:p>
            <a:pPr>
              <a:spcBef>
                <a:spcPts val="600"/>
              </a:spcBef>
              <a:spcAft>
                <a:spcPts val="600"/>
              </a:spcAft>
            </a:pPr>
            <a:r>
              <a:rPr lang="en-GB" sz="2000" dirty="0" smtClean="0"/>
              <a:t>The </a:t>
            </a:r>
            <a:r>
              <a:rPr lang="en-GB" sz="2000" dirty="0"/>
              <a:t>CESEC High Level Group </a:t>
            </a:r>
            <a:r>
              <a:rPr lang="en-GB" sz="2000" dirty="0" smtClean="0"/>
              <a:t>should work </a:t>
            </a:r>
            <a:r>
              <a:rPr lang="en-GB" sz="2000" dirty="0"/>
              <a:t>vigorously towards delivering the priority infrastructure projects and regulatory initiatives that are essential to the development of an integrated and competitive gas market in the </a:t>
            </a:r>
            <a:r>
              <a:rPr lang="en-GB" sz="2000" dirty="0" smtClean="0"/>
              <a:t>region; it is necessary </a:t>
            </a:r>
            <a:r>
              <a:rPr lang="en-GB" sz="2000" dirty="0"/>
              <a:t>to further develop close links in infrastructure between the Energy Community, CESEC and other regional cooperation </a:t>
            </a:r>
            <a:r>
              <a:rPr lang="en-GB" sz="2000" dirty="0" smtClean="0"/>
              <a:t>structures</a:t>
            </a:r>
          </a:p>
          <a:p>
            <a:pPr>
              <a:spcBef>
                <a:spcPts val="600"/>
              </a:spcBef>
              <a:spcAft>
                <a:spcPts val="600"/>
              </a:spcAft>
            </a:pPr>
            <a:r>
              <a:rPr lang="en-GB" sz="2000" dirty="0"/>
              <a:t>the Regional Groups </a:t>
            </a:r>
            <a:r>
              <a:rPr lang="en-GB" sz="2000" dirty="0" smtClean="0"/>
              <a:t>should use </a:t>
            </a:r>
            <a:r>
              <a:rPr lang="en-GB" sz="2000" dirty="0"/>
              <a:t>information on project progress, including on significant rescheduling or lack of advancement, as a factor in the PCI identification process</a:t>
            </a:r>
          </a:p>
        </p:txBody>
      </p:sp>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Relevant parts conclusions (1)</a:t>
            </a:r>
            <a:endParaRPr lang="en-GB" sz="2800" dirty="0">
              <a:solidFill>
                <a:schemeClr val="bg1"/>
              </a:solidFill>
            </a:endParaRPr>
          </a:p>
        </p:txBody>
      </p:sp>
    </p:spTree>
    <p:extLst>
      <p:ext uri="{BB962C8B-B14F-4D97-AF65-F5344CB8AC3E}">
        <p14:creationId xmlns:p14="http://schemas.microsoft.com/office/powerpoint/2010/main" val="27394053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p:cNvSpPr>
            <a:spLocks noGrp="1"/>
          </p:cNvSpPr>
          <p:nvPr>
            <p:ph type="subTitle" idx="4294967295"/>
          </p:nvPr>
        </p:nvSpPr>
        <p:spPr>
          <a:xfrm>
            <a:off x="460375" y="973124"/>
            <a:ext cx="8226423" cy="4987100"/>
          </a:xfrm>
          <a:prstGeom prst="rect">
            <a:avLst/>
          </a:prstGeom>
        </p:spPr>
        <p:txBody>
          <a:bodyPr/>
          <a:lstStyle/>
          <a:p>
            <a:pPr>
              <a:spcBef>
                <a:spcPts val="600"/>
              </a:spcBef>
              <a:spcAft>
                <a:spcPts val="600"/>
              </a:spcAft>
            </a:pPr>
            <a:r>
              <a:rPr lang="en-GB" sz="2000" dirty="0" smtClean="0"/>
              <a:t>The </a:t>
            </a:r>
            <a:r>
              <a:rPr lang="en-GB" sz="2000" dirty="0"/>
              <a:t>ENTSOs </a:t>
            </a:r>
            <a:r>
              <a:rPr lang="en-GB" sz="2000" dirty="0" smtClean="0"/>
              <a:t>should set </a:t>
            </a:r>
            <a:r>
              <a:rPr lang="en-GB" sz="2000" dirty="0"/>
              <a:t>up expert groups on implementation of transmission projects in the electricity and gas sectors respectively. The experts shall examine options relevant to each sector to support the timely implementation of infrastructure projects. They shall identify, where relevant, and implement approaches that for example can help to get more acceptance from residents, that bring value locally and that facilitate political buy-in on all levels. The expert groups shall report in writing to the participants of the Forum on their findings and the progress achieved</a:t>
            </a:r>
            <a:r>
              <a:rPr lang="en-GB" sz="2000" dirty="0" smtClean="0"/>
              <a:t>.</a:t>
            </a:r>
            <a:endParaRPr lang="en-GB" sz="2000" dirty="0"/>
          </a:p>
        </p:txBody>
      </p:sp>
      <p:sp>
        <p:nvSpPr>
          <p:cNvPr id="9" name="AutoShape 2" descr="Resultado de imagen de improvement ic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8" name="Picture 4" descr="http://www.parascript.com/wp-content/uploads/2013/08/icon38Improvement.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15806" y="6764444"/>
            <a:ext cx="766652" cy="574989"/>
          </a:xfrm>
          <a:prstGeom prst="rect">
            <a:avLst/>
          </a:prstGeom>
          <a:noFill/>
          <a:extLst>
            <a:ext uri="{909E8E84-426E-40DD-AFC4-6F175D3DCCD1}">
              <a14:hiddenFill xmlns:a14="http://schemas.microsoft.com/office/drawing/2010/main">
                <a:solidFill>
                  <a:srgbClr val="FFFFFF"/>
                </a:solidFill>
              </a14:hiddenFill>
            </a:ext>
          </a:extLst>
        </p:spPr>
      </p:pic>
      <p:sp>
        <p:nvSpPr>
          <p:cNvPr id="21" name="Titel 1"/>
          <p:cNvSpPr txBox="1">
            <a:spLocks/>
          </p:cNvSpPr>
          <p:nvPr/>
        </p:nvSpPr>
        <p:spPr bwMode="auto">
          <a:xfrm>
            <a:off x="2576148" y="3175"/>
            <a:ext cx="7060468" cy="7016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eaLnBrk="0" fontAlgn="base" hangingPunct="0">
              <a:lnSpc>
                <a:spcPct val="90000"/>
              </a:lnSpc>
              <a:spcBef>
                <a:spcPct val="0"/>
              </a:spcBef>
              <a:spcAft>
                <a:spcPct val="0"/>
              </a:spcAft>
              <a:defRPr sz="3200" b="1" i="0" baseline="0">
                <a:solidFill>
                  <a:srgbClr val="005BAB"/>
                </a:solidFill>
                <a:latin typeface="Verdana" pitchFamily="34" charset="0"/>
                <a:ea typeface="MS PGothic" pitchFamily="34" charset="-128"/>
                <a:cs typeface="+mj-cs"/>
              </a:defRPr>
            </a:lvl1pPr>
            <a:lvl2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2pPr>
            <a:lvl3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3pPr>
            <a:lvl4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4pPr>
            <a:lvl5pPr algn="l" rtl="0" eaLnBrk="0" fontAlgn="base" hangingPunct="0">
              <a:lnSpc>
                <a:spcPct val="90000"/>
              </a:lnSpc>
              <a:spcBef>
                <a:spcPct val="0"/>
              </a:spcBef>
              <a:spcAft>
                <a:spcPct val="0"/>
              </a:spcAft>
              <a:defRPr sz="3200">
                <a:solidFill>
                  <a:schemeClr val="tx1"/>
                </a:solidFill>
                <a:latin typeface="Verdana" pitchFamily="34" charset="0"/>
                <a:ea typeface="MS PGothic" pitchFamily="34" charset="-128"/>
              </a:defRPr>
            </a:lvl5pPr>
            <a:lvl6pPr marL="457200" algn="l" rtl="0" eaLnBrk="1" fontAlgn="base" hangingPunct="1">
              <a:lnSpc>
                <a:spcPct val="90000"/>
              </a:lnSpc>
              <a:spcBef>
                <a:spcPct val="0"/>
              </a:spcBef>
              <a:spcAft>
                <a:spcPct val="0"/>
              </a:spcAft>
              <a:defRPr sz="3200">
                <a:solidFill>
                  <a:schemeClr val="tx1"/>
                </a:solidFill>
                <a:latin typeface="Arial" charset="0"/>
              </a:defRPr>
            </a:lvl6pPr>
            <a:lvl7pPr marL="914400" algn="l" rtl="0" eaLnBrk="1" fontAlgn="base" hangingPunct="1">
              <a:lnSpc>
                <a:spcPct val="90000"/>
              </a:lnSpc>
              <a:spcBef>
                <a:spcPct val="0"/>
              </a:spcBef>
              <a:spcAft>
                <a:spcPct val="0"/>
              </a:spcAft>
              <a:defRPr sz="3200">
                <a:solidFill>
                  <a:schemeClr val="tx1"/>
                </a:solidFill>
                <a:latin typeface="Arial" charset="0"/>
              </a:defRPr>
            </a:lvl7pPr>
            <a:lvl8pPr marL="1371600" algn="l" rtl="0" eaLnBrk="1" fontAlgn="base" hangingPunct="1">
              <a:lnSpc>
                <a:spcPct val="90000"/>
              </a:lnSpc>
              <a:spcBef>
                <a:spcPct val="0"/>
              </a:spcBef>
              <a:spcAft>
                <a:spcPct val="0"/>
              </a:spcAft>
              <a:defRPr sz="3200">
                <a:solidFill>
                  <a:schemeClr val="tx1"/>
                </a:solidFill>
                <a:latin typeface="Arial" charset="0"/>
              </a:defRPr>
            </a:lvl8pPr>
            <a:lvl9pPr marL="1828800" algn="l" rtl="0" eaLnBrk="1" fontAlgn="base" hangingPunct="1">
              <a:lnSpc>
                <a:spcPct val="90000"/>
              </a:lnSpc>
              <a:spcBef>
                <a:spcPct val="0"/>
              </a:spcBef>
              <a:spcAft>
                <a:spcPct val="0"/>
              </a:spcAft>
              <a:defRPr sz="3200">
                <a:solidFill>
                  <a:schemeClr val="tx1"/>
                </a:solidFill>
                <a:latin typeface="Arial" charset="0"/>
              </a:defRPr>
            </a:lvl9pPr>
          </a:lstStyle>
          <a:p>
            <a:pPr lvl="0"/>
            <a:r>
              <a:rPr lang="en-GB" sz="2800" dirty="0" smtClean="0">
                <a:solidFill>
                  <a:schemeClr val="bg1"/>
                </a:solidFill>
              </a:rPr>
              <a:t>Relevant parts conclusions (2)</a:t>
            </a:r>
            <a:endParaRPr lang="en-GB" sz="2800" dirty="0">
              <a:solidFill>
                <a:schemeClr val="bg1"/>
              </a:solidFill>
            </a:endParaRPr>
          </a:p>
        </p:txBody>
      </p:sp>
    </p:spTree>
    <p:extLst>
      <p:ext uri="{BB962C8B-B14F-4D97-AF65-F5344CB8AC3E}">
        <p14:creationId xmlns:p14="http://schemas.microsoft.com/office/powerpoint/2010/main" val="318355855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3">
            <a:extLst>
              <a:ext uri="{28A0092B-C50C-407E-A947-70E740481C1C}">
                <a14:useLocalDpi xmlns:a14="http://schemas.microsoft.com/office/drawing/2010/main" val="0"/>
              </a:ext>
            </a:extLst>
          </a:blip>
          <a:stretch>
            <a:fillRect/>
          </a:stretch>
        </p:blipFill>
        <p:spPr>
          <a:xfrm>
            <a:off x="70908" y="1134533"/>
            <a:ext cx="5271559" cy="3413141"/>
          </a:xfrm>
          <a:prstGeom prst="rect">
            <a:avLst/>
          </a:prstGeom>
        </p:spPr>
      </p:pic>
      <p:sp>
        <p:nvSpPr>
          <p:cNvPr id="4" name="Title 3"/>
          <p:cNvSpPr>
            <a:spLocks noGrp="1"/>
          </p:cNvSpPr>
          <p:nvPr>
            <p:ph type="title"/>
          </p:nvPr>
        </p:nvSpPr>
        <p:spPr>
          <a:xfrm>
            <a:off x="2232379" y="93134"/>
            <a:ext cx="6767688" cy="614061"/>
          </a:xfrm>
        </p:spPr>
        <p:txBody>
          <a:bodyPr/>
          <a:lstStyle/>
          <a:p>
            <a:r>
              <a:rPr lang="en-GB" sz="2400" dirty="0" smtClean="0">
                <a:solidFill>
                  <a:schemeClr val="bg1"/>
                </a:solidFill>
              </a:rPr>
              <a:t>Hosting Countries PCIs</a:t>
            </a:r>
            <a:endParaRPr lang="en-GB" sz="2400" dirty="0">
              <a:solidFill>
                <a:schemeClr val="bg1"/>
              </a:solidFill>
            </a:endParaRPr>
          </a:p>
        </p:txBody>
      </p:sp>
      <p:pic>
        <p:nvPicPr>
          <p:cNvPr id="3" name="Picture 2"/>
          <p:cNvPicPr/>
          <p:nvPr/>
        </p:nvPicPr>
        <p:blipFill rotWithShape="1">
          <a:blip r:embed="rId4">
            <a:extLst>
              <a:ext uri="{28A0092B-C50C-407E-A947-70E740481C1C}">
                <a14:useLocalDpi xmlns:a14="http://schemas.microsoft.com/office/drawing/2010/main" val="0"/>
              </a:ext>
            </a:extLst>
          </a:blip>
          <a:srcRect l="21550" t="545" r="17571" b="5753"/>
          <a:stretch/>
        </p:blipFill>
        <p:spPr bwMode="auto">
          <a:xfrm>
            <a:off x="4555068" y="2218266"/>
            <a:ext cx="4445000" cy="4035425"/>
          </a:xfrm>
          <a:prstGeom prst="rect">
            <a:avLst/>
          </a:prstGeom>
          <a:ln>
            <a:noFill/>
          </a:ln>
          <a:extLst>
            <a:ext uri="{53640926-AAD7-44D8-BBD7-CCE9431645EC}">
              <a14:shadowObscured xmlns:a14="http://schemas.microsoft.com/office/drawing/2010/main"/>
            </a:ext>
          </a:extLst>
        </p:spPr>
      </p:pic>
      <p:sp>
        <p:nvSpPr>
          <p:cNvPr id="2" name="TextBox 1"/>
          <p:cNvSpPr txBox="1"/>
          <p:nvPr/>
        </p:nvSpPr>
        <p:spPr>
          <a:xfrm>
            <a:off x="70908" y="790601"/>
            <a:ext cx="1334020" cy="338554"/>
          </a:xfrm>
          <a:prstGeom prst="rect">
            <a:avLst/>
          </a:prstGeom>
          <a:noFill/>
        </p:spPr>
        <p:txBody>
          <a:bodyPr wrap="none" rtlCol="0">
            <a:spAutoFit/>
          </a:bodyPr>
          <a:lstStyle/>
          <a:p>
            <a:r>
              <a:rPr lang="en-GB" sz="1600" b="1" i="1" dirty="0" smtClean="0">
                <a:solidFill>
                  <a:srgbClr val="005BA1"/>
                </a:solidFill>
              </a:rPr>
              <a:t>Electricity</a:t>
            </a:r>
            <a:endParaRPr lang="en-GB" sz="1600" b="1" i="1" dirty="0">
              <a:solidFill>
                <a:srgbClr val="005BA1"/>
              </a:solidFill>
            </a:endParaRPr>
          </a:p>
        </p:txBody>
      </p:sp>
      <p:sp>
        <p:nvSpPr>
          <p:cNvPr id="6" name="TextBox 5"/>
          <p:cNvSpPr txBox="1"/>
          <p:nvPr/>
        </p:nvSpPr>
        <p:spPr>
          <a:xfrm>
            <a:off x="8389003" y="1888291"/>
            <a:ext cx="611065" cy="338554"/>
          </a:xfrm>
          <a:prstGeom prst="rect">
            <a:avLst/>
          </a:prstGeom>
          <a:noFill/>
        </p:spPr>
        <p:txBody>
          <a:bodyPr wrap="none" rtlCol="0">
            <a:spAutoFit/>
          </a:bodyPr>
          <a:lstStyle/>
          <a:p>
            <a:r>
              <a:rPr lang="en-GB" sz="1600" b="1" i="1" dirty="0" smtClean="0">
                <a:solidFill>
                  <a:srgbClr val="005BA1"/>
                </a:solidFill>
              </a:rPr>
              <a:t>Gas</a:t>
            </a:r>
            <a:endParaRPr lang="en-GB" sz="1600" b="1" i="1" dirty="0">
              <a:solidFill>
                <a:srgbClr val="005BA1"/>
              </a:solidFill>
            </a:endParaRPr>
          </a:p>
        </p:txBody>
      </p:sp>
    </p:spTree>
    <p:extLst>
      <p:ext uri="{BB962C8B-B14F-4D97-AF65-F5344CB8AC3E}">
        <p14:creationId xmlns:p14="http://schemas.microsoft.com/office/powerpoint/2010/main" val="22723721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379" y="93134"/>
            <a:ext cx="6767688" cy="614061"/>
          </a:xfrm>
        </p:spPr>
        <p:txBody>
          <a:bodyPr/>
          <a:lstStyle/>
          <a:p>
            <a:r>
              <a:rPr lang="en-GB" sz="2400" dirty="0">
                <a:solidFill>
                  <a:schemeClr val="bg1"/>
                </a:solidFill>
              </a:rPr>
              <a:t>Main </a:t>
            </a:r>
            <a:r>
              <a:rPr lang="en-GB" sz="2400" dirty="0" smtClean="0">
                <a:solidFill>
                  <a:schemeClr val="bg1"/>
                </a:solidFill>
              </a:rPr>
              <a:t>findings (1)</a:t>
            </a:r>
            <a:endParaRPr lang="en-GB" sz="2400" dirty="0">
              <a:solidFill>
                <a:schemeClr val="bg1"/>
              </a:solidFill>
            </a:endParaRPr>
          </a:p>
        </p:txBody>
      </p:sp>
      <p:grpSp>
        <p:nvGrpSpPr>
          <p:cNvPr id="13" name="Group 12"/>
          <p:cNvGrpSpPr/>
          <p:nvPr/>
        </p:nvGrpSpPr>
        <p:grpSpPr>
          <a:xfrm>
            <a:off x="428626" y="944792"/>
            <a:ext cx="8047638" cy="1124250"/>
            <a:chOff x="428626" y="3011089"/>
            <a:chExt cx="8047638" cy="1124250"/>
          </a:xfrm>
        </p:grpSpPr>
        <p:pic>
          <p:nvPicPr>
            <p:cNvPr id="5" name="Picture 4"/>
            <p:cNvPicPr>
              <a:picLocks noChangeAspect="1"/>
            </p:cNvPicPr>
            <p:nvPr/>
          </p:nvPicPr>
          <p:blipFill>
            <a:blip r:embed="rId3"/>
            <a:stretch>
              <a:fillRect/>
            </a:stretch>
          </p:blipFill>
          <p:spPr>
            <a:xfrm>
              <a:off x="7126063" y="3065359"/>
              <a:ext cx="1350201" cy="1014412"/>
            </a:xfrm>
            <a:prstGeom prst="rect">
              <a:avLst/>
            </a:prstGeom>
          </p:spPr>
        </p:pic>
        <p:sp>
          <p:nvSpPr>
            <p:cNvPr id="6" name="Rounded Rectangle 5"/>
            <p:cNvSpPr/>
            <p:nvPr/>
          </p:nvSpPr>
          <p:spPr>
            <a:xfrm>
              <a:off x="428626" y="3011089"/>
              <a:ext cx="6210300" cy="1124250"/>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1600" dirty="0" smtClean="0">
                  <a:solidFill>
                    <a:schemeClr val="tx1"/>
                  </a:solidFill>
                </a:rPr>
                <a:t>Approximately </a:t>
              </a:r>
              <a:r>
                <a:rPr lang="en-GB" sz="1600" b="1" dirty="0" smtClean="0">
                  <a:solidFill>
                    <a:schemeClr val="tx1"/>
                  </a:solidFill>
                </a:rPr>
                <a:t>half of the PCIs are on time, </a:t>
              </a:r>
              <a:r>
                <a:rPr lang="en-GB" sz="1600" dirty="0" smtClean="0">
                  <a:solidFill>
                    <a:schemeClr val="tx1"/>
                  </a:solidFill>
                </a:rPr>
                <a:t>while half are delayed or rescheduled on each list.</a:t>
              </a:r>
            </a:p>
            <a:p>
              <a:pPr lvl="0" algn="ctr"/>
              <a:r>
                <a:rPr lang="en-GB" sz="1600" dirty="0">
                  <a:solidFill>
                    <a:schemeClr val="tx1"/>
                  </a:solidFill>
                </a:rPr>
                <a:t>S</a:t>
              </a:r>
              <a:r>
                <a:rPr lang="en-GB" sz="1600" dirty="0" smtClean="0">
                  <a:solidFill>
                    <a:schemeClr val="tx1"/>
                  </a:solidFill>
                </a:rPr>
                <a:t>ome of the PCIs have been accumulating postponement (delays or rescheduling) since 2012/2013.</a:t>
              </a:r>
              <a:endParaRPr lang="en-GB" sz="1600" dirty="0"/>
            </a:p>
          </p:txBody>
        </p:sp>
      </p:grpSp>
      <p:grpSp>
        <p:nvGrpSpPr>
          <p:cNvPr id="2" name="Group 1"/>
          <p:cNvGrpSpPr/>
          <p:nvPr/>
        </p:nvGrpSpPr>
        <p:grpSpPr>
          <a:xfrm>
            <a:off x="406402" y="4270663"/>
            <a:ext cx="7874348" cy="1359422"/>
            <a:chOff x="406402" y="4270663"/>
            <a:chExt cx="7874348" cy="1359422"/>
          </a:xfrm>
        </p:grpSpPr>
        <p:sp>
          <p:nvSpPr>
            <p:cNvPr id="24" name="Rounded Rectangle 23"/>
            <p:cNvSpPr/>
            <p:nvPr/>
          </p:nvSpPr>
          <p:spPr>
            <a:xfrm>
              <a:off x="406402" y="4325591"/>
              <a:ext cx="6210300" cy="1304494"/>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Only 2 rounds of PCI monitoring have taken place so far. Some patterns and features are visible but not long-term trends (observations are available for about 3 years or less).</a:t>
              </a:r>
              <a:endParaRPr lang="en-GB" dirty="0">
                <a:solidFill>
                  <a:schemeClr val="tx1"/>
                </a:solidFill>
              </a:endParaRPr>
            </a:p>
          </p:txBody>
        </p:sp>
        <p:pic>
          <p:nvPicPr>
            <p:cNvPr id="1026" name="Picture 2" descr="http://www.pramodmadhuluthra.com/images/disclai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17849" y="4270663"/>
              <a:ext cx="1162901" cy="1292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406402" y="2230813"/>
            <a:ext cx="7699238" cy="961258"/>
            <a:chOff x="406402" y="2230813"/>
            <a:chExt cx="7699238" cy="961258"/>
          </a:xfrm>
        </p:grpSpPr>
        <p:sp>
          <p:nvSpPr>
            <p:cNvPr id="8" name="Rounded Rectangle 7"/>
            <p:cNvSpPr/>
            <p:nvPr/>
          </p:nvSpPr>
          <p:spPr>
            <a:xfrm>
              <a:off x="406402" y="2333989"/>
              <a:ext cx="6210300" cy="731045"/>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For almost 1 in 4 projects</a:t>
              </a:r>
              <a:br>
                <a:rPr lang="en-GB" dirty="0" smtClean="0">
                  <a:solidFill>
                    <a:schemeClr val="tx1"/>
                  </a:solidFill>
                </a:rPr>
              </a:br>
              <a:r>
                <a:rPr lang="en-GB" b="1" dirty="0" smtClean="0">
                  <a:solidFill>
                    <a:schemeClr val="tx1"/>
                  </a:solidFill>
                </a:rPr>
                <a:t>no activity was reported for </a:t>
              </a:r>
              <a:r>
                <a:rPr lang="en-GB" dirty="0" smtClean="0">
                  <a:solidFill>
                    <a:schemeClr val="tx1"/>
                  </a:solidFill>
                </a:rPr>
                <a:t>2015.</a:t>
              </a:r>
              <a:endParaRPr lang="en-GB" dirty="0"/>
            </a:p>
          </p:txBody>
        </p:sp>
        <p:pic>
          <p:nvPicPr>
            <p:cNvPr id="9" name="Picture 8"/>
            <p:cNvPicPr>
              <a:picLocks noChangeAspect="1"/>
            </p:cNvPicPr>
            <p:nvPr/>
          </p:nvPicPr>
          <p:blipFill>
            <a:blip r:embed="rId5"/>
            <a:stretch>
              <a:fillRect/>
            </a:stretch>
          </p:blipFill>
          <p:spPr>
            <a:xfrm>
              <a:off x="7414517" y="2230813"/>
              <a:ext cx="691123" cy="961258"/>
            </a:xfrm>
            <a:prstGeom prst="rect">
              <a:avLst/>
            </a:prstGeom>
          </p:spPr>
        </p:pic>
      </p:grpSp>
      <p:grpSp>
        <p:nvGrpSpPr>
          <p:cNvPr id="11" name="Group 10"/>
          <p:cNvGrpSpPr/>
          <p:nvPr/>
        </p:nvGrpSpPr>
        <p:grpSpPr>
          <a:xfrm>
            <a:off x="428626" y="3241820"/>
            <a:ext cx="7677014" cy="903429"/>
            <a:chOff x="428626" y="3241820"/>
            <a:chExt cx="7677014" cy="903429"/>
          </a:xfrm>
        </p:grpSpPr>
        <p:sp>
          <p:nvSpPr>
            <p:cNvPr id="21" name="Rounded Rectangle 20"/>
            <p:cNvSpPr/>
            <p:nvPr/>
          </p:nvSpPr>
          <p:spPr>
            <a:xfrm>
              <a:off x="428626" y="3241820"/>
              <a:ext cx="6210300" cy="884634"/>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71463" lvl="0" indent="-271463" algn="ctr">
                <a:spcAft>
                  <a:spcPts val="2400"/>
                </a:spcAft>
              </a:pPr>
              <a:r>
                <a:rPr lang="en-GB" dirty="0">
                  <a:solidFill>
                    <a:schemeClr val="tx1"/>
                  </a:solidFill>
                </a:rPr>
                <a:t>For most of the </a:t>
              </a:r>
              <a:r>
                <a:rPr lang="en-GB" dirty="0" smtClean="0">
                  <a:solidFill>
                    <a:schemeClr val="tx1"/>
                  </a:solidFill>
                </a:rPr>
                <a:t>“old” PCIs</a:t>
              </a:r>
              <a:br>
                <a:rPr lang="en-GB" dirty="0" smtClean="0">
                  <a:solidFill>
                    <a:schemeClr val="tx1"/>
                  </a:solidFill>
                </a:rPr>
              </a:br>
              <a:r>
                <a:rPr lang="en-GB" b="1" dirty="0" smtClean="0">
                  <a:solidFill>
                    <a:schemeClr val="tx1"/>
                  </a:solidFill>
                </a:rPr>
                <a:t>no advancement</a:t>
              </a:r>
              <a:r>
                <a:rPr lang="en-GB" b="1" dirty="0" smtClean="0">
                  <a:solidFill>
                    <a:srgbClr val="00B050"/>
                  </a:solidFill>
                </a:rPr>
                <a:t> </a:t>
              </a:r>
              <a:r>
                <a:rPr lang="en-GB" b="1" dirty="0" smtClean="0">
                  <a:solidFill>
                    <a:schemeClr val="tx1"/>
                  </a:solidFill>
                </a:rPr>
                <a:t>in </a:t>
              </a:r>
              <a:r>
                <a:rPr lang="en-GB" b="1" dirty="0">
                  <a:solidFill>
                    <a:schemeClr val="tx1"/>
                  </a:solidFill>
                </a:rPr>
                <a:t>their </a:t>
              </a:r>
              <a:r>
                <a:rPr lang="en-GB" b="1" dirty="0" smtClean="0">
                  <a:solidFill>
                    <a:schemeClr val="tx1"/>
                  </a:solidFill>
                </a:rPr>
                <a:t>implementation </a:t>
              </a:r>
              <a:r>
                <a:rPr lang="en-GB" b="1" dirty="0">
                  <a:solidFill>
                    <a:schemeClr val="tx1"/>
                  </a:solidFill>
                </a:rPr>
                <a:t>status</a:t>
              </a:r>
              <a:r>
                <a:rPr lang="en-GB" dirty="0">
                  <a:solidFill>
                    <a:schemeClr val="tx1"/>
                  </a:solidFill>
                </a:rPr>
                <a:t> </a:t>
              </a:r>
              <a:r>
                <a:rPr lang="en-GB" dirty="0" smtClean="0">
                  <a:solidFill>
                    <a:schemeClr val="tx1"/>
                  </a:solidFill>
                </a:rPr>
                <a:t>was reported for</a:t>
              </a:r>
              <a:r>
                <a:rPr lang="en-GB" dirty="0" smtClean="0">
                  <a:solidFill>
                    <a:srgbClr val="00B050"/>
                  </a:solidFill>
                </a:rPr>
                <a:t> </a:t>
              </a:r>
              <a:r>
                <a:rPr lang="en-GB" dirty="0">
                  <a:solidFill>
                    <a:schemeClr val="tx1"/>
                  </a:solidFill>
                </a:rPr>
                <a:t>2015.</a:t>
              </a:r>
            </a:p>
          </p:txBody>
        </p:sp>
        <p:pic>
          <p:nvPicPr>
            <p:cNvPr id="18" name="Picture 2" descr="http://www.pramodmadhuluthra.com/images/disclaime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2960" y="3241820"/>
              <a:ext cx="812680" cy="90342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910462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379" y="93134"/>
            <a:ext cx="6767688" cy="614061"/>
          </a:xfrm>
        </p:spPr>
        <p:txBody>
          <a:bodyPr/>
          <a:lstStyle/>
          <a:p>
            <a:r>
              <a:rPr lang="en-GB" sz="2400" dirty="0">
                <a:solidFill>
                  <a:schemeClr val="bg1"/>
                </a:solidFill>
              </a:rPr>
              <a:t>Main </a:t>
            </a:r>
            <a:r>
              <a:rPr lang="en-GB" sz="2400" dirty="0" smtClean="0">
                <a:solidFill>
                  <a:schemeClr val="bg1"/>
                </a:solidFill>
              </a:rPr>
              <a:t>findings (2)</a:t>
            </a:r>
            <a:endParaRPr lang="en-GB" sz="2400" dirty="0">
              <a:solidFill>
                <a:schemeClr val="bg1"/>
              </a:solidFill>
            </a:endParaRPr>
          </a:p>
        </p:txBody>
      </p:sp>
      <p:sp>
        <p:nvSpPr>
          <p:cNvPr id="11" name="AutoShape 8" descr="https://upload.wikimedia.org/wikipedia/commons/c/c4/Ambox_blue_question.svg"/>
          <p:cNvSpPr>
            <a:spLocks noChangeAspect="1" noChangeArrowheads="1"/>
          </p:cNvSpPr>
          <p:nvPr/>
        </p:nvSpPr>
        <p:spPr bwMode="auto">
          <a:xfrm>
            <a:off x="155574" y="-144463"/>
            <a:ext cx="2701925" cy="2701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16" name="Group 15"/>
          <p:cNvGrpSpPr/>
          <p:nvPr/>
        </p:nvGrpSpPr>
        <p:grpSpPr>
          <a:xfrm>
            <a:off x="428626" y="1041723"/>
            <a:ext cx="7950875" cy="1515748"/>
            <a:chOff x="428626" y="5351095"/>
            <a:chExt cx="7479722" cy="1281752"/>
          </a:xfrm>
        </p:grpSpPr>
        <p:sp>
          <p:nvSpPr>
            <p:cNvPr id="19" name="Rounded Rectangle 18"/>
            <p:cNvSpPr/>
            <p:nvPr/>
          </p:nvSpPr>
          <p:spPr>
            <a:xfrm>
              <a:off x="428626" y="5351095"/>
              <a:ext cx="6210300" cy="1281752"/>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2400"/>
                </a:spcAft>
              </a:pPr>
              <a:r>
                <a:rPr lang="en-GB" b="1" dirty="0" smtClean="0">
                  <a:solidFill>
                    <a:schemeClr val="tx1"/>
                  </a:solidFill>
                </a:rPr>
                <a:t>Delays</a:t>
              </a:r>
              <a:r>
                <a:rPr lang="en-GB" dirty="0" smtClean="0">
                  <a:solidFill>
                    <a:schemeClr val="tx1"/>
                  </a:solidFill>
                </a:rPr>
                <a:t> usually take place in a more advanced stage (in permitting, and </a:t>
              </a:r>
              <a:r>
                <a:rPr lang="en-GB" dirty="0">
                  <a:solidFill>
                    <a:schemeClr val="tx1"/>
                  </a:solidFill>
                </a:rPr>
                <a:t>in </a:t>
              </a:r>
              <a:r>
                <a:rPr lang="en-GB" dirty="0" smtClean="0">
                  <a:solidFill>
                    <a:schemeClr val="tx1"/>
                  </a:solidFill>
                </a:rPr>
                <a:t>gas also during construction) and </a:t>
              </a:r>
              <a:r>
                <a:rPr lang="en-GB" b="1" dirty="0" smtClean="0">
                  <a:solidFill>
                    <a:schemeClr val="tx1"/>
                  </a:solidFill>
                </a:rPr>
                <a:t>rescheduling</a:t>
              </a:r>
              <a:r>
                <a:rPr lang="en-GB" dirty="0" smtClean="0">
                  <a:solidFill>
                    <a:schemeClr val="tx1"/>
                  </a:solidFill>
                </a:rPr>
                <a:t> in the less advanced stages (consideration and planning phase). </a:t>
              </a:r>
              <a:endParaRPr lang="en-GB" dirty="0">
                <a:solidFill>
                  <a:srgbClr val="FF0000"/>
                </a:solidFill>
              </a:endParaRPr>
            </a:p>
          </p:txBody>
        </p:sp>
        <p:pic>
          <p:nvPicPr>
            <p:cNvPr id="2064" name="Picture 16" descr="http://kajarikbela.hu/wp-content/uploads/2011/09/stopper-ora.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046025" y="5544131"/>
              <a:ext cx="862323" cy="97248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428626" y="2902852"/>
            <a:ext cx="8218820" cy="1444296"/>
            <a:chOff x="428626" y="1301930"/>
            <a:chExt cx="8218820" cy="1444296"/>
          </a:xfrm>
        </p:grpSpPr>
        <p:sp>
          <p:nvSpPr>
            <p:cNvPr id="8" name="Rounded Rectangle 7"/>
            <p:cNvSpPr/>
            <p:nvPr/>
          </p:nvSpPr>
          <p:spPr>
            <a:xfrm>
              <a:off x="428626" y="1301930"/>
              <a:ext cx="6603274" cy="1444296"/>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b="1" dirty="0" smtClean="0">
                  <a:solidFill>
                    <a:schemeClr val="tx1"/>
                  </a:solidFill>
                </a:rPr>
                <a:t>Reasons for delays </a:t>
              </a:r>
              <a:r>
                <a:rPr lang="en-GB" dirty="0">
                  <a:solidFill>
                    <a:schemeClr val="tx1"/>
                  </a:solidFill>
                </a:rPr>
                <a:t>are diverse </a:t>
              </a:r>
              <a:r>
                <a:rPr lang="en-GB" dirty="0" smtClean="0">
                  <a:solidFill>
                    <a:schemeClr val="tx1"/>
                  </a:solidFill>
                </a:rPr>
                <a:t>and project-specific. The most frequently mentioned reason is linked to permitting and licensing. Promoters </a:t>
              </a:r>
              <a:r>
                <a:rPr lang="en-GB" dirty="0">
                  <a:solidFill>
                    <a:schemeClr val="tx1"/>
                  </a:solidFill>
                </a:rPr>
                <a:t>expect that the 3.5 year limit of permitting duration is </a:t>
              </a:r>
              <a:r>
                <a:rPr lang="en-GB" dirty="0" smtClean="0">
                  <a:solidFill>
                    <a:schemeClr val="tx1"/>
                  </a:solidFill>
                </a:rPr>
                <a:t>respected.</a:t>
              </a:r>
              <a:endParaRPr lang="en-GB" dirty="0"/>
            </a:p>
          </p:txBody>
        </p:sp>
        <p:pic>
          <p:nvPicPr>
            <p:cNvPr id="2052" name="Picture 4" descr="http://images.clipartpanda.com/stop-sign-clipart-z7TaM5XiA.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94913" y="1467037"/>
              <a:ext cx="1452533" cy="87662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 name="Group 2"/>
          <p:cNvGrpSpPr/>
          <p:nvPr/>
        </p:nvGrpSpPr>
        <p:grpSpPr>
          <a:xfrm>
            <a:off x="426843" y="4805303"/>
            <a:ext cx="8325361" cy="1159482"/>
            <a:chOff x="426843" y="4805303"/>
            <a:chExt cx="8325361" cy="1159482"/>
          </a:xfrm>
        </p:grpSpPr>
        <p:pic>
          <p:nvPicPr>
            <p:cNvPr id="2054" name="Picture 6" descr="http://www.partyplanblogs.com/wp_cms/back-to-basics/files/2012/05/Calendar-Reschedule-1024x777.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62859" y="4805303"/>
              <a:ext cx="1289345" cy="1159482"/>
            </a:xfrm>
            <a:prstGeom prst="rect">
              <a:avLst/>
            </a:prstGeom>
            <a:noFill/>
            <a:extLst>
              <a:ext uri="{909E8E84-426E-40DD-AFC4-6F175D3DCCD1}">
                <a14:hiddenFill xmlns:a14="http://schemas.microsoft.com/office/drawing/2010/main">
                  <a:solidFill>
                    <a:srgbClr val="FFFFFF"/>
                  </a:solidFill>
                </a14:hiddenFill>
              </a:ext>
            </a:extLst>
          </p:spPr>
        </p:pic>
        <p:sp>
          <p:nvSpPr>
            <p:cNvPr id="20" name="Rounded Rectangle 19"/>
            <p:cNvSpPr/>
            <p:nvPr/>
          </p:nvSpPr>
          <p:spPr>
            <a:xfrm>
              <a:off x="426843" y="4805303"/>
              <a:ext cx="6603274" cy="1159482"/>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dirty="0" smtClean="0">
                  <a:solidFill>
                    <a:schemeClr val="tx1"/>
                  </a:solidFill>
                </a:rPr>
                <a:t>The most frequently reported </a:t>
              </a:r>
              <a:r>
                <a:rPr lang="en-GB" b="1" dirty="0" smtClean="0">
                  <a:solidFill>
                    <a:schemeClr val="tx1"/>
                  </a:solidFill>
                </a:rPr>
                <a:t>reason for rescheduling </a:t>
              </a:r>
              <a:r>
                <a:rPr lang="en-GB" dirty="0" smtClean="0">
                  <a:solidFill>
                    <a:schemeClr val="tx1"/>
                  </a:solidFill>
                </a:rPr>
                <a:t>is related </a:t>
              </a:r>
              <a:r>
                <a:rPr lang="en-GB" dirty="0">
                  <a:solidFill>
                    <a:schemeClr val="tx1"/>
                  </a:solidFill>
                </a:rPr>
                <a:t>to uncertainties in the project’s implementation or to priority being </a:t>
              </a:r>
              <a:r>
                <a:rPr lang="en-GB" dirty="0" smtClean="0">
                  <a:solidFill>
                    <a:schemeClr val="tx1"/>
                  </a:solidFill>
                </a:rPr>
                <a:t>given by promoters </a:t>
              </a:r>
              <a:r>
                <a:rPr lang="en-GB" dirty="0">
                  <a:solidFill>
                    <a:schemeClr val="tx1"/>
                  </a:solidFill>
                </a:rPr>
                <a:t>to another project.</a:t>
              </a:r>
              <a:endParaRPr lang="en-GB" dirty="0"/>
            </a:p>
          </p:txBody>
        </p:sp>
      </p:grpSp>
    </p:spTree>
    <p:extLst>
      <p:ext uri="{BB962C8B-B14F-4D97-AF65-F5344CB8AC3E}">
        <p14:creationId xmlns:p14="http://schemas.microsoft.com/office/powerpoint/2010/main" val="258875647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2379" y="93134"/>
            <a:ext cx="6767688" cy="614061"/>
          </a:xfrm>
        </p:spPr>
        <p:txBody>
          <a:bodyPr/>
          <a:lstStyle/>
          <a:p>
            <a:r>
              <a:rPr lang="en-GB" sz="2400" dirty="0">
                <a:solidFill>
                  <a:schemeClr val="bg1"/>
                </a:solidFill>
              </a:rPr>
              <a:t>Main </a:t>
            </a:r>
            <a:r>
              <a:rPr lang="en-GB" sz="2400" dirty="0" smtClean="0">
                <a:solidFill>
                  <a:schemeClr val="bg1"/>
                </a:solidFill>
              </a:rPr>
              <a:t>findings (3)</a:t>
            </a:r>
            <a:endParaRPr lang="en-GB" sz="2400" dirty="0">
              <a:solidFill>
                <a:schemeClr val="bg1"/>
              </a:solidFill>
            </a:endParaRPr>
          </a:p>
        </p:txBody>
      </p:sp>
      <p:sp>
        <p:nvSpPr>
          <p:cNvPr id="11" name="AutoShape 8" descr="https://upload.wikimedia.org/wikipedia/commons/c/c4/Ambox_blue_question.svg"/>
          <p:cNvSpPr>
            <a:spLocks noChangeAspect="1" noChangeArrowheads="1"/>
          </p:cNvSpPr>
          <p:nvPr/>
        </p:nvSpPr>
        <p:spPr bwMode="auto">
          <a:xfrm>
            <a:off x="155574" y="-144463"/>
            <a:ext cx="2701925" cy="2701934"/>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grpSp>
        <p:nvGrpSpPr>
          <p:cNvPr id="9" name="Group 8"/>
          <p:cNvGrpSpPr/>
          <p:nvPr/>
        </p:nvGrpSpPr>
        <p:grpSpPr>
          <a:xfrm>
            <a:off x="220132" y="3158066"/>
            <a:ext cx="8420999" cy="2030975"/>
            <a:chOff x="428625" y="3225147"/>
            <a:chExt cx="8044839" cy="1019309"/>
          </a:xfrm>
        </p:grpSpPr>
        <p:sp>
          <p:nvSpPr>
            <p:cNvPr id="8" name="Rounded Rectangle 7"/>
            <p:cNvSpPr/>
            <p:nvPr/>
          </p:nvSpPr>
          <p:spPr>
            <a:xfrm>
              <a:off x="428625" y="3225147"/>
              <a:ext cx="6690772" cy="1019309"/>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600"/>
                </a:spcAft>
              </a:pPr>
              <a:r>
                <a:rPr lang="en-GB" sz="1600" dirty="0" smtClean="0">
                  <a:solidFill>
                    <a:schemeClr val="tx1"/>
                  </a:solidFill>
                </a:rPr>
                <a:t>If all electricity and gas PCIs were implemented as currently planned, cost would be </a:t>
              </a:r>
              <a:r>
                <a:rPr lang="en-GB" sz="1600" b="1" dirty="0">
                  <a:solidFill>
                    <a:schemeClr val="tx1"/>
                  </a:solidFill>
                </a:rPr>
                <a:t>~ </a:t>
              </a:r>
              <a:r>
                <a:rPr lang="en-GB" sz="1600" b="1" dirty="0" smtClean="0">
                  <a:solidFill>
                    <a:schemeClr val="tx1"/>
                  </a:solidFill>
                </a:rPr>
                <a:t>€83 billion </a:t>
              </a:r>
              <a:r>
                <a:rPr lang="en-GB" sz="1600" dirty="0" smtClean="0">
                  <a:solidFill>
                    <a:schemeClr val="tx1"/>
                  </a:solidFill>
                </a:rPr>
                <a:t>over the coming 6 years.</a:t>
              </a:r>
            </a:p>
            <a:p>
              <a:pPr algn="ctr">
                <a:spcAft>
                  <a:spcPts val="600"/>
                </a:spcAft>
                <a:buSzPct val="100000"/>
              </a:pPr>
              <a:r>
                <a:rPr lang="en-GB" sz="1600" b="1" dirty="0">
                  <a:solidFill>
                    <a:schemeClr val="tx1"/>
                  </a:solidFill>
                </a:rPr>
                <a:t>Actual CAPEX in </a:t>
              </a:r>
              <a:r>
                <a:rPr lang="en-GB" sz="1600" b="1" dirty="0" smtClean="0">
                  <a:solidFill>
                    <a:schemeClr val="tx1"/>
                  </a:solidFill>
                </a:rPr>
                <a:t>2015:</a:t>
              </a:r>
            </a:p>
            <a:p>
              <a:pPr algn="ctr">
                <a:spcAft>
                  <a:spcPts val="600"/>
                </a:spcAft>
                <a:buSzPct val="100000"/>
              </a:pPr>
              <a:r>
                <a:rPr lang="en-GB" sz="1600" dirty="0" smtClean="0">
                  <a:solidFill>
                    <a:schemeClr val="tx1"/>
                  </a:solidFill>
                </a:rPr>
                <a:t>Electricity: €1.2 billion Gas: €1.5 billion Total: </a:t>
              </a:r>
              <a:r>
                <a:rPr lang="en-GB" sz="1600" b="1" dirty="0" smtClean="0">
                  <a:solidFill>
                    <a:schemeClr val="tx1"/>
                  </a:solidFill>
                </a:rPr>
                <a:t>€2.7 billion</a:t>
              </a:r>
            </a:p>
            <a:p>
              <a:pPr algn="ctr">
                <a:spcAft>
                  <a:spcPts val="600"/>
                </a:spcAft>
                <a:buSzPct val="100000"/>
              </a:pPr>
              <a:r>
                <a:rPr lang="en-US" sz="1600" b="1" dirty="0" smtClean="0">
                  <a:solidFill>
                    <a:schemeClr val="tx1"/>
                  </a:solidFill>
                </a:rPr>
                <a:t>Expected CAPEX </a:t>
              </a:r>
              <a:r>
                <a:rPr lang="en-US" sz="1600" dirty="0" smtClean="0">
                  <a:solidFill>
                    <a:schemeClr val="tx1"/>
                  </a:solidFill>
                </a:rPr>
                <a:t>over the next 6 years if CAPEX spending rate is the same as in 2015:</a:t>
              </a:r>
            </a:p>
            <a:p>
              <a:pPr algn="ctr">
                <a:spcAft>
                  <a:spcPts val="600"/>
                </a:spcAft>
                <a:buSzPct val="100000"/>
              </a:pPr>
              <a:r>
                <a:rPr lang="en-GB" sz="1600" dirty="0">
                  <a:solidFill>
                    <a:schemeClr val="tx1"/>
                  </a:solidFill>
                </a:rPr>
                <a:t>Electricity: </a:t>
              </a:r>
              <a:r>
                <a:rPr lang="en-GB" sz="1600" dirty="0" smtClean="0">
                  <a:solidFill>
                    <a:schemeClr val="tx1"/>
                  </a:solidFill>
                </a:rPr>
                <a:t>€7.2 </a:t>
              </a:r>
              <a:r>
                <a:rPr lang="en-GB" sz="1600" dirty="0">
                  <a:solidFill>
                    <a:schemeClr val="tx1"/>
                  </a:solidFill>
                </a:rPr>
                <a:t>billion  </a:t>
              </a:r>
              <a:r>
                <a:rPr lang="en-GB" sz="1600" dirty="0" smtClean="0">
                  <a:solidFill>
                    <a:schemeClr val="tx1"/>
                  </a:solidFill>
                </a:rPr>
                <a:t>Gas</a:t>
              </a:r>
              <a:r>
                <a:rPr lang="en-GB" sz="1600" dirty="0">
                  <a:solidFill>
                    <a:schemeClr val="tx1"/>
                  </a:solidFill>
                </a:rPr>
                <a:t>: </a:t>
              </a:r>
              <a:r>
                <a:rPr lang="en-GB" sz="1600" dirty="0" smtClean="0">
                  <a:solidFill>
                    <a:schemeClr val="tx1"/>
                  </a:solidFill>
                </a:rPr>
                <a:t>€9 billion Total: </a:t>
              </a:r>
              <a:r>
                <a:rPr lang="en-GB" sz="1600" b="1" dirty="0" smtClean="0">
                  <a:solidFill>
                    <a:schemeClr val="tx1"/>
                  </a:solidFill>
                </a:rPr>
                <a:t>€16.2 billion</a:t>
              </a:r>
              <a:endParaRPr lang="en-GB" b="1" dirty="0"/>
            </a:p>
          </p:txBody>
        </p:sp>
        <p:pic>
          <p:nvPicPr>
            <p:cNvPr id="3078" name="Picture 6" descr="http://blog.moorgategroup.com/wp-content/uploads/2015/04/stack_of_gold_increasing_gold_coin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57721" y="3225147"/>
              <a:ext cx="1015743" cy="6466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Group 9"/>
          <p:cNvGrpSpPr/>
          <p:nvPr/>
        </p:nvGrpSpPr>
        <p:grpSpPr>
          <a:xfrm>
            <a:off x="220133" y="5362849"/>
            <a:ext cx="8420998" cy="1019637"/>
            <a:chOff x="220132" y="4766237"/>
            <a:chExt cx="8420998" cy="1019637"/>
          </a:xfrm>
        </p:grpSpPr>
        <p:sp>
          <p:nvSpPr>
            <p:cNvPr id="19" name="Rounded Rectangle 18"/>
            <p:cNvSpPr/>
            <p:nvPr/>
          </p:nvSpPr>
          <p:spPr>
            <a:xfrm>
              <a:off x="220132" y="4915188"/>
              <a:ext cx="7003619" cy="751532"/>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spcAft>
                  <a:spcPts val="2400"/>
                </a:spcAft>
              </a:pPr>
              <a:r>
                <a:rPr lang="en-GB" sz="1600" dirty="0" smtClean="0">
                  <a:solidFill>
                    <a:schemeClr val="tx1"/>
                  </a:solidFill>
                </a:rPr>
                <a:t>No strong interest visible from promoters to use financial and regulatory support tools (CEF, CBCA, incentives).</a:t>
              </a:r>
              <a:r>
                <a:rPr lang="en-GB" sz="1600" dirty="0">
                  <a:solidFill>
                    <a:schemeClr val="tx1"/>
                  </a:solidFill>
                </a:rPr>
                <a:t> Existing regulatory frameworks sufficient?</a:t>
              </a:r>
            </a:p>
          </p:txBody>
        </p:sp>
        <p:pic>
          <p:nvPicPr>
            <p:cNvPr id="3080" name="Picture 8" descr="https://webmobilize.files.wordpress.com/2012/09/lifebuoy.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1493" y="4766237"/>
              <a:ext cx="1019637" cy="101963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 name="Group 1"/>
          <p:cNvGrpSpPr/>
          <p:nvPr/>
        </p:nvGrpSpPr>
        <p:grpSpPr>
          <a:xfrm>
            <a:off x="220131" y="854005"/>
            <a:ext cx="8648337" cy="2078237"/>
            <a:chOff x="220131" y="854005"/>
            <a:chExt cx="8648337" cy="2078237"/>
          </a:xfrm>
        </p:grpSpPr>
        <p:sp>
          <p:nvSpPr>
            <p:cNvPr id="24" name="Rounded Rectangle 23"/>
            <p:cNvSpPr/>
            <p:nvPr/>
          </p:nvSpPr>
          <p:spPr>
            <a:xfrm>
              <a:off x="220133" y="854005"/>
              <a:ext cx="7003619" cy="1034559"/>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pPr>
              <a:r>
                <a:rPr lang="en-GB" sz="1600" dirty="0">
                  <a:solidFill>
                    <a:schemeClr val="tx1"/>
                  </a:solidFill>
                </a:rPr>
                <a:t>The </a:t>
              </a:r>
              <a:r>
                <a:rPr lang="en-GB" sz="1600" b="1" dirty="0" smtClean="0">
                  <a:solidFill>
                    <a:schemeClr val="tx1"/>
                  </a:solidFill>
                </a:rPr>
                <a:t>total expected investment costs </a:t>
              </a:r>
              <a:r>
                <a:rPr lang="en-GB" sz="1600" dirty="0" smtClean="0">
                  <a:solidFill>
                    <a:schemeClr val="tx1"/>
                  </a:solidFill>
                </a:rPr>
                <a:t>of all (including competing) PCIs on the 2015 PCI list: </a:t>
              </a:r>
              <a:endParaRPr lang="en-GB" sz="1600" dirty="0">
                <a:solidFill>
                  <a:schemeClr val="tx1"/>
                </a:solidFill>
              </a:endParaRPr>
            </a:p>
            <a:p>
              <a:pPr marL="284163">
                <a:spcBef>
                  <a:spcPts val="600"/>
                </a:spcBef>
                <a:buSzPct val="100000"/>
              </a:pPr>
              <a:r>
                <a:rPr lang="en-GB" sz="1600" dirty="0" smtClean="0">
                  <a:solidFill>
                    <a:schemeClr val="tx1"/>
                  </a:solidFill>
                </a:rPr>
                <a:t>Electricity: </a:t>
              </a:r>
              <a:r>
                <a:rPr lang="en-GB" sz="1600" dirty="0">
                  <a:solidFill>
                    <a:schemeClr val="tx1"/>
                  </a:solidFill>
                </a:rPr>
                <a:t>€</a:t>
              </a:r>
              <a:r>
                <a:rPr lang="en-GB" sz="1600" dirty="0" smtClean="0">
                  <a:solidFill>
                    <a:schemeClr val="tx1"/>
                  </a:solidFill>
                </a:rPr>
                <a:t>52.5 billion	Gas: </a:t>
              </a:r>
              <a:r>
                <a:rPr lang="en-GB" sz="1600" dirty="0">
                  <a:solidFill>
                    <a:schemeClr val="tx1"/>
                  </a:solidFill>
                </a:rPr>
                <a:t>€54 </a:t>
              </a:r>
              <a:r>
                <a:rPr lang="en-GB" sz="1600" dirty="0" smtClean="0">
                  <a:solidFill>
                    <a:schemeClr val="tx1"/>
                  </a:solidFill>
                </a:rPr>
                <a:t>billion Total</a:t>
              </a:r>
              <a:r>
                <a:rPr lang="en-GB" sz="1600" dirty="0">
                  <a:solidFill>
                    <a:schemeClr val="tx1"/>
                  </a:solidFill>
                </a:rPr>
                <a:t>: </a:t>
              </a:r>
              <a:r>
                <a:rPr lang="en-GB" sz="1600" b="1" dirty="0" smtClean="0">
                  <a:solidFill>
                    <a:schemeClr val="tx1"/>
                  </a:solidFill>
                </a:rPr>
                <a:t>€106.5 billion</a:t>
              </a:r>
            </a:p>
          </p:txBody>
        </p:sp>
        <p:pic>
          <p:nvPicPr>
            <p:cNvPr id="3" name="Picture 2"/>
            <p:cNvPicPr>
              <a:picLocks noChangeAspect="1"/>
            </p:cNvPicPr>
            <p:nvPr/>
          </p:nvPicPr>
          <p:blipFill>
            <a:blip r:embed="rId5"/>
            <a:stretch>
              <a:fillRect/>
            </a:stretch>
          </p:blipFill>
          <p:spPr>
            <a:xfrm>
              <a:off x="7394155" y="1413301"/>
              <a:ext cx="1474313" cy="968763"/>
            </a:xfrm>
            <a:prstGeom prst="rect">
              <a:avLst/>
            </a:prstGeom>
          </p:spPr>
        </p:pic>
        <p:sp>
          <p:nvSpPr>
            <p:cNvPr id="13" name="Rounded Rectangle 12"/>
            <p:cNvSpPr/>
            <p:nvPr/>
          </p:nvSpPr>
          <p:spPr>
            <a:xfrm>
              <a:off x="220131" y="1897683"/>
              <a:ext cx="7003619" cy="1034559"/>
            </a:xfrm>
            <a:prstGeom prst="roundRect">
              <a:avLst/>
            </a:prstGeom>
            <a:gradFill>
              <a:gsLst>
                <a:gs pos="0">
                  <a:schemeClr val="accent2">
                    <a:lumMod val="5000"/>
                    <a:lumOff val="95000"/>
                  </a:schemeClr>
                </a:gs>
                <a:gs pos="74000">
                  <a:schemeClr val="accent2">
                    <a:lumMod val="20000"/>
                    <a:lumOff val="80000"/>
                  </a:schemeClr>
                </a:gs>
                <a:gs pos="95000">
                  <a:schemeClr val="accent2">
                    <a:lumMod val="40000"/>
                    <a:lumOff val="60000"/>
                  </a:schemeClr>
                </a:gs>
                <a:gs pos="99000">
                  <a:schemeClr val="accent2">
                    <a:lumMod val="60000"/>
                    <a:lumOff val="40000"/>
                  </a:schemeClr>
                </a:gs>
              </a:gsLst>
              <a:lin ang="16200000" scaled="1"/>
            </a:gradFill>
            <a:ln>
              <a:solidFill>
                <a:srgbClr val="005B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spcBef>
                  <a:spcPts val="600"/>
                </a:spcBef>
              </a:pPr>
              <a:r>
                <a:rPr lang="en-GB" sz="1600" dirty="0" smtClean="0">
                  <a:solidFill>
                    <a:schemeClr val="tx1"/>
                  </a:solidFill>
                </a:rPr>
                <a:t>NPV of </a:t>
              </a:r>
              <a:r>
                <a:rPr lang="en-GB" sz="1600" b="1" dirty="0" smtClean="0">
                  <a:solidFill>
                    <a:schemeClr val="tx1"/>
                  </a:solidFill>
                </a:rPr>
                <a:t>expected life-cycle</a:t>
              </a:r>
              <a:r>
                <a:rPr lang="en-GB" sz="1600" dirty="0" smtClean="0">
                  <a:solidFill>
                    <a:schemeClr val="tx1"/>
                  </a:solidFill>
                </a:rPr>
                <a:t> </a:t>
              </a:r>
              <a:r>
                <a:rPr lang="en-GB" sz="1600" b="1" dirty="0" smtClean="0">
                  <a:solidFill>
                    <a:schemeClr val="tx1"/>
                  </a:solidFill>
                </a:rPr>
                <a:t>costs </a:t>
              </a:r>
              <a:r>
                <a:rPr lang="en-GB" sz="1600" dirty="0" smtClean="0">
                  <a:solidFill>
                    <a:schemeClr val="tx1"/>
                  </a:solidFill>
                </a:rPr>
                <a:t>of all (including competing) PCIs on the 2015 PCI list: </a:t>
              </a:r>
              <a:endParaRPr lang="en-GB" sz="1600" dirty="0">
                <a:solidFill>
                  <a:schemeClr val="tx1"/>
                </a:solidFill>
              </a:endParaRPr>
            </a:p>
            <a:p>
              <a:pPr marL="284163">
                <a:spcBef>
                  <a:spcPts val="600"/>
                </a:spcBef>
                <a:buSzPct val="100000"/>
              </a:pPr>
              <a:r>
                <a:rPr lang="en-GB" sz="1600" dirty="0" smtClean="0">
                  <a:solidFill>
                    <a:schemeClr val="tx1"/>
                  </a:solidFill>
                </a:rPr>
                <a:t>Electricity: €10.4</a:t>
              </a:r>
              <a:r>
                <a:rPr lang="en-GB" sz="1600" dirty="0">
                  <a:solidFill>
                    <a:schemeClr val="tx1"/>
                  </a:solidFill>
                </a:rPr>
                <a:t> billion </a:t>
              </a:r>
              <a:r>
                <a:rPr lang="en-GB" sz="1600" dirty="0" smtClean="0">
                  <a:solidFill>
                    <a:schemeClr val="tx1"/>
                  </a:solidFill>
                </a:rPr>
                <a:t>  Gas: €7.8 billion*</a:t>
              </a:r>
              <a:endParaRPr lang="en-GB" sz="1600" b="1" dirty="0" smtClean="0">
                <a:solidFill>
                  <a:schemeClr val="tx1"/>
                </a:solidFill>
              </a:endParaRPr>
            </a:p>
          </p:txBody>
        </p:sp>
      </p:grpSp>
      <p:sp>
        <p:nvSpPr>
          <p:cNvPr id="5" name="TextBox 4"/>
          <p:cNvSpPr txBox="1"/>
          <p:nvPr/>
        </p:nvSpPr>
        <p:spPr>
          <a:xfrm>
            <a:off x="220133" y="6458543"/>
            <a:ext cx="5833648" cy="307777"/>
          </a:xfrm>
          <a:prstGeom prst="rect">
            <a:avLst/>
          </a:prstGeom>
          <a:noFill/>
        </p:spPr>
        <p:txBody>
          <a:bodyPr wrap="none" rtlCol="0">
            <a:spAutoFit/>
          </a:bodyPr>
          <a:lstStyle/>
          <a:p>
            <a:r>
              <a:rPr lang="en-GB" sz="1400" i="1" dirty="0" smtClean="0"/>
              <a:t>*not including all PCIs, including inconsistencies in the reports</a:t>
            </a:r>
            <a:endParaRPr lang="en-GB" sz="1400" i="1" dirty="0"/>
          </a:p>
        </p:txBody>
      </p:sp>
    </p:spTree>
    <p:extLst>
      <p:ext uri="{BB962C8B-B14F-4D97-AF65-F5344CB8AC3E}">
        <p14:creationId xmlns:p14="http://schemas.microsoft.com/office/powerpoint/2010/main" val="3281471474"/>
      </p:ext>
    </p:extLst>
  </p:cSld>
  <p:clrMapOvr>
    <a:masterClrMapping/>
  </p:clrMapOvr>
  <p:timing>
    <p:tnLst>
      <p:par>
        <p:cTn id="1" dur="indefinite" restart="never" nodeType="tmRoot"/>
      </p:par>
    </p:tnLst>
  </p:timing>
</p:sld>
</file>

<file path=ppt/theme/theme1.xml><?xml version="1.0" encoding="utf-8"?>
<a:theme xmlns:a="http://schemas.openxmlformats.org/drawingml/2006/main" name="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Office Theme">
  <a:themeElements>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fontScheme name="2_Office Theme">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7_ACER new presentation template">
  <a:themeElements>
    <a:clrScheme name="Personnalisé 1">
      <a:dk1>
        <a:srgbClr val="000000"/>
      </a:dk1>
      <a:lt1>
        <a:srgbClr val="FFFFFF"/>
      </a:lt1>
      <a:dk2>
        <a:srgbClr val="000000"/>
      </a:dk2>
      <a:lt2>
        <a:srgbClr val="EAEAEA"/>
      </a:lt2>
      <a:accent1>
        <a:srgbClr val="9ECC3B"/>
      </a:accent1>
      <a:accent2>
        <a:srgbClr val="0070C0"/>
      </a:accent2>
      <a:accent3>
        <a:srgbClr val="FFFFFF"/>
      </a:accent3>
      <a:accent4>
        <a:srgbClr val="000000"/>
      </a:accent4>
      <a:accent5>
        <a:srgbClr val="CCE2AF"/>
      </a:accent5>
      <a:accent6>
        <a:srgbClr val="00529B"/>
      </a:accent6>
      <a:hlink>
        <a:srgbClr val="39ABEB"/>
      </a:hlink>
      <a:folHlink>
        <a:srgbClr val="FC5E1A"/>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Office Theme 1">
        <a:dk1>
          <a:srgbClr val="000000"/>
        </a:dk1>
        <a:lt1>
          <a:srgbClr val="FFFFFF"/>
        </a:lt1>
        <a:dk2>
          <a:srgbClr val="000000"/>
        </a:dk2>
        <a:lt2>
          <a:srgbClr val="EAEAEA"/>
        </a:lt2>
        <a:accent1>
          <a:srgbClr val="9ECC3B"/>
        </a:accent1>
        <a:accent2>
          <a:srgbClr val="005BAB"/>
        </a:accent2>
        <a:accent3>
          <a:srgbClr val="FFFFFF"/>
        </a:accent3>
        <a:accent4>
          <a:srgbClr val="000000"/>
        </a:accent4>
        <a:accent5>
          <a:srgbClr val="CCE2AF"/>
        </a:accent5>
        <a:accent6>
          <a:srgbClr val="00529B"/>
        </a:accent6>
        <a:hlink>
          <a:srgbClr val="39ABEB"/>
        </a:hlink>
        <a:folHlink>
          <a:srgbClr val="FC5E1A"/>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AcerDocumentName xmlns="51e2ee58-da6a-49c0-95c2-16695a96d1e6">160705 GRISSE DH EIF.pptx</AcerDocumentName>
    <_dlc_DocId xmlns="985daa2e-53d8-4475-82b8-9c7d25324e34">ACER-2016-41918</_dlc_DocId>
    <_dlc_DocIdUrl xmlns="985daa2e-53d8-4475-82b8-9c7d25324e34">
      <Url>http://s-do-prod-ap/Events/20th-SSE-GRI-SG-meeting/_layouts/DocIdRedir.aspx?ID=ACER-2016-41918</Url>
      <Description>ACER-2016-41918</Description>
    </_dlc_DocIdUrl>
    <ACER_Abstract xmlns="985daa2e-53d8-4475-82b8-9c7d25324e34" xsi:nil="true"/>
  </documentManagement>
</p:properties>
</file>

<file path=customXml/item2.xml><?xml version="1.0" encoding="utf-8"?>
<LongProperties xmlns="http://schemas.microsoft.com/office/2006/metadata/long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cument" ma:contentTypeID="0x01010017E2F6896BB82143BB85E450B3820B2C" ma:contentTypeVersion="20" ma:contentTypeDescription="Create a new document." ma:contentTypeScope="" ma:versionID="159c7ce00ca53b2a923683dd35388fe5">
  <xsd:schema xmlns:xsd="http://www.w3.org/2001/XMLSchema" xmlns:xs="http://www.w3.org/2001/XMLSchema" xmlns:p="http://schemas.microsoft.com/office/2006/metadata/properties" xmlns:ns2="985daa2e-53d8-4475-82b8-9c7d25324e34" xmlns:ns3="51e2ee58-da6a-49c0-95c2-16695a96d1e6" targetNamespace="http://schemas.microsoft.com/office/2006/metadata/properties" ma:root="true" ma:fieldsID="644900c7e40aaea2c252cf4521a9eae2" ns2:_="" ns3:_="">
    <xsd:import namespace="985daa2e-53d8-4475-82b8-9c7d25324e34"/>
    <xsd:import namespace="51e2ee58-da6a-49c0-95c2-16695a96d1e6"/>
    <xsd:element name="properties">
      <xsd:complexType>
        <xsd:sequence>
          <xsd:element name="documentManagement">
            <xsd:complexType>
              <xsd:all>
                <xsd:element ref="ns2:_dlc_DocId" minOccurs="0"/>
                <xsd:element ref="ns2:_dlc_DocIdUrl" minOccurs="0"/>
                <xsd:element ref="ns2:_dlc_DocIdPersistId" minOccurs="0"/>
                <xsd:element ref="ns3:AcerDocumentName" minOccurs="0"/>
                <xsd:element ref="ns2:ACER_Abstrac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5daa2e-53d8-4475-82b8-9c7d25324e34"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element name="ACER_Abstract" ma:index="12" nillable="true" ma:displayName="Abstract" ma:description="" ma:internalName="ACER_Abstract">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51e2ee58-da6a-49c0-95c2-16695a96d1e6" elementFormDefault="qualified">
    <xsd:import namespace="http://schemas.microsoft.com/office/2006/documentManagement/types"/>
    <xsd:import namespace="http://schemas.microsoft.com/office/infopath/2007/PartnerControls"/>
    <xsd:element name="AcerDocumentName" ma:index="11" nillable="true" ma:displayName="Document name" ma:hidden="true" ma:internalName="AcerDocumentNam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Description"/>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Receiver>
    <Name>DocumentWithSurveyEventReceiver</Name>
    <Synchronization>Asynchronous</Synchronization>
    <Type>10002</Type>
    <SequenceNumber>11001</SequenceNumber>
    <Assembly>Acer.DocSurvey.DataModel, Version=1.0.0.0, Culture=neutral, PublicKeyToken=4521b098f10fe6ff</Assembly>
    <Class>Acer.DocSurvey.DataModel.EventReceivers.DocumentWithSurveyEventReceiver</Class>
    <Data/>
    <Filter/>
  </Receiver>
</spe:Receivers>
</file>

<file path=customXml/itemProps1.xml><?xml version="1.0" encoding="utf-8"?>
<ds:datastoreItem xmlns:ds="http://schemas.openxmlformats.org/officeDocument/2006/customXml" ds:itemID="{B26AAC65-4630-4E84-84CD-9AAE09E804E9}"/>
</file>

<file path=customXml/itemProps2.xml><?xml version="1.0" encoding="utf-8"?>
<ds:datastoreItem xmlns:ds="http://schemas.openxmlformats.org/officeDocument/2006/customXml" ds:itemID="{881A0B15-9614-433D-998A-9471EE9F19F0}"/>
</file>

<file path=customXml/itemProps3.xml><?xml version="1.0" encoding="utf-8"?>
<ds:datastoreItem xmlns:ds="http://schemas.openxmlformats.org/officeDocument/2006/customXml" ds:itemID="{46C7C523-1FF7-45EC-8170-07BA1F4037A2}"/>
</file>

<file path=customXml/itemProps4.xml><?xml version="1.0" encoding="utf-8"?>
<ds:datastoreItem xmlns:ds="http://schemas.openxmlformats.org/officeDocument/2006/customXml" ds:itemID="{51F519EA-E12B-4D5F-9A92-51181EF0B90D}"/>
</file>

<file path=customXml/itemProps5.xml><?xml version="1.0" encoding="utf-8"?>
<ds:datastoreItem xmlns:ds="http://schemas.openxmlformats.org/officeDocument/2006/customXml" ds:itemID="{AC675DDC-9409-4C02-9E11-24BA09B51EDF}"/>
</file>

<file path=docProps/app.xml><?xml version="1.0" encoding="utf-8"?>
<Properties xmlns="http://schemas.openxmlformats.org/officeDocument/2006/extended-properties" xmlns:vt="http://schemas.openxmlformats.org/officeDocument/2006/docPropsVTypes">
  <Template>ACER new presentation template</Template>
  <TotalTime>3213</TotalTime>
  <Words>1314</Words>
  <Application>Microsoft Office PowerPoint</Application>
  <PresentationFormat>On-screen Show (4:3)</PresentationFormat>
  <Paragraphs>166</Paragraphs>
  <Slides>15</Slides>
  <Notes>8</Notes>
  <HiddenSlides>0</HiddenSlides>
  <MMClips>0</MMClips>
  <ScaleCrop>false</ScaleCrop>
  <HeadingPairs>
    <vt:vector size="6" baseType="variant">
      <vt:variant>
        <vt:lpstr>Fonts Used</vt:lpstr>
      </vt:variant>
      <vt:variant>
        <vt:i4>8</vt:i4>
      </vt:variant>
      <vt:variant>
        <vt:lpstr>Theme</vt:lpstr>
      </vt:variant>
      <vt:variant>
        <vt:i4>4</vt:i4>
      </vt:variant>
      <vt:variant>
        <vt:lpstr>Slide Titles</vt:lpstr>
      </vt:variant>
      <vt:variant>
        <vt:i4>15</vt:i4>
      </vt:variant>
    </vt:vector>
  </HeadingPairs>
  <TitlesOfParts>
    <vt:vector size="27" baseType="lpstr">
      <vt:lpstr>MS PGothic</vt:lpstr>
      <vt:lpstr>MS PGothic</vt:lpstr>
      <vt:lpstr>Arial</vt:lpstr>
      <vt:lpstr>Calibri</vt:lpstr>
      <vt:lpstr>Calibri Light</vt:lpstr>
      <vt:lpstr>Trebuchet MS</vt:lpstr>
      <vt:lpstr>Verdana</vt:lpstr>
      <vt:lpstr>Wingdings</vt:lpstr>
      <vt:lpstr>ACER new presentation template</vt:lpstr>
      <vt:lpstr>2_Office Theme</vt:lpstr>
      <vt:lpstr>Office Theme</vt:lpstr>
      <vt:lpstr>7_ACER new presentation template</vt:lpstr>
      <vt:lpstr>Report on 2nd Energy Infrastructure Forum  </vt:lpstr>
      <vt:lpstr>Outline</vt:lpstr>
      <vt:lpstr>PowerPoint Presentation</vt:lpstr>
      <vt:lpstr>PowerPoint Presentation</vt:lpstr>
      <vt:lpstr>PowerPoint Presentation</vt:lpstr>
      <vt:lpstr>Hosting Countries PCIs</vt:lpstr>
      <vt:lpstr>Main findings (1)</vt:lpstr>
      <vt:lpstr>Main findings (2)</vt:lpstr>
      <vt:lpstr>Main findings (3)</vt:lpstr>
      <vt:lpstr>PowerPoint Presentation</vt:lpstr>
      <vt:lpstr>Cross-border cost allocation: a regulatory tool for regional infrastructure development </vt:lpstr>
      <vt:lpstr>PowerPoint Presentation</vt:lpstr>
      <vt:lpstr>CBCA monitoring main findings</vt:lpstr>
      <vt:lpstr>Possible improvement of CBCA under Reg. 347/2013 </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of the Energy Infrastructure Forum 2016</dc:title>
  <dc:creator>JUAN LOPEZ VAQUERO;Akos HOFSTADTER (ACER)</dc:creator>
  <cp:lastModifiedBy>Riccardo GALLETTA (ACER)</cp:lastModifiedBy>
  <cp:revision>1246</cp:revision>
  <cp:lastPrinted>2016-01-25T16:12:56Z</cp:lastPrinted>
  <dcterms:created xsi:type="dcterms:W3CDTF">2011-11-28T15:46:36Z</dcterms:created>
  <dcterms:modified xsi:type="dcterms:W3CDTF">2016-07-05T09:48:05Z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0x01010017E2F6896BB82143BB85E450B3820B2C</vt:lpwstr>
  </property>
  <property fmtid="{D5CDD505-2E9C-101B-9397-08002B2CF9AE}" pid="3" name="_dlc_DocIdItemGuid">
    <vt:lpwstr>547b3912-a8f3-4947-9116-49a123c6f1bb</vt:lpwstr>
  </property>
</Properties>
</file>