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7" r:id="rId3"/>
    <p:sldId id="269" r:id="rId4"/>
    <p:sldId id="262" r:id="rId5"/>
    <p:sldId id="279" r:id="rId6"/>
    <p:sldId id="275" r:id="rId7"/>
    <p:sldId id="270" r:id="rId8"/>
    <p:sldId id="278" r:id="rId9"/>
    <p:sldId id="276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van Dorp" initials="PvD" lastIdx="4" clrIdx="0"/>
  <p:cmAuthor id="1" name="Denis BESNIER" initials="DBE" lastIdx="8" clrIdx="1"/>
  <p:cmAuthor id="2" name="J.J.Gonzalez" initials="J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61F41-A994-F741-BF95-17ADA25E7617}" type="datetimeFigureOut">
              <a:rPr lang="nl-NL" smtClean="0"/>
              <a:pPr/>
              <a:t>1-2-2012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A5E36-2D16-7647-B995-5F873BC01BA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97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33988-71F5-419F-89EB-183FE85E5279}" type="datetimeFigureOut">
              <a:rPr lang="en-GB" smtClean="0"/>
              <a:pPr/>
              <a:t>01-February-12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9AAF7-97F0-45FD-AF87-DAC7A91B01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0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9AAF7-97F0-45FD-AF87-DAC7A91B013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8D16-1741-4854-807B-6A83C237B4E4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8C69-79FD-4EC6-8298-119736A871FC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7DF-056C-45BF-ACA3-BA26F9CDBF24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70650"/>
            <a:ext cx="2133600" cy="365125"/>
          </a:xfrm>
        </p:spPr>
        <p:txBody>
          <a:bodyPr/>
          <a:lstStyle/>
          <a:p>
            <a:fld id="{62D4C7C3-6A9F-4C5D-BE8F-3431E736BFF3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365125"/>
          </a:xfrm>
        </p:spPr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70650"/>
            <a:ext cx="2133600" cy="365125"/>
          </a:xfrm>
        </p:spPr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E33A8-1C88-4482-8391-299077E3C28D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C6DD-B838-4073-AC52-BB9EEB96C826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77F9-AE8B-4412-B013-C2441937FB36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8C16-B195-4801-A1FA-A078710635E3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0DD0-92A0-4EAC-ACD5-0FB978CD018B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7CD4-CDE1-42EB-B2BD-8737E09EE8B7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D0A5-57A3-4004-B5D9-B4DD3B9E5A2B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565E0-C5CC-4AE8-B5FA-05A9B44BF2F8}" type="datetime1">
              <a:rPr lang="fr-FR" smtClean="0"/>
              <a:pPr/>
              <a:t>01/02/2012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Confidential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2CF0-B71E-436F-927F-5B5B94243D8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emf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1.png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74998"/>
            <a:ext cx="7772400" cy="239700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NWE/PCR Update</a:t>
            </a:r>
            <a:b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AESAG Meeting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February 2012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pic>
        <p:nvPicPr>
          <p:cNvPr id="9" name="Image 88" descr="Logo_EPE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3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APX Endex logo_N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42875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Belp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524750" y="115888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Image" r:id="rId8" imgW="1438537" imgH="527037" progId="">
                  <p:embed/>
                </p:oleObj>
              </mc:Choice>
              <mc:Fallback>
                <p:oleObj name="Image" r:id="rId8" imgW="1438537" imgH="52703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5888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3621"/>
            <a:ext cx="8229600" cy="1143000"/>
          </a:xfrm>
        </p:spPr>
        <p:txBody>
          <a:bodyPr>
            <a:normAutofit/>
          </a:bodyPr>
          <a:lstStyle/>
          <a:p>
            <a:r>
              <a:rPr lang="de-DE" sz="3000" dirty="0" smtClean="0"/>
              <a:t>HLFA - PCS</a:t>
            </a:r>
            <a:endParaRPr lang="fr-FR" sz="20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79617"/>
              </p:ext>
            </p:extLst>
          </p:nvPr>
        </p:nvGraphicFramePr>
        <p:xfrm>
          <a:off x="1331119" y="931074"/>
          <a:ext cx="6481763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Acrobat Document" r:id="rId3" imgW="8104762" imgH="6563641" progId="AcroExch.Document.7">
                  <p:embed/>
                </p:oleObj>
              </mc:Choice>
              <mc:Fallback>
                <p:oleObj name="Acrobat Document" r:id="rId3" imgW="8104762" imgH="656364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931074"/>
                        <a:ext cx="6481763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5920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Image" r:id="rId5" imgW="1438537" imgH="527037" progId="">
                  <p:embed/>
                </p:oleObj>
              </mc:Choice>
              <mc:Fallback>
                <p:oleObj name="Image" r:id="rId5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88" descr="Logo_EPE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8485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 descr="APX Endex logo_N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2" descr="Belpe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34" y="32341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PCR PXs - common solution proposal</a:t>
            </a:r>
            <a:endParaRPr lang="en-GB" dirty="0" smtClean="0"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89" y="1211284"/>
            <a:ext cx="8465128" cy="531420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400" dirty="0" smtClean="0"/>
              <a:t>The objective is twofold: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To deliver NWE for the end of 2012 (target date);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To secure the 2014 roadmap.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The PCR PXs have agreed on the following solution: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Joint development of PMB (PCR Matcher/Broker) for the launch of </a:t>
            </a:r>
            <a:r>
              <a:rPr lang="en-US" sz="2000" dirty="0" err="1" smtClean="0"/>
              <a:t>NWE</a:t>
            </a:r>
            <a:r>
              <a:rPr lang="en-US" sz="2000" dirty="0" smtClean="0"/>
              <a:t> target 2012;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sz="2000" dirty="0" smtClean="0"/>
              <a:t>Parallel development of PCS (current version of PCS upgraded with Nordic requirements) as possible solution for the launch of </a:t>
            </a:r>
            <a:r>
              <a:rPr lang="en-US" sz="2000" dirty="0" err="1" smtClean="0"/>
              <a:t>NWE</a:t>
            </a:r>
            <a:r>
              <a:rPr lang="en-US" sz="2000" dirty="0" smtClean="0"/>
              <a:t> target 2012 until sufficiently clear whether needed or not.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smtClean="0"/>
              <a:t>No later than May, it will be decided which system will be used for the NWE launch.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smtClean="0"/>
              <a:t>In case PCS is used at the start of NWE, a second step will be needed to replace PCS by the PMB.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3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42875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524750" y="115888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5888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8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67" y="21293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Development activities</a:t>
            </a:r>
            <a:endParaRPr lang="en-GB" sz="4000" dirty="0" smtClean="0"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0663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Two blocks of development activities are needed to follow the parallel development.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Upgrade of PCS: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PCS remains </a:t>
            </a:r>
            <a:r>
              <a:rPr lang="en-US" dirty="0" err="1" smtClean="0">
                <a:solidFill>
                  <a:srgbClr val="000000"/>
                </a:solidFill>
              </a:rPr>
              <a:t>centralised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NWE requirements are supported;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Implementation of </a:t>
            </a:r>
            <a:r>
              <a:rPr lang="en-US" sz="2400" dirty="0" err="1" smtClean="0">
                <a:solidFill>
                  <a:srgbClr val="000000"/>
                </a:solidFill>
              </a:rPr>
              <a:t>PMB</a:t>
            </a:r>
            <a:r>
              <a:rPr lang="en-US" sz="2400" dirty="0" smtClean="0">
                <a:solidFill>
                  <a:srgbClr val="000000"/>
                </a:solidFill>
              </a:rPr>
              <a:t> :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Decentralised</a:t>
            </a:r>
            <a:r>
              <a:rPr lang="en-US" dirty="0" smtClean="0">
                <a:solidFill>
                  <a:srgbClr val="000000"/>
                </a:solidFill>
              </a:rPr>
              <a:t> PCR solution;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NWE </a:t>
            </a:r>
            <a:r>
              <a:rPr lang="fr-FR" dirty="0" smtClean="0">
                <a:solidFill>
                  <a:srgbClr val="000000"/>
                </a:solidFill>
              </a:rPr>
              <a:t>/PCR </a:t>
            </a:r>
            <a:r>
              <a:rPr lang="en-US" dirty="0" smtClean="0">
                <a:solidFill>
                  <a:srgbClr val="000000"/>
                </a:solidFill>
              </a:rPr>
              <a:t>requirements are supported;</a:t>
            </a:r>
          </a:p>
          <a:p>
            <a:pPr lvl="2" algn="just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</a:rPr>
              <a:t>Joint design/analysis phase involving all PXs during February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Confidential</a:t>
            </a:r>
            <a:endParaRPr lang="fr-FR" dirty="0"/>
          </a:p>
        </p:txBody>
      </p:sp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14313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42875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2875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524750" y="115888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15888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72" y="22394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PX</a:t>
            </a:r>
            <a:r>
              <a:rPr lang="en-US" sz="3600" dirty="0" smtClean="0"/>
              <a:t> Technical Planning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8313" y="1412875"/>
          <a:ext cx="8046295" cy="4348163"/>
        </p:xfrm>
        <a:graphic>
          <a:graphicData uri="http://schemas.openxmlformats.org/drawingml/2006/table">
            <a:tbl>
              <a:tblPr/>
              <a:tblGrid>
                <a:gridCol w="579341"/>
                <a:gridCol w="579341"/>
                <a:gridCol w="580811"/>
                <a:gridCol w="579341"/>
                <a:gridCol w="579341"/>
                <a:gridCol w="579341"/>
                <a:gridCol w="580812"/>
                <a:gridCol w="579341"/>
                <a:gridCol w="579341"/>
                <a:gridCol w="579341"/>
                <a:gridCol w="580811"/>
                <a:gridCol w="825985"/>
                <a:gridCol w="84314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Feb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Mar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Apr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May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Jun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Jul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Aug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Sep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Oct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Nov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Dec 2012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Q1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2013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Q2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Gill Sans MT" pitchFamily="34" charset="0"/>
                          <a:ea typeface="MS PGothic" pitchFamily="34" charset="-128"/>
                        </a:rPr>
                        <a:t>2013</a:t>
                      </a: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9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ea typeface="MS PGothic" pitchFamily="34" charset="-128"/>
                      </a:endParaRPr>
                    </a:p>
                  </a:txBody>
                  <a:tcPr marL="91429" marR="91429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entagone 5"/>
          <p:cNvSpPr/>
          <p:nvPr/>
        </p:nvSpPr>
        <p:spPr>
          <a:xfrm>
            <a:off x="467544" y="1930268"/>
            <a:ext cx="1170756" cy="326132"/>
          </a:xfrm>
          <a:prstGeom prst="homePlate">
            <a:avLst>
              <a:gd name="adj" fmla="val 373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latin typeface="Calibri" pitchFamily="34" charset="0"/>
              </a:rPr>
              <a:t>Design phase</a:t>
            </a:r>
          </a:p>
        </p:txBody>
      </p:sp>
      <p:sp>
        <p:nvSpPr>
          <p:cNvPr id="6" name="Pentagone 5"/>
          <p:cNvSpPr/>
          <p:nvPr/>
        </p:nvSpPr>
        <p:spPr>
          <a:xfrm>
            <a:off x="1047750" y="2293888"/>
            <a:ext cx="3467099" cy="288032"/>
          </a:xfrm>
          <a:prstGeom prst="homePlate">
            <a:avLst>
              <a:gd name="adj" fmla="val 4858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Development PMB // PCS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7" name="Pentagone 5"/>
          <p:cNvSpPr/>
          <p:nvPr/>
        </p:nvSpPr>
        <p:spPr>
          <a:xfrm>
            <a:off x="1629883" y="3351014"/>
            <a:ext cx="1137172" cy="1383950"/>
          </a:xfrm>
          <a:prstGeom prst="homePlate">
            <a:avLst>
              <a:gd name="adj" fmla="val 1365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alibri" pitchFamily="34" charset="0"/>
              </a:rPr>
              <a:t>Test preparation</a:t>
            </a:r>
          </a:p>
        </p:txBody>
      </p:sp>
      <p:sp>
        <p:nvSpPr>
          <p:cNvPr id="8" name="Pentagone 5"/>
          <p:cNvSpPr/>
          <p:nvPr/>
        </p:nvSpPr>
        <p:spPr>
          <a:xfrm>
            <a:off x="3952875" y="3753015"/>
            <a:ext cx="571501" cy="485029"/>
          </a:xfrm>
          <a:prstGeom prst="homePlate">
            <a:avLst>
              <a:gd name="adj" fmla="val 223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err="1" smtClean="0">
                <a:latin typeface="Calibri" pitchFamily="34" charset="0"/>
              </a:rPr>
              <a:t>Algo</a:t>
            </a:r>
            <a:r>
              <a:rPr lang="en-GB" sz="1100" b="1" dirty="0" smtClean="0">
                <a:latin typeface="Calibri" pitchFamily="34" charset="0"/>
              </a:rPr>
              <a:t> Sys. test</a:t>
            </a:r>
            <a:endParaRPr lang="en-GB" sz="1100" b="1" dirty="0">
              <a:latin typeface="Calibri" pitchFamily="34" charset="0"/>
            </a:endParaRPr>
          </a:p>
        </p:txBody>
      </p:sp>
      <p:sp>
        <p:nvSpPr>
          <p:cNvPr id="9" name="Pentagone 5"/>
          <p:cNvSpPr/>
          <p:nvPr/>
        </p:nvSpPr>
        <p:spPr>
          <a:xfrm>
            <a:off x="5119344" y="4310690"/>
            <a:ext cx="1729131" cy="424274"/>
          </a:xfrm>
          <a:prstGeom prst="homePlate">
            <a:avLst>
              <a:gd name="adj" fmla="val 270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Calibri" pitchFamily="34" charset="0"/>
              </a:rPr>
              <a:t>Integration &amp; Procedural </a:t>
            </a:r>
            <a:r>
              <a:rPr lang="en-GB" sz="1200" b="1" dirty="0" smtClean="0">
                <a:latin typeface="Calibri" pitchFamily="34" charset="0"/>
              </a:rPr>
              <a:t>Tests **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10" name="Isosceles Triangle 12"/>
          <p:cNvSpPr>
            <a:spLocks noChangeAspect="1"/>
          </p:cNvSpPr>
          <p:nvPr/>
        </p:nvSpPr>
        <p:spPr>
          <a:xfrm rot="10800000">
            <a:off x="6759720" y="4723585"/>
            <a:ext cx="178224" cy="179380"/>
          </a:xfrm>
          <a:prstGeom prst="triangle">
            <a:avLst/>
          </a:prstGeom>
          <a:solidFill>
            <a:schemeClr val="accent3"/>
          </a:solidFill>
          <a:ln w="15875">
            <a:solidFill>
              <a:srgbClr val="439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534497" y="4896429"/>
            <a:ext cx="7024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PXs 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readiness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  2012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Pentagone 5"/>
          <p:cNvSpPr/>
          <p:nvPr/>
        </p:nvSpPr>
        <p:spPr>
          <a:xfrm>
            <a:off x="2216767" y="5231192"/>
            <a:ext cx="3469658" cy="288000"/>
          </a:xfrm>
          <a:prstGeom prst="homePlate">
            <a:avLst>
              <a:gd name="adj" fmla="val 3207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Procedures **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3" name="Rounded Rectangle 11"/>
          <p:cNvSpPr/>
          <p:nvPr/>
        </p:nvSpPr>
        <p:spPr>
          <a:xfrm>
            <a:off x="6844145" y="5378196"/>
            <a:ext cx="839190" cy="376587"/>
          </a:xfrm>
          <a:prstGeom prst="roundRect">
            <a:avLst/>
          </a:prstGeom>
          <a:solidFill>
            <a:schemeClr val="accent3"/>
          </a:solidFill>
          <a:ln w="15875">
            <a:solidFill>
              <a:srgbClr val="439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Contingency</a:t>
            </a:r>
            <a:endParaRPr lang="en-US" sz="1200" b="1" dirty="0"/>
          </a:p>
        </p:txBody>
      </p: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1889468" y="5804452"/>
            <a:ext cx="6722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65113" algn="r"/>
                <a:tab pos="361950" algn="l"/>
              </a:tabLst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	Pending planning validation of  PX local system provider</a:t>
            </a:r>
          </a:p>
          <a:p>
            <a:pPr>
              <a:tabLst>
                <a:tab pos="265113" algn="r"/>
                <a:tab pos="361950" algn="l"/>
              </a:tabLst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 	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coordination with TSOs planning</a:t>
            </a:r>
          </a:p>
          <a:p>
            <a:pPr>
              <a:tabLst>
                <a:tab pos="265113" algn="r"/>
                <a:tab pos="361950" algn="l"/>
              </a:tabLst>
            </a:pPr>
            <a:r>
              <a:rPr lang="en-US" sz="1200" dirty="0" smtClean="0">
                <a:solidFill>
                  <a:schemeClr val="accent1"/>
                </a:solidFill>
              </a:rPr>
              <a:t>	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	In case the Implementation of PCS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NWE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decided due to delays in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PMB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development</a:t>
            </a:r>
          </a:p>
        </p:txBody>
      </p:sp>
      <p:sp>
        <p:nvSpPr>
          <p:cNvPr id="16" name="Pentagone 5"/>
          <p:cNvSpPr/>
          <p:nvPr/>
        </p:nvSpPr>
        <p:spPr>
          <a:xfrm>
            <a:off x="2790908" y="3348000"/>
            <a:ext cx="1733468" cy="352130"/>
          </a:xfrm>
          <a:prstGeom prst="homePlate">
            <a:avLst>
              <a:gd name="adj" fmla="val 399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alibri" pitchFamily="34" charset="0"/>
              </a:rPr>
              <a:t> PMB // PCS System Tests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20" name="Pentagone 5"/>
          <p:cNvSpPr/>
          <p:nvPr/>
        </p:nvSpPr>
        <p:spPr>
          <a:xfrm>
            <a:off x="1876301" y="2631814"/>
            <a:ext cx="3819649" cy="277641"/>
          </a:xfrm>
          <a:prstGeom prst="homePlate">
            <a:avLst>
              <a:gd name="adj" fmla="val 420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Algorithm industrialisation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1" name="Étoile à 5 branches 20"/>
          <p:cNvSpPr>
            <a:spLocks noChangeAspect="1"/>
          </p:cNvSpPr>
          <p:nvPr/>
        </p:nvSpPr>
        <p:spPr>
          <a:xfrm>
            <a:off x="1806515" y="2819127"/>
            <a:ext cx="165906" cy="165906"/>
          </a:xfrm>
          <a:prstGeom prst="star5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5 branches 21"/>
          <p:cNvSpPr>
            <a:spLocks noChangeAspect="1"/>
          </p:cNvSpPr>
          <p:nvPr/>
        </p:nvSpPr>
        <p:spPr>
          <a:xfrm>
            <a:off x="3868017" y="2819127"/>
            <a:ext cx="165906" cy="165906"/>
          </a:xfrm>
          <a:prstGeom prst="star5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Pentagone 5"/>
          <p:cNvSpPr/>
          <p:nvPr/>
        </p:nvSpPr>
        <p:spPr>
          <a:xfrm>
            <a:off x="1057275" y="2989213"/>
            <a:ext cx="2876550" cy="288032"/>
          </a:xfrm>
          <a:prstGeom prst="homePlate">
            <a:avLst>
              <a:gd name="adj" fmla="val 4858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PX local systems adaptations *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25" name="Pentagone 5"/>
          <p:cNvSpPr/>
          <p:nvPr/>
        </p:nvSpPr>
        <p:spPr>
          <a:xfrm>
            <a:off x="3076576" y="4293704"/>
            <a:ext cx="1447799" cy="441259"/>
          </a:xfrm>
          <a:prstGeom prst="homePlate">
            <a:avLst>
              <a:gd name="adj" fmla="val 2234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alibri" pitchFamily="34" charset="0"/>
              </a:rPr>
              <a:t>PX local systems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alibri" pitchFamily="34" charset="0"/>
              </a:rPr>
              <a:t>system Tests</a:t>
            </a:r>
            <a:endParaRPr lang="en-GB" sz="1200" b="1" dirty="0">
              <a:latin typeface="Calibri" pitchFamily="34" charset="0"/>
            </a:endParaRPr>
          </a:p>
        </p:txBody>
      </p:sp>
      <p:sp>
        <p:nvSpPr>
          <p:cNvPr id="26" name="Pentagone 5"/>
          <p:cNvSpPr/>
          <p:nvPr/>
        </p:nvSpPr>
        <p:spPr>
          <a:xfrm>
            <a:off x="4540250" y="4293704"/>
            <a:ext cx="574675" cy="441260"/>
          </a:xfrm>
          <a:prstGeom prst="homePlate">
            <a:avLst>
              <a:gd name="adj" fmla="val 171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err="1" smtClean="0">
                <a:latin typeface="Calibri" pitchFamily="34" charset="0"/>
              </a:rPr>
              <a:t>PXs</a:t>
            </a:r>
            <a:r>
              <a:rPr lang="en-GB" sz="1000" b="1" dirty="0" smtClean="0">
                <a:latin typeface="Calibri" pitchFamily="34" charset="0"/>
              </a:rPr>
              <a:t> </a:t>
            </a:r>
            <a:r>
              <a:rPr lang="en-GB" sz="1000" b="1" dirty="0" err="1" smtClean="0">
                <a:latin typeface="Calibri" pitchFamily="34" charset="0"/>
              </a:rPr>
              <a:t>integr</a:t>
            </a:r>
            <a:r>
              <a:rPr lang="en-GB" sz="1000" b="1" dirty="0" smtClean="0">
                <a:latin typeface="Calibri" pitchFamily="34" charset="0"/>
              </a:rPr>
              <a:t>. tests </a:t>
            </a:r>
          </a:p>
        </p:txBody>
      </p:sp>
      <p:sp>
        <p:nvSpPr>
          <p:cNvPr id="27" name="Pentagone 5"/>
          <p:cNvSpPr/>
          <p:nvPr/>
        </p:nvSpPr>
        <p:spPr>
          <a:xfrm>
            <a:off x="2346621" y="4863080"/>
            <a:ext cx="1604513" cy="288032"/>
          </a:xfrm>
          <a:prstGeom prst="homePlate">
            <a:avLst>
              <a:gd name="adj" fmla="val 4205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</a:rPr>
              <a:t>Market Validation</a:t>
            </a:r>
            <a:endParaRPr lang="en-GB" sz="1400" b="1" dirty="0">
              <a:latin typeface="Calibri" pitchFamily="34" charset="0"/>
            </a:endParaRPr>
          </a:p>
        </p:txBody>
      </p:sp>
      <p:sp>
        <p:nvSpPr>
          <p:cNvPr id="19" name="Légende encadrée 2 18"/>
          <p:cNvSpPr/>
          <p:nvPr/>
        </p:nvSpPr>
        <p:spPr>
          <a:xfrm>
            <a:off x="3647312" y="1894493"/>
            <a:ext cx="828949" cy="364287"/>
          </a:xfrm>
          <a:prstGeom prst="borderCallout2">
            <a:avLst>
              <a:gd name="adj1" fmla="val 59205"/>
              <a:gd name="adj2" fmla="val -775"/>
              <a:gd name="adj3" fmla="val 79489"/>
              <a:gd name="adj4" fmla="val -28443"/>
              <a:gd name="adj5" fmla="val 270361"/>
              <a:gd name="adj6" fmla="val 37174"/>
            </a:avLst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interface frozen</a:t>
            </a:r>
          </a:p>
        </p:txBody>
      </p:sp>
      <p:sp>
        <p:nvSpPr>
          <p:cNvPr id="28" name="Étoile à 5 branches 21"/>
          <p:cNvSpPr>
            <a:spLocks noChangeAspect="1"/>
          </p:cNvSpPr>
          <p:nvPr/>
        </p:nvSpPr>
        <p:spPr>
          <a:xfrm>
            <a:off x="5607917" y="2819127"/>
            <a:ext cx="165906" cy="165906"/>
          </a:xfrm>
          <a:prstGeom prst="star5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égende encadrée 2 18"/>
          <p:cNvSpPr/>
          <p:nvPr/>
        </p:nvSpPr>
        <p:spPr>
          <a:xfrm>
            <a:off x="5131268" y="1904276"/>
            <a:ext cx="828949" cy="364287"/>
          </a:xfrm>
          <a:prstGeom prst="borderCallout2">
            <a:avLst>
              <a:gd name="adj1" fmla="val 59205"/>
              <a:gd name="adj2" fmla="val -775"/>
              <a:gd name="adj3" fmla="val 79489"/>
              <a:gd name="adj4" fmla="val -28443"/>
              <a:gd name="adj5" fmla="val 259902"/>
              <a:gd name="adj6" fmla="val 67601"/>
            </a:avLst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fully industrialised</a:t>
            </a:r>
          </a:p>
        </p:txBody>
      </p:sp>
      <p:sp>
        <p:nvSpPr>
          <p:cNvPr id="32" name="Légende encadrée 2 31"/>
          <p:cNvSpPr/>
          <p:nvPr/>
        </p:nvSpPr>
        <p:spPr>
          <a:xfrm>
            <a:off x="0" y="2575785"/>
            <a:ext cx="867049" cy="535550"/>
          </a:xfrm>
          <a:prstGeom prst="borderCallout2">
            <a:avLst>
              <a:gd name="adj1" fmla="val 47042"/>
              <a:gd name="adj2" fmla="val 98161"/>
              <a:gd name="adj3" fmla="val 39039"/>
              <a:gd name="adj4" fmla="val 151230"/>
              <a:gd name="adj5" fmla="val 57907"/>
              <a:gd name="adj6" fmla="val 213485"/>
            </a:avLst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requirements  &amp; specs  frozen</a:t>
            </a:r>
          </a:p>
        </p:txBody>
      </p:sp>
      <p:sp>
        <p:nvSpPr>
          <p:cNvPr id="36" name="Étoile à 4 branches 35"/>
          <p:cNvSpPr/>
          <p:nvPr/>
        </p:nvSpPr>
        <p:spPr>
          <a:xfrm>
            <a:off x="2377176" y="2189310"/>
            <a:ext cx="214685" cy="21468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Légende encadrée 2 36"/>
          <p:cNvSpPr/>
          <p:nvPr/>
        </p:nvSpPr>
        <p:spPr>
          <a:xfrm>
            <a:off x="1025765" y="795449"/>
            <a:ext cx="1157785" cy="437322"/>
          </a:xfrm>
          <a:prstGeom prst="borderCallout2">
            <a:avLst>
              <a:gd name="adj1" fmla="val 109743"/>
              <a:gd name="adj2" fmla="val 48707"/>
              <a:gd name="adj3" fmla="val 111679"/>
              <a:gd name="adj4" fmla="val 50611"/>
              <a:gd name="adj5" fmla="val 312721"/>
              <a:gd name="adj6" fmla="val 119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Go live system selection </a:t>
            </a:r>
            <a:endParaRPr lang="en-US" sz="1200" dirty="0"/>
          </a:p>
        </p:txBody>
      </p:sp>
      <p:sp>
        <p:nvSpPr>
          <p:cNvPr id="30" name="Pentagone 29"/>
          <p:cNvSpPr/>
          <p:nvPr/>
        </p:nvSpPr>
        <p:spPr>
          <a:xfrm>
            <a:off x="4524376" y="2291909"/>
            <a:ext cx="2315811" cy="288000"/>
          </a:xfrm>
          <a:prstGeom prst="homePlate">
            <a:avLst>
              <a:gd name="adj" fmla="val 48587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schemeClr val="accent1"/>
                </a:solidFill>
                <a:latin typeface="Calibri" pitchFamily="34" charset="0"/>
              </a:rPr>
              <a:t>Finalise Development  </a:t>
            </a:r>
            <a:r>
              <a:rPr lang="en-GB" sz="1400" b="1" dirty="0" err="1" smtClean="0">
                <a:solidFill>
                  <a:schemeClr val="accent1"/>
                </a:solidFill>
                <a:latin typeface="Calibri" pitchFamily="34" charset="0"/>
              </a:rPr>
              <a:t>PMB</a:t>
            </a:r>
            <a:r>
              <a:rPr lang="en-GB" sz="1400" b="1" baseline="30000" dirty="0" smtClean="0">
                <a:solidFill>
                  <a:schemeClr val="accent1"/>
                </a:solidFill>
                <a:latin typeface="Calibri" pitchFamily="34" charset="0"/>
              </a:rPr>
              <a:t>+</a:t>
            </a:r>
            <a:endParaRPr lang="en-GB" sz="1400" b="1" baseline="300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3" name="Pentagone 32"/>
          <p:cNvSpPr/>
          <p:nvPr/>
        </p:nvSpPr>
        <p:spPr>
          <a:xfrm>
            <a:off x="6850084" y="4298867"/>
            <a:ext cx="1438893" cy="424800"/>
          </a:xfrm>
          <a:prstGeom prst="homePlate">
            <a:avLst>
              <a:gd name="adj" fmla="val 48587"/>
            </a:avLst>
          </a:prstGeom>
          <a:solidFill>
            <a:schemeClr val="bg1">
              <a:lumMod val="75000"/>
              <a:alpha val="50000"/>
            </a:schemeClr>
          </a:solidFill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accent1"/>
                </a:solidFill>
                <a:latin typeface="Calibri" pitchFamily="34" charset="0"/>
              </a:rPr>
              <a:t>Tests PMB+</a:t>
            </a:r>
          </a:p>
        </p:txBody>
      </p:sp>
      <p:sp>
        <p:nvSpPr>
          <p:cNvPr id="34" name="Isosceles Triangle 12"/>
          <p:cNvSpPr>
            <a:spLocks noChangeAspect="1"/>
          </p:cNvSpPr>
          <p:nvPr/>
        </p:nvSpPr>
        <p:spPr>
          <a:xfrm rot="10800000">
            <a:off x="8301495" y="4745360"/>
            <a:ext cx="178224" cy="179380"/>
          </a:xfrm>
          <a:prstGeom prst="triangle">
            <a:avLst/>
          </a:prstGeom>
          <a:solidFill>
            <a:schemeClr val="bg1">
              <a:lumMod val="85000"/>
              <a:alpha val="50000"/>
            </a:schemeClr>
          </a:solidFill>
          <a:ln w="15875">
            <a:solidFill>
              <a:srgbClr val="43976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8031830" y="4918204"/>
            <a:ext cx="72007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PXs 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Readiness</a:t>
            </a:r>
          </a:p>
          <a:p>
            <a:pPr algn="ctr"/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 2013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9" name="Espace réservé du pied de page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Confidential</a:t>
            </a:r>
            <a:endParaRPr lang="fr-FR" dirty="0"/>
          </a:p>
        </p:txBody>
      </p:sp>
      <p:pic>
        <p:nvPicPr>
          <p:cNvPr id="40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2594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746910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634999"/>
            <a:ext cx="8229600" cy="509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NWE PX Budget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Confidential</a:t>
            </a:r>
            <a:endParaRPr lang="fr-F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3" y="1332651"/>
            <a:ext cx="4107905" cy="293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6" y="1329061"/>
            <a:ext cx="4121859" cy="423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8" descr="Logo_EP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APX Endex logo_N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2" y="168010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 descr="Belp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579674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Image" r:id="rId9" imgW="1438537" imgH="527037" progId="">
                  <p:embed/>
                </p:oleObj>
              </mc:Choice>
              <mc:Fallback>
                <p:oleObj name="Image" r:id="rId9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539750" y="1196975"/>
            <a:ext cx="705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n-US" sz="2400" b="1"/>
          </a:p>
        </p:txBody>
      </p:sp>
      <p:sp>
        <p:nvSpPr>
          <p:cNvPr id="1033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764"/>
            <a:ext cx="8229600" cy="581025"/>
          </a:xfrm>
        </p:spPr>
        <p:txBody>
          <a:bodyPr>
            <a:noAutofit/>
          </a:bodyPr>
          <a:lstStyle/>
          <a:p>
            <a:r>
              <a:rPr lang="fr-BE" sz="4000" dirty="0" smtClean="0"/>
              <a:t>PCR </a:t>
            </a:r>
            <a:r>
              <a:rPr lang="fr-BE" sz="4000" dirty="0"/>
              <a:t>System </a:t>
            </a:r>
            <a:r>
              <a:rPr lang="fr-BE" sz="4000" dirty="0" err="1"/>
              <a:t>Choice</a:t>
            </a:r>
            <a:r>
              <a:rPr lang="fr-BE" sz="4000" dirty="0"/>
              <a:t> Update</a:t>
            </a:r>
            <a:endParaRPr lang="en-US" sz="4000" dirty="0"/>
          </a:p>
        </p:txBody>
      </p:sp>
      <p:sp>
        <p:nvSpPr>
          <p:cNvPr id="1034" name="Rectangle 53"/>
          <p:cNvSpPr>
            <a:spLocks noGrp="1" noChangeArrowheads="1"/>
          </p:cNvSpPr>
          <p:nvPr>
            <p:ph type="body" idx="4294967295"/>
          </p:nvPr>
        </p:nvSpPr>
        <p:spPr>
          <a:xfrm>
            <a:off x="372534" y="1299897"/>
            <a:ext cx="8229599" cy="4959350"/>
          </a:xfrm>
        </p:spPr>
        <p:txBody>
          <a:bodyPr>
            <a:noAutofit/>
          </a:bodyPr>
          <a:lstStyle/>
          <a:p>
            <a:pPr algn="just"/>
            <a:r>
              <a:rPr lang="en-GB" sz="1800" dirty="0" smtClean="0"/>
              <a:t>At November AESAG, PXs described a parallel approach being taken to procure the PCR matcher/broker (PMB) system</a:t>
            </a:r>
          </a:p>
          <a:p>
            <a:pPr lvl="1" algn="just"/>
            <a:r>
              <a:rPr lang="en-GB" sz="1400" dirty="0" smtClean="0"/>
              <a:t>OMIE/GME/APX-ENDEX/Belpex to undertake a tender process with 5 preselected suppliers</a:t>
            </a:r>
          </a:p>
          <a:p>
            <a:pPr lvl="1" algn="just"/>
            <a:r>
              <a:rPr lang="en-GB" sz="1400" dirty="0" smtClean="0"/>
              <a:t>EPEX/NPS to request quote for modification of existing system used in CWE</a:t>
            </a:r>
            <a:endParaRPr lang="en-GB" sz="1400" dirty="0"/>
          </a:p>
          <a:p>
            <a:pPr algn="just"/>
            <a:r>
              <a:rPr lang="en-GB" sz="1800" dirty="0" smtClean="0"/>
              <a:t>Tender process completed on time: 3 high quality proposals received (9 Jan), one recommended (24 Jan)</a:t>
            </a:r>
          </a:p>
          <a:p>
            <a:pPr algn="just"/>
            <a:r>
              <a:rPr lang="en-GB" sz="1800" dirty="0" err="1" smtClean="0"/>
              <a:t>PXs</a:t>
            </a:r>
            <a:r>
              <a:rPr lang="en-GB" sz="1800" dirty="0" smtClean="0"/>
              <a:t> informed NWE TSOs that they would prefer to select a single PMB system provider</a:t>
            </a:r>
          </a:p>
          <a:p>
            <a:pPr algn="just"/>
            <a:r>
              <a:rPr lang="en-GB" sz="1800" dirty="0" smtClean="0"/>
              <a:t>Exchange of EPEX/NPS proposal and the 3 shortlisted proposals from the tendering process; recommendation </a:t>
            </a:r>
            <a:r>
              <a:rPr lang="en-GB" sz="1800" dirty="0"/>
              <a:t>by </a:t>
            </a:r>
            <a:r>
              <a:rPr lang="en-GB" sz="1800" dirty="0" err="1" smtClean="0"/>
              <a:t>APX</a:t>
            </a:r>
            <a:r>
              <a:rPr lang="en-GB" sz="1800" dirty="0" smtClean="0"/>
              <a:t>/</a:t>
            </a:r>
            <a:r>
              <a:rPr lang="en-GB" sz="1800" dirty="0" err="1" smtClean="0"/>
              <a:t>BPX</a:t>
            </a:r>
            <a:r>
              <a:rPr lang="en-GB" sz="1800" dirty="0" smtClean="0"/>
              <a:t>/</a:t>
            </a:r>
            <a:r>
              <a:rPr lang="en-GB" sz="1800" dirty="0" err="1" smtClean="0"/>
              <a:t>OMIE</a:t>
            </a:r>
            <a:r>
              <a:rPr lang="en-GB" sz="1800" dirty="0" smtClean="0"/>
              <a:t>/</a:t>
            </a:r>
            <a:r>
              <a:rPr lang="en-GB" sz="1800" dirty="0" err="1" smtClean="0"/>
              <a:t>GME</a:t>
            </a:r>
            <a:r>
              <a:rPr lang="en-GB" sz="1800" dirty="0" smtClean="0"/>
              <a:t> </a:t>
            </a:r>
            <a:r>
              <a:rPr lang="en-GB" sz="1600" dirty="0" smtClean="0"/>
              <a:t> </a:t>
            </a:r>
          </a:p>
          <a:p>
            <a:pPr algn="just"/>
            <a:r>
              <a:rPr lang="en-GB" sz="1800" dirty="0" smtClean="0"/>
              <a:t>In order not to delay the NWE implementation by end of 2012</a:t>
            </a:r>
          </a:p>
          <a:p>
            <a:pPr lvl="1" algn="just"/>
            <a:r>
              <a:rPr lang="en-GB" sz="1400" dirty="0" smtClean="0"/>
              <a:t> APX-ENDEX/Belpex, OMIE and GME will proceed with selected service provider to start the analysis phase (which we need anyway, no obligation for development yet) starting immediately. EPEX/NPS will participate in analysis phase </a:t>
            </a:r>
          </a:p>
          <a:p>
            <a:pPr lvl="1" algn="just"/>
            <a:r>
              <a:rPr lang="en-GB" sz="1400" dirty="0" smtClean="0"/>
              <a:t>EPEX/NPS will proceed with parallel analysis phase for a solution based on the existing system used in CWE with minimal changes to be triggered in May if needed. APX-ENDEX/Belpex will participate too</a:t>
            </a:r>
            <a:endParaRPr lang="en-GB" sz="900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25/11/2011</a:t>
            </a:r>
            <a:endParaRPr lang="it-IT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AB47-B745-41A7-A16A-2A7C363AEC55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2594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50277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067" y="235832"/>
            <a:ext cx="8229600" cy="11430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380" y="1021278"/>
            <a:ext cx="8860224" cy="566419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GB" sz="2200" dirty="0" smtClean="0"/>
              <a:t>To start the </a:t>
            </a:r>
            <a:r>
              <a:rPr lang="en-GB" sz="2200" dirty="0" err="1" smtClean="0"/>
              <a:t>NWE</a:t>
            </a:r>
            <a:r>
              <a:rPr lang="en-GB" sz="2200" dirty="0" smtClean="0"/>
              <a:t> project in a proper way and to comply with the planning presented, the following steps (including some </a:t>
            </a:r>
            <a:r>
              <a:rPr lang="en-GB" sz="2200" dirty="0" err="1" smtClean="0"/>
              <a:t>PCR</a:t>
            </a:r>
            <a:r>
              <a:rPr lang="en-GB" sz="2200" dirty="0" smtClean="0"/>
              <a:t> steps) have to be tackled:</a:t>
            </a:r>
          </a:p>
          <a:p>
            <a:pPr algn="just">
              <a:buNone/>
            </a:pPr>
            <a:endParaRPr lang="en-GB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Design of pre-coupling (ATC handling) and post-coupling (Shipping agent mechanism) 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en-GB" sz="2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2000" dirty="0">
                <a:sym typeface="Wingdings" pitchFamily="2" charset="2"/>
              </a:rPr>
              <a:t>NWE </a:t>
            </a:r>
            <a:r>
              <a:rPr lang="en-GB" sz="2000" dirty="0" err="1"/>
              <a:t>TSOs</a:t>
            </a:r>
            <a:r>
              <a:rPr lang="en-GB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Clarification of the specification on Nordic flows calculation (for the algorithm) by end of January and Nordic functionalities for PMB//PCS during February</a:t>
            </a:r>
            <a:r>
              <a:rPr lang="en-GB" sz="2100" dirty="0" smtClean="0"/>
              <a:t>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/>
              <a:t>PXs</a:t>
            </a:r>
            <a:r>
              <a:rPr lang="en-GB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Clarification and agreement on fallback procedures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Joint;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</a:rPr>
              <a:t>Finalise </a:t>
            </a:r>
            <a:r>
              <a:rPr lang="en-GB" sz="2000" dirty="0" err="1">
                <a:solidFill>
                  <a:prstClr val="black"/>
                </a:solidFill>
              </a:rPr>
              <a:t>PMB</a:t>
            </a:r>
            <a:r>
              <a:rPr lang="en-GB" sz="2000" dirty="0">
                <a:solidFill>
                  <a:prstClr val="black"/>
                </a:solidFill>
              </a:rPr>
              <a:t> provider selection </a:t>
            </a:r>
            <a:r>
              <a:rPr lang="en-GB" sz="20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GB" sz="2000" dirty="0" err="1">
                <a:solidFill>
                  <a:prstClr val="black"/>
                </a:solidFill>
              </a:rPr>
              <a:t>PXs</a:t>
            </a:r>
            <a:r>
              <a:rPr lang="en-GB" sz="2000" dirty="0" smtClean="0">
                <a:solidFill>
                  <a:prstClr val="black"/>
                </a:solidFill>
              </a:rPr>
              <a:t>;</a:t>
            </a:r>
            <a:endParaRPr lang="en-GB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Finalisation of the PCR agreements (including governance and other terms)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err="1" smtClean="0"/>
              <a:t>PXs</a:t>
            </a:r>
            <a:r>
              <a:rPr lang="en-GB" sz="2000" dirty="0" smtClean="0"/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/>
              <a:t>Interim agreement if needed (including governance and other terms for use the system in the interim) </a:t>
            </a:r>
            <a:r>
              <a:rPr lang="en-GB" sz="2000" dirty="0">
                <a:sym typeface="Wingdings" pitchFamily="2" charset="2"/>
              </a:rPr>
              <a:t> </a:t>
            </a:r>
            <a:r>
              <a:rPr lang="en-GB" sz="2000" dirty="0" err="1"/>
              <a:t>PXs</a:t>
            </a:r>
            <a:r>
              <a:rPr lang="en-GB" sz="2000" dirty="0"/>
              <a:t>;</a:t>
            </a:r>
          </a:p>
          <a:p>
            <a:pPr marL="114300" indent="-457200" algn="just">
              <a:buFont typeface="+mj-lt"/>
              <a:buAutoNum type="arabicPeriod"/>
            </a:pPr>
            <a:r>
              <a:rPr lang="en-GB" sz="2000" dirty="0" smtClean="0"/>
              <a:t>Finalisation of the NWE APCA and the cost recovery mechanism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Joint NWE;</a:t>
            </a:r>
          </a:p>
          <a:p>
            <a:pPr marL="114300" indent="-457200" algn="just">
              <a:buFont typeface="+mj-lt"/>
              <a:buAutoNum type="arabicPeriod"/>
            </a:pPr>
            <a:r>
              <a:rPr lang="en-GB" sz="2000" dirty="0" smtClean="0"/>
              <a:t>Start the NWE project </a:t>
            </a:r>
            <a:r>
              <a:rPr lang="en-GB" sz="2000" dirty="0"/>
              <a:t>organisation (i.e. appoint joint PMO)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Joint NWE.</a:t>
            </a:r>
          </a:p>
          <a:p>
            <a:pPr marL="0" algn="just">
              <a:buNone/>
            </a:pPr>
            <a:endParaRPr lang="en-GB" sz="2000" b="1" dirty="0" smtClean="0">
              <a:sym typeface="Wingdings" pitchFamily="2" charset="2"/>
            </a:endParaRPr>
          </a:p>
          <a:p>
            <a:pPr marL="0" algn="just">
              <a:buNone/>
            </a:pPr>
            <a:r>
              <a:rPr lang="en-GB" sz="1800" b="1" dirty="0" smtClean="0">
                <a:sym typeface="Wingdings" pitchFamily="2" charset="2"/>
              </a:rPr>
              <a:t> </a:t>
            </a:r>
            <a:r>
              <a:rPr lang="en-GB" sz="2400" b="1" dirty="0" smtClean="0">
                <a:sym typeface="Wingdings" pitchFamily="2" charset="2"/>
              </a:rPr>
              <a:t> </a:t>
            </a:r>
            <a:r>
              <a:rPr lang="en-GB" sz="2000" b="1" i="1" dirty="0" smtClean="0"/>
              <a:t>Heavy workload...</a:t>
            </a:r>
            <a:endParaRPr lang="en-GB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ED1C-1176-4817-BED0-0AF3F442AFA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pic>
        <p:nvPicPr>
          <p:cNvPr id="6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737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594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214313" y="12594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594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650277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Image" r:id="rId7" imgW="1438537" imgH="527037" progId="">
                  <p:embed/>
                </p:oleObj>
              </mc:Choice>
              <mc:Fallback>
                <p:oleObj name="Image" r:id="rId7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-1693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88" descr="Logo_EP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9102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 descr="APX Endex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" descr="Belpe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fr-FR" dirty="0" err="1" smtClean="0"/>
              <a:t>Back-up</a:t>
            </a:r>
            <a:r>
              <a:rPr lang="fr-FR" dirty="0" smtClean="0"/>
              <a:t> </a:t>
            </a:r>
            <a:r>
              <a:rPr lang="fr-FR" dirty="0" err="1" smtClean="0"/>
              <a:t>slides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62174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Image" r:id="rId3" imgW="1438537" imgH="527037" progId="">
                  <p:embed/>
                </p:oleObj>
              </mc:Choice>
              <mc:Fallback>
                <p:oleObj name="Image" r:id="rId3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88" descr="Logo_EP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91029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" descr="APX Endex logo_N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" descr="Belp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1357"/>
            <a:ext cx="8229600" cy="1143000"/>
          </a:xfrm>
        </p:spPr>
        <p:txBody>
          <a:bodyPr/>
          <a:lstStyle/>
          <a:p>
            <a:r>
              <a:rPr lang="de-DE" sz="3000" dirty="0" smtClean="0"/>
              <a:t>HLFA – PMB </a:t>
            </a:r>
            <a:r>
              <a:rPr lang="de-DE" sz="2400" dirty="0">
                <a:solidFill>
                  <a:schemeClr val="accent1"/>
                </a:solidFill>
              </a:rPr>
              <a:t>(only NWE PXs shown for simplicity</a:t>
            </a:r>
            <a:r>
              <a:rPr lang="de-DE" sz="2000" dirty="0">
                <a:solidFill>
                  <a:schemeClr val="accent1"/>
                </a:solidFill>
              </a:rPr>
              <a:t>)</a:t>
            </a:r>
            <a:endParaRPr lang="fr-FR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2CF0-B71E-436F-927F-5B5B94243D8D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6" name="Objet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Acrobat Document" r:id="rId3" imgW="0" imgH="0" progId="AcroExch.Document.7">
                  <p:embed/>
                </p:oleObj>
              </mc:Choice>
              <mc:Fallback>
                <p:oleObj name="Acrobat Document" r:id="rId3" imgW="0" imgH="0" progId="AcroExch.Document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Confidential</a:t>
            </a:r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13881"/>
              </p:ext>
            </p:extLst>
          </p:nvPr>
        </p:nvGraphicFramePr>
        <p:xfrm>
          <a:off x="1331119" y="998810"/>
          <a:ext cx="6481763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Acrobat Document" r:id="rId4" imgW="8104762" imgH="6563641" progId="AcroExch.Document.7">
                  <p:embed/>
                </p:oleObj>
              </mc:Choice>
              <mc:Fallback>
                <p:oleObj name="Acrobat Document" r:id="rId4" imgW="8104762" imgH="6563641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998810"/>
                        <a:ext cx="6481763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62174"/>
              </p:ext>
            </p:extLst>
          </p:nvPr>
        </p:nvGraphicFramePr>
        <p:xfrm>
          <a:off x="7524750" y="98954"/>
          <a:ext cx="14382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Image" r:id="rId6" imgW="1438537" imgH="527037" progId="">
                  <p:embed/>
                </p:oleObj>
              </mc:Choice>
              <mc:Fallback>
                <p:oleObj name="Image" r:id="rId6" imgW="1438537" imgH="5270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98954"/>
                        <a:ext cx="14382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88" descr="Logo_EPE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58485"/>
            <a:ext cx="15001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19591"/>
            <a:ext cx="12858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" descr="APX Endex logo_NE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31477" r="9277" b="33119"/>
          <a:stretch>
            <a:fillRect/>
          </a:stretch>
        </p:blipFill>
        <p:spPr bwMode="auto">
          <a:xfrm>
            <a:off x="341313" y="119591"/>
            <a:ext cx="1214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2" descr="Belpex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19591"/>
            <a:ext cx="11430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-23284"/>
            <a:ext cx="857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9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ACER-2015-01284</_dlc_DocId>
    <_dlc_DocIdUrl xmlns="985daa2e-53d8-4475-82b8-9c7d25324e34">
      <Url>https://extranet.acer.europa.eu/en/Electricity/Regional_initiatives/Meetings/4th_CRCC_for_NWE_day-ahead_price_coupling/_layouts/DocIdRedir.aspx?ID=ACER-2015-01284</Url>
      <Description>ACER-2015-01284</Description>
    </_dlc_DocIdUrl>
    <ACER_Abstract xmlns="985daa2e-53d8-4475-82b8-9c7d25324e34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036258066AC44EB63BE6912644D8FB" ma:contentTypeVersion="20" ma:contentTypeDescription="Create a new document." ma:contentTypeScope="" ma:versionID="daec568405cf6173e2108c1fd15972e8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87577735a49fbbb1e880d92c765279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477534-947E-4A20-8F63-BB5AD817FB20}"/>
</file>

<file path=customXml/itemProps2.xml><?xml version="1.0" encoding="utf-8"?>
<ds:datastoreItem xmlns:ds="http://schemas.openxmlformats.org/officeDocument/2006/customXml" ds:itemID="{2A30CBFF-F475-4063-BB01-582CB22268A2}"/>
</file>

<file path=customXml/itemProps3.xml><?xml version="1.0" encoding="utf-8"?>
<ds:datastoreItem xmlns:ds="http://schemas.openxmlformats.org/officeDocument/2006/customXml" ds:itemID="{D948D38B-6F25-41B7-8D04-DAB9247B012A}"/>
</file>

<file path=customXml/itemProps4.xml><?xml version="1.0" encoding="utf-8"?>
<ds:datastoreItem xmlns:ds="http://schemas.openxmlformats.org/officeDocument/2006/customXml" ds:itemID="{AD352A18-E0EF-48E0-89BF-C00AD8AB9D21}"/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675</Words>
  <Application>Microsoft Office PowerPoint</Application>
  <PresentationFormat>On-screen Show (4:3)</PresentationFormat>
  <Paragraphs>112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Thème Office</vt:lpstr>
      <vt:lpstr>Image</vt:lpstr>
      <vt:lpstr>Acrobat Document</vt:lpstr>
      <vt:lpstr>NWE/PCR Update   AESAG Meeting 1 February 2012</vt:lpstr>
      <vt:lpstr>PCR PXs - common solution proposal</vt:lpstr>
      <vt:lpstr>Development activities</vt:lpstr>
      <vt:lpstr>PX Technical Planning</vt:lpstr>
      <vt:lpstr>PowerPoint Presentation</vt:lpstr>
      <vt:lpstr>PCR System Choice Update</vt:lpstr>
      <vt:lpstr>Next steps</vt:lpstr>
      <vt:lpstr>Back-up slides</vt:lpstr>
      <vt:lpstr>HLFA – PMB (only NWE PXs shown for simplicity)</vt:lpstr>
      <vt:lpstr>HLFA - PCS</vt:lpstr>
    </vt:vector>
  </TitlesOfParts>
  <Company>POWERNEXTSA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NWE-PXs side  23 January 2012</dc:title>
  <dc:creator>Marcelino CANCELA</dc:creator>
  <cp:lastModifiedBy>Andrew Claxton</cp:lastModifiedBy>
  <cp:revision>144</cp:revision>
  <cp:lastPrinted>2012-01-27T16:11:41Z</cp:lastPrinted>
  <dcterms:created xsi:type="dcterms:W3CDTF">2012-01-24T14:53:25Z</dcterms:created>
  <dcterms:modified xsi:type="dcterms:W3CDTF">2012-02-01T15:08:36Z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0x0101007B036258066AC44EB63BE6912644D8FB</vt:lpwstr>
  </property>
  <property fmtid="{D5CDD505-2E9C-101B-9397-08002B2CF9AE}" pid="3" name="_dlc_DocIdItemGuid">
    <vt:lpwstr>76a30e46-b394-4877-95c3-f0ca27261cad</vt:lpwstr>
  </property>
</Properties>
</file>