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5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s/slide5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09.xml" ContentType="application/vnd.openxmlformats-officedocument.presentationml.slideLayout+xml"/>
  <Override PartName="/ppt/slideLayouts/slideLayout111.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43.xml" ContentType="application/vnd.openxmlformats-officedocument.presentationml.slideLayout+xml"/>
  <Override PartName="/ppt/slideLayouts/slideLayout110.xml" ContentType="application/vnd.openxmlformats-officedocument.presentationml.slideLayout+xml"/>
  <Override PartName="/ppt/slideLayouts/slideLayout14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8.xml" ContentType="application/vnd.openxmlformats-officedocument.presentationml.slideLayout+xml"/>
  <Override PartName="/ppt/slideLayouts/slideLayout136.xml" ContentType="application/vnd.openxmlformats-officedocument.presentationml.slideLayout+xml"/>
  <Override PartName="/ppt/slideLayouts/slideLayout139.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theme/theme15.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4.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12.xml" ContentType="application/vnd.openxmlformats-officedocument.theme+xml"/>
  <Override PartName="/ppt/theme/theme9.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72"/>
  </p:notesMasterIdLst>
  <p:handoutMasterIdLst>
    <p:handoutMasterId r:id="rId73"/>
  </p:handoutMasterIdLst>
  <p:sldIdLst>
    <p:sldId id="256" r:id="rId16"/>
    <p:sldId id="259" r:id="rId17"/>
    <p:sldId id="322" r:id="rId18"/>
    <p:sldId id="388" r:id="rId19"/>
    <p:sldId id="389" r:id="rId20"/>
    <p:sldId id="379" r:id="rId21"/>
    <p:sldId id="380" r:id="rId22"/>
    <p:sldId id="381" r:id="rId23"/>
    <p:sldId id="343" r:id="rId24"/>
    <p:sldId id="362" r:id="rId25"/>
    <p:sldId id="363" r:id="rId26"/>
    <p:sldId id="365" r:id="rId27"/>
    <p:sldId id="382" r:id="rId28"/>
    <p:sldId id="412" r:id="rId29"/>
    <p:sldId id="344" r:id="rId30"/>
    <p:sldId id="390" r:id="rId31"/>
    <p:sldId id="391" r:id="rId32"/>
    <p:sldId id="393" r:id="rId33"/>
    <p:sldId id="413" r:id="rId34"/>
    <p:sldId id="360"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385" r:id="rId51"/>
    <p:sldId id="394" r:id="rId52"/>
    <p:sldId id="395" r:id="rId53"/>
    <p:sldId id="396" r:id="rId54"/>
    <p:sldId id="397" r:id="rId55"/>
    <p:sldId id="398" r:id="rId56"/>
    <p:sldId id="399" r:id="rId57"/>
    <p:sldId id="400" r:id="rId58"/>
    <p:sldId id="401" r:id="rId59"/>
    <p:sldId id="402" r:id="rId60"/>
    <p:sldId id="403" r:id="rId61"/>
    <p:sldId id="328" r:id="rId62"/>
    <p:sldId id="287" r:id="rId63"/>
    <p:sldId id="411" r:id="rId64"/>
    <p:sldId id="404" r:id="rId65"/>
    <p:sldId id="405" r:id="rId66"/>
    <p:sldId id="406" r:id="rId67"/>
    <p:sldId id="407" r:id="rId68"/>
    <p:sldId id="408" r:id="rId69"/>
    <p:sldId id="409" r:id="rId70"/>
    <p:sldId id="410" r:id="rId7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264D74"/>
    <a:srgbClr val="0099CC"/>
    <a:srgbClr val="006666"/>
    <a:srgbClr val="0000FF"/>
    <a:srgbClr val="009900"/>
    <a:srgbClr val="00FF00"/>
    <a:srgbClr val="FF00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80" d="100"/>
          <a:sy n="80" d="100"/>
        </p:scale>
        <p:origin x="-1464"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handoutMaster" Target="handoutMasters/handoutMaster1.xml"/><Relationship Id="rId78" Type="http://schemas.openxmlformats.org/officeDocument/2006/relationships/customXml" Target="../customXml/item1.xml"/><Relationship Id="rId81"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RATI\DGA\1_Sub.%20T&#233;cnica%20y%20Apoyo\1%20GRI%20Gas%20Regional%20Initiatives%20South\Transparency\Supervision%20November%202011\Cuestionarios%20recibidos\Transparency%20Traffic%20Light%20Summary%200803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5710793867517236"/>
          <c:y val="5.5704374326262983E-2"/>
          <c:w val="0.76395734908136459"/>
          <c:h val="0.49381620875372351"/>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%'!$G$5:$G$9</c:f>
              <c:strCache>
                <c:ptCount val="5"/>
                <c:pt idx="0">
                  <c:v>TSO1</c:v>
                </c:pt>
                <c:pt idx="1">
                  <c:v>TSO2</c:v>
                </c:pt>
                <c:pt idx="2">
                  <c:v>TSO3</c:v>
                </c:pt>
                <c:pt idx="3">
                  <c:v>TSO4</c:v>
                </c:pt>
                <c:pt idx="4">
                  <c:v>TSO5</c:v>
                </c:pt>
              </c:strCache>
            </c:strRef>
          </c:cat>
          <c:val>
            <c:numRef>
              <c:f>'Gráficos %'!$H$5:$H$9</c:f>
              <c:numCache>
                <c:formatCode>0.00%</c:formatCode>
                <c:ptCount val="5"/>
                <c:pt idx="0">
                  <c:v>0.10344827586206895</c:v>
                </c:pt>
                <c:pt idx="1">
                  <c:v>8.6206896551724449E-3</c:v>
                </c:pt>
                <c:pt idx="2">
                  <c:v>0</c:v>
                </c:pt>
                <c:pt idx="3">
                  <c:v>0</c:v>
                </c:pt>
                <c:pt idx="4">
                  <c:v>8.6206896551724449E-3</c:v>
                </c:pt>
              </c:numCache>
            </c:numRef>
          </c:val>
        </c:ser>
        <c:ser>
          <c:idx val="1"/>
          <c:order val="1"/>
          <c:tx>
            <c:strRef>
              <c:f>'Gráficos %'!$B$33</c:f>
              <c:strCache>
                <c:ptCount val="1"/>
                <c:pt idx="0">
                  <c:v>Not applicable</c:v>
                </c:pt>
              </c:strCache>
            </c:strRef>
          </c:tx>
          <c:spPr>
            <a:solidFill>
              <a:srgbClr val="FFC000"/>
            </a:solidFill>
          </c:spPr>
          <c:val>
            <c:numRef>
              <c:f>'Gráficos %'!$I$5:$I$9</c:f>
              <c:numCache>
                <c:formatCode>0.00%</c:formatCode>
                <c:ptCount val="5"/>
                <c:pt idx="0">
                  <c:v>0.24137931034482771</c:v>
                </c:pt>
                <c:pt idx="1">
                  <c:v>3.4482758620689696E-2</c:v>
                </c:pt>
                <c:pt idx="2">
                  <c:v>7.7586206896552018E-2</c:v>
                </c:pt>
                <c:pt idx="3">
                  <c:v>6.8965517241379323E-2</c:v>
                </c:pt>
                <c:pt idx="4">
                  <c:v>0.11206896551724142</c:v>
                </c:pt>
              </c:numCache>
            </c:numRef>
          </c:val>
        </c:ser>
        <c:ser>
          <c:idx val="2"/>
          <c:order val="2"/>
          <c:tx>
            <c:strRef>
              <c:f>'Gráficos %'!$B$32</c:f>
              <c:strCache>
                <c:ptCount val="1"/>
                <c:pt idx="0">
                  <c:v>Yes/Data published by TSO or by other market agent</c:v>
                </c:pt>
              </c:strCache>
            </c:strRef>
          </c:tx>
          <c:spPr>
            <a:solidFill>
              <a:srgbClr val="92D050"/>
            </a:solidFill>
          </c:spPr>
          <c:val>
            <c:numRef>
              <c:f>'Gráficos %'!$J$5:$J$9</c:f>
              <c:numCache>
                <c:formatCode>0.00%</c:formatCode>
                <c:ptCount val="5"/>
                <c:pt idx="0">
                  <c:v>0.65517241379310642</c:v>
                </c:pt>
                <c:pt idx="1">
                  <c:v>0.9568965517241379</c:v>
                </c:pt>
                <c:pt idx="2">
                  <c:v>0.92241379310344829</c:v>
                </c:pt>
                <c:pt idx="3">
                  <c:v>0.93103448275862066</c:v>
                </c:pt>
                <c:pt idx="4">
                  <c:v>0.87931034482758619</c:v>
                </c:pt>
              </c:numCache>
            </c:numRef>
          </c:val>
        </c:ser>
        <c:shape val="box"/>
        <c:axId val="74438528"/>
        <c:axId val="74440064"/>
        <c:axId val="0"/>
      </c:bar3DChart>
      <c:catAx>
        <c:axId val="74438528"/>
        <c:scaling>
          <c:orientation val="minMax"/>
        </c:scaling>
        <c:axPos val="b"/>
        <c:tickLblPos val="nextTo"/>
        <c:crossAx val="74440064"/>
        <c:crosses val="autoZero"/>
        <c:auto val="1"/>
        <c:lblAlgn val="ctr"/>
        <c:lblOffset val="100"/>
      </c:catAx>
      <c:valAx>
        <c:axId val="74440064"/>
        <c:scaling>
          <c:orientation val="minMax"/>
        </c:scaling>
        <c:axPos val="l"/>
        <c:majorGridlines/>
        <c:numFmt formatCode="0%" sourceLinked="0"/>
        <c:tickLblPos val="nextTo"/>
        <c:crossAx val="74438528"/>
        <c:crosses val="autoZero"/>
        <c:crossBetween val="between"/>
      </c:valAx>
    </c:plotArea>
    <c:legend>
      <c:legendPos val="r"/>
      <c:layout>
        <c:manualLayout>
          <c:xMode val="edge"/>
          <c:yMode val="edge"/>
          <c:x val="0"/>
          <c:y val="0.71837575348953309"/>
          <c:w val="1"/>
          <c:h val="0.2033361127096183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4343285214348261"/>
          <c:y val="7.1787907245539434E-2"/>
          <c:w val="0.76395734908136459"/>
          <c:h val="0.49381620875372351"/>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%'!$G$14:$G$20</c:f>
              <c:strCache>
                <c:ptCount val="7"/>
                <c:pt idx="0">
                  <c:v>LSO1</c:v>
                </c:pt>
                <c:pt idx="1">
                  <c:v>LSO2</c:v>
                </c:pt>
                <c:pt idx="2">
                  <c:v>LSO3</c:v>
                </c:pt>
                <c:pt idx="3">
                  <c:v>LSO4</c:v>
                </c:pt>
                <c:pt idx="4">
                  <c:v>LSO5</c:v>
                </c:pt>
                <c:pt idx="5">
                  <c:v>LSO6</c:v>
                </c:pt>
                <c:pt idx="6">
                  <c:v>LSO7</c:v>
                </c:pt>
              </c:strCache>
            </c:strRef>
          </c:cat>
          <c:val>
            <c:numRef>
              <c:f>'Gráficos %'!$H$14:$H$20</c:f>
              <c:numCache>
                <c:formatCode>0.00%</c:formatCode>
                <c:ptCount val="7"/>
                <c:pt idx="0">
                  <c:v>0</c:v>
                </c:pt>
                <c:pt idx="1">
                  <c:v>0</c:v>
                </c:pt>
                <c:pt idx="2">
                  <c:v>0</c:v>
                </c:pt>
                <c:pt idx="3">
                  <c:v>0</c:v>
                </c:pt>
                <c:pt idx="4">
                  <c:v>0</c:v>
                </c:pt>
                <c:pt idx="5">
                  <c:v>0</c:v>
                </c:pt>
                <c:pt idx="6">
                  <c:v>0</c:v>
                </c:pt>
              </c:numCache>
            </c:numRef>
          </c:val>
        </c:ser>
        <c:ser>
          <c:idx val="1"/>
          <c:order val="1"/>
          <c:tx>
            <c:strRef>
              <c:f>'Gráficos %'!$B$33</c:f>
              <c:strCache>
                <c:ptCount val="1"/>
                <c:pt idx="0">
                  <c:v>Not applicable</c:v>
                </c:pt>
              </c:strCache>
            </c:strRef>
          </c:tx>
          <c:spPr>
            <a:solidFill>
              <a:srgbClr val="FFC000"/>
            </a:solidFill>
          </c:spPr>
          <c:cat>
            <c:strRef>
              <c:f>'Gráficos %'!$G$14:$G$20</c:f>
              <c:strCache>
                <c:ptCount val="7"/>
                <c:pt idx="0">
                  <c:v>LSO1</c:v>
                </c:pt>
                <c:pt idx="1">
                  <c:v>LSO2</c:v>
                </c:pt>
                <c:pt idx="2">
                  <c:v>LSO3</c:v>
                </c:pt>
                <c:pt idx="3">
                  <c:v>LSO4</c:v>
                </c:pt>
                <c:pt idx="4">
                  <c:v>LSO5</c:v>
                </c:pt>
                <c:pt idx="5">
                  <c:v>LSO6</c:v>
                </c:pt>
                <c:pt idx="6">
                  <c:v>LSO7</c:v>
                </c:pt>
              </c:strCache>
            </c:strRef>
          </c:cat>
          <c:val>
            <c:numRef>
              <c:f>'Gráficos %'!$I$14:$I$20</c:f>
              <c:numCache>
                <c:formatCode>0.00%</c:formatCode>
                <c:ptCount val="7"/>
                <c:pt idx="0">
                  <c:v>0</c:v>
                </c:pt>
                <c:pt idx="1">
                  <c:v>0</c:v>
                </c:pt>
                <c:pt idx="2">
                  <c:v>0</c:v>
                </c:pt>
                <c:pt idx="3">
                  <c:v>0</c:v>
                </c:pt>
                <c:pt idx="4">
                  <c:v>0</c:v>
                </c:pt>
                <c:pt idx="5">
                  <c:v>0</c:v>
                </c:pt>
                <c:pt idx="6">
                  <c:v>0</c:v>
                </c:pt>
              </c:numCache>
            </c:numRef>
          </c:val>
        </c:ser>
        <c:ser>
          <c:idx val="2"/>
          <c:order val="2"/>
          <c:tx>
            <c:strRef>
              <c:f>'Gráficos %'!$B$32</c:f>
              <c:strCache>
                <c:ptCount val="1"/>
                <c:pt idx="0">
                  <c:v>Yes/Data published by TSO or by other market agent</c:v>
                </c:pt>
              </c:strCache>
            </c:strRef>
          </c:tx>
          <c:spPr>
            <a:solidFill>
              <a:srgbClr val="92D050"/>
            </a:solidFill>
          </c:spPr>
          <c:cat>
            <c:strRef>
              <c:f>'Gráficos %'!$G$14:$G$20</c:f>
              <c:strCache>
                <c:ptCount val="7"/>
                <c:pt idx="0">
                  <c:v>LSO1</c:v>
                </c:pt>
                <c:pt idx="1">
                  <c:v>LSO2</c:v>
                </c:pt>
                <c:pt idx="2">
                  <c:v>LSO3</c:v>
                </c:pt>
                <c:pt idx="3">
                  <c:v>LSO4</c:v>
                </c:pt>
                <c:pt idx="4">
                  <c:v>LSO5</c:v>
                </c:pt>
                <c:pt idx="5">
                  <c:v>LSO6</c:v>
                </c:pt>
                <c:pt idx="6">
                  <c:v>LSO7</c:v>
                </c:pt>
              </c:strCache>
            </c:strRef>
          </c:cat>
          <c:val>
            <c:numRef>
              <c:f>'Gráficos %'!$J$14:$J$20</c:f>
              <c:numCache>
                <c:formatCode>0.00%</c:formatCode>
                <c:ptCount val="7"/>
                <c:pt idx="0">
                  <c:v>1</c:v>
                </c:pt>
                <c:pt idx="1">
                  <c:v>1</c:v>
                </c:pt>
                <c:pt idx="2">
                  <c:v>1</c:v>
                </c:pt>
                <c:pt idx="3">
                  <c:v>1</c:v>
                </c:pt>
                <c:pt idx="4">
                  <c:v>1</c:v>
                </c:pt>
                <c:pt idx="5">
                  <c:v>1</c:v>
                </c:pt>
                <c:pt idx="6">
                  <c:v>1</c:v>
                </c:pt>
              </c:numCache>
            </c:numRef>
          </c:val>
        </c:ser>
        <c:shape val="box"/>
        <c:axId val="75179904"/>
        <c:axId val="75181440"/>
        <c:axId val="0"/>
      </c:bar3DChart>
      <c:catAx>
        <c:axId val="75179904"/>
        <c:scaling>
          <c:orientation val="minMax"/>
        </c:scaling>
        <c:axPos val="b"/>
        <c:tickLblPos val="nextTo"/>
        <c:crossAx val="75181440"/>
        <c:crosses val="autoZero"/>
        <c:auto val="1"/>
        <c:lblAlgn val="ctr"/>
        <c:lblOffset val="100"/>
      </c:catAx>
      <c:valAx>
        <c:axId val="75181440"/>
        <c:scaling>
          <c:orientation val="minMax"/>
        </c:scaling>
        <c:axPos val="l"/>
        <c:majorGridlines/>
        <c:numFmt formatCode="0%" sourceLinked="0"/>
        <c:tickLblPos val="nextTo"/>
        <c:crossAx val="75179904"/>
        <c:crosses val="autoZero"/>
        <c:crossBetween val="between"/>
      </c:valAx>
    </c:plotArea>
    <c:legend>
      <c:legendPos val="r"/>
      <c:layout>
        <c:manualLayout>
          <c:xMode val="edge"/>
          <c:yMode val="edge"/>
          <c:x val="0"/>
          <c:y val="0.71837575348953309"/>
          <c:w val="1"/>
          <c:h val="0.20756856321380668"/>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manualLayout>
          <c:layoutTarget val="inner"/>
          <c:xMode val="edge"/>
          <c:yMode val="edge"/>
          <c:x val="0.14343285214348267"/>
          <c:y val="7.1787907245539434E-2"/>
          <c:w val="0.76395734908136459"/>
          <c:h val="0.49381620875372362"/>
        </c:manualLayout>
      </c:layout>
      <c:bar3DChart>
        <c:barDir val="col"/>
        <c:grouping val="stacked"/>
        <c:ser>
          <c:idx val="0"/>
          <c:order val="0"/>
          <c:tx>
            <c:strRef>
              <c:f>'Gráficos %'!$B$34</c:f>
              <c:strCache>
                <c:ptCount val="1"/>
                <c:pt idx="0">
                  <c:v>No/ Data not published</c:v>
                </c:pt>
              </c:strCache>
            </c:strRef>
          </c:tx>
          <c:spPr>
            <a:solidFill>
              <a:srgbClr val="FF0000"/>
            </a:solidFill>
          </c:spPr>
          <c:cat>
            <c:strRef>
              <c:f>'Gráficos %'!$G$25:$G$29</c:f>
              <c:strCache>
                <c:ptCount val="5"/>
                <c:pt idx="0">
                  <c:v>SSO1</c:v>
                </c:pt>
                <c:pt idx="1">
                  <c:v>SSO2</c:v>
                </c:pt>
                <c:pt idx="2">
                  <c:v>SSO3</c:v>
                </c:pt>
                <c:pt idx="3">
                  <c:v>SSO4</c:v>
                </c:pt>
                <c:pt idx="4">
                  <c:v>SSO5</c:v>
                </c:pt>
              </c:strCache>
            </c:strRef>
          </c:cat>
          <c:val>
            <c:numRef>
              <c:f>'Gráficos %'!$H$25:$H$29</c:f>
              <c:numCache>
                <c:formatCode>0.00%</c:formatCode>
                <c:ptCount val="5"/>
                <c:pt idx="0">
                  <c:v>0</c:v>
                </c:pt>
                <c:pt idx="1">
                  <c:v>0</c:v>
                </c:pt>
                <c:pt idx="2">
                  <c:v>0</c:v>
                </c:pt>
                <c:pt idx="3">
                  <c:v>0</c:v>
                </c:pt>
                <c:pt idx="4">
                  <c:v>0</c:v>
                </c:pt>
              </c:numCache>
            </c:numRef>
          </c:val>
        </c:ser>
        <c:ser>
          <c:idx val="1"/>
          <c:order val="1"/>
          <c:tx>
            <c:strRef>
              <c:f>'Gráficos %'!$B$33</c:f>
              <c:strCache>
                <c:ptCount val="1"/>
                <c:pt idx="0">
                  <c:v>Not applicable</c:v>
                </c:pt>
              </c:strCache>
            </c:strRef>
          </c:tx>
          <c:spPr>
            <a:solidFill>
              <a:srgbClr val="FFC000"/>
            </a:solidFill>
          </c:spPr>
          <c:cat>
            <c:strRef>
              <c:f>'Gráficos %'!$G$25:$G$29</c:f>
              <c:strCache>
                <c:ptCount val="5"/>
                <c:pt idx="0">
                  <c:v>SSO1</c:v>
                </c:pt>
                <c:pt idx="1">
                  <c:v>SSO2</c:v>
                </c:pt>
                <c:pt idx="2">
                  <c:v>SSO3</c:v>
                </c:pt>
                <c:pt idx="3">
                  <c:v>SSO4</c:v>
                </c:pt>
                <c:pt idx="4">
                  <c:v>SSO5</c:v>
                </c:pt>
              </c:strCache>
            </c:strRef>
          </c:cat>
          <c:val>
            <c:numRef>
              <c:f>'Gráficos %'!$I$25:$I$29</c:f>
              <c:numCache>
                <c:formatCode>0.00%</c:formatCode>
                <c:ptCount val="5"/>
                <c:pt idx="0">
                  <c:v>0</c:v>
                </c:pt>
                <c:pt idx="1">
                  <c:v>0</c:v>
                </c:pt>
                <c:pt idx="2">
                  <c:v>0</c:v>
                </c:pt>
                <c:pt idx="3">
                  <c:v>0</c:v>
                </c:pt>
                <c:pt idx="4">
                  <c:v>0</c:v>
                </c:pt>
              </c:numCache>
            </c:numRef>
          </c:val>
        </c:ser>
        <c:ser>
          <c:idx val="2"/>
          <c:order val="2"/>
          <c:tx>
            <c:strRef>
              <c:f>'Gráficos %'!$B$32</c:f>
              <c:strCache>
                <c:ptCount val="1"/>
                <c:pt idx="0">
                  <c:v>Yes/Data published by TSO or by other market agent</c:v>
                </c:pt>
              </c:strCache>
            </c:strRef>
          </c:tx>
          <c:spPr>
            <a:solidFill>
              <a:srgbClr val="92D050"/>
            </a:solidFill>
          </c:spPr>
          <c:cat>
            <c:strRef>
              <c:f>'Gráficos %'!$G$25:$G$29</c:f>
              <c:strCache>
                <c:ptCount val="5"/>
                <c:pt idx="0">
                  <c:v>SSO1</c:v>
                </c:pt>
                <c:pt idx="1">
                  <c:v>SSO2</c:v>
                </c:pt>
                <c:pt idx="2">
                  <c:v>SSO3</c:v>
                </c:pt>
                <c:pt idx="3">
                  <c:v>SSO4</c:v>
                </c:pt>
                <c:pt idx="4">
                  <c:v>SSO5</c:v>
                </c:pt>
              </c:strCache>
            </c:strRef>
          </c:cat>
          <c:val>
            <c:numRef>
              <c:f>'Gráficos %'!$J$25:$J$29</c:f>
              <c:numCache>
                <c:formatCode>0.00%</c:formatCode>
                <c:ptCount val="5"/>
                <c:pt idx="0">
                  <c:v>1</c:v>
                </c:pt>
                <c:pt idx="1">
                  <c:v>1</c:v>
                </c:pt>
                <c:pt idx="2">
                  <c:v>1</c:v>
                </c:pt>
                <c:pt idx="3">
                  <c:v>1</c:v>
                </c:pt>
                <c:pt idx="4">
                  <c:v>1</c:v>
                </c:pt>
              </c:numCache>
            </c:numRef>
          </c:val>
        </c:ser>
        <c:shape val="box"/>
        <c:axId val="75376128"/>
        <c:axId val="75377664"/>
        <c:axId val="0"/>
      </c:bar3DChart>
      <c:catAx>
        <c:axId val="75376128"/>
        <c:scaling>
          <c:orientation val="minMax"/>
        </c:scaling>
        <c:axPos val="b"/>
        <c:tickLblPos val="nextTo"/>
        <c:crossAx val="75377664"/>
        <c:crosses val="autoZero"/>
        <c:auto val="1"/>
        <c:lblAlgn val="ctr"/>
        <c:lblOffset val="100"/>
      </c:catAx>
      <c:valAx>
        <c:axId val="75377664"/>
        <c:scaling>
          <c:orientation val="minMax"/>
        </c:scaling>
        <c:axPos val="l"/>
        <c:majorGridlines/>
        <c:numFmt formatCode="0%" sourceLinked="0"/>
        <c:tickLblPos val="nextTo"/>
        <c:crossAx val="75376128"/>
        <c:crosses val="autoZero"/>
        <c:crossBetween val="between"/>
      </c:valAx>
    </c:plotArea>
    <c:legend>
      <c:legendPos val="r"/>
      <c:layout>
        <c:manualLayout>
          <c:xMode val="edge"/>
          <c:yMode val="edge"/>
          <c:x val="7.9612423447069466E-2"/>
          <c:y val="0.71837575348953353"/>
          <c:w val="0.8964762533698496"/>
          <c:h val="0.26123688667356953"/>
        </c:manualLayou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29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21075">
              <a:defRPr/>
            </a:pPr>
            <a:r>
              <a:rPr lang="en-GB" dirty="0" smtClean="0"/>
              <a:t>Transitory market-making measures: measures protecting new entrants, like higher imbalance tolerance </a:t>
            </a:r>
            <a:r>
              <a:rPr lang="en-GB" dirty="0" smtClean="0">
                <a:solidFill>
                  <a:srgbClr val="FF0000"/>
                </a:solidFill>
              </a:rPr>
              <a:t>and review </a:t>
            </a:r>
            <a:r>
              <a:rPr lang="en-GB" dirty="0" err="1" smtClean="0">
                <a:solidFill>
                  <a:srgbClr val="FF0000"/>
                </a:solidFill>
              </a:rPr>
              <a:t>trocas</a:t>
            </a:r>
            <a:r>
              <a:rPr lang="en-GB" dirty="0" smtClean="0">
                <a:solidFill>
                  <a:srgbClr val="FF0000"/>
                </a:solidFill>
              </a:rPr>
              <a:t> </a:t>
            </a:r>
            <a:r>
              <a:rPr lang="en-GB" dirty="0" err="1" smtClean="0">
                <a:solidFill>
                  <a:srgbClr val="FF0000"/>
                </a:solidFill>
              </a:rPr>
              <a:t>regladas</a:t>
            </a:r>
            <a:endParaRPr lang="en-GB" dirty="0" smtClean="0">
              <a:solidFill>
                <a:srgbClr val="FF0000"/>
              </a:solidFill>
            </a:endParaRPr>
          </a:p>
          <a:p>
            <a:endParaRPr lang="pt-PT" dirty="0"/>
          </a:p>
        </p:txBody>
      </p:sp>
      <p:sp>
        <p:nvSpPr>
          <p:cNvPr id="4" name="Marcador de Posição do Número do Diapositivo 3"/>
          <p:cNvSpPr>
            <a:spLocks noGrp="1"/>
          </p:cNvSpPr>
          <p:nvPr>
            <p:ph type="sldNum" sz="quarter" idx="10"/>
          </p:nvPr>
        </p:nvSpPr>
        <p:spPr/>
        <p:txBody>
          <a:bodyPr/>
          <a:lstStyle/>
          <a:p>
            <a:pPr>
              <a:defRPr/>
            </a:pPr>
            <a:fld id="{032A858C-6E5C-4A17-A605-E6FE5F77448C}" type="slidenum">
              <a:rPr lang="en-US" smtClean="0"/>
              <a:pPr>
                <a:defRPr/>
              </a:pPr>
              <a:t>30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13/04/2012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abg@cne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cb@cne.e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0" y="5429264"/>
            <a:ext cx="5773737" cy="960437"/>
          </a:xfrm>
        </p:spPr>
        <p:txBody>
          <a:bodyPr/>
          <a:lstStyle/>
          <a:p>
            <a:pPr eaLnBrk="1" hangingPunct="1">
              <a:spcBef>
                <a:spcPct val="0"/>
              </a:spcBef>
            </a:pPr>
            <a:r>
              <a:rPr lang="en-US" b="1" dirty="0" smtClean="0"/>
              <a:t>Madrid, 28</a:t>
            </a:r>
            <a:r>
              <a:rPr lang="en-US" b="1" baseline="30000" dirty="0" smtClean="0"/>
              <a:t>th</a:t>
            </a:r>
            <a:r>
              <a:rPr lang="en-US" b="1" dirty="0" smtClean="0"/>
              <a:t> March 2012</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19</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500042"/>
            <a:ext cx="7837487" cy="1039813"/>
          </a:xfrm>
        </p:spPr>
        <p:txBody>
          <a:bodyPr lIns="0" tIns="0" rIns="0" bIns="0" anchor="b" anchorCtr="0"/>
          <a:lstStyle/>
          <a:p>
            <a:pPr>
              <a:lnSpc>
                <a:spcPct val="120000"/>
              </a:lnSpc>
              <a:spcBef>
                <a:spcPts val="1200"/>
              </a:spcBef>
              <a:spcAft>
                <a:spcPts val="1200"/>
              </a:spcAft>
            </a:pPr>
            <a:r>
              <a:rPr lang="de-DE" sz="2600" dirty="0" smtClean="0"/>
              <a:t>III.1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a:t>
            </a:r>
            <a:br>
              <a:rPr lang="es-ES" sz="2600" dirty="0" smtClean="0"/>
            </a:br>
            <a:r>
              <a:rPr lang="es-ES" sz="2600" dirty="0" smtClean="0"/>
              <a:t> </a:t>
            </a:r>
            <a:r>
              <a:rPr lang="es-ES" sz="2600" dirty="0" err="1" smtClean="0"/>
              <a:t>Progress</a:t>
            </a:r>
            <a:r>
              <a:rPr lang="es-ES" sz="2600" dirty="0" smtClean="0"/>
              <a:t> </a:t>
            </a:r>
            <a:r>
              <a:rPr lang="es-ES" sz="2600" dirty="0" err="1" smtClean="0"/>
              <a:t>on</a:t>
            </a:r>
            <a:r>
              <a:rPr lang="es-ES" sz="2600" dirty="0" smtClean="0"/>
              <a:t> </a:t>
            </a:r>
            <a:r>
              <a:rPr lang="es-ES" sz="2600" dirty="0" err="1" smtClean="0"/>
              <a:t>agreements</a:t>
            </a:r>
            <a:endParaRPr lang="de-DE" sz="2600" i="1" dirty="0" smtClean="0"/>
          </a:p>
        </p:txBody>
      </p:sp>
      <p:sp>
        <p:nvSpPr>
          <p:cNvPr id="4" name="Rectangle 469"/>
          <p:cNvSpPr>
            <a:spLocks noChangeArrowheads="1"/>
          </p:cNvSpPr>
          <p:nvPr/>
        </p:nvSpPr>
        <p:spPr bwMode="auto">
          <a:xfrm>
            <a:off x="142844" y="1785926"/>
            <a:ext cx="8856984" cy="4685104"/>
          </a:xfrm>
          <a:prstGeom prst="rect">
            <a:avLst/>
          </a:prstGeom>
          <a:noFill/>
          <a:ln w="9525">
            <a:noFill/>
            <a:miter lim="800000"/>
            <a:headEnd/>
            <a:tailEnd/>
          </a:ln>
        </p:spPr>
        <p:txBody>
          <a:bodyPr/>
          <a:lstStyle/>
          <a:p>
            <a:pPr lvl="0" algn="just">
              <a:lnSpc>
                <a:spcPct val="120000"/>
              </a:lnSpc>
              <a:spcBef>
                <a:spcPts val="600"/>
              </a:spcBef>
              <a:spcAft>
                <a:spcPts val="600"/>
              </a:spcAft>
            </a:pPr>
            <a:r>
              <a:rPr lang="en-GB" sz="2000" b="1" i="1" dirty="0" smtClean="0"/>
              <a:t>Allocation procedure</a:t>
            </a:r>
          </a:p>
          <a:p>
            <a:pPr algn="just" defTabSz="336550" eaLnBrk="0" hangingPunct="0">
              <a:buClr>
                <a:srgbClr val="264D74"/>
              </a:buClr>
            </a:pPr>
            <a:r>
              <a:rPr lang="en-US" sz="1600" b="1" dirty="0" smtClean="0"/>
              <a:t>Cleared price auctions with a single round. </a:t>
            </a:r>
            <a:r>
              <a:rPr lang="en-US" sz="1600" dirty="0" smtClean="0"/>
              <a:t>During the bidding window, shippers will submit requests for a number of price steps for each capacity product they want during a number of days. During this period shippers will be allowed to submit bids and to withdraw or modify bids previously submitted. At the end of each day, TSOs will publish the aggregated results of the bidding period. </a:t>
            </a:r>
            <a:r>
              <a:rPr lang="en-US" sz="1600" b="1" dirty="0" smtClean="0"/>
              <a:t>No provisional interim allocations </a:t>
            </a:r>
            <a:r>
              <a:rPr lang="en-US" sz="1600" dirty="0" smtClean="0"/>
              <a:t>will be performed at the end of each bidding day. Capacity will be allocated only after the final bidding window closes.</a:t>
            </a:r>
          </a:p>
          <a:p>
            <a:pPr lvl="0" algn="just"/>
            <a:endParaRPr lang="en-GB" sz="600" dirty="0" smtClean="0">
              <a:solidFill>
                <a:srgbClr val="264D74"/>
              </a:solidFill>
            </a:endParaRPr>
          </a:p>
          <a:p>
            <a:pPr lvl="0" algn="just">
              <a:lnSpc>
                <a:spcPct val="120000"/>
              </a:lnSpc>
              <a:spcBef>
                <a:spcPts val="600"/>
              </a:spcBef>
              <a:spcAft>
                <a:spcPts val="600"/>
              </a:spcAft>
            </a:pPr>
            <a:r>
              <a:rPr lang="en-GB" sz="2000" b="1" i="1" dirty="0" smtClean="0"/>
              <a:t>Price</a:t>
            </a:r>
          </a:p>
          <a:p>
            <a:pPr lvl="0" algn="just" defTabSz="336550" eaLnBrk="0" hangingPunct="0">
              <a:buClr>
                <a:srgbClr val="264D74"/>
              </a:buClr>
              <a:buFont typeface="Arial" pitchFamily="34" charset="0"/>
              <a:buChar char="•"/>
            </a:pPr>
            <a:r>
              <a:rPr lang="en-GB" sz="1600" dirty="0" smtClean="0"/>
              <a:t>The reserve price will be </a:t>
            </a:r>
            <a:r>
              <a:rPr lang="en-GB" sz="1600" b="1" dirty="0" smtClean="0"/>
              <a:t>the regulated tariff. </a:t>
            </a:r>
            <a:r>
              <a:rPr lang="en-GB" sz="1600" dirty="0" smtClean="0"/>
              <a:t>Interruptible contracts should have a lower reserve price (calculated taking into account the probability of interruption).</a:t>
            </a:r>
          </a:p>
          <a:p>
            <a:pPr lvl="0" algn="just" defTabSz="336550" eaLnBrk="0" hangingPunct="0">
              <a:buClr>
                <a:srgbClr val="264D74"/>
              </a:buClr>
              <a:buFont typeface="Arial" pitchFamily="34" charset="0"/>
              <a:buChar char="•"/>
            </a:pPr>
            <a:r>
              <a:rPr lang="en-GB" sz="600" dirty="0" smtClean="0"/>
              <a:t> </a:t>
            </a:r>
          </a:p>
          <a:p>
            <a:pPr lvl="0" algn="just" defTabSz="336550" eaLnBrk="0" hangingPunct="0">
              <a:buClr>
                <a:srgbClr val="264D74"/>
              </a:buClr>
              <a:buFont typeface="Arial" pitchFamily="34" charset="0"/>
              <a:buChar char="•"/>
            </a:pPr>
            <a:r>
              <a:rPr lang="en-GB" sz="1600" b="1" dirty="0" smtClean="0"/>
              <a:t>The final price will be the one fully covering the capacity offer. </a:t>
            </a:r>
          </a:p>
          <a:p>
            <a:pPr lvl="0" algn="just" defTabSz="336550" eaLnBrk="0" hangingPunct="0">
              <a:buClr>
                <a:srgbClr val="264D74"/>
              </a:buClr>
              <a:buFont typeface="Arial" pitchFamily="34" charset="0"/>
              <a:buChar char="•"/>
            </a:pPr>
            <a:endParaRPr lang="es-ES" sz="600" dirty="0" smtClean="0"/>
          </a:p>
          <a:p>
            <a:pPr algn="just" defTabSz="336550" eaLnBrk="0" hangingPunct="0">
              <a:buClr>
                <a:srgbClr val="264D74"/>
              </a:buClr>
              <a:buFont typeface="Arial" pitchFamily="34" charset="0"/>
              <a:buChar char="•"/>
            </a:pPr>
            <a:r>
              <a:rPr lang="en-GB" sz="1600" b="1" dirty="0" smtClean="0"/>
              <a:t>Marginal pricing </a:t>
            </a:r>
            <a:r>
              <a:rPr lang="en-GB" sz="1600" dirty="0" smtClean="0"/>
              <a:t>for each capacity product shall be used.</a:t>
            </a:r>
          </a:p>
          <a:p>
            <a:pPr algn="just" defTabSz="336550" eaLnBrk="0" hangingPunct="0">
              <a:buClr>
                <a:srgbClr val="264D74"/>
              </a:buClr>
              <a:buFont typeface="Arial" pitchFamily="34" charset="0"/>
              <a:buChar char="•"/>
            </a:pPr>
            <a:endParaRPr lang="en-GB" sz="400" dirty="0" smtClean="0"/>
          </a:p>
          <a:p>
            <a:pPr algn="just" defTabSz="336550" eaLnBrk="0" hangingPunct="0">
              <a:buClr>
                <a:srgbClr val="264D74"/>
              </a:buClr>
              <a:buFont typeface="Arial" pitchFamily="34" charset="0"/>
              <a:buChar char="•"/>
            </a:pPr>
            <a:r>
              <a:rPr lang="en-GB" sz="1600" b="1" dirty="0" smtClean="0"/>
              <a:t>Premium over the regulated tariff will be 50/50 shared</a:t>
            </a:r>
            <a:r>
              <a:rPr lang="en-GB" sz="1600" dirty="0" smtClean="0"/>
              <a:t> between TSOs.</a:t>
            </a:r>
          </a:p>
          <a:p>
            <a:pPr algn="just" defTabSz="336550" eaLnBrk="0" hangingPunct="0">
              <a:buClr>
                <a:srgbClr val="264D74"/>
              </a:buClr>
              <a:buFont typeface="Arial" pitchFamily="34" charset="0"/>
              <a:buChar char="•"/>
            </a:pPr>
            <a:endParaRPr lang="en-GB" sz="600" dirty="0" smtClean="0">
              <a:solidFill>
                <a:srgbClr val="264D74"/>
              </a:solidFill>
            </a:endParaRPr>
          </a:p>
          <a:p>
            <a:pPr algn="just" defTabSz="336550" eaLnBrk="0" hangingPunct="0">
              <a:lnSpc>
                <a:spcPct val="120000"/>
              </a:lnSpc>
              <a:buClr>
                <a:srgbClr val="264D74"/>
              </a:buClr>
            </a:pPr>
            <a:endParaRPr lang="es-ES" sz="1600" dirty="0" smtClean="0">
              <a:solidFill>
                <a:srgbClr val="264D74"/>
              </a:solidFill>
            </a:endParaRPr>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404664"/>
            <a:ext cx="7837487" cy="1039813"/>
          </a:xfrm>
        </p:spPr>
        <p:txBody>
          <a:bodyPr lIns="0" tIns="0" rIns="0" bIns="0" anchor="b" anchorCtr="0"/>
          <a:lstStyle/>
          <a:p>
            <a:pPr>
              <a:lnSpc>
                <a:spcPct val="120000"/>
              </a:lnSpc>
              <a:spcBef>
                <a:spcPts val="1200"/>
              </a:spcBef>
              <a:spcAft>
                <a:spcPts val="1200"/>
              </a:spcAft>
            </a:pPr>
            <a:r>
              <a:rPr lang="en-US" sz="2600" dirty="0" smtClean="0"/>
              <a:t>III.1 CAM at Spanish-Portuguese interconnections</a:t>
            </a:r>
            <a:br>
              <a:rPr lang="en-US" sz="2600" dirty="0" smtClean="0"/>
            </a:br>
            <a:r>
              <a:rPr lang="en-US" sz="2600" dirty="0" smtClean="0"/>
              <a:t> Progress on agreements</a:t>
            </a:r>
            <a:endParaRPr lang="en-US" sz="2600" i="1" dirty="0" smtClean="0"/>
          </a:p>
        </p:txBody>
      </p:sp>
      <p:sp>
        <p:nvSpPr>
          <p:cNvPr id="5" name="Rectangle 469"/>
          <p:cNvSpPr>
            <a:spLocks noChangeArrowheads="1"/>
          </p:cNvSpPr>
          <p:nvPr/>
        </p:nvSpPr>
        <p:spPr bwMode="auto">
          <a:xfrm>
            <a:off x="285720" y="1428736"/>
            <a:ext cx="8606760" cy="5168616"/>
          </a:xfrm>
          <a:prstGeom prst="rect">
            <a:avLst/>
          </a:prstGeom>
          <a:noFill/>
          <a:ln w="9525">
            <a:noFill/>
            <a:miter lim="800000"/>
            <a:headEnd/>
            <a:tailEnd/>
          </a:ln>
        </p:spPr>
        <p:txBody>
          <a:bodyPr/>
          <a:lstStyle/>
          <a:p>
            <a:pPr lvl="0" algn="just">
              <a:lnSpc>
                <a:spcPct val="120000"/>
              </a:lnSpc>
              <a:spcBef>
                <a:spcPts val="200"/>
              </a:spcBef>
              <a:spcAft>
                <a:spcPts val="0"/>
              </a:spcAft>
            </a:pPr>
            <a:r>
              <a:rPr lang="en-GB" sz="2000" b="1" i="1" dirty="0" smtClean="0"/>
              <a:t>Gas year/day</a:t>
            </a:r>
          </a:p>
          <a:p>
            <a:pPr algn="just" defTabSz="336550" eaLnBrk="0" hangingPunct="0">
              <a:lnSpc>
                <a:spcPct val="120000"/>
              </a:lnSpc>
              <a:spcBef>
                <a:spcPts val="200"/>
              </a:spcBef>
              <a:spcAft>
                <a:spcPts val="0"/>
              </a:spcAft>
              <a:buClr>
                <a:srgbClr val="264D74"/>
              </a:buClr>
              <a:buFont typeface="Arial" pitchFamily="34" charset="0"/>
              <a:buChar char="•"/>
            </a:pPr>
            <a:r>
              <a:rPr lang="en-US" sz="1600" b="1" dirty="0" smtClean="0"/>
              <a:t>Gas year</a:t>
            </a:r>
            <a:r>
              <a:rPr lang="en-US" sz="1600" dirty="0" smtClean="0"/>
              <a:t>: From October year n to September year n+1 (according to ENTSOG’s CAM NC)</a:t>
            </a:r>
          </a:p>
          <a:p>
            <a:pPr algn="just" defTabSz="336550" eaLnBrk="0" hangingPunct="0">
              <a:lnSpc>
                <a:spcPct val="120000"/>
              </a:lnSpc>
              <a:spcBef>
                <a:spcPts val="200"/>
              </a:spcBef>
              <a:spcAft>
                <a:spcPts val="0"/>
              </a:spcAft>
              <a:buClr>
                <a:srgbClr val="264D74"/>
              </a:buClr>
              <a:buFont typeface="Arial" pitchFamily="34" charset="0"/>
              <a:buChar char="•"/>
            </a:pPr>
            <a:r>
              <a:rPr lang="en-US" sz="1600" b="1" dirty="0" smtClean="0"/>
              <a:t>Gas day</a:t>
            </a:r>
            <a:r>
              <a:rPr lang="en-US" sz="1600" dirty="0" smtClean="0"/>
              <a:t> (GMT in Portugal and GMT+1 in Spain): from 00:00 to 24:00</a:t>
            </a:r>
          </a:p>
          <a:p>
            <a:pPr lvl="0" algn="just">
              <a:lnSpc>
                <a:spcPct val="120000"/>
              </a:lnSpc>
              <a:spcBef>
                <a:spcPts val="200"/>
              </a:spcBef>
              <a:spcAft>
                <a:spcPts val="0"/>
              </a:spcAft>
            </a:pPr>
            <a:r>
              <a:rPr lang="en-GB" sz="2000" b="1" i="1" dirty="0" smtClean="0"/>
              <a:t>Units</a:t>
            </a:r>
          </a:p>
          <a:p>
            <a:pPr lvl="0" algn="just" defTabSz="336550" eaLnBrk="0" hangingPunct="0">
              <a:lnSpc>
                <a:spcPct val="120000"/>
              </a:lnSpc>
              <a:spcBef>
                <a:spcPts val="200"/>
              </a:spcBef>
              <a:spcAft>
                <a:spcPts val="0"/>
              </a:spcAft>
              <a:buClr>
                <a:srgbClr val="264D74"/>
              </a:buClr>
              <a:buFont typeface="Arial" pitchFamily="34" charset="0"/>
              <a:buChar char="•"/>
            </a:pPr>
            <a:r>
              <a:rPr lang="en-GB" sz="1600" b="1" dirty="0" smtClean="0"/>
              <a:t>kWh/day</a:t>
            </a:r>
          </a:p>
          <a:p>
            <a:pPr lvl="0" algn="just">
              <a:lnSpc>
                <a:spcPct val="120000"/>
              </a:lnSpc>
              <a:spcBef>
                <a:spcPts val="200"/>
              </a:spcBef>
              <a:spcAft>
                <a:spcPts val="0"/>
              </a:spcAft>
            </a:pPr>
            <a:r>
              <a:rPr lang="en-GB" sz="2000" b="1" i="1" dirty="0" smtClean="0"/>
              <a:t>Application</a:t>
            </a:r>
          </a:p>
          <a:p>
            <a:pPr lvl="0" algn="just" defTabSz="336550" eaLnBrk="0" hangingPunct="0">
              <a:lnSpc>
                <a:spcPct val="120000"/>
              </a:lnSpc>
              <a:spcBef>
                <a:spcPts val="200"/>
              </a:spcBef>
              <a:spcAft>
                <a:spcPts val="0"/>
              </a:spcAft>
              <a:buClr>
                <a:srgbClr val="264D74"/>
              </a:buClr>
              <a:buFont typeface="Arial" pitchFamily="34" charset="0"/>
              <a:buChar char="•"/>
            </a:pPr>
            <a:r>
              <a:rPr lang="en-GB" sz="1600" dirty="0" smtClean="0"/>
              <a:t>First application in </a:t>
            </a:r>
            <a:r>
              <a:rPr lang="en-GB" sz="1600" b="1" dirty="0" smtClean="0"/>
              <a:t>June 2012</a:t>
            </a:r>
          </a:p>
          <a:p>
            <a:pPr lvl="0" algn="just" defTabSz="336550" eaLnBrk="0" hangingPunct="0">
              <a:lnSpc>
                <a:spcPct val="120000"/>
              </a:lnSpc>
              <a:buClr>
                <a:srgbClr val="264D74"/>
              </a:buClr>
            </a:pPr>
            <a:r>
              <a:rPr lang="en-GB" sz="2000" b="1" i="1" dirty="0" smtClean="0"/>
              <a:t>Comments received from stakeholders </a:t>
            </a:r>
            <a:r>
              <a:rPr lang="en-GB" sz="2000" dirty="0" smtClean="0"/>
              <a:t>(1 answer)</a:t>
            </a:r>
          </a:p>
          <a:p>
            <a:pPr marL="177800" lvl="0" indent="-177800" algn="just" defTabSz="336550" eaLnBrk="0" hangingPunct="0">
              <a:lnSpc>
                <a:spcPct val="110000"/>
              </a:lnSpc>
              <a:buClr>
                <a:srgbClr val="264D74"/>
              </a:buClr>
              <a:buFont typeface="Arial" pitchFamily="34" charset="0"/>
              <a:buChar char="•"/>
            </a:pPr>
            <a:r>
              <a:rPr lang="en-GB" sz="1700" dirty="0" smtClean="0"/>
              <a:t>In favour of being able to contract flat capacity for the 12 months and also to have the possibility to contract weekly capacity</a:t>
            </a:r>
          </a:p>
          <a:p>
            <a:pPr marL="177800" lvl="0" indent="-177800" algn="just" defTabSz="336550" eaLnBrk="0" hangingPunct="0">
              <a:lnSpc>
                <a:spcPct val="110000"/>
              </a:lnSpc>
              <a:buClr>
                <a:srgbClr val="264D74"/>
              </a:buClr>
              <a:buFont typeface="Arial" pitchFamily="34" charset="0"/>
              <a:buChar char="•"/>
            </a:pPr>
            <a:r>
              <a:rPr lang="en-GB" sz="1700" dirty="0" smtClean="0"/>
              <a:t>Supporting the virtual point and the offer of interruptible capacity (sufficient information on this product to be provided)</a:t>
            </a:r>
          </a:p>
          <a:p>
            <a:pPr marL="177800" lvl="0" indent="-177800" algn="just" defTabSz="336550" eaLnBrk="0" hangingPunct="0">
              <a:lnSpc>
                <a:spcPct val="110000"/>
              </a:lnSpc>
              <a:buClr>
                <a:srgbClr val="264D74"/>
              </a:buClr>
              <a:buFont typeface="Arial" pitchFamily="34" charset="0"/>
              <a:buChar char="•"/>
            </a:pPr>
            <a:r>
              <a:rPr lang="en-GB" sz="1700" dirty="0" smtClean="0"/>
              <a:t>Not in favour of oversubscription</a:t>
            </a:r>
          </a:p>
          <a:p>
            <a:pPr marL="177800" lvl="0" indent="-177800" algn="just" defTabSz="336550" eaLnBrk="0" hangingPunct="0">
              <a:lnSpc>
                <a:spcPct val="110000"/>
              </a:lnSpc>
              <a:buClr>
                <a:srgbClr val="264D74"/>
              </a:buClr>
              <a:buFont typeface="Arial" pitchFamily="34" charset="0"/>
              <a:buChar char="•"/>
            </a:pPr>
            <a:r>
              <a:rPr lang="en-GB" sz="1700" dirty="0" smtClean="0"/>
              <a:t>The respond expresses the preference for an auction with multiple rounds</a:t>
            </a:r>
          </a:p>
          <a:p>
            <a:pPr marL="177800" lvl="0" indent="-177800" algn="just" defTabSz="336550" eaLnBrk="0" hangingPunct="0">
              <a:lnSpc>
                <a:spcPct val="110000"/>
              </a:lnSpc>
              <a:buClr>
                <a:srgbClr val="264D74"/>
              </a:buClr>
              <a:buFont typeface="Arial" pitchFamily="34" charset="0"/>
              <a:buChar char="•"/>
            </a:pPr>
            <a:r>
              <a:rPr lang="en-GB" sz="1700" dirty="0" smtClean="0"/>
              <a:t>The respond asks for a better definition of the price to be paid by users (a fix price versus a fix premium over the regulated tariff in force every gas year</a:t>
            </a:r>
            <a:r>
              <a:rPr lang="en-GB" dirty="0" smtClean="0"/>
              <a:t>)</a:t>
            </a:r>
          </a:p>
          <a:p>
            <a:pPr lvl="0" algn="just" defTabSz="336550" eaLnBrk="0" hangingPunct="0">
              <a:buClr>
                <a:srgbClr val="264D74"/>
              </a:buClr>
              <a:buFont typeface="Arial" pitchFamily="34" charset="0"/>
              <a:buChar char="•"/>
            </a:pPr>
            <a:endParaRPr lang="en-GB" dirty="0" smtClean="0"/>
          </a:p>
          <a:p>
            <a:pPr lvl="0" algn="just" defTabSz="336550" eaLnBrk="0" hangingPunct="0">
              <a:buClr>
                <a:srgbClr val="264D74"/>
              </a:buClr>
              <a:buFont typeface="Arial" pitchFamily="34" charset="0"/>
              <a:buChar char="•"/>
            </a:pPr>
            <a:endParaRPr lang="en-GB" dirty="0" smtClean="0"/>
          </a:p>
          <a:p>
            <a:pPr lvl="0" algn="just" defTabSz="336550" eaLnBrk="0" hangingPunct="0">
              <a:buClr>
                <a:srgbClr val="264D74"/>
              </a:buClr>
            </a:pPr>
            <a:endParaRPr lang="es-ES" sz="2000" dirty="0" smtClean="0"/>
          </a:p>
          <a:p>
            <a:pPr lvl="0" algn="just" defTabSz="336550" eaLnBrk="0" hangingPunct="0">
              <a:buClr>
                <a:srgbClr val="264D74"/>
              </a:buClr>
            </a:pPr>
            <a:endParaRPr lang="es-ES" sz="1600" b="1" dirty="0" smtClean="0">
              <a:solidFill>
                <a:srgbClr val="264D74"/>
              </a:solidFill>
            </a:endParaRPr>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III.2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Draft</a:t>
            </a:r>
            <a:r>
              <a:rPr lang="es-ES" sz="2600" dirty="0" smtClean="0"/>
              <a:t> </a:t>
            </a:r>
            <a:r>
              <a:rPr lang="es-ES" sz="2600" dirty="0" err="1" smtClean="0"/>
              <a:t>Information</a:t>
            </a:r>
            <a:r>
              <a:rPr lang="es-ES" sz="2600" dirty="0" smtClean="0"/>
              <a:t> </a:t>
            </a:r>
            <a:r>
              <a:rPr lang="es-ES" sz="2600" dirty="0" err="1" smtClean="0"/>
              <a:t>Memorandum</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5" name="4 Rectángulo"/>
          <p:cNvSpPr/>
          <p:nvPr/>
        </p:nvSpPr>
        <p:spPr>
          <a:xfrm>
            <a:off x="1428728" y="3214686"/>
            <a:ext cx="5715040" cy="683264"/>
          </a:xfrm>
          <a:prstGeom prst="rect">
            <a:avLst/>
          </a:prstGeom>
        </p:spPr>
        <p:txBody>
          <a:bodyPr wrap="square">
            <a:spAutoFit/>
          </a:bodyPr>
          <a:lstStyle/>
          <a:p>
            <a:pPr marL="355600" indent="-263525" algn="ctr">
              <a:lnSpc>
                <a:spcPct val="120000"/>
              </a:lnSpc>
              <a:spcBef>
                <a:spcPts val="600"/>
              </a:spcBef>
              <a:spcAft>
                <a:spcPts val="200"/>
              </a:spcAft>
            </a:pPr>
            <a:r>
              <a:rPr lang="en-US" sz="3200" dirty="0" smtClean="0">
                <a:solidFill>
                  <a:srgbClr val="FF0000"/>
                </a:solidFill>
              </a:rPr>
              <a:t>(Information by TSOs)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III.3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Next</a:t>
            </a:r>
            <a:r>
              <a:rPr lang="es-ES" sz="2600" dirty="0" smtClean="0"/>
              <a:t> </a:t>
            </a:r>
            <a:r>
              <a:rPr lang="es-ES" sz="2600" dirty="0" err="1" smtClean="0"/>
              <a:t>steps</a:t>
            </a:r>
            <a:r>
              <a:rPr lang="es-ES" sz="2600" dirty="0" smtClean="0"/>
              <a:t> and calendar</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pPr>
            <a:r>
              <a:rPr lang="en-GB" sz="2400" b="1" dirty="0" smtClean="0"/>
              <a:t>TSOs to provide Information Memorandum by 20</a:t>
            </a:r>
            <a:r>
              <a:rPr lang="en-GB" sz="2400" b="1" baseline="30000" dirty="0" smtClean="0"/>
              <a:t>th</a:t>
            </a:r>
            <a:r>
              <a:rPr lang="en-GB" sz="2400" b="1" dirty="0" smtClean="0"/>
              <a:t> April</a:t>
            </a:r>
          </a:p>
          <a:p>
            <a:pPr marL="828000" lvl="2">
              <a:spcBef>
                <a:spcPts val="0"/>
              </a:spcBef>
              <a:spcAft>
                <a:spcPts val="600"/>
              </a:spcAft>
            </a:pPr>
            <a:r>
              <a:rPr lang="en-GB" sz="1800" dirty="0" smtClean="0"/>
              <a:t>Allocation Rules</a:t>
            </a:r>
          </a:p>
          <a:p>
            <a:pPr marL="828000" lvl="2">
              <a:spcBef>
                <a:spcPts val="0"/>
              </a:spcBef>
              <a:spcAft>
                <a:spcPts val="600"/>
              </a:spcAft>
            </a:pPr>
            <a:r>
              <a:rPr lang="en-GB" sz="1800" dirty="0" smtClean="0"/>
              <a:t>Price steps, reserve price, premium and price definition for firm and interruptible capacity</a:t>
            </a:r>
          </a:p>
          <a:p>
            <a:pPr marL="828000" lvl="2">
              <a:spcBef>
                <a:spcPts val="0"/>
              </a:spcBef>
              <a:spcAft>
                <a:spcPts val="600"/>
              </a:spcAft>
            </a:pPr>
            <a:r>
              <a:rPr lang="en-GB" sz="1800" dirty="0" smtClean="0"/>
              <a:t>Firm and interruptible capacity in the virtual point</a:t>
            </a:r>
            <a:endParaRPr lang="es-ES" sz="1800" dirty="0" smtClean="0"/>
          </a:p>
          <a:p>
            <a:pPr marL="828000" lvl="2">
              <a:spcBef>
                <a:spcPts val="0"/>
              </a:spcBef>
              <a:spcAft>
                <a:spcPts val="600"/>
              </a:spcAft>
            </a:pPr>
            <a:r>
              <a:rPr lang="en-GB" sz="1800" dirty="0" smtClean="0"/>
              <a:t>Capacity request: Application form</a:t>
            </a:r>
          </a:p>
          <a:p>
            <a:pPr marL="828000" lvl="2">
              <a:spcBef>
                <a:spcPts val="0"/>
              </a:spcBef>
              <a:spcAft>
                <a:spcPts val="600"/>
              </a:spcAft>
            </a:pPr>
            <a:r>
              <a:rPr lang="en-GB" sz="1800" dirty="0" smtClean="0"/>
              <a:t>Letter of commitment</a:t>
            </a:r>
          </a:p>
          <a:p>
            <a:pPr marL="828000" lvl="2">
              <a:spcBef>
                <a:spcPts val="0"/>
              </a:spcBef>
              <a:spcAft>
                <a:spcPts val="600"/>
              </a:spcAft>
            </a:pPr>
            <a:r>
              <a:rPr lang="en-GB" sz="1800" dirty="0" smtClean="0"/>
              <a:t>Contract information</a:t>
            </a:r>
          </a:p>
          <a:p>
            <a:pPr marL="828000" lvl="2">
              <a:spcBef>
                <a:spcPts val="0"/>
              </a:spcBef>
              <a:spcAft>
                <a:spcPts val="600"/>
              </a:spcAft>
            </a:pPr>
            <a:r>
              <a:rPr lang="en-GB" sz="1800" dirty="0" smtClean="0"/>
              <a:t>Non disclosure agreement</a:t>
            </a:r>
          </a:p>
          <a:p>
            <a:pPr marL="858837" lvl="2">
              <a:spcBef>
                <a:spcPts val="1200"/>
              </a:spcBef>
              <a:spcAft>
                <a:spcPts val="1200"/>
              </a:spcAft>
            </a:pPr>
            <a:endParaRPr lang="en-GB" sz="1600" b="1" dirty="0" smtClean="0"/>
          </a:p>
          <a:p>
            <a:pPr marL="450850" lvl="1">
              <a:spcBef>
                <a:spcPts val="1200"/>
              </a:spcBef>
              <a:spcAft>
                <a:spcPts val="1200"/>
              </a:spcAft>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de-DE" sz="2600" dirty="0" smtClean="0"/>
              <a:t>III.3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
            </a:r>
            <a:br>
              <a:rPr lang="es-ES" sz="2600" dirty="0" smtClean="0"/>
            </a:br>
            <a:r>
              <a:rPr lang="es-ES" sz="2600" dirty="0" smtClean="0"/>
              <a:t> </a:t>
            </a:r>
            <a:r>
              <a:rPr lang="es-ES" sz="2600" dirty="0" err="1" smtClean="0"/>
              <a:t>Next</a:t>
            </a:r>
            <a:r>
              <a:rPr lang="es-ES" sz="2600" dirty="0" smtClean="0"/>
              <a:t> </a:t>
            </a:r>
            <a:r>
              <a:rPr lang="es-ES" sz="2600" dirty="0" err="1" smtClean="0"/>
              <a:t>steps</a:t>
            </a:r>
            <a:r>
              <a:rPr lang="es-ES" sz="2600" dirty="0" smtClean="0"/>
              <a:t> and calendar</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pPr>
            <a:r>
              <a:rPr lang="en-GB" sz="2400" b="1" dirty="0" smtClean="0"/>
              <a:t>Regulators’ comments on the Information Memorandum Draft:</a:t>
            </a:r>
            <a:r>
              <a:rPr lang="en-GB" sz="2400" dirty="0" smtClean="0"/>
              <a:t> before end of April</a:t>
            </a:r>
          </a:p>
          <a:p>
            <a:pPr marL="450850" lvl="1">
              <a:spcBef>
                <a:spcPts val="1200"/>
              </a:spcBef>
              <a:spcAft>
                <a:spcPts val="1200"/>
              </a:spcAft>
            </a:pPr>
            <a:r>
              <a:rPr lang="en-GB" sz="2400" b="1" dirty="0" smtClean="0"/>
              <a:t>Draft amendment  by TSOs: </a:t>
            </a:r>
            <a:r>
              <a:rPr lang="en-GB" sz="2400" dirty="0" smtClean="0"/>
              <a:t>mid May</a:t>
            </a:r>
          </a:p>
          <a:p>
            <a:pPr marL="450850" lvl="1">
              <a:spcBef>
                <a:spcPts val="1200"/>
              </a:spcBef>
              <a:spcAft>
                <a:spcPts val="1200"/>
              </a:spcAft>
            </a:pPr>
            <a:r>
              <a:rPr lang="en-GB" sz="2400" b="1" dirty="0" smtClean="0"/>
              <a:t>Presentation of the Information Memorandum to Stakeholders: </a:t>
            </a:r>
            <a:r>
              <a:rPr lang="en-GB" sz="2400" dirty="0" smtClean="0"/>
              <a:t>before end of May (SG programmed for 6th June to be held at the end of May)</a:t>
            </a:r>
          </a:p>
          <a:p>
            <a:pPr marL="450850" lvl="1">
              <a:spcBef>
                <a:spcPts val="1200"/>
              </a:spcBef>
              <a:spcAft>
                <a:spcPts val="1200"/>
              </a:spcAft>
            </a:pPr>
            <a:r>
              <a:rPr lang="en-GB" sz="2400" b="1" dirty="0" smtClean="0"/>
              <a:t>CAM pilot testing project launch</a:t>
            </a:r>
            <a:r>
              <a:rPr lang="en-GB" sz="2400" dirty="0" smtClean="0"/>
              <a:t>: June 2012</a:t>
            </a:r>
            <a:endParaRPr lang="es-ES" sz="1800" dirty="0" smtClean="0"/>
          </a:p>
          <a:p>
            <a:pPr marL="450850" lvl="1">
              <a:spcBef>
                <a:spcPts val="1200"/>
              </a:spcBef>
              <a:spcAft>
                <a:spcPts val="1200"/>
              </a:spcAft>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501744" y="674769"/>
            <a:ext cx="8390736" cy="1746119"/>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IV. Regional Investment Plan in the South Region (GRIP)</a:t>
            </a: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3" name="2 Tabla"/>
          <p:cNvGraphicFramePr>
            <a:graphicFrameLocks noGrp="1"/>
          </p:cNvGraphicFramePr>
          <p:nvPr/>
        </p:nvGraphicFramePr>
        <p:xfrm>
          <a:off x="323528" y="2420888"/>
          <a:ext cx="8572560" cy="1285240"/>
        </p:xfrm>
        <a:graphic>
          <a:graphicData uri="http://schemas.openxmlformats.org/drawingml/2006/table">
            <a:tbl>
              <a:tblPr firstRow="1" bandRow="1">
                <a:tableStyleId>{5C22544A-7EE6-4342-B048-85BDC9FD1C3A}</a:tableStyleId>
              </a:tblPr>
              <a:tblGrid>
                <a:gridCol w="4391348"/>
                <a:gridCol w="1643074"/>
                <a:gridCol w="1285884"/>
                <a:gridCol w="125225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Feedback to ENTSO-G on contents and methodology of the regional investment plan</a:t>
                      </a: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2012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smtClean="0"/>
              <a:t>IV Regional Investment Plan in the South Region</a:t>
            </a:r>
            <a:br>
              <a:rPr lang="en-US" sz="2600" smtClean="0"/>
            </a:br>
            <a:r>
              <a:rPr lang="en-US" sz="260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556792"/>
            <a:ext cx="8715436" cy="5097178"/>
          </a:xfrm>
        </p:spPr>
        <p:txBody>
          <a:bodyPr/>
          <a:lstStyle/>
          <a:p>
            <a:pPr marL="450850" lvl="1">
              <a:spcBef>
                <a:spcPts val="800"/>
              </a:spcBef>
              <a:spcAft>
                <a:spcPts val="0"/>
              </a:spcAft>
            </a:pPr>
            <a:r>
              <a:rPr lang="en-GB" sz="1800" b="1" dirty="0" smtClean="0"/>
              <a:t>Public Consultation of the GRIP was launched in the last SG meeting of the South Region (7 February 2012)</a:t>
            </a:r>
          </a:p>
          <a:p>
            <a:pPr marL="450850" lvl="1">
              <a:spcBef>
                <a:spcPts val="800"/>
              </a:spcBef>
              <a:spcAft>
                <a:spcPts val="0"/>
              </a:spcAft>
            </a:pPr>
            <a:r>
              <a:rPr lang="en-GB" sz="1800" b="1" dirty="0" smtClean="0"/>
              <a:t>One response received (from a shipper):</a:t>
            </a:r>
          </a:p>
          <a:p>
            <a:pPr marL="450850" lvl="1">
              <a:spcBef>
                <a:spcPts val="800"/>
              </a:spcBef>
              <a:spcAft>
                <a:spcPts val="0"/>
              </a:spcAft>
              <a:buNone/>
            </a:pPr>
            <a:r>
              <a:rPr lang="en-GB" sz="1800" b="1" i="1" dirty="0" smtClean="0"/>
              <a:t>General comments</a:t>
            </a:r>
            <a:endParaRPr lang="en-GB" sz="1800" b="1" dirty="0" smtClean="0"/>
          </a:p>
          <a:p>
            <a:pPr marL="712788" lvl="1" indent="-357188">
              <a:spcBef>
                <a:spcPts val="800"/>
              </a:spcBef>
              <a:spcAft>
                <a:spcPts val="0"/>
              </a:spcAft>
              <a:buSzPct val="100000"/>
              <a:buFont typeface="Wingdings" pitchFamily="2" charset="2"/>
              <a:buChar char="§"/>
            </a:pPr>
            <a:r>
              <a:rPr lang="en-GB" sz="1700" dirty="0" smtClean="0"/>
              <a:t>Efforts made by TSOs are very welcome, since the GRIP provides a framework for a coordinated infrastructure development in the Region</a:t>
            </a:r>
          </a:p>
          <a:p>
            <a:pPr marL="712788" lvl="1" indent="-357188">
              <a:spcBef>
                <a:spcPts val="800"/>
              </a:spcBef>
              <a:spcAft>
                <a:spcPts val="0"/>
              </a:spcAft>
              <a:buSzPct val="100000"/>
              <a:buFont typeface="Wingdings" pitchFamily="2" charset="2"/>
              <a:buChar char="§"/>
            </a:pPr>
            <a:r>
              <a:rPr lang="en-GB" sz="1700" dirty="0" smtClean="0"/>
              <a:t>The shipper agrees on the great importance of providing appropriate interconnection capacity between countries</a:t>
            </a:r>
          </a:p>
          <a:p>
            <a:pPr marL="712788" lvl="1" indent="-357188">
              <a:spcBef>
                <a:spcPts val="800"/>
              </a:spcBef>
              <a:spcAft>
                <a:spcPts val="0"/>
              </a:spcAft>
              <a:buSzPct val="100000"/>
              <a:buFont typeface="Wingdings" pitchFamily="2" charset="2"/>
              <a:buChar char="§"/>
            </a:pPr>
            <a:r>
              <a:rPr lang="en-GB" sz="1700" dirty="0" smtClean="0"/>
              <a:t>However, </a:t>
            </a:r>
            <a:r>
              <a:rPr lang="en-GB" sz="1700" b="1" dirty="0" smtClean="0"/>
              <a:t>any investment must be suitably justified, which is  not the case of the projects included in the GRIP</a:t>
            </a:r>
            <a:r>
              <a:rPr lang="en-GB" sz="1700" dirty="0" smtClean="0"/>
              <a:t>:</a:t>
            </a:r>
          </a:p>
          <a:p>
            <a:pPr marL="985838" lvl="1" indent="-357188">
              <a:spcBef>
                <a:spcPts val="800"/>
              </a:spcBef>
              <a:spcAft>
                <a:spcPts val="0"/>
              </a:spcAft>
              <a:buSzPct val="100000"/>
              <a:buFont typeface="Wingdings" pitchFamily="2" charset="2"/>
              <a:buChar char="ü"/>
            </a:pPr>
            <a:r>
              <a:rPr lang="en-GB" sz="1700" dirty="0" smtClean="0"/>
              <a:t>New interconnection pipeline between Spain and Portugal: Both countries have enough interconnection capacity with regard to Portuguese demand</a:t>
            </a:r>
          </a:p>
          <a:p>
            <a:pPr marL="985838" lvl="1" indent="-357188">
              <a:spcBef>
                <a:spcPts val="800"/>
              </a:spcBef>
              <a:spcAft>
                <a:spcPts val="0"/>
              </a:spcAft>
              <a:buSzPct val="100000"/>
              <a:buFont typeface="Wingdings" pitchFamily="2" charset="2"/>
              <a:buChar char="ü"/>
            </a:pPr>
            <a:r>
              <a:rPr lang="en-GB" sz="1700" dirty="0" smtClean="0"/>
              <a:t>New Iberian Peninsula-France corridor: </a:t>
            </a:r>
            <a:r>
              <a:rPr lang="en-US" sz="1800" dirty="0" smtClean="0"/>
              <a:t>Open Season procedures developed in the SGRI provide significant interconnection capacity</a:t>
            </a:r>
            <a:endParaRPr lang="en-GB" sz="1700" dirty="0" smtClean="0"/>
          </a:p>
          <a:p>
            <a:pPr marL="712788" lvl="1" indent="-357188">
              <a:spcBef>
                <a:spcPts val="800"/>
              </a:spcBef>
              <a:spcAft>
                <a:spcPts val="0"/>
              </a:spcAft>
              <a:buSzPct val="100000"/>
              <a:buFont typeface="Wingdings" pitchFamily="2" charset="2"/>
              <a:buChar char="§"/>
            </a:pPr>
            <a:r>
              <a:rPr lang="en-GB" sz="1700" b="1" dirty="0" smtClean="0">
                <a:solidFill>
                  <a:srgbClr val="000000"/>
                </a:solidFill>
              </a:rPr>
              <a:t>A deeper analysis of the projects, as well as a solution for the required financing, are recommended</a:t>
            </a:r>
          </a:p>
          <a:p>
            <a:pPr marL="450850" lvl="1">
              <a:spcBef>
                <a:spcPts val="800"/>
              </a:spcBef>
              <a:spcAft>
                <a:spcPts val="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smtClean="0"/>
              <a:t>IV Regional Investment Plan in the South Region</a:t>
            </a:r>
            <a:br>
              <a:rPr lang="en-US" sz="2600" smtClean="0"/>
            </a:br>
            <a:r>
              <a:rPr lang="en-US" sz="260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142844" y="1571612"/>
            <a:ext cx="8715436" cy="5097178"/>
          </a:xfrm>
        </p:spPr>
        <p:txBody>
          <a:bodyPr/>
          <a:lstStyle/>
          <a:p>
            <a:pPr marL="450850" lvl="1">
              <a:spcBef>
                <a:spcPts val="1200"/>
              </a:spcBef>
              <a:spcAft>
                <a:spcPts val="0"/>
              </a:spcAft>
              <a:buNone/>
            </a:pPr>
            <a:r>
              <a:rPr lang="en-GB" sz="1800" b="1" i="1" dirty="0" smtClean="0"/>
              <a:t>The need for interconnection capacity</a:t>
            </a:r>
          </a:p>
          <a:p>
            <a:pPr marL="712788" lvl="1" indent="-357188">
              <a:spcBef>
                <a:spcPts val="0"/>
              </a:spcBef>
              <a:spcAft>
                <a:spcPts val="0"/>
              </a:spcAft>
              <a:buSzPct val="100000"/>
              <a:buFont typeface="Wingdings" pitchFamily="2" charset="2"/>
              <a:buChar char="§"/>
            </a:pPr>
            <a:r>
              <a:rPr lang="en-GB" sz="1600" dirty="0" smtClean="0"/>
              <a:t>Reasons provided on  the need for more interconnection capacities are qualitative and general, there’s no analysis on the necessary economic funds, cost/benefit, synergies, etc. </a:t>
            </a:r>
          </a:p>
          <a:p>
            <a:pPr marL="712788" lvl="1" indent="-357188">
              <a:spcBef>
                <a:spcPts val="0"/>
              </a:spcBef>
              <a:spcAft>
                <a:spcPts val="0"/>
              </a:spcAft>
              <a:buSzPct val="100000"/>
              <a:buFont typeface="Wingdings" pitchFamily="2" charset="2"/>
              <a:buChar char="§"/>
            </a:pPr>
            <a:r>
              <a:rPr lang="en-GB" sz="1600" dirty="0" smtClean="0"/>
              <a:t>Physical congestions mentioned in the document are not explained</a:t>
            </a:r>
          </a:p>
          <a:p>
            <a:pPr marL="450850" lvl="1">
              <a:spcBef>
                <a:spcPts val="0"/>
              </a:spcBef>
              <a:spcAft>
                <a:spcPts val="0"/>
              </a:spcAft>
              <a:buNone/>
            </a:pPr>
            <a:r>
              <a:rPr lang="en-GB" sz="1800" b="1" i="1" dirty="0" smtClean="0">
                <a:solidFill>
                  <a:srgbClr val="000000"/>
                </a:solidFill>
              </a:rPr>
              <a:t>Demand</a:t>
            </a:r>
            <a:endParaRPr lang="en-GB" sz="1700" dirty="0" smtClean="0"/>
          </a:p>
          <a:p>
            <a:pPr marL="712788" lvl="1" indent="-357188">
              <a:spcBef>
                <a:spcPts val="0"/>
              </a:spcBef>
              <a:spcAft>
                <a:spcPts val="0"/>
              </a:spcAft>
              <a:buSzPct val="100000"/>
              <a:buFont typeface="Wingdings" pitchFamily="2" charset="2"/>
              <a:buChar char="§"/>
            </a:pPr>
            <a:r>
              <a:rPr lang="en-GB" sz="1600" dirty="0" smtClean="0"/>
              <a:t>Demand forecast (1,8% annually) is overestimated, not based in real data</a:t>
            </a:r>
          </a:p>
          <a:p>
            <a:pPr marL="712788" lvl="1" indent="-357188">
              <a:spcBef>
                <a:spcPts val="0"/>
              </a:spcBef>
              <a:spcAft>
                <a:spcPts val="0"/>
              </a:spcAft>
              <a:buSzPct val="100000"/>
              <a:buFont typeface="Wingdings" pitchFamily="2" charset="2"/>
              <a:buChar char="§"/>
            </a:pPr>
            <a:r>
              <a:rPr lang="en-GB" sz="1600" dirty="0" smtClean="0"/>
              <a:t>The shipper considers that demand for power generation will not be increased in Spain and France, due to the fact that power already installed in these countries is sufficient</a:t>
            </a:r>
          </a:p>
          <a:p>
            <a:pPr marL="450850" lvl="1">
              <a:spcBef>
                <a:spcPts val="0"/>
              </a:spcBef>
              <a:spcAft>
                <a:spcPts val="0"/>
              </a:spcAft>
              <a:buNone/>
            </a:pPr>
            <a:r>
              <a:rPr lang="en-GB" sz="1800" b="1" i="1" dirty="0" smtClean="0"/>
              <a:t>Spain-French new interconnection</a:t>
            </a:r>
          </a:p>
          <a:p>
            <a:pPr marL="712788" lvl="1" indent="-357188">
              <a:spcBef>
                <a:spcPts val="0"/>
              </a:spcBef>
              <a:spcAft>
                <a:spcPts val="0"/>
              </a:spcAft>
              <a:buSzPct val="100000"/>
              <a:buFont typeface="Wingdings" pitchFamily="2" charset="2"/>
              <a:buChar char="§"/>
            </a:pPr>
            <a:r>
              <a:rPr lang="en-GB" sz="1600" dirty="0" smtClean="0"/>
              <a:t>Some reinforcements to increase interconnection capacity are not coherent with those included in the Spanish Central Plan 2012-2020 presented in 2011</a:t>
            </a:r>
          </a:p>
          <a:p>
            <a:pPr marL="712788" lvl="1" indent="-357188">
              <a:spcBef>
                <a:spcPts val="0"/>
              </a:spcBef>
              <a:spcAft>
                <a:spcPts val="0"/>
              </a:spcAft>
              <a:buSzPct val="100000"/>
              <a:buFont typeface="Wingdings" pitchFamily="2" charset="2"/>
              <a:buChar char="§"/>
            </a:pPr>
            <a:r>
              <a:rPr lang="en-GB" sz="1600" dirty="0" smtClean="0"/>
              <a:t>No cost/benefit analysis; how to recover costs in a way that does not hamper international trade between the countries should be indicated</a:t>
            </a:r>
          </a:p>
          <a:p>
            <a:pPr marL="450850" lvl="1">
              <a:spcBef>
                <a:spcPts val="0"/>
              </a:spcBef>
              <a:spcAft>
                <a:spcPts val="0"/>
              </a:spcAft>
              <a:buNone/>
            </a:pPr>
            <a:r>
              <a:rPr lang="en-GB" sz="1800" b="1" i="1" dirty="0" smtClean="0">
                <a:solidFill>
                  <a:srgbClr val="000000"/>
                </a:solidFill>
              </a:rPr>
              <a:t>Spain-Portuguese new interconnection</a:t>
            </a:r>
          </a:p>
          <a:p>
            <a:pPr marL="712788" lvl="1" indent="-357188">
              <a:spcBef>
                <a:spcPts val="0"/>
              </a:spcBef>
              <a:spcAft>
                <a:spcPts val="0"/>
              </a:spcAft>
              <a:buSzPct val="100000"/>
              <a:buFont typeface="Wingdings" pitchFamily="2" charset="2"/>
              <a:buChar char="§"/>
            </a:pPr>
            <a:r>
              <a:rPr lang="en-GB" sz="1600" dirty="0" smtClean="0"/>
              <a:t>Information on booked and available capacity between these two countries which justifies the need for a new interconnection is not complete, since no information of utilisation is provided. Congestion may be only contractual and not physical</a:t>
            </a:r>
          </a:p>
          <a:p>
            <a:pPr marL="712788" lvl="1" indent="-357188">
              <a:spcBef>
                <a:spcPts val="0"/>
              </a:spcBef>
              <a:spcAft>
                <a:spcPts val="0"/>
              </a:spcAft>
              <a:buSzPct val="100000"/>
              <a:buFont typeface="Wingdings" pitchFamily="2" charset="2"/>
              <a:buChar char="§"/>
            </a:pPr>
            <a:r>
              <a:rPr lang="en-GB" sz="1600" dirty="0" smtClean="0"/>
              <a:t>Demand forecast too optimistic: TSOs estimate raises in spite of the crisis scenario</a:t>
            </a:r>
          </a:p>
          <a:p>
            <a:pPr marL="712788" lvl="1" indent="-357188">
              <a:spcBef>
                <a:spcPts val="0"/>
              </a:spcBef>
              <a:spcAft>
                <a:spcPts val="0"/>
              </a:spcAft>
              <a:buSzPct val="100000"/>
              <a:buFont typeface="Wingdings" pitchFamily="2" charset="2"/>
              <a:buChar char="§"/>
            </a:pPr>
            <a:r>
              <a:rPr lang="en-GB" sz="1600" dirty="0" smtClean="0"/>
              <a:t>Again, the project is not accompanied by an cost/benefit analysis</a:t>
            </a:r>
            <a:endParaRPr lang="en-GB" sz="1700" dirty="0" smtClean="0"/>
          </a:p>
          <a:p>
            <a:pPr marL="450850" lvl="1">
              <a:spcBef>
                <a:spcPts val="1200"/>
              </a:spcBef>
              <a:spcAft>
                <a:spcPts val="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500042"/>
            <a:ext cx="7837487" cy="1039813"/>
          </a:xfrm>
        </p:spPr>
        <p:txBody>
          <a:bodyPr lIns="0" tIns="0" rIns="0" bIns="0" anchor="b" anchorCtr="0"/>
          <a:lstStyle/>
          <a:p>
            <a:pPr>
              <a:lnSpc>
                <a:spcPct val="120000"/>
              </a:lnSpc>
              <a:spcBef>
                <a:spcPts val="1200"/>
              </a:spcBef>
              <a:spcAft>
                <a:spcPts val="1200"/>
              </a:spcAft>
            </a:pPr>
            <a:r>
              <a:rPr lang="en-US" sz="2600" dirty="0" smtClean="0"/>
              <a:t>IV Regional Investment Plan in the South Region</a:t>
            </a:r>
            <a:br>
              <a:rPr lang="en-US" sz="2600" dirty="0" smtClean="0"/>
            </a:br>
            <a:r>
              <a:rPr lang="en-US" sz="2600" dirty="0" smtClean="0"/>
              <a:t> Feedback from Stakeholders</a:t>
            </a:r>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107504" y="1572182"/>
            <a:ext cx="8715436" cy="5097178"/>
          </a:xfrm>
        </p:spPr>
        <p:txBody>
          <a:bodyPr/>
          <a:lstStyle/>
          <a:p>
            <a:pPr marL="450850" lvl="1">
              <a:spcBef>
                <a:spcPts val="600"/>
              </a:spcBef>
              <a:spcAft>
                <a:spcPts val="0"/>
              </a:spcAft>
              <a:buNone/>
            </a:pPr>
            <a:r>
              <a:rPr lang="en-GB" sz="1800" b="1" i="1" dirty="0" smtClean="0">
                <a:solidFill>
                  <a:srgbClr val="000000"/>
                </a:solidFill>
              </a:rPr>
              <a:t>Transmission  tariff increase</a:t>
            </a:r>
          </a:p>
          <a:p>
            <a:pPr marL="355600" lvl="1" indent="0">
              <a:spcBef>
                <a:spcPts val="600"/>
              </a:spcBef>
              <a:spcAft>
                <a:spcPts val="0"/>
              </a:spcAft>
              <a:buSzPct val="100000"/>
              <a:buNone/>
            </a:pPr>
            <a:r>
              <a:rPr lang="en-GB" sz="1800" dirty="0" smtClean="0"/>
              <a:t>The shipper does not agree on the consideration that the new investment cost will add no significant cost to tariffs. The shipper considers important to remind that TPA tariffs have been considerably increased in the last years, and that traders’ margins are low.</a:t>
            </a:r>
          </a:p>
          <a:p>
            <a:pPr marL="450850" lvl="1">
              <a:spcBef>
                <a:spcPts val="600"/>
              </a:spcBef>
              <a:spcAft>
                <a:spcPts val="0"/>
              </a:spcAft>
              <a:buNone/>
            </a:pPr>
            <a:r>
              <a:rPr lang="en-GB" sz="1800" b="1" i="1" dirty="0" smtClean="0">
                <a:solidFill>
                  <a:srgbClr val="000000"/>
                </a:solidFill>
              </a:rPr>
              <a:t>Peak demand and average demand</a:t>
            </a:r>
          </a:p>
          <a:p>
            <a:pPr marL="355600" lvl="1" indent="0">
              <a:spcBef>
                <a:spcPts val="600"/>
              </a:spcBef>
              <a:spcAft>
                <a:spcPts val="0"/>
              </a:spcAft>
              <a:buSzPct val="100000"/>
              <a:buNone/>
            </a:pPr>
            <a:r>
              <a:rPr lang="en-GB" sz="1800" dirty="0" smtClean="0">
                <a:solidFill>
                  <a:srgbClr val="000000"/>
                </a:solidFill>
              </a:rPr>
              <a:t>The interconnections shouldn’t be designed to support peak demand, since security of supply is a national issue, which should be considered by the national regulation and planning.</a:t>
            </a:r>
          </a:p>
          <a:p>
            <a:pPr marL="355600" lvl="1" indent="0">
              <a:spcBef>
                <a:spcPts val="600"/>
              </a:spcBef>
              <a:spcAft>
                <a:spcPts val="0"/>
              </a:spcAft>
              <a:buSzPct val="100000"/>
              <a:buNone/>
            </a:pPr>
            <a:r>
              <a:rPr lang="en-US" sz="1800" dirty="0" smtClean="0">
                <a:solidFill>
                  <a:srgbClr val="000000"/>
                </a:solidFill>
              </a:rPr>
              <a:t>However, in the GRIP, decided capacity is undervalued  compared with 2020 average demand (interconnection will be sufficient to cover 20% of Spanish gas demand) .</a:t>
            </a:r>
          </a:p>
          <a:p>
            <a:pPr marL="450850" lvl="1">
              <a:spcBef>
                <a:spcPts val="600"/>
              </a:spcBef>
              <a:spcAft>
                <a:spcPts val="0"/>
              </a:spcAft>
              <a:buNone/>
            </a:pPr>
            <a:r>
              <a:rPr lang="en-US" sz="1800" b="1" i="1" dirty="0" smtClean="0">
                <a:solidFill>
                  <a:srgbClr val="000000"/>
                </a:solidFill>
              </a:rPr>
              <a:t>Security of supply</a:t>
            </a:r>
            <a:endParaRPr lang="en-GB" sz="1800" b="1" i="1" dirty="0" smtClean="0">
              <a:solidFill>
                <a:srgbClr val="000000"/>
              </a:solidFill>
            </a:endParaRPr>
          </a:p>
          <a:p>
            <a:pPr marL="355600" lvl="1" indent="0">
              <a:spcBef>
                <a:spcPts val="600"/>
              </a:spcBef>
              <a:spcAft>
                <a:spcPts val="0"/>
              </a:spcAft>
              <a:buSzPct val="100000"/>
              <a:buNone/>
            </a:pPr>
            <a:r>
              <a:rPr lang="en-GB" sz="1800" dirty="0" smtClean="0"/>
              <a:t>The scenarios considered to assess the risk of disruption are incomplete, since  probability of happening is not described. No other solution, rather than building the mentioned new interconnections, is analysed.</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smtClean="0"/>
          </a:p>
          <a:p>
            <a:endParaRPr lang="es-ES" dirty="0" smtClean="0"/>
          </a:p>
          <a:p>
            <a:endParaRPr lang="es-ES" dirty="0" smtClean="0"/>
          </a:p>
          <a:p>
            <a:endParaRPr lang="es-ES" dirty="0" smtClean="0"/>
          </a:p>
          <a:p>
            <a:pPr marL="0" indent="0">
              <a:buNone/>
            </a:pPr>
            <a:r>
              <a:rPr lang="en-US" dirty="0" smtClean="0"/>
              <a:t>NRAs will issue their opinion on the GRIP in the next months</a:t>
            </a:r>
            <a:endParaRPr lang="en-US" dirty="0"/>
          </a:p>
        </p:txBody>
      </p:sp>
      <p:sp>
        <p:nvSpPr>
          <p:cNvPr id="4" name="Rectangle 2"/>
          <p:cNvSpPr>
            <a:spLocks noGrp="1" noChangeArrowheads="1"/>
          </p:cNvSpPr>
          <p:nvPr>
            <p:ph type="title"/>
          </p:nvPr>
        </p:nvSpPr>
        <p:spPr/>
        <p:txBody>
          <a:bodyPr lIns="0" tIns="0" rIns="0" bIns="0" anchor="b" anchorCtr="0"/>
          <a:lstStyle/>
          <a:p>
            <a:pPr>
              <a:lnSpc>
                <a:spcPct val="120000"/>
              </a:lnSpc>
              <a:spcBef>
                <a:spcPts val="1200"/>
              </a:spcBef>
              <a:spcAft>
                <a:spcPts val="1200"/>
              </a:spcAft>
            </a:pPr>
            <a:r>
              <a:rPr lang="en-US" sz="2600" dirty="0" smtClean="0"/>
              <a:t>IV Regional Investment Plan in the South Region</a:t>
            </a:r>
            <a:br>
              <a:rPr lang="en-US" sz="2600" dirty="0" smtClean="0"/>
            </a:br>
            <a:r>
              <a:rPr lang="en-US" sz="2600" dirty="0" smtClean="0"/>
              <a:t> Next steps and calendar</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00100" y="214290"/>
            <a:ext cx="7837487" cy="1039813"/>
          </a:xfrm>
        </p:spPr>
        <p:txBody>
          <a:bodyPr lIns="0" tIns="0" rIns="0" bIns="0" anchor="b" anchorCtr="0"/>
          <a:lstStyle/>
          <a:p>
            <a:r>
              <a:rPr lang="de-DE" sz="2400" dirty="0" smtClean="0"/>
              <a:t>19</a:t>
            </a:r>
            <a:r>
              <a:rPr lang="de-DE" sz="2400" baseline="30000" dirty="0" smtClean="0"/>
              <a:t>th</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180226" name="Picture 2"/>
          <p:cNvPicPr>
            <a:picLocks noChangeAspect="1" noChangeArrowheads="1"/>
          </p:cNvPicPr>
          <p:nvPr/>
        </p:nvPicPr>
        <p:blipFill>
          <a:blip r:embed="rId2" cstate="print"/>
          <a:srcRect/>
          <a:stretch>
            <a:fillRect/>
          </a:stretch>
        </p:blipFill>
        <p:spPr bwMode="auto">
          <a:xfrm>
            <a:off x="1428729" y="1295187"/>
            <a:ext cx="5929354" cy="5491399"/>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28625" y="764704"/>
            <a:ext cx="8001000" cy="2985433"/>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MIBGAS</a:t>
            </a:r>
          </a:p>
          <a:p>
            <a:pPr marL="355600" indent="-263525" algn="ctr">
              <a:lnSpc>
                <a:spcPct val="120000"/>
              </a:lnSpc>
              <a:spcBef>
                <a:spcPts val="600"/>
              </a:spcBef>
              <a:spcAft>
                <a:spcPts val="200"/>
              </a:spcAft>
            </a:pPr>
            <a:r>
              <a:rPr lang="en-US" sz="2800" dirty="0" smtClean="0">
                <a:solidFill>
                  <a:srgbClr val="264D74"/>
                </a:solidFill>
              </a:rPr>
              <a:t>V.1 Comments received from Stakeholders in the public consultation</a:t>
            </a:r>
          </a:p>
          <a:p>
            <a:pPr marL="355600" indent="-263525" algn="ctr">
              <a:lnSpc>
                <a:spcPct val="120000"/>
              </a:lnSpc>
              <a:spcBef>
                <a:spcPts val="600"/>
              </a:spcBef>
              <a:spcAft>
                <a:spcPts val="200"/>
              </a:spcAft>
            </a:pPr>
            <a:endParaRPr lang="en-US" sz="2800" dirty="0" smtClean="0">
              <a:solidFill>
                <a:srgbClr val="264D74"/>
              </a:solidFill>
            </a:endParaRPr>
          </a:p>
          <a:p>
            <a:pPr marL="355600" indent="-263525" algn="ctr">
              <a:lnSpc>
                <a:spcPct val="120000"/>
              </a:lnSpc>
              <a:spcBef>
                <a:spcPts val="600"/>
              </a:spcBef>
              <a:spcAft>
                <a:spcPts val="200"/>
              </a:spcAft>
            </a:pPr>
            <a:endParaRPr lang="en-US" sz="2800" dirty="0">
              <a:solidFill>
                <a:srgbClr val="FF0000"/>
              </a:solidFill>
            </a:endParaRPr>
          </a:p>
        </p:txBody>
      </p:sp>
      <p:graphicFrame>
        <p:nvGraphicFramePr>
          <p:cNvPr id="4" name="3 Tabla"/>
          <p:cNvGraphicFramePr>
            <a:graphicFrameLocks noGrp="1"/>
          </p:cNvGraphicFramePr>
          <p:nvPr/>
        </p:nvGraphicFramePr>
        <p:xfrm>
          <a:off x="323528" y="3429000"/>
          <a:ext cx="8572560" cy="2588260"/>
        </p:xfrm>
        <a:graphic>
          <a:graphicData uri="http://schemas.openxmlformats.org/drawingml/2006/table">
            <a:tbl>
              <a:tblPr firstRow="1" bandRow="1">
                <a:tableStyleId>{5C22544A-7EE6-4342-B048-85BDC9FD1C3A}</a:tableStyleId>
              </a:tblPr>
              <a:tblGrid>
                <a:gridCol w="4392488"/>
                <a:gridCol w="1656184"/>
                <a:gridCol w="1224136"/>
                <a:gridCol w="1299752"/>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CNE-ERSE joint study on tariff regimes in Spain and Portugal 	</a:t>
                      </a:r>
                    </a:p>
                  </a:txBody>
                  <a:tcPr/>
                </a:tc>
                <a:tc>
                  <a:txBody>
                    <a:bodyPr/>
                    <a:lstStyle/>
                    <a:p>
                      <a:pPr algn="ctr"/>
                      <a:r>
                        <a:rPr lang="nl-NL" sz="1800" kern="1200" dirty="0" smtClean="0">
                          <a:solidFill>
                            <a:schemeClr val="dk1"/>
                          </a:solidFill>
                          <a:latin typeface="+mn-lt"/>
                          <a:ea typeface="+mn-ea"/>
                          <a:cs typeface="+mn-cs"/>
                        </a:rPr>
                        <a:t>NRAs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2010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Dec. 2011</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r h="370840">
                <a:tc>
                  <a:txBody>
                    <a:bodyPr/>
                    <a:lstStyle/>
                    <a:p>
                      <a:pPr marL="0" indent="0" algn="just">
                        <a:lnSpc>
                          <a:spcPct val="115000"/>
                        </a:lnSpc>
                        <a:spcAft>
                          <a:spcPts val="0"/>
                        </a:spcAft>
                      </a:pPr>
                      <a:r>
                        <a:rPr lang="en-GB" sz="1800" kern="1200" dirty="0" smtClean="0">
                          <a:solidFill>
                            <a:srgbClr val="264D74"/>
                          </a:solidFill>
                          <a:latin typeface="Arial" charset="0"/>
                          <a:ea typeface="+mn-ea"/>
                          <a:cs typeface="Arial" charset="0"/>
                        </a:rPr>
                        <a:t>CNE-ERSE </a:t>
                      </a:r>
                      <a:r>
                        <a:rPr lang="en-GB" sz="1800" kern="1200" dirty="0">
                          <a:solidFill>
                            <a:srgbClr val="264D74"/>
                          </a:solidFill>
                          <a:latin typeface="Arial" charset="0"/>
                          <a:ea typeface="+mn-ea"/>
                          <a:cs typeface="Arial" charset="0"/>
                        </a:rPr>
                        <a:t>proposal for  tariff harmonization in Spain and Portugal</a:t>
                      </a:r>
                      <a:endParaRPr lang="es-ES" sz="1800" kern="1200" dirty="0">
                        <a:solidFill>
                          <a:srgbClr val="264D74"/>
                        </a:solidFill>
                        <a:latin typeface="Arial" charset="0"/>
                        <a:ea typeface="+mn-ea"/>
                        <a:cs typeface="Arial" charset="0"/>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NRAs</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2010</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Dec. 2012</a:t>
                      </a:r>
                      <a:endParaRPr lang="es-ES" sz="1800" kern="1200" dirty="0">
                        <a:solidFill>
                          <a:schemeClr val="dk1"/>
                        </a:solidFill>
                        <a:latin typeface="+mn-lt"/>
                        <a:ea typeface="+mn-ea"/>
                        <a:cs typeface="+mn-cs"/>
                      </a:endParaRPr>
                    </a:p>
                  </a:txBody>
                  <a:tcPr marL="46331" marR="46331" marT="0" marB="0" anchor="ctr"/>
                </a:tc>
              </a:tr>
              <a:tr h="370840">
                <a:tc>
                  <a:txBody>
                    <a:bodyPr/>
                    <a:lstStyle/>
                    <a:p>
                      <a:pPr marL="0" indent="0" algn="just">
                        <a:lnSpc>
                          <a:spcPct val="115000"/>
                        </a:lnSpc>
                        <a:spcAft>
                          <a:spcPts val="0"/>
                        </a:spcAft>
                      </a:pPr>
                      <a:r>
                        <a:rPr lang="en-GB" sz="1800" kern="1200" dirty="0" smtClean="0">
                          <a:solidFill>
                            <a:srgbClr val="264D74"/>
                          </a:solidFill>
                          <a:latin typeface="Arial" charset="0"/>
                          <a:ea typeface="+mn-ea"/>
                          <a:cs typeface="Arial" charset="0"/>
                        </a:rPr>
                        <a:t>Further </a:t>
                      </a:r>
                      <a:r>
                        <a:rPr lang="en-GB" sz="1800" kern="1200" dirty="0">
                          <a:solidFill>
                            <a:srgbClr val="264D74"/>
                          </a:solidFill>
                          <a:latin typeface="Arial" charset="0"/>
                          <a:ea typeface="+mn-ea"/>
                          <a:cs typeface="Arial" charset="0"/>
                        </a:rPr>
                        <a:t>studies to evaluate the current tariff structures and propose improvements</a:t>
                      </a:r>
                      <a:endParaRPr lang="es-ES" sz="1800" kern="1200" dirty="0">
                        <a:solidFill>
                          <a:srgbClr val="264D74"/>
                        </a:solidFill>
                        <a:latin typeface="Arial" charset="0"/>
                        <a:ea typeface="+mn-ea"/>
                        <a:cs typeface="Arial" charset="0"/>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NRAs</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Jan. 2012</a:t>
                      </a:r>
                      <a:endParaRPr lang="es-ES" sz="1800" kern="1200" dirty="0">
                        <a:solidFill>
                          <a:schemeClr val="dk1"/>
                        </a:solidFill>
                        <a:latin typeface="+mn-lt"/>
                        <a:ea typeface="+mn-ea"/>
                        <a:cs typeface="+mn-cs"/>
                      </a:endParaRPr>
                    </a:p>
                  </a:txBody>
                  <a:tcPr marL="46331" marR="46331" marT="0" marB="0" anchor="ctr"/>
                </a:tc>
                <a:tc>
                  <a:txBody>
                    <a:bodyPr/>
                    <a:lstStyle/>
                    <a:p>
                      <a:pPr algn="ctr">
                        <a:lnSpc>
                          <a:spcPct val="115000"/>
                        </a:lnSpc>
                        <a:spcAft>
                          <a:spcPts val="0"/>
                        </a:spcAft>
                        <a:tabLst>
                          <a:tab pos="540385" algn="l"/>
                        </a:tabLst>
                      </a:pPr>
                      <a:r>
                        <a:rPr lang="en-GB" sz="1800" kern="1200" dirty="0">
                          <a:solidFill>
                            <a:schemeClr val="dk1"/>
                          </a:solidFill>
                          <a:latin typeface="+mn-lt"/>
                          <a:ea typeface="+mn-ea"/>
                          <a:cs typeface="+mn-cs"/>
                        </a:rPr>
                        <a:t>Dec. 2012</a:t>
                      </a:r>
                      <a:endParaRPr lang="es-ES" sz="1800" kern="1200" dirty="0">
                        <a:solidFill>
                          <a:schemeClr val="dk1"/>
                        </a:solidFill>
                        <a:latin typeface="+mn-lt"/>
                        <a:ea typeface="+mn-ea"/>
                        <a:cs typeface="+mn-cs"/>
                      </a:endParaRPr>
                    </a:p>
                  </a:txBody>
                  <a:tcPr marL="46331" marR="46331"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800087"/>
          </a:xfrm>
        </p:spPr>
        <p:txBody>
          <a:bodyPr>
            <a:normAutofit fontScale="90000"/>
          </a:bodyPr>
          <a:lstStyle/>
          <a:p>
            <a:pPr eaLnBrk="1" hangingPunct="1"/>
            <a:r>
              <a:rPr lang="en-US" sz="2900" dirty="0" smtClean="0">
                <a:solidFill>
                  <a:srgbClr val="264D74"/>
                </a:solidFill>
              </a:rPr>
              <a:t>V.1 Comments received from Stakeholders in the public consultation</a:t>
            </a:r>
            <a:r>
              <a:rPr lang="en-US" dirty="0" smtClean="0">
                <a:solidFill>
                  <a:srgbClr val="264D74"/>
                </a:solidFill>
              </a:rPr>
              <a:t/>
            </a:r>
            <a:br>
              <a:rPr lang="en-US" dirty="0" smtClean="0">
                <a:solidFill>
                  <a:srgbClr val="264D74"/>
                </a:solidFill>
              </a:rPr>
            </a:br>
            <a:r>
              <a:rPr lang="pt-PT" dirty="0" smtClean="0">
                <a:solidFill>
                  <a:schemeClr val="bg1"/>
                </a:solidFill>
              </a:rPr>
              <a:t>onsulta Pública sobre harmonização das tarifas de interligação de gás natural entre Portugal e Espanha</a:t>
            </a:r>
          </a:p>
        </p:txBody>
      </p:sp>
      <p:sp>
        <p:nvSpPr>
          <p:cNvPr id="12291" name="Marcador de Posição de Conteúdo 2"/>
          <p:cNvSpPr>
            <a:spLocks noGrp="1"/>
          </p:cNvSpPr>
          <p:nvPr>
            <p:ph idx="1"/>
          </p:nvPr>
        </p:nvSpPr>
        <p:spPr>
          <a:xfrm>
            <a:off x="642910" y="1857364"/>
            <a:ext cx="7993062" cy="4539378"/>
          </a:xfrm>
        </p:spPr>
        <p:txBody>
          <a:bodyPr/>
          <a:lstStyle/>
          <a:p>
            <a:pPr marL="0" indent="0" defTabSz="1800000">
              <a:buSzPct val="70000"/>
              <a:buFont typeface="Wingdings" pitchFamily="2" charset="2"/>
              <a:buChar char="ü"/>
            </a:pPr>
            <a:r>
              <a:rPr lang="en-GB" sz="2400" dirty="0" smtClean="0"/>
              <a:t>Participants: 16 agents</a:t>
            </a:r>
          </a:p>
          <a:p>
            <a:pPr lvl="1" defTabSz="1800000">
              <a:buSzPct val="70000"/>
              <a:buFont typeface="Wingdings" pitchFamily="2" charset="2"/>
              <a:buChar char="§"/>
            </a:pPr>
            <a:r>
              <a:rPr lang="en-GB" sz="2000" dirty="0" smtClean="0"/>
              <a:t>TSOs</a:t>
            </a:r>
          </a:p>
          <a:p>
            <a:pPr lvl="1" defTabSz="1800000">
              <a:buSzPct val="70000"/>
              <a:buFont typeface="Wingdings" pitchFamily="2" charset="2"/>
              <a:buChar char="§"/>
            </a:pPr>
            <a:r>
              <a:rPr lang="en-GB" sz="2000" dirty="0" smtClean="0"/>
              <a:t>Shippers / suppliers</a:t>
            </a:r>
          </a:p>
          <a:p>
            <a:pPr lvl="1" defTabSz="1800000">
              <a:buSzPct val="70000"/>
              <a:buFont typeface="Wingdings" pitchFamily="2" charset="2"/>
              <a:buChar char="§"/>
            </a:pPr>
            <a:r>
              <a:rPr lang="en-GB" sz="2000" dirty="0" smtClean="0"/>
              <a:t>Industry associations</a:t>
            </a:r>
          </a:p>
          <a:p>
            <a:pPr lvl="1" defTabSz="1800000">
              <a:buSzPct val="70000"/>
              <a:buFont typeface="Wingdings" pitchFamily="2" charset="2"/>
              <a:buChar char="§"/>
            </a:pPr>
            <a:endParaRPr lang="en-GB" sz="2000" dirty="0" smtClean="0"/>
          </a:p>
          <a:p>
            <a:pPr marL="0" indent="0" defTabSz="1800000">
              <a:buSzPct val="70000"/>
              <a:buFont typeface="Wingdings" pitchFamily="2" charset="2"/>
              <a:buChar char="ü"/>
            </a:pPr>
            <a:r>
              <a:rPr lang="en-GB" sz="2400" dirty="0" smtClean="0"/>
              <a:t>Denotes the Iberian/wholesale level discussion</a:t>
            </a:r>
            <a:endParaRPr lang="en-GB" sz="2400" dirty="0"/>
          </a:p>
          <a:p>
            <a:pPr marL="0" indent="0" defTabSz="1800000">
              <a:buSzPct val="70000"/>
              <a:buFont typeface="Wingdings" pitchFamily="2" charset="2"/>
              <a:buChar char="ü"/>
            </a:pPr>
            <a:endParaRPr lang="en-GB" sz="2400" dirty="0" smtClean="0"/>
          </a:p>
          <a:p>
            <a:pPr marL="0" indent="0" defTabSz="1800000">
              <a:buSzPct val="70000"/>
              <a:buFont typeface="Wingdings" pitchFamily="2" charset="2"/>
              <a:buChar char="ü"/>
            </a:pPr>
            <a:r>
              <a:rPr lang="en-GB" sz="2400" dirty="0" smtClean="0"/>
              <a:t>Very good participation from stakeholders </a:t>
            </a:r>
            <a:r>
              <a:rPr lang="en-GB" sz="2000" dirty="0" smtClean="0"/>
              <a:t>(have in mind the set of major public consultations at the same time in Europe)</a:t>
            </a:r>
          </a:p>
          <a:p>
            <a:pPr marL="0" indent="0" defTabSz="1800000">
              <a:buSzPct val="70000"/>
              <a:buFont typeface="Wingdings" pitchFamily="2" charset="2"/>
              <a:buChar char="ü"/>
            </a:pPr>
            <a:endParaRPr lang="en-GB" sz="2000" dirty="0"/>
          </a:p>
          <a:p>
            <a:pPr marL="0" indent="0" defTabSz="1800000">
              <a:buSzPct val="70000"/>
              <a:buFont typeface="Wingdings" pitchFamily="2" charset="2"/>
              <a:buChar char="ü"/>
            </a:pPr>
            <a:r>
              <a:rPr lang="en-GB" sz="2400" dirty="0" smtClean="0"/>
              <a:t>Positive contributions into finding the solutions!</a:t>
            </a:r>
          </a:p>
          <a:p>
            <a:pPr marL="0" indent="0">
              <a:buNone/>
            </a:pPr>
            <a:endParaRPr lang="en-GB" sz="2000" i="1" dirty="0" smtClean="0"/>
          </a:p>
          <a:p>
            <a:pPr marL="0" indent="0">
              <a:buNone/>
            </a:pPr>
            <a:r>
              <a:rPr lang="en-GB" sz="1800" i="1" dirty="0" smtClean="0"/>
              <a:t>Note: the comments are shown as they were sent, thus they may present inconsistencies and divergences</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Q1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466106"/>
            <a:ext cx="8676456" cy="4320480"/>
          </a:xfrm>
        </p:spPr>
        <p:txBody>
          <a:bodyPr/>
          <a:lstStyle/>
          <a:p>
            <a:pPr marL="334963" lvl="1" indent="-342900">
              <a:buNone/>
            </a:pPr>
            <a:r>
              <a:rPr lang="en-GB" sz="2000" dirty="0" smtClean="0"/>
              <a:t>Stakeholders welcomed the regulators’ overview of the Iberian transmission systems and its present regulatory framework</a:t>
            </a:r>
          </a:p>
          <a:p>
            <a:pPr marL="742950" lvl="2" indent="-342900"/>
            <a:r>
              <a:rPr lang="en-GB" sz="1800" dirty="0" smtClean="0">
                <a:cs typeface="Arial" charset="0"/>
              </a:rPr>
              <a:t>Good first step into a more integrated Iberian gas market</a:t>
            </a:r>
          </a:p>
          <a:p>
            <a:pPr marL="742950" lvl="2" indent="-342900"/>
            <a:endParaRPr lang="en-GB" sz="1800" dirty="0" smtClean="0">
              <a:cs typeface="Arial" charset="0"/>
            </a:endParaRPr>
          </a:p>
          <a:p>
            <a:pPr marL="334963" lvl="1" indent="-342900">
              <a:buNone/>
            </a:pPr>
            <a:r>
              <a:rPr lang="en-GB" sz="2000" dirty="0" smtClean="0"/>
              <a:t>General agreement on the results</a:t>
            </a:r>
          </a:p>
          <a:p>
            <a:pPr marL="742950" lvl="2" indent="-342900"/>
            <a:r>
              <a:rPr lang="en-GB" sz="1800" dirty="0" smtClean="0">
                <a:cs typeface="Arial" charset="0"/>
              </a:rPr>
              <a:t>Results of the case studies are correct</a:t>
            </a:r>
          </a:p>
          <a:p>
            <a:pPr marL="742950" lvl="2" indent="-342900"/>
            <a:r>
              <a:rPr lang="en-GB" sz="1800" dirty="0" smtClean="0">
                <a:cs typeface="Arial" charset="0"/>
              </a:rPr>
              <a:t>There is a cost for transporting gas across the border</a:t>
            </a:r>
            <a:endParaRPr lang="en-GB" sz="1800" strike="sngStrike" dirty="0" smtClean="0">
              <a:solidFill>
                <a:srgbClr val="FF0000"/>
              </a:solidFill>
              <a:cs typeface="Arial" charset="0"/>
            </a:endParaRPr>
          </a:p>
          <a:p>
            <a:pPr marL="742950" lvl="2" indent="-342900"/>
            <a:r>
              <a:rPr lang="en-GB" sz="1800" dirty="0" smtClean="0">
                <a:cs typeface="Arial" charset="0"/>
              </a:rPr>
              <a:t>Cross border payments result from adding transmission tariffs at the IPs</a:t>
            </a:r>
          </a:p>
          <a:p>
            <a:pPr marL="742950" lvl="2" indent="-342900"/>
            <a:r>
              <a:rPr lang="en-GB" sz="1800" dirty="0" smtClean="0">
                <a:cs typeface="Arial" charset="0"/>
              </a:rPr>
              <a:t>General support for the initiative of removing unjustified cost barriers at the border</a:t>
            </a:r>
          </a:p>
          <a:p>
            <a:pPr marL="742950" lvl="2" indent="-342900"/>
            <a:r>
              <a:rPr lang="en-GB" sz="1800" dirty="0" smtClean="0">
                <a:cs typeface="Arial" charset="0"/>
              </a:rPr>
              <a:t>Eliminating tariff </a:t>
            </a:r>
            <a:r>
              <a:rPr lang="en-GB" sz="1800" dirty="0" err="1" smtClean="0">
                <a:cs typeface="Arial" charset="0"/>
              </a:rPr>
              <a:t>pancaking</a:t>
            </a:r>
            <a:r>
              <a:rPr lang="en-GB" sz="1800" dirty="0" smtClean="0">
                <a:cs typeface="Arial" charset="0"/>
              </a:rPr>
              <a:t> at cross border IPs could help the integration of  markets</a:t>
            </a:r>
            <a:endParaRPr lang="en-GB" sz="1800" strike="sngStrike" dirty="0" smtClean="0">
              <a:cs typeface="Arial" charset="0"/>
            </a:endParaRPr>
          </a:p>
          <a:p>
            <a:pPr marL="742950" lvl="2" indent="-342900">
              <a:buNone/>
            </a:pPr>
            <a:endParaRPr lang="en-GB" sz="1800" dirty="0" smtClean="0">
              <a:cs typeface="Arial" charset="0"/>
            </a:endParaRPr>
          </a:p>
        </p:txBody>
      </p:sp>
      <p:sp>
        <p:nvSpPr>
          <p:cNvPr id="5" name="Rectângulo 4"/>
          <p:cNvSpPr/>
          <p:nvPr/>
        </p:nvSpPr>
        <p:spPr>
          <a:xfrm>
            <a:off x="323528" y="1530002"/>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1:</a:t>
            </a:r>
            <a:r>
              <a:rPr lang="en-GB" dirty="0" smtClean="0">
                <a:solidFill>
                  <a:schemeClr val="tx1"/>
                </a:solidFill>
              </a:rPr>
              <a:t> Would you agree with the analysis made on current market situation and on the major issues affecting cross border trade between Portugal and Spain?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Q1 (ii)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3600400"/>
          </a:xfrm>
        </p:spPr>
        <p:txBody>
          <a:bodyPr/>
          <a:lstStyle/>
          <a:p>
            <a:pPr marL="334963" lvl="1" indent="-342900">
              <a:buNone/>
            </a:pPr>
            <a:r>
              <a:rPr lang="en-GB" sz="2000" dirty="0" smtClean="0"/>
              <a:t>More issues should be included in the analysis</a:t>
            </a:r>
          </a:p>
          <a:p>
            <a:pPr marL="742950" lvl="2" indent="-342900"/>
            <a:r>
              <a:rPr lang="en-GB" sz="1800" dirty="0" smtClean="0">
                <a:cs typeface="Arial" charset="0"/>
              </a:rPr>
              <a:t>Different load profiles and suppliers of smaller size (new entrants)</a:t>
            </a:r>
          </a:p>
          <a:p>
            <a:pPr marL="742950" lvl="2" indent="-342900"/>
            <a:r>
              <a:rPr lang="en-GB" sz="1800" dirty="0" smtClean="0">
                <a:cs typeface="Arial" charset="0"/>
              </a:rPr>
              <a:t>Balancing costs</a:t>
            </a:r>
          </a:p>
          <a:p>
            <a:pPr marL="742950" lvl="2" indent="-342900"/>
            <a:r>
              <a:rPr lang="en-GB" sz="1800" dirty="0" smtClean="0">
                <a:cs typeface="Arial" charset="0"/>
              </a:rPr>
              <a:t>Capacity Reservation</a:t>
            </a:r>
          </a:p>
          <a:p>
            <a:pPr marL="742950" lvl="2" indent="-342900"/>
            <a:r>
              <a:rPr lang="en-GB" sz="1800" dirty="0" smtClean="0">
                <a:cs typeface="Arial" charset="0"/>
              </a:rPr>
              <a:t>CBTs are not the only problem, regulatory framework harmonization should include other infrastructures and activities</a:t>
            </a:r>
          </a:p>
          <a:p>
            <a:pPr marL="742950" lvl="2" indent="-342900"/>
            <a:r>
              <a:rPr lang="en-GB" sz="1800" dirty="0" smtClean="0">
                <a:cs typeface="Arial" charset="0"/>
              </a:rPr>
              <a:t>Regulated gas swaps at LNG storage in PT</a:t>
            </a:r>
          </a:p>
          <a:p>
            <a:pPr marL="742950" lvl="2" indent="-342900"/>
            <a:r>
              <a:rPr lang="en-GB" sz="1800" dirty="0" smtClean="0">
                <a:cs typeface="Arial" charset="0"/>
              </a:rPr>
              <a:t>Conditions of access to the Portuguese Gas System (to transmission and LNG terminal)</a:t>
            </a:r>
          </a:p>
          <a:p>
            <a:pPr marL="334963" lvl="1" indent="-342900">
              <a:spcBef>
                <a:spcPts val="1200"/>
              </a:spcBef>
              <a:buNone/>
            </a:pPr>
            <a:r>
              <a:rPr lang="en-GB" sz="2000" dirty="0" smtClean="0"/>
              <a:t>Disagreement on concepts</a:t>
            </a:r>
          </a:p>
          <a:p>
            <a:pPr marL="742950" lvl="2" indent="-342900"/>
            <a:r>
              <a:rPr lang="en-GB" sz="1800" dirty="0" smtClean="0">
                <a:cs typeface="Arial" charset="0"/>
              </a:rPr>
              <a:t>Cross Border tariffs do not necessarily involve </a:t>
            </a:r>
            <a:r>
              <a:rPr lang="en-GB" sz="1800" dirty="0" err="1" smtClean="0">
                <a:cs typeface="Arial" charset="0"/>
              </a:rPr>
              <a:t>Pancaking</a:t>
            </a:r>
            <a:endParaRPr lang="en-GB" sz="1800" dirty="0" smtClean="0">
              <a:cs typeface="Arial" charset="0"/>
            </a:endParaRPr>
          </a:p>
          <a:p>
            <a:pPr marL="742950" lvl="2" indent="-342900"/>
            <a:r>
              <a:rPr lang="en-GB" sz="1800" dirty="0" smtClean="0">
                <a:cs typeface="Arial" charset="0"/>
              </a:rPr>
              <a:t>Double tariff is possible without distorting cost </a:t>
            </a:r>
            <a:r>
              <a:rPr lang="en-GB" sz="1800" dirty="0" err="1" smtClean="0">
                <a:cs typeface="Arial" charset="0"/>
              </a:rPr>
              <a:t>reflectiveness</a:t>
            </a:r>
            <a:endParaRPr lang="en-GB" sz="1800" dirty="0" smtClean="0">
              <a:cs typeface="Arial" charset="0"/>
            </a:endParaRPr>
          </a:p>
        </p:txBody>
      </p:sp>
      <p:sp>
        <p:nvSpPr>
          <p:cNvPr id="5" name="Rectângulo 4"/>
          <p:cNvSpPr/>
          <p:nvPr/>
        </p:nvSpPr>
        <p:spPr>
          <a:xfrm>
            <a:off x="323528" y="1412776"/>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Question 1:</a:t>
            </a:r>
            <a:r>
              <a:rPr lang="en-GB" dirty="0" smtClean="0">
                <a:solidFill>
                  <a:schemeClr val="tx1"/>
                </a:solidFill>
              </a:rPr>
              <a:t> Would you agree with the analysis made on current market situation and on the major issues affecting cross border trade between Portugal and Spain?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r>
              <a:rPr lang="en-GB" sz="2000" dirty="0" smtClean="0"/>
              <a:t>European regulatory framework</a:t>
            </a:r>
          </a:p>
          <a:p>
            <a:pPr marL="742950" lvl="2" indent="-342900"/>
            <a:r>
              <a:rPr lang="en-GB" sz="1800" dirty="0" smtClean="0">
                <a:cs typeface="Arial" charset="0"/>
              </a:rPr>
              <a:t>First step of any change in the present Iberian regulatory framework must be the transposition of the European Directives and Regulations</a:t>
            </a:r>
          </a:p>
          <a:p>
            <a:pPr marL="742950" lvl="2" indent="-342900"/>
            <a:r>
              <a:rPr lang="en-GB" sz="1800" dirty="0" smtClean="0">
                <a:cs typeface="Arial" charset="0"/>
              </a:rPr>
              <a:t>“Soon” to be approved network codes must also be adopted</a:t>
            </a:r>
          </a:p>
          <a:p>
            <a:pPr marL="334963" lvl="1" indent="-342900">
              <a:spcBef>
                <a:spcPts val="1200"/>
              </a:spcBef>
              <a:buNone/>
            </a:pPr>
            <a:r>
              <a:rPr lang="en-GB" sz="2000" dirty="0" smtClean="0"/>
              <a:t>CB tariffs should result from general entry-exit transmission tariff methodology</a:t>
            </a:r>
          </a:p>
          <a:p>
            <a:pPr marL="742950" lvl="2" indent="-342900"/>
            <a:r>
              <a:rPr lang="en-GB" sz="1800" dirty="0" smtClean="0">
                <a:cs typeface="Arial" charset="0"/>
              </a:rPr>
              <a:t>They should signal costs and physical constraints </a:t>
            </a:r>
          </a:p>
          <a:p>
            <a:pPr marL="742950" lvl="2" indent="-342900"/>
            <a:r>
              <a:rPr lang="en-GB" sz="1800" dirty="0" smtClean="0">
                <a:cs typeface="Arial" charset="0"/>
              </a:rPr>
              <a:t>In SP, transmission and distribution tariffs should be separated to achieve a better cost allocation</a:t>
            </a:r>
          </a:p>
          <a:p>
            <a:pPr marL="742950" lvl="2" indent="-342900"/>
            <a:r>
              <a:rPr lang="en-GB" sz="1800" dirty="0" smtClean="0">
                <a:cs typeface="Arial" charset="0"/>
              </a:rPr>
              <a:t>Cost and tariff </a:t>
            </a:r>
            <a:r>
              <a:rPr lang="en-GB" sz="1800" dirty="0" err="1" smtClean="0">
                <a:cs typeface="Arial" charset="0"/>
              </a:rPr>
              <a:t>additivity</a:t>
            </a:r>
            <a:r>
              <a:rPr lang="en-GB" sz="1800" dirty="0" smtClean="0">
                <a:cs typeface="Arial" charset="0"/>
              </a:rPr>
              <a:t> should be applied in SP</a:t>
            </a:r>
          </a:p>
          <a:p>
            <a:pPr marL="742950" lvl="2" indent="-342900"/>
            <a:r>
              <a:rPr lang="en-GB" sz="1800" dirty="0" smtClean="0">
                <a:cs typeface="Arial" charset="0"/>
              </a:rPr>
              <a:t>Cross subsidies between activities and between PT and SP must be avoided</a:t>
            </a:r>
          </a:p>
          <a:p>
            <a:pPr marL="742950" lvl="2" indent="-342900"/>
            <a:r>
              <a:rPr lang="en-GB" sz="1800" dirty="0" smtClean="0">
                <a:cs typeface="Arial" charset="0"/>
              </a:rPr>
              <a:t>Each country’s transmission costs must be recovered</a:t>
            </a:r>
          </a:p>
          <a:p>
            <a:pPr marL="742950" lvl="2" indent="-342900"/>
            <a:r>
              <a:rPr lang="en-GB" sz="1800" dirty="0" smtClean="0">
                <a:cs typeface="Arial" charset="0"/>
              </a:rPr>
              <a:t>Security of supply costs (over capacity) should be covered by exit tariffs to consumers</a:t>
            </a:r>
            <a:r>
              <a:rPr lang="en-GB" sz="1800" strike="sngStrike" dirty="0" smtClean="0">
                <a:solidFill>
                  <a:srgbClr val="FF0000"/>
                </a:solidFill>
                <a:cs typeface="Arial" charset="0"/>
              </a:rPr>
              <a:t> </a:t>
            </a: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(ii)</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r>
              <a:rPr lang="en-GB" sz="2000" dirty="0" smtClean="0"/>
              <a:t>Tariff structure harmonization</a:t>
            </a:r>
          </a:p>
          <a:p>
            <a:pPr marL="742950" lvl="2" indent="-342900"/>
            <a:r>
              <a:rPr lang="en-GB" sz="1800" dirty="0" smtClean="0">
                <a:cs typeface="Arial" charset="0"/>
              </a:rPr>
              <a:t>Tariff methodology and capacity/commodity split</a:t>
            </a:r>
          </a:p>
          <a:p>
            <a:pPr marL="742950" lvl="2" indent="-342900"/>
            <a:r>
              <a:rPr lang="en-GB" sz="1800" dirty="0" smtClean="0">
                <a:cs typeface="Arial" charset="0"/>
              </a:rPr>
              <a:t>Price definitions (e.g. reserved capacity </a:t>
            </a:r>
            <a:r>
              <a:rPr lang="en-GB" sz="1800" dirty="0" err="1" smtClean="0">
                <a:cs typeface="Arial" charset="0"/>
              </a:rPr>
              <a:t>vs</a:t>
            </a:r>
            <a:r>
              <a:rPr lang="en-GB" sz="1800" dirty="0" smtClean="0">
                <a:cs typeface="Arial" charset="0"/>
              </a:rPr>
              <a:t> past 12M max)</a:t>
            </a:r>
          </a:p>
          <a:p>
            <a:pPr marL="742950" lvl="2" indent="-342900"/>
            <a:r>
              <a:rPr lang="en-GB" sz="1800" dirty="0" smtClean="0">
                <a:cs typeface="Arial" charset="0"/>
              </a:rPr>
              <a:t>Treatment of backhaul flows</a:t>
            </a:r>
            <a:endParaRPr lang="en-GB" sz="1800" strike="sngStrike" dirty="0" smtClean="0">
              <a:cs typeface="Arial" charset="0"/>
            </a:endParaRPr>
          </a:p>
          <a:p>
            <a:pPr marL="742950" lvl="2" indent="-342900"/>
            <a:r>
              <a:rPr lang="en-GB" sz="1800" dirty="0" smtClean="0">
                <a:cs typeface="Arial" charset="0"/>
              </a:rPr>
              <a:t>Elimination of tariff discounts</a:t>
            </a:r>
          </a:p>
          <a:p>
            <a:pPr marL="742950" lvl="2" indent="-342900"/>
            <a:endParaRPr lang="en-GB" sz="1800" dirty="0" smtClean="0">
              <a:cs typeface="Arial" charset="0"/>
            </a:endParaRPr>
          </a:p>
          <a:p>
            <a:pPr marL="334963" lvl="1" indent="-342900">
              <a:buNone/>
            </a:pPr>
            <a:r>
              <a:rPr lang="en-GB" sz="2000" dirty="0" smtClean="0"/>
              <a:t>Other issues to harmonize</a:t>
            </a:r>
          </a:p>
          <a:p>
            <a:pPr marL="742950" lvl="2" indent="-342900"/>
            <a:r>
              <a:rPr lang="en-GB" sz="1800" dirty="0" smtClean="0">
                <a:cs typeface="Arial" charset="0"/>
              </a:rPr>
              <a:t>Balancing</a:t>
            </a:r>
          </a:p>
          <a:p>
            <a:pPr marL="742950" lvl="2" indent="-342900"/>
            <a:r>
              <a:rPr lang="en-GB" sz="1800" dirty="0" smtClean="0">
                <a:cs typeface="Arial" charset="0"/>
              </a:rPr>
              <a:t>Capacity Allocation Mechanisms </a:t>
            </a:r>
          </a:p>
          <a:p>
            <a:pPr marL="742950" lvl="2" indent="-342900"/>
            <a:r>
              <a:rPr lang="en-GB" sz="1800" dirty="0" smtClean="0">
                <a:cs typeface="Arial" charset="0"/>
              </a:rPr>
              <a:t>Congestion Management Procedures</a:t>
            </a:r>
          </a:p>
          <a:p>
            <a:pPr marL="742950" lvl="2" indent="-342900"/>
            <a:r>
              <a:rPr lang="en-GB" sz="1800" dirty="0" smtClean="0">
                <a:cs typeface="Arial" charset="0"/>
              </a:rPr>
              <a:t>Available information to market agents</a:t>
            </a:r>
          </a:p>
          <a:p>
            <a:pPr marL="742950" lvl="2" indent="-342900"/>
            <a:r>
              <a:rPr lang="en-GB" sz="1800" dirty="0" smtClean="0">
                <a:cs typeface="Arial" charset="0"/>
              </a:rPr>
              <a:t>Access Conditions </a:t>
            </a: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Q2 (iii)</a:t>
            </a:r>
            <a:endParaRPr lang="en-GB" sz="2600" dirty="0">
              <a:latin typeface="+mj-lt"/>
              <a:cs typeface="+mj-cs"/>
            </a:endParaRPr>
          </a:p>
        </p:txBody>
      </p:sp>
      <p:sp>
        <p:nvSpPr>
          <p:cNvPr id="12291" name="Marcador de Posição de Conteúdo 2"/>
          <p:cNvSpPr>
            <a:spLocks noGrp="1"/>
          </p:cNvSpPr>
          <p:nvPr>
            <p:ph idx="4294967295"/>
          </p:nvPr>
        </p:nvSpPr>
        <p:spPr>
          <a:xfrm>
            <a:off x="395536" y="2492896"/>
            <a:ext cx="8748464" cy="4293096"/>
          </a:xfrm>
        </p:spPr>
        <p:txBody>
          <a:bodyPr/>
          <a:lstStyle/>
          <a:p>
            <a:pPr marL="334963" lvl="1" indent="-342900">
              <a:buNone/>
            </a:pPr>
            <a:endParaRPr lang="en-GB" sz="2000" dirty="0" smtClean="0"/>
          </a:p>
          <a:p>
            <a:pPr marL="334963" lvl="1" indent="-342900">
              <a:buNone/>
            </a:pPr>
            <a:r>
              <a:rPr lang="en-GB" sz="2000" dirty="0" smtClean="0"/>
              <a:t>Cost transfer away from CBT</a:t>
            </a:r>
          </a:p>
          <a:p>
            <a:pPr marL="742950" lvl="2" indent="-342900"/>
            <a:r>
              <a:rPr lang="en-GB" sz="1800" dirty="0" smtClean="0">
                <a:cs typeface="Arial" charset="0"/>
              </a:rPr>
              <a:t>CB tariff could be reduced by transferring costs to entry points of MIBGAS and lowering exits to customers in the exporting country</a:t>
            </a:r>
          </a:p>
          <a:p>
            <a:pPr marL="1150938" lvl="3" indent="-342900"/>
            <a:r>
              <a:rPr lang="en-US" sz="1600" dirty="0" smtClean="0">
                <a:cs typeface="Arial" charset="0"/>
              </a:rPr>
              <a:t>This transference should be established in both countries under the same objectives and transparent principles.</a:t>
            </a:r>
          </a:p>
          <a:p>
            <a:pPr marL="1150938" lvl="3" indent="-342900"/>
            <a:r>
              <a:rPr lang="en-US" sz="1600" dirty="0" smtClean="0">
                <a:cs typeface="Arial" charset="0"/>
              </a:rPr>
              <a:t>Need to avoid cross-subsidies between systems, detrimental to national users of one of the countries</a:t>
            </a:r>
          </a:p>
          <a:p>
            <a:pPr marL="742950" lvl="2" indent="-342900">
              <a:spcBef>
                <a:spcPts val="600"/>
              </a:spcBef>
            </a:pPr>
            <a:r>
              <a:rPr lang="en-GB" sz="1800" dirty="0" smtClean="0">
                <a:cs typeface="Arial" charset="0"/>
              </a:rPr>
              <a:t>Inter TSO compensation schemes do not signal costs to network users</a:t>
            </a:r>
          </a:p>
          <a:p>
            <a:pPr marL="742950" lvl="2" indent="-342900"/>
            <a:r>
              <a:rPr lang="en-GB" sz="1800" dirty="0" smtClean="0">
                <a:cs typeface="Arial" charset="0"/>
              </a:rPr>
              <a:t>Other comments suggest a compensation mechanism between TSO and the creation of a single Iberian entry-exit zone</a:t>
            </a:r>
            <a:endParaRPr lang="en-GB" sz="2000" dirty="0" smtClean="0"/>
          </a:p>
          <a:p>
            <a:pPr marL="334963" lvl="1" indent="-342900">
              <a:spcBef>
                <a:spcPts val="1200"/>
              </a:spcBef>
              <a:buNone/>
            </a:pPr>
            <a:r>
              <a:rPr lang="en-GB" sz="2000" dirty="0" smtClean="0"/>
              <a:t>Long term view of the CBT</a:t>
            </a:r>
          </a:p>
          <a:p>
            <a:pPr marL="742950" lvl="2" indent="-342900"/>
            <a:r>
              <a:rPr lang="en-GB" sz="1800" dirty="0" smtClean="0">
                <a:cs typeface="Arial" charset="0"/>
              </a:rPr>
              <a:t>Some comments propose the removal of CBT between PT&amp;SP (e.g. electric)</a:t>
            </a:r>
          </a:p>
          <a:p>
            <a:pPr marL="742950" lvl="2" indent="-342900"/>
            <a:r>
              <a:rPr lang="en-GB" sz="1800" dirty="0" smtClean="0">
                <a:cs typeface="Arial" charset="0"/>
              </a:rPr>
              <a:t>Others propose that CBT should be kept</a:t>
            </a:r>
          </a:p>
          <a:p>
            <a:pPr marL="742950" lvl="2" indent="-342900"/>
            <a:endParaRPr lang="en-GB" sz="1800" dirty="0" smtClean="0">
              <a:cs typeface="Arial" charset="0"/>
            </a:endParaRPr>
          </a:p>
          <a:p>
            <a:pPr marL="334963" lvl="1" indent="-342900">
              <a:buNone/>
            </a:pPr>
            <a:endParaRPr lang="en-GB" sz="1800" dirty="0" smtClean="0">
              <a:cs typeface="Arial" charset="0"/>
            </a:endParaRPr>
          </a:p>
          <a:p>
            <a:pPr marL="742950" lvl="2" indent="-342900"/>
            <a:endParaRPr lang="en-GB" sz="1800" dirty="0" smtClean="0">
              <a:cs typeface="Arial" charset="0"/>
            </a:endParaRPr>
          </a:p>
          <a:p>
            <a:pPr marL="742950" lvl="2" indent="-342900"/>
            <a:endParaRPr lang="en-GB" sz="1800" dirty="0" smtClean="0">
              <a:cs typeface="Arial" charset="0"/>
            </a:endParaRPr>
          </a:p>
        </p:txBody>
      </p:sp>
      <p:sp>
        <p:nvSpPr>
          <p:cNvPr id="5" name="Rectângulo 4"/>
          <p:cNvSpPr/>
          <p:nvPr/>
        </p:nvSpPr>
        <p:spPr>
          <a:xfrm>
            <a:off x="323528" y="1412776"/>
            <a:ext cx="85689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Question 2: </a:t>
            </a:r>
            <a:r>
              <a:rPr lang="en-US" sz="1600" dirty="0" smtClean="0">
                <a:solidFill>
                  <a:schemeClr val="tx1"/>
                </a:solidFill>
              </a:rPr>
              <a:t>How do you think that transmission network costs should be allocated at cross border IP (both in Spain and Portugal), taking into account the defined principles (coherence, transparency, cost recovery and cost </a:t>
            </a:r>
            <a:r>
              <a:rPr lang="en-US" sz="1600" dirty="0" err="1" smtClean="0">
                <a:solidFill>
                  <a:schemeClr val="tx1"/>
                </a:solidFill>
              </a:rPr>
              <a:t>reflectiveness</a:t>
            </a:r>
            <a:r>
              <a:rPr lang="en-US" sz="1600" dirty="0" smtClean="0">
                <a:solidFill>
                  <a:schemeClr val="tx1"/>
                </a:solidFill>
              </a:rPr>
              <a:t>, etc) and the starting situation of the regulatory tariff framework in both countries?</a:t>
            </a:r>
            <a:endParaRPr lang="pt-PT" sz="1600"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Q3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285720" y="2348880"/>
            <a:ext cx="8858312" cy="4320480"/>
          </a:xfrm>
        </p:spPr>
        <p:txBody>
          <a:bodyPr/>
          <a:lstStyle/>
          <a:p>
            <a:pPr marL="334963" lvl="1" indent="-342900">
              <a:buNone/>
            </a:pPr>
            <a:r>
              <a:rPr lang="en-GB" sz="2000" dirty="0" smtClean="0"/>
              <a:t>Priorities of S-GRI WP2011-14 were confirmed</a:t>
            </a:r>
          </a:p>
          <a:p>
            <a:pPr marL="742950" lvl="2" indent="-342900"/>
            <a:r>
              <a:rPr lang="en-GB" sz="1800" dirty="0" smtClean="0">
                <a:cs typeface="Arial" charset="0"/>
              </a:rPr>
              <a:t>Transposition of EU Directives and Regulations into national law</a:t>
            </a:r>
          </a:p>
          <a:p>
            <a:pPr marL="742950" lvl="2" indent="-342900"/>
            <a:r>
              <a:rPr lang="en-GB" sz="1800" dirty="0" smtClean="0">
                <a:cs typeface="Arial" charset="0"/>
              </a:rPr>
              <a:t>Harmonization of CAM and CMP at the IP</a:t>
            </a:r>
          </a:p>
          <a:p>
            <a:pPr marL="742950" lvl="2" indent="-342900"/>
            <a:r>
              <a:rPr lang="en-GB" sz="1800" dirty="0" smtClean="0">
                <a:cs typeface="Arial" charset="0"/>
              </a:rPr>
              <a:t>Harmonization of balancing rules and incentives</a:t>
            </a:r>
          </a:p>
          <a:p>
            <a:pPr marL="742950" lvl="2" indent="-342900"/>
            <a:r>
              <a:rPr lang="en-GB" sz="1800" dirty="0" smtClean="0">
                <a:cs typeface="Arial" charset="0"/>
              </a:rPr>
              <a:t>Regional investment planning</a:t>
            </a:r>
          </a:p>
          <a:p>
            <a:pPr marL="742950" lvl="2" indent="-342900"/>
            <a:r>
              <a:rPr lang="en-GB" sz="1800" dirty="0" smtClean="0">
                <a:cs typeface="Arial" charset="0"/>
              </a:rPr>
              <a:t>Implementation of common operating license for market agents</a:t>
            </a:r>
          </a:p>
          <a:p>
            <a:pPr marL="742950" lvl="2" indent="-342900"/>
            <a:endParaRPr lang="en-GB" sz="1800" dirty="0" smtClean="0">
              <a:cs typeface="Arial" charset="0"/>
            </a:endParaRPr>
          </a:p>
          <a:p>
            <a:pPr marL="334963" lvl="1" indent="-342900">
              <a:buNone/>
            </a:pPr>
            <a:r>
              <a:rPr lang="en-GB" sz="2000" dirty="0" smtClean="0"/>
              <a:t>Other topics were mentioned with detail proposals</a:t>
            </a:r>
          </a:p>
          <a:p>
            <a:pPr marL="742950" lvl="2" indent="-342900"/>
            <a:r>
              <a:rPr lang="en-GB" sz="1800" dirty="0" smtClean="0">
                <a:cs typeface="Arial" charset="0"/>
              </a:rPr>
              <a:t>Reduction of cross border tariff costs</a:t>
            </a:r>
          </a:p>
          <a:p>
            <a:pPr marL="742950" lvl="2" indent="-342900"/>
            <a:r>
              <a:rPr lang="en-GB" sz="1800" dirty="0" smtClean="0">
                <a:cs typeface="Arial" charset="0"/>
              </a:rPr>
              <a:t>Extend harmonized CAM to other capacity products (longer term) and apply long term cap. booking at PT side to make possible to implement NC</a:t>
            </a:r>
          </a:p>
          <a:p>
            <a:pPr marL="742950" lvl="2" indent="-342900"/>
            <a:r>
              <a:rPr lang="en-GB" sz="1800" dirty="0" smtClean="0">
                <a:cs typeface="Arial" charset="0"/>
              </a:rPr>
              <a:t>Single point of nomination for the IPs</a:t>
            </a:r>
          </a:p>
          <a:p>
            <a:pPr marL="742950" lvl="2" indent="-342900"/>
            <a:r>
              <a:rPr lang="en-GB" sz="1800" dirty="0" smtClean="0">
                <a:cs typeface="Arial" charset="0"/>
              </a:rPr>
              <a:t>Harmonization of capacity payments (annual reserve </a:t>
            </a:r>
            <a:r>
              <a:rPr lang="en-GB" sz="1800" dirty="0" err="1" smtClean="0">
                <a:cs typeface="Arial" charset="0"/>
              </a:rPr>
              <a:t>vs</a:t>
            </a:r>
            <a:r>
              <a:rPr lang="en-GB" sz="1800" dirty="0" smtClean="0">
                <a:cs typeface="Arial" charset="0"/>
              </a:rPr>
              <a:t> past 12M max)</a:t>
            </a:r>
          </a:p>
          <a:p>
            <a:pPr marL="742950" lvl="2" indent="-342900"/>
            <a:r>
              <a:rPr lang="en-GB" sz="1800" dirty="0" smtClean="0">
                <a:cs typeface="Arial" charset="0"/>
              </a:rPr>
              <a:t>Improvement of information to market agents on their balancing status, in PT</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Q3 (ii)</a:t>
            </a:r>
            <a:endParaRPr lang="en-GB" sz="2600" dirty="0">
              <a:latin typeface="+mj-lt"/>
              <a:cs typeface="+mj-cs"/>
            </a:endParaRPr>
          </a:p>
        </p:txBody>
      </p:sp>
      <p:sp>
        <p:nvSpPr>
          <p:cNvPr id="12291" name="Marcador de Posição de Conteúdo 2"/>
          <p:cNvSpPr>
            <a:spLocks noGrp="1"/>
          </p:cNvSpPr>
          <p:nvPr>
            <p:ph idx="4294967295"/>
          </p:nvPr>
        </p:nvSpPr>
        <p:spPr>
          <a:xfrm>
            <a:off x="467544" y="2564904"/>
            <a:ext cx="8676456" cy="4104456"/>
          </a:xfrm>
        </p:spPr>
        <p:txBody>
          <a:bodyPr/>
          <a:lstStyle/>
          <a:p>
            <a:pPr marL="334963" lvl="1" indent="-342900">
              <a:buNone/>
            </a:pPr>
            <a:r>
              <a:rPr lang="en-GB" sz="2000" dirty="0" smtClean="0"/>
              <a:t>Some issues would require a longer time frame</a:t>
            </a:r>
          </a:p>
          <a:p>
            <a:pPr marL="742950" lvl="2" indent="-342900"/>
            <a:r>
              <a:rPr lang="en-GB" sz="1800" dirty="0" smtClean="0">
                <a:cs typeface="Arial" charset="0"/>
              </a:rPr>
              <a:t>Adoption of harmonized mechanisms for investment decisions (Open Seasons)</a:t>
            </a:r>
          </a:p>
          <a:p>
            <a:pPr marL="742950" lvl="2" indent="-342900"/>
            <a:r>
              <a:rPr lang="en-GB" sz="1800" dirty="0" smtClean="0">
                <a:cs typeface="Arial" charset="0"/>
              </a:rPr>
              <a:t>Increase operational reserves for system management by TSO</a:t>
            </a:r>
          </a:p>
          <a:p>
            <a:pPr marL="742950" lvl="2" indent="-342900"/>
            <a:r>
              <a:rPr lang="en-GB" sz="1800" dirty="0" smtClean="0">
                <a:cs typeface="Arial" charset="0"/>
              </a:rPr>
              <a:t>Creation of a single Virtual IP between PT&amp;SP</a:t>
            </a:r>
          </a:p>
          <a:p>
            <a:pPr marL="742950" lvl="2" indent="-342900"/>
            <a:r>
              <a:rPr lang="en-GB" sz="1800" dirty="0" smtClean="0">
                <a:cs typeface="Arial" charset="0"/>
              </a:rPr>
              <a:t>Harmonization of security of supply obligations</a:t>
            </a:r>
          </a:p>
          <a:p>
            <a:pPr marL="742950" lvl="2" indent="-342900"/>
            <a:r>
              <a:rPr lang="en-GB" sz="1800" dirty="0" smtClean="0">
                <a:cs typeface="Arial" charset="0"/>
              </a:rPr>
              <a:t>Single Iberian balancing zone</a:t>
            </a:r>
          </a:p>
          <a:p>
            <a:pPr marL="742950" lvl="2" indent="-342900"/>
            <a:r>
              <a:rPr lang="en-GB" sz="1800" dirty="0" smtClean="0">
                <a:cs typeface="Arial" charset="0"/>
              </a:rPr>
              <a:t>Common communication protocols and data formats for TSO</a:t>
            </a:r>
          </a:p>
          <a:p>
            <a:pPr marL="742950" lvl="2" indent="-342900"/>
            <a:endParaRPr lang="en-GB" sz="1800" dirty="0" smtClean="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3: </a:t>
            </a:r>
            <a:r>
              <a:rPr lang="en-US" dirty="0" smtClean="0">
                <a:solidFill>
                  <a:schemeClr val="tx1"/>
                </a:solidFill>
              </a:rPr>
              <a:t>Which do you feel are the most important aspects where harmonization (apart from the cross border tariffs harmonization) can contribute significantly to short term market integration?</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Q4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2" name="Marcador de Posição de Conteúdo 2"/>
          <p:cNvSpPr txBox="1">
            <a:spLocks/>
          </p:cNvSpPr>
          <p:nvPr/>
        </p:nvSpPr>
        <p:spPr bwMode="gray">
          <a:xfrm>
            <a:off x="467544" y="2348880"/>
            <a:ext cx="8676456" cy="432048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34963" lvl="1" indent="-342900" eaLnBrk="0" hangingPunct="0">
              <a:buClr>
                <a:srgbClr val="005BAB"/>
              </a:buClr>
              <a:buSzPct val="125000"/>
            </a:pPr>
            <a:r>
              <a:rPr lang="en-GB" sz="2000" kern="0" dirty="0" smtClean="0">
                <a:ea typeface="ＭＳ Ｐゴシック" pitchFamily="-108" charset="-128"/>
              </a:rPr>
              <a:t>Agents proposed d</a:t>
            </a:r>
            <a:r>
              <a:rPr kumimoji="0" lang="en-GB" sz="2000" b="0" i="0" u="none" strike="noStrike" kern="0" cap="none" spc="0" normalizeH="0" baseline="0" noProof="0" dirty="0" err="1" smtClean="0">
                <a:ln>
                  <a:noFill/>
                </a:ln>
                <a:solidFill>
                  <a:schemeClr val="tx1"/>
                </a:solidFill>
                <a:effectLst/>
                <a:uLnTx/>
                <a:uFillTx/>
                <a:latin typeface="+mn-lt"/>
                <a:ea typeface="ＭＳ Ｐゴシック" pitchFamily="-108" charset="-128"/>
              </a:rPr>
              <a:t>ifferent</a:t>
            </a:r>
            <a:r>
              <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rPr>
              <a:t> steps, final targets and implementation speeds</a:t>
            </a:r>
          </a:p>
          <a:p>
            <a:pPr marL="334963" lvl="1" indent="-342900" eaLnBrk="0" hangingPunct="0">
              <a:buClr>
                <a:srgbClr val="005BAB"/>
              </a:buClr>
              <a:buSzPct val="125000"/>
            </a:pP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334963" lvl="1" indent="-342900" eaLnBrk="0" hangingPunct="0">
              <a:buClr>
                <a:srgbClr val="005BAB"/>
              </a:buClr>
              <a:buSzPct val="125000"/>
            </a:pPr>
            <a:r>
              <a:rPr lang="en-GB" sz="2000" kern="0" dirty="0" smtClean="0">
                <a:latin typeface="+mn-lt"/>
                <a:ea typeface="ＭＳ Ｐゴシック" pitchFamily="-108" charset="-128"/>
              </a:rPr>
              <a:t>Strategies can be arranged in several types:</a:t>
            </a:r>
            <a:endParaRPr kumimoji="0" lang="en-GB" sz="2000" b="0" i="0" u="none" strike="noStrike" kern="0" cap="none" spc="0" normalizeH="0" baseline="0" noProof="0" dirty="0" smtClean="0">
              <a:ln>
                <a:noFill/>
              </a:ln>
              <a:solidFill>
                <a:schemeClr val="tx1"/>
              </a:solidFill>
              <a:effectLst/>
              <a:uLnTx/>
              <a:uFillTx/>
              <a:latin typeface="+mn-lt"/>
              <a:ea typeface="ＭＳ Ｐゴシック" pitchFamily="-108" charset="-128"/>
            </a:endParaRP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r>
              <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A</a:t>
            </a:r>
            <a:r>
              <a:rPr kumimoji="0" lang="en-US"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 </a:t>
            </a:r>
            <a:r>
              <a:rPr kumimoji="0" lang="en-US" sz="160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rPr>
              <a:t>the most conservative. Ends w/ harmonization of CAM,</a:t>
            </a:r>
            <a:r>
              <a:rPr kumimoji="0" lang="en-US" sz="1600" i="0" u="none" strike="noStrike" kern="0" cap="none" spc="0" normalizeH="0" noProof="0" dirty="0" smtClean="0">
                <a:ln>
                  <a:noFill/>
                </a:ln>
                <a:solidFill>
                  <a:schemeClr val="tx1"/>
                </a:solidFill>
                <a:effectLst/>
                <a:uLnTx/>
                <a:uFillTx/>
                <a:latin typeface="+mn-lt"/>
                <a:ea typeface="ＭＳ Ｐゴシック" pitchFamily="-108" charset="-128"/>
                <a:cs typeface="Arial" charset="0"/>
              </a:rPr>
              <a:t> CMP and tariff principals.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B: </a:t>
            </a:r>
            <a:r>
              <a:rPr lang="en-US" sz="1600" kern="0" dirty="0" smtClean="0">
                <a:latin typeface="+mn-lt"/>
                <a:ea typeface="ＭＳ Ｐゴシック" pitchFamily="-108" charset="-128"/>
                <a:cs typeface="Arial" charset="0"/>
              </a:rPr>
              <a:t>Also conservative. Includes the proposal of reducing CB tariffs.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C: </a:t>
            </a:r>
            <a:r>
              <a:rPr lang="en-US" sz="1600" kern="0" dirty="0" smtClean="0">
                <a:latin typeface="+mn-lt"/>
                <a:ea typeface="ＭＳ Ｐゴシック" pitchFamily="-108" charset="-128"/>
                <a:cs typeface="Arial" charset="0"/>
              </a:rPr>
              <a:t>Includes CB tariff elimination in the long term and one Iberian hub.</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D: </a:t>
            </a:r>
            <a:r>
              <a:rPr lang="en-US" sz="1600" kern="0" dirty="0" smtClean="0">
                <a:latin typeface="+mn-lt"/>
                <a:ea typeface="ＭＳ Ｐゴシック" pitchFamily="-108" charset="-128"/>
                <a:cs typeface="Arial" charset="0"/>
              </a:rPr>
              <a:t>The more forward looking strategies include the merger of the 2 Iberian balancing areas and entry-exit zones. This strategy, though ambitious, proposes small incremental steps.</a:t>
            </a:r>
            <a:endParaRPr lang="en-US" kern="0" dirty="0" smtClean="0">
              <a:latin typeface="+mn-lt"/>
              <a:ea typeface="ＭＳ Ｐゴシック" pitchFamily="-108" charset="-128"/>
              <a:cs typeface="Arial" charset="0"/>
            </a:endParaRPr>
          </a:p>
          <a:p>
            <a:pPr marL="742950" lvl="2" indent="-342900" eaLnBrk="0" hangingPunct="0">
              <a:buClr>
                <a:srgbClr val="005BAB"/>
              </a:buClr>
              <a:buFont typeface="Arial" charset="0"/>
              <a:buChar char="•"/>
            </a:pPr>
            <a:r>
              <a:rPr lang="en-US" kern="0" dirty="0" smtClean="0">
                <a:latin typeface="+mn-lt"/>
                <a:ea typeface="ＭＳ Ｐゴシック" pitchFamily="-108" charset="-128"/>
                <a:cs typeface="Arial" charset="0"/>
              </a:rPr>
              <a:t>E: </a:t>
            </a:r>
            <a:r>
              <a:rPr lang="en-US" sz="1600" kern="0" dirty="0" smtClean="0">
                <a:latin typeface="+mn-lt"/>
                <a:ea typeface="ＭＳ Ｐゴシック" pitchFamily="-108" charset="-128"/>
                <a:cs typeface="Arial" charset="0"/>
              </a:rPr>
              <a:t>Ambitious goals and fast moving.</a:t>
            </a:r>
          </a:p>
          <a:p>
            <a:pPr marL="742950" lvl="2" indent="-342900" eaLnBrk="0" hangingPunct="0">
              <a:buClr>
                <a:srgbClr val="005BAB"/>
              </a:buClr>
              <a:buFont typeface="Arial" charset="0"/>
              <a:buChar char="•"/>
            </a:pPr>
            <a:endParaRPr lang="en-US" kern="0" dirty="0" smtClean="0">
              <a:latin typeface="+mn-lt"/>
              <a:ea typeface="ＭＳ Ｐゴシック" pitchFamily="-108" charset="-128"/>
              <a:cs typeface="Arial" charset="0"/>
            </a:endParaRPr>
          </a:p>
          <a:p>
            <a:pPr marL="334963" lvl="1" indent="-342900" eaLnBrk="0" hangingPunct="0">
              <a:buClr>
                <a:srgbClr val="005BAB"/>
              </a:buClr>
              <a:buSzPct val="125000"/>
            </a:pPr>
            <a:r>
              <a:rPr lang="en-GB" sz="2000" kern="0" dirty="0" smtClean="0">
                <a:latin typeface="+mn-lt"/>
                <a:ea typeface="ＭＳ Ｐゴシック" pitchFamily="-108" charset="-128"/>
              </a:rPr>
              <a:t>Until the second step, all comments agree</a:t>
            </a:r>
          </a:p>
          <a:p>
            <a:pPr marL="742950" marR="0" lvl="2" indent="-342900" algn="l" defTabSz="914400" rtl="0" eaLnBrk="0" fontAlgn="base" latinLnBrk="0" hangingPunct="0">
              <a:lnSpc>
                <a:spcPct val="100000"/>
              </a:lnSpc>
              <a:spcBef>
                <a:spcPct val="0"/>
              </a:spcBef>
              <a:spcAft>
                <a:spcPct val="0"/>
              </a:spcAft>
              <a:buClr>
                <a:srgbClr val="005BAB"/>
              </a:buClr>
              <a:buSzTx/>
              <a:buFont typeface="Arial" charset="0"/>
              <a:buChar char="•"/>
              <a:tabLst/>
              <a:defRPr/>
            </a:pPr>
            <a:endParaRPr kumimoji="0" lang="en-GB" sz="1800" b="0" i="0" u="none" strike="noStrike" kern="0" cap="none" spc="0" normalizeH="0" baseline="0" noProof="0" dirty="0" smtClean="0">
              <a:ln>
                <a:noFill/>
              </a:ln>
              <a:solidFill>
                <a:schemeClr val="tx1"/>
              </a:solidFill>
              <a:effectLst/>
              <a:uLnTx/>
              <a:uFillTx/>
              <a:latin typeface="+mn-lt"/>
              <a:ea typeface="ＭＳ Ｐゴシック" pitchFamily="-108" charset="-128"/>
              <a:cs typeface="Arial"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1500174"/>
            <a:ext cx="8715436" cy="5097178"/>
          </a:xfrm>
        </p:spPr>
        <p:txBody>
          <a:bodyPr/>
          <a:lstStyle/>
          <a:p>
            <a:pPr marL="457200" lvl="0" indent="-457200">
              <a:spcBef>
                <a:spcPts val="600"/>
              </a:spcBef>
              <a:spcAft>
                <a:spcPts val="600"/>
              </a:spcAft>
              <a:buSzPct val="100000"/>
              <a:buNone/>
            </a:pPr>
            <a:r>
              <a:rPr lang="en-US" sz="2400" b="1" u="sng" dirty="0" smtClean="0"/>
              <a:t>Background</a:t>
            </a:r>
          </a:p>
          <a:p>
            <a:pPr marL="177800" indent="0">
              <a:lnSpc>
                <a:spcPct val="120000"/>
              </a:lnSpc>
              <a:buNone/>
            </a:pPr>
            <a:r>
              <a:rPr lang="en-US" sz="1800" dirty="0" smtClean="0"/>
              <a:t>In the </a:t>
            </a:r>
            <a:r>
              <a:rPr lang="en-US" sz="1800" dirty="0" err="1" smtClean="0"/>
              <a:t>XX</a:t>
            </a:r>
            <a:r>
              <a:rPr lang="en-US" sz="1800" baseline="30000" dirty="0" err="1" smtClean="0"/>
              <a:t>th</a:t>
            </a:r>
            <a:r>
              <a:rPr lang="en-US" sz="1800" dirty="0" smtClean="0"/>
              <a:t> Madrid Forum, held on 26-27 September 2011, the Forum encouraged the GRIs to provide greater </a:t>
            </a:r>
            <a:r>
              <a:rPr lang="en-US" sz="1800" b="1" dirty="0" smtClean="0"/>
              <a:t>focus of the prioritization of their work </a:t>
            </a:r>
            <a:r>
              <a:rPr lang="en-US" sz="1800" dirty="0" smtClean="0"/>
              <a:t>(in particular to work on infrastructure development and on pilot  projects testing early implementation of framework guidelines and network codes), as well as to </a:t>
            </a:r>
            <a:r>
              <a:rPr lang="en-US" sz="1800" b="1" dirty="0" smtClean="0"/>
              <a:t>coordinate the Work Plans between the Regions</a:t>
            </a:r>
            <a:r>
              <a:rPr lang="en-US" sz="1800" dirty="0" smtClean="0"/>
              <a:t>, inviting the lead regulators for each GRI to </a:t>
            </a:r>
            <a:r>
              <a:rPr lang="en-US" sz="1800" b="1" dirty="0" smtClean="0"/>
              <a:t>regularly update their Work Plans</a:t>
            </a:r>
            <a:r>
              <a:rPr lang="en-US" sz="1800" dirty="0" smtClean="0"/>
              <a:t>.</a:t>
            </a:r>
          </a:p>
          <a:p>
            <a:pPr marL="177800" indent="0">
              <a:lnSpc>
                <a:spcPct val="120000"/>
              </a:lnSpc>
              <a:buNone/>
            </a:pPr>
            <a:endParaRPr lang="en-US" sz="1800" dirty="0" smtClean="0"/>
          </a:p>
          <a:p>
            <a:pPr marL="457200" lvl="0" indent="-457200">
              <a:spcBef>
                <a:spcPts val="600"/>
              </a:spcBef>
              <a:spcAft>
                <a:spcPts val="600"/>
              </a:spcAft>
              <a:buSzPct val="100000"/>
              <a:buNone/>
            </a:pPr>
            <a:r>
              <a:rPr lang="en-US" sz="2400" b="1" dirty="0" smtClean="0"/>
              <a:t>The </a:t>
            </a:r>
            <a:r>
              <a:rPr lang="en-US" sz="2400" b="1" u="sng" dirty="0" smtClean="0"/>
              <a:t>South GRI updated its Work Plan </a:t>
            </a:r>
            <a:r>
              <a:rPr lang="en-US" sz="2400" b="1" dirty="0" smtClean="0"/>
              <a:t>2011-2014:</a:t>
            </a:r>
          </a:p>
          <a:p>
            <a:pPr marL="450850" lvl="1">
              <a:spcBef>
                <a:spcPts val="600"/>
              </a:spcBef>
              <a:spcAft>
                <a:spcPts val="600"/>
              </a:spcAft>
            </a:pPr>
            <a:r>
              <a:rPr lang="en-US" sz="1800" dirty="0" smtClean="0"/>
              <a:t>According to what requested by the Madrid Forum, and following the guidelines given by the Forum, this SGRI Work Plan 2011-2014 was updated on 28 Feb 2012, and sent it to ACER</a:t>
            </a:r>
          </a:p>
          <a:p>
            <a:pPr marL="450850" lvl="1">
              <a:spcBef>
                <a:spcPts val="600"/>
              </a:spcBef>
              <a:spcAft>
                <a:spcPts val="600"/>
              </a:spcAft>
            </a:pPr>
            <a:r>
              <a:rPr lang="en-US" sz="1800" dirty="0" smtClean="0"/>
              <a:t>The updated Work Plan is available on ACER’s  website</a:t>
            </a: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Q4 (ii)</a:t>
            </a:r>
            <a:endParaRPr lang="en-GB" sz="2600" dirty="0">
              <a:latin typeface="+mj-lt"/>
              <a:cs typeface="+mj-cs"/>
            </a:endParaRPr>
          </a:p>
        </p:txBody>
      </p:sp>
      <p:graphicFrame>
        <p:nvGraphicFramePr>
          <p:cNvPr id="7" name="Marcador de Posição de Conteúdo 6"/>
          <p:cNvGraphicFramePr>
            <a:graphicFrameLocks noGrp="1"/>
          </p:cNvGraphicFramePr>
          <p:nvPr>
            <p:ph idx="4294967295"/>
          </p:nvPr>
        </p:nvGraphicFramePr>
        <p:xfrm>
          <a:off x="323527" y="2348880"/>
          <a:ext cx="8568953" cy="4508399"/>
        </p:xfrm>
        <a:graphic>
          <a:graphicData uri="http://schemas.openxmlformats.org/drawingml/2006/table">
            <a:tbl>
              <a:tblPr firstRow="1" bandRow="1">
                <a:tableStyleId>{5C22544A-7EE6-4342-B048-85BDC9FD1C3A}</a:tableStyleId>
              </a:tblPr>
              <a:tblGrid>
                <a:gridCol w="4752528"/>
                <a:gridCol w="763285"/>
                <a:gridCol w="763285"/>
                <a:gridCol w="763285"/>
                <a:gridCol w="763285"/>
                <a:gridCol w="763285"/>
              </a:tblGrid>
              <a:tr h="389018">
                <a:tc>
                  <a:txBody>
                    <a:bodyPr/>
                    <a:lstStyle/>
                    <a:p>
                      <a:r>
                        <a:rPr lang="en-GB" sz="1400" noProof="0" dirty="0" smtClean="0"/>
                        <a:t>Proposed road map</a:t>
                      </a:r>
                      <a:endParaRPr lang="en-GB" sz="1400" noProof="0" dirty="0"/>
                    </a:p>
                  </a:txBody>
                  <a:tcPr/>
                </a:tc>
                <a:tc>
                  <a:txBody>
                    <a:bodyPr/>
                    <a:lstStyle/>
                    <a:p>
                      <a:pPr algn="ctr"/>
                      <a:r>
                        <a:rPr lang="en-GB" sz="1400" b="1" noProof="0" dirty="0" smtClean="0"/>
                        <a:t>A</a:t>
                      </a:r>
                      <a:endParaRPr lang="en-GB" sz="1400" b="1" noProof="0" dirty="0"/>
                    </a:p>
                  </a:txBody>
                  <a:tcPr/>
                </a:tc>
                <a:tc>
                  <a:txBody>
                    <a:bodyPr/>
                    <a:lstStyle/>
                    <a:p>
                      <a:pPr algn="ctr"/>
                      <a:r>
                        <a:rPr lang="en-GB" sz="1400" b="1" noProof="0" dirty="0" smtClean="0"/>
                        <a:t>B</a:t>
                      </a:r>
                      <a:endParaRPr lang="en-GB" sz="1400" b="1" noProof="0" dirty="0"/>
                    </a:p>
                  </a:txBody>
                  <a:tcPr/>
                </a:tc>
                <a:tc>
                  <a:txBody>
                    <a:bodyPr/>
                    <a:lstStyle/>
                    <a:p>
                      <a:pPr algn="ctr"/>
                      <a:r>
                        <a:rPr lang="en-GB" sz="1400" b="1" noProof="0" dirty="0" smtClean="0"/>
                        <a:t>C</a:t>
                      </a:r>
                      <a:endParaRPr lang="en-GB" sz="1400" b="1" noProof="0" dirty="0"/>
                    </a:p>
                  </a:txBody>
                  <a:tcPr/>
                </a:tc>
                <a:tc>
                  <a:txBody>
                    <a:bodyPr/>
                    <a:lstStyle/>
                    <a:p>
                      <a:pPr algn="ctr"/>
                      <a:r>
                        <a:rPr lang="en-GB" sz="1400" b="1" noProof="0" dirty="0" smtClean="0"/>
                        <a:t>D</a:t>
                      </a:r>
                      <a:endParaRPr lang="en-GB" sz="1400" b="1" noProof="0" dirty="0"/>
                    </a:p>
                  </a:txBody>
                  <a:tcPr/>
                </a:tc>
                <a:tc>
                  <a:txBody>
                    <a:bodyPr/>
                    <a:lstStyle/>
                    <a:p>
                      <a:pPr algn="ctr"/>
                      <a:r>
                        <a:rPr lang="en-GB" sz="1400" b="1" noProof="0" dirty="0" smtClean="0"/>
                        <a:t>E</a:t>
                      </a:r>
                      <a:endParaRPr lang="en-GB" sz="1400" b="1" noProof="0" dirty="0"/>
                    </a:p>
                  </a:txBody>
                  <a:tcPr/>
                </a:tc>
              </a:tr>
              <a:tr h="389018">
                <a:tc>
                  <a:txBody>
                    <a:bodyPr/>
                    <a:lstStyle/>
                    <a:p>
                      <a:r>
                        <a:rPr lang="en-GB" sz="1400" noProof="0" dirty="0" smtClean="0"/>
                        <a:t>EU Gas Dir.&amp; </a:t>
                      </a:r>
                      <a:r>
                        <a:rPr lang="en-GB" sz="1400" noProof="0" dirty="0" err="1" smtClean="0"/>
                        <a:t>Regs</a:t>
                      </a:r>
                      <a:r>
                        <a:rPr lang="en-GB" sz="1400" noProof="0" dirty="0" smtClean="0"/>
                        <a:t>. transposition</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991197">
                <a:tc>
                  <a:txBody>
                    <a:bodyPr/>
                    <a:lstStyle/>
                    <a:p>
                      <a:r>
                        <a:rPr lang="en-GB" sz="1400" noProof="0" dirty="0" smtClean="0"/>
                        <a:t>New tariff system in</a:t>
                      </a:r>
                      <a:r>
                        <a:rPr lang="en-GB" sz="1400" baseline="0" noProof="0" dirty="0" smtClean="0"/>
                        <a:t> SP</a:t>
                      </a:r>
                      <a:r>
                        <a:rPr lang="en-GB" sz="1400" baseline="0" noProof="0" dirty="0" smtClean="0">
                          <a:solidFill>
                            <a:srgbClr val="FF0000"/>
                          </a:solidFill>
                        </a:rPr>
                        <a:t> </a:t>
                      </a:r>
                      <a:r>
                        <a:rPr lang="en-GB" sz="1400" baseline="0" noProof="0" dirty="0" smtClean="0">
                          <a:solidFill>
                            <a:schemeClr val="tx1"/>
                          </a:solidFill>
                        </a:rPr>
                        <a:t>and improvement in PT tariffs</a:t>
                      </a:r>
                    </a:p>
                    <a:p>
                      <a:r>
                        <a:rPr lang="en-GB" sz="1400" noProof="0" dirty="0" smtClean="0"/>
                        <a:t>Decoupled</a:t>
                      </a:r>
                      <a:r>
                        <a:rPr lang="en-GB" sz="1400" baseline="0" noProof="0" dirty="0" smtClean="0"/>
                        <a:t> </a:t>
                      </a:r>
                      <a:r>
                        <a:rPr lang="en-GB" sz="1400" noProof="0" dirty="0" smtClean="0"/>
                        <a:t>E-E tariff system, Additive tariffs</a:t>
                      </a:r>
                    </a:p>
                    <a:p>
                      <a:r>
                        <a:rPr lang="en-GB" sz="1400" noProof="0" dirty="0" smtClean="0"/>
                        <a:t>No</a:t>
                      </a:r>
                      <a:r>
                        <a:rPr lang="en-GB" sz="1400" baseline="0" noProof="0" dirty="0" smtClean="0"/>
                        <a:t> cross subs, transparent cost allocation; Tariff sufficiency</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767378">
                <a:tc>
                  <a:txBody>
                    <a:bodyPr/>
                    <a:lstStyle/>
                    <a:p>
                      <a:r>
                        <a:rPr lang="en-GB" sz="1400" noProof="0" dirty="0" smtClean="0"/>
                        <a:t>Harmonize</a:t>
                      </a:r>
                      <a:r>
                        <a:rPr lang="en-GB" sz="1400" baseline="0" noProof="0" dirty="0" smtClean="0"/>
                        <a:t> </a:t>
                      </a:r>
                      <a:r>
                        <a:rPr lang="en-GB" sz="1400" noProof="0" dirty="0" smtClean="0"/>
                        <a:t>CAM &amp; CMP</a:t>
                      </a:r>
                      <a:endParaRPr lang="en-GB" sz="1400" baseline="0" noProof="0" dirty="0" smtClean="0"/>
                    </a:p>
                    <a:p>
                      <a:r>
                        <a:rPr lang="en-GB" sz="1400" noProof="0" dirty="0" smtClean="0"/>
                        <a:t>Harmonize</a:t>
                      </a:r>
                      <a:r>
                        <a:rPr lang="en-GB" sz="1400" baseline="0" noProof="0" dirty="0" smtClean="0"/>
                        <a:t> Balancing rules (Network Codes)</a:t>
                      </a:r>
                    </a:p>
                    <a:p>
                      <a:r>
                        <a:rPr lang="en-GB" sz="1400" noProof="0" dirty="0" smtClean="0"/>
                        <a:t>Transitory market-making</a:t>
                      </a:r>
                      <a:r>
                        <a:rPr lang="en-GB" sz="1400" baseline="0" noProof="0" dirty="0" smtClean="0"/>
                        <a:t> </a:t>
                      </a:r>
                      <a:r>
                        <a:rPr lang="en-GB" sz="1400" noProof="0" dirty="0" smtClean="0"/>
                        <a:t>measures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415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Reduce CB Tariffs (ITC, cost transf. to entries</a:t>
                      </a:r>
                      <a:r>
                        <a:rPr lang="en-GB" sz="1400" baseline="0" noProof="0" dirty="0" smtClean="0"/>
                        <a:t>, discounts)</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noProof="0" dirty="0" smtClean="0"/>
                        <a:t>CB tariff elimination (no economic border)</a:t>
                      </a:r>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baseline="0" noProof="0" dirty="0" smtClean="0"/>
                        <a:t>VIP between PT&amp;SP</a:t>
                      </a:r>
                    </a:p>
                  </a:txBody>
                  <a:tcPr/>
                </a:tc>
                <a:tc>
                  <a:txBody>
                    <a:bodyPr/>
                    <a:lstStyle/>
                    <a:p>
                      <a:pPr algn="ctr"/>
                      <a:endParaRPr lang="en-GB" sz="1400" b="1" noProof="0" dirty="0"/>
                    </a:p>
                  </a:txBody>
                  <a:tcPr/>
                </a:tc>
                <a:tc>
                  <a:txBody>
                    <a:bodyPr/>
                    <a:lstStyle/>
                    <a:p>
                      <a:pPr algn="ctr"/>
                      <a:endParaRPr lang="en-GB" sz="1400" b="1" noProof="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r>
                        <a:rPr lang="en-GB" sz="1400" noProof="0" dirty="0" smtClean="0"/>
                        <a:t>Single HUB w/ 2 balancing</a:t>
                      </a:r>
                      <a:r>
                        <a:rPr lang="en-GB" sz="1400" baseline="0" noProof="0" dirty="0" smtClean="0"/>
                        <a:t> zones (1 EE zone)</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r h="389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Single balancing</a:t>
                      </a:r>
                      <a:r>
                        <a:rPr lang="en-GB" sz="1400" baseline="0" noProof="0" dirty="0" smtClean="0"/>
                        <a:t> zone, single EE area</a:t>
                      </a:r>
                      <a:endParaRPr lang="en-GB" sz="1400" noProof="0" dirty="0" smtClean="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c>
                  <a:txBody>
                    <a:bodyPr/>
                    <a:lstStyle/>
                    <a:p>
                      <a:pPr algn="ctr"/>
                      <a:endParaRPr lang="en-GB" sz="1400" b="1" noProof="0" dirty="0"/>
                    </a:p>
                  </a:txBody>
                  <a:tcPr/>
                </a:tc>
              </a:tr>
            </a:tbl>
          </a:graphicData>
        </a:graphic>
      </p:graphicFrame>
      <p:sp>
        <p:nvSpPr>
          <p:cNvPr id="5" name="Rectângulo 4"/>
          <p:cNvSpPr/>
          <p:nvPr/>
        </p:nvSpPr>
        <p:spPr>
          <a:xfrm>
            <a:off x="323528" y="1340768"/>
            <a:ext cx="85689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4: </a:t>
            </a:r>
            <a:r>
              <a:rPr lang="en-US" dirty="0" smtClean="0">
                <a:solidFill>
                  <a:schemeClr val="tx1"/>
                </a:solidFill>
              </a:rPr>
              <a:t>How would you implement the proposed step-wise approach, aiming for a more integrated market in the longer term?</a:t>
            </a:r>
            <a:endParaRPr lang="pt-PT" dirty="0" smtClean="0">
              <a:solidFill>
                <a:schemeClr val="tx1"/>
              </a:solidFill>
            </a:endParaRPr>
          </a:p>
        </p:txBody>
      </p:sp>
      <p:sp>
        <p:nvSpPr>
          <p:cNvPr id="8" name="Rectângulo arredondado 7"/>
          <p:cNvSpPr/>
          <p:nvPr/>
        </p:nvSpPr>
        <p:spPr>
          <a:xfrm>
            <a:off x="5220072"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9" name="Rectângulo arredondado 8"/>
          <p:cNvSpPr/>
          <p:nvPr/>
        </p:nvSpPr>
        <p:spPr>
          <a:xfrm>
            <a:off x="5976248" y="2757048"/>
            <a:ext cx="504056" cy="12961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0" name="Rectângulo arredondado 9"/>
          <p:cNvSpPr/>
          <p:nvPr/>
        </p:nvSpPr>
        <p:spPr>
          <a:xfrm>
            <a:off x="6732240"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1" name="Rectângulo arredondado 10"/>
          <p:cNvSpPr/>
          <p:nvPr/>
        </p:nvSpPr>
        <p:spPr>
          <a:xfrm>
            <a:off x="8244408" y="2757048"/>
            <a:ext cx="470996" cy="2029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3" name="Rectângulo arredondado 12"/>
          <p:cNvSpPr/>
          <p:nvPr/>
        </p:nvSpPr>
        <p:spPr>
          <a:xfrm>
            <a:off x="7500264" y="2757048"/>
            <a:ext cx="504056" cy="2016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1</a:t>
            </a:r>
            <a:endParaRPr lang="pt-PT" b="1" dirty="0">
              <a:solidFill>
                <a:schemeClr val="tx1"/>
              </a:solidFill>
            </a:endParaRPr>
          </a:p>
        </p:txBody>
      </p:sp>
      <p:sp>
        <p:nvSpPr>
          <p:cNvPr id="14" name="Rectângulo arredondado 13"/>
          <p:cNvSpPr/>
          <p:nvPr/>
        </p:nvSpPr>
        <p:spPr>
          <a:xfrm>
            <a:off x="5220072"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5" name="Rectângulo arredondado 14"/>
          <p:cNvSpPr/>
          <p:nvPr/>
        </p:nvSpPr>
        <p:spPr>
          <a:xfrm>
            <a:off x="5976248" y="4125200"/>
            <a:ext cx="504056" cy="64807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7" name="Rectângulo arredondado 16"/>
          <p:cNvSpPr/>
          <p:nvPr/>
        </p:nvSpPr>
        <p:spPr>
          <a:xfrm>
            <a:off x="6732240"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2</a:t>
            </a:r>
            <a:endParaRPr lang="pt-PT" b="1" dirty="0">
              <a:solidFill>
                <a:schemeClr val="tx1"/>
              </a:solidFill>
            </a:endParaRPr>
          </a:p>
        </p:txBody>
      </p:sp>
      <p:sp>
        <p:nvSpPr>
          <p:cNvPr id="18" name="Rectângulo arredondado 17"/>
          <p:cNvSpPr/>
          <p:nvPr/>
        </p:nvSpPr>
        <p:spPr>
          <a:xfrm>
            <a:off x="7500264" y="4917288"/>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20" name="Rectângulo arredondado 19"/>
          <p:cNvSpPr/>
          <p:nvPr/>
        </p:nvSpPr>
        <p:spPr>
          <a:xfrm>
            <a:off x="6732240" y="5325272"/>
            <a:ext cx="504056" cy="1104184"/>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2" name="Rectângulo arredondado 21"/>
          <p:cNvSpPr/>
          <p:nvPr/>
        </p:nvSpPr>
        <p:spPr>
          <a:xfrm>
            <a:off x="7500264" y="5325272"/>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3" name="Rectângulo arredondado 22"/>
          <p:cNvSpPr/>
          <p:nvPr/>
        </p:nvSpPr>
        <p:spPr>
          <a:xfrm>
            <a:off x="7500264" y="6477400"/>
            <a:ext cx="504056" cy="312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4</a:t>
            </a:r>
            <a:endParaRPr lang="pt-PT" b="1">
              <a:solidFill>
                <a:schemeClr val="tx1"/>
              </a:solidFill>
            </a:endParaRPr>
          </a:p>
        </p:txBody>
      </p:sp>
      <p:sp>
        <p:nvSpPr>
          <p:cNvPr id="24" name="Rectângulo arredondado 23"/>
          <p:cNvSpPr/>
          <p:nvPr/>
        </p:nvSpPr>
        <p:spPr>
          <a:xfrm>
            <a:off x="8244408" y="6477400"/>
            <a:ext cx="504056" cy="312096"/>
          </a:xfrm>
          <a:prstGeom prst="roundRect">
            <a:avLst/>
          </a:prstGeom>
          <a:noFill/>
          <a:ln w="3810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3</a:t>
            </a:r>
            <a:endParaRPr lang="pt-PT" b="1">
              <a:solidFill>
                <a:schemeClr val="tx1"/>
              </a:solidFill>
            </a:endParaRPr>
          </a:p>
        </p:txBody>
      </p:sp>
      <p:sp>
        <p:nvSpPr>
          <p:cNvPr id="25" name="Rectângulo arredondado 24"/>
          <p:cNvSpPr/>
          <p:nvPr/>
        </p:nvSpPr>
        <p:spPr>
          <a:xfrm>
            <a:off x="5976248" y="4917288"/>
            <a:ext cx="504056" cy="360040"/>
          </a:xfrm>
          <a:prstGeom prst="roundRect">
            <a:avLst/>
          </a:prstGeom>
          <a:noFill/>
          <a:ln w="38100">
            <a:solidFill>
              <a:srgbClr val="00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3</a:t>
            </a:r>
            <a:endParaRPr lang="pt-PT" b="1" dirty="0">
              <a:solidFill>
                <a:schemeClr val="tx1"/>
              </a:solidFill>
            </a:endParaRPr>
          </a:p>
        </p:txBody>
      </p:sp>
      <p:sp>
        <p:nvSpPr>
          <p:cNvPr id="26" name="CaixaDeTexto 25"/>
          <p:cNvSpPr txBox="1"/>
          <p:nvPr/>
        </p:nvSpPr>
        <p:spPr>
          <a:xfrm>
            <a:off x="5580112" y="2051556"/>
            <a:ext cx="3142848" cy="369332"/>
          </a:xfrm>
          <a:prstGeom prst="rect">
            <a:avLst/>
          </a:prstGeom>
          <a:noFill/>
        </p:spPr>
        <p:txBody>
          <a:bodyPr wrap="none" rtlCol="0">
            <a:spAutoFit/>
          </a:bodyPr>
          <a:lstStyle/>
          <a:p>
            <a:r>
              <a:rPr lang="en-US" dirty="0" smtClean="0"/>
              <a:t>Different strategies proposed</a:t>
            </a:r>
            <a:endParaRPr lang="en-US" dirty="0"/>
          </a:p>
        </p:txBody>
      </p:sp>
      <p:sp>
        <p:nvSpPr>
          <p:cNvPr id="27" name="Rectângulo 26"/>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28" name="Rectângulo 27"/>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29" name="Rectângulo 28"/>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30" name="Rectângulo 29"/>
          <p:cNvSpPr/>
          <p:nvPr/>
        </p:nvSpPr>
        <p:spPr>
          <a:xfrm>
            <a:off x="7956376"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31" name="Rectângulo 30"/>
          <p:cNvSpPr/>
          <p:nvPr/>
        </p:nvSpPr>
        <p:spPr>
          <a:xfrm>
            <a:off x="8388424"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
        <p:nvSpPr>
          <p:cNvPr id="33" name="Rectângulo arredondado 32"/>
          <p:cNvSpPr/>
          <p:nvPr/>
        </p:nvSpPr>
        <p:spPr>
          <a:xfrm>
            <a:off x="8244408" y="5320964"/>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
        <p:nvSpPr>
          <p:cNvPr id="34" name="Rectângulo arredondado 33"/>
          <p:cNvSpPr/>
          <p:nvPr/>
        </p:nvSpPr>
        <p:spPr>
          <a:xfrm>
            <a:off x="8244408" y="6093296"/>
            <a:ext cx="504056"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solidFill>
                  <a:schemeClr val="tx1"/>
                </a:solidFill>
              </a:rPr>
              <a:t>2</a:t>
            </a:r>
            <a:endParaRPr lang="pt-PT" b="1">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248472"/>
          </a:xfrm>
        </p:spPr>
        <p:txBody>
          <a:bodyPr/>
          <a:lstStyle/>
          <a:p>
            <a:pPr marL="334963" lvl="1" indent="-342900">
              <a:buNone/>
            </a:pPr>
            <a:r>
              <a:rPr lang="en-GB" sz="2000" dirty="0" smtClean="0"/>
              <a:t>Operational level improvements</a:t>
            </a:r>
            <a:endParaRPr lang="en-GB" sz="2000" dirty="0"/>
          </a:p>
          <a:p>
            <a:pPr marL="742950" lvl="2" indent="-342900"/>
            <a:r>
              <a:rPr lang="en-GB" sz="1800" dirty="0" smtClean="0">
                <a:cs typeface="Arial" charset="0"/>
              </a:rPr>
              <a:t>Common access platform to manage cross border trade</a:t>
            </a:r>
          </a:p>
          <a:p>
            <a:pPr marL="742950" lvl="2" indent="-342900"/>
            <a:r>
              <a:rPr lang="en-GB" sz="1800" dirty="0">
                <a:cs typeface="Arial" charset="0"/>
              </a:rPr>
              <a:t>Harmonization of </a:t>
            </a:r>
            <a:r>
              <a:rPr lang="en-GB" sz="1800" dirty="0" smtClean="0">
                <a:cs typeface="Arial" charset="0"/>
              </a:rPr>
              <a:t>data formats and communication processes</a:t>
            </a:r>
          </a:p>
          <a:p>
            <a:pPr marL="742950" lvl="2" indent="-342900"/>
            <a:r>
              <a:rPr lang="en-GB" sz="1800" dirty="0" smtClean="0">
                <a:cs typeface="Arial" charset="0"/>
              </a:rPr>
              <a:t>Harmonization of nomination and confirmation process and schedule</a:t>
            </a:r>
          </a:p>
          <a:p>
            <a:pPr marL="742950" lvl="2" indent="-342900"/>
            <a:r>
              <a:rPr lang="en-GB" sz="1800" dirty="0">
                <a:cs typeface="Arial" charset="0"/>
              </a:rPr>
              <a:t>Netting of imbalances for shippers in the 2 balancing areas</a:t>
            </a:r>
          </a:p>
          <a:p>
            <a:pPr marL="742950" lvl="2" indent="-342900"/>
            <a:r>
              <a:rPr lang="en-GB" sz="1800" dirty="0" smtClean="0">
                <a:cs typeface="Arial" charset="0"/>
              </a:rPr>
              <a:t>Operating the IP as a virtual point</a:t>
            </a:r>
          </a:p>
          <a:p>
            <a:pPr marL="742950" lvl="2" indent="-342900"/>
            <a:r>
              <a:rPr lang="en-GB" sz="1800" dirty="0" smtClean="0">
                <a:cs typeface="Arial" charset="0"/>
              </a:rPr>
              <a:t>Deal with electricity / gas markets interactions</a:t>
            </a:r>
          </a:p>
          <a:p>
            <a:pPr marL="742950" lvl="2" indent="-342900"/>
            <a:r>
              <a:rPr lang="en-GB" sz="1800" dirty="0" smtClean="0">
                <a:cs typeface="Arial" charset="0"/>
              </a:rPr>
              <a:t>Joint management of underground storage SP-PT and equal tariffs (w/ inter-SSO compensation mechanism)</a:t>
            </a:r>
          </a:p>
          <a:p>
            <a:pPr marL="742950" lvl="2" indent="-342900"/>
            <a:endParaRPr lang="en-GB" sz="1800" dirty="0" smtClean="0">
              <a:cs typeface="Arial" charset="0"/>
            </a:endParaRPr>
          </a:p>
          <a:p>
            <a:pPr marL="334963" lvl="1" indent="-342900">
              <a:buNone/>
            </a:pPr>
            <a:r>
              <a:rPr lang="en-GB" sz="2000" dirty="0" smtClean="0"/>
              <a:t>Security of supply</a:t>
            </a:r>
            <a:endParaRPr lang="en-GB" sz="2000" dirty="0"/>
          </a:p>
          <a:p>
            <a:pPr marL="742950" lvl="2" indent="-342900"/>
            <a:r>
              <a:rPr lang="en-GB" sz="1800" dirty="0" smtClean="0">
                <a:cs typeface="Arial" charset="0"/>
              </a:rPr>
              <a:t>Separate “efficient” cost level from extra costs driven by </a:t>
            </a:r>
            <a:r>
              <a:rPr lang="en-GB" sz="1800" dirty="0" err="1" smtClean="0">
                <a:cs typeface="Arial" charset="0"/>
              </a:rPr>
              <a:t>SoS</a:t>
            </a:r>
            <a:r>
              <a:rPr lang="en-GB" sz="1800" dirty="0" smtClean="0">
                <a:cs typeface="Arial" charset="0"/>
              </a:rPr>
              <a:t> objectives</a:t>
            </a:r>
          </a:p>
          <a:p>
            <a:pPr marL="742950" lvl="2" indent="-342900"/>
            <a:r>
              <a:rPr lang="en-GB" sz="1800" dirty="0" smtClean="0">
                <a:cs typeface="Arial" charset="0"/>
              </a:rPr>
              <a:t>How to look at </a:t>
            </a:r>
            <a:r>
              <a:rPr lang="en-GB" sz="1800" dirty="0" err="1" smtClean="0">
                <a:cs typeface="Arial" charset="0"/>
              </a:rPr>
              <a:t>SoS</a:t>
            </a:r>
            <a:r>
              <a:rPr lang="en-GB" sz="1800" dirty="0" smtClean="0">
                <a:cs typeface="Arial" charset="0"/>
              </a:rPr>
              <a:t> in an integrated Iberian market perspective</a:t>
            </a:r>
          </a:p>
          <a:p>
            <a:pPr marL="742950" lvl="2" indent="-342900"/>
            <a:r>
              <a:rPr lang="en-GB" sz="1800" dirty="0" smtClean="0">
                <a:cs typeface="Arial" charset="0"/>
              </a:rPr>
              <a:t>Possibility to locate strategic gas reserves in the Iberian space</a:t>
            </a:r>
            <a:endParaRPr lang="en-GB" sz="1800" dirty="0">
              <a:cs typeface="Arial" charset="0"/>
            </a:endParaRPr>
          </a:p>
          <a:p>
            <a:pPr marL="742950" lvl="2" indent="-342900"/>
            <a:endParaRPr lang="en-GB" sz="1800" dirty="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176464"/>
          </a:xfrm>
        </p:spPr>
        <p:txBody>
          <a:bodyPr/>
          <a:lstStyle/>
          <a:p>
            <a:pPr marL="334963" lvl="1" indent="-342900">
              <a:buNone/>
            </a:pPr>
            <a:r>
              <a:rPr lang="en-GB" sz="2000" dirty="0"/>
              <a:t>Higher role for TSO activities</a:t>
            </a:r>
          </a:p>
          <a:p>
            <a:pPr marL="742950" lvl="2" indent="-342900"/>
            <a:r>
              <a:rPr lang="en-GB" sz="1800" dirty="0">
                <a:cs typeface="Arial" charset="0"/>
              </a:rPr>
              <a:t>Providing more flexibility options to market agents</a:t>
            </a:r>
          </a:p>
          <a:p>
            <a:pPr marL="742950" lvl="2" indent="-342900"/>
            <a:r>
              <a:rPr lang="en-GB" sz="1800" dirty="0">
                <a:cs typeface="Arial" charset="0"/>
              </a:rPr>
              <a:t>TSO working together to provide balancing services to shippers</a:t>
            </a:r>
          </a:p>
          <a:p>
            <a:pPr marL="742950" lvl="2" indent="-342900"/>
            <a:r>
              <a:rPr lang="en-GB" sz="1800" dirty="0">
                <a:cs typeface="Arial" charset="0"/>
              </a:rPr>
              <a:t>Maximizing cross border capacity availability (</a:t>
            </a:r>
            <a:r>
              <a:rPr lang="en-GB" sz="1800" dirty="0" smtClean="0">
                <a:cs typeface="Arial" charset="0"/>
              </a:rPr>
              <a:t>e.g. </a:t>
            </a:r>
            <a:r>
              <a:rPr lang="en-GB" sz="1800" dirty="0">
                <a:cs typeface="Arial" charset="0"/>
              </a:rPr>
              <a:t>oversubscription &amp; buyback)</a:t>
            </a:r>
          </a:p>
          <a:p>
            <a:pPr marL="742950" lvl="2" indent="-342900"/>
            <a:r>
              <a:rPr lang="en-GB" sz="1800" dirty="0">
                <a:cs typeface="Arial" charset="0"/>
              </a:rPr>
              <a:t>Pushing for operational arrangements and balancing actions to facilitate gas contracting in a virtual environment</a:t>
            </a:r>
          </a:p>
          <a:p>
            <a:pPr marL="742950" lvl="2" indent="-342900"/>
            <a:endParaRPr lang="en-GB" sz="1800" dirty="0">
              <a:cs typeface="Arial" charset="0"/>
            </a:endParaRPr>
          </a:p>
          <a:p>
            <a:pPr marL="334963" lvl="1" indent="-342900">
              <a:buNone/>
            </a:pPr>
            <a:r>
              <a:rPr lang="en-GB" sz="2000" dirty="0"/>
              <a:t>Compatibility of the existing long term </a:t>
            </a:r>
            <a:r>
              <a:rPr lang="en-GB" sz="2000" dirty="0" smtClean="0"/>
              <a:t>contracts (transit)</a:t>
            </a:r>
            <a:endParaRPr lang="en-GB" sz="2000" dirty="0"/>
          </a:p>
          <a:p>
            <a:pPr marL="742950" lvl="2" indent="-342900"/>
            <a:r>
              <a:rPr lang="en-GB" sz="1800" dirty="0">
                <a:cs typeface="Arial" charset="0"/>
              </a:rPr>
              <a:t>Conciliate existing contracts with the new harmonized rules, respecting their legal terms and EU </a:t>
            </a:r>
            <a:r>
              <a:rPr lang="en-GB" sz="1800" dirty="0" err="1">
                <a:cs typeface="Arial" charset="0"/>
              </a:rPr>
              <a:t>Dirs&amp;Regs</a:t>
            </a:r>
            <a:endParaRPr lang="en-GB" sz="1800" dirty="0">
              <a:cs typeface="Arial" charset="0"/>
            </a:endParaRPr>
          </a:p>
          <a:p>
            <a:pPr marL="742950" lvl="2" indent="-342900"/>
            <a:r>
              <a:rPr lang="en-GB" sz="1800" dirty="0">
                <a:cs typeface="Arial" charset="0"/>
              </a:rPr>
              <a:t>More transparent data on LT booked capacity usage</a:t>
            </a:r>
          </a:p>
          <a:p>
            <a:pPr marL="742950" lvl="2" indent="-342900"/>
            <a:r>
              <a:rPr lang="en-GB" sz="1800" dirty="0">
                <a:cs typeface="Arial" charset="0"/>
              </a:rPr>
              <a:t>Anti-hoarding </a:t>
            </a:r>
            <a:r>
              <a:rPr lang="en-GB" sz="1800" dirty="0" smtClean="0">
                <a:cs typeface="Arial" charset="0"/>
              </a:rPr>
              <a:t>provisions</a:t>
            </a:r>
            <a:endParaRPr lang="en-GB" sz="1800" dirty="0">
              <a:cs typeface="Arial" charset="0"/>
            </a:endParaRP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extLst>
      <p:ext uri="{BB962C8B-B14F-4D97-AF65-F5344CB8AC3E}">
        <p14:creationId xmlns:p14="http://schemas.microsoft.com/office/powerpoint/2010/main" xmlns="" val="181493546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Q5 (iii)</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032448"/>
          </a:xfrm>
        </p:spPr>
        <p:txBody>
          <a:bodyPr/>
          <a:lstStyle/>
          <a:p>
            <a:pPr marL="334963" lvl="1" indent="-342900">
              <a:buNone/>
            </a:pPr>
            <a:r>
              <a:rPr lang="en-GB" sz="2000" dirty="0" smtClean="0"/>
              <a:t>Long </a:t>
            </a:r>
            <a:r>
              <a:rPr lang="en-GB" sz="2000" dirty="0"/>
              <a:t>term capacity booking framework</a:t>
            </a:r>
          </a:p>
          <a:p>
            <a:pPr marL="742950" lvl="2" indent="-342900"/>
            <a:r>
              <a:rPr lang="en-GB" sz="1800" dirty="0">
                <a:cs typeface="Arial" charset="0"/>
              </a:rPr>
              <a:t>Keep long term capacity contract at transmission infrastructures: efficient cost signal, operative advantages, revenue stability, matches EU codes</a:t>
            </a:r>
          </a:p>
          <a:p>
            <a:pPr marL="742950" lvl="2" indent="-342900"/>
            <a:r>
              <a:rPr lang="en-GB" sz="1800" dirty="0">
                <a:cs typeface="Arial" charset="0"/>
              </a:rPr>
              <a:t>Make LT contracts binding for TSO and shippers</a:t>
            </a:r>
          </a:p>
          <a:p>
            <a:pPr marL="742950" lvl="2" indent="-342900"/>
            <a:r>
              <a:rPr lang="en-GB" sz="1800" dirty="0">
                <a:cs typeface="Arial" charset="0"/>
              </a:rPr>
              <a:t>Promote secondary capacity trading</a:t>
            </a:r>
          </a:p>
          <a:p>
            <a:pPr marL="742950" lvl="2" indent="-342900"/>
            <a:endParaRPr lang="en-GB" sz="1800" dirty="0">
              <a:cs typeface="Arial" charset="0"/>
            </a:endParaRPr>
          </a:p>
          <a:p>
            <a:pPr marL="0" lvl="1" indent="0">
              <a:buNone/>
            </a:pPr>
            <a:r>
              <a:rPr lang="en-GB" sz="2000" dirty="0"/>
              <a:t>HUB development</a:t>
            </a:r>
          </a:p>
          <a:p>
            <a:pPr marL="742950" lvl="2" indent="-342900"/>
            <a:r>
              <a:rPr lang="en-GB" sz="1800" dirty="0">
                <a:cs typeface="Arial" charset="0"/>
              </a:rPr>
              <a:t>For wholesale market and balancing market purposes</a:t>
            </a:r>
          </a:p>
          <a:p>
            <a:pPr marL="742950" lvl="2" indent="-342900"/>
            <a:r>
              <a:rPr lang="en-GB" sz="1800" dirty="0">
                <a:cs typeface="Arial" charset="0"/>
              </a:rPr>
              <a:t>Organized spot market development</a:t>
            </a:r>
          </a:p>
          <a:p>
            <a:pPr marL="742950" lvl="2" indent="-342900"/>
            <a:r>
              <a:rPr lang="en-GB" sz="1800" dirty="0">
                <a:cs typeface="Arial" charset="0"/>
              </a:rPr>
              <a:t>Single balancing point</a:t>
            </a:r>
          </a:p>
          <a:p>
            <a:pPr marL="742950" lvl="2" indent="-342900"/>
            <a:endParaRPr lang="en-GB" sz="1800" dirty="0">
              <a:cs typeface="Arial" charset="0"/>
            </a:endParaRPr>
          </a:p>
          <a:p>
            <a:pPr marL="334963" lvl="1" indent="-342900">
              <a:buNone/>
            </a:pPr>
            <a:r>
              <a:rPr lang="en-GB" sz="2000" dirty="0"/>
              <a:t>Extend good practices to higher goals</a:t>
            </a:r>
          </a:p>
          <a:p>
            <a:pPr marL="742950" lvl="2" indent="-342900"/>
            <a:r>
              <a:rPr lang="en-GB" sz="1800" dirty="0">
                <a:cs typeface="Arial" charset="0"/>
              </a:rPr>
              <a:t>Tariff harmonization in the border FR-SP</a:t>
            </a:r>
          </a:p>
        </p:txBody>
      </p:sp>
      <p:sp>
        <p:nvSpPr>
          <p:cNvPr id="5" name="Rectângulo 4"/>
          <p:cNvSpPr/>
          <p:nvPr/>
        </p:nvSpPr>
        <p:spPr>
          <a:xfrm>
            <a:off x="323528" y="1412776"/>
            <a:ext cx="85689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Question 5: </a:t>
            </a:r>
            <a:r>
              <a:rPr lang="en-US" dirty="0" smtClean="0">
                <a:solidFill>
                  <a:schemeClr val="tx1"/>
                </a:solidFill>
              </a:rPr>
              <a:t>Would you identify new issues you think are important to create a favorable cross border trade environment? How would you set the timing and prioritization for the discussion on these issues?</a:t>
            </a:r>
            <a:endParaRPr lang="pt-PT" dirty="0" smtClean="0">
              <a:solidFill>
                <a:schemeClr val="tx1"/>
              </a:solidFill>
            </a:endParaRPr>
          </a:p>
        </p:txBody>
      </p:sp>
      <p:sp>
        <p:nvSpPr>
          <p:cNvPr id="6" name="Rectângulo 5"/>
          <p:cNvSpPr/>
          <p:nvPr/>
        </p:nvSpPr>
        <p:spPr>
          <a:xfrm>
            <a:off x="6660232"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Q1</a:t>
            </a:r>
            <a:endParaRPr lang="pt-PT" sz="1200" b="1" dirty="0">
              <a:solidFill>
                <a:schemeClr val="tx1"/>
              </a:solidFill>
            </a:endParaRPr>
          </a:p>
        </p:txBody>
      </p:sp>
      <p:sp>
        <p:nvSpPr>
          <p:cNvPr id="7" name="Rectângulo 6"/>
          <p:cNvSpPr/>
          <p:nvPr/>
        </p:nvSpPr>
        <p:spPr>
          <a:xfrm>
            <a:off x="7092280"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Q2</a:t>
            </a:r>
            <a:endParaRPr lang="pt-PT" sz="1200" b="1" dirty="0">
              <a:solidFill>
                <a:schemeClr val="tx1"/>
              </a:solidFill>
            </a:endParaRPr>
          </a:p>
        </p:txBody>
      </p:sp>
      <p:sp>
        <p:nvSpPr>
          <p:cNvPr id="8" name="Rectângulo 7"/>
          <p:cNvSpPr/>
          <p:nvPr/>
        </p:nvSpPr>
        <p:spPr>
          <a:xfrm>
            <a:off x="7524328"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Q3</a:t>
            </a:r>
            <a:endParaRPr lang="pt-PT" sz="1200" b="1" dirty="0">
              <a:solidFill>
                <a:schemeClr val="tx1"/>
              </a:solidFill>
            </a:endParaRPr>
          </a:p>
        </p:txBody>
      </p:sp>
      <p:sp>
        <p:nvSpPr>
          <p:cNvPr id="9" name="Rectângulo 8"/>
          <p:cNvSpPr/>
          <p:nvPr/>
        </p:nvSpPr>
        <p:spPr>
          <a:xfrm>
            <a:off x="7956376" y="882594"/>
            <a:ext cx="360040" cy="288032"/>
          </a:xfrm>
          <a:prstGeom prst="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pt-PT" sz="1200" b="1" dirty="0" smtClean="0">
                <a:solidFill>
                  <a:schemeClr val="tx1"/>
                </a:solidFill>
              </a:rPr>
              <a:t>Q4</a:t>
            </a:r>
            <a:endParaRPr lang="pt-PT" sz="1200" b="1" dirty="0">
              <a:solidFill>
                <a:schemeClr val="tx1"/>
              </a:solidFill>
            </a:endParaRPr>
          </a:p>
        </p:txBody>
      </p:sp>
      <p:sp>
        <p:nvSpPr>
          <p:cNvPr id="10" name="Rectângulo 9"/>
          <p:cNvSpPr/>
          <p:nvPr/>
        </p:nvSpPr>
        <p:spPr>
          <a:xfrm>
            <a:off x="8388424" y="882594"/>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smtClean="0">
                <a:solidFill>
                  <a:schemeClr val="tx1"/>
                </a:solidFill>
              </a:rPr>
              <a:t>Q5</a:t>
            </a:r>
            <a:endParaRPr lang="pt-PT" sz="1200" b="1" dirty="0">
              <a:solidFill>
                <a:schemeClr val="tx1"/>
              </a:solidFill>
            </a:endParaRPr>
          </a:p>
        </p:txBody>
      </p:sp>
    </p:spTree>
    <p:extLst>
      <p:ext uri="{BB962C8B-B14F-4D97-AF65-F5344CB8AC3E}">
        <p14:creationId xmlns:p14="http://schemas.microsoft.com/office/powerpoint/2010/main" xmlns="" val="665112809"/>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982663" y="771525"/>
            <a:ext cx="7837487" cy="641251"/>
          </a:xfrm>
        </p:spPr>
        <p:txBody>
          <a:bodyPr>
            <a:normAutofit fontScale="90000"/>
          </a:bodyPr>
          <a:lstStyle/>
          <a:p>
            <a:pPr eaLnBrk="1" hangingPunct="1"/>
            <a:r>
              <a:rPr lang="pt-PT" dirty="0" smtClean="0">
                <a:solidFill>
                  <a:schemeClr val="bg1"/>
                </a:solidFill>
              </a:rPr>
              <a:t>Consulta Pública sobre harmonização das tarifas de interligação de gás natural entre Portugal e Espanha</a:t>
            </a:r>
          </a:p>
        </p:txBody>
      </p:sp>
      <p:sp>
        <p:nvSpPr>
          <p:cNvPr id="4" name="Marcador de Posição de Conteúdo 3"/>
          <p:cNvSpPr>
            <a:spLocks noGrp="1"/>
          </p:cNvSpPr>
          <p:nvPr>
            <p:ph idx="4294967295"/>
          </p:nvPr>
        </p:nvSpPr>
        <p:spPr>
          <a:xfrm>
            <a:off x="1071563" y="693738"/>
            <a:ext cx="8072437" cy="79057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10000"/>
              </a:lnSpc>
              <a:buNone/>
              <a:defRPr/>
            </a:pPr>
            <a:r>
              <a:rPr lang="en-GB" sz="2600" dirty="0" smtClean="0">
                <a:latin typeface="+mj-lt"/>
                <a:cs typeface="+mj-cs"/>
              </a:rPr>
              <a:t>Summary of answers | Other issues (</a:t>
            </a:r>
            <a:r>
              <a:rPr lang="en-GB" sz="2600" dirty="0" err="1" smtClean="0">
                <a:latin typeface="+mj-lt"/>
                <a:cs typeface="+mj-cs"/>
              </a:rPr>
              <a:t>i</a:t>
            </a:r>
            <a:r>
              <a:rPr lang="en-GB" sz="2600" dirty="0" smtClean="0">
                <a:latin typeface="+mj-lt"/>
                <a:cs typeface="+mj-cs"/>
              </a:rPr>
              <a:t>)</a:t>
            </a:r>
            <a:endParaRPr lang="en-GB" sz="2600" dirty="0">
              <a:latin typeface="+mj-lt"/>
              <a:cs typeface="+mj-cs"/>
            </a:endParaRPr>
          </a:p>
        </p:txBody>
      </p:sp>
      <p:sp>
        <p:nvSpPr>
          <p:cNvPr id="12291" name="Marcador de Posição de Conteúdo 2"/>
          <p:cNvSpPr>
            <a:spLocks noGrp="1"/>
          </p:cNvSpPr>
          <p:nvPr>
            <p:ph idx="4294967295"/>
          </p:nvPr>
        </p:nvSpPr>
        <p:spPr>
          <a:xfrm>
            <a:off x="467544" y="2348880"/>
            <a:ext cx="8676456" cy="4032448"/>
          </a:xfrm>
        </p:spPr>
        <p:txBody>
          <a:bodyPr/>
          <a:lstStyle/>
          <a:p>
            <a:pPr marL="334963" lvl="1" indent="-342900">
              <a:buNone/>
            </a:pPr>
            <a:r>
              <a:rPr lang="en-GB" sz="2000" dirty="0" smtClean="0"/>
              <a:t>Good practices on public consultation procedures</a:t>
            </a:r>
            <a:endParaRPr lang="en-GB" sz="2000" dirty="0"/>
          </a:p>
          <a:p>
            <a:pPr marL="742950" lvl="2" indent="-342900"/>
            <a:r>
              <a:rPr lang="en-GB" sz="1800" dirty="0" smtClean="0">
                <a:cs typeface="Arial" charset="0"/>
              </a:rPr>
              <a:t>Hearing should give at least 8 weeks for comments</a:t>
            </a:r>
            <a:endParaRPr lang="en-GB" sz="1800" dirty="0">
              <a:cs typeface="Arial" charset="0"/>
            </a:endParaRPr>
          </a:p>
          <a:p>
            <a:pPr marL="742950" lvl="2" indent="-342900"/>
            <a:endParaRPr lang="en-GB" sz="1800" dirty="0">
              <a:cs typeface="Arial" charset="0"/>
            </a:endParaRPr>
          </a:p>
          <a:p>
            <a:pPr marL="0" lvl="1" indent="0">
              <a:buNone/>
            </a:pPr>
            <a:r>
              <a:rPr lang="en-GB" sz="2000" dirty="0" smtClean="0"/>
              <a:t>Trade off between costs and benefits of market integration</a:t>
            </a:r>
            <a:endParaRPr lang="en-GB" sz="2000" dirty="0"/>
          </a:p>
          <a:p>
            <a:pPr marL="742950" lvl="2" indent="-342900"/>
            <a:r>
              <a:rPr lang="en-GB" sz="1800" dirty="0" smtClean="0"/>
              <a:t>Investments </a:t>
            </a:r>
            <a:r>
              <a:rPr lang="en-GB" sz="1800" dirty="0"/>
              <a:t>linked to market </a:t>
            </a:r>
            <a:r>
              <a:rPr lang="en-GB" sz="1800" dirty="0" smtClean="0"/>
              <a:t>integration should be compared against increased competition benefits</a:t>
            </a:r>
          </a:p>
          <a:p>
            <a:pPr marL="742950" lvl="2" indent="-342900"/>
            <a:endParaRPr lang="en-GB" sz="1800" dirty="0" smtClean="0">
              <a:cs typeface="Arial" charset="0"/>
            </a:endParaRPr>
          </a:p>
          <a:p>
            <a:pPr marL="334963" lvl="1" indent="-342900">
              <a:buNone/>
            </a:pPr>
            <a:r>
              <a:rPr lang="en-GB" sz="2000" dirty="0" smtClean="0"/>
              <a:t>CEER Gas Target Model interactions</a:t>
            </a:r>
            <a:endParaRPr lang="en-GB" sz="2000" dirty="0"/>
          </a:p>
          <a:p>
            <a:pPr marL="742950" lvl="2" indent="-342900"/>
            <a:r>
              <a:rPr lang="en-GB" sz="1800" dirty="0" smtClean="0">
                <a:cs typeface="Arial" charset="0"/>
              </a:rPr>
              <a:t>NRAs shall develop an analysis on “market functioning”  and propose measures to achieve market integration and good market functioning by 2014</a:t>
            </a:r>
          </a:p>
          <a:p>
            <a:pPr marL="742950" lvl="2" indent="-342900"/>
            <a:r>
              <a:rPr lang="en-GB" sz="1800" dirty="0" smtClean="0">
                <a:cs typeface="Arial" charset="0"/>
              </a:rPr>
              <a:t>CBT Public Hearing could set the grounds for this analysis</a:t>
            </a:r>
            <a:endParaRPr lang="en-GB" sz="1800" dirty="0">
              <a:cs typeface="Arial" charset="0"/>
            </a:endParaRPr>
          </a:p>
        </p:txBody>
      </p:sp>
      <p:sp>
        <p:nvSpPr>
          <p:cNvPr id="5" name="Rectângulo 4"/>
          <p:cNvSpPr/>
          <p:nvPr/>
        </p:nvSpPr>
        <p:spPr>
          <a:xfrm>
            <a:off x="323528" y="1412776"/>
            <a:ext cx="8568952"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solidFill>
                  <a:schemeClr val="tx1"/>
                </a:solidFill>
              </a:rPr>
              <a:t>Other issues raised in the public hearing</a:t>
            </a:r>
            <a:endParaRPr lang="pt-PT" dirty="0" smtClean="0">
              <a:solidFill>
                <a:schemeClr val="tx1"/>
              </a:solidFill>
            </a:endParaRPr>
          </a:p>
        </p:txBody>
      </p:sp>
    </p:spTree>
    <p:extLst>
      <p:ext uri="{BB962C8B-B14F-4D97-AF65-F5344CB8AC3E}">
        <p14:creationId xmlns:p14="http://schemas.microsoft.com/office/powerpoint/2010/main" xmlns="" val="64341812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4294967295"/>
          </p:nvPr>
        </p:nvSpPr>
        <p:spPr>
          <a:xfrm>
            <a:off x="0" y="1428736"/>
            <a:ext cx="8892480" cy="4786346"/>
          </a:xfrm>
        </p:spPr>
        <p:txBody>
          <a:bodyPr/>
          <a:lstStyle/>
          <a:p>
            <a:pPr marL="857250" lvl="1" indent="-457200">
              <a:spcBef>
                <a:spcPts val="1200"/>
              </a:spcBef>
              <a:buFont typeface="Wingdings" pitchFamily="2" charset="2"/>
              <a:buChar char="§"/>
            </a:pPr>
            <a:r>
              <a:rPr lang="en-GB" sz="2200" dirty="0" smtClean="0">
                <a:cs typeface="Arial" charset="0"/>
              </a:rPr>
              <a:t>Approve and publish the document </a:t>
            </a:r>
            <a:r>
              <a:rPr lang="en-GB" sz="2200" dirty="0">
                <a:cs typeface="Arial" charset="0"/>
              </a:rPr>
              <a:t>reviewing and analysing </a:t>
            </a:r>
            <a:r>
              <a:rPr lang="en-GB" sz="2200" dirty="0" smtClean="0">
                <a:cs typeface="Arial" charset="0"/>
              </a:rPr>
              <a:t>the comments received </a:t>
            </a:r>
            <a:r>
              <a:rPr lang="en-GB" sz="2000" dirty="0" smtClean="0">
                <a:cs typeface="Arial" charset="0"/>
              </a:rPr>
              <a:t>[</a:t>
            </a:r>
            <a:r>
              <a:rPr lang="en-GB" sz="1600" dirty="0" smtClean="0">
                <a:cs typeface="Arial" charset="0"/>
              </a:rPr>
              <a:t>deliverable VI.2 SGRI WP</a:t>
            </a:r>
            <a:r>
              <a:rPr lang="en-GB" sz="2000" dirty="0" smtClean="0">
                <a:cs typeface="Arial" charset="0"/>
              </a:rPr>
              <a:t>]</a:t>
            </a:r>
          </a:p>
          <a:p>
            <a:pPr marL="857250" lvl="1" indent="-457200">
              <a:spcBef>
                <a:spcPts val="1200"/>
              </a:spcBef>
              <a:buFont typeface="Wingdings" pitchFamily="2" charset="2"/>
              <a:buChar char="§"/>
            </a:pPr>
            <a:r>
              <a:rPr lang="en-GB" sz="2200" dirty="0" smtClean="0">
                <a:cs typeface="Arial" charset="0"/>
              </a:rPr>
              <a:t>CNE-ERSE proposal for tariff harmonization in SP and PT </a:t>
            </a:r>
            <a:r>
              <a:rPr lang="en-GB" sz="2000" dirty="0" smtClean="0">
                <a:cs typeface="Arial" charset="0"/>
              </a:rPr>
              <a:t>[</a:t>
            </a:r>
            <a:r>
              <a:rPr lang="en-GB" sz="1600" dirty="0" smtClean="0">
                <a:cs typeface="Arial" charset="0"/>
              </a:rPr>
              <a:t>deliverable VI.2 SGRI WP</a:t>
            </a:r>
            <a:r>
              <a:rPr lang="en-GB" sz="2000" dirty="0" smtClean="0">
                <a:cs typeface="Arial" charset="0"/>
              </a:rPr>
              <a:t>]</a:t>
            </a:r>
          </a:p>
          <a:p>
            <a:pPr marL="857250" lvl="1" indent="-457200">
              <a:spcBef>
                <a:spcPts val="1200"/>
              </a:spcBef>
              <a:buFont typeface="Wingdings" pitchFamily="2" charset="2"/>
              <a:buChar char="§"/>
            </a:pPr>
            <a:r>
              <a:rPr lang="en-GB" sz="2200" dirty="0" smtClean="0">
                <a:cs typeface="Arial" charset="0"/>
              </a:rPr>
              <a:t>Identify the priorities in MIBGAS market integration process, in particular concerning Cross Border tariff, CAM and CMP harmonization</a:t>
            </a:r>
            <a:r>
              <a:rPr lang="en-GB" sz="2000" dirty="0" smtClean="0">
                <a:cs typeface="Arial" charset="0"/>
              </a:rPr>
              <a:t> [</a:t>
            </a:r>
            <a:r>
              <a:rPr lang="en-GB" sz="1600" dirty="0" smtClean="0">
                <a:cs typeface="Arial" charset="0"/>
              </a:rPr>
              <a:t>deliverable VI.3 </a:t>
            </a:r>
            <a:r>
              <a:rPr lang="en-GB" sz="1600" dirty="0">
                <a:cs typeface="Arial" charset="0"/>
              </a:rPr>
              <a:t>SGRI WP</a:t>
            </a:r>
            <a:r>
              <a:rPr lang="en-GB" sz="2000" dirty="0">
                <a:cs typeface="Arial" charset="0"/>
              </a:rPr>
              <a:t>]</a:t>
            </a:r>
            <a:endParaRPr lang="en-GB" sz="2000" dirty="0" smtClean="0">
              <a:cs typeface="Arial" charset="0"/>
            </a:endParaRPr>
          </a:p>
          <a:p>
            <a:pPr marL="857250" lvl="1" indent="-457200">
              <a:spcBef>
                <a:spcPts val="1200"/>
              </a:spcBef>
              <a:buFont typeface="Wingdings" pitchFamily="2" charset="2"/>
              <a:buChar char="§"/>
            </a:pPr>
            <a:r>
              <a:rPr lang="en-GB" sz="2200" dirty="0" smtClean="0">
                <a:cs typeface="Arial" charset="0"/>
              </a:rPr>
              <a:t>Start implementing small, concrete, steps for an harmonized tariff framework, following closely the European network codes in progress</a:t>
            </a:r>
          </a:p>
          <a:p>
            <a:pPr marL="1216025" lvl="3" indent="0">
              <a:spcBef>
                <a:spcPts val="1200"/>
              </a:spcBef>
              <a:buNone/>
            </a:pPr>
            <a:r>
              <a:rPr lang="en-GB" sz="1600" dirty="0" smtClean="0">
                <a:cs typeface="Arial" charset="0"/>
              </a:rPr>
              <a:t>Opportunities are there in PT (gas codes revision during 2012) and SP (EU Gas Dir. transposition)</a:t>
            </a:r>
          </a:p>
          <a:p>
            <a:pPr marL="857250" lvl="1" indent="-457200">
              <a:spcBef>
                <a:spcPts val="1200"/>
              </a:spcBef>
              <a:buFont typeface="Wingdings" pitchFamily="2" charset="2"/>
              <a:buChar char="§"/>
            </a:pPr>
            <a:r>
              <a:rPr lang="en-GB" sz="2200" dirty="0" smtClean="0">
                <a:cs typeface="Arial" charset="0"/>
              </a:rPr>
              <a:t>Carry on discussions within the SGRI framework and keep stakeholder involvement and updating</a:t>
            </a:r>
          </a:p>
        </p:txBody>
      </p:sp>
      <p:sp>
        <p:nvSpPr>
          <p:cNvPr id="5" name="Rectangle 2"/>
          <p:cNvSpPr>
            <a:spLocks noGrp="1" noChangeArrowheads="1"/>
          </p:cNvSpPr>
          <p:nvPr>
            <p:ph type="title"/>
          </p:nvPr>
        </p:nvSpPr>
        <p:spPr>
          <a:xfrm>
            <a:off x="928662" y="642918"/>
            <a:ext cx="7837487" cy="611185"/>
          </a:xfrm>
        </p:spPr>
        <p:txBody>
          <a:bodyPr lIns="0" tIns="0" rIns="0" bIns="0" anchor="b" anchorCtr="0"/>
          <a:lstStyle/>
          <a:p>
            <a:pPr>
              <a:lnSpc>
                <a:spcPct val="120000"/>
              </a:lnSpc>
              <a:spcBef>
                <a:spcPts val="1200"/>
              </a:spcBef>
              <a:spcAft>
                <a:spcPts val="1200"/>
              </a:spcAft>
            </a:pPr>
            <a:r>
              <a:rPr lang="de-DE" sz="2600" dirty="0" smtClean="0"/>
              <a:t>V.2 </a:t>
            </a:r>
            <a:r>
              <a:rPr lang="es-ES" sz="2600" dirty="0" smtClean="0"/>
              <a:t>MIBGAS. </a:t>
            </a:r>
            <a:r>
              <a:rPr lang="es-ES" sz="2600" dirty="0" err="1" smtClean="0"/>
              <a:t>Next</a:t>
            </a:r>
            <a:r>
              <a:rPr lang="es-ES" sz="2600" dirty="0" smtClean="0"/>
              <a:t> </a:t>
            </a:r>
            <a:r>
              <a:rPr lang="es-ES" sz="2600" dirty="0" err="1" smtClean="0"/>
              <a:t>steps</a:t>
            </a:r>
            <a:r>
              <a:rPr lang="es-ES" sz="2600" dirty="0" smtClean="0"/>
              <a:t> (I)</a:t>
            </a:r>
            <a:endParaRPr lang="de-DE" sz="2600" dirty="0" smtClean="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642918"/>
            <a:ext cx="7837487" cy="611185"/>
          </a:xfrm>
        </p:spPr>
        <p:txBody>
          <a:bodyPr lIns="0" tIns="0" rIns="0" bIns="0" anchor="b" anchorCtr="0"/>
          <a:lstStyle/>
          <a:p>
            <a:pPr>
              <a:lnSpc>
                <a:spcPct val="120000"/>
              </a:lnSpc>
              <a:spcBef>
                <a:spcPts val="1200"/>
              </a:spcBef>
              <a:spcAft>
                <a:spcPts val="1200"/>
              </a:spcAft>
            </a:pPr>
            <a:r>
              <a:rPr lang="de-DE" sz="2600" dirty="0" smtClean="0"/>
              <a:t>V.2 </a:t>
            </a:r>
            <a:r>
              <a:rPr lang="es-ES" sz="2600" dirty="0" smtClean="0"/>
              <a:t>MIBGAS. </a:t>
            </a:r>
            <a:r>
              <a:rPr lang="es-ES" sz="2600" dirty="0" err="1" smtClean="0"/>
              <a:t>Next</a:t>
            </a:r>
            <a:r>
              <a:rPr lang="es-ES" sz="2600" dirty="0" smtClean="0"/>
              <a:t> </a:t>
            </a:r>
            <a:r>
              <a:rPr lang="es-ES" sz="2600" dirty="0" err="1" smtClean="0"/>
              <a:t>steps</a:t>
            </a:r>
            <a:r>
              <a:rPr lang="es-ES" sz="2600" dirty="0" smtClean="0"/>
              <a:t> (II)</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2 Marcador de contenido"/>
          <p:cNvSpPr>
            <a:spLocks noGrp="1"/>
          </p:cNvSpPr>
          <p:nvPr>
            <p:ph idx="1"/>
          </p:nvPr>
        </p:nvSpPr>
        <p:spPr>
          <a:xfrm>
            <a:off x="285720" y="1788206"/>
            <a:ext cx="8715436" cy="5097178"/>
          </a:xfrm>
        </p:spPr>
        <p:txBody>
          <a:bodyPr/>
          <a:lstStyle/>
          <a:p>
            <a:pPr marL="177800" indent="0">
              <a:lnSpc>
                <a:spcPct val="120000"/>
              </a:lnSpc>
              <a:spcBef>
                <a:spcPts val="1200"/>
              </a:spcBef>
              <a:spcAft>
                <a:spcPts val="1200"/>
              </a:spcAft>
              <a:buNone/>
            </a:pPr>
            <a:endParaRPr lang="en-US" sz="1800" dirty="0" smtClean="0"/>
          </a:p>
          <a:p>
            <a:pPr marL="450850" lvl="1">
              <a:spcBef>
                <a:spcPts val="1200"/>
              </a:spcBef>
              <a:spcAft>
                <a:spcPts val="1200"/>
              </a:spcAft>
              <a:buFont typeface="Wingdings" pitchFamily="2" charset="2"/>
              <a:buChar char="§"/>
            </a:pPr>
            <a:r>
              <a:rPr lang="en-GB" sz="2400" b="1" dirty="0" smtClean="0"/>
              <a:t>Publication of results of the Public Consultation</a:t>
            </a:r>
          </a:p>
          <a:p>
            <a:pPr marL="450850" lvl="1">
              <a:spcBef>
                <a:spcPts val="1200"/>
              </a:spcBef>
              <a:spcAft>
                <a:spcPts val="1200"/>
              </a:spcAft>
              <a:buFont typeface="Wingdings" pitchFamily="2" charset="2"/>
              <a:buChar char="§"/>
            </a:pPr>
            <a:r>
              <a:rPr lang="en-GB" sz="2400" b="1" dirty="0" smtClean="0"/>
              <a:t>Amendment of the Study on transit tariffs according to Stakeholders’ document</a:t>
            </a:r>
            <a:r>
              <a:rPr lang="en-GB" sz="2400" dirty="0" smtClean="0"/>
              <a:t>: before end of July</a:t>
            </a:r>
            <a:endParaRPr lang="en-GB" sz="2400" b="1" dirty="0" smtClean="0"/>
          </a:p>
          <a:p>
            <a:pPr marL="450850" lvl="1">
              <a:spcBef>
                <a:spcPts val="1200"/>
              </a:spcBef>
              <a:spcAft>
                <a:spcPts val="1200"/>
              </a:spcAft>
              <a:buFont typeface="Wingdings" pitchFamily="2" charset="2"/>
              <a:buChar char="§"/>
            </a:pPr>
            <a:r>
              <a:rPr lang="en-GB" sz="2400" b="1" dirty="0" smtClean="0"/>
              <a:t>Regulators to analyse possible regulatory changes to facilitate trade between Spain and Portugal: </a:t>
            </a:r>
            <a:r>
              <a:rPr lang="en-GB" sz="2400" dirty="0" smtClean="0"/>
              <a:t>before end of 2012</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428625" y="764704"/>
            <a:ext cx="8001000" cy="2365776"/>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 Transparency</a:t>
            </a:r>
          </a:p>
          <a:p>
            <a:pPr marL="355600" indent="-263525" algn="ctr">
              <a:lnSpc>
                <a:spcPct val="120000"/>
              </a:lnSpc>
              <a:spcBef>
                <a:spcPts val="600"/>
              </a:spcBef>
              <a:spcAft>
                <a:spcPts val="200"/>
              </a:spcAft>
            </a:pPr>
            <a:r>
              <a:rPr lang="en-US" sz="2800" dirty="0" smtClean="0">
                <a:solidFill>
                  <a:srgbClr val="264D74"/>
                </a:solidFill>
              </a:rPr>
              <a:t>Public Consultation on compliance with Regulation 715/2009: state of the art</a:t>
            </a:r>
          </a:p>
          <a:p>
            <a:pPr marL="355600" indent="-263525" algn="ctr">
              <a:lnSpc>
                <a:spcPct val="120000"/>
              </a:lnSpc>
              <a:spcBef>
                <a:spcPts val="600"/>
              </a:spcBef>
              <a:spcAft>
                <a:spcPts val="200"/>
              </a:spcAft>
            </a:pPr>
            <a:r>
              <a:rPr lang="en-US" sz="2800" dirty="0" smtClean="0">
                <a:solidFill>
                  <a:srgbClr val="264D74"/>
                </a:solidFill>
              </a:rPr>
              <a:t> </a:t>
            </a:r>
            <a:endParaRPr lang="en-US" sz="2800" dirty="0">
              <a:solidFill>
                <a:srgbClr val="FF0000"/>
              </a:solidFill>
            </a:endParaRPr>
          </a:p>
        </p:txBody>
      </p:sp>
      <p:graphicFrame>
        <p:nvGraphicFramePr>
          <p:cNvPr id="3" name="2 Tabla"/>
          <p:cNvGraphicFramePr>
            <a:graphicFrameLocks noGrp="1"/>
          </p:cNvGraphicFramePr>
          <p:nvPr/>
        </p:nvGraphicFramePr>
        <p:xfrm>
          <a:off x="323528" y="3140968"/>
          <a:ext cx="8572560" cy="183388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264D74"/>
                          </a:solidFill>
                          <a:latin typeface="Arial" charset="0"/>
                          <a:ea typeface="+mn-ea"/>
                          <a:cs typeface="Arial" charset="0"/>
                        </a:rPr>
                        <a:t>Supervision of compliance with the implementation of the new provisions on transparency in the Regulation 715/2009/CE, for transmission, LNG and storage infrastructure operators </a:t>
                      </a:r>
                      <a:r>
                        <a:rPr lang="en-US" sz="1800" kern="1200" baseline="0" dirty="0" smtClean="0">
                          <a:solidFill>
                            <a:schemeClr val="dk1"/>
                          </a:solidFill>
                          <a:latin typeface="+mn-lt"/>
                          <a:ea typeface="+mn-ea"/>
                          <a:cs typeface="+mn-cs"/>
                        </a:rPr>
                        <a:t> 	</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a:t>
                      </a:r>
                      <a:endParaRPr lang="es-ES" sz="1800" kern="1200" dirty="0" smtClean="0">
                        <a:solidFill>
                          <a:srgbClr val="264D74"/>
                        </a:solidFill>
                        <a:latin typeface="Arial" charset="0"/>
                        <a:ea typeface="+mn-ea"/>
                        <a:cs typeface="Arial" charset="0"/>
                      </a:endParaRPr>
                    </a:p>
                  </a:txBody>
                  <a:tcPr anchor="ctr"/>
                </a:tc>
                <a:tc>
                  <a:txBody>
                    <a:bodyPr/>
                    <a:lstStyle/>
                    <a:p>
                      <a:pPr algn="ctr"/>
                      <a:r>
                        <a:rPr lang="nl-NL" sz="1800" dirty="0" smtClean="0"/>
                        <a:t>Sep. 2011 </a:t>
                      </a:r>
                      <a:endParaRPr lang="es-ES" sz="1800" kern="1200" dirty="0" smtClean="0">
                        <a:solidFill>
                          <a:srgbClr val="264D74"/>
                        </a:solidFill>
                        <a:latin typeface="Arial" charset="0"/>
                        <a:ea typeface="+mn-ea"/>
                        <a:cs typeface="Aria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txBody>
                  <a:tcPr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23750" y="1663667"/>
            <a:ext cx="8856984" cy="5143512"/>
          </a:xfrm>
          <a:prstGeom prst="rect">
            <a:avLst/>
          </a:prstGeom>
          <a:noFill/>
          <a:ln w="9525">
            <a:noFill/>
            <a:miter lim="800000"/>
            <a:headEnd/>
            <a:tailEnd/>
          </a:ln>
        </p:spPr>
        <p:txBody>
          <a:bodyPr/>
          <a:lstStyle/>
          <a:p>
            <a:pPr marL="355600" indent="-177800" algn="just" defTabSz="336550" eaLnBrk="0" hangingPunct="0">
              <a:lnSpc>
                <a:spcPct val="120000"/>
              </a:lnSpc>
              <a:spcBef>
                <a:spcPts val="400"/>
              </a:spcBef>
              <a:spcAft>
                <a:spcPts val="600"/>
              </a:spcAft>
              <a:buClr>
                <a:srgbClr val="264D74"/>
              </a:buClr>
            </a:pPr>
            <a:r>
              <a:rPr lang="en-GB" sz="2400" b="1" dirty="0" smtClean="0"/>
              <a:t>1) </a:t>
            </a:r>
            <a:r>
              <a:rPr lang="en-GB" sz="2400" b="1" u="sng" dirty="0" smtClean="0"/>
              <a:t>Survey Procedure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Following steps taken by the North region, but extending the approach to LSOs and SSOs.</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Questionnaires were sent on 2</a:t>
            </a:r>
            <a:r>
              <a:rPr lang="en-GB" baseline="30000" dirty="0" smtClean="0"/>
              <a:t>nd</a:t>
            </a:r>
            <a:r>
              <a:rPr lang="en-GB" dirty="0" smtClean="0"/>
              <a:t> December 2011 to all operators in the Region: </a:t>
            </a:r>
          </a:p>
          <a:p>
            <a:pPr marL="812800" lvl="1" indent="-177800" algn="ctr" defTabSz="336550" eaLnBrk="0" hangingPunct="0">
              <a:spcBef>
                <a:spcPts val="400"/>
              </a:spcBef>
              <a:spcAft>
                <a:spcPts val="600"/>
              </a:spcAft>
              <a:buClr>
                <a:srgbClr val="264D74"/>
              </a:buClr>
            </a:pPr>
            <a:r>
              <a:rPr lang="en-GB" sz="1400" b="1" dirty="0" smtClean="0"/>
              <a:t>PT</a:t>
            </a:r>
            <a:r>
              <a:rPr lang="en-GB" sz="1400" dirty="0" smtClean="0"/>
              <a:t>: 1 TSO, 1 LSO, 2 SSO    /     </a:t>
            </a:r>
            <a:r>
              <a:rPr lang="en-GB" sz="1400" b="1" dirty="0" smtClean="0"/>
              <a:t>FR</a:t>
            </a:r>
            <a:r>
              <a:rPr lang="en-GB" sz="1400" dirty="0" smtClean="0"/>
              <a:t>: 2 TSO, 2 LSO, 2 SSO     /     </a:t>
            </a:r>
            <a:r>
              <a:rPr lang="en-GB" sz="1400" b="1" dirty="0" smtClean="0"/>
              <a:t>SP</a:t>
            </a:r>
            <a:r>
              <a:rPr lang="en-GB" sz="1400" dirty="0" smtClean="0"/>
              <a:t>: 2 TSO, 4 LSO, 1 SSO</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Deadline to answer: 15</a:t>
            </a:r>
            <a:r>
              <a:rPr lang="en-GB" baseline="30000" dirty="0" smtClean="0"/>
              <a:t>th</a:t>
            </a:r>
            <a:r>
              <a:rPr lang="en-GB" dirty="0" smtClean="0"/>
              <a:t>January 2012.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Mail reminder was sent on January16</a:t>
            </a:r>
            <a:r>
              <a:rPr lang="en-GB" baseline="30000" dirty="0" smtClean="0"/>
              <a:t>th</a:t>
            </a:r>
            <a:r>
              <a:rPr lang="en-GB" dirty="0" smtClean="0"/>
              <a:t>. </a:t>
            </a:r>
          </a:p>
          <a:p>
            <a:pPr marL="355600" indent="-177800" algn="just" defTabSz="336550" eaLnBrk="0" hangingPunct="0">
              <a:spcBef>
                <a:spcPts val="400"/>
              </a:spcBef>
              <a:spcAft>
                <a:spcPts val="600"/>
              </a:spcAft>
              <a:buClr>
                <a:srgbClr val="264D74"/>
              </a:buClr>
              <a:buFont typeface="Arial" pitchFamily="34" charset="0"/>
              <a:buChar char="•"/>
            </a:pPr>
            <a:r>
              <a:rPr lang="en-GB" dirty="0" smtClean="0"/>
              <a:t>All operators have filled out the questionnaires.</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Regulators contacted TSOs, LSOs and SSOs to clarify misunderstanding according to preliminary assessment made by NRAs.</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Public Consultation has been launched on ACER’s website and it is ongoing until April 20</a:t>
            </a:r>
            <a:r>
              <a:rPr lang="en-GB" baseline="30000" dirty="0" smtClean="0"/>
              <a:t>th</a:t>
            </a:r>
            <a:r>
              <a:rPr lang="en-GB" dirty="0" smtClean="0"/>
              <a:t>. </a:t>
            </a:r>
          </a:p>
          <a:p>
            <a:pPr marL="355600" lvl="0" indent="-177800" algn="just" defTabSz="336550" eaLnBrk="0" hangingPunct="0">
              <a:spcBef>
                <a:spcPts val="400"/>
              </a:spcBef>
              <a:spcAft>
                <a:spcPts val="600"/>
              </a:spcAft>
              <a:buClr>
                <a:srgbClr val="264D74"/>
              </a:buClr>
              <a:buFont typeface="Arial" pitchFamily="34" charset="0"/>
              <a:buChar char="•"/>
            </a:pPr>
            <a:r>
              <a:rPr lang="en-GB" dirty="0" smtClean="0"/>
              <a:t>Preliminary findings were presented at the Madrid Forum on last March 21</a:t>
            </a:r>
            <a:r>
              <a:rPr lang="en-GB" baseline="30000" dirty="0" smtClean="0"/>
              <a:t>st</a:t>
            </a:r>
            <a:r>
              <a:rPr lang="en-GB" dirty="0" smtClean="0"/>
              <a:t>  by ACER.</a:t>
            </a:r>
          </a:p>
          <a:p>
            <a:pPr marL="355600" indent="-177800" algn="just" defTabSz="336550" eaLnBrk="0" hangingPunct="0">
              <a:spcBef>
                <a:spcPts val="400"/>
              </a:spcBef>
              <a:spcAft>
                <a:spcPts val="600"/>
              </a:spcAft>
              <a:buClr>
                <a:srgbClr val="264D74"/>
              </a:buClr>
            </a:pPr>
            <a:endParaRPr lang="en-GB" dirty="0" smtClean="0">
              <a:solidFill>
                <a:srgbClr val="264D74"/>
              </a:solidFill>
            </a:endParaRPr>
          </a:p>
          <a:p>
            <a:pPr marL="355600" indent="-177800" algn="just" defTabSz="336550" eaLnBrk="0" hangingPunct="0">
              <a:spcBef>
                <a:spcPts val="400"/>
              </a:spcBef>
              <a:spcAft>
                <a:spcPts val="600"/>
              </a:spcAft>
              <a:buClr>
                <a:srgbClr val="264D74"/>
              </a:buClr>
            </a:pPr>
            <a:endParaRPr lang="en-GB" i="1" u="sng" dirty="0">
              <a:solidFill>
                <a:srgbClr val="264D74"/>
              </a:solidFill>
            </a:endParaRPr>
          </a:p>
        </p:txBody>
      </p:sp>
      <p:pic>
        <p:nvPicPr>
          <p:cNvPr id="181250" name="Picture 2"/>
          <p:cNvPicPr>
            <a:picLocks noChangeAspect="1" noChangeArrowheads="1"/>
          </p:cNvPicPr>
          <p:nvPr/>
        </p:nvPicPr>
        <p:blipFill>
          <a:blip r:embed="rId3" cstate="print"/>
          <a:srcRect/>
          <a:stretch>
            <a:fillRect/>
          </a:stretch>
        </p:blipFill>
        <p:spPr bwMode="auto">
          <a:xfrm>
            <a:off x="6215074" y="3535875"/>
            <a:ext cx="1571636" cy="1424356"/>
          </a:xfrm>
          <a:prstGeom prst="rect">
            <a:avLst/>
          </a:prstGeom>
          <a:noFill/>
          <a:ln w="9525">
            <a:noFill/>
            <a:miter lim="800000"/>
            <a:headEnd/>
            <a:tailEnd/>
          </a:ln>
          <a:effectLst/>
        </p:spPr>
      </p:pic>
      <p:sp>
        <p:nvSpPr>
          <p:cNvPr id="9"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214282" y="1597856"/>
            <a:ext cx="8643998" cy="1331078"/>
          </a:xfrm>
          <a:prstGeom prst="rect">
            <a:avLst/>
          </a:prstGeom>
          <a:noFill/>
          <a:ln w="9525">
            <a:noFill/>
            <a:miter lim="800000"/>
            <a:headEnd/>
            <a:tailEnd/>
          </a:ln>
        </p:spPr>
        <p:txBody>
          <a:bodyPr/>
          <a:lstStyle/>
          <a:p>
            <a:pPr marL="355600" indent="-177800" algn="just" defTabSz="336550" eaLnBrk="0" hangingPunct="0">
              <a:lnSpc>
                <a:spcPct val="130000"/>
              </a:lnSpc>
              <a:spcBef>
                <a:spcPts val="600"/>
              </a:spcBef>
              <a:spcAft>
                <a:spcPts val="600"/>
              </a:spcAft>
              <a:buClr>
                <a:srgbClr val="264D74"/>
              </a:buClr>
            </a:pPr>
            <a:r>
              <a:rPr lang="en-GB" sz="2400" b="1" dirty="0" smtClean="0"/>
              <a:t>2) </a:t>
            </a:r>
            <a:r>
              <a:rPr lang="en-GB" sz="2400" b="1" u="sng" dirty="0" smtClean="0"/>
              <a:t>TSOs’ transparency: preliminary assessment</a:t>
            </a:r>
          </a:p>
          <a:p>
            <a:pPr marL="355600" indent="-177800" algn="just" defTabSz="336550" eaLnBrk="0" hangingPunct="0">
              <a:lnSpc>
                <a:spcPct val="130000"/>
              </a:lnSpc>
              <a:spcBef>
                <a:spcPts val="600"/>
              </a:spcBef>
              <a:spcAft>
                <a:spcPts val="600"/>
              </a:spcAft>
              <a:buClr>
                <a:srgbClr val="264D74"/>
              </a:buClr>
              <a:buFont typeface="Arial" pitchFamily="34" charset="0"/>
              <a:buChar char="•"/>
            </a:pPr>
            <a:r>
              <a:rPr lang="en-GB" b="1" dirty="0" smtClean="0"/>
              <a:t>According to questionnaires sent by the TSOs</a:t>
            </a:r>
            <a:r>
              <a:rPr lang="en-GB" dirty="0" smtClean="0"/>
              <a:t>, the preliminary assessment shows</a:t>
            </a:r>
            <a:r>
              <a:rPr lang="en-GB" b="1" dirty="0" smtClean="0"/>
              <a:t>, </a:t>
            </a:r>
            <a:r>
              <a:rPr lang="en-GB" dirty="0" smtClean="0"/>
              <a:t>in general, </a:t>
            </a:r>
            <a:r>
              <a:rPr lang="en-GB" b="1" u="sng" dirty="0" smtClean="0"/>
              <a:t>a high level of compliance</a:t>
            </a:r>
            <a:r>
              <a:rPr lang="en-GB" b="1" dirty="0" smtClean="0"/>
              <a:t> </a:t>
            </a:r>
            <a:r>
              <a:rPr lang="en-GB" dirty="0" smtClean="0"/>
              <a:t>with Regulation 715/2009.</a:t>
            </a:r>
          </a:p>
          <a:p>
            <a:pPr marL="812800" lvl="1"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dirty="0" smtClean="0">
              <a:solidFill>
                <a:srgbClr val="264D74"/>
              </a:solidFill>
            </a:endParaRPr>
          </a:p>
          <a:p>
            <a:pPr marL="355600" indent="-177800" algn="just" defTabSz="336550" eaLnBrk="0" hangingPunct="0">
              <a:lnSpc>
                <a:spcPct val="130000"/>
              </a:lnSpc>
              <a:spcBef>
                <a:spcPts val="600"/>
              </a:spcBef>
              <a:spcAft>
                <a:spcPts val="600"/>
              </a:spcAft>
              <a:buClr>
                <a:srgbClr val="264D74"/>
              </a:buClr>
            </a:pPr>
            <a:endParaRPr lang="en-GB" i="1" u="sng" dirty="0">
              <a:solidFill>
                <a:srgbClr val="264D74"/>
              </a:solidFill>
            </a:endParaRPr>
          </a:p>
        </p:txBody>
      </p:sp>
      <p:graphicFrame>
        <p:nvGraphicFramePr>
          <p:cNvPr id="8" name="7 Tabla"/>
          <p:cNvGraphicFramePr>
            <a:graphicFrameLocks noGrp="1"/>
          </p:cNvGraphicFramePr>
          <p:nvPr/>
        </p:nvGraphicFramePr>
        <p:xfrm>
          <a:off x="71406" y="3357562"/>
          <a:ext cx="4857784" cy="408432"/>
        </p:xfrm>
        <a:graphic>
          <a:graphicData uri="http://schemas.openxmlformats.org/drawingml/2006/table">
            <a:tbl>
              <a:tblPr firstRow="1" bandRow="1">
                <a:tableStyleId>{5C22544A-7EE6-4342-B048-85BDC9FD1C3A}</a:tableStyleId>
              </a:tblPr>
              <a:tblGrid>
                <a:gridCol w="4857784"/>
              </a:tblGrid>
              <a:tr h="357190">
                <a:tc>
                  <a:txBody>
                    <a:bodyPr/>
                    <a:lstStyle/>
                    <a:p>
                      <a:pPr marL="360000" indent="-190500" defTabSz="336550" eaLnBrk="0" hangingPunct="0">
                        <a:lnSpc>
                          <a:spcPct val="130000"/>
                        </a:lnSpc>
                        <a:spcBef>
                          <a:spcPts val="600"/>
                        </a:spcBef>
                        <a:spcAft>
                          <a:spcPts val="600"/>
                        </a:spcAft>
                        <a:buClr>
                          <a:srgbClr val="264D74"/>
                        </a:buClr>
                        <a:buFont typeface="Wingdings" pitchFamily="2" charset="2"/>
                        <a:buNone/>
                      </a:pPr>
                      <a:r>
                        <a:rPr lang="en-GB" sz="1600" b="1" dirty="0" smtClean="0">
                          <a:solidFill>
                            <a:srgbClr val="264D74"/>
                          </a:solidFill>
                        </a:rPr>
                        <a:t>Good level of compliance with </a:t>
                      </a:r>
                      <a:r>
                        <a:rPr lang="en-GB" sz="1600" dirty="0" smtClean="0">
                          <a:solidFill>
                            <a:srgbClr val="264D74"/>
                          </a:solidFill>
                        </a:rPr>
                        <a:t>provisions</a:t>
                      </a:r>
                      <a:r>
                        <a:rPr lang="en-GB" sz="1600" baseline="0" dirty="0" smtClean="0">
                          <a:solidFill>
                            <a:srgbClr val="264D74"/>
                          </a:solidFill>
                        </a:rPr>
                        <a:t> </a:t>
                      </a:r>
                      <a:r>
                        <a:rPr lang="en-GB" sz="1600" dirty="0" smtClean="0">
                          <a:solidFill>
                            <a:srgbClr val="264D74"/>
                          </a:solidFill>
                        </a:rPr>
                        <a:t>on:</a:t>
                      </a:r>
                      <a:endParaRPr lang="es-E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214282" y="3929066"/>
          <a:ext cx="4572032" cy="2560320"/>
        </p:xfrm>
        <a:graphic>
          <a:graphicData uri="http://schemas.openxmlformats.org/drawingml/2006/table">
            <a:tbl>
              <a:tblPr firstRow="1" bandRow="1">
                <a:tableStyleId>{5C22544A-7EE6-4342-B048-85BDC9FD1C3A}</a:tableStyleId>
              </a:tblPr>
              <a:tblGrid>
                <a:gridCol w="4572032"/>
              </a:tblGrid>
              <a:tr h="2556714">
                <a:tc>
                  <a:txBody>
                    <a:bodyPr/>
                    <a:lstStyle/>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Gas system description</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Service description and contracting process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Used CAM and CMP</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Nomination and matching procedures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Balancing rules and imbalance charges</a:t>
                      </a:r>
                    </a:p>
                    <a:p>
                      <a:pPr marL="360000" indent="-177800"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Secondary markets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9 Tabla"/>
          <p:cNvGraphicFramePr>
            <a:graphicFrameLocks noGrp="1"/>
          </p:cNvGraphicFramePr>
          <p:nvPr/>
        </p:nvGraphicFramePr>
        <p:xfrm>
          <a:off x="5214942" y="3357562"/>
          <a:ext cx="3762380" cy="357190"/>
        </p:xfrm>
        <a:graphic>
          <a:graphicData uri="http://schemas.openxmlformats.org/drawingml/2006/table">
            <a:tbl>
              <a:tblPr firstRow="1" bandRow="1">
                <a:tableStyleId>{5C22544A-7EE6-4342-B048-85BDC9FD1C3A}</a:tableStyleId>
              </a:tblPr>
              <a:tblGrid>
                <a:gridCol w="3762380"/>
              </a:tblGrid>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264D74"/>
                          </a:solidFill>
                        </a:rPr>
                        <a:t>Some room for improvement on:</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11" name="10 Tabla"/>
          <p:cNvGraphicFramePr>
            <a:graphicFrameLocks noGrp="1"/>
          </p:cNvGraphicFramePr>
          <p:nvPr/>
        </p:nvGraphicFramePr>
        <p:xfrm>
          <a:off x="5143504" y="3929066"/>
          <a:ext cx="3929058" cy="2571769"/>
        </p:xfrm>
        <a:graphic>
          <a:graphicData uri="http://schemas.openxmlformats.org/drawingml/2006/table">
            <a:tbl>
              <a:tblPr firstRow="1" bandRow="1">
                <a:tableStyleId>{5C22544A-7EE6-4342-B048-85BDC9FD1C3A}</a:tableStyleId>
              </a:tblPr>
              <a:tblGrid>
                <a:gridCol w="3929058"/>
              </a:tblGrid>
              <a:tr h="2571769">
                <a:tc>
                  <a:txBody>
                    <a:bodyPr/>
                    <a:lstStyle/>
                    <a:p>
                      <a:pPr marL="360000" marR="0" indent="-177800" algn="l" defTabSz="336550" rtl="0" eaLnBrk="0" fontAlgn="auto" latinLnBrk="0" hangingPunct="0">
                        <a:lnSpc>
                          <a:spcPct val="100000"/>
                        </a:lnSpc>
                        <a:spcBef>
                          <a:spcPts val="600"/>
                        </a:spcBef>
                        <a:spcAft>
                          <a:spcPts val="600"/>
                        </a:spcAft>
                        <a:buClr>
                          <a:srgbClr val="264D74"/>
                        </a:buClr>
                        <a:buSzTx/>
                        <a:buFont typeface="Wingdings" pitchFamily="2" charset="2"/>
                        <a:buChar char="ü"/>
                        <a:tabLst/>
                        <a:defRPr/>
                      </a:pPr>
                      <a:r>
                        <a:rPr lang="en-GB" sz="1600" dirty="0" smtClean="0">
                          <a:solidFill>
                            <a:srgbClr val="264D74"/>
                          </a:solidFill>
                        </a:rPr>
                        <a:t>Clarity of services’ price </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Flexibility and tolerances levels </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Participation in secondary markets</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Historical data</a:t>
                      </a:r>
                    </a:p>
                    <a:p>
                      <a:pPr marL="360000" indent="-177800" algn="l"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Form of publication (English) </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857232"/>
            <a:ext cx="8715436" cy="5097178"/>
          </a:xfrm>
        </p:spPr>
        <p:txBody>
          <a:bodyPr/>
          <a:lstStyle/>
          <a:p>
            <a:pPr marL="177800" indent="0">
              <a:lnSpc>
                <a:spcPct val="120000"/>
              </a:lnSpc>
              <a:buNone/>
            </a:pPr>
            <a:endParaRPr lang="en-US" sz="1800" dirty="0" smtClean="0"/>
          </a:p>
          <a:p>
            <a:pPr marL="457200" lvl="0" indent="-457200">
              <a:spcBef>
                <a:spcPts val="600"/>
              </a:spcBef>
              <a:spcAft>
                <a:spcPts val="600"/>
              </a:spcAft>
              <a:buSzPct val="100000"/>
              <a:buNone/>
            </a:pPr>
            <a:r>
              <a:rPr lang="es-ES" sz="2400" b="1" dirty="0" err="1" smtClean="0"/>
              <a:t>The</a:t>
            </a:r>
            <a:r>
              <a:rPr lang="es-ES" sz="2400" b="1" dirty="0" smtClean="0"/>
              <a:t> </a:t>
            </a:r>
            <a:r>
              <a:rPr lang="es-ES" sz="2400" b="1" u="sng" dirty="0" smtClean="0"/>
              <a:t>South GRI </a:t>
            </a:r>
            <a:r>
              <a:rPr lang="es-ES" sz="2400" b="1" u="sng" dirty="0" err="1" smtClean="0"/>
              <a:t>updated</a:t>
            </a:r>
            <a:r>
              <a:rPr lang="es-ES" sz="2400" b="1" u="sng" dirty="0" smtClean="0"/>
              <a:t> </a:t>
            </a:r>
            <a:r>
              <a:rPr lang="es-ES" sz="2400" b="1" u="sng" dirty="0" err="1" smtClean="0"/>
              <a:t>its</a:t>
            </a:r>
            <a:r>
              <a:rPr lang="es-ES" sz="2400" b="1" u="sng" dirty="0" smtClean="0"/>
              <a:t> </a:t>
            </a:r>
            <a:r>
              <a:rPr lang="es-ES" sz="2400" b="1" u="sng" dirty="0" err="1" smtClean="0"/>
              <a:t>Work</a:t>
            </a:r>
            <a:r>
              <a:rPr lang="es-ES" sz="2400" b="1" u="sng" dirty="0" smtClean="0"/>
              <a:t> Plan </a:t>
            </a:r>
            <a:r>
              <a:rPr lang="es-ES" sz="2400" b="1" dirty="0" smtClean="0"/>
              <a:t>2011-2014:</a:t>
            </a:r>
          </a:p>
          <a:p>
            <a:pPr marL="450850" lvl="1">
              <a:spcBef>
                <a:spcPts val="600"/>
              </a:spcBef>
              <a:spcAft>
                <a:spcPts val="600"/>
              </a:spcAft>
            </a:pPr>
            <a:r>
              <a:rPr lang="en-GB" sz="2400" b="1" dirty="0" smtClean="0"/>
              <a:t>Main updates </a:t>
            </a:r>
            <a:r>
              <a:rPr lang="en-GB" sz="2400" dirty="0" smtClean="0"/>
              <a:t>in the Work Plan </a:t>
            </a:r>
            <a:r>
              <a:rPr lang="en-GB" sz="1800" dirty="0" smtClean="0"/>
              <a:t>are referred to</a:t>
            </a:r>
            <a:r>
              <a:rPr lang="en-GB" sz="2400" dirty="0" smtClean="0"/>
              <a:t>:</a:t>
            </a:r>
          </a:p>
          <a:p>
            <a:pPr marL="712788" lvl="1" indent="-261938">
              <a:spcBef>
                <a:spcPts val="600"/>
              </a:spcBef>
              <a:spcAft>
                <a:spcPts val="600"/>
              </a:spcAft>
              <a:buSzPct val="100000"/>
              <a:buFont typeface="Wingdings" pitchFamily="2" charset="2"/>
              <a:buChar char="§"/>
            </a:pPr>
            <a:r>
              <a:rPr lang="en-GB" sz="1800" b="1" dirty="0" smtClean="0"/>
              <a:t>CAM: </a:t>
            </a:r>
            <a:r>
              <a:rPr lang="en-GB" sz="1800" dirty="0" smtClean="0"/>
              <a:t>last developments were described in the Work Plan. </a:t>
            </a:r>
            <a:r>
              <a:rPr lang="en-GB" sz="1800" b="1" dirty="0" smtClean="0"/>
              <a:t>CAM pilot testing </a:t>
            </a:r>
            <a:r>
              <a:rPr lang="en-GB" sz="1800" dirty="0" smtClean="0"/>
              <a:t>is one of the main priorities of all the Regions</a:t>
            </a:r>
            <a:r>
              <a:rPr lang="en-GB" sz="1800" b="1" dirty="0" smtClean="0"/>
              <a:t>. </a:t>
            </a:r>
            <a:r>
              <a:rPr lang="en-GB" sz="1800" dirty="0" smtClean="0"/>
              <a:t>In the South Region an auction for allocating the Spanish-Portuguese interconnection capacity by mid 2012 is being developed.</a:t>
            </a:r>
          </a:p>
          <a:p>
            <a:pPr marL="712788" lvl="1" indent="0">
              <a:spcBef>
                <a:spcPts val="600"/>
              </a:spcBef>
              <a:spcAft>
                <a:spcPts val="600"/>
              </a:spcAft>
              <a:buSzPct val="100000"/>
              <a:buNone/>
            </a:pPr>
            <a:r>
              <a:rPr lang="en-US" sz="1800" dirty="0" smtClean="0"/>
              <a:t>Implementation of a </a:t>
            </a:r>
            <a:r>
              <a:rPr lang="en-US" sz="1800" b="1" dirty="0" smtClean="0"/>
              <a:t>capacity platform. Roadmap</a:t>
            </a:r>
            <a:r>
              <a:rPr lang="en-US" sz="1800" dirty="0" smtClean="0"/>
              <a:t> to be defined. (</a:t>
            </a:r>
            <a:r>
              <a:rPr lang="en-US" sz="1800" b="1" dirty="0" smtClean="0"/>
              <a:t>ENTSOG volunteer </a:t>
            </a:r>
            <a:r>
              <a:rPr lang="en-US" sz="1800" dirty="0" smtClean="0"/>
              <a:t>in the last Madrid Forum to take the lead in this subject. NRAs, TSOs and ACER will collaborate to define it, and to work in the different projects, towards full implementation in 2014 )</a:t>
            </a:r>
          </a:p>
          <a:p>
            <a:pPr marL="712788" lvl="1" indent="-261938">
              <a:spcBef>
                <a:spcPts val="600"/>
              </a:spcBef>
              <a:spcAft>
                <a:spcPts val="600"/>
              </a:spcAft>
              <a:buSzPct val="100000"/>
              <a:buFont typeface="Wingdings" pitchFamily="2" charset="2"/>
              <a:buChar char="§"/>
            </a:pPr>
            <a:r>
              <a:rPr lang="en-GB" sz="1800" b="1" dirty="0" smtClean="0"/>
              <a:t>Transparency project plan: </a:t>
            </a:r>
            <a:r>
              <a:rPr lang="en-GB" sz="1800" dirty="0" smtClean="0"/>
              <a:t>recent developments on the Public Consultation to check operators’ compliance with Regulation 715/2009 requirements were included in the Work Plan.</a:t>
            </a:r>
          </a:p>
          <a:p>
            <a:pPr marL="712788" lvl="1" indent="-261938">
              <a:spcBef>
                <a:spcPts val="600"/>
              </a:spcBef>
              <a:spcAft>
                <a:spcPts val="600"/>
              </a:spcAft>
              <a:buSzPct val="100000"/>
              <a:buFont typeface="Wingdings" pitchFamily="2" charset="2"/>
              <a:buChar char="§"/>
            </a:pPr>
            <a:r>
              <a:rPr lang="en-GB" sz="1800" b="1" dirty="0" smtClean="0"/>
              <a:t>MIBGAS: </a:t>
            </a:r>
            <a:r>
              <a:rPr lang="en-GB" sz="1800" dirty="0" smtClean="0"/>
              <a:t>information on the interconnections’ tariff study and its Public Consultation was also updated in the Work Plan</a:t>
            </a:r>
          </a:p>
          <a:p>
            <a:pPr marL="712788" lvl="1" indent="-261938">
              <a:spcBef>
                <a:spcPts val="600"/>
              </a:spcBef>
              <a:spcAft>
                <a:spcPts val="600"/>
              </a:spcAft>
              <a:buSzPct val="100000"/>
              <a:buFont typeface="Wingdings" pitchFamily="2" charset="2"/>
              <a:buChar char="§"/>
            </a:pPr>
            <a:endParaRPr lang="en-GB" sz="1800" dirty="0" smtClean="0"/>
          </a:p>
          <a:p>
            <a:pPr marL="450850" lvl="1">
              <a:spcBef>
                <a:spcPts val="600"/>
              </a:spcBef>
              <a:spcAft>
                <a:spcPts val="600"/>
              </a:spcAft>
              <a:buNone/>
            </a:pPr>
            <a:endParaRPr lang="en-GB" sz="1800" dirty="0" smtClean="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32" y="1785926"/>
            <a:ext cx="8856984" cy="5000636"/>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dirty="0" smtClean="0"/>
              <a:t>3) </a:t>
            </a:r>
            <a:r>
              <a:rPr lang="en-GB" sz="2400" b="1" u="sng" dirty="0" smtClean="0"/>
              <a:t>TSOs’ transparency: preliminary conclusions (I)</a:t>
            </a:r>
            <a:endParaRPr lang="en-GB" sz="2400" u="sng" dirty="0" smtClean="0"/>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Some</a:t>
            </a:r>
            <a:r>
              <a:rPr lang="en-GB" dirty="0" smtClean="0"/>
              <a:t> non-compliances</a:t>
            </a:r>
            <a:r>
              <a:rPr lang="en-GB" b="1" dirty="0" smtClean="0"/>
              <a:t> are currently being implemented</a:t>
            </a:r>
            <a:r>
              <a:rPr lang="en-GB" dirty="0" smtClean="0"/>
              <a:t>.</a:t>
            </a:r>
            <a:endParaRPr lang="en-GB" b="1" dirty="0" smtClean="0"/>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t>
            </a:r>
            <a:r>
              <a:rPr lang="en-GB" dirty="0" smtClean="0"/>
              <a:t>among TSOs </a:t>
            </a:r>
            <a:r>
              <a:rPr lang="en-GB" b="1" dirty="0" smtClean="0"/>
              <a:t>about some transparency requirements</a:t>
            </a:r>
            <a:r>
              <a:rPr lang="en-GB" dirty="0" smtClean="0"/>
              <a:t> (i.e., requirements that  are considered “not applicable” because they do not offer the service).</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TSOs but by other market’s agents</a:t>
            </a:r>
            <a:r>
              <a:rPr lang="en-GB" dirty="0" smtClean="0"/>
              <a:t>. This difficult y is easy to overcome with links.</a:t>
            </a:r>
            <a:endParaRPr lang="en-GB" b="1" dirty="0" smtClean="0"/>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Compliance with some obligations requires the modification of national legislation. </a:t>
            </a:r>
            <a:r>
              <a:rPr lang="en-GB" dirty="0" smtClean="0"/>
              <a:t>This specifically refers to the need to publish data in units that use a combustion temperature of reference of 298,15 K. The change of reference temperature would have a considerable impact on others national processes (i.e., measurement processes, invoicing, etc.), so it must be analysed very carefully. This has been solved by providing a conversion factor.</a:t>
            </a:r>
            <a:endParaRPr lang="en-GB" i="1" u="sng" dirty="0"/>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32" y="1785926"/>
            <a:ext cx="8856984" cy="5000636"/>
          </a:xfrm>
          <a:prstGeom prst="rect">
            <a:avLst/>
          </a:prstGeom>
          <a:noFill/>
          <a:ln w="9525">
            <a:noFill/>
            <a:miter lim="800000"/>
            <a:headEnd/>
            <a:tailEnd/>
          </a:ln>
        </p:spPr>
        <p:txBody>
          <a:bodyPr/>
          <a:lstStyle/>
          <a:p>
            <a:pPr marL="355600" indent="-177800" algn="just" defTabSz="336550" eaLnBrk="0" hangingPunct="0">
              <a:spcBef>
                <a:spcPts val="600"/>
              </a:spcBef>
              <a:spcAft>
                <a:spcPts val="600"/>
              </a:spcAft>
              <a:buClr>
                <a:srgbClr val="264D74"/>
              </a:buClr>
            </a:pPr>
            <a:r>
              <a:rPr lang="en-GB" sz="2400" b="1" dirty="0" smtClean="0"/>
              <a:t>3) </a:t>
            </a:r>
            <a:r>
              <a:rPr lang="en-GB" sz="2400" b="1" u="sng" dirty="0" smtClean="0"/>
              <a:t>TSOs’ transparency: preliminary conclusions (II</a:t>
            </a:r>
            <a:r>
              <a:rPr lang="en-GB" sz="2400" b="1" u="sng" dirty="0" smtClean="0">
                <a:solidFill>
                  <a:srgbClr val="264D74"/>
                </a:solidFill>
              </a:rPr>
              <a:t>)</a:t>
            </a:r>
            <a:endParaRPr lang="en-GB" sz="2400" u="sng" dirty="0" smtClean="0">
              <a:solidFill>
                <a:srgbClr val="264D74"/>
              </a:solidFill>
            </a:endParaRPr>
          </a:p>
          <a:p>
            <a:pPr marL="534988" indent="-179388" algn="just" defTabSz="336550" eaLnBrk="0" hangingPunct="0">
              <a:spcBef>
                <a:spcPts val="600"/>
              </a:spcBef>
              <a:spcAft>
                <a:spcPts val="600"/>
              </a:spcAft>
              <a:buClr>
                <a:srgbClr val="264D74"/>
              </a:buClr>
              <a:buFont typeface="Arial" pitchFamily="34" charset="0"/>
              <a:buChar char="•"/>
            </a:pPr>
            <a:endParaRPr lang="en-GB" i="1" u="sng" dirty="0">
              <a:solidFill>
                <a:srgbClr val="264D74"/>
              </a:solidFill>
            </a:endParaRPr>
          </a:p>
        </p:txBody>
      </p:sp>
      <p:graphicFrame>
        <p:nvGraphicFramePr>
          <p:cNvPr id="5" name="1 Gráfico"/>
          <p:cNvGraphicFramePr/>
          <p:nvPr/>
        </p:nvGraphicFramePr>
        <p:xfrm>
          <a:off x="142844" y="2571744"/>
          <a:ext cx="4857784" cy="3786214"/>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4857752" y="2857496"/>
            <a:ext cx="4000528" cy="1938992"/>
          </a:xfrm>
          <a:prstGeom prst="rect">
            <a:avLst/>
          </a:prstGeom>
        </p:spPr>
        <p:txBody>
          <a:bodyPr wrap="square">
            <a:spAutoFit/>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On average, </a:t>
            </a:r>
            <a:r>
              <a:rPr lang="en-GB" b="1" dirty="0" smtClean="0"/>
              <a:t>86% </a:t>
            </a:r>
            <a:r>
              <a:rPr lang="en-GB" dirty="0" smtClean="0"/>
              <a:t>of requirements met</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Three of five TSOs above 90%</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 lowest, more than 60%</a:t>
            </a:r>
          </a:p>
          <a:p>
            <a:pPr marL="534988" indent="-179388" algn="just" defTabSz="336550" eaLnBrk="0" hangingPunct="0">
              <a:spcBef>
                <a:spcPts val="600"/>
              </a:spcBef>
              <a:spcAft>
                <a:spcPts val="600"/>
              </a:spcAft>
              <a:buClr>
                <a:srgbClr val="264D74"/>
              </a:buClr>
              <a:buFont typeface="Arial" pitchFamily="34" charset="0"/>
              <a:buChar char="•"/>
            </a:pPr>
            <a:endParaRPr lang="en-GB" i="1" u="sng" dirty="0">
              <a:solidFill>
                <a:srgbClr val="264D74"/>
              </a:solidFill>
            </a:endParaRPr>
          </a:p>
        </p:txBody>
      </p:sp>
      <p:sp>
        <p:nvSpPr>
          <p:cNvPr id="10"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Rectangle 469"/>
          <p:cNvSpPr>
            <a:spLocks noChangeArrowheads="1"/>
          </p:cNvSpPr>
          <p:nvPr/>
        </p:nvSpPr>
        <p:spPr bwMode="auto">
          <a:xfrm>
            <a:off x="0" y="1714488"/>
            <a:ext cx="8856984" cy="1714512"/>
          </a:xfrm>
          <a:prstGeom prst="rect">
            <a:avLst/>
          </a:prstGeom>
          <a:noFill/>
          <a:ln w="9525">
            <a:noFill/>
            <a:miter lim="800000"/>
            <a:headEnd/>
            <a:tailEnd/>
          </a:ln>
        </p:spPr>
        <p:txBody>
          <a:bodyPr/>
          <a:lstStyle/>
          <a:p>
            <a:pPr marL="355600" indent="-177800" algn="just" defTabSz="336550" eaLnBrk="0" hangingPunct="0">
              <a:lnSpc>
                <a:spcPct val="120000"/>
              </a:lnSpc>
              <a:spcBef>
                <a:spcPts val="600"/>
              </a:spcBef>
              <a:spcAft>
                <a:spcPts val="600"/>
              </a:spcAft>
              <a:buClr>
                <a:srgbClr val="264D74"/>
              </a:buClr>
            </a:pPr>
            <a:r>
              <a:rPr lang="en-GB" sz="2400" b="1" dirty="0" smtClean="0"/>
              <a:t>4) </a:t>
            </a:r>
            <a:r>
              <a:rPr lang="en-GB" sz="2400" b="1" u="sng" dirty="0" smtClean="0"/>
              <a:t>LSOs and SSOs’ transparency: preliminary assessment</a:t>
            </a: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sp>
        <p:nvSpPr>
          <p:cNvPr id="5" name="4 Rectángulo"/>
          <p:cNvSpPr/>
          <p:nvPr/>
        </p:nvSpPr>
        <p:spPr>
          <a:xfrm>
            <a:off x="214282" y="2357430"/>
            <a:ext cx="8643998" cy="1172629"/>
          </a:xfrm>
          <a:prstGeom prst="rect">
            <a:avLst/>
          </a:prstGeom>
        </p:spPr>
        <p:txBody>
          <a:bodyPr wrap="square">
            <a:spAutoFit/>
          </a:bodyPr>
          <a:lstStyle/>
          <a:p>
            <a:pPr marL="355600" indent="-177800" algn="just" defTabSz="336550" eaLnBrk="0" hangingPunct="0">
              <a:lnSpc>
                <a:spcPct val="130000"/>
              </a:lnSpc>
              <a:spcBef>
                <a:spcPts val="600"/>
              </a:spcBef>
              <a:spcAft>
                <a:spcPts val="600"/>
              </a:spcAft>
              <a:buClr>
                <a:srgbClr val="264D74"/>
              </a:buClr>
              <a:buFont typeface="Arial" pitchFamily="34" charset="0"/>
              <a:buChar char="•"/>
            </a:pPr>
            <a:r>
              <a:rPr lang="en-GB" b="1" dirty="0" smtClean="0"/>
              <a:t>According to questionnaires sent by the LSOs and SSOs</a:t>
            </a:r>
            <a:r>
              <a:rPr lang="en-GB" dirty="0" smtClean="0"/>
              <a:t>, the preliminary assessment shows</a:t>
            </a:r>
            <a:r>
              <a:rPr lang="en-GB" b="1" dirty="0" smtClean="0"/>
              <a:t>, </a:t>
            </a:r>
            <a:r>
              <a:rPr lang="en-GB" dirty="0" smtClean="0"/>
              <a:t>in general, </a:t>
            </a:r>
            <a:r>
              <a:rPr lang="en-GB" b="1" u="sng" dirty="0" smtClean="0"/>
              <a:t>a high level of compliance</a:t>
            </a:r>
            <a:r>
              <a:rPr lang="en-GB" b="1" dirty="0" smtClean="0"/>
              <a:t> </a:t>
            </a:r>
            <a:r>
              <a:rPr lang="en-GB" dirty="0" smtClean="0"/>
              <a:t>with Regulation 715/2009.</a:t>
            </a:r>
          </a:p>
        </p:txBody>
      </p:sp>
      <p:graphicFrame>
        <p:nvGraphicFramePr>
          <p:cNvPr id="8" name="7 Tabla"/>
          <p:cNvGraphicFramePr>
            <a:graphicFrameLocks noGrp="1"/>
          </p:cNvGraphicFramePr>
          <p:nvPr/>
        </p:nvGraphicFramePr>
        <p:xfrm>
          <a:off x="71406" y="3592072"/>
          <a:ext cx="4857784" cy="408432"/>
        </p:xfrm>
        <a:graphic>
          <a:graphicData uri="http://schemas.openxmlformats.org/drawingml/2006/table">
            <a:tbl>
              <a:tblPr firstRow="1" bandRow="1">
                <a:tableStyleId>{5C22544A-7EE6-4342-B048-85BDC9FD1C3A}</a:tableStyleId>
              </a:tblPr>
              <a:tblGrid>
                <a:gridCol w="4857784"/>
              </a:tblGrid>
              <a:tr h="357190">
                <a:tc>
                  <a:txBody>
                    <a:bodyPr/>
                    <a:lstStyle/>
                    <a:p>
                      <a:pPr marL="360000" indent="-190500" defTabSz="336550" eaLnBrk="0" hangingPunct="0">
                        <a:lnSpc>
                          <a:spcPct val="130000"/>
                        </a:lnSpc>
                        <a:spcBef>
                          <a:spcPts val="600"/>
                        </a:spcBef>
                        <a:spcAft>
                          <a:spcPts val="600"/>
                        </a:spcAft>
                        <a:buClr>
                          <a:srgbClr val="264D74"/>
                        </a:buClr>
                        <a:buFont typeface="Wingdings" pitchFamily="2" charset="2"/>
                        <a:buNone/>
                      </a:pPr>
                      <a:r>
                        <a:rPr lang="en-GB" sz="1600" b="1" dirty="0" smtClean="0">
                          <a:solidFill>
                            <a:srgbClr val="264D74"/>
                          </a:solidFill>
                        </a:rPr>
                        <a:t>Good level of compliance with </a:t>
                      </a:r>
                      <a:r>
                        <a:rPr lang="en-GB" sz="1600" dirty="0" smtClean="0">
                          <a:solidFill>
                            <a:srgbClr val="264D74"/>
                          </a:solidFill>
                        </a:rPr>
                        <a:t>provisions</a:t>
                      </a:r>
                      <a:r>
                        <a:rPr lang="en-GB" sz="1600" baseline="0" dirty="0" smtClean="0">
                          <a:solidFill>
                            <a:srgbClr val="264D74"/>
                          </a:solidFill>
                        </a:rPr>
                        <a:t> </a:t>
                      </a:r>
                      <a:r>
                        <a:rPr lang="en-GB" sz="1600" dirty="0" smtClean="0">
                          <a:solidFill>
                            <a:srgbClr val="264D74"/>
                          </a:solidFill>
                        </a:rPr>
                        <a:t>on:</a:t>
                      </a:r>
                      <a:endParaRPr lang="es-E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142844" y="4071941"/>
          <a:ext cx="4786346" cy="2556714"/>
        </p:xfrm>
        <a:graphic>
          <a:graphicData uri="http://schemas.openxmlformats.org/drawingml/2006/table">
            <a:tbl>
              <a:tblPr firstRow="1" bandRow="1">
                <a:tableStyleId>{5C22544A-7EE6-4342-B048-85BDC9FD1C3A}</a:tableStyleId>
              </a:tblPr>
              <a:tblGrid>
                <a:gridCol w="4786346"/>
              </a:tblGrid>
              <a:tr h="2556714">
                <a:tc>
                  <a:txBody>
                    <a:bodyPr/>
                    <a:lstStyle/>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Service description</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Contracted and available storage facility capacity</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Use and availability of third-party access services</a:t>
                      </a:r>
                    </a:p>
                    <a:p>
                      <a:pPr marL="360000" indent="-177800" algn="just" defTabSz="336550" eaLnBrk="0" hangingPunct="0">
                        <a:lnSpc>
                          <a:spcPct val="100000"/>
                        </a:lnSpc>
                        <a:spcBef>
                          <a:spcPts val="600"/>
                        </a:spcBef>
                        <a:spcAft>
                          <a:spcPts val="600"/>
                        </a:spcAft>
                        <a:buClr>
                          <a:srgbClr val="264D74"/>
                        </a:buClr>
                        <a:buFont typeface="Wingdings" pitchFamily="2" charset="2"/>
                        <a:buChar char="ü"/>
                      </a:pPr>
                      <a:r>
                        <a:rPr lang="en-GB" sz="1600" dirty="0" smtClean="0">
                          <a:solidFill>
                            <a:srgbClr val="264D74"/>
                          </a:solidFill>
                        </a:rPr>
                        <a:t>Form of publication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9 Tabla"/>
          <p:cNvGraphicFramePr>
            <a:graphicFrameLocks noGrp="1"/>
          </p:cNvGraphicFramePr>
          <p:nvPr/>
        </p:nvGraphicFramePr>
        <p:xfrm>
          <a:off x="5214942" y="3592072"/>
          <a:ext cx="3762380" cy="357190"/>
        </p:xfrm>
        <a:graphic>
          <a:graphicData uri="http://schemas.openxmlformats.org/drawingml/2006/table">
            <a:tbl>
              <a:tblPr firstRow="1" bandRow="1">
                <a:tableStyleId>{5C22544A-7EE6-4342-B048-85BDC9FD1C3A}</a:tableStyleId>
              </a:tblPr>
              <a:tblGrid>
                <a:gridCol w="3762380"/>
              </a:tblGrid>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264D74"/>
                          </a:solidFill>
                        </a:rPr>
                        <a:t>Some room for improvement on:</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11" name="10 Tabla"/>
          <p:cNvGraphicFramePr>
            <a:graphicFrameLocks noGrp="1"/>
          </p:cNvGraphicFramePr>
          <p:nvPr/>
        </p:nvGraphicFramePr>
        <p:xfrm>
          <a:off x="5143504" y="4071941"/>
          <a:ext cx="3929058" cy="2571769"/>
        </p:xfrm>
        <a:graphic>
          <a:graphicData uri="http://schemas.openxmlformats.org/drawingml/2006/table">
            <a:tbl>
              <a:tblPr firstRow="1" bandRow="1">
                <a:tableStyleId>{5C22544A-7EE6-4342-B048-85BDC9FD1C3A}</a:tableStyleId>
              </a:tblPr>
              <a:tblGrid>
                <a:gridCol w="3929058"/>
              </a:tblGrid>
              <a:tr h="2571769">
                <a:tc>
                  <a:txBody>
                    <a:bodyPr/>
                    <a:lstStyle/>
                    <a:p>
                      <a:pPr marL="360000" marR="0" indent="-177800" algn="just" defTabSz="336550" rtl="0" eaLnBrk="0" fontAlgn="auto" latinLnBrk="0" hangingPunct="0">
                        <a:lnSpc>
                          <a:spcPct val="100000"/>
                        </a:lnSpc>
                        <a:spcBef>
                          <a:spcPts val="600"/>
                        </a:spcBef>
                        <a:spcAft>
                          <a:spcPts val="600"/>
                        </a:spcAft>
                        <a:buClr>
                          <a:srgbClr val="264D74"/>
                        </a:buClr>
                        <a:buSzTx/>
                        <a:buFont typeface="Wingdings" pitchFamily="2" charset="2"/>
                        <a:buChar char="ü"/>
                        <a:tabLst/>
                        <a:defRPr/>
                      </a:pPr>
                      <a:r>
                        <a:rPr lang="es-ES" sz="1600" b="1" kern="1200" dirty="0" smtClean="0">
                          <a:solidFill>
                            <a:srgbClr val="264D74"/>
                          </a:solidFill>
                          <a:latin typeface="+mn-lt"/>
                          <a:ea typeface="+mn-ea"/>
                          <a:cs typeface="+mn-cs"/>
                        </a:rPr>
                        <a:t>Data </a:t>
                      </a:r>
                      <a:r>
                        <a:rPr lang="es-ES" sz="1600" b="1" kern="1200" dirty="0" err="1" smtClean="0">
                          <a:solidFill>
                            <a:srgbClr val="264D74"/>
                          </a:solidFill>
                          <a:latin typeface="+mn-lt"/>
                          <a:ea typeface="+mn-ea"/>
                          <a:cs typeface="+mn-cs"/>
                        </a:rPr>
                        <a:t>related</a:t>
                      </a:r>
                      <a:r>
                        <a:rPr lang="es-ES" sz="1600" b="1" kern="1200" dirty="0" smtClean="0">
                          <a:solidFill>
                            <a:srgbClr val="264D74"/>
                          </a:solidFill>
                          <a:latin typeface="+mn-lt"/>
                          <a:ea typeface="+mn-ea"/>
                          <a:cs typeface="+mn-cs"/>
                        </a:rPr>
                        <a:t> to </a:t>
                      </a:r>
                      <a:r>
                        <a:rPr lang="es-ES" sz="1600" b="1" kern="1200" dirty="0" err="1" smtClean="0">
                          <a:solidFill>
                            <a:srgbClr val="264D74"/>
                          </a:solidFill>
                          <a:latin typeface="+mn-lt"/>
                          <a:ea typeface="+mn-ea"/>
                          <a:cs typeface="+mn-cs"/>
                        </a:rPr>
                        <a:t>amount</a:t>
                      </a:r>
                      <a:r>
                        <a:rPr lang="es-ES" sz="1600" b="1" kern="1200" dirty="0" smtClean="0">
                          <a:solidFill>
                            <a:srgbClr val="264D74"/>
                          </a:solidFill>
                          <a:latin typeface="+mn-lt"/>
                          <a:ea typeface="+mn-ea"/>
                          <a:cs typeface="+mn-cs"/>
                        </a:rPr>
                        <a:t> of gas, </a:t>
                      </a:r>
                      <a:r>
                        <a:rPr lang="es-ES" sz="1600" b="1" kern="1200" dirty="0" err="1" smtClean="0">
                          <a:solidFill>
                            <a:srgbClr val="264D74"/>
                          </a:solidFill>
                          <a:latin typeface="+mn-lt"/>
                          <a:ea typeface="+mn-ea"/>
                          <a:cs typeface="+mn-cs"/>
                        </a:rPr>
                        <a:t>inflows</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outflows</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available</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storage</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capacity</a:t>
                      </a:r>
                      <a:r>
                        <a:rPr lang="es-ES" sz="1600" b="1" kern="1200" baseline="0" dirty="0" smtClean="0">
                          <a:solidFill>
                            <a:srgbClr val="264D74"/>
                          </a:solidFill>
                          <a:latin typeface="+mn-lt"/>
                          <a:ea typeface="+mn-ea"/>
                          <a:cs typeface="+mn-cs"/>
                        </a:rPr>
                        <a:t> and</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tariffs</a:t>
                      </a:r>
                      <a:r>
                        <a:rPr lang="es-ES" sz="1600" b="1" kern="1200" dirty="0" smtClean="0">
                          <a:solidFill>
                            <a:srgbClr val="264D74"/>
                          </a:solidFill>
                          <a:latin typeface="+mn-lt"/>
                          <a:ea typeface="+mn-ea"/>
                          <a:cs typeface="+mn-cs"/>
                        </a:rPr>
                        <a:t> are </a:t>
                      </a:r>
                      <a:r>
                        <a:rPr lang="es-ES" sz="1600" b="1" kern="1200" dirty="0" err="1" smtClean="0">
                          <a:solidFill>
                            <a:srgbClr val="264D74"/>
                          </a:solidFill>
                          <a:latin typeface="+mn-lt"/>
                          <a:ea typeface="+mn-ea"/>
                          <a:cs typeface="+mn-cs"/>
                        </a:rPr>
                        <a:t>being</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published</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by</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other</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market</a:t>
                      </a:r>
                      <a:r>
                        <a:rPr lang="es-ES" sz="1600" b="1" kern="1200" dirty="0" smtClean="0">
                          <a:solidFill>
                            <a:srgbClr val="264D74"/>
                          </a:solidFill>
                          <a:latin typeface="+mn-lt"/>
                          <a:ea typeface="+mn-ea"/>
                          <a:cs typeface="+mn-cs"/>
                        </a:rPr>
                        <a:t> </a:t>
                      </a:r>
                      <a:r>
                        <a:rPr lang="es-ES" sz="1600" b="1" kern="1200" dirty="0" err="1" smtClean="0">
                          <a:solidFill>
                            <a:srgbClr val="264D74"/>
                          </a:solidFill>
                          <a:latin typeface="+mn-lt"/>
                          <a:ea typeface="+mn-ea"/>
                          <a:cs typeface="+mn-cs"/>
                        </a:rPr>
                        <a:t>agents</a:t>
                      </a:r>
                      <a:endParaRPr lang="es-ES" sz="1600" b="1" kern="1200" dirty="0">
                        <a:solidFill>
                          <a:srgbClr val="264D74"/>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
        <p:nvSpPr>
          <p:cNvPr id="12" name="Rectangle 469"/>
          <p:cNvSpPr>
            <a:spLocks noChangeArrowheads="1"/>
          </p:cNvSpPr>
          <p:nvPr/>
        </p:nvSpPr>
        <p:spPr bwMode="auto">
          <a:xfrm>
            <a:off x="3714744" y="2428868"/>
            <a:ext cx="5143536" cy="3929090"/>
          </a:xfrm>
          <a:prstGeom prst="rect">
            <a:avLst/>
          </a:prstGeom>
          <a:noFill/>
          <a:ln w="9525">
            <a:noFill/>
            <a:miter lim="800000"/>
            <a:headEnd/>
            <a:tailEnd/>
          </a:ln>
        </p:spPr>
        <p:txBody>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among LSOs about some transparency requirements </a:t>
            </a:r>
            <a:r>
              <a:rPr lang="en-GB" dirty="0" smtClean="0"/>
              <a:t>(i.e., requirements that  are considered “not applicable”).</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LSOs but by TSO</a:t>
            </a:r>
            <a:r>
              <a:rPr lang="en-GB" dirty="0" smtClean="0"/>
              <a:t>. This difficult  is easy to overcome with links to TSOs’ website.</a:t>
            </a: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100% </a:t>
            </a:r>
            <a:r>
              <a:rPr lang="en-GB" dirty="0" smtClean="0"/>
              <a:t>of requirements met (*).</a:t>
            </a:r>
          </a:p>
          <a:p>
            <a:pPr marL="534988" indent="-179388" algn="just" defTabSz="336550" eaLnBrk="0" hangingPunct="0">
              <a:spcBef>
                <a:spcPts val="600"/>
              </a:spcBef>
              <a:spcAft>
                <a:spcPts val="600"/>
              </a:spcAft>
              <a:buClr>
                <a:srgbClr val="264D74"/>
              </a:buClr>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graphicFrame>
        <p:nvGraphicFramePr>
          <p:cNvPr id="13" name="2 Gráfico"/>
          <p:cNvGraphicFramePr/>
          <p:nvPr/>
        </p:nvGraphicFramePr>
        <p:xfrm>
          <a:off x="357158" y="2214554"/>
          <a:ext cx="3429024" cy="3643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Rectángulo"/>
          <p:cNvSpPr/>
          <p:nvPr/>
        </p:nvSpPr>
        <p:spPr>
          <a:xfrm>
            <a:off x="285720" y="1643050"/>
            <a:ext cx="8429684" cy="461665"/>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5) </a:t>
            </a:r>
            <a:r>
              <a:rPr lang="en-GB" sz="2400" b="1" u="sng" dirty="0" smtClean="0"/>
              <a:t>LSOs transparency: preliminary conclusions</a:t>
            </a:r>
            <a:endParaRPr lang="en-GB" sz="2400" u="sng" dirty="0" smtClean="0"/>
          </a:p>
        </p:txBody>
      </p:sp>
      <p:sp>
        <p:nvSpPr>
          <p:cNvPr id="15" name="14 Rectángulo"/>
          <p:cNvSpPr/>
          <p:nvPr/>
        </p:nvSpPr>
        <p:spPr>
          <a:xfrm>
            <a:off x="357158" y="5786454"/>
            <a:ext cx="3357586" cy="830997"/>
          </a:xfrm>
          <a:prstGeom prst="rect">
            <a:avLst/>
          </a:prstGeom>
        </p:spPr>
        <p:txBody>
          <a:bodyPr wrap="square">
            <a:spAutoFit/>
          </a:bodyPr>
          <a:lstStyle/>
          <a:p>
            <a:r>
              <a:rPr lang="en-GB" sz="1200" b="1" dirty="0" smtClean="0"/>
              <a:t>(*)</a:t>
            </a:r>
            <a:r>
              <a:rPr lang="en-GB" sz="1200" dirty="0" smtClean="0"/>
              <a:t> taking into account that some requirements are complied providing, in LSO’ web, the relevant link to the market agent’ web where information is published.</a:t>
            </a:r>
            <a:endParaRPr lang="es-ES" sz="1200" dirty="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69"/>
          <p:cNvSpPr>
            <a:spLocks noChangeArrowheads="1"/>
          </p:cNvSpPr>
          <p:nvPr/>
        </p:nvSpPr>
        <p:spPr bwMode="auto">
          <a:xfrm>
            <a:off x="3643306" y="2428868"/>
            <a:ext cx="5214974" cy="2928958"/>
          </a:xfrm>
          <a:prstGeom prst="rect">
            <a:avLst/>
          </a:prstGeom>
          <a:noFill/>
          <a:ln w="9525">
            <a:noFill/>
            <a:miter lim="800000"/>
            <a:headEnd/>
            <a:tailEnd/>
          </a:ln>
        </p:spPr>
        <p:txBody>
          <a:bodyPr/>
          <a:lstStyle/>
          <a:p>
            <a:pPr marL="534988" indent="-179388" algn="just" defTabSz="336550" eaLnBrk="0" hangingPunct="0">
              <a:spcBef>
                <a:spcPts val="600"/>
              </a:spcBef>
              <a:spcAft>
                <a:spcPts val="600"/>
              </a:spcAft>
              <a:buClr>
                <a:srgbClr val="264D74"/>
              </a:buClr>
              <a:buFont typeface="Arial" pitchFamily="34" charset="0"/>
              <a:buChar char="•"/>
            </a:pPr>
            <a:r>
              <a:rPr lang="en-GB" dirty="0" smtClean="0"/>
              <a:t>There are </a:t>
            </a:r>
            <a:r>
              <a:rPr lang="en-GB" b="1" dirty="0" smtClean="0"/>
              <a:t>some misunderstandings among SSOs about some transparency requirements </a:t>
            </a:r>
            <a:r>
              <a:rPr lang="en-GB" dirty="0" smtClean="0"/>
              <a:t>(i.e., requirements that  are considered “not applicable”). </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There’s </a:t>
            </a:r>
            <a:r>
              <a:rPr lang="en-GB" b="1" dirty="0" smtClean="0"/>
              <a:t>information not published directly by the SSOs but by TSO</a:t>
            </a:r>
            <a:r>
              <a:rPr lang="en-GB" dirty="0" smtClean="0"/>
              <a:t>. This difficult is easy to overcome with links to TSOs’ website.</a:t>
            </a:r>
          </a:p>
          <a:p>
            <a:pPr marL="534988" indent="-179388" algn="just" defTabSz="336550" eaLnBrk="0" hangingPunct="0">
              <a:spcBef>
                <a:spcPts val="600"/>
              </a:spcBef>
              <a:spcAft>
                <a:spcPts val="600"/>
              </a:spcAft>
              <a:buClr>
                <a:srgbClr val="264D74"/>
              </a:buClr>
              <a:buFont typeface="Arial" pitchFamily="34" charset="0"/>
              <a:buChar char="•"/>
            </a:pPr>
            <a:r>
              <a:rPr lang="en-GB" b="1" dirty="0" smtClean="0"/>
              <a:t>100%</a:t>
            </a:r>
            <a:r>
              <a:rPr lang="en-GB" dirty="0" smtClean="0"/>
              <a:t> of requirements met (*).</a:t>
            </a:r>
          </a:p>
          <a:p>
            <a:pPr marL="534988" indent="-179388" algn="just" defTabSz="336550" eaLnBrk="0" hangingPunct="0">
              <a:spcBef>
                <a:spcPts val="600"/>
              </a:spcBef>
              <a:spcAft>
                <a:spcPts val="600"/>
              </a:spcAft>
              <a:buClr>
                <a:srgbClr val="264D74"/>
              </a:buClr>
              <a:buFont typeface="Arial" pitchFamily="34" charset="0"/>
              <a:buChar char="•"/>
            </a:pPr>
            <a:endParaRPr lang="en-GB" dirty="0" smtClean="0">
              <a:solidFill>
                <a:srgbClr val="264D74"/>
              </a:solidFill>
            </a:endParaRPr>
          </a:p>
          <a:p>
            <a:pPr marL="534988" indent="-179388" algn="just" defTabSz="336550" eaLnBrk="0" hangingPunct="0">
              <a:spcBef>
                <a:spcPts val="600"/>
              </a:spcBef>
              <a:spcAft>
                <a:spcPts val="600"/>
              </a:spcAft>
              <a:buClr>
                <a:srgbClr val="264D74"/>
              </a:buClr>
            </a:pPr>
            <a:endParaRPr lang="en-GB" dirty="0" smtClean="0">
              <a:solidFill>
                <a:srgbClr val="264D74"/>
              </a:solidFill>
            </a:endParaRPr>
          </a:p>
          <a:p>
            <a:pPr marL="812800" lvl="1"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dirty="0" smtClean="0">
              <a:solidFill>
                <a:srgbClr val="264D74"/>
              </a:solidFill>
            </a:endParaRPr>
          </a:p>
          <a:p>
            <a:pPr marL="355600" indent="-177800" algn="just" defTabSz="336550" eaLnBrk="0" hangingPunct="0">
              <a:spcBef>
                <a:spcPts val="600"/>
              </a:spcBef>
              <a:spcAft>
                <a:spcPts val="600"/>
              </a:spcAft>
              <a:buClr>
                <a:srgbClr val="264D74"/>
              </a:buClr>
            </a:pPr>
            <a:endParaRPr lang="en-GB" i="1" u="sng" dirty="0">
              <a:solidFill>
                <a:srgbClr val="264D74"/>
              </a:solidFill>
            </a:endParaRPr>
          </a:p>
        </p:txBody>
      </p:sp>
      <p:sp>
        <p:nvSpPr>
          <p:cNvPr id="7" name="6 Rectángulo"/>
          <p:cNvSpPr/>
          <p:nvPr/>
        </p:nvSpPr>
        <p:spPr>
          <a:xfrm>
            <a:off x="285720" y="1643050"/>
            <a:ext cx="7715304" cy="461665"/>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6) </a:t>
            </a:r>
            <a:r>
              <a:rPr lang="en-GB" sz="2400" b="1" u="sng" dirty="0" smtClean="0"/>
              <a:t>SSOs transparency: preliminary conclusions</a:t>
            </a:r>
          </a:p>
        </p:txBody>
      </p:sp>
      <p:graphicFrame>
        <p:nvGraphicFramePr>
          <p:cNvPr id="8" name="3 Gráfico"/>
          <p:cNvGraphicFramePr/>
          <p:nvPr/>
        </p:nvGraphicFramePr>
        <p:xfrm>
          <a:off x="214282" y="2214554"/>
          <a:ext cx="3643338" cy="3643338"/>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357158" y="5857892"/>
            <a:ext cx="3357586" cy="830997"/>
          </a:xfrm>
          <a:prstGeom prst="rect">
            <a:avLst/>
          </a:prstGeom>
        </p:spPr>
        <p:txBody>
          <a:bodyPr wrap="square">
            <a:spAutoFit/>
          </a:bodyPr>
          <a:lstStyle/>
          <a:p>
            <a:r>
              <a:rPr lang="en-GB" sz="1200" b="1" dirty="0" smtClean="0"/>
              <a:t>(*)</a:t>
            </a:r>
            <a:r>
              <a:rPr lang="en-GB" sz="1200" dirty="0" smtClean="0"/>
              <a:t> taking into account that some requirements are complied providing, in SSO’ web, the relevant link to the market agent’ web where information is published.</a:t>
            </a:r>
            <a:endParaRPr lang="es-ES" sz="1200" dirty="0"/>
          </a:p>
        </p:txBody>
      </p:sp>
      <p:sp>
        <p:nvSpPr>
          <p:cNvPr id="11" name="5 Título"/>
          <p:cNvSpPr txBox="1">
            <a:spLocks/>
          </p:cNvSpPr>
          <p:nvPr/>
        </p:nvSpPr>
        <p:spPr bwMode="gray">
          <a:xfrm>
            <a:off x="714349" y="571480"/>
            <a:ext cx="8429652"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2550" marR="0" lvl="0" indent="9525" algn="l" defTabSz="914400" rtl="0" eaLnBrk="0" fontAlgn="base" latinLnBrk="0" hangingPunct="0">
              <a:lnSpc>
                <a:spcPct val="120000"/>
              </a:lnSpc>
              <a:spcBef>
                <a:spcPts val="600"/>
              </a:spcBef>
              <a:spcAft>
                <a:spcPts val="200"/>
              </a:spcAft>
              <a:buClrTx/>
              <a:buSzTx/>
              <a:buFontTx/>
              <a:buNone/>
              <a:tabLst/>
              <a:defRPr/>
            </a:pPr>
            <a:r>
              <a:rPr kumimoji="0" lang="en-US" sz="2600" b="0" i="0" u="none" strike="noStrike" kern="0" cap="none" spc="0" normalizeH="0" baseline="0" noProof="0" smtClean="0">
                <a:ln>
                  <a:noFill/>
                </a:ln>
                <a:solidFill>
                  <a:schemeClr val="tx1"/>
                </a:solidFill>
                <a:effectLst/>
                <a:uLnTx/>
                <a:uFillTx/>
                <a:latin typeface="+mj-lt"/>
                <a:ea typeface="ＭＳ Ｐゴシック" pitchFamily="-108" charset="-128"/>
                <a:cs typeface="+mj-cs"/>
              </a:rPr>
              <a:t>VI.1 Public Consultation on compliance with Regulation 715/2009: state of the art </a:t>
            </a:r>
            <a:r>
              <a:rPr kumimoji="0" lang="en-US" sz="2600" b="0" i="0" u="none" strike="noStrike" kern="0" cap="none" spc="0" normalizeH="0" baseline="0" noProof="0" smtClean="0">
                <a:ln>
                  <a:noFill/>
                </a:ln>
                <a:solidFill>
                  <a:srgbClr val="264D74"/>
                </a:solidFill>
                <a:effectLst/>
                <a:uLnTx/>
                <a:uFillTx/>
                <a:latin typeface="+mj-lt"/>
                <a:ea typeface="ＭＳ Ｐゴシック" pitchFamily="-108" charset="-128"/>
                <a:cs typeface="+mj-cs"/>
              </a:rPr>
              <a:t/>
            </a:r>
            <a:br>
              <a:rPr kumimoji="0" lang="en-US" sz="2600" b="0" i="0" u="none" strike="noStrike" kern="0" cap="none" spc="0" normalizeH="0" baseline="0" noProof="0" smtClean="0">
                <a:ln>
                  <a:noFill/>
                </a:ln>
                <a:solidFill>
                  <a:srgbClr val="264D74"/>
                </a:solidFill>
                <a:effectLst/>
                <a:uLnTx/>
                <a:uFillTx/>
                <a:latin typeface="+mj-lt"/>
                <a:ea typeface="ＭＳ Ｐゴシック" pitchFamily="-108" charset="-128"/>
                <a:cs typeface="+mj-cs"/>
              </a:rPr>
            </a:br>
            <a:r>
              <a:rPr kumimoji="0" lang="en-US" sz="3200" b="0" i="0" u="none" strike="noStrike" kern="0" cap="none" spc="0" normalizeH="0" baseline="0" noProof="0" smtClean="0">
                <a:ln>
                  <a:noFill/>
                </a:ln>
                <a:solidFill>
                  <a:srgbClr val="264D74"/>
                </a:solidFill>
                <a:effectLst/>
                <a:uLnTx/>
                <a:uFillTx/>
                <a:latin typeface="+mj-lt"/>
                <a:ea typeface="ＭＳ Ｐゴシック" pitchFamily="-108" charset="-128"/>
                <a:cs typeface="+mj-cs"/>
              </a:rPr>
              <a:t> </a:t>
            </a:r>
            <a:r>
              <a:rPr kumimoji="0" lang="en-US" sz="3200" b="0" i="0" u="none" strike="noStrike" kern="0" cap="none" spc="0" normalizeH="0" baseline="0" noProof="0" smtClean="0">
                <a:ln>
                  <a:noFill/>
                </a:ln>
                <a:solidFill>
                  <a:srgbClr val="FF0000"/>
                </a:solidFill>
                <a:effectLst/>
                <a:uLnTx/>
                <a:uFillTx/>
                <a:latin typeface="+mj-lt"/>
                <a:ea typeface="ＭＳ Ｐゴシック" pitchFamily="-108" charset="-128"/>
                <a:cs typeface="+mj-cs"/>
              </a:rPr>
              <a:t/>
            </a:r>
            <a:br>
              <a:rPr kumimoji="0" lang="en-US" sz="3200" b="0" i="0" u="none" strike="noStrike" kern="0" cap="none" spc="0" normalizeH="0" baseline="0" noProof="0" smtClean="0">
                <a:ln>
                  <a:noFill/>
                </a:ln>
                <a:solidFill>
                  <a:srgbClr val="FF0000"/>
                </a:solidFill>
                <a:effectLst/>
                <a:uLnTx/>
                <a:uFillTx/>
                <a:latin typeface="+mj-lt"/>
                <a:ea typeface="ＭＳ Ｐゴシック" pitchFamily="-108" charset="-128"/>
                <a:cs typeface="+mj-cs"/>
              </a:rPr>
            </a:br>
            <a:endParaRPr kumimoji="0" lang="es-ES" sz="3200" b="0" i="0" u="none" strike="noStrike" kern="0" cap="none" spc="0" normalizeH="0" baseline="0" noProof="0" dirty="0">
              <a:ln>
                <a:noFill/>
              </a:ln>
              <a:solidFill>
                <a:schemeClr val="tx1"/>
              </a:solidFill>
              <a:effectLst/>
              <a:uLnTx/>
              <a:uFillTx/>
              <a:latin typeface="+mj-lt"/>
              <a:ea typeface="ＭＳ Ｐゴシック" pitchFamily="-108" charset="-128"/>
              <a:cs typeface="+mj-cs"/>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7" name="6 Rectángulo"/>
          <p:cNvSpPr/>
          <p:nvPr/>
        </p:nvSpPr>
        <p:spPr>
          <a:xfrm>
            <a:off x="285720" y="1500174"/>
            <a:ext cx="8858280" cy="5416868"/>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7) </a:t>
            </a:r>
            <a:r>
              <a:rPr lang="en-GB" sz="2400" b="1" u="sng" dirty="0" smtClean="0"/>
              <a:t>Public Consultation</a:t>
            </a:r>
          </a:p>
          <a:p>
            <a:pPr marL="355600" indent="-177800" defTabSz="336550" eaLnBrk="0" hangingPunct="0">
              <a:spcBef>
                <a:spcPts val="600"/>
              </a:spcBef>
              <a:spcAft>
                <a:spcPts val="600"/>
              </a:spcAft>
              <a:buClr>
                <a:srgbClr val="264D74"/>
              </a:buClr>
            </a:pPr>
            <a:r>
              <a:rPr lang="en-GB" sz="1400" b="1" u="sng" dirty="0" smtClean="0">
                <a:solidFill>
                  <a:srgbClr val="0000FF"/>
                </a:solidFill>
              </a:rPr>
              <a:t>http://www.acer.europa.eu/portal/page/portal/ACER_HOME/Activities/Regional_Initiatives/Gas_Regional_Initiatives/South/Public%20Consultation/Public_Consultation_on_Transparency</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Invitation letter to stakeholders – welcome their views 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Quality , consistency, frequency and availability of the information.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Responses accurately reflect the public information.</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User-friendly, available free of charge, without subscription, free of register.</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Close to real time, a soon as it is available to the TSO.</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In a meaningful, quantifiably clear and easily accessible way, non-discriminatory basis.</a:t>
            </a:r>
          </a:p>
          <a:p>
            <a:pPr marL="992188" lvl="1" indent="-179388" algn="just" defTabSz="336550" eaLnBrk="0" hangingPunct="0">
              <a:spcBef>
                <a:spcPts val="600"/>
              </a:spcBef>
              <a:spcAft>
                <a:spcPts val="600"/>
              </a:spcAft>
              <a:buClr>
                <a:srgbClr val="264D74"/>
              </a:buClr>
              <a:buFont typeface="Wingdings" pitchFamily="2" charset="2"/>
              <a:buChar char="ü"/>
            </a:pPr>
            <a:r>
              <a:rPr lang="en-GB" sz="1600" dirty="0" smtClean="0"/>
              <a:t>In a time-frame compatible with the facility users’ reasonable commercial needs.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Summary tables of the Preliminary findings prepared by NRAs.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Fully access to all operators’ questionnaires.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Comments to be received until 20</a:t>
            </a:r>
            <a:r>
              <a:rPr lang="en-GB" baseline="30000" dirty="0" smtClean="0"/>
              <a:t>th</a:t>
            </a:r>
            <a:r>
              <a:rPr lang="en-GB" dirty="0" smtClean="0"/>
              <a:t> April to </a:t>
            </a:r>
            <a:r>
              <a:rPr lang="en-GB" dirty="0" smtClean="0">
                <a:hlinkClick r:id="rId3"/>
              </a:rPr>
              <a:t>abg@cne.es</a:t>
            </a:r>
            <a:r>
              <a:rPr lang="en-GB" dirty="0" smtClean="0"/>
              <a:t> and </a:t>
            </a:r>
            <a:r>
              <a:rPr lang="en-GB" dirty="0" smtClean="0">
                <a:hlinkClick r:id="rId4"/>
              </a:rPr>
              <a:t>icb@cne.es</a:t>
            </a:r>
            <a:endParaRPr lang="en-GB" dirty="0" smtClean="0"/>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5" name="4 Rectángulo"/>
          <p:cNvSpPr/>
          <p:nvPr/>
        </p:nvSpPr>
        <p:spPr>
          <a:xfrm>
            <a:off x="0" y="1857364"/>
            <a:ext cx="8858280" cy="2462213"/>
          </a:xfrm>
          <a:prstGeom prst="rect">
            <a:avLst/>
          </a:prstGeom>
        </p:spPr>
        <p:txBody>
          <a:bodyPr wrap="square">
            <a:spAutoFit/>
          </a:bodyPr>
          <a:lstStyle/>
          <a:p>
            <a:pPr marL="355600" indent="-177800" algn="just" defTabSz="336550" eaLnBrk="0" hangingPunct="0">
              <a:spcBef>
                <a:spcPts val="600"/>
              </a:spcBef>
              <a:spcAft>
                <a:spcPts val="600"/>
              </a:spcAft>
              <a:buClr>
                <a:srgbClr val="264D74"/>
              </a:buClr>
            </a:pPr>
            <a:r>
              <a:rPr lang="en-GB" sz="2400" b="1" dirty="0" smtClean="0"/>
              <a:t>8) </a:t>
            </a:r>
            <a:r>
              <a:rPr lang="en-GB" sz="2400" b="1" u="sng" dirty="0" smtClean="0"/>
              <a:t>Next steps</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Public Consultation will be closed on 20 April.</a:t>
            </a:r>
          </a:p>
          <a:p>
            <a:pPr marL="534988" indent="-179388" algn="just" defTabSz="336550" eaLnBrk="0" hangingPunct="0">
              <a:spcBef>
                <a:spcPts val="600"/>
              </a:spcBef>
              <a:spcAft>
                <a:spcPts val="600"/>
              </a:spcAft>
              <a:buClr>
                <a:srgbClr val="264D74"/>
              </a:buClr>
              <a:buFont typeface="Arial" pitchFamily="34" charset="0"/>
              <a:buChar char="•"/>
            </a:pPr>
            <a:r>
              <a:rPr lang="en-GB" dirty="0" smtClean="0"/>
              <a:t>Regulators to study the comments received from stakeholders.</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t>Regulators to keep contact with operators to communicate Stakeholders’ responses.</a:t>
            </a:r>
          </a:p>
          <a:p>
            <a:pPr marL="534988" lvl="0" indent="-179388" algn="just" defTabSz="336550" eaLnBrk="0" hangingPunct="0">
              <a:spcBef>
                <a:spcPts val="600"/>
              </a:spcBef>
              <a:spcAft>
                <a:spcPts val="600"/>
              </a:spcAft>
              <a:buClr>
                <a:srgbClr val="264D74"/>
              </a:buClr>
              <a:buFont typeface="Arial" pitchFamily="34" charset="0"/>
              <a:buChar char="•"/>
            </a:pPr>
            <a:r>
              <a:rPr lang="en-GB" dirty="0" smtClean="0"/>
              <a:t>Proposal </a:t>
            </a:r>
            <a:r>
              <a:rPr lang="en-GB" smtClean="0"/>
              <a:t>of work </a:t>
            </a:r>
            <a:r>
              <a:rPr lang="en-GB" dirty="0" smtClean="0"/>
              <a:t>to be done to improve the compliance on transparency.</a:t>
            </a:r>
          </a:p>
        </p:txBody>
      </p:sp>
      <p:sp>
        <p:nvSpPr>
          <p:cNvPr id="8" name="5 Título"/>
          <p:cNvSpPr>
            <a:spLocks noGrp="1"/>
          </p:cNvSpPr>
          <p:nvPr>
            <p:ph type="title"/>
          </p:nvPr>
        </p:nvSpPr>
        <p:spPr>
          <a:xfrm>
            <a:off x="714349" y="571480"/>
            <a:ext cx="8429652" cy="1039813"/>
          </a:xfrm>
        </p:spPr>
        <p:txBody>
          <a:bodyPr/>
          <a:lstStyle/>
          <a:p>
            <a:pPr marL="82550" indent="9525">
              <a:lnSpc>
                <a:spcPct val="120000"/>
              </a:lnSpc>
              <a:spcBef>
                <a:spcPts val="600"/>
              </a:spcBef>
              <a:spcAft>
                <a:spcPts val="200"/>
              </a:spcAft>
            </a:pPr>
            <a:r>
              <a:rPr lang="en-US" sz="2600" dirty="0" smtClean="0"/>
              <a:t>VI.1 Public Consultation on compliance with Regulation 715/2009: state of the art </a:t>
            </a:r>
            <a:r>
              <a:rPr lang="en-US" sz="2600" dirty="0" smtClean="0">
                <a:solidFill>
                  <a:srgbClr val="264D74"/>
                </a:solidFill>
              </a:rPr>
              <a:t/>
            </a:r>
            <a:br>
              <a:rPr lang="en-US" sz="2600" dirty="0" smtClean="0">
                <a:solidFill>
                  <a:srgbClr val="264D74"/>
                </a:solidFill>
              </a:rPr>
            </a:br>
            <a:r>
              <a:rPr lang="en-US" dirty="0" smtClean="0">
                <a:solidFill>
                  <a:srgbClr val="264D74"/>
                </a:solidFill>
              </a:rPr>
              <a:t> </a:t>
            </a:r>
            <a:r>
              <a:rPr lang="en-US" dirty="0" smtClean="0">
                <a:solidFill>
                  <a:srgbClr val="FF0000"/>
                </a:solidFill>
              </a:rPr>
              <a:t/>
            </a:r>
            <a:br>
              <a:rPr lang="en-US" dirty="0" smtClean="0">
                <a:solidFill>
                  <a:srgbClr val="FF0000"/>
                </a:solidFill>
              </a:rPr>
            </a:br>
            <a:endParaRPr lang="es-ES"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VII.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214282" y="4214818"/>
            <a:ext cx="2160240" cy="1440160"/>
          </a:xfrm>
          <a:prstGeom prst="rect">
            <a:avLst/>
          </a:prstGeom>
          <a:noFill/>
          <a:ln w="9525">
            <a:noFill/>
            <a:miter lim="800000"/>
            <a:headEnd/>
            <a:tailEnd/>
          </a:ln>
          <a:effectLst/>
        </p:spPr>
      </p:pic>
      <p:sp>
        <p:nvSpPr>
          <p:cNvPr id="9" name="8 CuadroTexto"/>
          <p:cNvSpPr txBox="1"/>
          <p:nvPr/>
        </p:nvSpPr>
        <p:spPr>
          <a:xfrm>
            <a:off x="214282" y="6072206"/>
            <a:ext cx="8715436" cy="707886"/>
          </a:xfrm>
          <a:prstGeom prst="rect">
            <a:avLst/>
          </a:prstGeom>
          <a:noFill/>
        </p:spPr>
        <p:txBody>
          <a:bodyPr wrap="square" rtlCol="0">
            <a:spAutoFit/>
          </a:bodyPr>
          <a:lstStyle/>
          <a:p>
            <a:r>
              <a:rPr lang="es-ES" sz="2000" b="1" dirty="0" smtClean="0"/>
              <a:t>NEXT MEETING: 16</a:t>
            </a:r>
            <a:r>
              <a:rPr lang="es-ES" sz="2000" b="1" baseline="30000" dirty="0" smtClean="0"/>
              <a:t>th</a:t>
            </a:r>
            <a:r>
              <a:rPr lang="es-ES" sz="2000" b="1" dirty="0" smtClean="0"/>
              <a:t> SG MEETING </a:t>
            </a:r>
            <a:r>
              <a:rPr lang="es-ES" sz="2000" b="1" dirty="0" err="1" smtClean="0"/>
              <a:t>is</a:t>
            </a:r>
            <a:r>
              <a:rPr lang="es-ES" sz="2000" b="1" dirty="0" smtClean="0"/>
              <a:t> </a:t>
            </a:r>
            <a:r>
              <a:rPr lang="es-ES" sz="2000" b="1" dirty="0" err="1" smtClean="0"/>
              <a:t>proposed</a:t>
            </a:r>
            <a:r>
              <a:rPr lang="es-ES" sz="2000" b="1" dirty="0" smtClean="0"/>
              <a:t> 29</a:t>
            </a:r>
            <a:r>
              <a:rPr lang="es-ES" sz="2000" b="1" baseline="30000" dirty="0" smtClean="0"/>
              <a:t>th</a:t>
            </a:r>
            <a:r>
              <a:rPr lang="es-ES" sz="2000" b="1" dirty="0" smtClean="0"/>
              <a:t> </a:t>
            </a:r>
            <a:r>
              <a:rPr lang="es-ES" sz="2000" b="1" dirty="0" err="1" smtClean="0"/>
              <a:t>or</a:t>
            </a:r>
            <a:r>
              <a:rPr lang="es-ES" sz="2000" b="1" dirty="0" smtClean="0"/>
              <a:t> 30</a:t>
            </a:r>
            <a:r>
              <a:rPr lang="es-ES" sz="2000" b="1" baseline="30000" dirty="0" smtClean="0"/>
              <a:t>th</a:t>
            </a:r>
            <a:r>
              <a:rPr lang="es-ES" sz="2000" b="1" dirty="0" smtClean="0"/>
              <a:t> MAY. </a:t>
            </a:r>
          </a:p>
          <a:p>
            <a:pPr algn="ctr"/>
            <a:r>
              <a:rPr lang="es-ES" sz="2000" b="1" dirty="0" err="1" smtClean="0">
                <a:solidFill>
                  <a:srgbClr val="FF0000"/>
                </a:solidFill>
              </a:rPr>
              <a:t>To</a:t>
            </a:r>
            <a:r>
              <a:rPr lang="es-ES" sz="2000" b="1" dirty="0" smtClean="0">
                <a:solidFill>
                  <a:srgbClr val="FF0000"/>
                </a:solidFill>
              </a:rPr>
              <a:t> </a:t>
            </a:r>
            <a:r>
              <a:rPr lang="es-ES" sz="2000" b="1" dirty="0" err="1" smtClean="0">
                <a:solidFill>
                  <a:srgbClr val="FF0000"/>
                </a:solidFill>
              </a:rPr>
              <a:t>be</a:t>
            </a:r>
            <a:r>
              <a:rPr lang="es-ES" sz="2000" b="1" dirty="0" smtClean="0">
                <a:solidFill>
                  <a:srgbClr val="FF0000"/>
                </a:solidFill>
              </a:rPr>
              <a:t> </a:t>
            </a:r>
            <a:r>
              <a:rPr lang="es-ES" sz="2000" b="1" dirty="0" err="1" smtClean="0">
                <a:solidFill>
                  <a:srgbClr val="FF0000"/>
                </a:solidFill>
              </a:rPr>
              <a:t>decided</a:t>
            </a:r>
            <a:endParaRPr lang="es-ES" sz="2000" b="1" dirty="0">
              <a:solidFill>
                <a:srgbClr val="FF0000"/>
              </a:solidFill>
            </a:endParaRPr>
          </a:p>
        </p:txBody>
      </p:sp>
      <p:pic>
        <p:nvPicPr>
          <p:cNvPr id="3078" name="Picture 6"/>
          <p:cNvPicPr>
            <a:picLocks noChangeAspect="1" noChangeArrowheads="1"/>
          </p:cNvPicPr>
          <p:nvPr/>
        </p:nvPicPr>
        <p:blipFill>
          <a:blip r:embed="rId4" cstate="print"/>
          <a:srcRect/>
          <a:stretch>
            <a:fillRect/>
          </a:stretch>
        </p:blipFill>
        <p:spPr bwMode="auto">
          <a:xfrm>
            <a:off x="2714612" y="5215326"/>
            <a:ext cx="3705225" cy="495300"/>
          </a:xfrm>
          <a:prstGeom prst="rect">
            <a:avLst/>
          </a:prstGeom>
          <a:noFill/>
          <a:ln w="9525">
            <a:noFill/>
            <a:miter lim="800000"/>
            <a:headEnd/>
            <a:tailEnd/>
          </a:ln>
          <a:effectLst/>
        </p:spPr>
      </p:pic>
      <p:pic>
        <p:nvPicPr>
          <p:cNvPr id="12" name="Picture 1"/>
          <p:cNvPicPr>
            <a:picLocks noChangeAspect="1" noChangeArrowheads="1"/>
          </p:cNvPicPr>
          <p:nvPr/>
        </p:nvPicPr>
        <p:blipFill>
          <a:blip r:embed="rId5" cstate="print"/>
          <a:srcRect/>
          <a:stretch>
            <a:fillRect/>
          </a:stretch>
        </p:blipFill>
        <p:spPr bwMode="auto">
          <a:xfrm>
            <a:off x="157193" y="1392735"/>
            <a:ext cx="8772525" cy="2714625"/>
          </a:xfrm>
          <a:prstGeom prst="rect">
            <a:avLst/>
          </a:prstGeom>
          <a:noFill/>
          <a:ln w="9525">
            <a:noFill/>
            <a:miter lim="800000"/>
            <a:headEnd/>
            <a:tailEnd/>
          </a:ln>
          <a:effectLst/>
        </p:spPr>
      </p:pic>
      <p:pic>
        <p:nvPicPr>
          <p:cNvPr id="13" name="Picture 5"/>
          <p:cNvPicPr>
            <a:picLocks noChangeAspect="1" noChangeArrowheads="1"/>
          </p:cNvPicPr>
          <p:nvPr/>
        </p:nvPicPr>
        <p:blipFill>
          <a:blip r:embed="rId6" cstate="print"/>
          <a:srcRect/>
          <a:stretch>
            <a:fillRect/>
          </a:stretch>
        </p:blipFill>
        <p:spPr bwMode="auto">
          <a:xfrm>
            <a:off x="6929454" y="4215194"/>
            <a:ext cx="1885950" cy="495300"/>
          </a:xfrm>
          <a:prstGeom prst="rect">
            <a:avLst/>
          </a:prstGeom>
          <a:noFill/>
          <a:ln w="9525">
            <a:noFill/>
            <a:miter lim="800000"/>
            <a:headEnd/>
            <a:tailEnd/>
          </a:ln>
          <a:effectLst/>
        </p:spPr>
      </p:pic>
      <p:pic>
        <p:nvPicPr>
          <p:cNvPr id="14" name="Picture 2"/>
          <p:cNvPicPr>
            <a:picLocks noChangeAspect="1" noChangeArrowheads="1"/>
          </p:cNvPicPr>
          <p:nvPr/>
        </p:nvPicPr>
        <p:blipFill>
          <a:blip r:embed="rId7" cstate="print"/>
          <a:srcRect/>
          <a:stretch>
            <a:fillRect/>
          </a:stretch>
        </p:blipFill>
        <p:spPr bwMode="auto">
          <a:xfrm>
            <a:off x="2643174" y="4215196"/>
            <a:ext cx="1885950" cy="657225"/>
          </a:xfrm>
          <a:prstGeom prst="rect">
            <a:avLst/>
          </a:prstGeom>
          <a:noFill/>
          <a:ln w="9525">
            <a:noFill/>
            <a:miter lim="800000"/>
            <a:headEnd/>
            <a:tailEnd/>
          </a:ln>
          <a:effectLst/>
        </p:spPr>
      </p:pic>
      <p:pic>
        <p:nvPicPr>
          <p:cNvPr id="15" name="Picture 3"/>
          <p:cNvPicPr>
            <a:picLocks noChangeAspect="1" noChangeArrowheads="1"/>
          </p:cNvPicPr>
          <p:nvPr/>
        </p:nvPicPr>
        <p:blipFill>
          <a:blip r:embed="rId8" cstate="print"/>
          <a:srcRect/>
          <a:stretch>
            <a:fillRect/>
          </a:stretch>
        </p:blipFill>
        <p:spPr bwMode="auto">
          <a:xfrm>
            <a:off x="4714876" y="4203131"/>
            <a:ext cx="2071702" cy="819150"/>
          </a:xfrm>
          <a:prstGeom prst="rect">
            <a:avLst/>
          </a:prstGeom>
          <a:noFill/>
          <a:ln w="9525">
            <a:noFill/>
            <a:miter lim="800000"/>
            <a:headEnd/>
            <a:tailEnd/>
          </a:ln>
          <a:effectLst/>
        </p:spPr>
      </p:pic>
      <p:sp>
        <p:nvSpPr>
          <p:cNvPr id="16" name="3 Rectángulo"/>
          <p:cNvSpPr>
            <a:spLocks noChangeArrowheads="1"/>
          </p:cNvSpPr>
          <p:nvPr/>
        </p:nvSpPr>
        <p:spPr bwMode="auto">
          <a:xfrm>
            <a:off x="738098" y="676475"/>
            <a:ext cx="5286412" cy="561885"/>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VII.1 Meetings calendar</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00166" y="2857496"/>
            <a:ext cx="5929354" cy="617530"/>
          </a:xfrm>
        </p:spPr>
        <p:txBody>
          <a:bodyPr/>
          <a:lstStyle/>
          <a:p>
            <a:pPr algn="ctr">
              <a:buNone/>
            </a:pPr>
            <a:r>
              <a:rPr lang="es-ES" dirty="0" smtClean="0"/>
              <a:t>ANNEX: </a:t>
            </a:r>
            <a:r>
              <a:rPr lang="es-ES" dirty="0" err="1" smtClean="0"/>
              <a:t>Transparency</a:t>
            </a:r>
            <a:endParaRPr lang="es-ES" dirty="0"/>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sp>
        <p:nvSpPr>
          <p:cNvPr id="4" name="2 Marcador de contenido"/>
          <p:cNvSpPr>
            <a:spLocks noGrp="1"/>
          </p:cNvSpPr>
          <p:nvPr>
            <p:ph idx="1"/>
          </p:nvPr>
        </p:nvSpPr>
        <p:spPr>
          <a:xfrm>
            <a:off x="285720" y="1284150"/>
            <a:ext cx="8715436" cy="5097178"/>
          </a:xfrm>
        </p:spPr>
        <p:txBody>
          <a:bodyPr/>
          <a:lstStyle/>
          <a:p>
            <a:pPr marL="177800" indent="0">
              <a:lnSpc>
                <a:spcPct val="120000"/>
              </a:lnSpc>
              <a:buNone/>
            </a:pPr>
            <a:endParaRPr lang="en-US" sz="1800" dirty="0" smtClean="0"/>
          </a:p>
          <a:p>
            <a:pPr marL="457200" lvl="0" indent="-457200">
              <a:spcBef>
                <a:spcPts val="600"/>
              </a:spcBef>
              <a:spcAft>
                <a:spcPts val="600"/>
              </a:spcAft>
              <a:buSzPct val="100000"/>
              <a:buNone/>
            </a:pPr>
            <a:r>
              <a:rPr lang="en-US" sz="2400" b="1" dirty="0" smtClean="0"/>
              <a:t>The </a:t>
            </a:r>
            <a:r>
              <a:rPr lang="en-US" sz="2400" b="1" u="sng" dirty="0" smtClean="0"/>
              <a:t>South GRI updated its Work Plan </a:t>
            </a:r>
            <a:r>
              <a:rPr lang="en-US" sz="2400" b="1" dirty="0" smtClean="0"/>
              <a:t>2011-2014:</a:t>
            </a:r>
          </a:p>
          <a:p>
            <a:pPr marL="450850" lvl="1">
              <a:spcBef>
                <a:spcPts val="600"/>
              </a:spcBef>
              <a:spcAft>
                <a:spcPts val="600"/>
              </a:spcAft>
            </a:pPr>
            <a:r>
              <a:rPr lang="en-US" sz="2400" b="1" dirty="0" smtClean="0"/>
              <a:t>New issues/projects </a:t>
            </a:r>
            <a:r>
              <a:rPr lang="en-US" sz="1800" dirty="0" smtClean="0"/>
              <a:t>introduced in the Work Plan are</a:t>
            </a:r>
            <a:r>
              <a:rPr lang="en-US" sz="2400" dirty="0" smtClean="0"/>
              <a:t>:</a:t>
            </a:r>
          </a:p>
          <a:p>
            <a:pPr marL="712788" lvl="1" indent="-261938">
              <a:spcBef>
                <a:spcPts val="1200"/>
              </a:spcBef>
              <a:spcAft>
                <a:spcPts val="1200"/>
              </a:spcAft>
              <a:buSzPct val="100000"/>
              <a:buFont typeface="Wingdings" pitchFamily="2" charset="2"/>
              <a:buChar char="§"/>
            </a:pPr>
            <a:r>
              <a:rPr lang="en-US" sz="1800" b="1" dirty="0" smtClean="0"/>
              <a:t>10YNDP and PCIs: </a:t>
            </a:r>
            <a:r>
              <a:rPr lang="en-US" sz="1800" dirty="0" smtClean="0"/>
              <a:t>creation of a working group in the region in order to test the PCI identification process, proposed in the draft Regulation.</a:t>
            </a:r>
          </a:p>
          <a:p>
            <a:pPr marL="712788" lvl="1" indent="-261938">
              <a:spcBef>
                <a:spcPts val="600"/>
              </a:spcBef>
              <a:spcAft>
                <a:spcPts val="600"/>
              </a:spcAft>
              <a:buSzPct val="100000"/>
              <a:buFont typeface="Wingdings" pitchFamily="2" charset="2"/>
              <a:buChar char="§"/>
            </a:pPr>
            <a:r>
              <a:rPr lang="en-US" sz="1800" b="1" dirty="0" err="1" smtClean="0"/>
              <a:t>SoS</a:t>
            </a:r>
            <a:r>
              <a:rPr lang="en-US" sz="1800" b="1" dirty="0" smtClean="0"/>
              <a:t>: </a:t>
            </a:r>
            <a:r>
              <a:rPr lang="en-US" sz="1800" dirty="0" smtClean="0"/>
              <a:t>the aim is to provide</a:t>
            </a:r>
            <a:r>
              <a:rPr lang="en-US" sz="1800" dirty="0" smtClean="0">
                <a:solidFill>
                  <a:srgbClr val="FF0000"/>
                </a:solidFill>
              </a:rPr>
              <a:t> </a:t>
            </a:r>
            <a:r>
              <a:rPr lang="en-US" sz="1800" dirty="0" smtClean="0"/>
              <a:t>competent authorities on </a:t>
            </a:r>
            <a:r>
              <a:rPr lang="en-US" sz="1800" dirty="0" err="1" smtClean="0"/>
              <a:t>SoS</a:t>
            </a:r>
            <a:r>
              <a:rPr lang="en-US" sz="1800" dirty="0" smtClean="0"/>
              <a:t> with a forum to update progress on the Regulation 994/2010 implementation, as well as to contribute to the elaboration of the preventive action plans by promoting stakeholders participation in public consultations. </a:t>
            </a:r>
          </a:p>
          <a:p>
            <a:pPr marL="903288" lvl="1" indent="-190500">
              <a:spcBef>
                <a:spcPts val="600"/>
              </a:spcBef>
              <a:spcAft>
                <a:spcPts val="600"/>
              </a:spcAft>
              <a:buSzPct val="100000"/>
              <a:buFont typeface="Wingdings" pitchFamily="2" charset="2"/>
              <a:buChar char="ü"/>
            </a:pPr>
            <a:endParaRPr lang="en-US" sz="1800" b="1" dirty="0" smtClean="0"/>
          </a:p>
          <a:p>
            <a:pPr marL="450850" lvl="1">
              <a:spcBef>
                <a:spcPts val="600"/>
              </a:spcBef>
              <a:spcAft>
                <a:spcPts val="600"/>
              </a:spcAft>
            </a:pPr>
            <a:endParaRPr lang="en-US" sz="1800" dirty="0" smtClean="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cstate="print"/>
          <a:srcRect/>
          <a:stretch>
            <a:fillRect/>
          </a:stretch>
        </p:blipFill>
        <p:spPr bwMode="auto">
          <a:xfrm>
            <a:off x="61649" y="1643050"/>
            <a:ext cx="8901361" cy="4572032"/>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a:t>
            </a:r>
            <a:endParaRPr lang="es-ES" sz="2400"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5" name="Picture 5"/>
          <p:cNvPicPr>
            <a:picLocks noChangeAspect="1" noChangeArrowheads="1"/>
          </p:cNvPicPr>
          <p:nvPr/>
        </p:nvPicPr>
        <p:blipFill>
          <a:blip r:embed="rId3" cstate="print"/>
          <a:srcRect/>
          <a:stretch>
            <a:fillRect/>
          </a:stretch>
        </p:blipFill>
        <p:spPr bwMode="auto">
          <a:xfrm>
            <a:off x="285720" y="1285860"/>
            <a:ext cx="8685236" cy="575236"/>
          </a:xfrm>
          <a:prstGeom prst="rect">
            <a:avLst/>
          </a:prstGeom>
          <a:noFill/>
          <a:ln w="9525">
            <a:noFill/>
            <a:miter lim="800000"/>
            <a:headEnd/>
            <a:tailEnd/>
          </a:ln>
          <a:effectLst/>
        </p:spPr>
      </p:pic>
      <p:pic>
        <p:nvPicPr>
          <p:cNvPr id="183298" name="Picture 2"/>
          <p:cNvPicPr>
            <a:picLocks noChangeAspect="1" noChangeArrowheads="1"/>
          </p:cNvPicPr>
          <p:nvPr/>
        </p:nvPicPr>
        <p:blipFill>
          <a:blip r:embed="rId4" cstate="print"/>
          <a:srcRect t="17415"/>
          <a:stretch>
            <a:fillRect/>
          </a:stretch>
        </p:blipFill>
        <p:spPr bwMode="auto">
          <a:xfrm>
            <a:off x="214281" y="1524300"/>
            <a:ext cx="8846249" cy="4736212"/>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(II)</a:t>
            </a:r>
            <a:endParaRPr lang="es-ES" sz="2400" dirty="0"/>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cstate="print"/>
          <a:srcRect/>
          <a:stretch>
            <a:fillRect/>
          </a:stretch>
        </p:blipFill>
        <p:spPr bwMode="auto">
          <a:xfrm>
            <a:off x="106875" y="1607425"/>
            <a:ext cx="8759822" cy="4857784"/>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0" y="1285860"/>
            <a:ext cx="8970956" cy="594160"/>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(III)</a:t>
            </a:r>
            <a:endParaRPr lang="es-ES" sz="2400" dirty="0"/>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cstate="print"/>
          <a:srcRect t="12470"/>
          <a:stretch>
            <a:fillRect/>
          </a:stretch>
        </p:blipFill>
        <p:spPr bwMode="auto">
          <a:xfrm>
            <a:off x="294462" y="1512237"/>
            <a:ext cx="8718913" cy="4011622"/>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309470" y="1321485"/>
            <a:ext cx="8685236" cy="575236"/>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(IV)</a:t>
            </a:r>
            <a:endParaRPr lang="es-ES" sz="2400" dirty="0"/>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238220" y="1750489"/>
            <a:ext cx="8858280" cy="4071178"/>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95000" y="1392735"/>
            <a:ext cx="8970956" cy="594160"/>
          </a:xfrm>
          <a:prstGeom prst="rect">
            <a:avLst/>
          </a:prstGeom>
          <a:noFill/>
          <a:ln w="9525">
            <a:noFill/>
            <a:miter lim="800000"/>
            <a:headEnd/>
            <a:tailEnd/>
          </a:ln>
          <a:effectLst/>
        </p:spPr>
      </p:pic>
      <p:sp>
        <p:nvSpPr>
          <p:cNvPr id="4" name="2 Marcador de contenido"/>
          <p:cNvSpPr>
            <a:spLocks noGrp="1"/>
          </p:cNvSpPr>
          <p:nvPr>
            <p:ph idx="1"/>
          </p:nvPr>
        </p:nvSpPr>
        <p:spPr>
          <a:xfrm>
            <a:off x="571472" y="749981"/>
            <a:ext cx="4572032" cy="617530"/>
          </a:xfrm>
        </p:spPr>
        <p:txBody>
          <a:bodyPr/>
          <a:lstStyle/>
          <a:p>
            <a:pPr algn="ctr">
              <a:buNone/>
            </a:pPr>
            <a:r>
              <a:rPr lang="es-ES" sz="2400" dirty="0" err="1" smtClean="0"/>
              <a:t>TSOs</a:t>
            </a:r>
            <a:r>
              <a:rPr lang="es-ES" sz="2400" dirty="0" smtClean="0"/>
              <a:t>’ </a:t>
            </a:r>
            <a:r>
              <a:rPr lang="es-ES" sz="2400" dirty="0" err="1" smtClean="0"/>
              <a:t>Transparency</a:t>
            </a:r>
            <a:r>
              <a:rPr lang="es-ES" sz="2400" dirty="0" smtClean="0"/>
              <a:t> (V)</a:t>
            </a:r>
            <a:endParaRPr lang="es-ES" sz="2400"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cstate="print"/>
          <a:srcRect/>
          <a:stretch>
            <a:fillRect/>
          </a:stretch>
        </p:blipFill>
        <p:spPr bwMode="auto">
          <a:xfrm>
            <a:off x="0" y="1095484"/>
            <a:ext cx="9061893" cy="4953015"/>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LSOs</a:t>
            </a:r>
            <a:r>
              <a:rPr lang="es-ES" sz="2400" dirty="0" smtClean="0"/>
              <a:t>’ </a:t>
            </a:r>
            <a:r>
              <a:rPr lang="es-ES" sz="2400" dirty="0" err="1" smtClean="0"/>
              <a:t>Transparency</a:t>
            </a:r>
            <a:endParaRPr lang="es-ES" sz="2400" dirty="0"/>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cstate="print"/>
          <a:srcRect t="16605"/>
          <a:stretch>
            <a:fillRect/>
          </a:stretch>
        </p:blipFill>
        <p:spPr bwMode="auto">
          <a:xfrm>
            <a:off x="202003" y="1714488"/>
            <a:ext cx="8941997" cy="4305310"/>
          </a:xfrm>
          <a:prstGeom prst="rect">
            <a:avLst/>
          </a:prstGeom>
          <a:noFill/>
          <a:ln w="9525">
            <a:noFill/>
            <a:miter lim="800000"/>
            <a:headEnd/>
            <a:tailEnd/>
          </a:ln>
          <a:effectLst/>
        </p:spPr>
      </p:pic>
      <p:sp>
        <p:nvSpPr>
          <p:cNvPr id="3" name="2 Marcador de contenido"/>
          <p:cNvSpPr>
            <a:spLocks noGrp="1"/>
          </p:cNvSpPr>
          <p:nvPr>
            <p:ph idx="1"/>
          </p:nvPr>
        </p:nvSpPr>
        <p:spPr>
          <a:xfrm>
            <a:off x="571472" y="749981"/>
            <a:ext cx="4572032" cy="617530"/>
          </a:xfrm>
        </p:spPr>
        <p:txBody>
          <a:bodyPr/>
          <a:lstStyle/>
          <a:p>
            <a:pPr algn="ctr">
              <a:buNone/>
            </a:pPr>
            <a:r>
              <a:rPr lang="es-ES" sz="2400" dirty="0" err="1" smtClean="0"/>
              <a:t>SSOs</a:t>
            </a:r>
            <a:r>
              <a:rPr lang="es-ES" sz="2400" dirty="0" smtClean="0"/>
              <a:t>’ </a:t>
            </a:r>
            <a:r>
              <a:rPr lang="es-ES" sz="2400" dirty="0" err="1" smtClean="0"/>
              <a:t>Transparency</a:t>
            </a:r>
            <a:endParaRPr lang="es-ES" sz="24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785786" y="1357298"/>
            <a:ext cx="7837487" cy="428628"/>
          </a:xfrm>
        </p:spPr>
        <p:txBody>
          <a:bodyPr/>
          <a:lstStyle/>
          <a:p>
            <a:r>
              <a:rPr lang="en-US" sz="2000" b="1" dirty="0" smtClean="0"/>
              <a:t>AGENDA OF THE SGRI WORK PLAN FOR 2011-2014 (I)</a:t>
            </a:r>
            <a:endParaRPr lang="es-ES" dirty="0"/>
          </a:p>
        </p:txBody>
      </p:sp>
      <p:sp>
        <p:nvSpPr>
          <p:cNvPr id="4"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graphicFrame>
        <p:nvGraphicFramePr>
          <p:cNvPr id="7" name="6 Tabla"/>
          <p:cNvGraphicFramePr>
            <a:graphicFrameLocks noGrp="1"/>
          </p:cNvGraphicFramePr>
          <p:nvPr/>
        </p:nvGraphicFramePr>
        <p:xfrm>
          <a:off x="428596" y="2071678"/>
          <a:ext cx="8286808" cy="4326736"/>
        </p:xfrm>
        <a:graphic>
          <a:graphicData uri="http://schemas.openxmlformats.org/drawingml/2006/table">
            <a:tbl>
              <a:tblPr/>
              <a:tblGrid>
                <a:gridCol w="5456115"/>
                <a:gridCol w="1012379"/>
                <a:gridCol w="909157"/>
                <a:gridCol w="909157"/>
              </a:tblGrid>
              <a:tr h="339452">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Areas of work</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Responsible</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Starting</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1100" b="1" dirty="0">
                          <a:latin typeface="Arial"/>
                          <a:ea typeface="Times New Roman"/>
                          <a:cs typeface="Arial"/>
                        </a:rPr>
                        <a:t>Deadline</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45">
                <a:tc>
                  <a:txBody>
                    <a:bodyPr/>
                    <a:lstStyle/>
                    <a:p>
                      <a:pPr algn="just">
                        <a:lnSpc>
                          <a:spcPct val="115000"/>
                        </a:lnSpc>
                        <a:spcAft>
                          <a:spcPts val="0"/>
                        </a:spcAft>
                        <a:tabLst>
                          <a:tab pos="540385" algn="l"/>
                        </a:tabLst>
                      </a:pPr>
                      <a:r>
                        <a:rPr lang="en-GB" sz="1100" b="1">
                          <a:latin typeface="Arial"/>
                          <a:ea typeface="Times New Roman"/>
                          <a:cs typeface="Arial"/>
                        </a:rPr>
                        <a:t>Capacity allocation mechanisms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38">
                <a:tc>
                  <a:txBody>
                    <a:bodyPr/>
                    <a:lstStyle/>
                    <a:p>
                      <a:pPr marL="201930" algn="just">
                        <a:lnSpc>
                          <a:spcPct val="115000"/>
                        </a:lnSpc>
                        <a:spcAft>
                          <a:spcPts val="0"/>
                        </a:spcAft>
                      </a:pPr>
                      <a:r>
                        <a:rPr lang="en-GB" sz="1100">
                          <a:latin typeface="Arial"/>
                          <a:ea typeface="Times New Roman"/>
                          <a:cs typeface="Arial"/>
                        </a:rPr>
                        <a:t>I.1. OSP France-Spain: annual allocation of short-term capacities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TSOs</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Nov. (yearly)</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(yearly)</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dirty="0">
                          <a:latin typeface="Arial"/>
                          <a:ea typeface="Times New Roman"/>
                          <a:cs typeface="Arial"/>
                        </a:rPr>
                        <a:t>I.2. CAM harmonisation proposal between </a:t>
                      </a:r>
                      <a:r>
                        <a:rPr lang="en-GB" sz="1100" baseline="0" dirty="0" smtClean="0">
                          <a:latin typeface="Arial"/>
                          <a:ea typeface="Times New Roman"/>
                          <a:cs typeface="Arial"/>
                        </a:rPr>
                        <a:t>Spain and Portugal</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I.2. CAM harmonisation proposal in the whole region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I.3. Set up a common TSO Allocation Platform: Roadmap and Implementation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Jul.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2014</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27">
                <a:tc>
                  <a:txBody>
                    <a:bodyPr/>
                    <a:lstStyle/>
                    <a:p>
                      <a:pPr algn="just">
                        <a:lnSpc>
                          <a:spcPct val="115000"/>
                        </a:lnSpc>
                        <a:spcAft>
                          <a:spcPts val="0"/>
                        </a:spcAft>
                        <a:tabLst>
                          <a:tab pos="540385" algn="l"/>
                        </a:tabLst>
                      </a:pPr>
                      <a:r>
                        <a:rPr lang="en-GB" sz="1100" b="1">
                          <a:latin typeface="Arial"/>
                          <a:ea typeface="Times New Roman"/>
                          <a:cs typeface="Arial"/>
                        </a:rPr>
                        <a:t>Congestion management procedures (CMP)</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endParaRPr lang="en-GB" sz="1100" dirty="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II.1. CMP harmonisation proposal between and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Dec.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II.2. CMP harmonisation proposal between and </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07">
                <a:tc gridSpan="4">
                  <a:txBody>
                    <a:bodyPr/>
                    <a:lstStyle/>
                    <a:p>
                      <a:pPr algn="l">
                        <a:lnSpc>
                          <a:spcPct val="115000"/>
                        </a:lnSpc>
                        <a:spcAft>
                          <a:spcPts val="0"/>
                        </a:spcAft>
                        <a:tabLst>
                          <a:tab pos="540385" algn="l"/>
                        </a:tabLst>
                      </a:pPr>
                      <a:r>
                        <a:rPr lang="en-GB" sz="1100" b="1" dirty="0">
                          <a:latin typeface="Arial"/>
                          <a:ea typeface="Times New Roman"/>
                          <a:cs typeface="Arial"/>
                        </a:rPr>
                        <a:t>Investment in new infrastructure. Ten-Year Network Development </a:t>
                      </a:r>
                      <a:r>
                        <a:rPr lang="en-GB" sz="1100" dirty="0">
                          <a:latin typeface="Arial"/>
                          <a:ea typeface="Times New Roman"/>
                          <a:cs typeface="Arial"/>
                        </a:rPr>
                        <a:t>Plans </a:t>
                      </a:r>
                      <a:r>
                        <a:rPr lang="en-GB" sz="1100" b="1" dirty="0">
                          <a:latin typeface="Arial"/>
                          <a:ea typeface="Times New Roman"/>
                          <a:cs typeface="Times New Roman"/>
                        </a:rPr>
                        <a:t>and projects of common (European) interest</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59315">
                <a:tc>
                  <a:txBody>
                    <a:bodyPr/>
                    <a:lstStyle/>
                    <a:p>
                      <a:pPr marL="201930" algn="just">
                        <a:lnSpc>
                          <a:spcPct val="115000"/>
                        </a:lnSpc>
                        <a:spcAft>
                          <a:spcPts val="0"/>
                        </a:spcAft>
                      </a:pPr>
                      <a:r>
                        <a:rPr lang="en-GB" sz="1100">
                          <a:latin typeface="Arial"/>
                          <a:ea typeface="Times New Roman"/>
                          <a:cs typeface="Arial"/>
                        </a:rPr>
                        <a:t>III.1. Regular update and publication in CEER website of project status of OS 2013 and 2015</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TSOs-NRAs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Dec. (yearly)</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Jun. (yearly)</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04">
                <a:tc>
                  <a:txBody>
                    <a:bodyPr/>
                    <a:lstStyle/>
                    <a:p>
                      <a:pPr marL="201930" algn="just">
                        <a:lnSpc>
                          <a:spcPct val="115000"/>
                        </a:lnSpc>
                        <a:spcAft>
                          <a:spcPts val="0"/>
                        </a:spcAft>
                      </a:pPr>
                      <a:r>
                        <a:rPr lang="en-GB" sz="1100">
                          <a:latin typeface="Arial"/>
                          <a:ea typeface="Times New Roman"/>
                          <a:cs typeface="Arial"/>
                        </a:rPr>
                        <a:t>III.2. Drafting of the South Regional Investment Plan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Jul. 2011</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63">
                <a:tc>
                  <a:txBody>
                    <a:bodyPr/>
                    <a:lstStyle/>
                    <a:p>
                      <a:pPr marL="201930" algn="just">
                        <a:lnSpc>
                          <a:spcPct val="115000"/>
                        </a:lnSpc>
                        <a:spcAft>
                          <a:spcPts val="0"/>
                        </a:spcAft>
                      </a:pPr>
                      <a:r>
                        <a:rPr lang="en-GB" sz="1100">
                          <a:latin typeface="Arial"/>
                          <a:ea typeface="Times New Roman"/>
                          <a:cs typeface="Arial"/>
                        </a:rPr>
                        <a:t>III.3. Feedback to ENTSO-G on contents and methodology of the regional investment plan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NRAs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Jul.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III.4. Input to ENTSO-G for the Community-wide TYNDP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2013</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5">
                <a:tc>
                  <a:txBody>
                    <a:bodyPr/>
                    <a:lstStyle/>
                    <a:p>
                      <a:pPr marL="201930" algn="just">
                        <a:spcAft>
                          <a:spcPts val="0"/>
                        </a:spcAft>
                        <a:tabLst>
                          <a:tab pos="201930" algn="l"/>
                        </a:tabLst>
                      </a:pPr>
                      <a:r>
                        <a:rPr lang="en-GB" sz="1100">
                          <a:latin typeface="Arial"/>
                          <a:ea typeface="Times New Roman"/>
                          <a:cs typeface="Arial"/>
                        </a:rPr>
                        <a:t>III.5. Creation of a working group in the region in order to test the process  of PCI identification</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a:latin typeface="Arial"/>
                          <a:ea typeface="Times New Roman"/>
                          <a:cs typeface="Arial"/>
                        </a:rPr>
                        <a:t>NRAs -TSOs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a:latin typeface="Arial"/>
                          <a:ea typeface="Times New Roman"/>
                          <a:cs typeface="Arial"/>
                        </a:rPr>
                        <a:t>Mar. 2012</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GB" sz="1100" dirty="0">
                          <a:latin typeface="Arial"/>
                          <a:ea typeface="Times New Roman"/>
                          <a:cs typeface="Arial"/>
                        </a:rPr>
                        <a:t>Dec. 2012</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877">
                <a:tc>
                  <a:txBody>
                    <a:bodyPr/>
                    <a:lstStyle/>
                    <a:p>
                      <a:pPr marL="201930" algn="just">
                        <a:lnSpc>
                          <a:spcPct val="115000"/>
                        </a:lnSpc>
                        <a:spcAft>
                          <a:spcPts val="0"/>
                        </a:spcAft>
                      </a:pPr>
                      <a:r>
                        <a:rPr lang="en-GB" sz="1100">
                          <a:latin typeface="Arial"/>
                          <a:ea typeface="Times New Roman"/>
                          <a:cs typeface="Arial"/>
                        </a:rPr>
                        <a:t>III.6. Drafting of the South Regional Investment Plan 2014</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TSOs</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a:latin typeface="Arial"/>
                          <a:ea typeface="Times New Roman"/>
                          <a:cs typeface="Arial"/>
                        </a:rPr>
                        <a:t>Jan. 2013</a:t>
                      </a:r>
                      <a:endParaRPr lang="es-ES" sz="11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en-GB" sz="1100" dirty="0">
                          <a:latin typeface="Arial"/>
                          <a:ea typeface="Times New Roman"/>
                          <a:cs typeface="Arial"/>
                        </a:rPr>
                        <a:t>Jan. 2014</a:t>
                      </a:r>
                      <a:endParaRPr lang="es-ES" sz="11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785786" y="1357298"/>
            <a:ext cx="7837487" cy="428628"/>
          </a:xfrm>
        </p:spPr>
        <p:txBody>
          <a:bodyPr/>
          <a:lstStyle/>
          <a:p>
            <a:r>
              <a:rPr lang="en-US" sz="2000" b="1" dirty="0" smtClean="0"/>
              <a:t>AGENDA OF THE SGRI WORK PLAN FOR 2011-2014 (II)</a:t>
            </a:r>
            <a:endParaRPr lang="es-ES" dirty="0"/>
          </a:p>
        </p:txBody>
      </p:sp>
      <p:sp>
        <p:nvSpPr>
          <p:cNvPr id="6" name="3 Rectángulo"/>
          <p:cNvSpPr>
            <a:spLocks noChangeArrowheads="1"/>
          </p:cNvSpPr>
          <p:nvPr/>
        </p:nvSpPr>
        <p:spPr bwMode="auto">
          <a:xfrm>
            <a:off x="459432" y="702293"/>
            <a:ext cx="8684568"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 Amendments of the Work Plan of the South GRI  </a:t>
            </a:r>
            <a:endParaRPr lang="en-US" sz="2800" dirty="0">
              <a:solidFill>
                <a:srgbClr val="FF0000"/>
              </a:solidFill>
            </a:endParaRPr>
          </a:p>
        </p:txBody>
      </p:sp>
      <p:graphicFrame>
        <p:nvGraphicFramePr>
          <p:cNvPr id="7" name="6 Tabla"/>
          <p:cNvGraphicFramePr>
            <a:graphicFrameLocks noGrp="1"/>
          </p:cNvGraphicFramePr>
          <p:nvPr/>
        </p:nvGraphicFramePr>
        <p:xfrm>
          <a:off x="500034" y="2073417"/>
          <a:ext cx="8501123" cy="4667951"/>
        </p:xfrm>
        <a:graphic>
          <a:graphicData uri="http://schemas.openxmlformats.org/drawingml/2006/table">
            <a:tbl>
              <a:tblPr/>
              <a:tblGrid>
                <a:gridCol w="5597220"/>
                <a:gridCol w="1038561"/>
                <a:gridCol w="932671"/>
                <a:gridCol w="932671"/>
              </a:tblGrid>
              <a:tr h="158687">
                <a:tc gridSpan="4">
                  <a:txBody>
                    <a:bodyPr/>
                    <a:lstStyle/>
                    <a:p>
                      <a:pPr algn="l">
                        <a:lnSpc>
                          <a:spcPct val="115000"/>
                        </a:lnSpc>
                        <a:spcAft>
                          <a:spcPts val="0"/>
                        </a:spcAft>
                        <a:tabLst>
                          <a:tab pos="540385" algn="l"/>
                        </a:tabLst>
                      </a:pPr>
                      <a:r>
                        <a:rPr lang="en-GB" sz="900" b="1" dirty="0">
                          <a:latin typeface="Arial"/>
                          <a:ea typeface="Times New Roman"/>
                          <a:cs typeface="Arial"/>
                        </a:rPr>
                        <a:t>Security of Supply (</a:t>
                      </a:r>
                      <a:r>
                        <a:rPr lang="en-GB" sz="900" b="1" dirty="0" err="1">
                          <a:latin typeface="Arial"/>
                          <a:ea typeface="Times New Roman"/>
                          <a:cs typeface="Arial"/>
                        </a:rPr>
                        <a:t>SoS</a:t>
                      </a:r>
                      <a:r>
                        <a:rPr lang="en-GB" sz="900" b="1" dirty="0">
                          <a:latin typeface="Arial"/>
                          <a:ea typeface="Times New Roman"/>
                          <a:cs typeface="Arial"/>
                        </a:rPr>
                        <a: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98503">
                <a:tc>
                  <a:txBody>
                    <a:bodyPr/>
                    <a:lstStyle/>
                    <a:p>
                      <a:pPr marL="201930" algn="just">
                        <a:lnSpc>
                          <a:spcPct val="115000"/>
                        </a:lnSpc>
                        <a:spcAft>
                          <a:spcPts val="0"/>
                        </a:spcAft>
                        <a:tabLst>
                          <a:tab pos="540385" algn="l"/>
                        </a:tabLst>
                      </a:pPr>
                      <a:r>
                        <a:rPr lang="en-GB" sz="900">
                          <a:latin typeface="Arial"/>
                          <a:ea typeface="Times New Roman"/>
                          <a:cs typeface="Arial"/>
                        </a:rPr>
                        <a:t>IV.1 Periodically update on progress on Regulation 994/2010 implementation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Competent Authorities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dirty="0">
                          <a:latin typeface="Arial"/>
                          <a:ea typeface="Times New Roman"/>
                          <a:cs typeface="Arial"/>
                        </a:rPr>
                        <a:t>Permanent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77867">
                <a:tc>
                  <a:txBody>
                    <a:bodyPr/>
                    <a:lstStyle/>
                    <a:p>
                      <a:pPr marL="201930" algn="just">
                        <a:lnSpc>
                          <a:spcPct val="115000"/>
                        </a:lnSpc>
                        <a:spcAft>
                          <a:spcPts val="0"/>
                        </a:spcAft>
                        <a:tabLst>
                          <a:tab pos="540385" algn="l"/>
                        </a:tabLst>
                      </a:pPr>
                      <a:r>
                        <a:rPr lang="en-GB" sz="900" dirty="0">
                          <a:latin typeface="Arial"/>
                          <a:ea typeface="Times New Roman"/>
                          <a:cs typeface="Arial"/>
                        </a:rPr>
                        <a:t>IV.2 Promotion of market’s participation through public consultations in the development of preventive  action plans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 </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68465">
                <a:tc>
                  <a:txBody>
                    <a:bodyPr/>
                    <a:lstStyle/>
                    <a:p>
                      <a:pPr algn="just">
                        <a:lnSpc>
                          <a:spcPct val="115000"/>
                        </a:lnSpc>
                        <a:spcAft>
                          <a:spcPts val="0"/>
                        </a:spcAft>
                        <a:tabLst>
                          <a:tab pos="540385" algn="l"/>
                        </a:tabLst>
                      </a:pPr>
                      <a:r>
                        <a:rPr lang="en-GB" sz="900" b="1">
                          <a:latin typeface="Arial"/>
                          <a:ea typeface="Times New Roman"/>
                          <a:cs typeface="Arial"/>
                        </a:rPr>
                        <a:t>Balancing</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V.1. Contributing to the FG and NC, by raising the regional experience and lessons learned</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173127">
                <a:tc>
                  <a:txBody>
                    <a:bodyPr/>
                    <a:lstStyle/>
                    <a:p>
                      <a:pPr marL="201930" algn="just">
                        <a:lnSpc>
                          <a:spcPct val="115000"/>
                        </a:lnSpc>
                        <a:spcAft>
                          <a:spcPts val="0"/>
                        </a:spcAft>
                      </a:pPr>
                      <a:r>
                        <a:rPr lang="en-GB" sz="900">
                          <a:latin typeface="Arial"/>
                          <a:ea typeface="Times New Roman"/>
                          <a:cs typeface="Arial"/>
                        </a:rPr>
                        <a:t>V.2. Investigation of the use of the gas markets in the region for balancing purposes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9247">
                <a:tc>
                  <a:txBody>
                    <a:bodyPr/>
                    <a:lstStyle/>
                    <a:p>
                      <a:pPr marL="201930" algn="just">
                        <a:lnSpc>
                          <a:spcPct val="115000"/>
                        </a:lnSpc>
                        <a:spcAft>
                          <a:spcPts val="0"/>
                        </a:spcAft>
                      </a:pPr>
                      <a:r>
                        <a:rPr lang="en-GB" sz="900">
                          <a:latin typeface="Arial"/>
                          <a:ea typeface="Times New Roman"/>
                          <a:cs typeface="Arial"/>
                        </a:rPr>
                        <a:t>V.3. Analyse the current configuration of balancing zones and possible merging of certain areas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V.4. Pilot project for a common balancing platform in the three countries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dirty="0">
                          <a:latin typeface="Arial"/>
                          <a:ea typeface="Times New Roman"/>
                          <a:cs typeface="Arial"/>
                        </a:rPr>
                        <a:t>Tariffs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VI.1. CNE-ERSE joint study on tariff regimes in Spain and Portugal</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2010</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2011</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dirty="0">
                          <a:latin typeface="Arial"/>
                          <a:ea typeface="Times New Roman"/>
                          <a:cs typeface="Arial"/>
                        </a:rPr>
                        <a:t>VI.2. CNE-ERSE proposal for  tariff harmonization in Spain and Portugal</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2010</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dirty="0">
                          <a:latin typeface="Arial"/>
                          <a:ea typeface="Times New Roman"/>
                          <a:cs typeface="Arial"/>
                        </a:rPr>
                        <a:t>V.I3. Further studies to evaluate the current tariff structures and propose improvements</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Jan. 2012</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Dec. 2012</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dirty="0">
                          <a:latin typeface="Arial"/>
                          <a:ea typeface="Times New Roman"/>
                          <a:cs typeface="Arial"/>
                        </a:rPr>
                        <a:t>Interoperability</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dirty="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marL="201930" algn="just">
                        <a:lnSpc>
                          <a:spcPct val="115000"/>
                        </a:lnSpc>
                        <a:spcAft>
                          <a:spcPts val="0"/>
                        </a:spcAft>
                      </a:pPr>
                      <a:r>
                        <a:rPr lang="en-GB" sz="900">
                          <a:latin typeface="Arial"/>
                          <a:ea typeface="Times New Roman"/>
                          <a:cs typeface="Arial"/>
                        </a:rPr>
                        <a:t>VII.1. Contribute with the regional experience to the development of the FG and the NC</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5000"/>
                        </a:lnSpc>
                        <a:spcAft>
                          <a:spcPts val="0"/>
                        </a:spcAft>
                        <a:tabLst>
                          <a:tab pos="540385" algn="l"/>
                        </a:tabLst>
                      </a:pPr>
                      <a:r>
                        <a:rPr lang="en-GB" sz="900">
                          <a:latin typeface="Arial"/>
                          <a:ea typeface="Times New Roman"/>
                          <a:cs typeface="Arial"/>
                        </a:rPr>
                        <a:t>Permanent</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r>
              <a:tr h="317373">
                <a:tc>
                  <a:txBody>
                    <a:bodyPr/>
                    <a:lstStyle/>
                    <a:p>
                      <a:pPr marL="201930" algn="just">
                        <a:lnSpc>
                          <a:spcPct val="115000"/>
                        </a:lnSpc>
                        <a:spcAft>
                          <a:spcPts val="0"/>
                        </a:spcAft>
                      </a:pPr>
                      <a:r>
                        <a:rPr lang="en-GB" sz="900" dirty="0">
                          <a:latin typeface="Arial"/>
                          <a:ea typeface="Times New Roman"/>
                          <a:cs typeface="Arial"/>
                        </a:rPr>
                        <a:t>VII.2. Analysis of interoperability aspects and procedures that need to be harmonised among the three countries (in line with the FG-NC)</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438">
                <a:tc>
                  <a:txBody>
                    <a:bodyPr/>
                    <a:lstStyle/>
                    <a:p>
                      <a:pPr marL="201930" algn="just">
                        <a:lnSpc>
                          <a:spcPct val="115000"/>
                        </a:lnSpc>
                        <a:spcAft>
                          <a:spcPts val="0"/>
                        </a:spcAft>
                      </a:pPr>
                      <a:r>
                        <a:rPr lang="en-GB" sz="900">
                          <a:latin typeface="Arial"/>
                          <a:ea typeface="Times New Roman"/>
                          <a:cs typeface="Arial"/>
                        </a:rPr>
                        <a:t>VII.3. In particular, harmonisation of gas day, communication protocols between TSOs, quality standards, programming and nomination schedules, etc.</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TSOs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a:latin typeface="Arial"/>
                          <a:ea typeface="Times New Roman"/>
                          <a:cs typeface="Arial"/>
                        </a:rPr>
                        <a:t>Implementation of the 3</a:t>
                      </a:r>
                      <a:r>
                        <a:rPr lang="en-GB" sz="900" b="1" baseline="30000">
                          <a:latin typeface="Arial"/>
                          <a:ea typeface="Times New Roman"/>
                          <a:cs typeface="Arial"/>
                        </a:rPr>
                        <a:t>rd</a:t>
                      </a:r>
                      <a:r>
                        <a:rPr lang="en-GB" sz="900" b="1">
                          <a:latin typeface="Arial"/>
                          <a:ea typeface="Times New Roman"/>
                          <a:cs typeface="Arial"/>
                        </a:rPr>
                        <a:t> Package</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2442">
                <a:tc>
                  <a:txBody>
                    <a:bodyPr/>
                    <a:lstStyle/>
                    <a:p>
                      <a:pPr marL="201930" algn="just">
                        <a:lnSpc>
                          <a:spcPct val="115000"/>
                        </a:lnSpc>
                        <a:spcAft>
                          <a:spcPts val="0"/>
                        </a:spcAft>
                      </a:pPr>
                      <a:r>
                        <a:rPr lang="en-GB" sz="900">
                          <a:latin typeface="Arial"/>
                          <a:ea typeface="Times New Roman"/>
                          <a:cs typeface="Arial"/>
                        </a:rPr>
                        <a:t>VII.1. Supervision of compliance with the implementation of the new provisions on transparency in the Regulation 715/2009/CE, for transmission, LNG and storage infrastructure operators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Sep. 2011</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Jun.. 2012</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127">
                <a:tc>
                  <a:txBody>
                    <a:bodyPr/>
                    <a:lstStyle/>
                    <a:p>
                      <a:pPr algn="just">
                        <a:lnSpc>
                          <a:spcPct val="115000"/>
                        </a:lnSpc>
                        <a:spcAft>
                          <a:spcPts val="0"/>
                        </a:spcAft>
                        <a:tabLst>
                          <a:tab pos="540385" algn="l"/>
                        </a:tabLst>
                      </a:pPr>
                      <a:r>
                        <a:rPr lang="en-GB" sz="900" b="1">
                          <a:latin typeface="Arial"/>
                          <a:ea typeface="Times New Roman"/>
                          <a:cs typeface="Arial"/>
                        </a:rPr>
                        <a:t>Developing hub-to-hub trading in the South region</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endParaRPr lang="en-GB" sz="900">
                        <a:latin typeface="Arial"/>
                        <a:ea typeface="Times New Roman"/>
                        <a:cs typeface="Arial"/>
                      </a:endParaRPr>
                    </a:p>
                  </a:txBody>
                  <a:tcPr marL="46331" marR="463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1883">
                <a:tc>
                  <a:txBody>
                    <a:bodyPr/>
                    <a:lstStyle/>
                    <a:p>
                      <a:pPr marL="201930" algn="just">
                        <a:lnSpc>
                          <a:spcPct val="115000"/>
                        </a:lnSpc>
                        <a:spcAft>
                          <a:spcPts val="0"/>
                        </a:spcAft>
                      </a:pPr>
                      <a:r>
                        <a:rPr lang="en-GB" sz="900" dirty="0">
                          <a:latin typeface="Arial"/>
                          <a:ea typeface="Times New Roman"/>
                          <a:cs typeface="Arial"/>
                        </a:rPr>
                        <a:t>IX.1. Hub development</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NRAs-TSOs-stakeholders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Dec. 2013</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3099">
                <a:tc>
                  <a:txBody>
                    <a:bodyPr/>
                    <a:lstStyle/>
                    <a:p>
                      <a:pPr marL="201930" algn="just">
                        <a:lnSpc>
                          <a:spcPct val="115000"/>
                        </a:lnSpc>
                        <a:spcAft>
                          <a:spcPts val="0"/>
                        </a:spcAft>
                      </a:pPr>
                      <a:r>
                        <a:rPr lang="en-GB" sz="900" dirty="0">
                          <a:latin typeface="Arial"/>
                          <a:ea typeface="Times New Roman"/>
                          <a:cs typeface="Arial"/>
                        </a:rPr>
                        <a:t>IX.2. Hub-to-hub gas trading in the region</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NRAs-TSOs-stakeholders</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a:latin typeface="Arial"/>
                          <a:ea typeface="Times New Roman"/>
                          <a:cs typeface="Arial"/>
                        </a:rPr>
                        <a:t>Jan.2014</a:t>
                      </a:r>
                      <a:endParaRPr lang="es-ES" sz="90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540385" algn="l"/>
                        </a:tabLst>
                      </a:pPr>
                      <a:r>
                        <a:rPr lang="en-GB" sz="900" dirty="0">
                          <a:latin typeface="Arial"/>
                          <a:ea typeface="Times New Roman"/>
                          <a:cs typeface="Arial"/>
                        </a:rPr>
                        <a:t>Dec. 2014</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8" name="7 Tabla"/>
          <p:cNvGraphicFramePr>
            <a:graphicFrameLocks noGrp="1"/>
          </p:cNvGraphicFramePr>
          <p:nvPr/>
        </p:nvGraphicFramePr>
        <p:xfrm>
          <a:off x="500034" y="1722090"/>
          <a:ext cx="8501123" cy="339452"/>
        </p:xfrm>
        <a:graphic>
          <a:graphicData uri="http://schemas.openxmlformats.org/drawingml/2006/table">
            <a:tbl>
              <a:tblPr/>
              <a:tblGrid>
                <a:gridCol w="5597222"/>
                <a:gridCol w="1038561"/>
                <a:gridCol w="932670"/>
                <a:gridCol w="932670"/>
              </a:tblGrid>
              <a:tr h="339452">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Areas of work</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Responsible</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Starting</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540385" algn="l"/>
                        </a:tabLst>
                      </a:pPr>
                      <a:r>
                        <a:rPr lang="en-GB" sz="900" b="1" dirty="0">
                          <a:latin typeface="Arial"/>
                          <a:ea typeface="Times New Roman"/>
                          <a:cs typeface="Arial"/>
                        </a:rPr>
                        <a:t>Deadline</a:t>
                      </a:r>
                      <a:endParaRPr lang="es-ES" sz="900" dirty="0">
                        <a:latin typeface="Arial"/>
                        <a:ea typeface="Times New Roman"/>
                        <a:cs typeface="Times New Roman"/>
                      </a:endParaRPr>
                    </a:p>
                  </a:txBody>
                  <a:tcPr marL="46331" marR="463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360008" y="764704"/>
            <a:ext cx="8676456" cy="609398"/>
          </a:xfrm>
          <a:prstGeom prst="rect">
            <a:avLst/>
          </a:prstGeom>
          <a:noFill/>
          <a:ln w="9525">
            <a:noFill/>
            <a:miter lim="800000"/>
            <a:headEnd/>
            <a:tailEnd/>
          </a:ln>
        </p:spPr>
        <p:txBody>
          <a:bodyPr wrap="square">
            <a:spAutoFit/>
          </a:bodyPr>
          <a:lstStyle/>
          <a:p>
            <a:pPr marL="355600" indent="-263525" algn="ctr">
              <a:lnSpc>
                <a:spcPct val="120000"/>
              </a:lnSpc>
              <a:spcBef>
                <a:spcPts val="600"/>
              </a:spcBef>
              <a:spcAft>
                <a:spcPts val="200"/>
              </a:spcAft>
            </a:pPr>
            <a:r>
              <a:rPr lang="en-US" sz="2800" dirty="0" smtClean="0">
                <a:solidFill>
                  <a:srgbClr val="264D74"/>
                </a:solidFill>
              </a:rPr>
              <a:t>III. Capacity Allocation Mechanism Harmonization</a:t>
            </a:r>
            <a:endParaRPr lang="en-US" sz="2800" dirty="0">
              <a:solidFill>
                <a:srgbClr val="FF0000"/>
              </a:solidFill>
            </a:endParaRPr>
          </a:p>
        </p:txBody>
      </p:sp>
      <p:graphicFrame>
        <p:nvGraphicFramePr>
          <p:cNvPr id="3" name="2 Tabla"/>
          <p:cNvGraphicFramePr>
            <a:graphicFrameLocks noGrp="1"/>
          </p:cNvGraphicFramePr>
          <p:nvPr/>
        </p:nvGraphicFramePr>
        <p:xfrm>
          <a:off x="251520" y="3501008"/>
          <a:ext cx="8572560" cy="1010920"/>
        </p:xfrm>
        <a:graphic>
          <a:graphicData uri="http://schemas.openxmlformats.org/drawingml/2006/table">
            <a:tbl>
              <a:tblPr firstRow="1" bandRow="1">
                <a:tableStyleId>{5C22544A-7EE6-4342-B048-85BDC9FD1C3A}</a:tableStyleId>
              </a:tblPr>
              <a:tblGrid>
                <a:gridCol w="4572032"/>
                <a:gridCol w="1571636"/>
                <a:gridCol w="1236187"/>
                <a:gridCol w="1192705"/>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r>
                        <a:rPr lang="en-US" sz="1800" kern="1200" dirty="0" smtClean="0">
                          <a:solidFill>
                            <a:srgbClr val="264D74"/>
                          </a:solidFill>
                          <a:latin typeface="Arial" charset="0"/>
                          <a:ea typeface="+mn-ea"/>
                          <a:cs typeface="Arial" charset="0"/>
                        </a:rPr>
                        <a:t>CAM </a:t>
                      </a:r>
                      <a:r>
                        <a:rPr lang="en-US" sz="1800" kern="1200" dirty="0" err="1" smtClean="0">
                          <a:solidFill>
                            <a:srgbClr val="264D74"/>
                          </a:solidFill>
                          <a:latin typeface="Arial" charset="0"/>
                          <a:ea typeface="+mn-ea"/>
                          <a:cs typeface="Arial" charset="0"/>
                        </a:rPr>
                        <a:t>harmonisation</a:t>
                      </a:r>
                      <a:r>
                        <a:rPr lang="en-US" sz="1800" kern="1200" dirty="0" smtClean="0">
                          <a:solidFill>
                            <a:srgbClr val="264D74"/>
                          </a:solidFill>
                          <a:latin typeface="Arial" charset="0"/>
                          <a:ea typeface="+mn-ea"/>
                          <a:cs typeface="Arial" charset="0"/>
                        </a:rPr>
                        <a:t> proposal between Spain and Portugal</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Jan. 2011 </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Jun. 2012</a:t>
                      </a:r>
                      <a:endParaRPr lang="en-US" sz="1800" dirty="0" smtClean="0">
                        <a:solidFill>
                          <a:srgbClr val="264D74"/>
                        </a:solidFill>
                      </a:endParaRPr>
                    </a:p>
                    <a:p>
                      <a:pPr algn="ctr"/>
                      <a:endParaRPr lang="es-ES" sz="1800" kern="1200" dirty="0" smtClean="0">
                        <a:solidFill>
                          <a:srgbClr val="264D74"/>
                        </a:solidFill>
                        <a:latin typeface="Arial" charset="0"/>
                        <a:ea typeface="+mn-ea"/>
                        <a:cs typeface="Arial" charset="0"/>
                      </a:endParaRPr>
                    </a:p>
                  </a:txBody>
                  <a:tcPr/>
                </a:tc>
              </a:tr>
            </a:tbl>
          </a:graphicData>
        </a:graphic>
      </p:graphicFrame>
      <p:sp>
        <p:nvSpPr>
          <p:cNvPr id="4" name="3 Rectángulo"/>
          <p:cNvSpPr>
            <a:spLocks noChangeArrowheads="1"/>
          </p:cNvSpPr>
          <p:nvPr/>
        </p:nvSpPr>
        <p:spPr bwMode="auto">
          <a:xfrm>
            <a:off x="1217264" y="1550522"/>
            <a:ext cx="7819232" cy="1405513"/>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000" dirty="0" smtClean="0">
                <a:solidFill>
                  <a:srgbClr val="264D74"/>
                </a:solidFill>
              </a:rPr>
              <a:t>III.1 Progress on agreements (information by NRAs)</a:t>
            </a:r>
          </a:p>
          <a:p>
            <a:pPr marL="355600" indent="-263525">
              <a:lnSpc>
                <a:spcPct val="120000"/>
              </a:lnSpc>
              <a:spcBef>
                <a:spcPts val="600"/>
              </a:spcBef>
              <a:spcAft>
                <a:spcPts val="200"/>
              </a:spcAft>
            </a:pPr>
            <a:r>
              <a:rPr lang="en-US" sz="2000" dirty="0" smtClean="0">
                <a:solidFill>
                  <a:srgbClr val="264D74"/>
                </a:solidFill>
              </a:rPr>
              <a:t>III.2 Draft Information Memorandum (presentation by TSOs)</a:t>
            </a:r>
          </a:p>
          <a:p>
            <a:pPr marL="355600" indent="-263525">
              <a:lnSpc>
                <a:spcPct val="120000"/>
              </a:lnSpc>
              <a:spcBef>
                <a:spcPts val="600"/>
              </a:spcBef>
              <a:spcAft>
                <a:spcPts val="200"/>
              </a:spcAft>
            </a:pPr>
            <a:r>
              <a:rPr lang="en-US" sz="2000" dirty="0" smtClean="0">
                <a:solidFill>
                  <a:srgbClr val="264D74"/>
                </a:solidFill>
              </a:rPr>
              <a:t>III.3 Next steps and calendar</a:t>
            </a:r>
            <a:endParaRPr lang="en-US" sz="20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00100" y="500042"/>
            <a:ext cx="7837487" cy="1039813"/>
          </a:xfrm>
        </p:spPr>
        <p:txBody>
          <a:bodyPr lIns="0" tIns="0" rIns="0" bIns="0" anchor="b" anchorCtr="0"/>
          <a:lstStyle/>
          <a:p>
            <a:pPr>
              <a:lnSpc>
                <a:spcPct val="120000"/>
              </a:lnSpc>
              <a:spcBef>
                <a:spcPts val="1200"/>
              </a:spcBef>
              <a:spcAft>
                <a:spcPts val="1200"/>
              </a:spcAft>
            </a:pPr>
            <a:r>
              <a:rPr lang="de-DE" sz="2600" dirty="0" smtClean="0"/>
              <a:t>III.1 </a:t>
            </a:r>
            <a:r>
              <a:rPr lang="es-ES" sz="2600" dirty="0" smtClean="0"/>
              <a:t>CAM at </a:t>
            </a:r>
            <a:r>
              <a:rPr lang="es-ES" sz="2600" dirty="0" err="1" smtClean="0"/>
              <a:t>Spanish-Portuguese</a:t>
            </a:r>
            <a:r>
              <a:rPr lang="es-ES" sz="2600" dirty="0" smtClean="0"/>
              <a:t> </a:t>
            </a:r>
            <a:r>
              <a:rPr lang="es-ES" sz="2600" dirty="0" err="1" smtClean="0"/>
              <a:t>interconnections</a:t>
            </a:r>
            <a:r>
              <a:rPr lang="es-ES" sz="2600" dirty="0" smtClean="0"/>
              <a:t>.</a:t>
            </a:r>
            <a:br>
              <a:rPr lang="es-ES" sz="2600" dirty="0" smtClean="0"/>
            </a:br>
            <a:r>
              <a:rPr lang="es-ES" sz="2600" dirty="0" smtClean="0"/>
              <a:t> </a:t>
            </a:r>
            <a:r>
              <a:rPr lang="es-ES" sz="2600" dirty="0" err="1" smtClean="0"/>
              <a:t>Progress</a:t>
            </a:r>
            <a:r>
              <a:rPr lang="es-ES" sz="2600" dirty="0" smtClean="0"/>
              <a:t> </a:t>
            </a:r>
            <a:r>
              <a:rPr lang="es-ES" sz="2600" dirty="0" err="1" smtClean="0"/>
              <a:t>on</a:t>
            </a:r>
            <a:r>
              <a:rPr lang="es-ES" sz="2600" dirty="0" smtClean="0"/>
              <a:t> </a:t>
            </a:r>
            <a:r>
              <a:rPr lang="es-ES" sz="2600" dirty="0" err="1" smtClean="0"/>
              <a:t>agreements</a:t>
            </a:r>
            <a:endParaRPr lang="de-DE" sz="2600" dirty="0" smtClean="0"/>
          </a:p>
        </p:txBody>
      </p:sp>
      <p:sp>
        <p:nvSpPr>
          <p:cNvPr id="22531" name="Text Box 3"/>
          <p:cNvSpPr txBox="1">
            <a:spLocks noChangeArrowheads="1"/>
          </p:cNvSpPr>
          <p:nvPr/>
        </p:nvSpPr>
        <p:spPr bwMode="auto">
          <a:xfrm>
            <a:off x="2071688" y="6215063"/>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4" name="Rectangle 469"/>
          <p:cNvSpPr>
            <a:spLocks noChangeArrowheads="1"/>
          </p:cNvSpPr>
          <p:nvPr/>
        </p:nvSpPr>
        <p:spPr bwMode="auto">
          <a:xfrm>
            <a:off x="178125" y="1601440"/>
            <a:ext cx="8856984" cy="5256584"/>
          </a:xfrm>
          <a:prstGeom prst="rect">
            <a:avLst/>
          </a:prstGeom>
          <a:noFill/>
          <a:ln w="9525">
            <a:noFill/>
            <a:miter lim="800000"/>
            <a:headEnd/>
            <a:tailEnd/>
          </a:ln>
        </p:spPr>
        <p:txBody>
          <a:bodyPr/>
          <a:lstStyle/>
          <a:p>
            <a:pPr algn="just" defTabSz="336550" eaLnBrk="0" hangingPunct="0">
              <a:lnSpc>
                <a:spcPct val="120000"/>
              </a:lnSpc>
              <a:spcBef>
                <a:spcPts val="600"/>
              </a:spcBef>
              <a:spcAft>
                <a:spcPts val="600"/>
              </a:spcAft>
              <a:buClr>
                <a:srgbClr val="264D74"/>
              </a:buClr>
            </a:pPr>
            <a:r>
              <a:rPr lang="en-GB" sz="2000" b="1" dirty="0" smtClean="0"/>
              <a:t>With regard to the CAM procedure proposed by TSOs to be applied at the Sp-Pt border, the following principles have been agreed: </a:t>
            </a:r>
          </a:p>
          <a:p>
            <a:pPr algn="just" defTabSz="336550" eaLnBrk="0" hangingPunct="0">
              <a:lnSpc>
                <a:spcPct val="120000"/>
              </a:lnSpc>
              <a:spcBef>
                <a:spcPts val="600"/>
              </a:spcBef>
              <a:spcAft>
                <a:spcPts val="600"/>
              </a:spcAft>
              <a:buClr>
                <a:srgbClr val="264D74"/>
              </a:buClr>
            </a:pPr>
            <a:r>
              <a:rPr lang="en-GB" sz="2000" b="1" i="1" dirty="0" smtClean="0"/>
              <a:t>Mechanism</a:t>
            </a:r>
          </a:p>
          <a:p>
            <a:pPr lvl="0" algn="just">
              <a:buFont typeface="Arial" pitchFamily="34" charset="0"/>
              <a:buChar char="•"/>
            </a:pPr>
            <a:r>
              <a:rPr lang="en-GB" sz="1600" dirty="0" smtClean="0"/>
              <a:t>At least, </a:t>
            </a:r>
            <a:r>
              <a:rPr lang="en-GB" sz="1600" b="1" dirty="0" smtClean="0"/>
              <a:t>yearly coordinated auctions </a:t>
            </a:r>
            <a:r>
              <a:rPr lang="en-GB" sz="1600" dirty="0" smtClean="0"/>
              <a:t>to sell available capacity (</a:t>
            </a:r>
            <a:r>
              <a:rPr lang="en-GB" sz="1600" b="1" dirty="0" smtClean="0"/>
              <a:t>monthly products</a:t>
            </a:r>
            <a:r>
              <a:rPr lang="en-GB" sz="1600" dirty="0" smtClean="0"/>
              <a:t>) at Badajoz and </a:t>
            </a:r>
            <a:r>
              <a:rPr lang="en-GB" sz="1600" dirty="0" err="1" smtClean="0"/>
              <a:t>Tuy</a:t>
            </a:r>
            <a:r>
              <a:rPr lang="en-GB" sz="1600" dirty="0" smtClean="0"/>
              <a:t>. </a:t>
            </a:r>
          </a:p>
          <a:p>
            <a:pPr lvl="0" algn="just">
              <a:buFont typeface="Arial" pitchFamily="34" charset="0"/>
              <a:buChar char="•"/>
            </a:pPr>
            <a:endParaRPr lang="en-GB" sz="600" dirty="0" smtClean="0"/>
          </a:p>
          <a:p>
            <a:pPr lvl="0" algn="just">
              <a:buFont typeface="Arial" pitchFamily="34" charset="0"/>
              <a:buChar char="•"/>
            </a:pPr>
            <a:r>
              <a:rPr lang="en-GB" sz="1600" b="1" dirty="0" smtClean="0"/>
              <a:t>Possibility to develop monthly auctions</a:t>
            </a:r>
            <a:r>
              <a:rPr lang="en-GB" sz="1600" dirty="0" smtClean="0"/>
              <a:t> to sell the remaining available capacity, if any, with weekly products, including the capacity freed up after CMP application. </a:t>
            </a:r>
          </a:p>
          <a:p>
            <a:pPr lvl="0" algn="just" defTabSz="336550" eaLnBrk="0" hangingPunct="0">
              <a:lnSpc>
                <a:spcPct val="120000"/>
              </a:lnSpc>
              <a:spcBef>
                <a:spcPts val="600"/>
              </a:spcBef>
              <a:spcAft>
                <a:spcPts val="600"/>
              </a:spcAft>
              <a:buClr>
                <a:srgbClr val="264D74"/>
              </a:buClr>
            </a:pPr>
            <a:r>
              <a:rPr lang="en-GB" sz="2000" b="1" i="1" dirty="0" smtClean="0"/>
              <a:t>Capacity and product definition</a:t>
            </a:r>
          </a:p>
          <a:p>
            <a:pPr algn="just">
              <a:buFont typeface="Arial" pitchFamily="34" charset="0"/>
              <a:buChar char="•"/>
            </a:pPr>
            <a:r>
              <a:rPr lang="en-GB" sz="1600" dirty="0" smtClean="0"/>
              <a:t>Capacity to be sold in a </a:t>
            </a:r>
            <a:r>
              <a:rPr lang="en-GB" sz="1600" b="1" dirty="0" smtClean="0"/>
              <a:t>single virtual point </a:t>
            </a:r>
            <a:r>
              <a:rPr lang="en-GB" sz="1600" dirty="0" smtClean="0"/>
              <a:t>aggregating the current physical available capacity at the two interconnection points.</a:t>
            </a:r>
          </a:p>
          <a:p>
            <a:pPr algn="just">
              <a:buFont typeface="Arial" pitchFamily="34" charset="0"/>
              <a:buChar char="•"/>
            </a:pPr>
            <a:endParaRPr lang="es-ES" sz="600" dirty="0" smtClean="0"/>
          </a:p>
          <a:p>
            <a:pPr algn="just">
              <a:buFont typeface="Arial" pitchFamily="34" charset="0"/>
              <a:buChar char="•"/>
            </a:pPr>
            <a:r>
              <a:rPr lang="en-GB" sz="1600" b="1" dirty="0" smtClean="0"/>
              <a:t>Firm</a:t>
            </a:r>
            <a:r>
              <a:rPr lang="en-GB" sz="1600" dirty="0" smtClean="0"/>
              <a:t> capacity to be maximised. If there is capacity that is subjected to operational restrictions, it can be sold as </a:t>
            </a:r>
            <a:r>
              <a:rPr lang="en-GB" sz="1600" b="1" dirty="0" smtClean="0"/>
              <a:t>interruptible</a:t>
            </a:r>
            <a:r>
              <a:rPr lang="en-GB" sz="1600" dirty="0" smtClean="0"/>
              <a:t>. Therefore, two products can be offered to the market.</a:t>
            </a:r>
            <a:endParaRPr lang="es-ES" sz="1600" dirty="0" smtClean="0"/>
          </a:p>
          <a:p>
            <a:pPr algn="just">
              <a:buFont typeface="Arial" pitchFamily="34" charset="0"/>
              <a:buChar char="•"/>
            </a:pPr>
            <a:endParaRPr lang="en-GB" sz="600" dirty="0" smtClean="0"/>
          </a:p>
          <a:p>
            <a:pPr algn="just">
              <a:buFont typeface="Arial" pitchFamily="34" charset="0"/>
              <a:buChar char="•"/>
            </a:pPr>
            <a:r>
              <a:rPr lang="en-GB" sz="1600" b="1" dirty="0" smtClean="0"/>
              <a:t>Bundled capacity</a:t>
            </a:r>
            <a:r>
              <a:rPr lang="en-GB" sz="1600" dirty="0" smtClean="0"/>
              <a:t>: the same capacity will be allocated on both sides of the border to the same company. </a:t>
            </a:r>
            <a:endParaRPr lang="es-ES" sz="1600" dirty="0" smtClean="0"/>
          </a:p>
          <a:p>
            <a:pPr lvl="0" algn="just" defTabSz="336550" eaLnBrk="0" hangingPunct="0">
              <a:lnSpc>
                <a:spcPct val="120000"/>
              </a:lnSpc>
              <a:spcBef>
                <a:spcPts val="600"/>
              </a:spcBef>
              <a:spcAft>
                <a:spcPts val="600"/>
              </a:spcAft>
              <a:buClr>
                <a:srgbClr val="264D74"/>
              </a:buClr>
            </a:pPr>
            <a:r>
              <a:rPr lang="en-GB" sz="2000" b="1" i="1" dirty="0" smtClean="0">
                <a:solidFill>
                  <a:srgbClr val="0099CC"/>
                </a:solidFill>
              </a:rPr>
              <a:t> </a:t>
            </a:r>
          </a:p>
          <a:p>
            <a:pPr lvl="0" algn="just" defTabSz="336550" eaLnBrk="0" hangingPunct="0">
              <a:lnSpc>
                <a:spcPct val="120000"/>
              </a:lnSpc>
              <a:spcBef>
                <a:spcPts val="600"/>
              </a:spcBef>
              <a:spcAft>
                <a:spcPts val="600"/>
              </a:spcAft>
              <a:buClr>
                <a:srgbClr val="264D74"/>
              </a:buClr>
            </a:pPr>
            <a:endParaRPr lang="en-GB" sz="2000" b="1" i="1" dirty="0" smtClean="0">
              <a:solidFill>
                <a:srgbClr val="0099CC"/>
              </a:solidFill>
            </a:endParaRPr>
          </a:p>
          <a:p>
            <a:pPr algn="just"/>
            <a:endParaRPr lang="en-GB" sz="1700" i="1" dirty="0" smtClean="0">
              <a:solidFill>
                <a:srgbClr val="0099CC"/>
              </a:solidFill>
            </a:endParaRPr>
          </a:p>
          <a:p>
            <a:pPr marL="174625" indent="-174625" algn="just" defTabSz="336550" eaLnBrk="0" hangingPunct="0">
              <a:lnSpc>
                <a:spcPct val="120000"/>
              </a:lnSpc>
              <a:spcBef>
                <a:spcPts val="600"/>
              </a:spcBef>
              <a:spcAft>
                <a:spcPts val="600"/>
              </a:spcAft>
              <a:buClr>
                <a:srgbClr val="264D74"/>
              </a:buClr>
            </a:pPr>
            <a:endParaRPr lang="en-GB" dirty="0">
              <a:solidFill>
                <a:srgbClr val="264D74"/>
              </a:solidFil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ACER-2015-17243</_dlc_DocId>
    <_dlc_DocIdUrl xmlns="985daa2e-53d8-4475-82b8-9c7d25324e34">
      <Url>http://s-do-prod-ap/en/Gas/Regional_%20Intiatives/South_GRI/Meetings/IG%20Meetings/19th_South_IG/_layouts/DocIdRedir.aspx?ID=ACER-2015-17243</Url>
      <Description>ACER-2015-17243</Description>
    </_dlc_DocIdUrl>
    <ACER_Abstract xmlns="985daa2e-53d8-4475-82b8-9c7d25324e3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23BE1E41C0A3A44AB0742D913631B86" ma:contentTypeVersion="20" ma:contentTypeDescription="Create a new document." ma:contentTypeScope="" ma:versionID="378f843a7ec7751d996997ad413db401">
  <xsd:schema xmlns:xsd="http://www.w3.org/2001/XMLSchema" xmlns:xs="http://www.w3.org/2001/XMLSchema" xmlns:p="http://schemas.microsoft.com/office/2006/metadata/properties" xmlns:ns2="985daa2e-53d8-4475-82b8-9c7d25324e34" targetNamespace="http://schemas.microsoft.com/office/2006/metadata/properties" ma:root="true" ma:fieldsID="87577735a49fbbb1e880d92c765279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C6ED4-EF31-4349-BDA8-BE52BDBD2800}"/>
</file>

<file path=customXml/itemProps2.xml><?xml version="1.0" encoding="utf-8"?>
<ds:datastoreItem xmlns:ds="http://schemas.openxmlformats.org/officeDocument/2006/customXml" ds:itemID="{FCC9DE29-948E-458B-B18A-4BCB4056EC25}"/>
</file>

<file path=customXml/itemProps3.xml><?xml version="1.0" encoding="utf-8"?>
<ds:datastoreItem xmlns:ds="http://schemas.openxmlformats.org/officeDocument/2006/customXml" ds:itemID="{55295073-2A1B-4F7A-B362-EA355A137FB8}"/>
</file>

<file path=customXml/itemProps4.xml><?xml version="1.0" encoding="utf-8"?>
<ds:datastoreItem xmlns:ds="http://schemas.openxmlformats.org/officeDocument/2006/customXml" ds:itemID="{4ED49BF4-8407-428D-A751-5CCC0FA3A9A7}"/>
</file>

<file path=docProps/app.xml><?xml version="1.0" encoding="utf-8"?>
<Properties xmlns="http://schemas.openxmlformats.org/officeDocument/2006/extended-properties" xmlns:vt="http://schemas.openxmlformats.org/officeDocument/2006/docPropsVTypes">
  <Template/>
  <TotalTime>4953</TotalTime>
  <Words>5708</Words>
  <Application>Microsoft Office PowerPoint</Application>
  <PresentationFormat>Presentación en pantalla (4:3)</PresentationFormat>
  <Paragraphs>712</Paragraphs>
  <Slides>56</Slides>
  <Notes>22</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56</vt:i4>
      </vt:variant>
    </vt:vector>
  </HeadingPairs>
  <TitlesOfParts>
    <vt:vector size="72"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19th IG meeting SGRI- Agenda</vt:lpstr>
      <vt:lpstr>Diapositiva 3</vt:lpstr>
      <vt:lpstr>Diapositiva 4</vt:lpstr>
      <vt:lpstr>Diapositiva 5</vt:lpstr>
      <vt:lpstr>AGENDA OF THE SGRI WORK PLAN FOR 2011-2014 (I)</vt:lpstr>
      <vt:lpstr>AGENDA OF THE SGRI WORK PLAN FOR 2011-2014 (II)</vt:lpstr>
      <vt:lpstr>Diapositiva 8</vt:lpstr>
      <vt:lpstr>III.1 CAM at Spanish-Portuguese interconnections.  Progress on agreements</vt:lpstr>
      <vt:lpstr>III.1 CAM at Spanish-Portuguese interconnections.  Progress on agreements</vt:lpstr>
      <vt:lpstr>III.1 CAM at Spanish-Portuguese interconnections  Progress on agreements</vt:lpstr>
      <vt:lpstr>III.2 CAM at Spanish-Portuguese interconnections  Draft Information Memorandum</vt:lpstr>
      <vt:lpstr>III.3 CAM at Spanish-Portuguese interconnections  Next steps and calendar</vt:lpstr>
      <vt:lpstr>III.3 CAM at Spanish-Portuguese interconnections  Next steps and calendar</vt:lpstr>
      <vt:lpstr>Diapositiva 15</vt:lpstr>
      <vt:lpstr>IV Regional Investment Plan in the South Region  Feedback from Stakeholders</vt:lpstr>
      <vt:lpstr>IV Regional Investment Plan in the South Region  Feedback from Stakeholders</vt:lpstr>
      <vt:lpstr>IV Regional Investment Plan in the South Region  Feedback from Stakeholders</vt:lpstr>
      <vt:lpstr>IV Regional Investment Plan in the South Region  Next steps and calendar</vt:lpstr>
      <vt:lpstr>Diapositiva 20</vt:lpstr>
      <vt:lpstr>V.1 Comments received from Stakeholders in the public consultation 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Consulta Pública sobre harmonização das tarifas de interligação de gás natural entre Portugal e Espanha</vt:lpstr>
      <vt:lpstr>V.2 MIBGAS. Next steps (I)</vt:lpstr>
      <vt:lpstr>V.2 MIBGAS. Next steps (II)</vt:lpstr>
      <vt:lpstr>Diapositiva 37</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VI.1 Public Consultation on compliance with Regulation 715/2009: state of the art    </vt:lpstr>
      <vt:lpstr>Diapositiva 44</vt:lpstr>
      <vt:lpstr>VI.1 Public Consultation on compliance with Regulation 715/2009: state of the art    </vt:lpstr>
      <vt:lpstr>VI.1 Public Consultation on compliance with Regulation 715/2009: state of the art    </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864</cp:revision>
  <dcterms:created xsi:type="dcterms:W3CDTF">2008-11-21T11:47:24Z</dcterms:created>
  <dcterms:modified xsi:type="dcterms:W3CDTF">2012-04-13T10:32:26Z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0x010100923BE1E41C0A3A44AB0742D913631B86</vt:lpwstr>
  </property>
  <property fmtid="{D5CDD505-2E9C-101B-9397-08002B2CF9AE}" pid="3" name="_dlc_DocIdItemGuid">
    <vt:lpwstr>0cf99650-68d4-48ef-863e-ba4b61e1ff29</vt:lpwstr>
  </property>
</Properties>
</file>