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03" r:id="rId2"/>
    <p:sldId id="298" r:id="rId3"/>
    <p:sldId id="304" r:id="rId4"/>
    <p:sldId id="306" r:id="rId5"/>
    <p:sldId id="302" r:id="rId6"/>
  </p:sldIdLst>
  <p:sldSz cx="9144000" cy="6858000" type="screen4x3"/>
  <p:notesSz cx="6669088" cy="9928225"/>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ril Naustvoll Gange" initials="tna" lastIdx="9" clrIdx="0"/>
  <p:cmAuthor id="1" name="Tore Granli" initials="TG" lastIdx="15" clrIdx="1"/>
  <p:cmAuthor id="2" name="PINCHAUX Xavier" initials="RTE" lastIdx="18" clrIdx="2"/>
  <p:cmAuthor id="3" name="Tjacka Bus" initials="TB" lastIdx="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E6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Ingen stil, tabellrutenet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ys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Middels stil 2 - aks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8034E78-7F5D-4C2E-B375-FC64B27BC917}" styleName="Mørk stil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Lys stil 2 - aks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7AC3CCA-C797-4891-BE02-D94E43425B78}" styleName="Middels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660"/>
  </p:normalViewPr>
  <p:slideViewPr>
    <p:cSldViewPr>
      <p:cViewPr>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17"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0E051370-28E4-4B3D-9AE6-59B0D06DD0EC}" type="datetimeFigureOut">
              <a:rPr lang="nb-NO" smtClean="0"/>
              <a:pPr/>
              <a:t>18.09.2012</a:t>
            </a:fld>
            <a:endParaRPr lang="nb-NO"/>
          </a:p>
        </p:txBody>
      </p:sp>
      <p:sp>
        <p:nvSpPr>
          <p:cNvPr id="4" name="Plassholder for bunntekst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921F1C87-00C6-454D-9BB8-2546EFCE9EAB}" type="slidenum">
              <a:rPr lang="nb-NO" smtClean="0"/>
              <a:pPr/>
              <a:t>‹#›</a:t>
            </a:fld>
            <a:endParaRPr lang="nb-NO"/>
          </a:p>
        </p:txBody>
      </p:sp>
    </p:spTree>
    <p:extLst>
      <p:ext uri="{BB962C8B-B14F-4D97-AF65-F5344CB8AC3E}">
        <p14:creationId xmlns:p14="http://schemas.microsoft.com/office/powerpoint/2010/main" val="21566344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9A40AC24-1F21-4E96-9F06-9D5A1408FCFA}" type="datetimeFigureOut">
              <a:rPr lang="nb-NO" smtClean="0"/>
              <a:t>18.09.2012</a:t>
            </a:fld>
            <a:endParaRPr lang="nb-NO"/>
          </a:p>
        </p:txBody>
      </p:sp>
      <p:sp>
        <p:nvSpPr>
          <p:cNvPr id="4" name="Plassholder for lysbilde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66750" y="4716463"/>
            <a:ext cx="5335588" cy="4467225"/>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738CD4F5-24CE-44C5-B389-2F7BCFC7123E}" type="slidenum">
              <a:rPr lang="nb-NO" smtClean="0"/>
              <a:t>‹#›</a:t>
            </a:fld>
            <a:endParaRPr lang="nb-NO"/>
          </a:p>
        </p:txBody>
      </p:sp>
    </p:spTree>
    <p:extLst>
      <p:ext uri="{BB962C8B-B14F-4D97-AF65-F5344CB8AC3E}">
        <p14:creationId xmlns:p14="http://schemas.microsoft.com/office/powerpoint/2010/main" val="3717495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738CD4F5-24CE-44C5-B389-2F7BCFC7123E}" type="slidenum">
              <a:rPr lang="nb-NO" smtClean="0"/>
              <a:t>3</a:t>
            </a:fld>
            <a:endParaRPr lang="nb-NO"/>
          </a:p>
        </p:txBody>
      </p:sp>
    </p:spTree>
    <p:extLst>
      <p:ext uri="{BB962C8B-B14F-4D97-AF65-F5344CB8AC3E}">
        <p14:creationId xmlns:p14="http://schemas.microsoft.com/office/powerpoint/2010/main" val="2789414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en-GB"/>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en-GB"/>
          </a:p>
        </p:txBody>
      </p:sp>
      <p:sp>
        <p:nvSpPr>
          <p:cNvPr id="4" name="Tijdelijke aanduiding voor datum 3"/>
          <p:cNvSpPr>
            <a:spLocks noGrp="1"/>
          </p:cNvSpPr>
          <p:nvPr>
            <p:ph type="dt" sz="half" idx="10"/>
          </p:nvPr>
        </p:nvSpPr>
        <p:spPr/>
        <p:txBody>
          <a:bodyPr/>
          <a:lstStyle/>
          <a:p>
            <a:fld id="{28370E54-03D2-41B7-B69A-ED57B2721BE1}" type="datetimeFigureOut">
              <a:rPr lang="en-GB" smtClean="0"/>
              <a:pPr/>
              <a:t>18/09/2012</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7DCF60E1-F5CE-4993-BB97-A05DC0D0151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GB"/>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datum 3"/>
          <p:cNvSpPr>
            <a:spLocks noGrp="1"/>
          </p:cNvSpPr>
          <p:nvPr>
            <p:ph type="dt" sz="half" idx="10"/>
          </p:nvPr>
        </p:nvSpPr>
        <p:spPr/>
        <p:txBody>
          <a:bodyPr/>
          <a:lstStyle/>
          <a:p>
            <a:fld id="{28370E54-03D2-41B7-B69A-ED57B2721BE1}" type="datetimeFigureOut">
              <a:rPr lang="en-GB" smtClean="0"/>
              <a:pPr/>
              <a:t>18/09/2012</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7DCF60E1-F5CE-4993-BB97-A05DC0D0151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en-GB"/>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datum 3"/>
          <p:cNvSpPr>
            <a:spLocks noGrp="1"/>
          </p:cNvSpPr>
          <p:nvPr>
            <p:ph type="dt" sz="half" idx="10"/>
          </p:nvPr>
        </p:nvSpPr>
        <p:spPr/>
        <p:txBody>
          <a:bodyPr/>
          <a:lstStyle/>
          <a:p>
            <a:fld id="{28370E54-03D2-41B7-B69A-ED57B2721BE1}" type="datetimeFigureOut">
              <a:rPr lang="en-GB" smtClean="0"/>
              <a:pPr/>
              <a:t>18/09/2012</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7DCF60E1-F5CE-4993-BB97-A05DC0D0151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GB"/>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datum 3"/>
          <p:cNvSpPr>
            <a:spLocks noGrp="1"/>
          </p:cNvSpPr>
          <p:nvPr>
            <p:ph type="dt" sz="half" idx="10"/>
          </p:nvPr>
        </p:nvSpPr>
        <p:spPr/>
        <p:txBody>
          <a:bodyPr/>
          <a:lstStyle/>
          <a:p>
            <a:fld id="{28370E54-03D2-41B7-B69A-ED57B2721BE1}" type="datetimeFigureOut">
              <a:rPr lang="en-GB" smtClean="0"/>
              <a:pPr/>
              <a:t>18/09/2012</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7DCF60E1-F5CE-4993-BB97-A05DC0D0151C}"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en-GB"/>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8370E54-03D2-41B7-B69A-ED57B2721BE1}" type="datetimeFigureOut">
              <a:rPr lang="en-GB" smtClean="0"/>
              <a:pPr/>
              <a:t>18/09/2012</a:t>
            </a:fld>
            <a:endParaRPr lang="en-GB"/>
          </a:p>
        </p:txBody>
      </p:sp>
      <p:sp>
        <p:nvSpPr>
          <p:cNvPr id="5" name="Tijdelijke aanduiding voor voettekst 4"/>
          <p:cNvSpPr>
            <a:spLocks noGrp="1"/>
          </p:cNvSpPr>
          <p:nvPr>
            <p:ph type="ftr" sz="quarter" idx="11"/>
          </p:nvPr>
        </p:nvSpPr>
        <p:spPr/>
        <p:txBody>
          <a:bodyPr/>
          <a:lstStyle/>
          <a:p>
            <a:endParaRPr lang="en-GB"/>
          </a:p>
        </p:txBody>
      </p:sp>
      <p:sp>
        <p:nvSpPr>
          <p:cNvPr id="6" name="Tijdelijke aanduiding voor dianummer 5"/>
          <p:cNvSpPr>
            <a:spLocks noGrp="1"/>
          </p:cNvSpPr>
          <p:nvPr>
            <p:ph type="sldNum" sz="quarter" idx="12"/>
          </p:nvPr>
        </p:nvSpPr>
        <p:spPr/>
        <p:txBody>
          <a:bodyPr/>
          <a:lstStyle/>
          <a:p>
            <a:fld id="{7DCF60E1-F5CE-4993-BB97-A05DC0D0151C}"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GB"/>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5" name="Tijdelijke aanduiding voor datum 4"/>
          <p:cNvSpPr>
            <a:spLocks noGrp="1"/>
          </p:cNvSpPr>
          <p:nvPr>
            <p:ph type="dt" sz="half" idx="10"/>
          </p:nvPr>
        </p:nvSpPr>
        <p:spPr/>
        <p:txBody>
          <a:bodyPr/>
          <a:lstStyle/>
          <a:p>
            <a:fld id="{28370E54-03D2-41B7-B69A-ED57B2721BE1}" type="datetimeFigureOut">
              <a:rPr lang="en-GB" smtClean="0"/>
              <a:pPr/>
              <a:t>18/09/2012</a:t>
            </a:fld>
            <a:endParaRPr lang="en-GB"/>
          </a:p>
        </p:txBody>
      </p:sp>
      <p:sp>
        <p:nvSpPr>
          <p:cNvPr id="6" name="Tijdelijke aanduiding voor voettekst 5"/>
          <p:cNvSpPr>
            <a:spLocks noGrp="1"/>
          </p:cNvSpPr>
          <p:nvPr>
            <p:ph type="ftr" sz="quarter" idx="11"/>
          </p:nvPr>
        </p:nvSpPr>
        <p:spPr/>
        <p:txBody>
          <a:bodyPr/>
          <a:lstStyle/>
          <a:p>
            <a:endParaRPr lang="en-GB"/>
          </a:p>
        </p:txBody>
      </p:sp>
      <p:sp>
        <p:nvSpPr>
          <p:cNvPr id="7" name="Tijdelijke aanduiding voor dianummer 6"/>
          <p:cNvSpPr>
            <a:spLocks noGrp="1"/>
          </p:cNvSpPr>
          <p:nvPr>
            <p:ph type="sldNum" sz="quarter" idx="12"/>
          </p:nvPr>
        </p:nvSpPr>
        <p:spPr/>
        <p:txBody>
          <a:bodyPr/>
          <a:lstStyle/>
          <a:p>
            <a:fld id="{7DCF60E1-F5CE-4993-BB97-A05DC0D0151C}"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en-GB"/>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7" name="Tijdelijke aanduiding voor datum 6"/>
          <p:cNvSpPr>
            <a:spLocks noGrp="1"/>
          </p:cNvSpPr>
          <p:nvPr>
            <p:ph type="dt" sz="half" idx="10"/>
          </p:nvPr>
        </p:nvSpPr>
        <p:spPr/>
        <p:txBody>
          <a:bodyPr/>
          <a:lstStyle/>
          <a:p>
            <a:fld id="{28370E54-03D2-41B7-B69A-ED57B2721BE1}" type="datetimeFigureOut">
              <a:rPr lang="en-GB" smtClean="0"/>
              <a:pPr/>
              <a:t>18/09/2012</a:t>
            </a:fld>
            <a:endParaRPr lang="en-GB"/>
          </a:p>
        </p:txBody>
      </p:sp>
      <p:sp>
        <p:nvSpPr>
          <p:cNvPr id="8" name="Tijdelijke aanduiding voor voettekst 7"/>
          <p:cNvSpPr>
            <a:spLocks noGrp="1"/>
          </p:cNvSpPr>
          <p:nvPr>
            <p:ph type="ftr" sz="quarter" idx="11"/>
          </p:nvPr>
        </p:nvSpPr>
        <p:spPr/>
        <p:txBody>
          <a:bodyPr/>
          <a:lstStyle/>
          <a:p>
            <a:endParaRPr lang="en-GB"/>
          </a:p>
        </p:txBody>
      </p:sp>
      <p:sp>
        <p:nvSpPr>
          <p:cNvPr id="9" name="Tijdelijke aanduiding voor dianummer 8"/>
          <p:cNvSpPr>
            <a:spLocks noGrp="1"/>
          </p:cNvSpPr>
          <p:nvPr>
            <p:ph type="sldNum" sz="quarter" idx="12"/>
          </p:nvPr>
        </p:nvSpPr>
        <p:spPr/>
        <p:txBody>
          <a:bodyPr/>
          <a:lstStyle/>
          <a:p>
            <a:fld id="{7DCF60E1-F5CE-4993-BB97-A05DC0D0151C}"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GB"/>
          </a:p>
        </p:txBody>
      </p:sp>
      <p:sp>
        <p:nvSpPr>
          <p:cNvPr id="3" name="Tijdelijke aanduiding voor datum 2"/>
          <p:cNvSpPr>
            <a:spLocks noGrp="1"/>
          </p:cNvSpPr>
          <p:nvPr>
            <p:ph type="dt" sz="half" idx="10"/>
          </p:nvPr>
        </p:nvSpPr>
        <p:spPr/>
        <p:txBody>
          <a:bodyPr/>
          <a:lstStyle/>
          <a:p>
            <a:fld id="{28370E54-03D2-41B7-B69A-ED57B2721BE1}" type="datetimeFigureOut">
              <a:rPr lang="en-GB" smtClean="0"/>
              <a:pPr/>
              <a:t>18/09/2012</a:t>
            </a:fld>
            <a:endParaRPr lang="en-GB"/>
          </a:p>
        </p:txBody>
      </p:sp>
      <p:sp>
        <p:nvSpPr>
          <p:cNvPr id="4" name="Tijdelijke aanduiding voor voettekst 3"/>
          <p:cNvSpPr>
            <a:spLocks noGrp="1"/>
          </p:cNvSpPr>
          <p:nvPr>
            <p:ph type="ftr" sz="quarter" idx="11"/>
          </p:nvPr>
        </p:nvSpPr>
        <p:spPr/>
        <p:txBody>
          <a:bodyPr/>
          <a:lstStyle/>
          <a:p>
            <a:endParaRPr lang="en-GB"/>
          </a:p>
        </p:txBody>
      </p:sp>
      <p:sp>
        <p:nvSpPr>
          <p:cNvPr id="5" name="Tijdelijke aanduiding voor dianummer 4"/>
          <p:cNvSpPr>
            <a:spLocks noGrp="1"/>
          </p:cNvSpPr>
          <p:nvPr>
            <p:ph type="sldNum" sz="quarter" idx="12"/>
          </p:nvPr>
        </p:nvSpPr>
        <p:spPr/>
        <p:txBody>
          <a:bodyPr/>
          <a:lstStyle/>
          <a:p>
            <a:fld id="{7DCF60E1-F5CE-4993-BB97-A05DC0D0151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8370E54-03D2-41B7-B69A-ED57B2721BE1}" type="datetimeFigureOut">
              <a:rPr lang="en-GB" smtClean="0"/>
              <a:pPr/>
              <a:t>18/09/2012</a:t>
            </a:fld>
            <a:endParaRPr lang="en-GB"/>
          </a:p>
        </p:txBody>
      </p:sp>
      <p:sp>
        <p:nvSpPr>
          <p:cNvPr id="3" name="Tijdelijke aanduiding voor voettekst 2"/>
          <p:cNvSpPr>
            <a:spLocks noGrp="1"/>
          </p:cNvSpPr>
          <p:nvPr>
            <p:ph type="ftr" sz="quarter" idx="11"/>
          </p:nvPr>
        </p:nvSpPr>
        <p:spPr/>
        <p:txBody>
          <a:bodyPr/>
          <a:lstStyle/>
          <a:p>
            <a:endParaRPr lang="en-GB"/>
          </a:p>
        </p:txBody>
      </p:sp>
      <p:sp>
        <p:nvSpPr>
          <p:cNvPr id="4" name="Tijdelijke aanduiding voor dianummer 3"/>
          <p:cNvSpPr>
            <a:spLocks noGrp="1"/>
          </p:cNvSpPr>
          <p:nvPr>
            <p:ph type="sldNum" sz="quarter" idx="12"/>
          </p:nvPr>
        </p:nvSpPr>
        <p:spPr/>
        <p:txBody>
          <a:bodyPr/>
          <a:lstStyle/>
          <a:p>
            <a:fld id="{7DCF60E1-F5CE-4993-BB97-A05DC0D0151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en-GB"/>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8370E54-03D2-41B7-B69A-ED57B2721BE1}" type="datetimeFigureOut">
              <a:rPr lang="en-GB" smtClean="0"/>
              <a:pPr/>
              <a:t>18/09/2012</a:t>
            </a:fld>
            <a:endParaRPr lang="en-GB"/>
          </a:p>
        </p:txBody>
      </p:sp>
      <p:sp>
        <p:nvSpPr>
          <p:cNvPr id="6" name="Tijdelijke aanduiding voor voettekst 5"/>
          <p:cNvSpPr>
            <a:spLocks noGrp="1"/>
          </p:cNvSpPr>
          <p:nvPr>
            <p:ph type="ftr" sz="quarter" idx="11"/>
          </p:nvPr>
        </p:nvSpPr>
        <p:spPr/>
        <p:txBody>
          <a:bodyPr/>
          <a:lstStyle/>
          <a:p>
            <a:endParaRPr lang="en-GB"/>
          </a:p>
        </p:txBody>
      </p:sp>
      <p:sp>
        <p:nvSpPr>
          <p:cNvPr id="7" name="Tijdelijke aanduiding voor dianummer 6"/>
          <p:cNvSpPr>
            <a:spLocks noGrp="1"/>
          </p:cNvSpPr>
          <p:nvPr>
            <p:ph type="sldNum" sz="quarter" idx="12"/>
          </p:nvPr>
        </p:nvSpPr>
        <p:spPr/>
        <p:txBody>
          <a:bodyPr/>
          <a:lstStyle/>
          <a:p>
            <a:fld id="{7DCF60E1-F5CE-4993-BB97-A05DC0D0151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en-GB"/>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8370E54-03D2-41B7-B69A-ED57B2721BE1}" type="datetimeFigureOut">
              <a:rPr lang="en-GB" smtClean="0"/>
              <a:pPr/>
              <a:t>18/09/2012</a:t>
            </a:fld>
            <a:endParaRPr lang="en-GB"/>
          </a:p>
        </p:txBody>
      </p:sp>
      <p:sp>
        <p:nvSpPr>
          <p:cNvPr id="6" name="Tijdelijke aanduiding voor voettekst 5"/>
          <p:cNvSpPr>
            <a:spLocks noGrp="1"/>
          </p:cNvSpPr>
          <p:nvPr>
            <p:ph type="ftr" sz="quarter" idx="11"/>
          </p:nvPr>
        </p:nvSpPr>
        <p:spPr/>
        <p:txBody>
          <a:bodyPr/>
          <a:lstStyle/>
          <a:p>
            <a:endParaRPr lang="en-GB"/>
          </a:p>
        </p:txBody>
      </p:sp>
      <p:sp>
        <p:nvSpPr>
          <p:cNvPr id="7" name="Tijdelijke aanduiding voor dianummer 6"/>
          <p:cNvSpPr>
            <a:spLocks noGrp="1"/>
          </p:cNvSpPr>
          <p:nvPr>
            <p:ph type="sldNum" sz="quarter" idx="12"/>
          </p:nvPr>
        </p:nvSpPr>
        <p:spPr/>
        <p:txBody>
          <a:bodyPr/>
          <a:lstStyle/>
          <a:p>
            <a:fld id="{7DCF60E1-F5CE-4993-BB97-A05DC0D0151C}"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en-GB"/>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370E54-03D2-41B7-B69A-ED57B2721BE1}" type="datetimeFigureOut">
              <a:rPr lang="en-GB" smtClean="0"/>
              <a:pPr/>
              <a:t>18/09/2012</a:t>
            </a:fld>
            <a:endParaRPr lang="en-GB"/>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F60E1-F5CE-4993-BB97-A05DC0D0151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395536" y="1124744"/>
            <a:ext cx="8229600" cy="4525963"/>
          </a:xfrm>
        </p:spPr>
        <p:txBody>
          <a:bodyPr>
            <a:normAutofit/>
          </a:bodyPr>
          <a:lstStyle/>
          <a:p>
            <a:pPr marL="0" indent="0" algn="ctr">
              <a:buNone/>
            </a:pPr>
            <a:r>
              <a:rPr lang="en-GB" dirty="0" smtClean="0"/>
              <a:t>Agenda point 2a) </a:t>
            </a:r>
          </a:p>
          <a:p>
            <a:pPr marL="0" indent="0" algn="ctr">
              <a:buNone/>
            </a:pPr>
            <a:r>
              <a:rPr lang="en-GB" dirty="0" smtClean="0"/>
              <a:t>Plans </a:t>
            </a:r>
            <a:r>
              <a:rPr lang="en-GB" dirty="0"/>
              <a:t>for handling of losses on HVDC cables in NWE day-ahead price </a:t>
            </a:r>
            <a:r>
              <a:rPr lang="en-GB" dirty="0" smtClean="0"/>
              <a:t>coupling</a:t>
            </a:r>
          </a:p>
          <a:p>
            <a:pPr marL="0" indent="0" algn="ctr">
              <a:buNone/>
            </a:pPr>
            <a:endParaRPr lang="en-GB" dirty="0"/>
          </a:p>
          <a:p>
            <a:pPr marL="0" indent="0" algn="ctr">
              <a:buNone/>
            </a:pPr>
            <a:endParaRPr lang="nb-NO" dirty="0"/>
          </a:p>
          <a:p>
            <a:pPr marL="0" indent="0" algn="ctr">
              <a:buNone/>
            </a:pPr>
            <a:r>
              <a:rPr lang="en-GB" dirty="0" smtClean="0"/>
              <a:t>     IG Meeting </a:t>
            </a:r>
            <a:r>
              <a:rPr lang="nb-NO" dirty="0" smtClean="0"/>
              <a:t>	    </a:t>
            </a:r>
          </a:p>
          <a:p>
            <a:pPr marL="0" indent="0" algn="ctr">
              <a:buNone/>
            </a:pPr>
            <a:r>
              <a:rPr lang="nb-NO" sz="2400" dirty="0" smtClean="0"/>
              <a:t>Copenhagen 19. September 2012</a:t>
            </a:r>
          </a:p>
        </p:txBody>
      </p:sp>
    </p:spTree>
    <p:extLst>
      <p:ext uri="{BB962C8B-B14F-4D97-AF65-F5344CB8AC3E}">
        <p14:creationId xmlns:p14="http://schemas.microsoft.com/office/powerpoint/2010/main" val="1781301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p:cNvSpPr/>
          <p:nvPr/>
        </p:nvSpPr>
        <p:spPr>
          <a:xfrm>
            <a:off x="849110" y="579892"/>
            <a:ext cx="8403410" cy="523220"/>
          </a:xfrm>
          <a:prstGeom prst="rect">
            <a:avLst/>
          </a:prstGeom>
          <a:noFill/>
        </p:spPr>
        <p:txBody>
          <a:bodyPr wrap="square" rtlCol="0">
            <a:spAutoFit/>
          </a:bodyPr>
          <a:lstStyle/>
          <a:p>
            <a:r>
              <a:rPr lang="en-GB" sz="2800" dirty="0" smtClean="0">
                <a:solidFill>
                  <a:srgbClr val="0066CC"/>
                </a:solidFill>
                <a:latin typeface="Verdana" pitchFamily="34" charset="0"/>
              </a:rPr>
              <a:t>NWE TSOs agreed basis</a:t>
            </a:r>
            <a:endParaRPr lang="nb-NO" sz="2800" dirty="0">
              <a:solidFill>
                <a:srgbClr val="0066CC"/>
              </a:solidFill>
              <a:latin typeface="Verdana" pitchFamily="34" charset="0"/>
            </a:endParaRPr>
          </a:p>
        </p:txBody>
      </p:sp>
      <p:sp>
        <p:nvSpPr>
          <p:cNvPr id="4" name="Plassholder for innhold 3"/>
          <p:cNvSpPr>
            <a:spLocks noGrp="1"/>
          </p:cNvSpPr>
          <p:nvPr>
            <p:ph idx="1"/>
          </p:nvPr>
        </p:nvSpPr>
        <p:spPr>
          <a:xfrm>
            <a:off x="526410" y="1484784"/>
            <a:ext cx="8229600" cy="4525963"/>
          </a:xfrm>
        </p:spPr>
        <p:txBody>
          <a:bodyPr>
            <a:normAutofit/>
          </a:bodyPr>
          <a:lstStyle/>
          <a:p>
            <a:r>
              <a:rPr lang="en-GB" sz="2400" dirty="0" smtClean="0"/>
              <a:t>APCA Annex 5</a:t>
            </a:r>
          </a:p>
          <a:p>
            <a:pPr lvl="1"/>
            <a:r>
              <a:rPr lang="en-GB" sz="2000" dirty="0" smtClean="0"/>
              <a:t>"The </a:t>
            </a:r>
            <a:r>
              <a:rPr lang="en-GB" sz="2000" dirty="0"/>
              <a:t>Algorithm shall ensure that it is possible to implement losses in the flow calculation for interconnectors within an ATC based area and for interconnectors between ATC based areas and flow based areas. Losses are not implemented between two bidding areas if no interconnector is explicitly defined. If any interconnector owner requires that losses shall be included in the optimisation on all or parts of his network, the PX is required to do so</a:t>
            </a:r>
            <a:r>
              <a:rPr lang="en-GB" sz="2000" dirty="0" smtClean="0"/>
              <a:t>." </a:t>
            </a:r>
            <a:r>
              <a:rPr lang="en-GB" sz="1600" dirty="0" smtClean="0"/>
              <a:t/>
            </a:r>
            <a:br>
              <a:rPr lang="en-GB" sz="1600" dirty="0" smtClean="0"/>
            </a:br>
            <a:endParaRPr lang="en-GB" sz="1600" dirty="0" smtClean="0"/>
          </a:p>
          <a:p>
            <a:r>
              <a:rPr lang="en-GB" sz="2400" dirty="0"/>
              <a:t>The </a:t>
            </a:r>
            <a:r>
              <a:rPr lang="en-GB" sz="2400" dirty="0" smtClean="0"/>
              <a:t>methodology</a:t>
            </a:r>
            <a:r>
              <a:rPr lang="en-GB" sz="2400" dirty="0"/>
              <a:t>,</a:t>
            </a:r>
            <a:r>
              <a:rPr lang="en-GB" sz="2400" dirty="0" smtClean="0"/>
              <a:t> which is included in the PCR Algorithm, will </a:t>
            </a:r>
            <a:r>
              <a:rPr lang="en-GB" sz="2400" dirty="0"/>
              <a:t>be used </a:t>
            </a:r>
            <a:r>
              <a:rPr lang="en-GB" sz="2400" dirty="0" smtClean="0"/>
              <a:t>where </a:t>
            </a:r>
            <a:r>
              <a:rPr lang="en-GB" sz="2400" dirty="0"/>
              <a:t>losses are implemented on HVDC interconnectors</a:t>
            </a:r>
          </a:p>
          <a:p>
            <a:pPr marL="0" indent="0">
              <a:buNone/>
            </a:pPr>
            <a:r>
              <a:rPr lang="en-GB" sz="2000" dirty="0">
                <a:solidFill>
                  <a:srgbClr val="FF0000"/>
                </a:solidFill>
              </a:rPr>
              <a:t> </a:t>
            </a:r>
            <a:endParaRPr lang="nb-NO" sz="2000" dirty="0">
              <a:solidFill>
                <a:srgbClr val="FF0000"/>
              </a:solidFill>
            </a:endParaRPr>
          </a:p>
        </p:txBody>
      </p:sp>
    </p:spTree>
    <p:extLst>
      <p:ext uri="{BB962C8B-B14F-4D97-AF65-F5344CB8AC3E}">
        <p14:creationId xmlns:p14="http://schemas.microsoft.com/office/powerpoint/2010/main" val="519533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5212" y="-66244"/>
            <a:ext cx="8229600" cy="1008112"/>
          </a:xfrm>
        </p:spPr>
        <p:txBody>
          <a:bodyPr>
            <a:normAutofit/>
          </a:bodyPr>
          <a:lstStyle/>
          <a:p>
            <a:r>
              <a:rPr lang="en-GB" sz="2800" dirty="0" smtClean="0">
                <a:solidFill>
                  <a:srgbClr val="0066CC"/>
                </a:solidFill>
                <a:latin typeface="Verdana" pitchFamily="34" charset="0"/>
              </a:rPr>
              <a:t>Capacity </a:t>
            </a:r>
            <a:r>
              <a:rPr lang="en-GB" sz="2800" dirty="0">
                <a:solidFill>
                  <a:srgbClr val="0066CC"/>
                </a:solidFill>
                <a:latin typeface="Verdana" pitchFamily="34" charset="0"/>
              </a:rPr>
              <a:t>provisions and loss procurement</a:t>
            </a:r>
            <a:endParaRPr lang="en-GB" sz="2800" dirty="0">
              <a:solidFill>
                <a:srgbClr val="0066CC"/>
              </a:solidFill>
              <a:latin typeface="Verdana" pitchFamily="34" charset="0"/>
              <a:ea typeface="+mn-ea"/>
              <a:cs typeface="+mn-cs"/>
            </a:endParaRPr>
          </a:p>
        </p:txBody>
      </p:sp>
      <p:sp>
        <p:nvSpPr>
          <p:cNvPr id="3" name="Tijdelijke aanduiding voor inhoud 2"/>
          <p:cNvSpPr>
            <a:spLocks noGrp="1"/>
          </p:cNvSpPr>
          <p:nvPr>
            <p:ph idx="1"/>
          </p:nvPr>
        </p:nvSpPr>
        <p:spPr>
          <a:xfrm>
            <a:off x="323528" y="2060848"/>
            <a:ext cx="4284476" cy="4680520"/>
          </a:xfrm>
          <a:ln w="22225">
            <a:solidFill>
              <a:schemeClr val="accent1">
                <a:shade val="50000"/>
              </a:schemeClr>
            </a:solidFill>
          </a:ln>
        </p:spPr>
        <p:txBody>
          <a:bodyPr>
            <a:normAutofit/>
          </a:bodyPr>
          <a:lstStyle/>
          <a:p>
            <a:pPr marL="57150" indent="0">
              <a:buNone/>
            </a:pPr>
            <a:r>
              <a:rPr lang="en-GB" sz="2000" u="sng" dirty="0" smtClean="0"/>
              <a:t>Losses not included in the algorithm:</a:t>
            </a:r>
            <a:endParaRPr lang="en-GB" sz="2000" u="sng" dirty="0"/>
          </a:p>
          <a:p>
            <a:pPr>
              <a:buFont typeface="Calibri" pitchFamily="34" charset="0"/>
              <a:buChar char="−"/>
            </a:pPr>
            <a:r>
              <a:rPr lang="en-GB" sz="1800" dirty="0" smtClean="0"/>
              <a:t>In D-1, TSOs assess and pre-order expected losses to ensure in real time the balance production and consumption</a:t>
            </a:r>
            <a:endParaRPr lang="en-GB" sz="1800" strike="sngStrike" dirty="0"/>
          </a:p>
          <a:p>
            <a:pPr>
              <a:buFont typeface="Calibri" pitchFamily="34" charset="0"/>
              <a:buChar char="−"/>
            </a:pPr>
            <a:r>
              <a:rPr lang="en-GB" sz="1800" dirty="0" smtClean="0"/>
              <a:t>Losses are procured by the TSOs outside the allocation</a:t>
            </a:r>
          </a:p>
          <a:p>
            <a:pPr>
              <a:buFont typeface="Calibri" pitchFamily="34" charset="0"/>
              <a:buChar char="−"/>
            </a:pPr>
            <a:r>
              <a:rPr lang="en-GB" sz="1800" dirty="0" smtClean="0"/>
              <a:t>Leads to imbalances </a:t>
            </a:r>
            <a:r>
              <a:rPr lang="en-GB" sz="1800" dirty="0"/>
              <a:t>on the ordered losses due to </a:t>
            </a:r>
            <a:r>
              <a:rPr lang="en-GB" sz="1800" dirty="0" smtClean="0"/>
              <a:t>inaccuracies</a:t>
            </a:r>
            <a:endParaRPr lang="en-GB" sz="1800" dirty="0"/>
          </a:p>
          <a:p>
            <a:endParaRPr lang="en-GB" sz="1800" dirty="0"/>
          </a:p>
        </p:txBody>
      </p:sp>
      <p:sp>
        <p:nvSpPr>
          <p:cNvPr id="4" name="Rektangel 3"/>
          <p:cNvSpPr/>
          <p:nvPr/>
        </p:nvSpPr>
        <p:spPr>
          <a:xfrm>
            <a:off x="323528" y="908720"/>
            <a:ext cx="8568952"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Tijdelijke aanduiding voor inhoud 2"/>
          <p:cNvSpPr txBox="1">
            <a:spLocks/>
          </p:cNvSpPr>
          <p:nvPr/>
        </p:nvSpPr>
        <p:spPr>
          <a:xfrm>
            <a:off x="4608004" y="2060848"/>
            <a:ext cx="4284476" cy="4680520"/>
          </a:xfrm>
          <a:prstGeom prst="rect">
            <a:avLst/>
          </a:prstGeom>
          <a:ln w="22225">
            <a:solidFill>
              <a:schemeClr val="accent1">
                <a:shade val="50000"/>
              </a:schemeClr>
            </a:solidFill>
          </a:ln>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indent="0">
              <a:buNone/>
            </a:pPr>
            <a:r>
              <a:rPr lang="en-GB" sz="2100" u="sng" dirty="0" smtClean="0"/>
              <a:t>Losses included in the algorithm:</a:t>
            </a:r>
          </a:p>
          <a:p>
            <a:pPr>
              <a:buFont typeface="Calibri" pitchFamily="34" charset="0"/>
              <a:buChar char="−"/>
            </a:pPr>
            <a:r>
              <a:rPr lang="en-GB" sz="2100" dirty="0" smtClean="0"/>
              <a:t>The handling of losses is integrated with the allocation. The shipper procures/sells different energies on each side of the cable.  Costs of losses are borne directly by the Market Participants</a:t>
            </a:r>
          </a:p>
          <a:p>
            <a:pPr>
              <a:buFont typeface="Calibri" pitchFamily="34" charset="0"/>
              <a:buChar char="−"/>
            </a:pPr>
            <a:r>
              <a:rPr lang="en-GB" sz="2100" dirty="0"/>
              <a:t>Market prices better reflect marginal cost of supply (i.e.  Including losses incurred in the transaction).</a:t>
            </a:r>
            <a:endParaRPr lang="en-GB" sz="2100" strike="sngStrike" dirty="0"/>
          </a:p>
          <a:p>
            <a:pPr>
              <a:buFont typeface="Calibri" pitchFamily="34" charset="0"/>
              <a:buChar char="−"/>
            </a:pPr>
            <a:r>
              <a:rPr lang="en-GB" sz="2100" dirty="0" smtClean="0"/>
              <a:t>Flow pattern, losses in neighbouring countries and prices will change. </a:t>
            </a:r>
          </a:p>
          <a:p>
            <a:pPr>
              <a:buFont typeface="Calibri" pitchFamily="34" charset="0"/>
              <a:buChar char="−"/>
            </a:pPr>
            <a:r>
              <a:rPr lang="en-GB" sz="2100" dirty="0" smtClean="0"/>
              <a:t>Losses will cause minor price differences over a DC </a:t>
            </a:r>
            <a:r>
              <a:rPr lang="en-GB" sz="2100" dirty="0" smtClean="0"/>
              <a:t>interconnector</a:t>
            </a:r>
            <a:endParaRPr lang="en-GB" sz="2100" dirty="0"/>
          </a:p>
          <a:p>
            <a:pPr>
              <a:buFont typeface="Calibri" pitchFamily="34" charset="0"/>
              <a:buChar char="−"/>
            </a:pPr>
            <a:r>
              <a:rPr lang="en-GB" sz="2100" dirty="0" smtClean="0"/>
              <a:t>Potential imbalance for loss volume due to ID trade</a:t>
            </a:r>
          </a:p>
          <a:p>
            <a:pPr>
              <a:buFont typeface="Calibri" pitchFamily="34" charset="0"/>
              <a:buChar char="−"/>
            </a:pPr>
            <a:r>
              <a:rPr lang="en-GB" sz="2100" dirty="0" smtClean="0"/>
              <a:t>Potential impact on other timeframes </a:t>
            </a:r>
          </a:p>
          <a:p>
            <a:pPr>
              <a:buFont typeface="Calibri" pitchFamily="34" charset="0"/>
              <a:buChar char="−"/>
            </a:pPr>
            <a:endParaRPr lang="en-GB" sz="2100" dirty="0" smtClean="0"/>
          </a:p>
          <a:p>
            <a:pPr marL="0" indent="0">
              <a:buNone/>
            </a:pPr>
            <a:endParaRPr lang="en-GB" sz="2100" dirty="0" smtClean="0"/>
          </a:p>
          <a:p>
            <a:pPr>
              <a:buFont typeface="Calibri" pitchFamily="34" charset="0"/>
              <a:buChar char="−"/>
            </a:pPr>
            <a:endParaRPr lang="en-GB" sz="2100" dirty="0" smtClean="0"/>
          </a:p>
          <a:p>
            <a:pPr lvl="1"/>
            <a:endParaRPr lang="en-GB" sz="1800" dirty="0" smtClean="0"/>
          </a:p>
          <a:p>
            <a:pPr lvl="1">
              <a:buFontTx/>
              <a:buChar char="-"/>
            </a:pPr>
            <a:endParaRPr lang="en-GB" sz="1800" dirty="0" smtClean="0">
              <a:solidFill>
                <a:srgbClr val="FF0000"/>
              </a:solidFill>
            </a:endParaRPr>
          </a:p>
          <a:p>
            <a:pPr lvl="1"/>
            <a:endParaRPr lang="en-GB" sz="1800" dirty="0" smtClean="0">
              <a:solidFill>
                <a:srgbClr val="FF0000"/>
              </a:solidFill>
            </a:endParaRPr>
          </a:p>
          <a:p>
            <a:pPr lvl="1"/>
            <a:endParaRPr lang="en-GB" sz="1800" dirty="0" smtClean="0">
              <a:solidFill>
                <a:srgbClr val="FF0000"/>
              </a:solidFill>
            </a:endParaRPr>
          </a:p>
          <a:p>
            <a:pPr lvl="1"/>
            <a:endParaRPr lang="en-GB" sz="1800" dirty="0" smtClean="0">
              <a:solidFill>
                <a:srgbClr val="FF0000"/>
              </a:solidFill>
            </a:endParaRPr>
          </a:p>
          <a:p>
            <a:pPr marL="0" indent="0">
              <a:buFont typeface="Arial" pitchFamily="34" charset="0"/>
              <a:buNone/>
            </a:pPr>
            <a:endParaRPr lang="en-GB" sz="1800" dirty="0"/>
          </a:p>
        </p:txBody>
      </p:sp>
      <p:sp>
        <p:nvSpPr>
          <p:cNvPr id="6" name="Tijdelijke aanduiding voor inhoud 2"/>
          <p:cNvSpPr txBox="1">
            <a:spLocks/>
          </p:cNvSpPr>
          <p:nvPr/>
        </p:nvSpPr>
        <p:spPr>
          <a:xfrm>
            <a:off x="323528" y="908720"/>
            <a:ext cx="8568952" cy="50405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000" u="sng" dirty="0" smtClean="0"/>
              <a:t>TSOs determine the available capacity by the same principles as today</a:t>
            </a:r>
            <a:r>
              <a:rPr lang="en-GB" sz="2000" dirty="0" smtClean="0"/>
              <a:t>. </a:t>
            </a:r>
            <a:endParaRPr lang="en-GB" sz="1800" dirty="0" smtClean="0"/>
          </a:p>
          <a:p>
            <a:pPr lvl="1"/>
            <a:r>
              <a:rPr lang="en-GB" sz="1800" dirty="0" smtClean="0"/>
              <a:t>Inclusion of losses will therefore </a:t>
            </a:r>
            <a:r>
              <a:rPr lang="en-GB" sz="1800" u="sng" dirty="0" smtClean="0"/>
              <a:t>not</a:t>
            </a:r>
            <a:r>
              <a:rPr lang="en-GB" sz="1800" dirty="0" smtClean="0"/>
              <a:t> cause changes to the available capacity given to the market</a:t>
            </a:r>
          </a:p>
        </p:txBody>
      </p:sp>
    </p:spTree>
    <p:extLst>
      <p:ext uri="{BB962C8B-B14F-4D97-AF65-F5344CB8AC3E}">
        <p14:creationId xmlns:p14="http://schemas.microsoft.com/office/powerpoint/2010/main" val="1274259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
          <p:cNvSpPr txBox="1"/>
          <p:nvPr/>
        </p:nvSpPr>
        <p:spPr>
          <a:xfrm>
            <a:off x="881734" y="116632"/>
            <a:ext cx="6786610" cy="523220"/>
          </a:xfrm>
          <a:prstGeom prst="rect">
            <a:avLst/>
          </a:prstGeom>
          <a:noFill/>
        </p:spPr>
        <p:txBody>
          <a:bodyPr wrap="square" rtlCol="0">
            <a:spAutoFit/>
          </a:bodyPr>
          <a:lstStyle/>
          <a:p>
            <a:r>
              <a:rPr lang="fr-FR" sz="2800" dirty="0" err="1" smtClean="0">
                <a:solidFill>
                  <a:srgbClr val="0066CC"/>
                </a:solidFill>
                <a:latin typeface="Verdana" pitchFamily="34" charset="0"/>
              </a:rPr>
              <a:t>Loss</a:t>
            </a:r>
            <a:r>
              <a:rPr lang="fr-FR" sz="2800" dirty="0" smtClean="0">
                <a:solidFill>
                  <a:srgbClr val="0066CC"/>
                </a:solidFill>
                <a:latin typeface="Verdana" pitchFamily="34" charset="0"/>
              </a:rPr>
              <a:t> </a:t>
            </a:r>
            <a:r>
              <a:rPr lang="fr-FR" sz="2800" dirty="0" err="1" smtClean="0">
                <a:solidFill>
                  <a:srgbClr val="0066CC"/>
                </a:solidFill>
                <a:latin typeface="Verdana" pitchFamily="34" charset="0"/>
              </a:rPr>
              <a:t>modelling</a:t>
            </a:r>
            <a:r>
              <a:rPr lang="fr-FR" sz="2800" dirty="0" smtClean="0">
                <a:solidFill>
                  <a:srgbClr val="0066CC"/>
                </a:solidFill>
                <a:latin typeface="Verdana" pitchFamily="34" charset="0"/>
              </a:rPr>
              <a:t> in PCR </a:t>
            </a:r>
            <a:r>
              <a:rPr lang="fr-FR" sz="2800" dirty="0" err="1" smtClean="0">
                <a:solidFill>
                  <a:srgbClr val="0066CC"/>
                </a:solidFill>
                <a:latin typeface="Verdana" pitchFamily="34" charset="0"/>
              </a:rPr>
              <a:t>Algorithm</a:t>
            </a:r>
            <a:r>
              <a:rPr lang="fr-FR" sz="2800" dirty="0" smtClean="0">
                <a:solidFill>
                  <a:srgbClr val="0066CC"/>
                </a:solidFill>
                <a:latin typeface="Verdana" pitchFamily="34" charset="0"/>
              </a:rPr>
              <a:t> </a:t>
            </a:r>
            <a:endParaRPr lang="fr-FR" sz="2800" dirty="0">
              <a:solidFill>
                <a:srgbClr val="0066CC"/>
              </a:solidFill>
              <a:latin typeface="Verdana" pitchFamily="34" charset="0"/>
            </a:endParaRPr>
          </a:p>
        </p:txBody>
      </p:sp>
      <p:sp>
        <p:nvSpPr>
          <p:cNvPr id="16" name="ZoneTexte 2"/>
          <p:cNvSpPr txBox="1"/>
          <p:nvPr/>
        </p:nvSpPr>
        <p:spPr>
          <a:xfrm>
            <a:off x="862924" y="493509"/>
            <a:ext cx="8605620" cy="2431435"/>
          </a:xfrm>
          <a:prstGeom prst="rect">
            <a:avLst/>
          </a:prstGeom>
        </p:spPr>
        <p:txBody>
          <a:bodyPr vert="horz" lIns="91440" tIns="45720" rIns="91440" bIns="45720" rtlCol="0">
            <a:normAutofit/>
          </a:bodyPr>
          <a:lstStyle>
            <a:defPPr>
              <a:defRPr lang="nl-NL"/>
            </a:defPPr>
            <a:lvl1pPr marL="342900" indent="-342900">
              <a:spcBef>
                <a:spcPct val="20000"/>
              </a:spcBef>
              <a:buFont typeface="Arial" pitchFamily="34" charset="0"/>
              <a:buChar char="•"/>
              <a:defRPr sz="2000"/>
            </a:lvl1pPr>
            <a:lvl2pPr marL="742950" lvl="1" indent="-285750">
              <a:spcBef>
                <a:spcPct val="20000"/>
              </a:spcBef>
              <a:buFont typeface="Arial" pitchFamily="34" charset="0"/>
              <a:buChar char="–"/>
              <a:defRPr sz="1600"/>
            </a:lvl2pPr>
            <a:lvl3pPr marL="1143000" indent="-228600">
              <a:spcBef>
                <a:spcPct val="20000"/>
              </a:spcBef>
              <a:buFont typeface="Arial" pitchFamily="34" charset="0"/>
              <a:buChar char="•"/>
              <a:defRPr sz="2400"/>
            </a:lvl3pPr>
            <a:lvl4pPr marL="1600200" indent="-228600">
              <a:spcBef>
                <a:spcPct val="20000"/>
              </a:spcBef>
              <a:buFont typeface="Arial" pitchFamily="34" charset="0"/>
              <a:buChar char="–"/>
              <a:defRPr sz="2000"/>
            </a:lvl4pPr>
            <a:lvl5pPr marL="2057400"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buNone/>
            </a:pPr>
            <a:endParaRPr lang="en-TT" b="1" dirty="0" smtClean="0"/>
          </a:p>
          <a:p>
            <a:pPr marL="0" indent="0">
              <a:buNone/>
            </a:pPr>
            <a:r>
              <a:rPr lang="en-TT" sz="1800" b="1" dirty="0" smtClean="0"/>
              <a:t>Possibilities by the algorithm</a:t>
            </a:r>
            <a:r>
              <a:rPr lang="en-TT" b="1" dirty="0" smtClean="0"/>
              <a:t/>
            </a:r>
            <a:br>
              <a:rPr lang="en-TT" b="1" dirty="0" smtClean="0"/>
            </a:br>
            <a:r>
              <a:rPr lang="en-TT" sz="1600" dirty="0" smtClean="0"/>
              <a:t>Linear losses are allowed, </a:t>
            </a:r>
            <a:r>
              <a:rPr lang="en-TT" sz="1600" dirty="0" err="1" smtClean="0"/>
              <a:t>i.e</a:t>
            </a:r>
            <a:r>
              <a:rPr lang="en-TT" sz="1600" dirty="0"/>
              <a:t> </a:t>
            </a:r>
            <a:r>
              <a:rPr lang="en-TT" sz="1600" dirty="0" smtClean="0"/>
              <a:t>the losses is a fixed percentage of the flow</a:t>
            </a:r>
          </a:p>
          <a:p>
            <a:endParaRPr lang="en-TT" dirty="0" smtClean="0"/>
          </a:p>
        </p:txBody>
      </p:sp>
      <p:sp>
        <p:nvSpPr>
          <p:cNvPr id="17" name="ZoneTexte 58"/>
          <p:cNvSpPr txBox="1"/>
          <p:nvPr/>
        </p:nvSpPr>
        <p:spPr>
          <a:xfrm>
            <a:off x="899592" y="1484784"/>
            <a:ext cx="8031266" cy="1846659"/>
          </a:xfrm>
          <a:prstGeom prst="rect">
            <a:avLst/>
          </a:prstGeom>
          <a:noFill/>
        </p:spPr>
        <p:txBody>
          <a:bodyPr wrap="square" rtlCol="0">
            <a:spAutoFit/>
          </a:bodyPr>
          <a:lstStyle/>
          <a:p>
            <a:pPr>
              <a:defRPr/>
            </a:pPr>
            <a:r>
              <a:rPr lang="en-TT" b="1" dirty="0" smtClean="0"/>
              <a:t>Deciding the loss factor</a:t>
            </a:r>
          </a:p>
          <a:p>
            <a:pPr>
              <a:defRPr/>
            </a:pPr>
            <a:r>
              <a:rPr lang="en-TT" sz="1600" dirty="0"/>
              <a:t>Necessary analysis will define the percentage </a:t>
            </a:r>
            <a:endParaRPr lang="en-TT" sz="1600" dirty="0" smtClean="0"/>
          </a:p>
          <a:p>
            <a:pPr>
              <a:defRPr/>
            </a:pPr>
            <a:r>
              <a:rPr lang="en-TT" sz="1600" dirty="0" smtClean="0"/>
              <a:t>TSOs specify losses percentage based on </a:t>
            </a:r>
            <a:r>
              <a:rPr lang="en-TT" sz="1600" u="sng" dirty="0" smtClean="0"/>
              <a:t>actual losses</a:t>
            </a:r>
            <a:r>
              <a:rPr lang="en-TT" sz="1600" dirty="0" smtClean="0"/>
              <a:t> for individual DC </a:t>
            </a:r>
            <a:r>
              <a:rPr lang="en-TT" sz="1600" dirty="0"/>
              <a:t>line(e.g. IFA ~2%, NorNed~4</a:t>
            </a:r>
            <a:r>
              <a:rPr lang="en-TT" sz="1600" dirty="0" smtClean="0"/>
              <a:t>%)</a:t>
            </a:r>
          </a:p>
          <a:p>
            <a:pPr>
              <a:defRPr/>
            </a:pPr>
            <a:endParaRPr lang="en-TT" sz="1600" dirty="0"/>
          </a:p>
          <a:p>
            <a:pPr>
              <a:defRPr/>
            </a:pPr>
            <a:r>
              <a:rPr lang="en-TT" sz="1600" dirty="0" smtClean="0"/>
              <a:t> </a:t>
            </a:r>
          </a:p>
          <a:p>
            <a:pPr>
              <a:defRPr/>
            </a:pPr>
            <a:endParaRPr lang="en-TT" sz="1600" u="sng" dirty="0" smtClean="0"/>
          </a:p>
        </p:txBody>
      </p:sp>
      <p:sp>
        <p:nvSpPr>
          <p:cNvPr id="25" name="ZoneTexte 47"/>
          <p:cNvSpPr txBox="1"/>
          <p:nvPr/>
        </p:nvSpPr>
        <p:spPr>
          <a:xfrm>
            <a:off x="971600" y="5949280"/>
            <a:ext cx="5857916" cy="923330"/>
          </a:xfrm>
          <a:prstGeom prst="rect">
            <a:avLst/>
          </a:prstGeom>
          <a:noFill/>
        </p:spPr>
        <p:txBody>
          <a:bodyPr wrap="square" rtlCol="0">
            <a:spAutoFit/>
          </a:bodyPr>
          <a:lstStyle/>
          <a:p>
            <a:pPr>
              <a:defRPr/>
            </a:pPr>
            <a:r>
              <a:rPr lang="en-TT" b="1" dirty="0" smtClean="0"/>
              <a:t>Energy Balance</a:t>
            </a:r>
          </a:p>
          <a:p>
            <a:pPr>
              <a:defRPr/>
            </a:pPr>
            <a:r>
              <a:rPr lang="en-TT" sz="1600" dirty="0" smtClean="0"/>
              <a:t>The sum of net positions plus losses is equal to zero</a:t>
            </a:r>
          </a:p>
          <a:p>
            <a:pPr>
              <a:defRPr/>
            </a:pPr>
            <a:endParaRPr lang="en-TT" dirty="0" smtClean="0"/>
          </a:p>
        </p:txBody>
      </p:sp>
      <p:sp>
        <p:nvSpPr>
          <p:cNvPr id="26" name="ZoneTexte 48"/>
          <p:cNvSpPr txBox="1"/>
          <p:nvPr/>
        </p:nvSpPr>
        <p:spPr>
          <a:xfrm>
            <a:off x="903931" y="4481244"/>
            <a:ext cx="8204573" cy="1600438"/>
          </a:xfrm>
          <a:prstGeom prst="rect">
            <a:avLst/>
          </a:prstGeom>
          <a:noFill/>
        </p:spPr>
        <p:txBody>
          <a:bodyPr wrap="square" rtlCol="0">
            <a:spAutoFit/>
          </a:bodyPr>
          <a:lstStyle/>
          <a:p>
            <a:pPr>
              <a:defRPr/>
            </a:pPr>
            <a:r>
              <a:rPr lang="en-TT" b="1" dirty="0" smtClean="0"/>
              <a:t>Price Properties</a:t>
            </a:r>
          </a:p>
          <a:p>
            <a:r>
              <a:rPr lang="en-TT" sz="1600" dirty="0" err="1" smtClean="0"/>
              <a:t>mcp</a:t>
            </a:r>
            <a:r>
              <a:rPr lang="en-TT" sz="1600" baseline="-25000" dirty="0" err="1" smtClean="0"/>
              <a:t>to</a:t>
            </a:r>
            <a:r>
              <a:rPr lang="en-TT" sz="1600" dirty="0" smtClean="0"/>
              <a:t> (1-loss) - </a:t>
            </a:r>
            <a:r>
              <a:rPr lang="en-TT" sz="1600" dirty="0" err="1" smtClean="0"/>
              <a:t>mcp</a:t>
            </a:r>
            <a:r>
              <a:rPr lang="en-TT" sz="1600" baseline="-25000" dirty="0" err="1" smtClean="0"/>
              <a:t>from</a:t>
            </a:r>
            <a:r>
              <a:rPr lang="en-TT" sz="1600" dirty="0" smtClean="0"/>
              <a:t> = 0   when no congestion (no congestion rent), </a:t>
            </a:r>
          </a:p>
          <a:p>
            <a:r>
              <a:rPr lang="en-TT" sz="1600" dirty="0" err="1" smtClean="0"/>
              <a:t>mcp</a:t>
            </a:r>
            <a:r>
              <a:rPr lang="en-TT" sz="1600" baseline="-25000" dirty="0" err="1" smtClean="0"/>
              <a:t>to</a:t>
            </a:r>
            <a:r>
              <a:rPr lang="en-TT" sz="1600" dirty="0" smtClean="0"/>
              <a:t> (1-loss) - </a:t>
            </a:r>
            <a:r>
              <a:rPr lang="en-TT" sz="1600" dirty="0" err="1" smtClean="0"/>
              <a:t>mcp</a:t>
            </a:r>
            <a:r>
              <a:rPr lang="en-TT" sz="1600" baseline="-25000" dirty="0" err="1" smtClean="0"/>
              <a:t>from</a:t>
            </a:r>
            <a:r>
              <a:rPr lang="en-TT" sz="1600" dirty="0" smtClean="0"/>
              <a:t> &gt; 0   when line is congested</a:t>
            </a:r>
          </a:p>
          <a:p>
            <a:endParaRPr lang="en-TT" sz="1600" dirty="0"/>
          </a:p>
          <a:p>
            <a:r>
              <a:rPr lang="en-TT" sz="1600" dirty="0" smtClean="0"/>
              <a:t>The price difference will be sufficient to cover the costs of losses when  the cable is uncongested</a:t>
            </a:r>
          </a:p>
          <a:p>
            <a:endParaRPr lang="en-TT" sz="1600" dirty="0" smtClean="0"/>
          </a:p>
        </p:txBody>
      </p:sp>
      <p:grpSp>
        <p:nvGrpSpPr>
          <p:cNvPr id="7" name="Gruppe 6"/>
          <p:cNvGrpSpPr/>
          <p:nvPr/>
        </p:nvGrpSpPr>
        <p:grpSpPr>
          <a:xfrm>
            <a:off x="939301" y="2708920"/>
            <a:ext cx="6224987" cy="1656186"/>
            <a:chOff x="867293" y="2924944"/>
            <a:chExt cx="6585027" cy="1812974"/>
          </a:xfrm>
        </p:grpSpPr>
        <p:sp>
          <p:nvSpPr>
            <p:cNvPr id="6" name="Rektangel 5"/>
            <p:cNvSpPr/>
            <p:nvPr/>
          </p:nvSpPr>
          <p:spPr>
            <a:xfrm>
              <a:off x="867293" y="2924944"/>
              <a:ext cx="6585027" cy="1812974"/>
            </a:xfrm>
            <a:prstGeom prst="rect">
              <a:avLst/>
            </a:prstGeom>
            <a:solidFill>
              <a:schemeClr val="accent1">
                <a:alpha val="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18" name="Gruppe 17"/>
            <p:cNvGrpSpPr/>
            <p:nvPr/>
          </p:nvGrpSpPr>
          <p:grpSpPr>
            <a:xfrm>
              <a:off x="1222964" y="3182200"/>
              <a:ext cx="6077012" cy="1443186"/>
              <a:chOff x="897536" y="2420887"/>
              <a:chExt cx="4129757" cy="929908"/>
            </a:xfrm>
          </p:grpSpPr>
          <p:sp>
            <p:nvSpPr>
              <p:cNvPr id="19" name="Ellipse 18"/>
              <p:cNvSpPr/>
              <p:nvPr/>
            </p:nvSpPr>
            <p:spPr>
              <a:xfrm>
                <a:off x="897536" y="2420888"/>
                <a:ext cx="814664" cy="7360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1040 MW</a:t>
                </a:r>
                <a:endParaRPr lang="fr-FR" dirty="0"/>
              </a:p>
            </p:txBody>
          </p:sp>
          <p:sp>
            <p:nvSpPr>
              <p:cNvPr id="20" name="Ellipse 19"/>
              <p:cNvSpPr/>
              <p:nvPr/>
            </p:nvSpPr>
            <p:spPr>
              <a:xfrm>
                <a:off x="3641026" y="2420887"/>
                <a:ext cx="706844" cy="6832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1000 MW</a:t>
                </a:r>
                <a:endParaRPr lang="fr-FR" dirty="0"/>
              </a:p>
            </p:txBody>
          </p:sp>
          <p:cxnSp>
            <p:nvCxnSpPr>
              <p:cNvPr id="22" name="Connecteur droit avec flèche 44"/>
              <p:cNvCxnSpPr/>
              <p:nvPr/>
            </p:nvCxnSpPr>
            <p:spPr>
              <a:xfrm>
                <a:off x="1712200" y="2765504"/>
                <a:ext cx="1928826" cy="0"/>
              </a:xfrm>
              <a:prstGeom prst="straightConnector1">
                <a:avLst/>
              </a:prstGeom>
              <a:ln w="50800">
                <a:solidFill>
                  <a:schemeClr val="accent1">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ZoneTexte 45"/>
              <p:cNvSpPr txBox="1"/>
              <p:nvPr/>
            </p:nvSpPr>
            <p:spPr>
              <a:xfrm>
                <a:off x="971389" y="3090289"/>
                <a:ext cx="1157076" cy="260506"/>
              </a:xfrm>
              <a:prstGeom prst="rect">
                <a:avLst/>
              </a:prstGeom>
              <a:noFill/>
            </p:spPr>
            <p:txBody>
              <a:bodyPr wrap="square" rtlCol="0">
                <a:spAutoFit/>
              </a:bodyPr>
              <a:lstStyle/>
              <a:p>
                <a:r>
                  <a:rPr lang="fr-FR" dirty="0" smtClean="0"/>
                  <a:t>F </a:t>
                </a:r>
                <a:r>
                  <a:rPr lang="fr-FR" sz="2400" baseline="-25000" dirty="0"/>
                  <a:t>in=1040 MW</a:t>
                </a:r>
              </a:p>
            </p:txBody>
          </p:sp>
          <p:sp>
            <p:nvSpPr>
              <p:cNvPr id="24" name="ZoneTexte 46"/>
              <p:cNvSpPr txBox="1"/>
              <p:nvPr/>
            </p:nvSpPr>
            <p:spPr>
              <a:xfrm>
                <a:off x="3152742" y="3104133"/>
                <a:ext cx="1874551" cy="238797"/>
              </a:xfrm>
              <a:prstGeom prst="rect">
                <a:avLst/>
              </a:prstGeom>
              <a:noFill/>
            </p:spPr>
            <p:txBody>
              <a:bodyPr wrap="square" rtlCol="0">
                <a:spAutoFit/>
              </a:bodyPr>
              <a:lstStyle/>
              <a:p>
                <a:r>
                  <a:rPr lang="fr-FR" sz="1600" dirty="0" smtClean="0"/>
                  <a:t>F </a:t>
                </a:r>
                <a:r>
                  <a:rPr lang="fr-FR" sz="2000" baseline="-25000" dirty="0" smtClean="0"/>
                  <a:t>out</a:t>
                </a:r>
                <a:r>
                  <a:rPr lang="fr-FR" sz="1600" dirty="0" smtClean="0"/>
                  <a:t> = </a:t>
                </a:r>
                <a:r>
                  <a:rPr lang="fr-FR" sz="1200" dirty="0" smtClean="0"/>
                  <a:t>F </a:t>
                </a:r>
                <a:r>
                  <a:rPr lang="fr-FR" sz="2000" baseline="-25000" dirty="0" smtClean="0"/>
                  <a:t>in</a:t>
                </a:r>
                <a:r>
                  <a:rPr lang="fr-FR" sz="1600" dirty="0" smtClean="0"/>
                  <a:t>- </a:t>
                </a:r>
                <a:r>
                  <a:rPr lang="fr-FR" sz="1600" dirty="0" err="1" smtClean="0"/>
                  <a:t>losses</a:t>
                </a:r>
                <a:r>
                  <a:rPr lang="fr-FR" sz="1600" dirty="0" smtClean="0"/>
                  <a:t>= </a:t>
                </a:r>
                <a:r>
                  <a:rPr lang="fr-FR" sz="1600" dirty="0" smtClean="0"/>
                  <a:t> 1000 </a:t>
                </a:r>
                <a:r>
                  <a:rPr lang="fr-FR" sz="1600" dirty="0" smtClean="0"/>
                  <a:t>MW</a:t>
                </a:r>
                <a:endParaRPr lang="fr-FR" sz="1600" dirty="0"/>
              </a:p>
            </p:txBody>
          </p:sp>
        </p:grpSp>
        <p:sp>
          <p:nvSpPr>
            <p:cNvPr id="2" name="TekstSylinder 1"/>
            <p:cNvSpPr txBox="1"/>
            <p:nvPr/>
          </p:nvSpPr>
          <p:spPr>
            <a:xfrm>
              <a:off x="2915816" y="3779748"/>
              <a:ext cx="2052158" cy="404296"/>
            </a:xfrm>
            <a:prstGeom prst="rect">
              <a:avLst/>
            </a:prstGeom>
            <a:noFill/>
          </p:spPr>
          <p:txBody>
            <a:bodyPr wrap="none" rtlCol="0">
              <a:spAutoFit/>
            </a:bodyPr>
            <a:lstStyle/>
            <a:p>
              <a:r>
                <a:rPr lang="nb-NO" dirty="0" smtClean="0">
                  <a:solidFill>
                    <a:schemeClr val="tx2">
                      <a:lumMod val="60000"/>
                      <a:lumOff val="40000"/>
                    </a:schemeClr>
                  </a:solidFill>
                </a:rPr>
                <a:t>HVDC Losses </a:t>
              </a:r>
              <a:r>
                <a:rPr lang="en-TT" dirty="0">
                  <a:solidFill>
                    <a:schemeClr val="tx2">
                      <a:lumMod val="60000"/>
                      <a:lumOff val="40000"/>
                    </a:schemeClr>
                  </a:solidFill>
                </a:rPr>
                <a:t>~</a:t>
              </a:r>
              <a:r>
                <a:rPr lang="en-TT" dirty="0"/>
                <a:t> </a:t>
              </a:r>
              <a:r>
                <a:rPr lang="nb-NO" dirty="0" smtClean="0">
                  <a:solidFill>
                    <a:schemeClr val="tx2">
                      <a:lumMod val="60000"/>
                      <a:lumOff val="40000"/>
                    </a:schemeClr>
                  </a:solidFill>
                </a:rPr>
                <a:t>4 %</a:t>
              </a:r>
              <a:endParaRPr lang="nb-NO" dirty="0">
                <a:solidFill>
                  <a:schemeClr val="tx2">
                    <a:lumMod val="60000"/>
                    <a:lumOff val="40000"/>
                  </a:schemeClr>
                </a:solidFill>
              </a:endParaRPr>
            </a:p>
          </p:txBody>
        </p:sp>
      </p:grpSp>
    </p:spTree>
    <p:extLst>
      <p:ext uri="{BB962C8B-B14F-4D97-AF65-F5344CB8AC3E}">
        <p14:creationId xmlns:p14="http://schemas.microsoft.com/office/powerpoint/2010/main" val="4267296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8"/>
          <p:cNvSpPr/>
          <p:nvPr/>
        </p:nvSpPr>
        <p:spPr>
          <a:xfrm>
            <a:off x="4716016" y="1476360"/>
            <a:ext cx="4084240" cy="4608512"/>
          </a:xfrm>
          <a:prstGeom prst="rect">
            <a:avLst/>
          </a:prstGeom>
          <a:solidFill>
            <a:schemeClr val="accent1">
              <a:alpha val="1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 name="Rektangel 4"/>
          <p:cNvSpPr/>
          <p:nvPr/>
        </p:nvSpPr>
        <p:spPr>
          <a:xfrm>
            <a:off x="306876" y="1496429"/>
            <a:ext cx="4084240" cy="4608512"/>
          </a:xfrm>
          <a:prstGeom prst="rect">
            <a:avLst/>
          </a:prstGeom>
          <a:solidFill>
            <a:schemeClr val="accent1">
              <a:alpha val="1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 name="Tittel 1"/>
          <p:cNvSpPr>
            <a:spLocks noGrp="1"/>
          </p:cNvSpPr>
          <p:nvPr>
            <p:ph type="title"/>
          </p:nvPr>
        </p:nvSpPr>
        <p:spPr>
          <a:xfrm>
            <a:off x="535097" y="16363"/>
            <a:ext cx="8229600" cy="1143000"/>
          </a:xfrm>
        </p:spPr>
        <p:txBody>
          <a:bodyPr>
            <a:normAutofit/>
          </a:bodyPr>
          <a:lstStyle/>
          <a:p>
            <a:r>
              <a:rPr lang="en-US" sz="2800" dirty="0" smtClean="0">
                <a:solidFill>
                  <a:srgbClr val="0066CC"/>
                </a:solidFill>
                <a:latin typeface="Verdana" pitchFamily="34" charset="0"/>
                <a:ea typeface="+mn-ea"/>
                <a:cs typeface="+mn-cs"/>
              </a:rPr>
              <a:t>European or national decision to activate loss functionality</a:t>
            </a:r>
            <a:endParaRPr lang="en-US" sz="2800" dirty="0">
              <a:solidFill>
                <a:srgbClr val="0066CC"/>
              </a:solidFill>
              <a:latin typeface="Verdana" pitchFamily="34" charset="0"/>
              <a:ea typeface="+mn-ea"/>
              <a:cs typeface="+mn-cs"/>
            </a:endParaRPr>
          </a:p>
        </p:txBody>
      </p:sp>
      <p:sp>
        <p:nvSpPr>
          <p:cNvPr id="3" name="Plassholder for innhold 2"/>
          <p:cNvSpPr>
            <a:spLocks noGrp="1"/>
          </p:cNvSpPr>
          <p:nvPr>
            <p:ph sz="half" idx="1"/>
          </p:nvPr>
        </p:nvSpPr>
        <p:spPr>
          <a:xfrm>
            <a:off x="395536" y="1484784"/>
            <a:ext cx="3600400" cy="4525963"/>
          </a:xfrm>
        </p:spPr>
        <p:txBody>
          <a:bodyPr>
            <a:normAutofit/>
          </a:bodyPr>
          <a:lstStyle/>
          <a:p>
            <a:r>
              <a:rPr lang="en-US" sz="1700" dirty="0" smtClean="0"/>
              <a:t>Regional/global analysis required before implementation:</a:t>
            </a:r>
          </a:p>
          <a:p>
            <a:pPr lvl="1"/>
            <a:r>
              <a:rPr lang="en-US" sz="1700" dirty="0"/>
              <a:t>Welfare and </a:t>
            </a:r>
            <a:r>
              <a:rPr lang="en-US" sz="1700" dirty="0" err="1"/>
              <a:t>SoS</a:t>
            </a:r>
            <a:r>
              <a:rPr lang="en-US" sz="1700" dirty="0"/>
              <a:t> perspective for </a:t>
            </a:r>
            <a:r>
              <a:rPr lang="en-US" sz="1700" dirty="0" smtClean="0"/>
              <a:t>regions</a:t>
            </a:r>
          </a:p>
          <a:p>
            <a:pPr lvl="1"/>
            <a:r>
              <a:rPr lang="en-US" sz="1700" dirty="0"/>
              <a:t>Effects of </a:t>
            </a:r>
            <a:r>
              <a:rPr lang="en-US" sz="1700" dirty="0" err="1"/>
              <a:t>neighbouring</a:t>
            </a:r>
            <a:r>
              <a:rPr lang="en-US" sz="1700" dirty="0"/>
              <a:t> networks and </a:t>
            </a:r>
            <a:r>
              <a:rPr lang="en-US" sz="1700" dirty="0" smtClean="0"/>
              <a:t> other timeframes if only implemented in DA</a:t>
            </a:r>
            <a:endParaRPr lang="en-US" sz="1700" dirty="0"/>
          </a:p>
          <a:p>
            <a:pPr lvl="1"/>
            <a:r>
              <a:rPr lang="en-US" sz="1700" dirty="0"/>
              <a:t>Connection with inter TSO compensation mechanism</a:t>
            </a:r>
          </a:p>
          <a:p>
            <a:pPr lvl="1"/>
            <a:r>
              <a:rPr lang="en-US" sz="1700" dirty="0"/>
              <a:t>Potential conflict with the provisions in Regulation 714/2009 which prohibits border tariffs and the use of congestion rents.</a:t>
            </a:r>
          </a:p>
          <a:p>
            <a:pPr lvl="1"/>
            <a:endParaRPr lang="en-US" sz="1700" dirty="0"/>
          </a:p>
          <a:p>
            <a:endParaRPr lang="en-US" sz="1700" dirty="0"/>
          </a:p>
          <a:p>
            <a:endParaRPr lang="en-US" sz="1700" dirty="0"/>
          </a:p>
        </p:txBody>
      </p:sp>
      <p:sp>
        <p:nvSpPr>
          <p:cNvPr id="6" name="TekstSylinder 5"/>
          <p:cNvSpPr txBox="1"/>
          <p:nvPr/>
        </p:nvSpPr>
        <p:spPr>
          <a:xfrm>
            <a:off x="306876" y="1159363"/>
            <a:ext cx="2164567" cy="369332"/>
          </a:xfrm>
          <a:prstGeom prst="rect">
            <a:avLst/>
          </a:prstGeom>
          <a:noFill/>
        </p:spPr>
        <p:txBody>
          <a:bodyPr wrap="none" rtlCol="0">
            <a:spAutoFit/>
          </a:bodyPr>
          <a:lstStyle/>
          <a:p>
            <a:r>
              <a:rPr lang="nb-NO" dirty="0" smtClean="0"/>
              <a:t>Global/regional </a:t>
            </a:r>
            <a:r>
              <a:rPr lang="nb-NO" dirty="0" err="1" smtClean="0"/>
              <a:t>issue</a:t>
            </a:r>
            <a:endParaRPr lang="nb-NO" dirty="0"/>
          </a:p>
        </p:txBody>
      </p:sp>
      <p:sp>
        <p:nvSpPr>
          <p:cNvPr id="7" name="TekstSylinder 6"/>
          <p:cNvSpPr txBox="1"/>
          <p:nvPr/>
        </p:nvSpPr>
        <p:spPr>
          <a:xfrm>
            <a:off x="4717256" y="1131976"/>
            <a:ext cx="2040880" cy="369332"/>
          </a:xfrm>
          <a:prstGeom prst="rect">
            <a:avLst/>
          </a:prstGeom>
          <a:noFill/>
        </p:spPr>
        <p:txBody>
          <a:bodyPr wrap="none" rtlCol="0">
            <a:spAutoFit/>
          </a:bodyPr>
          <a:lstStyle/>
          <a:p>
            <a:r>
              <a:rPr lang="nb-NO" dirty="0" err="1" smtClean="0"/>
              <a:t>Local</a:t>
            </a:r>
            <a:r>
              <a:rPr lang="nb-NO" dirty="0" smtClean="0"/>
              <a:t>/bilateral </a:t>
            </a:r>
            <a:r>
              <a:rPr lang="nb-NO" dirty="0" err="1" smtClean="0"/>
              <a:t>issue</a:t>
            </a:r>
            <a:endParaRPr lang="nb-NO" dirty="0"/>
          </a:p>
        </p:txBody>
      </p:sp>
      <p:sp>
        <p:nvSpPr>
          <p:cNvPr id="8" name="Plassholder for innhold 2"/>
          <p:cNvSpPr>
            <a:spLocks noGrp="1"/>
          </p:cNvSpPr>
          <p:nvPr>
            <p:ph sz="half" idx="1"/>
          </p:nvPr>
        </p:nvSpPr>
        <p:spPr>
          <a:xfrm>
            <a:off x="4944368" y="1541093"/>
            <a:ext cx="3600400" cy="4525963"/>
          </a:xfrm>
        </p:spPr>
        <p:txBody>
          <a:bodyPr>
            <a:normAutofit/>
          </a:bodyPr>
          <a:lstStyle/>
          <a:p>
            <a:r>
              <a:rPr lang="en-US" sz="1700" dirty="0" smtClean="0"/>
              <a:t>APCA annex 5 states clearly that it is a national issue (provided  approval by local NRAs)</a:t>
            </a:r>
          </a:p>
          <a:p>
            <a:r>
              <a:rPr lang="en-US" sz="1700" dirty="0" err="1" smtClean="0"/>
              <a:t>BritNed</a:t>
            </a:r>
            <a:r>
              <a:rPr lang="en-US" sz="1700" dirty="0" smtClean="0"/>
              <a:t> and IFA has already implemented losses. Baltic Cable has requested EMCC to implement it.</a:t>
            </a:r>
          </a:p>
          <a:p>
            <a:pPr marL="342900" lvl="1" indent="-342900">
              <a:buFont typeface="Arial" pitchFamily="34" charset="0"/>
              <a:buChar char="•"/>
            </a:pPr>
            <a:r>
              <a:rPr lang="en-US" sz="1700" dirty="0"/>
              <a:t>Local TSO Rules are approved by the Local NRA, (but in cooperation with  other NRAs).</a:t>
            </a:r>
          </a:p>
          <a:p>
            <a:r>
              <a:rPr lang="en-US" sz="1700" dirty="0" smtClean="0"/>
              <a:t>Many  other local decisions  effect flows (and </a:t>
            </a:r>
            <a:r>
              <a:rPr lang="en-US" sz="1700" dirty="0" err="1" smtClean="0"/>
              <a:t>SoS</a:t>
            </a:r>
            <a:r>
              <a:rPr lang="en-US" sz="1700" dirty="0" smtClean="0"/>
              <a:t>) in neighboring networks</a:t>
            </a:r>
          </a:p>
          <a:p>
            <a:pPr marL="457200" lvl="1" indent="0">
              <a:buNone/>
            </a:pPr>
            <a:endParaRPr lang="en-US" sz="1700" dirty="0"/>
          </a:p>
          <a:p>
            <a:pPr lvl="1"/>
            <a:endParaRPr lang="en-US" sz="1700" dirty="0" smtClean="0"/>
          </a:p>
          <a:p>
            <a:endParaRPr lang="en-US" sz="1700" dirty="0"/>
          </a:p>
        </p:txBody>
      </p:sp>
    </p:spTree>
    <p:extLst>
      <p:ext uri="{BB962C8B-B14F-4D97-AF65-F5344CB8AC3E}">
        <p14:creationId xmlns:p14="http://schemas.microsoft.com/office/powerpoint/2010/main" val="38858732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4AC53F4A3D4B646B7A873EC64DC8C5C" ma:contentTypeVersion="20" ma:contentTypeDescription="Create a new document." ma:contentTypeScope="" ma:versionID="340c3080add4bbbbba278b4721c34e2b">
  <xsd:schema xmlns:xsd="http://www.w3.org/2001/XMLSchema" xmlns:xs="http://www.w3.org/2001/XMLSchema" xmlns:p="http://schemas.microsoft.com/office/2006/metadata/properties" xmlns:ns2="985daa2e-53d8-4475-82b8-9c7d25324e34" targetNamespace="http://schemas.microsoft.com/office/2006/metadata/properties" ma:root="true" ma:fieldsID="35efc3e5b9c61b0dc7b50a186a6c1079"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985daa2e-53d8-4475-82b8-9c7d25324e34">ACER-2015-01342</_dlc_DocId>
    <_dlc_DocIdUrl xmlns="985daa2e-53d8-4475-82b8-9c7d25324e34">
      <Url>https://extranet.acer.europa.eu/en/Electricity/Regional_initiatives/Meetings/6th%20IG%20meeting%20for%20NWE%20day-ahead%20price%20coupling/_layouts/DocIdRedir.aspx?ID=ACER-2015-01342</Url>
      <Description>ACER-2015-01342</Description>
    </_dlc_DocIdUrl>
    <ACER_Abstract xmlns="985daa2e-53d8-4475-82b8-9c7d25324e34" xsi:nil="true"/>
  </documentManagement>
</p:properties>
</file>

<file path=customXml/itemProps1.xml><?xml version="1.0" encoding="utf-8"?>
<ds:datastoreItem xmlns:ds="http://schemas.openxmlformats.org/officeDocument/2006/customXml" ds:itemID="{2167EA75-E679-4B8A-8F1C-0253A56BAEE1}"/>
</file>

<file path=customXml/itemProps2.xml><?xml version="1.0" encoding="utf-8"?>
<ds:datastoreItem xmlns:ds="http://schemas.openxmlformats.org/officeDocument/2006/customXml" ds:itemID="{8EC20E5C-3A5F-4FA4-BF15-DC58A43F22AC}"/>
</file>

<file path=customXml/itemProps3.xml><?xml version="1.0" encoding="utf-8"?>
<ds:datastoreItem xmlns:ds="http://schemas.openxmlformats.org/officeDocument/2006/customXml" ds:itemID="{B0F2BB91-7F10-49A3-A140-53F0252DA998}"/>
</file>

<file path=customXml/itemProps4.xml><?xml version="1.0" encoding="utf-8"?>
<ds:datastoreItem xmlns:ds="http://schemas.openxmlformats.org/officeDocument/2006/customXml" ds:itemID="{79C2A42F-25DD-44EF-8824-D0FA90C41BF5}"/>
</file>

<file path=docProps/app.xml><?xml version="1.0" encoding="utf-8"?>
<Properties xmlns="http://schemas.openxmlformats.org/officeDocument/2006/extended-properties" xmlns:vt="http://schemas.openxmlformats.org/officeDocument/2006/docPropsVTypes">
  <TotalTime>651</TotalTime>
  <Words>496</Words>
  <Application>Microsoft Office PowerPoint</Application>
  <PresentationFormat>Skjermfremvisning (4:3)</PresentationFormat>
  <Paragraphs>67</Paragraphs>
  <Slides>5</Slides>
  <Notes>1</Notes>
  <HiddenSlides>0</HiddenSlides>
  <MMClips>0</MMClips>
  <ScaleCrop>false</ScaleCrop>
  <HeadingPairs>
    <vt:vector size="4" baseType="variant">
      <vt:variant>
        <vt:lpstr>Tema</vt:lpstr>
      </vt:variant>
      <vt:variant>
        <vt:i4>1</vt:i4>
      </vt:variant>
      <vt:variant>
        <vt:lpstr>Lysbildetitler</vt:lpstr>
      </vt:variant>
      <vt:variant>
        <vt:i4>5</vt:i4>
      </vt:variant>
    </vt:vector>
  </HeadingPairs>
  <TitlesOfParts>
    <vt:vector size="6" baseType="lpstr">
      <vt:lpstr>Office-thema</vt:lpstr>
      <vt:lpstr>PowerPoint-presentasjon</vt:lpstr>
      <vt:lpstr>PowerPoint-presentasjon</vt:lpstr>
      <vt:lpstr>Capacity provisions and loss procurement</vt:lpstr>
      <vt:lpstr>PowerPoint-presentasjon</vt:lpstr>
      <vt:lpstr>European or national decision to activate loss functionality</vt:lpstr>
    </vt:vector>
  </TitlesOfParts>
  <Company>TenneT TSO B.V.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 meeting REG</dc:title>
  <dc:creator>625</dc:creator>
  <cp:lastModifiedBy>Tore Granli</cp:lastModifiedBy>
  <cp:revision>187</cp:revision>
  <cp:lastPrinted>2012-08-30T08:54:09Z</cp:lastPrinted>
  <dcterms:created xsi:type="dcterms:W3CDTF">2012-05-22T08:46:24Z</dcterms:created>
  <dcterms:modified xsi:type="dcterms:W3CDTF">2012-09-18T10:53:47Z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0x01010034AC53F4A3D4B646B7A873EC64DC8C5C</vt:lpwstr>
  </property>
  <property fmtid="{D5CDD505-2E9C-101B-9397-08002B2CF9AE}" pid="3" name="_dlc_DocIdItemGuid">
    <vt:lpwstr>76dd3347-4b24-4b84-93d8-d3ba64e3e3fa</vt:lpwstr>
  </property>
</Properties>
</file>