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9" r:id="rId4"/>
    <p:sldId id="264" r:id="rId5"/>
    <p:sldId id="275" r:id="rId6"/>
    <p:sldId id="263" r:id="rId7"/>
    <p:sldId id="261" r:id="rId8"/>
    <p:sldId id="262" r:id="rId9"/>
    <p:sldId id="274" r:id="rId10"/>
    <p:sldId id="270" r:id="rId11"/>
    <p:sldId id="271" r:id="rId12"/>
    <p:sldId id="272" r:id="rId13"/>
    <p:sldId id="273"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Diapositiva titolo">
    <p:spTree>
      <p:nvGrpSpPr>
        <p:cNvPr id="1" name=""/>
        <p:cNvGrpSpPr/>
        <p:nvPr/>
      </p:nvGrpSpPr>
      <p:grpSpPr>
        <a:xfrm>
          <a:off x="0" y="0"/>
          <a:ext cx="0" cy="0"/>
          <a:chOff x="0" y="0"/>
          <a:chExt cx="0" cy="0"/>
        </a:xfrm>
      </p:grpSpPr>
      <p:pic>
        <p:nvPicPr>
          <p:cNvPr id="2" name="Picture 2" descr="C:\Users\camuscl\AppData\Local\Microsoft\Windows\Temporary Internet Files\Content.IE5\GTVTTPZC\MP900438622[3].jpg"/>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81280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FOND_COVER_transp.png"/>
          <p:cNvPicPr>
            <a:picLocks noChangeAspect="1"/>
          </p:cNvPicPr>
          <p:nvPr userDrawn="1"/>
        </p:nvPicPr>
        <p:blipFill>
          <a:blip r:embed="rId3" cstate="print">
            <a:duotone>
              <a:prstClr val="black"/>
              <a:srgbClr val="2953DB">
                <a:tint val="45000"/>
                <a:satMod val="400000"/>
              </a:srgbClr>
            </a:duotone>
            <a:extLst/>
          </a:blip>
          <a:stretch>
            <a:fillRect/>
          </a:stretch>
        </p:blipFill>
        <p:spPr>
          <a:xfrm>
            <a:off x="-79770" y="0"/>
            <a:ext cx="9223769" cy="6858000"/>
          </a:xfrm>
          <a:prstGeom prst="rect">
            <a:avLst/>
          </a:prstGeom>
        </p:spPr>
      </p:pic>
      <p:sp>
        <p:nvSpPr>
          <p:cNvPr id="4" name="Rectangle à coins arrondis 7"/>
          <p:cNvSpPr/>
          <p:nvPr userDrawn="1"/>
        </p:nvSpPr>
        <p:spPr>
          <a:xfrm>
            <a:off x="-223838" y="769938"/>
            <a:ext cx="2938463" cy="127635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fr-BE">
              <a:solidFill>
                <a:srgbClr val="FFFFFF"/>
              </a:solidFill>
            </a:endParaRPr>
          </a:p>
        </p:txBody>
      </p:sp>
      <p:pic>
        <p:nvPicPr>
          <p:cNvPr id="5" name="Picture 3"/>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0" y="844550"/>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9"/>
          <p:cNvSpPr txBox="1">
            <a:spLocks noChangeArrowheads="1"/>
          </p:cNvSpPr>
          <p:nvPr userDrawn="1"/>
        </p:nvSpPr>
        <p:spPr bwMode="auto">
          <a:xfrm>
            <a:off x="3276600" y="2060575"/>
            <a:ext cx="4967288" cy="3698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defTabSz="457200" eaLnBrk="1" fontAlgn="base" hangingPunct="1">
              <a:spcBef>
                <a:spcPct val="0"/>
              </a:spcBef>
              <a:spcAft>
                <a:spcPct val="0"/>
              </a:spcAft>
              <a:defRPr/>
            </a:pPr>
            <a:endParaRPr lang="fr-BE" smtClean="0">
              <a:solidFill>
                <a:srgbClr val="000000"/>
              </a:solidFill>
              <a:latin typeface="Verdana" pitchFamily="34" charset="0"/>
            </a:endParaRPr>
          </a:p>
        </p:txBody>
      </p:sp>
      <p:sp>
        <p:nvSpPr>
          <p:cNvPr id="7" name="Date Placeholder 5"/>
          <p:cNvSpPr>
            <a:spLocks noGrp="1"/>
          </p:cNvSpPr>
          <p:nvPr userDrawn="1">
            <p:ph type="dt" sz="half" idx="10"/>
          </p:nvPr>
        </p:nvSpPr>
        <p:spPr>
          <a:xfrm>
            <a:off x="6772275" y="5680075"/>
            <a:ext cx="2133600" cy="365125"/>
          </a:xfrm>
        </p:spPr>
        <p:txBody>
          <a:bodyPr/>
          <a:lstStyle>
            <a:lvl1pPr>
              <a:defRPr sz="1400" b="0">
                <a:solidFill>
                  <a:schemeClr val="bg1"/>
                </a:solidFill>
                <a:latin typeface="+mj-lt"/>
                <a:cs typeface="+mn-cs"/>
              </a:defRPr>
            </a:lvl1pPr>
          </a:lstStyle>
          <a:p>
            <a:pPr>
              <a:defRPr/>
            </a:pPr>
            <a:fld id="{FC8AC1B1-10A7-43CA-A686-6D6D29B063D8}" type="datetime1">
              <a:rPr lang="en-IE">
                <a:solidFill>
                  <a:srgbClr val="FFFFFF"/>
                </a:solidFill>
              </a:rPr>
              <a:pPr>
                <a:defRPr/>
              </a:pPr>
              <a:t>28/02/2013</a:t>
            </a:fld>
            <a:endParaRPr lang="en-US" dirty="0">
              <a:solidFill>
                <a:srgbClr val="FFFFFF"/>
              </a:solidFill>
            </a:endParaRPr>
          </a:p>
        </p:txBody>
      </p:sp>
    </p:spTree>
    <p:extLst>
      <p:ext uri="{BB962C8B-B14F-4D97-AF65-F5344CB8AC3E}">
        <p14:creationId xmlns:p14="http://schemas.microsoft.com/office/powerpoint/2010/main" val="108349233"/>
      </p:ext>
    </p:extLst>
  </p:cSld>
  <p:clrMapOvr>
    <a:masterClrMapping/>
  </p:clrMapOvr>
  <p:transition spd="med">
    <p:wipe dir="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4065519963"/>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2573661136"/>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7"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1730852758"/>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6737" y="451556"/>
            <a:ext cx="3008313" cy="1162050"/>
          </a:xfrm>
          <a:prstGeom prst="rect">
            <a:avLst/>
          </a:prstGeom>
        </p:spPr>
        <p:txBody>
          <a:bodyPr anchor="b"/>
          <a:lstStyle>
            <a:lvl1pPr algn="l">
              <a:defRPr sz="2000" b="1"/>
            </a:lvl1pPr>
          </a:lstStyle>
          <a:p>
            <a:r>
              <a:rPr lang="en-US" smtClean="0"/>
              <a:t>Click to edit Master title style</a:t>
            </a:r>
            <a:endParaRPr lang="en-GB" dirty="0"/>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71294387"/>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0730482"/>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en-US" smtClean="0"/>
              <a:t>Click to edit Master title style</a:t>
            </a:r>
            <a:endParaRPr lang="en-GB"/>
          </a:p>
        </p:txBody>
      </p:sp>
      <p:sp>
        <p:nvSpPr>
          <p:cNvPr id="3" name="Segnaposto testo verticale 2"/>
          <p:cNvSpPr>
            <a:spLocks noGrp="1"/>
          </p:cNvSpPr>
          <p:nvPr>
            <p:ph type="body" orient="vert" idx="1"/>
          </p:nvPr>
        </p:nvSpPr>
        <p:spPr>
          <a:xfrm>
            <a:off x="827088" y="1811338"/>
            <a:ext cx="7993062" cy="44259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04745349"/>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Title 1"/>
          <p:cNvSpPr txBox="1">
            <a:spLocks/>
          </p:cNvSpPr>
          <p:nvPr userDrawn="1"/>
        </p:nvSpPr>
        <p:spPr bwMode="auto">
          <a:xfrm>
            <a:off x="1371600" y="0"/>
            <a:ext cx="7772400" cy="768350"/>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lnSpc>
                <a:spcPct val="90000"/>
              </a:lnSpc>
              <a:spcBef>
                <a:spcPct val="0"/>
              </a:spcBef>
              <a:spcAft>
                <a:spcPct val="0"/>
              </a:spcAft>
              <a:defRPr/>
            </a:pPr>
            <a:r>
              <a:rPr lang="en-US" sz="2000" b="1" smtClean="0">
                <a:solidFill>
                  <a:srgbClr val="FFFFFF"/>
                </a:solidFill>
                <a:latin typeface="Verdana" pitchFamily="34" charset="0"/>
                <a:ea typeface="ＭＳ Ｐゴシック" pitchFamily="34" charset="-128"/>
              </a:rPr>
              <a:t>Click to edit Master title style</a:t>
            </a:r>
          </a:p>
        </p:txBody>
      </p:sp>
      <p:sp>
        <p:nvSpPr>
          <p:cNvPr id="2" name="Title 1"/>
          <p:cNvSpPr>
            <a:spLocks noGrp="1"/>
          </p:cNvSpPr>
          <p:nvPr>
            <p:ph type="ctrTitle"/>
          </p:nvPr>
        </p:nvSpPr>
        <p:spPr>
          <a:xfrm>
            <a:off x="539045" y="1083733"/>
            <a:ext cx="7772400" cy="767645"/>
          </a:xfrm>
          <a:prstGeom prst="rect">
            <a:avLst/>
          </a:prstGeom>
        </p:spPr>
        <p:txBody>
          <a:bodyPr/>
          <a:lstStyle>
            <a:lvl1pPr>
              <a:defRPr b="1">
                <a:solidFill>
                  <a:srgbClr val="005BA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9045" y="1941690"/>
            <a:ext cx="7772400" cy="1752600"/>
          </a:xfrm>
          <a:prstGeom prst="rect">
            <a:avLst/>
          </a:prstGeom>
        </p:spPr>
        <p:txBody>
          <a:bodyPr/>
          <a:lstStyle>
            <a:lvl1pPr marL="0" indent="0" algn="l">
              <a:buSzPct val="150000"/>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Fare clic per modificare lo stile del sottotitolo dello schema</a:t>
            </a:r>
            <a:endParaRPr lang="en-US" dirty="0"/>
          </a:p>
        </p:txBody>
      </p:sp>
      <p:sp>
        <p:nvSpPr>
          <p:cNvPr id="5" name="Date Placeholder 3"/>
          <p:cNvSpPr>
            <a:spLocks noGrp="1"/>
          </p:cNvSpPr>
          <p:nvPr>
            <p:ph type="dt" sz="half" idx="10"/>
          </p:nvPr>
        </p:nvSpPr>
        <p:spPr>
          <a:xfrm>
            <a:off x="5638800" y="6492875"/>
            <a:ext cx="2133600" cy="365125"/>
          </a:xfrm>
        </p:spPr>
        <p:txBody>
          <a:bodyPr/>
          <a:lstStyle>
            <a:lvl1pPr algn="r">
              <a:defRPr sz="1400" b="0">
                <a:solidFill>
                  <a:schemeClr val="bg1"/>
                </a:solidFill>
                <a:cs typeface="+mn-cs"/>
              </a:defRPr>
            </a:lvl1pPr>
          </a:lstStyle>
          <a:p>
            <a:pPr>
              <a:defRPr/>
            </a:pPr>
            <a:fld id="{D55E2AEA-AFDF-4586-958D-CDFEAE8FED2B}" type="datetime1">
              <a:rPr lang="en-IE">
                <a:solidFill>
                  <a:srgbClr val="FFFFFF"/>
                </a:solidFill>
              </a:rPr>
              <a:pPr>
                <a:defRPr/>
              </a:pPr>
              <a:t>28/02/2013</a:t>
            </a:fld>
            <a:endParaRPr lang="en-US" dirty="0">
              <a:solidFill>
                <a:srgbClr val="FFFFFF"/>
              </a:solidFill>
            </a:endParaRPr>
          </a:p>
        </p:txBody>
      </p:sp>
      <p:sp>
        <p:nvSpPr>
          <p:cNvPr id="6" name="Footer Placeholder 4"/>
          <p:cNvSpPr>
            <a:spLocks noGrp="1"/>
          </p:cNvSpPr>
          <p:nvPr>
            <p:ph type="ftr" sz="quarter" idx="11"/>
          </p:nvPr>
        </p:nvSpPr>
        <p:spPr>
          <a:xfrm>
            <a:off x="228600" y="6492875"/>
            <a:ext cx="2895600" cy="365125"/>
          </a:xfrm>
        </p:spPr>
        <p:txBody>
          <a:bodyPr/>
          <a:lstStyle>
            <a:lvl1pPr>
              <a:defRPr>
                <a:solidFill>
                  <a:schemeClr val="bg1"/>
                </a:solidFill>
              </a:defRPr>
            </a:lvl1pPr>
          </a:lstStyle>
          <a:p>
            <a:pPr>
              <a:defRPr/>
            </a:pPr>
            <a:endParaRPr lang="en-US">
              <a:solidFill>
                <a:srgbClr val="FFFFFF"/>
              </a:solidFill>
            </a:endParaRPr>
          </a:p>
        </p:txBody>
      </p:sp>
    </p:spTree>
    <p:extLst>
      <p:ext uri="{BB962C8B-B14F-4D97-AF65-F5344CB8AC3E}">
        <p14:creationId xmlns:p14="http://schemas.microsoft.com/office/powerpoint/2010/main" val="170843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787723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a:lstStyle>
            <a:lvl1pPr algn="r" fontAlgn="auto">
              <a:spcBef>
                <a:spcPts val="0"/>
              </a:spcBef>
              <a:spcAft>
                <a:spcPts val="0"/>
              </a:spcAft>
              <a:defRPr sz="1400" b="1">
                <a:solidFill>
                  <a:srgbClr val="FFFFFF"/>
                </a:solidFill>
                <a:latin typeface="+mn-lt"/>
                <a:cs typeface="Verdana"/>
              </a:defRPr>
            </a:lvl1pPr>
          </a:lstStyle>
          <a:p>
            <a:pPr defTabSz="457200">
              <a:defRPr/>
            </a:pPr>
            <a:fld id="{8D0D290C-DDDB-4480-81EA-91D69C6F94EB}" type="datetime1">
              <a:rPr lang="en-IE"/>
              <a:pPr defTabSz="457200">
                <a:defRPr/>
              </a:pPr>
              <a:t>28/02/2013</a:t>
            </a:fld>
            <a:endParaRPr lang="en-US" dirty="0"/>
          </a:p>
        </p:txBody>
      </p:sp>
      <p:sp>
        <p:nvSpPr>
          <p:cNvPr id="18" name="Round Single Corner Rectangle 7"/>
          <p:cNvSpPr/>
          <p:nvPr/>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US" dirty="0">
                <a:solidFill>
                  <a:srgbClr val="FFFFFF"/>
                </a:solidFill>
              </a:rPr>
              <a:t> </a:t>
            </a:r>
          </a:p>
        </p:txBody>
      </p:sp>
      <p:pic>
        <p:nvPicPr>
          <p:cNvPr id="1029" name="Picture 12"/>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a:lstStyle>
            <a:lvl1pPr fontAlgn="auto">
              <a:spcBef>
                <a:spcPts val="0"/>
              </a:spcBef>
              <a:spcAft>
                <a:spcPts val="0"/>
              </a:spcAft>
              <a:defRPr b="1">
                <a:solidFill>
                  <a:schemeClr val="bg1"/>
                </a:solidFill>
                <a:latin typeface="+mn-lt"/>
              </a:defRPr>
            </a:lvl1pPr>
          </a:lstStyle>
          <a:p>
            <a:pPr defTabSz="457200">
              <a:defRPr/>
            </a:pPr>
            <a:endParaRPr lang="en-US">
              <a:solidFill>
                <a:srgbClr val="FFFFFF"/>
              </a:solidFill>
            </a:endParaRPr>
          </a:p>
        </p:txBody>
      </p:sp>
    </p:spTree>
    <p:extLst>
      <p:ext uri="{BB962C8B-B14F-4D97-AF65-F5344CB8AC3E}">
        <p14:creationId xmlns:p14="http://schemas.microsoft.com/office/powerpoint/2010/main" val="12655942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611560" y="1700808"/>
            <a:ext cx="8208912" cy="3987824"/>
          </a:xfrm>
        </p:spPr>
        <p:txBody>
          <a:bodyPr/>
          <a:lstStyle/>
          <a:p>
            <a:pPr marL="0" indent="0">
              <a:buNone/>
            </a:pPr>
            <a:r>
              <a:rPr lang="en-GB" sz="2000" i="1" dirty="0">
                <a:solidFill>
                  <a:schemeClr val="tx1">
                    <a:lumMod val="75000"/>
                    <a:lumOff val="25000"/>
                  </a:schemeClr>
                </a:solidFill>
                <a:latin typeface="Calibri" pitchFamily="34" charset="0"/>
              </a:rPr>
              <a:t>Planning for allocation rules and the auction platform</a:t>
            </a:r>
            <a:endParaRPr lang="fr-FR" sz="2000" dirty="0">
              <a:solidFill>
                <a:schemeClr val="tx1">
                  <a:lumMod val="75000"/>
                  <a:lumOff val="25000"/>
                </a:schemeClr>
              </a:solidFill>
              <a:latin typeface="Calibri" pitchFamily="34" charset="0"/>
            </a:endParaRPr>
          </a:p>
          <a:p>
            <a:pPr marL="0" indent="0">
              <a:buNone/>
            </a:pPr>
            <a:endParaRPr lang="fr-FR" sz="2000" dirty="0">
              <a:solidFill>
                <a:schemeClr val="tx1">
                  <a:lumMod val="75000"/>
                  <a:lumOff val="25000"/>
                </a:schemeClr>
              </a:solidFill>
              <a:latin typeface="Calibri" pitchFamily="34" charset="0"/>
            </a:endParaRPr>
          </a:p>
          <a:p>
            <a:pPr marL="0" indent="0">
              <a:buNone/>
            </a:pPr>
            <a:r>
              <a:rPr lang="en-GB" sz="2000" dirty="0" smtClean="0">
                <a:solidFill>
                  <a:schemeClr val="tx1">
                    <a:lumMod val="75000"/>
                    <a:lumOff val="25000"/>
                  </a:schemeClr>
                </a:solidFill>
                <a:latin typeface="Calibri" pitchFamily="34" charset="0"/>
              </a:rPr>
              <a:t>NRAs </a:t>
            </a:r>
            <a:r>
              <a:rPr lang="en-GB" sz="2000" dirty="0">
                <a:solidFill>
                  <a:schemeClr val="tx1">
                    <a:lumMod val="75000"/>
                    <a:lumOff val="25000"/>
                  </a:schemeClr>
                </a:solidFill>
                <a:latin typeface="Calibri" pitchFamily="34" charset="0"/>
              </a:rPr>
              <a:t>propose to follow a two-steps approach: </a:t>
            </a:r>
            <a:endParaRPr lang="fr-FR" sz="2000" dirty="0">
              <a:solidFill>
                <a:schemeClr val="tx1">
                  <a:lumMod val="75000"/>
                  <a:lumOff val="25000"/>
                </a:schemeClr>
              </a:solidFill>
              <a:latin typeface="Calibri" pitchFamily="34" charset="0"/>
            </a:endParaRPr>
          </a:p>
          <a:p>
            <a:pPr lvl="0"/>
            <a:r>
              <a:rPr lang="en-GB" sz="2000" dirty="0">
                <a:solidFill>
                  <a:schemeClr val="tx1">
                    <a:lumMod val="75000"/>
                    <a:lumOff val="25000"/>
                  </a:schemeClr>
                </a:solidFill>
                <a:latin typeface="Calibri" pitchFamily="34" charset="0"/>
              </a:rPr>
              <a:t>2013: </a:t>
            </a:r>
            <a:endParaRPr lang="fr-FR" sz="2000" dirty="0">
              <a:solidFill>
                <a:schemeClr val="tx1">
                  <a:lumMod val="75000"/>
                  <a:lumOff val="25000"/>
                </a:schemeClr>
              </a:solidFill>
              <a:latin typeface="Calibri" pitchFamily="34" charset="0"/>
            </a:endParaRPr>
          </a:p>
          <a:p>
            <a:pPr lvl="1"/>
            <a:r>
              <a:rPr lang="en-GB" sz="2000" dirty="0">
                <a:solidFill>
                  <a:schemeClr val="tx1">
                    <a:lumMod val="75000"/>
                    <a:lumOff val="25000"/>
                  </a:schemeClr>
                </a:solidFill>
                <a:latin typeface="Calibri" pitchFamily="34" charset="0"/>
              </a:rPr>
              <a:t>Based on the wish-list and within the scope of existing auction rules, TSOs elaborate LT auction rules </a:t>
            </a:r>
            <a:r>
              <a:rPr lang="en-US" sz="2000" dirty="0">
                <a:solidFill>
                  <a:schemeClr val="tx1">
                    <a:lumMod val="75000"/>
                    <a:lumOff val="25000"/>
                  </a:schemeClr>
                </a:solidFill>
                <a:latin typeface="Calibri" pitchFamily="34" charset="0"/>
              </a:rPr>
              <a:t>for the LT auctions 2014</a:t>
            </a:r>
            <a:r>
              <a:rPr lang="en-US" sz="2000" dirty="0" smtClean="0">
                <a:solidFill>
                  <a:schemeClr val="tx1">
                    <a:lumMod val="75000"/>
                    <a:lumOff val="25000"/>
                  </a:schemeClr>
                </a:solidFill>
                <a:latin typeface="Calibri" pitchFamily="34" charset="0"/>
              </a:rPr>
              <a:t>;</a:t>
            </a:r>
          </a:p>
          <a:p>
            <a:pPr lvl="2"/>
            <a:r>
              <a:rPr lang="en-US" sz="1800" i="1" dirty="0" smtClean="0">
                <a:solidFill>
                  <a:schemeClr val="tx1">
                    <a:lumMod val="75000"/>
                    <a:lumOff val="25000"/>
                  </a:schemeClr>
                </a:solidFill>
                <a:latin typeface="Calibri" pitchFamily="34" charset="0"/>
              </a:rPr>
              <a:t>Process and planning to be discussed with ENTSO-E/TSOs in March</a:t>
            </a:r>
            <a:endParaRPr lang="fr-FR" sz="1800" i="1" dirty="0">
              <a:solidFill>
                <a:schemeClr val="tx1">
                  <a:lumMod val="75000"/>
                  <a:lumOff val="25000"/>
                </a:schemeClr>
              </a:solidFill>
              <a:latin typeface="Calibri" pitchFamily="34" charset="0"/>
            </a:endParaRPr>
          </a:p>
          <a:p>
            <a:pPr lvl="1"/>
            <a:r>
              <a:rPr lang="en-GB" sz="2000" dirty="0">
                <a:solidFill>
                  <a:schemeClr val="tx1">
                    <a:lumMod val="75000"/>
                    <a:lumOff val="25000"/>
                  </a:schemeClr>
                </a:solidFill>
                <a:latin typeface="Calibri" pitchFamily="34" charset="0"/>
              </a:rPr>
              <a:t>TSOs define criteria to establish the single auction platform.</a:t>
            </a:r>
            <a:endParaRPr lang="fr-FR" sz="2000" dirty="0">
              <a:solidFill>
                <a:schemeClr val="tx1">
                  <a:lumMod val="75000"/>
                  <a:lumOff val="25000"/>
                </a:schemeClr>
              </a:solidFill>
              <a:latin typeface="Calibri" pitchFamily="34" charset="0"/>
            </a:endParaRPr>
          </a:p>
          <a:p>
            <a:pPr lvl="0"/>
            <a:r>
              <a:rPr lang="en-GB" sz="2000" dirty="0">
                <a:solidFill>
                  <a:schemeClr val="tx1">
                    <a:lumMod val="75000"/>
                    <a:lumOff val="25000"/>
                  </a:schemeClr>
                </a:solidFill>
                <a:latin typeface="Calibri" pitchFamily="34" charset="0"/>
              </a:rPr>
              <a:t>2014: </a:t>
            </a:r>
            <a:endParaRPr lang="fr-FR" sz="2000" dirty="0">
              <a:solidFill>
                <a:schemeClr val="tx1">
                  <a:lumMod val="75000"/>
                  <a:lumOff val="25000"/>
                </a:schemeClr>
              </a:solidFill>
              <a:latin typeface="Calibri" pitchFamily="34" charset="0"/>
            </a:endParaRPr>
          </a:p>
          <a:p>
            <a:pPr lvl="1"/>
            <a:r>
              <a:rPr lang="en-GB" sz="2000" dirty="0">
                <a:solidFill>
                  <a:schemeClr val="tx1">
                    <a:lumMod val="75000"/>
                    <a:lumOff val="25000"/>
                  </a:schemeClr>
                </a:solidFill>
                <a:latin typeface="Calibri" pitchFamily="34" charset="0"/>
              </a:rPr>
              <a:t>Based on the wish list TSOs elaborate a European common set of LT auction rules. This set of rules should apply </a:t>
            </a:r>
            <a:r>
              <a:rPr lang="en-US" sz="2000" dirty="0">
                <a:solidFill>
                  <a:schemeClr val="tx1">
                    <a:lumMod val="75000"/>
                    <a:lumOff val="25000"/>
                  </a:schemeClr>
                </a:solidFill>
                <a:latin typeface="Calibri" pitchFamily="34" charset="0"/>
              </a:rPr>
              <a:t>to all LT auctions for 2015 onwards;</a:t>
            </a:r>
            <a:endParaRPr lang="fr-FR" sz="2000" dirty="0">
              <a:solidFill>
                <a:schemeClr val="tx1">
                  <a:lumMod val="75000"/>
                  <a:lumOff val="25000"/>
                </a:schemeClr>
              </a:solidFill>
              <a:latin typeface="Calibri" pitchFamily="34" charset="0"/>
            </a:endParaRPr>
          </a:p>
          <a:p>
            <a:pPr lvl="1"/>
            <a:r>
              <a:rPr lang="en-GB" sz="2000" dirty="0">
                <a:solidFill>
                  <a:schemeClr val="tx1">
                    <a:lumMod val="75000"/>
                    <a:lumOff val="25000"/>
                  </a:schemeClr>
                </a:solidFill>
                <a:latin typeface="Calibri" pitchFamily="34" charset="0"/>
              </a:rPr>
              <a:t>TSOs establish the single auction platform</a:t>
            </a:r>
            <a:r>
              <a:rPr lang="en-GB" sz="2000" dirty="0" smtClean="0">
                <a:solidFill>
                  <a:schemeClr val="tx1">
                    <a:lumMod val="75000"/>
                    <a:lumOff val="25000"/>
                  </a:schemeClr>
                </a:solidFill>
                <a:latin typeface="Calibri" pitchFamily="34" charset="0"/>
              </a:rPr>
              <a:t>.</a:t>
            </a:r>
            <a:endParaRPr lang="fr-FR" sz="2000" dirty="0">
              <a:solidFill>
                <a:schemeClr val="tx1">
                  <a:lumMod val="75000"/>
                  <a:lumOff val="25000"/>
                </a:schemeClr>
              </a:solidFill>
              <a:latin typeface="Calibri" pitchFamily="34" charset="0"/>
            </a:endParaRPr>
          </a:p>
        </p:txBody>
      </p:sp>
      <p:sp>
        <p:nvSpPr>
          <p:cNvPr id="3" name="Titre 2"/>
          <p:cNvSpPr>
            <a:spLocks noGrp="1"/>
          </p:cNvSpPr>
          <p:nvPr>
            <p:ph type="title"/>
          </p:nvPr>
        </p:nvSpPr>
        <p:spPr/>
        <p:txBody>
          <a:bodyPr/>
          <a:lstStyle/>
          <a:p>
            <a:r>
              <a:rPr lang="en-US" sz="2800" dirty="0">
                <a:latin typeface="Calibri" pitchFamily="34" charset="0"/>
              </a:rPr>
              <a:t>Public Consultation </a:t>
            </a:r>
            <a:r>
              <a:rPr lang="en-US" sz="2800" dirty="0" smtClean="0">
                <a:latin typeface="Calibri" pitchFamily="34" charset="0"/>
              </a:rPr>
              <a:t>: main conclusions (1/2)</a:t>
            </a:r>
            <a:endParaRPr lang="fr-FR" sz="2800" dirty="0">
              <a:latin typeface="Calibri" pitchFamily="34" charset="0"/>
            </a:endParaRPr>
          </a:p>
        </p:txBody>
      </p:sp>
      <p:sp>
        <p:nvSpPr>
          <p:cNvPr id="4" name="Espace réservé du pied de page 3"/>
          <p:cNvSpPr txBox="1">
            <a:spLocks/>
          </p:cNvSpPr>
          <p:nvPr/>
        </p:nvSpPr>
        <p:spPr bwMode="auto">
          <a:xfrm>
            <a:off x="2339753" y="111547"/>
            <a:ext cx="650103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dirty="0" smtClean="0">
                <a:solidFill>
                  <a:srgbClr val="FFFFFF"/>
                </a:solidFill>
                <a:latin typeface="Verdana" pitchFamily="34" charset="0"/>
              </a:rPr>
              <a:t>Forward Risk-Hedging Products and </a:t>
            </a:r>
          </a:p>
          <a:p>
            <a:pPr algn="r" eaLnBrk="1" hangingPunct="1"/>
            <a:r>
              <a:rPr lang="en-US" sz="1600" b="1" dirty="0" err="1" smtClean="0">
                <a:solidFill>
                  <a:srgbClr val="FFFFFF"/>
                </a:solidFill>
                <a:latin typeface="Verdana" pitchFamily="34" charset="0"/>
              </a:rPr>
              <a:t>Harmonisation</a:t>
            </a:r>
            <a:r>
              <a:rPr lang="en-US" sz="1600" b="1" dirty="0" smtClean="0">
                <a:solidFill>
                  <a:srgbClr val="FFFFFF"/>
                </a:solidFill>
                <a:latin typeface="Verdana" pitchFamily="34" charset="0"/>
              </a:rPr>
              <a:t> of Long-Term Capacity Allocation Rules</a:t>
            </a:r>
            <a:endParaRPr lang="en-US" sz="1600" b="1" dirty="0">
              <a:solidFill>
                <a:srgbClr val="FFFFFF"/>
              </a:solidFill>
              <a:latin typeface="Verdana" pitchFamily="34" charset="0"/>
            </a:endParaRPr>
          </a:p>
        </p:txBody>
      </p:sp>
    </p:spTree>
    <p:extLst>
      <p:ext uri="{BB962C8B-B14F-4D97-AF65-F5344CB8AC3E}">
        <p14:creationId xmlns:p14="http://schemas.microsoft.com/office/powerpoint/2010/main" val="1357753356"/>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2"/>
          <p:cNvSpPr>
            <a:spLocks noGrp="1"/>
          </p:cNvSpPr>
          <p:nvPr>
            <p:ph type="title"/>
          </p:nvPr>
        </p:nvSpPr>
        <p:spPr bwMode="auto">
          <a:xfrm>
            <a:off x="611188" y="9810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000" i="1" smtClean="0">
                <a:ea typeface="ＭＳ Ｐゴシック" pitchFamily="34" charset="-128"/>
              </a:rPr>
              <a:t>Other issues </a:t>
            </a:r>
            <a:r>
              <a:rPr lang="fr-FR" sz="2000" smtClean="0">
                <a:ea typeface="ＭＳ Ｐゴシック" pitchFamily="34" charset="-128"/>
              </a:rPr>
              <a:t>in the draft FCA NC as of 17 Jan 2013</a:t>
            </a:r>
          </a:p>
        </p:txBody>
      </p:sp>
      <p:sp>
        <p:nvSpPr>
          <p:cNvPr id="25603" name="Espace réservé du pied de page 3"/>
          <p:cNvSpPr txBox="1">
            <a:spLocks/>
          </p:cNvSpPr>
          <p:nvPr/>
        </p:nvSpPr>
        <p:spPr bwMode="auto">
          <a:xfrm>
            <a:off x="2339975" y="111125"/>
            <a:ext cx="650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a:solidFill>
                  <a:schemeClr val="bg1"/>
                </a:solidFill>
                <a:latin typeface="Verdana" pitchFamily="34" charset="0"/>
              </a:rPr>
              <a:t>Forward Capacity Allocation Network Code</a:t>
            </a:r>
          </a:p>
          <a:p>
            <a:pPr algn="r" eaLnBrk="1" hangingPunct="1"/>
            <a:r>
              <a:rPr lang="en-US" sz="1600" b="1" i="1">
                <a:solidFill>
                  <a:schemeClr val="bg1"/>
                </a:solidFill>
                <a:latin typeface="Verdana" pitchFamily="34" charset="0"/>
              </a:rPr>
              <a:t>Other issues</a:t>
            </a:r>
          </a:p>
          <a:p>
            <a:pPr algn="r" eaLnBrk="1" hangingPunct="1"/>
            <a:endParaRPr lang="en-US" sz="1600" b="1" i="1">
              <a:solidFill>
                <a:schemeClr val="bg1"/>
              </a:solidFill>
              <a:latin typeface="Verdana" pitchFamily="34" charset="0"/>
            </a:endParaRPr>
          </a:p>
        </p:txBody>
      </p:sp>
      <p:sp>
        <p:nvSpPr>
          <p:cNvPr id="25604" name="ZoneTexte 16"/>
          <p:cNvSpPr txBox="1">
            <a:spLocks noChangeArrowheads="1"/>
          </p:cNvSpPr>
          <p:nvPr/>
        </p:nvSpPr>
        <p:spPr bwMode="auto">
          <a:xfrm>
            <a:off x="558800" y="1530350"/>
            <a:ext cx="80232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buFont typeface="Wingdings" pitchFamily="2" charset="2"/>
              <a:buChar char="§"/>
            </a:pPr>
            <a:r>
              <a:rPr lang="en-US" sz="1600">
                <a:latin typeface="Calibri" pitchFamily="34" charset="0"/>
              </a:rPr>
              <a:t>Clarification of the objectives of the code (used as a criteria for some requirements)</a:t>
            </a:r>
          </a:p>
          <a:p>
            <a:pPr eaLnBrk="1" hangingPunct="1">
              <a:buFont typeface="Wingdings" pitchFamily="2" charset="2"/>
              <a:buChar char="§"/>
            </a:pPr>
            <a:r>
              <a:rPr lang="en-US" sz="1600">
                <a:latin typeface="Calibri" pitchFamily="34" charset="0"/>
              </a:rPr>
              <a:t>Process to elaborate and approve rules (separate requirements, rules, firmness…) : complicated</a:t>
            </a:r>
          </a:p>
          <a:p>
            <a:pPr eaLnBrk="1" hangingPunct="1">
              <a:buFont typeface="Wingdings" pitchFamily="2" charset="2"/>
              <a:buChar char="§"/>
            </a:pPr>
            <a:r>
              <a:rPr lang="en-US" sz="1600" i="1">
                <a:latin typeface="Calibri" pitchFamily="34" charset="0"/>
              </a:rPr>
              <a:t>Best / reasonable endeavours </a:t>
            </a:r>
            <a:r>
              <a:rPr lang="en-US" sz="1600">
                <a:latin typeface="Calibri" pitchFamily="34" charset="0"/>
              </a:rPr>
              <a:t>to be removed (as recommended in CACM NC)</a:t>
            </a:r>
            <a:endParaRPr lang="en-US" sz="1600" i="1">
              <a:latin typeface="Calibri" pitchFamily="34" charset="0"/>
            </a:endParaRPr>
          </a:p>
          <a:p>
            <a:pPr eaLnBrk="1" hangingPunct="1">
              <a:buFont typeface="Wingdings" pitchFamily="2" charset="2"/>
              <a:buChar char="§"/>
            </a:pPr>
            <a:r>
              <a:rPr lang="en-US" sz="1600" i="1">
                <a:latin typeface="Calibri" pitchFamily="34" charset="0"/>
              </a:rPr>
              <a:t>(Art 7  et seq.) </a:t>
            </a:r>
            <a:r>
              <a:rPr lang="en-US" sz="1600">
                <a:latin typeface="Calibri" pitchFamily="34" charset="0"/>
              </a:rPr>
              <a:t>NRAs approval : all/each? – considering also consequences of article 40</a:t>
            </a:r>
          </a:p>
          <a:p>
            <a:pPr eaLnBrk="1" hangingPunct="1">
              <a:buFont typeface="Wingdings" pitchFamily="2" charset="2"/>
              <a:buChar char="§"/>
            </a:pPr>
            <a:r>
              <a:rPr lang="en-US" sz="1600" i="1">
                <a:latin typeface="Calibri" pitchFamily="34" charset="0"/>
              </a:rPr>
              <a:t>(Art 29, 34 &amp; 35)</a:t>
            </a:r>
            <a:r>
              <a:rPr lang="en-US" sz="1600">
                <a:latin typeface="Calibri" pitchFamily="34" charset="0"/>
              </a:rPr>
              <a:t> Clarification on the methodologies for capacity calculation and LT volume determination, including specifications on the splitting rules across timeframes and volumes allocated in yearly auction, and on validation process</a:t>
            </a:r>
          </a:p>
          <a:p>
            <a:pPr eaLnBrk="1" hangingPunct="1">
              <a:buFont typeface="Wingdings" pitchFamily="2" charset="2"/>
              <a:buChar char="§"/>
            </a:pPr>
            <a:r>
              <a:rPr lang="en-US" sz="1600">
                <a:latin typeface="Calibri" pitchFamily="34" charset="0"/>
              </a:rPr>
              <a:t>Capacity calculation : adaptations may be necessary to be in line with ACER’s requests on CACM</a:t>
            </a:r>
          </a:p>
          <a:p>
            <a:pPr eaLnBrk="1" hangingPunct="1">
              <a:buFont typeface="Wingdings" pitchFamily="2" charset="2"/>
              <a:buChar char="§"/>
            </a:pPr>
            <a:r>
              <a:rPr lang="en-US" sz="1600" i="1">
                <a:latin typeface="Calibri" pitchFamily="34" charset="0"/>
              </a:rPr>
              <a:t>(Art 80 et 81) </a:t>
            </a:r>
            <a:r>
              <a:rPr lang="en-US" sz="1600">
                <a:latin typeface="Calibri" pitchFamily="34" charset="0"/>
              </a:rPr>
              <a:t>Transitory measures: only for Platforms in the FG (not for HAR and firmness)</a:t>
            </a:r>
          </a:p>
        </p:txBody>
      </p:sp>
    </p:spTree>
    <p:extLst>
      <p:ext uri="{BB962C8B-B14F-4D97-AF65-F5344CB8AC3E}">
        <p14:creationId xmlns:p14="http://schemas.microsoft.com/office/powerpoint/2010/main" val="3262985670"/>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611188" y="1962150"/>
            <a:ext cx="8208962" cy="3987800"/>
          </a:xfrm>
        </p:spPr>
        <p:txBody>
          <a:bodyPr/>
          <a:lstStyle/>
          <a:p>
            <a:pPr>
              <a:defRPr/>
            </a:pPr>
            <a:r>
              <a:rPr lang="en-GB" sz="1400" i="1" dirty="0" smtClean="0">
                <a:latin typeface="Calibri" pitchFamily="34" charset="0"/>
              </a:rPr>
              <a:t>(Art 2)</a:t>
            </a:r>
            <a:r>
              <a:rPr lang="en-GB" sz="1400" b="1" dirty="0" smtClean="0">
                <a:latin typeface="Calibri" pitchFamily="34" charset="0"/>
              </a:rPr>
              <a:t> “Revenue </a:t>
            </a:r>
            <a:r>
              <a:rPr lang="en-GB" sz="1400" b="1" dirty="0">
                <a:latin typeface="Calibri" pitchFamily="34" charset="0"/>
              </a:rPr>
              <a:t>Adequacy</a:t>
            </a:r>
            <a:r>
              <a:rPr lang="en-GB" sz="1400" dirty="0">
                <a:latin typeface="Calibri" pitchFamily="34" charset="0"/>
              </a:rPr>
              <a:t> means the condition that links the LTR </a:t>
            </a:r>
            <a:r>
              <a:rPr lang="en-GB" sz="1400" dirty="0" err="1">
                <a:latin typeface="Calibri" pitchFamily="34" charset="0"/>
              </a:rPr>
              <a:t>payouts</a:t>
            </a:r>
            <a:r>
              <a:rPr lang="en-GB" sz="1400" dirty="0">
                <a:latin typeface="Calibri" pitchFamily="34" charset="0"/>
              </a:rPr>
              <a:t> to the collected Day Ahead congestion income in order to mitigate the risk to System Operators of adverse financial deficits due to specific design aspects of Day Ahead Capacity Allocation such as, but not limited to, adverse flows, losses</a:t>
            </a:r>
            <a:r>
              <a:rPr lang="en-GB" sz="1400" dirty="0" smtClean="0">
                <a:latin typeface="Calibri" pitchFamily="34" charset="0"/>
              </a:rPr>
              <a:t>;”</a:t>
            </a:r>
          </a:p>
          <a:p>
            <a:pPr lvl="1">
              <a:defRPr/>
            </a:pPr>
            <a:r>
              <a:rPr lang="en-GB" sz="1400" dirty="0" smtClean="0">
                <a:latin typeface="Calibri" pitchFamily="34" charset="0"/>
              </a:rPr>
              <a:t>Concept not foreseen in the FG</a:t>
            </a:r>
          </a:p>
          <a:p>
            <a:pPr lvl="1">
              <a:defRPr/>
            </a:pPr>
            <a:r>
              <a:rPr lang="en-GB" sz="1400" dirty="0" smtClean="0">
                <a:latin typeface="Calibri" pitchFamily="34" charset="0"/>
              </a:rPr>
              <a:t>Only link the LTR </a:t>
            </a:r>
            <a:r>
              <a:rPr lang="en-GB" sz="1400" dirty="0" err="1" smtClean="0">
                <a:latin typeface="Calibri" pitchFamily="34" charset="0"/>
              </a:rPr>
              <a:t>payout</a:t>
            </a:r>
            <a:r>
              <a:rPr lang="en-GB" sz="1400" dirty="0" smtClean="0">
                <a:latin typeface="Calibri" pitchFamily="34" charset="0"/>
              </a:rPr>
              <a:t> and the collected Day Ahead congestion income; not applicable to firmness? (+ </a:t>
            </a:r>
            <a:r>
              <a:rPr lang="en-GB" sz="1400" b="1" dirty="0" smtClean="0">
                <a:latin typeface="Calibri" pitchFamily="34" charset="0"/>
              </a:rPr>
              <a:t>the Long </a:t>
            </a:r>
            <a:r>
              <a:rPr lang="en-GB" sz="1400" b="1" dirty="0">
                <a:latin typeface="Calibri" pitchFamily="34" charset="0"/>
              </a:rPr>
              <a:t>T</a:t>
            </a:r>
            <a:r>
              <a:rPr lang="en-GB" sz="1400" b="1" dirty="0" smtClean="0">
                <a:latin typeface="Calibri" pitchFamily="34" charset="0"/>
              </a:rPr>
              <a:t>erm auction revenue?</a:t>
            </a:r>
            <a:r>
              <a:rPr lang="en-GB" sz="1400" dirty="0" smtClean="0">
                <a:latin typeface="Calibri" pitchFamily="34" charset="0"/>
              </a:rPr>
              <a:t>)</a:t>
            </a:r>
          </a:p>
          <a:p>
            <a:pPr lvl="1">
              <a:defRPr/>
            </a:pPr>
            <a:r>
              <a:rPr lang="en-GB" sz="1400" dirty="0" smtClean="0">
                <a:latin typeface="Calibri" pitchFamily="34" charset="0"/>
              </a:rPr>
              <a:t>Implication for UIO</a:t>
            </a:r>
            <a:r>
              <a:rPr lang="en-GB" sz="1400" b="1" dirty="0" smtClean="0">
                <a:latin typeface="Calibri" pitchFamily="34" charset="0"/>
              </a:rPr>
              <a:t>SI</a:t>
            </a:r>
            <a:r>
              <a:rPr lang="en-GB" sz="1400" dirty="0" smtClean="0">
                <a:latin typeface="Calibri" pitchFamily="34" charset="0"/>
              </a:rPr>
              <a:t> ?</a:t>
            </a:r>
          </a:p>
          <a:p>
            <a:pPr lvl="1">
              <a:defRPr/>
            </a:pPr>
            <a:r>
              <a:rPr lang="en-GB" sz="1400" dirty="0" smtClean="0">
                <a:latin typeface="Calibri" pitchFamily="34" charset="0"/>
              </a:rPr>
              <a:t>It is not clear that firmness will be guaranteed for the capacity as stated in the Framework Guideline.</a:t>
            </a:r>
          </a:p>
          <a:p>
            <a:pPr lvl="1">
              <a:defRPr/>
            </a:pPr>
            <a:r>
              <a:rPr lang="en-GB" sz="1400" dirty="0" smtClean="0">
                <a:latin typeface="Calibri" pitchFamily="34" charset="0"/>
              </a:rPr>
              <a:t>To what extent Revenue Adequacy is different from cost recovery?</a:t>
            </a:r>
            <a:endParaRPr lang="en-GB" sz="1400" dirty="0">
              <a:latin typeface="Calibri" pitchFamily="34" charset="0"/>
            </a:endParaRPr>
          </a:p>
          <a:p>
            <a:pPr>
              <a:defRPr/>
            </a:pPr>
            <a:endParaRPr lang="fr-FR" sz="1400" dirty="0">
              <a:latin typeface="Calibri" pitchFamily="34" charset="0"/>
            </a:endParaRPr>
          </a:p>
          <a:p>
            <a:pPr marL="0" indent="0">
              <a:buFont typeface="Trebuchet MS" pitchFamily="34" charset="0"/>
              <a:buNone/>
              <a:defRPr/>
            </a:pPr>
            <a:r>
              <a:rPr lang="fr-FR" sz="1400" dirty="0">
                <a:latin typeface="Calibri" pitchFamily="34" charset="0"/>
              </a:rPr>
              <a:t>Framework Guidelines </a:t>
            </a:r>
            <a:r>
              <a:rPr lang="fr-FR" sz="1400" dirty="0" smtClean="0">
                <a:latin typeface="Calibri" pitchFamily="34" charset="0"/>
              </a:rPr>
              <a:t>(Art 4.2) claim </a:t>
            </a:r>
            <a:r>
              <a:rPr lang="fr-FR" sz="1400" dirty="0" err="1">
                <a:latin typeface="Calibri" pitchFamily="34" charset="0"/>
              </a:rPr>
              <a:t>that</a:t>
            </a:r>
            <a:r>
              <a:rPr lang="fr-FR" sz="1400" dirty="0">
                <a:latin typeface="Calibri" pitchFamily="34" charset="0"/>
              </a:rPr>
              <a:t> :</a:t>
            </a:r>
          </a:p>
          <a:p>
            <a:pPr>
              <a:defRPr/>
            </a:pPr>
            <a:r>
              <a:rPr lang="en-US" sz="1400" dirty="0">
                <a:latin typeface="Calibri" pitchFamily="34" charset="0"/>
              </a:rPr>
              <a:t>The </a:t>
            </a:r>
            <a:r>
              <a:rPr lang="en-US" sz="1400" dirty="0" smtClean="0">
                <a:latin typeface="Calibri" pitchFamily="34" charset="0"/>
              </a:rPr>
              <a:t>FCA Network </a:t>
            </a:r>
            <a:r>
              <a:rPr lang="en-US" sz="1400" dirty="0">
                <a:latin typeface="Calibri" pitchFamily="34" charset="0"/>
              </a:rPr>
              <a:t>Code(s) shall require that PTR are subject to the UIOSI requirement at </a:t>
            </a:r>
            <a:r>
              <a:rPr lang="en-US" sz="1400" dirty="0" smtClean="0">
                <a:latin typeface="Calibri" pitchFamily="34" charset="0"/>
              </a:rPr>
              <a:t>the time </a:t>
            </a:r>
            <a:r>
              <a:rPr lang="en-US" sz="1400" dirty="0">
                <a:latin typeface="Calibri" pitchFamily="34" charset="0"/>
              </a:rPr>
              <a:t>of nomination (or equivalent market allocation process), which means, as a default, </a:t>
            </a:r>
            <a:r>
              <a:rPr lang="en-US" sz="1400" b="1" dirty="0" smtClean="0">
                <a:latin typeface="Calibri" pitchFamily="34" charset="0"/>
              </a:rPr>
              <a:t>the resale </a:t>
            </a:r>
            <a:r>
              <a:rPr lang="en-US" sz="1400" b="1" dirty="0">
                <a:latin typeface="Calibri" pitchFamily="34" charset="0"/>
              </a:rPr>
              <a:t>of non-nominated capacity </a:t>
            </a:r>
            <a:r>
              <a:rPr lang="en-US" sz="1400" b="1" dirty="0" smtClean="0">
                <a:latin typeface="Calibri" pitchFamily="34" charset="0"/>
              </a:rPr>
              <a:t>rights. TSOs </a:t>
            </a:r>
            <a:r>
              <a:rPr lang="en-US" sz="1400" b="1" dirty="0">
                <a:latin typeface="Calibri" pitchFamily="34" charset="0"/>
              </a:rPr>
              <a:t>shall give the total financial resale value </a:t>
            </a:r>
            <a:r>
              <a:rPr lang="en-US" sz="1400" b="1" dirty="0" smtClean="0">
                <a:latin typeface="Calibri" pitchFamily="34" charset="0"/>
              </a:rPr>
              <a:t>of capacity </a:t>
            </a:r>
            <a:r>
              <a:rPr lang="en-US" sz="1400" dirty="0">
                <a:latin typeface="Calibri" pitchFamily="34" charset="0"/>
              </a:rPr>
              <a:t>(in the case of an explicit auction this is equal to the clearing price of the auction </a:t>
            </a:r>
            <a:r>
              <a:rPr lang="en-US" sz="1400" dirty="0" smtClean="0">
                <a:latin typeface="Calibri" pitchFamily="34" charset="0"/>
              </a:rPr>
              <a:t>in which </a:t>
            </a:r>
            <a:r>
              <a:rPr lang="en-US" sz="1400" dirty="0">
                <a:latin typeface="Calibri" pitchFamily="34" charset="0"/>
              </a:rPr>
              <a:t>the capacity is resold; in the case of an implicit auction this is equal to the day-ahead </a:t>
            </a:r>
            <a:r>
              <a:rPr lang="en-US" sz="1400" dirty="0" smtClean="0">
                <a:latin typeface="Calibri" pitchFamily="34" charset="0"/>
              </a:rPr>
              <a:t>price differential </a:t>
            </a:r>
            <a:r>
              <a:rPr lang="en-US" sz="1400" dirty="0">
                <a:latin typeface="Calibri" pitchFamily="34" charset="0"/>
              </a:rPr>
              <a:t>between the two zones) </a:t>
            </a:r>
            <a:r>
              <a:rPr lang="en-US" sz="1400" b="1" dirty="0">
                <a:latin typeface="Calibri" pitchFamily="34" charset="0"/>
              </a:rPr>
              <a:t>back to the market participants who owned the PTR.</a:t>
            </a:r>
          </a:p>
        </p:txBody>
      </p:sp>
      <p:sp>
        <p:nvSpPr>
          <p:cNvPr id="26627" name="Titre 2"/>
          <p:cNvSpPr>
            <a:spLocks noGrp="1"/>
          </p:cNvSpPr>
          <p:nvPr>
            <p:ph type="title"/>
          </p:nvPr>
        </p:nvSpPr>
        <p:spPr bwMode="auto">
          <a:xfrm>
            <a:off x="611188" y="9810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000" i="1" smtClean="0">
                <a:ea typeface="ＭＳ Ｐゴシック" pitchFamily="34" charset="-128"/>
              </a:rPr>
              <a:t>Revenue Adequacy</a:t>
            </a:r>
            <a:r>
              <a:rPr lang="fr-FR" sz="2000" smtClean="0">
                <a:ea typeface="ＭＳ Ｐゴシック" pitchFamily="34" charset="-128"/>
              </a:rPr>
              <a:t> in the draft FCA NC as of 17 Jan 2013</a:t>
            </a:r>
            <a:endParaRPr lang="en-US" smtClean="0">
              <a:ea typeface="ＭＳ Ｐゴシック" pitchFamily="34" charset="-128"/>
            </a:endParaRPr>
          </a:p>
        </p:txBody>
      </p:sp>
      <p:sp>
        <p:nvSpPr>
          <p:cNvPr id="26628" name="Espace réservé du pied de page 3"/>
          <p:cNvSpPr txBox="1">
            <a:spLocks/>
          </p:cNvSpPr>
          <p:nvPr/>
        </p:nvSpPr>
        <p:spPr bwMode="auto">
          <a:xfrm>
            <a:off x="2339975" y="111125"/>
            <a:ext cx="650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a:solidFill>
                  <a:schemeClr val="bg1"/>
                </a:solidFill>
                <a:latin typeface="Verdana" pitchFamily="34" charset="0"/>
              </a:rPr>
              <a:t>Forward Capacity Allocation NetworkCode</a:t>
            </a:r>
          </a:p>
          <a:p>
            <a:pPr algn="r" eaLnBrk="1" hangingPunct="1"/>
            <a:r>
              <a:rPr lang="en-US" sz="1600" b="1" i="1">
                <a:solidFill>
                  <a:schemeClr val="bg1"/>
                </a:solidFill>
                <a:latin typeface="Verdana" pitchFamily="34" charset="0"/>
              </a:rPr>
              <a:t>Revenue Adequacy </a:t>
            </a:r>
          </a:p>
        </p:txBody>
      </p:sp>
    </p:spTree>
    <p:extLst>
      <p:ext uri="{BB962C8B-B14F-4D97-AF65-F5344CB8AC3E}">
        <p14:creationId xmlns:p14="http://schemas.microsoft.com/office/powerpoint/2010/main" val="2965307582"/>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2"/>
          <p:cNvSpPr>
            <a:spLocks noGrp="1"/>
          </p:cNvSpPr>
          <p:nvPr>
            <p:ph type="title"/>
          </p:nvPr>
        </p:nvSpPr>
        <p:spPr bwMode="auto">
          <a:xfrm>
            <a:off x="611188" y="9810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000" i="1" smtClean="0">
                <a:ea typeface="ＭＳ Ｐゴシック" pitchFamily="34" charset="-128"/>
              </a:rPr>
              <a:t>Firmness</a:t>
            </a:r>
            <a:r>
              <a:rPr lang="en-GB" sz="2000" smtClean="0">
                <a:ea typeface="ＭＳ Ｐゴシック" pitchFamily="34" charset="-128"/>
              </a:rPr>
              <a:t> in the draft FCA NC as of 17 Jan 2013</a:t>
            </a:r>
          </a:p>
        </p:txBody>
      </p:sp>
      <p:sp>
        <p:nvSpPr>
          <p:cNvPr id="27651" name="Espace réservé du pied de page 3"/>
          <p:cNvSpPr txBox="1">
            <a:spLocks/>
          </p:cNvSpPr>
          <p:nvPr/>
        </p:nvSpPr>
        <p:spPr bwMode="auto">
          <a:xfrm>
            <a:off x="2339975" y="111125"/>
            <a:ext cx="650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a:solidFill>
                  <a:schemeClr val="bg1"/>
                </a:solidFill>
                <a:latin typeface="Verdana" pitchFamily="34" charset="0"/>
              </a:rPr>
              <a:t>Forward Capacity Allocation Network Code</a:t>
            </a:r>
          </a:p>
          <a:p>
            <a:pPr algn="r" eaLnBrk="1" hangingPunct="1"/>
            <a:r>
              <a:rPr lang="en-US" sz="1600" b="1" i="1">
                <a:solidFill>
                  <a:schemeClr val="bg1"/>
                </a:solidFill>
                <a:latin typeface="Verdana" pitchFamily="34" charset="0"/>
              </a:rPr>
              <a:t>Firmness</a:t>
            </a:r>
          </a:p>
        </p:txBody>
      </p:sp>
      <p:sp>
        <p:nvSpPr>
          <p:cNvPr id="17" name="ZoneTexte 16"/>
          <p:cNvSpPr txBox="1"/>
          <p:nvPr/>
        </p:nvSpPr>
        <p:spPr>
          <a:xfrm>
            <a:off x="558800" y="1530350"/>
            <a:ext cx="8023225" cy="954088"/>
          </a:xfrm>
          <a:prstGeom prst="rect">
            <a:avLst/>
          </a:prstGeom>
          <a:noFill/>
        </p:spPr>
        <p:txBody>
          <a:bodyPr>
            <a:spAutoFit/>
          </a:bodyPr>
          <a:lstStyle/>
          <a:p>
            <a:pPr>
              <a:defRPr/>
            </a:pPr>
            <a:r>
              <a:rPr lang="en-GB" sz="1400">
                <a:latin typeface="Calibri" pitchFamily="34" charset="0"/>
              </a:rPr>
              <a:t>Issues to be discussed in the FCA :</a:t>
            </a:r>
          </a:p>
          <a:p>
            <a:pPr marL="285750" indent="-285750">
              <a:buFont typeface="Wingdings" pitchFamily="2" charset="2"/>
              <a:buChar char="§"/>
              <a:defRPr/>
            </a:pPr>
            <a:r>
              <a:rPr lang="en-GB" sz="1400">
                <a:latin typeface="Calibri" pitchFamily="34" charset="0"/>
              </a:rPr>
              <a:t>What is the LT Firmness Deadline for ? </a:t>
            </a:r>
          </a:p>
          <a:p>
            <a:pPr marL="285750" indent="-285750">
              <a:buFont typeface="Wingdings" pitchFamily="2" charset="2"/>
              <a:buChar char="§"/>
              <a:defRPr/>
            </a:pPr>
            <a:r>
              <a:rPr lang="en-GB" sz="1400">
                <a:latin typeface="Calibri" pitchFamily="34" charset="0"/>
              </a:rPr>
              <a:t>As compensation principles are defined </a:t>
            </a:r>
            <a:r>
              <a:rPr lang="en-GB" sz="1400" b="1">
                <a:latin typeface="Calibri" pitchFamily="34" charset="0"/>
              </a:rPr>
              <a:t>for the period before the DA Firmness Deadline</a:t>
            </a:r>
            <a:r>
              <a:rPr lang="en-GB" sz="1400">
                <a:latin typeface="Calibri" pitchFamily="34" charset="0"/>
              </a:rPr>
              <a:t> in the FCA NC ?</a:t>
            </a:r>
          </a:p>
          <a:p>
            <a:pPr marL="285750" indent="-285750">
              <a:buFont typeface="Wingdings" pitchFamily="2" charset="2"/>
              <a:buChar char="§"/>
              <a:defRPr/>
            </a:pPr>
            <a:endParaRPr lang="en-GB" sz="1400">
              <a:latin typeface="Calibri" pitchFamily="34" charset="0"/>
            </a:endParaRPr>
          </a:p>
        </p:txBody>
      </p:sp>
      <p:grpSp>
        <p:nvGrpSpPr>
          <p:cNvPr id="27653" name="Groupe 29"/>
          <p:cNvGrpSpPr>
            <a:grpSpLocks/>
          </p:cNvGrpSpPr>
          <p:nvPr/>
        </p:nvGrpSpPr>
        <p:grpSpPr bwMode="auto">
          <a:xfrm>
            <a:off x="531813" y="2366963"/>
            <a:ext cx="7953375" cy="3851275"/>
            <a:chOff x="531634" y="2366886"/>
            <a:chExt cx="7953154" cy="3852000"/>
          </a:xfrm>
        </p:grpSpPr>
        <p:sp>
          <p:nvSpPr>
            <p:cNvPr id="21" name="Rectangle 20"/>
            <p:cNvSpPr/>
            <p:nvPr/>
          </p:nvSpPr>
          <p:spPr>
            <a:xfrm>
              <a:off x="531634" y="2366886"/>
              <a:ext cx="7953154" cy="3852000"/>
            </a:xfrm>
            <a:prstGeom prst="rect">
              <a:avLst/>
            </a:prstGeom>
            <a:solidFill>
              <a:schemeClr val="bg1"/>
            </a:solidFill>
            <a:ln>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 name="Connecteur droit 6"/>
            <p:cNvCxnSpPr/>
            <p:nvPr/>
          </p:nvCxnSpPr>
          <p:spPr>
            <a:xfrm>
              <a:off x="4268505" y="3167137"/>
              <a:ext cx="0" cy="2556356"/>
            </a:xfrm>
            <a:prstGeom prst="line">
              <a:avLst/>
            </a:prstGeom>
            <a:ln>
              <a:solidFill>
                <a:schemeClr val="bg2">
                  <a:lumMod val="50000"/>
                </a:schemeClr>
              </a:solidFill>
              <a:prstDash val="sys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6729062" y="3167137"/>
              <a:ext cx="0" cy="2988237"/>
            </a:xfrm>
            <a:prstGeom prst="line">
              <a:avLst/>
            </a:prstGeom>
            <a:ln>
              <a:solidFill>
                <a:schemeClr val="bg2">
                  <a:lumMod val="50000"/>
                </a:schemeClr>
              </a:solidFill>
              <a:prstDash val="sys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334887" y="3759385"/>
              <a:ext cx="5327502" cy="647822"/>
            </a:xfrm>
            <a:prstGeom prst="rect">
              <a:avLst/>
            </a:prstGeom>
            <a:solidFill>
              <a:schemeClr val="bg1">
                <a:lumMod val="85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r-FR" sz="1200" i="1" dirty="0">
                  <a:solidFill>
                    <a:schemeClr val="accent2">
                      <a:lumMod val="50000"/>
                    </a:schemeClr>
                  </a:solidFill>
                  <a:latin typeface="Calibri" pitchFamily="34" charset="0"/>
                </a:rPr>
                <a:t>(Art 56) </a:t>
              </a:r>
              <a:r>
                <a:rPr lang="fr-FR" sz="1200" dirty="0">
                  <a:solidFill>
                    <a:schemeClr val="accent2">
                      <a:lumMod val="50000"/>
                    </a:schemeClr>
                  </a:solidFill>
                  <a:latin typeface="Calibri" pitchFamily="34" charset="0"/>
                </a:rPr>
                <a:t>Compensation </a:t>
              </a:r>
              <a:r>
                <a:rPr lang="fr-FR" sz="1200" dirty="0" err="1">
                  <a:solidFill>
                    <a:schemeClr val="accent2">
                      <a:lumMod val="50000"/>
                    </a:schemeClr>
                  </a:solidFill>
                  <a:latin typeface="Calibri" pitchFamily="34" charset="0"/>
                </a:rPr>
                <a:t>principles</a:t>
              </a:r>
              <a:r>
                <a:rPr lang="fr-FR" sz="1200" dirty="0">
                  <a:solidFill>
                    <a:schemeClr val="accent2">
                      <a:lumMod val="50000"/>
                    </a:schemeClr>
                  </a:solidFill>
                  <a:latin typeface="Calibri" pitchFamily="34" charset="0"/>
                </a:rPr>
                <a:t>:</a:t>
              </a:r>
            </a:p>
            <a:p>
              <a:pPr marL="285750" indent="-285750" algn="just">
                <a:buFont typeface="Wingdings" pitchFamily="2" charset="2"/>
                <a:buChar char="§"/>
                <a:defRPr/>
              </a:pPr>
              <a:r>
                <a:rPr lang="fr-FR" sz="1200" dirty="0" err="1">
                  <a:solidFill>
                    <a:schemeClr val="accent2">
                      <a:lumMod val="50000"/>
                    </a:schemeClr>
                  </a:solidFill>
                  <a:latin typeface="Calibri" pitchFamily="34" charset="0"/>
                </a:rPr>
                <a:t>Reimbursement</a:t>
              </a:r>
              <a:r>
                <a:rPr lang="fr-FR" sz="1200" dirty="0">
                  <a:solidFill>
                    <a:schemeClr val="accent2">
                      <a:lumMod val="50000"/>
                    </a:schemeClr>
                  </a:solidFill>
                  <a:latin typeface="Calibri" pitchFamily="34" charset="0"/>
                </a:rPr>
                <a:t> of Initial Price </a:t>
              </a:r>
              <a:r>
                <a:rPr lang="fr-FR" sz="1200" dirty="0" err="1">
                  <a:solidFill>
                    <a:schemeClr val="accent2">
                      <a:lumMod val="50000"/>
                    </a:schemeClr>
                  </a:solidFill>
                  <a:latin typeface="Calibri" pitchFamily="34" charset="0"/>
                </a:rPr>
                <a:t>Paid</a:t>
              </a:r>
              <a:endParaRPr lang="fr-FR" sz="1200" dirty="0">
                <a:solidFill>
                  <a:schemeClr val="accent2">
                    <a:lumMod val="50000"/>
                  </a:schemeClr>
                </a:solidFill>
                <a:latin typeface="Calibri" pitchFamily="34" charset="0"/>
              </a:endParaRPr>
            </a:p>
            <a:p>
              <a:pPr marL="285750" indent="-285750" algn="just">
                <a:buFont typeface="Wingdings" pitchFamily="2" charset="2"/>
                <a:buChar char="§"/>
                <a:defRPr/>
              </a:pPr>
              <a:r>
                <a:rPr lang="fr-FR" sz="1200" dirty="0" err="1">
                  <a:solidFill>
                    <a:schemeClr val="accent2">
                      <a:lumMod val="50000"/>
                    </a:schemeClr>
                  </a:solidFill>
                  <a:latin typeface="Calibri" pitchFamily="34" charset="0"/>
                </a:rPr>
                <a:t>Capped</a:t>
              </a:r>
              <a:r>
                <a:rPr lang="fr-FR" sz="1200" dirty="0">
                  <a:solidFill>
                    <a:schemeClr val="accent2">
                      <a:lumMod val="50000"/>
                    </a:schemeClr>
                  </a:solidFill>
                  <a:latin typeface="Calibri" pitchFamily="34" charset="0"/>
                </a:rPr>
                <a:t> </a:t>
              </a:r>
              <a:r>
                <a:rPr lang="fr-FR" sz="1200" dirty="0" err="1">
                  <a:solidFill>
                    <a:schemeClr val="accent2">
                      <a:lumMod val="50000"/>
                    </a:schemeClr>
                  </a:solidFill>
                  <a:latin typeface="Calibri" pitchFamily="34" charset="0"/>
                </a:rPr>
                <a:t>Market</a:t>
              </a:r>
              <a:r>
                <a:rPr lang="fr-FR" sz="1200" dirty="0">
                  <a:solidFill>
                    <a:schemeClr val="accent2">
                      <a:lumMod val="50000"/>
                    </a:schemeClr>
                  </a:solidFill>
                  <a:latin typeface="Calibri" pitchFamily="34" charset="0"/>
                </a:rPr>
                <a:t> </a:t>
              </a:r>
              <a:r>
                <a:rPr lang="fr-FR" sz="1200" dirty="0" err="1">
                  <a:solidFill>
                    <a:schemeClr val="accent2">
                      <a:lumMod val="50000"/>
                    </a:schemeClr>
                  </a:solidFill>
                  <a:latin typeface="Calibri" pitchFamily="34" charset="0"/>
                </a:rPr>
                <a:t>Spread-Based</a:t>
              </a:r>
              <a:r>
                <a:rPr lang="fr-FR" sz="1200" dirty="0">
                  <a:solidFill>
                    <a:schemeClr val="accent2">
                      <a:lumMod val="50000"/>
                    </a:schemeClr>
                  </a:solidFill>
                  <a:latin typeface="Calibri" pitchFamily="34" charset="0"/>
                </a:rPr>
                <a:t> Compensation</a:t>
              </a:r>
            </a:p>
          </p:txBody>
        </p:sp>
        <p:sp>
          <p:nvSpPr>
            <p:cNvPr id="18" name="Rectangle 17"/>
            <p:cNvSpPr/>
            <p:nvPr/>
          </p:nvSpPr>
          <p:spPr>
            <a:xfrm>
              <a:off x="6783035" y="3759385"/>
              <a:ext cx="1149318" cy="647822"/>
            </a:xfrm>
            <a:prstGeom prst="rect">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sz="1200" i="1" dirty="0" err="1">
                  <a:solidFill>
                    <a:schemeClr val="accent2">
                      <a:lumMod val="50000"/>
                    </a:schemeClr>
                  </a:solidFill>
                  <a:latin typeface="Calibri" pitchFamily="34" charset="0"/>
                </a:rPr>
                <a:t>See</a:t>
              </a:r>
              <a:r>
                <a:rPr lang="fr-FR" sz="1200" i="1" dirty="0">
                  <a:solidFill>
                    <a:schemeClr val="accent2">
                      <a:lumMod val="50000"/>
                    </a:schemeClr>
                  </a:solidFill>
                  <a:latin typeface="Calibri" pitchFamily="34" charset="0"/>
                </a:rPr>
                <a:t> CACM NC</a:t>
              </a:r>
              <a:endParaRPr lang="fr-FR" sz="1200" dirty="0">
                <a:solidFill>
                  <a:schemeClr val="accent2">
                    <a:lumMod val="50000"/>
                  </a:schemeClr>
                </a:solidFill>
                <a:latin typeface="Calibri" pitchFamily="34" charset="0"/>
              </a:endParaRPr>
            </a:p>
          </p:txBody>
        </p:sp>
        <p:sp>
          <p:nvSpPr>
            <p:cNvPr id="26" name="ZoneTexte 25"/>
            <p:cNvSpPr txBox="1"/>
            <p:nvPr/>
          </p:nvSpPr>
          <p:spPr>
            <a:xfrm>
              <a:off x="3497002" y="2709851"/>
              <a:ext cx="1606505" cy="462049"/>
            </a:xfrm>
            <a:prstGeom prst="rect">
              <a:avLst/>
            </a:prstGeom>
            <a:solidFill>
              <a:schemeClr val="bg1"/>
            </a:solidFill>
          </p:spPr>
          <p:txBody>
            <a:bodyPr>
              <a:spAutoFit/>
            </a:bodyPr>
            <a:lstStyle/>
            <a:p>
              <a:pPr algn="ctr">
                <a:defRPr/>
              </a:pPr>
              <a:r>
                <a:rPr lang="fr-FR" sz="1200" b="1" dirty="0">
                  <a:solidFill>
                    <a:schemeClr val="accent2">
                      <a:lumMod val="50000"/>
                    </a:schemeClr>
                  </a:solidFill>
                  <a:latin typeface="Calibri" pitchFamily="34" charset="0"/>
                </a:rPr>
                <a:t>Long </a:t>
              </a:r>
              <a:r>
                <a:rPr lang="fr-FR" sz="1200" b="1" dirty="0" err="1">
                  <a:solidFill>
                    <a:schemeClr val="accent2">
                      <a:lumMod val="50000"/>
                    </a:schemeClr>
                  </a:solidFill>
                  <a:latin typeface="Calibri" pitchFamily="34" charset="0"/>
                </a:rPr>
                <a:t>Term</a:t>
              </a:r>
              <a:r>
                <a:rPr lang="fr-FR" sz="1200" b="1" dirty="0">
                  <a:solidFill>
                    <a:schemeClr val="accent2">
                      <a:lumMod val="50000"/>
                    </a:schemeClr>
                  </a:solidFill>
                  <a:latin typeface="Calibri" pitchFamily="34" charset="0"/>
                </a:rPr>
                <a:t> </a:t>
              </a:r>
              <a:r>
                <a:rPr lang="fr-FR" sz="1200" b="1" dirty="0" err="1">
                  <a:solidFill>
                    <a:schemeClr val="accent2">
                      <a:lumMod val="50000"/>
                    </a:schemeClr>
                  </a:solidFill>
                  <a:latin typeface="Calibri" pitchFamily="34" charset="0"/>
                </a:rPr>
                <a:t>Firmness</a:t>
              </a:r>
              <a:r>
                <a:rPr lang="fr-FR" sz="1200" b="1" dirty="0">
                  <a:solidFill>
                    <a:schemeClr val="accent2">
                      <a:lumMod val="50000"/>
                    </a:schemeClr>
                  </a:solidFill>
                  <a:latin typeface="Calibri" pitchFamily="34" charset="0"/>
                </a:rPr>
                <a:t> Deadline</a:t>
              </a:r>
            </a:p>
          </p:txBody>
        </p:sp>
        <p:sp>
          <p:nvSpPr>
            <p:cNvPr id="27" name="ZoneTexte 26"/>
            <p:cNvSpPr txBox="1"/>
            <p:nvPr/>
          </p:nvSpPr>
          <p:spPr>
            <a:xfrm>
              <a:off x="5659117" y="2709851"/>
              <a:ext cx="1604917" cy="462049"/>
            </a:xfrm>
            <a:prstGeom prst="rect">
              <a:avLst/>
            </a:prstGeom>
            <a:solidFill>
              <a:schemeClr val="bg1"/>
            </a:solidFill>
          </p:spPr>
          <p:txBody>
            <a:bodyPr>
              <a:spAutoFit/>
            </a:bodyPr>
            <a:lstStyle/>
            <a:p>
              <a:pPr algn="ctr">
                <a:defRPr/>
              </a:pPr>
              <a:r>
                <a:rPr lang="fr-FR" sz="1200" b="1" dirty="0">
                  <a:solidFill>
                    <a:schemeClr val="accent2">
                      <a:lumMod val="50000"/>
                    </a:schemeClr>
                  </a:solidFill>
                  <a:latin typeface="Calibri" pitchFamily="34" charset="0"/>
                </a:rPr>
                <a:t>Day </a:t>
              </a:r>
              <a:r>
                <a:rPr lang="fr-FR" sz="1200" b="1" dirty="0" err="1">
                  <a:solidFill>
                    <a:schemeClr val="accent2">
                      <a:lumMod val="50000"/>
                    </a:schemeClr>
                  </a:solidFill>
                  <a:latin typeface="Calibri" pitchFamily="34" charset="0"/>
                </a:rPr>
                <a:t>Ahead</a:t>
              </a:r>
              <a:r>
                <a:rPr lang="fr-FR" sz="1200" b="1" dirty="0">
                  <a:solidFill>
                    <a:schemeClr val="accent2">
                      <a:lumMod val="50000"/>
                    </a:schemeClr>
                  </a:solidFill>
                  <a:latin typeface="Calibri" pitchFamily="34" charset="0"/>
                </a:rPr>
                <a:t> </a:t>
              </a:r>
              <a:r>
                <a:rPr lang="fr-FR" sz="1200" b="1" dirty="0" err="1">
                  <a:solidFill>
                    <a:schemeClr val="accent2">
                      <a:lumMod val="50000"/>
                    </a:schemeClr>
                  </a:solidFill>
                  <a:latin typeface="Calibri" pitchFamily="34" charset="0"/>
                </a:rPr>
                <a:t>Firmness</a:t>
              </a:r>
              <a:r>
                <a:rPr lang="fr-FR" sz="1200" b="1" dirty="0">
                  <a:solidFill>
                    <a:schemeClr val="accent2">
                      <a:lumMod val="50000"/>
                    </a:schemeClr>
                  </a:solidFill>
                  <a:latin typeface="Calibri" pitchFamily="34" charset="0"/>
                </a:rPr>
                <a:t> Deadline</a:t>
              </a:r>
            </a:p>
          </p:txBody>
        </p:sp>
        <p:sp>
          <p:nvSpPr>
            <p:cNvPr id="5" name="Flèche droite 4"/>
            <p:cNvSpPr/>
            <p:nvPr/>
          </p:nvSpPr>
          <p:spPr>
            <a:xfrm>
              <a:off x="1334887" y="3198893"/>
              <a:ext cx="6799073" cy="395361"/>
            </a:xfrm>
            <a:prstGeom prst="rightArrow">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 name="ZoneTexte 3"/>
            <p:cNvSpPr txBox="1"/>
            <p:nvPr/>
          </p:nvSpPr>
          <p:spPr>
            <a:xfrm rot="16200000">
              <a:off x="699834" y="3867402"/>
              <a:ext cx="647822" cy="431788"/>
            </a:xfrm>
            <a:prstGeom prst="rect">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a:defRPr sz="1200" i="1">
                  <a:solidFill>
                    <a:schemeClr val="accent2">
                      <a:lumMod val="50000"/>
                    </a:schemeClr>
                  </a:solidFill>
                  <a:latin typeface="Calibri"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defRPr/>
              </a:pPr>
              <a:r>
                <a:rPr lang="en-US" sz="1400" b="1" dirty="0" smtClean="0"/>
                <a:t>FCA NC</a:t>
              </a:r>
            </a:p>
          </p:txBody>
        </p:sp>
        <p:sp>
          <p:nvSpPr>
            <p:cNvPr id="31" name="Rectangle 30"/>
            <p:cNvSpPr/>
            <p:nvPr/>
          </p:nvSpPr>
          <p:spPr>
            <a:xfrm>
              <a:off x="1334887" y="4737469"/>
              <a:ext cx="2843133" cy="971733"/>
            </a:xfrm>
            <a:prstGeom prst="rect">
              <a:avLst/>
            </a:prstGeom>
            <a:solidFill>
              <a:schemeClr val="bg1">
                <a:lumMod val="85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lgn="just">
                <a:buFont typeface="Wingdings" pitchFamily="2" charset="2"/>
                <a:buChar char="§"/>
                <a:defRPr/>
              </a:pPr>
              <a:r>
                <a:rPr lang="fr-FR" sz="1200" b="1" dirty="0">
                  <a:solidFill>
                    <a:schemeClr val="accent2">
                      <a:lumMod val="50000"/>
                    </a:schemeClr>
                  </a:solidFill>
                  <a:latin typeface="Calibri" pitchFamily="34" charset="0"/>
                </a:rPr>
                <a:t>Financial </a:t>
              </a:r>
              <a:r>
                <a:rPr lang="fr-FR" sz="1200" b="1" dirty="0" err="1">
                  <a:solidFill>
                    <a:schemeClr val="accent2">
                      <a:lumMod val="50000"/>
                    </a:schemeClr>
                  </a:solidFill>
                  <a:latin typeface="Calibri" pitchFamily="34" charset="0"/>
                </a:rPr>
                <a:t>firmness</a:t>
              </a:r>
              <a:endParaRPr lang="fr-FR" sz="1200" b="1" dirty="0">
                <a:solidFill>
                  <a:schemeClr val="accent2">
                    <a:lumMod val="50000"/>
                  </a:schemeClr>
                </a:solidFill>
                <a:latin typeface="Calibri" pitchFamily="34" charset="0"/>
              </a:endParaRPr>
            </a:p>
            <a:p>
              <a:pPr marL="171450" indent="-171450">
                <a:buFont typeface="Wingdings" pitchFamily="2" charset="2"/>
                <a:buChar char="§"/>
                <a:defRPr/>
              </a:pPr>
              <a:r>
                <a:rPr lang="en-US" sz="1200" b="1" dirty="0">
                  <a:solidFill>
                    <a:schemeClr val="accent2">
                      <a:lumMod val="50000"/>
                    </a:schemeClr>
                  </a:solidFill>
                  <a:latin typeface="Calibri" pitchFamily="34" charset="0"/>
                </a:rPr>
                <a:t>Caps</a:t>
              </a:r>
              <a:r>
                <a:rPr lang="en-US" sz="1200" dirty="0">
                  <a:solidFill>
                    <a:schemeClr val="accent2">
                      <a:lumMod val="50000"/>
                    </a:schemeClr>
                  </a:solidFill>
                  <a:latin typeface="Calibri" pitchFamily="34" charset="0"/>
                </a:rPr>
                <a:t> on the compensation may be introduced in the case of curtailment announced before the nomination deadline</a:t>
              </a:r>
              <a:endParaRPr lang="fr-FR" sz="1200" dirty="0">
                <a:solidFill>
                  <a:schemeClr val="accent2">
                    <a:lumMod val="50000"/>
                  </a:schemeClr>
                </a:solidFill>
                <a:latin typeface="Calibri" pitchFamily="34" charset="0"/>
              </a:endParaRPr>
            </a:p>
          </p:txBody>
        </p:sp>
        <p:sp>
          <p:nvSpPr>
            <p:cNvPr id="33" name="Rectangle 32"/>
            <p:cNvSpPr/>
            <p:nvPr/>
          </p:nvSpPr>
          <p:spPr>
            <a:xfrm>
              <a:off x="6783035" y="4737469"/>
              <a:ext cx="1149318" cy="971733"/>
            </a:xfrm>
            <a:prstGeom prst="rect">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lgn="just">
                <a:buFont typeface="Wingdings" pitchFamily="2" charset="2"/>
                <a:buChar char="§"/>
                <a:defRPr/>
              </a:pPr>
              <a:r>
                <a:rPr lang="fr-FR" sz="1200" dirty="0" err="1">
                  <a:solidFill>
                    <a:schemeClr val="accent2">
                      <a:lumMod val="50000"/>
                    </a:schemeClr>
                  </a:solidFill>
                  <a:latin typeface="Calibri" pitchFamily="34" charset="0"/>
                </a:rPr>
                <a:t>Physical</a:t>
              </a:r>
              <a:r>
                <a:rPr lang="fr-FR" sz="1200" dirty="0">
                  <a:solidFill>
                    <a:schemeClr val="accent2">
                      <a:lumMod val="50000"/>
                    </a:schemeClr>
                  </a:solidFill>
                  <a:latin typeface="Calibri" pitchFamily="34" charset="0"/>
                </a:rPr>
                <a:t> </a:t>
              </a:r>
              <a:r>
                <a:rPr lang="fr-FR" sz="1200" dirty="0" err="1">
                  <a:solidFill>
                    <a:schemeClr val="accent2">
                      <a:lumMod val="50000"/>
                    </a:schemeClr>
                  </a:solidFill>
                  <a:latin typeface="Calibri" pitchFamily="34" charset="0"/>
                </a:rPr>
                <a:t>firmness</a:t>
              </a:r>
              <a:r>
                <a:rPr lang="fr-FR" sz="1200" dirty="0">
                  <a:solidFill>
                    <a:schemeClr val="accent2">
                      <a:lumMod val="50000"/>
                    </a:schemeClr>
                  </a:solidFill>
                  <a:latin typeface="Calibri" pitchFamily="34" charset="0"/>
                </a:rPr>
                <a:t> (or </a:t>
              </a:r>
              <a:r>
                <a:rPr lang="fr-FR" sz="1200" dirty="0" err="1">
                  <a:solidFill>
                    <a:schemeClr val="accent2">
                      <a:lumMod val="50000"/>
                    </a:schemeClr>
                  </a:solidFill>
                  <a:latin typeface="Calibri" pitchFamily="34" charset="0"/>
                </a:rPr>
                <a:t>equivalent</a:t>
              </a:r>
              <a:r>
                <a:rPr lang="fr-FR" sz="1200" dirty="0">
                  <a:solidFill>
                    <a:schemeClr val="accent2">
                      <a:lumMod val="50000"/>
                    </a:schemeClr>
                  </a:solidFill>
                  <a:latin typeface="Calibri" pitchFamily="34" charset="0"/>
                </a:rPr>
                <a:t>)</a:t>
              </a:r>
            </a:p>
          </p:txBody>
        </p:sp>
        <p:sp>
          <p:nvSpPr>
            <p:cNvPr id="34" name="ZoneTexte 33"/>
            <p:cNvSpPr txBox="1"/>
            <p:nvPr/>
          </p:nvSpPr>
          <p:spPr>
            <a:xfrm rot="16200000">
              <a:off x="339404" y="5213856"/>
              <a:ext cx="1368683" cy="431788"/>
            </a:xfrm>
            <a:prstGeom prst="rect">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a:defRPr sz="1200" i="1">
                  <a:solidFill>
                    <a:schemeClr val="accent2">
                      <a:lumMod val="50000"/>
                    </a:schemeClr>
                  </a:solidFill>
                  <a:latin typeface="Calibri"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defRPr/>
              </a:pPr>
              <a:r>
                <a:rPr lang="en-US" sz="1400" b="1" dirty="0" smtClean="0"/>
                <a:t>FG (6.4)</a:t>
              </a:r>
            </a:p>
          </p:txBody>
        </p:sp>
        <p:sp>
          <p:nvSpPr>
            <p:cNvPr id="35" name="ZoneTexte 34"/>
            <p:cNvSpPr txBox="1"/>
            <p:nvPr/>
          </p:nvSpPr>
          <p:spPr>
            <a:xfrm>
              <a:off x="3193797" y="4540582"/>
              <a:ext cx="1606505" cy="277865"/>
            </a:xfrm>
            <a:prstGeom prst="rect">
              <a:avLst/>
            </a:prstGeom>
            <a:noFill/>
          </p:spPr>
          <p:txBody>
            <a:bodyPr>
              <a:spAutoFit/>
            </a:bodyPr>
            <a:lstStyle/>
            <a:p>
              <a:pPr algn="r">
                <a:defRPr/>
              </a:pPr>
              <a:r>
                <a:rPr lang="fr-FR" sz="1200" b="1" i="1" dirty="0">
                  <a:solidFill>
                    <a:schemeClr val="accent2">
                      <a:lumMod val="50000"/>
                    </a:schemeClr>
                  </a:solidFill>
                  <a:latin typeface="Calibri" pitchFamily="34" charset="0"/>
                </a:rPr>
                <a:t>Nomination Deadline</a:t>
              </a:r>
            </a:p>
          </p:txBody>
        </p:sp>
        <p:sp>
          <p:nvSpPr>
            <p:cNvPr id="36" name="Rectangle 35"/>
            <p:cNvSpPr/>
            <p:nvPr/>
          </p:nvSpPr>
          <p:spPr>
            <a:xfrm>
              <a:off x="4330415" y="4737469"/>
              <a:ext cx="2331973" cy="971733"/>
            </a:xfrm>
            <a:prstGeom prst="rect">
              <a:avLst/>
            </a:prstGeom>
            <a:solidFill>
              <a:schemeClr val="bg1">
                <a:lumMod val="85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Wingdings" pitchFamily="2" charset="2"/>
                <a:buChar char="§"/>
                <a:defRPr/>
              </a:pPr>
              <a:r>
                <a:rPr lang="en-US" sz="1200" b="1" dirty="0">
                  <a:solidFill>
                    <a:schemeClr val="accent2">
                      <a:lumMod val="50000"/>
                    </a:schemeClr>
                  </a:solidFill>
                  <a:latin typeface="Calibri" pitchFamily="34" charset="0"/>
                </a:rPr>
                <a:t>Physical firmness </a:t>
              </a:r>
              <a:r>
                <a:rPr lang="en-US" sz="1200" dirty="0">
                  <a:solidFill>
                    <a:schemeClr val="accent2">
                      <a:lumMod val="50000"/>
                    </a:schemeClr>
                  </a:solidFill>
                  <a:latin typeface="Calibri" pitchFamily="34" charset="0"/>
                </a:rPr>
                <a:t>is the preferred approach</a:t>
              </a:r>
            </a:p>
            <a:p>
              <a:pPr marL="171450" indent="-171450">
                <a:buFont typeface="Wingdings" pitchFamily="2" charset="2"/>
                <a:buChar char="§"/>
                <a:defRPr/>
              </a:pPr>
              <a:r>
                <a:rPr lang="en-US" sz="1200" b="1" dirty="0">
                  <a:solidFill>
                    <a:schemeClr val="accent2">
                      <a:lumMod val="50000"/>
                    </a:schemeClr>
                  </a:solidFill>
                  <a:latin typeface="Calibri" pitchFamily="34" charset="0"/>
                </a:rPr>
                <a:t>Financial firmness </a:t>
              </a:r>
              <a:r>
                <a:rPr lang="en-US" sz="1200" dirty="0">
                  <a:solidFill>
                    <a:schemeClr val="accent2">
                      <a:lumMod val="50000"/>
                    </a:schemeClr>
                  </a:solidFill>
                  <a:latin typeface="Calibri" pitchFamily="34" charset="0"/>
                </a:rPr>
                <a:t>may be accepted in case of explicit auctions</a:t>
              </a:r>
            </a:p>
          </p:txBody>
        </p:sp>
        <p:sp>
          <p:nvSpPr>
            <p:cNvPr id="22" name="ZoneTexte 21"/>
            <p:cNvSpPr txBox="1"/>
            <p:nvPr/>
          </p:nvSpPr>
          <p:spPr>
            <a:xfrm>
              <a:off x="2569927" y="2378000"/>
              <a:ext cx="3971815" cy="308033"/>
            </a:xfrm>
            <a:prstGeom prst="rect">
              <a:avLst/>
            </a:prstGeom>
            <a:noFill/>
          </p:spPr>
          <p:txBody>
            <a:bodyPr>
              <a:spAutoFit/>
            </a:bodyPr>
            <a:lstStyle/>
            <a:p>
              <a:pPr algn="ctr">
                <a:defRPr/>
              </a:pPr>
              <a:r>
                <a:rPr lang="en-US" sz="1400" b="1" u="sng" dirty="0">
                  <a:solidFill>
                    <a:schemeClr val="tx1">
                      <a:lumMod val="65000"/>
                      <a:lumOff val="35000"/>
                    </a:schemeClr>
                  </a:solidFill>
                  <a:latin typeface="Calibri" pitchFamily="34" charset="0"/>
                </a:rPr>
                <a:t>Firmness as of FCA NC and FG</a:t>
              </a:r>
            </a:p>
          </p:txBody>
        </p:sp>
        <p:sp>
          <p:nvSpPr>
            <p:cNvPr id="27669" name="ZoneTexte 22"/>
            <p:cNvSpPr txBox="1">
              <a:spLocks noChangeArrowheads="1"/>
            </p:cNvSpPr>
            <p:nvPr/>
          </p:nvSpPr>
          <p:spPr bwMode="auto">
            <a:xfrm>
              <a:off x="1308584" y="5713132"/>
              <a:ext cx="54493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sz="1200" i="1">
                  <a:latin typeface="Calibri" pitchFamily="34" charset="0"/>
                </a:rPr>
                <a:t>Compensation shall generally be equal to the price difference between the concerned zones in the relevant time frame.</a:t>
              </a:r>
            </a:p>
          </p:txBody>
        </p:sp>
      </p:grpSp>
    </p:spTree>
    <p:extLst>
      <p:ext uri="{BB962C8B-B14F-4D97-AF65-F5344CB8AC3E}">
        <p14:creationId xmlns:p14="http://schemas.microsoft.com/office/powerpoint/2010/main" val="530470891"/>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a:off x="106363" y="2824163"/>
            <a:ext cx="8820150" cy="3300412"/>
          </a:xfrm>
          <a:prstGeom prst="rect">
            <a:avLst/>
          </a:prstGeom>
          <a:solidFill>
            <a:schemeClr val="bg1"/>
          </a:solidFill>
          <a:ln>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Chevron 41"/>
          <p:cNvSpPr/>
          <p:nvPr/>
        </p:nvSpPr>
        <p:spPr>
          <a:xfrm>
            <a:off x="1477963" y="5160963"/>
            <a:ext cx="6108700" cy="719137"/>
          </a:xfrm>
          <a:prstGeom prst="chevron">
            <a:avLst>
              <a:gd name="adj" fmla="val 24246"/>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accent2">
                    <a:lumMod val="50000"/>
                  </a:schemeClr>
                </a:solidFill>
                <a:latin typeface="Calibri" pitchFamily="34" charset="0"/>
              </a:rPr>
              <a:t>3 </a:t>
            </a:r>
            <a:r>
              <a:rPr lang="fr-FR" sz="1400" b="1" dirty="0" err="1">
                <a:solidFill>
                  <a:schemeClr val="accent2">
                    <a:lumMod val="50000"/>
                  </a:schemeClr>
                </a:solidFill>
                <a:latin typeface="Calibri" pitchFamily="34" charset="0"/>
              </a:rPr>
              <a:t>years</a:t>
            </a:r>
            <a:r>
              <a:rPr lang="fr-FR" sz="1400" b="1" dirty="0">
                <a:solidFill>
                  <a:schemeClr val="accent2">
                    <a:lumMod val="50000"/>
                  </a:schemeClr>
                </a:solidFill>
                <a:latin typeface="Calibri" pitchFamily="34" charset="0"/>
              </a:rPr>
              <a:t> 1/2</a:t>
            </a:r>
          </a:p>
        </p:txBody>
      </p:sp>
      <p:sp>
        <p:nvSpPr>
          <p:cNvPr id="40" name="Flèche droite 39"/>
          <p:cNvSpPr/>
          <p:nvPr/>
        </p:nvSpPr>
        <p:spPr bwMode="auto">
          <a:xfrm>
            <a:off x="228600" y="3700463"/>
            <a:ext cx="1412875" cy="1079500"/>
          </a:xfrm>
          <a:prstGeom prst="rightArrow">
            <a:avLst>
              <a:gd name="adj1" fmla="val 100000"/>
              <a:gd name="adj2" fmla="val 24524"/>
            </a:avLst>
          </a:prstGeom>
          <a:solidFill>
            <a:schemeClr val="bg1"/>
          </a:solidFill>
          <a:ln>
            <a:solidFill>
              <a:schemeClr val="bg2">
                <a:lumMod val="90000"/>
              </a:schemeClr>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en-GB" sz="1400" b="1" dirty="0">
                <a:solidFill>
                  <a:schemeClr val="accent2">
                    <a:lumMod val="50000"/>
                  </a:schemeClr>
                </a:solidFill>
                <a:latin typeface="Calibri" pitchFamily="34" charset="0"/>
              </a:rPr>
              <a:t>Entry into force of the NC</a:t>
            </a:r>
          </a:p>
        </p:txBody>
      </p:sp>
      <p:sp>
        <p:nvSpPr>
          <p:cNvPr id="10" name="Chevron 9"/>
          <p:cNvSpPr/>
          <p:nvPr/>
        </p:nvSpPr>
        <p:spPr>
          <a:xfrm>
            <a:off x="1371600" y="3700463"/>
            <a:ext cx="6299200" cy="1079500"/>
          </a:xfrm>
          <a:prstGeom prst="chevron">
            <a:avLst>
              <a:gd name="adj" fmla="val 27379"/>
            </a:avLst>
          </a:prstGeom>
          <a:solidFill>
            <a:schemeClr val="bg1">
              <a:lumMod val="85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lgn="just">
              <a:buFont typeface="Wingdings" pitchFamily="2" charset="2"/>
              <a:buChar char="§"/>
              <a:defRPr/>
            </a:pPr>
            <a:endParaRPr lang="en-GB" sz="1200" b="1">
              <a:solidFill>
                <a:schemeClr val="accent2">
                  <a:lumMod val="50000"/>
                </a:schemeClr>
              </a:solidFill>
              <a:latin typeface="Calibri" pitchFamily="34" charset="0"/>
            </a:endParaRPr>
          </a:p>
        </p:txBody>
      </p:sp>
      <p:sp>
        <p:nvSpPr>
          <p:cNvPr id="28678" name="Titre 2"/>
          <p:cNvSpPr>
            <a:spLocks noGrp="1"/>
          </p:cNvSpPr>
          <p:nvPr>
            <p:ph type="title"/>
          </p:nvPr>
        </p:nvSpPr>
        <p:spPr bwMode="auto">
          <a:xfrm>
            <a:off x="611188" y="9810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000" i="1" smtClean="0">
                <a:ea typeface="ＭＳ Ｐゴシック" pitchFamily="34" charset="-128"/>
              </a:rPr>
              <a:t>Process to establish the platform(s)</a:t>
            </a:r>
            <a:r>
              <a:rPr lang="en-GB" sz="2000" smtClean="0">
                <a:ea typeface="ＭＳ Ｐゴシック" pitchFamily="34" charset="-128"/>
              </a:rPr>
              <a:t> in the draft FCA NC as of 17 Jan 2013</a:t>
            </a:r>
            <a:endParaRPr lang="en-GB" smtClean="0">
              <a:ea typeface="ＭＳ Ｐゴシック" pitchFamily="34" charset="-128"/>
            </a:endParaRPr>
          </a:p>
        </p:txBody>
      </p:sp>
      <p:sp>
        <p:nvSpPr>
          <p:cNvPr id="28679" name="Espace réservé du pied de page 3"/>
          <p:cNvSpPr txBox="1">
            <a:spLocks/>
          </p:cNvSpPr>
          <p:nvPr/>
        </p:nvSpPr>
        <p:spPr bwMode="auto">
          <a:xfrm>
            <a:off x="2339975" y="111125"/>
            <a:ext cx="650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a:solidFill>
                  <a:schemeClr val="bg1"/>
                </a:solidFill>
                <a:latin typeface="Verdana" pitchFamily="34" charset="0"/>
              </a:rPr>
              <a:t>Forward Capacity Allocation Network Code</a:t>
            </a:r>
          </a:p>
          <a:p>
            <a:pPr algn="r" eaLnBrk="1" hangingPunct="1"/>
            <a:r>
              <a:rPr lang="en-US" sz="1600" b="1" i="1">
                <a:solidFill>
                  <a:schemeClr val="bg1"/>
                </a:solidFill>
                <a:latin typeface="Verdana" pitchFamily="34" charset="0"/>
              </a:rPr>
              <a:t>Platforms</a:t>
            </a:r>
          </a:p>
        </p:txBody>
      </p:sp>
      <p:sp>
        <p:nvSpPr>
          <p:cNvPr id="8" name="Chevron 7"/>
          <p:cNvSpPr/>
          <p:nvPr/>
        </p:nvSpPr>
        <p:spPr>
          <a:xfrm>
            <a:off x="2238375" y="3700463"/>
            <a:ext cx="1150938" cy="1079500"/>
          </a:xfrm>
          <a:prstGeom prst="chevron">
            <a:avLst>
              <a:gd name="adj" fmla="val 28679"/>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lgn="just">
              <a:buFont typeface="Wingdings" pitchFamily="2" charset="2"/>
              <a:buChar char="§"/>
              <a:defRPr/>
            </a:pPr>
            <a:endParaRPr lang="en-GB" sz="1200" b="1">
              <a:solidFill>
                <a:schemeClr val="accent2">
                  <a:lumMod val="50000"/>
                </a:schemeClr>
              </a:solidFill>
              <a:latin typeface="Calibri" pitchFamily="34" charset="0"/>
            </a:endParaRPr>
          </a:p>
        </p:txBody>
      </p:sp>
      <p:sp>
        <p:nvSpPr>
          <p:cNvPr id="15" name="Chevron 14"/>
          <p:cNvSpPr/>
          <p:nvPr/>
        </p:nvSpPr>
        <p:spPr>
          <a:xfrm>
            <a:off x="4949825" y="3700463"/>
            <a:ext cx="1150938" cy="1079500"/>
          </a:xfrm>
          <a:prstGeom prst="chevron">
            <a:avLst>
              <a:gd name="adj" fmla="val 28679"/>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lgn="just">
              <a:buFont typeface="Wingdings" pitchFamily="2" charset="2"/>
              <a:buChar char="§"/>
              <a:defRPr/>
            </a:pPr>
            <a:endParaRPr lang="en-GB" sz="1200" b="1">
              <a:solidFill>
                <a:schemeClr val="accent2">
                  <a:lumMod val="50000"/>
                </a:schemeClr>
              </a:solidFill>
              <a:latin typeface="Calibri" pitchFamily="34" charset="0"/>
            </a:endParaRPr>
          </a:p>
        </p:txBody>
      </p:sp>
      <p:sp>
        <p:nvSpPr>
          <p:cNvPr id="27" name="ZoneTexte 26"/>
          <p:cNvSpPr txBox="1"/>
          <p:nvPr/>
        </p:nvSpPr>
        <p:spPr bwMode="auto">
          <a:xfrm>
            <a:off x="1363663" y="3787775"/>
            <a:ext cx="1152525" cy="830263"/>
          </a:xfrm>
          <a:prstGeom prst="rect">
            <a:avLst/>
          </a:prstGeom>
          <a:noFill/>
        </p:spPr>
        <p:txBody>
          <a:bodyPr anchor="ctr">
            <a:spAutoFit/>
          </a:bodyPr>
          <a:lstStyle/>
          <a:p>
            <a:pPr algn="ctr">
              <a:defRPr/>
            </a:pPr>
            <a:r>
              <a:rPr lang="en-GB" sz="1200" b="1">
                <a:solidFill>
                  <a:schemeClr val="accent2">
                    <a:lumMod val="50000"/>
                  </a:schemeClr>
                </a:solidFill>
                <a:latin typeface="Calibri" pitchFamily="34" charset="0"/>
              </a:rPr>
              <a:t>6 months to define the common set of requirements</a:t>
            </a:r>
          </a:p>
        </p:txBody>
      </p:sp>
      <p:sp>
        <p:nvSpPr>
          <p:cNvPr id="29" name="ZoneTexte 28"/>
          <p:cNvSpPr txBox="1"/>
          <p:nvPr/>
        </p:nvSpPr>
        <p:spPr bwMode="auto">
          <a:xfrm>
            <a:off x="2308225" y="3879850"/>
            <a:ext cx="1152525" cy="646113"/>
          </a:xfrm>
          <a:prstGeom prst="rect">
            <a:avLst/>
          </a:prstGeom>
          <a:noFill/>
        </p:spPr>
        <p:txBody>
          <a:bodyPr anchor="ctr">
            <a:spAutoFit/>
          </a:bodyPr>
          <a:lstStyle/>
          <a:p>
            <a:pPr algn="ctr">
              <a:defRPr/>
            </a:pPr>
            <a:r>
              <a:rPr lang="en-GB" sz="1200" b="1" dirty="0">
                <a:solidFill>
                  <a:schemeClr val="tx1">
                    <a:lumMod val="75000"/>
                    <a:lumOff val="25000"/>
                  </a:schemeClr>
                </a:solidFill>
                <a:latin typeface="Calibri" pitchFamily="34" charset="0"/>
              </a:rPr>
              <a:t>6 months</a:t>
            </a:r>
          </a:p>
          <a:p>
            <a:pPr algn="ctr">
              <a:defRPr/>
            </a:pPr>
            <a:r>
              <a:rPr lang="en-GB" sz="1200" b="1" dirty="0">
                <a:solidFill>
                  <a:schemeClr val="tx1">
                    <a:lumMod val="75000"/>
                    <a:lumOff val="25000"/>
                  </a:schemeClr>
                </a:solidFill>
                <a:latin typeface="Calibri" pitchFamily="34" charset="0"/>
              </a:rPr>
              <a:t>NRAs’ approval</a:t>
            </a:r>
          </a:p>
        </p:txBody>
      </p:sp>
      <p:sp>
        <p:nvSpPr>
          <p:cNvPr id="30" name="ZoneTexte 29"/>
          <p:cNvSpPr txBox="1"/>
          <p:nvPr/>
        </p:nvSpPr>
        <p:spPr bwMode="auto">
          <a:xfrm>
            <a:off x="5019675" y="3879850"/>
            <a:ext cx="1150938" cy="646113"/>
          </a:xfrm>
          <a:prstGeom prst="rect">
            <a:avLst/>
          </a:prstGeom>
          <a:noFill/>
        </p:spPr>
        <p:txBody>
          <a:bodyPr anchor="ctr">
            <a:spAutoFit/>
          </a:bodyPr>
          <a:lstStyle/>
          <a:p>
            <a:pPr algn="ctr">
              <a:defRPr/>
            </a:pPr>
            <a:r>
              <a:rPr lang="en-GB" sz="1200" b="1">
                <a:solidFill>
                  <a:schemeClr val="tx1">
                    <a:lumMod val="75000"/>
                    <a:lumOff val="25000"/>
                  </a:schemeClr>
                </a:solidFill>
                <a:latin typeface="Calibri" pitchFamily="34" charset="0"/>
              </a:rPr>
              <a:t>6 months</a:t>
            </a:r>
          </a:p>
          <a:p>
            <a:pPr algn="ctr">
              <a:defRPr/>
            </a:pPr>
            <a:r>
              <a:rPr lang="en-GB" sz="1200" b="1">
                <a:solidFill>
                  <a:schemeClr val="tx1">
                    <a:lumMod val="75000"/>
                    <a:lumOff val="25000"/>
                  </a:schemeClr>
                </a:solidFill>
                <a:latin typeface="Calibri" pitchFamily="34" charset="0"/>
              </a:rPr>
              <a:t>NRAs’ approval</a:t>
            </a:r>
          </a:p>
        </p:txBody>
      </p:sp>
      <p:sp>
        <p:nvSpPr>
          <p:cNvPr id="31" name="ZoneTexte 30"/>
          <p:cNvSpPr txBox="1"/>
          <p:nvPr/>
        </p:nvSpPr>
        <p:spPr bwMode="auto">
          <a:xfrm>
            <a:off x="3370263" y="3879850"/>
            <a:ext cx="1649412" cy="646113"/>
          </a:xfrm>
          <a:prstGeom prst="rect">
            <a:avLst/>
          </a:prstGeom>
          <a:noFill/>
        </p:spPr>
        <p:txBody>
          <a:bodyPr anchor="ctr">
            <a:spAutoFit/>
          </a:bodyPr>
          <a:lstStyle/>
          <a:p>
            <a:pPr algn="ctr">
              <a:defRPr/>
            </a:pPr>
            <a:r>
              <a:rPr lang="en-GB" sz="1200" b="1">
                <a:solidFill>
                  <a:schemeClr val="accent2">
                    <a:lumMod val="50000"/>
                  </a:schemeClr>
                </a:solidFill>
                <a:latin typeface="Calibri" pitchFamily="34" charset="0"/>
              </a:rPr>
              <a:t>12 months to decide on the establishment of the PF</a:t>
            </a:r>
          </a:p>
        </p:txBody>
      </p:sp>
      <p:sp>
        <p:nvSpPr>
          <p:cNvPr id="32" name="ZoneTexte 31"/>
          <p:cNvSpPr txBox="1"/>
          <p:nvPr/>
        </p:nvSpPr>
        <p:spPr bwMode="auto">
          <a:xfrm>
            <a:off x="6005513" y="3971925"/>
            <a:ext cx="1649412" cy="461963"/>
          </a:xfrm>
          <a:prstGeom prst="rect">
            <a:avLst/>
          </a:prstGeom>
          <a:noFill/>
        </p:spPr>
        <p:txBody>
          <a:bodyPr anchor="ctr">
            <a:spAutoFit/>
          </a:bodyPr>
          <a:lstStyle/>
          <a:p>
            <a:pPr algn="ctr">
              <a:defRPr/>
            </a:pPr>
            <a:r>
              <a:rPr lang="en-GB" sz="1200" b="1">
                <a:solidFill>
                  <a:schemeClr val="accent2">
                    <a:lumMod val="50000"/>
                  </a:schemeClr>
                </a:solidFill>
                <a:latin typeface="Calibri" pitchFamily="34" charset="0"/>
              </a:rPr>
              <a:t>12 months for the PF to be operational</a:t>
            </a:r>
          </a:p>
        </p:txBody>
      </p:sp>
      <p:sp>
        <p:nvSpPr>
          <p:cNvPr id="33" name="ZoneTexte 32"/>
          <p:cNvSpPr txBox="1"/>
          <p:nvPr/>
        </p:nvSpPr>
        <p:spPr bwMode="auto">
          <a:xfrm>
            <a:off x="1363663" y="3354388"/>
            <a:ext cx="1152525" cy="276225"/>
          </a:xfrm>
          <a:prstGeom prst="rect">
            <a:avLst/>
          </a:prstGeom>
          <a:noFill/>
        </p:spPr>
        <p:txBody>
          <a:bodyPr anchor="ctr">
            <a:spAutoFit/>
          </a:bodyPr>
          <a:lstStyle/>
          <a:p>
            <a:pPr algn="ctr">
              <a:defRPr/>
            </a:pPr>
            <a:r>
              <a:rPr lang="en-GB" sz="1200" i="1" dirty="0">
                <a:solidFill>
                  <a:schemeClr val="accent2">
                    <a:lumMod val="50000"/>
                  </a:schemeClr>
                </a:solidFill>
                <a:latin typeface="Calibri" pitchFamily="34" charset="0"/>
              </a:rPr>
              <a:t>Art 44</a:t>
            </a:r>
          </a:p>
        </p:txBody>
      </p:sp>
      <p:sp>
        <p:nvSpPr>
          <p:cNvPr id="34" name="ZoneTexte 33"/>
          <p:cNvSpPr txBox="1"/>
          <p:nvPr/>
        </p:nvSpPr>
        <p:spPr bwMode="auto">
          <a:xfrm>
            <a:off x="3370263" y="3354388"/>
            <a:ext cx="1649412" cy="276225"/>
          </a:xfrm>
          <a:prstGeom prst="rect">
            <a:avLst/>
          </a:prstGeom>
          <a:noFill/>
        </p:spPr>
        <p:txBody>
          <a:bodyPr anchor="ctr">
            <a:spAutoFit/>
          </a:bodyPr>
          <a:lstStyle/>
          <a:p>
            <a:pPr algn="ctr">
              <a:defRPr/>
            </a:pPr>
            <a:r>
              <a:rPr lang="en-GB" sz="1200" i="1">
                <a:solidFill>
                  <a:schemeClr val="accent2">
                    <a:lumMod val="50000"/>
                  </a:schemeClr>
                </a:solidFill>
                <a:latin typeface="Calibri" pitchFamily="34" charset="0"/>
              </a:rPr>
              <a:t>Art 45.1</a:t>
            </a:r>
          </a:p>
        </p:txBody>
      </p:sp>
      <p:sp>
        <p:nvSpPr>
          <p:cNvPr id="35" name="ZoneTexte 34"/>
          <p:cNvSpPr txBox="1"/>
          <p:nvPr/>
        </p:nvSpPr>
        <p:spPr bwMode="auto">
          <a:xfrm>
            <a:off x="6005513" y="3354388"/>
            <a:ext cx="1649412" cy="276225"/>
          </a:xfrm>
          <a:prstGeom prst="rect">
            <a:avLst/>
          </a:prstGeom>
          <a:noFill/>
        </p:spPr>
        <p:txBody>
          <a:bodyPr anchor="ctr">
            <a:spAutoFit/>
          </a:bodyPr>
          <a:lstStyle/>
          <a:p>
            <a:pPr algn="ctr">
              <a:defRPr/>
            </a:pPr>
            <a:r>
              <a:rPr lang="en-GB" sz="1200" i="1" dirty="0">
                <a:solidFill>
                  <a:schemeClr val="accent2">
                    <a:lumMod val="50000"/>
                  </a:schemeClr>
                </a:solidFill>
                <a:latin typeface="Calibri" pitchFamily="34" charset="0"/>
              </a:rPr>
              <a:t>Art 45.3</a:t>
            </a:r>
          </a:p>
        </p:txBody>
      </p:sp>
      <p:sp>
        <p:nvSpPr>
          <p:cNvPr id="38" name="ZoneTexte 37"/>
          <p:cNvSpPr txBox="1"/>
          <p:nvPr/>
        </p:nvSpPr>
        <p:spPr bwMode="auto">
          <a:xfrm>
            <a:off x="6667500" y="5362575"/>
            <a:ext cx="919163" cy="307975"/>
          </a:xfrm>
          <a:prstGeom prst="rect">
            <a:avLst/>
          </a:prstGeom>
          <a:noFill/>
        </p:spPr>
        <p:txBody>
          <a:bodyPr>
            <a:spAutoFit/>
          </a:bodyPr>
          <a:lstStyle/>
          <a:p>
            <a:pPr algn="ctr">
              <a:defRPr/>
            </a:pPr>
            <a:r>
              <a:rPr lang="en-GB" sz="1400" b="1" dirty="0">
                <a:solidFill>
                  <a:schemeClr val="accent2">
                    <a:lumMod val="50000"/>
                  </a:schemeClr>
                </a:solidFill>
                <a:latin typeface="Calibri" pitchFamily="34" charset="0"/>
              </a:rPr>
              <a:t>2018 ?</a:t>
            </a:r>
          </a:p>
        </p:txBody>
      </p:sp>
      <p:sp>
        <p:nvSpPr>
          <p:cNvPr id="39" name="ZoneTexte 38"/>
          <p:cNvSpPr txBox="1"/>
          <p:nvPr/>
        </p:nvSpPr>
        <p:spPr>
          <a:xfrm>
            <a:off x="558800" y="1817688"/>
            <a:ext cx="8023225" cy="954087"/>
          </a:xfrm>
          <a:prstGeom prst="rect">
            <a:avLst/>
          </a:prstGeom>
          <a:noFill/>
        </p:spPr>
        <p:txBody>
          <a:bodyPr>
            <a:spAutoFit/>
          </a:bodyPr>
          <a:lstStyle/>
          <a:p>
            <a:pPr>
              <a:defRPr/>
            </a:pPr>
            <a:r>
              <a:rPr lang="en-GB" sz="1400" dirty="0">
                <a:latin typeface="Calibri" pitchFamily="34" charset="0"/>
              </a:rPr>
              <a:t>Issues to be discussed in the FCA :</a:t>
            </a:r>
          </a:p>
          <a:p>
            <a:pPr marL="285750" indent="-285750">
              <a:buFont typeface="Wingdings" pitchFamily="2" charset="2"/>
              <a:buChar char="§"/>
              <a:defRPr/>
            </a:pPr>
            <a:r>
              <a:rPr lang="en-GB" sz="1400" dirty="0">
                <a:latin typeface="Calibri" pitchFamily="34" charset="0"/>
              </a:rPr>
              <a:t>Process to establish the platform = 3 years ½? Better to have an operational PF within 6 months after the entry into force of the NC</a:t>
            </a:r>
          </a:p>
          <a:p>
            <a:pPr marL="285750" indent="-285750">
              <a:buFont typeface="Wingdings" pitchFamily="2" charset="2"/>
              <a:buChar char="§"/>
              <a:defRPr/>
            </a:pPr>
            <a:r>
              <a:rPr lang="en-GB" sz="1400" dirty="0">
                <a:latin typeface="Calibri" pitchFamily="34" charset="0"/>
              </a:rPr>
              <a:t>Transitory measures: </a:t>
            </a:r>
            <a:r>
              <a:rPr lang="en-GB" sz="1400" b="1" dirty="0">
                <a:latin typeface="Calibri" pitchFamily="34" charset="0"/>
              </a:rPr>
              <a:t>two more years </a:t>
            </a:r>
            <a:r>
              <a:rPr lang="en-GB" sz="1400" dirty="0">
                <a:latin typeface="Calibri" pitchFamily="34" charset="0"/>
              </a:rPr>
              <a:t>? </a:t>
            </a:r>
            <a:r>
              <a:rPr lang="en-GB" sz="1400" i="1" dirty="0">
                <a:latin typeface="Calibri" pitchFamily="34" charset="0"/>
              </a:rPr>
              <a:t>(Art. 79.4</a:t>
            </a:r>
            <a:r>
              <a:rPr lang="en-GB" sz="1400" dirty="0">
                <a:latin typeface="Calibri" pitchFamily="34" charset="0"/>
              </a:rPr>
              <a:t>)?</a:t>
            </a:r>
          </a:p>
        </p:txBody>
      </p:sp>
      <p:sp>
        <p:nvSpPr>
          <p:cNvPr id="41" name="Flèche droite 40"/>
          <p:cNvSpPr/>
          <p:nvPr/>
        </p:nvSpPr>
        <p:spPr bwMode="auto">
          <a:xfrm>
            <a:off x="228600" y="5160963"/>
            <a:ext cx="1412875" cy="719137"/>
          </a:xfrm>
          <a:prstGeom prst="rightArrow">
            <a:avLst>
              <a:gd name="adj1" fmla="val 100000"/>
              <a:gd name="adj2" fmla="val 24524"/>
            </a:avLst>
          </a:prstGeom>
          <a:solidFill>
            <a:schemeClr val="bg1"/>
          </a:solidFill>
          <a:ln>
            <a:solidFill>
              <a:schemeClr val="bg2">
                <a:lumMod val="90000"/>
              </a:schemeClr>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en-GB" sz="1400" b="1" dirty="0">
                <a:solidFill>
                  <a:schemeClr val="accent2">
                    <a:lumMod val="50000"/>
                  </a:schemeClr>
                </a:solidFill>
                <a:latin typeface="Calibri" pitchFamily="34" charset="0"/>
              </a:rPr>
              <a:t>2014 </a:t>
            </a:r>
          </a:p>
          <a:p>
            <a:pPr algn="ctr">
              <a:defRPr/>
            </a:pPr>
            <a:r>
              <a:rPr lang="en-GB" sz="1400" b="1" dirty="0">
                <a:solidFill>
                  <a:schemeClr val="accent2">
                    <a:lumMod val="50000"/>
                  </a:schemeClr>
                </a:solidFill>
                <a:latin typeface="Calibri" pitchFamily="34" charset="0"/>
              </a:rPr>
              <a:t>(at the earliest)</a:t>
            </a:r>
          </a:p>
        </p:txBody>
      </p:sp>
      <p:sp>
        <p:nvSpPr>
          <p:cNvPr id="43" name="ZoneTexte 42"/>
          <p:cNvSpPr txBox="1"/>
          <p:nvPr/>
        </p:nvSpPr>
        <p:spPr bwMode="auto">
          <a:xfrm>
            <a:off x="228600" y="3343275"/>
            <a:ext cx="1055688" cy="287338"/>
          </a:xfrm>
          <a:prstGeom prst="rect">
            <a:avLst/>
          </a:prstGeom>
          <a:solidFill>
            <a:schemeClr val="bg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a:defRPr sz="1200" i="1">
                <a:solidFill>
                  <a:schemeClr val="accent2">
                    <a:lumMod val="50000"/>
                  </a:schemeClr>
                </a:solidFill>
                <a:latin typeface="Calibri"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defRPr/>
            </a:pPr>
            <a:r>
              <a:rPr lang="en-US" sz="1400" b="1" dirty="0" smtClean="0"/>
              <a:t>FCA NC</a:t>
            </a:r>
          </a:p>
        </p:txBody>
      </p:sp>
      <p:sp>
        <p:nvSpPr>
          <p:cNvPr id="45" name="ZoneTexte 44"/>
          <p:cNvSpPr txBox="1"/>
          <p:nvPr/>
        </p:nvSpPr>
        <p:spPr bwMode="auto">
          <a:xfrm>
            <a:off x="2463800" y="2889250"/>
            <a:ext cx="3971925" cy="307975"/>
          </a:xfrm>
          <a:prstGeom prst="rect">
            <a:avLst/>
          </a:prstGeom>
          <a:noFill/>
        </p:spPr>
        <p:txBody>
          <a:bodyPr>
            <a:spAutoFit/>
          </a:bodyPr>
          <a:lstStyle/>
          <a:p>
            <a:pPr algn="ctr">
              <a:defRPr/>
            </a:pPr>
            <a:r>
              <a:rPr lang="en-US" sz="1400" b="1" u="sng" dirty="0">
                <a:solidFill>
                  <a:schemeClr val="tx1">
                    <a:lumMod val="65000"/>
                    <a:lumOff val="35000"/>
                  </a:schemeClr>
                </a:solidFill>
                <a:latin typeface="Calibri" pitchFamily="34" charset="0"/>
              </a:rPr>
              <a:t>Deadlines for the PF as of FCA NC</a:t>
            </a:r>
          </a:p>
        </p:txBody>
      </p:sp>
      <p:sp>
        <p:nvSpPr>
          <p:cNvPr id="48" name="Chevron 47"/>
          <p:cNvSpPr/>
          <p:nvPr/>
        </p:nvSpPr>
        <p:spPr>
          <a:xfrm>
            <a:off x="7421563" y="5160963"/>
            <a:ext cx="1320800" cy="719137"/>
          </a:xfrm>
          <a:prstGeom prst="chevron">
            <a:avLst>
              <a:gd name="adj" fmla="val 24246"/>
            </a:avLst>
          </a:prstGeom>
          <a:solidFill>
            <a:schemeClr val="bg1"/>
          </a:solidFill>
          <a:ln w="12700">
            <a:solidFill>
              <a:srgbClr val="C0000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fr-FR" sz="1400" b="1" dirty="0">
                <a:solidFill>
                  <a:srgbClr val="C00000"/>
                </a:solidFill>
                <a:latin typeface="Calibri" pitchFamily="34" charset="0"/>
              </a:rPr>
              <a:t>2020 ?</a:t>
            </a:r>
          </a:p>
        </p:txBody>
      </p:sp>
      <p:sp>
        <p:nvSpPr>
          <p:cNvPr id="49" name="Chevron 48"/>
          <p:cNvSpPr/>
          <p:nvPr/>
        </p:nvSpPr>
        <p:spPr>
          <a:xfrm>
            <a:off x="7410450" y="3700463"/>
            <a:ext cx="1331913" cy="1079500"/>
          </a:xfrm>
          <a:prstGeom prst="chevron">
            <a:avLst>
              <a:gd name="adj" fmla="val 28679"/>
            </a:avLst>
          </a:prstGeom>
          <a:solidFill>
            <a:schemeClr val="bg1"/>
          </a:solidFill>
          <a:ln w="12700">
            <a:solidFill>
              <a:srgbClr val="C0000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en-GB" sz="1200" b="1" dirty="0">
                <a:solidFill>
                  <a:srgbClr val="C00000"/>
                </a:solidFill>
                <a:latin typeface="Calibri" pitchFamily="34" charset="0"/>
              </a:rPr>
              <a:t>24 months</a:t>
            </a:r>
          </a:p>
          <a:p>
            <a:pPr algn="just">
              <a:defRPr/>
            </a:pPr>
            <a:r>
              <a:rPr lang="en-GB" sz="1200" b="1" dirty="0">
                <a:solidFill>
                  <a:srgbClr val="C00000"/>
                </a:solidFill>
                <a:latin typeface="Calibri" pitchFamily="34" charset="0"/>
              </a:rPr>
              <a:t>transitory measures</a:t>
            </a:r>
          </a:p>
        </p:txBody>
      </p:sp>
      <p:sp>
        <p:nvSpPr>
          <p:cNvPr id="50" name="ZoneTexte 49"/>
          <p:cNvSpPr txBox="1"/>
          <p:nvPr/>
        </p:nvSpPr>
        <p:spPr bwMode="auto">
          <a:xfrm>
            <a:off x="7191375" y="3354388"/>
            <a:ext cx="1649413" cy="276225"/>
          </a:xfrm>
          <a:prstGeom prst="rect">
            <a:avLst/>
          </a:prstGeom>
          <a:noFill/>
        </p:spPr>
        <p:txBody>
          <a:bodyPr anchor="ctr">
            <a:spAutoFit/>
          </a:bodyPr>
          <a:lstStyle/>
          <a:p>
            <a:pPr algn="ctr">
              <a:defRPr/>
            </a:pPr>
            <a:r>
              <a:rPr lang="en-GB" sz="1200" i="1" dirty="0">
                <a:solidFill>
                  <a:schemeClr val="accent2">
                    <a:lumMod val="50000"/>
                  </a:schemeClr>
                </a:solidFill>
                <a:latin typeface="Calibri" pitchFamily="34" charset="0"/>
              </a:rPr>
              <a:t>Art 65</a:t>
            </a:r>
          </a:p>
        </p:txBody>
      </p:sp>
    </p:spTree>
    <p:extLst>
      <p:ext uri="{BB962C8B-B14F-4D97-AF65-F5344CB8AC3E}">
        <p14:creationId xmlns:p14="http://schemas.microsoft.com/office/powerpoint/2010/main" val="1129258432"/>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611560" y="1757753"/>
            <a:ext cx="8208912" cy="4320480"/>
          </a:xfrm>
        </p:spPr>
        <p:txBody>
          <a:bodyPr/>
          <a:lstStyle/>
          <a:p>
            <a:pPr marL="0" indent="0">
              <a:buNone/>
            </a:pPr>
            <a:r>
              <a:rPr lang="en-GB" sz="2000" i="1" dirty="0" smtClean="0">
                <a:solidFill>
                  <a:schemeClr val="tx1">
                    <a:lumMod val="75000"/>
                    <a:lumOff val="25000"/>
                  </a:schemeClr>
                </a:solidFill>
                <a:latin typeface="Calibri" pitchFamily="34" charset="0"/>
              </a:rPr>
              <a:t>Complementary studies </a:t>
            </a:r>
          </a:p>
          <a:p>
            <a:pPr marL="0" indent="0">
              <a:buNone/>
            </a:pPr>
            <a:endParaRPr lang="en-GB" sz="2000" i="1" dirty="0" smtClean="0">
              <a:solidFill>
                <a:schemeClr val="tx1">
                  <a:lumMod val="75000"/>
                  <a:lumOff val="25000"/>
                </a:schemeClr>
              </a:solidFill>
              <a:latin typeface="Calibri" pitchFamily="34" charset="0"/>
            </a:endParaRPr>
          </a:p>
          <a:p>
            <a:pPr marL="0" indent="0">
              <a:buNone/>
            </a:pPr>
            <a:r>
              <a:rPr lang="en-GB" sz="2000" dirty="0" smtClean="0">
                <a:solidFill>
                  <a:schemeClr val="tx1">
                    <a:lumMod val="75000"/>
                    <a:lumOff val="25000"/>
                  </a:schemeClr>
                </a:solidFill>
                <a:latin typeface="Calibri" pitchFamily="34" charset="0"/>
              </a:rPr>
              <a:t>The contributions raised the importance of assessing TRs </a:t>
            </a:r>
            <a:r>
              <a:rPr lang="en-GB" sz="2000" dirty="0">
                <a:solidFill>
                  <a:schemeClr val="tx1">
                    <a:lumMod val="75000"/>
                    <a:lumOff val="25000"/>
                  </a:schemeClr>
                </a:solidFill>
                <a:latin typeface="Calibri" pitchFamily="34" charset="0"/>
              </a:rPr>
              <a:t>impact on the liquidity of both forward and day ahead markets and benefits with FTRs compared to </a:t>
            </a:r>
            <a:r>
              <a:rPr lang="en-GB" sz="2000" dirty="0" smtClean="0">
                <a:solidFill>
                  <a:schemeClr val="tx1">
                    <a:lumMod val="75000"/>
                    <a:lumOff val="25000"/>
                  </a:schemeClr>
                </a:solidFill>
                <a:latin typeface="Calibri" pitchFamily="34" charset="0"/>
              </a:rPr>
              <a:t>PTRs. </a:t>
            </a:r>
          </a:p>
          <a:p>
            <a:r>
              <a:rPr lang="en-GB" sz="2000" dirty="0" smtClean="0">
                <a:solidFill>
                  <a:schemeClr val="tx1">
                    <a:lumMod val="75000"/>
                    <a:lumOff val="25000"/>
                  </a:schemeClr>
                </a:solidFill>
                <a:latin typeface="Calibri" pitchFamily="34" charset="0"/>
              </a:rPr>
              <a:t>The Agency will investigate further the potential barriers to t</a:t>
            </a:r>
            <a:r>
              <a:rPr lang="en-US" sz="2000" dirty="0" smtClean="0">
                <a:solidFill>
                  <a:schemeClr val="tx1">
                    <a:lumMod val="75000"/>
                    <a:lumOff val="25000"/>
                  </a:schemeClr>
                </a:solidFill>
                <a:latin typeface="Calibri" pitchFamily="34" charset="0"/>
              </a:rPr>
              <a:t>he Internal </a:t>
            </a:r>
            <a:r>
              <a:rPr lang="en-US" sz="2000" dirty="0">
                <a:solidFill>
                  <a:schemeClr val="tx1">
                    <a:lumMod val="75000"/>
                    <a:lumOff val="25000"/>
                  </a:schemeClr>
                </a:solidFill>
                <a:latin typeface="Calibri" pitchFamily="34" charset="0"/>
              </a:rPr>
              <a:t>Electricity Market </a:t>
            </a:r>
            <a:r>
              <a:rPr lang="en-US" sz="2000" dirty="0" smtClean="0">
                <a:solidFill>
                  <a:schemeClr val="tx1">
                    <a:lumMod val="75000"/>
                    <a:lumOff val="25000"/>
                  </a:schemeClr>
                </a:solidFill>
                <a:latin typeface="Calibri" pitchFamily="34" charset="0"/>
              </a:rPr>
              <a:t>of having different mechanisms for the longer timeframe</a:t>
            </a:r>
            <a:r>
              <a:rPr lang="en-GB" sz="2000" dirty="0" smtClean="0">
                <a:solidFill>
                  <a:schemeClr val="tx1">
                    <a:lumMod val="75000"/>
                    <a:lumOff val="25000"/>
                  </a:schemeClr>
                </a:solidFill>
                <a:latin typeface="Calibri" pitchFamily="34" charset="0"/>
              </a:rPr>
              <a:t>.</a:t>
            </a:r>
            <a:endParaRPr lang="en-US" sz="2000" dirty="0" smtClean="0">
              <a:solidFill>
                <a:schemeClr val="tx1">
                  <a:lumMod val="75000"/>
                  <a:lumOff val="25000"/>
                </a:schemeClr>
              </a:solidFill>
              <a:latin typeface="Calibri" pitchFamily="34" charset="0"/>
            </a:endParaRPr>
          </a:p>
          <a:p>
            <a:pPr marL="0" indent="0">
              <a:buNone/>
            </a:pPr>
            <a:endParaRPr lang="en-US" sz="2000" dirty="0" smtClean="0">
              <a:solidFill>
                <a:schemeClr val="tx1">
                  <a:lumMod val="75000"/>
                  <a:lumOff val="25000"/>
                </a:schemeClr>
              </a:solidFill>
              <a:latin typeface="Calibri" pitchFamily="34" charset="0"/>
            </a:endParaRPr>
          </a:p>
          <a:p>
            <a:pPr marL="0" indent="0">
              <a:buNone/>
            </a:pPr>
            <a:r>
              <a:rPr lang="en-US" sz="2000" dirty="0" smtClean="0">
                <a:solidFill>
                  <a:schemeClr val="tx1">
                    <a:lumMod val="75000"/>
                    <a:lumOff val="25000"/>
                  </a:schemeClr>
                </a:solidFill>
                <a:latin typeface="Calibri" pitchFamily="34" charset="0"/>
              </a:rPr>
              <a:t>In addition, it is mentioned both in the conclusions and the wish-list that, </a:t>
            </a:r>
            <a:r>
              <a:rPr lang="en-US" sz="2000" dirty="0">
                <a:solidFill>
                  <a:schemeClr val="tx1">
                    <a:lumMod val="75000"/>
                    <a:lumOff val="25000"/>
                  </a:schemeClr>
                </a:solidFill>
                <a:latin typeface="Calibri" pitchFamily="34" charset="0"/>
              </a:rPr>
              <a:t>by the end of </a:t>
            </a:r>
            <a:r>
              <a:rPr lang="en-US" sz="2000" dirty="0" smtClean="0">
                <a:solidFill>
                  <a:schemeClr val="tx1">
                    <a:lumMod val="75000"/>
                    <a:lumOff val="25000"/>
                  </a:schemeClr>
                </a:solidFill>
                <a:latin typeface="Calibri" pitchFamily="34" charset="0"/>
              </a:rPr>
              <a:t>2013, TSOs/ENTSO-E should provide a feedback and c</a:t>
            </a:r>
            <a:r>
              <a:rPr lang="en-GB" sz="2000" dirty="0" err="1" smtClean="0">
                <a:solidFill>
                  <a:schemeClr val="tx1">
                    <a:lumMod val="75000"/>
                    <a:lumOff val="25000"/>
                  </a:schemeClr>
                </a:solidFill>
                <a:latin typeface="Calibri" pitchFamily="34" charset="0"/>
              </a:rPr>
              <a:t>osts</a:t>
            </a:r>
            <a:r>
              <a:rPr lang="en-GB" sz="2000" dirty="0" smtClean="0">
                <a:solidFill>
                  <a:schemeClr val="tx1">
                    <a:lumMod val="75000"/>
                    <a:lumOff val="25000"/>
                  </a:schemeClr>
                </a:solidFill>
                <a:latin typeface="Calibri" pitchFamily="34" charset="0"/>
              </a:rPr>
              <a:t> / benefits analysis </a:t>
            </a:r>
            <a:r>
              <a:rPr lang="en-US" sz="2000" dirty="0" smtClean="0">
                <a:solidFill>
                  <a:schemeClr val="tx1">
                    <a:lumMod val="75000"/>
                    <a:lumOff val="25000"/>
                  </a:schemeClr>
                </a:solidFill>
                <a:latin typeface="Calibri" pitchFamily="34" charset="0"/>
              </a:rPr>
              <a:t>on:</a:t>
            </a:r>
            <a:endParaRPr lang="fr-FR" sz="2000" strike="sngStrike" dirty="0">
              <a:solidFill>
                <a:schemeClr val="tx1">
                  <a:lumMod val="75000"/>
                  <a:lumOff val="25000"/>
                </a:schemeClr>
              </a:solidFill>
              <a:latin typeface="Calibri" pitchFamily="34" charset="0"/>
            </a:endParaRPr>
          </a:p>
          <a:p>
            <a:pPr lvl="0"/>
            <a:r>
              <a:rPr lang="en-GB" sz="2000" dirty="0" smtClean="0">
                <a:solidFill>
                  <a:schemeClr val="tx1">
                    <a:lumMod val="75000"/>
                    <a:lumOff val="25000"/>
                  </a:schemeClr>
                </a:solidFill>
                <a:latin typeface="Calibri" pitchFamily="34" charset="0"/>
              </a:rPr>
              <a:t>The </a:t>
            </a:r>
            <a:r>
              <a:rPr lang="en-GB" sz="2000" dirty="0">
                <a:solidFill>
                  <a:schemeClr val="tx1">
                    <a:lumMod val="75000"/>
                    <a:lumOff val="25000"/>
                  </a:schemeClr>
                </a:solidFill>
                <a:latin typeface="Calibri" pitchFamily="34" charset="0"/>
              </a:rPr>
              <a:t>impact of introducing longer-term products,</a:t>
            </a:r>
            <a:endParaRPr lang="fr-FR" sz="2000" dirty="0">
              <a:solidFill>
                <a:schemeClr val="tx1">
                  <a:lumMod val="75000"/>
                  <a:lumOff val="25000"/>
                </a:schemeClr>
              </a:solidFill>
              <a:latin typeface="Calibri" pitchFamily="34" charset="0"/>
            </a:endParaRPr>
          </a:p>
          <a:p>
            <a:pPr lvl="0"/>
            <a:r>
              <a:rPr lang="en-GB" sz="2000" dirty="0" smtClean="0">
                <a:solidFill>
                  <a:schemeClr val="tx1">
                    <a:lumMod val="75000"/>
                    <a:lumOff val="25000"/>
                  </a:schemeClr>
                </a:solidFill>
                <a:latin typeface="Calibri" pitchFamily="34" charset="0"/>
              </a:rPr>
              <a:t>The introduction of buyback </a:t>
            </a:r>
            <a:r>
              <a:rPr lang="en-GB" sz="2000" dirty="0">
                <a:solidFill>
                  <a:schemeClr val="tx1">
                    <a:lumMod val="75000"/>
                    <a:lumOff val="25000"/>
                  </a:schemeClr>
                </a:solidFill>
                <a:latin typeface="Calibri" pitchFamily="34" charset="0"/>
              </a:rPr>
              <a:t>possibilities</a:t>
            </a:r>
            <a:r>
              <a:rPr lang="en-GB" sz="2000" dirty="0" smtClean="0">
                <a:solidFill>
                  <a:schemeClr val="tx1">
                    <a:lumMod val="75000"/>
                    <a:lumOff val="25000"/>
                  </a:schemeClr>
                </a:solidFill>
                <a:latin typeface="Calibri" pitchFamily="34" charset="0"/>
              </a:rPr>
              <a:t>.</a:t>
            </a:r>
          </a:p>
        </p:txBody>
      </p:sp>
      <p:sp>
        <p:nvSpPr>
          <p:cNvPr id="3" name="Titre 2"/>
          <p:cNvSpPr>
            <a:spLocks noGrp="1"/>
          </p:cNvSpPr>
          <p:nvPr>
            <p:ph type="title"/>
          </p:nvPr>
        </p:nvSpPr>
        <p:spPr/>
        <p:txBody>
          <a:bodyPr/>
          <a:lstStyle/>
          <a:p>
            <a:r>
              <a:rPr lang="en-US" sz="2800" dirty="0">
                <a:latin typeface="Calibri" pitchFamily="34" charset="0"/>
              </a:rPr>
              <a:t>Public Consultation </a:t>
            </a:r>
            <a:r>
              <a:rPr lang="en-US" sz="2800" dirty="0" smtClean="0">
                <a:latin typeface="Calibri" pitchFamily="34" charset="0"/>
              </a:rPr>
              <a:t>: main conclusions (2/2)</a:t>
            </a:r>
            <a:endParaRPr lang="fr-FR" sz="2800" dirty="0">
              <a:latin typeface="Calibri" pitchFamily="34" charset="0"/>
            </a:endParaRPr>
          </a:p>
        </p:txBody>
      </p:sp>
      <p:sp>
        <p:nvSpPr>
          <p:cNvPr id="4" name="Espace réservé du pied de page 3"/>
          <p:cNvSpPr txBox="1">
            <a:spLocks/>
          </p:cNvSpPr>
          <p:nvPr/>
        </p:nvSpPr>
        <p:spPr bwMode="auto">
          <a:xfrm>
            <a:off x="2339753" y="111547"/>
            <a:ext cx="650103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dirty="0" smtClean="0">
                <a:solidFill>
                  <a:srgbClr val="FFFFFF"/>
                </a:solidFill>
                <a:latin typeface="Verdana" pitchFamily="34" charset="0"/>
              </a:rPr>
              <a:t>Forward Risk-Hedging Products and </a:t>
            </a:r>
          </a:p>
          <a:p>
            <a:pPr algn="r" eaLnBrk="1" hangingPunct="1"/>
            <a:r>
              <a:rPr lang="en-US" sz="1600" b="1" dirty="0" err="1" smtClean="0">
                <a:solidFill>
                  <a:srgbClr val="FFFFFF"/>
                </a:solidFill>
                <a:latin typeface="Verdana" pitchFamily="34" charset="0"/>
              </a:rPr>
              <a:t>Harmonisation</a:t>
            </a:r>
            <a:r>
              <a:rPr lang="en-US" sz="1600" b="1" dirty="0" smtClean="0">
                <a:solidFill>
                  <a:srgbClr val="FFFFFF"/>
                </a:solidFill>
                <a:latin typeface="Verdana" pitchFamily="34" charset="0"/>
              </a:rPr>
              <a:t> of Long-Term Capacity Allocation Rules</a:t>
            </a:r>
            <a:endParaRPr lang="en-US" sz="1600" b="1" dirty="0">
              <a:solidFill>
                <a:srgbClr val="FFFFFF"/>
              </a:solidFill>
              <a:latin typeface="Verdana" pitchFamily="34" charset="0"/>
            </a:endParaRPr>
          </a:p>
        </p:txBody>
      </p:sp>
    </p:spTree>
    <p:extLst>
      <p:ext uri="{BB962C8B-B14F-4D97-AF65-F5344CB8AC3E}">
        <p14:creationId xmlns:p14="http://schemas.microsoft.com/office/powerpoint/2010/main" val="2815319744"/>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endParaRPr lang="en-US"/>
          </a:p>
        </p:txBody>
      </p:sp>
      <p:sp>
        <p:nvSpPr>
          <p:cNvPr id="3" name="Titre 2"/>
          <p:cNvSpPr>
            <a:spLocks noGrp="1"/>
          </p:cNvSpPr>
          <p:nvPr>
            <p:ph type="title"/>
          </p:nvPr>
        </p:nvSpPr>
        <p:spPr/>
        <p:txBody>
          <a:bodyPr/>
          <a:lstStyle/>
          <a:p>
            <a:endParaRPr lang="en-US"/>
          </a:p>
        </p:txBody>
      </p:sp>
    </p:spTree>
    <p:extLst>
      <p:ext uri="{BB962C8B-B14F-4D97-AF65-F5344CB8AC3E}">
        <p14:creationId xmlns:p14="http://schemas.microsoft.com/office/powerpoint/2010/main" val="1890695056"/>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2"/>
          <p:cNvSpPr>
            <a:spLocks noGrp="1"/>
          </p:cNvSpPr>
          <p:nvPr>
            <p:ph type="title"/>
          </p:nvPr>
        </p:nvSpPr>
        <p:spPr bwMode="auto">
          <a:xfrm>
            <a:off x="611188" y="9810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000" i="1" smtClean="0">
                <a:ea typeface="ＭＳ Ｐゴシック" pitchFamily="34" charset="-128"/>
              </a:rPr>
              <a:t>Main issues </a:t>
            </a:r>
            <a:r>
              <a:rPr lang="fr-FR" sz="2000" smtClean="0">
                <a:ea typeface="ＭＳ Ｐゴシック" pitchFamily="34" charset="-128"/>
              </a:rPr>
              <a:t>in the draft FCA NC as of 17 Jan 2013</a:t>
            </a:r>
          </a:p>
        </p:txBody>
      </p:sp>
      <p:sp>
        <p:nvSpPr>
          <p:cNvPr id="24579" name="Espace réservé du pied de page 3"/>
          <p:cNvSpPr txBox="1">
            <a:spLocks/>
          </p:cNvSpPr>
          <p:nvPr/>
        </p:nvSpPr>
        <p:spPr bwMode="auto">
          <a:xfrm>
            <a:off x="2339975" y="111125"/>
            <a:ext cx="650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dirty="0">
                <a:solidFill>
                  <a:schemeClr val="bg1"/>
                </a:solidFill>
                <a:latin typeface="Verdana" pitchFamily="34" charset="0"/>
              </a:rPr>
              <a:t>Forward Capacity Allocation Network Code</a:t>
            </a:r>
          </a:p>
          <a:p>
            <a:pPr algn="r" eaLnBrk="1" hangingPunct="1"/>
            <a:r>
              <a:rPr lang="en-US" sz="1600" b="1" i="1" dirty="0">
                <a:solidFill>
                  <a:schemeClr val="bg1"/>
                </a:solidFill>
                <a:latin typeface="Verdana" pitchFamily="34" charset="0"/>
              </a:rPr>
              <a:t>Main issues</a:t>
            </a:r>
          </a:p>
        </p:txBody>
      </p:sp>
      <p:sp>
        <p:nvSpPr>
          <p:cNvPr id="26628" name="ZoneTexte 16"/>
          <p:cNvSpPr txBox="1">
            <a:spLocks noChangeArrowheads="1"/>
          </p:cNvSpPr>
          <p:nvPr/>
        </p:nvSpPr>
        <p:spPr bwMode="auto">
          <a:xfrm>
            <a:off x="558800" y="1530350"/>
            <a:ext cx="8585200" cy="5200650"/>
          </a:xfrm>
          <a:prstGeom prst="rect">
            <a:avLst/>
          </a:prstGeom>
          <a:noFill/>
          <a:ln>
            <a:noFill/>
          </a:ln>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buFont typeface="Wingdings" pitchFamily="2" charset="2"/>
              <a:buChar char="§"/>
              <a:defRPr/>
            </a:pPr>
            <a:r>
              <a:rPr lang="en-US" sz="1600" i="1" dirty="0" smtClean="0">
                <a:latin typeface="Calibri" pitchFamily="34" charset="0"/>
              </a:rPr>
              <a:t>(Art 40)</a:t>
            </a:r>
            <a:r>
              <a:rPr lang="en-US" sz="1600" b="1" dirty="0" smtClean="0">
                <a:latin typeface="Calibri" pitchFamily="34" charset="0"/>
              </a:rPr>
              <a:t> Clarification on the process to determine whether TR should be allocated</a:t>
            </a:r>
          </a:p>
          <a:p>
            <a:pPr lvl="1">
              <a:buFont typeface="Wingdings" pitchFamily="2" charset="2"/>
              <a:buChar char="§"/>
              <a:defRPr/>
            </a:pPr>
            <a:r>
              <a:rPr lang="en-US" sz="1400" dirty="0" smtClean="0">
                <a:latin typeface="Calibri" pitchFamily="34" charset="0"/>
              </a:rPr>
              <a:t>Where TRs are already allocated, no need to decide on whether appropriate cross-zonal financial hedging is offered</a:t>
            </a:r>
          </a:p>
          <a:p>
            <a:pPr lvl="1">
              <a:buFont typeface="Wingdings" pitchFamily="2" charset="2"/>
              <a:buChar char="§"/>
              <a:defRPr/>
            </a:pPr>
            <a:r>
              <a:rPr lang="en-US" sz="1400" dirty="0" smtClean="0">
                <a:latin typeface="Calibri" pitchFamily="34" charset="0"/>
              </a:rPr>
              <a:t>Where NRAs consider that appropriate hedging tools are offered, no need to decide not to allocate TR / they may decide the TSOs not to allocate TRs (check legal robustness), and then other articles do not apply</a:t>
            </a:r>
          </a:p>
          <a:p>
            <a:pPr lvl="1">
              <a:buFont typeface="Wingdings" pitchFamily="2" charset="2"/>
              <a:buChar char="§"/>
              <a:defRPr/>
            </a:pPr>
            <a:r>
              <a:rPr lang="en-US" sz="1400" dirty="0" smtClean="0">
                <a:latin typeface="Calibri" pitchFamily="34" charset="0"/>
              </a:rPr>
              <a:t>Review of this decision only at the initiative of NRAs or upon request of SOs</a:t>
            </a:r>
          </a:p>
          <a:p>
            <a:pPr lvl="1">
              <a:buFont typeface="Wingdings" pitchFamily="2" charset="2"/>
              <a:buChar char="§"/>
              <a:defRPr/>
            </a:pPr>
            <a:endParaRPr lang="en-US" sz="1400" dirty="0" smtClean="0">
              <a:latin typeface="Calibri" pitchFamily="34" charset="0"/>
            </a:endParaRPr>
          </a:p>
          <a:p>
            <a:pPr eaLnBrk="1" hangingPunct="1">
              <a:buFont typeface="Wingdings" pitchFamily="2" charset="2"/>
              <a:buChar char="§"/>
              <a:defRPr/>
            </a:pPr>
            <a:r>
              <a:rPr lang="en-US" sz="1600" i="1" dirty="0" smtClean="0">
                <a:latin typeface="Calibri" pitchFamily="34" charset="0"/>
              </a:rPr>
              <a:t>(Art 2 &amp; 46) </a:t>
            </a:r>
            <a:r>
              <a:rPr lang="en-US" sz="1600" b="1" dirty="0" smtClean="0">
                <a:latin typeface="Calibri" pitchFamily="34" charset="0"/>
              </a:rPr>
              <a:t>Revenue Adequacy principle </a:t>
            </a:r>
          </a:p>
          <a:p>
            <a:pPr lvl="1" eaLnBrk="1" hangingPunct="1">
              <a:buFont typeface="Wingdings" pitchFamily="2" charset="2"/>
              <a:buChar char="§"/>
              <a:defRPr/>
            </a:pPr>
            <a:r>
              <a:rPr lang="en-US" sz="1400" dirty="0" smtClean="0">
                <a:latin typeface="Calibri" pitchFamily="34" charset="0"/>
              </a:rPr>
              <a:t>Concept not foreseen in the FG</a:t>
            </a:r>
          </a:p>
          <a:p>
            <a:pPr lvl="1" eaLnBrk="1" hangingPunct="1">
              <a:buFont typeface="Wingdings" pitchFamily="2" charset="2"/>
              <a:buChar char="§"/>
              <a:defRPr/>
            </a:pPr>
            <a:r>
              <a:rPr lang="en-US" sz="1400" dirty="0" smtClean="0">
                <a:latin typeface="Calibri" pitchFamily="34" charset="0"/>
              </a:rPr>
              <a:t>Implication for UIO</a:t>
            </a:r>
            <a:r>
              <a:rPr lang="en-US" sz="1400" b="1" dirty="0" smtClean="0">
                <a:latin typeface="Calibri" pitchFamily="34" charset="0"/>
              </a:rPr>
              <a:t>SI</a:t>
            </a:r>
            <a:r>
              <a:rPr lang="en-US" sz="1400" dirty="0" smtClean="0">
                <a:latin typeface="Calibri" pitchFamily="34" charset="0"/>
              </a:rPr>
              <a:t> ?</a:t>
            </a:r>
          </a:p>
          <a:p>
            <a:pPr lvl="1" eaLnBrk="1" hangingPunct="1">
              <a:buFont typeface="Wingdings" pitchFamily="2" charset="2"/>
              <a:buChar char="§"/>
              <a:defRPr/>
            </a:pPr>
            <a:endParaRPr lang="en-US" sz="1600" dirty="0" smtClean="0">
              <a:latin typeface="Calibri" pitchFamily="34" charset="0"/>
            </a:endParaRPr>
          </a:p>
          <a:p>
            <a:pPr eaLnBrk="1" hangingPunct="1">
              <a:buFont typeface="Wingdings" pitchFamily="2" charset="2"/>
              <a:buChar char="§"/>
              <a:defRPr/>
            </a:pPr>
            <a:r>
              <a:rPr lang="en-US" sz="1600" i="1" dirty="0" smtClean="0">
                <a:latin typeface="Calibri" pitchFamily="34" charset="0"/>
              </a:rPr>
              <a:t>(Art 67-70) </a:t>
            </a:r>
            <a:r>
              <a:rPr lang="en-US" sz="1600" b="1" dirty="0" smtClean="0">
                <a:latin typeface="Calibri" pitchFamily="34" charset="0"/>
              </a:rPr>
              <a:t>Firmness</a:t>
            </a:r>
          </a:p>
          <a:p>
            <a:pPr lvl="1">
              <a:buFont typeface="Wingdings" pitchFamily="2" charset="2"/>
              <a:buChar char="§"/>
              <a:defRPr/>
            </a:pPr>
            <a:r>
              <a:rPr lang="en-US" sz="1400" dirty="0" smtClean="0">
                <a:latin typeface="Calibri" pitchFamily="34" charset="0"/>
              </a:rPr>
              <a:t>Use of LT Firmness Deadline ?</a:t>
            </a:r>
          </a:p>
          <a:p>
            <a:pPr lvl="1">
              <a:buFont typeface="Wingdings" pitchFamily="2" charset="2"/>
              <a:buChar char="§"/>
              <a:defRPr/>
            </a:pPr>
            <a:r>
              <a:rPr lang="en-US" sz="1400" dirty="0" smtClean="0">
                <a:latin typeface="Calibri" pitchFamily="34" charset="0"/>
              </a:rPr>
              <a:t>Compensation principles not in line with the FG</a:t>
            </a:r>
          </a:p>
          <a:p>
            <a:pPr lvl="2">
              <a:buFont typeface="Wingdings" pitchFamily="2" charset="2"/>
              <a:buChar char="§"/>
              <a:defRPr/>
            </a:pPr>
            <a:r>
              <a:rPr lang="en-US" sz="1400" dirty="0" smtClean="0">
                <a:latin typeface="Calibri" pitchFamily="34" charset="0"/>
              </a:rPr>
              <a:t>« Reimbursement of Initial Price Paid » : only in case of force majeure in the FG</a:t>
            </a:r>
          </a:p>
          <a:p>
            <a:pPr lvl="2">
              <a:buFont typeface="Wingdings" pitchFamily="2" charset="2"/>
              <a:buChar char="§"/>
              <a:defRPr/>
            </a:pPr>
            <a:r>
              <a:rPr lang="en-US" sz="1400" dirty="0" smtClean="0">
                <a:latin typeface="Calibri" pitchFamily="34" charset="0"/>
              </a:rPr>
              <a:t>« Capped Market Spread-Based Compensation » : only before nomination (or LF Firmness deadline)</a:t>
            </a:r>
          </a:p>
          <a:p>
            <a:pPr>
              <a:buFont typeface="Wingdings" pitchFamily="2" charset="2"/>
              <a:buChar char="§"/>
              <a:defRPr/>
            </a:pPr>
            <a:endParaRPr lang="en-US" sz="1400" dirty="0" smtClean="0">
              <a:latin typeface="Calibri" pitchFamily="34" charset="0"/>
            </a:endParaRPr>
          </a:p>
          <a:p>
            <a:pPr>
              <a:buFont typeface="Wingdings" pitchFamily="2" charset="2"/>
              <a:buChar char="§"/>
              <a:defRPr/>
            </a:pPr>
            <a:r>
              <a:rPr lang="en-US" sz="1600" i="1" dirty="0">
                <a:latin typeface="Calibri" pitchFamily="34" charset="0"/>
              </a:rPr>
              <a:t>(Art </a:t>
            </a:r>
            <a:r>
              <a:rPr lang="en-US" sz="1600" i="1" dirty="0" smtClean="0">
                <a:latin typeface="Calibri" pitchFamily="34" charset="0"/>
              </a:rPr>
              <a:t>44 </a:t>
            </a:r>
            <a:r>
              <a:rPr lang="en-US" sz="1600" i="1" dirty="0">
                <a:latin typeface="Calibri" pitchFamily="34" charset="0"/>
              </a:rPr>
              <a:t>&amp; </a:t>
            </a:r>
            <a:r>
              <a:rPr lang="en-US" sz="1600" i="1" dirty="0" smtClean="0">
                <a:latin typeface="Calibri" pitchFamily="34" charset="0"/>
              </a:rPr>
              <a:t>45) </a:t>
            </a:r>
            <a:r>
              <a:rPr lang="en-US" sz="1600" b="1" dirty="0" smtClean="0">
                <a:latin typeface="Calibri" pitchFamily="34" charset="0"/>
              </a:rPr>
              <a:t>Process and deadlines for platform(s): 3 years ½ ?</a:t>
            </a:r>
          </a:p>
          <a:p>
            <a:pPr lvl="1">
              <a:buFont typeface="Wingdings" pitchFamily="2" charset="2"/>
              <a:buChar char="§"/>
              <a:defRPr/>
            </a:pPr>
            <a:r>
              <a:rPr lang="en-US" sz="1400" dirty="0" smtClean="0">
                <a:latin typeface="Calibri" pitchFamily="34" charset="0"/>
              </a:rPr>
              <a:t>Definition for the common set or requirements (6 months) + NRAs approval (6 m) + Decision (12 m) + NRAs approval (6 m) + Establishment (12 m)</a:t>
            </a:r>
          </a:p>
          <a:p>
            <a:pPr marL="457200" lvl="1" indent="0">
              <a:defRPr/>
            </a:pPr>
            <a:endParaRPr lang="en-US" sz="1400" dirty="0" smtClean="0">
              <a:latin typeface="Calibri" pitchFamily="34" charset="0"/>
            </a:endParaRPr>
          </a:p>
          <a:p>
            <a:pPr marL="914400" lvl="2" indent="0">
              <a:defRPr/>
            </a:pPr>
            <a:endParaRPr lang="en-US" sz="1400" dirty="0" smtClean="0">
              <a:latin typeface="Calibri" pitchFamily="34" charset="0"/>
            </a:endParaRPr>
          </a:p>
        </p:txBody>
      </p:sp>
    </p:spTree>
    <p:extLst>
      <p:ext uri="{BB962C8B-B14F-4D97-AF65-F5344CB8AC3E}">
        <p14:creationId xmlns:p14="http://schemas.microsoft.com/office/powerpoint/2010/main" val="3830589303"/>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en-US" dirty="0" smtClean="0"/>
              <a:t>Planning</a:t>
            </a:r>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50" y="1874838"/>
            <a:ext cx="8966200" cy="341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Connecteur droit 4"/>
          <p:cNvCxnSpPr/>
          <p:nvPr/>
        </p:nvCxnSpPr>
        <p:spPr>
          <a:xfrm>
            <a:off x="4578856" y="1911350"/>
            <a:ext cx="0" cy="3376613"/>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411538" y="1911350"/>
            <a:ext cx="0" cy="3376613"/>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 name="Espace réservé du pied de page 3"/>
          <p:cNvSpPr txBox="1">
            <a:spLocks/>
          </p:cNvSpPr>
          <p:nvPr/>
        </p:nvSpPr>
        <p:spPr bwMode="auto">
          <a:xfrm>
            <a:off x="2339975" y="111125"/>
            <a:ext cx="650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dirty="0">
                <a:solidFill>
                  <a:schemeClr val="bg1"/>
                </a:solidFill>
                <a:latin typeface="Verdana" pitchFamily="34" charset="0"/>
              </a:rPr>
              <a:t>Forward Capacity Allocation Network </a:t>
            </a:r>
            <a:r>
              <a:rPr lang="en-US" sz="1600" b="1" dirty="0" smtClean="0">
                <a:solidFill>
                  <a:schemeClr val="bg1"/>
                </a:solidFill>
                <a:latin typeface="Verdana" pitchFamily="34" charset="0"/>
              </a:rPr>
              <a:t>Code</a:t>
            </a:r>
            <a:endParaRPr lang="en-US" sz="1600" b="1" i="1" dirty="0">
              <a:solidFill>
                <a:schemeClr val="bg1"/>
              </a:solidFill>
              <a:latin typeface="Verdana" pitchFamily="34" charset="0"/>
            </a:endParaRPr>
          </a:p>
        </p:txBody>
      </p:sp>
    </p:spTree>
    <p:extLst>
      <p:ext uri="{BB962C8B-B14F-4D97-AF65-F5344CB8AC3E}">
        <p14:creationId xmlns:p14="http://schemas.microsoft.com/office/powerpoint/2010/main" val="3422549775"/>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endParaRPr lang="en-US"/>
          </a:p>
        </p:txBody>
      </p:sp>
      <p:sp>
        <p:nvSpPr>
          <p:cNvPr id="3" name="Titre 2"/>
          <p:cNvSpPr>
            <a:spLocks noGrp="1"/>
          </p:cNvSpPr>
          <p:nvPr>
            <p:ph type="title"/>
          </p:nvPr>
        </p:nvSpPr>
        <p:spPr/>
        <p:txBody>
          <a:bodyPr/>
          <a:lstStyle/>
          <a:p>
            <a:endParaRPr lang="en-US"/>
          </a:p>
        </p:txBody>
      </p:sp>
    </p:spTree>
    <p:extLst>
      <p:ext uri="{BB962C8B-B14F-4D97-AF65-F5344CB8AC3E}">
        <p14:creationId xmlns:p14="http://schemas.microsoft.com/office/powerpoint/2010/main" val="171734543"/>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611560" y="1961456"/>
            <a:ext cx="8532440" cy="3987824"/>
          </a:xfrm>
        </p:spPr>
        <p:txBody>
          <a:bodyPr/>
          <a:lstStyle/>
          <a:p>
            <a:r>
              <a:rPr lang="fr-FR" sz="2000" dirty="0" smtClean="0"/>
              <a:t>On the types of </a:t>
            </a:r>
            <a:r>
              <a:rPr lang="fr-FR" sz="2000" dirty="0" err="1" smtClean="0"/>
              <a:t>products</a:t>
            </a:r>
            <a:r>
              <a:rPr lang="fr-FR" sz="2000" dirty="0" smtClean="0"/>
              <a:t>, the </a:t>
            </a:r>
            <a:r>
              <a:rPr lang="fr-FR" sz="2000" dirty="0"/>
              <a:t>replies to the public consultation </a:t>
            </a:r>
            <a:r>
              <a:rPr lang="fr-FR" sz="2000" dirty="0" err="1"/>
              <a:t>reflect</a:t>
            </a:r>
            <a:r>
              <a:rPr lang="fr-FR" sz="2000" dirty="0"/>
              <a:t> the </a:t>
            </a:r>
            <a:r>
              <a:rPr lang="fr-FR" sz="2000" dirty="0" err="1"/>
              <a:t>differences</a:t>
            </a:r>
            <a:r>
              <a:rPr lang="fr-FR" sz="2000" dirty="0"/>
              <a:t> </a:t>
            </a:r>
            <a:r>
              <a:rPr lang="fr-FR" sz="2000" dirty="0" err="1"/>
              <a:t>between</a:t>
            </a:r>
            <a:r>
              <a:rPr lang="fr-FR" sz="2000" dirty="0"/>
              <a:t>:</a:t>
            </a:r>
          </a:p>
          <a:p>
            <a:pPr lvl="1"/>
            <a:r>
              <a:rPr lang="fr-FR" sz="2000" dirty="0"/>
              <a:t>The </a:t>
            </a:r>
            <a:r>
              <a:rPr lang="fr-FR" sz="2000" dirty="0" err="1"/>
              <a:t>Nordic</a:t>
            </a:r>
            <a:r>
              <a:rPr lang="fr-FR" sz="2000" dirty="0"/>
              <a:t> </a:t>
            </a:r>
            <a:r>
              <a:rPr lang="fr-FR" sz="2000" dirty="0" err="1"/>
              <a:t>electricity</a:t>
            </a:r>
            <a:r>
              <a:rPr lang="fr-FR" sz="2000" dirty="0"/>
              <a:t> </a:t>
            </a:r>
            <a:r>
              <a:rPr lang="fr-FR" sz="2000" dirty="0" err="1"/>
              <a:t>market</a:t>
            </a:r>
            <a:r>
              <a:rPr lang="fr-FR" sz="2000" dirty="0"/>
              <a:t> model</a:t>
            </a:r>
          </a:p>
          <a:p>
            <a:pPr lvl="2"/>
            <a:r>
              <a:rPr lang="fr-FR" sz="1800" dirty="0"/>
              <a:t>Price </a:t>
            </a:r>
            <a:r>
              <a:rPr lang="fr-FR" sz="1800" dirty="0" err="1"/>
              <a:t>hedge</a:t>
            </a:r>
            <a:r>
              <a:rPr lang="fr-FR" sz="1800" dirty="0"/>
              <a:t> (</a:t>
            </a:r>
            <a:r>
              <a:rPr lang="fr-FR" sz="1800" dirty="0" err="1"/>
              <a:t>through</a:t>
            </a:r>
            <a:r>
              <a:rPr lang="fr-FR" sz="1800" dirty="0"/>
              <a:t> </a:t>
            </a:r>
            <a:r>
              <a:rPr lang="fr-FR" sz="1800" dirty="0" err="1"/>
              <a:t>CfDs</a:t>
            </a:r>
            <a:r>
              <a:rPr lang="fr-FR" sz="1800" dirty="0"/>
              <a:t>)</a:t>
            </a:r>
          </a:p>
          <a:p>
            <a:pPr lvl="2"/>
            <a:r>
              <a:rPr lang="fr-FR" sz="1800" dirty="0"/>
              <a:t>No PTR / </a:t>
            </a:r>
            <a:r>
              <a:rPr lang="fr-FR" sz="1800" dirty="0" err="1"/>
              <a:t>Physical</a:t>
            </a:r>
            <a:r>
              <a:rPr lang="fr-FR" sz="1800" dirty="0"/>
              <a:t> </a:t>
            </a:r>
            <a:r>
              <a:rPr lang="fr-FR" sz="1800" dirty="0" err="1"/>
              <a:t>delivery</a:t>
            </a:r>
            <a:r>
              <a:rPr lang="fr-FR" sz="1800" dirty="0"/>
              <a:t> </a:t>
            </a:r>
            <a:r>
              <a:rPr lang="fr-FR" sz="1800" dirty="0" err="1"/>
              <a:t>through</a:t>
            </a:r>
            <a:r>
              <a:rPr lang="fr-FR" sz="1800" dirty="0"/>
              <a:t> the Day </a:t>
            </a:r>
            <a:r>
              <a:rPr lang="fr-FR" sz="1800" dirty="0" err="1"/>
              <a:t>ahead</a:t>
            </a:r>
            <a:r>
              <a:rPr lang="fr-FR" sz="1800" dirty="0"/>
              <a:t> </a:t>
            </a:r>
            <a:r>
              <a:rPr lang="fr-FR" sz="1800" dirty="0" err="1" smtClean="0"/>
              <a:t>market</a:t>
            </a:r>
            <a:r>
              <a:rPr lang="fr-FR" sz="1800" dirty="0" smtClean="0"/>
              <a:t> </a:t>
            </a:r>
            <a:endParaRPr lang="fr-FR" sz="1800" dirty="0"/>
          </a:p>
          <a:p>
            <a:pPr lvl="1"/>
            <a:r>
              <a:rPr lang="fr-FR" sz="2000" dirty="0"/>
              <a:t>The continental </a:t>
            </a:r>
            <a:r>
              <a:rPr lang="fr-FR" sz="2000" dirty="0" err="1"/>
              <a:t>models</a:t>
            </a:r>
            <a:endParaRPr lang="fr-FR" sz="2000" dirty="0"/>
          </a:p>
          <a:p>
            <a:pPr lvl="2"/>
            <a:r>
              <a:rPr lang="fr-FR" sz="1800" dirty="0"/>
              <a:t>Allocation of </a:t>
            </a:r>
            <a:r>
              <a:rPr lang="fr-FR" sz="1800" dirty="0" err="1"/>
              <a:t>TRs</a:t>
            </a:r>
            <a:r>
              <a:rPr lang="fr-FR" sz="1800" dirty="0"/>
              <a:t> by </a:t>
            </a:r>
            <a:r>
              <a:rPr lang="fr-FR" sz="1800" dirty="0" err="1" smtClean="0"/>
              <a:t>TSOs</a:t>
            </a:r>
            <a:endParaRPr lang="fr-FR" sz="1800" dirty="0" smtClean="0"/>
          </a:p>
          <a:p>
            <a:pPr lvl="1"/>
            <a:r>
              <a:rPr lang="fr-FR" sz="2000" dirty="0" smtClean="0"/>
              <a:t>No </a:t>
            </a:r>
            <a:r>
              <a:rPr lang="fr-FR" sz="2000" dirty="0" err="1"/>
              <a:t>clear-cut</a:t>
            </a:r>
            <a:r>
              <a:rPr lang="fr-FR" sz="2000" dirty="0"/>
              <a:t> </a:t>
            </a:r>
            <a:r>
              <a:rPr lang="fr-FR" sz="2000" dirty="0" err="1"/>
              <a:t>outcome</a:t>
            </a:r>
            <a:endParaRPr lang="fr-FR" sz="2000" dirty="0"/>
          </a:p>
          <a:p>
            <a:pPr lvl="2"/>
            <a:r>
              <a:rPr lang="fr-FR" sz="1800" dirty="0" err="1"/>
              <a:t>TRs</a:t>
            </a:r>
            <a:r>
              <a:rPr lang="fr-FR" sz="1800" dirty="0"/>
              <a:t> </a:t>
            </a:r>
            <a:r>
              <a:rPr lang="fr-FR" sz="1800" dirty="0" err="1"/>
              <a:t>desired</a:t>
            </a:r>
            <a:r>
              <a:rPr lang="fr-FR" sz="1800" dirty="0"/>
              <a:t> (</a:t>
            </a:r>
            <a:r>
              <a:rPr lang="fr-FR" sz="1800" dirty="0" err="1"/>
              <a:t>except</a:t>
            </a:r>
            <a:r>
              <a:rPr lang="fr-FR" sz="1800" dirty="0"/>
              <a:t> in the </a:t>
            </a:r>
            <a:r>
              <a:rPr lang="fr-FR" sz="1800" dirty="0" err="1"/>
              <a:t>Nordic</a:t>
            </a:r>
            <a:r>
              <a:rPr lang="fr-FR" sz="1800" dirty="0"/>
              <a:t> </a:t>
            </a:r>
            <a:r>
              <a:rPr lang="fr-FR" sz="1800" dirty="0" err="1"/>
              <a:t>region</a:t>
            </a:r>
            <a:r>
              <a:rPr lang="fr-FR" sz="1800" dirty="0"/>
              <a:t>)</a:t>
            </a:r>
          </a:p>
          <a:p>
            <a:pPr lvl="2"/>
            <a:r>
              <a:rPr lang="fr-FR" sz="1800" dirty="0" err="1"/>
              <a:t>Preference</a:t>
            </a:r>
            <a:r>
              <a:rPr lang="fr-FR" sz="1800" dirty="0"/>
              <a:t> for PTR</a:t>
            </a:r>
          </a:p>
          <a:p>
            <a:pPr lvl="2"/>
            <a:r>
              <a:rPr lang="fr-FR" sz="1800" dirty="0"/>
              <a:t>Issues </a:t>
            </a:r>
            <a:r>
              <a:rPr lang="fr-FR" sz="1800" dirty="0" err="1"/>
              <a:t>regarding</a:t>
            </a:r>
            <a:r>
              <a:rPr lang="fr-FR" sz="1800" dirty="0"/>
              <a:t> FTR</a:t>
            </a:r>
          </a:p>
          <a:p>
            <a:pPr marL="1177925" lvl="2" indent="0">
              <a:buNone/>
            </a:pPr>
            <a:endParaRPr lang="fr-FR" sz="1800" dirty="0"/>
          </a:p>
          <a:p>
            <a:r>
              <a:rPr lang="fr-FR" sz="2000" b="1" i="1" dirty="0" smtClean="0"/>
              <a:t>Main conclusions: </a:t>
            </a:r>
            <a:r>
              <a:rPr lang="fr-FR" sz="2000" b="1" i="1" dirty="0" err="1" smtClean="0"/>
              <a:t>would</a:t>
            </a:r>
            <a:r>
              <a:rPr lang="fr-FR" sz="2000" b="1" i="1" dirty="0" smtClean="0"/>
              <a:t> </a:t>
            </a:r>
            <a:r>
              <a:rPr lang="fr-FR" sz="2000" b="1" i="1" dirty="0" err="1" smtClean="0"/>
              <a:t>be</a:t>
            </a:r>
            <a:r>
              <a:rPr lang="fr-FR" sz="2000" b="1" i="1" dirty="0" smtClean="0"/>
              <a:t> </a:t>
            </a:r>
            <a:r>
              <a:rPr lang="fr-FR" sz="2000" b="1" i="1" dirty="0" err="1" smtClean="0"/>
              <a:t>worth</a:t>
            </a:r>
            <a:r>
              <a:rPr lang="fr-FR" sz="2000" b="1" i="1" dirty="0" smtClean="0"/>
              <a:t> </a:t>
            </a:r>
            <a:r>
              <a:rPr lang="fr-FR" sz="2000" b="1" i="1" dirty="0" err="1" smtClean="0"/>
              <a:t>studying</a:t>
            </a:r>
            <a:r>
              <a:rPr lang="fr-FR" sz="2000" b="1" i="1" dirty="0" smtClean="0"/>
              <a:t> the impacts on </a:t>
            </a:r>
            <a:r>
              <a:rPr lang="fr-FR" sz="2000" b="1" i="1" dirty="0" err="1" smtClean="0"/>
              <a:t>liquidity</a:t>
            </a:r>
            <a:r>
              <a:rPr lang="fr-FR" sz="2000" b="1" i="1" dirty="0" smtClean="0"/>
              <a:t> of the </a:t>
            </a:r>
            <a:r>
              <a:rPr lang="fr-FR" sz="2000" b="1" i="1" dirty="0" err="1" smtClean="0"/>
              <a:t>day-ahead</a:t>
            </a:r>
            <a:r>
              <a:rPr lang="fr-FR" sz="2000" b="1" i="1" dirty="0" smtClean="0"/>
              <a:t> and </a:t>
            </a:r>
            <a:r>
              <a:rPr lang="fr-FR" sz="2000" b="1" i="1" dirty="0" err="1" smtClean="0"/>
              <a:t>forward</a:t>
            </a:r>
            <a:r>
              <a:rPr lang="fr-FR" sz="2000" b="1" i="1" dirty="0" smtClean="0"/>
              <a:t> </a:t>
            </a:r>
            <a:r>
              <a:rPr lang="fr-FR" sz="2000" b="1" i="1" dirty="0" err="1" smtClean="0"/>
              <a:t>markets</a:t>
            </a:r>
            <a:endParaRPr lang="fr-FR" sz="2000" b="1" i="1" dirty="0" smtClean="0"/>
          </a:p>
        </p:txBody>
      </p:sp>
      <p:sp>
        <p:nvSpPr>
          <p:cNvPr id="3" name="Titre 2"/>
          <p:cNvSpPr>
            <a:spLocks noGrp="1"/>
          </p:cNvSpPr>
          <p:nvPr>
            <p:ph type="title"/>
          </p:nvPr>
        </p:nvSpPr>
        <p:spPr/>
        <p:txBody>
          <a:bodyPr/>
          <a:lstStyle/>
          <a:p>
            <a:r>
              <a:rPr lang="en-US" sz="2800" dirty="0"/>
              <a:t>Public </a:t>
            </a:r>
            <a:r>
              <a:rPr lang="en-US" sz="2800" dirty="0" smtClean="0"/>
              <a:t>Consultation: main conclusions (1/2)</a:t>
            </a:r>
            <a:endParaRPr lang="fr-FR" sz="2800" dirty="0"/>
          </a:p>
        </p:txBody>
      </p:sp>
      <p:sp>
        <p:nvSpPr>
          <p:cNvPr id="4" name="Espace réservé du pied de page 3"/>
          <p:cNvSpPr txBox="1">
            <a:spLocks/>
          </p:cNvSpPr>
          <p:nvPr/>
        </p:nvSpPr>
        <p:spPr bwMode="auto">
          <a:xfrm>
            <a:off x="2339753" y="111547"/>
            <a:ext cx="650103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dirty="0" smtClean="0">
                <a:solidFill>
                  <a:srgbClr val="FFFFFF"/>
                </a:solidFill>
                <a:latin typeface="Verdana" pitchFamily="34" charset="0"/>
              </a:rPr>
              <a:t>Forward Risk-Hedging Products and </a:t>
            </a:r>
          </a:p>
          <a:p>
            <a:pPr algn="r" eaLnBrk="1" hangingPunct="1"/>
            <a:r>
              <a:rPr lang="en-US" sz="1600" b="1" dirty="0" err="1" smtClean="0">
                <a:solidFill>
                  <a:srgbClr val="FFFFFF"/>
                </a:solidFill>
                <a:latin typeface="Verdana" pitchFamily="34" charset="0"/>
              </a:rPr>
              <a:t>Harmonisation</a:t>
            </a:r>
            <a:r>
              <a:rPr lang="en-US" sz="1600" b="1" dirty="0" smtClean="0">
                <a:solidFill>
                  <a:srgbClr val="FFFFFF"/>
                </a:solidFill>
                <a:latin typeface="Verdana" pitchFamily="34" charset="0"/>
              </a:rPr>
              <a:t> of Long-Term Capacity Allocation Rules</a:t>
            </a:r>
            <a:endParaRPr lang="en-US" sz="1600" b="1" dirty="0">
              <a:solidFill>
                <a:srgbClr val="FFFFFF"/>
              </a:solidFill>
              <a:latin typeface="Verdana" pitchFamily="34" charset="0"/>
            </a:endParaRPr>
          </a:p>
        </p:txBody>
      </p:sp>
    </p:spTree>
    <p:extLst>
      <p:ext uri="{BB962C8B-B14F-4D97-AF65-F5344CB8AC3E}">
        <p14:creationId xmlns:p14="http://schemas.microsoft.com/office/powerpoint/2010/main" val="3205953788"/>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r>
              <a:rPr lang="en-US" sz="2000" dirty="0" smtClean="0"/>
              <a:t>Wish list</a:t>
            </a:r>
          </a:p>
          <a:p>
            <a:pPr lvl="1"/>
            <a:r>
              <a:rPr lang="en-US" sz="2000" dirty="0" smtClean="0"/>
              <a:t>General support of the wish-list</a:t>
            </a:r>
          </a:p>
          <a:p>
            <a:pPr lvl="1"/>
            <a:r>
              <a:rPr lang="en-US" sz="2000" dirty="0" smtClean="0"/>
              <a:t>A few points to be clarified</a:t>
            </a:r>
          </a:p>
          <a:p>
            <a:pPr lvl="1"/>
            <a:r>
              <a:rPr lang="en-US" sz="2000" dirty="0" smtClean="0"/>
              <a:t>Issues to be </a:t>
            </a:r>
            <a:r>
              <a:rPr lang="en-US" sz="2000" dirty="0" err="1" smtClean="0"/>
              <a:t>adressed</a:t>
            </a:r>
            <a:r>
              <a:rPr lang="en-US" sz="2000" dirty="0" smtClean="0"/>
              <a:t> in the NC, e.g. :</a:t>
            </a:r>
          </a:p>
          <a:p>
            <a:pPr lvl="2"/>
            <a:r>
              <a:rPr lang="en-US" sz="1800" dirty="0" smtClean="0"/>
              <a:t>firmness </a:t>
            </a:r>
          </a:p>
          <a:p>
            <a:pPr lvl="2"/>
            <a:r>
              <a:rPr lang="en-US" sz="1800" dirty="0" smtClean="0"/>
              <a:t>approval and amendments procedures </a:t>
            </a:r>
          </a:p>
          <a:p>
            <a:pPr lvl="2"/>
            <a:r>
              <a:rPr lang="en-US" sz="1800" dirty="0" smtClean="0"/>
              <a:t>application of UIOSI or pay-out of capacity products</a:t>
            </a:r>
          </a:p>
          <a:p>
            <a:pPr lvl="2"/>
            <a:r>
              <a:rPr lang="en-US" sz="1800" dirty="0" smtClean="0"/>
              <a:t>definition of force majeure</a:t>
            </a:r>
          </a:p>
          <a:p>
            <a:r>
              <a:rPr lang="en-US" sz="2000" dirty="0" err="1" smtClean="0"/>
              <a:t>Harmonisation</a:t>
            </a:r>
            <a:r>
              <a:rPr lang="en-US" sz="2000" dirty="0" smtClean="0"/>
              <a:t> of LT capacity allocation rules</a:t>
            </a:r>
          </a:p>
          <a:p>
            <a:pPr lvl="1"/>
            <a:r>
              <a:rPr lang="en-US" sz="2000" dirty="0" smtClean="0"/>
              <a:t>Products: longer term requested</a:t>
            </a:r>
          </a:p>
          <a:p>
            <a:pPr lvl="1"/>
            <a:r>
              <a:rPr lang="en-US" sz="2000" dirty="0" smtClean="0"/>
              <a:t>Secondary market: buy-back possibilities for TSO</a:t>
            </a:r>
          </a:p>
          <a:p>
            <a:pPr lvl="1"/>
            <a:r>
              <a:rPr lang="en-US" sz="2000" dirty="0" smtClean="0"/>
              <a:t>Auction platform: </a:t>
            </a:r>
            <a:r>
              <a:rPr lang="en-US" sz="2000" dirty="0" err="1" smtClean="0"/>
              <a:t>volontary</a:t>
            </a:r>
            <a:r>
              <a:rPr lang="en-US" sz="2000" dirty="0" smtClean="0"/>
              <a:t> process with deadline and one single auction platform</a:t>
            </a:r>
          </a:p>
          <a:p>
            <a:r>
              <a:rPr lang="en-US" sz="2000" b="1" i="1" dirty="0" smtClean="0"/>
              <a:t>Main conclusions: requesting TSOs to study longer-term products + buyback (with “caps”)</a:t>
            </a:r>
            <a:endParaRPr lang="en-US" sz="2000" b="1" i="1" dirty="0"/>
          </a:p>
        </p:txBody>
      </p:sp>
      <p:sp>
        <p:nvSpPr>
          <p:cNvPr id="3" name="Titre 2"/>
          <p:cNvSpPr>
            <a:spLocks noGrp="1"/>
          </p:cNvSpPr>
          <p:nvPr>
            <p:ph type="title"/>
          </p:nvPr>
        </p:nvSpPr>
        <p:spPr/>
        <p:txBody>
          <a:bodyPr/>
          <a:lstStyle/>
          <a:p>
            <a:r>
              <a:rPr lang="en-US" sz="2800" dirty="0"/>
              <a:t>Public </a:t>
            </a:r>
            <a:r>
              <a:rPr lang="en-US" sz="2800" dirty="0" smtClean="0"/>
              <a:t>Consultation: </a:t>
            </a:r>
            <a:r>
              <a:rPr lang="en-US" sz="2800" dirty="0"/>
              <a:t>main conclusions </a:t>
            </a:r>
            <a:r>
              <a:rPr lang="en-US" sz="2800" dirty="0" smtClean="0"/>
              <a:t>(2/2)</a:t>
            </a:r>
            <a:endParaRPr lang="fr-FR" sz="2800" dirty="0"/>
          </a:p>
        </p:txBody>
      </p:sp>
      <p:sp>
        <p:nvSpPr>
          <p:cNvPr id="4" name="Espace réservé du pied de page 3"/>
          <p:cNvSpPr txBox="1">
            <a:spLocks/>
          </p:cNvSpPr>
          <p:nvPr/>
        </p:nvSpPr>
        <p:spPr bwMode="auto">
          <a:xfrm>
            <a:off x="2339753" y="111547"/>
            <a:ext cx="650103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hangingPunct="1"/>
            <a:r>
              <a:rPr lang="en-US" sz="1600" b="1" dirty="0" smtClean="0">
                <a:solidFill>
                  <a:srgbClr val="FFFFFF"/>
                </a:solidFill>
                <a:latin typeface="Verdana" pitchFamily="34" charset="0"/>
              </a:rPr>
              <a:t>Forward Risk-Hedging Products and </a:t>
            </a:r>
          </a:p>
          <a:p>
            <a:pPr algn="r" eaLnBrk="1" hangingPunct="1"/>
            <a:r>
              <a:rPr lang="en-US" sz="1600" b="1" dirty="0" err="1" smtClean="0">
                <a:solidFill>
                  <a:srgbClr val="FFFFFF"/>
                </a:solidFill>
                <a:latin typeface="Verdana" pitchFamily="34" charset="0"/>
              </a:rPr>
              <a:t>Harmonisation</a:t>
            </a:r>
            <a:r>
              <a:rPr lang="en-US" sz="1600" b="1" dirty="0" smtClean="0">
                <a:solidFill>
                  <a:srgbClr val="FFFFFF"/>
                </a:solidFill>
                <a:latin typeface="Verdana" pitchFamily="34" charset="0"/>
              </a:rPr>
              <a:t> of Long-Term Capacity Allocation Rules</a:t>
            </a:r>
            <a:endParaRPr lang="en-US" sz="1600" b="1" dirty="0">
              <a:solidFill>
                <a:srgbClr val="FFFFFF"/>
              </a:solidFill>
              <a:latin typeface="Verdana" pitchFamily="34" charset="0"/>
            </a:endParaRPr>
          </a:p>
        </p:txBody>
      </p:sp>
    </p:spTree>
    <p:extLst>
      <p:ext uri="{BB962C8B-B14F-4D97-AF65-F5344CB8AC3E}">
        <p14:creationId xmlns:p14="http://schemas.microsoft.com/office/powerpoint/2010/main" val="2257596797"/>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endParaRPr lang="en-US"/>
          </a:p>
        </p:txBody>
      </p:sp>
      <p:sp>
        <p:nvSpPr>
          <p:cNvPr id="3" name="Titre 2"/>
          <p:cNvSpPr>
            <a:spLocks noGrp="1"/>
          </p:cNvSpPr>
          <p:nvPr>
            <p:ph type="title"/>
          </p:nvPr>
        </p:nvSpPr>
        <p:spPr/>
        <p:txBody>
          <a:bodyPr/>
          <a:lstStyle/>
          <a:p>
            <a:endParaRPr lang="en-US"/>
          </a:p>
        </p:txBody>
      </p:sp>
    </p:spTree>
    <p:extLst>
      <p:ext uri="{BB962C8B-B14F-4D97-AF65-F5344CB8AC3E}">
        <p14:creationId xmlns:p14="http://schemas.microsoft.com/office/powerpoint/2010/main" val="4154318671"/>
      </p:ext>
    </p:extLst>
  </p:cSld>
  <p:clrMapOvr>
    <a:masterClrMapping/>
  </p:clrMapOvr>
  <p:transition spd="med">
    <p:wipe dir="r"/>
  </p:transition>
</p:sld>
</file>

<file path=ppt/theme/theme1.xml><?xml version="1.0" encoding="utf-8"?>
<a:theme xmlns:a="http://schemas.openxmlformats.org/drawingml/2006/main" name="1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ACER-2015-01643</_dlc_DocId>
    <_dlc_DocIdUrl xmlns="985daa2e-53d8-4475-82b8-9c7d25324e34">
      <Url>http://s-do-prod-ap/en/Electricity/Regional_initiatives/Meetings/SWE%20IG%20Meeting/_layouts/DocIdRedir.aspx?ID=ACER-2015-01643</Url>
      <Description>ACER-2015-01643</Description>
    </_dlc_DocIdUrl>
    <ACER_Abstract xmlns="985daa2e-53d8-4475-82b8-9c7d25324e3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4182DBF3D393D41A7C77A9F20DB98FF" ma:contentTypeVersion="20" ma:contentTypeDescription="Create a new document." ma:contentTypeScope="" ma:versionID="c60705fc03b3e37c691a89aba64b872d">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3C8E40-C9D6-4CC8-AE9E-8E7371F2AAB9}"/>
</file>

<file path=customXml/itemProps2.xml><?xml version="1.0" encoding="utf-8"?>
<ds:datastoreItem xmlns:ds="http://schemas.openxmlformats.org/officeDocument/2006/customXml" ds:itemID="{C07E59A5-4B4E-4770-B5E6-DFD0BF5AEEBB}"/>
</file>

<file path=customXml/itemProps3.xml><?xml version="1.0" encoding="utf-8"?>
<ds:datastoreItem xmlns:ds="http://schemas.openxmlformats.org/officeDocument/2006/customXml" ds:itemID="{CED57D1C-68AE-4F13-B2A0-3C7F2F0A651D}"/>
</file>

<file path=customXml/itemProps4.xml><?xml version="1.0" encoding="utf-8"?>
<ds:datastoreItem xmlns:ds="http://schemas.openxmlformats.org/officeDocument/2006/customXml" ds:itemID="{7BD65148-FE06-4498-BE86-6087A0C31B9F}"/>
</file>

<file path=docProps/app.xml><?xml version="1.0" encoding="utf-8"?>
<Properties xmlns="http://schemas.openxmlformats.org/officeDocument/2006/extended-properties" xmlns:vt="http://schemas.openxmlformats.org/officeDocument/2006/docPropsVTypes">
  <TotalTime>9</TotalTime>
  <Words>1307</Words>
  <Application>Microsoft Office PowerPoint</Application>
  <PresentationFormat>Affichage à l'écran (4:3)</PresentationFormat>
  <Paragraphs>148</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1_ACER new presentation template</vt:lpstr>
      <vt:lpstr>Public Consultation : main conclusions (1/2)</vt:lpstr>
      <vt:lpstr>Public Consultation : main conclusions (2/2)</vt:lpstr>
      <vt:lpstr>Présentation PowerPoint</vt:lpstr>
      <vt:lpstr>Main issues in the draft FCA NC as of 17 Jan 2013</vt:lpstr>
      <vt:lpstr>Planning</vt:lpstr>
      <vt:lpstr>Présentation PowerPoint</vt:lpstr>
      <vt:lpstr>Public Consultation: main conclusions (1/2)</vt:lpstr>
      <vt:lpstr>Public Consultation: main conclusions (2/2)</vt:lpstr>
      <vt:lpstr>Présentation PowerPoint</vt:lpstr>
      <vt:lpstr>Other issues in the draft FCA NC as of 17 Jan 2013</vt:lpstr>
      <vt:lpstr>Revenue Adequacy in the draft FCA NC as of 17 Jan 2013</vt:lpstr>
      <vt:lpstr>Firmness in the draft FCA NC as of 17 Jan 2013</vt:lpstr>
      <vt:lpstr>Process to establish the platform(s) in the draft FCA NC as of 17 Jan 2013</vt:lpstr>
    </vt:vector>
  </TitlesOfParts>
  <Company>COMMISSION DE REGULATION DE L'ENERGIE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Consultation : main conclusions (1/2)</dc:title>
  <dc:creator>Marie Montigny</dc:creator>
  <cp:lastModifiedBy>Marie Montigny</cp:lastModifiedBy>
  <cp:revision>2</cp:revision>
  <dcterms:created xsi:type="dcterms:W3CDTF">2013-02-28T18:00:09Z</dcterms:created>
  <dcterms:modified xsi:type="dcterms:W3CDTF">2013-02-28T18:09:54Z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0x010100C4182DBF3D393D41A7C77A9F20DB98FF</vt:lpwstr>
  </property>
  <property fmtid="{D5CDD505-2E9C-101B-9397-08002B2CF9AE}" pid="3" name="_dlc_DocIdItemGuid">
    <vt:lpwstr>64b5edb5-556f-4de8-ad05-c04a9ceb86c6</vt:lpwstr>
  </property>
</Properties>
</file>