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14.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2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22.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28.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2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13.xml" ContentType="application/vnd.openxmlformats-officedocument.presentationml.slideLayout+xml"/>
  <Override PartName="/ppt/slideLayouts/slideLayout109.xml" ContentType="application/vnd.openxmlformats-officedocument.presentationml.slideLayout+xml"/>
  <Override PartName="/ppt/slideLayouts/slideLayout125.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14.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1.xml" ContentType="application/vnd.openxmlformats-officedocument.presentationml.slideLayout+xml"/>
  <Override PartName="/ppt/slideLayouts/slideLayout122.xml" ContentType="application/vnd.openxmlformats-officedocument.presentationml.slideLayout+xml"/>
  <Override PartName="/ppt/slideLayouts/slideLayout120.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1.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17.xml" ContentType="application/vnd.openxmlformats-officedocument.theme+xml"/>
  <Override PartName="/ppt/theme/theme11.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32"/>
  </p:notesMasterIdLst>
  <p:handoutMasterIdLst>
    <p:handoutMasterId r:id="rId33"/>
  </p:handoutMasterIdLst>
  <p:sldIdLst>
    <p:sldId id="256" r:id="rId16"/>
    <p:sldId id="259" r:id="rId17"/>
    <p:sldId id="459" r:id="rId18"/>
    <p:sldId id="476" r:id="rId19"/>
    <p:sldId id="460" r:id="rId20"/>
    <p:sldId id="468" r:id="rId21"/>
    <p:sldId id="469" r:id="rId22"/>
    <p:sldId id="470" r:id="rId23"/>
    <p:sldId id="471" r:id="rId24"/>
    <p:sldId id="472" r:id="rId25"/>
    <p:sldId id="473" r:id="rId26"/>
    <p:sldId id="467" r:id="rId27"/>
    <p:sldId id="474" r:id="rId28"/>
    <p:sldId id="477" r:id="rId29"/>
    <p:sldId id="328" r:id="rId30"/>
    <p:sldId id="287" r:id="rId3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264D74"/>
    <a:srgbClr val="0000FF"/>
    <a:srgbClr val="0099CC"/>
    <a:srgbClr val="006666"/>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86371" autoAdjust="0"/>
  </p:normalViewPr>
  <p:slideViewPr>
    <p:cSldViewPr>
      <p:cViewPr>
        <p:scale>
          <a:sx n="100" d="100"/>
          <a:sy n="100" d="100"/>
        </p:scale>
        <p:origin x="-384" y="-222"/>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customXml" Target="../customXml/item2.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38"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25/03/2013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2267744" y="5429264"/>
            <a:ext cx="6649233" cy="960437"/>
          </a:xfrm>
        </p:spPr>
        <p:txBody>
          <a:bodyPr/>
          <a:lstStyle/>
          <a:p>
            <a:pPr eaLnBrk="1" hangingPunct="1">
              <a:spcBef>
                <a:spcPct val="0"/>
              </a:spcBef>
            </a:pPr>
            <a:r>
              <a:rPr lang="en-US" b="1" dirty="0" smtClean="0"/>
              <a:t>25</a:t>
            </a:r>
            <a:r>
              <a:rPr lang="en-US" b="1" baseline="30000" dirty="0" smtClean="0"/>
              <a:t>th</a:t>
            </a:r>
            <a:r>
              <a:rPr lang="en-US" b="1" dirty="0" smtClean="0"/>
              <a:t> March 2013 - videoconference</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22</a:t>
            </a:r>
            <a:r>
              <a:rPr lang="en-GB" sz="4000" b="1" kern="0" baseline="30000" dirty="0" smtClean="0">
                <a:cs typeface="+mn-cs"/>
              </a:rPr>
              <a:t>nd</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646331"/>
          </a:xfrm>
          <a:prstGeom prst="rect">
            <a:avLst/>
          </a:prstGeom>
        </p:spPr>
        <p:txBody>
          <a:bodyPr wrap="square">
            <a:spAutoFit/>
          </a:bodyPr>
          <a:lstStyle/>
          <a:p>
            <a:pPr marL="361950" indent="-361950"/>
            <a:r>
              <a:rPr lang="en-US" b="1" dirty="0" smtClean="0">
                <a:solidFill>
                  <a:srgbClr val="FF0000"/>
                </a:solidFill>
              </a:rPr>
              <a:t>		</a:t>
            </a:r>
            <a:r>
              <a:rPr lang="en-US" b="1" u="sng" dirty="0" smtClean="0"/>
              <a:t>Aspects to be proposed by TSOs</a:t>
            </a:r>
          </a:p>
          <a:p>
            <a:endParaRPr lang="en-US" b="1" u="sng" dirty="0" smtClean="0"/>
          </a:p>
        </p:txBody>
      </p:sp>
      <p:sp>
        <p:nvSpPr>
          <p:cNvPr id="9" name="8 Rectángulo"/>
          <p:cNvSpPr/>
          <p:nvPr/>
        </p:nvSpPr>
        <p:spPr>
          <a:xfrm>
            <a:off x="395536" y="1484784"/>
            <a:ext cx="520738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(III)</a:t>
            </a:r>
            <a:endParaRPr lang="es-ES" dirty="0">
              <a:solidFill>
                <a:schemeClr val="bg1"/>
              </a:solidFill>
            </a:endParaRPr>
          </a:p>
        </p:txBody>
      </p:sp>
      <p:sp>
        <p:nvSpPr>
          <p:cNvPr id="7" name="6 Rectángulo"/>
          <p:cNvSpPr/>
          <p:nvPr/>
        </p:nvSpPr>
        <p:spPr>
          <a:xfrm>
            <a:off x="467544" y="2564904"/>
            <a:ext cx="8208912" cy="2585323"/>
          </a:xfrm>
          <a:prstGeom prst="rect">
            <a:avLst/>
          </a:prstGeom>
        </p:spPr>
        <p:txBody>
          <a:bodyPr wrap="square">
            <a:spAutoFit/>
          </a:bodyPr>
          <a:lstStyle/>
          <a:p>
            <a:pPr marL="361950" lvl="0" indent="-361950">
              <a:buFont typeface="Wingdings" pitchFamily="2" charset="2"/>
              <a:buChar char="ü"/>
            </a:pPr>
            <a:r>
              <a:rPr lang="en-GB" dirty="0" smtClean="0"/>
              <a:t>How to analyze if there have been capacity requests not satisfied due to lack of capacity </a:t>
            </a:r>
            <a:endParaRPr lang="es-ES" dirty="0" smtClean="0"/>
          </a:p>
          <a:p>
            <a:pPr marL="361950" lvl="0" indent="-361950">
              <a:buFont typeface="Wingdings" pitchFamily="2" charset="2"/>
              <a:buChar char="ü"/>
            </a:pPr>
            <a:r>
              <a:rPr lang="en-GB" dirty="0" smtClean="0"/>
              <a:t>What can be considered as “systematically </a:t>
            </a:r>
            <a:r>
              <a:rPr lang="en-GB" dirty="0" err="1" smtClean="0"/>
              <a:t>renominations</a:t>
            </a:r>
            <a:r>
              <a:rPr lang="en-GB" dirty="0" smtClean="0"/>
              <a:t> downwards” and how to calculate it.</a:t>
            </a:r>
            <a:endParaRPr lang="es-ES" dirty="0" smtClean="0"/>
          </a:p>
          <a:p>
            <a:pPr marL="361950" lvl="0" indent="-361950">
              <a:buFont typeface="Wingdings" pitchFamily="2" charset="2"/>
              <a:buChar char="ü"/>
            </a:pPr>
            <a:r>
              <a:rPr lang="en-GB" dirty="0" smtClean="0"/>
              <a:t>The formula to calculate the capacity utilization rate in the two periods and the criteria to determine if the UIOLI mechanism must be applied.</a:t>
            </a:r>
            <a:endParaRPr lang="es-ES" dirty="0" smtClean="0"/>
          </a:p>
          <a:p>
            <a:pPr marL="361950" lvl="0" indent="-361950">
              <a:buFont typeface="Wingdings" pitchFamily="2" charset="2"/>
              <a:buChar char="ü"/>
            </a:pPr>
            <a:r>
              <a:rPr lang="en-GB" dirty="0" smtClean="0"/>
              <a:t>How to release the underused capacity of year n, if the shipper has a different booked capacity in year n+1 (i.e., capacity booked in year  n+1 is lower that the underused capacity in year n).</a:t>
            </a:r>
            <a:endParaRPr lang="es-E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1200329"/>
          </a:xfrm>
          <a:prstGeom prst="rect">
            <a:avLst/>
          </a:prstGeom>
        </p:spPr>
        <p:txBody>
          <a:bodyPr wrap="square">
            <a:spAutoFit/>
          </a:bodyPr>
          <a:lstStyle/>
          <a:p>
            <a:r>
              <a:rPr lang="en-US" b="1" u="sng" dirty="0" smtClean="0"/>
              <a:t>Agreed issues</a:t>
            </a:r>
          </a:p>
          <a:p>
            <a:endParaRPr lang="en-US" b="1" u="sng" dirty="0" smtClean="0"/>
          </a:p>
          <a:p>
            <a:endParaRPr lang="en-US" b="1" u="sng" dirty="0" smtClean="0"/>
          </a:p>
          <a:p>
            <a:endParaRPr lang="en-US" b="1" u="sng" dirty="0" smtClean="0"/>
          </a:p>
        </p:txBody>
      </p:sp>
      <p:sp>
        <p:nvSpPr>
          <p:cNvPr id="9" name="8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a:t>
            </a:r>
            <a:endParaRPr lang="es-ES" dirty="0">
              <a:solidFill>
                <a:schemeClr val="bg1"/>
              </a:solidFill>
            </a:endParaRPr>
          </a:p>
        </p:txBody>
      </p:sp>
      <p:sp>
        <p:nvSpPr>
          <p:cNvPr id="215041" name="Rectangle 1"/>
          <p:cNvSpPr>
            <a:spLocks noChangeArrowheads="1"/>
          </p:cNvSpPr>
          <p:nvPr/>
        </p:nvSpPr>
        <p:spPr bwMode="auto">
          <a:xfrm>
            <a:off x="179512" y="2492896"/>
            <a:ext cx="86409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indent="-266700" defTabSz="914400" eaLnBrk="1" latinLnBrk="0" hangingPunct="1">
              <a:lnSpc>
                <a:spcPct val="100000"/>
              </a:lnSpc>
              <a:buClrTx/>
              <a:buSzTx/>
              <a:buFont typeface="Arial" pitchFamily="34" charset="0"/>
              <a:buChar char="•"/>
              <a:tabLst>
                <a:tab pos="450850" algn="l"/>
                <a:tab pos="1260475" algn="l"/>
              </a:tabLst>
            </a:pPr>
            <a:r>
              <a:rPr lang="en-GB" dirty="0" smtClean="0"/>
              <a:t>TSOs must produce a proposal with a dynamic approach to define the firm additional capacity to be sold, based on statistical analysis of the unused capacity and considering technical aspects and capacities in adjacent networks.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 Additional firm capacity will be offered only </a:t>
            </a:r>
            <a:r>
              <a:rPr lang="en-GB" dirty="0" smtClean="0"/>
              <a:t>for next year?, </a:t>
            </a:r>
            <a:r>
              <a:rPr lang="en-GB" dirty="0" smtClean="0"/>
              <a:t>quarterly, monthly and daily products.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Additional firm capacity will be sold after allocation of available capacity and any other released capacity.</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Interruptible capacity will be interrupted before launching the buy-back mechanism.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Shippers won’t be able to </a:t>
            </a:r>
            <a:r>
              <a:rPr lang="en-GB" dirty="0" err="1" smtClean="0"/>
              <a:t>renominate</a:t>
            </a:r>
            <a:r>
              <a:rPr lang="en-GB" dirty="0" smtClean="0"/>
              <a:t> upwards when the buy-back mechanism is launched.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TSOs will regularly inform NRAs on this mechanism application. </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3" name="2 Rectángulo"/>
          <p:cNvSpPr/>
          <p:nvPr/>
        </p:nvSpPr>
        <p:spPr>
          <a:xfrm>
            <a:off x="251520" y="1988840"/>
            <a:ext cx="8892480" cy="646331"/>
          </a:xfrm>
          <a:prstGeom prst="rect">
            <a:avLst/>
          </a:prstGeom>
        </p:spPr>
        <p:txBody>
          <a:bodyPr wrap="square">
            <a:spAutoFit/>
          </a:bodyPr>
          <a:lstStyle/>
          <a:p>
            <a:pPr marL="361950" indent="-361950"/>
            <a:r>
              <a:rPr lang="en-US" b="1" dirty="0" smtClean="0">
                <a:solidFill>
                  <a:srgbClr val="FF0000"/>
                </a:solidFill>
              </a:rPr>
              <a:t>		</a:t>
            </a:r>
            <a:r>
              <a:rPr lang="en-US" b="1" u="sng" dirty="0" smtClean="0"/>
              <a:t>Aspects to be proposed by TSOs</a:t>
            </a:r>
          </a:p>
          <a:p>
            <a:endParaRPr lang="en-US" b="1" u="sng" dirty="0" smtClean="0"/>
          </a:p>
        </p:txBody>
      </p:sp>
      <p:sp>
        <p:nvSpPr>
          <p:cNvPr id="4" name="3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(II)</a:t>
            </a:r>
            <a:endParaRPr lang="es-ES" dirty="0">
              <a:solidFill>
                <a:schemeClr val="bg1"/>
              </a:solidFill>
            </a:endParaRPr>
          </a:p>
        </p:txBody>
      </p:sp>
      <p:sp>
        <p:nvSpPr>
          <p:cNvPr id="6" name="Rectangle 1"/>
          <p:cNvSpPr>
            <a:spLocks noChangeArrowheads="1"/>
          </p:cNvSpPr>
          <p:nvPr/>
        </p:nvSpPr>
        <p:spPr bwMode="auto">
          <a:xfrm>
            <a:off x="395536" y="2708920"/>
            <a:ext cx="84249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indent="-361950">
              <a:buFont typeface="Wingdings" pitchFamily="2" charset="2"/>
              <a:buChar char="ü"/>
            </a:pPr>
            <a:r>
              <a:rPr lang="en-GB" dirty="0" smtClean="0"/>
              <a:t>Common criteria to calculate the additional firm capacity to be offered coordinated with the definition of interruptible capacity  </a:t>
            </a:r>
            <a:endParaRPr lang="es-ES" dirty="0" smtClean="0"/>
          </a:p>
          <a:p>
            <a:pPr marL="361950" indent="-361950">
              <a:buFont typeface="Wingdings" pitchFamily="2" charset="2"/>
              <a:buChar char="ü"/>
            </a:pPr>
            <a:r>
              <a:rPr lang="en-GB" dirty="0" smtClean="0"/>
              <a:t>Proposal on the splits of cost and revenues between TSOs and shippers as required by the Regulation. Later to be decided by NRAs</a:t>
            </a:r>
            <a:endParaRPr lang="es-ES" dirty="0" smtClean="0"/>
          </a:p>
          <a:p>
            <a:pPr marL="361950" indent="-361950">
              <a:buFont typeface="Wingdings" pitchFamily="2" charset="2"/>
              <a:buChar char="ü"/>
            </a:pPr>
            <a:r>
              <a:rPr lang="en-GB" dirty="0" smtClean="0"/>
              <a:t>Under which conditions the buy-back mechanism must be launched (possible TSOs measures to be applied before the buy back is necessary)</a:t>
            </a:r>
            <a:endParaRPr lang="es-ES" dirty="0" smtClean="0"/>
          </a:p>
          <a:p>
            <a:pPr marL="361950" indent="-361950">
              <a:buFont typeface="Wingdings" pitchFamily="2" charset="2"/>
              <a:buChar char="ü"/>
            </a:pPr>
            <a:r>
              <a:rPr lang="en-GB" dirty="0" smtClean="0"/>
              <a:t>Possible buy-back mechanism (auction, auction with a price cap, prorate with a predefined price, etc.)</a:t>
            </a:r>
            <a:endParaRPr lang="es-ES" dirty="0" smtClean="0"/>
          </a:p>
          <a:p>
            <a:pPr marL="361950" indent="-361950">
              <a:buFont typeface="Wingdings" pitchFamily="2" charset="2"/>
              <a:buChar char="ü"/>
            </a:pPr>
            <a:r>
              <a:rPr lang="en-GB" dirty="0" smtClean="0"/>
              <a:t>A calendar proposing a gradual implementation of this CMP</a:t>
            </a:r>
            <a:endParaRPr lang="es-ES" dirty="0" smtClean="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4" name="3 Rectángulo"/>
          <p:cNvSpPr/>
          <p:nvPr/>
        </p:nvSpPr>
        <p:spPr>
          <a:xfrm>
            <a:off x="179512" y="1340768"/>
            <a:ext cx="1479892" cy="369332"/>
          </a:xfrm>
          <a:prstGeom prst="rect">
            <a:avLst/>
          </a:prstGeom>
          <a:solidFill>
            <a:srgbClr val="003399"/>
          </a:solidFill>
        </p:spPr>
        <p:txBody>
          <a:bodyPr wrap="none">
            <a:spAutoFit/>
          </a:bodyPr>
          <a:lstStyle/>
          <a:p>
            <a:r>
              <a:rPr lang="en-US" b="1" dirty="0" smtClean="0">
                <a:solidFill>
                  <a:schemeClr val="bg1"/>
                </a:solidFill>
              </a:rPr>
              <a:t>CALENDAR</a:t>
            </a:r>
            <a:endParaRPr lang="es-ES" b="1" dirty="0">
              <a:solidFill>
                <a:schemeClr val="bg1"/>
              </a:solidFill>
            </a:endParaRPr>
          </a:p>
        </p:txBody>
      </p:sp>
      <p:graphicFrame>
        <p:nvGraphicFramePr>
          <p:cNvPr id="7" name="6 Tabla"/>
          <p:cNvGraphicFramePr>
            <a:graphicFrameLocks noGrp="1"/>
          </p:cNvGraphicFramePr>
          <p:nvPr/>
        </p:nvGraphicFramePr>
        <p:xfrm>
          <a:off x="179512" y="1844824"/>
          <a:ext cx="8784976" cy="4754880"/>
        </p:xfrm>
        <a:graphic>
          <a:graphicData uri="http://schemas.openxmlformats.org/drawingml/2006/table">
            <a:tbl>
              <a:tblPr firstRow="1" bandRow="1">
                <a:tableStyleId>{5C22544A-7EE6-4342-B048-85BDC9FD1C3A}</a:tableStyleId>
              </a:tblPr>
              <a:tblGrid>
                <a:gridCol w="6724693"/>
                <a:gridCol w="2060283"/>
              </a:tblGrid>
              <a:tr h="3960440">
                <a:tc>
                  <a:txBody>
                    <a:bodyPr/>
                    <a:lstStyle/>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dirty="0" smtClean="0">
                          <a:solidFill>
                            <a:schemeClr val="tx1"/>
                          </a:solidFill>
                          <a:latin typeface="+mj-lt"/>
                        </a:rPr>
                        <a:t>TSOs to prepare </a:t>
                      </a:r>
                      <a:r>
                        <a:rPr lang="en-GB" sz="1800" b="0" dirty="0" smtClean="0">
                          <a:solidFill>
                            <a:schemeClr val="tx1"/>
                          </a:solidFill>
                          <a:latin typeface="+mj-lt"/>
                        </a:rPr>
                        <a:t>and send NRAs a </a:t>
                      </a:r>
                      <a:r>
                        <a:rPr lang="en-GB" sz="1800" b="1" dirty="0" smtClean="0">
                          <a:solidFill>
                            <a:schemeClr val="tx1"/>
                          </a:solidFill>
                          <a:latin typeface="+mj-lt"/>
                        </a:rPr>
                        <a:t>proposal </a:t>
                      </a:r>
                      <a:r>
                        <a:rPr lang="en-GB" sz="1800" b="0" dirty="0" smtClean="0">
                          <a:solidFill>
                            <a:schemeClr val="tx1"/>
                          </a:solidFill>
                          <a:latin typeface="+mj-lt"/>
                        </a:rPr>
                        <a:t>containing the detailed mechanisms with the issues agreed in the RCC/IG </a:t>
                      </a:r>
                      <a:r>
                        <a:rPr lang="en-GB" sz="1800" b="0" dirty="0" smtClean="0">
                          <a:solidFill>
                            <a:schemeClr val="tx1"/>
                          </a:solidFill>
                          <a:latin typeface="+mj-lt"/>
                        </a:rPr>
                        <a:t>meeting</a:t>
                      </a:r>
                    </a:p>
                    <a:p>
                      <a:pPr marL="730250" marR="0" lvl="1"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0" dirty="0" smtClean="0">
                          <a:solidFill>
                            <a:schemeClr val="tx1"/>
                          </a:solidFill>
                          <a:latin typeface="+mj-lt"/>
                        </a:rPr>
                        <a:t>Surrender and UIOLI proposal</a:t>
                      </a:r>
                    </a:p>
                    <a:p>
                      <a:pPr marL="730250" marR="0" lvl="1"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0" dirty="0" smtClean="0">
                          <a:solidFill>
                            <a:schemeClr val="tx1"/>
                          </a:solidFill>
                          <a:latin typeface="+mj-lt"/>
                        </a:rPr>
                        <a:t>OSBB (Full</a:t>
                      </a:r>
                      <a:r>
                        <a:rPr lang="en-GB" sz="1800" b="0" baseline="0" dirty="0" smtClean="0">
                          <a:solidFill>
                            <a:schemeClr val="tx1"/>
                          </a:solidFill>
                          <a:latin typeface="+mj-lt"/>
                        </a:rPr>
                        <a:t> document)</a:t>
                      </a:r>
                      <a:endParaRPr lang="en-GB" sz="1800" b="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800" b="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dirty="0" smtClean="0">
                          <a:solidFill>
                            <a:schemeClr val="tx1"/>
                          </a:solidFill>
                          <a:latin typeface="+mj-lt"/>
                        </a:rPr>
                        <a:t>NRAs </a:t>
                      </a:r>
                      <a:r>
                        <a:rPr lang="en-GB" sz="1800" b="1" dirty="0" smtClean="0">
                          <a:solidFill>
                            <a:schemeClr val="tx1"/>
                          </a:solidFill>
                          <a:latin typeface="+mj-lt"/>
                        </a:rPr>
                        <a:t>to </a:t>
                      </a:r>
                      <a:r>
                        <a:rPr lang="en-GB" sz="1800" b="0" dirty="0" smtClean="0">
                          <a:solidFill>
                            <a:schemeClr val="tx1"/>
                          </a:solidFill>
                          <a:latin typeface="+mj-lt"/>
                        </a:rPr>
                        <a:t>review and </a:t>
                      </a:r>
                      <a:r>
                        <a:rPr lang="en-GB" sz="1800" b="1" dirty="0" smtClean="0">
                          <a:solidFill>
                            <a:schemeClr val="tx1"/>
                          </a:solidFill>
                          <a:latin typeface="+mj-lt"/>
                        </a:rPr>
                        <a:t>give feedback</a:t>
                      </a:r>
                      <a:r>
                        <a:rPr lang="en-GB" sz="1800" b="1" baseline="0" dirty="0" smtClean="0">
                          <a:solidFill>
                            <a:schemeClr val="tx1"/>
                          </a:solidFill>
                          <a:latin typeface="+mj-lt"/>
                        </a:rPr>
                        <a:t> </a:t>
                      </a:r>
                      <a:r>
                        <a:rPr lang="en-GB" sz="1800" b="0" baseline="0" dirty="0" smtClean="0">
                          <a:solidFill>
                            <a:schemeClr val="tx1"/>
                          </a:solidFill>
                          <a:latin typeface="+mj-lt"/>
                        </a:rPr>
                        <a:t>on TSOs’ proposal_________________________________________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baseline="0" dirty="0" smtClean="0">
                          <a:solidFill>
                            <a:schemeClr val="tx1"/>
                          </a:solidFill>
                          <a:latin typeface="+mj-lt"/>
                        </a:rPr>
                        <a:t>TSOs to amend </a:t>
                      </a:r>
                      <a:r>
                        <a:rPr lang="en-GB" sz="1800" b="0" baseline="0" dirty="0" smtClean="0">
                          <a:solidFill>
                            <a:schemeClr val="tx1"/>
                          </a:solidFill>
                          <a:latin typeface="+mj-lt"/>
                        </a:rPr>
                        <a:t>their proposal with NRAs comments________________________________________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0" baseline="0" dirty="0" smtClean="0">
                          <a:solidFill>
                            <a:schemeClr val="tx1"/>
                          </a:solidFill>
                          <a:latin typeface="+mj-lt"/>
                        </a:rPr>
                        <a:t>Public consultation_________________________________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baseline="0" dirty="0" smtClean="0">
                          <a:solidFill>
                            <a:schemeClr val="tx1"/>
                          </a:solidFill>
                          <a:latin typeface="+mj-lt"/>
                        </a:rPr>
                        <a:t>NRAs to approve </a:t>
                      </a:r>
                      <a:r>
                        <a:rPr lang="en-GB" sz="1800" b="0" baseline="0" dirty="0" smtClean="0">
                          <a:solidFill>
                            <a:schemeClr val="tx1"/>
                          </a:solidFill>
                          <a:latin typeface="+mj-lt"/>
                        </a:rPr>
                        <a:t>the mechanism_____________________</a:t>
                      </a: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GB" sz="1800" b="0" baseline="0" dirty="0" smtClean="0">
                        <a:solidFill>
                          <a:schemeClr val="tx1"/>
                        </a:solidFill>
                        <a:latin typeface="+mj-lt"/>
                      </a:endParaRPr>
                    </a:p>
                    <a:p>
                      <a:pPr marL="273050" marR="0" indent="-2730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800" b="1" baseline="0" dirty="0" smtClean="0">
                          <a:solidFill>
                            <a:schemeClr val="tx1"/>
                          </a:solidFill>
                          <a:latin typeface="+mj-lt"/>
                        </a:rPr>
                        <a:t>Entry into force</a:t>
                      </a:r>
                      <a:r>
                        <a:rPr lang="en-GB" sz="1800" b="0" baseline="0" dirty="0" smtClean="0">
                          <a:solidFill>
                            <a:schemeClr val="tx1"/>
                          </a:solidFill>
                          <a:latin typeface="+mj-lt"/>
                        </a:rPr>
                        <a:t>___________________________________</a:t>
                      </a:r>
                      <a:endParaRPr lang="en-GB" sz="1800" b="0" dirty="0" smtClean="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800" b="0" dirty="0" smtClean="0">
                        <a:solidFill>
                          <a:schemeClr val="tx1"/>
                        </a:solidFill>
                        <a:latin typeface="+mj-lt"/>
                      </a:endParaRPr>
                    </a:p>
                    <a:p>
                      <a:endParaRPr lang="en-GB" sz="1800" b="1" dirty="0" smtClean="0">
                        <a:solidFill>
                          <a:schemeClr val="tx1"/>
                        </a:solidFill>
                        <a:latin typeface="+mj-lt"/>
                      </a:endParaRPr>
                    </a:p>
                    <a:p>
                      <a:endParaRPr lang="en-GB" sz="1800" b="1" baseline="0" dirty="0" smtClean="0">
                        <a:solidFill>
                          <a:schemeClr val="tx1"/>
                        </a:solidFill>
                        <a:latin typeface="+mj-lt"/>
                      </a:endParaRPr>
                    </a:p>
                    <a:p>
                      <a:r>
                        <a:rPr lang="en-GB" sz="1800" b="1" baseline="0" dirty="0" smtClean="0">
                          <a:solidFill>
                            <a:schemeClr val="tx1"/>
                          </a:solidFill>
                          <a:latin typeface="+mj-lt"/>
                        </a:rPr>
                        <a:t>22th Apr</a:t>
                      </a:r>
                    </a:p>
                    <a:p>
                      <a:r>
                        <a:rPr lang="en-GB" sz="1800" b="1" baseline="0" dirty="0" smtClean="0">
                          <a:solidFill>
                            <a:schemeClr val="tx1"/>
                          </a:solidFill>
                          <a:latin typeface="+mj-lt"/>
                        </a:rPr>
                        <a:t>14</a:t>
                      </a:r>
                      <a:r>
                        <a:rPr lang="en-GB" sz="1800" b="1" baseline="30000" dirty="0" smtClean="0">
                          <a:solidFill>
                            <a:schemeClr val="tx1"/>
                          </a:solidFill>
                          <a:latin typeface="+mj-lt"/>
                        </a:rPr>
                        <a:t>st</a:t>
                      </a:r>
                      <a:r>
                        <a:rPr lang="en-GB" sz="1800" b="1" baseline="0" dirty="0" smtClean="0">
                          <a:solidFill>
                            <a:schemeClr val="tx1"/>
                          </a:solidFill>
                          <a:latin typeface="+mj-lt"/>
                        </a:rPr>
                        <a:t> </a:t>
                      </a:r>
                      <a:r>
                        <a:rPr lang="en-GB" sz="1800" b="1" dirty="0" smtClean="0">
                          <a:solidFill>
                            <a:schemeClr val="tx1"/>
                          </a:solidFill>
                          <a:latin typeface="+mj-lt"/>
                        </a:rPr>
                        <a:t> </a:t>
                      </a:r>
                      <a:r>
                        <a:rPr lang="en-GB" sz="1800" b="1" dirty="0" smtClean="0">
                          <a:solidFill>
                            <a:schemeClr val="tx1"/>
                          </a:solidFill>
                          <a:latin typeface="+mj-lt"/>
                        </a:rPr>
                        <a:t>May</a:t>
                      </a:r>
                    </a:p>
                    <a:p>
                      <a:endParaRPr lang="en-GB" sz="1800" b="1" dirty="0" smtClean="0">
                        <a:solidFill>
                          <a:schemeClr val="tx1"/>
                        </a:solidFill>
                        <a:latin typeface="+mj-lt"/>
                      </a:endParaRPr>
                    </a:p>
                    <a:p>
                      <a:endParaRPr lang="en-GB" sz="1800" b="1" dirty="0" smtClean="0">
                        <a:solidFill>
                          <a:schemeClr val="tx1"/>
                        </a:solidFill>
                        <a:latin typeface="+mj-lt"/>
                      </a:endParaRPr>
                    </a:p>
                    <a:p>
                      <a:r>
                        <a:rPr lang="en-GB" sz="1800" b="1" kern="1200" baseline="0" dirty="0" smtClean="0">
                          <a:solidFill>
                            <a:schemeClr val="tx1"/>
                          </a:solidFill>
                          <a:latin typeface="+mj-lt"/>
                          <a:ea typeface="+mn-ea"/>
                          <a:cs typeface="+mn-cs"/>
                        </a:rPr>
                        <a:t>3</a:t>
                      </a:r>
                      <a:r>
                        <a:rPr lang="en-GB" sz="1800" b="1" baseline="30000" dirty="0" smtClean="0">
                          <a:solidFill>
                            <a:schemeClr val="tx1"/>
                          </a:solidFill>
                          <a:latin typeface="+mj-lt"/>
                        </a:rPr>
                        <a:t>th</a:t>
                      </a:r>
                      <a:r>
                        <a:rPr lang="en-GB" sz="1800" b="1" baseline="0" dirty="0" smtClean="0">
                          <a:solidFill>
                            <a:schemeClr val="tx1"/>
                          </a:solidFill>
                          <a:latin typeface="+mj-lt"/>
                        </a:rPr>
                        <a:t> </a:t>
                      </a:r>
                      <a:r>
                        <a:rPr lang="en-GB" sz="1800" b="1" dirty="0" smtClean="0">
                          <a:solidFill>
                            <a:schemeClr val="tx1"/>
                          </a:solidFill>
                          <a:latin typeface="+mj-lt"/>
                        </a:rPr>
                        <a:t> June</a:t>
                      </a:r>
                    </a:p>
                    <a:p>
                      <a:endParaRPr lang="en-GB" sz="1800" b="1" dirty="0" smtClean="0">
                        <a:solidFill>
                          <a:schemeClr val="tx1"/>
                        </a:solidFill>
                        <a:latin typeface="+mj-lt"/>
                      </a:endParaRPr>
                    </a:p>
                    <a:p>
                      <a:endParaRPr lang="en-GB" sz="1800" b="1" dirty="0" smtClean="0">
                        <a:solidFill>
                          <a:schemeClr val="tx1"/>
                        </a:solidFill>
                        <a:latin typeface="+mj-lt"/>
                      </a:endParaRPr>
                    </a:p>
                    <a:p>
                      <a:r>
                        <a:rPr lang="en-GB" sz="1800" b="1" kern="1200" baseline="0" dirty="0" smtClean="0">
                          <a:solidFill>
                            <a:schemeClr val="tx1"/>
                          </a:solidFill>
                          <a:latin typeface="+mj-lt"/>
                          <a:ea typeface="+mn-ea"/>
                          <a:cs typeface="+mn-cs"/>
                        </a:rPr>
                        <a:t>24</a:t>
                      </a:r>
                      <a:r>
                        <a:rPr lang="en-GB" sz="1800" b="1" baseline="30000" dirty="0" smtClean="0">
                          <a:solidFill>
                            <a:schemeClr val="tx1"/>
                          </a:solidFill>
                          <a:latin typeface="+mj-lt"/>
                        </a:rPr>
                        <a:t>st</a:t>
                      </a:r>
                      <a:r>
                        <a:rPr lang="en-GB" sz="1800" b="1" dirty="0" smtClean="0">
                          <a:solidFill>
                            <a:schemeClr val="tx1"/>
                          </a:solidFill>
                          <a:latin typeface="+mj-lt"/>
                        </a:rPr>
                        <a:t>  June</a:t>
                      </a:r>
                    </a:p>
                    <a:p>
                      <a:endParaRPr lang="en-GB" sz="1800" b="1" dirty="0" smtClean="0">
                        <a:solidFill>
                          <a:schemeClr val="tx1"/>
                        </a:solidFill>
                        <a:latin typeface="+mj-lt"/>
                      </a:endParaRPr>
                    </a:p>
                    <a:p>
                      <a:r>
                        <a:rPr lang="en-GB" sz="1800" b="1" dirty="0" smtClean="0">
                          <a:solidFill>
                            <a:schemeClr val="tx1"/>
                          </a:solidFill>
                          <a:latin typeface="+mj-lt"/>
                        </a:rPr>
                        <a:t>July</a:t>
                      </a:r>
                    </a:p>
                    <a:p>
                      <a:endParaRPr lang="en-GB" sz="1800" b="1" dirty="0" smtClean="0">
                        <a:solidFill>
                          <a:schemeClr val="tx1"/>
                        </a:solidFill>
                        <a:latin typeface="+mj-lt"/>
                      </a:endParaRPr>
                    </a:p>
                    <a:p>
                      <a:r>
                        <a:rPr lang="en-GB" sz="1800" b="1" baseline="0" dirty="0" smtClean="0">
                          <a:solidFill>
                            <a:schemeClr val="tx1"/>
                          </a:solidFill>
                          <a:latin typeface="+mj-lt"/>
                        </a:rPr>
                        <a:t>20</a:t>
                      </a:r>
                      <a:r>
                        <a:rPr lang="en-GB" sz="1800" b="1" baseline="30000" dirty="0" smtClean="0">
                          <a:solidFill>
                            <a:schemeClr val="tx1"/>
                          </a:solidFill>
                          <a:latin typeface="+mj-lt"/>
                        </a:rPr>
                        <a:t>th</a:t>
                      </a:r>
                      <a:r>
                        <a:rPr lang="en-GB" sz="1800" b="1" dirty="0" smtClean="0">
                          <a:solidFill>
                            <a:schemeClr val="tx1"/>
                          </a:solidFill>
                          <a:latin typeface="+mj-lt"/>
                        </a:rPr>
                        <a:t>  September</a:t>
                      </a:r>
                    </a:p>
                    <a:p>
                      <a:endParaRPr lang="en-GB" sz="1800" b="1" dirty="0" smtClean="0">
                        <a:solidFill>
                          <a:schemeClr val="tx1"/>
                        </a:solidFill>
                        <a:latin typeface="+mj-lt"/>
                      </a:endParaRPr>
                    </a:p>
                    <a:p>
                      <a:r>
                        <a:rPr lang="en-GB" sz="1800" b="1" dirty="0" smtClean="0">
                          <a:solidFill>
                            <a:schemeClr val="tx1"/>
                          </a:solidFill>
                          <a:latin typeface="+mj-lt"/>
                        </a:rPr>
                        <a:t>1</a:t>
                      </a:r>
                      <a:r>
                        <a:rPr lang="en-GB" sz="1800" b="1" baseline="30000" dirty="0" smtClean="0">
                          <a:solidFill>
                            <a:schemeClr val="tx1"/>
                          </a:solidFill>
                          <a:latin typeface="+mj-lt"/>
                        </a:rPr>
                        <a:t>st</a:t>
                      </a:r>
                      <a:r>
                        <a:rPr lang="en-GB" sz="1800" b="1" dirty="0" smtClean="0">
                          <a:solidFill>
                            <a:schemeClr val="tx1"/>
                          </a:solidFill>
                          <a:latin typeface="+mj-lt"/>
                        </a:rPr>
                        <a:t>  October</a:t>
                      </a:r>
                      <a:endParaRPr lang="es-ES"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7" name="6 Rectángulo"/>
          <p:cNvSpPr/>
          <p:nvPr/>
        </p:nvSpPr>
        <p:spPr>
          <a:xfrm>
            <a:off x="323528" y="2348880"/>
            <a:ext cx="8352928" cy="326448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II.2. Preliminary version of the CMP Roadmap in SGRI</a:t>
            </a:r>
            <a:endParaRPr lang="en-US" sz="2400" dirty="0" smtClean="0">
              <a:solidFill>
                <a:srgbClr val="FF0000"/>
              </a:solidFill>
            </a:endParaRPr>
          </a:p>
          <a:p>
            <a:pPr marL="628650" indent="-53657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Rectángulo"/>
          <p:cNvSpPr>
            <a:spLocks noChangeArrowheads="1"/>
          </p:cNvSpPr>
          <p:nvPr/>
        </p:nvSpPr>
        <p:spPr bwMode="auto">
          <a:xfrm>
            <a:off x="899592" y="692696"/>
            <a:ext cx="8244408"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Meetings calendar for the first semester 2013</a:t>
            </a:r>
            <a:endParaRPr lang="en-US" sz="2800" dirty="0">
              <a:solidFill>
                <a:srgbClr val="FF0000"/>
              </a:solidFill>
            </a:endParaRPr>
          </a:p>
        </p:txBody>
      </p:sp>
      <p:sp>
        <p:nvSpPr>
          <p:cNvPr id="5" name="4 Rectángulo"/>
          <p:cNvSpPr/>
          <p:nvPr/>
        </p:nvSpPr>
        <p:spPr>
          <a:xfrm>
            <a:off x="539552" y="5373216"/>
            <a:ext cx="6912768" cy="1077218"/>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lvl="0">
              <a:buFont typeface="Arial" pitchFamily="34" charset="0"/>
              <a:buChar char="•"/>
            </a:pPr>
            <a:r>
              <a:rPr lang="es-ES" sz="1600" dirty="0" smtClean="0"/>
              <a:t> </a:t>
            </a:r>
            <a:r>
              <a:rPr lang="es-ES" sz="1600" strike="sngStrike" dirty="0" smtClean="0"/>
              <a:t>24th </a:t>
            </a:r>
            <a:r>
              <a:rPr lang="es-ES" sz="1600" strike="sngStrike" dirty="0" err="1" smtClean="0"/>
              <a:t>April</a:t>
            </a:r>
            <a:r>
              <a:rPr lang="es-ES" sz="1600" strike="sngStrike" dirty="0" smtClean="0"/>
              <a:t>:</a:t>
            </a:r>
            <a:r>
              <a:rPr lang="es-ES" sz="1600" dirty="0" smtClean="0"/>
              <a:t>   19th SG – </a:t>
            </a:r>
            <a:r>
              <a:rPr lang="es-ES" sz="1600" b="1" dirty="0" smtClean="0">
                <a:solidFill>
                  <a:srgbClr val="FF0000"/>
                </a:solidFill>
              </a:rPr>
              <a:t>New date: 30 </a:t>
            </a:r>
            <a:r>
              <a:rPr lang="es-ES" sz="1600" b="1" dirty="0" err="1" smtClean="0">
                <a:solidFill>
                  <a:srgbClr val="FF0000"/>
                </a:solidFill>
              </a:rPr>
              <a:t>April</a:t>
            </a:r>
            <a:r>
              <a:rPr lang="es-ES" sz="1600" b="1" dirty="0" smtClean="0">
                <a:solidFill>
                  <a:srgbClr val="FF0000"/>
                </a:solidFill>
              </a:rPr>
              <a:t> ? </a:t>
            </a:r>
          </a:p>
          <a:p>
            <a:pPr lvl="0">
              <a:buFont typeface="Arial" pitchFamily="34" charset="0"/>
              <a:buChar char="•"/>
            </a:pPr>
            <a:r>
              <a:rPr lang="es-ES" sz="1600" dirty="0" smtClean="0"/>
              <a:t> 12th June: 23rd IG</a:t>
            </a:r>
          </a:p>
          <a:p>
            <a:pPr lvl="0">
              <a:buFont typeface="Arial" pitchFamily="34" charset="0"/>
              <a:buChar char="•"/>
            </a:pPr>
            <a:r>
              <a:rPr lang="es-ES" sz="1600" b="1" dirty="0" smtClean="0">
                <a:solidFill>
                  <a:srgbClr val="FF0000"/>
                </a:solidFill>
              </a:rPr>
              <a:t> </a:t>
            </a:r>
            <a:r>
              <a:rPr lang="es-ES" sz="1600" b="1" dirty="0" err="1" smtClean="0">
                <a:solidFill>
                  <a:srgbClr val="FF0000"/>
                </a:solidFill>
              </a:rPr>
              <a:t>Next</a:t>
            </a:r>
            <a:r>
              <a:rPr lang="es-ES" sz="1600" b="1" dirty="0" smtClean="0">
                <a:solidFill>
                  <a:srgbClr val="FF0000"/>
                </a:solidFill>
              </a:rPr>
              <a:t> RCC </a:t>
            </a:r>
            <a:r>
              <a:rPr lang="es-ES" sz="1600" b="1" dirty="0" err="1" smtClean="0">
                <a:solidFill>
                  <a:srgbClr val="FF0000"/>
                </a:solidFill>
              </a:rPr>
              <a:t>meeting</a:t>
            </a:r>
            <a:r>
              <a:rPr lang="es-ES" sz="1600" b="1" dirty="0" smtClean="0">
                <a:solidFill>
                  <a:srgbClr val="FF0000"/>
                </a:solidFill>
              </a:rPr>
              <a:t> ? </a:t>
            </a:r>
            <a:endParaRPr lang="es-ES" sz="1600" dirty="0"/>
          </a:p>
        </p:txBody>
      </p:sp>
      <p:pic>
        <p:nvPicPr>
          <p:cNvPr id="7" name="Picture 16"/>
          <p:cNvPicPr>
            <a:picLocks noChangeAspect="1" noChangeArrowheads="1"/>
          </p:cNvPicPr>
          <p:nvPr/>
        </p:nvPicPr>
        <p:blipFill>
          <a:blip r:embed="rId3" cstate="print"/>
          <a:srcRect/>
          <a:stretch>
            <a:fillRect/>
          </a:stretch>
        </p:blipFill>
        <p:spPr bwMode="auto">
          <a:xfrm>
            <a:off x="59375" y="1845582"/>
            <a:ext cx="9015215" cy="273630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22</a:t>
            </a:r>
            <a:r>
              <a:rPr lang="de-DE" sz="2400" baseline="30000" dirty="0" smtClean="0"/>
              <a:t>nd</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214018" name="Picture 2"/>
          <p:cNvPicPr>
            <a:picLocks noChangeAspect="1" noChangeArrowheads="1"/>
          </p:cNvPicPr>
          <p:nvPr/>
        </p:nvPicPr>
        <p:blipFill>
          <a:blip r:embed="rId2" cstate="print"/>
          <a:srcRect/>
          <a:stretch>
            <a:fillRect/>
          </a:stretch>
        </p:blipFill>
        <p:spPr bwMode="auto">
          <a:xfrm>
            <a:off x="394064" y="1700808"/>
            <a:ext cx="8341217" cy="475252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7" name="6 Rectángulo"/>
          <p:cNvSpPr/>
          <p:nvPr/>
        </p:nvSpPr>
        <p:spPr>
          <a:xfrm>
            <a:off x="323528" y="1700809"/>
            <a:ext cx="8712968" cy="1081322"/>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Agreed issues and aspects to be proposed by TSOs</a:t>
            </a:r>
          </a:p>
          <a:p>
            <a:pPr marL="355600" indent="-263525">
              <a:lnSpc>
                <a:spcPct val="120000"/>
              </a:lnSpc>
              <a:spcBef>
                <a:spcPts val="600"/>
              </a:spcBef>
              <a:spcAft>
                <a:spcPts val="200"/>
              </a:spcAft>
            </a:pPr>
            <a:r>
              <a:rPr lang="en-US" sz="2400" dirty="0" smtClean="0"/>
              <a:t>II.2. Preliminary version of the CMP Roadmap in SGRI</a:t>
            </a:r>
            <a:endParaRPr lang="en-US" sz="2400" dirty="0" smtClean="0">
              <a:solidFill>
                <a:srgbClr val="FF0000"/>
              </a:solidFill>
            </a:endParaRPr>
          </a:p>
        </p:txBody>
      </p:sp>
      <p:graphicFrame>
        <p:nvGraphicFramePr>
          <p:cNvPr id="6" name="5 Tabla"/>
          <p:cNvGraphicFramePr>
            <a:graphicFrameLocks noGrp="1"/>
          </p:cNvGraphicFramePr>
          <p:nvPr/>
        </p:nvGraphicFramePr>
        <p:xfrm>
          <a:off x="395536" y="3284984"/>
          <a:ext cx="8064896" cy="2464128"/>
        </p:xfrm>
        <a:graphic>
          <a:graphicData uri="http://schemas.openxmlformats.org/drawingml/2006/table">
            <a:tbl>
              <a:tblPr firstRow="1" bandRow="1">
                <a:tableStyleId>{5C22544A-7EE6-4342-B048-85BDC9FD1C3A}</a:tableStyleId>
              </a:tblPr>
              <a:tblGrid>
                <a:gridCol w="3096344"/>
                <a:gridCol w="1944216"/>
                <a:gridCol w="1656184"/>
                <a:gridCol w="1368152"/>
              </a:tblGrid>
              <a:tr h="736121">
                <a:tc>
                  <a:txBody>
                    <a:bodyPr/>
                    <a:lstStyle/>
                    <a:p>
                      <a:pPr algn="ctr"/>
                      <a:r>
                        <a:rPr lang="es-ES" sz="1600" b="1" kern="1200" baseline="0" dirty="0" smtClean="0">
                          <a:solidFill>
                            <a:schemeClr val="accent6"/>
                          </a:solidFill>
                          <a:latin typeface="Calibri-Bold"/>
                          <a:ea typeface="+mn-ea"/>
                          <a:cs typeface="+mn-cs"/>
                        </a:rPr>
                        <a:t>Area of </a:t>
                      </a:r>
                      <a:r>
                        <a:rPr lang="es-ES" sz="1600" b="1" kern="1200" baseline="0" dirty="0" err="1" smtClean="0">
                          <a:solidFill>
                            <a:schemeClr val="accent6"/>
                          </a:solidFill>
                          <a:latin typeface="Calibri-Bold"/>
                          <a:ea typeface="+mn-ea"/>
                          <a:cs typeface="+mn-cs"/>
                        </a:rPr>
                        <a:t>work</a:t>
                      </a:r>
                      <a:r>
                        <a:rPr lang="es-ES" sz="1600" b="1" kern="1200" baseline="0" dirty="0" smtClean="0">
                          <a:solidFill>
                            <a:schemeClr val="accent6"/>
                          </a:solidFill>
                          <a:latin typeface="Calibri-Bold"/>
                          <a:ea typeface="+mn-ea"/>
                          <a:cs typeface="+mn-cs"/>
                        </a:rPr>
                        <a:t> </a:t>
                      </a:r>
                    </a:p>
                  </a:txBody>
                  <a:tcPr/>
                </a:tc>
                <a:tc>
                  <a:txBody>
                    <a:bodyPr/>
                    <a:lstStyle/>
                    <a:p>
                      <a:pPr algn="ctr"/>
                      <a:r>
                        <a:rPr lang="es-ES" sz="1600" b="1" baseline="0" dirty="0" err="1" smtClean="0">
                          <a:solidFill>
                            <a:schemeClr val="accent6"/>
                          </a:solidFill>
                          <a:latin typeface="Calibri-Bold"/>
                        </a:rPr>
                        <a:t>Responsible</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Starting</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Deadline</a:t>
                      </a:r>
                      <a:endParaRPr lang="es-ES" sz="1600" kern="1200" dirty="0" smtClean="0">
                        <a:solidFill>
                          <a:schemeClr val="accent6"/>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 the whole region</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Oct. 2013</a:t>
                      </a:r>
                      <a:endParaRPr lang="es-ES" sz="1800" kern="1200" dirty="0" smtClean="0">
                        <a:solidFill>
                          <a:srgbClr val="264D74"/>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a:t>
                      </a:r>
                      <a:r>
                        <a:rPr lang="en-US" sz="1800" kern="1200" baseline="0" dirty="0" smtClean="0">
                          <a:solidFill>
                            <a:srgbClr val="264D74"/>
                          </a:solidFill>
                          <a:latin typeface="Arial" charset="0"/>
                          <a:ea typeface="+mn-ea"/>
                          <a:cs typeface="Arial" charset="0"/>
                        </a:rPr>
                        <a:t> the whole region (including UIOLI firm ST)</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2016</a:t>
                      </a: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7" name="6 Rectángulo"/>
          <p:cNvSpPr/>
          <p:nvPr/>
        </p:nvSpPr>
        <p:spPr>
          <a:xfrm>
            <a:off x="323528" y="2348880"/>
            <a:ext cx="8352928" cy="3161891"/>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II.1. Agreed issues by NRAs and aspects to be proposed by TSOs</a:t>
            </a:r>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4524315"/>
          </a:xfrm>
          <a:prstGeom prst="rect">
            <a:avLst/>
          </a:prstGeom>
        </p:spPr>
        <p:txBody>
          <a:bodyPr wrap="square">
            <a:spAutoFit/>
          </a:bodyPr>
          <a:lstStyle/>
          <a:p>
            <a:r>
              <a:rPr lang="en-US" b="1" u="sng" dirty="0" smtClean="0"/>
              <a:t>Agreed issues</a:t>
            </a:r>
          </a:p>
          <a:p>
            <a:endParaRPr lang="en-US" b="1" u="sng" dirty="0" smtClean="0"/>
          </a:p>
          <a:p>
            <a:pPr marL="361950" lvl="0" indent="-361950">
              <a:buFont typeface="Arial" pitchFamily="34" charset="0"/>
              <a:buChar char="•"/>
            </a:pPr>
            <a:r>
              <a:rPr lang="en-GB" dirty="0" smtClean="0"/>
              <a:t>TSOs must </a:t>
            </a:r>
            <a:r>
              <a:rPr lang="en-GB" b="1" dirty="0" smtClean="0"/>
              <a:t>accept any surrender of capacity except for DA and WD</a:t>
            </a:r>
            <a:r>
              <a:rPr lang="en-GB" dirty="0" smtClean="0"/>
              <a:t>. Total and </a:t>
            </a:r>
            <a:r>
              <a:rPr lang="en-GB" b="1" dirty="0" smtClean="0"/>
              <a:t>partial</a:t>
            </a:r>
            <a:r>
              <a:rPr lang="en-GB" dirty="0" smtClean="0"/>
              <a:t> surrender, both in quantity and period will be accepted.</a:t>
            </a:r>
            <a:endParaRPr lang="es-ES" dirty="0" smtClean="0"/>
          </a:p>
          <a:p>
            <a:pPr marL="361950" lvl="0" indent="-361950">
              <a:buFont typeface="Arial" pitchFamily="34" charset="0"/>
              <a:buChar char="•"/>
            </a:pPr>
            <a:r>
              <a:rPr lang="en-GB" dirty="0" smtClean="0"/>
              <a:t>Shippers </a:t>
            </a:r>
            <a:r>
              <a:rPr lang="en-GB" b="1" dirty="0" smtClean="0"/>
              <a:t>cannot impose conditions </a:t>
            </a:r>
            <a:r>
              <a:rPr lang="en-GB" dirty="0" smtClean="0"/>
              <a:t>on the sale of their surrendered capacity.</a:t>
            </a:r>
            <a:endParaRPr lang="es-ES" dirty="0" smtClean="0"/>
          </a:p>
          <a:p>
            <a:pPr marL="361950" lvl="0" indent="-361950">
              <a:buFont typeface="Arial" pitchFamily="34" charset="0"/>
              <a:buChar char="•"/>
            </a:pPr>
            <a:r>
              <a:rPr lang="en-GB" dirty="0" smtClean="0"/>
              <a:t>Surrendered </a:t>
            </a:r>
            <a:r>
              <a:rPr lang="en-GB" b="1" dirty="0" smtClean="0"/>
              <a:t>unbundled capacity</a:t>
            </a:r>
            <a:r>
              <a:rPr lang="en-GB" dirty="0" smtClean="0"/>
              <a:t>, when possible, </a:t>
            </a:r>
            <a:r>
              <a:rPr lang="en-GB" b="1" dirty="0" smtClean="0"/>
              <a:t>will be bundled </a:t>
            </a:r>
            <a:r>
              <a:rPr lang="en-GB" dirty="0" smtClean="0"/>
              <a:t>before sold.</a:t>
            </a:r>
            <a:endParaRPr lang="es-ES" dirty="0" smtClean="0"/>
          </a:p>
          <a:p>
            <a:pPr marL="361950" lvl="0" indent="-361950">
              <a:buFont typeface="Arial" pitchFamily="34" charset="0"/>
              <a:buChar char="•"/>
            </a:pPr>
            <a:r>
              <a:rPr lang="en-GB" dirty="0" smtClean="0"/>
              <a:t>Primary holders retain </a:t>
            </a:r>
            <a:r>
              <a:rPr lang="en-GB" b="1" dirty="0" smtClean="0"/>
              <a:t>rights and obligations </a:t>
            </a:r>
            <a:r>
              <a:rPr lang="en-GB" dirty="0" smtClean="0"/>
              <a:t>till the surrender capacity is allocated.</a:t>
            </a:r>
            <a:endParaRPr lang="es-ES" dirty="0" smtClean="0"/>
          </a:p>
          <a:p>
            <a:pPr marL="361950" lvl="0" indent="-361950">
              <a:buFont typeface="Arial" pitchFamily="34" charset="0"/>
              <a:buChar char="•"/>
            </a:pPr>
            <a:r>
              <a:rPr lang="en-GB" b="1" dirty="0" smtClean="0"/>
              <a:t>Surrendered capacity to be reallocated only after all the available bundled capacity has been allocated</a:t>
            </a:r>
            <a:r>
              <a:rPr lang="en-GB" dirty="0" smtClean="0"/>
              <a:t>. If available unbundled capacity exists:</a:t>
            </a:r>
            <a:endParaRPr lang="es-ES" dirty="0" smtClean="0"/>
          </a:p>
          <a:p>
            <a:pPr marL="819150" lvl="1" indent="-361950">
              <a:buFont typeface="Wingdings" pitchFamily="2" charset="2"/>
              <a:buChar char="Ø"/>
            </a:pPr>
            <a:r>
              <a:rPr lang="en-GB" dirty="0" smtClean="0"/>
              <a:t>TSOs sell the bundled surrendered capacity in first place or</a:t>
            </a:r>
            <a:endParaRPr lang="es-ES" dirty="0" smtClean="0"/>
          </a:p>
          <a:p>
            <a:pPr marL="819150" lvl="1" indent="-361950">
              <a:buFont typeface="Wingdings" pitchFamily="2" charset="2"/>
              <a:buChar char="Ø"/>
            </a:pPr>
            <a:r>
              <a:rPr lang="en-GB" dirty="0" smtClean="0"/>
              <a:t>TSOs unbundle the surrendered capacity, and sell part of it once bundled to the available unbundled capacity. There is a risk that the initial holder of the bundled product ends up with only part of its surrendered bundled capacity sold and he retains his rights and obligations for the other part of the surrendered bundled product (under discussion </a:t>
            </a:r>
            <a:r>
              <a:rPr lang="en-US" dirty="0" smtClean="0"/>
              <a:t>within the CAM TF of ACER). </a:t>
            </a:r>
            <a:endParaRPr lang="es-ES" dirty="0" smtClean="0"/>
          </a:p>
        </p:txBody>
      </p:sp>
      <p:sp>
        <p:nvSpPr>
          <p:cNvPr id="9" name="8 Rectángulo"/>
          <p:cNvSpPr/>
          <p:nvPr/>
        </p:nvSpPr>
        <p:spPr>
          <a:xfrm>
            <a:off x="395536" y="1484784"/>
            <a:ext cx="623760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5078313"/>
          </a:xfrm>
          <a:prstGeom prst="rect">
            <a:avLst/>
          </a:prstGeom>
        </p:spPr>
        <p:txBody>
          <a:bodyPr wrap="square">
            <a:spAutoFit/>
          </a:bodyPr>
          <a:lstStyle/>
          <a:p>
            <a:r>
              <a:rPr lang="en-US" b="1" u="sng" dirty="0" smtClean="0"/>
              <a:t>Agreed issues (cont.)</a:t>
            </a:r>
          </a:p>
          <a:p>
            <a:pPr marL="361950" lvl="0" indent="-361950">
              <a:buFont typeface="Arial" pitchFamily="34" charset="0"/>
              <a:buChar char="•"/>
            </a:pPr>
            <a:r>
              <a:rPr lang="en-GB" dirty="0" smtClean="0"/>
              <a:t>Surrendered capacity will be sold as </a:t>
            </a:r>
            <a:r>
              <a:rPr lang="en-GB" b="1" dirty="0" smtClean="0"/>
              <a:t>short term products </a:t>
            </a:r>
            <a:r>
              <a:rPr lang="en-GB" dirty="0" smtClean="0"/>
              <a:t>(yearly products as quarterly and monthly products, quarterly products as monthly products), surrendered monthly products remain the same.</a:t>
            </a:r>
            <a:endParaRPr lang="es-ES" dirty="0" smtClean="0"/>
          </a:p>
          <a:p>
            <a:pPr marL="361950" lvl="0" indent="-361950">
              <a:buFont typeface="Arial" pitchFamily="34" charset="0"/>
              <a:buChar char="•"/>
            </a:pPr>
            <a:r>
              <a:rPr lang="en-GB" dirty="0" smtClean="0"/>
              <a:t>When several surrendered equivalent products exist, the allocation priority will be </a:t>
            </a:r>
            <a:r>
              <a:rPr lang="en-GB" b="1" dirty="0" smtClean="0"/>
              <a:t>time stamp</a:t>
            </a:r>
            <a:r>
              <a:rPr lang="en-GB" dirty="0" smtClean="0"/>
              <a:t>.</a:t>
            </a:r>
            <a:endParaRPr lang="es-ES" dirty="0" smtClean="0"/>
          </a:p>
          <a:p>
            <a:pPr marL="361950" lvl="0" indent="-361950">
              <a:buFont typeface="Arial" pitchFamily="34" charset="0"/>
              <a:buChar char="•"/>
            </a:pPr>
            <a:r>
              <a:rPr lang="en-GB" dirty="0" smtClean="0"/>
              <a:t>Primary capacity holder will </a:t>
            </a:r>
            <a:r>
              <a:rPr lang="en-GB" b="1" dirty="0" smtClean="0"/>
              <a:t>not receive any revenue </a:t>
            </a:r>
            <a:r>
              <a:rPr lang="en-GB" dirty="0" smtClean="0"/>
              <a:t>coming from the sale of his surrendered capacity. </a:t>
            </a:r>
          </a:p>
          <a:p>
            <a:pPr marL="361950" lvl="0" indent="-361950">
              <a:buFont typeface="Arial" pitchFamily="34" charset="0"/>
              <a:buChar char="•"/>
            </a:pPr>
            <a:endParaRPr lang="en-GB" dirty="0" smtClean="0"/>
          </a:p>
          <a:p>
            <a:pPr marL="361950" indent="-361950"/>
            <a:r>
              <a:rPr lang="en-US" b="1" u="sng" dirty="0" smtClean="0"/>
              <a:t>Issues under discussion</a:t>
            </a:r>
          </a:p>
          <a:p>
            <a:pPr marL="361950" indent="-361950">
              <a:buFont typeface="Arial" pitchFamily="34" charset="0"/>
              <a:buChar char="•"/>
            </a:pPr>
            <a:r>
              <a:rPr lang="en-GB" dirty="0" smtClean="0"/>
              <a:t>The charge of a </a:t>
            </a:r>
            <a:r>
              <a:rPr lang="en-GB" b="1" dirty="0" smtClean="0"/>
              <a:t>fee for the shipper </a:t>
            </a:r>
            <a:r>
              <a:rPr lang="en-GB" dirty="0" smtClean="0"/>
              <a:t>in case of successful allocation is currently under discussion between CRE and the TSOs. CNE is in favour of not having any fee.</a:t>
            </a:r>
            <a:endParaRPr lang="es-ES" dirty="0" smtClean="0"/>
          </a:p>
          <a:p>
            <a:pPr marL="361950" indent="-361950">
              <a:buFont typeface="Arial" pitchFamily="34" charset="0"/>
              <a:buChar char="•"/>
            </a:pPr>
            <a:r>
              <a:rPr lang="en-GB" b="1" dirty="0" smtClean="0"/>
              <a:t>In France</a:t>
            </a:r>
            <a:r>
              <a:rPr lang="en-GB" dirty="0" smtClean="0"/>
              <a:t>, when price differences between the initial allocation and the reallocation, this proposal is under discussion: </a:t>
            </a:r>
            <a:endParaRPr lang="es-ES" dirty="0" smtClean="0"/>
          </a:p>
          <a:p>
            <a:pPr marL="819150" lvl="1" indent="-361950">
              <a:buFont typeface="Wingdings" pitchFamily="2" charset="2"/>
              <a:buChar char="ü"/>
            </a:pPr>
            <a:r>
              <a:rPr lang="en-US" sz="1400" dirty="0" smtClean="0"/>
              <a:t>If the initial price (P1) is lower than the price when reallocated the capacity (P2): the shipper is relieved from any payment obligation.</a:t>
            </a:r>
            <a:endParaRPr lang="es-ES" sz="1400" dirty="0" smtClean="0"/>
          </a:p>
          <a:p>
            <a:pPr marL="819150" lvl="1" indent="-361950">
              <a:buFont typeface="Wingdings" pitchFamily="2" charset="2"/>
              <a:buChar char="ü"/>
            </a:pPr>
            <a:r>
              <a:rPr lang="en-US" sz="1400" dirty="0" smtClean="0"/>
              <a:t>If P1 is higher than P2 : price is the difference between P1 and P2. </a:t>
            </a:r>
            <a:endParaRPr lang="es-ES" sz="1400" dirty="0"/>
          </a:p>
        </p:txBody>
      </p:sp>
      <p:sp>
        <p:nvSpPr>
          <p:cNvPr id="9" name="8 Rectángulo"/>
          <p:cNvSpPr/>
          <p:nvPr/>
        </p:nvSpPr>
        <p:spPr>
          <a:xfrm>
            <a:off x="395536" y="1484784"/>
            <a:ext cx="630172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1754326"/>
          </a:xfrm>
          <a:prstGeom prst="rect">
            <a:avLst/>
          </a:prstGeom>
        </p:spPr>
        <p:txBody>
          <a:bodyPr wrap="square">
            <a:spAutoFit/>
          </a:bodyPr>
          <a:lstStyle/>
          <a:p>
            <a:pPr marL="361950" indent="-361950"/>
            <a:r>
              <a:rPr lang="en-US" b="1" dirty="0" smtClean="0"/>
              <a:t>		</a:t>
            </a:r>
            <a:r>
              <a:rPr lang="en-US" b="1" u="sng" dirty="0" smtClean="0"/>
              <a:t>Aspects to be proposed by TSOs</a:t>
            </a:r>
          </a:p>
          <a:p>
            <a:pPr lvl="0"/>
            <a:endParaRPr lang="en-GB" dirty="0" smtClean="0"/>
          </a:p>
          <a:p>
            <a:pPr marL="361950" lvl="0" indent="-361950">
              <a:buFont typeface="Wingdings" pitchFamily="2" charset="2"/>
              <a:buChar char="ü"/>
            </a:pPr>
            <a:r>
              <a:rPr lang="en-GB" dirty="0" smtClean="0"/>
              <a:t>How to proceed to allocate surrendered capacity when there’s still available unbundled capacity at the IP</a:t>
            </a:r>
          </a:p>
          <a:p>
            <a:pPr marL="361950" lvl="0" indent="-361950">
              <a:buFont typeface="Wingdings" pitchFamily="2" charset="2"/>
              <a:buChar char="ü"/>
            </a:pPr>
            <a:r>
              <a:rPr lang="en-GB" dirty="0" smtClean="0"/>
              <a:t>Define the method to apply when the initial allocation price is different from the reallocation price</a:t>
            </a:r>
            <a:endParaRPr lang="es-ES" dirty="0"/>
          </a:p>
        </p:txBody>
      </p:sp>
      <p:sp>
        <p:nvSpPr>
          <p:cNvPr id="9" name="8 Rectángulo"/>
          <p:cNvSpPr/>
          <p:nvPr/>
        </p:nvSpPr>
        <p:spPr>
          <a:xfrm>
            <a:off x="395536" y="1484784"/>
            <a:ext cx="636584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4801314"/>
          </a:xfrm>
          <a:prstGeom prst="rect">
            <a:avLst/>
          </a:prstGeom>
        </p:spPr>
        <p:txBody>
          <a:bodyPr wrap="square">
            <a:spAutoFit/>
          </a:bodyPr>
          <a:lstStyle/>
          <a:p>
            <a:r>
              <a:rPr lang="en-US" b="1" u="sng" dirty="0" smtClean="0"/>
              <a:t>Agreed issues</a:t>
            </a:r>
          </a:p>
          <a:p>
            <a:endParaRPr lang="en-US" sz="1000" b="1" u="sng" dirty="0" smtClean="0"/>
          </a:p>
          <a:p>
            <a:pPr marL="266700" lvl="0" indent="-266700">
              <a:buFont typeface="Arial" pitchFamily="34" charset="0"/>
              <a:buChar char="•"/>
            </a:pPr>
            <a:r>
              <a:rPr lang="en-GB" dirty="0" smtClean="0"/>
              <a:t>Affected contracts: contracts with duration of more than one year or recurring quarters covering at least two years, for bundled and unbundled capacity.</a:t>
            </a:r>
            <a:endParaRPr lang="es-ES" dirty="0" smtClean="0"/>
          </a:p>
          <a:p>
            <a:pPr marL="266700" lvl="0" indent="-266700">
              <a:buFont typeface="Arial" pitchFamily="34" charset="0"/>
              <a:buChar char="•"/>
            </a:pPr>
            <a:r>
              <a:rPr lang="en-GB" dirty="0" smtClean="0"/>
              <a:t>TSOs make an analysis in advance of the auctions, to know if there are underutilised contracts and if this capacity has been offered to the market. If capacity requests could not be satisfied due to lack of capacity, the UIOLI mechanism will be applied and the capacity will be released.</a:t>
            </a:r>
            <a:endParaRPr lang="es-ES" dirty="0" smtClean="0"/>
          </a:p>
          <a:p>
            <a:pPr marL="266700" lvl="0" indent="-266700">
              <a:buFont typeface="Arial" pitchFamily="34" charset="0"/>
              <a:buChar char="•"/>
            </a:pPr>
            <a:r>
              <a:rPr lang="en-GB" dirty="0" smtClean="0"/>
              <a:t>NRAs will establish a common approach of what “capacity offered under reasonable conditions” mean.</a:t>
            </a:r>
            <a:endParaRPr lang="es-ES" dirty="0" smtClean="0"/>
          </a:p>
          <a:p>
            <a:pPr marL="266700" lvl="0" indent="-266700">
              <a:buFont typeface="Arial" pitchFamily="34" charset="0"/>
              <a:buChar char="•"/>
            </a:pPr>
            <a:r>
              <a:rPr lang="en-GB" dirty="0" smtClean="0"/>
              <a:t>TSOs provide annually NRAs with information to monitor capacity use.</a:t>
            </a:r>
            <a:endParaRPr lang="es-ES" dirty="0" smtClean="0"/>
          </a:p>
          <a:p>
            <a:pPr marL="266700" lvl="0" indent="-266700">
              <a:buFont typeface="Arial" pitchFamily="34" charset="0"/>
              <a:buChar char="•"/>
            </a:pPr>
            <a:r>
              <a:rPr lang="en-GB" dirty="0" smtClean="0"/>
              <a:t>80% is the minimum utilization rate required to avoid application: </a:t>
            </a:r>
          </a:p>
          <a:p>
            <a:pPr marL="723900" lvl="1" indent="-266700">
              <a:buFont typeface="Wingdings" pitchFamily="2" charset="2"/>
              <a:buChar char="ü"/>
            </a:pPr>
            <a:r>
              <a:rPr lang="en-GB" dirty="0" smtClean="0"/>
              <a:t>Every year, capacity use in two periods (April-September and October-March) will be analysed. Systematically </a:t>
            </a:r>
            <a:r>
              <a:rPr lang="en-GB" dirty="0" err="1" smtClean="0"/>
              <a:t>renominations</a:t>
            </a:r>
            <a:r>
              <a:rPr lang="en-GB" dirty="0" smtClean="0"/>
              <a:t> downwards will be also analysed too.</a:t>
            </a:r>
            <a:endParaRPr lang="es-ES" dirty="0" smtClean="0"/>
          </a:p>
          <a:p>
            <a:pPr marL="723900" lvl="1" indent="-266700">
              <a:buFont typeface="Wingdings" pitchFamily="2" charset="2"/>
              <a:buChar char="ü"/>
            </a:pPr>
            <a:r>
              <a:rPr lang="en-GB" dirty="0" smtClean="0"/>
              <a:t>Criteria to make the calculation need to be provided (one month out of the six months period with an utilization level of 80% on average). </a:t>
            </a:r>
          </a:p>
        </p:txBody>
      </p:sp>
      <p:sp>
        <p:nvSpPr>
          <p:cNvPr id="9" name="8 Rectángulo"/>
          <p:cNvSpPr/>
          <p:nvPr/>
        </p:nvSpPr>
        <p:spPr>
          <a:xfrm>
            <a:off x="395536" y="1484784"/>
            <a:ext cx="507914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Congestion Management Procedures</a:t>
            </a:r>
            <a:endParaRPr lang="en-US" sz="2800" dirty="0">
              <a:solidFill>
                <a:srgbClr val="FF0000"/>
              </a:solidFill>
            </a:endParaRPr>
          </a:p>
        </p:txBody>
      </p:sp>
      <p:sp>
        <p:nvSpPr>
          <p:cNvPr id="6" name="5 Rectángulo"/>
          <p:cNvSpPr/>
          <p:nvPr/>
        </p:nvSpPr>
        <p:spPr>
          <a:xfrm>
            <a:off x="251520" y="1988840"/>
            <a:ext cx="8892480" cy="646331"/>
          </a:xfrm>
          <a:prstGeom prst="rect">
            <a:avLst/>
          </a:prstGeom>
        </p:spPr>
        <p:txBody>
          <a:bodyPr wrap="square">
            <a:spAutoFit/>
          </a:bodyPr>
          <a:lstStyle/>
          <a:p>
            <a:r>
              <a:rPr lang="en-US" b="1" u="sng" dirty="0" smtClean="0"/>
              <a:t>Agreed issues (cont.)</a:t>
            </a:r>
          </a:p>
          <a:p>
            <a:endParaRPr lang="en-US" b="1" u="sng" dirty="0" smtClean="0"/>
          </a:p>
        </p:txBody>
      </p:sp>
      <p:sp>
        <p:nvSpPr>
          <p:cNvPr id="9" name="8 Rectángulo"/>
          <p:cNvSpPr/>
          <p:nvPr/>
        </p:nvSpPr>
        <p:spPr>
          <a:xfrm>
            <a:off x="395536" y="1484784"/>
            <a:ext cx="514326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a:t>
            </a:r>
            <a:endParaRPr lang="es-ES" dirty="0">
              <a:solidFill>
                <a:schemeClr val="bg1"/>
              </a:solidFill>
            </a:endParaRPr>
          </a:p>
        </p:txBody>
      </p:sp>
      <p:sp>
        <p:nvSpPr>
          <p:cNvPr id="7" name="6 Rectángulo"/>
          <p:cNvSpPr/>
          <p:nvPr/>
        </p:nvSpPr>
        <p:spPr>
          <a:xfrm>
            <a:off x="467544" y="2564904"/>
            <a:ext cx="8208912" cy="1754326"/>
          </a:xfrm>
          <a:prstGeom prst="rect">
            <a:avLst/>
          </a:prstGeom>
        </p:spPr>
        <p:txBody>
          <a:bodyPr wrap="square">
            <a:spAutoFit/>
          </a:bodyPr>
          <a:lstStyle/>
          <a:p>
            <a:pPr marL="266700" lvl="0" indent="-266700">
              <a:buFont typeface="Arial" pitchFamily="34" charset="0"/>
              <a:buChar char="•"/>
            </a:pPr>
            <a:r>
              <a:rPr lang="en-GB" dirty="0" smtClean="0"/>
              <a:t>Primary holders retain rights and obligations till the released capacity is allocated.</a:t>
            </a:r>
            <a:endParaRPr lang="es-ES" dirty="0" smtClean="0"/>
          </a:p>
          <a:p>
            <a:pPr marL="266700" lvl="0" indent="-266700">
              <a:buFont typeface="Arial" pitchFamily="34" charset="0"/>
              <a:buChar char="•"/>
            </a:pPr>
            <a:r>
              <a:rPr lang="en-GB" dirty="0" smtClean="0"/>
              <a:t>Released capacity to be offered in quarterly capacity auctions.</a:t>
            </a:r>
            <a:endParaRPr lang="es-ES" dirty="0" smtClean="0"/>
          </a:p>
          <a:p>
            <a:pPr marL="266700" lvl="0" indent="-266700">
              <a:buFont typeface="Arial" pitchFamily="34" charset="0"/>
              <a:buChar char="•"/>
            </a:pPr>
            <a:r>
              <a:rPr lang="en-GB" dirty="0" smtClean="0"/>
              <a:t>When there is a difference between the duration of capacity products released and requested, the products allocated will follow the CAM NC standard products. </a:t>
            </a:r>
            <a:endParaRPr lang="es-ES"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7196F1705A894285975CF671F303B1" ma:contentTypeVersion="20" ma:contentTypeDescription="Create a new document." ma:contentTypeScope="" ma:versionID="169dcf85da9187e8707cb24aa0cb0c8a">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ACER-2015-17119</_dlc_DocId>
    <_dlc_DocIdUrl xmlns="985daa2e-53d8-4475-82b8-9c7d25324e34">
      <Url>https://extranet.acer.europa.eu/en/Gas/Regional_%20Intiatives/South_GRI/22th_GRI_IG/_layouts/DocIdRedir.aspx?ID=ACER-2015-17119</Url>
      <Description>ACER-2015-17119</Description>
    </_dlc_DocIdUrl>
    <ACER_Abstract xmlns="985daa2e-53d8-4475-82b8-9c7d25324e34" xsi:nil="true"/>
  </documentManagement>
</p:properties>
</file>

<file path=customXml/itemProps1.xml><?xml version="1.0" encoding="utf-8"?>
<ds:datastoreItem xmlns:ds="http://schemas.openxmlformats.org/officeDocument/2006/customXml" ds:itemID="{AFBA9A96-271D-49C5-AE4F-40CC6829AB4A}"/>
</file>

<file path=customXml/itemProps2.xml><?xml version="1.0" encoding="utf-8"?>
<ds:datastoreItem xmlns:ds="http://schemas.openxmlformats.org/officeDocument/2006/customXml" ds:itemID="{810C8B6A-5C15-48D1-B1AE-9D584D9953C5}"/>
</file>

<file path=customXml/itemProps3.xml><?xml version="1.0" encoding="utf-8"?>
<ds:datastoreItem xmlns:ds="http://schemas.openxmlformats.org/officeDocument/2006/customXml" ds:itemID="{09401E2B-1A27-4538-9250-A72B8499B114}"/>
</file>

<file path=customXml/itemProps4.xml><?xml version="1.0" encoding="utf-8"?>
<ds:datastoreItem xmlns:ds="http://schemas.openxmlformats.org/officeDocument/2006/customXml" ds:itemID="{99156F69-2774-456F-AF7C-4430B5C44012}"/>
</file>

<file path=docProps/app.xml><?xml version="1.0" encoding="utf-8"?>
<Properties xmlns="http://schemas.openxmlformats.org/officeDocument/2006/extended-properties" xmlns:vt="http://schemas.openxmlformats.org/officeDocument/2006/docPropsVTypes">
  <Template/>
  <TotalTime>6726</TotalTime>
  <Words>1234</Words>
  <Application>Microsoft Office PowerPoint</Application>
  <PresentationFormat>Presentación en pantalla (4:3)</PresentationFormat>
  <Paragraphs>138</Paragraphs>
  <Slides>16</Slides>
  <Notes>2</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16</vt:i4>
      </vt:variant>
    </vt:vector>
  </HeadingPairs>
  <TitlesOfParts>
    <vt:vector size="32"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22nd IG meeting SGRI- 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rpg</cp:lastModifiedBy>
  <cp:revision>1068</cp:revision>
  <dcterms:created xsi:type="dcterms:W3CDTF">2008-11-21T11:47:24Z</dcterms:created>
  <dcterms:modified xsi:type="dcterms:W3CDTF">2013-03-25T10:50:41Z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0x010100EF7196F1705A894285975CF671F303B1</vt:lpwstr>
  </property>
  <property fmtid="{D5CDD505-2E9C-101B-9397-08002B2CF9AE}" pid="3" name="_dlc_DocIdItemGuid">
    <vt:lpwstr>586f2faf-1b2b-4e01-b306-1727d5afd16c</vt:lpwstr>
  </property>
</Properties>
</file>