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s/slide6.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1.xml" ContentType="application/vnd.openxmlformats-officedocument.presentationml.notes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notesSlides/notesSlide14.xml" ContentType="application/vnd.openxmlformats-officedocument.presentationml.notesSlide+xml"/>
  <Override PartName="/ppt/notesSlides/notesSlide5.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24"/>
  </p:notesMasterIdLst>
  <p:handoutMasterIdLst>
    <p:handoutMasterId r:id="rId25"/>
  </p:handoutMasterIdLst>
  <p:sldIdLst>
    <p:sldId id="291" r:id="rId2"/>
    <p:sldId id="516" r:id="rId3"/>
    <p:sldId id="517" r:id="rId4"/>
    <p:sldId id="518" r:id="rId5"/>
    <p:sldId id="522" r:id="rId6"/>
    <p:sldId id="523" r:id="rId7"/>
    <p:sldId id="521" r:id="rId8"/>
    <p:sldId id="524" r:id="rId9"/>
    <p:sldId id="535" r:id="rId10"/>
    <p:sldId id="537" r:id="rId11"/>
    <p:sldId id="540" r:id="rId12"/>
    <p:sldId id="545" r:id="rId13"/>
    <p:sldId id="546" r:id="rId14"/>
    <p:sldId id="547" r:id="rId15"/>
    <p:sldId id="526" r:id="rId16"/>
    <p:sldId id="527" r:id="rId17"/>
    <p:sldId id="528" r:id="rId18"/>
    <p:sldId id="538" r:id="rId19"/>
    <p:sldId id="533" r:id="rId20"/>
    <p:sldId id="539" r:id="rId21"/>
    <p:sldId id="531" r:id="rId22"/>
    <p:sldId id="532" r:id="rId23"/>
  </p:sldIdLst>
  <p:sldSz cx="9144000" cy="6858000" type="screen4x3"/>
  <p:notesSz cx="6797675" cy="9874250"/>
  <p:defaultTextStyle>
    <a:defPPr>
      <a:defRPr lang="de-AT"/>
    </a:defPPr>
    <a:lvl1pPr algn="l" rtl="0" fontAlgn="base">
      <a:spcBef>
        <a:spcPct val="0"/>
      </a:spcBef>
      <a:spcAft>
        <a:spcPct val="0"/>
      </a:spcAft>
      <a:defRPr sz="2400" b="1" kern="1200">
        <a:solidFill>
          <a:schemeClr val="bg1"/>
        </a:solidFill>
        <a:latin typeface="Arial" charset="0"/>
        <a:ea typeface="+mn-ea"/>
        <a:cs typeface="Arial" charset="0"/>
      </a:defRPr>
    </a:lvl1pPr>
    <a:lvl2pPr marL="457200" algn="l" rtl="0" fontAlgn="base">
      <a:spcBef>
        <a:spcPct val="0"/>
      </a:spcBef>
      <a:spcAft>
        <a:spcPct val="0"/>
      </a:spcAft>
      <a:defRPr sz="2400" b="1" kern="1200">
        <a:solidFill>
          <a:schemeClr val="bg1"/>
        </a:solidFill>
        <a:latin typeface="Arial" charset="0"/>
        <a:ea typeface="+mn-ea"/>
        <a:cs typeface="Arial" charset="0"/>
      </a:defRPr>
    </a:lvl2pPr>
    <a:lvl3pPr marL="914400" algn="l" rtl="0" fontAlgn="base">
      <a:spcBef>
        <a:spcPct val="0"/>
      </a:spcBef>
      <a:spcAft>
        <a:spcPct val="0"/>
      </a:spcAft>
      <a:defRPr sz="2400" b="1" kern="1200">
        <a:solidFill>
          <a:schemeClr val="bg1"/>
        </a:solidFill>
        <a:latin typeface="Arial" charset="0"/>
        <a:ea typeface="+mn-ea"/>
        <a:cs typeface="Arial" charset="0"/>
      </a:defRPr>
    </a:lvl3pPr>
    <a:lvl4pPr marL="1371600" algn="l" rtl="0" fontAlgn="base">
      <a:spcBef>
        <a:spcPct val="0"/>
      </a:spcBef>
      <a:spcAft>
        <a:spcPct val="0"/>
      </a:spcAft>
      <a:defRPr sz="2400" b="1" kern="1200">
        <a:solidFill>
          <a:schemeClr val="bg1"/>
        </a:solidFill>
        <a:latin typeface="Arial" charset="0"/>
        <a:ea typeface="+mn-ea"/>
        <a:cs typeface="Arial" charset="0"/>
      </a:defRPr>
    </a:lvl4pPr>
    <a:lvl5pPr marL="1828800" algn="l" rtl="0" fontAlgn="base">
      <a:spcBef>
        <a:spcPct val="0"/>
      </a:spcBef>
      <a:spcAft>
        <a:spcPct val="0"/>
      </a:spcAft>
      <a:defRPr sz="2400" b="1" kern="1200">
        <a:solidFill>
          <a:schemeClr val="bg1"/>
        </a:solidFill>
        <a:latin typeface="Arial" charset="0"/>
        <a:ea typeface="+mn-ea"/>
        <a:cs typeface="Arial" charset="0"/>
      </a:defRPr>
    </a:lvl5pPr>
    <a:lvl6pPr marL="2286000" algn="l" defTabSz="914400" rtl="0" eaLnBrk="1" latinLnBrk="0" hangingPunct="1">
      <a:defRPr sz="2400" b="1" kern="1200">
        <a:solidFill>
          <a:schemeClr val="bg1"/>
        </a:solidFill>
        <a:latin typeface="Arial" charset="0"/>
        <a:ea typeface="+mn-ea"/>
        <a:cs typeface="Arial" charset="0"/>
      </a:defRPr>
    </a:lvl6pPr>
    <a:lvl7pPr marL="2743200" algn="l" defTabSz="914400" rtl="0" eaLnBrk="1" latinLnBrk="0" hangingPunct="1">
      <a:defRPr sz="2400" b="1" kern="1200">
        <a:solidFill>
          <a:schemeClr val="bg1"/>
        </a:solidFill>
        <a:latin typeface="Arial" charset="0"/>
        <a:ea typeface="+mn-ea"/>
        <a:cs typeface="Arial" charset="0"/>
      </a:defRPr>
    </a:lvl7pPr>
    <a:lvl8pPr marL="3200400" algn="l" defTabSz="914400" rtl="0" eaLnBrk="1" latinLnBrk="0" hangingPunct="1">
      <a:defRPr sz="2400" b="1" kern="1200">
        <a:solidFill>
          <a:schemeClr val="bg1"/>
        </a:solidFill>
        <a:latin typeface="Arial" charset="0"/>
        <a:ea typeface="+mn-ea"/>
        <a:cs typeface="Arial" charset="0"/>
      </a:defRPr>
    </a:lvl8pPr>
    <a:lvl9pPr marL="3657600" algn="l" defTabSz="914400" rtl="0" eaLnBrk="1" latinLnBrk="0" hangingPunct="1">
      <a:defRPr sz="2400" b="1" kern="1200">
        <a:solidFill>
          <a:schemeClr val="bg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lter Diniz" initials="V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FF99"/>
    <a:srgbClr val="FF0000"/>
    <a:srgbClr val="00FF00"/>
    <a:srgbClr val="FFFF00"/>
    <a:srgbClr val="DDDDDD"/>
    <a:srgbClr val="CC3300"/>
    <a:srgbClr val="C0C0C0"/>
    <a:srgbClr val="3366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19" autoAdjust="0"/>
    <p:restoredTop sz="98713" autoAdjust="0"/>
  </p:normalViewPr>
  <p:slideViewPr>
    <p:cSldViewPr showGuides="1">
      <p:cViewPr varScale="1">
        <p:scale>
          <a:sx n="109" d="100"/>
          <a:sy n="109" d="100"/>
        </p:scale>
        <p:origin x="-1188" y="-84"/>
      </p:cViewPr>
      <p:guideLst>
        <p:guide orient="horz" pos="3521"/>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defTabSz="915988" eaLnBrk="0" hangingPunct="0">
              <a:buClr>
                <a:schemeClr val="tx2"/>
              </a:buClr>
              <a:buSzPct val="100000"/>
              <a:buFont typeface="Times New Roman" pitchFamily="18" charset="0"/>
              <a:buNone/>
              <a:defRPr sz="1200" b="0"/>
            </a:lvl1pPr>
          </a:lstStyle>
          <a:p>
            <a:pPr>
              <a:defRPr/>
            </a:pPr>
            <a:endParaRPr lang="es-ES"/>
          </a:p>
        </p:txBody>
      </p:sp>
      <p:sp>
        <p:nvSpPr>
          <p:cNvPr id="12291" name="Rectangle 3"/>
          <p:cNvSpPr>
            <a:spLocks noGrp="1" noChangeArrowheads="1"/>
          </p:cNvSpPr>
          <p:nvPr>
            <p:ph type="dt" sz="quarter" idx="1"/>
          </p:nvPr>
        </p:nvSpPr>
        <p:spPr bwMode="auto">
          <a:xfrm>
            <a:off x="3851275"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algn="r" defTabSz="915988" eaLnBrk="0" hangingPunct="0">
              <a:buClr>
                <a:schemeClr val="tx2"/>
              </a:buClr>
              <a:buSzPct val="100000"/>
              <a:buFont typeface="Times New Roman" pitchFamily="18" charset="0"/>
              <a:buNone/>
              <a:defRPr sz="1200" b="0"/>
            </a:lvl1pPr>
          </a:lstStyle>
          <a:p>
            <a:pPr>
              <a:defRPr/>
            </a:pPr>
            <a:endParaRPr lang="es-ES"/>
          </a:p>
        </p:txBody>
      </p:sp>
      <p:sp>
        <p:nvSpPr>
          <p:cNvPr id="12292" name="Rectangle 4"/>
          <p:cNvSpPr>
            <a:spLocks noGrp="1" noChangeArrowheads="1"/>
          </p:cNvSpPr>
          <p:nvPr>
            <p:ph type="ftr" sz="quarter" idx="2"/>
          </p:nvPr>
        </p:nvSpPr>
        <p:spPr bwMode="auto">
          <a:xfrm>
            <a:off x="0"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defTabSz="915988" eaLnBrk="0" hangingPunct="0">
              <a:buClr>
                <a:schemeClr val="tx2"/>
              </a:buClr>
              <a:buSzPct val="100000"/>
              <a:buFont typeface="Times New Roman" pitchFamily="18" charset="0"/>
              <a:buNone/>
              <a:defRPr sz="1200" b="0"/>
            </a:lvl1pPr>
          </a:lstStyle>
          <a:p>
            <a:pPr>
              <a:defRPr/>
            </a:pPr>
            <a:endParaRPr lang="es-ES"/>
          </a:p>
        </p:txBody>
      </p:sp>
      <p:sp>
        <p:nvSpPr>
          <p:cNvPr id="12293" name="Rectangle 5"/>
          <p:cNvSpPr>
            <a:spLocks noGrp="1" noChangeArrowheads="1"/>
          </p:cNvSpPr>
          <p:nvPr>
            <p:ph type="sldNum" sz="quarter" idx="3"/>
          </p:nvPr>
        </p:nvSpPr>
        <p:spPr bwMode="auto">
          <a:xfrm>
            <a:off x="3851275"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algn="r" defTabSz="915988" eaLnBrk="0" hangingPunct="0">
              <a:buClr>
                <a:schemeClr val="tx2"/>
              </a:buClr>
              <a:buSzPct val="100000"/>
              <a:buFont typeface="Times New Roman" pitchFamily="18" charset="0"/>
              <a:buNone/>
              <a:defRPr sz="1200" b="0"/>
            </a:lvl1pPr>
          </a:lstStyle>
          <a:p>
            <a:pPr>
              <a:defRPr/>
            </a:pPr>
            <a:fld id="{39C37C66-3E85-4E93-B1FA-9A57F855EA69}" type="slidenum">
              <a:rPr lang="de-AT"/>
              <a:pPr>
                <a:defRPr/>
              </a:pPr>
              <a:t>‹Nº›</a:t>
            </a:fld>
            <a:endParaRPr lang="de-AT"/>
          </a:p>
        </p:txBody>
      </p:sp>
    </p:spTree>
    <p:extLst>
      <p:ext uri="{BB962C8B-B14F-4D97-AF65-F5344CB8AC3E}">
        <p14:creationId xmlns:p14="http://schemas.microsoft.com/office/powerpoint/2010/main" val="67698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defTabSz="915988" eaLnBrk="0" hangingPunct="0">
              <a:defRPr sz="1200">
                <a:solidFill>
                  <a:srgbClr val="000000"/>
                </a:solidFill>
                <a:latin typeface="Times New Roman" pitchFamily="18" charset="0"/>
              </a:defRPr>
            </a:lvl1pPr>
          </a:lstStyle>
          <a:p>
            <a:pPr>
              <a:defRPr/>
            </a:pPr>
            <a:endParaRPr lang="es-ES"/>
          </a:p>
        </p:txBody>
      </p:sp>
      <p:sp>
        <p:nvSpPr>
          <p:cNvPr id="7171" name="Rectangle 3"/>
          <p:cNvSpPr>
            <a:spLocks noGrp="1" noChangeArrowheads="1"/>
          </p:cNvSpPr>
          <p:nvPr>
            <p:ph type="dt" idx="1"/>
          </p:nvPr>
        </p:nvSpPr>
        <p:spPr bwMode="auto">
          <a:xfrm>
            <a:off x="3851275" y="0"/>
            <a:ext cx="2946400" cy="494266"/>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lvl1pPr algn="r" defTabSz="915988" eaLnBrk="0" hangingPunct="0">
              <a:defRPr sz="1200">
                <a:solidFill>
                  <a:srgbClr val="000000"/>
                </a:solidFill>
                <a:latin typeface="Times New Roman" pitchFamily="18" charset="0"/>
              </a:defRPr>
            </a:lvl1pPr>
          </a:lstStyle>
          <a:p>
            <a:pPr>
              <a:defRPr/>
            </a:pPr>
            <a:endParaRPr lang="es-ES"/>
          </a:p>
        </p:txBody>
      </p:sp>
      <p:sp>
        <p:nvSpPr>
          <p:cNvPr id="20484" name="Rectangle 4"/>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906463" y="4689993"/>
            <a:ext cx="4984750" cy="4443649"/>
          </a:xfrm>
          <a:prstGeom prst="rect">
            <a:avLst/>
          </a:prstGeom>
          <a:noFill/>
          <a:ln w="9525">
            <a:noFill/>
            <a:miter lim="800000"/>
            <a:headEnd/>
            <a:tailEnd/>
          </a:ln>
          <a:effectLst/>
        </p:spPr>
        <p:txBody>
          <a:bodyPr vert="horz" wrap="square" lIns="91516" tIns="45759" rIns="91516" bIns="45759" numCol="1" anchor="t" anchorCtr="0" compatLnSpc="1">
            <a:prstTxWarp prst="textNoShape">
              <a:avLst/>
            </a:prstTxWarp>
          </a:bodyPr>
          <a:lstStyle/>
          <a:p>
            <a:pPr lvl="0"/>
            <a:r>
              <a:rPr lang="de-AT" noProof="0" smtClean="0"/>
              <a:t>Klicken Sie, um die Formate des Vorlagentextes zu bearbeiten</a:t>
            </a:r>
          </a:p>
          <a:p>
            <a:pPr lvl="1"/>
            <a:r>
              <a:rPr lang="de-AT" noProof="0" smtClean="0"/>
              <a:t>Zweite Ebene</a:t>
            </a:r>
          </a:p>
          <a:p>
            <a:pPr lvl="2"/>
            <a:r>
              <a:rPr lang="de-AT" noProof="0" smtClean="0"/>
              <a:t>Dritte Ebene</a:t>
            </a:r>
          </a:p>
          <a:p>
            <a:pPr lvl="3"/>
            <a:r>
              <a:rPr lang="de-AT" noProof="0" smtClean="0"/>
              <a:t>Vierte Ebene</a:t>
            </a:r>
          </a:p>
          <a:p>
            <a:pPr lvl="4"/>
            <a:r>
              <a:rPr lang="de-AT" noProof="0" smtClean="0"/>
              <a:t>Fünfte Ebene</a:t>
            </a:r>
          </a:p>
        </p:txBody>
      </p:sp>
      <p:sp>
        <p:nvSpPr>
          <p:cNvPr id="7174" name="Rectangle 6"/>
          <p:cNvSpPr>
            <a:spLocks noGrp="1" noChangeArrowheads="1"/>
          </p:cNvSpPr>
          <p:nvPr>
            <p:ph type="ftr" sz="quarter" idx="4"/>
          </p:nvPr>
        </p:nvSpPr>
        <p:spPr bwMode="auto">
          <a:xfrm>
            <a:off x="0"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defTabSz="915988" eaLnBrk="0" hangingPunct="0">
              <a:defRPr sz="1200">
                <a:solidFill>
                  <a:srgbClr val="000000"/>
                </a:solidFill>
                <a:latin typeface="Times New Roman" pitchFamily="18" charset="0"/>
              </a:defRPr>
            </a:lvl1pPr>
          </a:lstStyle>
          <a:p>
            <a:pPr>
              <a:defRPr/>
            </a:pPr>
            <a:endParaRPr lang="es-ES"/>
          </a:p>
        </p:txBody>
      </p:sp>
      <p:sp>
        <p:nvSpPr>
          <p:cNvPr id="7175" name="Rectangle 7"/>
          <p:cNvSpPr>
            <a:spLocks noGrp="1" noChangeArrowheads="1"/>
          </p:cNvSpPr>
          <p:nvPr>
            <p:ph type="sldNum" sz="quarter" idx="5"/>
          </p:nvPr>
        </p:nvSpPr>
        <p:spPr bwMode="auto">
          <a:xfrm>
            <a:off x="3851275" y="9379984"/>
            <a:ext cx="2946400" cy="494266"/>
          </a:xfrm>
          <a:prstGeom prst="rect">
            <a:avLst/>
          </a:prstGeom>
          <a:noFill/>
          <a:ln w="9525">
            <a:noFill/>
            <a:miter lim="800000"/>
            <a:headEnd/>
            <a:tailEnd/>
          </a:ln>
          <a:effectLst/>
        </p:spPr>
        <p:txBody>
          <a:bodyPr vert="horz" wrap="square" lIns="91516" tIns="45759" rIns="91516" bIns="45759" numCol="1" anchor="b" anchorCtr="0" compatLnSpc="1">
            <a:prstTxWarp prst="textNoShape">
              <a:avLst/>
            </a:prstTxWarp>
          </a:bodyPr>
          <a:lstStyle>
            <a:lvl1pPr algn="r" defTabSz="915988" eaLnBrk="0" hangingPunct="0">
              <a:defRPr sz="1200">
                <a:solidFill>
                  <a:srgbClr val="000000"/>
                </a:solidFill>
                <a:latin typeface="Times New Roman" pitchFamily="18" charset="0"/>
              </a:defRPr>
            </a:lvl1pPr>
          </a:lstStyle>
          <a:p>
            <a:pPr>
              <a:defRPr/>
            </a:pPr>
            <a:fld id="{B9BD426E-5311-4DE4-B062-B5F88D8CE4CB}" type="slidenum">
              <a:rPr lang="de-AT"/>
              <a:pPr>
                <a:defRPr/>
              </a:pPr>
              <a:t>‹Nº›</a:t>
            </a:fld>
            <a:endParaRPr lang="de-AT"/>
          </a:p>
        </p:txBody>
      </p:sp>
    </p:spTree>
    <p:extLst>
      <p:ext uri="{BB962C8B-B14F-4D97-AF65-F5344CB8AC3E}">
        <p14:creationId xmlns:p14="http://schemas.microsoft.com/office/powerpoint/2010/main" val="3330098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6F9BF7E0-278B-42AB-A81A-A9FBE508E9BC}" type="slidenum">
              <a:rPr lang="de-AT" sz="1200" smtClean="0">
                <a:solidFill>
                  <a:srgbClr val="000000"/>
                </a:solidFill>
                <a:latin typeface="Times New Roman" pitchFamily="18" charset="0"/>
              </a:rPr>
              <a:pPr/>
              <a:t>1</a:t>
            </a:fld>
            <a:endParaRPr lang="de-AT" sz="1200" smtClean="0">
              <a:solidFill>
                <a:srgbClr val="000000"/>
              </a:solidFill>
              <a:latin typeface="Times New Roman"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10</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11</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12</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13</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14</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15</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16</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17</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18</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19</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2</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20</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21</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22</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3</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4</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5</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6</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7</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8</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defRPr sz="2400" b="1">
                <a:solidFill>
                  <a:schemeClr val="bg1"/>
                </a:solidFill>
                <a:latin typeface="Arial" charset="0"/>
                <a:cs typeface="Arial" charset="0"/>
              </a:defRPr>
            </a:lvl1pPr>
            <a:lvl2pPr marL="742950" indent="-285750" defTabSz="915988" eaLnBrk="0" hangingPunct="0">
              <a:defRPr sz="2400" b="1">
                <a:solidFill>
                  <a:schemeClr val="bg1"/>
                </a:solidFill>
                <a:latin typeface="Arial" charset="0"/>
                <a:cs typeface="Arial" charset="0"/>
              </a:defRPr>
            </a:lvl2pPr>
            <a:lvl3pPr marL="1143000" indent="-228600" defTabSz="915988" eaLnBrk="0" hangingPunct="0">
              <a:defRPr sz="2400" b="1">
                <a:solidFill>
                  <a:schemeClr val="bg1"/>
                </a:solidFill>
                <a:latin typeface="Arial" charset="0"/>
                <a:cs typeface="Arial" charset="0"/>
              </a:defRPr>
            </a:lvl3pPr>
            <a:lvl4pPr marL="1600200" indent="-228600" defTabSz="915988" eaLnBrk="0" hangingPunct="0">
              <a:defRPr sz="2400" b="1">
                <a:solidFill>
                  <a:schemeClr val="bg1"/>
                </a:solidFill>
                <a:latin typeface="Arial" charset="0"/>
                <a:cs typeface="Arial" charset="0"/>
              </a:defRPr>
            </a:lvl4pPr>
            <a:lvl5pPr marL="2057400" indent="-228600" defTabSz="915988" eaLnBrk="0" hangingPunct="0">
              <a:defRPr sz="2400" b="1">
                <a:solidFill>
                  <a:schemeClr val="bg1"/>
                </a:solidFill>
                <a:latin typeface="Arial" charset="0"/>
                <a:cs typeface="Arial" charset="0"/>
              </a:defRPr>
            </a:lvl5pPr>
            <a:lvl6pPr marL="2514600" indent="-228600" defTabSz="915988" eaLnBrk="0" fontAlgn="base" hangingPunct="0">
              <a:spcBef>
                <a:spcPct val="0"/>
              </a:spcBef>
              <a:spcAft>
                <a:spcPct val="0"/>
              </a:spcAft>
              <a:defRPr sz="2400" b="1">
                <a:solidFill>
                  <a:schemeClr val="bg1"/>
                </a:solidFill>
                <a:latin typeface="Arial" charset="0"/>
                <a:cs typeface="Arial" charset="0"/>
              </a:defRPr>
            </a:lvl6pPr>
            <a:lvl7pPr marL="2971800" indent="-228600" defTabSz="915988" eaLnBrk="0" fontAlgn="base" hangingPunct="0">
              <a:spcBef>
                <a:spcPct val="0"/>
              </a:spcBef>
              <a:spcAft>
                <a:spcPct val="0"/>
              </a:spcAft>
              <a:defRPr sz="2400" b="1">
                <a:solidFill>
                  <a:schemeClr val="bg1"/>
                </a:solidFill>
                <a:latin typeface="Arial" charset="0"/>
                <a:cs typeface="Arial" charset="0"/>
              </a:defRPr>
            </a:lvl7pPr>
            <a:lvl8pPr marL="3429000" indent="-228600" defTabSz="915988" eaLnBrk="0" fontAlgn="base" hangingPunct="0">
              <a:spcBef>
                <a:spcPct val="0"/>
              </a:spcBef>
              <a:spcAft>
                <a:spcPct val="0"/>
              </a:spcAft>
              <a:defRPr sz="2400" b="1">
                <a:solidFill>
                  <a:schemeClr val="bg1"/>
                </a:solidFill>
                <a:latin typeface="Arial" charset="0"/>
                <a:cs typeface="Arial" charset="0"/>
              </a:defRPr>
            </a:lvl8pPr>
            <a:lvl9pPr marL="3886200" indent="-228600" defTabSz="915988" eaLnBrk="0" fontAlgn="base" hangingPunct="0">
              <a:spcBef>
                <a:spcPct val="0"/>
              </a:spcBef>
              <a:spcAft>
                <a:spcPct val="0"/>
              </a:spcAft>
              <a:defRPr sz="2400" b="1">
                <a:solidFill>
                  <a:schemeClr val="bg1"/>
                </a:solidFill>
                <a:latin typeface="Arial" charset="0"/>
                <a:cs typeface="Arial" charset="0"/>
              </a:defRPr>
            </a:lvl9pPr>
          </a:lstStyle>
          <a:p>
            <a:fld id="{BE84A35A-9394-4DD9-B3EE-3759B1DCCD17}" type="slidenum">
              <a:rPr lang="de-AT" sz="1200" smtClean="0">
                <a:solidFill>
                  <a:srgbClr val="000000"/>
                </a:solidFill>
                <a:latin typeface="Times New Roman" pitchFamily="18" charset="0"/>
              </a:rPr>
              <a:pPr/>
              <a:t>9</a:t>
            </a:fld>
            <a:endParaRPr lang="de-AT" sz="1200" smtClean="0">
              <a:solidFill>
                <a:srgbClr val="000000"/>
              </a:solidFill>
              <a:latin typeface="Times New Roman"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Line 4"/>
          <p:cNvSpPr>
            <a:spLocks noChangeShapeType="1"/>
          </p:cNvSpPr>
          <p:nvPr/>
        </p:nvSpPr>
        <p:spPr bwMode="auto">
          <a:xfrm>
            <a:off x="838200" y="5257800"/>
            <a:ext cx="7543800" cy="0"/>
          </a:xfrm>
          <a:prstGeom prst="line">
            <a:avLst/>
          </a:prstGeom>
          <a:noFill/>
          <a:ln w="19050">
            <a:solidFill>
              <a:srgbClr val="F2E674"/>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pic>
        <p:nvPicPr>
          <p:cNvPr id="5" name="Picture 17" descr="CABI8VBP"/>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67544" y="1268760"/>
            <a:ext cx="1430062" cy="111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8" descr="courbe_et_logo_2_-_format_horizontal_copi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703869" y="1471313"/>
            <a:ext cx="4116603" cy="6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sz="quarter"/>
          </p:nvPr>
        </p:nvSpPr>
        <p:spPr>
          <a:xfrm>
            <a:off x="762000" y="3962400"/>
            <a:ext cx="7524750" cy="809625"/>
          </a:xfrm>
        </p:spPr>
        <p:txBody>
          <a:bodyPr/>
          <a:lstStyle>
            <a:lvl1pPr>
              <a:defRPr sz="3600"/>
            </a:lvl1pPr>
          </a:lstStyle>
          <a:p>
            <a:r>
              <a:rPr lang="nl-NL"/>
              <a:t>WG/TF [...] [...]th Meeting</a:t>
            </a:r>
          </a:p>
        </p:txBody>
      </p:sp>
      <p:sp>
        <p:nvSpPr>
          <p:cNvPr id="4099" name="Rectangle 3"/>
          <p:cNvSpPr>
            <a:spLocks noGrp="1" noChangeArrowheads="1"/>
          </p:cNvSpPr>
          <p:nvPr>
            <p:ph type="subTitle" sz="quarter" idx="1"/>
          </p:nvPr>
        </p:nvSpPr>
        <p:spPr>
          <a:xfrm>
            <a:off x="838200" y="5334000"/>
            <a:ext cx="4992688" cy="990600"/>
          </a:xfrm>
        </p:spPr>
        <p:txBody>
          <a:bodyPr/>
          <a:lstStyle>
            <a:lvl1pPr marL="0" indent="0" defTabSz="571500">
              <a:defRPr b="1"/>
            </a:lvl1pPr>
          </a:lstStyle>
          <a:p>
            <a:r>
              <a:rPr lang="nl-NL"/>
              <a:t>[Venue]</a:t>
            </a:r>
          </a:p>
          <a:p>
            <a:r>
              <a:rPr lang="nl-NL"/>
              <a:t>[Date]</a:t>
            </a:r>
          </a:p>
        </p:txBody>
      </p:sp>
      <p:pic>
        <p:nvPicPr>
          <p:cNvPr id="7" name="Picture 11" descr="REN"/>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313282" y="1471313"/>
            <a:ext cx="1970686" cy="635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userDrawn="1"/>
        </p:nvPicPr>
        <p:blipFill>
          <a:blip r:embed="rId5" cstate="print"/>
          <a:srcRect/>
          <a:stretch>
            <a:fillRect/>
          </a:stretch>
        </p:blipFill>
        <p:spPr bwMode="auto">
          <a:xfrm>
            <a:off x="7668344" y="1628800"/>
            <a:ext cx="1009650" cy="428625"/>
          </a:xfrm>
          <a:prstGeom prst="rect">
            <a:avLst/>
          </a:prstGeom>
          <a:noFill/>
          <a:ln w="9525">
            <a:noFill/>
            <a:miter lim="800000"/>
            <a:headEnd/>
            <a:tailEnd/>
          </a:ln>
        </p:spPr>
      </p:pic>
    </p:spTree>
    <p:extLst>
      <p:ext uri="{BB962C8B-B14F-4D97-AF65-F5344CB8AC3E}">
        <p14:creationId xmlns:p14="http://schemas.microsoft.com/office/powerpoint/2010/main" val="95075390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0075" y="332656"/>
            <a:ext cx="8332788" cy="365125"/>
          </a:xfrm>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a:xfrm>
            <a:off x="591106" y="836712"/>
            <a:ext cx="8332788" cy="47688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pic>
        <p:nvPicPr>
          <p:cNvPr id="4" name="Picture 2"/>
          <p:cNvPicPr>
            <a:picLocks noChangeAspect="1" noChangeArrowheads="1"/>
          </p:cNvPicPr>
          <p:nvPr userDrawn="1"/>
        </p:nvPicPr>
        <p:blipFill>
          <a:blip r:embed="rId2" cstate="print"/>
          <a:srcRect/>
          <a:stretch>
            <a:fillRect/>
          </a:stretch>
        </p:blipFill>
        <p:spPr bwMode="auto">
          <a:xfrm>
            <a:off x="3841626" y="6373514"/>
            <a:ext cx="504825" cy="214313"/>
          </a:xfrm>
          <a:prstGeom prst="rect">
            <a:avLst/>
          </a:prstGeom>
          <a:noFill/>
          <a:ln w="9525">
            <a:noFill/>
            <a:miter lim="800000"/>
            <a:headEnd/>
            <a:tailEnd/>
          </a:ln>
        </p:spPr>
      </p:pic>
    </p:spTree>
    <p:extLst>
      <p:ext uri="{BB962C8B-B14F-4D97-AF65-F5344CB8AC3E}">
        <p14:creationId xmlns:p14="http://schemas.microsoft.com/office/powerpoint/2010/main" val="3701757676"/>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0075" y="312738"/>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smtClean="0"/>
              <a:t>Title text</a:t>
            </a:r>
          </a:p>
        </p:txBody>
      </p:sp>
      <p:sp>
        <p:nvSpPr>
          <p:cNvPr id="1027" name="Rectangle 3"/>
          <p:cNvSpPr>
            <a:spLocks noGrp="1" noChangeArrowheads="1"/>
          </p:cNvSpPr>
          <p:nvPr>
            <p:ph type="body" idx="1"/>
          </p:nvPr>
        </p:nvSpPr>
        <p:spPr bwMode="auto">
          <a:xfrm>
            <a:off x="600075" y="981075"/>
            <a:ext cx="8332788" cy="500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smtClean="0"/>
              <a:t>Text</a:t>
            </a:r>
          </a:p>
          <a:p>
            <a:pPr lvl="1"/>
            <a:r>
              <a:rPr lang="nl-NL" smtClean="0"/>
              <a:t>bullet 1</a:t>
            </a:r>
          </a:p>
          <a:p>
            <a:pPr lvl="2"/>
            <a:r>
              <a:rPr lang="nl-NL" smtClean="0"/>
              <a:t>bullet 2</a:t>
            </a:r>
          </a:p>
          <a:p>
            <a:pPr lvl="3"/>
            <a:r>
              <a:rPr lang="nl-NL" smtClean="0"/>
              <a:t>bullet 3</a:t>
            </a:r>
          </a:p>
          <a:p>
            <a:pPr lvl="4"/>
            <a:r>
              <a:rPr lang="nl-NL" smtClean="0"/>
              <a:t>bullet 4</a:t>
            </a:r>
          </a:p>
        </p:txBody>
      </p:sp>
      <p:sp>
        <p:nvSpPr>
          <p:cNvPr id="1028" name="Line 4"/>
          <p:cNvSpPr>
            <a:spLocks noChangeShapeType="1"/>
          </p:cNvSpPr>
          <p:nvPr/>
        </p:nvSpPr>
        <p:spPr bwMode="auto">
          <a:xfrm>
            <a:off x="600075" y="765175"/>
            <a:ext cx="8315325"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29" name="Line 5"/>
          <p:cNvSpPr>
            <a:spLocks noChangeShapeType="1"/>
          </p:cNvSpPr>
          <p:nvPr/>
        </p:nvSpPr>
        <p:spPr bwMode="auto">
          <a:xfrm flipV="1">
            <a:off x="2362200" y="6165850"/>
            <a:ext cx="6553200" cy="0"/>
          </a:xfrm>
          <a:prstGeom prst="line">
            <a:avLst/>
          </a:prstGeom>
          <a:noFill/>
          <a:ln w="19050">
            <a:solidFill>
              <a:schemeClr val="bg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s-ES"/>
          </a:p>
        </p:txBody>
      </p:sp>
      <p:sp>
        <p:nvSpPr>
          <p:cNvPr id="1030" name="Rectangle 7"/>
          <p:cNvSpPr>
            <a:spLocks noChangeArrowheads="1"/>
          </p:cNvSpPr>
          <p:nvPr/>
        </p:nvSpPr>
        <p:spPr bwMode="auto">
          <a:xfrm>
            <a:off x="8172450" y="6237288"/>
            <a:ext cx="72072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p>
            <a:pPr algn="r" eaLnBrk="0" hangingPunct="0"/>
            <a:fld id="{D0DDD049-9357-431D-8AA0-5C85CCC3CBCD}" type="slidenum">
              <a:rPr lang="de-AT" sz="1100" b="0"/>
              <a:pPr algn="r" eaLnBrk="0" hangingPunct="0"/>
              <a:t>‹Nº›</a:t>
            </a:fld>
            <a:r>
              <a:rPr lang="de-AT" sz="1100" b="0">
                <a:latin typeface="Times New Roman" pitchFamily="18" charset="0"/>
              </a:rPr>
              <a:t> </a:t>
            </a:r>
          </a:p>
        </p:txBody>
      </p:sp>
      <p:pic>
        <p:nvPicPr>
          <p:cNvPr id="1031" name="Picture 22" descr="CABI8VBP"/>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14350" y="6156325"/>
            <a:ext cx="6985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4" descr="courbe_et_logo_2_-_format_horizontal_copie"/>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844105" y="6256097"/>
            <a:ext cx="1439863"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1" descr="REN"/>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547664" y="6256097"/>
            <a:ext cx="1008527" cy="344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796" r:id="rId1"/>
    <p:sldLayoutId id="2147483795" r:id="rId2"/>
  </p:sldLayoutIdLst>
  <p:transition/>
  <p:timing>
    <p:tnLst>
      <p:par>
        <p:cTn id="1" dur="indefinite" restart="never" nodeType="tmRoot"/>
      </p:par>
    </p:tnLst>
  </p:timing>
  <p:txStyles>
    <p:titleStyle>
      <a:lvl1pPr algn="l" defTabSz="571500" rtl="0" eaLnBrk="0" fontAlgn="base" hangingPunct="0">
        <a:spcBef>
          <a:spcPct val="0"/>
        </a:spcBef>
        <a:spcAft>
          <a:spcPct val="0"/>
        </a:spcAft>
        <a:defRPr sz="2800" b="1">
          <a:solidFill>
            <a:schemeClr val="bg1"/>
          </a:solidFill>
          <a:latin typeface="+mj-lt"/>
          <a:ea typeface="+mj-ea"/>
          <a:cs typeface="+mj-cs"/>
        </a:defRPr>
      </a:lvl1pPr>
      <a:lvl2pPr algn="l" defTabSz="571500" rtl="0" eaLnBrk="0" fontAlgn="base" hangingPunct="0">
        <a:spcBef>
          <a:spcPct val="0"/>
        </a:spcBef>
        <a:spcAft>
          <a:spcPct val="0"/>
        </a:spcAft>
        <a:defRPr sz="2800" b="1">
          <a:solidFill>
            <a:schemeClr val="bg1"/>
          </a:solidFill>
          <a:latin typeface="Arial" charset="0"/>
        </a:defRPr>
      </a:lvl2pPr>
      <a:lvl3pPr algn="l" defTabSz="571500" rtl="0" eaLnBrk="0" fontAlgn="base" hangingPunct="0">
        <a:spcBef>
          <a:spcPct val="0"/>
        </a:spcBef>
        <a:spcAft>
          <a:spcPct val="0"/>
        </a:spcAft>
        <a:defRPr sz="2800" b="1">
          <a:solidFill>
            <a:schemeClr val="bg1"/>
          </a:solidFill>
          <a:latin typeface="Arial" charset="0"/>
        </a:defRPr>
      </a:lvl3pPr>
      <a:lvl4pPr algn="l" defTabSz="571500" rtl="0" eaLnBrk="0" fontAlgn="base" hangingPunct="0">
        <a:spcBef>
          <a:spcPct val="0"/>
        </a:spcBef>
        <a:spcAft>
          <a:spcPct val="0"/>
        </a:spcAft>
        <a:defRPr sz="2800" b="1">
          <a:solidFill>
            <a:schemeClr val="bg1"/>
          </a:solidFill>
          <a:latin typeface="Arial" charset="0"/>
        </a:defRPr>
      </a:lvl4pPr>
      <a:lvl5pPr algn="l" defTabSz="571500" rtl="0" eaLnBrk="0" fontAlgn="base" hangingPunct="0">
        <a:spcBef>
          <a:spcPct val="0"/>
        </a:spcBef>
        <a:spcAft>
          <a:spcPct val="0"/>
        </a:spcAft>
        <a:defRPr sz="2800" b="1">
          <a:solidFill>
            <a:schemeClr val="bg1"/>
          </a:solidFill>
          <a:latin typeface="Arial" charset="0"/>
        </a:defRPr>
      </a:lvl5pPr>
      <a:lvl6pPr marL="457200" algn="l" defTabSz="571500" rtl="0" eaLnBrk="0" fontAlgn="base" hangingPunct="0">
        <a:spcBef>
          <a:spcPct val="0"/>
        </a:spcBef>
        <a:spcAft>
          <a:spcPct val="0"/>
        </a:spcAft>
        <a:defRPr sz="2800" b="1">
          <a:solidFill>
            <a:schemeClr val="bg1"/>
          </a:solidFill>
          <a:latin typeface="Arial" charset="0"/>
        </a:defRPr>
      </a:lvl6pPr>
      <a:lvl7pPr marL="914400" algn="l" defTabSz="571500" rtl="0" eaLnBrk="0" fontAlgn="base" hangingPunct="0">
        <a:spcBef>
          <a:spcPct val="0"/>
        </a:spcBef>
        <a:spcAft>
          <a:spcPct val="0"/>
        </a:spcAft>
        <a:defRPr sz="2800" b="1">
          <a:solidFill>
            <a:schemeClr val="bg1"/>
          </a:solidFill>
          <a:latin typeface="Arial" charset="0"/>
        </a:defRPr>
      </a:lvl7pPr>
      <a:lvl8pPr marL="1371600" algn="l" defTabSz="571500" rtl="0" eaLnBrk="0" fontAlgn="base" hangingPunct="0">
        <a:spcBef>
          <a:spcPct val="0"/>
        </a:spcBef>
        <a:spcAft>
          <a:spcPct val="0"/>
        </a:spcAft>
        <a:defRPr sz="2800" b="1">
          <a:solidFill>
            <a:schemeClr val="bg1"/>
          </a:solidFill>
          <a:latin typeface="Arial" charset="0"/>
        </a:defRPr>
      </a:lvl8pPr>
      <a:lvl9pPr marL="1828800" algn="l" defTabSz="571500" rtl="0" eaLnBrk="0" fontAlgn="base" hangingPunct="0">
        <a:spcBef>
          <a:spcPct val="0"/>
        </a:spcBef>
        <a:spcAft>
          <a:spcPct val="0"/>
        </a:spcAft>
        <a:defRPr sz="2800" b="1">
          <a:solidFill>
            <a:schemeClr val="bg1"/>
          </a:solidFill>
          <a:latin typeface="Arial" charset="0"/>
        </a:defRPr>
      </a:lvl9pPr>
    </p:titleStyle>
    <p:bodyStyle>
      <a:lvl1pPr marL="457200" indent="-457200" algn="l" defTabSz="336550" rtl="0" eaLnBrk="0" fontAlgn="base" hangingPunct="0">
        <a:spcBef>
          <a:spcPct val="50000"/>
        </a:spcBef>
        <a:spcAft>
          <a:spcPct val="0"/>
        </a:spcAft>
        <a:buClr>
          <a:schemeClr val="tx2"/>
        </a:buClr>
        <a:buSzPct val="120000"/>
        <a:buFont typeface="Arial" charset="0"/>
        <a:defRPr sz="2400">
          <a:solidFill>
            <a:schemeClr val="bg1"/>
          </a:solidFill>
          <a:latin typeface="+mn-lt"/>
          <a:ea typeface="+mn-ea"/>
          <a:cs typeface="+mn-cs"/>
        </a:defRPr>
      </a:lvl1pPr>
      <a:lvl2pPr marL="647700" indent="-457200" algn="l" defTabSz="336550" rtl="0" eaLnBrk="0" fontAlgn="base" hangingPunct="0">
        <a:spcBef>
          <a:spcPct val="35000"/>
        </a:spcBef>
        <a:spcAft>
          <a:spcPct val="0"/>
        </a:spcAft>
        <a:buClr>
          <a:schemeClr val="tx2"/>
        </a:buClr>
        <a:buSzPct val="120000"/>
        <a:buFont typeface="Symbol" pitchFamily="18" charset="2"/>
        <a:buChar char="·"/>
        <a:defRPr sz="2400">
          <a:solidFill>
            <a:schemeClr val="bg1"/>
          </a:solidFill>
          <a:latin typeface="+mn-lt"/>
        </a:defRPr>
      </a:lvl2pPr>
      <a:lvl3pPr marL="1047750" indent="-381000" algn="l" defTabSz="336550" rtl="0" eaLnBrk="0" fontAlgn="base" hangingPunct="0">
        <a:spcBef>
          <a:spcPct val="25000"/>
        </a:spcBef>
        <a:spcAft>
          <a:spcPct val="0"/>
        </a:spcAft>
        <a:buClr>
          <a:schemeClr val="tx2"/>
        </a:buClr>
        <a:buSzPct val="85000"/>
        <a:buFont typeface="Symbol" pitchFamily="18" charset="2"/>
        <a:buChar char="¨"/>
        <a:defRPr sz="2000">
          <a:solidFill>
            <a:schemeClr val="bg1"/>
          </a:solidFill>
          <a:latin typeface="+mn-lt"/>
        </a:defRPr>
      </a:lvl3pPr>
      <a:lvl4pPr marL="152400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4pPr>
      <a:lvl5pPr marL="20002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5pPr>
      <a:lvl6pPr marL="24574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6pPr>
      <a:lvl7pPr marL="29146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7pPr>
      <a:lvl8pPr marL="33718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8pPr>
      <a:lvl9pPr marL="3829050" indent="-381000" algn="l" defTabSz="336550" rtl="0" eaLnBrk="0" fontAlgn="base" hangingPunct="0">
        <a:spcBef>
          <a:spcPct val="15000"/>
        </a:spcBef>
        <a:spcAft>
          <a:spcPct val="0"/>
        </a:spcAft>
        <a:buClr>
          <a:schemeClr val="tx2"/>
        </a:buClr>
        <a:buSzPct val="90000"/>
        <a:buFont typeface="Symbol" pitchFamily="18" charset="2"/>
        <a:buChar char="-"/>
        <a:defRPr sz="2000">
          <a:solidFill>
            <a:schemeClr val="bg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3.emf"/><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5.emf"/><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16.emf"/></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9.emf"/><Relationship Id="rId4" Type="http://schemas.openxmlformats.org/officeDocument/2006/relationships/image" Target="../media/image18.emf"/></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1.emf"/><Relationship Id="rId4" Type="http://schemas.openxmlformats.org/officeDocument/2006/relationships/image" Target="../media/image20.emf"/></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ign.ren.pt/" TargetMode="External"/><Relationship Id="rId4" Type="http://schemas.openxmlformats.org/officeDocument/2006/relationships/hyperlink" Target="http://www.dgeg.pt/" TargetMode="Externa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developpement-durable.gouv.fr/Liste-des-fournisseurs-autorises.html" TargetMode="Externa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sz="quarter"/>
          </p:nvPr>
        </p:nvSpPr>
        <p:spPr/>
        <p:txBody>
          <a:bodyPr/>
          <a:lstStyle/>
          <a:p>
            <a:r>
              <a:rPr lang="de-DE" smtClean="0"/>
              <a:t/>
            </a:r>
            <a:br>
              <a:rPr lang="de-DE" smtClean="0"/>
            </a:br>
            <a:endParaRPr lang="de-DE" smtClean="0"/>
          </a:p>
        </p:txBody>
      </p:sp>
      <p:sp>
        <p:nvSpPr>
          <p:cNvPr id="3075" name="Rectangle 5"/>
          <p:cNvSpPr>
            <a:spLocks noGrp="1" noChangeArrowheads="1"/>
          </p:cNvSpPr>
          <p:nvPr>
            <p:ph type="subTitle" sz="quarter" idx="1"/>
          </p:nvPr>
        </p:nvSpPr>
        <p:spPr>
          <a:xfrm>
            <a:off x="838200" y="5410200"/>
            <a:ext cx="7405688" cy="733425"/>
          </a:xfrm>
        </p:spPr>
        <p:txBody>
          <a:bodyPr/>
          <a:lstStyle/>
          <a:p>
            <a:pPr algn="ctr"/>
            <a:r>
              <a:rPr lang="en-US" sz="2000" dirty="0"/>
              <a:t>25</a:t>
            </a:r>
            <a:r>
              <a:rPr lang="en-US" sz="2000" baseline="30000" dirty="0"/>
              <a:t>th</a:t>
            </a:r>
            <a:r>
              <a:rPr lang="en-US" sz="2000" dirty="0"/>
              <a:t> IG meeting</a:t>
            </a:r>
          </a:p>
          <a:p>
            <a:pPr algn="ctr"/>
            <a:r>
              <a:rPr lang="en-US" sz="2000" dirty="0" smtClean="0">
                <a:solidFill>
                  <a:schemeClr val="tx2"/>
                </a:solidFill>
              </a:rPr>
              <a:t>13</a:t>
            </a:r>
            <a:r>
              <a:rPr lang="en-US" sz="2000" baseline="30000" dirty="0" smtClean="0">
                <a:solidFill>
                  <a:schemeClr val="tx2"/>
                </a:solidFill>
              </a:rPr>
              <a:t>th</a:t>
            </a:r>
            <a:r>
              <a:rPr lang="en-US" sz="2000" dirty="0" smtClean="0">
                <a:solidFill>
                  <a:schemeClr val="tx2"/>
                </a:solidFill>
              </a:rPr>
              <a:t> December 2013</a:t>
            </a:r>
          </a:p>
        </p:txBody>
      </p:sp>
      <p:sp>
        <p:nvSpPr>
          <p:cNvPr id="3076" name="Text Box 3"/>
          <p:cNvSpPr txBox="1">
            <a:spLocks noChangeArrowheads="1"/>
          </p:cNvSpPr>
          <p:nvPr/>
        </p:nvSpPr>
        <p:spPr bwMode="blackWhite">
          <a:xfrm>
            <a:off x="762000" y="4724400"/>
            <a:ext cx="7620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type="none" w="med" len="lg"/>
              </a14:hiddenLine>
            </a:ext>
          </a:extLst>
        </p:spPr>
        <p:txBody>
          <a:bodyPr lIns="0" tIns="0" rIns="0" bIns="0">
            <a:spAutoFit/>
          </a:bodyPr>
          <a:lstStyle>
            <a:lvl1pPr eaLnBrk="0" hangingPunct="0">
              <a:defRPr sz="2400" b="1">
                <a:solidFill>
                  <a:schemeClr val="bg1"/>
                </a:solidFill>
                <a:latin typeface="Arial" charset="0"/>
                <a:cs typeface="Arial" charset="0"/>
              </a:defRPr>
            </a:lvl1pPr>
            <a:lvl2pPr marL="742950" indent="-285750" eaLnBrk="0" hangingPunct="0">
              <a:defRPr sz="2400" b="1">
                <a:solidFill>
                  <a:schemeClr val="bg1"/>
                </a:solidFill>
                <a:latin typeface="Arial" charset="0"/>
                <a:cs typeface="Arial" charset="0"/>
              </a:defRPr>
            </a:lvl2pPr>
            <a:lvl3pPr marL="1143000" indent="-228600" eaLnBrk="0" hangingPunct="0">
              <a:defRPr sz="2400" b="1">
                <a:solidFill>
                  <a:schemeClr val="bg1"/>
                </a:solidFill>
                <a:latin typeface="Arial" charset="0"/>
                <a:cs typeface="Arial" charset="0"/>
              </a:defRPr>
            </a:lvl3pPr>
            <a:lvl4pPr marL="1600200" indent="-228600" eaLnBrk="0" hangingPunct="0">
              <a:defRPr sz="2400" b="1">
                <a:solidFill>
                  <a:schemeClr val="bg1"/>
                </a:solidFill>
                <a:latin typeface="Arial" charset="0"/>
                <a:cs typeface="Arial" charset="0"/>
              </a:defRPr>
            </a:lvl4pPr>
            <a:lvl5pPr marL="2057400" indent="-228600" eaLnBrk="0" hangingPunct="0">
              <a:defRPr sz="2400" b="1">
                <a:solidFill>
                  <a:schemeClr val="bg1"/>
                </a:solidFill>
                <a:latin typeface="Arial" charset="0"/>
                <a:cs typeface="Arial" charset="0"/>
              </a:defRPr>
            </a:lvl5pPr>
            <a:lvl6pPr marL="2514600" indent="-228600" eaLnBrk="0" fontAlgn="base" hangingPunct="0">
              <a:spcBef>
                <a:spcPct val="0"/>
              </a:spcBef>
              <a:spcAft>
                <a:spcPct val="0"/>
              </a:spcAft>
              <a:defRPr sz="2400" b="1">
                <a:solidFill>
                  <a:schemeClr val="bg1"/>
                </a:solidFill>
                <a:latin typeface="Arial" charset="0"/>
                <a:cs typeface="Arial" charset="0"/>
              </a:defRPr>
            </a:lvl6pPr>
            <a:lvl7pPr marL="2971800" indent="-228600" eaLnBrk="0" fontAlgn="base" hangingPunct="0">
              <a:spcBef>
                <a:spcPct val="0"/>
              </a:spcBef>
              <a:spcAft>
                <a:spcPct val="0"/>
              </a:spcAft>
              <a:defRPr sz="2400" b="1">
                <a:solidFill>
                  <a:schemeClr val="bg1"/>
                </a:solidFill>
                <a:latin typeface="Arial" charset="0"/>
                <a:cs typeface="Arial" charset="0"/>
              </a:defRPr>
            </a:lvl7pPr>
            <a:lvl8pPr marL="3429000" indent="-228600" eaLnBrk="0" fontAlgn="base" hangingPunct="0">
              <a:spcBef>
                <a:spcPct val="0"/>
              </a:spcBef>
              <a:spcAft>
                <a:spcPct val="0"/>
              </a:spcAft>
              <a:defRPr sz="2400" b="1">
                <a:solidFill>
                  <a:schemeClr val="bg1"/>
                </a:solidFill>
                <a:latin typeface="Arial" charset="0"/>
                <a:cs typeface="Arial" charset="0"/>
              </a:defRPr>
            </a:lvl8pPr>
            <a:lvl9pPr marL="3886200" indent="-228600" eaLnBrk="0" fontAlgn="base" hangingPunct="0">
              <a:spcBef>
                <a:spcPct val="0"/>
              </a:spcBef>
              <a:spcAft>
                <a:spcPct val="0"/>
              </a:spcAft>
              <a:defRPr sz="2400" b="1">
                <a:solidFill>
                  <a:schemeClr val="bg1"/>
                </a:solidFill>
                <a:latin typeface="Arial" charset="0"/>
                <a:cs typeface="Arial" charset="0"/>
              </a:defRPr>
            </a:lvl9pPr>
          </a:lstStyle>
          <a:p>
            <a:pPr algn="ctr">
              <a:spcBef>
                <a:spcPct val="50000"/>
              </a:spcBef>
            </a:pPr>
            <a:endParaRPr lang="en-US">
              <a:solidFill>
                <a:srgbClr val="000000"/>
              </a:solidFill>
              <a:latin typeface="Times New Roman" pitchFamily="18" charset="0"/>
            </a:endParaRPr>
          </a:p>
        </p:txBody>
      </p:sp>
      <p:sp>
        <p:nvSpPr>
          <p:cNvPr id="3077" name="Rectangle 6"/>
          <p:cNvSpPr>
            <a:spLocks noChangeArrowheads="1"/>
          </p:cNvSpPr>
          <p:nvPr/>
        </p:nvSpPr>
        <p:spPr bwMode="auto">
          <a:xfrm>
            <a:off x="958850" y="3200400"/>
            <a:ext cx="7200900"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defTabSz="571500" eaLnBrk="0" hangingPunct="0">
              <a:lnSpc>
                <a:spcPct val="120000"/>
              </a:lnSpc>
            </a:pPr>
            <a:r>
              <a:rPr lang="en-GB" sz="3000" dirty="0" err="1" smtClean="0"/>
              <a:t>Enagás</a:t>
            </a:r>
            <a:r>
              <a:rPr lang="en-GB" sz="3000" dirty="0" smtClean="0"/>
              <a:t>, REN and </a:t>
            </a:r>
            <a:r>
              <a:rPr lang="en-GB" sz="3000" dirty="0"/>
              <a:t>TIGF</a:t>
            </a:r>
          </a:p>
          <a:p>
            <a:pPr algn="ctr" defTabSz="571500" eaLnBrk="0" hangingPunct="0">
              <a:lnSpc>
                <a:spcPct val="120000"/>
              </a:lnSpc>
            </a:pPr>
            <a:r>
              <a:rPr lang="en-GB" sz="3000" dirty="0" smtClean="0">
                <a:solidFill>
                  <a:schemeClr val="tx2"/>
                </a:solidFill>
              </a:rPr>
              <a:t>Issues to be discussed</a:t>
            </a:r>
            <a:endParaRPr lang="en-GB" sz="3000" dirty="0">
              <a:solidFill>
                <a:schemeClr val="tx2"/>
              </a:solidFill>
            </a:endParaRPr>
          </a:p>
          <a:p>
            <a:pPr algn="ctr" defTabSz="571500" eaLnBrk="0" hangingPunct="0">
              <a:lnSpc>
                <a:spcPct val="120000"/>
              </a:lnSpc>
            </a:pPr>
            <a:endParaRPr lang="en-GB" sz="30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4" y="333375"/>
            <a:ext cx="865244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Capacity between Spain and France (2014)</a:t>
            </a:r>
            <a:endParaRPr lang="fr-FR" sz="2800" dirty="0"/>
          </a:p>
        </p:txBody>
      </p:sp>
      <p:sp>
        <p:nvSpPr>
          <p:cNvPr id="2" name="1 CuadroTexto"/>
          <p:cNvSpPr txBox="1"/>
          <p:nvPr/>
        </p:nvSpPr>
        <p:spPr>
          <a:xfrm>
            <a:off x="611560" y="908720"/>
            <a:ext cx="6192688" cy="400110"/>
          </a:xfrm>
          <a:prstGeom prst="rect">
            <a:avLst/>
          </a:prstGeom>
          <a:noFill/>
        </p:spPr>
        <p:txBody>
          <a:bodyPr wrap="square" rtlCol="0">
            <a:spAutoFit/>
          </a:bodyPr>
          <a:lstStyle/>
          <a:p>
            <a:r>
              <a:rPr lang="en-GB" sz="2000" dirty="0" smtClean="0">
                <a:solidFill>
                  <a:schemeClr val="tx2"/>
                </a:solidFill>
              </a:rPr>
              <a:t>SPAIN </a:t>
            </a:r>
            <a:r>
              <a:rPr lang="en-GB" sz="2000" dirty="0" smtClean="0">
                <a:solidFill>
                  <a:schemeClr val="tx2"/>
                </a:solidFill>
                <a:sym typeface="Wingdings" panose="05000000000000000000" pitchFamily="2" charset="2"/>
              </a:rPr>
              <a:t> FRANCE (unbundled capacity)</a:t>
            </a:r>
            <a:endParaRPr lang="en-GB" sz="2000" dirty="0">
              <a:solidFill>
                <a:schemeClr val="tx2"/>
              </a:solidFill>
            </a:endParaRPr>
          </a:p>
        </p:txBody>
      </p:sp>
      <p:sp>
        <p:nvSpPr>
          <p:cNvPr id="8" name="7 CuadroTexto"/>
          <p:cNvSpPr txBox="1"/>
          <p:nvPr/>
        </p:nvSpPr>
        <p:spPr>
          <a:xfrm>
            <a:off x="611560" y="3028890"/>
            <a:ext cx="6192688" cy="400110"/>
          </a:xfrm>
          <a:prstGeom prst="rect">
            <a:avLst/>
          </a:prstGeom>
          <a:noFill/>
        </p:spPr>
        <p:txBody>
          <a:bodyPr wrap="square" rtlCol="0">
            <a:spAutoFit/>
          </a:bodyPr>
          <a:lstStyle/>
          <a:p>
            <a:r>
              <a:rPr lang="en-GB" sz="2000" dirty="0" smtClean="0">
                <a:solidFill>
                  <a:schemeClr val="tx2"/>
                </a:solidFill>
                <a:sym typeface="Wingdings" panose="05000000000000000000" pitchFamily="2" charset="2"/>
              </a:rPr>
              <a:t>FRANCE  SPAIN (unbundled capacity)</a:t>
            </a:r>
            <a:endParaRPr lang="en-GB" sz="2000" dirty="0">
              <a:solidFill>
                <a:schemeClr val="tx2"/>
              </a:solidFill>
            </a:endParaRPr>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77" y="1614254"/>
            <a:ext cx="8875538" cy="745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CuadroTexto"/>
          <p:cNvSpPr txBox="1"/>
          <p:nvPr/>
        </p:nvSpPr>
        <p:spPr>
          <a:xfrm>
            <a:off x="600074" y="5589588"/>
            <a:ext cx="4403974" cy="307777"/>
          </a:xfrm>
          <a:prstGeom prst="rect">
            <a:avLst/>
          </a:prstGeom>
          <a:noFill/>
        </p:spPr>
        <p:txBody>
          <a:bodyPr wrap="square" rtlCol="0">
            <a:spAutoFit/>
          </a:bodyPr>
          <a:lstStyle/>
          <a:p>
            <a:r>
              <a:rPr lang="en-GB" sz="1400" b="0" i="1" dirty="0" smtClean="0"/>
              <a:t>Note that the figures are provided at 0ºC</a:t>
            </a:r>
            <a:endParaRPr lang="en-GB" sz="1400" b="0" i="1" dirty="0"/>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3573016"/>
            <a:ext cx="8987557" cy="864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9887341"/>
      </p:ext>
    </p:extLst>
  </p:cSld>
  <p:clrMapOvr>
    <a:masterClrMapping/>
  </p:clrMapOvr>
  <p:transition>
    <p:cut/>
    <p:sndAc>
      <p:stSnd>
        <p:snd r:embed="rId3"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4" y="333375"/>
            <a:ext cx="865244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Enagas-REN Technical capacities</a:t>
            </a:r>
            <a:endParaRPr lang="fr-FR" sz="2800" dirty="0"/>
          </a:p>
        </p:txBody>
      </p:sp>
      <p:sp>
        <p:nvSpPr>
          <p:cNvPr id="11" name="Rectangle 2"/>
          <p:cNvSpPr txBox="1">
            <a:spLocks noChangeArrowheads="1"/>
          </p:cNvSpPr>
          <p:nvPr/>
        </p:nvSpPr>
        <p:spPr bwMode="auto">
          <a:xfrm>
            <a:off x="611560" y="775749"/>
            <a:ext cx="8256699"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1800" dirty="0" smtClean="0">
                <a:solidFill>
                  <a:schemeClr val="tx2"/>
                </a:solidFill>
              </a:rPr>
              <a:t>Badajoz/Campo Maior: Spain </a:t>
            </a:r>
            <a:r>
              <a:rPr lang="en-US" sz="1800" dirty="0" smtClean="0">
                <a:solidFill>
                  <a:schemeClr val="tx2"/>
                </a:solidFill>
                <a:sym typeface="Wingdings" panose="05000000000000000000" pitchFamily="2" charset="2"/>
              </a:rPr>
              <a:t> Portugal</a:t>
            </a:r>
            <a:endParaRPr lang="fr-FR" sz="1800" dirty="0">
              <a:solidFill>
                <a:schemeClr val="tx2"/>
              </a:solidFill>
            </a:endParaRPr>
          </a:p>
        </p:txBody>
      </p:sp>
      <p:pic>
        <p:nvPicPr>
          <p:cNvPr id="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0" y="1183297"/>
            <a:ext cx="4058280" cy="1122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2"/>
          <p:cNvSpPr txBox="1">
            <a:spLocks noChangeArrowheads="1"/>
          </p:cNvSpPr>
          <p:nvPr/>
        </p:nvSpPr>
        <p:spPr bwMode="auto">
          <a:xfrm>
            <a:off x="6673171" y="865175"/>
            <a:ext cx="2016224" cy="288032"/>
          </a:xfrm>
          <a:prstGeom prst="rect">
            <a:avLst/>
          </a:prstGeom>
          <a:noFill/>
          <a:ln>
            <a:noFill/>
          </a:ln>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1600" i="1" dirty="0" smtClean="0">
                <a:solidFill>
                  <a:schemeClr val="bg2">
                    <a:lumMod val="50000"/>
                  </a:schemeClr>
                </a:solidFill>
              </a:rPr>
              <a:t>Actual capacities</a:t>
            </a:r>
            <a:endParaRPr lang="fr-FR" sz="1600" i="1" dirty="0">
              <a:solidFill>
                <a:schemeClr val="bg2">
                  <a:lumMod val="50000"/>
                </a:schemeClr>
              </a:solidFill>
            </a:endParaRPr>
          </a:p>
        </p:txBody>
      </p:sp>
      <p:sp>
        <p:nvSpPr>
          <p:cNvPr id="14" name="13 CuadroTexto"/>
          <p:cNvSpPr txBox="1"/>
          <p:nvPr/>
        </p:nvSpPr>
        <p:spPr>
          <a:xfrm>
            <a:off x="4916662" y="2301560"/>
            <a:ext cx="3960440" cy="507831"/>
          </a:xfrm>
          <a:prstGeom prst="rect">
            <a:avLst/>
          </a:prstGeom>
          <a:noFill/>
        </p:spPr>
        <p:txBody>
          <a:bodyPr wrap="square" rtlCol="0">
            <a:spAutoFit/>
          </a:bodyPr>
          <a:lstStyle/>
          <a:p>
            <a:r>
              <a:rPr lang="en-US" sz="900" b="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 When the delivery pressure at the border is 80 bar the maximum physical capacity is 128 GWh 					</a:t>
            </a:r>
          </a:p>
        </p:txBody>
      </p:sp>
      <p:sp>
        <p:nvSpPr>
          <p:cNvPr id="15" name="14 Rectángulo"/>
          <p:cNvSpPr/>
          <p:nvPr/>
        </p:nvSpPr>
        <p:spPr>
          <a:xfrm>
            <a:off x="251520" y="5661248"/>
            <a:ext cx="2172390" cy="246221"/>
          </a:xfrm>
          <a:prstGeom prst="rect">
            <a:avLst/>
          </a:prstGeom>
        </p:spPr>
        <p:txBody>
          <a:bodyPr wrap="none">
            <a:spAutoFit/>
          </a:bodyPr>
          <a:lstStyle/>
          <a:p>
            <a:r>
              <a:rPr lang="en-GB" sz="1000" dirty="0" smtClean="0">
                <a:solidFill>
                  <a:schemeClr val="accent4">
                    <a:lumMod val="10000"/>
                  </a:schemeClr>
                </a:solidFill>
              </a:rPr>
              <a:t>Capacities are calculated at 25ºC</a:t>
            </a:r>
            <a:endParaRPr lang="es-ES" sz="1000" dirty="0">
              <a:solidFill>
                <a:schemeClr val="accent4">
                  <a:lumMod val="10000"/>
                </a:schemeClr>
              </a:solidFill>
            </a:endParaRPr>
          </a:p>
        </p:txBody>
      </p:sp>
      <p:pic>
        <p:nvPicPr>
          <p:cNvPr id="1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299" y="2773573"/>
            <a:ext cx="8879021" cy="2868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0538860"/>
      </p:ext>
    </p:extLst>
  </p:cSld>
  <p:clrMapOvr>
    <a:masterClrMapping/>
  </p:clrMapOvr>
  <p:transition>
    <p:cut/>
    <p:sndAc>
      <p:stSnd>
        <p:snd r:embed="rId3"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4" y="333375"/>
            <a:ext cx="865244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a:t>
            </a:r>
            <a:r>
              <a:rPr lang="en-GB" sz="2800" dirty="0"/>
              <a:t>Enagas-REN Technical capacities</a:t>
            </a:r>
            <a:endParaRPr lang="fr-FR" sz="2800" dirty="0"/>
          </a:p>
        </p:txBody>
      </p:sp>
      <p:sp>
        <p:nvSpPr>
          <p:cNvPr id="18" name="Rectangle 2"/>
          <p:cNvSpPr txBox="1">
            <a:spLocks noChangeArrowheads="1"/>
          </p:cNvSpPr>
          <p:nvPr/>
        </p:nvSpPr>
        <p:spPr bwMode="auto">
          <a:xfrm>
            <a:off x="612650" y="764704"/>
            <a:ext cx="8256699"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1800" dirty="0" smtClean="0">
                <a:solidFill>
                  <a:schemeClr val="tx2"/>
                </a:solidFill>
              </a:rPr>
              <a:t>Badajoz/Campo Maior: Portugal </a:t>
            </a:r>
            <a:r>
              <a:rPr lang="en-US" sz="1800" dirty="0" smtClean="0">
                <a:solidFill>
                  <a:schemeClr val="tx2"/>
                </a:solidFill>
                <a:sym typeface="Wingdings" panose="05000000000000000000" pitchFamily="2" charset="2"/>
              </a:rPr>
              <a:t> Spain</a:t>
            </a:r>
            <a:endParaRPr lang="fr-FR" sz="1800" dirty="0">
              <a:solidFill>
                <a:schemeClr val="tx2"/>
              </a:solidFill>
            </a:endParaRPr>
          </a:p>
        </p:txBody>
      </p:sp>
      <p:sp>
        <p:nvSpPr>
          <p:cNvPr id="19" name="Rectangle 2"/>
          <p:cNvSpPr txBox="1">
            <a:spLocks noChangeArrowheads="1"/>
          </p:cNvSpPr>
          <p:nvPr/>
        </p:nvSpPr>
        <p:spPr bwMode="auto">
          <a:xfrm>
            <a:off x="6673171" y="774539"/>
            <a:ext cx="2016224" cy="288032"/>
          </a:xfrm>
          <a:prstGeom prst="rect">
            <a:avLst/>
          </a:prstGeom>
          <a:solidFill>
            <a:schemeClr val="tx1"/>
          </a:solidFill>
          <a:ln>
            <a:noFill/>
          </a:ln>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1600" i="1" dirty="0" smtClean="0">
                <a:solidFill>
                  <a:schemeClr val="bg2">
                    <a:lumMod val="50000"/>
                  </a:schemeClr>
                </a:solidFill>
              </a:rPr>
              <a:t>Actual capacities</a:t>
            </a:r>
            <a:endParaRPr lang="fr-FR" sz="1600" i="1" dirty="0">
              <a:solidFill>
                <a:schemeClr val="bg2">
                  <a:lumMod val="50000"/>
                </a:schemeClr>
              </a:solidFill>
            </a:endParaRPr>
          </a:p>
        </p:txBody>
      </p:sp>
      <p:pic>
        <p:nvPicPr>
          <p:cNvPr id="2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1088120"/>
            <a:ext cx="3840113" cy="1161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20 Rectángulo"/>
          <p:cNvSpPr/>
          <p:nvPr/>
        </p:nvSpPr>
        <p:spPr>
          <a:xfrm>
            <a:off x="251520" y="5890620"/>
            <a:ext cx="2172390" cy="246221"/>
          </a:xfrm>
          <a:prstGeom prst="rect">
            <a:avLst/>
          </a:prstGeom>
        </p:spPr>
        <p:txBody>
          <a:bodyPr wrap="none">
            <a:spAutoFit/>
          </a:bodyPr>
          <a:lstStyle/>
          <a:p>
            <a:r>
              <a:rPr lang="en-GB" sz="1000" dirty="0" smtClean="0">
                <a:solidFill>
                  <a:schemeClr val="accent4">
                    <a:lumMod val="10000"/>
                  </a:schemeClr>
                </a:solidFill>
              </a:rPr>
              <a:t>Capacities are calculated at 25ºC</a:t>
            </a:r>
            <a:endParaRPr lang="es-ES" sz="1000" dirty="0">
              <a:solidFill>
                <a:schemeClr val="accent4">
                  <a:lumMod val="10000"/>
                </a:schemeClr>
              </a:solidFill>
            </a:endParaRPr>
          </a:p>
        </p:txBody>
      </p:sp>
      <p:pic>
        <p:nvPicPr>
          <p:cNvPr id="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4" y="2412806"/>
            <a:ext cx="8418391" cy="347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4121522"/>
      </p:ext>
    </p:extLst>
  </p:cSld>
  <p:clrMapOvr>
    <a:masterClrMapping/>
  </p:clrMapOvr>
  <p:transition>
    <p:cut/>
    <p:sndAc>
      <p:stSnd>
        <p:snd r:embed="rId3" name="chimes.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4" y="333375"/>
            <a:ext cx="865244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a:t>
            </a:r>
            <a:r>
              <a:rPr lang="en-GB" sz="2800" dirty="0"/>
              <a:t>Enagas-REN Technical capacities</a:t>
            </a:r>
            <a:endParaRPr lang="fr-FR" sz="2800" dirty="0"/>
          </a:p>
        </p:txBody>
      </p:sp>
      <p:sp>
        <p:nvSpPr>
          <p:cNvPr id="10" name="Rectangle 2"/>
          <p:cNvSpPr txBox="1">
            <a:spLocks noChangeArrowheads="1"/>
          </p:cNvSpPr>
          <p:nvPr/>
        </p:nvSpPr>
        <p:spPr bwMode="auto">
          <a:xfrm>
            <a:off x="612650" y="764704"/>
            <a:ext cx="8256699"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1800" dirty="0" err="1" smtClean="0">
                <a:solidFill>
                  <a:schemeClr val="tx2"/>
                </a:solidFill>
              </a:rPr>
              <a:t>Valença</a:t>
            </a:r>
            <a:r>
              <a:rPr lang="en-US" sz="1800" dirty="0" smtClean="0">
                <a:solidFill>
                  <a:schemeClr val="tx2"/>
                </a:solidFill>
              </a:rPr>
              <a:t> do Minho/</a:t>
            </a:r>
            <a:r>
              <a:rPr lang="en-US" sz="1800" dirty="0" err="1" smtClean="0">
                <a:solidFill>
                  <a:schemeClr val="tx2"/>
                </a:solidFill>
              </a:rPr>
              <a:t>Tuy</a:t>
            </a:r>
            <a:r>
              <a:rPr lang="en-US" sz="1800" dirty="0" smtClean="0">
                <a:solidFill>
                  <a:schemeClr val="tx2"/>
                </a:solidFill>
              </a:rPr>
              <a:t>: Spain </a:t>
            </a:r>
            <a:r>
              <a:rPr lang="en-US" sz="1800" dirty="0" smtClean="0">
                <a:solidFill>
                  <a:schemeClr val="tx2"/>
                </a:solidFill>
                <a:sym typeface="Wingdings" panose="05000000000000000000" pitchFamily="2" charset="2"/>
              </a:rPr>
              <a:t> Portugal</a:t>
            </a:r>
            <a:endParaRPr lang="fr-FR" sz="1800" dirty="0">
              <a:solidFill>
                <a:schemeClr val="tx2"/>
              </a:solidFill>
            </a:endParaRPr>
          </a:p>
        </p:txBody>
      </p:sp>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1092625"/>
            <a:ext cx="4086597" cy="1163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2"/>
          <p:cNvSpPr txBox="1">
            <a:spLocks noChangeArrowheads="1"/>
          </p:cNvSpPr>
          <p:nvPr/>
        </p:nvSpPr>
        <p:spPr bwMode="auto">
          <a:xfrm>
            <a:off x="6673171" y="777872"/>
            <a:ext cx="2016224" cy="288032"/>
          </a:xfrm>
          <a:prstGeom prst="rect">
            <a:avLst/>
          </a:prstGeom>
          <a:solidFill>
            <a:schemeClr val="tx1"/>
          </a:solidFill>
          <a:ln>
            <a:noFill/>
          </a:ln>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1600" i="1" dirty="0" smtClean="0">
                <a:solidFill>
                  <a:schemeClr val="bg2">
                    <a:lumMod val="50000"/>
                  </a:schemeClr>
                </a:solidFill>
              </a:rPr>
              <a:t>Actual capacities</a:t>
            </a:r>
            <a:endParaRPr lang="fr-FR" sz="1600" i="1" dirty="0">
              <a:solidFill>
                <a:schemeClr val="bg2">
                  <a:lumMod val="50000"/>
                </a:schemeClr>
              </a:solidFill>
            </a:endParaRPr>
          </a:p>
        </p:txBody>
      </p:sp>
      <p:pic>
        <p:nvPicPr>
          <p:cNvPr id="1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425" y="2298529"/>
            <a:ext cx="8678047" cy="3592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13 Rectángulo"/>
          <p:cNvSpPr/>
          <p:nvPr/>
        </p:nvSpPr>
        <p:spPr>
          <a:xfrm>
            <a:off x="251520" y="5919083"/>
            <a:ext cx="2172390" cy="246221"/>
          </a:xfrm>
          <a:prstGeom prst="rect">
            <a:avLst/>
          </a:prstGeom>
        </p:spPr>
        <p:txBody>
          <a:bodyPr wrap="none">
            <a:spAutoFit/>
          </a:bodyPr>
          <a:lstStyle/>
          <a:p>
            <a:r>
              <a:rPr lang="en-GB" sz="1000" dirty="0" smtClean="0">
                <a:solidFill>
                  <a:schemeClr val="accent4">
                    <a:lumMod val="10000"/>
                  </a:schemeClr>
                </a:solidFill>
              </a:rPr>
              <a:t>Capacities are calculated at 25ºC</a:t>
            </a:r>
            <a:endParaRPr lang="es-ES" sz="1000" dirty="0">
              <a:solidFill>
                <a:schemeClr val="accent4">
                  <a:lumMod val="10000"/>
                </a:schemeClr>
              </a:solidFill>
            </a:endParaRPr>
          </a:p>
        </p:txBody>
      </p:sp>
    </p:spTree>
    <p:extLst>
      <p:ext uri="{BB962C8B-B14F-4D97-AF65-F5344CB8AC3E}">
        <p14:creationId xmlns:p14="http://schemas.microsoft.com/office/powerpoint/2010/main" val="3104612917"/>
      </p:ext>
    </p:extLst>
  </p:cSld>
  <p:clrMapOvr>
    <a:masterClrMapping/>
  </p:clrMapOvr>
  <p:transition>
    <p:cut/>
    <p:sndAc>
      <p:stSnd>
        <p:snd r:embed="rId3"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4" y="333375"/>
            <a:ext cx="865244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a:t>
            </a:r>
            <a:r>
              <a:rPr lang="en-GB" sz="2800" dirty="0"/>
              <a:t>Enagas-REN Technical capacities</a:t>
            </a:r>
            <a:endParaRPr lang="fr-FR" sz="2800" dirty="0"/>
          </a:p>
        </p:txBody>
      </p:sp>
      <p:sp>
        <p:nvSpPr>
          <p:cNvPr id="15" name="Rectangle 2"/>
          <p:cNvSpPr txBox="1">
            <a:spLocks noChangeArrowheads="1"/>
          </p:cNvSpPr>
          <p:nvPr/>
        </p:nvSpPr>
        <p:spPr bwMode="auto">
          <a:xfrm>
            <a:off x="612651" y="767040"/>
            <a:ext cx="4679430"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US" sz="1800" dirty="0" err="1" smtClean="0">
                <a:solidFill>
                  <a:schemeClr val="tx2"/>
                </a:solidFill>
              </a:rPr>
              <a:t>Valença</a:t>
            </a:r>
            <a:r>
              <a:rPr lang="en-US" sz="1800" dirty="0" smtClean="0">
                <a:solidFill>
                  <a:schemeClr val="tx2"/>
                </a:solidFill>
              </a:rPr>
              <a:t> do Minho/</a:t>
            </a:r>
            <a:r>
              <a:rPr lang="en-US" sz="1800" dirty="0" err="1" smtClean="0">
                <a:solidFill>
                  <a:schemeClr val="tx2"/>
                </a:solidFill>
              </a:rPr>
              <a:t>Tuy</a:t>
            </a:r>
            <a:r>
              <a:rPr lang="en-US" sz="1800" dirty="0" smtClean="0">
                <a:solidFill>
                  <a:schemeClr val="tx2"/>
                </a:solidFill>
              </a:rPr>
              <a:t>: Portugal </a:t>
            </a:r>
            <a:r>
              <a:rPr lang="en-US" sz="1800" dirty="0" smtClean="0">
                <a:solidFill>
                  <a:schemeClr val="tx2"/>
                </a:solidFill>
                <a:sym typeface="Wingdings" panose="05000000000000000000" pitchFamily="2" charset="2"/>
              </a:rPr>
              <a:t> Spain</a:t>
            </a:r>
            <a:endParaRPr lang="fr-FR" sz="1800" dirty="0">
              <a:solidFill>
                <a:schemeClr val="tx2"/>
              </a:solidFill>
            </a:endParaRPr>
          </a:p>
        </p:txBody>
      </p:sp>
      <p:sp>
        <p:nvSpPr>
          <p:cNvPr id="17" name="Rectangle 2"/>
          <p:cNvSpPr txBox="1">
            <a:spLocks noChangeArrowheads="1"/>
          </p:cNvSpPr>
          <p:nvPr/>
        </p:nvSpPr>
        <p:spPr bwMode="auto">
          <a:xfrm>
            <a:off x="6467256" y="795131"/>
            <a:ext cx="2016224" cy="288032"/>
          </a:xfrm>
          <a:prstGeom prst="rect">
            <a:avLst/>
          </a:prstGeom>
          <a:solidFill>
            <a:schemeClr val="tx1"/>
          </a:solidFill>
          <a:ln>
            <a:noFill/>
          </a:ln>
          <a:extLst/>
        </p:spPr>
        <p:txBody>
          <a:bodyPr lIns="0" tIns="0" rIns="0" bIns="0" anchor="b"/>
          <a:lstStyle>
            <a:defPPr>
              <a:defRPr lang="de-AT"/>
            </a:defPPr>
            <a:lvl1pPr defTabSz="571500" eaLnBrk="0" hangingPunct="0">
              <a:defRPr sz="1600" i="1">
                <a:solidFill>
                  <a:schemeClr val="bg2">
                    <a:lumMod val="50000"/>
                  </a:schemeClr>
                </a:solidFill>
              </a:defRPr>
            </a:lvl1pPr>
            <a:lvl2pPr marL="742950" indent="-285750" defTabSz="571500" eaLnBrk="0" hangingPunct="0"/>
            <a:lvl3pPr marL="1143000" indent="-228600" defTabSz="571500" eaLnBrk="0" hangingPunct="0"/>
            <a:lvl4pPr marL="1600200" indent="-228600" defTabSz="571500" eaLnBrk="0" hangingPunct="0"/>
            <a:lvl5pPr marL="2057400" indent="-228600" defTabSz="571500" eaLnBrk="0" hangingPunct="0"/>
            <a:lvl6pPr marL="2514600" indent="-228600" defTabSz="571500" eaLnBrk="0" fontAlgn="base" hangingPunct="0">
              <a:spcBef>
                <a:spcPct val="0"/>
              </a:spcBef>
              <a:spcAft>
                <a:spcPct val="0"/>
              </a:spcAft>
            </a:lvl6pPr>
            <a:lvl7pPr marL="2971800" indent="-228600" defTabSz="571500" eaLnBrk="0" fontAlgn="base" hangingPunct="0">
              <a:spcBef>
                <a:spcPct val="0"/>
              </a:spcBef>
              <a:spcAft>
                <a:spcPct val="0"/>
              </a:spcAft>
            </a:lvl7pPr>
            <a:lvl8pPr marL="3429000" indent="-228600" defTabSz="571500" eaLnBrk="0" fontAlgn="base" hangingPunct="0">
              <a:spcBef>
                <a:spcPct val="0"/>
              </a:spcBef>
              <a:spcAft>
                <a:spcPct val="0"/>
              </a:spcAft>
            </a:lvl8pPr>
            <a:lvl9pPr marL="3886200" indent="-228600" defTabSz="571500" eaLnBrk="0" fontAlgn="base" hangingPunct="0">
              <a:spcBef>
                <a:spcPct val="0"/>
              </a:spcBef>
              <a:spcAft>
                <a:spcPct val="0"/>
              </a:spcAft>
            </a:lvl9pPr>
          </a:lstStyle>
          <a:p>
            <a:r>
              <a:rPr lang="en-US" dirty="0"/>
              <a:t>Actual capacities</a:t>
            </a:r>
            <a:endParaRPr lang="fr-FR" dirty="0"/>
          </a:p>
        </p:txBody>
      </p:sp>
      <p:pic>
        <p:nvPicPr>
          <p:cNvPr id="1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1" y="1126621"/>
            <a:ext cx="3800485" cy="1158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18 Rectángulo"/>
          <p:cNvSpPr/>
          <p:nvPr/>
        </p:nvSpPr>
        <p:spPr>
          <a:xfrm>
            <a:off x="251520" y="5953919"/>
            <a:ext cx="2172390" cy="246221"/>
          </a:xfrm>
          <a:prstGeom prst="rect">
            <a:avLst/>
          </a:prstGeom>
        </p:spPr>
        <p:txBody>
          <a:bodyPr wrap="none">
            <a:spAutoFit/>
          </a:bodyPr>
          <a:lstStyle/>
          <a:p>
            <a:r>
              <a:rPr lang="en-GB" sz="1000" dirty="0" smtClean="0">
                <a:solidFill>
                  <a:schemeClr val="accent4">
                    <a:lumMod val="10000"/>
                  </a:schemeClr>
                </a:solidFill>
              </a:rPr>
              <a:t>Capacities are calculated at 25ºC</a:t>
            </a:r>
            <a:endParaRPr lang="es-ES" sz="1000" dirty="0">
              <a:solidFill>
                <a:schemeClr val="accent4">
                  <a:lumMod val="10000"/>
                </a:schemeClr>
              </a:solidFill>
            </a:endParaRPr>
          </a:p>
        </p:txBody>
      </p:sp>
      <p:pic>
        <p:nvPicPr>
          <p:cNvPr id="2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2291671"/>
            <a:ext cx="8761090" cy="3731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2645896"/>
      </p:ext>
    </p:extLst>
  </p:cSld>
  <p:clrMapOvr>
    <a:masterClrMapping/>
  </p:clrMapOvr>
  <p:transition>
    <p:cut/>
    <p:sndAc>
      <p:stSnd>
        <p:snd r:embed="rId3"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5. Financial guarantees</a:t>
            </a:r>
            <a:endParaRPr lang="fr-FR" sz="2800" dirty="0"/>
          </a:p>
        </p:txBody>
      </p:sp>
      <p:sp>
        <p:nvSpPr>
          <p:cNvPr id="4" name="3 CuadroTexto"/>
          <p:cNvSpPr txBox="1"/>
          <p:nvPr/>
        </p:nvSpPr>
        <p:spPr>
          <a:xfrm>
            <a:off x="600075" y="908720"/>
            <a:ext cx="8292405" cy="3046988"/>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s-ES_tradnl" sz="1800" b="0" dirty="0" err="1" smtClean="0"/>
              <a:t>Each</a:t>
            </a:r>
            <a:r>
              <a:rPr lang="es-ES_tradnl" sz="1800" b="0" dirty="0" smtClean="0"/>
              <a:t> TSO </a:t>
            </a:r>
            <a:r>
              <a:rPr lang="es-ES_tradnl" sz="1800" b="0" dirty="0" err="1" smtClean="0"/>
              <a:t>will</a:t>
            </a:r>
            <a:r>
              <a:rPr lang="es-ES_tradnl" sz="1800" b="0" dirty="0" smtClean="0"/>
              <a:t> </a:t>
            </a:r>
            <a:r>
              <a:rPr lang="es-ES_tradnl" sz="1800" b="0" dirty="0" err="1" smtClean="0"/>
              <a:t>establish</a:t>
            </a:r>
            <a:r>
              <a:rPr lang="es-ES_tradnl" sz="1800" b="0" dirty="0" smtClean="0"/>
              <a:t> </a:t>
            </a:r>
            <a:r>
              <a:rPr lang="en-US" sz="1800" b="0" dirty="0" smtClean="0"/>
              <a:t>its own financial guarantees. There is no need for alignment or decision as regards this point.</a:t>
            </a:r>
          </a:p>
          <a:p>
            <a:pPr marL="285750" indent="-285750" algn="just">
              <a:spcBef>
                <a:spcPts val="600"/>
              </a:spcBef>
              <a:spcAft>
                <a:spcPts val="600"/>
              </a:spcAft>
              <a:buClr>
                <a:schemeClr val="tx2"/>
              </a:buClr>
              <a:buFont typeface="Arial" panose="020B0604020202020204" pitchFamily="34" charset="0"/>
              <a:buChar char="•"/>
            </a:pPr>
            <a:r>
              <a:rPr lang="en-US" sz="1800" b="0" dirty="0" smtClean="0"/>
              <a:t>Neither Enagás nor TIGF, nor REN will use </a:t>
            </a:r>
            <a:r>
              <a:rPr lang="en-US" sz="1800" b="0" dirty="0"/>
              <a:t>PRISMA </a:t>
            </a:r>
            <a:r>
              <a:rPr lang="en-US" sz="1800" b="0" dirty="0" smtClean="0"/>
              <a:t>functionality for managing financial guarantees.</a:t>
            </a:r>
          </a:p>
          <a:p>
            <a:pPr marL="285750" indent="-285750" algn="just">
              <a:spcBef>
                <a:spcPts val="600"/>
              </a:spcBef>
              <a:spcAft>
                <a:spcPts val="600"/>
              </a:spcAft>
              <a:buClr>
                <a:schemeClr val="tx2"/>
              </a:buClr>
              <a:buFont typeface="Arial" panose="020B0604020202020204" pitchFamily="34" charset="0"/>
              <a:buChar char="•"/>
            </a:pPr>
            <a:r>
              <a:rPr lang="en-US" sz="1800" b="0" dirty="0" smtClean="0"/>
              <a:t>On the </a:t>
            </a:r>
            <a:r>
              <a:rPr lang="en-US" sz="1800" b="0" dirty="0"/>
              <a:t>Spanish side </a:t>
            </a:r>
            <a:r>
              <a:rPr lang="en-US" sz="1800" b="0" dirty="0" smtClean="0"/>
              <a:t>and on </a:t>
            </a:r>
            <a:r>
              <a:rPr lang="en-US" sz="1800" b="0" dirty="0"/>
              <a:t>the French </a:t>
            </a:r>
            <a:r>
              <a:rPr lang="en-US" sz="1800" b="0" dirty="0" smtClean="0"/>
              <a:t>side as well on Portuguese side, </a:t>
            </a:r>
            <a:r>
              <a:rPr lang="en-US" sz="1800" b="0" dirty="0"/>
              <a:t>there will not be any need to establish additional financial guarantees for participating in the auctions</a:t>
            </a:r>
            <a:r>
              <a:rPr lang="en-US" sz="1800" b="0" dirty="0" smtClean="0"/>
              <a:t>. </a:t>
            </a:r>
          </a:p>
          <a:p>
            <a:pPr marL="285750" indent="-285750" algn="just">
              <a:spcBef>
                <a:spcPts val="600"/>
              </a:spcBef>
              <a:spcAft>
                <a:spcPts val="600"/>
              </a:spcAft>
              <a:buClr>
                <a:schemeClr val="tx2"/>
              </a:buClr>
              <a:buFont typeface="Arial" panose="020B0604020202020204" pitchFamily="34" charset="0"/>
              <a:buChar char="•"/>
            </a:pPr>
            <a:r>
              <a:rPr lang="en-US" sz="1800" b="0" dirty="0" smtClean="0"/>
              <a:t>Each TSO will require the financial guarantees establish in their national regulation.</a:t>
            </a:r>
          </a:p>
        </p:txBody>
      </p:sp>
    </p:spTree>
    <p:extLst>
      <p:ext uri="{BB962C8B-B14F-4D97-AF65-F5344CB8AC3E}">
        <p14:creationId xmlns:p14="http://schemas.microsoft.com/office/powerpoint/2010/main" val="2847733324"/>
      </p:ext>
    </p:extLst>
  </p:cSld>
  <p:clrMapOvr>
    <a:masterClrMapping/>
  </p:clrMapOvr>
  <p:transition>
    <p:cut/>
    <p:sndAc>
      <p:stSnd>
        <p:snd r:embed="rId3" name="chimes.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6. Standard contracts (I)</a:t>
            </a:r>
            <a:endParaRPr lang="fr-FR" sz="2800" dirty="0"/>
          </a:p>
        </p:txBody>
      </p:sp>
      <p:sp>
        <p:nvSpPr>
          <p:cNvPr id="4" name="3 CuadroTexto"/>
          <p:cNvSpPr txBox="1"/>
          <p:nvPr/>
        </p:nvSpPr>
        <p:spPr>
          <a:xfrm>
            <a:off x="600075" y="908720"/>
            <a:ext cx="8292405" cy="4862870"/>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US" sz="1800" b="0" dirty="0" smtClean="0"/>
              <a:t>TSOs fully </a:t>
            </a:r>
            <a:r>
              <a:rPr lang="en-US" sz="1800" b="0" dirty="0"/>
              <a:t>agrees that </a:t>
            </a:r>
            <a:r>
              <a:rPr lang="en-US" sz="1800" b="0" dirty="0" smtClean="0"/>
              <a:t>an </a:t>
            </a:r>
            <a:r>
              <a:rPr lang="en-US" sz="1800" b="0" dirty="0"/>
              <a:t>standard capacity contracts should be </a:t>
            </a:r>
            <a:r>
              <a:rPr lang="en-US" sz="1800" b="0" dirty="0" smtClean="0"/>
              <a:t>signed with each TSO.</a:t>
            </a:r>
            <a:endParaRPr lang="en-US" sz="1800" b="0" dirty="0"/>
          </a:p>
          <a:p>
            <a:pPr marL="285750" indent="-285750" algn="just">
              <a:spcBef>
                <a:spcPts val="600"/>
              </a:spcBef>
              <a:spcAft>
                <a:spcPts val="600"/>
              </a:spcAft>
              <a:buClr>
                <a:schemeClr val="tx2"/>
              </a:buClr>
              <a:buFont typeface="Arial" panose="020B0604020202020204" pitchFamily="34" charset="0"/>
              <a:buChar char="•"/>
            </a:pPr>
            <a:r>
              <a:rPr lang="es-ES_tradnl" sz="1800" dirty="0" smtClean="0">
                <a:solidFill>
                  <a:schemeClr val="tx2"/>
                </a:solidFill>
              </a:rPr>
              <a:t>ENAGAS</a:t>
            </a:r>
          </a:p>
          <a:p>
            <a:pPr marL="285750" indent="-285750" algn="just">
              <a:spcBef>
                <a:spcPts val="600"/>
              </a:spcBef>
              <a:spcAft>
                <a:spcPts val="600"/>
              </a:spcAft>
              <a:buClr>
                <a:schemeClr val="tx2"/>
              </a:buClr>
              <a:buFont typeface="Arial" panose="020B0604020202020204" pitchFamily="34" charset="0"/>
              <a:buChar char="•"/>
            </a:pPr>
            <a:r>
              <a:rPr lang="en-US" sz="1800" b="0" dirty="0" smtClean="0"/>
              <a:t>The </a:t>
            </a:r>
            <a:r>
              <a:rPr lang="en-US" sz="1800" b="0" dirty="0"/>
              <a:t>Standard Contract with Enagas will have to be singed in advance, as a prerequisite to participate in auctions. The Standard Contract will only be signed once during the registration process. This contract will be valid to both concluding bookings and to participate in auctions with </a:t>
            </a:r>
            <a:r>
              <a:rPr lang="en-US" sz="1800" b="0" dirty="0" err="1"/>
              <a:t>Enagás</a:t>
            </a:r>
            <a:r>
              <a:rPr lang="en-US" sz="1800" b="0" dirty="0"/>
              <a:t> at </a:t>
            </a:r>
            <a:r>
              <a:rPr lang="en-US" sz="1800" b="0" dirty="0" smtClean="0"/>
              <a:t>PRISMA booking </a:t>
            </a:r>
            <a:r>
              <a:rPr lang="en-US" sz="1800" b="0" dirty="0"/>
              <a:t>platform.</a:t>
            </a:r>
          </a:p>
          <a:p>
            <a:pPr marL="285750" indent="-285750" algn="just">
              <a:spcBef>
                <a:spcPts val="600"/>
              </a:spcBef>
              <a:spcAft>
                <a:spcPts val="600"/>
              </a:spcAft>
              <a:buClr>
                <a:schemeClr val="tx2"/>
              </a:buClr>
              <a:buFont typeface="Arial" panose="020B0604020202020204" pitchFamily="34" charset="0"/>
              <a:buChar char="•"/>
            </a:pPr>
            <a:r>
              <a:rPr lang="en-US" sz="1800" b="0" dirty="0" smtClean="0"/>
              <a:t>Capacity </a:t>
            </a:r>
            <a:r>
              <a:rPr lang="en-US" sz="1800" b="0" dirty="0"/>
              <a:t>allocated to a Shipper at PRISMA </a:t>
            </a:r>
            <a:r>
              <a:rPr lang="en-US" sz="1800" b="0" dirty="0" smtClean="0"/>
              <a:t>booking </a:t>
            </a:r>
            <a:r>
              <a:rPr lang="en-US" sz="1800" b="0" dirty="0"/>
              <a:t>platform will be automatically introduce at the SL-ATR, thus this allocation will be binding for shippers and it will not be necessary to sign any additional document.</a:t>
            </a:r>
          </a:p>
          <a:p>
            <a:pPr marL="285750" indent="-285750" algn="just">
              <a:spcBef>
                <a:spcPts val="600"/>
              </a:spcBef>
              <a:spcAft>
                <a:spcPts val="600"/>
              </a:spcAft>
              <a:buClr>
                <a:schemeClr val="tx2"/>
              </a:buClr>
              <a:buFont typeface="Arial" panose="020B0604020202020204" pitchFamily="34" charset="0"/>
              <a:buChar char="•"/>
            </a:pPr>
            <a:r>
              <a:rPr lang="en-US" sz="1800" b="0" dirty="0" smtClean="0"/>
              <a:t>Once </a:t>
            </a:r>
            <a:r>
              <a:rPr lang="en-US" sz="1800" b="0" dirty="0"/>
              <a:t>the shipper has been informed of the allocation of capacities, it will be informed of the financial guarantees associated to the contracted capacity he has to put in place in </a:t>
            </a:r>
            <a:r>
              <a:rPr lang="en-US" sz="1800" b="0" dirty="0" err="1"/>
              <a:t>favour</a:t>
            </a:r>
            <a:r>
              <a:rPr lang="en-US" sz="1800" b="0" dirty="0"/>
              <a:t> of </a:t>
            </a:r>
            <a:r>
              <a:rPr lang="en-US" sz="1800" b="0" dirty="0" err="1"/>
              <a:t>Enagás</a:t>
            </a:r>
            <a:r>
              <a:rPr lang="en-US" sz="1800" b="0" dirty="0"/>
              <a:t>. These financial guarantees are detailed in Royal Decree 949/2001</a:t>
            </a:r>
            <a:r>
              <a:rPr lang="en-US" sz="1800" b="0" dirty="0" smtClean="0"/>
              <a:t>.</a:t>
            </a:r>
            <a:endParaRPr lang="en-US" sz="1800" b="0" dirty="0"/>
          </a:p>
        </p:txBody>
      </p:sp>
    </p:spTree>
    <p:extLst>
      <p:ext uri="{BB962C8B-B14F-4D97-AF65-F5344CB8AC3E}">
        <p14:creationId xmlns:p14="http://schemas.microsoft.com/office/powerpoint/2010/main" val="3167983620"/>
      </p:ext>
    </p:extLst>
  </p:cSld>
  <p:clrMapOvr>
    <a:masterClrMapping/>
  </p:clrMapOvr>
  <p:transition>
    <p:cut/>
    <p:sndAc>
      <p:stSnd>
        <p:snd r:embed="rId3" name="chimes.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6. Standard contracts (II)</a:t>
            </a:r>
            <a:endParaRPr lang="fr-FR" sz="2800" dirty="0"/>
          </a:p>
        </p:txBody>
      </p:sp>
      <p:sp>
        <p:nvSpPr>
          <p:cNvPr id="4" name="3 CuadroTexto"/>
          <p:cNvSpPr txBox="1"/>
          <p:nvPr/>
        </p:nvSpPr>
        <p:spPr>
          <a:xfrm>
            <a:off x="600075" y="908720"/>
            <a:ext cx="8292405" cy="4878259"/>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s-ES_tradnl" sz="1800" dirty="0" smtClean="0">
                <a:solidFill>
                  <a:schemeClr val="tx2"/>
                </a:solidFill>
              </a:rPr>
              <a:t>REN</a:t>
            </a:r>
          </a:p>
          <a:p>
            <a:pPr marL="285750" indent="-285750" algn="just">
              <a:buFont typeface="Arial" panose="020B0604020202020204" pitchFamily="34" charset="0"/>
              <a:buChar char="•"/>
            </a:pPr>
            <a:r>
              <a:rPr lang="en-US" sz="1800" b="0" dirty="0"/>
              <a:t>In order to be able to participate in auctions Shippers must be registered </a:t>
            </a:r>
            <a:r>
              <a:rPr lang="en-US" sz="1800" b="0" dirty="0" smtClean="0"/>
              <a:t>as </a:t>
            </a:r>
            <a:r>
              <a:rPr lang="en-US" sz="1800" b="0" dirty="0"/>
              <a:t>licensed </a:t>
            </a:r>
            <a:r>
              <a:rPr lang="en-US" sz="1800" b="0" dirty="0" smtClean="0"/>
              <a:t>shippers </a:t>
            </a:r>
            <a:r>
              <a:rPr lang="en-US" sz="1800" b="0" dirty="0"/>
              <a:t>in the </a:t>
            </a:r>
            <a:r>
              <a:rPr lang="en-US" sz="1800" b="0" dirty="0" smtClean="0"/>
              <a:t>Portuguese </a:t>
            </a:r>
            <a:r>
              <a:rPr lang="en-US" sz="1800" b="0" dirty="0"/>
              <a:t>system. The requirements and procedure to get the license are detailed by the </a:t>
            </a:r>
            <a:r>
              <a:rPr lang="en-US" sz="1800" b="0" dirty="0" smtClean="0"/>
              <a:t>DGEG at </a:t>
            </a:r>
            <a:r>
              <a:rPr lang="en-US" sz="1800" b="0" dirty="0" smtClean="0">
                <a:hlinkClick r:id="rId4"/>
              </a:rPr>
              <a:t>http</a:t>
            </a:r>
            <a:r>
              <a:rPr lang="en-US" sz="1800" b="0" dirty="0">
                <a:hlinkClick r:id="rId4"/>
              </a:rPr>
              <a:t>://www.dgeg.pt</a:t>
            </a:r>
            <a:r>
              <a:rPr lang="en-US" sz="1800" b="0" dirty="0" smtClean="0">
                <a:hlinkClick r:id="rId4"/>
              </a:rPr>
              <a:t>/</a:t>
            </a:r>
            <a:endParaRPr lang="en-US" sz="1800" b="0" dirty="0" smtClean="0"/>
          </a:p>
          <a:p>
            <a:pPr marL="285750" indent="-285750" algn="just">
              <a:buFont typeface="Arial" panose="020B0604020202020204" pitchFamily="34" charset="0"/>
              <a:buChar char="•"/>
            </a:pPr>
            <a:r>
              <a:rPr lang="en-US" sz="1800" b="0" dirty="0" smtClean="0"/>
              <a:t>Shippers </a:t>
            </a:r>
            <a:r>
              <a:rPr lang="en-US" sz="1800" b="0" dirty="0"/>
              <a:t>have </a:t>
            </a:r>
            <a:r>
              <a:rPr lang="en-US" sz="1800" b="0" dirty="0" smtClean="0"/>
              <a:t>to have signed </a:t>
            </a:r>
            <a:r>
              <a:rPr lang="en-US" sz="1800" b="0" dirty="0"/>
              <a:t>the Transport Contract with </a:t>
            </a:r>
            <a:r>
              <a:rPr lang="en-US" sz="1800" b="0" dirty="0" smtClean="0"/>
              <a:t>REN Gasodutos </a:t>
            </a:r>
            <a:r>
              <a:rPr lang="en-US" sz="1800" b="0" dirty="0"/>
              <a:t>in order to participate </a:t>
            </a:r>
            <a:r>
              <a:rPr lang="en-US" sz="1800" b="0" dirty="0" smtClean="0"/>
              <a:t>in the </a:t>
            </a:r>
            <a:r>
              <a:rPr lang="en-US" sz="1800" b="0" dirty="0"/>
              <a:t>auctions. </a:t>
            </a:r>
          </a:p>
          <a:p>
            <a:pPr marL="285750" indent="-285750" algn="just">
              <a:buFont typeface="Arial" panose="020B0604020202020204" pitchFamily="34" charset="0"/>
              <a:buChar char="•"/>
            </a:pPr>
            <a:r>
              <a:rPr lang="en-US" sz="1800" b="0" dirty="0"/>
              <a:t>Capacity allocated to a Shipper at </a:t>
            </a:r>
            <a:r>
              <a:rPr lang="en-US" sz="1800" b="0" dirty="0" smtClean="0"/>
              <a:t>PRISMA booking </a:t>
            </a:r>
            <a:r>
              <a:rPr lang="en-US" sz="1800" b="0" dirty="0"/>
              <a:t>platform will be automatically introduced in </a:t>
            </a:r>
            <a:r>
              <a:rPr lang="en-US" sz="1800" b="0" dirty="0" smtClean="0"/>
              <a:t>REN’s Third Party Access Platform (ATR), thus </a:t>
            </a:r>
            <a:r>
              <a:rPr lang="en-US" sz="1800" b="0" dirty="0"/>
              <a:t>this allocation will be binding for shippers and it will not be necessary to sign any additional document.</a:t>
            </a:r>
          </a:p>
          <a:p>
            <a:pPr marL="285750" indent="-285750" algn="just">
              <a:buFont typeface="Arial" panose="020B0604020202020204" pitchFamily="34" charset="0"/>
              <a:buChar char="•"/>
            </a:pPr>
            <a:r>
              <a:rPr lang="en-US" sz="1800" b="0" dirty="0"/>
              <a:t>Once the shipper has been informed of the allocation of capacities</a:t>
            </a:r>
            <a:r>
              <a:rPr lang="en-US" sz="1800" b="0" dirty="0" smtClean="0"/>
              <a:t>, it </a:t>
            </a:r>
            <a:r>
              <a:rPr lang="en-US" sz="1800" b="0" dirty="0"/>
              <a:t>will </a:t>
            </a:r>
            <a:r>
              <a:rPr lang="en-US" sz="1800" b="0" dirty="0" smtClean="0"/>
              <a:t>also be </a:t>
            </a:r>
            <a:r>
              <a:rPr lang="en-US" sz="1800" b="0" dirty="0"/>
              <a:t>informed of the financial guarantees associated to the contracted capacity he has to put in place in favor of </a:t>
            </a:r>
            <a:r>
              <a:rPr lang="en-US" sz="1800" b="0" dirty="0" smtClean="0"/>
              <a:t>REN. </a:t>
            </a:r>
            <a:r>
              <a:rPr lang="en-US" sz="1800" b="0" dirty="0"/>
              <a:t>These financial guarantees are detailed in </a:t>
            </a:r>
            <a:r>
              <a:rPr lang="fr-FR" sz="1800" b="0" dirty="0" err="1" smtClean="0"/>
              <a:t>Contrato</a:t>
            </a:r>
            <a:r>
              <a:rPr lang="fr-FR" sz="1800" b="0" dirty="0" smtClean="0"/>
              <a:t> de </a:t>
            </a:r>
            <a:r>
              <a:rPr lang="fr-FR" sz="1800" b="0" dirty="0" err="1" smtClean="0"/>
              <a:t>Uso</a:t>
            </a:r>
            <a:r>
              <a:rPr lang="fr-FR" sz="1800" b="0" dirty="0" smtClean="0"/>
              <a:t> da </a:t>
            </a:r>
            <a:r>
              <a:rPr lang="fr-FR" sz="1800" b="0" dirty="0" err="1" smtClean="0"/>
              <a:t>Rede</a:t>
            </a:r>
            <a:r>
              <a:rPr lang="fr-FR" sz="1800" b="0" dirty="0" smtClean="0"/>
              <a:t> </a:t>
            </a:r>
            <a:r>
              <a:rPr lang="fr-FR" sz="1800" b="0" dirty="0" err="1" smtClean="0"/>
              <a:t>Nacional</a:t>
            </a:r>
            <a:r>
              <a:rPr lang="fr-FR" sz="1800" b="0" dirty="0" smtClean="0"/>
              <a:t> de Transporte de </a:t>
            </a:r>
            <a:r>
              <a:rPr lang="fr-FR" sz="1800" b="0" dirty="0" err="1" smtClean="0"/>
              <a:t>Gás</a:t>
            </a:r>
            <a:r>
              <a:rPr lang="fr-FR" sz="1800" b="0" dirty="0" smtClean="0"/>
              <a:t> Natural, </a:t>
            </a:r>
            <a:r>
              <a:rPr lang="fr-FR" sz="1800" b="0" dirty="0" err="1" smtClean="0"/>
              <a:t>wich</a:t>
            </a:r>
            <a:r>
              <a:rPr lang="fr-FR" sz="1800" b="0" dirty="0" smtClean="0"/>
              <a:t> </a:t>
            </a:r>
            <a:r>
              <a:rPr lang="fr-FR" sz="1800" b="0" dirty="0" err="1" smtClean="0"/>
              <a:t>general</a:t>
            </a:r>
            <a:r>
              <a:rPr lang="fr-FR" sz="1800" b="0" dirty="0" smtClean="0"/>
              <a:t> </a:t>
            </a:r>
            <a:r>
              <a:rPr lang="fr-FR" sz="1800" b="0" dirty="0" err="1" smtClean="0"/>
              <a:t>terms</a:t>
            </a:r>
            <a:r>
              <a:rPr lang="fr-FR" sz="1800" b="0" dirty="0" smtClean="0"/>
              <a:t>  &amp; conditions are </a:t>
            </a:r>
            <a:r>
              <a:rPr lang="fr-FR" sz="1800" b="0" dirty="0" err="1" smtClean="0"/>
              <a:t>available</a:t>
            </a:r>
            <a:r>
              <a:rPr lang="fr-FR" sz="1800" b="0" dirty="0" smtClean="0"/>
              <a:t> at</a:t>
            </a:r>
            <a:r>
              <a:rPr lang="fr-FR" sz="1800" b="0" dirty="0" smtClean="0">
                <a:solidFill>
                  <a:srgbClr val="00B050"/>
                </a:solidFill>
              </a:rPr>
              <a:t>  </a:t>
            </a:r>
            <a:r>
              <a:rPr lang="fr-FR" sz="1800" b="0" i="1" dirty="0">
                <a:solidFill>
                  <a:srgbClr val="00B050"/>
                </a:solidFill>
                <a:hlinkClick r:id="rId5"/>
              </a:rPr>
              <a:t>https://www.ign.ren.pt</a:t>
            </a:r>
            <a:r>
              <a:rPr lang="fr-FR" sz="1800" b="0" i="1" dirty="0" smtClean="0">
                <a:solidFill>
                  <a:srgbClr val="00B050"/>
                </a:solidFill>
                <a:hlinkClick r:id="rId5"/>
              </a:rPr>
              <a:t>/</a:t>
            </a:r>
            <a:endParaRPr lang="en-US" sz="1800" b="0" i="1" dirty="0">
              <a:solidFill>
                <a:srgbClr val="00B050"/>
              </a:solidFill>
            </a:endParaRPr>
          </a:p>
          <a:p>
            <a:pPr marL="285750" indent="-285750" algn="just">
              <a:buFont typeface="Arial" panose="020B0604020202020204" pitchFamily="34" charset="0"/>
              <a:buChar char="•"/>
            </a:pPr>
            <a:endParaRPr lang="en-US" sz="1800" b="0" i="1" dirty="0">
              <a:solidFill>
                <a:srgbClr val="00B050"/>
              </a:solidFill>
            </a:endParaRPr>
          </a:p>
          <a:p>
            <a:pPr marL="285750" indent="-285750" algn="just">
              <a:buFont typeface="Arial" panose="020B0604020202020204" pitchFamily="34" charset="0"/>
              <a:buChar char="•"/>
            </a:pPr>
            <a:r>
              <a:rPr lang="en-US" sz="1800" b="0" dirty="0"/>
              <a:t>No </a:t>
            </a:r>
            <a:r>
              <a:rPr lang="en-US" sz="1800" b="0" dirty="0" smtClean="0"/>
              <a:t>specific financial </a:t>
            </a:r>
            <a:r>
              <a:rPr lang="en-US" sz="1800" b="0" dirty="0"/>
              <a:t>guarantees to participate in the auctions will be required</a:t>
            </a:r>
            <a:r>
              <a:rPr lang="en-US" sz="1800" b="0" dirty="0" smtClean="0"/>
              <a:t>.</a:t>
            </a:r>
            <a:endParaRPr lang="en-US" sz="1800" b="0" dirty="0"/>
          </a:p>
        </p:txBody>
      </p:sp>
    </p:spTree>
    <p:extLst>
      <p:ext uri="{BB962C8B-B14F-4D97-AF65-F5344CB8AC3E}">
        <p14:creationId xmlns:p14="http://schemas.microsoft.com/office/powerpoint/2010/main" val="4269740139"/>
      </p:ext>
    </p:extLst>
  </p:cSld>
  <p:clrMapOvr>
    <a:masterClrMapping/>
  </p:clrMapOvr>
  <p:transition>
    <p:cut/>
    <p:sndAc>
      <p:stSnd>
        <p:snd r:embed="rId3" name="chimes.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6. Standard contracts (III)</a:t>
            </a:r>
            <a:endParaRPr lang="fr-FR" sz="2800" dirty="0"/>
          </a:p>
        </p:txBody>
      </p:sp>
      <p:sp>
        <p:nvSpPr>
          <p:cNvPr id="4" name="3 CuadroTexto"/>
          <p:cNvSpPr txBox="1"/>
          <p:nvPr/>
        </p:nvSpPr>
        <p:spPr>
          <a:xfrm>
            <a:off x="600075" y="908720"/>
            <a:ext cx="8292405" cy="5509200"/>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s-ES_tradnl" sz="1800" dirty="0" smtClean="0">
                <a:solidFill>
                  <a:schemeClr val="tx2"/>
                </a:solidFill>
              </a:rPr>
              <a:t>TIGF</a:t>
            </a:r>
            <a:endParaRPr lang="es-ES_tradnl" sz="1800" dirty="0">
              <a:solidFill>
                <a:schemeClr val="tx2"/>
              </a:solidFill>
            </a:endParaRPr>
          </a:p>
          <a:p>
            <a:pPr marL="285750" indent="-285750" algn="just">
              <a:buFont typeface="Arial" panose="020B0604020202020204" pitchFamily="34" charset="0"/>
              <a:buChar char="•"/>
            </a:pPr>
            <a:r>
              <a:rPr lang="en-US" sz="1800" b="0" dirty="0" smtClean="0"/>
              <a:t>In order to be able to participate in auctions Shippers must be registered as licensed Shippers in the French system. The requirements and procedure to get the license are detailed by the DGEC at the following link:</a:t>
            </a:r>
          </a:p>
          <a:p>
            <a:pPr marL="285750" indent="-285750" algn="just">
              <a:buNone/>
            </a:pPr>
            <a:r>
              <a:rPr lang="en-US" sz="1800" b="0" dirty="0" smtClean="0">
                <a:hlinkClick r:id="rId4"/>
              </a:rPr>
              <a:t>http://www.developpement-durable.gouv.fr/Liste-des-fournisseurs-autorises.html</a:t>
            </a:r>
            <a:endParaRPr lang="en-US" sz="1800" b="0" dirty="0" smtClean="0"/>
          </a:p>
          <a:p>
            <a:pPr marL="285750" indent="-285750" algn="just">
              <a:buFont typeface="Arial" pitchFamily="34" charset="0"/>
              <a:buChar char="•"/>
            </a:pPr>
            <a:endParaRPr lang="en-US" sz="1800" b="0" dirty="0" smtClean="0"/>
          </a:p>
          <a:p>
            <a:pPr marL="285750" indent="-285750" algn="just">
              <a:buFont typeface="Arial" pitchFamily="34" charset="0"/>
              <a:buChar char="•"/>
            </a:pPr>
            <a:r>
              <a:rPr lang="en-US" sz="1800" b="0" dirty="0" smtClean="0"/>
              <a:t>Then, Shippers will have to sign the Transport Contract with TIGF in advance in order to participate to the auctions. </a:t>
            </a:r>
          </a:p>
          <a:p>
            <a:pPr marL="285750" indent="-285750" algn="just">
              <a:buFont typeface="Arial" pitchFamily="34" charset="0"/>
              <a:buChar char="•"/>
            </a:pPr>
            <a:r>
              <a:rPr lang="en-US" sz="1800" b="0" dirty="0" smtClean="0"/>
              <a:t>Capacity allocated to a Shipper at PRISMA booking platform will be automatically introduced in the Transport Contract (Bordereau de </a:t>
            </a:r>
            <a:r>
              <a:rPr lang="en-US" sz="1800" b="0" dirty="0" err="1" smtClean="0"/>
              <a:t>Capacités</a:t>
            </a:r>
            <a:r>
              <a:rPr lang="en-US" sz="1800" b="0" dirty="0" smtClean="0"/>
              <a:t>), thus this allocation will be binding for shippers and it will not be necessary to sign any additional document.</a:t>
            </a:r>
          </a:p>
          <a:p>
            <a:pPr marL="285750" indent="-285750" algn="just">
              <a:buFont typeface="Arial" pitchFamily="34" charset="0"/>
              <a:buChar char="•"/>
            </a:pPr>
            <a:r>
              <a:rPr lang="en-US" sz="1800" b="0" dirty="0" smtClean="0"/>
              <a:t>Once the shipper has been informed of the allocation of capacities, it will be informed of the financial guarantees associated to the contracted capacity he has to put in place in favor of TIGF. These financial guarantees are detailed in </a:t>
            </a:r>
            <a:r>
              <a:rPr lang="fr-FR" sz="1800" b="0" dirty="0" smtClean="0"/>
              <a:t>Article 8 </a:t>
            </a:r>
            <a:r>
              <a:rPr lang="fr-FR" sz="1800" b="0" dirty="0" err="1" smtClean="0"/>
              <a:t>Guarantee</a:t>
            </a:r>
            <a:r>
              <a:rPr lang="fr-FR" sz="1800" b="0" dirty="0" smtClean="0"/>
              <a:t> of Transport </a:t>
            </a:r>
            <a:r>
              <a:rPr lang="fr-FR" sz="1800" b="0" dirty="0" err="1" smtClean="0"/>
              <a:t>Contract</a:t>
            </a:r>
            <a:r>
              <a:rPr lang="fr-FR" sz="1800" b="0" dirty="0" smtClean="0"/>
              <a:t> General </a:t>
            </a:r>
            <a:r>
              <a:rPr lang="fr-FR" sz="1800" b="0" dirty="0" err="1" smtClean="0"/>
              <a:t>Terms</a:t>
            </a:r>
            <a:r>
              <a:rPr lang="fr-FR" sz="1800" b="0" dirty="0" smtClean="0"/>
              <a:t> </a:t>
            </a:r>
            <a:r>
              <a:rPr lang="fr-FR" sz="1800" b="0" dirty="0" err="1" smtClean="0"/>
              <a:t>available</a:t>
            </a:r>
            <a:r>
              <a:rPr lang="fr-FR" sz="1800" b="0" dirty="0" smtClean="0"/>
              <a:t> on TIGF web site</a:t>
            </a:r>
            <a:r>
              <a:rPr lang="en-US" sz="1800" b="0" dirty="0" smtClean="0"/>
              <a:t>.</a:t>
            </a:r>
          </a:p>
          <a:p>
            <a:pPr marL="285750" indent="-285750" algn="just">
              <a:buFont typeface="Arial" pitchFamily="34" charset="0"/>
              <a:buChar char="•"/>
            </a:pPr>
            <a:r>
              <a:rPr lang="en-US" sz="1800" b="0" dirty="0" smtClean="0"/>
              <a:t>No financial guarantees to participate in the auctions will be required.</a:t>
            </a:r>
            <a:endParaRPr lang="en-US" sz="1800" b="0" dirty="0"/>
          </a:p>
          <a:p>
            <a:pPr marL="285750" indent="-285750" algn="just">
              <a:spcBef>
                <a:spcPts val="600"/>
              </a:spcBef>
              <a:spcAft>
                <a:spcPts val="600"/>
              </a:spcAft>
              <a:buClr>
                <a:schemeClr val="tx2"/>
              </a:buClr>
              <a:buFont typeface="Arial" panose="020B0604020202020204" pitchFamily="34" charset="0"/>
              <a:buChar char="•"/>
            </a:pPr>
            <a:endParaRPr lang="en-US" sz="1800" b="0" dirty="0"/>
          </a:p>
        </p:txBody>
      </p:sp>
    </p:spTree>
    <p:extLst>
      <p:ext uri="{BB962C8B-B14F-4D97-AF65-F5344CB8AC3E}">
        <p14:creationId xmlns:p14="http://schemas.microsoft.com/office/powerpoint/2010/main" val="4269740139"/>
      </p:ext>
    </p:extLst>
  </p:cSld>
  <p:clrMapOvr>
    <a:masterClrMapping/>
  </p:clrMapOvr>
  <p:transition>
    <p:cut/>
    <p:sndAc>
      <p:stSnd>
        <p:snd r:embed="rId3" name="chimes.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7. Secondary market</a:t>
            </a:r>
            <a:endParaRPr lang="fr-FR" sz="2800" dirty="0"/>
          </a:p>
        </p:txBody>
      </p:sp>
      <p:sp>
        <p:nvSpPr>
          <p:cNvPr id="4" name="3 CuadroTexto"/>
          <p:cNvSpPr txBox="1"/>
          <p:nvPr/>
        </p:nvSpPr>
        <p:spPr>
          <a:xfrm>
            <a:off x="600075" y="908720"/>
            <a:ext cx="8292405" cy="2492990"/>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US" sz="1800" b="0" dirty="0" smtClean="0"/>
              <a:t>For the year 2014, TSOs will </a:t>
            </a:r>
            <a:r>
              <a:rPr lang="en-US" sz="1800" b="0" dirty="0"/>
              <a:t>put in place a coordinated procedure to allow shippers to trade their bundled capacity in the secondary market</a:t>
            </a:r>
            <a:r>
              <a:rPr lang="en-US" sz="1800" b="0" dirty="0" smtClean="0"/>
              <a:t>.</a:t>
            </a:r>
          </a:p>
          <a:p>
            <a:pPr marL="285750" indent="-285750" algn="just">
              <a:spcBef>
                <a:spcPts val="600"/>
              </a:spcBef>
              <a:spcAft>
                <a:spcPts val="600"/>
              </a:spcAft>
              <a:buClr>
                <a:schemeClr val="tx2"/>
              </a:buClr>
              <a:buFont typeface="Arial" panose="020B0604020202020204" pitchFamily="34" charset="0"/>
              <a:buChar char="•"/>
            </a:pPr>
            <a:r>
              <a:rPr lang="en-US" sz="1800" b="0" dirty="0" smtClean="0"/>
              <a:t>Once there is a secondary booking platform, TSOs will have the opportunity to use this functionality.</a:t>
            </a:r>
          </a:p>
          <a:p>
            <a:pPr marL="285750" indent="-285750" algn="just">
              <a:spcBef>
                <a:spcPts val="600"/>
              </a:spcBef>
              <a:spcAft>
                <a:spcPts val="600"/>
              </a:spcAft>
              <a:buClr>
                <a:schemeClr val="tx2"/>
              </a:buClr>
              <a:buFont typeface="Arial" panose="020B0604020202020204" pitchFamily="34" charset="0"/>
              <a:buChar char="•"/>
            </a:pPr>
            <a:r>
              <a:rPr lang="en-US" sz="1800" b="0" dirty="0"/>
              <a:t>During 2014, Enagas </a:t>
            </a:r>
            <a:r>
              <a:rPr lang="en-US" sz="1800" b="0" dirty="0" smtClean="0"/>
              <a:t>and REN are working </a:t>
            </a:r>
            <a:r>
              <a:rPr lang="en-US" sz="1800" b="0" dirty="0"/>
              <a:t>on a Pilot project with </a:t>
            </a:r>
            <a:r>
              <a:rPr lang="en-US" sz="1800" b="0" dirty="0" smtClean="0"/>
              <a:t>PRISMA, which </a:t>
            </a:r>
            <a:r>
              <a:rPr lang="en-US" sz="1800" b="0" dirty="0"/>
              <a:t>doesn’t </a:t>
            </a:r>
            <a:r>
              <a:rPr lang="en-US" sz="1800" b="0" dirty="0" smtClean="0"/>
              <a:t>include a secondary market facility.</a:t>
            </a:r>
            <a:endParaRPr lang="en-US" sz="1800" b="0" dirty="0"/>
          </a:p>
          <a:p>
            <a:pPr marL="285750" indent="-285750" algn="just">
              <a:spcBef>
                <a:spcPts val="600"/>
              </a:spcBef>
              <a:spcAft>
                <a:spcPts val="600"/>
              </a:spcAft>
              <a:buClr>
                <a:schemeClr val="tx2"/>
              </a:buClr>
              <a:buFont typeface="Arial" panose="020B0604020202020204" pitchFamily="34" charset="0"/>
              <a:buChar char="•"/>
            </a:pPr>
            <a:endParaRPr lang="en-US" sz="1800" b="0" dirty="0"/>
          </a:p>
        </p:txBody>
      </p:sp>
    </p:spTree>
    <p:extLst>
      <p:ext uri="{BB962C8B-B14F-4D97-AF65-F5344CB8AC3E}">
        <p14:creationId xmlns:p14="http://schemas.microsoft.com/office/powerpoint/2010/main" val="2609891848"/>
      </p:ext>
    </p:extLst>
  </p:cSld>
  <p:clrMapOvr>
    <a:masterClrMapping/>
  </p:clrMapOvr>
  <p:transition>
    <p:cut/>
    <p:sndAc>
      <p:stSnd>
        <p:snd r:embed="rId3"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Index</a:t>
            </a:r>
            <a:endParaRPr lang="fr-FR" sz="2800" dirty="0"/>
          </a:p>
        </p:txBody>
      </p:sp>
      <p:sp>
        <p:nvSpPr>
          <p:cNvPr id="4" name="3 CuadroTexto"/>
          <p:cNvSpPr txBox="1"/>
          <p:nvPr/>
        </p:nvSpPr>
        <p:spPr>
          <a:xfrm>
            <a:off x="600075" y="965478"/>
            <a:ext cx="8332788" cy="4124206"/>
          </a:xfrm>
          <a:prstGeom prst="rect">
            <a:avLst/>
          </a:prstGeom>
          <a:noFill/>
        </p:spPr>
        <p:txBody>
          <a:bodyPr wrap="square" rtlCol="0">
            <a:spAutoFit/>
          </a:bodyPr>
          <a:lstStyle/>
          <a:p>
            <a:pPr marL="628650" indent="-628650">
              <a:spcBef>
                <a:spcPts val="300"/>
              </a:spcBef>
              <a:buClr>
                <a:schemeClr val="tx2"/>
              </a:buClr>
              <a:buFont typeface="+mj-lt"/>
              <a:buAutoNum type="arabicPeriod"/>
            </a:pPr>
            <a:r>
              <a:rPr lang="en-US" sz="2200" b="0" dirty="0" smtClean="0"/>
              <a:t>Specific </a:t>
            </a:r>
            <a:r>
              <a:rPr lang="en-US" sz="2200" b="0" dirty="0"/>
              <a:t>calendar of auctions.</a:t>
            </a:r>
          </a:p>
          <a:p>
            <a:pPr marL="628650" indent="-628650">
              <a:spcBef>
                <a:spcPts val="300"/>
              </a:spcBef>
              <a:buClr>
                <a:schemeClr val="tx2"/>
              </a:buClr>
              <a:buFont typeface="+mj-lt"/>
              <a:buAutoNum type="arabicPeriod"/>
            </a:pPr>
            <a:r>
              <a:rPr lang="en-US" sz="2200" b="0" dirty="0" smtClean="0"/>
              <a:t>Definition </a:t>
            </a:r>
            <a:r>
              <a:rPr lang="en-US" sz="2200" b="0" dirty="0"/>
              <a:t>of large and small price steps for each type of product.</a:t>
            </a:r>
          </a:p>
          <a:p>
            <a:pPr marL="628650" indent="-628650">
              <a:spcBef>
                <a:spcPts val="300"/>
              </a:spcBef>
              <a:buClr>
                <a:schemeClr val="tx2"/>
              </a:buClr>
              <a:buFont typeface="+mj-lt"/>
              <a:buAutoNum type="arabicPeriod"/>
            </a:pPr>
            <a:r>
              <a:rPr lang="en-US" sz="2200" b="0" dirty="0" smtClean="0"/>
              <a:t>Transfer of existing contracts to the VIP</a:t>
            </a:r>
          </a:p>
          <a:p>
            <a:pPr marL="628650" indent="-628650">
              <a:spcBef>
                <a:spcPts val="300"/>
              </a:spcBef>
              <a:buClr>
                <a:schemeClr val="tx2"/>
              </a:buClr>
              <a:buFont typeface="+mj-lt"/>
              <a:buAutoNum type="arabicPeriod"/>
            </a:pPr>
            <a:r>
              <a:rPr lang="en-US" sz="2200" b="0" dirty="0" smtClean="0"/>
              <a:t>Capacity to be offered</a:t>
            </a:r>
          </a:p>
          <a:p>
            <a:pPr marL="628650" indent="-628650">
              <a:spcBef>
                <a:spcPts val="300"/>
              </a:spcBef>
              <a:buClr>
                <a:schemeClr val="tx2"/>
              </a:buClr>
              <a:buFont typeface="+mj-lt"/>
              <a:buAutoNum type="arabicPeriod"/>
            </a:pPr>
            <a:r>
              <a:rPr lang="en-US" sz="2200" b="0" dirty="0" smtClean="0"/>
              <a:t>Financial </a:t>
            </a:r>
            <a:r>
              <a:rPr lang="en-US" sz="2200" b="0" dirty="0"/>
              <a:t>guarantees.  </a:t>
            </a:r>
          </a:p>
          <a:p>
            <a:pPr marL="628650" indent="-628650">
              <a:spcBef>
                <a:spcPts val="300"/>
              </a:spcBef>
              <a:buClr>
                <a:schemeClr val="tx2"/>
              </a:buClr>
              <a:buFont typeface="+mj-lt"/>
              <a:buAutoNum type="arabicPeriod"/>
            </a:pPr>
            <a:r>
              <a:rPr lang="en-US" sz="2200" b="0" dirty="0" smtClean="0"/>
              <a:t>Contracts</a:t>
            </a:r>
            <a:r>
              <a:rPr lang="en-US" sz="2200" b="0" dirty="0"/>
              <a:t>: standard and annexes/standard after the auction. </a:t>
            </a:r>
          </a:p>
          <a:p>
            <a:pPr marL="628650" indent="-628650">
              <a:spcBef>
                <a:spcPts val="300"/>
              </a:spcBef>
              <a:buClr>
                <a:schemeClr val="tx2"/>
              </a:buClr>
              <a:buFont typeface="+mj-lt"/>
              <a:buAutoNum type="arabicPeriod"/>
            </a:pPr>
            <a:r>
              <a:rPr lang="en-US" sz="2200" b="0" dirty="0" smtClean="0"/>
              <a:t>Secondary </a:t>
            </a:r>
            <a:r>
              <a:rPr lang="en-US" sz="2200" b="0" dirty="0"/>
              <a:t>market: when and where trades will take place, public information. </a:t>
            </a:r>
          </a:p>
          <a:p>
            <a:pPr marL="628650" indent="-628650">
              <a:spcBef>
                <a:spcPts val="300"/>
              </a:spcBef>
              <a:buClr>
                <a:schemeClr val="tx2"/>
              </a:buClr>
              <a:buFont typeface="+mj-lt"/>
              <a:buAutoNum type="arabicPeriod"/>
            </a:pPr>
            <a:r>
              <a:rPr lang="en-US" sz="2200" b="0" dirty="0" smtClean="0"/>
              <a:t>Stakeholders information</a:t>
            </a:r>
          </a:p>
          <a:p>
            <a:pPr marL="628650" indent="-628650">
              <a:spcBef>
                <a:spcPts val="300"/>
              </a:spcBef>
              <a:buClr>
                <a:schemeClr val="tx2"/>
              </a:buClr>
              <a:buFont typeface="+mj-lt"/>
              <a:buAutoNum type="arabicPeriod"/>
            </a:pPr>
            <a:r>
              <a:rPr lang="en-US" sz="2200" b="0" dirty="0" smtClean="0"/>
              <a:t>EIC and transfer to affiliates</a:t>
            </a:r>
            <a:endParaRPr lang="en-US" sz="2200" b="0" dirty="0"/>
          </a:p>
        </p:txBody>
      </p:sp>
    </p:spTree>
    <p:extLst>
      <p:ext uri="{BB962C8B-B14F-4D97-AF65-F5344CB8AC3E}">
        <p14:creationId xmlns:p14="http://schemas.microsoft.com/office/powerpoint/2010/main" val="3128700360"/>
      </p:ext>
    </p:extLst>
  </p:cSld>
  <p:clrMapOvr>
    <a:masterClrMapping/>
  </p:clrMapOvr>
  <p:transition>
    <p:cut/>
    <p:sndAc>
      <p:stSnd>
        <p:snd r:embed="rId3"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8. Stakeholders information</a:t>
            </a:r>
            <a:endParaRPr lang="fr-FR" sz="2800" dirty="0"/>
          </a:p>
        </p:txBody>
      </p:sp>
      <p:sp>
        <p:nvSpPr>
          <p:cNvPr id="4" name="3 CuadroTexto"/>
          <p:cNvSpPr txBox="1"/>
          <p:nvPr/>
        </p:nvSpPr>
        <p:spPr>
          <a:xfrm>
            <a:off x="539551" y="920328"/>
            <a:ext cx="8393311" cy="4308872"/>
          </a:xfrm>
          <a:prstGeom prst="rect">
            <a:avLst/>
          </a:prstGeom>
          <a:noFill/>
        </p:spPr>
        <p:txBody>
          <a:bodyPr wrap="square" rtlCol="0">
            <a:spAutoFit/>
          </a:bodyPr>
          <a:lstStyle/>
          <a:p>
            <a:pPr>
              <a:spcBef>
                <a:spcPts val="600"/>
              </a:spcBef>
              <a:spcAft>
                <a:spcPts val="600"/>
              </a:spcAft>
            </a:pPr>
            <a:r>
              <a:rPr lang="en-GB" sz="2000" dirty="0" smtClean="0">
                <a:solidFill>
                  <a:schemeClr val="tx2"/>
                </a:solidFill>
              </a:rPr>
              <a:t>Proposed calendar</a:t>
            </a:r>
            <a:endParaRPr lang="en-GB" sz="2000" dirty="0" smtClean="0"/>
          </a:p>
          <a:p>
            <a:pPr marL="342900" indent="-342900">
              <a:spcBef>
                <a:spcPts val="600"/>
              </a:spcBef>
              <a:spcAft>
                <a:spcPts val="600"/>
              </a:spcAft>
              <a:buClr>
                <a:schemeClr val="tx2"/>
              </a:buClr>
              <a:buFont typeface="Arial" pitchFamily="34" charset="0"/>
              <a:buChar char="•"/>
            </a:pPr>
            <a:r>
              <a:rPr lang="en-GB" sz="1800" b="0" dirty="0" smtClean="0"/>
              <a:t>January: publication of the relevant documentation by TSOs for shippers</a:t>
            </a:r>
          </a:p>
          <a:p>
            <a:pPr marL="342900" indent="-342900">
              <a:spcBef>
                <a:spcPts val="600"/>
              </a:spcBef>
              <a:spcAft>
                <a:spcPts val="600"/>
              </a:spcAft>
              <a:buClr>
                <a:schemeClr val="tx2"/>
              </a:buClr>
              <a:buFont typeface="Arial" pitchFamily="34" charset="0"/>
              <a:buChar char="•"/>
            </a:pPr>
            <a:r>
              <a:rPr lang="en-GB" sz="1800" b="0" dirty="0" smtClean="0"/>
              <a:t>February: publication of the relevant regulation by NRAs </a:t>
            </a:r>
          </a:p>
          <a:p>
            <a:pPr lvl="0">
              <a:spcBef>
                <a:spcPts val="600"/>
              </a:spcBef>
              <a:spcAft>
                <a:spcPts val="600"/>
              </a:spcAft>
            </a:pPr>
            <a:r>
              <a:rPr lang="en-US" sz="2000" dirty="0" smtClean="0">
                <a:solidFill>
                  <a:schemeClr val="tx2"/>
                </a:solidFill>
              </a:rPr>
              <a:t>Documentation</a:t>
            </a:r>
            <a:endParaRPr lang="en-US" sz="2000" dirty="0">
              <a:solidFill>
                <a:schemeClr val="tx2"/>
              </a:solidFill>
            </a:endParaRPr>
          </a:p>
          <a:p>
            <a:pPr marL="342900" lvl="0" indent="-342900">
              <a:spcBef>
                <a:spcPts val="600"/>
              </a:spcBef>
              <a:spcAft>
                <a:spcPts val="600"/>
              </a:spcAft>
              <a:buClr>
                <a:schemeClr val="tx2"/>
              </a:buClr>
              <a:buFont typeface="Arial" panose="020B0604020202020204" pitchFamily="34" charset="0"/>
              <a:buChar char="•"/>
            </a:pPr>
            <a:r>
              <a:rPr lang="en-US" sz="1800" b="0" dirty="0" smtClean="0"/>
              <a:t>Description </a:t>
            </a:r>
            <a:r>
              <a:rPr lang="en-US" sz="1800" b="0" dirty="0"/>
              <a:t>of capacity products </a:t>
            </a:r>
            <a:endParaRPr lang="en-US" sz="1800" b="0" dirty="0" smtClean="0"/>
          </a:p>
          <a:p>
            <a:pPr marL="342900" lvl="0" indent="-342900">
              <a:spcBef>
                <a:spcPts val="600"/>
              </a:spcBef>
              <a:spcAft>
                <a:spcPts val="600"/>
              </a:spcAft>
              <a:buClr>
                <a:schemeClr val="tx2"/>
              </a:buClr>
              <a:buFont typeface="Arial" panose="020B0604020202020204" pitchFamily="34" charset="0"/>
              <a:buChar char="•"/>
            </a:pPr>
            <a:r>
              <a:rPr lang="en-US" sz="1800" b="0" dirty="0" smtClean="0"/>
              <a:t>Capacities offered</a:t>
            </a:r>
          </a:p>
          <a:p>
            <a:pPr marL="342900" lvl="0" indent="-342900">
              <a:spcBef>
                <a:spcPts val="600"/>
              </a:spcBef>
              <a:spcAft>
                <a:spcPts val="600"/>
              </a:spcAft>
              <a:buClr>
                <a:schemeClr val="tx2"/>
              </a:buClr>
              <a:buFont typeface="Arial" panose="020B0604020202020204" pitchFamily="34" charset="0"/>
              <a:buChar char="•"/>
            </a:pPr>
            <a:r>
              <a:rPr lang="en-US" sz="1800" b="0" dirty="0" smtClean="0"/>
              <a:t>Auction process</a:t>
            </a:r>
          </a:p>
          <a:p>
            <a:pPr marL="342900" lvl="0" indent="-342900">
              <a:spcBef>
                <a:spcPts val="600"/>
              </a:spcBef>
              <a:spcAft>
                <a:spcPts val="600"/>
              </a:spcAft>
              <a:buClr>
                <a:schemeClr val="tx2"/>
              </a:buClr>
              <a:buFont typeface="Arial" panose="020B0604020202020204" pitchFamily="34" charset="0"/>
              <a:buChar char="•"/>
            </a:pPr>
            <a:r>
              <a:rPr lang="en-US" sz="1800" b="0" dirty="0" smtClean="0"/>
              <a:t>Link </a:t>
            </a:r>
            <a:r>
              <a:rPr lang="en-US" sz="1800" b="0" dirty="0"/>
              <a:t>to </a:t>
            </a:r>
            <a:r>
              <a:rPr lang="en-US" sz="1800" b="0" dirty="0" smtClean="0"/>
              <a:t>PRISMA on TSO’s websites</a:t>
            </a:r>
          </a:p>
          <a:p>
            <a:pPr marL="342900" lvl="0" indent="-342900">
              <a:spcBef>
                <a:spcPts val="600"/>
              </a:spcBef>
              <a:spcAft>
                <a:spcPts val="600"/>
              </a:spcAft>
              <a:buClr>
                <a:schemeClr val="tx2"/>
              </a:buClr>
              <a:buFont typeface="Arial" panose="020B0604020202020204" pitchFamily="34" charset="0"/>
              <a:buChar char="•"/>
            </a:pPr>
            <a:r>
              <a:rPr lang="en-US" sz="1800" b="0" dirty="0" smtClean="0"/>
              <a:t>Creation </a:t>
            </a:r>
            <a:r>
              <a:rPr lang="en-US" sz="1800" b="0" dirty="0"/>
              <a:t>of the </a:t>
            </a:r>
            <a:r>
              <a:rPr lang="en-US" sz="1800" b="0" dirty="0" smtClean="0"/>
              <a:t>VIP</a:t>
            </a:r>
          </a:p>
          <a:p>
            <a:pPr marL="342900" lvl="0" indent="-342900">
              <a:spcBef>
                <a:spcPts val="600"/>
              </a:spcBef>
              <a:spcAft>
                <a:spcPts val="600"/>
              </a:spcAft>
              <a:buClr>
                <a:schemeClr val="tx2"/>
              </a:buClr>
              <a:buFont typeface="Arial" panose="020B0604020202020204" pitchFamily="34" charset="0"/>
              <a:buChar char="•"/>
            </a:pPr>
            <a:r>
              <a:rPr lang="en-US" sz="1800" b="0" dirty="0" smtClean="0"/>
              <a:t>2014 </a:t>
            </a:r>
            <a:r>
              <a:rPr lang="en-US" sz="1800" b="0" dirty="0"/>
              <a:t>calendar for yearly, </a:t>
            </a:r>
            <a:r>
              <a:rPr lang="en-US" sz="1800" b="0" dirty="0" smtClean="0"/>
              <a:t>quarterly</a:t>
            </a:r>
            <a:r>
              <a:rPr lang="en-US" sz="1800" b="0" dirty="0"/>
              <a:t>, monthly </a:t>
            </a:r>
            <a:r>
              <a:rPr lang="en-US" sz="1800" b="0" dirty="0" smtClean="0"/>
              <a:t>auctions</a:t>
            </a:r>
            <a:endParaRPr lang="en-US" sz="1800" b="0" dirty="0"/>
          </a:p>
        </p:txBody>
      </p:sp>
    </p:spTree>
    <p:extLst>
      <p:ext uri="{BB962C8B-B14F-4D97-AF65-F5344CB8AC3E}">
        <p14:creationId xmlns:p14="http://schemas.microsoft.com/office/powerpoint/2010/main" val="947395798"/>
      </p:ext>
    </p:extLst>
  </p:cSld>
  <p:clrMapOvr>
    <a:masterClrMapping/>
  </p:clrMapOvr>
  <p:transition>
    <p:cut/>
    <p:sndAc>
      <p:stSnd>
        <p:snd r:embed="rId3"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9. EIC code &amp; transfer to affiliates</a:t>
            </a:r>
            <a:endParaRPr lang="fr-FR" sz="2800" dirty="0"/>
          </a:p>
        </p:txBody>
      </p:sp>
      <p:sp>
        <p:nvSpPr>
          <p:cNvPr id="4" name="3 CuadroTexto"/>
          <p:cNvSpPr txBox="1"/>
          <p:nvPr/>
        </p:nvSpPr>
        <p:spPr>
          <a:xfrm>
            <a:off x="600075" y="908720"/>
            <a:ext cx="8292405" cy="2492990"/>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US" sz="1800" b="0" dirty="0"/>
              <a:t>Situation: the company that has been allocated capacity at PRISMA should be the same as </a:t>
            </a:r>
            <a:r>
              <a:rPr lang="en-US" sz="1800" b="0" dirty="0" smtClean="0"/>
              <a:t>the </a:t>
            </a:r>
            <a:r>
              <a:rPr lang="en-US" sz="1800" b="0" dirty="0"/>
              <a:t>one signing the </a:t>
            </a:r>
            <a:r>
              <a:rPr lang="en-US" sz="1800" b="0" dirty="0" smtClean="0"/>
              <a:t>contracts </a:t>
            </a:r>
            <a:r>
              <a:rPr lang="en-US" sz="1800" b="0" dirty="0"/>
              <a:t>with the TSOs. Thus, there is no possibility to transfer the capacity to an affiliate at IPs; instead, gas transactions will take place within each system (PEG, </a:t>
            </a:r>
            <a:r>
              <a:rPr lang="en-US" sz="1800" b="0" dirty="0" smtClean="0"/>
              <a:t>AOC, VTP)</a:t>
            </a:r>
          </a:p>
          <a:p>
            <a:pPr marL="285750" indent="-285750" algn="just">
              <a:spcBef>
                <a:spcPts val="600"/>
              </a:spcBef>
              <a:spcAft>
                <a:spcPts val="600"/>
              </a:spcAft>
              <a:buClr>
                <a:schemeClr val="tx2"/>
              </a:buClr>
              <a:buFont typeface="Arial" panose="020B0604020202020204" pitchFamily="34" charset="0"/>
              <a:buChar char="•"/>
            </a:pPr>
            <a:r>
              <a:rPr lang="en-US" sz="1800" b="0" dirty="0" err="1" smtClean="0"/>
              <a:t>Enagás</a:t>
            </a:r>
            <a:r>
              <a:rPr lang="en-US" sz="1800" b="0" dirty="0" smtClean="0"/>
              <a:t> agrees with this provision</a:t>
            </a:r>
            <a:r>
              <a:rPr lang="en-US" sz="1100" b="0" strike="sngStrike" dirty="0"/>
              <a:t>.</a:t>
            </a:r>
            <a:endParaRPr lang="en-US" sz="1800" b="0" strike="sngStrike" dirty="0"/>
          </a:p>
          <a:p>
            <a:pPr marL="285750" indent="-285750" algn="just">
              <a:spcBef>
                <a:spcPts val="600"/>
              </a:spcBef>
              <a:spcAft>
                <a:spcPts val="600"/>
              </a:spcAft>
              <a:buClr>
                <a:schemeClr val="tx2"/>
              </a:buClr>
              <a:buFont typeface="Arial" panose="020B0604020202020204" pitchFamily="34" charset="0"/>
              <a:buChar char="•"/>
            </a:pPr>
            <a:r>
              <a:rPr lang="en-US" sz="1800" b="0" dirty="0" smtClean="0"/>
              <a:t>TIGF, at this point of progress, would agree with this provision.</a:t>
            </a:r>
            <a:endParaRPr lang="en-US" sz="1800" b="0" strike="sngStrike" dirty="0" smtClean="0"/>
          </a:p>
          <a:p>
            <a:pPr marL="285750" indent="-285750" algn="just">
              <a:spcBef>
                <a:spcPts val="600"/>
              </a:spcBef>
              <a:spcAft>
                <a:spcPts val="600"/>
              </a:spcAft>
              <a:buClr>
                <a:schemeClr val="tx2"/>
              </a:buClr>
              <a:buFont typeface="Arial" panose="020B0604020202020204" pitchFamily="34" charset="0"/>
              <a:buChar char="•"/>
            </a:pPr>
            <a:r>
              <a:rPr lang="en-US" sz="1800" b="0" dirty="0" smtClean="0"/>
              <a:t>REN has no objection to this provision, as it is imposed by NRAs</a:t>
            </a:r>
            <a:endParaRPr lang="en-US" sz="1800" b="0" dirty="0"/>
          </a:p>
        </p:txBody>
      </p:sp>
      <p:graphicFrame>
        <p:nvGraphicFramePr>
          <p:cNvPr id="5" name="4 Tabla"/>
          <p:cNvGraphicFramePr>
            <a:graphicFrameLocks noGrp="1"/>
          </p:cNvGraphicFramePr>
          <p:nvPr>
            <p:extLst>
              <p:ext uri="{D42A27DB-BD31-4B8C-83A1-F6EECF244321}">
                <p14:modId xmlns:p14="http://schemas.microsoft.com/office/powerpoint/2010/main" val="4148934461"/>
              </p:ext>
            </p:extLst>
          </p:nvPr>
        </p:nvGraphicFramePr>
        <p:xfrm>
          <a:off x="683568" y="3933056"/>
          <a:ext cx="7848872" cy="1010920"/>
        </p:xfrm>
        <a:graphic>
          <a:graphicData uri="http://schemas.openxmlformats.org/drawingml/2006/table">
            <a:tbl>
              <a:tblPr firstRow="1" bandRow="1">
                <a:tableStyleId>{5C22544A-7EE6-4342-B048-85BDC9FD1C3A}</a:tableStyleId>
              </a:tblPr>
              <a:tblGrid>
                <a:gridCol w="1656184"/>
                <a:gridCol w="1080120"/>
                <a:gridCol w="1440160"/>
                <a:gridCol w="1440160"/>
                <a:gridCol w="2232248"/>
              </a:tblGrid>
              <a:tr h="370840">
                <a:tc>
                  <a:txBody>
                    <a:bodyPr/>
                    <a:lstStyle/>
                    <a:p>
                      <a:endParaRPr lang="es-ES" dirty="0"/>
                    </a:p>
                  </a:txBody>
                  <a:tcPr>
                    <a:solidFill>
                      <a:schemeClr val="bg1"/>
                    </a:solidFill>
                  </a:tcPr>
                </a:tc>
                <a:tc>
                  <a:txBody>
                    <a:bodyPr/>
                    <a:lstStyle/>
                    <a:p>
                      <a:r>
                        <a:rPr lang="es-ES_tradnl" dirty="0" smtClean="0"/>
                        <a:t>REN</a:t>
                      </a:r>
                      <a:endParaRPr lang="es-ES" dirty="0"/>
                    </a:p>
                  </a:txBody>
                  <a:tcPr>
                    <a:solidFill>
                      <a:schemeClr val="bg1"/>
                    </a:solidFill>
                  </a:tcPr>
                </a:tc>
                <a:tc>
                  <a:txBody>
                    <a:bodyPr/>
                    <a:lstStyle/>
                    <a:p>
                      <a:r>
                        <a:rPr lang="es-ES_tradnl" dirty="0" smtClean="0"/>
                        <a:t>ENAGAS</a:t>
                      </a:r>
                      <a:endParaRPr lang="es-ES" dirty="0"/>
                    </a:p>
                  </a:txBody>
                  <a:tcPr>
                    <a:solidFill>
                      <a:schemeClr val="bg1"/>
                    </a:solidFill>
                  </a:tcPr>
                </a:tc>
                <a:tc>
                  <a:txBody>
                    <a:bodyPr/>
                    <a:lstStyle/>
                    <a:p>
                      <a:r>
                        <a:rPr lang="es-ES_tradnl" dirty="0" smtClean="0"/>
                        <a:t>TIGF</a:t>
                      </a:r>
                      <a:endParaRPr lang="es-ES" dirty="0"/>
                    </a:p>
                  </a:txBody>
                  <a:tcPr>
                    <a:solidFill>
                      <a:schemeClr val="bg1"/>
                    </a:solidFill>
                  </a:tcPr>
                </a:tc>
                <a:tc>
                  <a:txBody>
                    <a:bodyPr/>
                    <a:lstStyle/>
                    <a:p>
                      <a:r>
                        <a:rPr lang="en-GB" noProof="0" dirty="0" smtClean="0"/>
                        <a:t>Decision</a:t>
                      </a:r>
                      <a:r>
                        <a:rPr lang="en-GB" baseline="0" noProof="0" dirty="0" smtClean="0"/>
                        <a:t> required</a:t>
                      </a:r>
                      <a:endParaRPr lang="en-GB" noProof="0" dirty="0"/>
                    </a:p>
                  </a:txBody>
                  <a:tcPr>
                    <a:solidFill>
                      <a:schemeClr val="bg1"/>
                    </a:solidFill>
                  </a:tcPr>
                </a:tc>
              </a:tr>
              <a:tr h="370840">
                <a:tc>
                  <a:txBody>
                    <a:bodyPr/>
                    <a:lstStyle/>
                    <a:p>
                      <a:r>
                        <a:rPr lang="en-GB" noProof="0" dirty="0" smtClean="0">
                          <a:solidFill>
                            <a:schemeClr val="bg1"/>
                          </a:solidFill>
                        </a:rPr>
                        <a:t>Transfer</a:t>
                      </a:r>
                      <a:r>
                        <a:rPr lang="en-GB" baseline="0" noProof="0" dirty="0" smtClean="0">
                          <a:solidFill>
                            <a:schemeClr val="bg1"/>
                          </a:solidFill>
                        </a:rPr>
                        <a:t> to affiliates</a:t>
                      </a:r>
                      <a:endParaRPr lang="en-GB" noProof="0"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solidFill>
                        </a:rPr>
                        <a:t>NO</a:t>
                      </a:r>
                    </a:p>
                  </a:txBody>
                  <a:tcPr/>
                </a:tc>
                <a:tc>
                  <a:txBody>
                    <a:bodyPr/>
                    <a:lstStyle/>
                    <a:p>
                      <a:r>
                        <a:rPr lang="es-ES_tradnl" dirty="0" smtClean="0">
                          <a:solidFill>
                            <a:schemeClr val="bg1"/>
                          </a:solidFill>
                        </a:rPr>
                        <a:t>NO</a:t>
                      </a:r>
                      <a:endParaRPr lang="es-ES"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1"/>
                          </a:solidFill>
                        </a:rPr>
                        <a:t>NO</a:t>
                      </a:r>
                    </a:p>
                  </a:txBody>
                  <a:tcPr/>
                </a:tc>
                <a:tc>
                  <a:txBody>
                    <a:bodyPr/>
                    <a:lstStyle/>
                    <a:p>
                      <a:r>
                        <a:rPr lang="es-ES_tradnl" b="1" dirty="0" smtClean="0">
                          <a:solidFill>
                            <a:srgbClr val="00B050"/>
                          </a:solidFill>
                        </a:rPr>
                        <a:t>NO</a:t>
                      </a:r>
                      <a:endParaRPr lang="es-ES" b="1" dirty="0">
                        <a:solidFill>
                          <a:srgbClr val="92D050"/>
                        </a:solidFill>
                      </a:endParaRPr>
                    </a:p>
                  </a:txBody>
                  <a:tcPr/>
                </a:tc>
              </a:tr>
            </a:tbl>
          </a:graphicData>
        </a:graphic>
      </p:graphicFrame>
    </p:spTree>
    <p:extLst>
      <p:ext uri="{BB962C8B-B14F-4D97-AF65-F5344CB8AC3E}">
        <p14:creationId xmlns:p14="http://schemas.microsoft.com/office/powerpoint/2010/main" val="1690055354"/>
      </p:ext>
    </p:extLst>
  </p:cSld>
  <p:clrMapOvr>
    <a:masterClrMapping/>
  </p:clrMapOvr>
  <p:transition>
    <p:cut/>
    <p:sndAc>
      <p:stSnd>
        <p:snd r:embed="rId3" name="chimes.wav"/>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467544" y="3350602"/>
            <a:ext cx="8292405" cy="769441"/>
          </a:xfrm>
          <a:prstGeom prst="rect">
            <a:avLst/>
          </a:prstGeom>
          <a:noFill/>
        </p:spPr>
        <p:txBody>
          <a:bodyPr wrap="square" rtlCol="0">
            <a:spAutoFit/>
          </a:bodyPr>
          <a:lstStyle/>
          <a:p>
            <a:pPr algn="ctr">
              <a:spcBef>
                <a:spcPts val="600"/>
              </a:spcBef>
              <a:spcAft>
                <a:spcPts val="600"/>
              </a:spcAft>
              <a:buClr>
                <a:schemeClr val="tx2"/>
              </a:buClr>
            </a:pPr>
            <a:r>
              <a:rPr lang="en-US" sz="4400" b="0" dirty="0" smtClean="0"/>
              <a:t>Thank you for your attention!</a:t>
            </a:r>
            <a:endParaRPr lang="en-US" sz="4400" b="0" dirty="0">
              <a:solidFill>
                <a:srgbClr val="FF0000"/>
              </a:solidFill>
            </a:endParaRPr>
          </a:p>
        </p:txBody>
      </p:sp>
    </p:spTree>
    <p:extLst>
      <p:ext uri="{BB962C8B-B14F-4D97-AF65-F5344CB8AC3E}">
        <p14:creationId xmlns:p14="http://schemas.microsoft.com/office/powerpoint/2010/main" val="3635723467"/>
      </p:ext>
    </p:extLst>
  </p:cSld>
  <p:clrMapOvr>
    <a:masterClrMapping/>
  </p:clrMapOvr>
  <p:transition>
    <p:cut/>
    <p:sndAc>
      <p:stSnd>
        <p:snd r:embed="rId3"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1. Auction calendar</a:t>
            </a:r>
            <a:endParaRPr lang="fr-FR" sz="2800" dirty="0"/>
          </a:p>
        </p:txBody>
      </p:sp>
      <p:pic>
        <p:nvPicPr>
          <p:cNvPr id="6" name="5 Imagen"/>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59632" y="2384043"/>
            <a:ext cx="6588452" cy="2989173"/>
          </a:xfrm>
          <a:prstGeom prst="rect">
            <a:avLst/>
          </a:prstGeom>
          <a:noFill/>
          <a:ln>
            <a:noFill/>
          </a:ln>
        </p:spPr>
      </p:pic>
      <p:sp>
        <p:nvSpPr>
          <p:cNvPr id="2" name="1 CuadroTexto"/>
          <p:cNvSpPr txBox="1"/>
          <p:nvPr/>
        </p:nvSpPr>
        <p:spPr>
          <a:xfrm>
            <a:off x="600075" y="1052736"/>
            <a:ext cx="8292405" cy="1077218"/>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t>Since the binding application of the CAM NC, the auction calendar will be determined by ENTSOG</a:t>
            </a:r>
          </a:p>
          <a:p>
            <a:pPr marL="285750" indent="-285750" algn="just">
              <a:spcBef>
                <a:spcPts val="600"/>
              </a:spcBef>
              <a:spcAft>
                <a:spcPts val="600"/>
              </a:spcAft>
              <a:buClr>
                <a:schemeClr val="tx2"/>
              </a:buClr>
              <a:buFont typeface="Arial" panose="020B0604020202020204" pitchFamily="34" charset="0"/>
              <a:buChar char="•"/>
            </a:pPr>
            <a:r>
              <a:rPr lang="en-GB" sz="1800" b="0" dirty="0" smtClean="0"/>
              <a:t>Until that date, TSOs will follow PRISMA’s auction calendar</a:t>
            </a:r>
            <a:endParaRPr lang="en-GB" sz="1800" b="0" dirty="0"/>
          </a:p>
        </p:txBody>
      </p:sp>
    </p:spTree>
    <p:extLst>
      <p:ext uri="{BB962C8B-B14F-4D97-AF65-F5344CB8AC3E}">
        <p14:creationId xmlns:p14="http://schemas.microsoft.com/office/powerpoint/2010/main" val="3123737507"/>
      </p:ext>
    </p:extLst>
  </p:cSld>
  <p:clrMapOvr>
    <a:masterClrMapping/>
  </p:clrMapOvr>
  <p:transition>
    <p:cut/>
    <p:sndAc>
      <p:stSnd>
        <p:snd r:embed="rId3"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2. Definition of price steps</a:t>
            </a:r>
            <a:endParaRPr lang="fr-FR" sz="2800" dirty="0"/>
          </a:p>
        </p:txBody>
      </p:sp>
      <p:sp>
        <p:nvSpPr>
          <p:cNvPr id="2" name="1 CuadroTexto"/>
          <p:cNvSpPr txBox="1"/>
          <p:nvPr/>
        </p:nvSpPr>
        <p:spPr>
          <a:xfrm>
            <a:off x="600075" y="908720"/>
            <a:ext cx="8292405" cy="4770537"/>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Large price steps:</a:t>
            </a:r>
          </a:p>
          <a:p>
            <a:pPr marL="742950" lvl="1" indent="-285750" algn="just">
              <a:spcBef>
                <a:spcPts val="600"/>
              </a:spcBef>
              <a:spcAft>
                <a:spcPts val="600"/>
              </a:spcAft>
              <a:buClr>
                <a:schemeClr val="tx2"/>
              </a:buClr>
              <a:buFont typeface="Arial" panose="020B0604020202020204" pitchFamily="34" charset="0"/>
              <a:buChar char="•"/>
            </a:pPr>
            <a:r>
              <a:rPr lang="en-GB" sz="1800" b="0" dirty="0" smtClean="0"/>
              <a:t>Rules in other IPs in Europe according to NRAs:</a:t>
            </a:r>
          </a:p>
          <a:p>
            <a:pPr marL="1200150" lvl="2" indent="-285750" algn="just">
              <a:spcBef>
                <a:spcPts val="600"/>
              </a:spcBef>
              <a:spcAft>
                <a:spcPts val="600"/>
              </a:spcAft>
              <a:buClr>
                <a:schemeClr val="tx2"/>
              </a:buClr>
              <a:buFont typeface="Arial" panose="020B0604020202020204" pitchFamily="34" charset="0"/>
              <a:buChar char="•"/>
            </a:pPr>
            <a:r>
              <a:rPr lang="en-GB" sz="1800" b="0" dirty="0"/>
              <a:t>Yearly auctions: large price step = 10 </a:t>
            </a:r>
            <a:r>
              <a:rPr lang="en-GB" sz="1800" b="0" dirty="0" err="1"/>
              <a:t>ct</a:t>
            </a:r>
            <a:r>
              <a:rPr lang="en-GB" sz="1800" b="0" dirty="0"/>
              <a:t>/kWh/h/Runtime, small price step = 2 </a:t>
            </a:r>
            <a:r>
              <a:rPr lang="en-GB" sz="1800" b="0" dirty="0" err="1"/>
              <a:t>ct</a:t>
            </a:r>
            <a:r>
              <a:rPr lang="en-GB" sz="1800" b="0" dirty="0"/>
              <a:t>/kWh/h/Runtime</a:t>
            </a:r>
          </a:p>
          <a:p>
            <a:pPr marL="1200150" lvl="2" indent="-285750" algn="just">
              <a:spcBef>
                <a:spcPts val="600"/>
              </a:spcBef>
              <a:spcAft>
                <a:spcPts val="600"/>
              </a:spcAft>
              <a:buClr>
                <a:schemeClr val="tx2"/>
              </a:buClr>
              <a:buFont typeface="Arial" panose="020B0604020202020204" pitchFamily="34" charset="0"/>
              <a:buChar char="•"/>
            </a:pPr>
            <a:r>
              <a:rPr lang="en-GB" sz="1800" b="0" dirty="0"/>
              <a:t>Quarterly auctions: large price step = 2.5 </a:t>
            </a:r>
            <a:r>
              <a:rPr lang="en-GB" sz="1800" b="0" dirty="0" err="1"/>
              <a:t>ct</a:t>
            </a:r>
            <a:r>
              <a:rPr lang="en-GB" sz="1800" b="0" dirty="0"/>
              <a:t>/kWh/h/Runtime, small price step = 0.5 </a:t>
            </a:r>
            <a:r>
              <a:rPr lang="en-GB" sz="1800" b="0" dirty="0" err="1"/>
              <a:t>ct</a:t>
            </a:r>
            <a:r>
              <a:rPr lang="en-GB" sz="1800" b="0" dirty="0"/>
              <a:t>/kWh/h/Runtime</a:t>
            </a:r>
          </a:p>
          <a:p>
            <a:pPr marL="1200150" lvl="2" indent="-285750" algn="just">
              <a:spcBef>
                <a:spcPts val="600"/>
              </a:spcBef>
              <a:spcAft>
                <a:spcPts val="600"/>
              </a:spcAft>
              <a:buClr>
                <a:schemeClr val="tx2"/>
              </a:buClr>
              <a:buFont typeface="Arial" panose="020B0604020202020204" pitchFamily="34" charset="0"/>
              <a:buChar char="•"/>
            </a:pPr>
            <a:r>
              <a:rPr lang="en-GB" sz="1800" b="0" dirty="0"/>
              <a:t>Monthly auctions: large price step = 1 </a:t>
            </a:r>
            <a:r>
              <a:rPr lang="en-GB" sz="1800" b="0" dirty="0" err="1"/>
              <a:t>ct</a:t>
            </a:r>
            <a:r>
              <a:rPr lang="en-GB" sz="1800" b="0" dirty="0"/>
              <a:t>/kWh/h/Runtime, small price step = 0.2 </a:t>
            </a:r>
            <a:r>
              <a:rPr lang="en-GB" sz="1800" b="0" dirty="0" err="1" smtClean="0"/>
              <a:t>ct</a:t>
            </a:r>
            <a:r>
              <a:rPr lang="en-GB" sz="1800" b="0" dirty="0" smtClean="0"/>
              <a:t>/kWh/h/Runtime</a:t>
            </a:r>
          </a:p>
          <a:p>
            <a:pPr marL="742950" lvl="1" indent="-285750" algn="just">
              <a:spcBef>
                <a:spcPts val="600"/>
              </a:spcBef>
              <a:spcAft>
                <a:spcPts val="600"/>
              </a:spcAft>
              <a:buClr>
                <a:schemeClr val="tx2"/>
              </a:buClr>
              <a:buFont typeface="Arial" panose="020B0604020202020204" pitchFamily="34" charset="0"/>
              <a:buChar char="•"/>
            </a:pPr>
            <a:r>
              <a:rPr lang="en-GB" sz="1800" b="0" dirty="0" smtClean="0"/>
              <a:t>To be discussed …</a:t>
            </a:r>
            <a:endParaRPr lang="en-GB" sz="1800" b="0" dirty="0"/>
          </a:p>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Small prices steps:</a:t>
            </a:r>
          </a:p>
          <a:p>
            <a:pPr marL="742950" lvl="1" indent="-285750" algn="just">
              <a:spcBef>
                <a:spcPts val="600"/>
              </a:spcBef>
              <a:spcAft>
                <a:spcPts val="600"/>
              </a:spcAft>
              <a:buClr>
                <a:schemeClr val="tx2"/>
              </a:buClr>
              <a:buFont typeface="Arial" panose="020B0604020202020204" pitchFamily="34" charset="0"/>
              <a:buChar char="•"/>
            </a:pPr>
            <a:r>
              <a:rPr lang="en-US" sz="1800" b="0" dirty="0" smtClean="0"/>
              <a:t>PRISMA </a:t>
            </a:r>
            <a:r>
              <a:rPr lang="en-US" sz="1800" b="0" dirty="0"/>
              <a:t>booking platform sets, as a default rule, that small price steps are 20% of the large price steps. In principle, </a:t>
            </a:r>
            <a:r>
              <a:rPr lang="en-US" sz="1800" b="0" dirty="0" smtClean="0"/>
              <a:t>TSOs will follow this default rule for all products (yearly, quarterly and monthly)</a:t>
            </a:r>
            <a:endParaRPr lang="en-GB" sz="1800" b="0" dirty="0"/>
          </a:p>
        </p:txBody>
      </p:sp>
    </p:spTree>
    <p:extLst>
      <p:ext uri="{BB962C8B-B14F-4D97-AF65-F5344CB8AC3E}">
        <p14:creationId xmlns:p14="http://schemas.microsoft.com/office/powerpoint/2010/main" val="158625746"/>
      </p:ext>
    </p:extLst>
  </p:cSld>
  <p:clrMapOvr>
    <a:masterClrMapping/>
  </p:clrMapOvr>
  <p:transition>
    <p:cut/>
    <p:sndAc>
      <p:stSnd>
        <p:snd r:embed="rId3"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3. Transfer of existing contracts to the VIP</a:t>
            </a:r>
            <a:endParaRPr lang="fr-FR" sz="2800" dirty="0"/>
          </a:p>
        </p:txBody>
      </p:sp>
      <p:graphicFrame>
        <p:nvGraphicFramePr>
          <p:cNvPr id="2" name="1 Tabla"/>
          <p:cNvGraphicFramePr>
            <a:graphicFrameLocks noGrp="1"/>
          </p:cNvGraphicFramePr>
          <p:nvPr>
            <p:extLst>
              <p:ext uri="{D42A27DB-BD31-4B8C-83A1-F6EECF244321}">
                <p14:modId xmlns:p14="http://schemas.microsoft.com/office/powerpoint/2010/main" val="344225603"/>
              </p:ext>
            </p:extLst>
          </p:nvPr>
        </p:nvGraphicFramePr>
        <p:xfrm>
          <a:off x="1403648" y="2183264"/>
          <a:ext cx="6480720" cy="741680"/>
        </p:xfrm>
        <a:graphic>
          <a:graphicData uri="http://schemas.openxmlformats.org/drawingml/2006/table">
            <a:tbl>
              <a:tblPr firstRow="1" bandRow="1">
                <a:tableStyleId>{5C22544A-7EE6-4342-B048-85BDC9FD1C3A}</a:tableStyleId>
              </a:tblPr>
              <a:tblGrid>
                <a:gridCol w="1872208"/>
                <a:gridCol w="1965818"/>
                <a:gridCol w="2642694"/>
              </a:tblGrid>
              <a:tr h="370840">
                <a:tc>
                  <a:txBody>
                    <a:bodyPr/>
                    <a:lstStyle/>
                    <a:p>
                      <a:r>
                        <a:rPr lang="es-ES_tradnl" dirty="0" smtClean="0"/>
                        <a:t>ENAGAS</a:t>
                      </a:r>
                      <a:endParaRPr lang="es-ES" dirty="0"/>
                    </a:p>
                  </a:txBody>
                  <a:tcPr>
                    <a:solidFill>
                      <a:schemeClr val="bg1"/>
                    </a:solidFill>
                  </a:tcPr>
                </a:tc>
                <a:tc>
                  <a:txBody>
                    <a:bodyPr/>
                    <a:lstStyle/>
                    <a:p>
                      <a:r>
                        <a:rPr lang="es-ES_tradnl" dirty="0" smtClean="0"/>
                        <a:t>TIGF</a:t>
                      </a:r>
                      <a:endParaRPr lang="es-ES" dirty="0"/>
                    </a:p>
                  </a:txBody>
                  <a:tcPr>
                    <a:solidFill>
                      <a:schemeClr val="bg1"/>
                    </a:solidFill>
                  </a:tcPr>
                </a:tc>
                <a:tc>
                  <a:txBody>
                    <a:bodyPr/>
                    <a:lstStyle/>
                    <a:p>
                      <a:r>
                        <a:rPr lang="en-GB" noProof="0" dirty="0" smtClean="0"/>
                        <a:t>Decision</a:t>
                      </a:r>
                      <a:r>
                        <a:rPr lang="en-GB" baseline="0" noProof="0" dirty="0" smtClean="0"/>
                        <a:t> required</a:t>
                      </a:r>
                      <a:endParaRPr lang="en-GB" noProof="0" dirty="0"/>
                    </a:p>
                  </a:txBody>
                  <a:tcPr>
                    <a:solidFill>
                      <a:schemeClr val="bg1"/>
                    </a:solidFill>
                  </a:tcPr>
                </a:tc>
              </a:tr>
              <a:tr h="370840">
                <a:tc>
                  <a:txBody>
                    <a:bodyPr/>
                    <a:lstStyle/>
                    <a:p>
                      <a:r>
                        <a:rPr lang="es-ES_tradnl" dirty="0" smtClean="0">
                          <a:solidFill>
                            <a:schemeClr val="bg1"/>
                          </a:solidFill>
                        </a:rPr>
                        <a:t>YES</a:t>
                      </a:r>
                      <a:endParaRPr lang="es-ES"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YES</a:t>
                      </a:r>
                      <a:endParaRPr lang="es-ES" dirty="0" smtClean="0">
                        <a:solidFill>
                          <a:schemeClr val="bg1"/>
                        </a:solidFill>
                      </a:endParaRPr>
                    </a:p>
                  </a:txBody>
                  <a:tcPr/>
                </a:tc>
                <a:tc>
                  <a:txBody>
                    <a:bodyPr/>
                    <a:lstStyle/>
                    <a:p>
                      <a:r>
                        <a:rPr lang="es-ES_tradnl" b="1" dirty="0" smtClean="0">
                          <a:solidFill>
                            <a:srgbClr val="00B050"/>
                          </a:solidFill>
                        </a:rPr>
                        <a:t>NO</a:t>
                      </a:r>
                      <a:endParaRPr lang="es-ES" b="1" dirty="0">
                        <a:solidFill>
                          <a:srgbClr val="00B050"/>
                        </a:solidFill>
                      </a:endParaRPr>
                    </a:p>
                  </a:txBody>
                  <a:tcPr/>
                </a:tc>
              </a:tr>
            </a:tbl>
          </a:graphicData>
        </a:graphic>
      </p:graphicFrame>
      <p:sp>
        <p:nvSpPr>
          <p:cNvPr id="4" name="3 CuadroTexto"/>
          <p:cNvSpPr txBox="1"/>
          <p:nvPr/>
        </p:nvSpPr>
        <p:spPr>
          <a:xfrm>
            <a:off x="600075" y="908720"/>
            <a:ext cx="8292405" cy="1200329"/>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At the Spanish-French border, </a:t>
            </a:r>
            <a:r>
              <a:rPr lang="en-GB" sz="1800" b="0" dirty="0" err="1" smtClean="0">
                <a:solidFill>
                  <a:schemeClr val="tx2"/>
                </a:solidFill>
              </a:rPr>
              <a:t>Enagás</a:t>
            </a:r>
            <a:r>
              <a:rPr lang="en-GB" sz="1800" b="0" dirty="0" smtClean="0">
                <a:solidFill>
                  <a:schemeClr val="tx2"/>
                </a:solidFill>
              </a:rPr>
              <a:t> and TIGF </a:t>
            </a:r>
            <a:r>
              <a:rPr lang="en-GB" sz="1800" b="0" dirty="0" smtClean="0"/>
              <a:t>agree to transfer existing contracts at physical IPs to VIP. </a:t>
            </a:r>
            <a:r>
              <a:rPr lang="en-US" sz="1800" b="0" dirty="0" smtClean="0"/>
              <a:t>This </a:t>
            </a:r>
            <a:r>
              <a:rPr lang="en-US" sz="1800" b="0" dirty="0"/>
              <a:t>will imply that as from October 2014 for commercial and operational purposes the physical IPs will no longer exits</a:t>
            </a:r>
            <a:r>
              <a:rPr lang="en-US" sz="1800" b="0" dirty="0" smtClean="0"/>
              <a:t>. This will not imply that existing contracts have to be bundled.</a:t>
            </a:r>
            <a:endParaRPr lang="en-GB" sz="1800" b="0" dirty="0" smtClean="0"/>
          </a:p>
        </p:txBody>
      </p:sp>
      <p:sp>
        <p:nvSpPr>
          <p:cNvPr id="6" name="5 Rectángulo"/>
          <p:cNvSpPr/>
          <p:nvPr/>
        </p:nvSpPr>
        <p:spPr>
          <a:xfrm>
            <a:off x="600075" y="3021920"/>
            <a:ext cx="8292405" cy="1631216"/>
          </a:xfrm>
          <a:prstGeom prst="rect">
            <a:avLst/>
          </a:prstGeom>
        </p:spPr>
        <p:txBody>
          <a:bodyPr wrap="square">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At the Spanish-Portuguese border, </a:t>
            </a:r>
            <a:r>
              <a:rPr lang="en-GB" sz="1800" b="0" dirty="0" err="1" smtClean="0">
                <a:solidFill>
                  <a:schemeClr val="tx2"/>
                </a:solidFill>
              </a:rPr>
              <a:t>Enagás</a:t>
            </a:r>
            <a:r>
              <a:rPr lang="en-GB" sz="1800" b="0" dirty="0" smtClean="0">
                <a:solidFill>
                  <a:schemeClr val="tx2"/>
                </a:solidFill>
              </a:rPr>
              <a:t> </a:t>
            </a:r>
            <a:r>
              <a:rPr lang="en-GB" sz="1800" b="0" dirty="0" smtClean="0"/>
              <a:t>will also transfer </a:t>
            </a:r>
            <a:r>
              <a:rPr lang="en-GB" sz="1800" b="0" dirty="0"/>
              <a:t>existing contracts at physical IPs to </a:t>
            </a:r>
            <a:r>
              <a:rPr lang="en-GB" sz="1800" b="0" dirty="0" smtClean="0"/>
              <a:t>VIP</a:t>
            </a:r>
            <a:r>
              <a:rPr lang="en-GB" sz="1800" b="0" dirty="0"/>
              <a:t> </a:t>
            </a:r>
            <a:r>
              <a:rPr lang="en-GB" sz="1800" b="0" dirty="0" smtClean="0"/>
              <a:t>without bundling existing contracts.</a:t>
            </a:r>
          </a:p>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REN </a:t>
            </a:r>
            <a:r>
              <a:rPr lang="en-GB" sz="1800" b="0" dirty="0" smtClean="0"/>
              <a:t>will only transfer contracts from physical IPs to the VIP as from October 2014 as long as all unbundled capacity at the IPs is contracted by the same shipper on both sides.</a:t>
            </a:r>
            <a:endParaRPr lang="en-GB" sz="1800" b="0" dirty="0"/>
          </a:p>
        </p:txBody>
      </p:sp>
      <p:graphicFrame>
        <p:nvGraphicFramePr>
          <p:cNvPr id="8" name="7 Tabla"/>
          <p:cNvGraphicFramePr>
            <a:graphicFrameLocks noGrp="1"/>
          </p:cNvGraphicFramePr>
          <p:nvPr>
            <p:extLst>
              <p:ext uri="{D42A27DB-BD31-4B8C-83A1-F6EECF244321}">
                <p14:modId xmlns:p14="http://schemas.microsoft.com/office/powerpoint/2010/main" val="1043699958"/>
              </p:ext>
            </p:extLst>
          </p:nvPr>
        </p:nvGraphicFramePr>
        <p:xfrm>
          <a:off x="958900" y="4736048"/>
          <a:ext cx="7416824" cy="1285240"/>
        </p:xfrm>
        <a:graphic>
          <a:graphicData uri="http://schemas.openxmlformats.org/drawingml/2006/table">
            <a:tbl>
              <a:tblPr firstRow="1" bandRow="1">
                <a:tableStyleId>{5C22544A-7EE6-4342-B048-85BDC9FD1C3A}</a:tableStyleId>
              </a:tblPr>
              <a:tblGrid>
                <a:gridCol w="2448272"/>
                <a:gridCol w="2736304"/>
                <a:gridCol w="2232248"/>
              </a:tblGrid>
              <a:tr h="370840">
                <a:tc>
                  <a:txBody>
                    <a:bodyPr/>
                    <a:lstStyle/>
                    <a:p>
                      <a:r>
                        <a:rPr lang="es-ES_tradnl" dirty="0" smtClean="0"/>
                        <a:t>ENAGAS</a:t>
                      </a:r>
                      <a:endParaRPr lang="es-ES" dirty="0"/>
                    </a:p>
                  </a:txBody>
                  <a:tcPr>
                    <a:solidFill>
                      <a:schemeClr val="bg1"/>
                    </a:solidFill>
                  </a:tcPr>
                </a:tc>
                <a:tc>
                  <a:txBody>
                    <a:bodyPr/>
                    <a:lstStyle/>
                    <a:p>
                      <a:r>
                        <a:rPr lang="es-ES_tradnl" dirty="0" smtClean="0"/>
                        <a:t>REN</a:t>
                      </a:r>
                      <a:endParaRPr lang="es-ES" dirty="0"/>
                    </a:p>
                  </a:txBody>
                  <a:tcPr>
                    <a:solidFill>
                      <a:schemeClr val="bg1"/>
                    </a:solidFill>
                  </a:tcPr>
                </a:tc>
                <a:tc>
                  <a:txBody>
                    <a:bodyPr/>
                    <a:lstStyle/>
                    <a:p>
                      <a:r>
                        <a:rPr lang="en-GB" noProof="0" dirty="0" smtClean="0"/>
                        <a:t>Decision</a:t>
                      </a:r>
                      <a:r>
                        <a:rPr lang="en-GB" baseline="0" noProof="0" dirty="0" smtClean="0"/>
                        <a:t> required</a:t>
                      </a:r>
                      <a:endParaRPr lang="en-GB" noProof="0" dirty="0"/>
                    </a:p>
                  </a:txBody>
                  <a:tcPr>
                    <a:solidFill>
                      <a:schemeClr val="bg1"/>
                    </a:solidFill>
                  </a:tcPr>
                </a:tc>
              </a:tr>
              <a:tr h="370840">
                <a:tc>
                  <a:txBody>
                    <a:bodyPr/>
                    <a:lstStyle/>
                    <a:p>
                      <a:r>
                        <a:rPr lang="es-ES_tradnl" dirty="0" smtClean="0">
                          <a:solidFill>
                            <a:schemeClr val="bg1"/>
                          </a:solidFill>
                        </a:rPr>
                        <a:t>YES </a:t>
                      </a:r>
                      <a:r>
                        <a:rPr lang="es-ES_tradnl" dirty="0" err="1" smtClean="0">
                          <a:solidFill>
                            <a:schemeClr val="bg1"/>
                          </a:solidFill>
                        </a:rPr>
                        <a:t>without</a:t>
                      </a:r>
                      <a:r>
                        <a:rPr lang="es-ES_tradnl" baseline="0" dirty="0" smtClean="0">
                          <a:solidFill>
                            <a:schemeClr val="bg1"/>
                          </a:solidFill>
                        </a:rPr>
                        <a:t> </a:t>
                      </a:r>
                      <a:r>
                        <a:rPr lang="es-ES_tradnl" baseline="0" dirty="0" err="1" smtClean="0">
                          <a:solidFill>
                            <a:schemeClr val="bg1"/>
                          </a:solidFill>
                        </a:rPr>
                        <a:t>changing</a:t>
                      </a:r>
                      <a:r>
                        <a:rPr lang="es-ES_tradnl" baseline="0" dirty="0" smtClean="0">
                          <a:solidFill>
                            <a:schemeClr val="bg1"/>
                          </a:solidFill>
                        </a:rPr>
                        <a:t> </a:t>
                      </a:r>
                      <a:r>
                        <a:rPr lang="es-ES_tradnl" baseline="0" dirty="0" err="1" smtClean="0">
                          <a:solidFill>
                            <a:schemeClr val="bg1"/>
                          </a:solidFill>
                        </a:rPr>
                        <a:t>the</a:t>
                      </a:r>
                      <a:r>
                        <a:rPr lang="es-ES_tradnl" baseline="0" dirty="0" smtClean="0">
                          <a:solidFill>
                            <a:schemeClr val="bg1"/>
                          </a:solidFill>
                        </a:rPr>
                        <a:t> </a:t>
                      </a:r>
                      <a:r>
                        <a:rPr lang="es-ES_tradnl" baseline="0" dirty="0" err="1" smtClean="0">
                          <a:solidFill>
                            <a:schemeClr val="bg1"/>
                          </a:solidFill>
                        </a:rPr>
                        <a:t>conditions</a:t>
                      </a:r>
                      <a:r>
                        <a:rPr lang="es-ES_tradnl" baseline="0" dirty="0" smtClean="0">
                          <a:solidFill>
                            <a:schemeClr val="bg1"/>
                          </a:solidFill>
                        </a:rPr>
                        <a:t> in </a:t>
                      </a:r>
                      <a:r>
                        <a:rPr lang="es-ES_tradnl" baseline="0" dirty="0" err="1" smtClean="0">
                          <a:solidFill>
                            <a:schemeClr val="bg1"/>
                          </a:solidFill>
                        </a:rPr>
                        <a:t>the</a:t>
                      </a:r>
                      <a:r>
                        <a:rPr lang="es-ES_tradnl" baseline="0" dirty="0" smtClean="0">
                          <a:solidFill>
                            <a:schemeClr val="bg1"/>
                          </a:solidFill>
                        </a:rPr>
                        <a:t> </a:t>
                      </a:r>
                      <a:r>
                        <a:rPr lang="es-ES_tradnl" baseline="0" dirty="0" err="1" smtClean="0">
                          <a:solidFill>
                            <a:schemeClr val="bg1"/>
                          </a:solidFill>
                        </a:rPr>
                        <a:t>contracts</a:t>
                      </a:r>
                      <a:endParaRPr lang="es-ES"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YES , </a:t>
                      </a:r>
                      <a:r>
                        <a:rPr lang="es-ES_tradnl" dirty="0" err="1" smtClean="0">
                          <a:solidFill>
                            <a:schemeClr val="bg1"/>
                          </a:solidFill>
                        </a:rPr>
                        <a:t>but</a:t>
                      </a:r>
                      <a:r>
                        <a:rPr lang="es-ES_tradnl" dirty="0" smtClean="0">
                          <a:solidFill>
                            <a:schemeClr val="bg1"/>
                          </a:solidFill>
                        </a:rPr>
                        <a:t> </a:t>
                      </a:r>
                      <a:r>
                        <a:rPr lang="es-ES_tradnl" dirty="0" err="1" smtClean="0">
                          <a:solidFill>
                            <a:schemeClr val="bg1"/>
                          </a:solidFill>
                        </a:rPr>
                        <a:t>only</a:t>
                      </a:r>
                      <a:r>
                        <a:rPr lang="es-ES_tradnl" dirty="0" smtClean="0">
                          <a:solidFill>
                            <a:schemeClr val="bg1"/>
                          </a:solidFill>
                        </a:rPr>
                        <a:t> </a:t>
                      </a:r>
                      <a:r>
                        <a:rPr lang="es-ES_tradnl" dirty="0" err="1" smtClean="0">
                          <a:solidFill>
                            <a:schemeClr val="bg1"/>
                          </a:solidFill>
                        </a:rPr>
                        <a:t>if</a:t>
                      </a:r>
                      <a:r>
                        <a:rPr lang="es-ES_tradnl" dirty="0" smtClean="0">
                          <a:solidFill>
                            <a:schemeClr val="bg1"/>
                          </a:solidFill>
                        </a:rPr>
                        <a:t> </a:t>
                      </a:r>
                      <a:r>
                        <a:rPr lang="es-ES_tradnl" dirty="0" err="1" smtClean="0">
                          <a:solidFill>
                            <a:schemeClr val="bg1"/>
                          </a:solidFill>
                        </a:rPr>
                        <a:t>existing</a:t>
                      </a:r>
                      <a:r>
                        <a:rPr lang="es-ES_tradnl" dirty="0" smtClean="0">
                          <a:solidFill>
                            <a:schemeClr val="bg1"/>
                          </a:solidFill>
                        </a:rPr>
                        <a:t> </a:t>
                      </a:r>
                      <a:r>
                        <a:rPr lang="es-ES_tradnl" dirty="0" err="1" smtClean="0">
                          <a:solidFill>
                            <a:schemeClr val="bg1"/>
                          </a:solidFill>
                        </a:rPr>
                        <a:t>unbundled</a:t>
                      </a:r>
                      <a:r>
                        <a:rPr lang="es-ES_tradnl" dirty="0" smtClean="0">
                          <a:solidFill>
                            <a:schemeClr val="bg1"/>
                          </a:solidFill>
                        </a:rPr>
                        <a:t> </a:t>
                      </a:r>
                      <a:r>
                        <a:rPr lang="es-ES_tradnl" dirty="0" err="1" smtClean="0">
                          <a:solidFill>
                            <a:schemeClr val="bg1"/>
                          </a:solidFill>
                        </a:rPr>
                        <a:t>capacity</a:t>
                      </a:r>
                      <a:r>
                        <a:rPr lang="es-ES_tradnl" dirty="0" smtClean="0">
                          <a:solidFill>
                            <a:schemeClr val="bg1"/>
                          </a:solidFill>
                        </a:rPr>
                        <a:t> </a:t>
                      </a:r>
                      <a:r>
                        <a:rPr lang="es-ES_tradnl" dirty="0" err="1" smtClean="0">
                          <a:solidFill>
                            <a:schemeClr val="bg1"/>
                          </a:solidFill>
                        </a:rPr>
                        <a:t>is</a:t>
                      </a:r>
                      <a:r>
                        <a:rPr lang="es-ES_tradnl" dirty="0" smtClean="0">
                          <a:solidFill>
                            <a:schemeClr val="bg1"/>
                          </a:solidFill>
                        </a:rPr>
                        <a:t> </a:t>
                      </a:r>
                      <a:r>
                        <a:rPr lang="es-ES_tradnl" dirty="0" err="1" smtClean="0">
                          <a:solidFill>
                            <a:schemeClr val="bg1"/>
                          </a:solidFill>
                        </a:rPr>
                        <a:t>fully</a:t>
                      </a:r>
                      <a:r>
                        <a:rPr lang="es-ES_tradnl" dirty="0" smtClean="0">
                          <a:solidFill>
                            <a:schemeClr val="bg1"/>
                          </a:solidFill>
                        </a:rPr>
                        <a:t> </a:t>
                      </a:r>
                      <a:r>
                        <a:rPr lang="es-ES_tradnl" dirty="0" err="1" smtClean="0">
                          <a:solidFill>
                            <a:schemeClr val="bg1"/>
                          </a:solidFill>
                        </a:rPr>
                        <a:t>contracted</a:t>
                      </a:r>
                      <a:endParaRPr lang="es-ES" strike="sngStrike" dirty="0" smtClean="0">
                        <a:solidFill>
                          <a:schemeClr val="bg1"/>
                        </a:solidFill>
                      </a:endParaRPr>
                    </a:p>
                  </a:txBody>
                  <a:tcPr/>
                </a:tc>
                <a:tc>
                  <a:txBody>
                    <a:bodyPr/>
                    <a:lstStyle/>
                    <a:p>
                      <a:r>
                        <a:rPr lang="es-ES_tradnl" b="1" dirty="0" smtClean="0">
                          <a:solidFill>
                            <a:srgbClr val="FF0000"/>
                          </a:solidFill>
                        </a:rPr>
                        <a:t>YES</a:t>
                      </a:r>
                      <a:endParaRPr lang="es-ES" b="1" dirty="0">
                        <a:solidFill>
                          <a:srgbClr val="FF0000"/>
                        </a:solidFill>
                      </a:endParaRPr>
                    </a:p>
                  </a:txBody>
                  <a:tcPr/>
                </a:tc>
              </a:tr>
            </a:tbl>
          </a:graphicData>
        </a:graphic>
      </p:graphicFrame>
    </p:spTree>
    <p:extLst>
      <p:ext uri="{BB962C8B-B14F-4D97-AF65-F5344CB8AC3E}">
        <p14:creationId xmlns:p14="http://schemas.microsoft.com/office/powerpoint/2010/main" val="3960454524"/>
      </p:ext>
    </p:extLst>
  </p:cSld>
  <p:clrMapOvr>
    <a:masterClrMapping/>
  </p:clrMapOvr>
  <p:transition>
    <p:cut/>
    <p:sndAc>
      <p:stSnd>
        <p:snd r:embed="rId3"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4" y="333375"/>
            <a:ext cx="865244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Capacity to be offered</a:t>
            </a:r>
            <a:endParaRPr lang="fr-FR" sz="2800" dirty="0"/>
          </a:p>
        </p:txBody>
      </p:sp>
      <p:sp>
        <p:nvSpPr>
          <p:cNvPr id="3" name="2 CuadroTexto"/>
          <p:cNvSpPr txBox="1"/>
          <p:nvPr/>
        </p:nvSpPr>
        <p:spPr>
          <a:xfrm>
            <a:off x="594741" y="1052736"/>
            <a:ext cx="7632848" cy="830997"/>
          </a:xfrm>
          <a:prstGeom prst="rect">
            <a:avLst/>
          </a:prstGeom>
          <a:noFill/>
        </p:spPr>
        <p:txBody>
          <a:bodyPr wrap="square" rtlCol="0">
            <a:spAutoFit/>
          </a:bodyPr>
          <a:lstStyle/>
          <a:p>
            <a:pPr>
              <a:spcBef>
                <a:spcPts val="600"/>
              </a:spcBef>
              <a:spcAft>
                <a:spcPts val="600"/>
              </a:spcAft>
            </a:pPr>
            <a:r>
              <a:rPr lang="es-ES_tradnl" dirty="0" smtClean="0">
                <a:solidFill>
                  <a:schemeClr val="tx2"/>
                </a:solidFill>
              </a:rPr>
              <a:t>PENDING ON SEVERAL DECISSIONS DESCRIBED IN THE NEXT SLIDES</a:t>
            </a:r>
          </a:p>
        </p:txBody>
      </p:sp>
    </p:spTree>
    <p:extLst>
      <p:ext uri="{BB962C8B-B14F-4D97-AF65-F5344CB8AC3E}">
        <p14:creationId xmlns:p14="http://schemas.microsoft.com/office/powerpoint/2010/main" val="695807184"/>
      </p:ext>
    </p:extLst>
  </p:cSld>
  <p:clrMapOvr>
    <a:masterClrMapping/>
  </p:clrMapOvr>
  <p:transition>
    <p:cut/>
    <p:sndAc>
      <p:stSnd>
        <p:snd r:embed="rId3"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Firm and interruptible capacity</a:t>
            </a:r>
            <a:endParaRPr lang="fr-FR" sz="2800" dirty="0"/>
          </a:p>
        </p:txBody>
      </p:sp>
      <p:graphicFrame>
        <p:nvGraphicFramePr>
          <p:cNvPr id="2" name="1 Tabla"/>
          <p:cNvGraphicFramePr>
            <a:graphicFrameLocks noGrp="1"/>
          </p:cNvGraphicFramePr>
          <p:nvPr>
            <p:extLst>
              <p:ext uri="{D42A27DB-BD31-4B8C-83A1-F6EECF244321}">
                <p14:modId xmlns:p14="http://schemas.microsoft.com/office/powerpoint/2010/main" val="613354104"/>
              </p:ext>
            </p:extLst>
          </p:nvPr>
        </p:nvGraphicFramePr>
        <p:xfrm>
          <a:off x="179513" y="1449576"/>
          <a:ext cx="8496943" cy="2843522"/>
        </p:xfrm>
        <a:graphic>
          <a:graphicData uri="http://schemas.openxmlformats.org/drawingml/2006/table">
            <a:tbl>
              <a:tblPr firstRow="1" bandRow="1">
                <a:tableStyleId>{5C22544A-7EE6-4342-B048-85BDC9FD1C3A}</a:tableStyleId>
              </a:tblPr>
              <a:tblGrid>
                <a:gridCol w="1296143"/>
                <a:gridCol w="1296144"/>
                <a:gridCol w="1249809"/>
                <a:gridCol w="1329956"/>
                <a:gridCol w="1403843"/>
                <a:gridCol w="1921048"/>
              </a:tblGrid>
              <a:tr h="857138">
                <a:tc gridSpan="2">
                  <a:txBody>
                    <a:bodyPr/>
                    <a:lstStyle/>
                    <a:p>
                      <a:pPr algn="ctr"/>
                      <a:r>
                        <a:rPr lang="es-ES_tradnl" dirty="0" err="1" smtClean="0"/>
                        <a:t>Capacity</a:t>
                      </a:r>
                      <a:endParaRPr lang="es-ES" dirty="0"/>
                    </a:p>
                  </a:txBody>
                  <a:tcPr>
                    <a:solidFill>
                      <a:schemeClr val="bg1"/>
                    </a:solidFill>
                  </a:tcPr>
                </a:tc>
                <a:tc hMerge="1">
                  <a:txBody>
                    <a:bodyPr/>
                    <a:lstStyle/>
                    <a:p>
                      <a:pPr algn="ctr"/>
                      <a:endParaRPr lang="es-ES" dirty="0"/>
                    </a:p>
                  </a:txBody>
                  <a:tcPr>
                    <a:solidFill>
                      <a:schemeClr val="bg1"/>
                    </a:solidFill>
                  </a:tcPr>
                </a:tc>
                <a:tc gridSpan="3">
                  <a:txBody>
                    <a:bodyPr/>
                    <a:lstStyle/>
                    <a:p>
                      <a:pPr algn="ctr"/>
                      <a:r>
                        <a:rPr lang="es-ES_tradnl" dirty="0" err="1" smtClean="0"/>
                        <a:t>Opinion</a:t>
                      </a:r>
                      <a:r>
                        <a:rPr lang="es-ES_tradnl" dirty="0" smtClean="0"/>
                        <a:t> </a:t>
                      </a:r>
                      <a:r>
                        <a:rPr lang="es-ES_tradnl" dirty="0" err="1" smtClean="0"/>
                        <a:t>on</a:t>
                      </a:r>
                      <a:r>
                        <a:rPr lang="es-ES_tradnl" dirty="0" smtClean="0"/>
                        <a:t> </a:t>
                      </a:r>
                      <a:r>
                        <a:rPr lang="es-ES_tradnl" dirty="0" err="1" smtClean="0"/>
                        <a:t>how</a:t>
                      </a:r>
                      <a:r>
                        <a:rPr lang="es-ES_tradnl" baseline="0" dirty="0" smtClean="0"/>
                        <a:t> </a:t>
                      </a:r>
                      <a:r>
                        <a:rPr lang="es-ES_tradnl" baseline="0" dirty="0" err="1" smtClean="0"/>
                        <a:t>to</a:t>
                      </a:r>
                      <a:r>
                        <a:rPr lang="es-ES_tradnl" baseline="0" dirty="0" smtClean="0"/>
                        <a:t> </a:t>
                      </a:r>
                      <a:r>
                        <a:rPr lang="es-ES_tradnl" baseline="0" dirty="0" err="1" smtClean="0"/>
                        <a:t>offer</a:t>
                      </a:r>
                      <a:r>
                        <a:rPr lang="es-ES_tradnl" baseline="0" dirty="0" smtClean="0"/>
                        <a:t> </a:t>
                      </a:r>
                      <a:r>
                        <a:rPr lang="es-ES_tradnl" baseline="0" dirty="0" err="1" smtClean="0"/>
                        <a:t>capacity</a:t>
                      </a:r>
                      <a:endParaRPr lang="es-ES" dirty="0"/>
                    </a:p>
                  </a:txBody>
                  <a:tcPr>
                    <a:solidFill>
                      <a:schemeClr val="bg1"/>
                    </a:solidFill>
                  </a:tcPr>
                </a:tc>
                <a:tc hMerge="1">
                  <a:txBody>
                    <a:bodyPr/>
                    <a:lstStyle/>
                    <a:p>
                      <a:pPr algn="ctr"/>
                      <a:endParaRPr lang="es-ES" dirty="0"/>
                    </a:p>
                  </a:txBody>
                  <a:tcPr>
                    <a:solidFill>
                      <a:schemeClr val="bg1"/>
                    </a:solidFill>
                  </a:tcPr>
                </a:tc>
                <a:tc hMerge="1">
                  <a:txBody>
                    <a:bodyPr/>
                    <a:lstStyle/>
                    <a:p>
                      <a:pPr algn="ctr"/>
                      <a:endParaRPr lang="es-ES" dirty="0"/>
                    </a:p>
                  </a:txBody>
                  <a:tcPr>
                    <a:solidFill>
                      <a:schemeClr val="bg1"/>
                    </a:solidFill>
                  </a:tcPr>
                </a:tc>
                <a:tc>
                  <a:txBody>
                    <a:bodyPr/>
                    <a:lstStyle/>
                    <a:p>
                      <a:pPr algn="ctr"/>
                      <a:r>
                        <a:rPr lang="en-GB" noProof="0" dirty="0" smtClean="0"/>
                        <a:t>Decision</a:t>
                      </a:r>
                      <a:r>
                        <a:rPr lang="en-GB" baseline="0" noProof="0" dirty="0" smtClean="0"/>
                        <a:t> required</a:t>
                      </a:r>
                      <a:endParaRPr lang="en-GB" noProof="0" dirty="0"/>
                    </a:p>
                  </a:txBody>
                  <a:tcPr>
                    <a:solidFill>
                      <a:schemeClr val="bg1"/>
                    </a:solidFill>
                  </a:tcPr>
                </a:tc>
              </a:tr>
              <a:tr h="496596">
                <a:tc>
                  <a:txBody>
                    <a:bodyPr/>
                    <a:lstStyle/>
                    <a:p>
                      <a:pPr algn="ctr"/>
                      <a:r>
                        <a:rPr lang="en-GB" sz="1400" b="1" i="1" noProof="0" dirty="0" smtClean="0">
                          <a:solidFill>
                            <a:schemeClr val="bg1"/>
                          </a:solidFill>
                        </a:rPr>
                        <a:t>SIDE 1</a:t>
                      </a:r>
                      <a:endParaRPr lang="en-GB" sz="1400" b="1" i="1" noProof="0" dirty="0">
                        <a:solidFill>
                          <a:schemeClr val="bg1"/>
                        </a:solidFill>
                      </a:endParaRPr>
                    </a:p>
                  </a:txBody>
                  <a:tcPr>
                    <a:solidFill>
                      <a:schemeClr val="bg1">
                        <a:lumMod val="40000"/>
                        <a:lumOff val="60000"/>
                      </a:schemeClr>
                    </a:solidFill>
                  </a:tcPr>
                </a:tc>
                <a:tc>
                  <a:txBody>
                    <a:bodyPr/>
                    <a:lstStyle/>
                    <a:p>
                      <a:pPr algn="ctr"/>
                      <a:r>
                        <a:rPr lang="en-GB" sz="1400" b="1" i="1" noProof="0" dirty="0" smtClean="0">
                          <a:solidFill>
                            <a:schemeClr val="bg1"/>
                          </a:solidFill>
                        </a:rPr>
                        <a:t>SIDE 2</a:t>
                      </a:r>
                      <a:endParaRPr lang="en-GB" sz="1400" b="1" i="1" noProof="0" dirty="0">
                        <a:solidFill>
                          <a:schemeClr val="bg1"/>
                        </a:solidFill>
                      </a:endParaRPr>
                    </a:p>
                  </a:txBody>
                  <a:tcPr>
                    <a:solidFill>
                      <a:schemeClr val="bg1">
                        <a:lumMod val="40000"/>
                        <a:lumOff val="60000"/>
                      </a:schemeClr>
                    </a:solidFill>
                  </a:tcPr>
                </a:tc>
                <a:tc>
                  <a:txBody>
                    <a:bodyPr/>
                    <a:lstStyle/>
                    <a:p>
                      <a:pPr algn="ctr"/>
                      <a:r>
                        <a:rPr lang="es-ES_tradnl" b="1" dirty="0" smtClean="0">
                          <a:solidFill>
                            <a:srgbClr val="002060"/>
                          </a:solidFill>
                        </a:rPr>
                        <a:t>REN</a:t>
                      </a:r>
                      <a:endParaRPr lang="es-ES" b="1" dirty="0">
                        <a:solidFill>
                          <a:srgbClr val="002060"/>
                        </a:solidFill>
                      </a:endParaRPr>
                    </a:p>
                  </a:txBody>
                  <a:tcPr/>
                </a:tc>
                <a:tc>
                  <a:txBody>
                    <a:bodyPr/>
                    <a:lstStyle/>
                    <a:p>
                      <a:pPr algn="ctr"/>
                      <a:r>
                        <a:rPr lang="es-ES_tradnl" b="1" dirty="0" smtClean="0">
                          <a:solidFill>
                            <a:srgbClr val="002060"/>
                          </a:solidFill>
                        </a:rPr>
                        <a:t>ENAGAS</a:t>
                      </a:r>
                      <a:endParaRPr lang="es-ES" b="1" dirty="0">
                        <a:solidFill>
                          <a:srgbClr val="002060"/>
                        </a:solidFill>
                      </a:endParaRPr>
                    </a:p>
                  </a:txBody>
                  <a:tcPr/>
                </a:tc>
                <a:tc>
                  <a:txBody>
                    <a:bodyPr/>
                    <a:lstStyle/>
                    <a:p>
                      <a:pPr algn="ctr"/>
                      <a:r>
                        <a:rPr lang="es-ES_tradnl" b="1" dirty="0" smtClean="0">
                          <a:solidFill>
                            <a:srgbClr val="002060"/>
                          </a:solidFill>
                        </a:rPr>
                        <a:t>TIGF</a:t>
                      </a:r>
                      <a:endParaRPr lang="es-ES" b="1" dirty="0">
                        <a:solidFill>
                          <a:srgbClr val="002060"/>
                        </a:solidFill>
                      </a:endParaRPr>
                    </a:p>
                  </a:txBody>
                  <a:tcPr/>
                </a:tc>
                <a:tc>
                  <a:txBody>
                    <a:bodyPr/>
                    <a:lstStyle/>
                    <a:p>
                      <a:endParaRPr lang="es-ES" b="1" dirty="0">
                        <a:solidFill>
                          <a:srgbClr val="00B050"/>
                        </a:solidFill>
                      </a:endParaRPr>
                    </a:p>
                  </a:txBody>
                  <a:tcPr/>
                </a:tc>
              </a:tr>
              <a:tr h="496596">
                <a:tc>
                  <a:txBody>
                    <a:bodyPr/>
                    <a:lstStyle/>
                    <a:p>
                      <a:pPr algn="ctr"/>
                      <a:r>
                        <a:rPr lang="en-GB" sz="1600" i="1" noProof="0" dirty="0" smtClean="0">
                          <a:solidFill>
                            <a:schemeClr val="bg1"/>
                          </a:solidFill>
                        </a:rPr>
                        <a:t>Firm</a:t>
                      </a:r>
                      <a:endParaRPr lang="en-GB" sz="1600" i="1" noProof="0" dirty="0">
                        <a:solidFill>
                          <a:schemeClr val="bg1"/>
                        </a:solidFill>
                      </a:endParaRPr>
                    </a:p>
                  </a:txBody>
                  <a:tcPr>
                    <a:solidFill>
                      <a:schemeClr val="bg1">
                        <a:lumMod val="20000"/>
                        <a:lumOff val="80000"/>
                      </a:schemeClr>
                    </a:solidFill>
                  </a:tcPr>
                </a:tc>
                <a:tc>
                  <a:txBody>
                    <a:bodyPr/>
                    <a:lstStyle/>
                    <a:p>
                      <a:pPr algn="ctr"/>
                      <a:r>
                        <a:rPr lang="en-GB" sz="1600" i="1" noProof="0" dirty="0" smtClean="0">
                          <a:solidFill>
                            <a:schemeClr val="bg1"/>
                          </a:solidFill>
                        </a:rPr>
                        <a:t>Firm</a:t>
                      </a:r>
                      <a:endParaRPr lang="en-GB" sz="1600"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algn="ctr"/>
                      <a:r>
                        <a:rPr lang="es-ES_tradnl" dirty="0" err="1" smtClean="0">
                          <a:solidFill>
                            <a:schemeClr val="bg1"/>
                          </a:solidFill>
                        </a:rPr>
                        <a:t>Bundled</a:t>
                      </a:r>
                      <a:endParaRPr lang="es-ES" dirty="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algn="ctr"/>
                      <a:r>
                        <a:rPr lang="es-ES_tradnl" b="1" dirty="0" smtClean="0">
                          <a:solidFill>
                            <a:srgbClr val="00B050"/>
                          </a:solidFill>
                        </a:rPr>
                        <a:t>NO</a:t>
                      </a:r>
                      <a:endParaRPr lang="es-ES" b="1" dirty="0">
                        <a:solidFill>
                          <a:srgbClr val="00B050"/>
                        </a:solidFill>
                      </a:endParaRPr>
                    </a:p>
                  </a:txBody>
                  <a:tcPr>
                    <a:solidFill>
                      <a:schemeClr val="accent5">
                        <a:lumMod val="20000"/>
                        <a:lumOff val="80000"/>
                      </a:schemeClr>
                    </a:solidFill>
                  </a:tcPr>
                </a:tc>
              </a:tr>
              <a:tr h="496596">
                <a:tc>
                  <a:txBody>
                    <a:bodyPr/>
                    <a:lstStyle/>
                    <a:p>
                      <a:pPr algn="ctr"/>
                      <a:r>
                        <a:rPr lang="en-GB" sz="1600" i="1" noProof="0" dirty="0" smtClean="0">
                          <a:solidFill>
                            <a:schemeClr val="bg1"/>
                          </a:solidFill>
                        </a:rPr>
                        <a:t>Firm</a:t>
                      </a:r>
                      <a:endParaRPr lang="en-GB" sz="1600" b="1"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noProof="0" dirty="0" smtClean="0">
                          <a:solidFill>
                            <a:schemeClr val="bg1"/>
                          </a:solidFill>
                        </a:rPr>
                        <a:t>Interruptible</a:t>
                      </a:r>
                      <a:endParaRPr lang="en-GB" sz="1600" b="1"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algn="ctr"/>
                      <a:r>
                        <a:rPr lang="es-ES_tradnl" dirty="0" err="1" smtClean="0">
                          <a:solidFill>
                            <a:schemeClr val="bg1"/>
                          </a:solidFill>
                        </a:rPr>
                        <a:t>Unbundled</a:t>
                      </a:r>
                      <a:endParaRPr lang="es-ES" dirty="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Unbundled</a:t>
                      </a:r>
                      <a:endParaRPr lang="es-ES" dirty="0" smtClean="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FF0000"/>
                          </a:solidFill>
                        </a:rPr>
                        <a:t>YES</a:t>
                      </a:r>
                      <a:endParaRPr lang="es-ES" b="1" dirty="0" smtClean="0">
                        <a:solidFill>
                          <a:srgbClr val="FF0000"/>
                        </a:solidFill>
                      </a:endParaRPr>
                    </a:p>
                  </a:txBody>
                  <a:tcPr>
                    <a:solidFill>
                      <a:schemeClr val="accent5">
                        <a:lumMod val="20000"/>
                        <a:lumOff val="80000"/>
                      </a:schemeClr>
                    </a:solidFill>
                  </a:tcPr>
                </a:tc>
              </a:tr>
              <a:tr h="49659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noProof="0" dirty="0" smtClean="0">
                          <a:solidFill>
                            <a:schemeClr val="bg1"/>
                          </a:solidFill>
                        </a:rPr>
                        <a:t>Interruptible</a:t>
                      </a: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noProof="0" dirty="0" smtClean="0">
                          <a:solidFill>
                            <a:schemeClr val="bg1"/>
                          </a:solidFill>
                        </a:rPr>
                        <a:t>Interruptible</a:t>
                      </a: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Bundled</a:t>
                      </a:r>
                      <a:endParaRPr lang="es-ES" dirty="0" smtClean="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Unbundled</a:t>
                      </a:r>
                      <a:endParaRPr lang="es-ES" dirty="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err="1" smtClean="0">
                          <a:solidFill>
                            <a:schemeClr val="bg1"/>
                          </a:solidFill>
                        </a:rPr>
                        <a:t>Unbundled</a:t>
                      </a:r>
                      <a:endParaRPr lang="es-ES" dirty="0" smtClean="0">
                        <a:solidFill>
                          <a:schemeClr val="bg1"/>
                        </a:solidFill>
                      </a:endParaRPr>
                    </a:p>
                  </a:txBody>
                  <a:tcP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FF0000"/>
                          </a:solidFill>
                        </a:rPr>
                        <a:t>YES</a:t>
                      </a:r>
                      <a:endParaRPr lang="es-ES" dirty="0" smtClean="0">
                        <a:solidFill>
                          <a:schemeClr val="bg1"/>
                        </a:solidFill>
                      </a:endParaRPr>
                    </a:p>
                  </a:txBody>
                  <a:tcPr>
                    <a:solidFill>
                      <a:schemeClr val="accent5">
                        <a:lumMod val="20000"/>
                        <a:lumOff val="80000"/>
                      </a:schemeClr>
                    </a:solidFill>
                  </a:tcPr>
                </a:tc>
              </a:tr>
            </a:tbl>
          </a:graphicData>
        </a:graphic>
      </p:graphicFrame>
    </p:spTree>
    <p:extLst>
      <p:ext uri="{BB962C8B-B14F-4D97-AF65-F5344CB8AC3E}">
        <p14:creationId xmlns:p14="http://schemas.microsoft.com/office/powerpoint/2010/main" val="2128609465"/>
      </p:ext>
    </p:extLst>
  </p:cSld>
  <p:clrMapOvr>
    <a:masterClrMapping/>
  </p:clrMapOvr>
  <p:transition>
    <p:cut/>
    <p:sndAc>
      <p:stSnd>
        <p:snd r:embed="rId3"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5" y="333375"/>
            <a:ext cx="833278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Bundled and unbundled products</a:t>
            </a:r>
            <a:endParaRPr lang="fr-FR" sz="2800" dirty="0"/>
          </a:p>
        </p:txBody>
      </p:sp>
      <p:graphicFrame>
        <p:nvGraphicFramePr>
          <p:cNvPr id="2" name="1 Tabla"/>
          <p:cNvGraphicFramePr>
            <a:graphicFrameLocks noGrp="1"/>
          </p:cNvGraphicFramePr>
          <p:nvPr>
            <p:extLst>
              <p:ext uri="{D42A27DB-BD31-4B8C-83A1-F6EECF244321}">
                <p14:modId xmlns:p14="http://schemas.microsoft.com/office/powerpoint/2010/main" val="1681056014"/>
              </p:ext>
            </p:extLst>
          </p:nvPr>
        </p:nvGraphicFramePr>
        <p:xfrm>
          <a:off x="600075" y="4639528"/>
          <a:ext cx="8064898" cy="1381760"/>
        </p:xfrm>
        <a:graphic>
          <a:graphicData uri="http://schemas.openxmlformats.org/drawingml/2006/table">
            <a:tbl>
              <a:tblPr firstRow="1" bandRow="1">
                <a:tableStyleId>{5C22544A-7EE6-4342-B048-85BDC9FD1C3A}</a:tableStyleId>
              </a:tblPr>
              <a:tblGrid>
                <a:gridCol w="2562677"/>
                <a:gridCol w="1469772"/>
                <a:gridCol w="1368152"/>
                <a:gridCol w="1224136"/>
                <a:gridCol w="1440161"/>
              </a:tblGrid>
              <a:tr h="370840">
                <a:tc>
                  <a:txBody>
                    <a:bodyPr/>
                    <a:lstStyle/>
                    <a:p>
                      <a:r>
                        <a:rPr lang="es-ES_tradnl" dirty="0" err="1" smtClean="0"/>
                        <a:t>Where</a:t>
                      </a:r>
                      <a:r>
                        <a:rPr lang="es-ES_tradnl" dirty="0" smtClean="0"/>
                        <a:t> </a:t>
                      </a:r>
                      <a:r>
                        <a:rPr lang="es-ES_tradnl" dirty="0" err="1" smtClean="0"/>
                        <a:t>capacity</a:t>
                      </a:r>
                      <a:r>
                        <a:rPr lang="es-ES_tradnl" dirty="0" smtClean="0"/>
                        <a:t> </a:t>
                      </a:r>
                      <a:r>
                        <a:rPr lang="es-ES_tradnl" dirty="0" err="1" smtClean="0"/>
                        <a:t>will</a:t>
                      </a:r>
                      <a:r>
                        <a:rPr lang="es-ES_tradnl" dirty="0" smtClean="0"/>
                        <a:t> be </a:t>
                      </a:r>
                      <a:r>
                        <a:rPr lang="es-ES_tradnl" dirty="0" err="1" smtClean="0"/>
                        <a:t>offered</a:t>
                      </a:r>
                      <a:endParaRPr lang="es-ES" dirty="0"/>
                    </a:p>
                  </a:txBody>
                  <a:tcPr>
                    <a:solidFill>
                      <a:schemeClr val="bg1"/>
                    </a:solidFill>
                  </a:tcPr>
                </a:tc>
                <a:tc>
                  <a:txBody>
                    <a:bodyPr/>
                    <a:lstStyle/>
                    <a:p>
                      <a:pPr algn="ctr"/>
                      <a:r>
                        <a:rPr lang="es-ES_tradnl" dirty="0" smtClean="0"/>
                        <a:t>REN</a:t>
                      </a:r>
                      <a:endParaRPr lang="es-ES" dirty="0"/>
                    </a:p>
                  </a:txBody>
                  <a:tcPr>
                    <a:solidFill>
                      <a:schemeClr val="bg1"/>
                    </a:solidFill>
                  </a:tcPr>
                </a:tc>
                <a:tc>
                  <a:txBody>
                    <a:bodyPr/>
                    <a:lstStyle/>
                    <a:p>
                      <a:pPr algn="ctr"/>
                      <a:r>
                        <a:rPr lang="es-ES_tradnl" dirty="0" smtClean="0"/>
                        <a:t>ENAGAS</a:t>
                      </a:r>
                      <a:endParaRPr lang="es-ES" dirty="0"/>
                    </a:p>
                  </a:txBody>
                  <a:tcPr>
                    <a:solidFill>
                      <a:schemeClr val="bg1"/>
                    </a:solidFill>
                  </a:tcPr>
                </a:tc>
                <a:tc>
                  <a:txBody>
                    <a:bodyPr/>
                    <a:lstStyle/>
                    <a:p>
                      <a:pPr algn="ctr"/>
                      <a:r>
                        <a:rPr lang="es-ES_tradnl" dirty="0" smtClean="0"/>
                        <a:t>TIGF</a:t>
                      </a:r>
                      <a:endParaRPr lang="es-ES" dirty="0"/>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noProof="0" dirty="0" smtClean="0"/>
                        <a:t>Decision</a:t>
                      </a:r>
                      <a:r>
                        <a:rPr lang="en-GB" baseline="0" noProof="0" dirty="0" smtClean="0"/>
                        <a:t> required</a:t>
                      </a:r>
                      <a:endParaRPr lang="es-ES" dirty="0"/>
                    </a:p>
                  </a:txBody>
                  <a:tcPr>
                    <a:solidFill>
                      <a:schemeClr val="bg1"/>
                    </a:solidFill>
                  </a:tcPr>
                </a:tc>
              </a:tr>
              <a:tr h="370840">
                <a:tc>
                  <a:txBody>
                    <a:bodyPr/>
                    <a:lstStyle/>
                    <a:p>
                      <a:r>
                        <a:rPr lang="en-GB" noProof="0" dirty="0" smtClean="0">
                          <a:solidFill>
                            <a:schemeClr val="bg1"/>
                          </a:solidFill>
                        </a:rPr>
                        <a:t>Bundled</a:t>
                      </a:r>
                      <a:r>
                        <a:rPr lang="en-GB" baseline="0" noProof="0" dirty="0" smtClean="0">
                          <a:solidFill>
                            <a:schemeClr val="bg1"/>
                          </a:solidFill>
                        </a:rPr>
                        <a:t> capacity</a:t>
                      </a:r>
                      <a:endParaRPr lang="en-GB"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VIP</a:t>
                      </a:r>
                      <a:endParaRPr lang="es-ES" dirty="0" smtClean="0">
                        <a:solidFill>
                          <a:schemeClr val="bg1"/>
                        </a:solidFill>
                      </a:endParaRPr>
                    </a:p>
                  </a:txBody>
                  <a:tcPr>
                    <a:solidFill>
                      <a:schemeClr val="accent6">
                        <a:lumMod val="20000"/>
                        <a:lumOff val="80000"/>
                      </a:schemeClr>
                    </a:solidFill>
                  </a:tcPr>
                </a:tc>
                <a:tc>
                  <a:txBody>
                    <a:bodyPr/>
                    <a:lstStyle/>
                    <a:p>
                      <a:pPr algn="ctr"/>
                      <a:r>
                        <a:rPr lang="es-ES_tradnl" dirty="0" smtClean="0">
                          <a:solidFill>
                            <a:schemeClr val="bg1"/>
                          </a:solidFill>
                        </a:rPr>
                        <a:t>VIP</a:t>
                      </a:r>
                      <a:endParaRPr lang="es-ES" dirty="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VIP</a:t>
                      </a:r>
                      <a:endParaRPr lang="es-ES" dirty="0" smtClean="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00B050"/>
                          </a:solidFill>
                        </a:rPr>
                        <a:t>NO</a:t>
                      </a:r>
                      <a:endParaRPr lang="es-ES" dirty="0" smtClean="0">
                        <a:solidFill>
                          <a:schemeClr val="bg1"/>
                        </a:solidFill>
                      </a:endParaRPr>
                    </a:p>
                  </a:txBody>
                  <a:tcPr>
                    <a:solidFill>
                      <a:schemeClr val="accent6">
                        <a:lumMod val="20000"/>
                        <a:lumOff val="80000"/>
                      </a:schemeClr>
                    </a:solidFill>
                  </a:tcPr>
                </a:tc>
              </a:tr>
              <a:tr h="370840">
                <a:tc>
                  <a:txBody>
                    <a:bodyPr/>
                    <a:lstStyle/>
                    <a:p>
                      <a:r>
                        <a:rPr lang="en-GB" noProof="0" dirty="0" smtClean="0">
                          <a:solidFill>
                            <a:schemeClr val="bg1"/>
                          </a:solidFill>
                        </a:rPr>
                        <a:t>Unbundled capacity</a:t>
                      </a:r>
                      <a:endParaRPr lang="en-GB" noProof="0" dirty="0">
                        <a:solidFill>
                          <a:schemeClr val="bg1"/>
                        </a:solidFill>
                      </a:endParaRPr>
                    </a:p>
                  </a:txBody>
                  <a:tcPr>
                    <a:solidFill>
                      <a:schemeClr val="bg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strike="noStrike" dirty="0" smtClean="0">
                          <a:solidFill>
                            <a:schemeClr val="bg1"/>
                          </a:solidFill>
                        </a:rPr>
                        <a:t>VIP, </a:t>
                      </a:r>
                      <a:r>
                        <a:rPr lang="es-ES_tradnl" strike="noStrike" dirty="0" err="1" smtClean="0">
                          <a:solidFill>
                            <a:schemeClr val="bg1"/>
                          </a:solidFill>
                        </a:rPr>
                        <a:t>but</a:t>
                      </a:r>
                      <a:r>
                        <a:rPr lang="es-ES_tradnl" strike="noStrike" dirty="0" smtClean="0">
                          <a:solidFill>
                            <a:schemeClr val="bg1"/>
                          </a:solidFill>
                        </a:rPr>
                        <a:t>…</a:t>
                      </a:r>
                      <a:endParaRPr lang="es-ES" strike="noStrike" dirty="0" smtClean="0">
                        <a:solidFill>
                          <a:schemeClr val="bg1"/>
                        </a:solidFill>
                      </a:endParaRPr>
                    </a:p>
                  </a:txBody>
                  <a:tcPr>
                    <a:solidFill>
                      <a:schemeClr val="accent6">
                        <a:lumMod val="20000"/>
                        <a:lumOff val="80000"/>
                      </a:schemeClr>
                    </a:solidFill>
                  </a:tcPr>
                </a:tc>
                <a:tc>
                  <a:txBody>
                    <a:bodyPr/>
                    <a:lstStyle/>
                    <a:p>
                      <a:pPr algn="ctr"/>
                      <a:r>
                        <a:rPr lang="es-ES_tradnl" dirty="0" smtClean="0">
                          <a:solidFill>
                            <a:schemeClr val="bg1"/>
                          </a:solidFill>
                        </a:rPr>
                        <a:t>VIP</a:t>
                      </a:r>
                      <a:endParaRPr lang="es-ES" dirty="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dirty="0" smtClean="0">
                          <a:solidFill>
                            <a:schemeClr val="bg1"/>
                          </a:solidFill>
                        </a:rPr>
                        <a:t>VIP</a:t>
                      </a:r>
                      <a:endParaRPr lang="es-ES" dirty="0" smtClean="0">
                        <a:solidFill>
                          <a:schemeClr val="bg1"/>
                        </a:solidFill>
                      </a:endParaRPr>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_tradnl" b="1" dirty="0" smtClean="0">
                          <a:solidFill>
                            <a:srgbClr val="FF0000"/>
                          </a:solidFill>
                        </a:rPr>
                        <a:t>YES</a:t>
                      </a:r>
                    </a:p>
                  </a:txBody>
                  <a:tcPr>
                    <a:solidFill>
                      <a:schemeClr val="accent6">
                        <a:lumMod val="20000"/>
                        <a:lumOff val="80000"/>
                      </a:schemeClr>
                    </a:solidFill>
                  </a:tcPr>
                </a:tc>
              </a:tr>
            </a:tbl>
          </a:graphicData>
        </a:graphic>
      </p:graphicFrame>
      <p:sp>
        <p:nvSpPr>
          <p:cNvPr id="4" name="3 CuadroTexto"/>
          <p:cNvSpPr txBox="1"/>
          <p:nvPr/>
        </p:nvSpPr>
        <p:spPr>
          <a:xfrm>
            <a:off x="600075" y="908720"/>
            <a:ext cx="8292405" cy="3323987"/>
          </a:xfrm>
          <a:prstGeom prst="rect">
            <a:avLst/>
          </a:prstGeom>
          <a:noFill/>
        </p:spPr>
        <p:txBody>
          <a:bodyPr wrap="square" rtlCol="0">
            <a:spAutoFit/>
          </a:bodyPr>
          <a:lstStyle/>
          <a:p>
            <a:pPr marL="285750" indent="-285750" algn="just">
              <a:spcBef>
                <a:spcPts val="600"/>
              </a:spcBef>
              <a:spcAft>
                <a:spcPts val="600"/>
              </a:spcAft>
              <a:buClr>
                <a:schemeClr val="tx2"/>
              </a:buClr>
              <a:buFont typeface="Arial" panose="020B0604020202020204" pitchFamily="34" charset="0"/>
              <a:buChar char="•"/>
            </a:pPr>
            <a:r>
              <a:rPr lang="en-GB" sz="1800" b="0" dirty="0" smtClean="0">
                <a:solidFill>
                  <a:schemeClr val="tx2"/>
                </a:solidFill>
              </a:rPr>
              <a:t>At the Spanish-French border, </a:t>
            </a:r>
            <a:r>
              <a:rPr lang="en-GB" sz="1800" b="0" dirty="0" err="1" smtClean="0">
                <a:solidFill>
                  <a:schemeClr val="tx2"/>
                </a:solidFill>
              </a:rPr>
              <a:t>Enagás</a:t>
            </a:r>
            <a:r>
              <a:rPr lang="en-GB" sz="1800" b="0" dirty="0" smtClean="0">
                <a:solidFill>
                  <a:schemeClr val="tx2"/>
                </a:solidFill>
              </a:rPr>
              <a:t> and TIGF </a:t>
            </a:r>
            <a:r>
              <a:rPr lang="es-ES_tradnl" sz="1800" b="0" dirty="0" err="1" smtClean="0"/>
              <a:t>will</a:t>
            </a:r>
            <a:r>
              <a:rPr lang="es-ES_tradnl" sz="1800" b="0" dirty="0" smtClean="0"/>
              <a:t> </a:t>
            </a:r>
            <a:r>
              <a:rPr lang="es-ES_tradnl" sz="1800" b="0" dirty="0" err="1" smtClean="0"/>
              <a:t>offer</a:t>
            </a:r>
            <a:r>
              <a:rPr lang="es-ES_tradnl" sz="1800" b="0" strike="sngStrike" dirty="0" err="1" smtClean="0"/>
              <a:t>ed</a:t>
            </a:r>
            <a:r>
              <a:rPr lang="es-ES_tradnl" sz="1800" b="0" dirty="0" smtClean="0"/>
              <a:t> </a:t>
            </a:r>
            <a:r>
              <a:rPr lang="es-ES_tradnl" sz="1800" b="0" dirty="0" err="1" smtClean="0"/>
              <a:t>all</a:t>
            </a:r>
            <a:r>
              <a:rPr lang="es-ES_tradnl" sz="1800" b="0" dirty="0" smtClean="0"/>
              <a:t> </a:t>
            </a:r>
            <a:r>
              <a:rPr lang="es-ES_tradnl" sz="1800" b="0" dirty="0" err="1" smtClean="0"/>
              <a:t>the</a:t>
            </a:r>
            <a:r>
              <a:rPr lang="es-ES_tradnl" sz="1800" b="0" dirty="0" smtClean="0"/>
              <a:t> </a:t>
            </a:r>
            <a:r>
              <a:rPr lang="es-ES_tradnl" sz="1800" b="0" dirty="0" err="1" smtClean="0"/>
              <a:t>available</a:t>
            </a:r>
            <a:r>
              <a:rPr lang="es-ES_tradnl" sz="1800" b="0" dirty="0" smtClean="0"/>
              <a:t> </a:t>
            </a:r>
            <a:r>
              <a:rPr lang="es-ES_tradnl" sz="1800" b="0" dirty="0" err="1" smtClean="0"/>
              <a:t>capacity</a:t>
            </a:r>
            <a:r>
              <a:rPr lang="es-ES_tradnl" sz="1800" b="0" dirty="0" smtClean="0"/>
              <a:t> (</a:t>
            </a:r>
            <a:r>
              <a:rPr lang="es-ES_tradnl" sz="1800" b="0" dirty="0" err="1" smtClean="0"/>
              <a:t>bundled</a:t>
            </a:r>
            <a:r>
              <a:rPr lang="es-ES_tradnl" sz="1800" b="0" dirty="0" smtClean="0"/>
              <a:t> and </a:t>
            </a:r>
            <a:r>
              <a:rPr lang="es-ES_tradnl" sz="1800" b="0" dirty="0" err="1" smtClean="0"/>
              <a:t>unbundled</a:t>
            </a:r>
            <a:r>
              <a:rPr lang="es-ES_tradnl" sz="1800" b="0" dirty="0" smtClean="0"/>
              <a:t>) at </a:t>
            </a:r>
            <a:r>
              <a:rPr lang="es-ES_tradnl" sz="1800" b="0" dirty="0" err="1" smtClean="0"/>
              <a:t>the</a:t>
            </a:r>
            <a:r>
              <a:rPr lang="es-ES_tradnl" sz="1800" b="0" dirty="0" smtClean="0"/>
              <a:t> VIP</a:t>
            </a:r>
            <a:r>
              <a:rPr lang="en-US" sz="1800" b="0" dirty="0" smtClean="0"/>
              <a:t>.</a:t>
            </a:r>
          </a:p>
          <a:p>
            <a:pPr marL="285750" indent="-285750" algn="just">
              <a:spcBef>
                <a:spcPts val="600"/>
              </a:spcBef>
              <a:spcAft>
                <a:spcPts val="600"/>
              </a:spcAft>
              <a:buClr>
                <a:schemeClr val="tx2"/>
              </a:buClr>
              <a:buFont typeface="Arial" panose="020B0604020202020204" pitchFamily="34" charset="0"/>
              <a:buChar char="•"/>
            </a:pPr>
            <a:r>
              <a:rPr lang="en-GB" sz="1800" b="0" dirty="0">
                <a:solidFill>
                  <a:schemeClr val="tx2"/>
                </a:solidFill>
              </a:rPr>
              <a:t>At the </a:t>
            </a:r>
            <a:r>
              <a:rPr lang="en-GB" sz="1800" b="0" dirty="0" smtClean="0">
                <a:solidFill>
                  <a:schemeClr val="tx2"/>
                </a:solidFill>
              </a:rPr>
              <a:t>Spanish-Portuguese </a:t>
            </a:r>
            <a:r>
              <a:rPr lang="en-GB" sz="1800" b="0" dirty="0">
                <a:solidFill>
                  <a:schemeClr val="tx2"/>
                </a:solidFill>
              </a:rPr>
              <a:t>border, </a:t>
            </a:r>
            <a:r>
              <a:rPr lang="en-GB" sz="1800" b="0" dirty="0" err="1">
                <a:solidFill>
                  <a:schemeClr val="tx2"/>
                </a:solidFill>
              </a:rPr>
              <a:t>Enagás</a:t>
            </a:r>
            <a:r>
              <a:rPr lang="en-GB" sz="1800" b="0" dirty="0">
                <a:solidFill>
                  <a:schemeClr val="tx2"/>
                </a:solidFill>
              </a:rPr>
              <a:t> </a:t>
            </a:r>
            <a:r>
              <a:rPr lang="en-GB" sz="1800" b="0" dirty="0" smtClean="0"/>
              <a:t>and REN </a:t>
            </a:r>
            <a:r>
              <a:rPr lang="es-ES_tradnl" sz="1800" b="0" dirty="0" err="1" smtClean="0"/>
              <a:t>will</a:t>
            </a:r>
            <a:r>
              <a:rPr lang="es-ES_tradnl" sz="1800" b="0" dirty="0" smtClean="0"/>
              <a:t> </a:t>
            </a:r>
            <a:r>
              <a:rPr lang="es-ES_tradnl" sz="1800" b="0" dirty="0" err="1" smtClean="0"/>
              <a:t>offer</a:t>
            </a:r>
            <a:r>
              <a:rPr lang="es-ES_tradnl" sz="1800" b="0" strike="sngStrike" dirty="0" err="1" smtClean="0"/>
              <a:t>e</a:t>
            </a:r>
            <a:r>
              <a:rPr lang="es-ES_tradnl" sz="1800" b="0" dirty="0" smtClean="0"/>
              <a:t> </a:t>
            </a:r>
            <a:r>
              <a:rPr lang="es-ES_tradnl" sz="1800" b="0" dirty="0" err="1"/>
              <a:t>all</a:t>
            </a:r>
            <a:r>
              <a:rPr lang="es-ES_tradnl" sz="1800" b="0" dirty="0"/>
              <a:t> </a:t>
            </a:r>
            <a:r>
              <a:rPr lang="es-ES_tradnl" sz="1800" b="0" dirty="0" err="1"/>
              <a:t>the</a:t>
            </a:r>
            <a:r>
              <a:rPr lang="es-ES_tradnl" sz="1800" b="0" dirty="0"/>
              <a:t> </a:t>
            </a:r>
            <a:r>
              <a:rPr lang="es-ES_tradnl" sz="1800" b="0" dirty="0" err="1"/>
              <a:t>available</a:t>
            </a:r>
            <a:r>
              <a:rPr lang="es-ES_tradnl" sz="1800" b="0" dirty="0"/>
              <a:t> </a:t>
            </a:r>
            <a:r>
              <a:rPr lang="es-ES_tradnl" sz="1800" b="0" dirty="0" err="1" smtClean="0"/>
              <a:t>capacity</a:t>
            </a:r>
            <a:r>
              <a:rPr lang="es-ES_tradnl" sz="1800" b="0" dirty="0" smtClean="0"/>
              <a:t> (</a:t>
            </a:r>
            <a:r>
              <a:rPr lang="es-ES_tradnl" sz="1800" b="0" dirty="0" err="1" smtClean="0"/>
              <a:t>bundled</a:t>
            </a:r>
            <a:r>
              <a:rPr lang="es-ES_tradnl" sz="1800" b="0" dirty="0" smtClean="0"/>
              <a:t> and </a:t>
            </a:r>
            <a:r>
              <a:rPr lang="es-ES_tradnl" sz="1800" b="0" dirty="0" err="1" smtClean="0"/>
              <a:t>unbundled</a:t>
            </a:r>
            <a:r>
              <a:rPr lang="es-ES_tradnl" sz="1800" b="0" dirty="0" smtClean="0"/>
              <a:t>) </a:t>
            </a:r>
            <a:r>
              <a:rPr lang="es-ES_tradnl" sz="1800" b="0" dirty="0"/>
              <a:t>at </a:t>
            </a:r>
            <a:r>
              <a:rPr lang="es-ES_tradnl" sz="1800" b="0" dirty="0" err="1"/>
              <a:t>the</a:t>
            </a:r>
            <a:r>
              <a:rPr lang="es-ES_tradnl" sz="1800" b="0" dirty="0"/>
              <a:t> </a:t>
            </a:r>
            <a:r>
              <a:rPr lang="es-ES_tradnl" sz="1800" b="0" dirty="0" smtClean="0"/>
              <a:t>VIP, </a:t>
            </a:r>
            <a:r>
              <a:rPr lang="es-ES_tradnl" sz="1800" b="0" dirty="0" err="1" smtClean="0"/>
              <a:t>whereby</a:t>
            </a:r>
            <a:r>
              <a:rPr lang="es-ES_tradnl" sz="1800" b="0" dirty="0" smtClean="0"/>
              <a:t> REN </a:t>
            </a:r>
            <a:r>
              <a:rPr lang="es-ES_tradnl" sz="1800" b="0" dirty="0" err="1" smtClean="0"/>
              <a:t>considers</a:t>
            </a:r>
            <a:r>
              <a:rPr lang="es-ES_tradnl" sz="1800" b="0" dirty="0" smtClean="0"/>
              <a:t> </a:t>
            </a:r>
            <a:r>
              <a:rPr lang="es-ES_tradnl" sz="1800" b="0" dirty="0" err="1" smtClean="0"/>
              <a:t>that</a:t>
            </a:r>
            <a:r>
              <a:rPr lang="es-ES_tradnl" sz="1800" b="0" dirty="0" smtClean="0"/>
              <a:t> </a:t>
            </a:r>
            <a:r>
              <a:rPr lang="es-ES_tradnl" sz="1800" b="0" dirty="0" err="1" smtClean="0"/>
              <a:t>the</a:t>
            </a:r>
            <a:r>
              <a:rPr lang="es-ES_tradnl" sz="1800" b="0" dirty="0" smtClean="0"/>
              <a:t> </a:t>
            </a:r>
            <a:r>
              <a:rPr lang="es-ES_tradnl" sz="1800" b="0" dirty="0" err="1" smtClean="0"/>
              <a:t>following</a:t>
            </a:r>
            <a:r>
              <a:rPr lang="es-ES_tradnl" sz="1800" b="0" dirty="0" smtClean="0"/>
              <a:t> </a:t>
            </a:r>
            <a:r>
              <a:rPr lang="es-ES_tradnl" sz="1800" b="0" dirty="0" err="1" smtClean="0"/>
              <a:t>conditions</a:t>
            </a:r>
            <a:r>
              <a:rPr lang="es-ES_tradnl" sz="1800" b="0" dirty="0" smtClean="0"/>
              <a:t> </a:t>
            </a:r>
            <a:r>
              <a:rPr lang="es-ES_tradnl" sz="1800" b="0" dirty="0" err="1" smtClean="0"/>
              <a:t>should</a:t>
            </a:r>
            <a:r>
              <a:rPr lang="es-ES_tradnl" sz="1800" b="0" dirty="0" smtClean="0"/>
              <a:t> be </a:t>
            </a:r>
            <a:r>
              <a:rPr lang="es-ES_tradnl" sz="1800" b="0" dirty="0" err="1" smtClean="0"/>
              <a:t>met</a:t>
            </a:r>
            <a:r>
              <a:rPr lang="es-ES_tradnl" sz="1800" b="0" dirty="0" smtClean="0"/>
              <a:t>:</a:t>
            </a:r>
          </a:p>
          <a:p>
            <a:pPr marL="742950" lvl="1" indent="-285750" algn="just">
              <a:spcBef>
                <a:spcPts val="600"/>
              </a:spcBef>
              <a:spcAft>
                <a:spcPts val="600"/>
              </a:spcAft>
              <a:buClr>
                <a:schemeClr val="tx2"/>
              </a:buClr>
              <a:buFont typeface="Arial" panose="020B0604020202020204" pitchFamily="34" charset="0"/>
              <a:buChar char="•"/>
            </a:pPr>
            <a:r>
              <a:rPr lang="es-ES_tradnl" sz="1800" b="0" dirty="0" err="1" smtClean="0"/>
              <a:t>for</a:t>
            </a:r>
            <a:r>
              <a:rPr lang="es-ES_tradnl" sz="1800" b="0" dirty="0" smtClean="0"/>
              <a:t> </a:t>
            </a:r>
            <a:r>
              <a:rPr lang="es-ES_tradnl" sz="1800" b="0" dirty="0" err="1" smtClean="0"/>
              <a:t>the</a:t>
            </a:r>
            <a:r>
              <a:rPr lang="es-ES_tradnl" sz="1800" b="0" dirty="0" smtClean="0"/>
              <a:t> </a:t>
            </a:r>
            <a:r>
              <a:rPr lang="es-ES_tradnl" sz="1800" b="0" dirty="0" err="1" smtClean="0"/>
              <a:t>existing</a:t>
            </a:r>
            <a:r>
              <a:rPr lang="es-ES_tradnl" sz="1800" b="0" dirty="0" smtClean="0"/>
              <a:t> </a:t>
            </a:r>
            <a:r>
              <a:rPr lang="es-ES_tradnl" sz="1800" b="0" dirty="0" err="1" smtClean="0"/>
              <a:t>unbundled</a:t>
            </a:r>
            <a:r>
              <a:rPr lang="es-ES_tradnl" sz="1800" b="0" dirty="0" smtClean="0"/>
              <a:t> </a:t>
            </a:r>
            <a:r>
              <a:rPr lang="es-ES_tradnl" sz="1800" b="0" dirty="0" err="1" smtClean="0"/>
              <a:t>capacity</a:t>
            </a:r>
            <a:r>
              <a:rPr lang="es-ES_tradnl" sz="1800" b="0" dirty="0" smtClean="0"/>
              <a:t> at </a:t>
            </a:r>
            <a:r>
              <a:rPr lang="es-ES_tradnl" sz="1800" b="0" dirty="0" err="1" smtClean="0"/>
              <a:t>both</a:t>
            </a:r>
            <a:r>
              <a:rPr lang="es-ES_tradnl" sz="1800" b="0" dirty="0" smtClean="0"/>
              <a:t> </a:t>
            </a:r>
            <a:r>
              <a:rPr lang="es-ES_tradnl" sz="1800" b="0" dirty="0" err="1" smtClean="0"/>
              <a:t>IPs</a:t>
            </a:r>
            <a:r>
              <a:rPr lang="es-ES_tradnl" sz="1800" b="0" dirty="0" smtClean="0"/>
              <a:t>, comercial </a:t>
            </a:r>
            <a:r>
              <a:rPr lang="es-ES_tradnl" sz="1800" b="0" dirty="0" err="1" smtClean="0"/>
              <a:t>mismatching</a:t>
            </a:r>
            <a:r>
              <a:rPr lang="es-ES_tradnl" sz="1800" b="0" dirty="0" smtClean="0"/>
              <a:t> </a:t>
            </a:r>
            <a:r>
              <a:rPr lang="es-ES_tradnl" sz="1800" b="0" dirty="0" err="1" smtClean="0"/>
              <a:t>must</a:t>
            </a:r>
            <a:r>
              <a:rPr lang="es-ES_tradnl" sz="1800" b="0" dirty="0" smtClean="0"/>
              <a:t> be </a:t>
            </a:r>
            <a:r>
              <a:rPr lang="es-ES_tradnl" sz="1800" b="0" dirty="0" err="1" smtClean="0"/>
              <a:t>eliminated</a:t>
            </a:r>
            <a:r>
              <a:rPr lang="es-ES_tradnl" sz="1800" b="0" dirty="0" smtClean="0"/>
              <a:t> </a:t>
            </a:r>
            <a:r>
              <a:rPr lang="es-ES_tradnl" sz="1800" b="0" dirty="0" err="1" smtClean="0"/>
              <a:t>by</a:t>
            </a:r>
            <a:r>
              <a:rPr lang="es-ES_tradnl" sz="1800" b="0" dirty="0" smtClean="0"/>
              <a:t> </a:t>
            </a:r>
            <a:r>
              <a:rPr lang="es-ES_tradnl" sz="1800" b="0" dirty="0" err="1" smtClean="0"/>
              <a:t>contracting</a:t>
            </a:r>
            <a:r>
              <a:rPr lang="es-ES_tradnl" sz="1800" b="0" dirty="0" smtClean="0"/>
              <a:t> </a:t>
            </a:r>
            <a:r>
              <a:rPr lang="es-ES_tradnl" sz="1800" b="0" dirty="0" err="1" smtClean="0"/>
              <a:t>the</a:t>
            </a:r>
            <a:r>
              <a:rPr lang="es-ES_tradnl" sz="1800" b="0" dirty="0" smtClean="0"/>
              <a:t> </a:t>
            </a:r>
            <a:r>
              <a:rPr lang="es-ES_tradnl" sz="1800" b="0" dirty="0" err="1" smtClean="0"/>
              <a:t>same</a:t>
            </a:r>
            <a:r>
              <a:rPr lang="es-ES_tradnl" sz="1800" b="0" dirty="0" smtClean="0"/>
              <a:t> </a:t>
            </a:r>
            <a:r>
              <a:rPr lang="es-ES_tradnl" sz="1800" b="0" dirty="0" err="1" smtClean="0"/>
              <a:t>capacity</a:t>
            </a:r>
            <a:r>
              <a:rPr lang="es-ES_tradnl" sz="1800" b="0" dirty="0" smtClean="0"/>
              <a:t> at </a:t>
            </a:r>
            <a:r>
              <a:rPr lang="es-ES_tradnl" sz="1800" b="0" dirty="0" err="1" smtClean="0"/>
              <a:t>both</a:t>
            </a:r>
            <a:r>
              <a:rPr lang="es-ES_tradnl" sz="1800" b="0" dirty="0" smtClean="0"/>
              <a:t> </a:t>
            </a:r>
            <a:r>
              <a:rPr lang="es-ES_tradnl" sz="1800" b="0" dirty="0" err="1" smtClean="0"/>
              <a:t>sides</a:t>
            </a:r>
            <a:r>
              <a:rPr lang="es-ES_tradnl" sz="1800" b="0" dirty="0" smtClean="0"/>
              <a:t> of </a:t>
            </a:r>
            <a:r>
              <a:rPr lang="es-ES_tradnl" sz="1800" b="0" dirty="0" err="1" smtClean="0"/>
              <a:t>the</a:t>
            </a:r>
            <a:r>
              <a:rPr lang="es-ES_tradnl" sz="1800" b="0" dirty="0" smtClean="0"/>
              <a:t> </a:t>
            </a:r>
            <a:r>
              <a:rPr lang="es-ES_tradnl" sz="1800" b="0" dirty="0" err="1" smtClean="0"/>
              <a:t>border</a:t>
            </a:r>
            <a:r>
              <a:rPr lang="es-ES_tradnl" sz="1800" b="0" dirty="0" smtClean="0"/>
              <a:t> </a:t>
            </a:r>
            <a:r>
              <a:rPr lang="es-ES_tradnl" sz="1800" b="0" dirty="0" err="1" smtClean="0"/>
              <a:t>by</a:t>
            </a:r>
            <a:r>
              <a:rPr lang="es-ES_tradnl" sz="1800" b="0" dirty="0" smtClean="0"/>
              <a:t> </a:t>
            </a:r>
            <a:r>
              <a:rPr lang="es-ES_tradnl" sz="1800" b="0" dirty="0" err="1" smtClean="0"/>
              <a:t>the</a:t>
            </a:r>
            <a:r>
              <a:rPr lang="es-ES_tradnl" sz="1800" b="0" dirty="0" smtClean="0"/>
              <a:t> </a:t>
            </a:r>
            <a:r>
              <a:rPr lang="es-ES_tradnl" sz="1800" b="0" dirty="0" err="1" smtClean="0"/>
              <a:t>same</a:t>
            </a:r>
            <a:r>
              <a:rPr lang="es-ES_tradnl" sz="1800" b="0" dirty="0" smtClean="0"/>
              <a:t> </a:t>
            </a:r>
            <a:r>
              <a:rPr lang="es-ES_tradnl" sz="1800" b="0" dirty="0" err="1" smtClean="0"/>
              <a:t>shipper</a:t>
            </a:r>
            <a:r>
              <a:rPr lang="es-ES_tradnl" sz="1800" b="0" dirty="0" smtClean="0"/>
              <a:t>;</a:t>
            </a:r>
          </a:p>
          <a:p>
            <a:pPr marL="742950" lvl="1" indent="-285750" algn="just">
              <a:spcBef>
                <a:spcPts val="600"/>
              </a:spcBef>
              <a:spcAft>
                <a:spcPts val="600"/>
              </a:spcAft>
              <a:buClr>
                <a:schemeClr val="tx2"/>
              </a:buClr>
              <a:buFont typeface="Arial" panose="020B0604020202020204" pitchFamily="34" charset="0"/>
              <a:buChar char="•"/>
            </a:pPr>
            <a:r>
              <a:rPr lang="es-ES_tradnl" sz="1800" b="0" dirty="0" err="1" smtClean="0"/>
              <a:t>if</a:t>
            </a:r>
            <a:r>
              <a:rPr lang="es-ES_tradnl" sz="1800" b="0" dirty="0" smtClean="0"/>
              <a:t> </a:t>
            </a:r>
            <a:r>
              <a:rPr lang="es-ES_tradnl" sz="1800" b="0" dirty="0" err="1"/>
              <a:t>available</a:t>
            </a:r>
            <a:r>
              <a:rPr lang="es-ES_tradnl" sz="1800" b="0" dirty="0"/>
              <a:t>, </a:t>
            </a:r>
            <a:r>
              <a:rPr lang="es-ES_tradnl" sz="1800" b="0" dirty="0" err="1" smtClean="0"/>
              <a:t>unbundled</a:t>
            </a:r>
            <a:r>
              <a:rPr lang="es-ES_tradnl" sz="1800" b="0" dirty="0" smtClean="0"/>
              <a:t> </a:t>
            </a:r>
            <a:r>
              <a:rPr lang="es-ES_tradnl" sz="1800" b="0" dirty="0" err="1" smtClean="0"/>
              <a:t>capacity</a:t>
            </a:r>
            <a:r>
              <a:rPr lang="es-ES_tradnl" sz="1800" b="0" dirty="0" smtClean="0"/>
              <a:t> at </a:t>
            </a:r>
            <a:r>
              <a:rPr lang="es-ES_tradnl" sz="1800" b="0" dirty="0" err="1" smtClean="0"/>
              <a:t>the</a:t>
            </a:r>
            <a:r>
              <a:rPr lang="es-ES_tradnl" sz="1800" b="0" dirty="0" smtClean="0"/>
              <a:t> VIP </a:t>
            </a:r>
            <a:r>
              <a:rPr lang="es-ES_tradnl" sz="1800" b="0" dirty="0" err="1" smtClean="0"/>
              <a:t>shall</a:t>
            </a:r>
            <a:r>
              <a:rPr lang="es-ES_tradnl" sz="1800" b="0" dirty="0" smtClean="0"/>
              <a:t> </a:t>
            </a:r>
            <a:r>
              <a:rPr lang="es-ES_tradnl" sz="1800" b="0" dirty="0"/>
              <a:t>be </a:t>
            </a:r>
            <a:r>
              <a:rPr lang="es-ES_tradnl" sz="1800" b="0" dirty="0" err="1"/>
              <a:t>only</a:t>
            </a:r>
            <a:r>
              <a:rPr lang="es-ES_tradnl" sz="1800" b="0" dirty="0"/>
              <a:t> </a:t>
            </a:r>
            <a:r>
              <a:rPr lang="es-ES_tradnl" sz="1800" b="0" dirty="0" err="1"/>
              <a:t>due</a:t>
            </a:r>
            <a:r>
              <a:rPr lang="es-ES_tradnl" sz="1800" b="0" dirty="0"/>
              <a:t> to </a:t>
            </a:r>
            <a:r>
              <a:rPr lang="es-ES_tradnl" sz="1800" b="0" dirty="0" err="1" smtClean="0"/>
              <a:t>mismatch</a:t>
            </a:r>
            <a:r>
              <a:rPr lang="es-ES_tradnl" sz="1800" b="0" dirty="0" smtClean="0"/>
              <a:t> </a:t>
            </a:r>
            <a:r>
              <a:rPr lang="es-ES_tradnl" sz="1800" b="0" dirty="0"/>
              <a:t>of </a:t>
            </a:r>
            <a:r>
              <a:rPr lang="es-ES_tradnl" sz="1800" b="0" dirty="0" err="1"/>
              <a:t>technical</a:t>
            </a:r>
            <a:r>
              <a:rPr lang="es-ES_tradnl" sz="1800" b="0" dirty="0"/>
              <a:t> </a:t>
            </a:r>
            <a:r>
              <a:rPr lang="es-ES_tradnl" sz="1800" b="0" dirty="0" err="1"/>
              <a:t>capacity</a:t>
            </a:r>
            <a:r>
              <a:rPr lang="es-ES_tradnl" sz="1800" b="0" dirty="0"/>
              <a:t> </a:t>
            </a:r>
            <a:r>
              <a:rPr lang="es-ES_tradnl" sz="1800" b="0" dirty="0" smtClean="0"/>
              <a:t>as </a:t>
            </a:r>
            <a:r>
              <a:rPr lang="es-ES_tradnl" sz="1800" b="0" dirty="0" err="1" smtClean="0"/>
              <a:t>offered</a:t>
            </a:r>
            <a:r>
              <a:rPr lang="es-ES_tradnl" sz="1800" b="0" dirty="0" smtClean="0"/>
              <a:t> </a:t>
            </a:r>
            <a:r>
              <a:rPr lang="es-ES_tradnl" sz="1800" b="0" dirty="0" err="1" smtClean="0"/>
              <a:t>by</a:t>
            </a:r>
            <a:r>
              <a:rPr lang="es-ES_tradnl" sz="1800" b="0" dirty="0" smtClean="0"/>
              <a:t> </a:t>
            </a:r>
            <a:r>
              <a:rPr lang="es-ES_tradnl" sz="1800" b="0" dirty="0" err="1" smtClean="0"/>
              <a:t>both</a:t>
            </a:r>
            <a:r>
              <a:rPr lang="es-ES_tradnl" sz="1800" b="0" dirty="0" smtClean="0"/>
              <a:t> </a:t>
            </a:r>
            <a:r>
              <a:rPr lang="es-ES_tradnl" sz="1800" b="0" dirty="0" err="1" smtClean="0"/>
              <a:t>TSOs</a:t>
            </a:r>
            <a:r>
              <a:rPr lang="es-ES_tradnl" sz="1800" b="0" dirty="0" smtClean="0"/>
              <a:t>.</a:t>
            </a:r>
            <a:endParaRPr lang="en-GB" sz="1800" b="0" dirty="0"/>
          </a:p>
        </p:txBody>
      </p:sp>
    </p:spTree>
    <p:extLst>
      <p:ext uri="{BB962C8B-B14F-4D97-AF65-F5344CB8AC3E}">
        <p14:creationId xmlns:p14="http://schemas.microsoft.com/office/powerpoint/2010/main" val="1911986240"/>
      </p:ext>
    </p:extLst>
  </p:cSld>
  <p:clrMapOvr>
    <a:masterClrMapping/>
  </p:clrMapOvr>
  <p:transition>
    <p:cut/>
    <p:sndAc>
      <p:stSnd>
        <p:snd r:embed="rId3"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txBox="1">
            <a:spLocks noChangeArrowheads="1"/>
          </p:cNvSpPr>
          <p:nvPr/>
        </p:nvSpPr>
        <p:spPr bwMode="auto">
          <a:xfrm>
            <a:off x="600074" y="333375"/>
            <a:ext cx="865244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defTabSz="571500" eaLnBrk="0" hangingPunct="0">
              <a:defRPr sz="2400" b="1">
                <a:solidFill>
                  <a:schemeClr val="bg1"/>
                </a:solidFill>
                <a:latin typeface="Arial" charset="0"/>
                <a:cs typeface="Arial" charset="0"/>
              </a:defRPr>
            </a:lvl1pPr>
            <a:lvl2pPr marL="742950" indent="-285750" defTabSz="571500" eaLnBrk="0" hangingPunct="0">
              <a:defRPr sz="2400" b="1">
                <a:solidFill>
                  <a:schemeClr val="bg1"/>
                </a:solidFill>
                <a:latin typeface="Arial" charset="0"/>
                <a:cs typeface="Arial" charset="0"/>
              </a:defRPr>
            </a:lvl2pPr>
            <a:lvl3pPr marL="1143000" indent="-228600" defTabSz="571500" eaLnBrk="0" hangingPunct="0">
              <a:defRPr sz="2400" b="1">
                <a:solidFill>
                  <a:schemeClr val="bg1"/>
                </a:solidFill>
                <a:latin typeface="Arial" charset="0"/>
                <a:cs typeface="Arial" charset="0"/>
              </a:defRPr>
            </a:lvl3pPr>
            <a:lvl4pPr marL="1600200" indent="-228600" defTabSz="571500" eaLnBrk="0" hangingPunct="0">
              <a:defRPr sz="2400" b="1">
                <a:solidFill>
                  <a:schemeClr val="bg1"/>
                </a:solidFill>
                <a:latin typeface="Arial" charset="0"/>
                <a:cs typeface="Arial" charset="0"/>
              </a:defRPr>
            </a:lvl4pPr>
            <a:lvl5pPr marL="2057400" indent="-228600" defTabSz="571500" eaLnBrk="0" hangingPunct="0">
              <a:defRPr sz="2400" b="1">
                <a:solidFill>
                  <a:schemeClr val="bg1"/>
                </a:solidFill>
                <a:latin typeface="Arial" charset="0"/>
                <a:cs typeface="Arial" charset="0"/>
              </a:defRPr>
            </a:lvl5pPr>
            <a:lvl6pPr marL="2514600" indent="-228600" defTabSz="571500" eaLnBrk="0" fontAlgn="base" hangingPunct="0">
              <a:spcBef>
                <a:spcPct val="0"/>
              </a:spcBef>
              <a:spcAft>
                <a:spcPct val="0"/>
              </a:spcAft>
              <a:defRPr sz="2400" b="1">
                <a:solidFill>
                  <a:schemeClr val="bg1"/>
                </a:solidFill>
                <a:latin typeface="Arial" charset="0"/>
                <a:cs typeface="Arial" charset="0"/>
              </a:defRPr>
            </a:lvl6pPr>
            <a:lvl7pPr marL="2971800" indent="-228600" defTabSz="571500" eaLnBrk="0" fontAlgn="base" hangingPunct="0">
              <a:spcBef>
                <a:spcPct val="0"/>
              </a:spcBef>
              <a:spcAft>
                <a:spcPct val="0"/>
              </a:spcAft>
              <a:defRPr sz="2400" b="1">
                <a:solidFill>
                  <a:schemeClr val="bg1"/>
                </a:solidFill>
                <a:latin typeface="Arial" charset="0"/>
                <a:cs typeface="Arial" charset="0"/>
              </a:defRPr>
            </a:lvl7pPr>
            <a:lvl8pPr marL="3429000" indent="-228600" defTabSz="571500" eaLnBrk="0" fontAlgn="base" hangingPunct="0">
              <a:spcBef>
                <a:spcPct val="0"/>
              </a:spcBef>
              <a:spcAft>
                <a:spcPct val="0"/>
              </a:spcAft>
              <a:defRPr sz="2400" b="1">
                <a:solidFill>
                  <a:schemeClr val="bg1"/>
                </a:solidFill>
                <a:latin typeface="Arial" charset="0"/>
                <a:cs typeface="Arial" charset="0"/>
              </a:defRPr>
            </a:lvl8pPr>
            <a:lvl9pPr marL="3886200" indent="-228600" defTabSz="571500" eaLnBrk="0" fontAlgn="base" hangingPunct="0">
              <a:spcBef>
                <a:spcPct val="0"/>
              </a:spcBef>
              <a:spcAft>
                <a:spcPct val="0"/>
              </a:spcAft>
              <a:defRPr sz="2400" b="1">
                <a:solidFill>
                  <a:schemeClr val="bg1"/>
                </a:solidFill>
                <a:latin typeface="Arial" charset="0"/>
                <a:cs typeface="Arial" charset="0"/>
              </a:defRPr>
            </a:lvl9pPr>
          </a:lstStyle>
          <a:p>
            <a:r>
              <a:rPr lang="en-GB" sz="2800" dirty="0" smtClean="0"/>
              <a:t>4. Capacity between Spain and France (2014)</a:t>
            </a:r>
            <a:endParaRPr lang="fr-FR" sz="2800" dirty="0"/>
          </a:p>
        </p:txBody>
      </p:sp>
      <p:sp>
        <p:nvSpPr>
          <p:cNvPr id="2" name="1 CuadroTexto"/>
          <p:cNvSpPr txBox="1"/>
          <p:nvPr/>
        </p:nvSpPr>
        <p:spPr>
          <a:xfrm>
            <a:off x="611560" y="908720"/>
            <a:ext cx="6192688" cy="400110"/>
          </a:xfrm>
          <a:prstGeom prst="rect">
            <a:avLst/>
          </a:prstGeom>
          <a:noFill/>
        </p:spPr>
        <p:txBody>
          <a:bodyPr wrap="square" rtlCol="0">
            <a:spAutoFit/>
          </a:bodyPr>
          <a:lstStyle/>
          <a:p>
            <a:r>
              <a:rPr lang="en-GB" sz="2000" dirty="0" smtClean="0">
                <a:solidFill>
                  <a:schemeClr val="tx2"/>
                </a:solidFill>
              </a:rPr>
              <a:t>SPAIN </a:t>
            </a:r>
            <a:r>
              <a:rPr lang="en-GB" sz="2000" dirty="0" smtClean="0">
                <a:solidFill>
                  <a:schemeClr val="tx2"/>
                </a:solidFill>
                <a:sym typeface="Wingdings" panose="05000000000000000000" pitchFamily="2" charset="2"/>
              </a:rPr>
              <a:t> FRANCE (bundled capacity)</a:t>
            </a:r>
            <a:endParaRPr lang="en-GB" sz="2000" dirty="0">
              <a:solidFill>
                <a:schemeClr val="tx2"/>
              </a:solidFill>
            </a:endParaRPr>
          </a:p>
        </p:txBody>
      </p:sp>
      <p:sp>
        <p:nvSpPr>
          <p:cNvPr id="8" name="7 CuadroTexto"/>
          <p:cNvSpPr txBox="1"/>
          <p:nvPr/>
        </p:nvSpPr>
        <p:spPr>
          <a:xfrm>
            <a:off x="611560" y="3212976"/>
            <a:ext cx="6192688" cy="400110"/>
          </a:xfrm>
          <a:prstGeom prst="rect">
            <a:avLst/>
          </a:prstGeom>
          <a:noFill/>
        </p:spPr>
        <p:txBody>
          <a:bodyPr wrap="square" rtlCol="0">
            <a:spAutoFit/>
          </a:bodyPr>
          <a:lstStyle/>
          <a:p>
            <a:r>
              <a:rPr lang="en-GB" sz="2000" dirty="0" smtClean="0">
                <a:solidFill>
                  <a:schemeClr val="tx2"/>
                </a:solidFill>
                <a:sym typeface="Wingdings" panose="05000000000000000000" pitchFamily="2" charset="2"/>
              </a:rPr>
              <a:t>FRANCE  SPAIN (bundled capacity)</a:t>
            </a:r>
            <a:endParaRPr lang="en-GB" sz="2000" dirty="0">
              <a:solidFill>
                <a:schemeClr val="tx2"/>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74" y="1412776"/>
            <a:ext cx="8997851" cy="541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3" y="3745407"/>
            <a:ext cx="8963421" cy="5568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8875" y="4509120"/>
            <a:ext cx="428625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2213" y="2171700"/>
            <a:ext cx="42195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600074" y="5589588"/>
            <a:ext cx="4403974" cy="307777"/>
          </a:xfrm>
          <a:prstGeom prst="rect">
            <a:avLst/>
          </a:prstGeom>
          <a:noFill/>
        </p:spPr>
        <p:txBody>
          <a:bodyPr wrap="square" rtlCol="0">
            <a:spAutoFit/>
          </a:bodyPr>
          <a:lstStyle/>
          <a:p>
            <a:r>
              <a:rPr lang="en-GB" sz="1400" b="0" i="1" dirty="0" smtClean="0"/>
              <a:t>Note that the figures are provided at 0ºC</a:t>
            </a:r>
            <a:endParaRPr lang="en-GB" sz="1400" b="0" i="1" dirty="0"/>
          </a:p>
        </p:txBody>
      </p:sp>
    </p:spTree>
    <p:extLst>
      <p:ext uri="{BB962C8B-B14F-4D97-AF65-F5344CB8AC3E}">
        <p14:creationId xmlns:p14="http://schemas.microsoft.com/office/powerpoint/2010/main" val="2612721446"/>
      </p:ext>
    </p:extLst>
  </p:cSld>
  <p:clrMapOvr>
    <a:masterClrMapping/>
  </p:clrMapOvr>
  <p:transition>
    <p:cut/>
    <p:sndAc>
      <p:stSnd>
        <p:snd r:embed="rId3" name="chimes.wav"/>
      </p:stSnd>
    </p:sndAc>
  </p:transition>
  <p:timing>
    <p:tnLst>
      <p:par>
        <p:cTn id="1" dur="indefinite" restart="never" nodeType="tmRoot"/>
      </p:par>
    </p:tnLst>
  </p:timing>
</p:sld>
</file>

<file path=ppt/theme/theme1.xml><?xml version="1.0" encoding="utf-8"?>
<a:theme xmlns:a="http://schemas.openxmlformats.org/drawingml/2006/main" name="1_Vorlage Power Point">
  <a:themeElements>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fontScheme name="Vorlage Power 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336550" rtl="0" eaLnBrk="0" fontAlgn="base" latinLnBrk="0" hangingPunct="0">
          <a:lnSpc>
            <a:spcPct val="100000"/>
          </a:lnSpc>
          <a:spcBef>
            <a:spcPct val="0"/>
          </a:spcBef>
          <a:spcAft>
            <a:spcPct val="0"/>
          </a:spcAft>
          <a:buClr>
            <a:schemeClr val="tx2"/>
          </a:buClr>
          <a:buSzPct val="100000"/>
          <a:buFont typeface="Times New Roman" pitchFamily="18" charset="0"/>
          <a:buNone/>
          <a:tabLst/>
          <a:defRPr kumimoji="0" lang="de-AT" sz="2400" b="1" i="0" u="none" strike="noStrike" cap="none" normalizeH="0" baseline="0" smtClean="0">
            <a:ln>
              <a:noFill/>
            </a:ln>
            <a:solidFill>
              <a:schemeClr val="bg1"/>
            </a:solidFill>
            <a:effectLst/>
            <a:latin typeface="Arial" charset="0"/>
          </a:defRPr>
        </a:defPPr>
      </a:lstStyle>
    </a:lnDef>
  </a:objectDefaults>
  <a:extraClrSchemeLst>
    <a:extraClrScheme>
      <a:clrScheme name="Vorlage Power Point 1">
        <a:dk1>
          <a:srgbClr val="B2B2B2"/>
        </a:dk1>
        <a:lt1>
          <a:srgbClr val="FFFFFF"/>
        </a:lt1>
        <a:dk2>
          <a:srgbClr val="2A4677"/>
        </a:dk2>
        <a:lt2>
          <a:srgbClr val="C29903"/>
        </a:lt2>
        <a:accent1>
          <a:srgbClr val="793335"/>
        </a:accent1>
        <a:accent2>
          <a:srgbClr val="BDA174"/>
        </a:accent2>
        <a:accent3>
          <a:srgbClr val="ACB0BD"/>
        </a:accent3>
        <a:accent4>
          <a:srgbClr val="DADADA"/>
        </a:accent4>
        <a:accent5>
          <a:srgbClr val="BEADAE"/>
        </a:accent5>
        <a:accent6>
          <a:srgbClr val="AB9168"/>
        </a:accent6>
        <a:hlink>
          <a:srgbClr val="9A5C1B"/>
        </a:hlink>
        <a:folHlink>
          <a:srgbClr val="72722D"/>
        </a:folHlink>
      </a:clrScheme>
      <a:clrMap bg1="dk2" tx1="lt1" bg2="dk1" tx2="lt2" accent1="accent1" accent2="accent2" accent3="accent3" accent4="accent4" accent5="accent5" accent6="accent6" hlink="hlink" folHlink="folHlink"/>
    </a:extraClrScheme>
    <a:extraClrScheme>
      <a:clrScheme name="Vorlage Power Point 2">
        <a:dk1>
          <a:srgbClr val="000000"/>
        </a:dk1>
        <a:lt1>
          <a:srgbClr val="FFFFFF"/>
        </a:lt1>
        <a:dk2>
          <a:srgbClr val="793335"/>
        </a:dk2>
        <a:lt2>
          <a:srgbClr val="B2B2B2"/>
        </a:lt2>
        <a:accent1>
          <a:srgbClr val="C29903"/>
        </a:accent1>
        <a:accent2>
          <a:srgbClr val="BDA174"/>
        </a:accent2>
        <a:accent3>
          <a:srgbClr val="FFFFFF"/>
        </a:accent3>
        <a:accent4>
          <a:srgbClr val="000000"/>
        </a:accent4>
        <a:accent5>
          <a:srgbClr val="DDCAAA"/>
        </a:accent5>
        <a:accent6>
          <a:srgbClr val="AB9168"/>
        </a:accent6>
        <a:hlink>
          <a:srgbClr val="9A5C1B"/>
        </a:hlink>
        <a:folHlink>
          <a:srgbClr val="72722D"/>
        </a:folHlink>
      </a:clrScheme>
      <a:clrMap bg1="lt1" tx1="dk1" bg2="lt2" tx2="dk2" accent1="accent1" accent2="accent2" accent3="accent3" accent4="accent4" accent5="accent5" accent6="accent6" hlink="hlink" folHlink="folHlink"/>
    </a:extraClrScheme>
    <a:extraClrScheme>
      <a:clrScheme name="Vorlage Power Point 3">
        <a:dk1>
          <a:srgbClr val="000000"/>
        </a:dk1>
        <a:lt1>
          <a:srgbClr val="FFFFFF"/>
        </a:lt1>
        <a:dk2>
          <a:srgbClr val="B2B2B2"/>
        </a:dk2>
        <a:lt2>
          <a:srgbClr val="969696"/>
        </a:lt2>
        <a:accent1>
          <a:srgbClr val="FFFFFF"/>
        </a:accent1>
        <a:accent2>
          <a:srgbClr val="DDDDDD"/>
        </a:accent2>
        <a:accent3>
          <a:srgbClr val="FFFFFF"/>
        </a:accent3>
        <a:accent4>
          <a:srgbClr val="000000"/>
        </a:accent4>
        <a:accent5>
          <a:srgbClr val="FFFFFF"/>
        </a:accent5>
        <a:accent6>
          <a:srgbClr val="C8C8C8"/>
        </a:accent6>
        <a:hlink>
          <a:srgbClr val="C0C0C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9DD778B316E44D87941E679A99280A" ma:contentTypeVersion="20" ma:contentTypeDescription="Create a new document." ma:contentTypeScope="" ma:versionID="3f2a855a3acaa083d8e785a9831faaeb">
  <xsd:schema xmlns:xsd="http://www.w3.org/2001/XMLSchema" xmlns:xs="http://www.w3.org/2001/XMLSchema" xmlns:p="http://schemas.microsoft.com/office/2006/metadata/properties" xmlns:ns2="985daa2e-53d8-4475-82b8-9c7d25324e34" targetNamespace="http://schemas.microsoft.com/office/2006/metadata/properties" ma:root="true" ma:fieldsID="35efc3e5b9c61b0dc7b50a186a6c1079" ns2:_="">
    <xsd:import namespace="985daa2e-53d8-4475-82b8-9c7d25324e34"/>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985daa2e-53d8-4475-82b8-9c7d25324e34">ACER-2015-17150</_dlc_DocId>
    <_dlc_DocIdUrl xmlns="985daa2e-53d8-4475-82b8-9c7d25324e34">
      <Url>https://extranet.acer.europa.eu/en/Gas/Regional_%20Intiatives/South_GRI/25th%20South%20IG/_layouts/DocIdRedir.aspx?ID=ACER-2015-17150</Url>
      <Description>ACER-2015-17150</Description>
    </_dlc_DocIdUrl>
    <ACER_Abstract xmlns="985daa2e-53d8-4475-82b8-9c7d25324e34" xsi:nil="true"/>
  </documentManagement>
</p:properties>
</file>

<file path=customXml/itemProps1.xml><?xml version="1.0" encoding="utf-8"?>
<ds:datastoreItem xmlns:ds="http://schemas.openxmlformats.org/officeDocument/2006/customXml" ds:itemID="{0A4D8A4A-5A31-4A05-A483-9DAAC0332A6B}"/>
</file>

<file path=customXml/itemProps2.xml><?xml version="1.0" encoding="utf-8"?>
<ds:datastoreItem xmlns:ds="http://schemas.openxmlformats.org/officeDocument/2006/customXml" ds:itemID="{D395B1AD-EA5D-4C2F-93FB-6DF14BB588CA}"/>
</file>

<file path=customXml/itemProps3.xml><?xml version="1.0" encoding="utf-8"?>
<ds:datastoreItem xmlns:ds="http://schemas.openxmlformats.org/officeDocument/2006/customXml" ds:itemID="{19532AD1-6DEF-4E1F-818E-AC3848AE423B}"/>
</file>

<file path=customXml/itemProps4.xml><?xml version="1.0" encoding="utf-8"?>
<ds:datastoreItem xmlns:ds="http://schemas.openxmlformats.org/officeDocument/2006/customXml" ds:itemID="{708AEBC2-DE6B-4343-AEB7-909140C4C33F}"/>
</file>

<file path=docProps/app.xml><?xml version="1.0" encoding="utf-8"?>
<Properties xmlns="http://schemas.openxmlformats.org/officeDocument/2006/extended-properties" xmlns:vt="http://schemas.openxmlformats.org/officeDocument/2006/docPropsVTypes">
  <Template/>
  <TotalTime>6593</TotalTime>
  <Words>1609</Words>
  <Application>Microsoft Office PowerPoint</Application>
  <PresentationFormat>Presentación en pantalla (4:3)</PresentationFormat>
  <Paragraphs>197</Paragraphs>
  <Slides>22</Slides>
  <Notes>22</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1_Vorlage Power Point</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Maximiliano MIGLIO</dc:creator>
  <cp:lastModifiedBy>De Vicente Puente, Maria de los Angeles</cp:lastModifiedBy>
  <cp:revision>1014</cp:revision>
  <cp:lastPrinted>2013-01-28T07:56:55Z</cp:lastPrinted>
  <dcterms:modified xsi:type="dcterms:W3CDTF">2013-12-12T18:08:51Z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0x010100579DD778B316E44D87941E679A99280A</vt:lpwstr>
  </property>
  <property fmtid="{D5CDD505-2E9C-101B-9397-08002B2CF9AE}" pid="3" name="_dlc_DocIdItemGuid">
    <vt:lpwstr>43fac453-0787-4fca-8341-a4d4f4b78fbc</vt:lpwstr>
  </property>
</Properties>
</file>