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80" r:id="rId3"/>
  </p:sldMasterIdLst>
  <p:sldIdLst>
    <p:sldId id="259" r:id="rId4"/>
    <p:sldId id="263" r:id="rId5"/>
    <p:sldId id="265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6343333-2C75-4595-ADA4-AFBA2894635D}">
          <p14:sldIdLst>
            <p14:sldId id="259"/>
            <p14:sldId id="263"/>
            <p14:sldId id="265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444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r-BE">
              <a:solidFill>
                <a:srgbClr val="FFFFFF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E67821CC-FA71-4E9F-B106-F8357202F030}" type="datetime1">
              <a:rPr lang="en-IE">
                <a:solidFill>
                  <a:srgbClr val="FFFFFF"/>
                </a:solidFill>
              </a:rPr>
              <a:pPr>
                <a:defRPr/>
              </a:pPr>
              <a:t>19/02/2014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5445"/>
      </p:ext>
    </p:extLst>
  </p:cSld>
  <p:clrMapOvr>
    <a:masterClrMapping/>
  </p:clrMapOvr>
  <p:transition spd="med">
    <p:wipe dir="r"/>
  </p:transition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64893392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3841314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12523310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3171276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6647225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554446"/>
      </p:ext>
    </p:extLst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371600" y="0"/>
            <a:ext cx="7772400" cy="7683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smtClean="0">
                <a:solidFill>
                  <a:srgbClr val="FFFFFF"/>
                </a:solidFill>
                <a:latin typeface="Verdana" pitchFamily="34" charset="0"/>
                <a:ea typeface="ＭＳ Ｐゴシック" pitchFamily="34" charset="-128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 algn="r">
              <a:defRPr sz="1400" b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D55E2AEA-AFDF-4586-958D-CDFEAE8FED2B}" type="datetime1">
              <a:rPr lang="en-IE">
                <a:solidFill>
                  <a:srgbClr val="FFFFFF"/>
                </a:solidFill>
              </a:rPr>
              <a:pPr>
                <a:defRPr/>
              </a:pPr>
              <a:t>19/02/2014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75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3344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r-BE">
              <a:solidFill>
                <a:srgbClr val="FFFFFF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8DBCBC3-F8DA-419C-B00F-2CC7018CFFAB}" type="datetime1">
              <a:rPr lang="en-IE"/>
              <a:pPr>
                <a:defRPr/>
              </a:pPr>
              <a:t>19/02/2014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74323"/>
      </p:ext>
    </p:extLst>
  </p:cSld>
  <p:clrMapOvr>
    <a:masterClrMapping/>
  </p:clrMapOvr>
  <p:transition spd="med">
    <p:wipe dir="r"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5574919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40554658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64972951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90157943"/>
      </p:ext>
    </p:extLst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084107"/>
      </p:ext>
    </p:extLst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8229388"/>
      </p:ext>
    </p:extLst>
  </p:cSld>
  <p:clrMapOvr>
    <a:masterClrMapping/>
  </p:clrMapOvr>
  <p:transition spd="med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442561"/>
      </p:ext>
    </p:extLst>
  </p:cSld>
  <p:clrMapOvr>
    <a:masterClrMapping/>
  </p:clrMapOvr>
  <p:transition spd="med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371600" y="0"/>
            <a:ext cx="7772400" cy="7683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smtClean="0">
                <a:solidFill>
                  <a:srgbClr val="FFFFFF"/>
                </a:solidFill>
                <a:latin typeface="Verdana" pitchFamily="34" charset="0"/>
                <a:ea typeface="ＭＳ Ｐゴシック" pitchFamily="34" charset="-128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533724-1630-4026-BD72-1629791837B3}" type="datetime1">
              <a:rPr lang="en-IE"/>
              <a:pPr>
                <a:defRPr/>
              </a:pPr>
              <a:t>19/02/2014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075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847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13719686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74531058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5570341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3079051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1361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400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r-BE">
              <a:solidFill>
                <a:srgbClr val="FFFFFF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r-BE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FC8AC1B1-10A7-43CA-A686-6D6D29B063D8}" type="datetime1">
              <a:rPr lang="en-IE">
                <a:solidFill>
                  <a:srgbClr val="FFFFFF"/>
                </a:solidFill>
              </a:rPr>
              <a:pPr>
                <a:defRPr/>
              </a:pPr>
              <a:t>19/02/2014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63865"/>
      </p:ext>
    </p:extLst>
  </p:cSld>
  <p:clrMapOvr>
    <a:masterClrMapping/>
  </p:clrMapOvr>
  <p:transition spd="med">
    <p:wipe dir="r"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Verdana"/>
              </a:defRPr>
            </a:lvl1pPr>
          </a:lstStyle>
          <a:p>
            <a:pPr defTabSz="457200">
              <a:defRPr/>
            </a:pPr>
            <a:fld id="{5413E496-D775-49CD-926D-7CF815949267}" type="datetime1">
              <a:rPr lang="en-IE"/>
              <a:pPr defTabSz="457200">
                <a:defRPr/>
              </a:pPr>
              <a:t>19/02/2014</a:t>
            </a:fld>
            <a:endParaRPr lang="en-US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65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Verdana"/>
              </a:defRPr>
            </a:lvl1pPr>
          </a:lstStyle>
          <a:p>
            <a:pPr defTabSz="457200">
              <a:defRPr/>
            </a:pPr>
            <a:fld id="{8D0D290C-DDDB-4480-81EA-91D69C6F94EB}" type="datetime1">
              <a:rPr lang="en-IE"/>
              <a:pPr defTabSz="457200">
                <a:defRPr/>
              </a:pPr>
              <a:t>19/02/2014</a:t>
            </a:fld>
            <a:endParaRPr lang="en-US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551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EB3952-6908-47F7-BE8F-D3CC26A098FE}" type="datetime1">
              <a:rPr lang="en-I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19/02/2014</a:t>
            </a:fld>
            <a:endParaRPr lang="en-US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0245" name="Picture 12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9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0"/>
            <a:ext cx="8975725" cy="60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1885950" y="5680075"/>
            <a:ext cx="3486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TITRE</a:t>
            </a:r>
          </a:p>
        </p:txBody>
      </p:sp>
      <p:pic>
        <p:nvPicPr>
          <p:cNvPr id="7" name="Picture 6" descr="FOND_COVER_transp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2" y="0"/>
            <a:ext cx="9223769" cy="6858000"/>
          </a:xfrm>
          <a:prstGeom prst="rect">
            <a:avLst/>
          </a:prstGeom>
        </p:spPr>
      </p:pic>
      <p:sp>
        <p:nvSpPr>
          <p:cNvPr id="22533" name="Date Placeholder 5"/>
          <p:cNvSpPr>
            <a:spLocks noGrp="1"/>
          </p:cNvSpPr>
          <p:nvPr>
            <p:ph type="dt" sz="quarter" idx="10"/>
          </p:nvPr>
        </p:nvSpPr>
        <p:spPr bwMode="auto">
          <a:xfrm>
            <a:off x="4941888" y="5516563"/>
            <a:ext cx="3922712" cy="762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 smtClean="0">
                <a:solidFill>
                  <a:srgbClr val="FFFFFF"/>
                </a:solidFill>
              </a:rPr>
              <a:t>CEE </a:t>
            </a:r>
            <a:r>
              <a:rPr lang="fr-FR" b="1" dirty="0" smtClean="0">
                <a:solidFill>
                  <a:srgbClr val="FFFFFF"/>
                </a:solidFill>
              </a:rPr>
              <a:t>IG – </a:t>
            </a:r>
            <a:r>
              <a:rPr lang="fr-FR" b="1" dirty="0" smtClean="0">
                <a:solidFill>
                  <a:srgbClr val="FFFFFF"/>
                </a:solidFill>
              </a:rPr>
              <a:t>20/02/2014</a:t>
            </a:r>
            <a:endParaRPr lang="en-IE" b="1" dirty="0" smtClean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IE" b="1" dirty="0" smtClean="0">
              <a:solidFill>
                <a:srgbClr val="FFFFFF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-79375" y="650875"/>
            <a:ext cx="3051175" cy="13493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23559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01688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76313" y="2822575"/>
            <a:ext cx="791616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2800" b="1" dirty="0" smtClean="0">
                <a:solidFill>
                  <a:srgbClr val="00529B"/>
                </a:solidFill>
                <a:cs typeface="Verdana"/>
              </a:rPr>
              <a:t>ACER Long-Term Rights Task Force</a:t>
            </a:r>
          </a:p>
          <a:p>
            <a:pPr defTabSz="457200">
              <a:defRPr/>
            </a:pPr>
            <a:endParaRPr lang="en-US" sz="2000" b="1" i="1" dirty="0" smtClean="0">
              <a:solidFill>
                <a:srgbClr val="00529B"/>
              </a:solidFill>
              <a:cs typeface="Verdana"/>
            </a:endParaRPr>
          </a:p>
          <a:p>
            <a:pPr defTabSz="457200">
              <a:defRPr/>
            </a:pPr>
            <a:r>
              <a:rPr lang="en-US" sz="2000" b="1" i="1" dirty="0" smtClean="0">
                <a:solidFill>
                  <a:srgbClr val="00529B"/>
                </a:solidFill>
                <a:cs typeface="Verdana"/>
              </a:rPr>
              <a:t>Current status of the discussion with ENTSO-E</a:t>
            </a:r>
            <a:endParaRPr lang="en-US" sz="2000" b="1" i="1" dirty="0" smtClean="0">
              <a:solidFill>
                <a:srgbClr val="00529B"/>
              </a:solidFill>
              <a:cs typeface="Verdana"/>
            </a:endParaRPr>
          </a:p>
        </p:txBody>
      </p:sp>
      <p:sp>
        <p:nvSpPr>
          <p:cNvPr id="23561" name="Espace réservé du pied de page 3"/>
          <p:cNvSpPr txBox="1">
            <a:spLocks/>
          </p:cNvSpPr>
          <p:nvPr/>
        </p:nvSpPr>
        <p:spPr bwMode="auto">
          <a:xfrm>
            <a:off x="4656138" y="155575"/>
            <a:ext cx="49768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</a:pPr>
            <a:endParaRPr lang="fr-FR" sz="1600" b="1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774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11560" y="1340768"/>
            <a:ext cx="8208912" cy="4347864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In November 2013, “the [Florence] Forum expects the concerned [CAO-CASC] TSOs to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harmonise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the auction rules by the end of 2014 under the coordination of ENTSO-E, and to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harmonise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the necessary IT tools.” 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Timings in line with NRAs’ expectations but limited scope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lvl="0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On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10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January AESAG meeting, ENTSO-E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proposed a roadmap to deliver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European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Harmonised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Auction Rules:</a:t>
            </a:r>
          </a:p>
          <a:p>
            <a:pPr lvl="1"/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Principle drafting phase up to June 2014</a:t>
            </a:r>
          </a:p>
          <a:p>
            <a:pPr lvl="1"/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Auction rules drafting from July 2014 up to June 2015</a:t>
            </a:r>
          </a:p>
          <a:p>
            <a:pPr lvl="1"/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NRA approval process from July 2015 for entry into force 1</a:t>
            </a:r>
            <a:r>
              <a:rPr lang="en-US" sz="18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January 2016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ENTSO-E will involve NRAs and market participants all along the process</a:t>
            </a:r>
          </a:p>
          <a:p>
            <a:endParaRPr lang="en-US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Scope in line with NRAs’ expectations but delayed timings</a:t>
            </a:r>
          </a:p>
          <a:p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6"/>
                </a:solidFill>
                <a:latin typeface="Calibri" pitchFamily="34" charset="0"/>
              </a:rPr>
              <a:t>In line with the discussions on the FCA NC, NRAs agreed that the only viable option is to support the ENTSO-E </a:t>
            </a:r>
            <a:r>
              <a:rPr lang="en-US" sz="2000" b="1" dirty="0" smtClean="0">
                <a:solidFill>
                  <a:schemeClr val="accent6"/>
                </a:solidFill>
                <a:latin typeface="Calibri" pitchFamily="34" charset="0"/>
              </a:rPr>
              <a:t>plan</a:t>
            </a:r>
            <a:endParaRPr lang="en-US" sz="2000" b="1" dirty="0">
              <a:solidFill>
                <a:schemeClr val="accent6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6"/>
                </a:solidFill>
                <a:latin typeface="Calibri" pitchFamily="34" charset="0"/>
              </a:rPr>
              <a:t>NRAs will monitor </a:t>
            </a:r>
            <a:r>
              <a:rPr lang="en-US" sz="2000" b="1" dirty="0">
                <a:solidFill>
                  <a:schemeClr val="accent6"/>
                </a:solidFill>
                <a:latin typeface="Calibri" pitchFamily="34" charset="0"/>
              </a:rPr>
              <a:t>ENTSO-E’ progress to make sure the </a:t>
            </a:r>
            <a:r>
              <a:rPr lang="en-US" sz="2000" b="1" dirty="0" err="1">
                <a:solidFill>
                  <a:schemeClr val="accent6"/>
                </a:solidFill>
                <a:latin typeface="Calibri" pitchFamily="34" charset="0"/>
              </a:rPr>
              <a:t>harmonised</a:t>
            </a:r>
            <a:r>
              <a:rPr lang="en-US" sz="2000" b="1" dirty="0">
                <a:solidFill>
                  <a:schemeClr val="accent6"/>
                </a:solidFill>
                <a:latin typeface="Calibri" pitchFamily="34" charset="0"/>
              </a:rPr>
              <a:t> auction rules are delivered on time.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5813" y="787696"/>
            <a:ext cx="8388000" cy="576064"/>
          </a:xfrm>
        </p:spPr>
        <p:txBody>
          <a:bodyPr/>
          <a:lstStyle/>
          <a:p>
            <a:r>
              <a:rPr lang="en-US" sz="2800" dirty="0" smtClean="0">
                <a:latin typeface="Calibri" pitchFamily="34" charset="0"/>
              </a:rPr>
              <a:t>The </a:t>
            </a:r>
            <a:r>
              <a:rPr lang="en-US" sz="2800" dirty="0">
                <a:latin typeface="Calibri" pitchFamily="34" charset="0"/>
              </a:rPr>
              <a:t>CAO-CASC </a:t>
            </a:r>
            <a:r>
              <a:rPr lang="en-US" sz="2800" dirty="0" smtClean="0">
                <a:latin typeface="Calibri" pitchFamily="34" charset="0"/>
              </a:rPr>
              <a:t>initiative and ENTSO-E’s proposal </a:t>
            </a:r>
            <a:endParaRPr lang="fr-FR" sz="2800" dirty="0">
              <a:latin typeface="Calibri" pitchFamily="34" charset="0"/>
            </a:endParaRPr>
          </a:p>
        </p:txBody>
      </p:sp>
      <p:sp>
        <p:nvSpPr>
          <p:cNvPr id="4" name="Espace réservé du pied de page 3"/>
          <p:cNvSpPr txBox="1">
            <a:spLocks/>
          </p:cNvSpPr>
          <p:nvPr/>
        </p:nvSpPr>
        <p:spPr bwMode="auto">
          <a:xfrm>
            <a:off x="2339752" y="111547"/>
            <a:ext cx="65010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2400" b="1" dirty="0" err="1" smtClean="0">
                <a:solidFill>
                  <a:schemeClr val="bg1"/>
                </a:solidFill>
                <a:latin typeface="Verdana" pitchFamily="34" charset="0"/>
              </a:rPr>
              <a:t>Harmonised</a:t>
            </a:r>
            <a:r>
              <a:rPr lang="en-US" sz="2400" b="1" dirty="0" smtClean="0">
                <a:solidFill>
                  <a:schemeClr val="bg1"/>
                </a:solidFill>
                <a:latin typeface="Verdana" pitchFamily="34" charset="0"/>
              </a:rPr>
              <a:t> Auction Rules</a:t>
            </a:r>
            <a:endParaRPr lang="en-US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65066" y="4725144"/>
            <a:ext cx="504056" cy="36004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521631" y="2420888"/>
            <a:ext cx="504056" cy="36004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690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11560" y="1340768"/>
            <a:ext cx="8208912" cy="4347864"/>
          </a:xfrm>
        </p:spPr>
        <p:txBody>
          <a:bodyPr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ENTSO-E shared its first input focused on accession principles and asked for guidance on two elements: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	</a:t>
            </a:r>
            <a:endParaRPr lang="en-US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	the requirement of being a Balancing Responsible Party</a:t>
            </a:r>
          </a:p>
          <a:p>
            <a:pPr marL="0" indent="0">
              <a:buNone/>
            </a:pPr>
            <a:endParaRPr lang="en-US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NRAs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share the view that ENTSO-E should investigate how to remove the necessity of being BRP for participating to long-term capacity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auction</a:t>
            </a:r>
          </a:p>
          <a:p>
            <a:pPr marL="0" indent="0">
              <a:buNone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	</a:t>
            </a:r>
            <a:endParaRPr lang="en-US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	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the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harmonisation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of TSOs designation</a:t>
            </a:r>
          </a:p>
          <a:p>
            <a:pPr marL="0" indent="0">
              <a:buNone/>
            </a:pP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NRAs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support ENTSO-E’s proposal to conduct a cost-benefit analysis to identify the best way forward regarding the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harmonisation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of the TSO designation process.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5813" y="787696"/>
            <a:ext cx="8388000" cy="576064"/>
          </a:xfrm>
        </p:spPr>
        <p:txBody>
          <a:bodyPr/>
          <a:lstStyle/>
          <a:p>
            <a:r>
              <a:rPr lang="en-US" sz="2800" dirty="0">
                <a:latin typeface="Calibri" pitchFamily="34" charset="0"/>
              </a:rPr>
              <a:t>Principle drafting phase </a:t>
            </a:r>
            <a:endParaRPr lang="fr-FR" sz="2800" dirty="0">
              <a:latin typeface="Calibri" pitchFamily="34" charset="0"/>
            </a:endParaRPr>
          </a:p>
        </p:txBody>
      </p:sp>
      <p:sp>
        <p:nvSpPr>
          <p:cNvPr id="7" name="Espace réservé du pied de page 3"/>
          <p:cNvSpPr txBox="1">
            <a:spLocks/>
          </p:cNvSpPr>
          <p:nvPr/>
        </p:nvSpPr>
        <p:spPr bwMode="auto">
          <a:xfrm>
            <a:off x="2339752" y="111547"/>
            <a:ext cx="65010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2400" b="1" dirty="0" err="1" smtClean="0">
                <a:solidFill>
                  <a:schemeClr val="bg1"/>
                </a:solidFill>
                <a:latin typeface="Verdana" pitchFamily="34" charset="0"/>
              </a:rPr>
              <a:t>Harmonised</a:t>
            </a:r>
            <a:r>
              <a:rPr lang="en-US" sz="2400" b="1" dirty="0" smtClean="0">
                <a:solidFill>
                  <a:schemeClr val="bg1"/>
                </a:solidFill>
                <a:latin typeface="Verdana" pitchFamily="34" charset="0"/>
              </a:rPr>
              <a:t> Auction Rules</a:t>
            </a:r>
            <a:endParaRPr lang="en-US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0403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11560" y="1340768"/>
            <a:ext cx="8208912" cy="1512168"/>
          </a:xfrm>
        </p:spPr>
        <p:txBody>
          <a:bodyPr/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ENTSO-E prepared a note on this topic.</a:t>
            </a:r>
          </a:p>
          <a:p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NRAs agree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with ENTSO-E on the list of elements to look at when issuing multi-yearly hedging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products but there are diverging views on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ENTSO-E’s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assessment of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these elements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.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5813" y="787696"/>
            <a:ext cx="8388000" cy="576064"/>
          </a:xfrm>
        </p:spPr>
        <p:txBody>
          <a:bodyPr/>
          <a:lstStyle/>
          <a:p>
            <a:r>
              <a:rPr lang="en-US" sz="2800" dirty="0" smtClean="0">
                <a:latin typeface="Calibri" pitchFamily="34" charset="0"/>
              </a:rPr>
              <a:t>Multi-yearly hedging products </a:t>
            </a:r>
            <a:endParaRPr lang="fr-FR" sz="2800" dirty="0">
              <a:latin typeface="Calibri" pitchFamily="34" charset="0"/>
            </a:endParaRPr>
          </a:p>
        </p:txBody>
      </p:sp>
      <p:sp>
        <p:nvSpPr>
          <p:cNvPr id="7" name="Espace réservé du pied de page 3"/>
          <p:cNvSpPr txBox="1">
            <a:spLocks/>
          </p:cNvSpPr>
          <p:nvPr/>
        </p:nvSpPr>
        <p:spPr bwMode="auto">
          <a:xfrm>
            <a:off x="2339752" y="111547"/>
            <a:ext cx="65010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2400" b="1" dirty="0" smtClean="0">
                <a:solidFill>
                  <a:schemeClr val="bg1"/>
                </a:solidFill>
                <a:latin typeface="Verdana" pitchFamily="34" charset="0"/>
              </a:rPr>
              <a:t>Other topics related to forward</a:t>
            </a:r>
            <a:endParaRPr lang="en-US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610658" y="3429000"/>
            <a:ext cx="8208912" cy="1512168"/>
          </a:xfrm>
          <a:prstGeom prst="rect">
            <a:avLst/>
          </a:prstGeom>
        </p:spPr>
        <p:txBody>
          <a:bodyPr/>
          <a:lstStyle>
            <a:lvl1pPr marL="444500" indent="-4445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400000"/>
              <a:buFont typeface="Trebuchet MS" pitchFamily="34" charset="0"/>
              <a:buChar char="."/>
              <a:defRPr sz="2800" baseline="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+mn-cs"/>
              </a:defRPr>
            </a:lvl1pPr>
            <a:lvl2pPr marL="998538" indent="-3683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Trebuchet MS" pitchFamily="34" charset="0"/>
              <a:buChar char="»"/>
              <a:defRPr sz="2600" baseline="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</a:defRPr>
            </a:lvl2pPr>
            <a:lvl3pPr marL="1406525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400" baseline="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</a:defRPr>
            </a:lvl3pPr>
            <a:lvl4pPr marL="1814513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Arial" charset="0"/>
              <a:buChar char="­"/>
              <a:defRPr sz="2200" baseline="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</a:defRPr>
            </a:lvl4pPr>
            <a:lvl5pPr marL="22225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 baseline="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</a:defRPr>
            </a:lvl5pPr>
            <a:lvl6pPr marL="26797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31369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5941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40513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ENTSO-E also prepared a note on this topic.</a:t>
            </a:r>
          </a:p>
          <a:p>
            <a:endParaRPr lang="en-US" sz="800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Most </a:t>
            </a:r>
            <a:r>
              <a:rPr 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NRAs were </a:t>
            </a:r>
            <a:r>
              <a:rPr lang="en-US" sz="2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skeptical </a:t>
            </a:r>
            <a:r>
              <a:rPr 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about the potential benefits of introducing such schemes. </a:t>
            </a:r>
            <a:r>
              <a:rPr lang="en-US" sz="2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NRAs have requested further information to </a:t>
            </a:r>
            <a:r>
              <a:rPr lang="en-US" sz="2000" b="1" kern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Eurelectric</a:t>
            </a:r>
            <a:r>
              <a:rPr lang="en-US" sz="2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/EFET which are in favor of such schemes.</a:t>
            </a:r>
            <a:endParaRPr lang="en-US" sz="2000" b="1" kern="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454911" y="2875928"/>
            <a:ext cx="8388000" cy="5760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kern="0" dirty="0">
                <a:latin typeface="Calibri" pitchFamily="34" charset="0"/>
              </a:rPr>
              <a:t>TSO capacity buy-back schemes</a:t>
            </a:r>
            <a:endParaRPr lang="fr-FR" sz="280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3126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ACER-2015-01239</_dlc_DocId>
    <_dlc_DocIdUrl xmlns="985daa2e-53d8-4475-82b8-9c7d25324e34">
      <Url>https://extranet.acer.europa.eu/en/Electricity/Regional_initiatives/Meetings/34th%20CEE%20IG/_layouts/DocIdRedir.aspx?ID=ACER-2015-01239</Url>
      <Description>ACER-2015-01239</Description>
    </_dlc_DocIdUrl>
    <ACER_Abstract xmlns="985daa2e-53d8-4475-82b8-9c7d25324e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45EF41E998D48A64328D2A1936C4C" ma:contentTypeVersion="20" ma:contentTypeDescription="Create a new document." ma:contentTypeScope="" ma:versionID="fdfd9c5d9a90955569bbf7778667d240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652A0A59-6165-4F56-B16B-4933DAB4802B}"/>
</file>

<file path=customXml/itemProps2.xml><?xml version="1.0" encoding="utf-8"?>
<ds:datastoreItem xmlns:ds="http://schemas.openxmlformats.org/officeDocument/2006/customXml" ds:itemID="{AD7BE063-453A-4F85-8836-EA43A537239E}"/>
</file>

<file path=customXml/itemProps3.xml><?xml version="1.0" encoding="utf-8"?>
<ds:datastoreItem xmlns:ds="http://schemas.openxmlformats.org/officeDocument/2006/customXml" ds:itemID="{863F818D-2DB3-454E-ACD8-1E74D0AD5201}"/>
</file>

<file path=customXml/itemProps4.xml><?xml version="1.0" encoding="utf-8"?>
<ds:datastoreItem xmlns:ds="http://schemas.openxmlformats.org/officeDocument/2006/customXml" ds:itemID="{891A96ED-6819-413A-901C-B1AB42EEF211}"/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295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ACER new presentation template</vt:lpstr>
      <vt:lpstr>1_ACER new presentation template</vt:lpstr>
      <vt:lpstr>2_ACER new presentation template</vt:lpstr>
      <vt:lpstr>PowerPoint Presentation</vt:lpstr>
      <vt:lpstr>The CAO-CASC initiative and ENTSO-E’s proposal </vt:lpstr>
      <vt:lpstr>Principle drafting phase </vt:lpstr>
      <vt:lpstr>Multi-yearly hedging products </vt:lpstr>
    </vt:vector>
  </TitlesOfParts>
  <Company>COMMISSION DE REGULATION DE L'ENERGIE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Montigny</dc:creator>
  <cp:lastModifiedBy>Christophe CESSON (ACER)</cp:lastModifiedBy>
  <cp:revision>65</cp:revision>
  <dcterms:created xsi:type="dcterms:W3CDTF">2013-02-22T15:12:30Z</dcterms:created>
  <dcterms:modified xsi:type="dcterms:W3CDTF">2014-02-19T16:24:11Z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0x0101003AD45EF41E998D48A64328D2A1936C4C</vt:lpwstr>
  </property>
  <property fmtid="{D5CDD505-2E9C-101B-9397-08002B2CF9AE}" pid="3" name="_dlc_DocIdItemGuid">
    <vt:lpwstr>f516a5c6-4d11-4abc-a859-8b9dc9c2c471</vt:lpwstr>
  </property>
</Properties>
</file>