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slides/slide9.xml" ContentType="application/vnd.openxmlformats-officedocument.presentationml.slide+xml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5.xml" ContentType="application/vnd.openxmlformats-officedocument.presentationml.slideMaster+xml"/>
  <Override PartName="/ppt/slideMasters/slideMaster4.xml" ContentType="application/vnd.openxmlformats-officedocument.presentationml.slideMaster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5.xml" ContentType="application/vnd.openxmlformats-officedocument.presentationml.notesSlide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7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6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5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2" r:id="rId1"/>
    <p:sldMasterId id="2147483797" r:id="rId2"/>
    <p:sldMasterId id="2147483800" r:id="rId3"/>
    <p:sldMasterId id="2147483803" r:id="rId4"/>
    <p:sldMasterId id="2147483806" r:id="rId5"/>
  </p:sldMasterIdLst>
  <p:notesMasterIdLst>
    <p:notesMasterId r:id="rId15"/>
  </p:notesMasterIdLst>
  <p:handoutMasterIdLst>
    <p:handoutMasterId r:id="rId16"/>
  </p:handoutMasterIdLst>
  <p:sldIdLst>
    <p:sldId id="291" r:id="rId6"/>
    <p:sldId id="595" r:id="rId7"/>
    <p:sldId id="591" r:id="rId8"/>
    <p:sldId id="592" r:id="rId9"/>
    <p:sldId id="593" r:id="rId10"/>
    <p:sldId id="594" r:id="rId11"/>
    <p:sldId id="589" r:id="rId12"/>
    <p:sldId id="590" r:id="rId13"/>
    <p:sldId id="532" r:id="rId14"/>
  </p:sldIdLst>
  <p:sldSz cx="9144000" cy="6858000" type="screen4x3"/>
  <p:notesSz cx="6797675" cy="9874250"/>
  <p:defaultTextStyle>
    <a:defPPr>
      <a:defRPr lang="de-AT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alter Diniz" initials="V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99"/>
    <a:srgbClr val="FF9900"/>
    <a:srgbClr val="FF0000"/>
    <a:srgbClr val="00FF00"/>
    <a:srgbClr val="FFFF00"/>
    <a:srgbClr val="DDDDDD"/>
    <a:srgbClr val="CC3300"/>
    <a:srgbClr val="C0C0C0"/>
    <a:srgbClr val="3366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19" autoAdjust="0"/>
    <p:restoredTop sz="98713" autoAdjust="0"/>
  </p:normalViewPr>
  <p:slideViewPr>
    <p:cSldViewPr showGuides="1">
      <p:cViewPr>
        <p:scale>
          <a:sx n="100" d="100"/>
          <a:sy n="100" d="100"/>
        </p:scale>
        <p:origin x="-1542" y="-342"/>
      </p:cViewPr>
      <p:guideLst>
        <p:guide orient="horz" pos="3521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33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commentAuthors" Target="commentAuthors.xml"/><Relationship Id="rId25" Type="http://schemas.openxmlformats.org/officeDocument/2006/relationships/customXml" Target="../customXml/item4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customXml" Target="../customXml/item3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23" Type="http://schemas.openxmlformats.org/officeDocument/2006/relationships/customXml" Target="../customXml/item2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customXml" Target="../customXml/item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7.xml"/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4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t" anchorCtr="0" compatLnSpc="1">
            <a:prstTxWarp prst="textNoShape">
              <a:avLst/>
            </a:prstTxWarp>
          </a:bodyPr>
          <a:lstStyle>
            <a:lvl1pPr defTabSz="915988" eaLnBrk="0" hangingPunct="0">
              <a:buClr>
                <a:schemeClr val="tx2"/>
              </a:buClr>
              <a:buSzPct val="100000"/>
              <a:buFont typeface="Times New Roman" pitchFamily="18" charset="0"/>
              <a:buNone/>
              <a:defRPr sz="1200" b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4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t" anchorCtr="0" compatLnSpc="1">
            <a:prstTxWarp prst="textNoShape">
              <a:avLst/>
            </a:prstTxWarp>
          </a:bodyPr>
          <a:lstStyle>
            <a:lvl1pPr algn="r" defTabSz="915988" eaLnBrk="0" hangingPunct="0">
              <a:buClr>
                <a:schemeClr val="tx2"/>
              </a:buClr>
              <a:buSzPct val="100000"/>
              <a:buFont typeface="Times New Roman" pitchFamily="18" charset="0"/>
              <a:buNone/>
              <a:defRPr sz="1200" b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9984"/>
            <a:ext cx="2946400" cy="494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b" anchorCtr="0" compatLnSpc="1">
            <a:prstTxWarp prst="textNoShape">
              <a:avLst/>
            </a:prstTxWarp>
          </a:bodyPr>
          <a:lstStyle>
            <a:lvl1pPr defTabSz="915988" eaLnBrk="0" hangingPunct="0">
              <a:buClr>
                <a:schemeClr val="tx2"/>
              </a:buClr>
              <a:buSzPct val="100000"/>
              <a:buFont typeface="Times New Roman" pitchFamily="18" charset="0"/>
              <a:buNone/>
              <a:defRPr sz="1200" b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379984"/>
            <a:ext cx="2946400" cy="494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b" anchorCtr="0" compatLnSpc="1">
            <a:prstTxWarp prst="textNoShape">
              <a:avLst/>
            </a:prstTxWarp>
          </a:bodyPr>
          <a:lstStyle>
            <a:lvl1pPr algn="r" defTabSz="915988" eaLnBrk="0" hangingPunct="0">
              <a:buClr>
                <a:schemeClr val="tx2"/>
              </a:buClr>
              <a:buSzPct val="100000"/>
              <a:buFont typeface="Times New Roman" pitchFamily="18" charset="0"/>
              <a:buNone/>
              <a:defRPr sz="1200" b="0"/>
            </a:lvl1pPr>
          </a:lstStyle>
          <a:p>
            <a:pPr>
              <a:defRPr/>
            </a:pPr>
            <a:fld id="{39C37C66-3E85-4E93-B1FA-9A57F855EA69}" type="slidenum">
              <a:rPr lang="de-AT"/>
              <a:pPr>
                <a:defRPr/>
              </a:pPr>
              <a:t>‹Nº›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76982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4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t" anchorCtr="0" compatLnSpc="1">
            <a:prstTxWarp prst="textNoShape">
              <a:avLst/>
            </a:prstTxWarp>
          </a:bodyPr>
          <a:lstStyle>
            <a:lvl1pPr defTabSz="915988" eaLnBrk="0" hangingPunct="0"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4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t" anchorCtr="0" compatLnSpc="1">
            <a:prstTxWarp prst="textNoShape">
              <a:avLst/>
            </a:prstTxWarp>
          </a:bodyPr>
          <a:lstStyle>
            <a:lvl1pPr algn="r" defTabSz="915988" eaLnBrk="0" hangingPunct="0"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689993"/>
            <a:ext cx="4984750" cy="4443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noProof="0" smtClean="0"/>
              <a:t>Klicken Sie, um die Formate des Vorlagentextes zu bearbeiten</a:t>
            </a:r>
          </a:p>
          <a:p>
            <a:pPr lvl="1"/>
            <a:r>
              <a:rPr lang="de-AT" noProof="0" smtClean="0"/>
              <a:t>Zweite Ebene</a:t>
            </a:r>
          </a:p>
          <a:p>
            <a:pPr lvl="2"/>
            <a:r>
              <a:rPr lang="de-AT" noProof="0" smtClean="0"/>
              <a:t>Dritte Ebene</a:t>
            </a:r>
          </a:p>
          <a:p>
            <a:pPr lvl="3"/>
            <a:r>
              <a:rPr lang="de-AT" noProof="0" smtClean="0"/>
              <a:t>Vierte Ebene</a:t>
            </a:r>
          </a:p>
          <a:p>
            <a:pPr lvl="4"/>
            <a:r>
              <a:rPr lang="de-AT" noProof="0" smtClean="0"/>
              <a:t>Fünfte Ebene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9984"/>
            <a:ext cx="2946400" cy="494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b" anchorCtr="0" compatLnSpc="1">
            <a:prstTxWarp prst="textNoShape">
              <a:avLst/>
            </a:prstTxWarp>
          </a:bodyPr>
          <a:lstStyle>
            <a:lvl1pPr defTabSz="915988" eaLnBrk="0" hangingPunct="0"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379984"/>
            <a:ext cx="2946400" cy="494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b" anchorCtr="0" compatLnSpc="1">
            <a:prstTxWarp prst="textNoShape">
              <a:avLst/>
            </a:prstTxWarp>
          </a:bodyPr>
          <a:lstStyle>
            <a:lvl1pPr algn="r" defTabSz="915988" eaLnBrk="0" hangingPunct="0"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B9BD426E-5311-4DE4-B062-B5F88D8CE4CB}" type="slidenum">
              <a:rPr lang="de-AT"/>
              <a:pPr>
                <a:defRPr/>
              </a:pPr>
              <a:t>‹Nº›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300988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6F9BF7E0-278B-42AB-A81A-A9FBE508E9BC}" type="slidenum">
              <a:rPr lang="de-AT" sz="1200" smtClean="0">
                <a:solidFill>
                  <a:srgbClr val="000000"/>
                </a:solidFill>
                <a:latin typeface="Times New Roman" pitchFamily="18" charset="0"/>
              </a:rPr>
              <a:pPr/>
              <a:t>1</a:t>
            </a:fld>
            <a:endParaRPr lang="de-AT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6F9BF7E0-278B-42AB-A81A-A9FBE508E9BC}" type="slidenum">
              <a:rPr lang="de-AT" sz="1200" smtClean="0">
                <a:solidFill>
                  <a:srgbClr val="000000"/>
                </a:solidFill>
                <a:latin typeface="Times New Roman" pitchFamily="18" charset="0"/>
              </a:rPr>
              <a:pPr/>
              <a:t>2</a:t>
            </a:fld>
            <a:endParaRPr lang="de-AT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6F9BF7E0-278B-42AB-A81A-A9FBE508E9BC}" type="slidenum">
              <a:rPr lang="de-AT" sz="1200" smtClean="0">
                <a:solidFill>
                  <a:srgbClr val="000000"/>
                </a:solidFill>
                <a:latin typeface="Times New Roman" pitchFamily="18" charset="0"/>
              </a:rPr>
              <a:pPr/>
              <a:t>7</a:t>
            </a:fld>
            <a:endParaRPr lang="de-AT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68537166-9CE7-4BDA-9BEA-323227B419EF}" type="slidenum">
              <a:rPr lang="de-AT" sz="1200" smtClean="0">
                <a:solidFill>
                  <a:srgbClr val="000000"/>
                </a:solidFill>
                <a:latin typeface="Times New Roman" pitchFamily="18" charset="0"/>
              </a:rPr>
              <a:pPr/>
              <a:t>8</a:t>
            </a:fld>
            <a:endParaRPr lang="de-AT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BE84A35A-9394-4DD9-B3EE-3759B1DCCD17}" type="slidenum">
              <a:rPr lang="de-AT" sz="1200" smtClean="0">
                <a:solidFill>
                  <a:srgbClr val="000000"/>
                </a:solidFill>
                <a:latin typeface="Times New Roman" pitchFamily="18" charset="0"/>
              </a:rPr>
              <a:pPr/>
              <a:t>9</a:t>
            </a:fld>
            <a:endParaRPr lang="de-AT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11.png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5.xml"/><Relationship Id="rId5" Type="http://schemas.openxmlformats.org/officeDocument/2006/relationships/image" Target="../media/image11.png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69772"/>
            <a:ext cx="1008112" cy="786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4212" y="1411160"/>
            <a:ext cx="1561807" cy="503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" name="AutoShape 4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8850" y="1361452"/>
            <a:ext cx="1368152" cy="603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3229" y="1370119"/>
            <a:ext cx="3468687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07539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41626" y="6373514"/>
            <a:ext cx="5048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9074957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17576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269772"/>
            <a:ext cx="1008112" cy="786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sp>
        <p:nvSpPr>
          <p:cNvPr id="2" name="AutoShape 2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" name="AutoShape 4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370119"/>
            <a:ext cx="3468687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27946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83929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68760"/>
            <a:ext cx="1430062" cy="1115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8" descr="courbe_et_logo_2_-_format_horizontal_copie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3869" y="1471313"/>
            <a:ext cx="4116603" cy="6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3282" y="1471313"/>
            <a:ext cx="1970686" cy="635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68344" y="1663304"/>
            <a:ext cx="10096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118301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41626" y="6373514"/>
            <a:ext cx="5048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8605275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69772"/>
            <a:ext cx="1008112" cy="786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4212" y="1411160"/>
            <a:ext cx="1561807" cy="503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3" name="AutoShape 4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srgbClr val="2A4677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8850" y="1361452"/>
            <a:ext cx="1368152" cy="603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3229" y="1370119"/>
            <a:ext cx="3468687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50926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93866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68760"/>
            <a:ext cx="1430062" cy="1115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8" descr="courbe_et_logo_2_-_format_horizontal_copie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3869" y="1471313"/>
            <a:ext cx="4116603" cy="6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3282" y="1471313"/>
            <a:ext cx="1970686" cy="635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68344" y="1663304"/>
            <a:ext cx="10096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468869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.png"/><Relationship Id="rId5" Type="http://schemas.openxmlformats.org/officeDocument/2006/relationships/image" Target="../media/image8.jpeg"/><Relationship Id="rId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.png"/><Relationship Id="rId5" Type="http://schemas.openxmlformats.org/officeDocument/2006/relationships/image" Target="../media/image8.jpe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/>
              <a:pPr algn="r" eaLnBrk="0" hangingPunct="0"/>
              <a:t>‹Nº›</a:t>
            </a:fld>
            <a:r>
              <a:rPr lang="de-AT" sz="1100" b="0"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R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258" y="6256097"/>
            <a:ext cx="1008527" cy="34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2280" y="6256096"/>
            <a:ext cx="922548" cy="406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7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2214" y="6256096"/>
            <a:ext cx="2185970" cy="36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796" r:id="rId1"/>
    <p:sldLayoutId id="2147483795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/>
              <a:pPr algn="r" eaLnBrk="0" hangingPunct="0"/>
              <a:t>‹Nº›</a:t>
            </a:fld>
            <a:r>
              <a:rPr lang="de-AT" sz="1100" b="0"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7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6256096"/>
            <a:ext cx="2185970" cy="36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511775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98" r:id="rId1"/>
    <p:sldLayoutId id="2147483799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/>
              <a:pPr algn="r" eaLnBrk="0" hangingPunct="0"/>
              <a:t>‹Nº›</a:t>
            </a:fld>
            <a:r>
              <a:rPr lang="de-AT" sz="1100" b="0"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24" descr="courbe_et_logo_2_-_format_horizontal_copi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4105" y="6256097"/>
            <a:ext cx="1439863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REN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6256097"/>
            <a:ext cx="1008527" cy="34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609796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01" r:id="rId1"/>
    <p:sldLayoutId id="2147483802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>
                <a:solidFill>
                  <a:srgbClr val="2A4677"/>
                </a:solidFill>
              </a:rPr>
              <a:pPr algn="r" eaLnBrk="0" hangingPunct="0"/>
              <a:t>‹Nº›</a:t>
            </a:fld>
            <a:r>
              <a:rPr lang="de-AT" sz="1100" b="0">
                <a:solidFill>
                  <a:srgbClr val="2A4677"/>
                </a:solidFill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R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258" y="6256097"/>
            <a:ext cx="1008527" cy="34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2280" y="6256096"/>
            <a:ext cx="922548" cy="406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7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2214" y="6256096"/>
            <a:ext cx="2185970" cy="36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277734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04" r:id="rId1"/>
    <p:sldLayoutId id="2147483805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>
                <a:solidFill>
                  <a:srgbClr val="2A4677"/>
                </a:solidFill>
              </a:rPr>
              <a:pPr algn="r" eaLnBrk="0" hangingPunct="0"/>
              <a:t>‹Nº›</a:t>
            </a:fld>
            <a:r>
              <a:rPr lang="de-AT" sz="1100" b="0">
                <a:solidFill>
                  <a:srgbClr val="2A4677"/>
                </a:solidFill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24" descr="courbe_et_logo_2_-_format_horizontal_copi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4105" y="6256097"/>
            <a:ext cx="1439863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REN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6256097"/>
            <a:ext cx="1008527" cy="34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672513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07" r:id="rId1"/>
    <p:sldLayoutId id="2147483808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410200"/>
            <a:ext cx="7405688" cy="733425"/>
          </a:xfrm>
        </p:spPr>
        <p:txBody>
          <a:bodyPr/>
          <a:lstStyle/>
          <a:p>
            <a:pPr algn="ctr"/>
            <a:r>
              <a:rPr lang="en-US" sz="2000" dirty="0" smtClean="0"/>
              <a:t>28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IG </a:t>
            </a:r>
            <a:r>
              <a:rPr lang="en-US" sz="2000" dirty="0"/>
              <a:t>meeting</a:t>
            </a:r>
          </a:p>
          <a:p>
            <a:pPr algn="ctr"/>
            <a:r>
              <a:rPr lang="en-US" sz="2000" dirty="0" smtClean="0">
                <a:solidFill>
                  <a:schemeClr val="tx2"/>
                </a:solidFill>
              </a:rPr>
              <a:t>29</a:t>
            </a:r>
            <a:r>
              <a:rPr lang="en-US" sz="2000" baseline="30000" dirty="0" smtClean="0">
                <a:solidFill>
                  <a:schemeClr val="tx2"/>
                </a:solidFill>
              </a:rPr>
              <a:t>th</a:t>
            </a:r>
            <a:r>
              <a:rPr lang="en-US" sz="2000" dirty="0" smtClean="0">
                <a:solidFill>
                  <a:schemeClr val="tx2"/>
                </a:solidFill>
              </a:rPr>
              <a:t> April 2014</a:t>
            </a:r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958850" y="2852936"/>
            <a:ext cx="720090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571500" eaLnBrk="0" hangingPunct="0">
              <a:lnSpc>
                <a:spcPct val="120000"/>
              </a:lnSpc>
            </a:pPr>
            <a:r>
              <a:rPr lang="en-GB" sz="3200" dirty="0" err="1" smtClean="0"/>
              <a:t>Enagás</a:t>
            </a:r>
            <a:r>
              <a:rPr lang="en-GB" sz="3200" dirty="0" smtClean="0"/>
              <a:t>, </a:t>
            </a:r>
            <a:r>
              <a:rPr lang="en-GB" sz="3200" dirty="0" err="1" smtClean="0"/>
              <a:t>GRTgaz</a:t>
            </a:r>
            <a:r>
              <a:rPr lang="en-GB" sz="3200" dirty="0" smtClean="0"/>
              <a:t>, REN and TIGF</a:t>
            </a:r>
            <a:endParaRPr lang="en-GB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958850" y="2852936"/>
            <a:ext cx="720090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571500" eaLnBrk="0" hangingPunct="0">
              <a:lnSpc>
                <a:spcPct val="120000"/>
              </a:lnSpc>
            </a:pPr>
            <a:r>
              <a:rPr lang="en-GB" sz="3200" dirty="0" smtClean="0"/>
              <a:t>II.2 </a:t>
            </a:r>
            <a:r>
              <a:rPr lang="en-GB" sz="3200" dirty="0"/>
              <a:t>Quarterly capacity auction on 3</a:t>
            </a:r>
            <a:r>
              <a:rPr lang="en-GB" sz="3200" baseline="30000" dirty="0"/>
              <a:t>rd</a:t>
            </a:r>
            <a:r>
              <a:rPr lang="en-GB" sz="3200" dirty="0"/>
              <a:t> of June </a:t>
            </a:r>
            <a:r>
              <a:rPr lang="en-GB" sz="3200" dirty="0" smtClean="0"/>
              <a:t>2014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8580668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s-ES" dirty="0"/>
              <a:t>1</a:t>
            </a:r>
            <a:r>
              <a:rPr lang="en-US" altLang="es-ES" dirty="0" smtClean="0"/>
              <a:t>. </a:t>
            </a:r>
            <a:r>
              <a:rPr lang="en-US" altLang="es-ES" dirty="0"/>
              <a:t>Quarterly Capacities (June Auction) </a:t>
            </a:r>
            <a:endParaRPr lang="es-ES_tradnl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8772457"/>
              </p:ext>
            </p:extLst>
          </p:nvPr>
        </p:nvGraphicFramePr>
        <p:xfrm>
          <a:off x="216681" y="1395207"/>
          <a:ext cx="8387766" cy="2033793"/>
        </p:xfrm>
        <a:graphic>
          <a:graphicData uri="http://schemas.openxmlformats.org/drawingml/2006/table">
            <a:tbl>
              <a:tblPr/>
              <a:tblGrid>
                <a:gridCol w="2457706"/>
                <a:gridCol w="1482515"/>
                <a:gridCol w="1482515"/>
                <a:gridCol w="1482515"/>
                <a:gridCol w="1482515"/>
              </a:tblGrid>
              <a:tr h="432049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Firm annual </a:t>
                      </a:r>
                      <a:r>
                        <a:rPr lang="en-US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quarterly Bundled 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capacity </a:t>
                      </a:r>
                      <a:r>
                        <a:rPr lang="en-US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auction VIP-ES-FR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23221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kWh</a:t>
                      </a:r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/h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Q4 2014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Q1 2015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Q2 2015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Q3 2015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</a:tr>
              <a:tr h="45651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10% </a:t>
                      </a:r>
                      <a:r>
                        <a:rPr lang="es-E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Technical</a:t>
                      </a:r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capacity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706,496   </a:t>
                      </a:r>
                      <a:endParaRPr lang="es-E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706,496   </a:t>
                      </a:r>
                      <a:endParaRPr lang="es-E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723,119   </a:t>
                      </a:r>
                      <a:endParaRPr lang="es-E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723,119   </a:t>
                      </a:r>
                      <a:endParaRPr lang="es-E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651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Non</a:t>
                      </a:r>
                      <a:r>
                        <a:rPr lang="es-E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4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allocated</a:t>
                      </a:r>
                      <a:r>
                        <a:rPr lang="es-E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capacity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872,772</a:t>
                      </a:r>
                      <a:endParaRPr lang="es-E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872,772</a:t>
                      </a:r>
                      <a:endParaRPr lang="es-E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1,022,384</a:t>
                      </a:r>
                      <a:endParaRPr lang="es-E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1,022,384</a:t>
                      </a: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6511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Total </a:t>
                      </a:r>
                      <a:r>
                        <a:rPr lang="es-E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capacity</a:t>
                      </a:r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offered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1,579,268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1,579,268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1,745,503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1,745,503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5 Rectángulo"/>
          <p:cNvSpPr/>
          <p:nvPr/>
        </p:nvSpPr>
        <p:spPr bwMode="auto">
          <a:xfrm>
            <a:off x="395536" y="908720"/>
            <a:ext cx="4049850" cy="36933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</a:pPr>
            <a:r>
              <a:rPr lang="es-ES_tradnl" sz="1800" dirty="0" err="1">
                <a:solidFill>
                  <a:schemeClr val="tx2"/>
                </a:solidFill>
                <a:latin typeface="+mn-lt"/>
                <a:cs typeface="+mn-cs"/>
              </a:rPr>
              <a:t>Flow</a:t>
            </a:r>
            <a:r>
              <a:rPr lang="es-ES_tradnl" sz="1800" dirty="0">
                <a:solidFill>
                  <a:schemeClr val="tx2"/>
                </a:solidFill>
                <a:latin typeface="+mn-lt"/>
                <a:cs typeface="+mn-cs"/>
              </a:rPr>
              <a:t> South-North (</a:t>
            </a:r>
            <a:r>
              <a:rPr lang="es-ES_tradnl" sz="1800" dirty="0" err="1">
                <a:solidFill>
                  <a:schemeClr val="tx2"/>
                </a:solidFill>
                <a:latin typeface="+mn-lt"/>
                <a:cs typeface="+mn-cs"/>
              </a:rPr>
              <a:t>Spain</a:t>
            </a:r>
            <a:r>
              <a:rPr lang="es-ES_tradnl" sz="1800" dirty="0">
                <a:solidFill>
                  <a:schemeClr val="tx2"/>
                </a:solidFill>
                <a:latin typeface="+mn-lt"/>
                <a:cs typeface="+mn-cs"/>
              </a:rPr>
              <a:t>-France)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7020272" y="3429000"/>
            <a:ext cx="15552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Capacities at 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25º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C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323528" y="3789040"/>
            <a:ext cx="849694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</a:pPr>
            <a:r>
              <a:rPr lang="en-US" sz="1600" dirty="0">
                <a:solidFill>
                  <a:srgbClr val="002060"/>
                </a:solidFill>
              </a:rPr>
              <a:t>Non allocated capacity </a:t>
            </a:r>
            <a:r>
              <a:rPr lang="en-US" sz="1600" b="0" dirty="0" smtClean="0">
                <a:solidFill>
                  <a:srgbClr val="002060"/>
                </a:solidFill>
              </a:rPr>
              <a:t>consists of </a:t>
            </a:r>
            <a:r>
              <a:rPr lang="en-US" sz="1600" b="0" dirty="0">
                <a:solidFill>
                  <a:srgbClr val="002060"/>
                </a:solidFill>
              </a:rPr>
              <a:t>capacity not allocated in the yearly product auction 2014 and capacity </a:t>
            </a:r>
            <a:r>
              <a:rPr lang="en-US" sz="1600" b="0" dirty="0" smtClean="0">
                <a:solidFill>
                  <a:srgbClr val="002060"/>
                </a:solidFill>
              </a:rPr>
              <a:t>at the </a:t>
            </a:r>
            <a:r>
              <a:rPr lang="en-US" sz="1600" b="0" dirty="0">
                <a:solidFill>
                  <a:srgbClr val="002060"/>
                </a:solidFill>
              </a:rPr>
              <a:t>IP </a:t>
            </a:r>
            <a:r>
              <a:rPr lang="en-US" sz="1600" b="0" dirty="0" err="1">
                <a:solidFill>
                  <a:srgbClr val="002060"/>
                </a:solidFill>
              </a:rPr>
              <a:t>Irún-Biriatou</a:t>
            </a:r>
            <a:r>
              <a:rPr lang="en-US" sz="1600" b="0" dirty="0">
                <a:solidFill>
                  <a:srgbClr val="002060"/>
                </a:solidFill>
              </a:rPr>
              <a:t> in summer season:</a:t>
            </a:r>
          </a:p>
          <a:p>
            <a:pPr algn="just"/>
            <a:endParaRPr lang="en-US" sz="1600" b="0" dirty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rgbClr val="002060"/>
                </a:solidFill>
              </a:rPr>
              <a:t>South-North: (Spain-France): </a:t>
            </a:r>
            <a:endParaRPr lang="en-US" sz="1600" b="0" dirty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657350" lvl="8" indent="-285750" algn="just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rgbClr val="002060"/>
                </a:solidFill>
              </a:rPr>
              <a:t>Nov 2014 – Mar 2015: </a:t>
            </a:r>
            <a:r>
              <a:rPr lang="en-US" sz="1600" b="0" dirty="0" smtClean="0">
                <a:solidFill>
                  <a:srgbClr val="002060"/>
                </a:solidFill>
              </a:rPr>
              <a:t>5,000,000 </a:t>
            </a:r>
            <a:r>
              <a:rPr lang="en-US" sz="1600" b="0" dirty="0">
                <a:solidFill>
                  <a:srgbClr val="002060"/>
                </a:solidFill>
              </a:rPr>
              <a:t>kWh/d</a:t>
            </a:r>
          </a:p>
          <a:p>
            <a:pPr marL="1657350" lvl="8" indent="-285750" algn="just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rgbClr val="002060"/>
                </a:solidFill>
              </a:rPr>
              <a:t>Apr 2015 – Oct 2015: </a:t>
            </a:r>
            <a:r>
              <a:rPr lang="en-US" sz="1600" b="0" dirty="0" smtClean="0">
                <a:solidFill>
                  <a:srgbClr val="002060"/>
                </a:solidFill>
              </a:rPr>
              <a:t>9,000,000 </a:t>
            </a:r>
            <a:r>
              <a:rPr lang="en-US" sz="1600" b="0" dirty="0">
                <a:solidFill>
                  <a:srgbClr val="002060"/>
                </a:solidFill>
              </a:rPr>
              <a:t>kWh/d</a:t>
            </a:r>
          </a:p>
        </p:txBody>
      </p:sp>
    </p:spTree>
    <p:extLst>
      <p:ext uri="{BB962C8B-B14F-4D97-AF65-F5344CB8AC3E}">
        <p14:creationId xmlns:p14="http://schemas.microsoft.com/office/powerpoint/2010/main" val="20250333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s-ES" dirty="0"/>
              <a:t>2</a:t>
            </a:r>
            <a:r>
              <a:rPr lang="en-US" altLang="es-ES" dirty="0" smtClean="0"/>
              <a:t>. </a:t>
            </a:r>
            <a:r>
              <a:rPr lang="en-US" altLang="es-ES" dirty="0"/>
              <a:t>Quarterly Capacities (June Auction) </a:t>
            </a:r>
            <a:endParaRPr lang="es-ES_tradnl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5034728"/>
              </p:ext>
            </p:extLst>
          </p:nvPr>
        </p:nvGraphicFramePr>
        <p:xfrm>
          <a:off x="216682" y="1395207"/>
          <a:ext cx="8387766" cy="2033793"/>
        </p:xfrm>
        <a:graphic>
          <a:graphicData uri="http://schemas.openxmlformats.org/drawingml/2006/table">
            <a:tbl>
              <a:tblPr/>
              <a:tblGrid>
                <a:gridCol w="2457706"/>
                <a:gridCol w="1482515"/>
                <a:gridCol w="1482515"/>
                <a:gridCol w="1482515"/>
                <a:gridCol w="1482515"/>
              </a:tblGrid>
              <a:tr h="432049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Firm annual </a:t>
                      </a:r>
                      <a:r>
                        <a:rPr lang="en-US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quarterly Bundled 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capacity </a:t>
                      </a:r>
                      <a:r>
                        <a:rPr lang="en-US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auction VIP-ES-FR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23221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kWh</a:t>
                      </a:r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/h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Q4 2014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Q1 2015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Q2 2015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Q3 2015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</a:tr>
              <a:tr h="45651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10% </a:t>
                      </a:r>
                      <a:r>
                        <a:rPr lang="es-E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Technical</a:t>
                      </a:r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capacity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685,717   </a:t>
                      </a:r>
                      <a:endParaRPr lang="es-E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685,717   </a:t>
                      </a:r>
                      <a:endParaRPr lang="es-E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727,275   </a:t>
                      </a:r>
                      <a:endParaRPr lang="es-E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727,275   </a:t>
                      </a:r>
                      <a:endParaRPr lang="es-E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651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Non</a:t>
                      </a:r>
                      <a:r>
                        <a:rPr lang="es-E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4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allocated</a:t>
                      </a:r>
                      <a:r>
                        <a:rPr lang="es-E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capacity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2,911</a:t>
                      </a:r>
                      <a:endParaRPr lang="es-E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2,911</a:t>
                      </a: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376,939</a:t>
                      </a:r>
                      <a:endParaRPr lang="es-E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376,939</a:t>
                      </a: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6511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Total </a:t>
                      </a:r>
                      <a:r>
                        <a:rPr lang="es-E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capacity</a:t>
                      </a:r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offered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688,628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688,628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1,104,214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1,104,214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" name="6 Rectángulo"/>
          <p:cNvSpPr/>
          <p:nvPr/>
        </p:nvSpPr>
        <p:spPr bwMode="auto">
          <a:xfrm>
            <a:off x="395536" y="908720"/>
            <a:ext cx="4049850" cy="36933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</a:pPr>
            <a:r>
              <a:rPr lang="es-ES_tradnl" sz="1800" dirty="0" err="1">
                <a:solidFill>
                  <a:schemeClr val="tx2"/>
                </a:solidFill>
                <a:latin typeface="+mn-lt"/>
                <a:cs typeface="+mn-cs"/>
              </a:rPr>
              <a:t>Flow</a:t>
            </a:r>
            <a:r>
              <a:rPr lang="es-ES_tradnl" sz="1800" dirty="0">
                <a:solidFill>
                  <a:schemeClr val="tx2"/>
                </a:solidFill>
                <a:latin typeface="+mn-lt"/>
                <a:cs typeface="+mn-cs"/>
              </a:rPr>
              <a:t> North-South (France-</a:t>
            </a:r>
            <a:r>
              <a:rPr lang="es-ES_tradnl" sz="1800" dirty="0" err="1">
                <a:solidFill>
                  <a:schemeClr val="tx2"/>
                </a:solidFill>
                <a:latin typeface="+mn-lt"/>
                <a:cs typeface="+mn-cs"/>
              </a:rPr>
              <a:t>Spain</a:t>
            </a:r>
            <a:r>
              <a:rPr lang="es-ES_tradnl" sz="1800" dirty="0">
                <a:solidFill>
                  <a:schemeClr val="tx2"/>
                </a:solidFill>
                <a:latin typeface="+mn-lt"/>
                <a:cs typeface="+mn-cs"/>
              </a:rPr>
              <a:t>)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7020272" y="3429000"/>
            <a:ext cx="15552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Capacities at 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25º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C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323528" y="3797395"/>
            <a:ext cx="8496944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>
                <a:solidFill>
                  <a:srgbClr val="002060"/>
                </a:solidFill>
              </a:rPr>
              <a:t>Non allocated capacity </a:t>
            </a:r>
            <a:r>
              <a:rPr lang="en-US" sz="1600" b="0" dirty="0" smtClean="0">
                <a:solidFill>
                  <a:srgbClr val="002060"/>
                </a:solidFill>
              </a:rPr>
              <a:t>consists of </a:t>
            </a:r>
            <a:r>
              <a:rPr lang="en-US" sz="1600" b="0" dirty="0">
                <a:solidFill>
                  <a:srgbClr val="002060"/>
                </a:solidFill>
              </a:rPr>
              <a:t>capacity not allocated in the yearly product auction 2014 and capacity </a:t>
            </a:r>
            <a:r>
              <a:rPr lang="en-US" sz="1600" b="0" dirty="0" smtClean="0">
                <a:solidFill>
                  <a:srgbClr val="002060"/>
                </a:solidFill>
              </a:rPr>
              <a:t>at the IP </a:t>
            </a:r>
            <a:r>
              <a:rPr lang="en-US" sz="1600" b="0" dirty="0" err="1">
                <a:solidFill>
                  <a:srgbClr val="002060"/>
                </a:solidFill>
              </a:rPr>
              <a:t>Irún-Biriatou</a:t>
            </a:r>
            <a:r>
              <a:rPr lang="en-US" sz="1600" b="0" dirty="0">
                <a:solidFill>
                  <a:srgbClr val="002060"/>
                </a:solidFill>
              </a:rPr>
              <a:t> in summer season:</a:t>
            </a:r>
          </a:p>
          <a:p>
            <a:pPr algn="just"/>
            <a:endParaRPr lang="en-US" sz="1600" dirty="0" smtClean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lvl="0" indent="-28575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rgbClr val="002060"/>
                </a:solidFill>
              </a:rPr>
              <a:t>North-South: (France-Spain): </a:t>
            </a:r>
          </a:p>
          <a:p>
            <a:pPr marL="1657350" lvl="3" indent="-28575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1600" b="0" dirty="0" smtClean="0">
                <a:solidFill>
                  <a:srgbClr val="002060"/>
                </a:solidFill>
              </a:rPr>
              <a:t>Nov </a:t>
            </a:r>
            <a:r>
              <a:rPr lang="en-US" sz="1600" b="0" dirty="0">
                <a:solidFill>
                  <a:srgbClr val="002060"/>
                </a:solidFill>
              </a:rPr>
              <a:t>2014 – Mar 2015: 0 kWh/d</a:t>
            </a:r>
          </a:p>
          <a:p>
            <a:pPr marL="1657350" lvl="3" indent="-28575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rgbClr val="002060"/>
                </a:solidFill>
              </a:rPr>
              <a:t>Apr 2015 – Oct 2015: </a:t>
            </a:r>
            <a:r>
              <a:rPr lang="en-US" sz="1600" b="0" dirty="0" smtClean="0">
                <a:solidFill>
                  <a:srgbClr val="002060"/>
                </a:solidFill>
              </a:rPr>
              <a:t>10,000,000 </a:t>
            </a:r>
            <a:r>
              <a:rPr lang="en-US" sz="1600" b="0" dirty="0">
                <a:solidFill>
                  <a:srgbClr val="002060"/>
                </a:solidFill>
              </a:rPr>
              <a:t>kWh/d</a:t>
            </a:r>
          </a:p>
        </p:txBody>
      </p:sp>
    </p:spTree>
    <p:extLst>
      <p:ext uri="{BB962C8B-B14F-4D97-AF65-F5344CB8AC3E}">
        <p14:creationId xmlns:p14="http://schemas.microsoft.com/office/powerpoint/2010/main" val="4767593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7907924"/>
              </p:ext>
            </p:extLst>
          </p:nvPr>
        </p:nvGraphicFramePr>
        <p:xfrm>
          <a:off x="360697" y="1107175"/>
          <a:ext cx="8387766" cy="2033793"/>
        </p:xfrm>
        <a:graphic>
          <a:graphicData uri="http://schemas.openxmlformats.org/drawingml/2006/table">
            <a:tbl>
              <a:tblPr/>
              <a:tblGrid>
                <a:gridCol w="2457706"/>
                <a:gridCol w="1482515"/>
                <a:gridCol w="1482515"/>
                <a:gridCol w="1482515"/>
                <a:gridCol w="1482515"/>
              </a:tblGrid>
              <a:tr h="432049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Firm annual quarterly Bundled capacity auction VIP-ES-PT</a:t>
                      </a:r>
                      <a:endParaRPr lang="en-US" sz="1600" b="1" i="0" u="none" strike="noStrike" kern="1200" dirty="0">
                        <a:solidFill>
                          <a:srgbClr val="FFFFFF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23221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kWh</a:t>
                      </a:r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/h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Q4 2014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Q1 2015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Q2 2015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Q3 2015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</a:tr>
              <a:tr h="45651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10% </a:t>
                      </a:r>
                      <a:r>
                        <a:rPr lang="es-E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Technical</a:t>
                      </a:r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capacity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600,000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600,000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600,000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600,000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651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Non</a:t>
                      </a:r>
                      <a:r>
                        <a:rPr lang="es-E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4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allocated</a:t>
                      </a:r>
                      <a:r>
                        <a:rPr lang="es-E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capacity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1,077,507</a:t>
                      </a:r>
                      <a:endParaRPr lang="es-E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1,077,507</a:t>
                      </a:r>
                      <a:endParaRPr lang="es-E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1,077,507</a:t>
                      </a:r>
                      <a:endParaRPr lang="es-E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1,077,507</a:t>
                      </a:r>
                      <a:endParaRPr lang="es-E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6511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Total </a:t>
                      </a:r>
                      <a:r>
                        <a:rPr lang="es-E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capacity</a:t>
                      </a:r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offered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1,677,507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1,677,507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1,677,507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1,677,507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1728169"/>
              </p:ext>
            </p:extLst>
          </p:nvPr>
        </p:nvGraphicFramePr>
        <p:xfrm>
          <a:off x="360698" y="3483439"/>
          <a:ext cx="8387766" cy="2033793"/>
        </p:xfrm>
        <a:graphic>
          <a:graphicData uri="http://schemas.openxmlformats.org/drawingml/2006/table">
            <a:tbl>
              <a:tblPr/>
              <a:tblGrid>
                <a:gridCol w="2457706"/>
                <a:gridCol w="1482515"/>
                <a:gridCol w="1482515"/>
                <a:gridCol w="1482515"/>
                <a:gridCol w="1482515"/>
              </a:tblGrid>
              <a:tr h="432049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Firm annual </a:t>
                      </a:r>
                      <a:r>
                        <a:rPr lang="en-US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quarterly Bundled 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capacity </a:t>
                      </a:r>
                      <a:r>
                        <a:rPr lang="en-US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auction</a:t>
                      </a:r>
                      <a:r>
                        <a:rPr lang="en-US" sz="16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VIP-ES-PT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23221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kWh</a:t>
                      </a:r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/h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Q4 2014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Q1 2015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Q2 2015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Q3 2015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</a:tr>
              <a:tr h="45651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10% </a:t>
                      </a:r>
                      <a:r>
                        <a:rPr lang="es-E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Technical</a:t>
                      </a:r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capacity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333,333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333,333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333,333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333,333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651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Non</a:t>
                      </a:r>
                      <a:r>
                        <a:rPr lang="es-E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4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allocated</a:t>
                      </a:r>
                      <a:r>
                        <a:rPr lang="es-E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capacity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3,000,000</a:t>
                      </a:r>
                      <a:endParaRPr lang="es-E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3,000,000</a:t>
                      </a: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3,000,000</a:t>
                      </a: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3,000,000</a:t>
                      </a: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6511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Total </a:t>
                      </a:r>
                      <a:r>
                        <a:rPr lang="es-E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capacity</a:t>
                      </a:r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offered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3,333,333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3,333,333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3,333,333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3,333,333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5 Rectángulo"/>
          <p:cNvSpPr/>
          <p:nvPr/>
        </p:nvSpPr>
        <p:spPr bwMode="auto">
          <a:xfrm>
            <a:off x="539552" y="764704"/>
            <a:ext cx="4752528" cy="36933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</a:pPr>
            <a:r>
              <a:rPr lang="es-ES_tradnl" sz="1800" dirty="0" err="1">
                <a:solidFill>
                  <a:schemeClr val="tx2"/>
                </a:solidFill>
                <a:latin typeface="+mn-lt"/>
                <a:cs typeface="+mn-cs"/>
              </a:rPr>
              <a:t>Flow</a:t>
            </a:r>
            <a:r>
              <a:rPr lang="es-ES_tradnl" sz="1800" dirty="0">
                <a:solidFill>
                  <a:schemeClr val="tx2"/>
                </a:solidFill>
                <a:latin typeface="+mn-lt"/>
                <a:cs typeface="+mn-cs"/>
              </a:rPr>
              <a:t> </a:t>
            </a:r>
            <a:r>
              <a:rPr lang="es-ES_tradnl" sz="1800" dirty="0" err="1">
                <a:solidFill>
                  <a:schemeClr val="tx2"/>
                </a:solidFill>
                <a:latin typeface="+mn-lt"/>
                <a:cs typeface="+mn-cs"/>
              </a:rPr>
              <a:t>Spain</a:t>
            </a:r>
            <a:r>
              <a:rPr lang="es-ES_tradnl" sz="1800" dirty="0">
                <a:solidFill>
                  <a:schemeClr val="tx2"/>
                </a:solidFill>
                <a:latin typeface="+mn-lt"/>
                <a:cs typeface="+mn-cs"/>
              </a:rPr>
              <a:t>-Portugal</a:t>
            </a:r>
          </a:p>
        </p:txBody>
      </p:sp>
      <p:sp>
        <p:nvSpPr>
          <p:cNvPr id="7" name="6 Rectángulo"/>
          <p:cNvSpPr/>
          <p:nvPr/>
        </p:nvSpPr>
        <p:spPr bwMode="auto">
          <a:xfrm>
            <a:off x="539552" y="3140968"/>
            <a:ext cx="4752528" cy="36933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</a:pPr>
            <a:r>
              <a:rPr lang="es-ES_tradnl" sz="1800" dirty="0" err="1">
                <a:solidFill>
                  <a:schemeClr val="tx2"/>
                </a:solidFill>
                <a:latin typeface="+mn-lt"/>
                <a:cs typeface="+mn-cs"/>
              </a:rPr>
              <a:t>Flow</a:t>
            </a:r>
            <a:r>
              <a:rPr lang="es-ES_tradnl" sz="1800" dirty="0">
                <a:solidFill>
                  <a:schemeClr val="tx2"/>
                </a:solidFill>
                <a:latin typeface="+mn-lt"/>
                <a:cs typeface="+mn-cs"/>
              </a:rPr>
              <a:t> Portugal-</a:t>
            </a:r>
            <a:r>
              <a:rPr lang="es-ES_tradnl" sz="1800" dirty="0" err="1">
                <a:solidFill>
                  <a:schemeClr val="tx2"/>
                </a:solidFill>
                <a:latin typeface="+mn-lt"/>
                <a:cs typeface="+mn-cs"/>
              </a:rPr>
              <a:t>Spain</a:t>
            </a:r>
            <a:endParaRPr lang="es-ES_tradnl" sz="1800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s-ES" dirty="0"/>
              <a:t>3</a:t>
            </a:r>
            <a:r>
              <a:rPr lang="en-US" altLang="es-ES" dirty="0" smtClean="0"/>
              <a:t>. </a:t>
            </a:r>
            <a:r>
              <a:rPr lang="en-US" altLang="es-ES" dirty="0"/>
              <a:t>Quarterly Capacities (June Auction) </a:t>
            </a:r>
            <a:endParaRPr lang="es-ES_tradnl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254144" y="3153122"/>
            <a:ext cx="15552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Capacities at 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25º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C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23528" y="5518973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>
                <a:solidFill>
                  <a:srgbClr val="002060"/>
                </a:solidFill>
              </a:rPr>
              <a:t>Non allocated capacity </a:t>
            </a:r>
            <a:r>
              <a:rPr lang="en-US" sz="1600" b="0" dirty="0">
                <a:solidFill>
                  <a:srgbClr val="002060"/>
                </a:solidFill>
              </a:rPr>
              <a:t>consists of capacity not allocated in the yearly product auction 2014.</a:t>
            </a:r>
          </a:p>
        </p:txBody>
      </p:sp>
    </p:spTree>
    <p:extLst>
      <p:ext uri="{BB962C8B-B14F-4D97-AF65-F5344CB8AC3E}">
        <p14:creationId xmlns:p14="http://schemas.microsoft.com/office/powerpoint/2010/main" val="214130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0234477"/>
              </p:ext>
            </p:extLst>
          </p:nvPr>
        </p:nvGraphicFramePr>
        <p:xfrm>
          <a:off x="367610" y="1772816"/>
          <a:ext cx="8387766" cy="1577282"/>
        </p:xfrm>
        <a:graphic>
          <a:graphicData uri="http://schemas.openxmlformats.org/drawingml/2006/table">
            <a:tbl>
              <a:tblPr/>
              <a:tblGrid>
                <a:gridCol w="2457706"/>
                <a:gridCol w="1482515"/>
                <a:gridCol w="1482515"/>
                <a:gridCol w="1482515"/>
                <a:gridCol w="1482515"/>
              </a:tblGrid>
              <a:tr h="432049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Firm annual quarterly Unbundled capacity auction VIP-ES-PT</a:t>
                      </a:r>
                      <a:endParaRPr lang="en-US" sz="1600" b="1" i="0" u="none" strike="noStrike" kern="1200" dirty="0">
                        <a:solidFill>
                          <a:srgbClr val="FFFFFF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23221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kWh</a:t>
                      </a:r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/h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Q4 2014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Q1 2015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Q2 2015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Q3 2015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</a:tr>
              <a:tr h="456511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Non</a:t>
                      </a:r>
                      <a:r>
                        <a:rPr lang="es-E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4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allocated</a:t>
                      </a:r>
                      <a:r>
                        <a:rPr lang="es-E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capacity</a:t>
                      </a:r>
                      <a:endParaRPr lang="es-ES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232,727</a:t>
                      </a: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232,727</a:t>
                      </a: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232,727</a:t>
                      </a: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232,727</a:t>
                      </a: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6511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Total </a:t>
                      </a:r>
                      <a:r>
                        <a:rPr lang="es-ES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capacity</a:t>
                      </a:r>
                      <a:r>
                        <a:rPr lang="es-E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offered</a:t>
                      </a:r>
                      <a:endParaRPr lang="es-ES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232,727</a:t>
                      </a: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232,727</a:t>
                      </a: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232,727</a:t>
                      </a: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232,727</a:t>
                      </a: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5 Rectángulo"/>
          <p:cNvSpPr/>
          <p:nvPr/>
        </p:nvSpPr>
        <p:spPr bwMode="auto">
          <a:xfrm>
            <a:off x="391458" y="930206"/>
            <a:ext cx="4752528" cy="36933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</a:pPr>
            <a:r>
              <a:rPr lang="es-ES_tradnl" sz="1800" dirty="0" err="1">
                <a:solidFill>
                  <a:schemeClr val="tx2"/>
                </a:solidFill>
                <a:latin typeface="+mn-lt"/>
                <a:cs typeface="+mn-cs"/>
              </a:rPr>
              <a:t>Flow</a:t>
            </a:r>
            <a:r>
              <a:rPr lang="es-ES_tradnl" sz="1800" dirty="0">
                <a:solidFill>
                  <a:schemeClr val="tx2"/>
                </a:solidFill>
                <a:latin typeface="+mn-lt"/>
                <a:cs typeface="+mn-cs"/>
              </a:rPr>
              <a:t> </a:t>
            </a:r>
            <a:r>
              <a:rPr lang="es-ES_tradnl" sz="1800" dirty="0" err="1">
                <a:solidFill>
                  <a:schemeClr val="tx2"/>
                </a:solidFill>
                <a:latin typeface="+mn-lt"/>
                <a:cs typeface="+mn-cs"/>
              </a:rPr>
              <a:t>Spain</a:t>
            </a:r>
            <a:r>
              <a:rPr lang="es-ES_tradnl" sz="1800" dirty="0">
                <a:solidFill>
                  <a:schemeClr val="tx2"/>
                </a:solidFill>
                <a:latin typeface="+mn-lt"/>
                <a:cs typeface="+mn-cs"/>
              </a:rPr>
              <a:t>-Portugal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s-ES" dirty="0"/>
              <a:t>4</a:t>
            </a:r>
            <a:r>
              <a:rPr lang="en-US" altLang="es-ES" dirty="0" smtClean="0"/>
              <a:t>. </a:t>
            </a:r>
            <a:r>
              <a:rPr lang="en-US" altLang="es-ES" dirty="0"/>
              <a:t>Quarterly Capacities (June Auction) </a:t>
            </a:r>
            <a:endParaRPr lang="es-ES_tradnl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121222" y="3429000"/>
            <a:ext cx="15552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Capacities at 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25º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C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23528" y="1362254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REN side</a:t>
            </a:r>
            <a:endParaRPr lang="en-US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9208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958850" y="2852936"/>
            <a:ext cx="720090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571500" eaLnBrk="0" hangingPunct="0">
              <a:lnSpc>
                <a:spcPct val="120000"/>
              </a:lnSpc>
            </a:pPr>
            <a:r>
              <a:rPr lang="en-US" sz="3200" dirty="0" smtClean="0">
                <a:solidFill>
                  <a:srgbClr val="2A4677"/>
                </a:solidFill>
              </a:rPr>
              <a:t>IV. Balancing </a:t>
            </a:r>
            <a:r>
              <a:rPr lang="en-US" sz="3200" dirty="0">
                <a:solidFill>
                  <a:srgbClr val="2A4677"/>
                </a:solidFill>
              </a:rPr>
              <a:t>and </a:t>
            </a:r>
            <a:r>
              <a:rPr lang="en-US" sz="3200" dirty="0" smtClean="0">
                <a:solidFill>
                  <a:srgbClr val="2A4677"/>
                </a:solidFill>
              </a:rPr>
              <a:t>Interoperability</a:t>
            </a:r>
            <a:endParaRPr lang="en-GB" sz="3200" dirty="0">
              <a:solidFill>
                <a:srgbClr val="2A46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8464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</a:pPr>
            <a:r>
              <a:rPr lang="en-US" sz="1800" b="1" dirty="0" smtClean="0">
                <a:solidFill>
                  <a:schemeClr val="tx2"/>
                </a:solidFill>
              </a:rPr>
              <a:t>Harmonisation priorities for 2015 of CAM, BAL &amp; INT NC: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Balancing regimes of </a:t>
            </a:r>
            <a:r>
              <a:rPr lang="en-US" sz="1800" dirty="0" err="1"/>
              <a:t>GRTgaz</a:t>
            </a:r>
            <a:r>
              <a:rPr lang="en-US" sz="1800" dirty="0"/>
              <a:t> and TIGF </a:t>
            </a:r>
            <a:r>
              <a:rPr lang="en-US" sz="1800" dirty="0" smtClean="0"/>
              <a:t>will converge </a:t>
            </a:r>
            <a:r>
              <a:rPr lang="en-US" sz="1800" dirty="0"/>
              <a:t>in order to be able to offer a common VTP in the south of France by 1</a:t>
            </a:r>
            <a:r>
              <a:rPr lang="en-US" sz="1800" baseline="30000" dirty="0"/>
              <a:t>st</a:t>
            </a:r>
            <a:r>
              <a:rPr lang="en-US" sz="1800" dirty="0"/>
              <a:t> April </a:t>
            </a:r>
            <a:r>
              <a:rPr lang="en-US" sz="1800" dirty="0" smtClean="0"/>
              <a:t>2015</a:t>
            </a:r>
            <a:endParaRPr lang="en-US" sz="1800" dirty="0"/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 err="1" smtClean="0"/>
              <a:t>Harmonisation</a:t>
            </a:r>
            <a:r>
              <a:rPr lang="en-US" sz="1800" dirty="0" smtClean="0"/>
              <a:t> priorities for 1</a:t>
            </a:r>
            <a:r>
              <a:rPr lang="en-US" sz="1800" baseline="30000" dirty="0" smtClean="0"/>
              <a:t>st</a:t>
            </a:r>
            <a:r>
              <a:rPr lang="en-US" sz="1800" dirty="0" smtClean="0"/>
              <a:t> November 2015:</a:t>
            </a:r>
          </a:p>
          <a:p>
            <a:pPr marL="476250" lvl="1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Gas day (according to CAM NC and BAL NC)</a:t>
            </a:r>
          </a:p>
          <a:p>
            <a:pPr marL="476250" lvl="1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Nomination </a:t>
            </a:r>
            <a:r>
              <a:rPr lang="en-US" sz="1800" dirty="0"/>
              <a:t>and re-nomination procedures at IPs (according to the BAL NC</a:t>
            </a:r>
            <a:r>
              <a:rPr lang="en-US" sz="1800" dirty="0" smtClean="0"/>
              <a:t>): Bilateral </a:t>
            </a:r>
            <a:r>
              <a:rPr lang="en-US" sz="1800" dirty="0"/>
              <a:t>discussions between adjacent TSOs in order to fulfill with the Target </a:t>
            </a:r>
            <a:r>
              <a:rPr lang="en-US" sz="1800" dirty="0" smtClean="0"/>
              <a:t>Model. </a:t>
            </a:r>
            <a:r>
              <a:rPr lang="en-US" sz="1800" dirty="0"/>
              <a:t>Once agreed, it will be specified in the interconnection agreements.</a:t>
            </a:r>
          </a:p>
          <a:p>
            <a:pPr marL="476250" lvl="1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Data exchange (according to the INT NC): </a:t>
            </a:r>
          </a:p>
          <a:p>
            <a:pPr marL="876300" lvl="2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 smtClean="0"/>
              <a:t>An </a:t>
            </a:r>
            <a:r>
              <a:rPr lang="en-US" sz="1400" dirty="0"/>
              <a:t>Integrated Data Exchange solution (HTTP/S-SOAP, </a:t>
            </a:r>
            <a:r>
              <a:rPr lang="en-US" sz="1400" dirty="0" err="1"/>
              <a:t>Edig@s-XML</a:t>
            </a:r>
            <a:r>
              <a:rPr lang="en-US" sz="1400" dirty="0"/>
              <a:t>) has been implemented for the TSO-TSO communication</a:t>
            </a:r>
            <a:r>
              <a:rPr lang="en-US" sz="1400" dirty="0" smtClean="0"/>
              <a:t>. </a:t>
            </a:r>
          </a:p>
          <a:p>
            <a:pPr marL="876300" lvl="2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 smtClean="0"/>
              <a:t>For </a:t>
            </a:r>
            <a:r>
              <a:rPr lang="en-US" sz="1400" dirty="0"/>
              <a:t>the TSO-Network User communication, both an Integrated Data Exchange solution and an Interactive Data Exchange solution will be </a:t>
            </a:r>
            <a:r>
              <a:rPr lang="en-US" sz="1400" dirty="0" smtClean="0"/>
              <a:t>offered.</a:t>
            </a:r>
          </a:p>
          <a:p>
            <a:pPr marL="476250" lvl="1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Reference temperature (capacity</a:t>
            </a:r>
            <a:r>
              <a:rPr lang="en-US" sz="1800" dirty="0"/>
              <a:t> </a:t>
            </a:r>
            <a:r>
              <a:rPr lang="en-US" sz="1800" dirty="0" smtClean="0"/>
              <a:t>and nominations) (according to the INT NC)</a:t>
            </a:r>
            <a:endParaRPr lang="en-US" sz="1800" dirty="0"/>
          </a:p>
          <a:p>
            <a:pPr marL="476250" lvl="1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800" dirty="0" smtClean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0075" y="333375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sz="2800" dirty="0" smtClean="0"/>
              <a:t>1. Preliminary identification of priorities for IPs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417010385"/>
      </p:ext>
    </p:extLst>
  </p:cSld>
  <p:clrMapOvr>
    <a:masterClrMapping/>
  </p:clrMapOvr>
  <p:transition>
    <p:cut/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467544" y="3350602"/>
            <a:ext cx="82924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</a:pPr>
            <a:r>
              <a:rPr lang="en-US" sz="4400" b="0" dirty="0" smtClean="0"/>
              <a:t>Thank you for your attention!</a:t>
            </a:r>
            <a:endParaRPr lang="en-US" sz="4400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723467"/>
      </p:ext>
    </p:extLst>
  </p:cSld>
  <p:clrMapOvr>
    <a:masterClrMapping/>
  </p:clrMapOvr>
  <p:transition>
    <p:cut/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5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18723EEEA42D647B7285FE7C7BD1D41" ma:contentTypeVersion="20" ma:contentTypeDescription="Create a new document." ma:contentTypeScope="" ma:versionID="306e66120f37c42bf01a3d617c2ea94a">
  <xsd:schema xmlns:xsd="http://www.w3.org/2001/XMLSchema" xmlns:xs="http://www.w3.org/2001/XMLSchema" xmlns:p="http://schemas.microsoft.com/office/2006/metadata/properties" xmlns:ns2="985daa2e-53d8-4475-82b8-9c7d25324e34" targetNamespace="http://schemas.microsoft.com/office/2006/metadata/properties" ma:root="true" ma:fieldsID="38680840ea61619d02341c7615e4007e" ns2:_="">
    <xsd:import namespace="985daa2e-53d8-4475-82b8-9c7d25324e3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ACER_Abstrac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daa2e-53d8-4475-82b8-9c7d25324e3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ACER_Abstract" ma:index="11" nillable="true" ma:displayName="Abstract" ma:description="" ma:internalName="ACER_Abstract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Description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DocumentWithSurveyEventReceiver</Name>
    <Synchronization>Asynchronous</Synchronization>
    <Type>10002</Type>
    <SequenceNumber>11001</SequenceNumber>
    <Assembly>Acer.DocSurvey.DataModel, Version=1.0.0.0, Culture=neutral, PublicKeyToken=4521b098f10fe6ff</Assembly>
    <Class>Acer.DocSurvey.DataModel.EventReceivers.DocumentWithSurveyEventReceiver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985daa2e-53d8-4475-82b8-9c7d25324e34">ACER-2015-07746</_dlc_DocId>
    <_dlc_DocIdUrl xmlns="985daa2e-53d8-4475-82b8-9c7d25324e34">
      <Url>http://s-do-prod-ap/Events/28th-IG-meeting/_layouts/DocIdRedir.aspx?ID=ACER-2015-07746</Url>
      <Description>ACER-2015-07746</Description>
    </_dlc_DocIdUrl>
    <ACER_Abstract xmlns="985daa2e-53d8-4475-82b8-9c7d25324e34" xsi:nil="true"/>
  </documentManagement>
</p:properties>
</file>

<file path=customXml/itemProps1.xml><?xml version="1.0" encoding="utf-8"?>
<ds:datastoreItem xmlns:ds="http://schemas.openxmlformats.org/officeDocument/2006/customXml" ds:itemID="{18309FF9-5F27-4A54-87F6-9D20FAC31645}"/>
</file>

<file path=customXml/itemProps2.xml><?xml version="1.0" encoding="utf-8"?>
<ds:datastoreItem xmlns:ds="http://schemas.openxmlformats.org/officeDocument/2006/customXml" ds:itemID="{D9C21BFC-BD25-4B60-88C9-DCC8A8E176F4}"/>
</file>

<file path=customXml/itemProps3.xml><?xml version="1.0" encoding="utf-8"?>
<ds:datastoreItem xmlns:ds="http://schemas.openxmlformats.org/officeDocument/2006/customXml" ds:itemID="{4FCEB934-D0C1-4192-80E1-7871419680AC}"/>
</file>

<file path=customXml/itemProps4.xml><?xml version="1.0" encoding="utf-8"?>
<ds:datastoreItem xmlns:ds="http://schemas.openxmlformats.org/officeDocument/2006/customXml" ds:itemID="{0BF25ED8-0BBC-4D70-893F-B2BA107CAE9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7571</TotalTime>
  <Words>570</Words>
  <Application>Microsoft Office PowerPoint</Application>
  <PresentationFormat>Presentación en pantalla (4:3)</PresentationFormat>
  <Paragraphs>147</Paragraphs>
  <Slides>9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5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1_Vorlage Power Point</vt:lpstr>
      <vt:lpstr>2_Vorlage Power Point</vt:lpstr>
      <vt:lpstr>3_Vorlage Power Point</vt:lpstr>
      <vt:lpstr>4_Vorlage Power Point</vt:lpstr>
      <vt:lpstr>5_Vorlage Power Point</vt:lpstr>
      <vt:lpstr> </vt:lpstr>
      <vt:lpstr>Presentación de PowerPoint</vt:lpstr>
      <vt:lpstr>1. Quarterly Capacities (June Auction) </vt:lpstr>
      <vt:lpstr>2. Quarterly Capacities (June Auction) </vt:lpstr>
      <vt:lpstr>3. Quarterly Capacities (June Auction) </vt:lpstr>
      <vt:lpstr>4. Quarterly Capacities (June Auction) 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Maximiliano MIGLIO</dc:creator>
  <cp:lastModifiedBy>Enagás</cp:lastModifiedBy>
  <cp:revision>1071</cp:revision>
  <cp:lastPrinted>2013-01-28T07:56:55Z</cp:lastPrinted>
  <dcterms:modified xsi:type="dcterms:W3CDTF">2014-04-28T17:23:32Z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0x010100D18723EEEA42D647B7285FE7C7BD1D41</vt:lpwstr>
  </property>
  <property fmtid="{D5CDD505-2E9C-101B-9397-08002B2CF9AE}" pid="3" name="_dlc_DocIdItemGuid">
    <vt:lpwstr>2e104849-7c92-480a-aae6-93f0c912ee97</vt:lpwstr>
  </property>
</Properties>
</file>