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slides/slide43.xml" ContentType="application/vnd.openxmlformats-officedocument.presentationml.slide+xml"/>
  <Override PartName="/ppt/presentation.xml" ContentType="application/vnd.openxmlformats-officedocument.presentationml.presentation.main+xml"/>
  <Override PartName="/ppt/slides/slide42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  <p:sldMasterId id="2147483797" r:id="rId2"/>
    <p:sldMasterId id="2147483800" r:id="rId3"/>
    <p:sldMasterId id="2147483803" r:id="rId4"/>
    <p:sldMasterId id="2147483806" r:id="rId5"/>
  </p:sldMasterIdLst>
  <p:notesMasterIdLst>
    <p:notesMasterId r:id="rId49"/>
  </p:notesMasterIdLst>
  <p:handoutMasterIdLst>
    <p:handoutMasterId r:id="rId50"/>
  </p:handoutMasterIdLst>
  <p:sldIdLst>
    <p:sldId id="291" r:id="rId6"/>
    <p:sldId id="595" r:id="rId7"/>
    <p:sldId id="608" r:id="rId8"/>
    <p:sldId id="609" r:id="rId9"/>
    <p:sldId id="641" r:id="rId10"/>
    <p:sldId id="611" r:id="rId11"/>
    <p:sldId id="642" r:id="rId12"/>
    <p:sldId id="613" r:id="rId13"/>
    <p:sldId id="643" r:id="rId14"/>
    <p:sldId id="589" r:id="rId15"/>
    <p:sldId id="615" r:id="rId16"/>
    <p:sldId id="616" r:id="rId17"/>
    <p:sldId id="617" r:id="rId18"/>
    <p:sldId id="618" r:id="rId19"/>
    <p:sldId id="619" r:id="rId20"/>
    <p:sldId id="620" r:id="rId21"/>
    <p:sldId id="621" r:id="rId22"/>
    <p:sldId id="596" r:id="rId23"/>
    <p:sldId id="597" r:id="rId24"/>
    <p:sldId id="604" r:id="rId25"/>
    <p:sldId id="644" r:id="rId26"/>
    <p:sldId id="646" r:id="rId27"/>
    <p:sldId id="645" r:id="rId28"/>
    <p:sldId id="639" r:id="rId29"/>
    <p:sldId id="640" r:id="rId30"/>
    <p:sldId id="605" r:id="rId31"/>
    <p:sldId id="606" r:id="rId32"/>
    <p:sldId id="607" r:id="rId33"/>
    <p:sldId id="598" r:id="rId34"/>
    <p:sldId id="637" r:id="rId35"/>
    <p:sldId id="622" r:id="rId36"/>
    <p:sldId id="623" r:id="rId37"/>
    <p:sldId id="624" r:id="rId38"/>
    <p:sldId id="625" r:id="rId39"/>
    <p:sldId id="626" r:id="rId40"/>
    <p:sldId id="635" r:id="rId41"/>
    <p:sldId id="628" r:id="rId42"/>
    <p:sldId id="629" r:id="rId43"/>
    <p:sldId id="632" r:id="rId44"/>
    <p:sldId id="634" r:id="rId45"/>
    <p:sldId id="630" r:id="rId46"/>
    <p:sldId id="633" r:id="rId47"/>
    <p:sldId id="532" r:id="rId48"/>
  </p:sldIdLst>
  <p:sldSz cx="9144000" cy="6858000" type="screen4x3"/>
  <p:notesSz cx="6797675" cy="987425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lter Diniz" initials="V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7AAE"/>
    <a:srgbClr val="4F81BD"/>
    <a:srgbClr val="FFFF99"/>
    <a:srgbClr val="FF9900"/>
    <a:srgbClr val="00FF00"/>
    <a:srgbClr val="FFFF00"/>
    <a:srgbClr val="DDDDDD"/>
    <a:srgbClr val="CC33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42" autoAdjust="0"/>
    <p:restoredTop sz="98713" autoAdjust="0"/>
  </p:normalViewPr>
  <p:slideViewPr>
    <p:cSldViewPr showGuides="1">
      <p:cViewPr>
        <p:scale>
          <a:sx n="80" d="100"/>
          <a:sy n="80" d="100"/>
        </p:scale>
        <p:origin x="-1920" y="-6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61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8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customXml" Target="../customXml/item1.xml"/><Relationship Id="rId8" Type="http://schemas.openxmlformats.org/officeDocument/2006/relationships/slide" Target="slides/slide3.xml"/><Relationship Id="rId51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customXml" Target="../customXml/item4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Relationship Id="rId57" Type="http://schemas.openxmlformats.org/officeDocument/2006/relationships/customXml" Target="../customXml/item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0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5" Type="http://schemas.openxmlformats.org/officeDocument/2006/relationships/slide" Target="slides/slide29.xml"/><Relationship Id="rId4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6" tIns="45759" rIns="91516" bIns="45759" numCol="1" anchor="t" anchorCtr="0" compatLnSpc="1">
            <a:prstTxWarp prst="textNoShape">
              <a:avLst/>
            </a:prstTxWarp>
          </a:bodyPr>
          <a:lstStyle>
            <a:lvl1pPr defTabSz="915988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6" tIns="45759" rIns="91516" bIns="45759" numCol="1" anchor="t" anchorCtr="0" compatLnSpc="1">
            <a:prstTxWarp prst="textNoShape">
              <a:avLst/>
            </a:prstTxWarp>
          </a:bodyPr>
          <a:lstStyle>
            <a:lvl1pPr algn="r" defTabSz="915988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9984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6" tIns="45759" rIns="91516" bIns="45759" numCol="1" anchor="b" anchorCtr="0" compatLnSpc="1">
            <a:prstTxWarp prst="textNoShape">
              <a:avLst/>
            </a:prstTxWarp>
          </a:bodyPr>
          <a:lstStyle>
            <a:lvl1pPr defTabSz="915988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79984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6" tIns="45759" rIns="91516" bIns="45759" numCol="1" anchor="b" anchorCtr="0" compatLnSpc="1">
            <a:prstTxWarp prst="textNoShape">
              <a:avLst/>
            </a:prstTxWarp>
          </a:bodyPr>
          <a:lstStyle>
            <a:lvl1pPr algn="r" defTabSz="915988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fld id="{39C37C66-3E85-4E93-B1FA-9A57F855EA69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698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6" tIns="45759" rIns="91516" bIns="45759" numCol="1" anchor="t" anchorCtr="0" compatLnSpc="1">
            <a:prstTxWarp prst="textNoShape">
              <a:avLst/>
            </a:prstTxWarp>
          </a:bodyPr>
          <a:lstStyle>
            <a:lvl1pPr defTabSz="915988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6" tIns="45759" rIns="91516" bIns="45759" numCol="1" anchor="t" anchorCtr="0" compatLnSpc="1">
            <a:prstTxWarp prst="textNoShape">
              <a:avLst/>
            </a:prstTxWarp>
          </a:bodyPr>
          <a:lstStyle>
            <a:lvl1pPr algn="r" defTabSz="915988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89993"/>
            <a:ext cx="4984750" cy="444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6" tIns="45759" rIns="91516" bIns="457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Klicken Sie, um die Formate des Vorlagentextes zu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9984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6" tIns="45759" rIns="91516" bIns="45759" numCol="1" anchor="b" anchorCtr="0" compatLnSpc="1">
            <a:prstTxWarp prst="textNoShape">
              <a:avLst/>
            </a:prstTxWarp>
          </a:bodyPr>
          <a:lstStyle>
            <a:lvl1pPr defTabSz="915988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79984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6" tIns="45759" rIns="91516" bIns="45759" numCol="1" anchor="b" anchorCtr="0" compatLnSpc="1">
            <a:prstTxWarp prst="textNoShape">
              <a:avLst/>
            </a:prstTxWarp>
          </a:bodyPr>
          <a:lstStyle>
            <a:lvl1pPr algn="r" defTabSz="915988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9BD426E-5311-4DE4-B062-B5F88D8CE4CB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30098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 smtClean="0">
                <a:solidFill>
                  <a:srgbClr val="000000"/>
                </a:solidFill>
                <a:latin typeface="Times New Roman" pitchFamily="18" charset="0"/>
              </a:rPr>
              <a:pPr/>
              <a:t>1</a:t>
            </a:fld>
            <a:endParaRPr lang="de-AT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8537166-9CE7-4BDA-9BEA-323227B419EF}" type="slidenum">
              <a:rPr lang="de-AT" sz="1200" smtClean="0">
                <a:solidFill>
                  <a:srgbClr val="000000"/>
                </a:solidFill>
                <a:latin typeface="Times New Roman" pitchFamily="18" charset="0"/>
              </a:rPr>
              <a:pPr/>
              <a:t>22</a:t>
            </a:fld>
            <a:endParaRPr lang="de-AT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8537166-9CE7-4BDA-9BEA-323227B419EF}" type="slidenum">
              <a:rPr lang="de-AT" sz="1200" smtClean="0">
                <a:solidFill>
                  <a:srgbClr val="000000"/>
                </a:solidFill>
                <a:latin typeface="Times New Roman" pitchFamily="18" charset="0"/>
              </a:rPr>
              <a:pPr/>
              <a:t>23</a:t>
            </a:fld>
            <a:endParaRPr lang="de-AT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8537166-9CE7-4BDA-9BEA-323227B419EF}" type="slidenum">
              <a:rPr lang="de-AT" sz="1200" smtClean="0">
                <a:solidFill>
                  <a:srgbClr val="000000"/>
                </a:solidFill>
                <a:latin typeface="Times New Roman" pitchFamily="18" charset="0"/>
              </a:rPr>
              <a:pPr/>
              <a:t>24</a:t>
            </a:fld>
            <a:endParaRPr lang="de-AT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8537166-9CE7-4BDA-9BEA-323227B419EF}" type="slidenum">
              <a:rPr lang="de-AT" sz="1200" smtClean="0">
                <a:solidFill>
                  <a:srgbClr val="000000"/>
                </a:solidFill>
                <a:latin typeface="Times New Roman" pitchFamily="18" charset="0"/>
              </a:rPr>
              <a:pPr/>
              <a:t>25</a:t>
            </a:fld>
            <a:endParaRPr lang="de-AT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885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867" indent="-285718" defTabSz="915885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2873" indent="-228575" defTabSz="915885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021" indent="-228575" defTabSz="915885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170" indent="-228575" defTabSz="915885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319" indent="-228575" defTabSz="91588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468" indent="-228575" defTabSz="91588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8617" indent="-228575" defTabSz="91588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5765" indent="-228575" defTabSz="91588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8537166-9CE7-4BDA-9BEA-323227B419EF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26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885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867" indent="-285718" defTabSz="915885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2873" indent="-228575" defTabSz="915885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021" indent="-228575" defTabSz="915885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170" indent="-228575" defTabSz="915885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319" indent="-228575" defTabSz="91588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468" indent="-228575" defTabSz="91588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8617" indent="-228575" defTabSz="91588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5765" indent="-228575" defTabSz="91588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8537166-9CE7-4BDA-9BEA-323227B419EF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27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885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867" indent="-285718" defTabSz="915885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2873" indent="-228575" defTabSz="915885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021" indent="-228575" defTabSz="915885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170" indent="-228575" defTabSz="915885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319" indent="-228575" defTabSz="91588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468" indent="-228575" defTabSz="91588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8617" indent="-228575" defTabSz="91588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5765" indent="-228575" defTabSz="91588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8537166-9CE7-4BDA-9BEA-323227B419EF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28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 smtClean="0">
                <a:solidFill>
                  <a:srgbClr val="000000"/>
                </a:solidFill>
                <a:latin typeface="Times New Roman" pitchFamily="18" charset="0"/>
              </a:rPr>
              <a:pPr/>
              <a:t>29</a:t>
            </a:fld>
            <a:endParaRPr lang="de-AT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885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867" indent="-285718" defTabSz="915885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2873" indent="-228575" defTabSz="915885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021" indent="-228575" defTabSz="915885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170" indent="-228575" defTabSz="915885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319" indent="-228575" defTabSz="91588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468" indent="-228575" defTabSz="91588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8617" indent="-228575" defTabSz="91588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5765" indent="-228575" defTabSz="91588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8537166-9CE7-4BDA-9BEA-323227B419EF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30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8537166-9CE7-4BDA-9BEA-323227B419EF}" type="slidenum">
              <a:rPr lang="de-AT" sz="1200" smtClean="0">
                <a:solidFill>
                  <a:srgbClr val="000000"/>
                </a:solidFill>
                <a:latin typeface="Times New Roman" pitchFamily="18" charset="0"/>
              </a:rPr>
              <a:pPr/>
              <a:t>31</a:t>
            </a:fld>
            <a:endParaRPr lang="de-AT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 smtClean="0">
                <a:solidFill>
                  <a:srgbClr val="000000"/>
                </a:solidFill>
                <a:latin typeface="Times New Roman" pitchFamily="18" charset="0"/>
              </a:rPr>
              <a:pPr/>
              <a:t>2</a:t>
            </a:fld>
            <a:endParaRPr lang="de-AT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BE84A35A-9394-4DD9-B3EE-3759B1DCCD17}" type="slidenum">
              <a:rPr lang="de-AT" sz="1200" smtClean="0">
                <a:solidFill>
                  <a:srgbClr val="000000"/>
                </a:solidFill>
                <a:latin typeface="Times New Roman" pitchFamily="18" charset="0"/>
              </a:rPr>
              <a:pPr/>
              <a:t>43</a:t>
            </a:fld>
            <a:endParaRPr lang="de-AT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806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5236" indent="-286629" defTabSz="918806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6517" indent="-229303" defTabSz="918806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5123" indent="-229303" defTabSz="918806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3730" indent="-229303" defTabSz="918806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2337" indent="-229303" defTabSz="91880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0944" indent="-229303" defTabSz="91880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9551" indent="-229303" defTabSz="91880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8157" indent="-229303" defTabSz="91880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8537166-9CE7-4BDA-9BEA-323227B419EF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3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 smtClean="0">
                <a:solidFill>
                  <a:srgbClr val="000000"/>
                </a:solidFill>
                <a:latin typeface="Times New Roman" pitchFamily="18" charset="0"/>
              </a:rPr>
              <a:pPr/>
              <a:t>10</a:t>
            </a:fld>
            <a:endParaRPr lang="de-AT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9B80A-2F3A-4FD2-9EE2-A7EF05005E43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0148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 smtClean="0">
                <a:solidFill>
                  <a:srgbClr val="000000"/>
                </a:solidFill>
                <a:latin typeface="Times New Roman" pitchFamily="18" charset="0"/>
              </a:rPr>
              <a:pPr/>
              <a:t>18</a:t>
            </a:fld>
            <a:endParaRPr lang="de-AT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8537166-9CE7-4BDA-9BEA-323227B419EF}" type="slidenum">
              <a:rPr lang="de-AT" sz="1200" smtClean="0">
                <a:solidFill>
                  <a:srgbClr val="000000"/>
                </a:solidFill>
                <a:latin typeface="Times New Roman" pitchFamily="18" charset="0"/>
              </a:rPr>
              <a:pPr/>
              <a:t>19</a:t>
            </a:fld>
            <a:endParaRPr lang="de-AT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8537166-9CE7-4BDA-9BEA-323227B419EF}" type="slidenum">
              <a:rPr lang="de-AT" sz="1200" smtClean="0">
                <a:solidFill>
                  <a:srgbClr val="000000"/>
                </a:solidFill>
                <a:latin typeface="Times New Roman" pitchFamily="18" charset="0"/>
              </a:rPr>
              <a:pPr/>
              <a:t>20</a:t>
            </a:fld>
            <a:endParaRPr lang="de-AT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8537166-9CE7-4BDA-9BEA-323227B419EF}" type="slidenum">
              <a:rPr lang="de-AT" sz="1200" smtClean="0">
                <a:solidFill>
                  <a:srgbClr val="000000"/>
                </a:solidFill>
                <a:latin typeface="Times New Roman" pitchFamily="18" charset="0"/>
              </a:rPr>
              <a:pPr/>
              <a:t>21</a:t>
            </a:fld>
            <a:endParaRPr lang="de-AT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cid:image016.png@01CFFDC7.00300520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4.gi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cid:image016.png@01CFFDC7.00300520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4.gi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cid:image016.png@01CFFDC7.00300520" TargetMode="External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212" y="1411160"/>
            <a:ext cx="1561807" cy="50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850" y="1361452"/>
            <a:ext cx="1368152" cy="6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0 Imagen" descr="TIGF"/>
          <p:cNvPicPr>
            <a:picLocks noChangeAspect="1"/>
          </p:cNvPicPr>
          <p:nvPr userDrawn="1"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09" y="1411159"/>
            <a:ext cx="1473332" cy="4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0753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1430062" cy="111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282" y="1471313"/>
            <a:ext cx="1970686" cy="63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 descr="TIGF"/>
          <p:cNvPicPr>
            <a:picLocks noChangeAspect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09" y="1411159"/>
            <a:ext cx="1473332" cy="4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6886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0749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757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8 Imagen" descr="TIGF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09" y="1411159"/>
            <a:ext cx="1473332" cy="4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2794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8392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1430062" cy="111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282" y="1471313"/>
            <a:ext cx="1970686" cy="63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 descr="TIGF"/>
          <p:cNvPicPr>
            <a:picLocks noChangeAspect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09" y="1411159"/>
            <a:ext cx="1473332" cy="4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1830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052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772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212" y="1411160"/>
            <a:ext cx="1561807" cy="50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2A4677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850" y="1361452"/>
            <a:ext cx="1368152" cy="6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092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pic>
        <p:nvPicPr>
          <p:cNvPr id="4" name="3 Imagen" descr="TIGF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2" y="6237312"/>
            <a:ext cx="1020000" cy="3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9386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cid:image016.png@01CFFDC7.00300520" TargetMode="External"/><Relationship Id="rId3" Type="http://schemas.openxmlformats.org/officeDocument/2006/relationships/theme" Target="../theme/them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cid:image016.png@01CFFDC7.00300520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cid:image016.png@01CFFDC7.00300520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cid:image016.png@01CFFDC7.00300520" TargetMode="External"/><Relationship Id="rId3" Type="http://schemas.openxmlformats.org/officeDocument/2006/relationships/theme" Target="../theme/theme4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7" Type="http://schemas.openxmlformats.org/officeDocument/2006/relationships/image" Target="cid:image016.png@01CFFDC7.00300520" TargetMode="Externa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gi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258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280" y="6256096"/>
            <a:ext cx="922548" cy="40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 descr="TIGF"/>
          <p:cNvPicPr>
            <a:picLocks noChangeAspect="1"/>
          </p:cNvPicPr>
          <p:nvPr userDrawn="1"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262935"/>
            <a:ext cx="1020000" cy="324000"/>
          </a:xfrm>
          <a:prstGeom prst="rect">
            <a:avLst/>
          </a:prstGeom>
          <a:noFill/>
          <a:ln>
            <a:noFill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96" r:id="rId1"/>
    <p:sldLayoutId id="2147483795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 descr="TIGF"/>
          <p:cNvPicPr>
            <a:picLocks noChangeAspect="1"/>
          </p:cNvPicPr>
          <p:nvPr userDrawn="1"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228" y="6243466"/>
            <a:ext cx="1020000" cy="3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51177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8" r:id="rId1"/>
    <p:sldLayoutId id="2147483799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9 Imagen" descr="TIGF"/>
          <p:cNvPicPr>
            <a:picLocks noChangeAspect="1"/>
          </p:cNvPicPr>
          <p:nvPr userDrawn="1"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2" y="6251078"/>
            <a:ext cx="1020000" cy="3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60979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9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>
                <a:solidFill>
                  <a:srgbClr val="2A4677"/>
                </a:solidFill>
              </a:rPr>
              <a:pPr algn="r" eaLnBrk="0" hangingPunct="0"/>
              <a:t>‹Nº›</a:t>
            </a:fld>
            <a:r>
              <a:rPr lang="de-AT" sz="1100" b="0">
                <a:solidFill>
                  <a:srgbClr val="2A4677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258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280" y="6256096"/>
            <a:ext cx="922548" cy="40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 descr="TIGF"/>
          <p:cNvPicPr>
            <a:picLocks noChangeAspect="1"/>
          </p:cNvPicPr>
          <p:nvPr userDrawn="1"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2" y="6256097"/>
            <a:ext cx="1020000" cy="3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27773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4" r:id="rId1"/>
    <p:sldLayoutId id="2147483805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>
                <a:solidFill>
                  <a:srgbClr val="2A4677"/>
                </a:solidFill>
              </a:rPr>
              <a:pPr algn="r" eaLnBrk="0" hangingPunct="0"/>
              <a:t>‹Nº›</a:t>
            </a:fld>
            <a:r>
              <a:rPr lang="de-AT" sz="1100" b="0">
                <a:solidFill>
                  <a:srgbClr val="2A4677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9 Imagen" descr="TIGF"/>
          <p:cNvPicPr>
            <a:picLocks noChangeAspect="1"/>
          </p:cNvPicPr>
          <p:nvPr userDrawn="1"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4" y="6287450"/>
            <a:ext cx="1020000" cy="3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672513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7" r:id="rId1"/>
    <p:sldLayoutId id="2147483808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410200"/>
            <a:ext cx="7405688" cy="733425"/>
          </a:xfrm>
        </p:spPr>
        <p:txBody>
          <a:bodyPr/>
          <a:lstStyle/>
          <a:p>
            <a:pPr algn="ctr"/>
            <a:r>
              <a:rPr lang="en-US" sz="2000" dirty="0" smtClean="0"/>
              <a:t>29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IG </a:t>
            </a:r>
            <a:r>
              <a:rPr lang="en-US" sz="2000" dirty="0"/>
              <a:t>meeting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12</a:t>
            </a:r>
            <a:r>
              <a:rPr lang="en-US" sz="2000" baseline="30000" dirty="0" smtClean="0">
                <a:solidFill>
                  <a:schemeClr val="tx2"/>
                </a:solidFill>
              </a:rPr>
              <a:t>th</a:t>
            </a:r>
            <a:r>
              <a:rPr lang="en-US" sz="2000" dirty="0" smtClean="0">
                <a:solidFill>
                  <a:schemeClr val="tx2"/>
                </a:solidFill>
              </a:rPr>
              <a:t> December 2014</a:t>
            </a: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2852936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GB" sz="3200" dirty="0" err="1" smtClean="0"/>
              <a:t>Enagás</a:t>
            </a:r>
            <a:r>
              <a:rPr lang="en-GB" sz="3200" dirty="0" smtClean="0"/>
              <a:t>, </a:t>
            </a:r>
            <a:r>
              <a:rPr lang="en-GB" sz="3200" dirty="0" err="1" smtClean="0"/>
              <a:t>GRTgaz</a:t>
            </a:r>
            <a:r>
              <a:rPr lang="en-GB" sz="3200" dirty="0" smtClean="0"/>
              <a:t>, REN and TIGF</a:t>
            </a:r>
            <a:endParaRPr lang="en-GB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2852936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US" sz="3200" dirty="0" smtClean="0">
                <a:solidFill>
                  <a:srgbClr val="2A4677"/>
                </a:solidFill>
              </a:rPr>
              <a:t>IV. CMP</a:t>
            </a:r>
            <a:r>
              <a:rPr lang="en-US" sz="3200" dirty="0">
                <a:solidFill>
                  <a:srgbClr val="2A4677"/>
                </a:solidFill>
              </a:rPr>
              <a:t>: last developments of OSBB proposal </a:t>
            </a:r>
            <a:endParaRPr lang="en-GB" sz="3200" dirty="0">
              <a:solidFill>
                <a:srgbClr val="2A4677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286000" y="432619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571500" eaLnBrk="0" hangingPunct="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Additional Capacity to be offered Methodology</a:t>
            </a:r>
          </a:p>
        </p:txBody>
      </p:sp>
    </p:spTree>
    <p:extLst>
      <p:ext uri="{BB962C8B-B14F-4D97-AF65-F5344CB8AC3E}">
        <p14:creationId xmlns:p14="http://schemas.microsoft.com/office/powerpoint/2010/main" val="3933846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7504" y="908720"/>
            <a:ext cx="8928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Enagás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and TIGF common proposal of additional capacity to be offered in response to the decisions adopted in the 14th RCC meeting that took place on the 5th of June 2014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31540" y="2132856"/>
            <a:ext cx="8388932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900" dirty="0" smtClean="0">
                <a:solidFill>
                  <a:schemeClr val="tx2"/>
                </a:solidFill>
              </a:rPr>
              <a:t>Enagas and TIGF have already agreed the following principles: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200000"/>
              <a:buFont typeface="Wingdings" panose="05000000000000000000" pitchFamily="2" charset="2"/>
              <a:buChar char="ü"/>
            </a:pPr>
            <a:r>
              <a:rPr lang="en-US" sz="1900" b="0" dirty="0" smtClean="0"/>
              <a:t>Oversubscription to be offered in </a:t>
            </a:r>
            <a:r>
              <a:rPr lang="en-US" sz="1900" dirty="0" smtClean="0"/>
              <a:t>daily basis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200000"/>
              <a:buFont typeface="Wingdings" panose="05000000000000000000" pitchFamily="2" charset="2"/>
              <a:buChar char="ü"/>
            </a:pPr>
            <a:r>
              <a:rPr lang="en-US" sz="1900" b="0" dirty="0" smtClean="0"/>
              <a:t>Common methodology </a:t>
            </a:r>
            <a:r>
              <a:rPr lang="en-US" sz="1900" dirty="0" smtClean="0"/>
              <a:t>for both directions </a:t>
            </a:r>
            <a:r>
              <a:rPr lang="en-US" sz="1900" b="0" dirty="0" smtClean="0"/>
              <a:t>of the Interconnections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200000"/>
              <a:buFont typeface="Wingdings" panose="05000000000000000000" pitchFamily="2" charset="2"/>
              <a:buChar char="ü"/>
            </a:pPr>
            <a:r>
              <a:rPr lang="en-US" sz="1900" b="0" dirty="0" smtClean="0"/>
              <a:t>Oversubscribed capacity should be </a:t>
            </a:r>
            <a:r>
              <a:rPr lang="en-US" sz="1900" dirty="0" smtClean="0"/>
              <a:t>bundled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200000"/>
              <a:buFont typeface="Wingdings" panose="05000000000000000000" pitchFamily="2" charset="2"/>
              <a:buChar char="ü"/>
            </a:pPr>
            <a:r>
              <a:rPr lang="en-US" sz="1900" dirty="0" smtClean="0"/>
              <a:t>Historical data </a:t>
            </a:r>
            <a:r>
              <a:rPr lang="en-US" sz="1900" b="0" dirty="0" smtClean="0"/>
              <a:t>to be used for the calculation of the additional capacity from </a:t>
            </a:r>
            <a:r>
              <a:rPr lang="en-US" sz="1900" dirty="0" smtClean="0"/>
              <a:t>April 2013</a:t>
            </a:r>
            <a:r>
              <a:rPr lang="en-US" sz="1900" b="0" dirty="0" smtClean="0"/>
              <a:t> in advance </a:t>
            </a:r>
            <a:r>
              <a:rPr lang="en-US" sz="1900" b="0" dirty="0" smtClean="0">
                <a:sym typeface="Wingdings" panose="05000000000000000000" pitchFamily="2" charset="2"/>
              </a:rPr>
              <a:t></a:t>
            </a:r>
            <a:r>
              <a:rPr lang="en-US" sz="1900" b="0" dirty="0" smtClean="0"/>
              <a:t> small statistical sample that requires </a:t>
            </a:r>
            <a:r>
              <a:rPr lang="en-US" sz="1900" dirty="0" smtClean="0"/>
              <a:t>conservative parameters to minimize risky situations</a:t>
            </a:r>
            <a:r>
              <a:rPr lang="en-US" sz="1900" b="0" dirty="0" smtClean="0"/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200000"/>
              <a:buFont typeface="Wingdings" panose="05000000000000000000" pitchFamily="2" charset="2"/>
              <a:buChar char="ü"/>
            </a:pPr>
            <a:r>
              <a:rPr lang="en-US" sz="1900" b="0" dirty="0" smtClean="0"/>
              <a:t>Estimated </a:t>
            </a:r>
            <a:r>
              <a:rPr lang="en-US" sz="1900" dirty="0" smtClean="0"/>
              <a:t>implementation date: April 2016 </a:t>
            </a:r>
            <a:r>
              <a:rPr lang="en-US" sz="1900" b="0" dirty="0" smtClean="0"/>
              <a:t>(daily additional capacity will be offered through daily firm bundled products)</a:t>
            </a:r>
            <a:endParaRPr lang="en-US" sz="1900" b="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0075" y="327571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/>
              <a:t>1. Main aspects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057783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 bwMode="auto">
          <a:xfrm>
            <a:off x="191587" y="836712"/>
            <a:ext cx="8743689" cy="4086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20000"/>
              <a:tabLst/>
            </a:pPr>
            <a:r>
              <a:rPr kumimoji="0" lang="en-US" sz="1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Historical data. </a:t>
            </a:r>
            <a:r>
              <a:rPr kumimoji="0" lang="en-US" sz="18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Renomination</a:t>
            </a:r>
            <a:r>
              <a:rPr kumimoji="0" lang="en-US" sz="1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vs Nomination</a:t>
            </a:r>
          </a:p>
        </p:txBody>
      </p:sp>
      <p:sp>
        <p:nvSpPr>
          <p:cNvPr id="8" name="7 Rectángulo redondeado"/>
          <p:cNvSpPr/>
          <p:nvPr/>
        </p:nvSpPr>
        <p:spPr bwMode="auto">
          <a:xfrm>
            <a:off x="191588" y="1257535"/>
            <a:ext cx="8743689" cy="643936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20000"/>
              </a:lnSpc>
              <a:spcAft>
                <a:spcPts val="1800"/>
              </a:spcAft>
              <a:buSzPct val="120000"/>
            </a:pPr>
            <a:r>
              <a:rPr lang="en-US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order to forecast </a:t>
            </a:r>
            <a:r>
              <a:rPr lang="en-US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most accurate value of the </a:t>
            </a:r>
            <a:r>
              <a:rPr lang="en-US" sz="1400" i="1" dirty="0" err="1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Renomination</a:t>
            </a:r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its </a:t>
            </a:r>
            <a:r>
              <a:rPr lang="en-US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relation with the variable </a:t>
            </a:r>
            <a:r>
              <a:rPr lang="en-US" sz="1400" i="1" dirty="0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Nomination</a:t>
            </a:r>
            <a:r>
              <a:rPr lang="en-US" sz="1400" b="0" i="1" dirty="0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analyzed.</a:t>
            </a:r>
            <a:endParaRPr lang="en-US" sz="14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83177" y="5075331"/>
            <a:ext cx="4180255" cy="1055608"/>
          </a:xfrm>
          <a:prstGeom prst="round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The </a:t>
            </a:r>
            <a:r>
              <a:rPr lang="en-US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maximum </a:t>
            </a:r>
            <a:r>
              <a:rPr lang="en-US" sz="18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deviation </a:t>
            </a:r>
            <a:r>
              <a:rPr lang="en-US" sz="1800" b="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between the last nomination and its </a:t>
            </a:r>
            <a:r>
              <a:rPr lang="en-US" sz="1800" b="0" dirty="0" err="1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renomination</a:t>
            </a:r>
            <a:r>
              <a:rPr lang="en-US" sz="1800" b="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has been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US" sz="2000" baseline="-250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25 </a:t>
            </a:r>
            <a:r>
              <a:rPr lang="en-US" sz="2000" dirty="0" err="1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GWh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/d</a:t>
            </a:r>
            <a:endParaRPr lang="en-US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220072" y="4869160"/>
            <a:ext cx="3096344" cy="1328023"/>
          </a:xfrm>
          <a:prstGeom prst="roundRect">
            <a:avLst/>
          </a:prstGeom>
          <a:noFill/>
          <a:ln w="38100">
            <a:solidFill>
              <a:srgbClr val="9CB7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n-US" sz="1800" dirty="0" smtClean="0">
                <a:latin typeface="Arial Narrow" panose="020B0606020202030204" pitchFamily="34" charset="0"/>
              </a:rPr>
              <a:t>99% of the days, the deviation between the last nomination and its </a:t>
            </a:r>
            <a:r>
              <a:rPr lang="en-US" sz="1800" dirty="0" err="1" smtClean="0">
                <a:latin typeface="Arial Narrow" panose="020B0606020202030204" pitchFamily="34" charset="0"/>
              </a:rPr>
              <a:t>renomination</a:t>
            </a:r>
            <a:r>
              <a:rPr lang="en-US" sz="1800" dirty="0" smtClean="0">
                <a:latin typeface="Arial Narrow" panose="020B0606020202030204" pitchFamily="34" charset="0"/>
              </a:rPr>
              <a:t> is below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latin typeface="Arial Narrow" panose="020B0606020202030204" pitchFamily="34" charset="0"/>
              </a:rPr>
              <a:t>15 </a:t>
            </a:r>
            <a:r>
              <a:rPr lang="en-US" sz="1800" b="1" dirty="0" err="1" smtClean="0">
                <a:latin typeface="Arial Narrow" panose="020B0606020202030204" pitchFamily="34" charset="0"/>
              </a:rPr>
              <a:t>GWh</a:t>
            </a:r>
            <a:r>
              <a:rPr lang="en-US" sz="1800" b="1" dirty="0" smtClean="0">
                <a:latin typeface="Arial Narrow" panose="020B0606020202030204" pitchFamily="34" charset="0"/>
              </a:rPr>
              <a:t>/d</a:t>
            </a:r>
            <a:endParaRPr lang="en-US" sz="1800" b="1" dirty="0">
              <a:latin typeface="Arial Narrow" panose="020B0606020202030204" pitchFamily="34" charset="0"/>
            </a:endParaRPr>
          </a:p>
        </p:txBody>
      </p:sp>
      <p:sp>
        <p:nvSpPr>
          <p:cNvPr id="4" name="3 Cerrar llave"/>
          <p:cNvSpPr/>
          <p:nvPr/>
        </p:nvSpPr>
        <p:spPr bwMode="auto">
          <a:xfrm>
            <a:off x="8537169" y="2610295"/>
            <a:ext cx="168962" cy="334645"/>
          </a:xfrm>
          <a:prstGeom prst="rightBrace">
            <a:avLst/>
          </a:prstGeom>
          <a:noFill/>
          <a:ln w="28575" cap="flat" cmpd="sng" algn="ctr">
            <a:solidFill>
              <a:srgbClr val="9CB7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9388" marR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tabLst/>
            </a:pPr>
            <a:endParaRPr kumimoji="0" lang="en-US" sz="2300" b="0" i="0" u="none" strike="noStrike" cap="none" normalizeH="0" baseline="30000" dirty="0" smtClean="0">
              <a:ln>
                <a:noFill/>
              </a:ln>
              <a:solidFill>
                <a:srgbClr val="006A9A"/>
              </a:solidFill>
              <a:effectLst/>
              <a:latin typeface="Verdana" pitchFamily="34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230" y="1871501"/>
            <a:ext cx="4281207" cy="313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17 Forma libre"/>
          <p:cNvSpPr/>
          <p:nvPr/>
        </p:nvSpPr>
        <p:spPr bwMode="auto">
          <a:xfrm>
            <a:off x="8194089" y="3781887"/>
            <a:ext cx="744760" cy="328295"/>
          </a:xfrm>
          <a:custGeom>
            <a:avLst/>
            <a:gdLst>
              <a:gd name="connsiteX0" fmla="*/ 514905 w 744760"/>
              <a:gd name="connsiteY0" fmla="*/ 0 h 2121763"/>
              <a:gd name="connsiteX1" fmla="*/ 719092 w 744760"/>
              <a:gd name="connsiteY1" fmla="*/ 1393795 h 2121763"/>
              <a:gd name="connsiteX2" fmla="*/ 0 w 744760"/>
              <a:gd name="connsiteY2" fmla="*/ 2121763 h 212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4760" h="2121763">
                <a:moveTo>
                  <a:pt x="514905" y="0"/>
                </a:moveTo>
                <a:cubicBezTo>
                  <a:pt x="659907" y="520084"/>
                  <a:pt x="804909" y="1040168"/>
                  <a:pt x="719092" y="1393795"/>
                </a:cubicBezTo>
                <a:cubicBezTo>
                  <a:pt x="633275" y="1747422"/>
                  <a:pt x="134644" y="2004874"/>
                  <a:pt x="0" y="2121763"/>
                </a:cubicBezTo>
              </a:path>
            </a:pathLst>
          </a:custGeom>
          <a:noFill/>
          <a:ln w="28575" cap="flat" cmpd="sng" algn="ctr">
            <a:solidFill>
              <a:srgbClr val="9CB7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9388" marR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tabLst/>
            </a:pPr>
            <a:endParaRPr kumimoji="0" lang="en-US" sz="2300" b="0" i="0" u="none" strike="noStrike" cap="none" normalizeH="0" baseline="30000" dirty="0" smtClean="0">
              <a:ln>
                <a:noFill/>
              </a:ln>
              <a:solidFill>
                <a:srgbClr val="006A9A"/>
              </a:solidFill>
              <a:effectLst/>
              <a:latin typeface="Verdana" pitchFamily="34" charset="0"/>
              <a:cs typeface="Arial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67" y="2114643"/>
            <a:ext cx="3814353" cy="289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/>
              <a:t>2. Methodology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6431306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 redondeado"/>
          <p:cNvSpPr/>
          <p:nvPr/>
        </p:nvSpPr>
        <p:spPr bwMode="auto">
          <a:xfrm>
            <a:off x="73678" y="976301"/>
            <a:ext cx="8980870" cy="5342739"/>
          </a:xfrm>
          <a:prstGeom prst="round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1200"/>
              </a:spcAft>
              <a:buClr>
                <a:schemeClr val="bg1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1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offering oversubscription, a risk index should be defined in order to identify the risk level that the TSO is assuming. This risk level should be based on the maximum </a:t>
            </a:r>
            <a:r>
              <a:rPr lang="en-US" sz="1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historical </a:t>
            </a:r>
            <a:r>
              <a:rPr lang="en-US" sz="1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deviation </a:t>
            </a:r>
            <a:r>
              <a:rPr lang="en-US" sz="1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between the last nomination and its </a:t>
            </a:r>
            <a:r>
              <a:rPr lang="en-US" sz="12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renomination</a:t>
            </a:r>
            <a:r>
              <a:rPr lang="en-US" sz="1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sz="1200" b="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indent="-28575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1800"/>
              </a:spcAft>
              <a:buClr>
                <a:schemeClr val="bg1"/>
              </a:buClr>
              <a:buSzPct val="120000"/>
              <a:buFont typeface="Wingdings" panose="05000000000000000000" pitchFamily="2" charset="2"/>
              <a:buChar char="q"/>
              <a:tabLst/>
            </a:pPr>
            <a:r>
              <a:rPr lang="en-US" sz="1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Therefore, the proposal for </a:t>
            </a:r>
            <a:r>
              <a:rPr lang="en-US" sz="1200" dirty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US" sz="1200" dirty="0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isk </a:t>
            </a:r>
            <a:r>
              <a:rPr lang="en-US" sz="1200" dirty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200" dirty="0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ndex IR  </a:t>
            </a:r>
            <a:r>
              <a:rPr lang="en-US" sz="1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the following: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rgbClr val="007AAE"/>
              </a:buClr>
              <a:buSzPct val="120000"/>
            </a:pPr>
            <a:r>
              <a:rPr lang="en-US" sz="16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 </a:t>
            </a:r>
            <a:r>
              <a:rPr lang="en-US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sz="1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where:</a:t>
            </a:r>
          </a:p>
          <a:p>
            <a:pPr marL="742950" lvl="1" indent="-285750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US" sz="1400" baseline="-25000" dirty="0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en-US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maximum deviation </a:t>
            </a:r>
            <a:r>
              <a:rPr lang="en-US" sz="1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between the last nomination and its </a:t>
            </a:r>
            <a:r>
              <a:rPr lang="en-US" sz="12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renomination</a:t>
            </a:r>
            <a:r>
              <a:rPr lang="en-US" sz="1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the period of study that composes the historical sample: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20000"/>
            </a:pPr>
            <a:r>
              <a:rPr lang="en-US" sz="18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     ,</a:t>
            </a:r>
            <a:r>
              <a:rPr lang="en-US" sz="1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where:</a:t>
            </a:r>
          </a:p>
          <a:p>
            <a:pPr lvl="3"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20000"/>
            </a:pPr>
            <a:endParaRPr lang="en-US" sz="9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3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SzPct val="120000"/>
            </a:pPr>
            <a:r>
              <a:rPr lang="en-US" sz="1200" b="0" dirty="0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en-US" sz="1200" b="0" baseline="-25000" dirty="0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last nomination of each day </a:t>
            </a:r>
            <a:r>
              <a:rPr lang="en-US" sz="12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i</a:t>
            </a:r>
            <a:endParaRPr lang="en-US" sz="12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lvl="3" algn="just">
              <a:lnSpc>
                <a:spcPct val="120000"/>
              </a:lnSpc>
              <a:spcAft>
                <a:spcPts val="300"/>
              </a:spcAft>
              <a:buSzPct val="120000"/>
            </a:pPr>
            <a:r>
              <a:rPr lang="en-US" sz="1200" b="0" dirty="0" err="1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R</a:t>
            </a:r>
            <a:r>
              <a:rPr lang="en-US" sz="1200" b="0" baseline="-25000" dirty="0" err="1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i</a:t>
            </a:r>
            <a:r>
              <a:rPr lang="en-US" sz="1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 </a:t>
            </a:r>
            <a:r>
              <a:rPr lang="en-US" sz="12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renomination</a:t>
            </a:r>
            <a:r>
              <a:rPr lang="en-US" sz="1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of each day </a:t>
            </a:r>
            <a:r>
              <a:rPr lang="en-US" sz="12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i</a:t>
            </a:r>
            <a:r>
              <a:rPr lang="en-US" sz="1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lvl="3" algn="just">
              <a:lnSpc>
                <a:spcPct val="120000"/>
              </a:lnSpc>
              <a:spcAft>
                <a:spcPts val="600"/>
              </a:spcAft>
              <a:buSzPct val="120000"/>
            </a:pPr>
            <a:r>
              <a:rPr lang="en-US" sz="1200" b="0" dirty="0" err="1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200" b="0" dirty="0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ranges between 1</a:t>
            </a:r>
            <a:r>
              <a:rPr lang="en-US" sz="1200" b="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</a:t>
            </a:r>
            <a:r>
              <a:rPr lang="en-US" sz="1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-April-2013 and the last day of the sample </a:t>
            </a:r>
          </a:p>
          <a:p>
            <a:pPr marL="742950" lvl="1" indent="-285750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 </a:t>
            </a:r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en-US" sz="1200" dirty="0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safety factor</a:t>
            </a:r>
            <a:r>
              <a:rPr lang="en-US" sz="1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, proposed as 10%  f = 1,1 </a:t>
            </a:r>
            <a:endParaRPr lang="en-US" sz="12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 bwMode="auto">
          <a:xfrm>
            <a:off x="191588" y="864930"/>
            <a:ext cx="8743690" cy="4086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20000"/>
              <a:tabLst/>
            </a:pPr>
            <a:r>
              <a:rPr kumimoji="0" lang="en-US" sz="1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Risk Identification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1" t="19729" r="27495" b="23275"/>
          <a:stretch/>
        </p:blipFill>
        <p:spPr bwMode="auto">
          <a:xfrm>
            <a:off x="2447109" y="2389691"/>
            <a:ext cx="2124891" cy="679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1" t="7077" r="22401" b="12145"/>
          <a:stretch/>
        </p:blipFill>
        <p:spPr bwMode="auto">
          <a:xfrm>
            <a:off x="1977495" y="3789040"/>
            <a:ext cx="2882537" cy="722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/>
              <a:t>2. Methodology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9675903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 redondeado"/>
          <p:cNvSpPr/>
          <p:nvPr/>
        </p:nvSpPr>
        <p:spPr bwMode="auto">
          <a:xfrm>
            <a:off x="73678" y="1403042"/>
            <a:ext cx="8980870" cy="4753642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  <a:buSzPct val="120000"/>
              <a:buFont typeface="Wingdings" panose="05000000000000000000" pitchFamily="2" charset="2"/>
              <a:buChar char="q"/>
              <a:tabLst/>
            </a:pPr>
            <a:r>
              <a:rPr lang="en-US" sz="15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Taking into account the Risk Index IR previously defined, there is a nomination value above which the oversubscription carries a high risk. </a:t>
            </a:r>
          </a:p>
          <a:p>
            <a:pPr marL="285750" marR="0" indent="-285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  <a:buSzPct val="120000"/>
              <a:buFont typeface="Wingdings" panose="05000000000000000000" pitchFamily="2" charset="2"/>
              <a:buChar char="q"/>
              <a:tabLst/>
            </a:pPr>
            <a:r>
              <a:rPr lang="en-US" sz="15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value is called </a:t>
            </a:r>
            <a:r>
              <a:rPr lang="en-US" sz="1500" dirty="0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Trigger Value T</a:t>
            </a:r>
            <a:r>
              <a:rPr lang="en-US" sz="1500" baseline="-25000" dirty="0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</a:t>
            </a:r>
            <a:r>
              <a:rPr lang="en-US" sz="15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which is defined as:</a:t>
            </a:r>
            <a:endParaRPr lang="en-US" sz="1500" b="0" baseline="-25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007AAE"/>
              </a:buClr>
              <a:buSzPct val="120000"/>
              <a:tabLst/>
            </a:pPr>
            <a:endParaRPr lang="en-US" sz="15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  <a:spcAft>
                <a:spcPts val="1200"/>
              </a:spcAft>
              <a:buClr>
                <a:srgbClr val="007AAE"/>
              </a:buClr>
              <a:buSzPct val="120000"/>
              <a:tabLst>
                <a:tab pos="5651500" algn="l"/>
              </a:tabLst>
            </a:pPr>
            <a:r>
              <a:rPr lang="en-US" sz="16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,</a:t>
            </a:r>
            <a:r>
              <a:rPr lang="en-US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where:</a:t>
            </a:r>
            <a:endParaRPr lang="en-US" sz="15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1" indent="-285750" algn="just" defTabSz="91440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007AAE"/>
              </a:buClr>
              <a:buSzPct val="120000"/>
              <a:buFont typeface="Wingdings" panose="05000000000000000000" pitchFamily="2" charset="2"/>
              <a:buChar char="q"/>
              <a:tabLst/>
            </a:pPr>
            <a:endParaRPr lang="en-US" sz="14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lnSpc>
                <a:spcPct val="120000"/>
              </a:lnSpc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Cn </a:t>
            </a:r>
            <a:r>
              <a:rPr lang="en-US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en-US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Nominal Capacity</a:t>
            </a:r>
          </a:p>
          <a:p>
            <a:pPr marL="742950" lvl="1" indent="-285750" algn="just">
              <a:lnSpc>
                <a:spcPct val="120000"/>
              </a:lnSpc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 </a:t>
            </a:r>
            <a:r>
              <a:rPr lang="en-US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Risk Index</a:t>
            </a:r>
          </a:p>
          <a:p>
            <a:pPr marL="742950" lvl="1" indent="-285750" algn="just">
              <a:lnSpc>
                <a:spcPct val="120000"/>
              </a:lnSpc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MO</a:t>
            </a:r>
            <a:r>
              <a:rPr lang="en-US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 </a:t>
            </a:r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Operational Margin</a:t>
            </a:r>
            <a:r>
              <a:rPr lang="en-US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, set as 25% OBA  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  <a:buClr>
                <a:srgbClr val="007AAE"/>
              </a:buClr>
              <a:buSzPct val="120000"/>
            </a:pPr>
            <a:r>
              <a:rPr lang="en-US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 	</a:t>
            </a:r>
            <a:r>
              <a:rPr lang="en-US" sz="1400" b="0" i="1" dirty="0" smtClean="0">
                <a:solidFill>
                  <a:schemeClr val="accent4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OBA is currently set in </a:t>
            </a:r>
            <a:r>
              <a:rPr lang="en-US" sz="1400" b="0" i="1" dirty="0" err="1" smtClean="0">
                <a:solidFill>
                  <a:schemeClr val="accent4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Larrau</a:t>
            </a:r>
            <a:r>
              <a:rPr lang="en-US" sz="1400" b="0" i="1" dirty="0" smtClean="0">
                <a:solidFill>
                  <a:schemeClr val="accent4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in 40 </a:t>
            </a:r>
            <a:r>
              <a:rPr lang="en-US" sz="1400" b="0" i="1" dirty="0" err="1" smtClean="0">
                <a:solidFill>
                  <a:schemeClr val="accent4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GWh</a:t>
            </a:r>
            <a:r>
              <a:rPr lang="en-US" sz="1400" b="0" i="1" dirty="0" smtClean="0">
                <a:solidFill>
                  <a:schemeClr val="accent4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/d</a:t>
            </a:r>
            <a:endParaRPr lang="en-US" sz="1500" b="0" i="1" dirty="0">
              <a:solidFill>
                <a:schemeClr val="accent4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indent="-285750" algn="l" defTabSz="914400" rtl="0" eaLnBrk="1" fontAlgn="base" latinLnBrk="0" hangingPunct="1">
              <a:lnSpc>
                <a:spcPct val="120000"/>
              </a:lnSpc>
              <a:spcBef>
                <a:spcPts val="2400"/>
              </a:spcBef>
              <a:spcAft>
                <a:spcPts val="1200"/>
              </a:spcAft>
              <a:buClr>
                <a:schemeClr val="bg1"/>
              </a:buClr>
              <a:buSzPct val="120000"/>
              <a:buFont typeface="Wingdings" panose="05000000000000000000" pitchFamily="2" charset="2"/>
              <a:buChar char="q"/>
              <a:tabLst/>
            </a:pPr>
            <a:r>
              <a:rPr lang="en-US" sz="15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the nomination is higher than T</a:t>
            </a:r>
            <a:r>
              <a:rPr lang="en-US" sz="1500" b="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en-US" sz="15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oversubscription will be 0.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2" t="23065" r="17741" b="11517"/>
          <a:stretch/>
        </p:blipFill>
        <p:spPr bwMode="auto">
          <a:xfrm>
            <a:off x="5460274" y="4580708"/>
            <a:ext cx="2081349" cy="653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6 Rectángulo redondeado"/>
          <p:cNvSpPr/>
          <p:nvPr/>
        </p:nvSpPr>
        <p:spPr bwMode="auto">
          <a:xfrm>
            <a:off x="191588" y="836712"/>
            <a:ext cx="8743690" cy="4086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  <a:buSzPct val="120000"/>
              <a:tabLst/>
            </a:pPr>
            <a:r>
              <a:rPr kumimoji="0" lang="en-US" sz="1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rPr>
              <a:t>Trigger value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5" t="7097" r="7928" b="7742"/>
          <a:stretch/>
        </p:blipFill>
        <p:spPr bwMode="auto">
          <a:xfrm>
            <a:off x="2510111" y="2899953"/>
            <a:ext cx="2865120" cy="766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/>
              <a:t>2</a:t>
            </a:r>
            <a:r>
              <a:rPr lang="en-GB" sz="2800" dirty="0" smtClean="0"/>
              <a:t>. Methodology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9227682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 bwMode="auto">
          <a:xfrm>
            <a:off x="191587" y="908720"/>
            <a:ext cx="8743689" cy="4086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  <a:buSzPct val="120000"/>
              <a:tabLst/>
            </a:pPr>
            <a:r>
              <a:rPr kumimoji="0" lang="en-US" sz="1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rPr>
              <a:t>Additional capacity to be offered function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5458162" y="2780928"/>
            <a:ext cx="3290302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5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f(x)</a:t>
            </a:r>
            <a:r>
              <a:rPr lang="en-US" sz="15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Additional capacity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5369305" y="4416552"/>
            <a:ext cx="3024336" cy="1749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where:</a:t>
            </a:r>
          </a:p>
          <a:p>
            <a:pPr lvl="1">
              <a:spcBef>
                <a:spcPts val="200"/>
              </a:spcBef>
            </a:pPr>
            <a:r>
              <a:rPr lang="en-US" sz="1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Cn </a:t>
            </a:r>
            <a:r>
              <a:rPr lang="en-US" sz="1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nominal capacity</a:t>
            </a:r>
          </a:p>
          <a:p>
            <a:pPr lvl="1">
              <a:spcBef>
                <a:spcPts val="200"/>
              </a:spcBef>
            </a:pPr>
            <a:r>
              <a:rPr lang="en-US" sz="12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Tv</a:t>
            </a:r>
            <a:r>
              <a:rPr lang="en-US" sz="1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 Trigger value</a:t>
            </a:r>
          </a:p>
          <a:p>
            <a:pPr lvl="1">
              <a:spcBef>
                <a:spcPts val="200"/>
              </a:spcBef>
            </a:pPr>
            <a:r>
              <a:rPr lang="en-US" sz="1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IR  Risk Index</a:t>
            </a:r>
          </a:p>
          <a:p>
            <a:pPr lvl="1">
              <a:spcBef>
                <a:spcPts val="200"/>
              </a:spcBef>
            </a:pPr>
            <a:r>
              <a:rPr lang="en-US" sz="1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MO  Operational margin</a:t>
            </a:r>
          </a:p>
          <a:p>
            <a:pPr lvl="1">
              <a:spcBef>
                <a:spcPts val="200"/>
              </a:spcBef>
            </a:pPr>
            <a:r>
              <a:rPr lang="en-US" sz="1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X  nomination </a:t>
            </a:r>
          </a:p>
          <a:p>
            <a:pPr lvl="1">
              <a:spcBef>
                <a:spcPts val="200"/>
              </a:spcBef>
            </a:pPr>
            <a:r>
              <a:rPr lang="en-US" sz="1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A  Cap 1 over Cn</a:t>
            </a:r>
          </a:p>
          <a:p>
            <a:pPr lvl="1">
              <a:spcBef>
                <a:spcPts val="200"/>
              </a:spcBef>
            </a:pPr>
            <a:r>
              <a:rPr lang="en-US" sz="1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B  Cap 2 over Cn</a:t>
            </a:r>
            <a:endParaRPr lang="en-US" sz="12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173620" y="1127703"/>
            <a:ext cx="4891798" cy="4389529"/>
            <a:chOff x="202363" y="1010103"/>
            <a:chExt cx="4598236" cy="414340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9" t="9167"/>
            <a:stretch/>
          </p:blipFill>
          <p:spPr bwMode="auto">
            <a:xfrm>
              <a:off x="595744" y="1690255"/>
              <a:ext cx="4204855" cy="3463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359" y="4368800"/>
              <a:ext cx="787971" cy="4317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4 CuadroTexto"/>
            <p:cNvSpPr txBox="1"/>
            <p:nvPr/>
          </p:nvSpPr>
          <p:spPr>
            <a:xfrm rot="16200000">
              <a:off x="-1548533" y="2760999"/>
              <a:ext cx="3762167" cy="260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accent4">
                      <a:lumMod val="1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Additional capacity (</a:t>
              </a:r>
              <a:r>
                <a:rPr lang="en-US" sz="1200" dirty="0" err="1" smtClean="0">
                  <a:solidFill>
                    <a:schemeClr val="accent4">
                      <a:lumMod val="1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GWh</a:t>
              </a:r>
              <a:r>
                <a:rPr lang="en-US" sz="1200" dirty="0" smtClean="0">
                  <a:solidFill>
                    <a:schemeClr val="accent4">
                      <a:lumMod val="1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/day)</a:t>
              </a:r>
              <a:endParaRPr lang="en-US" sz="1200" dirty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" name="1 Elipse"/>
          <p:cNvSpPr/>
          <p:nvPr/>
        </p:nvSpPr>
        <p:spPr bwMode="auto">
          <a:xfrm>
            <a:off x="3189609" y="4727064"/>
            <a:ext cx="670545" cy="461645"/>
          </a:xfrm>
          <a:prstGeom prst="ellipse">
            <a:avLst/>
          </a:prstGeom>
          <a:noFill/>
          <a:ln w="28575" cap="flat" cmpd="sng" algn="ctr">
            <a:solidFill>
              <a:srgbClr val="007AAE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9388" marR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tabLst/>
            </a:pPr>
            <a:endParaRPr kumimoji="0" lang="en-US" sz="2300" b="0" i="0" u="none" strike="noStrike" cap="none" normalizeH="0" baseline="30000" dirty="0" smtClean="0">
              <a:ln>
                <a:noFill/>
              </a:ln>
              <a:solidFill>
                <a:srgbClr val="006A9A"/>
              </a:solidFill>
              <a:effectLst/>
              <a:latin typeface="Verdana" pitchFamily="34" charset="0"/>
              <a:cs typeface="Arial" charset="0"/>
            </a:endParaRPr>
          </a:p>
        </p:txBody>
      </p:sp>
      <p:pic>
        <p:nvPicPr>
          <p:cNvPr id="16" name="Picture 2" descr="http://matematicasmodernas.com/wp-content/uploads/2014/01/Ecuaci%C3%B3n-de-primer-grad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398" y="1321891"/>
            <a:ext cx="2143018" cy="136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14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594" y="3154807"/>
            <a:ext cx="3355975" cy="1261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/>
              <a:t>2. Methodology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8375448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" t="8785" r="5028" b="8364"/>
          <a:stretch/>
        </p:blipFill>
        <p:spPr bwMode="auto">
          <a:xfrm>
            <a:off x="196167" y="1484784"/>
            <a:ext cx="768994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 redondeado"/>
          <p:cNvSpPr/>
          <p:nvPr/>
        </p:nvSpPr>
        <p:spPr bwMode="auto">
          <a:xfrm>
            <a:off x="191587" y="952020"/>
            <a:ext cx="8743689" cy="4086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  <a:buSzPct val="120000"/>
              <a:tabLst/>
            </a:pPr>
            <a:r>
              <a:rPr kumimoji="0" lang="en-US" sz="1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rPr>
              <a:t>Contrasting example </a:t>
            </a:r>
            <a:r>
              <a:rPr kumimoji="0" lang="en-US" sz="18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rPr>
              <a:t>Larrau</a:t>
            </a:r>
            <a:endParaRPr kumimoji="0" lang="en-US" sz="18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626490" y="1360643"/>
            <a:ext cx="1517509" cy="1118255"/>
          </a:xfrm>
          <a:prstGeom prst="rect">
            <a:avLst/>
          </a:prstGeom>
          <a:solidFill>
            <a:schemeClr val="tx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1" indent="-457200">
              <a:spcBef>
                <a:spcPts val="200"/>
              </a:spcBef>
            </a:pP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Cn 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165</a:t>
            </a:r>
          </a:p>
          <a:p>
            <a:pPr lvl="1" indent="-457200">
              <a:spcBef>
                <a:spcPts val="200"/>
              </a:spcBef>
            </a:pP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% OBA = 25%</a:t>
            </a:r>
          </a:p>
          <a:p>
            <a:pPr lvl="1" indent="-457200">
              <a:spcBef>
                <a:spcPts val="200"/>
              </a:spcBef>
            </a:pP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F = 10%</a:t>
            </a:r>
          </a:p>
          <a:p>
            <a:pPr lvl="1" indent="-457200">
              <a:spcBef>
                <a:spcPts val="200"/>
              </a:spcBef>
            </a:pP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A = 10%</a:t>
            </a:r>
          </a:p>
          <a:p>
            <a:pPr lvl="1" indent="-457200">
              <a:spcBef>
                <a:spcPts val="200"/>
              </a:spcBef>
            </a:pP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B = 5%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/>
              <a:t>3. Contrasting example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865691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 redondeado"/>
          <p:cNvSpPr/>
          <p:nvPr/>
        </p:nvSpPr>
        <p:spPr bwMode="auto">
          <a:xfrm>
            <a:off x="1835696" y="836712"/>
            <a:ext cx="7128792" cy="3013591"/>
          </a:xfrm>
          <a:prstGeom prst="roundRect">
            <a:avLst/>
          </a:prstGeom>
          <a:solidFill>
            <a:srgbClr val="EAEAEA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SzPct val="120000"/>
              <a:buFont typeface="Wingdings" panose="05000000000000000000" pitchFamily="2" charset="2"/>
              <a:buChar char="q"/>
              <a:tabLst/>
              <a:defRPr/>
            </a:pPr>
            <a:r>
              <a:rPr lang="en-US" sz="1500" kern="0" dirty="0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NO Additional capacity </a:t>
            </a:r>
            <a:r>
              <a:rPr lang="en-US" sz="1500" b="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will be offered for the day D in case of</a:t>
            </a:r>
            <a:r>
              <a:rPr kumimoji="0" lang="en-US" sz="15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:</a:t>
            </a:r>
            <a:endParaRPr kumimoji="0" lang="en-US" sz="1500" b="0" i="0" u="none" strike="noStrike" kern="0" cap="none" spc="0" normalizeH="0" baseline="0" dirty="0" smtClean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742950" marR="0" lvl="1" indent="-28575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500" b="0" i="0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Special programmed operations </a:t>
            </a:r>
            <a:r>
              <a:rPr kumimoji="0" lang="en-US" sz="1500" b="0" i="0" u="none" strike="noStrike" kern="0" cap="none" spc="0" normalizeH="0" baseline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between both TSOs</a:t>
            </a:r>
            <a:r>
              <a:rPr kumimoji="0" lang="en-US" sz="1500" b="0" i="0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.</a:t>
            </a:r>
          </a:p>
          <a:p>
            <a:pPr marL="742950" marR="0" lvl="1" indent="-28575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lang="en-US" sz="1500" b="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Emergency situations that might activate other processes or agreements</a:t>
            </a:r>
          </a:p>
          <a:p>
            <a:pPr marL="742950" marR="0" lvl="1" indent="-28575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lang="en-US" sz="1500" b="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Shippers or TSOs IT System failures</a:t>
            </a:r>
          </a:p>
          <a:p>
            <a:pPr marL="742950" marR="0" lvl="1" indent="-28575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lang="en-US" sz="1500" b="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TOSs justified intervention</a:t>
            </a:r>
            <a:r>
              <a:rPr kumimoji="0" lang="en-US" sz="1500" b="0" i="0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</a:p>
          <a:p>
            <a:pPr marL="285750" marR="0" lvl="0" indent="-285750" algn="just" defTabSz="91440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SzPct val="12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500" i="0" u="none" strike="noStrike" kern="0" cap="none" spc="0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ANNUAL REPORT.</a:t>
            </a:r>
          </a:p>
        </p:txBody>
      </p:sp>
      <p:pic>
        <p:nvPicPr>
          <p:cNvPr id="12" name="Picture 2" descr="http://iifclmf.com/wp-content/uploads/2013/11/disclaim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74"/>
          <a:stretch/>
        </p:blipFill>
        <p:spPr bwMode="auto">
          <a:xfrm>
            <a:off x="18336" y="1857371"/>
            <a:ext cx="1728113" cy="141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 redondeado"/>
          <p:cNvSpPr/>
          <p:nvPr/>
        </p:nvSpPr>
        <p:spPr bwMode="auto">
          <a:xfrm>
            <a:off x="43844" y="4101364"/>
            <a:ext cx="8784976" cy="1940957"/>
          </a:xfrm>
          <a:prstGeom prst="roundRect">
            <a:avLst/>
          </a:prstGeom>
          <a:solidFill>
            <a:srgbClr val="F2F2F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SzPct val="120000"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METHODOLOGY UPDATE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2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i="0" u="none" strike="noStrike" kern="0" cap="none" spc="0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Variables (M</a:t>
            </a:r>
            <a:r>
              <a:rPr kumimoji="0" lang="en-US" sz="1800" i="0" u="none" strike="noStrike" kern="0" cap="none" spc="0" normalizeH="0" baseline="-2500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kumimoji="0" lang="en-US" sz="1800" i="0" u="none" strike="noStrike" kern="0" cap="none" spc="0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IR, T</a:t>
            </a:r>
            <a:r>
              <a:rPr kumimoji="0" lang="en-US" sz="1800" i="0" u="none" strike="noStrike" kern="0" cap="none" spc="0" normalizeH="0" baseline="-2500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kumimoji="0" lang="en-US" sz="1800" i="0" u="none" strike="noStrike" kern="0" cap="none" spc="0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f(x)) </a:t>
            </a:r>
            <a:r>
              <a:rPr kumimoji="0" lang="en-US" sz="1800" b="0" i="0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kumimoji="0" lang="en-US" sz="1800" b="0" i="0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kern="0" dirty="0" smtClean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daily calculation </a:t>
            </a:r>
            <a:r>
              <a:rPr lang="en-US" sz="1800" b="0" kern="0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the </a:t>
            </a:r>
          </a:p>
          <a:p>
            <a:pPr lvl="1" algn="just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20000"/>
              <a:defRPr/>
            </a:pPr>
            <a:r>
              <a:rPr lang="en-US" sz="1800" b="0" kern="0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latest information of nominations and </a:t>
            </a:r>
            <a:r>
              <a:rPr lang="en-US" sz="1800" b="0" kern="0" dirty="0" err="1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renominations</a:t>
            </a:r>
            <a:r>
              <a:rPr lang="en-US" sz="1800" b="0" kern="0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kumimoji="0" lang="en-US" sz="1800" b="0" i="0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2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i="0" u="none" strike="noStrike" kern="0" cap="none" spc="0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Fixed </a:t>
            </a:r>
            <a:r>
              <a:rPr kumimoji="0" lang="en-US" sz="1800" i="0" u="none" strike="noStrike" kern="0" cap="none" spc="0" normalizeH="0" baseline="0" dirty="0" err="1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paramteters</a:t>
            </a:r>
            <a:r>
              <a:rPr kumimoji="0" lang="en-US" sz="1800" i="0" u="none" strike="noStrike" kern="0" cap="none" spc="0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1800" b="0" i="0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(% OBA, </a:t>
            </a:r>
            <a:r>
              <a:rPr lang="en-US" sz="1800" b="0" kern="0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historical sample to be used</a:t>
            </a:r>
            <a:r>
              <a:rPr kumimoji="0" lang="en-US" sz="1800" b="0" i="0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security factor f y</a:t>
            </a:r>
            <a:r>
              <a:rPr kumimoji="0" lang="en-US" sz="1800" b="0" i="1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cap </a:t>
            </a:r>
            <a:r>
              <a:rPr kumimoji="0" lang="en-US" sz="1800" b="0" i="0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 nominal capacity) </a:t>
            </a:r>
            <a:r>
              <a:rPr kumimoji="0" lang="en-US" sz="1800" b="0" i="0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Possible </a:t>
            </a:r>
            <a:r>
              <a:rPr kumimoji="0" lang="en-US" sz="1800" i="0" u="none" strike="noStrike" kern="0" cap="none" spc="0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annual update if necessary</a:t>
            </a:r>
          </a:p>
        </p:txBody>
      </p:sp>
      <p:pic>
        <p:nvPicPr>
          <p:cNvPr id="15" name="Picture 4" descr="C:\Users\EN31241\AppData\Local\Microsoft\Windows\Temporary Internet Files\Content.IE5\GLYYEQMJ\MC90029029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60482"/>
            <a:ext cx="1134616" cy="104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/>
              <a:t>4. Methodology implementation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590196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2852936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US" sz="3200" dirty="0" smtClean="0">
                <a:solidFill>
                  <a:srgbClr val="2A4677"/>
                </a:solidFill>
              </a:rPr>
              <a:t>VIII.2</a:t>
            </a:r>
            <a:r>
              <a:rPr lang="en-US" sz="3200" dirty="0">
                <a:solidFill>
                  <a:srgbClr val="2A4677"/>
                </a:solidFill>
              </a:rPr>
              <a:t>	Candidate projects of common interests in the Region</a:t>
            </a:r>
            <a:endParaRPr lang="en-GB" sz="3200" dirty="0">
              <a:solidFill>
                <a:srgbClr val="2A46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52430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/>
              <a:t>1. </a:t>
            </a:r>
            <a:r>
              <a:rPr lang="en-GB" sz="2800" dirty="0" err="1" smtClean="0"/>
              <a:t>Enagás</a:t>
            </a:r>
            <a:r>
              <a:rPr lang="en-GB" sz="2800" dirty="0" smtClean="0"/>
              <a:t> candidate projects for PCIs</a:t>
            </a:r>
            <a:endParaRPr lang="fr-FR" sz="2800" dirty="0"/>
          </a:p>
        </p:txBody>
      </p:sp>
      <p:grpSp>
        <p:nvGrpSpPr>
          <p:cNvPr id="34" name="33 Grupo"/>
          <p:cNvGrpSpPr>
            <a:grpSpLocks noChangeAspect="1"/>
          </p:cNvGrpSpPr>
          <p:nvPr/>
        </p:nvGrpSpPr>
        <p:grpSpPr>
          <a:xfrm>
            <a:off x="1267506" y="764704"/>
            <a:ext cx="6156325" cy="5400600"/>
            <a:chOff x="845991" y="240208"/>
            <a:chExt cx="7493807" cy="6573899"/>
          </a:xfrm>
        </p:grpSpPr>
        <p:grpSp>
          <p:nvGrpSpPr>
            <p:cNvPr id="35" name="34 Grupo"/>
            <p:cNvGrpSpPr/>
            <p:nvPr/>
          </p:nvGrpSpPr>
          <p:grpSpPr>
            <a:xfrm>
              <a:off x="845991" y="240208"/>
              <a:ext cx="7493807" cy="6573899"/>
              <a:chOff x="845991" y="240208"/>
              <a:chExt cx="7493807" cy="6573899"/>
            </a:xfrm>
          </p:grpSpPr>
          <p:pic>
            <p:nvPicPr>
              <p:cNvPr id="37" name="40 Imagen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991" y="370107"/>
                <a:ext cx="7493807" cy="644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8" name="37 Grupo"/>
              <p:cNvGrpSpPr/>
              <p:nvPr/>
            </p:nvGrpSpPr>
            <p:grpSpPr>
              <a:xfrm>
                <a:off x="5539088" y="2447140"/>
                <a:ext cx="2649787" cy="1239636"/>
                <a:chOff x="4810125" y="2203450"/>
                <a:chExt cx="2649787" cy="1239636"/>
              </a:xfrm>
            </p:grpSpPr>
            <p:sp>
              <p:nvSpPr>
                <p:cNvPr id="40" name="39 Forma libre"/>
                <p:cNvSpPr/>
                <p:nvPr/>
              </p:nvSpPr>
              <p:spPr>
                <a:xfrm rot="20463199">
                  <a:off x="7119021" y="2490788"/>
                  <a:ext cx="271463" cy="371475"/>
                </a:xfrm>
                <a:custGeom>
                  <a:avLst/>
                  <a:gdLst>
                    <a:gd name="connsiteX0" fmla="*/ 0 w 271463"/>
                    <a:gd name="connsiteY0" fmla="*/ 371475 h 371475"/>
                    <a:gd name="connsiteX1" fmla="*/ 9525 w 271463"/>
                    <a:gd name="connsiteY1" fmla="*/ 314325 h 371475"/>
                    <a:gd name="connsiteX2" fmla="*/ 23813 w 271463"/>
                    <a:gd name="connsiteY2" fmla="*/ 280987 h 371475"/>
                    <a:gd name="connsiteX3" fmla="*/ 38100 w 271463"/>
                    <a:gd name="connsiteY3" fmla="*/ 271462 h 371475"/>
                    <a:gd name="connsiteX4" fmla="*/ 47625 w 271463"/>
                    <a:gd name="connsiteY4" fmla="*/ 242887 h 371475"/>
                    <a:gd name="connsiteX5" fmla="*/ 52388 w 271463"/>
                    <a:gd name="connsiteY5" fmla="*/ 228600 h 371475"/>
                    <a:gd name="connsiteX6" fmla="*/ 66675 w 271463"/>
                    <a:gd name="connsiteY6" fmla="*/ 223837 h 371475"/>
                    <a:gd name="connsiteX7" fmla="*/ 104775 w 271463"/>
                    <a:gd name="connsiteY7" fmla="*/ 190500 h 371475"/>
                    <a:gd name="connsiteX8" fmla="*/ 119063 w 271463"/>
                    <a:gd name="connsiteY8" fmla="*/ 180975 h 371475"/>
                    <a:gd name="connsiteX9" fmla="*/ 152400 w 271463"/>
                    <a:gd name="connsiteY9" fmla="*/ 161925 h 371475"/>
                    <a:gd name="connsiteX10" fmla="*/ 176213 w 271463"/>
                    <a:gd name="connsiteY10" fmla="*/ 133350 h 371475"/>
                    <a:gd name="connsiteX11" fmla="*/ 233363 w 271463"/>
                    <a:gd name="connsiteY11" fmla="*/ 114300 h 371475"/>
                    <a:gd name="connsiteX12" fmla="*/ 247650 w 271463"/>
                    <a:gd name="connsiteY12" fmla="*/ 104775 h 371475"/>
                    <a:gd name="connsiteX13" fmla="*/ 271463 w 271463"/>
                    <a:gd name="connsiteY13" fmla="*/ 61912 h 371475"/>
                    <a:gd name="connsiteX14" fmla="*/ 266700 w 271463"/>
                    <a:gd name="connsiteY14" fmla="*/ 33337 h 371475"/>
                    <a:gd name="connsiteX15" fmla="*/ 261938 w 271463"/>
                    <a:gd name="connsiteY15" fmla="*/ 14287 h 371475"/>
                    <a:gd name="connsiteX16" fmla="*/ 247650 w 271463"/>
                    <a:gd name="connsiteY16" fmla="*/ 9525 h 371475"/>
                    <a:gd name="connsiteX17" fmla="*/ 238125 w 271463"/>
                    <a:gd name="connsiteY17" fmla="*/ 0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71463" h="371475">
                      <a:moveTo>
                        <a:pt x="0" y="371475"/>
                      </a:moveTo>
                      <a:cubicBezTo>
                        <a:pt x="3974" y="343658"/>
                        <a:pt x="3956" y="339385"/>
                        <a:pt x="9525" y="314325"/>
                      </a:cubicBezTo>
                      <a:cubicBezTo>
                        <a:pt x="12648" y="300273"/>
                        <a:pt x="13306" y="291495"/>
                        <a:pt x="23813" y="280987"/>
                      </a:cubicBezTo>
                      <a:cubicBezTo>
                        <a:pt x="27860" y="276940"/>
                        <a:pt x="33338" y="274637"/>
                        <a:pt x="38100" y="271462"/>
                      </a:cubicBezTo>
                      <a:lnTo>
                        <a:pt x="47625" y="242887"/>
                      </a:lnTo>
                      <a:cubicBezTo>
                        <a:pt x="49213" y="238125"/>
                        <a:pt x="47626" y="230188"/>
                        <a:pt x="52388" y="228600"/>
                      </a:cubicBezTo>
                      <a:lnTo>
                        <a:pt x="66675" y="223837"/>
                      </a:lnTo>
                      <a:cubicBezTo>
                        <a:pt x="82550" y="200025"/>
                        <a:pt x="71438" y="212724"/>
                        <a:pt x="104775" y="190500"/>
                      </a:cubicBezTo>
                      <a:lnTo>
                        <a:pt x="119063" y="180975"/>
                      </a:lnTo>
                      <a:cubicBezTo>
                        <a:pt x="139320" y="150588"/>
                        <a:pt x="114148" y="181051"/>
                        <a:pt x="152400" y="161925"/>
                      </a:cubicBezTo>
                      <a:cubicBezTo>
                        <a:pt x="168004" y="154123"/>
                        <a:pt x="165273" y="144290"/>
                        <a:pt x="176213" y="133350"/>
                      </a:cubicBezTo>
                      <a:cubicBezTo>
                        <a:pt x="191055" y="118508"/>
                        <a:pt x="214311" y="117475"/>
                        <a:pt x="233363" y="114300"/>
                      </a:cubicBezTo>
                      <a:cubicBezTo>
                        <a:pt x="238125" y="111125"/>
                        <a:pt x="243881" y="109083"/>
                        <a:pt x="247650" y="104775"/>
                      </a:cubicBezTo>
                      <a:cubicBezTo>
                        <a:pt x="265285" y="84620"/>
                        <a:pt x="264921" y="81536"/>
                        <a:pt x="271463" y="61912"/>
                      </a:cubicBezTo>
                      <a:cubicBezTo>
                        <a:pt x="269875" y="52387"/>
                        <a:pt x="268594" y="42806"/>
                        <a:pt x="266700" y="33337"/>
                      </a:cubicBezTo>
                      <a:cubicBezTo>
                        <a:pt x="265416" y="26919"/>
                        <a:pt x="266027" y="19398"/>
                        <a:pt x="261938" y="14287"/>
                      </a:cubicBezTo>
                      <a:cubicBezTo>
                        <a:pt x="258802" y="10367"/>
                        <a:pt x="251955" y="12108"/>
                        <a:pt x="247650" y="9525"/>
                      </a:cubicBezTo>
                      <a:cubicBezTo>
                        <a:pt x="243800" y="7215"/>
                        <a:pt x="241300" y="3175"/>
                        <a:pt x="238125" y="0"/>
                      </a:cubicBezTo>
                    </a:path>
                  </a:pathLst>
                </a:custGeom>
                <a:noFill/>
                <a:ln w="57150">
                  <a:solidFill>
                    <a:srgbClr val="4F81BD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6971535" y="2719354"/>
                  <a:ext cx="189066" cy="1908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007AAE"/>
                  </a:solidFill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lIns="0" tIns="0" rIns="0" bIns="0" anchor="ctr"/>
                <a:lstStyle/>
                <a:p>
                  <a:pPr algn="ctr"/>
                  <a:r>
                    <a:rPr lang="es-ES" sz="1200" b="1" dirty="0">
                      <a:latin typeface="Verdana" pitchFamily="34" charset="0"/>
                    </a:rPr>
                    <a:t>3</a:t>
                  </a:r>
                </a:p>
              </p:txBody>
            </p:sp>
            <p:sp>
              <p:nvSpPr>
                <p:cNvPr id="42" name="41 Triángulo isósceles"/>
                <p:cNvSpPr/>
                <p:nvPr/>
              </p:nvSpPr>
              <p:spPr>
                <a:xfrm>
                  <a:off x="6692053" y="3030760"/>
                  <a:ext cx="161607" cy="178602"/>
                </a:xfrm>
                <a:prstGeom prst="triangle">
                  <a:avLst/>
                </a:prstGeom>
                <a:solidFill>
                  <a:srgbClr val="007AAE"/>
                </a:solidFill>
                <a:ln>
                  <a:solidFill>
                    <a:srgbClr val="4F81BD"/>
                  </a:solidFill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lIns="0" tIns="0" rIns="0" bIns="0" anchor="ctr"/>
                <a:lstStyle/>
                <a:p>
                  <a:pPr algn="ctr"/>
                  <a:endParaRPr lang="en-US" sz="1200" b="1" dirty="0">
                    <a:latin typeface="Verdana" pitchFamily="34" charset="0"/>
                  </a:endParaRPr>
                </a:p>
              </p:txBody>
            </p:sp>
            <p:sp>
              <p:nvSpPr>
                <p:cNvPr id="43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6692053" y="3252286"/>
                  <a:ext cx="189066" cy="1908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007AAE"/>
                  </a:solidFill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lIns="0" tIns="0" rIns="0" bIns="0" anchor="ctr"/>
                <a:lstStyle/>
                <a:p>
                  <a:pPr algn="ctr"/>
                  <a:r>
                    <a:rPr lang="es-ES_tradnl" sz="1200" b="1" dirty="0">
                      <a:latin typeface="Verdana" pitchFamily="34" charset="0"/>
                    </a:rPr>
                    <a:t>1</a:t>
                  </a:r>
                  <a:endParaRPr lang="es-ES" sz="1200" b="1" dirty="0">
                    <a:latin typeface="Verdana" pitchFamily="34" charset="0"/>
                  </a:endParaRPr>
                </a:p>
              </p:txBody>
            </p:sp>
            <p:sp>
              <p:nvSpPr>
                <p:cNvPr id="44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7270846" y="2719354"/>
                  <a:ext cx="189066" cy="1908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007AAE"/>
                  </a:solidFill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lIns="0" tIns="0" rIns="0" bIns="0" anchor="ctr"/>
                <a:lstStyle/>
                <a:p>
                  <a:pPr algn="ctr"/>
                  <a:r>
                    <a:rPr lang="es-ES_tradnl" sz="1200" b="1" dirty="0">
                      <a:latin typeface="Verdana" pitchFamily="34" charset="0"/>
                    </a:rPr>
                    <a:t>2</a:t>
                  </a:r>
                  <a:endParaRPr lang="es-ES" sz="1200" b="1" dirty="0">
                    <a:latin typeface="Verdana" pitchFamily="34" charset="0"/>
                  </a:endParaRPr>
                </a:p>
              </p:txBody>
            </p:sp>
            <p:sp>
              <p:nvSpPr>
                <p:cNvPr id="45" name="44 Forma libre"/>
                <p:cNvSpPr/>
                <p:nvPr/>
              </p:nvSpPr>
              <p:spPr>
                <a:xfrm>
                  <a:off x="6012656" y="3026566"/>
                  <a:ext cx="723900" cy="192908"/>
                </a:xfrm>
                <a:custGeom>
                  <a:avLst/>
                  <a:gdLst>
                    <a:gd name="connsiteX0" fmla="*/ 0 w 723900"/>
                    <a:gd name="connsiteY0" fmla="*/ 188122 h 192908"/>
                    <a:gd name="connsiteX1" fmla="*/ 104775 w 723900"/>
                    <a:gd name="connsiteY1" fmla="*/ 190503 h 192908"/>
                    <a:gd name="connsiteX2" fmla="*/ 123825 w 723900"/>
                    <a:gd name="connsiteY2" fmla="*/ 173834 h 192908"/>
                    <a:gd name="connsiteX3" fmla="*/ 126207 w 723900"/>
                    <a:gd name="connsiteY3" fmla="*/ 161928 h 192908"/>
                    <a:gd name="connsiteX4" fmla="*/ 140494 w 723900"/>
                    <a:gd name="connsiteY4" fmla="*/ 164309 h 192908"/>
                    <a:gd name="connsiteX5" fmla="*/ 154782 w 723900"/>
                    <a:gd name="connsiteY5" fmla="*/ 169072 h 192908"/>
                    <a:gd name="connsiteX6" fmla="*/ 161925 w 723900"/>
                    <a:gd name="connsiteY6" fmla="*/ 173834 h 192908"/>
                    <a:gd name="connsiteX7" fmla="*/ 173832 w 723900"/>
                    <a:gd name="connsiteY7" fmla="*/ 176215 h 192908"/>
                    <a:gd name="connsiteX8" fmla="*/ 247650 w 723900"/>
                    <a:gd name="connsiteY8" fmla="*/ 173834 h 192908"/>
                    <a:gd name="connsiteX9" fmla="*/ 252413 w 723900"/>
                    <a:gd name="connsiteY9" fmla="*/ 166690 h 192908"/>
                    <a:gd name="connsiteX10" fmla="*/ 266700 w 723900"/>
                    <a:gd name="connsiteY10" fmla="*/ 161928 h 192908"/>
                    <a:gd name="connsiteX11" fmla="*/ 288132 w 723900"/>
                    <a:gd name="connsiteY11" fmla="*/ 157165 h 192908"/>
                    <a:gd name="connsiteX12" fmla="*/ 295275 w 723900"/>
                    <a:gd name="connsiteY12" fmla="*/ 154784 h 192908"/>
                    <a:gd name="connsiteX13" fmla="*/ 311944 w 723900"/>
                    <a:gd name="connsiteY13" fmla="*/ 152403 h 192908"/>
                    <a:gd name="connsiteX14" fmla="*/ 326232 w 723900"/>
                    <a:gd name="connsiteY14" fmla="*/ 150022 h 192908"/>
                    <a:gd name="connsiteX15" fmla="*/ 333375 w 723900"/>
                    <a:gd name="connsiteY15" fmla="*/ 147640 h 192908"/>
                    <a:gd name="connsiteX16" fmla="*/ 376238 w 723900"/>
                    <a:gd name="connsiteY16" fmla="*/ 140497 h 192908"/>
                    <a:gd name="connsiteX17" fmla="*/ 397669 w 723900"/>
                    <a:gd name="connsiteY17" fmla="*/ 130972 h 192908"/>
                    <a:gd name="connsiteX18" fmla="*/ 414338 w 723900"/>
                    <a:gd name="connsiteY18" fmla="*/ 126209 h 192908"/>
                    <a:gd name="connsiteX19" fmla="*/ 435769 w 723900"/>
                    <a:gd name="connsiteY19" fmla="*/ 119065 h 192908"/>
                    <a:gd name="connsiteX20" fmla="*/ 442913 w 723900"/>
                    <a:gd name="connsiteY20" fmla="*/ 116684 h 192908"/>
                    <a:gd name="connsiteX21" fmla="*/ 459582 w 723900"/>
                    <a:gd name="connsiteY21" fmla="*/ 111922 h 192908"/>
                    <a:gd name="connsiteX22" fmla="*/ 473869 w 723900"/>
                    <a:gd name="connsiteY22" fmla="*/ 102397 h 192908"/>
                    <a:gd name="connsiteX23" fmla="*/ 488157 w 723900"/>
                    <a:gd name="connsiteY23" fmla="*/ 92872 h 192908"/>
                    <a:gd name="connsiteX24" fmla="*/ 495300 w 723900"/>
                    <a:gd name="connsiteY24" fmla="*/ 88109 h 192908"/>
                    <a:gd name="connsiteX25" fmla="*/ 509588 w 723900"/>
                    <a:gd name="connsiteY25" fmla="*/ 83347 h 192908"/>
                    <a:gd name="connsiteX26" fmla="*/ 531019 w 723900"/>
                    <a:gd name="connsiteY26" fmla="*/ 76203 h 192908"/>
                    <a:gd name="connsiteX27" fmla="*/ 538163 w 723900"/>
                    <a:gd name="connsiteY27" fmla="*/ 73822 h 192908"/>
                    <a:gd name="connsiteX28" fmla="*/ 559594 w 723900"/>
                    <a:gd name="connsiteY28" fmla="*/ 59534 h 192908"/>
                    <a:gd name="connsiteX29" fmla="*/ 566738 w 723900"/>
                    <a:gd name="connsiteY29" fmla="*/ 54772 h 192908"/>
                    <a:gd name="connsiteX30" fmla="*/ 573882 w 723900"/>
                    <a:gd name="connsiteY30" fmla="*/ 52390 h 192908"/>
                    <a:gd name="connsiteX31" fmla="*/ 588169 w 723900"/>
                    <a:gd name="connsiteY31" fmla="*/ 42865 h 192908"/>
                    <a:gd name="connsiteX32" fmla="*/ 595313 w 723900"/>
                    <a:gd name="connsiteY32" fmla="*/ 38103 h 192908"/>
                    <a:gd name="connsiteX33" fmla="*/ 602457 w 723900"/>
                    <a:gd name="connsiteY33" fmla="*/ 33340 h 192908"/>
                    <a:gd name="connsiteX34" fmla="*/ 616744 w 723900"/>
                    <a:gd name="connsiteY34" fmla="*/ 26197 h 192908"/>
                    <a:gd name="connsiteX35" fmla="*/ 631032 w 723900"/>
                    <a:gd name="connsiteY35" fmla="*/ 21434 h 192908"/>
                    <a:gd name="connsiteX36" fmla="*/ 645319 w 723900"/>
                    <a:gd name="connsiteY36" fmla="*/ 16672 h 192908"/>
                    <a:gd name="connsiteX37" fmla="*/ 654844 w 723900"/>
                    <a:gd name="connsiteY37" fmla="*/ 14290 h 192908"/>
                    <a:gd name="connsiteX38" fmla="*/ 669132 w 723900"/>
                    <a:gd name="connsiteY38" fmla="*/ 4765 h 192908"/>
                    <a:gd name="connsiteX39" fmla="*/ 700088 w 723900"/>
                    <a:gd name="connsiteY39" fmla="*/ 2384 h 192908"/>
                    <a:gd name="connsiteX40" fmla="*/ 723900 w 723900"/>
                    <a:gd name="connsiteY40" fmla="*/ 3 h 192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723900" h="192908">
                      <a:moveTo>
                        <a:pt x="0" y="188122"/>
                      </a:moveTo>
                      <a:cubicBezTo>
                        <a:pt x="77774" y="193882"/>
                        <a:pt x="42841" y="194146"/>
                        <a:pt x="104775" y="190503"/>
                      </a:cubicBezTo>
                      <a:cubicBezTo>
                        <a:pt x="121444" y="179391"/>
                        <a:pt x="115888" y="185741"/>
                        <a:pt x="123825" y="173834"/>
                      </a:cubicBezTo>
                      <a:cubicBezTo>
                        <a:pt x="124619" y="169865"/>
                        <a:pt x="122693" y="163936"/>
                        <a:pt x="126207" y="161928"/>
                      </a:cubicBezTo>
                      <a:cubicBezTo>
                        <a:pt x="130399" y="159533"/>
                        <a:pt x="135810" y="163138"/>
                        <a:pt x="140494" y="164309"/>
                      </a:cubicBezTo>
                      <a:cubicBezTo>
                        <a:pt x="145364" y="165527"/>
                        <a:pt x="150605" y="166287"/>
                        <a:pt x="154782" y="169072"/>
                      </a:cubicBezTo>
                      <a:cubicBezTo>
                        <a:pt x="157163" y="170659"/>
                        <a:pt x="159246" y="172829"/>
                        <a:pt x="161925" y="173834"/>
                      </a:cubicBezTo>
                      <a:cubicBezTo>
                        <a:pt x="165715" y="175255"/>
                        <a:pt x="169863" y="175421"/>
                        <a:pt x="173832" y="176215"/>
                      </a:cubicBezTo>
                      <a:cubicBezTo>
                        <a:pt x="198438" y="175421"/>
                        <a:pt x="223210" y="176796"/>
                        <a:pt x="247650" y="173834"/>
                      </a:cubicBezTo>
                      <a:cubicBezTo>
                        <a:pt x="250491" y="173490"/>
                        <a:pt x="249986" y="168207"/>
                        <a:pt x="252413" y="166690"/>
                      </a:cubicBezTo>
                      <a:cubicBezTo>
                        <a:pt x="256670" y="164029"/>
                        <a:pt x="261938" y="163515"/>
                        <a:pt x="266700" y="161928"/>
                      </a:cubicBezTo>
                      <a:cubicBezTo>
                        <a:pt x="282781" y="156568"/>
                        <a:pt x="262988" y="162753"/>
                        <a:pt x="288132" y="157165"/>
                      </a:cubicBezTo>
                      <a:cubicBezTo>
                        <a:pt x="290582" y="156620"/>
                        <a:pt x="292814" y="155276"/>
                        <a:pt x="295275" y="154784"/>
                      </a:cubicBezTo>
                      <a:cubicBezTo>
                        <a:pt x="300779" y="153683"/>
                        <a:pt x="306397" y="153256"/>
                        <a:pt x="311944" y="152403"/>
                      </a:cubicBezTo>
                      <a:cubicBezTo>
                        <a:pt x="316716" y="151669"/>
                        <a:pt x="321469" y="150816"/>
                        <a:pt x="326232" y="150022"/>
                      </a:cubicBezTo>
                      <a:cubicBezTo>
                        <a:pt x="328613" y="149228"/>
                        <a:pt x="330903" y="148076"/>
                        <a:pt x="333375" y="147640"/>
                      </a:cubicBezTo>
                      <a:cubicBezTo>
                        <a:pt x="351547" y="144433"/>
                        <a:pt x="361189" y="145012"/>
                        <a:pt x="376238" y="140497"/>
                      </a:cubicBezTo>
                      <a:cubicBezTo>
                        <a:pt x="406944" y="131285"/>
                        <a:pt x="378535" y="140539"/>
                        <a:pt x="397669" y="130972"/>
                      </a:cubicBezTo>
                      <a:cubicBezTo>
                        <a:pt x="401676" y="128968"/>
                        <a:pt x="410515" y="127356"/>
                        <a:pt x="414338" y="126209"/>
                      </a:cubicBezTo>
                      <a:cubicBezTo>
                        <a:pt x="414411" y="126187"/>
                        <a:pt x="432161" y="120268"/>
                        <a:pt x="435769" y="119065"/>
                      </a:cubicBezTo>
                      <a:cubicBezTo>
                        <a:pt x="438150" y="118271"/>
                        <a:pt x="440478" y="117293"/>
                        <a:pt x="442913" y="116684"/>
                      </a:cubicBezTo>
                      <a:cubicBezTo>
                        <a:pt x="454873" y="113694"/>
                        <a:pt x="449333" y="115338"/>
                        <a:pt x="459582" y="111922"/>
                      </a:cubicBezTo>
                      <a:cubicBezTo>
                        <a:pt x="475433" y="96069"/>
                        <a:pt x="458363" y="111011"/>
                        <a:pt x="473869" y="102397"/>
                      </a:cubicBezTo>
                      <a:cubicBezTo>
                        <a:pt x="478873" y="99617"/>
                        <a:pt x="483394" y="96047"/>
                        <a:pt x="488157" y="92872"/>
                      </a:cubicBezTo>
                      <a:cubicBezTo>
                        <a:pt x="490538" y="91285"/>
                        <a:pt x="492585" y="89014"/>
                        <a:pt x="495300" y="88109"/>
                      </a:cubicBezTo>
                      <a:lnTo>
                        <a:pt x="509588" y="83347"/>
                      </a:lnTo>
                      <a:lnTo>
                        <a:pt x="531019" y="76203"/>
                      </a:lnTo>
                      <a:lnTo>
                        <a:pt x="538163" y="73822"/>
                      </a:lnTo>
                      <a:lnTo>
                        <a:pt x="559594" y="59534"/>
                      </a:lnTo>
                      <a:cubicBezTo>
                        <a:pt x="561975" y="57947"/>
                        <a:pt x="564023" y="55677"/>
                        <a:pt x="566738" y="54772"/>
                      </a:cubicBezTo>
                      <a:cubicBezTo>
                        <a:pt x="569119" y="53978"/>
                        <a:pt x="571688" y="53609"/>
                        <a:pt x="573882" y="52390"/>
                      </a:cubicBezTo>
                      <a:cubicBezTo>
                        <a:pt x="578885" y="49610"/>
                        <a:pt x="583407" y="46040"/>
                        <a:pt x="588169" y="42865"/>
                      </a:cubicBezTo>
                      <a:lnTo>
                        <a:pt x="595313" y="38103"/>
                      </a:lnTo>
                      <a:cubicBezTo>
                        <a:pt x="597694" y="36515"/>
                        <a:pt x="599742" y="34245"/>
                        <a:pt x="602457" y="33340"/>
                      </a:cubicBezTo>
                      <a:cubicBezTo>
                        <a:pt x="628505" y="24657"/>
                        <a:pt x="589051" y="38505"/>
                        <a:pt x="616744" y="26197"/>
                      </a:cubicBezTo>
                      <a:cubicBezTo>
                        <a:pt x="621332" y="24158"/>
                        <a:pt x="626269" y="23022"/>
                        <a:pt x="631032" y="21434"/>
                      </a:cubicBezTo>
                      <a:lnTo>
                        <a:pt x="645319" y="16672"/>
                      </a:lnTo>
                      <a:lnTo>
                        <a:pt x="654844" y="14290"/>
                      </a:lnTo>
                      <a:cubicBezTo>
                        <a:pt x="659607" y="11115"/>
                        <a:pt x="663425" y="5204"/>
                        <a:pt x="669132" y="4765"/>
                      </a:cubicBezTo>
                      <a:lnTo>
                        <a:pt x="700088" y="2384"/>
                      </a:lnTo>
                      <a:cubicBezTo>
                        <a:pt x="727158" y="-194"/>
                        <a:pt x="711140" y="3"/>
                        <a:pt x="723900" y="3"/>
                      </a:cubicBezTo>
                    </a:path>
                  </a:pathLst>
                </a:custGeom>
                <a:noFill/>
                <a:ln w="57150">
                  <a:solidFill>
                    <a:srgbClr val="4F81BD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6300834" y="2887753"/>
                  <a:ext cx="189066" cy="1908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007AAE"/>
                  </a:solidFill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lIns="0" tIns="0" rIns="0" bIns="0" anchor="ctr"/>
                <a:lstStyle/>
                <a:p>
                  <a:pPr algn="ctr"/>
                  <a:r>
                    <a:rPr lang="es-ES_tradnl" sz="1200" b="1" dirty="0">
                      <a:latin typeface="Verdana" pitchFamily="34" charset="0"/>
                    </a:rPr>
                    <a:t>4</a:t>
                  </a:r>
                  <a:endParaRPr lang="es-ES" sz="1200" b="1" dirty="0">
                    <a:latin typeface="Verdana" pitchFamily="34" charset="0"/>
                  </a:endParaRPr>
                </a:p>
              </p:txBody>
            </p:sp>
            <p:sp>
              <p:nvSpPr>
                <p:cNvPr id="47" name="46 Forma libre"/>
                <p:cNvSpPr/>
                <p:nvPr/>
              </p:nvSpPr>
              <p:spPr>
                <a:xfrm>
                  <a:off x="4810125" y="2203450"/>
                  <a:ext cx="746125" cy="869950"/>
                </a:xfrm>
                <a:custGeom>
                  <a:avLst/>
                  <a:gdLst>
                    <a:gd name="connsiteX0" fmla="*/ 0 w 746125"/>
                    <a:gd name="connsiteY0" fmla="*/ 0 h 869950"/>
                    <a:gd name="connsiteX1" fmla="*/ 9525 w 746125"/>
                    <a:gd name="connsiteY1" fmla="*/ 15875 h 869950"/>
                    <a:gd name="connsiteX2" fmla="*/ 12700 w 746125"/>
                    <a:gd name="connsiteY2" fmla="*/ 25400 h 869950"/>
                    <a:gd name="connsiteX3" fmla="*/ 19050 w 746125"/>
                    <a:gd name="connsiteY3" fmla="*/ 34925 h 869950"/>
                    <a:gd name="connsiteX4" fmla="*/ 25400 w 746125"/>
                    <a:gd name="connsiteY4" fmla="*/ 53975 h 869950"/>
                    <a:gd name="connsiteX5" fmla="*/ 28575 w 746125"/>
                    <a:gd name="connsiteY5" fmla="*/ 63500 h 869950"/>
                    <a:gd name="connsiteX6" fmla="*/ 38100 w 746125"/>
                    <a:gd name="connsiteY6" fmla="*/ 66675 h 869950"/>
                    <a:gd name="connsiteX7" fmla="*/ 41275 w 746125"/>
                    <a:gd name="connsiteY7" fmla="*/ 76200 h 869950"/>
                    <a:gd name="connsiteX8" fmla="*/ 50800 w 746125"/>
                    <a:gd name="connsiteY8" fmla="*/ 82550 h 869950"/>
                    <a:gd name="connsiteX9" fmla="*/ 60325 w 746125"/>
                    <a:gd name="connsiteY9" fmla="*/ 92075 h 869950"/>
                    <a:gd name="connsiteX10" fmla="*/ 63500 w 746125"/>
                    <a:gd name="connsiteY10" fmla="*/ 101600 h 869950"/>
                    <a:gd name="connsiteX11" fmla="*/ 79375 w 746125"/>
                    <a:gd name="connsiteY11" fmla="*/ 120650 h 869950"/>
                    <a:gd name="connsiteX12" fmla="*/ 82550 w 746125"/>
                    <a:gd name="connsiteY12" fmla="*/ 130175 h 869950"/>
                    <a:gd name="connsiteX13" fmla="*/ 92075 w 746125"/>
                    <a:gd name="connsiteY13" fmla="*/ 171450 h 869950"/>
                    <a:gd name="connsiteX14" fmla="*/ 98425 w 746125"/>
                    <a:gd name="connsiteY14" fmla="*/ 180975 h 869950"/>
                    <a:gd name="connsiteX15" fmla="*/ 107950 w 746125"/>
                    <a:gd name="connsiteY15" fmla="*/ 187325 h 869950"/>
                    <a:gd name="connsiteX16" fmla="*/ 123825 w 746125"/>
                    <a:gd name="connsiteY16" fmla="*/ 203200 h 869950"/>
                    <a:gd name="connsiteX17" fmla="*/ 130175 w 746125"/>
                    <a:gd name="connsiteY17" fmla="*/ 212725 h 869950"/>
                    <a:gd name="connsiteX18" fmla="*/ 136525 w 746125"/>
                    <a:gd name="connsiteY18" fmla="*/ 225425 h 869950"/>
                    <a:gd name="connsiteX19" fmla="*/ 146050 w 746125"/>
                    <a:gd name="connsiteY19" fmla="*/ 228600 h 869950"/>
                    <a:gd name="connsiteX20" fmla="*/ 149225 w 746125"/>
                    <a:gd name="connsiteY20" fmla="*/ 238125 h 869950"/>
                    <a:gd name="connsiteX21" fmla="*/ 171450 w 746125"/>
                    <a:gd name="connsiteY21" fmla="*/ 257175 h 869950"/>
                    <a:gd name="connsiteX22" fmla="*/ 180975 w 746125"/>
                    <a:gd name="connsiteY22" fmla="*/ 266700 h 869950"/>
                    <a:gd name="connsiteX23" fmla="*/ 187325 w 746125"/>
                    <a:gd name="connsiteY23" fmla="*/ 276225 h 869950"/>
                    <a:gd name="connsiteX24" fmla="*/ 206375 w 746125"/>
                    <a:gd name="connsiteY24" fmla="*/ 288925 h 869950"/>
                    <a:gd name="connsiteX25" fmla="*/ 215900 w 746125"/>
                    <a:gd name="connsiteY25" fmla="*/ 307975 h 869950"/>
                    <a:gd name="connsiteX26" fmla="*/ 219075 w 746125"/>
                    <a:gd name="connsiteY26" fmla="*/ 317500 h 869950"/>
                    <a:gd name="connsiteX27" fmla="*/ 231775 w 746125"/>
                    <a:gd name="connsiteY27" fmla="*/ 336550 h 869950"/>
                    <a:gd name="connsiteX28" fmla="*/ 241300 w 746125"/>
                    <a:gd name="connsiteY28" fmla="*/ 355600 h 869950"/>
                    <a:gd name="connsiteX29" fmla="*/ 269875 w 746125"/>
                    <a:gd name="connsiteY29" fmla="*/ 371475 h 869950"/>
                    <a:gd name="connsiteX30" fmla="*/ 279400 w 746125"/>
                    <a:gd name="connsiteY30" fmla="*/ 381000 h 869950"/>
                    <a:gd name="connsiteX31" fmla="*/ 285750 w 746125"/>
                    <a:gd name="connsiteY31" fmla="*/ 390525 h 869950"/>
                    <a:gd name="connsiteX32" fmla="*/ 295275 w 746125"/>
                    <a:gd name="connsiteY32" fmla="*/ 396875 h 869950"/>
                    <a:gd name="connsiteX33" fmla="*/ 304800 w 746125"/>
                    <a:gd name="connsiteY33" fmla="*/ 415925 h 869950"/>
                    <a:gd name="connsiteX34" fmla="*/ 307975 w 746125"/>
                    <a:gd name="connsiteY34" fmla="*/ 425450 h 869950"/>
                    <a:gd name="connsiteX35" fmla="*/ 314325 w 746125"/>
                    <a:gd name="connsiteY35" fmla="*/ 434975 h 869950"/>
                    <a:gd name="connsiteX36" fmla="*/ 317500 w 746125"/>
                    <a:gd name="connsiteY36" fmla="*/ 444500 h 869950"/>
                    <a:gd name="connsiteX37" fmla="*/ 323850 w 746125"/>
                    <a:gd name="connsiteY37" fmla="*/ 454025 h 869950"/>
                    <a:gd name="connsiteX38" fmla="*/ 327025 w 746125"/>
                    <a:gd name="connsiteY38" fmla="*/ 463550 h 869950"/>
                    <a:gd name="connsiteX39" fmla="*/ 336550 w 746125"/>
                    <a:gd name="connsiteY39" fmla="*/ 473075 h 869950"/>
                    <a:gd name="connsiteX40" fmla="*/ 349250 w 746125"/>
                    <a:gd name="connsiteY40" fmla="*/ 488950 h 869950"/>
                    <a:gd name="connsiteX41" fmla="*/ 365125 w 746125"/>
                    <a:gd name="connsiteY41" fmla="*/ 508000 h 869950"/>
                    <a:gd name="connsiteX42" fmla="*/ 384175 w 746125"/>
                    <a:gd name="connsiteY42" fmla="*/ 517525 h 869950"/>
                    <a:gd name="connsiteX43" fmla="*/ 393700 w 746125"/>
                    <a:gd name="connsiteY43" fmla="*/ 523875 h 869950"/>
                    <a:gd name="connsiteX44" fmla="*/ 406400 w 746125"/>
                    <a:gd name="connsiteY44" fmla="*/ 542925 h 869950"/>
                    <a:gd name="connsiteX45" fmla="*/ 409575 w 746125"/>
                    <a:gd name="connsiteY45" fmla="*/ 552450 h 869950"/>
                    <a:gd name="connsiteX46" fmla="*/ 422275 w 746125"/>
                    <a:gd name="connsiteY46" fmla="*/ 571500 h 869950"/>
                    <a:gd name="connsiteX47" fmla="*/ 444500 w 746125"/>
                    <a:gd name="connsiteY47" fmla="*/ 577850 h 869950"/>
                    <a:gd name="connsiteX48" fmla="*/ 454025 w 746125"/>
                    <a:gd name="connsiteY48" fmla="*/ 581025 h 869950"/>
                    <a:gd name="connsiteX49" fmla="*/ 479425 w 746125"/>
                    <a:gd name="connsiteY49" fmla="*/ 587375 h 869950"/>
                    <a:gd name="connsiteX50" fmla="*/ 488950 w 746125"/>
                    <a:gd name="connsiteY50" fmla="*/ 593725 h 869950"/>
                    <a:gd name="connsiteX51" fmla="*/ 498475 w 746125"/>
                    <a:gd name="connsiteY51" fmla="*/ 612775 h 869950"/>
                    <a:gd name="connsiteX52" fmla="*/ 514350 w 746125"/>
                    <a:gd name="connsiteY52" fmla="*/ 631825 h 869950"/>
                    <a:gd name="connsiteX53" fmla="*/ 527050 w 746125"/>
                    <a:gd name="connsiteY53" fmla="*/ 657225 h 869950"/>
                    <a:gd name="connsiteX54" fmla="*/ 542925 w 746125"/>
                    <a:gd name="connsiteY54" fmla="*/ 682625 h 869950"/>
                    <a:gd name="connsiteX55" fmla="*/ 555625 w 746125"/>
                    <a:gd name="connsiteY55" fmla="*/ 701675 h 869950"/>
                    <a:gd name="connsiteX56" fmla="*/ 565150 w 746125"/>
                    <a:gd name="connsiteY56" fmla="*/ 704850 h 869950"/>
                    <a:gd name="connsiteX57" fmla="*/ 574675 w 746125"/>
                    <a:gd name="connsiteY57" fmla="*/ 711200 h 869950"/>
                    <a:gd name="connsiteX58" fmla="*/ 587375 w 746125"/>
                    <a:gd name="connsiteY58" fmla="*/ 717550 h 869950"/>
                    <a:gd name="connsiteX59" fmla="*/ 590550 w 746125"/>
                    <a:gd name="connsiteY59" fmla="*/ 727075 h 869950"/>
                    <a:gd name="connsiteX60" fmla="*/ 593725 w 746125"/>
                    <a:gd name="connsiteY60" fmla="*/ 746125 h 869950"/>
                    <a:gd name="connsiteX61" fmla="*/ 600075 w 746125"/>
                    <a:gd name="connsiteY61" fmla="*/ 758825 h 869950"/>
                    <a:gd name="connsiteX62" fmla="*/ 603250 w 746125"/>
                    <a:gd name="connsiteY62" fmla="*/ 768350 h 869950"/>
                    <a:gd name="connsiteX63" fmla="*/ 609600 w 746125"/>
                    <a:gd name="connsiteY63" fmla="*/ 777875 h 869950"/>
                    <a:gd name="connsiteX64" fmla="*/ 628650 w 746125"/>
                    <a:gd name="connsiteY64" fmla="*/ 793750 h 869950"/>
                    <a:gd name="connsiteX65" fmla="*/ 635000 w 746125"/>
                    <a:gd name="connsiteY65" fmla="*/ 803275 h 869950"/>
                    <a:gd name="connsiteX66" fmla="*/ 654050 w 746125"/>
                    <a:gd name="connsiteY66" fmla="*/ 815975 h 869950"/>
                    <a:gd name="connsiteX67" fmla="*/ 663575 w 746125"/>
                    <a:gd name="connsiteY67" fmla="*/ 822325 h 869950"/>
                    <a:gd name="connsiteX68" fmla="*/ 673100 w 746125"/>
                    <a:gd name="connsiteY68" fmla="*/ 828675 h 869950"/>
                    <a:gd name="connsiteX69" fmla="*/ 688975 w 746125"/>
                    <a:gd name="connsiteY69" fmla="*/ 831850 h 869950"/>
                    <a:gd name="connsiteX70" fmla="*/ 708025 w 746125"/>
                    <a:gd name="connsiteY70" fmla="*/ 847725 h 869950"/>
                    <a:gd name="connsiteX71" fmla="*/ 720725 w 746125"/>
                    <a:gd name="connsiteY71" fmla="*/ 860425 h 869950"/>
                    <a:gd name="connsiteX72" fmla="*/ 746125 w 746125"/>
                    <a:gd name="connsiteY72" fmla="*/ 869950 h 86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</a:cxnLst>
                  <a:rect l="l" t="t" r="r" b="b"/>
                  <a:pathLst>
                    <a:path w="746125" h="869950">
                      <a:moveTo>
                        <a:pt x="0" y="0"/>
                      </a:moveTo>
                      <a:cubicBezTo>
                        <a:pt x="3175" y="5292"/>
                        <a:pt x="6765" y="10355"/>
                        <a:pt x="9525" y="15875"/>
                      </a:cubicBezTo>
                      <a:cubicBezTo>
                        <a:pt x="11022" y="18868"/>
                        <a:pt x="11203" y="22407"/>
                        <a:pt x="12700" y="25400"/>
                      </a:cubicBezTo>
                      <a:cubicBezTo>
                        <a:pt x="14407" y="28813"/>
                        <a:pt x="17500" y="31438"/>
                        <a:pt x="19050" y="34925"/>
                      </a:cubicBezTo>
                      <a:cubicBezTo>
                        <a:pt x="21768" y="41042"/>
                        <a:pt x="23283" y="47625"/>
                        <a:pt x="25400" y="53975"/>
                      </a:cubicBezTo>
                      <a:cubicBezTo>
                        <a:pt x="26458" y="57150"/>
                        <a:pt x="25400" y="62442"/>
                        <a:pt x="28575" y="63500"/>
                      </a:cubicBezTo>
                      <a:lnTo>
                        <a:pt x="38100" y="66675"/>
                      </a:lnTo>
                      <a:cubicBezTo>
                        <a:pt x="39158" y="69850"/>
                        <a:pt x="39184" y="73587"/>
                        <a:pt x="41275" y="76200"/>
                      </a:cubicBezTo>
                      <a:cubicBezTo>
                        <a:pt x="43659" y="79180"/>
                        <a:pt x="47869" y="80107"/>
                        <a:pt x="50800" y="82550"/>
                      </a:cubicBezTo>
                      <a:cubicBezTo>
                        <a:pt x="54249" y="85425"/>
                        <a:pt x="57150" y="88900"/>
                        <a:pt x="60325" y="92075"/>
                      </a:cubicBezTo>
                      <a:cubicBezTo>
                        <a:pt x="61383" y="95250"/>
                        <a:pt x="62003" y="98607"/>
                        <a:pt x="63500" y="101600"/>
                      </a:cubicBezTo>
                      <a:cubicBezTo>
                        <a:pt x="67920" y="110441"/>
                        <a:pt x="72353" y="113628"/>
                        <a:pt x="79375" y="120650"/>
                      </a:cubicBezTo>
                      <a:cubicBezTo>
                        <a:pt x="80433" y="123825"/>
                        <a:pt x="81894" y="126893"/>
                        <a:pt x="82550" y="130175"/>
                      </a:cubicBezTo>
                      <a:cubicBezTo>
                        <a:pt x="84850" y="141676"/>
                        <a:pt x="84988" y="160819"/>
                        <a:pt x="92075" y="171450"/>
                      </a:cubicBezTo>
                      <a:cubicBezTo>
                        <a:pt x="94192" y="174625"/>
                        <a:pt x="95727" y="178277"/>
                        <a:pt x="98425" y="180975"/>
                      </a:cubicBezTo>
                      <a:cubicBezTo>
                        <a:pt x="101123" y="183673"/>
                        <a:pt x="104775" y="185208"/>
                        <a:pt x="107950" y="187325"/>
                      </a:cubicBezTo>
                      <a:cubicBezTo>
                        <a:pt x="124883" y="212725"/>
                        <a:pt x="102658" y="182033"/>
                        <a:pt x="123825" y="203200"/>
                      </a:cubicBezTo>
                      <a:cubicBezTo>
                        <a:pt x="126523" y="205898"/>
                        <a:pt x="128282" y="209412"/>
                        <a:pt x="130175" y="212725"/>
                      </a:cubicBezTo>
                      <a:cubicBezTo>
                        <a:pt x="132523" y="216834"/>
                        <a:pt x="133178" y="222078"/>
                        <a:pt x="136525" y="225425"/>
                      </a:cubicBezTo>
                      <a:cubicBezTo>
                        <a:pt x="138892" y="227792"/>
                        <a:pt x="142875" y="227542"/>
                        <a:pt x="146050" y="228600"/>
                      </a:cubicBezTo>
                      <a:cubicBezTo>
                        <a:pt x="147108" y="231775"/>
                        <a:pt x="147369" y="235340"/>
                        <a:pt x="149225" y="238125"/>
                      </a:cubicBezTo>
                      <a:cubicBezTo>
                        <a:pt x="154477" y="246003"/>
                        <a:pt x="164603" y="251306"/>
                        <a:pt x="171450" y="257175"/>
                      </a:cubicBezTo>
                      <a:cubicBezTo>
                        <a:pt x="174859" y="260097"/>
                        <a:pt x="178100" y="263251"/>
                        <a:pt x="180975" y="266700"/>
                      </a:cubicBezTo>
                      <a:cubicBezTo>
                        <a:pt x="183418" y="269631"/>
                        <a:pt x="184453" y="273712"/>
                        <a:pt x="187325" y="276225"/>
                      </a:cubicBezTo>
                      <a:cubicBezTo>
                        <a:pt x="193068" y="281251"/>
                        <a:pt x="206375" y="288925"/>
                        <a:pt x="206375" y="288925"/>
                      </a:cubicBezTo>
                      <a:cubicBezTo>
                        <a:pt x="214355" y="312866"/>
                        <a:pt x="203590" y="283356"/>
                        <a:pt x="215900" y="307975"/>
                      </a:cubicBezTo>
                      <a:cubicBezTo>
                        <a:pt x="217397" y="310968"/>
                        <a:pt x="217450" y="314574"/>
                        <a:pt x="219075" y="317500"/>
                      </a:cubicBezTo>
                      <a:cubicBezTo>
                        <a:pt x="222781" y="324171"/>
                        <a:pt x="229362" y="329310"/>
                        <a:pt x="231775" y="336550"/>
                      </a:cubicBezTo>
                      <a:cubicBezTo>
                        <a:pt x="234040" y="343344"/>
                        <a:pt x="235507" y="350531"/>
                        <a:pt x="241300" y="355600"/>
                      </a:cubicBezTo>
                      <a:cubicBezTo>
                        <a:pt x="254737" y="367357"/>
                        <a:pt x="256793" y="367114"/>
                        <a:pt x="269875" y="371475"/>
                      </a:cubicBezTo>
                      <a:cubicBezTo>
                        <a:pt x="273050" y="374650"/>
                        <a:pt x="276525" y="377551"/>
                        <a:pt x="279400" y="381000"/>
                      </a:cubicBezTo>
                      <a:cubicBezTo>
                        <a:pt x="281843" y="383931"/>
                        <a:pt x="283052" y="387827"/>
                        <a:pt x="285750" y="390525"/>
                      </a:cubicBezTo>
                      <a:cubicBezTo>
                        <a:pt x="288448" y="393223"/>
                        <a:pt x="292100" y="394758"/>
                        <a:pt x="295275" y="396875"/>
                      </a:cubicBezTo>
                      <a:cubicBezTo>
                        <a:pt x="303255" y="420816"/>
                        <a:pt x="292490" y="391306"/>
                        <a:pt x="304800" y="415925"/>
                      </a:cubicBezTo>
                      <a:cubicBezTo>
                        <a:pt x="306297" y="418918"/>
                        <a:pt x="306478" y="422457"/>
                        <a:pt x="307975" y="425450"/>
                      </a:cubicBezTo>
                      <a:cubicBezTo>
                        <a:pt x="309682" y="428863"/>
                        <a:pt x="312618" y="431562"/>
                        <a:pt x="314325" y="434975"/>
                      </a:cubicBezTo>
                      <a:cubicBezTo>
                        <a:pt x="315822" y="437968"/>
                        <a:pt x="316003" y="441507"/>
                        <a:pt x="317500" y="444500"/>
                      </a:cubicBezTo>
                      <a:cubicBezTo>
                        <a:pt x="319207" y="447913"/>
                        <a:pt x="322143" y="450612"/>
                        <a:pt x="323850" y="454025"/>
                      </a:cubicBezTo>
                      <a:cubicBezTo>
                        <a:pt x="325347" y="457018"/>
                        <a:pt x="325169" y="460765"/>
                        <a:pt x="327025" y="463550"/>
                      </a:cubicBezTo>
                      <a:cubicBezTo>
                        <a:pt x="329516" y="467286"/>
                        <a:pt x="333375" y="469900"/>
                        <a:pt x="336550" y="473075"/>
                      </a:cubicBezTo>
                      <a:cubicBezTo>
                        <a:pt x="341762" y="488712"/>
                        <a:pt x="335993" y="477903"/>
                        <a:pt x="349250" y="488950"/>
                      </a:cubicBezTo>
                      <a:cubicBezTo>
                        <a:pt x="380458" y="514957"/>
                        <a:pt x="340150" y="483025"/>
                        <a:pt x="365125" y="508000"/>
                      </a:cubicBezTo>
                      <a:cubicBezTo>
                        <a:pt x="374224" y="517099"/>
                        <a:pt x="373846" y="512360"/>
                        <a:pt x="384175" y="517525"/>
                      </a:cubicBezTo>
                      <a:cubicBezTo>
                        <a:pt x="387588" y="519232"/>
                        <a:pt x="390525" y="521758"/>
                        <a:pt x="393700" y="523875"/>
                      </a:cubicBezTo>
                      <a:cubicBezTo>
                        <a:pt x="401249" y="546523"/>
                        <a:pt x="390545" y="519142"/>
                        <a:pt x="406400" y="542925"/>
                      </a:cubicBezTo>
                      <a:cubicBezTo>
                        <a:pt x="408256" y="545710"/>
                        <a:pt x="407950" y="549524"/>
                        <a:pt x="409575" y="552450"/>
                      </a:cubicBezTo>
                      <a:cubicBezTo>
                        <a:pt x="413281" y="559121"/>
                        <a:pt x="415035" y="569087"/>
                        <a:pt x="422275" y="571500"/>
                      </a:cubicBezTo>
                      <a:cubicBezTo>
                        <a:pt x="445113" y="579113"/>
                        <a:pt x="416593" y="569877"/>
                        <a:pt x="444500" y="577850"/>
                      </a:cubicBezTo>
                      <a:cubicBezTo>
                        <a:pt x="447718" y="578769"/>
                        <a:pt x="450778" y="580213"/>
                        <a:pt x="454025" y="581025"/>
                      </a:cubicBezTo>
                      <a:cubicBezTo>
                        <a:pt x="461271" y="582836"/>
                        <a:pt x="472167" y="583746"/>
                        <a:pt x="479425" y="587375"/>
                      </a:cubicBezTo>
                      <a:cubicBezTo>
                        <a:pt x="482838" y="589082"/>
                        <a:pt x="485775" y="591608"/>
                        <a:pt x="488950" y="593725"/>
                      </a:cubicBezTo>
                      <a:cubicBezTo>
                        <a:pt x="492132" y="603271"/>
                        <a:pt x="491636" y="604569"/>
                        <a:pt x="498475" y="612775"/>
                      </a:cubicBezTo>
                      <a:cubicBezTo>
                        <a:pt x="509083" y="625505"/>
                        <a:pt x="506882" y="618134"/>
                        <a:pt x="514350" y="631825"/>
                      </a:cubicBezTo>
                      <a:cubicBezTo>
                        <a:pt x="518883" y="640135"/>
                        <a:pt x="521799" y="649349"/>
                        <a:pt x="527050" y="657225"/>
                      </a:cubicBezTo>
                      <a:cubicBezTo>
                        <a:pt x="532087" y="664781"/>
                        <a:pt x="539096" y="674966"/>
                        <a:pt x="542925" y="682625"/>
                      </a:cubicBezTo>
                      <a:cubicBezTo>
                        <a:pt x="548750" y="694275"/>
                        <a:pt x="542083" y="692647"/>
                        <a:pt x="555625" y="701675"/>
                      </a:cubicBezTo>
                      <a:cubicBezTo>
                        <a:pt x="558410" y="703531"/>
                        <a:pt x="562157" y="703353"/>
                        <a:pt x="565150" y="704850"/>
                      </a:cubicBezTo>
                      <a:cubicBezTo>
                        <a:pt x="568563" y="706557"/>
                        <a:pt x="571362" y="709307"/>
                        <a:pt x="574675" y="711200"/>
                      </a:cubicBezTo>
                      <a:cubicBezTo>
                        <a:pt x="578784" y="713548"/>
                        <a:pt x="583142" y="715433"/>
                        <a:pt x="587375" y="717550"/>
                      </a:cubicBezTo>
                      <a:cubicBezTo>
                        <a:pt x="588433" y="720725"/>
                        <a:pt x="589824" y="723808"/>
                        <a:pt x="590550" y="727075"/>
                      </a:cubicBezTo>
                      <a:cubicBezTo>
                        <a:pt x="591947" y="733359"/>
                        <a:pt x="591875" y="739959"/>
                        <a:pt x="593725" y="746125"/>
                      </a:cubicBezTo>
                      <a:cubicBezTo>
                        <a:pt x="595085" y="750658"/>
                        <a:pt x="598211" y="754475"/>
                        <a:pt x="600075" y="758825"/>
                      </a:cubicBezTo>
                      <a:cubicBezTo>
                        <a:pt x="601393" y="761901"/>
                        <a:pt x="601753" y="765357"/>
                        <a:pt x="603250" y="768350"/>
                      </a:cubicBezTo>
                      <a:cubicBezTo>
                        <a:pt x="604957" y="771763"/>
                        <a:pt x="606902" y="775177"/>
                        <a:pt x="609600" y="777875"/>
                      </a:cubicBezTo>
                      <a:cubicBezTo>
                        <a:pt x="634575" y="802850"/>
                        <a:pt x="602643" y="762542"/>
                        <a:pt x="628650" y="793750"/>
                      </a:cubicBezTo>
                      <a:cubicBezTo>
                        <a:pt x="631093" y="796681"/>
                        <a:pt x="632128" y="800762"/>
                        <a:pt x="635000" y="803275"/>
                      </a:cubicBezTo>
                      <a:cubicBezTo>
                        <a:pt x="640743" y="808301"/>
                        <a:pt x="647700" y="811742"/>
                        <a:pt x="654050" y="815975"/>
                      </a:cubicBezTo>
                      <a:lnTo>
                        <a:pt x="663575" y="822325"/>
                      </a:lnTo>
                      <a:cubicBezTo>
                        <a:pt x="666750" y="824442"/>
                        <a:pt x="669358" y="827927"/>
                        <a:pt x="673100" y="828675"/>
                      </a:cubicBezTo>
                      <a:lnTo>
                        <a:pt x="688975" y="831850"/>
                      </a:lnTo>
                      <a:cubicBezTo>
                        <a:pt x="714661" y="866097"/>
                        <a:pt x="684529" y="830942"/>
                        <a:pt x="708025" y="847725"/>
                      </a:cubicBezTo>
                      <a:cubicBezTo>
                        <a:pt x="712897" y="851205"/>
                        <a:pt x="715370" y="857748"/>
                        <a:pt x="720725" y="860425"/>
                      </a:cubicBezTo>
                      <a:cubicBezTo>
                        <a:pt x="757396" y="878761"/>
                        <a:pt x="728402" y="852227"/>
                        <a:pt x="746125" y="869950"/>
                      </a:cubicBezTo>
                    </a:path>
                  </a:pathLst>
                </a:custGeom>
                <a:noFill/>
                <a:ln w="57150">
                  <a:solidFill>
                    <a:srgbClr val="4F81BD"/>
                  </a:solidFill>
                </a:ln>
                <a:effectLst/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5211189" y="2465230"/>
                  <a:ext cx="189066" cy="1908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007AAE"/>
                  </a:solidFill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lIns="0" tIns="0" rIns="0" bIns="0" anchor="ctr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s-ES_tradnl" sz="1200" b="1" dirty="0">
                      <a:latin typeface="Verdana" pitchFamily="34" charset="0"/>
                    </a:rPr>
                    <a:t>5</a:t>
                  </a:r>
                  <a:endParaRPr lang="es-ES" sz="1200" b="1" dirty="0">
                    <a:latin typeface="Verdana" pitchFamily="34" charset="0"/>
                  </a:endParaRPr>
                </a:p>
              </p:txBody>
            </p:sp>
          </p:grpSp>
          <p:sp>
            <p:nvSpPr>
              <p:cNvPr id="39" name="38 CuadroTexto"/>
              <p:cNvSpPr txBox="1"/>
              <p:nvPr/>
            </p:nvSpPr>
            <p:spPr>
              <a:xfrm>
                <a:off x="845991" y="240208"/>
                <a:ext cx="7475400" cy="687926"/>
              </a:xfrm>
              <a:prstGeom prst="rect">
                <a:avLst/>
              </a:prstGeom>
              <a:solidFill>
                <a:srgbClr val="007AAE"/>
              </a:solidFill>
              <a:ln>
                <a:solidFill>
                  <a:srgbClr val="007AAE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en-US" sz="1600" dirty="0" smtClean="0"/>
                  <a:t>INFRASTRUCTURE PROJECTS ASSOCIATED TO MIDCAT (Spain)</a:t>
                </a:r>
                <a:endParaRPr lang="en-US" sz="1600" dirty="0"/>
              </a:p>
            </p:txBody>
          </p:sp>
        </p:grpSp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436" y="3430650"/>
              <a:ext cx="5363777" cy="3303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9757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958850" y="2852936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GB" sz="3200" dirty="0"/>
              <a:t>III.1 </a:t>
            </a:r>
            <a:r>
              <a:rPr lang="en-GB" sz="3200" dirty="0" smtClean="0"/>
              <a:t>Monthly </a:t>
            </a:r>
            <a:r>
              <a:rPr lang="en-GB" sz="3200" dirty="0"/>
              <a:t>auctions: results </a:t>
            </a:r>
          </a:p>
        </p:txBody>
      </p:sp>
    </p:spTree>
    <p:extLst>
      <p:ext uri="{BB962C8B-B14F-4D97-AF65-F5344CB8AC3E}">
        <p14:creationId xmlns:p14="http://schemas.microsoft.com/office/powerpoint/2010/main" val="2858066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/>
              <a:t>1. </a:t>
            </a:r>
            <a:r>
              <a:rPr lang="en-GB" sz="2800" dirty="0" err="1" smtClean="0"/>
              <a:t>Enagás</a:t>
            </a:r>
            <a:r>
              <a:rPr lang="en-GB" sz="2800" dirty="0" smtClean="0"/>
              <a:t> candidate projects for PCIs</a:t>
            </a:r>
            <a:endParaRPr lang="fr-FR" sz="2800" dirty="0"/>
          </a:p>
        </p:txBody>
      </p:sp>
      <p:grpSp>
        <p:nvGrpSpPr>
          <p:cNvPr id="15" name="14 Grupo"/>
          <p:cNvGrpSpPr/>
          <p:nvPr/>
        </p:nvGrpSpPr>
        <p:grpSpPr>
          <a:xfrm>
            <a:off x="1259632" y="764704"/>
            <a:ext cx="6156325" cy="5400000"/>
            <a:chOff x="827584" y="240208"/>
            <a:chExt cx="7493807" cy="6573168"/>
          </a:xfrm>
        </p:grpSpPr>
        <p:grpSp>
          <p:nvGrpSpPr>
            <p:cNvPr id="17" name="16 Grupo"/>
            <p:cNvGrpSpPr/>
            <p:nvPr/>
          </p:nvGrpSpPr>
          <p:grpSpPr>
            <a:xfrm>
              <a:off x="827584" y="240208"/>
              <a:ext cx="7493807" cy="6573168"/>
              <a:chOff x="827584" y="240208"/>
              <a:chExt cx="7493807" cy="6573168"/>
            </a:xfrm>
          </p:grpSpPr>
          <p:pic>
            <p:nvPicPr>
              <p:cNvPr id="19" name="40 Imagen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584" y="369376"/>
                <a:ext cx="7493807" cy="644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0" name="19 Grupo"/>
              <p:cNvGrpSpPr/>
              <p:nvPr/>
            </p:nvGrpSpPr>
            <p:grpSpPr>
              <a:xfrm>
                <a:off x="3300392" y="2000617"/>
                <a:ext cx="545658" cy="541923"/>
                <a:chOff x="2571429" y="1756927"/>
                <a:chExt cx="545658" cy="541923"/>
              </a:xfrm>
            </p:grpSpPr>
            <p:sp>
              <p:nvSpPr>
                <p:cNvPr id="22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2571429" y="1756927"/>
                  <a:ext cx="189066" cy="190800"/>
                </a:xfrm>
                <a:prstGeom prst="ellipse">
                  <a:avLst/>
                </a:prstGeom>
                <a:solidFill>
                  <a:srgbClr val="007AAE"/>
                </a:solidFill>
                <a:ln>
                  <a:solidFill>
                    <a:srgbClr val="007AAE"/>
                  </a:solidFill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lIns="0" tIns="0" rIns="0" bIns="0" anchor="ctr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s-ES_tradnl" sz="1200" b="1" dirty="0">
                      <a:latin typeface="Verdana" pitchFamily="34" charset="0"/>
                    </a:rPr>
                    <a:t>2</a:t>
                  </a:r>
                  <a:endParaRPr lang="es-ES" sz="1200" b="1" dirty="0">
                    <a:latin typeface="Verdana" pitchFamily="34" charset="0"/>
                  </a:endParaRPr>
                </a:p>
              </p:txBody>
            </p:sp>
            <p:sp>
              <p:nvSpPr>
                <p:cNvPr id="23" name="22 Triángulo isósceles"/>
                <p:cNvSpPr/>
                <p:nvPr/>
              </p:nvSpPr>
              <p:spPr>
                <a:xfrm>
                  <a:off x="2760495" y="2120248"/>
                  <a:ext cx="161607" cy="178602"/>
                </a:xfrm>
                <a:prstGeom prst="triangle">
                  <a:avLst/>
                </a:prstGeom>
                <a:solidFill>
                  <a:srgbClr val="007AAE"/>
                </a:solidFill>
                <a:ln>
                  <a:solidFill>
                    <a:srgbClr val="007AAE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2928021" y="2043127"/>
                  <a:ext cx="189066" cy="190800"/>
                </a:xfrm>
                <a:prstGeom prst="ellipse">
                  <a:avLst/>
                </a:prstGeom>
                <a:solidFill>
                  <a:srgbClr val="007AAE"/>
                </a:solidFill>
                <a:ln>
                  <a:solidFill>
                    <a:srgbClr val="007AAE"/>
                  </a:solidFill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lIns="0" tIns="0" rIns="0" bIns="0" anchor="ctr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s-ES_tradnl" sz="1200" b="1" dirty="0">
                      <a:latin typeface="Verdana" pitchFamily="34" charset="0"/>
                    </a:rPr>
                    <a:t>1</a:t>
                  </a:r>
                  <a:endParaRPr lang="es-ES" sz="1200" b="1" dirty="0">
                    <a:latin typeface="Verdana" pitchFamily="34" charset="0"/>
                  </a:endParaRPr>
                </a:p>
              </p:txBody>
            </p:sp>
          </p:grpSp>
          <p:sp>
            <p:nvSpPr>
              <p:cNvPr id="21" name="20 CuadroTexto"/>
              <p:cNvSpPr txBox="1"/>
              <p:nvPr/>
            </p:nvSpPr>
            <p:spPr>
              <a:xfrm>
                <a:off x="845991" y="240208"/>
                <a:ext cx="7475400" cy="688256"/>
              </a:xfrm>
              <a:prstGeom prst="rect">
                <a:avLst/>
              </a:prstGeom>
              <a:solidFill>
                <a:srgbClr val="007AAE"/>
              </a:solidFill>
              <a:ln>
                <a:solidFill>
                  <a:srgbClr val="007AAE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en-US" sz="1600" dirty="0" smtClean="0"/>
                  <a:t>INFRASTRUCTURE PROJECTS ASSOCIATED TO THE </a:t>
                </a:r>
              </a:p>
              <a:p>
                <a:pPr algn="ctr"/>
                <a:r>
                  <a:rPr lang="en-US" sz="1600" dirty="0" smtClean="0"/>
                  <a:t>3</a:t>
                </a:r>
                <a:r>
                  <a:rPr lang="en-US" sz="1600" baseline="30000" dirty="0" smtClean="0"/>
                  <a:t>RD </a:t>
                </a:r>
                <a:r>
                  <a:rPr lang="en-US" sz="1600" dirty="0" smtClean="0"/>
                  <a:t>INTERCONNECTION SPAIN-PORTUGAL (Spain)</a:t>
                </a:r>
                <a:endParaRPr lang="en-US" sz="1600" dirty="0"/>
              </a:p>
            </p:txBody>
          </p:sp>
        </p:grpSp>
        <p:sp>
          <p:nvSpPr>
            <p:cNvPr id="18" name="17 Forma libre"/>
            <p:cNvSpPr/>
            <p:nvPr/>
          </p:nvSpPr>
          <p:spPr>
            <a:xfrm rot="295621">
              <a:off x="3124365" y="2078689"/>
              <a:ext cx="430003" cy="338210"/>
            </a:xfrm>
            <a:custGeom>
              <a:avLst/>
              <a:gdLst>
                <a:gd name="connsiteX0" fmla="*/ 371475 w 371475"/>
                <a:gd name="connsiteY0" fmla="*/ 304800 h 304800"/>
                <a:gd name="connsiteX1" fmla="*/ 323850 w 371475"/>
                <a:gd name="connsiteY1" fmla="*/ 276225 h 304800"/>
                <a:gd name="connsiteX2" fmla="*/ 314325 w 371475"/>
                <a:gd name="connsiteY2" fmla="*/ 247650 h 304800"/>
                <a:gd name="connsiteX3" fmla="*/ 266700 w 371475"/>
                <a:gd name="connsiteY3" fmla="*/ 190500 h 304800"/>
                <a:gd name="connsiteX4" fmla="*/ 238125 w 371475"/>
                <a:gd name="connsiteY4" fmla="*/ 180975 h 304800"/>
                <a:gd name="connsiteX5" fmla="*/ 142875 w 371475"/>
                <a:gd name="connsiteY5" fmla="*/ 85725 h 304800"/>
                <a:gd name="connsiteX6" fmla="*/ 76200 w 371475"/>
                <a:gd name="connsiteY6" fmla="*/ 28575 h 304800"/>
                <a:gd name="connsiteX7" fmla="*/ 38100 w 371475"/>
                <a:gd name="connsiteY7" fmla="*/ 19050 h 304800"/>
                <a:gd name="connsiteX8" fmla="*/ 9525 w 371475"/>
                <a:gd name="connsiteY8" fmla="*/ 9525 h 304800"/>
                <a:gd name="connsiteX9" fmla="*/ 0 w 371475"/>
                <a:gd name="connsiteY9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1475" h="304800">
                  <a:moveTo>
                    <a:pt x="371475" y="304800"/>
                  </a:moveTo>
                  <a:cubicBezTo>
                    <a:pt x="355600" y="295275"/>
                    <a:pt x="336941" y="289316"/>
                    <a:pt x="323850" y="276225"/>
                  </a:cubicBezTo>
                  <a:cubicBezTo>
                    <a:pt x="316750" y="269125"/>
                    <a:pt x="318815" y="256630"/>
                    <a:pt x="314325" y="247650"/>
                  </a:cubicBezTo>
                  <a:cubicBezTo>
                    <a:pt x="305540" y="230079"/>
                    <a:pt x="282499" y="201033"/>
                    <a:pt x="266700" y="190500"/>
                  </a:cubicBezTo>
                  <a:cubicBezTo>
                    <a:pt x="258346" y="184931"/>
                    <a:pt x="247650" y="184150"/>
                    <a:pt x="238125" y="180975"/>
                  </a:cubicBezTo>
                  <a:cubicBezTo>
                    <a:pt x="136525" y="28575"/>
                    <a:pt x="269875" y="212725"/>
                    <a:pt x="142875" y="85725"/>
                  </a:cubicBezTo>
                  <a:cubicBezTo>
                    <a:pt x="123811" y="66661"/>
                    <a:pt x="100638" y="40794"/>
                    <a:pt x="76200" y="28575"/>
                  </a:cubicBezTo>
                  <a:cubicBezTo>
                    <a:pt x="64491" y="22721"/>
                    <a:pt x="50687" y="22646"/>
                    <a:pt x="38100" y="19050"/>
                  </a:cubicBezTo>
                  <a:cubicBezTo>
                    <a:pt x="28446" y="16292"/>
                    <a:pt x="18505" y="14015"/>
                    <a:pt x="9525" y="9525"/>
                  </a:cubicBezTo>
                  <a:cubicBezTo>
                    <a:pt x="5509" y="7517"/>
                    <a:pt x="3175" y="3175"/>
                    <a:pt x="0" y="0"/>
                  </a:cubicBezTo>
                </a:path>
              </a:pathLst>
            </a:custGeom>
            <a:noFill/>
            <a:ln w="57150">
              <a:solidFill>
                <a:srgbClr val="007AAE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008887"/>
            <a:ext cx="5052962" cy="113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38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/>
              <a:t>2. </a:t>
            </a:r>
            <a:r>
              <a:rPr lang="en-GB" sz="2800" dirty="0" err="1" smtClean="0"/>
              <a:t>GRTgaz</a:t>
            </a:r>
            <a:r>
              <a:rPr lang="en-GB" sz="2800" dirty="0" smtClean="0"/>
              <a:t> candidate projects for PCIs</a:t>
            </a:r>
            <a:endParaRPr lang="fr-FR" sz="2800" dirty="0"/>
          </a:p>
        </p:txBody>
      </p:sp>
      <p:cxnSp>
        <p:nvCxnSpPr>
          <p:cNvPr id="24" name="Connecteur droit 23"/>
          <p:cNvCxnSpPr/>
          <p:nvPr/>
        </p:nvCxnSpPr>
        <p:spPr bwMode="auto">
          <a:xfrm>
            <a:off x="6804248" y="5733256"/>
            <a:ext cx="0" cy="216024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451" t="511" r="451" b="511"/>
          <a:stretch>
            <a:fillRect/>
          </a:stretch>
        </p:blipFill>
        <p:spPr bwMode="auto">
          <a:xfrm>
            <a:off x="1646765" y="863805"/>
            <a:ext cx="5953012" cy="525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6"/>
          <p:cNvCxnSpPr/>
          <p:nvPr/>
        </p:nvCxnSpPr>
        <p:spPr bwMode="auto">
          <a:xfrm flipH="1">
            <a:off x="5292080" y="4365104"/>
            <a:ext cx="144016" cy="7920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Connecteur droit 10"/>
          <p:cNvCxnSpPr/>
          <p:nvPr/>
        </p:nvCxnSpPr>
        <p:spPr bwMode="auto">
          <a:xfrm flipH="1">
            <a:off x="5436096" y="3717032"/>
            <a:ext cx="216024" cy="5760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Connecteur droit 12"/>
          <p:cNvCxnSpPr/>
          <p:nvPr/>
        </p:nvCxnSpPr>
        <p:spPr bwMode="auto">
          <a:xfrm flipH="1">
            <a:off x="5652120" y="2852936"/>
            <a:ext cx="72008" cy="7920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Connecteur droit 14"/>
          <p:cNvCxnSpPr/>
          <p:nvPr/>
        </p:nvCxnSpPr>
        <p:spPr bwMode="auto">
          <a:xfrm flipH="1">
            <a:off x="5868144" y="1916832"/>
            <a:ext cx="216024" cy="21602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4499992" y="5085184"/>
            <a:ext cx="144016" cy="144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860032" y="4941168"/>
            <a:ext cx="144016" cy="144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292080" y="5157192"/>
            <a:ext cx="144016" cy="144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580112" y="3573016"/>
            <a:ext cx="144016" cy="144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364088" y="4221088"/>
            <a:ext cx="144016" cy="144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652120" y="2780928"/>
            <a:ext cx="144016" cy="144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516216" y="2996952"/>
            <a:ext cx="144016" cy="144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25" name="Connecteur droit 24"/>
          <p:cNvCxnSpPr/>
          <p:nvPr/>
        </p:nvCxnSpPr>
        <p:spPr bwMode="auto">
          <a:xfrm flipH="1">
            <a:off x="5796136" y="2564904"/>
            <a:ext cx="216024" cy="21602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4788024" y="1124744"/>
            <a:ext cx="144016" cy="144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699792" y="980728"/>
            <a:ext cx="2039084" cy="30777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400" b="0" dirty="0" smtClean="0">
                <a:solidFill>
                  <a:srgbClr val="FF0000"/>
                </a:solidFill>
              </a:rPr>
              <a:t>Adaptation L </a:t>
            </a:r>
            <a:r>
              <a:rPr lang="fr-FR" sz="1400" b="0" dirty="0" err="1" smtClean="0">
                <a:solidFill>
                  <a:srgbClr val="FF0000"/>
                </a:solidFill>
              </a:rPr>
              <a:t>gas</a:t>
            </a:r>
            <a:r>
              <a:rPr lang="fr-FR" sz="1400" b="0" dirty="0" smtClean="0">
                <a:solidFill>
                  <a:srgbClr val="FF0000"/>
                </a:solidFill>
              </a:rPr>
              <a:t> H </a:t>
            </a:r>
            <a:r>
              <a:rPr lang="fr-FR" sz="1400" b="0" dirty="0" err="1" smtClean="0">
                <a:solidFill>
                  <a:srgbClr val="FF0000"/>
                </a:solidFill>
              </a:rPr>
              <a:t>gas</a:t>
            </a:r>
            <a:endParaRPr lang="fr-FR" sz="1400" b="0" dirty="0" smtClean="0">
              <a:solidFill>
                <a:srgbClr val="FF0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788024" y="1628800"/>
            <a:ext cx="1178528" cy="30777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400" b="0" dirty="0" smtClean="0">
                <a:solidFill>
                  <a:srgbClr val="FF0000"/>
                </a:solidFill>
              </a:rPr>
              <a:t>Luxembourg</a:t>
            </a:r>
            <a:endParaRPr lang="fr-FR" b="0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732240" y="2924944"/>
            <a:ext cx="2044149" cy="30777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400" b="0" dirty="0" smtClean="0">
                <a:solidFill>
                  <a:srgbClr val="FF0000"/>
                </a:solidFill>
              </a:rPr>
              <a:t>Reverse flow CH </a:t>
            </a:r>
            <a:r>
              <a:rPr lang="fr-FR" sz="1400" b="0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fr-FR" sz="1400" b="0" dirty="0" smtClean="0">
                <a:solidFill>
                  <a:srgbClr val="FF0000"/>
                </a:solidFill>
              </a:rPr>
              <a:t> FR</a:t>
            </a:r>
            <a:endParaRPr lang="fr-FR" b="0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156176" y="2348880"/>
            <a:ext cx="2044149" cy="30777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400" b="0" dirty="0" smtClean="0">
                <a:solidFill>
                  <a:srgbClr val="FF0000"/>
                </a:solidFill>
              </a:rPr>
              <a:t>Reverse flow FR </a:t>
            </a:r>
            <a:r>
              <a:rPr lang="fr-FR" sz="1400" b="0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fr-FR" sz="1400" b="0" dirty="0" smtClean="0">
                <a:solidFill>
                  <a:srgbClr val="FF0000"/>
                </a:solidFill>
              </a:rPr>
              <a:t> GE</a:t>
            </a:r>
            <a:endParaRPr lang="fr-FR" b="0" dirty="0">
              <a:solidFill>
                <a:srgbClr val="FF000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283968" y="2996952"/>
            <a:ext cx="1246944" cy="30777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400" b="0" dirty="0" smtClean="0">
                <a:solidFill>
                  <a:srgbClr val="FF0000"/>
                </a:solidFill>
              </a:rPr>
              <a:t>Val de Saône</a:t>
            </a:r>
            <a:endParaRPr lang="fr-FR" b="0" dirty="0">
              <a:solidFill>
                <a:srgbClr val="FF000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4211960" y="3717032"/>
            <a:ext cx="1213537" cy="30777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400" b="0" dirty="0" smtClean="0">
                <a:solidFill>
                  <a:srgbClr val="FF0000"/>
                </a:solidFill>
              </a:rPr>
              <a:t>Arc Lyonnais</a:t>
            </a:r>
            <a:endParaRPr lang="fr-FR" b="0" dirty="0">
              <a:solidFill>
                <a:srgbClr val="FF00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5436096" y="4581128"/>
            <a:ext cx="702436" cy="30777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400" b="0" dirty="0" smtClean="0">
                <a:solidFill>
                  <a:srgbClr val="FF0000"/>
                </a:solidFill>
              </a:rPr>
              <a:t>Eridan</a:t>
            </a:r>
            <a:endParaRPr lang="fr-FR" b="0" dirty="0">
              <a:solidFill>
                <a:srgbClr val="FF000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3851920" y="4365104"/>
            <a:ext cx="1378904" cy="30777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400" b="0" dirty="0" smtClean="0">
                <a:solidFill>
                  <a:srgbClr val="FF0000"/>
                </a:solidFill>
              </a:rPr>
              <a:t>Gascogne Midi</a:t>
            </a:r>
            <a:endParaRPr lang="fr-FR" b="0" dirty="0">
              <a:solidFill>
                <a:srgbClr val="FF000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499992" y="5373216"/>
            <a:ext cx="712054" cy="30777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400" b="0" dirty="0" err="1" smtClean="0">
                <a:solidFill>
                  <a:srgbClr val="FF0000"/>
                </a:solidFill>
              </a:rPr>
              <a:t>Midcat</a:t>
            </a:r>
            <a:endParaRPr lang="fr-FR" b="0" dirty="0">
              <a:solidFill>
                <a:srgbClr val="FF0000"/>
              </a:solidFill>
            </a:endParaRPr>
          </a:p>
        </p:txBody>
      </p:sp>
      <p:cxnSp>
        <p:nvCxnSpPr>
          <p:cNvPr id="38" name="Connecteur droit avec flèche 37"/>
          <p:cNvCxnSpPr>
            <a:stCxn id="35" idx="2"/>
          </p:cNvCxnSpPr>
          <p:nvPr/>
        </p:nvCxnSpPr>
        <p:spPr bwMode="auto">
          <a:xfrm>
            <a:off x="4541372" y="4672881"/>
            <a:ext cx="30628" cy="340295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Connecteur droit avec flèche 38"/>
          <p:cNvCxnSpPr>
            <a:stCxn id="35" idx="2"/>
          </p:cNvCxnSpPr>
          <p:nvPr/>
        </p:nvCxnSpPr>
        <p:spPr bwMode="auto">
          <a:xfrm>
            <a:off x="4541372" y="4672881"/>
            <a:ext cx="750708" cy="412303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Connecteur droit avec flèche 41"/>
          <p:cNvCxnSpPr>
            <a:stCxn id="36" idx="0"/>
            <a:endCxn id="18" idx="2"/>
          </p:cNvCxnSpPr>
          <p:nvPr/>
        </p:nvCxnSpPr>
        <p:spPr bwMode="auto">
          <a:xfrm flipV="1">
            <a:off x="4856019" y="5085168"/>
            <a:ext cx="76021" cy="288048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Connecteur droit avec flèche 44"/>
          <p:cNvCxnSpPr>
            <a:stCxn id="36" idx="0"/>
            <a:endCxn id="19" idx="1"/>
          </p:cNvCxnSpPr>
          <p:nvPr/>
        </p:nvCxnSpPr>
        <p:spPr bwMode="auto">
          <a:xfrm flipV="1">
            <a:off x="4856019" y="5229192"/>
            <a:ext cx="436061" cy="144024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Connecteur droit 50"/>
          <p:cNvCxnSpPr/>
          <p:nvPr/>
        </p:nvCxnSpPr>
        <p:spPr bwMode="auto">
          <a:xfrm>
            <a:off x="7020272" y="5805264"/>
            <a:ext cx="0" cy="28803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ZoneTexte 52"/>
          <p:cNvSpPr txBox="1"/>
          <p:nvPr/>
        </p:nvSpPr>
        <p:spPr>
          <a:xfrm>
            <a:off x="7236296" y="5733256"/>
            <a:ext cx="861133" cy="30777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400" b="0" dirty="0" err="1" smtClean="0">
                <a:solidFill>
                  <a:srgbClr val="FF0000"/>
                </a:solidFill>
              </a:rPr>
              <a:t>Cyrénée</a:t>
            </a:r>
            <a:endParaRPr lang="fr-FR" b="0" dirty="0">
              <a:solidFill>
                <a:srgbClr val="FF0000"/>
              </a:solidFill>
            </a:endParaRPr>
          </a:p>
        </p:txBody>
      </p:sp>
      <p:cxnSp>
        <p:nvCxnSpPr>
          <p:cNvPr id="54" name="Connecteur droit avec flèche 53"/>
          <p:cNvCxnSpPr/>
          <p:nvPr/>
        </p:nvCxnSpPr>
        <p:spPr bwMode="auto">
          <a:xfrm flipH="1" flipV="1">
            <a:off x="5436096" y="5445224"/>
            <a:ext cx="144016" cy="432056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ZoneTexte 55"/>
          <p:cNvSpPr txBox="1"/>
          <p:nvPr/>
        </p:nvSpPr>
        <p:spPr>
          <a:xfrm>
            <a:off x="5724128" y="5517232"/>
            <a:ext cx="851515" cy="52322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400" b="0" i="1" dirty="0" err="1" smtClean="0">
                <a:solidFill>
                  <a:srgbClr val="FF0000"/>
                </a:solidFill>
              </a:rPr>
              <a:t>Fosmax</a:t>
            </a:r>
            <a:endParaRPr lang="fr-FR" sz="1400" b="0" i="1" dirty="0" smtClean="0">
              <a:solidFill>
                <a:srgbClr val="FF0000"/>
              </a:solidFill>
            </a:endParaRPr>
          </a:p>
          <a:p>
            <a:r>
              <a:rPr lang="fr-FR" sz="1400" b="0" i="1" dirty="0" smtClean="0">
                <a:solidFill>
                  <a:srgbClr val="FF0000"/>
                </a:solidFill>
              </a:rPr>
              <a:t>(Elengy)</a:t>
            </a:r>
            <a:endParaRPr lang="fr-FR" b="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08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/>
              <a:t>2. </a:t>
            </a:r>
            <a:r>
              <a:rPr lang="en-GB" sz="2800" dirty="0" err="1" smtClean="0"/>
              <a:t>GRTgaz</a:t>
            </a:r>
            <a:r>
              <a:rPr lang="en-GB" sz="2800" dirty="0" smtClean="0"/>
              <a:t> candidate projects for PCIs</a:t>
            </a:r>
            <a:endParaRPr lang="fr-FR" sz="2800" dirty="0"/>
          </a:p>
        </p:txBody>
      </p:sp>
      <p:cxnSp>
        <p:nvCxnSpPr>
          <p:cNvPr id="24" name="Connecteur droit 23"/>
          <p:cNvCxnSpPr/>
          <p:nvPr/>
        </p:nvCxnSpPr>
        <p:spPr bwMode="auto">
          <a:xfrm>
            <a:off x="6804248" y="5733256"/>
            <a:ext cx="0" cy="216024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591106" y="588095"/>
            <a:ext cx="8085350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just" defTabSz="33655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76250" lvl="1" indent="-285750" algn="just" defTabSz="336550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0000"/>
            </a:pPr>
            <a:r>
              <a:rPr lang="en-US" sz="1600" b="0" kern="0" dirty="0" smtClean="0"/>
              <a:t>GRTgaz will apply for the PCI status for the following projects :</a:t>
            </a:r>
          </a:p>
          <a:p>
            <a:pPr marL="476250" lvl="1" indent="-285750" algn="just" defTabSz="336550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1600" kern="0" dirty="0" smtClean="0"/>
              <a:t>Cluster 65</a:t>
            </a:r>
          </a:p>
          <a:p>
            <a:pPr marL="933450" lvl="2" indent="-285750" algn="just" defTabSz="336550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Ø"/>
            </a:pPr>
            <a:r>
              <a:rPr lang="en-US" sz="1600" kern="0" dirty="0" err="1" smtClean="0"/>
              <a:t>Fosmax</a:t>
            </a:r>
            <a:r>
              <a:rPr lang="en-US" sz="1600" kern="0" dirty="0" smtClean="0"/>
              <a:t> expansion (GRTgaz)</a:t>
            </a:r>
            <a:r>
              <a:rPr lang="en-US" sz="1600" b="0" kern="0" dirty="0" smtClean="0"/>
              <a:t> : Project is not candidate but is necessary for the project of Elengy and therefore to this cluster</a:t>
            </a:r>
          </a:p>
          <a:p>
            <a:pPr marL="933450" lvl="2" indent="-285750" algn="just" defTabSz="336550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Ø"/>
            </a:pPr>
            <a:r>
              <a:rPr lang="en-US" sz="1600" kern="0" dirty="0" err="1" smtClean="0"/>
              <a:t>Eridan</a:t>
            </a:r>
            <a:r>
              <a:rPr lang="en-US" sz="1600" kern="0" dirty="0" smtClean="0"/>
              <a:t> : </a:t>
            </a:r>
            <a:r>
              <a:rPr lang="en-US" sz="1600" b="0" kern="0" dirty="0" smtClean="0"/>
              <a:t>pipeline 220 km, adaptation interconnections St Martin and St </a:t>
            </a:r>
            <a:r>
              <a:rPr lang="en-US" sz="1600" b="0" kern="0" dirty="0" err="1" smtClean="0"/>
              <a:t>Avit</a:t>
            </a:r>
            <a:r>
              <a:rPr lang="en-US" sz="1600" b="0" kern="0" dirty="0" smtClean="0"/>
              <a:t>, enables flows from South to North</a:t>
            </a:r>
            <a:endParaRPr lang="en-US" sz="1600" kern="0" dirty="0" smtClean="0"/>
          </a:p>
          <a:p>
            <a:pPr marL="933450" lvl="2" indent="-285750" algn="just" defTabSz="336550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Ø"/>
            </a:pPr>
            <a:r>
              <a:rPr lang="en-US" sz="1600" kern="0" dirty="0" smtClean="0"/>
              <a:t>Arc Lyonnais</a:t>
            </a:r>
            <a:r>
              <a:rPr lang="en-US" sz="1600" b="0" kern="0" dirty="0" smtClean="0"/>
              <a:t>: pipeline 150 km, enables flows from South to North</a:t>
            </a:r>
            <a:endParaRPr lang="en-US" sz="1600" kern="0" dirty="0" smtClean="0"/>
          </a:p>
          <a:p>
            <a:pPr marL="476250" marR="0" lvl="1" indent="-285750" algn="just" defTabSz="33655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Ø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Cluster 64</a:t>
            </a:r>
          </a:p>
          <a:p>
            <a:pPr marL="933450" lvl="2" indent="-285750" algn="just" defTabSz="336550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Ø"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MIDCAT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: compression in St Martin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and Montpellier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  <a:p>
            <a:pPr marL="933450" lvl="2" indent="-285750" algn="just" defTabSz="336550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Ø"/>
            </a:pPr>
            <a:r>
              <a:rPr lang="en-US" sz="1600" kern="0" dirty="0" err="1" smtClean="0">
                <a:latin typeface="+mn-lt"/>
              </a:rPr>
              <a:t>Eridan</a:t>
            </a:r>
            <a:r>
              <a:rPr lang="en-US" sz="1600" kern="0" dirty="0" smtClean="0">
                <a:latin typeface="+mn-lt"/>
              </a:rPr>
              <a:t> </a:t>
            </a:r>
          </a:p>
          <a:p>
            <a:pPr marL="933450" lvl="2" indent="-285750" algn="just" defTabSz="336550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Ø"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Arc</a:t>
            </a:r>
            <a:r>
              <a:rPr kumimoji="0" lang="en-US" sz="16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Lyonnais</a:t>
            </a:r>
          </a:p>
          <a:p>
            <a:pPr marL="1390650" lvl="3" indent="-285750" algn="just" defTabSz="336550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Ø"/>
            </a:pPr>
            <a:r>
              <a:rPr lang="en-US" sz="1600" b="0" kern="0" dirty="0" smtClean="0">
                <a:latin typeface="+mn-lt"/>
              </a:rPr>
              <a:t>Proposition </a:t>
            </a:r>
            <a:r>
              <a:rPr lang="en-US" sz="1600" b="0" u="sng" kern="0" dirty="0" smtClean="0">
                <a:latin typeface="+mn-lt"/>
              </a:rPr>
              <a:t>under discussion</a:t>
            </a:r>
            <a:r>
              <a:rPr lang="en-US" sz="1600" b="0" kern="0" dirty="0" smtClean="0">
                <a:latin typeface="+mn-lt"/>
              </a:rPr>
              <a:t> to add Arc Lyonnais to this cluster, as it enables both flows from </a:t>
            </a:r>
            <a:r>
              <a:rPr lang="en-US" sz="1600" b="0" kern="0" dirty="0" err="1" smtClean="0">
                <a:latin typeface="+mn-lt"/>
              </a:rPr>
              <a:t>Fos</a:t>
            </a:r>
            <a:r>
              <a:rPr lang="en-US" sz="1600" b="0" kern="0" dirty="0" smtClean="0">
                <a:latin typeface="+mn-lt"/>
              </a:rPr>
              <a:t> and Spain</a:t>
            </a:r>
            <a:endParaRPr kumimoji="0" lang="en-US" sz="1600" b="0" i="0" u="none" strike="noStrike" kern="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  <a:p>
            <a:pPr marL="476250" marR="0" lvl="1" indent="-285750" algn="just" defTabSz="33655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908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/>
              <a:t>2. </a:t>
            </a:r>
            <a:r>
              <a:rPr lang="en-GB" sz="2800" dirty="0" err="1" smtClean="0"/>
              <a:t>GRTgaz</a:t>
            </a:r>
            <a:r>
              <a:rPr lang="en-GB" sz="2800" dirty="0" smtClean="0"/>
              <a:t> candidate projects for PCIs</a:t>
            </a:r>
            <a:endParaRPr lang="fr-FR" sz="2800" dirty="0"/>
          </a:p>
        </p:txBody>
      </p:sp>
      <p:cxnSp>
        <p:nvCxnSpPr>
          <p:cNvPr id="24" name="Connecteur droit 23"/>
          <p:cNvCxnSpPr/>
          <p:nvPr/>
        </p:nvCxnSpPr>
        <p:spPr bwMode="auto">
          <a:xfrm>
            <a:off x="6804248" y="5733256"/>
            <a:ext cx="0" cy="216024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591106" y="588094"/>
            <a:ext cx="8085350" cy="507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just" defTabSz="33655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76250" marR="0" lvl="1" indent="-285750" algn="just" defTabSz="33655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Ø"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Creation of a</a:t>
            </a:r>
            <a:r>
              <a:rPr kumimoji="0" lang="en-US" sz="16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single market place :</a:t>
            </a:r>
            <a:endParaRPr kumimoji="0" lang="en-US" sz="16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  <a:p>
            <a:pPr marL="933450" lvl="2" indent="-285750" algn="just" defTabSz="336550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Ø"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Val</a:t>
            </a:r>
            <a:r>
              <a:rPr kumimoji="0" lang="en-US" sz="16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de </a:t>
            </a:r>
            <a:r>
              <a:rPr kumimoji="0" lang="en-US" sz="160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Saône</a:t>
            </a:r>
            <a:r>
              <a:rPr kumimoji="0" lang="en-US" sz="16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</a:t>
            </a:r>
            <a:r>
              <a:rPr lang="en-US" sz="1600" b="0" kern="0" dirty="0" smtClean="0">
                <a:latin typeface="+mn-lt"/>
              </a:rPr>
              <a:t>: pipeline 200 km, 3 interconnections, 1 compression station</a:t>
            </a:r>
            <a:endParaRPr kumimoji="0" lang="en-US" sz="1600" b="0" i="0" u="none" strike="noStrike" kern="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  <a:p>
            <a:pPr marL="933450" lvl="2" indent="-285750" algn="just" defTabSz="336550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Ø"/>
            </a:pPr>
            <a:r>
              <a:rPr lang="en-US" sz="1600" kern="0" baseline="0" dirty="0" err="1" smtClean="0">
                <a:latin typeface="+mn-lt"/>
              </a:rPr>
              <a:t>Gascogne</a:t>
            </a:r>
            <a:r>
              <a:rPr lang="en-US" sz="1600" kern="0" dirty="0" smtClean="0">
                <a:latin typeface="+mn-lt"/>
              </a:rPr>
              <a:t> Midi : </a:t>
            </a:r>
            <a:r>
              <a:rPr lang="en-US" sz="1600" b="0" kern="0" dirty="0" smtClean="0">
                <a:latin typeface="+mn-lt"/>
              </a:rPr>
              <a:t>2 interconnections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  <a:p>
            <a:pPr marL="476250" lvl="1" indent="-285750" algn="just" defTabSz="336550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Ø"/>
            </a:pPr>
            <a:r>
              <a:rPr lang="en-US" sz="1600" kern="0" dirty="0" smtClean="0"/>
              <a:t>Reverse capacity from CH to FR at </a:t>
            </a:r>
            <a:r>
              <a:rPr lang="en-US" sz="1600" kern="0" dirty="0" err="1" smtClean="0"/>
              <a:t>Oltingue</a:t>
            </a:r>
            <a:r>
              <a:rPr lang="en-US" sz="1600" kern="0" dirty="0" smtClean="0"/>
              <a:t> : </a:t>
            </a:r>
            <a:r>
              <a:rPr lang="en-US" sz="1600" b="0" kern="0" dirty="0" smtClean="0"/>
              <a:t>with </a:t>
            </a:r>
            <a:r>
              <a:rPr lang="en-US" sz="1600" b="0" kern="0" dirty="0" err="1" smtClean="0"/>
              <a:t>Fluxswiss</a:t>
            </a:r>
            <a:r>
              <a:rPr lang="en-US" sz="1600" b="0" kern="0" dirty="0" smtClean="0"/>
              <a:t> and </a:t>
            </a:r>
            <a:r>
              <a:rPr lang="en-US" sz="1600" b="0" kern="0" dirty="0" err="1" smtClean="0"/>
              <a:t>Snam</a:t>
            </a:r>
            <a:endParaRPr lang="en-US" sz="1600" b="0" kern="0" dirty="0" smtClean="0"/>
          </a:p>
          <a:p>
            <a:pPr marL="933450" lvl="2" indent="-285750" algn="just" defTabSz="336550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Ø"/>
            </a:pPr>
            <a:r>
              <a:rPr lang="en-US" sz="1600" b="0" kern="0" dirty="0" smtClean="0"/>
              <a:t>Potential cluster with the German part (reverse flow on TENP)</a:t>
            </a:r>
          </a:p>
          <a:p>
            <a:pPr marL="476250" lvl="1" indent="-285750" algn="just" defTabSz="336550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1600" kern="0" dirty="0" smtClean="0"/>
              <a:t>Adaptation L-gas to H-gas : </a:t>
            </a:r>
          </a:p>
          <a:p>
            <a:pPr marL="933450" lvl="2" indent="-285750" algn="just" defTabSz="336550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Ø"/>
            </a:pPr>
            <a:r>
              <a:rPr lang="en-US" sz="1600" b="0" kern="0" dirty="0" smtClean="0"/>
              <a:t>with Storengy, </a:t>
            </a:r>
            <a:r>
              <a:rPr lang="en-US" sz="1600" b="0" kern="0" dirty="0" err="1" smtClean="0"/>
              <a:t>GrRD</a:t>
            </a:r>
            <a:r>
              <a:rPr lang="en-US" sz="1600" b="0" kern="0" dirty="0" smtClean="0"/>
              <a:t> and </a:t>
            </a:r>
            <a:r>
              <a:rPr lang="en-US" sz="1600" b="0" kern="0" dirty="0" err="1" smtClean="0"/>
              <a:t>Fluxys</a:t>
            </a:r>
            <a:endParaRPr lang="en-US" sz="1600" b="0" kern="0" dirty="0" smtClean="0"/>
          </a:p>
          <a:p>
            <a:pPr marL="933450" lvl="2" indent="-285750" algn="just" defTabSz="336550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Ø"/>
            </a:pPr>
            <a:r>
              <a:rPr lang="en-US" sz="1600" b="0" kern="0" dirty="0" smtClean="0"/>
              <a:t>Not modeled</a:t>
            </a:r>
          </a:p>
          <a:p>
            <a:pPr marL="476250" lvl="1" indent="-285750" algn="just" defTabSz="336550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1600" kern="0" dirty="0" smtClean="0"/>
              <a:t>Interconnection between France and Luxembourg : </a:t>
            </a:r>
            <a:r>
              <a:rPr lang="en-US" sz="1600" b="0" kern="0" dirty="0" smtClean="0"/>
              <a:t> with CREOS</a:t>
            </a:r>
            <a:endParaRPr lang="en-US" sz="1600" kern="0" dirty="0" smtClean="0"/>
          </a:p>
          <a:p>
            <a:pPr marL="476250" lvl="1" indent="-285750" algn="just" defTabSz="336550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1600" kern="0" dirty="0" smtClean="0"/>
              <a:t>New interconnection IT-FR to connect Corsica </a:t>
            </a:r>
            <a:r>
              <a:rPr lang="en-US" sz="1600" b="0" kern="0" dirty="0" smtClean="0"/>
              <a:t>(</a:t>
            </a:r>
            <a:r>
              <a:rPr lang="en-US" sz="1600" b="0" kern="0" dirty="0" err="1" smtClean="0"/>
              <a:t>Cyrénée</a:t>
            </a:r>
            <a:r>
              <a:rPr lang="en-US" sz="1600" b="0" kern="0" dirty="0" smtClean="0"/>
              <a:t>)</a:t>
            </a:r>
          </a:p>
          <a:p>
            <a:pPr marL="476250" lvl="1" indent="-285750" algn="just" defTabSz="336550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Ø"/>
            </a:pPr>
            <a:r>
              <a:rPr lang="en-US" sz="1600" kern="0" dirty="0" smtClean="0"/>
              <a:t>Reverse capacity from France to Germany at </a:t>
            </a:r>
            <a:r>
              <a:rPr lang="en-US" sz="1600" kern="0" dirty="0" err="1" smtClean="0"/>
              <a:t>Obergailbach</a:t>
            </a:r>
            <a:endParaRPr lang="en-US" sz="1600" kern="0" dirty="0" smtClean="0"/>
          </a:p>
          <a:p>
            <a:pPr marL="933450" lvl="2" indent="-285750" algn="just" defTabSz="336550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Ø"/>
            </a:pPr>
            <a:r>
              <a:rPr lang="en-US" sz="1600" b="0" kern="0" dirty="0" smtClean="0"/>
              <a:t>Modeling issue to be solved (mirror project missing)</a:t>
            </a:r>
          </a:p>
          <a:p>
            <a:pPr marL="476250" lvl="1" indent="-285750" algn="just" defTabSz="336550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Ø"/>
              <a:defRPr/>
            </a:pPr>
            <a:endParaRPr lang="en-US" sz="1600" kern="0" dirty="0" smtClean="0"/>
          </a:p>
          <a:p>
            <a:pPr marL="933450" lvl="2" indent="-285750" algn="just" defTabSz="336550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Ø"/>
            </a:pPr>
            <a:endParaRPr lang="en-US" sz="1600" kern="0" dirty="0" smtClean="0"/>
          </a:p>
          <a:p>
            <a:pPr marL="285750" marR="0" lvl="0" indent="-285750" algn="just" defTabSz="33655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Arial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76250" marR="0" lvl="1" indent="-285750" algn="just" defTabSz="33655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908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/>
              <a:t>3</a:t>
            </a:r>
            <a:r>
              <a:rPr lang="en-GB" sz="2800" dirty="0" smtClean="0"/>
              <a:t>. REN candidate projects for PCIs</a:t>
            </a:r>
            <a:endParaRPr lang="fr-FR" sz="2800" dirty="0"/>
          </a:p>
        </p:txBody>
      </p:sp>
      <p:grpSp>
        <p:nvGrpSpPr>
          <p:cNvPr id="2" name="Grupo 1"/>
          <p:cNvGrpSpPr/>
          <p:nvPr/>
        </p:nvGrpSpPr>
        <p:grpSpPr>
          <a:xfrm>
            <a:off x="1259632" y="764704"/>
            <a:ext cx="6156325" cy="5400000"/>
            <a:chOff x="1259632" y="764704"/>
            <a:chExt cx="6156325" cy="5400000"/>
          </a:xfrm>
        </p:grpSpPr>
        <p:pic>
          <p:nvPicPr>
            <p:cNvPr id="19" name="40 Imag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870818"/>
              <a:ext cx="6156325" cy="5293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upo 5"/>
            <p:cNvGrpSpPr/>
            <p:nvPr/>
          </p:nvGrpSpPr>
          <p:grpSpPr>
            <a:xfrm>
              <a:off x="1319238" y="4653136"/>
              <a:ext cx="5052962" cy="1478493"/>
              <a:chOff x="1403648" y="4530347"/>
              <a:chExt cx="5052962" cy="1478493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3648" y="4530347"/>
                <a:ext cx="5052962" cy="11309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" name="CaixaDeTexto 2"/>
              <p:cNvSpPr txBox="1"/>
              <p:nvPr/>
            </p:nvSpPr>
            <p:spPr>
              <a:xfrm>
                <a:off x="1763688" y="4960213"/>
                <a:ext cx="2574106" cy="2539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50" b="0" dirty="0" smtClean="0">
                    <a:solidFill>
                      <a:srgbClr val="000000"/>
                    </a:solidFill>
                    <a:latin typeface="Trebuchet MS" panose="020B0603020202020204" pitchFamily="34" charset="0"/>
                  </a:rPr>
                  <a:t>Pipeline </a:t>
                </a:r>
                <a:r>
                  <a:rPr lang="en-GB" sz="1050" b="0" dirty="0" err="1" smtClean="0">
                    <a:solidFill>
                      <a:srgbClr val="000000"/>
                    </a:solidFill>
                    <a:latin typeface="Trebuchet MS" panose="020B0603020202020204" pitchFamily="34" charset="0"/>
                  </a:rPr>
                  <a:t>Celorico</a:t>
                </a:r>
                <a:r>
                  <a:rPr lang="en-GB" sz="1050" b="0" dirty="0" smtClean="0">
                    <a:solidFill>
                      <a:srgbClr val="000000"/>
                    </a:solidFill>
                    <a:latin typeface="Trebuchet MS" panose="020B0603020202020204" pitchFamily="34" charset="0"/>
                  </a:rPr>
                  <a:t> – Spanish border</a:t>
                </a:r>
                <a:endParaRPr lang="en-GB" sz="1050" b="0" dirty="0">
                  <a:solidFill>
                    <a:srgbClr val="000000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25" name="CaixaDeTexto 24"/>
              <p:cNvSpPr txBox="1"/>
              <p:nvPr/>
            </p:nvSpPr>
            <p:spPr>
              <a:xfrm>
                <a:off x="1763688" y="5334962"/>
                <a:ext cx="2574106" cy="2539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PT" sz="1050" b="0" dirty="0" smtClean="0">
                    <a:solidFill>
                      <a:srgbClr val="000000"/>
                    </a:solidFill>
                    <a:latin typeface="Trebuchet MS" panose="020B0603020202020204" pitchFamily="34" charset="0"/>
                  </a:rPr>
                  <a:t>Cantanhede Compressor Station</a:t>
                </a:r>
                <a:endParaRPr lang="pt-PT" sz="1050" b="0" dirty="0">
                  <a:solidFill>
                    <a:srgbClr val="000000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26" name="CaixaDeTexto 25"/>
              <p:cNvSpPr txBox="1"/>
              <p:nvPr/>
            </p:nvSpPr>
            <p:spPr>
              <a:xfrm>
                <a:off x="4600276" y="4963296"/>
                <a:ext cx="418645" cy="2539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b="0" dirty="0" smtClean="0">
                    <a:solidFill>
                      <a:srgbClr val="000000"/>
                    </a:solidFill>
                    <a:latin typeface="Trebuchet MS" panose="020B0603020202020204" pitchFamily="34" charset="0"/>
                  </a:rPr>
                  <a:t>162</a:t>
                </a:r>
                <a:endParaRPr lang="en-GB" sz="1050" b="0" dirty="0">
                  <a:solidFill>
                    <a:srgbClr val="000000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27" name="CaixaDeTexto 26"/>
              <p:cNvSpPr txBox="1"/>
              <p:nvPr/>
            </p:nvSpPr>
            <p:spPr>
              <a:xfrm>
                <a:off x="5389117" y="4963296"/>
                <a:ext cx="418645" cy="2539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b="0" dirty="0" smtClean="0">
                    <a:solidFill>
                      <a:srgbClr val="000000"/>
                    </a:solidFill>
                    <a:latin typeface="Trebuchet MS" panose="020B0603020202020204" pitchFamily="34" charset="0"/>
                  </a:rPr>
                  <a:t>28</a:t>
                </a:r>
                <a:endParaRPr lang="en-GB" sz="1050" b="0" dirty="0">
                  <a:solidFill>
                    <a:srgbClr val="000000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28" name="CaixaDeTexto 27"/>
              <p:cNvSpPr txBox="1"/>
              <p:nvPr/>
            </p:nvSpPr>
            <p:spPr>
              <a:xfrm>
                <a:off x="5973807" y="4960428"/>
                <a:ext cx="418645" cy="2539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1050" b="0" dirty="0">
                  <a:solidFill>
                    <a:srgbClr val="000000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29" name="CaixaDeTexto 28"/>
              <p:cNvSpPr txBox="1"/>
              <p:nvPr/>
            </p:nvSpPr>
            <p:spPr>
              <a:xfrm>
                <a:off x="4657411" y="5334412"/>
                <a:ext cx="418645" cy="2539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1050" b="0" dirty="0">
                  <a:solidFill>
                    <a:srgbClr val="000000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30" name="CaixaDeTexto 29"/>
              <p:cNvSpPr txBox="1"/>
              <p:nvPr/>
            </p:nvSpPr>
            <p:spPr>
              <a:xfrm>
                <a:off x="5970807" y="5331346"/>
                <a:ext cx="418645" cy="2539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b="0" dirty="0" smtClean="0">
                    <a:solidFill>
                      <a:srgbClr val="000000"/>
                    </a:solidFill>
                    <a:latin typeface="Trebuchet MS" panose="020B0603020202020204" pitchFamily="34" charset="0"/>
                  </a:rPr>
                  <a:t>12</a:t>
                </a:r>
                <a:endParaRPr lang="en-GB" sz="1050" b="0" dirty="0">
                  <a:solidFill>
                    <a:srgbClr val="000000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31" name="CaixaDeTexto 30"/>
              <p:cNvSpPr txBox="1"/>
              <p:nvPr/>
            </p:nvSpPr>
            <p:spPr>
              <a:xfrm>
                <a:off x="5371776" y="5331147"/>
                <a:ext cx="418645" cy="2539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1050" b="0" dirty="0">
                  <a:solidFill>
                    <a:srgbClr val="000000"/>
                  </a:solidFill>
                  <a:latin typeface="Trebuchet MS" panose="020B0603020202020204" pitchFamily="34" charset="0"/>
                </a:endParaRPr>
              </a:p>
            </p:txBody>
          </p:sp>
          <p:grpSp>
            <p:nvGrpSpPr>
              <p:cNvPr id="5" name="Grupo 4"/>
              <p:cNvGrpSpPr/>
              <p:nvPr/>
            </p:nvGrpSpPr>
            <p:grpSpPr>
              <a:xfrm>
                <a:off x="1403648" y="5653297"/>
                <a:ext cx="5052962" cy="355543"/>
                <a:chOff x="1403648" y="5881769"/>
                <a:chExt cx="5052962" cy="355543"/>
              </a:xfrm>
            </p:grpSpPr>
            <p:pic>
              <p:nvPicPr>
                <p:cNvPr id="4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8561"/>
                <a:stretch/>
              </p:blipFill>
              <p:spPr bwMode="auto">
                <a:xfrm>
                  <a:off x="1403648" y="5881769"/>
                  <a:ext cx="5052962" cy="3555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6" name="CaixaDeTexto 35"/>
                <p:cNvSpPr txBox="1"/>
                <p:nvPr/>
              </p:nvSpPr>
              <p:spPr>
                <a:xfrm>
                  <a:off x="1763688" y="5932158"/>
                  <a:ext cx="2574106" cy="2539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50" b="0" dirty="0" smtClean="0">
                      <a:solidFill>
                        <a:srgbClr val="000000"/>
                      </a:solidFill>
                      <a:latin typeface="Trebuchet MS" panose="020B0603020202020204" pitchFamily="34" charset="0"/>
                    </a:rPr>
                    <a:t>Pipeline </a:t>
                  </a:r>
                  <a:r>
                    <a:rPr lang="en-GB" sz="1050" b="0" dirty="0" err="1" smtClean="0">
                      <a:solidFill>
                        <a:srgbClr val="000000"/>
                      </a:solidFill>
                      <a:latin typeface="Trebuchet MS" panose="020B0603020202020204" pitchFamily="34" charset="0"/>
                    </a:rPr>
                    <a:t>Cantanhede</a:t>
                  </a:r>
                  <a:r>
                    <a:rPr lang="en-GB" sz="1050" b="0" dirty="0" smtClean="0">
                      <a:solidFill>
                        <a:srgbClr val="000000"/>
                      </a:solidFill>
                      <a:latin typeface="Trebuchet MS" panose="020B0603020202020204" pitchFamily="34" charset="0"/>
                    </a:rPr>
                    <a:t> – </a:t>
                  </a:r>
                  <a:r>
                    <a:rPr lang="en-GB" sz="1050" b="0" dirty="0" err="1" smtClean="0">
                      <a:solidFill>
                        <a:srgbClr val="000000"/>
                      </a:solidFill>
                      <a:latin typeface="Trebuchet MS" panose="020B0603020202020204" pitchFamily="34" charset="0"/>
                    </a:rPr>
                    <a:t>Mangualde</a:t>
                  </a:r>
                  <a:endParaRPr lang="en-GB" sz="1050" b="0" dirty="0">
                    <a:solidFill>
                      <a:srgbClr val="000000"/>
                    </a:solidFill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37" name="CaixaDeTexto 36"/>
                <p:cNvSpPr txBox="1"/>
                <p:nvPr/>
              </p:nvSpPr>
              <p:spPr>
                <a:xfrm>
                  <a:off x="4600276" y="5935241"/>
                  <a:ext cx="418645" cy="2539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050" b="0" dirty="0" smtClean="0">
                      <a:solidFill>
                        <a:srgbClr val="000000"/>
                      </a:solidFill>
                      <a:latin typeface="Trebuchet MS" panose="020B0603020202020204" pitchFamily="34" charset="0"/>
                    </a:rPr>
                    <a:t>67</a:t>
                  </a:r>
                  <a:endParaRPr lang="en-GB" sz="1050" b="0" dirty="0">
                    <a:solidFill>
                      <a:srgbClr val="000000"/>
                    </a:solidFill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38" name="CaixaDeTexto 37"/>
                <p:cNvSpPr txBox="1"/>
                <p:nvPr/>
              </p:nvSpPr>
              <p:spPr>
                <a:xfrm>
                  <a:off x="5389117" y="5935241"/>
                  <a:ext cx="418645" cy="2539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050" b="0" dirty="0" smtClean="0">
                      <a:solidFill>
                        <a:srgbClr val="000000"/>
                      </a:solidFill>
                      <a:latin typeface="Trebuchet MS" panose="020B0603020202020204" pitchFamily="34" charset="0"/>
                    </a:rPr>
                    <a:t>28</a:t>
                  </a:r>
                  <a:endParaRPr lang="en-GB" sz="1050" b="0" dirty="0">
                    <a:solidFill>
                      <a:srgbClr val="000000"/>
                    </a:solidFill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39" name="CaixaDeTexto 38"/>
                <p:cNvSpPr txBox="1"/>
                <p:nvPr/>
              </p:nvSpPr>
              <p:spPr>
                <a:xfrm>
                  <a:off x="5973807" y="5932373"/>
                  <a:ext cx="418645" cy="2539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GB" sz="1050" b="0" dirty="0">
                    <a:solidFill>
                      <a:srgbClr val="000000"/>
                    </a:solidFill>
                    <a:latin typeface="Trebuchet MS" panose="020B0603020202020204" pitchFamily="34" charset="0"/>
                  </a:endParaRPr>
                </a:p>
              </p:txBody>
            </p:sp>
          </p:grpSp>
        </p:grpSp>
        <p:grpSp>
          <p:nvGrpSpPr>
            <p:cNvPr id="20" name="19 Grupo"/>
            <p:cNvGrpSpPr/>
            <p:nvPr/>
          </p:nvGrpSpPr>
          <p:grpSpPr>
            <a:xfrm>
              <a:off x="1396187" y="2535482"/>
              <a:ext cx="1501495" cy="3502157"/>
              <a:chOff x="-514942" y="1929025"/>
              <a:chExt cx="1827700" cy="4263012"/>
            </a:xfrm>
          </p:grpSpPr>
          <p:sp>
            <p:nvSpPr>
              <p:cNvPr id="22" name="Oval 56"/>
              <p:cNvSpPr>
                <a:spLocks noChangeAspect="1" noChangeArrowheads="1"/>
              </p:cNvSpPr>
              <p:nvPr/>
            </p:nvSpPr>
            <p:spPr bwMode="auto">
              <a:xfrm>
                <a:off x="184545" y="2129912"/>
                <a:ext cx="189066" cy="190800"/>
              </a:xfrm>
              <a:prstGeom prst="ellipse">
                <a:avLst/>
              </a:prstGeom>
              <a:solidFill>
                <a:srgbClr val="007AAE"/>
              </a:solidFill>
              <a:ln>
                <a:solidFill>
                  <a:srgbClr val="007AAE"/>
                </a:solidFill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lIns="0" tIns="0" rIns="0" bIns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_tradnl" sz="1200" b="1" dirty="0">
                    <a:latin typeface="Verdana" pitchFamily="34" charset="0"/>
                  </a:rPr>
                  <a:t>2</a:t>
                </a:r>
                <a:endParaRPr lang="es-ES" sz="1200" b="1" dirty="0">
                  <a:latin typeface="Verdana" pitchFamily="34" charset="0"/>
                </a:endParaRPr>
              </a:p>
            </p:txBody>
          </p:sp>
          <p:sp>
            <p:nvSpPr>
              <p:cNvPr id="23" name="22 Triángulo isósceles"/>
              <p:cNvSpPr/>
              <p:nvPr/>
            </p:nvSpPr>
            <p:spPr>
              <a:xfrm>
                <a:off x="292808" y="2320712"/>
                <a:ext cx="161607" cy="178601"/>
              </a:xfrm>
              <a:prstGeom prst="triangle">
                <a:avLst/>
              </a:prstGeom>
              <a:solidFill>
                <a:srgbClr val="007AAE"/>
              </a:solidFill>
              <a:ln>
                <a:solidFill>
                  <a:srgbClr val="007AAE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Oval 56"/>
              <p:cNvSpPr>
                <a:spLocks noChangeAspect="1" noChangeArrowheads="1"/>
              </p:cNvSpPr>
              <p:nvPr/>
            </p:nvSpPr>
            <p:spPr bwMode="auto">
              <a:xfrm>
                <a:off x="1123692" y="1929025"/>
                <a:ext cx="189066" cy="190800"/>
              </a:xfrm>
              <a:prstGeom prst="ellipse">
                <a:avLst/>
              </a:prstGeom>
              <a:solidFill>
                <a:srgbClr val="007AAE"/>
              </a:solidFill>
              <a:ln>
                <a:solidFill>
                  <a:srgbClr val="007AAE"/>
                </a:solidFill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lIns="0" tIns="0" rIns="0" bIns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_tradnl" sz="1200" b="1" dirty="0">
                    <a:latin typeface="Verdana" pitchFamily="34" charset="0"/>
                  </a:rPr>
                  <a:t>1</a:t>
                </a:r>
                <a:endParaRPr lang="es-ES" sz="1200" b="1" dirty="0">
                  <a:latin typeface="Verdana" pitchFamily="34" charset="0"/>
                </a:endParaRPr>
              </a:p>
            </p:txBody>
          </p:sp>
          <p:sp>
            <p:nvSpPr>
              <p:cNvPr id="16" name="Oval 56"/>
              <p:cNvSpPr>
                <a:spLocks noChangeAspect="1" noChangeArrowheads="1"/>
              </p:cNvSpPr>
              <p:nvPr/>
            </p:nvSpPr>
            <p:spPr bwMode="auto">
              <a:xfrm>
                <a:off x="537182" y="2129913"/>
                <a:ext cx="189066" cy="190798"/>
              </a:xfrm>
              <a:prstGeom prst="ellipse">
                <a:avLst/>
              </a:prstGeom>
              <a:solidFill>
                <a:srgbClr val="007AAE"/>
              </a:solidFill>
              <a:ln>
                <a:solidFill>
                  <a:srgbClr val="007AAE"/>
                </a:solidFill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lIns="0" tIns="0" rIns="0" bIns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_tradnl" sz="1200" dirty="0">
                    <a:latin typeface="Verdana" pitchFamily="34" charset="0"/>
                  </a:rPr>
                  <a:t>3</a:t>
                </a:r>
                <a:endParaRPr lang="es-ES" sz="1200" b="1" dirty="0">
                  <a:latin typeface="Verdana" pitchFamily="34" charset="0"/>
                </a:endParaRPr>
              </a:p>
            </p:txBody>
          </p:sp>
          <p:sp>
            <p:nvSpPr>
              <p:cNvPr id="53" name="Oval 56"/>
              <p:cNvSpPr>
                <a:spLocks noChangeAspect="1" noChangeArrowheads="1"/>
              </p:cNvSpPr>
              <p:nvPr/>
            </p:nvSpPr>
            <p:spPr bwMode="auto">
              <a:xfrm>
                <a:off x="-514942" y="6001239"/>
                <a:ext cx="189066" cy="190798"/>
              </a:xfrm>
              <a:prstGeom prst="ellipse">
                <a:avLst/>
              </a:prstGeom>
              <a:solidFill>
                <a:srgbClr val="007AAE"/>
              </a:solidFill>
              <a:ln>
                <a:solidFill>
                  <a:srgbClr val="007AAE"/>
                </a:solidFill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lIns="0" tIns="0" rIns="0" bIns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_tradnl" sz="1200" b="0" dirty="0">
                    <a:latin typeface="Verdana" pitchFamily="34" charset="0"/>
                  </a:rPr>
                  <a:t>3</a:t>
                </a:r>
                <a:endParaRPr lang="es-ES" sz="1200" b="0" dirty="0">
                  <a:latin typeface="Verdana" pitchFamily="34" charset="0"/>
                </a:endParaRPr>
              </a:p>
            </p:txBody>
          </p:sp>
        </p:grpSp>
        <p:sp>
          <p:nvSpPr>
            <p:cNvPr id="21" name="20 CuadroTexto"/>
            <p:cNvSpPr txBox="1"/>
            <p:nvPr/>
          </p:nvSpPr>
          <p:spPr>
            <a:xfrm>
              <a:off x="1274754" y="764704"/>
              <a:ext cx="6141203" cy="565417"/>
            </a:xfrm>
            <a:prstGeom prst="rect">
              <a:avLst/>
            </a:prstGeom>
            <a:solidFill>
              <a:srgbClr val="007AAE"/>
            </a:solidFill>
            <a:ln>
              <a:solidFill>
                <a:srgbClr val="007AAE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600" dirty="0" smtClean="0"/>
                <a:t>INFRASTRUCTURE PROJECTS ASSOCIATED TO THE </a:t>
              </a:r>
            </a:p>
            <a:p>
              <a:pPr algn="ctr"/>
              <a:r>
                <a:rPr lang="en-US" sz="1600" dirty="0" smtClean="0"/>
                <a:t>3</a:t>
              </a:r>
              <a:r>
                <a:rPr lang="en-US" sz="1600" baseline="30000" dirty="0" smtClean="0"/>
                <a:t>RD </a:t>
              </a:r>
              <a:r>
                <a:rPr lang="en-US" sz="1600" dirty="0" smtClean="0"/>
                <a:t>INTERCONNECTION SPAIN-PORTUGAL (Portugal)</a:t>
              </a:r>
              <a:endParaRPr lang="en-US" sz="1600" dirty="0"/>
            </a:p>
          </p:txBody>
        </p:sp>
        <p:sp>
          <p:nvSpPr>
            <p:cNvPr id="18" name="17 Forma libre"/>
            <p:cNvSpPr/>
            <p:nvPr/>
          </p:nvSpPr>
          <p:spPr>
            <a:xfrm rot="295621" flipV="1">
              <a:off x="2722990" y="2385749"/>
              <a:ext cx="457661" cy="559882"/>
            </a:xfrm>
            <a:custGeom>
              <a:avLst/>
              <a:gdLst>
                <a:gd name="connsiteX0" fmla="*/ 371475 w 371475"/>
                <a:gd name="connsiteY0" fmla="*/ 304800 h 304800"/>
                <a:gd name="connsiteX1" fmla="*/ 323850 w 371475"/>
                <a:gd name="connsiteY1" fmla="*/ 276225 h 304800"/>
                <a:gd name="connsiteX2" fmla="*/ 314325 w 371475"/>
                <a:gd name="connsiteY2" fmla="*/ 247650 h 304800"/>
                <a:gd name="connsiteX3" fmla="*/ 266700 w 371475"/>
                <a:gd name="connsiteY3" fmla="*/ 190500 h 304800"/>
                <a:gd name="connsiteX4" fmla="*/ 238125 w 371475"/>
                <a:gd name="connsiteY4" fmla="*/ 180975 h 304800"/>
                <a:gd name="connsiteX5" fmla="*/ 142875 w 371475"/>
                <a:gd name="connsiteY5" fmla="*/ 85725 h 304800"/>
                <a:gd name="connsiteX6" fmla="*/ 76200 w 371475"/>
                <a:gd name="connsiteY6" fmla="*/ 28575 h 304800"/>
                <a:gd name="connsiteX7" fmla="*/ 38100 w 371475"/>
                <a:gd name="connsiteY7" fmla="*/ 19050 h 304800"/>
                <a:gd name="connsiteX8" fmla="*/ 9525 w 371475"/>
                <a:gd name="connsiteY8" fmla="*/ 9525 h 304800"/>
                <a:gd name="connsiteX9" fmla="*/ 0 w 371475"/>
                <a:gd name="connsiteY9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1475" h="304800">
                  <a:moveTo>
                    <a:pt x="371475" y="304800"/>
                  </a:moveTo>
                  <a:cubicBezTo>
                    <a:pt x="355600" y="295275"/>
                    <a:pt x="336941" y="289316"/>
                    <a:pt x="323850" y="276225"/>
                  </a:cubicBezTo>
                  <a:cubicBezTo>
                    <a:pt x="316750" y="269125"/>
                    <a:pt x="318815" y="256630"/>
                    <a:pt x="314325" y="247650"/>
                  </a:cubicBezTo>
                  <a:cubicBezTo>
                    <a:pt x="305540" y="230079"/>
                    <a:pt x="282499" y="201033"/>
                    <a:pt x="266700" y="190500"/>
                  </a:cubicBezTo>
                  <a:cubicBezTo>
                    <a:pt x="258346" y="184931"/>
                    <a:pt x="247650" y="184150"/>
                    <a:pt x="238125" y="180975"/>
                  </a:cubicBezTo>
                  <a:cubicBezTo>
                    <a:pt x="136525" y="28575"/>
                    <a:pt x="269875" y="212725"/>
                    <a:pt x="142875" y="85725"/>
                  </a:cubicBezTo>
                  <a:cubicBezTo>
                    <a:pt x="123811" y="66661"/>
                    <a:pt x="100638" y="40794"/>
                    <a:pt x="76200" y="28575"/>
                  </a:cubicBezTo>
                  <a:cubicBezTo>
                    <a:pt x="64491" y="22721"/>
                    <a:pt x="50687" y="22646"/>
                    <a:pt x="38100" y="19050"/>
                  </a:cubicBezTo>
                  <a:cubicBezTo>
                    <a:pt x="28446" y="16292"/>
                    <a:pt x="18505" y="14015"/>
                    <a:pt x="9525" y="9525"/>
                  </a:cubicBezTo>
                  <a:cubicBezTo>
                    <a:pt x="5509" y="7517"/>
                    <a:pt x="3175" y="3175"/>
                    <a:pt x="0" y="0"/>
                  </a:cubicBezTo>
                </a:path>
              </a:pathLst>
            </a:custGeom>
            <a:noFill/>
            <a:ln w="57150">
              <a:solidFill>
                <a:srgbClr val="007AAE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17 Forma libre"/>
            <p:cNvSpPr/>
            <p:nvPr/>
          </p:nvSpPr>
          <p:spPr>
            <a:xfrm rot="295621" flipV="1">
              <a:off x="2193966" y="2937591"/>
              <a:ext cx="288451" cy="45719"/>
            </a:xfrm>
            <a:custGeom>
              <a:avLst/>
              <a:gdLst>
                <a:gd name="connsiteX0" fmla="*/ 371475 w 371475"/>
                <a:gd name="connsiteY0" fmla="*/ 304800 h 304800"/>
                <a:gd name="connsiteX1" fmla="*/ 323850 w 371475"/>
                <a:gd name="connsiteY1" fmla="*/ 276225 h 304800"/>
                <a:gd name="connsiteX2" fmla="*/ 314325 w 371475"/>
                <a:gd name="connsiteY2" fmla="*/ 247650 h 304800"/>
                <a:gd name="connsiteX3" fmla="*/ 266700 w 371475"/>
                <a:gd name="connsiteY3" fmla="*/ 190500 h 304800"/>
                <a:gd name="connsiteX4" fmla="*/ 238125 w 371475"/>
                <a:gd name="connsiteY4" fmla="*/ 180975 h 304800"/>
                <a:gd name="connsiteX5" fmla="*/ 142875 w 371475"/>
                <a:gd name="connsiteY5" fmla="*/ 85725 h 304800"/>
                <a:gd name="connsiteX6" fmla="*/ 76200 w 371475"/>
                <a:gd name="connsiteY6" fmla="*/ 28575 h 304800"/>
                <a:gd name="connsiteX7" fmla="*/ 38100 w 371475"/>
                <a:gd name="connsiteY7" fmla="*/ 19050 h 304800"/>
                <a:gd name="connsiteX8" fmla="*/ 9525 w 371475"/>
                <a:gd name="connsiteY8" fmla="*/ 9525 h 304800"/>
                <a:gd name="connsiteX9" fmla="*/ 0 w 371475"/>
                <a:gd name="connsiteY9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1475" h="304800">
                  <a:moveTo>
                    <a:pt x="371475" y="304800"/>
                  </a:moveTo>
                  <a:cubicBezTo>
                    <a:pt x="355600" y="295275"/>
                    <a:pt x="336941" y="289316"/>
                    <a:pt x="323850" y="276225"/>
                  </a:cubicBezTo>
                  <a:cubicBezTo>
                    <a:pt x="316750" y="269125"/>
                    <a:pt x="318815" y="256630"/>
                    <a:pt x="314325" y="247650"/>
                  </a:cubicBezTo>
                  <a:cubicBezTo>
                    <a:pt x="305540" y="230079"/>
                    <a:pt x="282499" y="201033"/>
                    <a:pt x="266700" y="190500"/>
                  </a:cubicBezTo>
                  <a:cubicBezTo>
                    <a:pt x="258346" y="184931"/>
                    <a:pt x="247650" y="184150"/>
                    <a:pt x="238125" y="180975"/>
                  </a:cubicBezTo>
                  <a:cubicBezTo>
                    <a:pt x="136525" y="28575"/>
                    <a:pt x="269875" y="212725"/>
                    <a:pt x="142875" y="85725"/>
                  </a:cubicBezTo>
                  <a:cubicBezTo>
                    <a:pt x="123811" y="66661"/>
                    <a:pt x="100638" y="40794"/>
                    <a:pt x="76200" y="28575"/>
                  </a:cubicBezTo>
                  <a:cubicBezTo>
                    <a:pt x="64491" y="22721"/>
                    <a:pt x="50687" y="22646"/>
                    <a:pt x="38100" y="19050"/>
                  </a:cubicBezTo>
                  <a:cubicBezTo>
                    <a:pt x="28446" y="16292"/>
                    <a:pt x="18505" y="14015"/>
                    <a:pt x="9525" y="9525"/>
                  </a:cubicBezTo>
                  <a:cubicBezTo>
                    <a:pt x="5509" y="7517"/>
                    <a:pt x="3175" y="3175"/>
                    <a:pt x="0" y="0"/>
                  </a:cubicBezTo>
                </a:path>
              </a:pathLst>
            </a:custGeom>
            <a:noFill/>
            <a:ln w="57150">
              <a:solidFill>
                <a:srgbClr val="007AAE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/>
          <p:cNvSpPr/>
          <p:nvPr/>
        </p:nvSpPr>
        <p:spPr bwMode="auto">
          <a:xfrm>
            <a:off x="1907704" y="6264293"/>
            <a:ext cx="914400" cy="9144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pt-PT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90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/>
              <a:t>3</a:t>
            </a:r>
            <a:r>
              <a:rPr lang="en-GB" sz="2800" dirty="0" smtClean="0"/>
              <a:t>. REN candidate projects for PCIs</a:t>
            </a:r>
            <a:endParaRPr lang="fr-FR" sz="2800" dirty="0"/>
          </a:p>
        </p:txBody>
      </p:sp>
      <p:sp>
        <p:nvSpPr>
          <p:cNvPr id="10" name="Oval 9"/>
          <p:cNvSpPr/>
          <p:nvPr/>
        </p:nvSpPr>
        <p:spPr bwMode="auto">
          <a:xfrm>
            <a:off x="1907704" y="6264293"/>
            <a:ext cx="914400" cy="9144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pt-PT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2" name="Rectangle 3"/>
          <p:cNvSpPr>
            <a:spLocks noGrp="1" noChangeArrowheads="1"/>
          </p:cNvSpPr>
          <p:nvPr>
            <p:ph idx="1"/>
          </p:nvPr>
        </p:nvSpPr>
        <p:spPr>
          <a:xfrm>
            <a:off x="591106" y="1252438"/>
            <a:ext cx="8085350" cy="4408810"/>
          </a:xfrm>
        </p:spPr>
        <p:txBody>
          <a:bodyPr/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REN will apply for the </a:t>
            </a:r>
            <a:r>
              <a:rPr lang="en-US" sz="1800" b="1" dirty="0" smtClean="0"/>
              <a:t>2</a:t>
            </a:r>
            <a:r>
              <a:rPr lang="en-US" sz="1800" b="1" baseline="30000" dirty="0" smtClean="0"/>
              <a:t>nd</a:t>
            </a:r>
            <a:r>
              <a:rPr lang="en-US" sz="1800" b="1" dirty="0" smtClean="0"/>
              <a:t> list of PCI </a:t>
            </a:r>
            <a:r>
              <a:rPr lang="en-US" sz="1800" dirty="0" smtClean="0"/>
              <a:t>with </a:t>
            </a:r>
            <a:r>
              <a:rPr lang="en-US" sz="1800" dirty="0"/>
              <a:t>the </a:t>
            </a:r>
            <a:r>
              <a:rPr lang="en-US" sz="1800" dirty="0" smtClean="0"/>
              <a:t>project </a:t>
            </a:r>
            <a:r>
              <a:rPr lang="en-US" sz="1800" b="1" dirty="0" smtClean="0"/>
              <a:t>3</a:t>
            </a:r>
            <a:r>
              <a:rPr lang="en-US" sz="1800" b="1" baseline="30000" dirty="0" smtClean="0"/>
              <a:t>rd</a:t>
            </a:r>
            <a:r>
              <a:rPr lang="en-US" sz="1800" b="1" dirty="0" smtClean="0"/>
              <a:t> Interconnection between Portugal and Spain</a:t>
            </a:r>
            <a:r>
              <a:rPr lang="en-US" sz="1800" dirty="0" smtClean="0"/>
              <a:t>, that will </a:t>
            </a:r>
            <a:r>
              <a:rPr lang="en-US" sz="1800" dirty="0"/>
              <a:t>be included in the </a:t>
            </a:r>
            <a:r>
              <a:rPr lang="en-US" sz="1800" b="1" dirty="0"/>
              <a:t>next </a:t>
            </a:r>
            <a:r>
              <a:rPr lang="en-US" sz="1800" b="1" dirty="0" smtClean="0"/>
              <a:t>TYNDP.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On a first stage (1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phase), the </a:t>
            </a:r>
            <a:r>
              <a:rPr lang="en-US" sz="1800" dirty="0"/>
              <a:t>project </a:t>
            </a:r>
            <a:r>
              <a:rPr lang="en-US" sz="1800" dirty="0" smtClean="0"/>
              <a:t>increases </a:t>
            </a:r>
            <a:r>
              <a:rPr lang="en-US" sz="1800" dirty="0"/>
              <a:t>the </a:t>
            </a:r>
            <a:r>
              <a:rPr lang="en-US" sz="1800" b="1" dirty="0"/>
              <a:t>security of supply in the Portuguese </a:t>
            </a:r>
            <a:r>
              <a:rPr lang="en-US" sz="1800" dirty="0"/>
              <a:t>gas system and facilitates the </a:t>
            </a:r>
            <a:r>
              <a:rPr lang="en-US" sz="1800" b="1" dirty="0"/>
              <a:t>integration of the Portuguese market at Iberian and European level</a:t>
            </a:r>
            <a:r>
              <a:rPr lang="en-US" sz="1800" dirty="0"/>
              <a:t>, improving </a:t>
            </a:r>
            <a:r>
              <a:rPr lang="en-US" sz="1800" b="1" dirty="0"/>
              <a:t>competition</a:t>
            </a:r>
            <a:r>
              <a:rPr lang="en-US" sz="1800" dirty="0"/>
              <a:t> and providing shippers with access to </a:t>
            </a:r>
            <a:r>
              <a:rPr lang="en-US" sz="1800" b="1" dirty="0"/>
              <a:t>alternative balancing </a:t>
            </a:r>
            <a:r>
              <a:rPr lang="en-US" sz="1800" b="1" dirty="0" smtClean="0"/>
              <a:t>gas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The increase of capacity associated to the next stages of the project (</a:t>
            </a:r>
            <a:r>
              <a:rPr lang="en-US" sz="1800" dirty="0"/>
              <a:t>2</a:t>
            </a:r>
            <a:r>
              <a:rPr lang="en-US" sz="1800" baseline="30000" dirty="0"/>
              <a:t>nd</a:t>
            </a:r>
            <a:r>
              <a:rPr lang="en-US" sz="1800" dirty="0"/>
              <a:t> and 3</a:t>
            </a:r>
            <a:r>
              <a:rPr lang="en-US" sz="1800" baseline="30000" dirty="0"/>
              <a:t>rd</a:t>
            </a:r>
            <a:r>
              <a:rPr lang="en-US" sz="1800" dirty="0"/>
              <a:t> phases</a:t>
            </a:r>
            <a:r>
              <a:rPr lang="en-US" sz="1800" dirty="0" smtClean="0"/>
              <a:t>), </a:t>
            </a:r>
            <a:r>
              <a:rPr lang="en-US" sz="1800" dirty="0"/>
              <a:t>linked and supplemented with the development of </a:t>
            </a:r>
            <a:r>
              <a:rPr lang="en-US" sz="1800" dirty="0" err="1"/>
              <a:t>Midcat</a:t>
            </a:r>
            <a:r>
              <a:rPr lang="en-US" sz="1800" dirty="0"/>
              <a:t> and with the projects merging  </a:t>
            </a:r>
            <a:r>
              <a:rPr lang="en-US" sz="1800" dirty="0" err="1"/>
              <a:t>GRTgaz</a:t>
            </a:r>
            <a:r>
              <a:rPr lang="en-US" sz="1800" dirty="0"/>
              <a:t> North and South zones, </a:t>
            </a:r>
            <a:r>
              <a:rPr lang="en-US" sz="1800" dirty="0" smtClean="0"/>
              <a:t>will contribute </a:t>
            </a:r>
            <a:r>
              <a:rPr lang="en-US" sz="1800" dirty="0"/>
              <a:t>to the strategic concept of the </a:t>
            </a:r>
            <a:r>
              <a:rPr lang="en-US" sz="1800" b="1" dirty="0"/>
              <a:t>North-South Corridor in Western </a:t>
            </a:r>
            <a:r>
              <a:rPr lang="en-US" sz="1800" b="1" dirty="0" smtClean="0"/>
              <a:t>Europe</a:t>
            </a:r>
            <a:r>
              <a:rPr lang="en-US" sz="1800" dirty="0" smtClean="0"/>
              <a:t> and it </a:t>
            </a:r>
            <a:r>
              <a:rPr lang="en-US" sz="1800" dirty="0"/>
              <a:t>opens possibilities of arbitrage between the different European gas sources. 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62736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591106" y="908720"/>
            <a:ext cx="8085350" cy="4768850"/>
          </a:xfrm>
        </p:spPr>
        <p:txBody>
          <a:bodyPr/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TIGF will apply for the PCI status for the two following projects :</a:t>
            </a:r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b="1" dirty="0" smtClean="0"/>
              <a:t>MIDCAT</a:t>
            </a:r>
            <a:r>
              <a:rPr lang="en-US" sz="1600" dirty="0" smtClean="0"/>
              <a:t> : third interconnection point between Spain and France </a:t>
            </a:r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b="1" dirty="0" err="1" smtClean="0"/>
              <a:t>Gascogne</a:t>
            </a:r>
            <a:r>
              <a:rPr lang="en-US" sz="1600" b="1" dirty="0" smtClean="0"/>
              <a:t>-Midi </a:t>
            </a:r>
            <a:r>
              <a:rPr lang="en-US" sz="1600" dirty="0" smtClean="0"/>
              <a:t>: first step to allow the creation of a single market place in France</a:t>
            </a:r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n-US" sz="1400" dirty="0" smtClean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The aim of these two projects is to contribute to the creation of the North – South corridor in western Europe and to bring fluidity to the market, as foreseen in the regulation 347/2013.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These two projects will be included in the next TYNDP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</a:pPr>
            <a:endParaRPr lang="en-US" sz="1800" dirty="0"/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/>
              <a:t>4</a:t>
            </a:r>
            <a:r>
              <a:rPr lang="en-GB" sz="2800" dirty="0"/>
              <a:t>. </a:t>
            </a:r>
            <a:r>
              <a:rPr lang="en-GB" sz="2800" dirty="0" smtClean="0"/>
              <a:t>TIGF candidate </a:t>
            </a:r>
            <a:r>
              <a:rPr lang="en-GB" sz="2800" dirty="0"/>
              <a:t>projects for PCIs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94350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591106" y="908720"/>
            <a:ext cx="8085350" cy="4768850"/>
          </a:xfrm>
        </p:spPr>
        <p:txBody>
          <a:bodyPr/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MIDCAT, on TIGF’s side, is composed of </a:t>
            </a:r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400" dirty="0" smtClean="0"/>
              <a:t>Pipeline between Spanish border and compression station of </a:t>
            </a:r>
            <a:r>
              <a:rPr lang="en-US" sz="1400" dirty="0" err="1" smtClean="0"/>
              <a:t>Barbaira</a:t>
            </a:r>
            <a:r>
              <a:rPr lang="en-US" sz="1400" dirty="0" smtClean="0"/>
              <a:t> (120kms)</a:t>
            </a:r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400" dirty="0" smtClean="0"/>
              <a:t>Reinforcement of compression station at </a:t>
            </a:r>
            <a:r>
              <a:rPr lang="en-US" sz="1400" dirty="0" err="1" smtClean="0"/>
              <a:t>Barbaira</a:t>
            </a:r>
            <a:r>
              <a:rPr lang="en-US" sz="1400" dirty="0" smtClean="0"/>
              <a:t> (10MW)</a:t>
            </a:r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400" dirty="0" smtClean="0"/>
              <a:t>Pipeline between </a:t>
            </a:r>
            <a:r>
              <a:rPr lang="en-US" sz="1400" dirty="0" err="1" smtClean="0"/>
              <a:t>Lupiac</a:t>
            </a:r>
            <a:r>
              <a:rPr lang="en-US" sz="1400" dirty="0" smtClean="0"/>
              <a:t> and </a:t>
            </a:r>
            <a:r>
              <a:rPr lang="en-US" sz="1400" dirty="0" err="1" smtClean="0"/>
              <a:t>Barran</a:t>
            </a:r>
            <a:r>
              <a:rPr lang="en-US" sz="1400" dirty="0" smtClean="0"/>
              <a:t> (28kms)</a:t>
            </a:r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400" dirty="0" err="1" smtClean="0"/>
              <a:t>Midcat</a:t>
            </a:r>
            <a:r>
              <a:rPr lang="en-US" sz="1400" dirty="0" smtClean="0"/>
              <a:t> project also implies </a:t>
            </a:r>
            <a:r>
              <a:rPr lang="en-US" sz="1400" dirty="0" err="1" smtClean="0"/>
              <a:t>GRTgaz</a:t>
            </a:r>
            <a:r>
              <a:rPr lang="en-US" sz="1400" dirty="0" smtClean="0"/>
              <a:t> in France and </a:t>
            </a:r>
            <a:r>
              <a:rPr lang="en-US" sz="1400" dirty="0" err="1" smtClean="0"/>
              <a:t>Enagas</a:t>
            </a:r>
            <a:r>
              <a:rPr lang="en-US" sz="1400" dirty="0" smtClean="0"/>
              <a:t> in Spain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</a:pPr>
            <a:endParaRPr lang="en-US" sz="1800" dirty="0"/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/>
              <a:t>4</a:t>
            </a:r>
            <a:r>
              <a:rPr lang="en-GB" sz="2800" dirty="0"/>
              <a:t>. </a:t>
            </a:r>
            <a:r>
              <a:rPr lang="en-GB" sz="2800" dirty="0" smtClean="0"/>
              <a:t>TIGF candidate </a:t>
            </a:r>
            <a:r>
              <a:rPr lang="en-GB" sz="2800" dirty="0"/>
              <a:t>projects for PCIs</a:t>
            </a:r>
            <a:endParaRPr lang="fr-FR" sz="2800" dirty="0"/>
          </a:p>
        </p:txBody>
      </p:sp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708920"/>
            <a:ext cx="540060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999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591106" y="908720"/>
            <a:ext cx="8085350" cy="4768850"/>
          </a:xfrm>
        </p:spPr>
        <p:txBody>
          <a:bodyPr/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 smtClean="0"/>
              <a:t>Gascogne</a:t>
            </a:r>
            <a:r>
              <a:rPr lang="en-US" sz="1800" dirty="0" smtClean="0"/>
              <a:t>-Midi is composed of</a:t>
            </a:r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400" dirty="0" smtClean="0"/>
              <a:t>Pipeline between </a:t>
            </a:r>
            <a:r>
              <a:rPr lang="en-US" sz="1400" dirty="0" err="1" smtClean="0"/>
              <a:t>Lussagnet</a:t>
            </a:r>
            <a:r>
              <a:rPr lang="en-US" sz="1400" dirty="0" smtClean="0"/>
              <a:t> and </a:t>
            </a:r>
            <a:r>
              <a:rPr lang="en-US" sz="1400" dirty="0" err="1" smtClean="0"/>
              <a:t>Barran</a:t>
            </a:r>
            <a:r>
              <a:rPr lang="en-US" sz="1400" dirty="0" smtClean="0"/>
              <a:t> (60kms)</a:t>
            </a:r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400" dirty="0" smtClean="0"/>
              <a:t>Reinforcement of compression station at </a:t>
            </a:r>
            <a:r>
              <a:rPr lang="en-US" sz="1400" dirty="0" err="1" smtClean="0"/>
              <a:t>Barbaira</a:t>
            </a:r>
            <a:r>
              <a:rPr lang="en-US" sz="1400" dirty="0" smtClean="0"/>
              <a:t> (5-7MW)</a:t>
            </a:r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400" dirty="0" smtClean="0"/>
              <a:t>A public consultation has been organized followed by a deliberation from the CRE (7 May 2014)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</a:pPr>
            <a:endParaRPr lang="en-US" sz="1800" dirty="0"/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/>
              <a:t>4</a:t>
            </a:r>
            <a:r>
              <a:rPr lang="en-GB" sz="2800" dirty="0"/>
              <a:t>. </a:t>
            </a:r>
            <a:r>
              <a:rPr lang="en-GB" sz="2800" dirty="0" smtClean="0"/>
              <a:t>TIGF candidate </a:t>
            </a:r>
            <a:r>
              <a:rPr lang="en-GB" sz="2800" dirty="0"/>
              <a:t>projects for PCIs</a:t>
            </a:r>
            <a:endParaRPr lang="fr-FR" sz="2800" dirty="0"/>
          </a:p>
        </p:txBody>
      </p:sp>
      <p:pic>
        <p:nvPicPr>
          <p:cNvPr id="5" name="Imag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636912"/>
            <a:ext cx="5832648" cy="345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190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2852936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US" sz="3200" dirty="0" smtClean="0">
                <a:solidFill>
                  <a:srgbClr val="2A4677"/>
                </a:solidFill>
              </a:rPr>
              <a:t>VIII.3</a:t>
            </a:r>
            <a:r>
              <a:rPr lang="en-US" sz="3200" dirty="0">
                <a:solidFill>
                  <a:srgbClr val="2A4677"/>
                </a:solidFill>
              </a:rPr>
              <a:t>	ENTSOG CBA methodology </a:t>
            </a:r>
            <a:endParaRPr lang="en-GB" sz="3200" dirty="0">
              <a:solidFill>
                <a:srgbClr val="2A46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870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591106" y="620688"/>
            <a:ext cx="8332788" cy="4768850"/>
          </a:xfrm>
        </p:spPr>
        <p:txBody>
          <a:bodyPr/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Regarding NC CAM and the </a:t>
            </a:r>
            <a:r>
              <a:rPr lang="en-US" sz="1800" dirty="0"/>
              <a:t>ENTSOG calendar since last </a:t>
            </a:r>
            <a:r>
              <a:rPr lang="en-US" sz="1800" dirty="0" smtClean="0"/>
              <a:t>September, Enagas, REN and TIGF are holding on </a:t>
            </a:r>
            <a:r>
              <a:rPr lang="en-US" sz="1800" b="1" dirty="0" smtClean="0"/>
              <a:t>rolling monthly capacity auctions</a:t>
            </a:r>
            <a:r>
              <a:rPr lang="en-US" sz="1800" dirty="0" smtClean="0"/>
              <a:t>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All the auctions have been carried out with </a:t>
            </a:r>
            <a:r>
              <a:rPr lang="en-US" sz="1800" b="1" dirty="0" smtClean="0"/>
              <a:t>no incidents</a:t>
            </a:r>
            <a:r>
              <a:rPr lang="en-US" sz="1800" dirty="0" smtClean="0"/>
              <a:t>. </a:t>
            </a:r>
            <a:r>
              <a:rPr lang="en-US" sz="1800" dirty="0" err="1" smtClean="0"/>
              <a:t>Prisma</a:t>
            </a:r>
            <a:r>
              <a:rPr lang="en-US" sz="1800" dirty="0" smtClean="0"/>
              <a:t> platform has run correctly.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There wasn’t enough demand in order to increase the price of the auctions. So every auctions closed at </a:t>
            </a:r>
            <a:r>
              <a:rPr lang="en-US" sz="1800" b="1" dirty="0" smtClean="0"/>
              <a:t>starting prices</a:t>
            </a:r>
            <a:r>
              <a:rPr lang="en-US" sz="1800" dirty="0" smtClean="0"/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The </a:t>
            </a:r>
            <a:r>
              <a:rPr lang="en-US" sz="1800" dirty="0"/>
              <a:t>flow from </a:t>
            </a:r>
            <a:r>
              <a:rPr lang="en-US" sz="1800" b="1" dirty="0"/>
              <a:t>Spain to Portugal </a:t>
            </a:r>
            <a:r>
              <a:rPr lang="en-US" sz="1800" dirty="0"/>
              <a:t>and </a:t>
            </a:r>
            <a:r>
              <a:rPr lang="en-US" sz="1800" b="1" dirty="0"/>
              <a:t>France to Spain </a:t>
            </a:r>
            <a:r>
              <a:rPr lang="en-US" sz="1800" dirty="0"/>
              <a:t>have seen some interest meaning there have been a </a:t>
            </a:r>
            <a:r>
              <a:rPr lang="en-US" sz="1800" b="1" dirty="0"/>
              <a:t>few </a:t>
            </a:r>
            <a:r>
              <a:rPr lang="en-US" sz="1800" b="1" dirty="0" smtClean="0"/>
              <a:t>bids</a:t>
            </a:r>
            <a:r>
              <a:rPr lang="en-US" sz="1800" dirty="0" smtClean="0"/>
              <a:t>.</a:t>
            </a:r>
            <a:endParaRPr lang="en-US" sz="1800" dirty="0" smtClean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 </a:t>
            </a:r>
            <a:r>
              <a:rPr lang="en-US" sz="1800" dirty="0"/>
              <a:t>The flow from </a:t>
            </a:r>
            <a:r>
              <a:rPr lang="en-US" sz="1800" b="1" dirty="0"/>
              <a:t>Spain to France </a:t>
            </a:r>
            <a:r>
              <a:rPr lang="en-US" sz="1800" dirty="0"/>
              <a:t>and </a:t>
            </a:r>
            <a:r>
              <a:rPr lang="en-US" sz="1800" b="1" dirty="0"/>
              <a:t>Portugal to Spain </a:t>
            </a:r>
            <a:r>
              <a:rPr lang="en-US" sz="1800" dirty="0"/>
              <a:t>have seen </a:t>
            </a:r>
            <a:r>
              <a:rPr lang="en-US" sz="1800" b="1" dirty="0"/>
              <a:t>no interest</a:t>
            </a:r>
            <a:r>
              <a:rPr lang="en-US" sz="1800" dirty="0"/>
              <a:t>.     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/>
              <a:t>1. Summary for the rolling monthly auctions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94281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591106" y="908720"/>
            <a:ext cx="8085350" cy="4768850"/>
          </a:xfrm>
        </p:spPr>
        <p:txBody>
          <a:bodyPr/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TIGF, </a:t>
            </a:r>
            <a:r>
              <a:rPr lang="en-US" sz="2000" dirty="0" err="1" smtClean="0"/>
              <a:t>Enagás</a:t>
            </a:r>
            <a:r>
              <a:rPr lang="en-US" sz="2000" dirty="0" smtClean="0"/>
              <a:t>, </a:t>
            </a:r>
            <a:r>
              <a:rPr lang="en-US" sz="2000" dirty="0" err="1" smtClean="0"/>
              <a:t>GRTgaz</a:t>
            </a:r>
            <a:r>
              <a:rPr lang="en-US" sz="2000" dirty="0" smtClean="0"/>
              <a:t> and REN participate actively in the CBA process of ENTSOG:</a:t>
            </a:r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smtClean="0"/>
              <a:t>ESW-CBA for the next TYNDP: participation to the </a:t>
            </a:r>
            <a:r>
              <a:rPr lang="en-US" sz="2000" dirty="0" err="1" smtClean="0"/>
              <a:t>NeMo</a:t>
            </a:r>
            <a:r>
              <a:rPr lang="en-US" sz="2000" dirty="0" smtClean="0"/>
              <a:t> KG</a:t>
            </a:r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smtClean="0"/>
              <a:t>PS-CBA for the evaluation of projects: participation during the session forecasted in January and February in Brussels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/>
              <a:t>1. CBA methodology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26483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</a:pPr>
            <a:r>
              <a:rPr lang="en-US" sz="1800" b="1" dirty="0" smtClean="0">
                <a:solidFill>
                  <a:schemeClr val="tx2"/>
                </a:solidFill>
              </a:rPr>
              <a:t>Energy  System Wide Cost-Benefit Analysis Methodology (ESW CBA)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ENTSOG has developed the methodology under Regulation 347/2013.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The ESW CBA is structured in 2 steps:</a:t>
            </a:r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TYNDP-step: to be applied by ENTSOG</a:t>
            </a:r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PS-step: to be applied by project promoters to individual projects (due to the time constrain, it will be ENTSOG who it is going to leader this step)</a:t>
            </a:r>
            <a:endParaRPr lang="en-US" sz="1800" dirty="0"/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/>
              <a:t>2. ENTSOG CBA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16077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1"/>
            <a:ext cx="7344816" cy="523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/>
              <a:t>3. ESW-CBA</a:t>
            </a:r>
            <a:endParaRPr lang="fr-FR" sz="2800" dirty="0"/>
          </a:p>
        </p:txBody>
      </p:sp>
      <p:sp>
        <p:nvSpPr>
          <p:cNvPr id="2" name="1 CuadroTexto"/>
          <p:cNvSpPr txBox="1"/>
          <p:nvPr/>
        </p:nvSpPr>
        <p:spPr>
          <a:xfrm>
            <a:off x="4572000" y="1455167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Lead </a:t>
            </a:r>
            <a:r>
              <a:rPr lang="es-ES" sz="1100" dirty="0" err="1" smtClean="0"/>
              <a:t>by</a:t>
            </a:r>
            <a:r>
              <a:rPr lang="es-ES" sz="1100" dirty="0" smtClean="0"/>
              <a:t> </a:t>
            </a:r>
            <a:r>
              <a:rPr lang="es-ES" sz="1100" dirty="0" err="1" smtClean="0"/>
              <a:t>Entsog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588589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/>
              <a:t>3. CBA role under PCI process</a:t>
            </a:r>
            <a:endParaRPr lang="fr-F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836712"/>
            <a:ext cx="4738607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423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/>
              <a:t>4. Common input data (TYNDP-step &amp; PS-step)</a:t>
            </a:r>
            <a:endParaRPr lang="fr-F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</a:pPr>
            <a:r>
              <a:rPr lang="en-US" sz="1800" b="1" dirty="0" smtClean="0">
                <a:solidFill>
                  <a:schemeClr val="tx2"/>
                </a:solidFill>
              </a:rPr>
              <a:t>Time horizon</a:t>
            </a:r>
            <a:r>
              <a:rPr lang="en-US" sz="1800" dirty="0" smtClean="0"/>
              <a:t>: 21-year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</a:pPr>
            <a:r>
              <a:rPr lang="en-US" sz="1800" b="1" dirty="0" smtClean="0">
                <a:solidFill>
                  <a:schemeClr val="tx2"/>
                </a:solidFill>
              </a:rPr>
              <a:t>List of input data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System-wide data: related to existing infrastructures, gas demand and supply, power </a:t>
            </a:r>
            <a:r>
              <a:rPr lang="en-US" sz="1800" dirty="0" smtClean="0"/>
              <a:t>generation </a:t>
            </a:r>
            <a:r>
              <a:rPr lang="en-US" sz="1800" dirty="0"/>
              <a:t>and coal.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Project-specific </a:t>
            </a:r>
            <a:r>
              <a:rPr lang="en-US" sz="1800" dirty="0"/>
              <a:t>data: related to each project as provided by its promoter and including:</a:t>
            </a:r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General </a:t>
            </a:r>
            <a:r>
              <a:rPr lang="en-US" sz="1600" dirty="0"/>
              <a:t>and technical data: as part of the call for infrastructure projects launched by </a:t>
            </a:r>
            <a:r>
              <a:rPr lang="en-US" sz="1600" dirty="0" smtClean="0"/>
              <a:t>ENTSOG </a:t>
            </a:r>
            <a:r>
              <a:rPr lang="en-US" sz="1600" dirty="0"/>
              <a:t>ahead of each TYNDP report </a:t>
            </a:r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Financial </a:t>
            </a:r>
            <a:r>
              <a:rPr lang="en-US" sz="1600" dirty="0"/>
              <a:t>data: used by the promoter in the last stage of the PS-Step (including CAPEX, </a:t>
            </a:r>
            <a:r>
              <a:rPr lang="en-US" sz="1600" dirty="0" smtClean="0"/>
              <a:t>OPEX</a:t>
            </a:r>
            <a:r>
              <a:rPr lang="en-US" sz="1600" dirty="0"/>
              <a:t>, Financial Discount Rate and Amortization period</a:t>
            </a:r>
            <a:r>
              <a:rPr lang="en-US" sz="16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71010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/>
              <a:t>4. Common input data: scenarios</a:t>
            </a:r>
            <a:endParaRPr lang="fr-F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591106" y="836712"/>
            <a:ext cx="8332788" cy="3960440"/>
          </a:xfrm>
        </p:spPr>
        <p:txBody>
          <a:bodyPr/>
          <a:lstStyle/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2"/>
                </a:solidFill>
              </a:rPr>
              <a:t>Global context</a:t>
            </a:r>
            <a:r>
              <a:rPr lang="en-US" sz="1800" dirty="0" smtClean="0">
                <a:solidFill>
                  <a:schemeClr val="tx2"/>
                </a:solidFill>
              </a:rPr>
              <a:t>:</a:t>
            </a:r>
          </a:p>
          <a:p>
            <a:pPr marL="476250" lvl="1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Green: “Gone green” projection in the UK Future Energy Scenarios (high prices of CO2 emissions and reduction of oil-price linkage)</a:t>
            </a:r>
          </a:p>
          <a:p>
            <a:pPr marL="476250" lvl="1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Grey: Current Policies Scenario from EIA WEO 2013 (low prices of CO2 and high energy prices)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2"/>
                </a:solidFill>
              </a:rPr>
              <a:t>Demand scenarios</a:t>
            </a:r>
            <a:r>
              <a:rPr lang="en-US" sz="1800" dirty="0" smtClean="0"/>
              <a:t>:</a:t>
            </a:r>
          </a:p>
          <a:p>
            <a:pPr marL="476250" lvl="1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Scenario </a:t>
            </a:r>
            <a:r>
              <a:rPr lang="en-US" sz="1600" dirty="0" smtClean="0"/>
              <a:t>A: </a:t>
            </a:r>
            <a:r>
              <a:rPr lang="en-US" sz="1600" dirty="0" err="1" smtClean="0"/>
              <a:t>favourable</a:t>
            </a:r>
            <a:r>
              <a:rPr lang="en-US" sz="1600" dirty="0" smtClean="0"/>
              <a:t> </a:t>
            </a:r>
            <a:r>
              <a:rPr lang="en-US" sz="1600" dirty="0"/>
              <a:t>economic and financial </a:t>
            </a:r>
            <a:r>
              <a:rPr lang="en-US" sz="1600" dirty="0" smtClean="0"/>
              <a:t>conditions</a:t>
            </a:r>
          </a:p>
          <a:p>
            <a:pPr marL="476250" lvl="1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Scenario B: non-</a:t>
            </a:r>
            <a:r>
              <a:rPr lang="en-US" sz="1600" dirty="0" err="1" smtClean="0"/>
              <a:t>favourable</a:t>
            </a:r>
            <a:r>
              <a:rPr lang="en-US" sz="1600" dirty="0" smtClean="0"/>
              <a:t> </a:t>
            </a:r>
            <a:r>
              <a:rPr lang="en-US" sz="1600" dirty="0"/>
              <a:t>economic and financial </a:t>
            </a:r>
            <a:r>
              <a:rPr lang="en-US" sz="1600" dirty="0" smtClean="0"/>
              <a:t>conditions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2"/>
                </a:solidFill>
              </a:rPr>
              <a:t>Supply scenarios</a:t>
            </a:r>
            <a:r>
              <a:rPr lang="en-US" sz="1800" dirty="0"/>
              <a:t>: for each supply </a:t>
            </a:r>
            <a:r>
              <a:rPr lang="en-US" sz="1800" dirty="0" smtClean="0"/>
              <a:t>source 3 </a:t>
            </a:r>
            <a:r>
              <a:rPr lang="en-US" sz="1800" dirty="0"/>
              <a:t>scenarios: </a:t>
            </a:r>
            <a:r>
              <a:rPr lang="en-US" sz="1600" dirty="0"/>
              <a:t>Minimum, Intermediate and Maximum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2"/>
                </a:solidFill>
              </a:rPr>
              <a:t>Climatic cases: </a:t>
            </a:r>
          </a:p>
          <a:p>
            <a:pPr marL="476250" lvl="1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Average summer day</a:t>
            </a:r>
          </a:p>
          <a:p>
            <a:pPr marL="476250" lvl="1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Average winter day</a:t>
            </a:r>
          </a:p>
          <a:p>
            <a:pPr marL="476250" lvl="1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14-day Uniform risk</a:t>
            </a:r>
          </a:p>
          <a:p>
            <a:pPr marL="476250" lvl="1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1-day design case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2"/>
                </a:solidFill>
              </a:rPr>
              <a:t>Infrastructure scenarios: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51821"/>
            <a:ext cx="4824536" cy="23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207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/>
              <a:t>5. Network modelling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smtClean="0"/>
              <a:t>for TYNDP-step &amp; PS-step</a:t>
            </a:r>
            <a:endParaRPr lang="fr-F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591106" y="836712"/>
            <a:ext cx="8332788" cy="5112568"/>
          </a:xfrm>
        </p:spPr>
        <p:txBody>
          <a:bodyPr/>
          <a:lstStyle/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ENTSOG model applies the methodology to </a:t>
            </a:r>
          </a:p>
          <a:p>
            <a:pPr marL="476250" lvl="1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The capacity figures </a:t>
            </a:r>
            <a:r>
              <a:rPr lang="en-US" sz="1600" dirty="0" smtClean="0"/>
              <a:t>obtained by TSOs through hydraulic simulations</a:t>
            </a:r>
          </a:p>
          <a:p>
            <a:pPr marL="476250" lvl="1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The power-generation capacity figures derived from ENTSOE visions</a:t>
            </a:r>
          </a:p>
          <a:p>
            <a:pPr marL="476250" lvl="1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The demand and supply approach defined in the input data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It is considered the </a:t>
            </a:r>
            <a:r>
              <a:rPr lang="en-US" sz="1600" dirty="0">
                <a:solidFill>
                  <a:schemeClr val="tx2"/>
                </a:solidFill>
              </a:rPr>
              <a:t>seasonal aspect </a:t>
            </a:r>
            <a:r>
              <a:rPr lang="en-US" sz="1600" dirty="0"/>
              <a:t>in the yearly modelling, considering simultaneously the summer, the winter and the peaks. </a:t>
            </a:r>
            <a:endParaRPr lang="en-US" sz="1600" dirty="0" smtClean="0"/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The basic block of the topology is the </a:t>
            </a:r>
            <a:r>
              <a:rPr lang="en-US" sz="1600" dirty="0" smtClean="0">
                <a:solidFill>
                  <a:schemeClr val="tx2"/>
                </a:solidFill>
              </a:rPr>
              <a:t>balancing zone </a:t>
            </a:r>
            <a:r>
              <a:rPr lang="en-US" sz="1600" dirty="0" smtClean="0"/>
              <a:t>(or zone) </a:t>
            </a:r>
            <a:r>
              <a:rPr lang="en-US" sz="1600" dirty="0" smtClean="0">
                <a:sym typeface="Wingdings" panose="05000000000000000000" pitchFamily="2" charset="2"/>
              </a:rPr>
              <a:t> they are connected through arcs representing the sum of the capacities of all interconnection points between the zones (after the application of the lesser rule). 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sym typeface="Wingdings" panose="05000000000000000000" pitchFamily="2" charset="2"/>
              </a:rPr>
              <a:t>At each zone the demand and supply should be balanced</a:t>
            </a:r>
            <a:r>
              <a:rPr lang="en-US" sz="1600" dirty="0" smtClean="0">
                <a:sym typeface="Wingdings" panose="05000000000000000000" pitchFamily="2" charset="2"/>
              </a:rPr>
              <a:t>. The demand of each zone is split between conventional demand (domestic, commercial industrial) and the gas demand for power generation.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The objective of the modeling is to </a:t>
            </a:r>
            <a:r>
              <a:rPr lang="en-US" sz="1600" dirty="0" smtClean="0">
                <a:solidFill>
                  <a:schemeClr val="tx2"/>
                </a:solidFill>
                <a:sym typeface="Wingdings" panose="05000000000000000000" pitchFamily="2" charset="2"/>
              </a:rPr>
              <a:t>minimize the gas, coal, </a:t>
            </a:r>
            <a:r>
              <a:rPr lang="en-US" sz="1600" smtClean="0">
                <a:solidFill>
                  <a:schemeClr val="tx2"/>
                </a:solidFill>
                <a:sym typeface="Wingdings" panose="05000000000000000000" pitchFamily="2" charset="2"/>
              </a:rPr>
              <a:t>CO</a:t>
            </a:r>
            <a:r>
              <a:rPr lang="en-US" sz="1600" baseline="-25000" smtClean="0">
                <a:solidFill>
                  <a:schemeClr val="tx2"/>
                </a:solidFill>
                <a:sym typeface="Wingdings" panose="05000000000000000000" pitchFamily="2" charset="2"/>
              </a:rPr>
              <a:t>2</a:t>
            </a:r>
            <a:r>
              <a:rPr lang="en-US" sz="1600" smtClean="0">
                <a:solidFill>
                  <a:schemeClr val="tx2"/>
                </a:solidFill>
                <a:sym typeface="Wingdings" panose="05000000000000000000" pitchFamily="2" charset="2"/>
              </a:rPr>
              <a:t> bills </a:t>
            </a:r>
            <a:r>
              <a:rPr lang="en-US" sz="1600" dirty="0" smtClean="0">
                <a:solidFill>
                  <a:schemeClr val="tx2"/>
                </a:solidFill>
                <a:sym typeface="Wingdings" panose="05000000000000000000" pitchFamily="2" charset="2"/>
              </a:rPr>
              <a:t>of Europe.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The constrain of the modeling is to </a:t>
            </a:r>
            <a:r>
              <a:rPr lang="en-US" sz="1600" dirty="0" smtClean="0">
                <a:solidFill>
                  <a:schemeClr val="tx2"/>
                </a:solidFill>
                <a:sym typeface="Wingdings" panose="05000000000000000000" pitchFamily="2" charset="2"/>
              </a:rPr>
              <a:t>define a flow pattern balancing each node supply and demand using the capacities defined in the arcs and the gas/coal/CO</a:t>
            </a:r>
            <a:r>
              <a:rPr lang="en-US" sz="1600" baseline="-25000" dirty="0" smtClean="0">
                <a:solidFill>
                  <a:schemeClr val="tx2"/>
                </a:solidFill>
                <a:sym typeface="Wingdings" panose="05000000000000000000" pitchFamily="2" charset="2"/>
              </a:rPr>
              <a:t>2</a:t>
            </a:r>
            <a:r>
              <a:rPr lang="en-US" sz="1600" dirty="0" smtClean="0">
                <a:solidFill>
                  <a:schemeClr val="tx2"/>
                </a:solidFill>
                <a:sym typeface="Wingdings" panose="05000000000000000000" pitchFamily="2" charset="2"/>
              </a:rPr>
              <a:t> prices</a:t>
            </a:r>
            <a:r>
              <a:rPr lang="en-US" sz="1600" dirty="0" smtClean="0">
                <a:sym typeface="Wingdings" panose="05000000000000000000" pitchFamily="2" charset="2"/>
              </a:rPr>
              <a:t>. 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In the ESW-CBA the </a:t>
            </a:r>
            <a:r>
              <a:rPr lang="en-US" sz="1600" dirty="0" smtClean="0">
                <a:solidFill>
                  <a:schemeClr val="tx2"/>
                </a:solidFill>
                <a:sym typeface="Wingdings" panose="05000000000000000000" pitchFamily="2" charset="2"/>
              </a:rPr>
              <a:t>social welfare of a project is estimated</a:t>
            </a:r>
            <a:r>
              <a:rPr lang="en-US" sz="1600" dirty="0" smtClean="0">
                <a:sym typeface="Wingdings" panose="05000000000000000000" pitchFamily="2" charset="2"/>
              </a:rPr>
              <a:t>. The social welfare is calculated at European and at Member State level. 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The </a:t>
            </a:r>
            <a:r>
              <a:rPr lang="en-US" sz="1600" dirty="0" smtClean="0">
                <a:solidFill>
                  <a:schemeClr val="tx2"/>
                </a:solidFill>
                <a:sym typeface="Wingdings" panose="05000000000000000000" pitchFamily="2" charset="2"/>
              </a:rPr>
              <a:t>disruption cases </a:t>
            </a:r>
            <a:r>
              <a:rPr lang="en-US" sz="1600" dirty="0" smtClean="0">
                <a:sym typeface="Wingdings" panose="05000000000000000000" pitchFamily="2" charset="2"/>
              </a:rPr>
              <a:t>are mainly the same ones which were included in the previous TYNDP</a:t>
            </a:r>
          </a:p>
          <a:p>
            <a:pPr marL="476250" lvl="1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 smtClean="0">
              <a:sym typeface="Wingdings" panose="05000000000000000000" pitchFamily="2" charset="2"/>
            </a:endParaRPr>
          </a:p>
          <a:p>
            <a:pPr marL="476250" lvl="1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39386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/>
              <a:t>6. Indicators</a:t>
            </a:r>
            <a:endParaRPr lang="fr-F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591106" y="836712"/>
            <a:ext cx="8332788" cy="3960440"/>
          </a:xfrm>
        </p:spPr>
        <p:txBody>
          <a:bodyPr/>
          <a:lstStyle/>
          <a:p>
            <a:pPr marL="285750" indent="-285750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A set of indicators has been defined in order to cover all specific criteria of Regulation. </a:t>
            </a:r>
          </a:p>
          <a:p>
            <a:pPr marL="285750" indent="-285750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According to the way they are calculated 2 types can be distinguished:</a:t>
            </a:r>
          </a:p>
          <a:p>
            <a:pPr marL="533400" lvl="1" indent="-342900" algn="just">
              <a:spcBef>
                <a:spcPts val="3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800" dirty="0" smtClean="0">
                <a:solidFill>
                  <a:schemeClr val="tx2"/>
                </a:solidFill>
              </a:rPr>
              <a:t>Capacity-based </a:t>
            </a:r>
            <a:r>
              <a:rPr lang="en-US" sz="1800" dirty="0">
                <a:solidFill>
                  <a:schemeClr val="tx2"/>
                </a:solidFill>
              </a:rPr>
              <a:t>indicators</a:t>
            </a:r>
            <a:r>
              <a:rPr lang="en-US" sz="1800" dirty="0"/>
              <a:t> which reflect the direct impact of infrastructures on a given </a:t>
            </a:r>
            <a:r>
              <a:rPr lang="en-US" sz="1800" dirty="0" smtClean="0"/>
              <a:t>country </a:t>
            </a:r>
            <a:r>
              <a:rPr lang="en-US" sz="1800" dirty="0"/>
              <a:t>as their formulas are limited to capacity and demand of a </a:t>
            </a:r>
            <a:r>
              <a:rPr lang="en-US" sz="1800" dirty="0" smtClean="0"/>
              <a:t>country</a:t>
            </a:r>
          </a:p>
          <a:p>
            <a:pPr marL="876300" lvl="2" indent="-285750" algn="just"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 smtClean="0"/>
              <a:t>Import Route Diversification</a:t>
            </a:r>
          </a:p>
          <a:p>
            <a:pPr marL="876300" lvl="2" indent="-285750" algn="just"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 smtClean="0"/>
              <a:t>N-1 for ESW-CBA</a:t>
            </a:r>
          </a:p>
          <a:p>
            <a:pPr marL="876300" lvl="2" indent="-285750" algn="just"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 smtClean="0"/>
              <a:t>Bi-Directional Project</a:t>
            </a:r>
            <a:endParaRPr lang="en-US" sz="1800" dirty="0"/>
          </a:p>
          <a:p>
            <a:pPr marL="533400" lvl="1" indent="-342900" algn="just">
              <a:spcBef>
                <a:spcPts val="3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800" dirty="0" smtClean="0">
                <a:solidFill>
                  <a:schemeClr val="tx2"/>
                </a:solidFill>
              </a:rPr>
              <a:t>Modelling-based </a:t>
            </a:r>
            <a:r>
              <a:rPr lang="en-US" sz="1800" dirty="0">
                <a:solidFill>
                  <a:schemeClr val="tx2"/>
                </a:solidFill>
              </a:rPr>
              <a:t>indicators </a:t>
            </a:r>
            <a:r>
              <a:rPr lang="en-US" sz="1800" dirty="0"/>
              <a:t>which reflect in addition the indirect cross-border impact of </a:t>
            </a:r>
            <a:r>
              <a:rPr lang="en-US" sz="1800" dirty="0" smtClean="0"/>
              <a:t>infrastructure </a:t>
            </a:r>
            <a:r>
              <a:rPr lang="en-US" sz="1800" dirty="0"/>
              <a:t>as their formulas also consider the availability and nature of flows resulting </a:t>
            </a:r>
            <a:r>
              <a:rPr lang="en-US" sz="1800" dirty="0" smtClean="0"/>
              <a:t>from </a:t>
            </a:r>
            <a:r>
              <a:rPr lang="en-US" sz="1800" dirty="0"/>
              <a:t>the modelling of the European gas system</a:t>
            </a:r>
            <a:r>
              <a:rPr lang="en-US" sz="1800" dirty="0" smtClean="0"/>
              <a:t>.</a:t>
            </a:r>
          </a:p>
          <a:p>
            <a:pPr marL="876300" lvl="2" indent="-285750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Remaining flexibility</a:t>
            </a:r>
          </a:p>
          <a:p>
            <a:pPr marL="876300" lvl="2" indent="-285750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Disrupted Demand</a:t>
            </a:r>
          </a:p>
          <a:p>
            <a:pPr marL="876300" lvl="2" indent="-285750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Uncooperative Supply Source Dependence</a:t>
            </a:r>
          </a:p>
          <a:p>
            <a:pPr marL="876300" lvl="2" indent="-285750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Cooperative Supply Source Dependence</a:t>
            </a:r>
          </a:p>
          <a:p>
            <a:pPr marL="876300" lvl="2" indent="-285750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Supply Source Diversification</a:t>
            </a:r>
          </a:p>
          <a:p>
            <a:pPr marL="876300" lvl="2" indent="-285750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Supply Source Price Dependence</a:t>
            </a:r>
          </a:p>
          <a:p>
            <a:pPr marL="876300" lvl="2" indent="-285750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Price convergence</a:t>
            </a:r>
          </a:p>
        </p:txBody>
      </p:sp>
    </p:spTree>
    <p:extLst>
      <p:ext uri="{BB962C8B-B14F-4D97-AF65-F5344CB8AC3E}">
        <p14:creationId xmlns:p14="http://schemas.microsoft.com/office/powerpoint/2010/main" val="1699720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/>
              <a:t>7. TYNDP step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591106" y="836712"/>
            <a:ext cx="8332788" cy="3960440"/>
          </a:xfrm>
        </p:spPr>
        <p:txBody>
          <a:bodyPr/>
          <a:lstStyle/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This step builds a bridge between the previous selection of PCIs and the upcoming one. </a:t>
            </a:r>
            <a:endParaRPr lang="en-US" sz="1800" dirty="0" smtClean="0"/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It </a:t>
            </a:r>
            <a:r>
              <a:rPr lang="en-US" sz="1800" dirty="0"/>
              <a:t>is </a:t>
            </a:r>
            <a:r>
              <a:rPr lang="en-US" sz="1800" dirty="0" smtClean="0">
                <a:solidFill>
                  <a:schemeClr val="tx2"/>
                </a:solidFill>
              </a:rPr>
              <a:t>carried </a:t>
            </a:r>
            <a:r>
              <a:rPr lang="en-US" sz="1800" dirty="0">
                <a:solidFill>
                  <a:schemeClr val="tx2"/>
                </a:solidFill>
              </a:rPr>
              <a:t>out by ENTSOG </a:t>
            </a:r>
            <a:r>
              <a:rPr lang="en-US" sz="1800" dirty="0"/>
              <a:t>as part of its </a:t>
            </a:r>
            <a:r>
              <a:rPr lang="en-US" sz="1800" dirty="0" smtClean="0"/>
              <a:t>Union-Wide. </a:t>
            </a:r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It sets </a:t>
            </a:r>
            <a:r>
              <a:rPr lang="en-US" sz="1800" dirty="0"/>
              <a:t>the </a:t>
            </a:r>
            <a:r>
              <a:rPr lang="en-US" sz="1800" dirty="0">
                <a:solidFill>
                  <a:schemeClr val="tx2"/>
                </a:solidFill>
              </a:rPr>
              <a:t>framework for the selection of </a:t>
            </a:r>
            <a:r>
              <a:rPr lang="en-US" sz="1800" dirty="0" smtClean="0">
                <a:solidFill>
                  <a:schemeClr val="tx2"/>
                </a:solidFill>
              </a:rPr>
              <a:t>PCIs </a:t>
            </a:r>
            <a:r>
              <a:rPr lang="en-US" sz="1800" dirty="0" smtClean="0"/>
              <a:t>through</a:t>
            </a:r>
            <a:r>
              <a:rPr lang="en-US" sz="1800" dirty="0"/>
              <a:t>:</a:t>
            </a:r>
          </a:p>
          <a:p>
            <a:pPr marL="876300" lvl="2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the </a:t>
            </a:r>
            <a:r>
              <a:rPr lang="en-US" sz="1800" dirty="0">
                <a:solidFill>
                  <a:schemeClr val="tx2"/>
                </a:solidFill>
              </a:rPr>
              <a:t>collection of infrastructure projects </a:t>
            </a:r>
            <a:endParaRPr lang="en-US" sz="1800" dirty="0" smtClean="0">
              <a:solidFill>
                <a:schemeClr val="tx2"/>
              </a:solidFill>
            </a:endParaRPr>
          </a:p>
          <a:p>
            <a:pPr marL="876300" lvl="2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the </a:t>
            </a:r>
            <a:r>
              <a:rPr lang="en-US" sz="1800" dirty="0">
                <a:solidFill>
                  <a:schemeClr val="tx2"/>
                </a:solidFill>
              </a:rPr>
              <a:t>definition of all data </a:t>
            </a:r>
            <a:endParaRPr lang="en-US" sz="1800" dirty="0" smtClean="0">
              <a:solidFill>
                <a:schemeClr val="tx2"/>
              </a:solidFill>
            </a:endParaRPr>
          </a:p>
          <a:p>
            <a:pPr marL="876300" lvl="2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the </a:t>
            </a:r>
            <a:r>
              <a:rPr lang="en-US" sz="1800" dirty="0">
                <a:solidFill>
                  <a:schemeClr val="tx2"/>
                </a:solidFill>
              </a:rPr>
              <a:t>assessment of the cumulative impact of </a:t>
            </a:r>
            <a:r>
              <a:rPr lang="en-US" sz="1800" dirty="0" smtClean="0">
                <a:solidFill>
                  <a:schemeClr val="tx2"/>
                </a:solidFill>
              </a:rPr>
              <a:t>PCI </a:t>
            </a:r>
            <a:r>
              <a:rPr lang="en-US" sz="1800" dirty="0">
                <a:solidFill>
                  <a:schemeClr val="tx2"/>
                </a:solidFill>
              </a:rPr>
              <a:t>Infrastructure </a:t>
            </a:r>
            <a:r>
              <a:rPr lang="en-US" sz="1800" dirty="0" smtClean="0">
                <a:solidFill>
                  <a:schemeClr val="tx2"/>
                </a:solidFill>
              </a:rPr>
              <a:t>Scenario</a:t>
            </a:r>
          </a:p>
          <a:p>
            <a:pPr marL="876300" lvl="2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the </a:t>
            </a:r>
            <a:r>
              <a:rPr lang="en-US" sz="1800" dirty="0">
                <a:solidFill>
                  <a:schemeClr val="tx2"/>
                </a:solidFill>
              </a:rPr>
              <a:t>assessment of gas </a:t>
            </a:r>
            <a:r>
              <a:rPr lang="en-US" sz="1800" dirty="0" smtClean="0">
                <a:solidFill>
                  <a:schemeClr val="tx2"/>
                </a:solidFill>
              </a:rPr>
              <a:t>infrastructure</a:t>
            </a:r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The assessment of the European gas system carried out </a:t>
            </a:r>
            <a:r>
              <a:rPr lang="en-US" sz="1800" dirty="0" smtClean="0"/>
              <a:t>on </a:t>
            </a:r>
            <a:r>
              <a:rPr lang="en-US" sz="1800" dirty="0"/>
              <a:t>the years n, n+5, n+10, n+15 and n+20 (where n is the year of analysis) is composed of:</a:t>
            </a:r>
          </a:p>
          <a:p>
            <a:pPr marL="876300" lvl="2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the </a:t>
            </a:r>
            <a:r>
              <a:rPr lang="en-US" sz="1800" dirty="0">
                <a:solidFill>
                  <a:schemeClr val="tx2"/>
                </a:solidFill>
              </a:rPr>
              <a:t>modelling</a:t>
            </a:r>
            <a:r>
              <a:rPr lang="en-US" sz="1800" dirty="0"/>
              <a:t> of the European gas system under all cases necessary to support the quantitative and monetary analyses</a:t>
            </a:r>
          </a:p>
          <a:p>
            <a:pPr marL="876300" lvl="2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 quantitative analysis based on the </a:t>
            </a:r>
            <a:r>
              <a:rPr lang="en-US" sz="1800" dirty="0">
                <a:solidFill>
                  <a:schemeClr val="tx2"/>
                </a:solidFill>
              </a:rPr>
              <a:t>calculation of the set of indicators </a:t>
            </a:r>
          </a:p>
          <a:p>
            <a:pPr marL="876300" lvl="2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 monetary analysis based on the </a:t>
            </a:r>
            <a:r>
              <a:rPr lang="en-US" sz="1800" dirty="0">
                <a:solidFill>
                  <a:schemeClr val="tx2"/>
                </a:solidFill>
              </a:rPr>
              <a:t>calculation of the cost of gas supply, coal consumption and CO2 emissions related to power generation</a:t>
            </a:r>
          </a:p>
          <a:p>
            <a:pPr marL="876300" lvl="2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427988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/>
              <a:t>8. PS step (I)</a:t>
            </a:r>
            <a:endParaRPr lang="fr-FR" sz="280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591106" y="836712"/>
            <a:ext cx="8332788" cy="3960440"/>
          </a:xfrm>
        </p:spPr>
        <p:txBody>
          <a:bodyPr/>
          <a:lstStyle/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Stage 1: Description of the project</a:t>
            </a:r>
            <a:endParaRPr lang="en-US" sz="1800" dirty="0" smtClean="0"/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Stage 2: Financial analysis</a:t>
            </a:r>
          </a:p>
          <a:p>
            <a:pPr marL="476250" lvl="1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Financial Net Present Value</a:t>
            </a:r>
          </a:p>
          <a:p>
            <a:pPr marL="476250" lvl="1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Financial Internal Rate of Return</a:t>
            </a:r>
          </a:p>
          <a:p>
            <a:pPr marL="476250" lvl="1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Financial Benefit/Cost ratio</a:t>
            </a:r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Stage 3: PS-step modelling</a:t>
            </a:r>
          </a:p>
          <a:p>
            <a:pPr marL="476250" lvl="1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The same cases as in the TYNDP-Step </a:t>
            </a:r>
            <a:r>
              <a:rPr lang="en-US" sz="1800" dirty="0" smtClean="0"/>
              <a:t>shall </a:t>
            </a:r>
            <a:r>
              <a:rPr lang="en-US" sz="1800" dirty="0"/>
              <a:t>be modelled on the years </a:t>
            </a:r>
            <a:r>
              <a:rPr lang="en-US" sz="1800" dirty="0" smtClean="0"/>
              <a:t>n</a:t>
            </a:r>
            <a:r>
              <a:rPr lang="en-US" sz="1800" dirty="0"/>
              <a:t>, n+5, n+10, n+15 and n+20 (n being the year of analysis) for the Low and High Infrastructure </a:t>
            </a:r>
            <a:r>
              <a:rPr lang="en-US" sz="1800" dirty="0" smtClean="0"/>
              <a:t>Scenarios</a:t>
            </a:r>
            <a:r>
              <a:rPr lang="en-US" sz="1800" dirty="0"/>
              <a:t>. The only difference will be the addition or the subtraction of the project based on the </a:t>
            </a:r>
            <a:r>
              <a:rPr lang="en-US" sz="1800" dirty="0" smtClean="0"/>
              <a:t>incremental approach.</a:t>
            </a:r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Stage 4: Quantitative analysis</a:t>
            </a:r>
          </a:p>
          <a:p>
            <a:pPr marL="876300" lvl="2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 smtClean="0"/>
          </a:p>
        </p:txBody>
      </p:sp>
      <p:sp>
        <p:nvSpPr>
          <p:cNvPr id="3" name="2 Abrir llave"/>
          <p:cNvSpPr/>
          <p:nvPr/>
        </p:nvSpPr>
        <p:spPr bwMode="auto">
          <a:xfrm>
            <a:off x="407021" y="2780928"/>
            <a:ext cx="276547" cy="1872208"/>
          </a:xfrm>
          <a:prstGeom prst="leftBrac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 rot="16200000">
            <a:off x="-1275052" y="371238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dirty="0" err="1" smtClean="0">
                <a:solidFill>
                  <a:schemeClr val="accent1"/>
                </a:solidFill>
              </a:rPr>
              <a:t>Economic</a:t>
            </a:r>
            <a:r>
              <a:rPr lang="es-ES_tradnl" sz="1800" dirty="0" smtClean="0">
                <a:solidFill>
                  <a:schemeClr val="accent1"/>
                </a:solidFill>
              </a:rPr>
              <a:t> </a:t>
            </a:r>
            <a:r>
              <a:rPr lang="es-ES_tradnl" sz="1800" dirty="0" err="1" smtClean="0">
                <a:solidFill>
                  <a:schemeClr val="accent1"/>
                </a:solidFill>
              </a:rPr>
              <a:t>analysis</a:t>
            </a:r>
            <a:endParaRPr lang="es-ES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074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9811" y="332656"/>
            <a:ext cx="8744189" cy="365125"/>
          </a:xfrm>
        </p:spPr>
        <p:txBody>
          <a:bodyPr/>
          <a:lstStyle/>
          <a:p>
            <a:r>
              <a:rPr lang="es-ES_tradnl" dirty="0" smtClean="0"/>
              <a:t>1. </a:t>
            </a:r>
            <a:r>
              <a:rPr lang="es-ES_tradnl" dirty="0" err="1" smtClean="0"/>
              <a:t>October</a:t>
            </a:r>
            <a:r>
              <a:rPr lang="en-US" dirty="0" smtClean="0"/>
              <a:t> capacity </a:t>
            </a:r>
            <a:r>
              <a:rPr lang="en-US" dirty="0"/>
              <a:t>a</a:t>
            </a:r>
            <a:r>
              <a:rPr lang="en-US" altLang="es-ES" dirty="0" smtClean="0"/>
              <a:t>uction </a:t>
            </a:r>
            <a:r>
              <a:rPr lang="en-US" altLang="es-ES" dirty="0"/>
              <a:t>r</a:t>
            </a:r>
            <a:r>
              <a:rPr lang="en-US" dirty="0" smtClean="0"/>
              <a:t>esults – VIP PIRINEOS</a:t>
            </a:r>
            <a:endParaRPr lang="es-ES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468169"/>
              </p:ext>
            </p:extLst>
          </p:nvPr>
        </p:nvGraphicFramePr>
        <p:xfrm>
          <a:off x="5292080" y="1772816"/>
          <a:ext cx="2880320" cy="1584176"/>
        </p:xfrm>
        <a:graphic>
          <a:graphicData uri="http://schemas.openxmlformats.org/drawingml/2006/table">
            <a:tbl>
              <a:tblPr/>
              <a:tblGrid>
                <a:gridCol w="1766301"/>
                <a:gridCol w="1114019"/>
              </a:tblGrid>
              <a:tr h="65518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Firm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monthly Unbundled </a:t>
                      </a: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auctions-VIP-ES-FR</a:t>
                      </a:r>
                      <a:endParaRPr lang="en-US" sz="1400" b="1" i="0" u="none" strike="noStrike" kern="120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4754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kWh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/h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Oct.</a:t>
                      </a:r>
                      <a:r>
                        <a:rPr lang="es-ES" sz="12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2014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A6"/>
                    </a:solidFill>
                  </a:tcPr>
                </a:tc>
              </a:tr>
              <a:tr h="34071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offered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2.093.350 </a:t>
                      </a:r>
                      <a:endParaRPr lang="es-E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71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Allocated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 -</a:t>
                      </a:r>
                      <a:endParaRPr lang="es-E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080116"/>
              </p:ext>
            </p:extLst>
          </p:nvPr>
        </p:nvGraphicFramePr>
        <p:xfrm>
          <a:off x="1187624" y="1772816"/>
          <a:ext cx="2808312" cy="1584175"/>
        </p:xfrm>
        <a:graphic>
          <a:graphicData uri="http://schemas.openxmlformats.org/drawingml/2006/table">
            <a:tbl>
              <a:tblPr/>
              <a:tblGrid>
                <a:gridCol w="1751680"/>
                <a:gridCol w="1056632"/>
              </a:tblGrid>
              <a:tr h="703437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Firm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monthly Bundled </a:t>
                      </a: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auction-VIP-ES-FR</a:t>
                      </a:r>
                      <a:endParaRPr lang="en-US" sz="1400" b="1" i="0" u="none" strike="noStrike" kern="120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7389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kWh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/h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Oct. 2014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A6"/>
                    </a:solidFill>
                  </a:tcPr>
                </a:tc>
              </a:tr>
              <a:tr h="3034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offered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1.745.502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34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Allocated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s-E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 bwMode="auto">
          <a:xfrm>
            <a:off x="1043608" y="1273507"/>
            <a:ext cx="5184576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Bundled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Capacities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5220072" y="1290246"/>
            <a:ext cx="4752528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Unbundled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Capacities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020272" y="6165304"/>
            <a:ext cx="1494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Capacities at </a:t>
            </a:r>
            <a:r>
              <a:rPr lang="en-US" sz="1200" dirty="0" smtClean="0">
                <a:solidFill>
                  <a:srgbClr val="002060"/>
                </a:solidFill>
              </a:rPr>
              <a:t>25º </a:t>
            </a:r>
            <a:r>
              <a:rPr lang="en-US" sz="1200" dirty="0">
                <a:solidFill>
                  <a:srgbClr val="002060"/>
                </a:solidFill>
              </a:rPr>
              <a:t>C</a:t>
            </a: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102404"/>
              </p:ext>
            </p:extLst>
          </p:nvPr>
        </p:nvGraphicFramePr>
        <p:xfrm>
          <a:off x="1187624" y="4437112"/>
          <a:ext cx="2808312" cy="1584175"/>
        </p:xfrm>
        <a:graphic>
          <a:graphicData uri="http://schemas.openxmlformats.org/drawingml/2006/table">
            <a:tbl>
              <a:tblPr/>
              <a:tblGrid>
                <a:gridCol w="1751680"/>
                <a:gridCol w="1056632"/>
              </a:tblGrid>
              <a:tr h="703437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Firm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monthly Bundled </a:t>
                      </a: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auction-VIP-FR-ES</a:t>
                      </a:r>
                      <a:endParaRPr lang="en-US" sz="1400" b="1" i="0" u="none" strike="noStrike" kern="120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7389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kWh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/h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Oct. 2014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A6"/>
                    </a:solidFill>
                  </a:tcPr>
                </a:tc>
              </a:tr>
              <a:tr h="3034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offered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655.515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34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Allocated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221.667</a:t>
                      </a:r>
                      <a:endParaRPr lang="es-E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" name="13 Rectángulo"/>
          <p:cNvSpPr/>
          <p:nvPr/>
        </p:nvSpPr>
        <p:spPr bwMode="auto">
          <a:xfrm>
            <a:off x="522150" y="858198"/>
            <a:ext cx="4049850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Flow</a:t>
            </a:r>
            <a:r>
              <a:rPr lang="es-ES_tradnl" sz="1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Spain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-France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14 Rectángulo"/>
          <p:cNvSpPr/>
          <p:nvPr/>
        </p:nvSpPr>
        <p:spPr bwMode="auto">
          <a:xfrm>
            <a:off x="522150" y="3717032"/>
            <a:ext cx="4049850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Flow</a:t>
            </a:r>
            <a:r>
              <a:rPr lang="es-ES_tradnl" sz="1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France-</a:t>
            </a: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Spain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15 Rectángulo"/>
          <p:cNvSpPr/>
          <p:nvPr/>
        </p:nvSpPr>
        <p:spPr bwMode="auto">
          <a:xfrm>
            <a:off x="1043608" y="4026550"/>
            <a:ext cx="5184576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Bundled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Capacities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224913"/>
              </p:ext>
            </p:extLst>
          </p:nvPr>
        </p:nvGraphicFramePr>
        <p:xfrm>
          <a:off x="5364088" y="4149079"/>
          <a:ext cx="2855189" cy="1872209"/>
        </p:xfrm>
        <a:graphic>
          <a:graphicData uri="http://schemas.openxmlformats.org/drawingml/2006/table">
            <a:tbl>
              <a:tblPr/>
              <a:tblGrid>
                <a:gridCol w="1598959"/>
                <a:gridCol w="1256230"/>
              </a:tblGrid>
              <a:tr h="534625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Firm monthly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Bundled capacity Flow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France-Spain</a:t>
                      </a:r>
                      <a:endParaRPr lang="en-US" sz="1400" b="1" i="0" u="none" strike="noStrike" kern="1200" dirty="0" smtClean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41251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kWh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/h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Oct. 2014</a:t>
                      </a:r>
                      <a:endParaRPr lang="es-E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A6"/>
                    </a:solidFill>
                  </a:tcPr>
                </a:tc>
              </a:tr>
              <a:tr h="30835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offered</a:t>
                      </a:r>
                      <a:endParaRPr lang="es-E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655.515</a:t>
                      </a: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835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Shipper</a:t>
                      </a:r>
                      <a:r>
                        <a:rPr lang="es-ES_tradnl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</a:t>
                      </a:r>
                      <a:endParaRPr lang="es-E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41.667   </a:t>
                      </a:r>
                      <a:endParaRPr lang="es-ES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835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Shipper</a:t>
                      </a:r>
                      <a:r>
                        <a:rPr lang="es-ES_tradnl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</a:t>
                      </a:r>
                      <a:endParaRPr lang="es-E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180.000</a:t>
                      </a:r>
                      <a:r>
                        <a:rPr lang="es-ES" sz="1100" b="0" i="0" u="none" strike="noStrike" dirty="0" smtClean="0">
                          <a:solidFill>
                            <a:srgbClr val="007AAE"/>
                          </a:solidFill>
                          <a:effectLst/>
                          <a:latin typeface="Verdana"/>
                        </a:rPr>
                        <a:t>   </a:t>
                      </a:r>
                      <a:endParaRPr lang="es-ES" sz="1100" b="0" i="0" u="none" strike="noStrike" dirty="0">
                        <a:solidFill>
                          <a:srgbClr val="007AAE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" name="17 Rectángulo"/>
          <p:cNvSpPr/>
          <p:nvPr/>
        </p:nvSpPr>
        <p:spPr bwMode="auto">
          <a:xfrm>
            <a:off x="5292080" y="3717032"/>
            <a:ext cx="4049850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Allocation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per </a:t>
            </a:r>
            <a:r>
              <a:rPr lang="es-ES_tradnl" sz="1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</a:t>
            </a: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hipper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2 Elipse"/>
          <p:cNvSpPr/>
          <p:nvPr/>
        </p:nvSpPr>
        <p:spPr bwMode="auto">
          <a:xfrm>
            <a:off x="323528" y="5013176"/>
            <a:ext cx="504056" cy="504056"/>
          </a:xfrm>
          <a:prstGeom prst="ellipse">
            <a:avLst/>
          </a:prstGeom>
          <a:solidFill>
            <a:srgbClr val="9CB7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" name="18 Rectángulo"/>
          <p:cNvSpPr/>
          <p:nvPr/>
        </p:nvSpPr>
        <p:spPr bwMode="auto">
          <a:xfrm>
            <a:off x="305032" y="5095927"/>
            <a:ext cx="1243775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4%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53811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/>
              <a:t>8. PS step (II)</a:t>
            </a:r>
            <a:endParaRPr lang="fr-FR" sz="280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591106" y="836712"/>
            <a:ext cx="8332788" cy="3960440"/>
          </a:xfrm>
        </p:spPr>
        <p:txBody>
          <a:bodyPr/>
          <a:lstStyle/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Stage 4: Quantitative analysis (cont.)</a:t>
            </a:r>
          </a:p>
          <a:p>
            <a:pPr marL="476250" lvl="1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List of indicators to be calculated for each Global context and Gas demand scenario</a:t>
            </a:r>
          </a:p>
          <a:p>
            <a:pPr marL="476250" lvl="1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76250" lvl="1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476250" lvl="1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76250" lvl="1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476250" lvl="1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76250" lvl="1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476250" lvl="1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76250" lvl="1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476250" lvl="1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76250" lvl="1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476250" lvl="1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76250" lvl="1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numerical value of each indicator and the incremental value as the difference between the values with and without the project shall be reported</a:t>
            </a:r>
            <a:endParaRPr lang="en-US" sz="1600" dirty="0" smtClean="0"/>
          </a:p>
          <a:p>
            <a:pPr marL="876300" lvl="2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10695"/>
            <a:ext cx="6144714" cy="3834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904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/>
              <a:t>8. PS step (III)</a:t>
            </a:r>
            <a:endParaRPr lang="fr-FR" sz="280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591106" y="836712"/>
            <a:ext cx="8332788" cy="3960440"/>
          </a:xfrm>
        </p:spPr>
        <p:txBody>
          <a:bodyPr/>
          <a:lstStyle/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Stage 5: Calculation of saved-costs</a:t>
            </a:r>
            <a:endParaRPr lang="en-US" sz="1800" dirty="0" smtClean="0"/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/>
              </a:solidFill>
            </a:endParaRPr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/>
              </a:solidFill>
            </a:endParaRPr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Stage 6: Net social welfare per country</a:t>
            </a:r>
          </a:p>
          <a:p>
            <a:pPr marL="476250" lvl="1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Social welfare induced by the project in the country </a:t>
            </a:r>
          </a:p>
          <a:p>
            <a:pPr marL="476250" lvl="1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CAPEX and OPEX of the project spent in the country</a:t>
            </a:r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Stage 7: Economic performance indicators</a:t>
            </a:r>
          </a:p>
          <a:p>
            <a:pPr marL="476250" lvl="1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Economic net present value</a:t>
            </a:r>
          </a:p>
          <a:p>
            <a:pPr marL="476250" lvl="1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Economic internal rate of return</a:t>
            </a:r>
          </a:p>
          <a:p>
            <a:pPr marL="476250" lvl="1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Economic Benefit/Cost ratio</a:t>
            </a:r>
            <a:endParaRPr lang="en-US" sz="1800" dirty="0"/>
          </a:p>
          <a:p>
            <a:pPr marL="876300" lvl="2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 smtClean="0"/>
          </a:p>
        </p:txBody>
      </p:sp>
      <p:sp>
        <p:nvSpPr>
          <p:cNvPr id="3" name="2 Abrir llave"/>
          <p:cNvSpPr/>
          <p:nvPr/>
        </p:nvSpPr>
        <p:spPr bwMode="auto">
          <a:xfrm>
            <a:off x="407021" y="836712"/>
            <a:ext cx="276547" cy="5040560"/>
          </a:xfrm>
          <a:prstGeom prst="leftBrac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 rot="16200000">
            <a:off x="-1275052" y="320833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dirty="0" err="1" smtClean="0">
                <a:solidFill>
                  <a:schemeClr val="accent1"/>
                </a:solidFill>
              </a:rPr>
              <a:t>Monetary</a:t>
            </a:r>
            <a:r>
              <a:rPr lang="es-ES_tradnl" sz="1800" dirty="0" smtClean="0">
                <a:solidFill>
                  <a:schemeClr val="accent1"/>
                </a:solidFill>
              </a:rPr>
              <a:t> </a:t>
            </a:r>
            <a:r>
              <a:rPr lang="es-ES_tradnl" sz="1800" dirty="0" err="1" smtClean="0">
                <a:solidFill>
                  <a:schemeClr val="accent1"/>
                </a:solidFill>
              </a:rPr>
              <a:t>analysis</a:t>
            </a:r>
            <a:endParaRPr lang="es-ES" sz="1800" dirty="0">
              <a:solidFill>
                <a:schemeClr val="accent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83" y="1249710"/>
            <a:ext cx="6979111" cy="18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674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/>
              <a:t>8. PS step (IV)</a:t>
            </a:r>
            <a:endParaRPr lang="fr-FR" sz="280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591106" y="836712"/>
            <a:ext cx="8332788" cy="3960440"/>
          </a:xfrm>
        </p:spPr>
        <p:txBody>
          <a:bodyPr/>
          <a:lstStyle/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Stage 8: Sensitivity analysis</a:t>
            </a:r>
          </a:p>
          <a:p>
            <a:pPr marL="476250" lvl="1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876300" lvl="2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Stage 9: Qualitative analysis</a:t>
            </a:r>
          </a:p>
          <a:p>
            <a:pPr marL="476250" lvl="1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The qualitative analysis is the last part of the combined approach. The Promoter shall:</a:t>
            </a:r>
          </a:p>
          <a:p>
            <a:pPr marL="876300" lvl="2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Comment </a:t>
            </a:r>
            <a:r>
              <a:rPr lang="en-US" sz="1600" dirty="0"/>
              <a:t>the results of the Quantitative and Monetary Analyses</a:t>
            </a:r>
          </a:p>
          <a:p>
            <a:pPr marL="876300" lvl="2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Monetization </a:t>
            </a:r>
            <a:r>
              <a:rPr lang="en-US" sz="1600" dirty="0"/>
              <a:t>of demand disruption</a:t>
            </a:r>
          </a:p>
          <a:p>
            <a:pPr marL="876300" lvl="2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Describe </a:t>
            </a:r>
            <a:r>
              <a:rPr lang="en-US" sz="1600" dirty="0"/>
              <a:t>additional benefits that would not have been sufficiently captured</a:t>
            </a:r>
          </a:p>
          <a:p>
            <a:pPr marL="876300" lvl="2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Identify </a:t>
            </a:r>
            <a:r>
              <a:rPr lang="en-US" sz="1600" dirty="0"/>
              <a:t>the significantly impacted country as part of the Area of Analysis </a:t>
            </a:r>
          </a:p>
          <a:p>
            <a:pPr marL="876300" lvl="2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Identify </a:t>
            </a:r>
            <a:r>
              <a:rPr lang="en-US" sz="1600" dirty="0"/>
              <a:t>the environmental impact of the project and associated mitigation measures </a:t>
            </a:r>
          </a:p>
          <a:p>
            <a:pPr marL="876300" lvl="2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Describe </a:t>
            </a:r>
            <a:r>
              <a:rPr lang="en-US" sz="1600" dirty="0"/>
              <a:t>the complementarity of his Project with other projects</a:t>
            </a:r>
            <a:endParaRPr lang="en-US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47922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391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67544" y="3350602"/>
            <a:ext cx="8292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4400" b="0" dirty="0" smtClean="0"/>
              <a:t>Thank you for your attention!</a:t>
            </a:r>
            <a:endParaRPr lang="en-US" sz="44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2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328294"/>
              </p:ext>
            </p:extLst>
          </p:nvPr>
        </p:nvGraphicFramePr>
        <p:xfrm>
          <a:off x="971600" y="1628800"/>
          <a:ext cx="2952328" cy="1728192"/>
        </p:xfrm>
        <a:graphic>
          <a:graphicData uri="http://schemas.openxmlformats.org/drawingml/2006/table">
            <a:tbl>
              <a:tblPr/>
              <a:tblGrid>
                <a:gridCol w="1841510"/>
                <a:gridCol w="1110818"/>
              </a:tblGrid>
              <a:tr h="767386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Firm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monthly Bundled </a:t>
                      </a: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auction-VIP-ES-PT</a:t>
                      </a:r>
                      <a:endParaRPr lang="en-US" sz="1400" b="1" i="0" u="none" strike="noStrike" kern="120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9879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kWh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/h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Oct. 2014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A6"/>
                    </a:solidFill>
                  </a:tcPr>
                </a:tc>
              </a:tr>
              <a:tr h="33100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offered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1.565.340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100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Allocated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105.677</a:t>
                      </a:r>
                      <a:endParaRPr lang="es-E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7020272" y="6165304"/>
            <a:ext cx="1494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Capacities at </a:t>
            </a:r>
            <a:r>
              <a:rPr lang="en-US" sz="1200" dirty="0" smtClean="0">
                <a:solidFill>
                  <a:srgbClr val="002060"/>
                </a:solidFill>
              </a:rPr>
              <a:t>25º </a:t>
            </a:r>
            <a:r>
              <a:rPr lang="en-US" sz="1200" dirty="0">
                <a:solidFill>
                  <a:srgbClr val="002060"/>
                </a:solidFill>
              </a:rPr>
              <a:t>C</a:t>
            </a: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699867"/>
              </p:ext>
            </p:extLst>
          </p:nvPr>
        </p:nvGraphicFramePr>
        <p:xfrm>
          <a:off x="899592" y="4293095"/>
          <a:ext cx="2952328" cy="1656183"/>
        </p:xfrm>
        <a:graphic>
          <a:graphicData uri="http://schemas.openxmlformats.org/drawingml/2006/table">
            <a:tbl>
              <a:tblPr/>
              <a:tblGrid>
                <a:gridCol w="1841510"/>
                <a:gridCol w="1110818"/>
              </a:tblGrid>
              <a:tr h="735411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Firm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monthly Bundled </a:t>
                      </a: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auction-VIP-PT-ES</a:t>
                      </a:r>
                      <a:endParaRPr lang="en-US" sz="1400" b="1" i="0" u="none" strike="noStrike" kern="120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8634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kWh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/h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Oct. 2014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A6"/>
                    </a:solidFill>
                  </a:tcPr>
                </a:tc>
              </a:tr>
              <a:tr h="31721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offered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3.333.333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21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Allocated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s-E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8820472" cy="365125"/>
          </a:xfrm>
        </p:spPr>
        <p:txBody>
          <a:bodyPr/>
          <a:lstStyle/>
          <a:p>
            <a:r>
              <a:rPr lang="es-ES_tradnl" dirty="0"/>
              <a:t>1. </a:t>
            </a:r>
            <a:r>
              <a:rPr lang="es-ES_tradnl" dirty="0" err="1"/>
              <a:t>October</a:t>
            </a:r>
            <a:r>
              <a:rPr lang="en-US" dirty="0"/>
              <a:t> capacity a</a:t>
            </a:r>
            <a:r>
              <a:rPr lang="en-US" altLang="es-ES" dirty="0"/>
              <a:t>uction </a:t>
            </a:r>
            <a:r>
              <a:rPr lang="en-US" dirty="0"/>
              <a:t>Results – VIP </a:t>
            </a:r>
            <a:r>
              <a:rPr lang="en-US" dirty="0" smtClean="0"/>
              <a:t>IBERICO</a:t>
            </a:r>
            <a:endParaRPr lang="es-ES" dirty="0"/>
          </a:p>
        </p:txBody>
      </p:sp>
      <p:sp>
        <p:nvSpPr>
          <p:cNvPr id="12" name="11 Rectángulo"/>
          <p:cNvSpPr/>
          <p:nvPr/>
        </p:nvSpPr>
        <p:spPr bwMode="auto">
          <a:xfrm>
            <a:off x="5059288" y="3701112"/>
            <a:ext cx="4049850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Flow</a:t>
            </a:r>
            <a:r>
              <a:rPr lang="es-ES_tradnl" sz="1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Spain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-Portugal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817995" y="3685016"/>
            <a:ext cx="4049850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Flow</a:t>
            </a:r>
            <a:r>
              <a:rPr lang="es-ES_tradnl" sz="1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Portugal-</a:t>
            </a: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Spain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14 Rectángulo"/>
          <p:cNvSpPr/>
          <p:nvPr/>
        </p:nvSpPr>
        <p:spPr bwMode="auto">
          <a:xfrm>
            <a:off x="5076056" y="1052736"/>
            <a:ext cx="4049850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Allocation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per </a:t>
            </a:r>
            <a:r>
              <a:rPr lang="es-ES_tradnl" sz="1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</a:t>
            </a: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hipper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138025"/>
              </p:ext>
            </p:extLst>
          </p:nvPr>
        </p:nvGraphicFramePr>
        <p:xfrm>
          <a:off x="5021896" y="1484784"/>
          <a:ext cx="3510544" cy="1947897"/>
        </p:xfrm>
        <a:graphic>
          <a:graphicData uri="http://schemas.openxmlformats.org/drawingml/2006/table">
            <a:tbl>
              <a:tblPr/>
              <a:tblGrid>
                <a:gridCol w="1982615"/>
                <a:gridCol w="1527929"/>
              </a:tblGrid>
              <a:tr h="556238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Firm monthly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Bundled capacity Flow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Spain-Portugal</a:t>
                      </a:r>
                      <a:endParaRPr lang="en-US" sz="1400" b="1" i="0" u="none" strike="noStrike" kern="1200" dirty="0" smtClean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42919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kWh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/h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Oct. 2014</a:t>
                      </a:r>
                      <a:endParaRPr lang="es-E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A6"/>
                    </a:solidFill>
                  </a:tcPr>
                </a:tc>
              </a:tr>
              <a:tr h="32082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offered</a:t>
                      </a:r>
                      <a:endParaRPr lang="es-E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1.565.340</a:t>
                      </a:r>
                      <a:endParaRPr lang="es-ES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082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Shipper</a:t>
                      </a:r>
                      <a:r>
                        <a:rPr lang="es-ES_tradnl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4</a:t>
                      </a:r>
                      <a:endParaRPr lang="es-E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64.010</a:t>
                      </a:r>
                      <a:r>
                        <a:rPr lang="es-E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082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Shipper</a:t>
                      </a:r>
                      <a:r>
                        <a:rPr lang="es-ES_tradnl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5</a:t>
                      </a:r>
                      <a:endParaRPr lang="es-E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41.667</a:t>
                      </a:r>
                      <a:endParaRPr lang="es-ES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7" name="16 Elipse"/>
          <p:cNvSpPr/>
          <p:nvPr/>
        </p:nvSpPr>
        <p:spPr bwMode="auto">
          <a:xfrm>
            <a:off x="270016" y="2708920"/>
            <a:ext cx="504056" cy="504056"/>
          </a:xfrm>
          <a:prstGeom prst="ellipse">
            <a:avLst/>
          </a:prstGeom>
          <a:solidFill>
            <a:srgbClr val="9CB7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17 Rectángulo"/>
          <p:cNvSpPr/>
          <p:nvPr/>
        </p:nvSpPr>
        <p:spPr bwMode="auto">
          <a:xfrm>
            <a:off x="287380" y="2791671"/>
            <a:ext cx="1243775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7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%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288" y="3932386"/>
            <a:ext cx="47863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67" y="1242091"/>
            <a:ext cx="52181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77" y="3952908"/>
            <a:ext cx="52181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898586"/>
              </p:ext>
            </p:extLst>
          </p:nvPr>
        </p:nvGraphicFramePr>
        <p:xfrm>
          <a:off x="5103567" y="4328956"/>
          <a:ext cx="2880320" cy="1584176"/>
        </p:xfrm>
        <a:graphic>
          <a:graphicData uri="http://schemas.openxmlformats.org/drawingml/2006/table">
            <a:tbl>
              <a:tblPr/>
              <a:tblGrid>
                <a:gridCol w="1766301"/>
                <a:gridCol w="1114019"/>
              </a:tblGrid>
              <a:tr h="65518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Firm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monthly Unbundled </a:t>
                      </a: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auctions-VIP-ES-PT</a:t>
                      </a:r>
                      <a:endParaRPr lang="en-US" sz="1400" b="1" i="0" u="none" strike="noStrike" kern="120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4754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kWh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/h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Oct.</a:t>
                      </a:r>
                      <a:r>
                        <a:rPr lang="es-ES" sz="12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2014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A6"/>
                    </a:solidFill>
                  </a:tcPr>
                </a:tc>
              </a:tr>
              <a:tr h="34071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offered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232.727</a:t>
                      </a:r>
                      <a:endParaRPr lang="es-E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71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Allocated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 -</a:t>
                      </a:r>
                      <a:endParaRPr lang="es-E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77" y="957903"/>
            <a:ext cx="40846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16 Elipse"/>
          <p:cNvSpPr/>
          <p:nvPr/>
        </p:nvSpPr>
        <p:spPr bwMode="auto">
          <a:xfrm>
            <a:off x="8118548" y="4386295"/>
            <a:ext cx="792088" cy="1418969"/>
          </a:xfrm>
          <a:prstGeom prst="ellipse">
            <a:avLst/>
          </a:prstGeom>
          <a:solidFill>
            <a:srgbClr val="9CB7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3365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</a:pPr>
            <a:r>
              <a:rPr lang="en-US" sz="800" dirty="0" smtClean="0">
                <a:solidFill>
                  <a:schemeClr val="bg1"/>
                </a:solidFill>
                <a:latin typeface="Arial" charset="0"/>
              </a:rPr>
              <a:t>94% of the offered capacity was allocated in the annual yearly auction</a:t>
            </a:r>
            <a:endParaRPr kumimoji="0" lang="es-ES" sz="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224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332656"/>
            <a:ext cx="9505056" cy="365125"/>
          </a:xfrm>
        </p:spPr>
        <p:txBody>
          <a:bodyPr/>
          <a:lstStyle/>
          <a:p>
            <a:r>
              <a:rPr lang="es-ES_tradnl" dirty="0" smtClean="0"/>
              <a:t>2</a:t>
            </a:r>
            <a:r>
              <a:rPr lang="es-ES_tradnl" sz="2400" dirty="0" smtClean="0"/>
              <a:t>. </a:t>
            </a:r>
            <a:r>
              <a:rPr lang="en-US" dirty="0"/>
              <a:t>November</a:t>
            </a:r>
            <a:r>
              <a:rPr lang="en-US" sz="2400" dirty="0"/>
              <a:t> 2014 </a:t>
            </a:r>
            <a:r>
              <a:rPr lang="en-US" sz="2400" dirty="0" smtClean="0"/>
              <a:t>capacity </a:t>
            </a:r>
            <a:r>
              <a:rPr lang="en-US" sz="2400" dirty="0"/>
              <a:t>a</a:t>
            </a:r>
            <a:r>
              <a:rPr lang="en-US" altLang="es-ES" sz="2400" dirty="0" smtClean="0"/>
              <a:t>uction </a:t>
            </a:r>
            <a:r>
              <a:rPr lang="en-US" altLang="es-ES" sz="2400" dirty="0"/>
              <a:t>r</a:t>
            </a:r>
            <a:r>
              <a:rPr lang="en-US" sz="2400" dirty="0" smtClean="0"/>
              <a:t>esults – VIP. PIRINEOS</a:t>
            </a:r>
            <a:endParaRPr lang="es-ES" sz="240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091843"/>
              </p:ext>
            </p:extLst>
          </p:nvPr>
        </p:nvGraphicFramePr>
        <p:xfrm>
          <a:off x="5220072" y="1772816"/>
          <a:ext cx="2880320" cy="1584176"/>
        </p:xfrm>
        <a:graphic>
          <a:graphicData uri="http://schemas.openxmlformats.org/drawingml/2006/table">
            <a:tbl>
              <a:tblPr/>
              <a:tblGrid>
                <a:gridCol w="1766301"/>
                <a:gridCol w="1114019"/>
              </a:tblGrid>
              <a:tr h="65518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Firm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monthly Unbundled </a:t>
                      </a: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auctions-VIP-ES-FR</a:t>
                      </a:r>
                      <a:endParaRPr lang="en-US" sz="1400" b="1" i="0" u="none" strike="noStrike" kern="120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4754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kWh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/h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Nov.</a:t>
                      </a:r>
                      <a:r>
                        <a:rPr lang="es-ES" sz="12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2014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A6"/>
                    </a:solidFill>
                  </a:tcPr>
                </a:tc>
              </a:tr>
              <a:tr h="34071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offered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2.093.349 </a:t>
                      </a:r>
                      <a:endParaRPr lang="es-E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71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Allocated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 -</a:t>
                      </a:r>
                      <a:endParaRPr lang="es-E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569031"/>
              </p:ext>
            </p:extLst>
          </p:nvPr>
        </p:nvGraphicFramePr>
        <p:xfrm>
          <a:off x="1187624" y="1772816"/>
          <a:ext cx="2808312" cy="1584175"/>
        </p:xfrm>
        <a:graphic>
          <a:graphicData uri="http://schemas.openxmlformats.org/drawingml/2006/table">
            <a:tbl>
              <a:tblPr/>
              <a:tblGrid>
                <a:gridCol w="1751680"/>
                <a:gridCol w="1056632"/>
              </a:tblGrid>
              <a:tr h="703437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Firm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monthly Bundled </a:t>
                      </a: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auction-VIP-ES-FR</a:t>
                      </a:r>
                      <a:endParaRPr lang="en-US" sz="1400" b="1" i="0" u="none" strike="noStrike" kern="120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7389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kWh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/h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Nov. 2014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A6"/>
                    </a:solidFill>
                  </a:tcPr>
                </a:tc>
              </a:tr>
              <a:tr h="3034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offered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1.579.268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34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Allocated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s-E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7020272" y="6165304"/>
            <a:ext cx="1494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Capacities at </a:t>
            </a:r>
            <a:r>
              <a:rPr lang="en-US" sz="1200" dirty="0" smtClean="0">
                <a:solidFill>
                  <a:srgbClr val="002060"/>
                </a:solidFill>
              </a:rPr>
              <a:t>25º </a:t>
            </a:r>
            <a:r>
              <a:rPr lang="en-US" sz="1200" dirty="0">
                <a:solidFill>
                  <a:srgbClr val="002060"/>
                </a:solidFill>
              </a:rPr>
              <a:t>C</a:t>
            </a: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633527"/>
              </p:ext>
            </p:extLst>
          </p:nvPr>
        </p:nvGraphicFramePr>
        <p:xfrm>
          <a:off x="1115616" y="4437112"/>
          <a:ext cx="2808312" cy="1584175"/>
        </p:xfrm>
        <a:graphic>
          <a:graphicData uri="http://schemas.openxmlformats.org/drawingml/2006/table">
            <a:tbl>
              <a:tblPr/>
              <a:tblGrid>
                <a:gridCol w="1751680"/>
                <a:gridCol w="1056632"/>
              </a:tblGrid>
              <a:tr h="703437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Firm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monthly Bundled </a:t>
                      </a: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auction-VIP-FR-ES</a:t>
                      </a:r>
                      <a:endParaRPr lang="en-US" sz="1400" b="1" i="0" u="none" strike="noStrike" kern="120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7389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kWh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/h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Nov. 2014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A6"/>
                    </a:solidFill>
                  </a:tcPr>
                </a:tc>
              </a:tr>
              <a:tr h="3034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offered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239.929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34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Allocated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166.667</a:t>
                      </a:r>
                      <a:endParaRPr lang="es-E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" name="13 Rectángulo"/>
          <p:cNvSpPr/>
          <p:nvPr/>
        </p:nvSpPr>
        <p:spPr bwMode="auto">
          <a:xfrm>
            <a:off x="1043608" y="1273507"/>
            <a:ext cx="5184576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Bundled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Capacities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14 Rectángulo"/>
          <p:cNvSpPr/>
          <p:nvPr/>
        </p:nvSpPr>
        <p:spPr bwMode="auto">
          <a:xfrm>
            <a:off x="5220072" y="1290246"/>
            <a:ext cx="4752528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Unbundled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Capacities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15 Rectángulo"/>
          <p:cNvSpPr/>
          <p:nvPr/>
        </p:nvSpPr>
        <p:spPr bwMode="auto">
          <a:xfrm>
            <a:off x="522150" y="858198"/>
            <a:ext cx="4049850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Flow</a:t>
            </a:r>
            <a:r>
              <a:rPr lang="es-ES_tradnl" sz="1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Spain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-France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16 Rectángulo"/>
          <p:cNvSpPr/>
          <p:nvPr/>
        </p:nvSpPr>
        <p:spPr bwMode="auto">
          <a:xfrm>
            <a:off x="522150" y="3717032"/>
            <a:ext cx="4049850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Flow</a:t>
            </a:r>
            <a:r>
              <a:rPr lang="es-ES_tradnl" sz="1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France-</a:t>
            </a: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Spain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17 Rectángulo"/>
          <p:cNvSpPr/>
          <p:nvPr/>
        </p:nvSpPr>
        <p:spPr bwMode="auto">
          <a:xfrm>
            <a:off x="1043608" y="4026550"/>
            <a:ext cx="5184576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Bundled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Capacities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18 Elipse"/>
          <p:cNvSpPr/>
          <p:nvPr/>
        </p:nvSpPr>
        <p:spPr bwMode="auto">
          <a:xfrm>
            <a:off x="270016" y="5373216"/>
            <a:ext cx="504056" cy="504056"/>
          </a:xfrm>
          <a:prstGeom prst="ellipse">
            <a:avLst/>
          </a:prstGeom>
          <a:solidFill>
            <a:srgbClr val="9CB7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19 Rectángulo"/>
          <p:cNvSpPr/>
          <p:nvPr/>
        </p:nvSpPr>
        <p:spPr bwMode="auto">
          <a:xfrm>
            <a:off x="287380" y="5455967"/>
            <a:ext cx="1243775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69%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20 Rectángulo"/>
          <p:cNvSpPr/>
          <p:nvPr/>
        </p:nvSpPr>
        <p:spPr bwMode="auto">
          <a:xfrm>
            <a:off x="5292080" y="4026550"/>
            <a:ext cx="4049850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Allocation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per </a:t>
            </a:r>
            <a:r>
              <a:rPr lang="es-ES_tradnl" sz="1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</a:t>
            </a: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hipper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883808"/>
              </p:ext>
            </p:extLst>
          </p:nvPr>
        </p:nvGraphicFramePr>
        <p:xfrm>
          <a:off x="5148064" y="4509119"/>
          <a:ext cx="3168352" cy="1571268"/>
        </p:xfrm>
        <a:graphic>
          <a:graphicData uri="http://schemas.openxmlformats.org/drawingml/2006/table">
            <a:tbl>
              <a:tblPr/>
              <a:tblGrid>
                <a:gridCol w="2076510"/>
                <a:gridCol w="1091842"/>
              </a:tblGrid>
              <a:tr h="482431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Firm monthly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Bundled capacity Flow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France-Spain</a:t>
                      </a:r>
                      <a:endParaRPr lang="en-US" sz="1400" b="1" i="0" u="none" strike="noStrike" kern="1200" dirty="0" smtClean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33580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kWh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/h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Nov. 2014</a:t>
                      </a:r>
                      <a:endParaRPr lang="es-E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A6"/>
                    </a:solidFill>
                  </a:tcPr>
                </a:tc>
              </a:tr>
              <a:tr h="25101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offered</a:t>
                      </a:r>
                      <a:endParaRPr lang="es-E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239.929</a:t>
                      </a: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01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Shipper</a:t>
                      </a:r>
                      <a:r>
                        <a:rPr lang="es-ES_tradnl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</a:t>
                      </a:r>
                      <a:endParaRPr lang="es-E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83.333 </a:t>
                      </a:r>
                      <a:endParaRPr lang="es-ES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01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Shipper</a:t>
                      </a:r>
                      <a:r>
                        <a:rPr lang="es-ES_tradnl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</a:t>
                      </a:r>
                      <a:endParaRPr lang="es-E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83.334</a:t>
                      </a:r>
                      <a:r>
                        <a:rPr lang="es-ES" sz="1100" b="0" i="0" u="none" strike="noStrike" dirty="0" smtClean="0">
                          <a:solidFill>
                            <a:srgbClr val="007AAE"/>
                          </a:solidFill>
                          <a:effectLst/>
                          <a:latin typeface="Verdana"/>
                        </a:rPr>
                        <a:t>   </a:t>
                      </a:r>
                      <a:endParaRPr lang="es-ES" sz="1100" b="0" i="0" u="none" strike="noStrike" dirty="0">
                        <a:solidFill>
                          <a:srgbClr val="007AAE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08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332656"/>
            <a:ext cx="8852709" cy="365125"/>
          </a:xfrm>
        </p:spPr>
        <p:txBody>
          <a:bodyPr/>
          <a:lstStyle/>
          <a:p>
            <a:r>
              <a:rPr lang="es-ES_tradnl" dirty="0" smtClean="0"/>
              <a:t>2</a:t>
            </a:r>
            <a:r>
              <a:rPr lang="es-ES_tradnl" sz="2400" dirty="0" smtClean="0"/>
              <a:t>. </a:t>
            </a:r>
            <a:r>
              <a:rPr lang="en-US" sz="2400" dirty="0"/>
              <a:t>November </a:t>
            </a:r>
            <a:r>
              <a:rPr lang="en-US" sz="2400" dirty="0" smtClean="0"/>
              <a:t>2014 capacity </a:t>
            </a:r>
            <a:r>
              <a:rPr lang="en-US" sz="2400" dirty="0"/>
              <a:t>a</a:t>
            </a:r>
            <a:r>
              <a:rPr lang="en-US" altLang="es-ES" sz="2400" dirty="0" smtClean="0"/>
              <a:t>uction </a:t>
            </a:r>
            <a:r>
              <a:rPr lang="en-US" altLang="es-ES" sz="2400" dirty="0"/>
              <a:t>r</a:t>
            </a:r>
            <a:r>
              <a:rPr lang="en-US" sz="2400" dirty="0" smtClean="0"/>
              <a:t>esults – VIP.IBERICO</a:t>
            </a:r>
            <a:endParaRPr lang="es-ES" sz="2400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89858"/>
              </p:ext>
            </p:extLst>
          </p:nvPr>
        </p:nvGraphicFramePr>
        <p:xfrm>
          <a:off x="1124865" y="1675478"/>
          <a:ext cx="2808312" cy="1584175"/>
        </p:xfrm>
        <a:graphic>
          <a:graphicData uri="http://schemas.openxmlformats.org/drawingml/2006/table">
            <a:tbl>
              <a:tblPr/>
              <a:tblGrid>
                <a:gridCol w="1751680"/>
                <a:gridCol w="1056632"/>
              </a:tblGrid>
              <a:tr h="703437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Firm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monthly Bundled </a:t>
                      </a: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auction-VIP-ES-PT</a:t>
                      </a:r>
                      <a:endParaRPr lang="en-US" sz="1400" b="1" i="0" u="none" strike="noStrike" kern="120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7389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kWh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/h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Nov. 2014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A6"/>
                    </a:solidFill>
                  </a:tcPr>
                </a:tc>
              </a:tr>
              <a:tr h="3034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offered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1.565.340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34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Allocated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189.010</a:t>
                      </a:r>
                      <a:endParaRPr lang="es-E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7020272" y="6165304"/>
            <a:ext cx="1494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Capacities at </a:t>
            </a:r>
            <a:r>
              <a:rPr lang="en-US" sz="1200" dirty="0" smtClean="0">
                <a:solidFill>
                  <a:srgbClr val="002060"/>
                </a:solidFill>
              </a:rPr>
              <a:t>25º </a:t>
            </a:r>
            <a:r>
              <a:rPr lang="en-US" sz="1200" dirty="0">
                <a:solidFill>
                  <a:srgbClr val="002060"/>
                </a:solidFill>
              </a:rPr>
              <a:t>C</a:t>
            </a: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388770"/>
              </p:ext>
            </p:extLst>
          </p:nvPr>
        </p:nvGraphicFramePr>
        <p:xfrm>
          <a:off x="1187624" y="4365104"/>
          <a:ext cx="2808312" cy="1584175"/>
        </p:xfrm>
        <a:graphic>
          <a:graphicData uri="http://schemas.openxmlformats.org/drawingml/2006/table">
            <a:tbl>
              <a:tblPr/>
              <a:tblGrid>
                <a:gridCol w="1751680"/>
                <a:gridCol w="1056632"/>
              </a:tblGrid>
              <a:tr h="703437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Firm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monthly Bundled </a:t>
                      </a: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auction-VIP-PT-ES</a:t>
                      </a:r>
                      <a:endParaRPr lang="en-US" sz="1400" b="1" i="0" u="none" strike="noStrike" kern="120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7389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kWh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/h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Nov. 2014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A6"/>
                    </a:solidFill>
                  </a:tcPr>
                </a:tc>
              </a:tr>
              <a:tr h="3034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offered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3.333.333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34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Allocated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s-E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 bwMode="auto">
          <a:xfrm>
            <a:off x="1053761" y="1052736"/>
            <a:ext cx="4049850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Flow</a:t>
            </a:r>
            <a:r>
              <a:rPr lang="es-ES_tradnl" sz="1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Spain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-Portugal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1071047" y="3701112"/>
            <a:ext cx="4049850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Flow</a:t>
            </a:r>
            <a:r>
              <a:rPr lang="es-ES_tradnl" sz="1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Portugal-</a:t>
            </a: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Spain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5076056" y="1052736"/>
            <a:ext cx="4049850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Allocation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per </a:t>
            </a:r>
            <a:r>
              <a:rPr lang="es-ES_tradnl" sz="1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</a:t>
            </a: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hipper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684511"/>
              </p:ext>
            </p:extLst>
          </p:nvPr>
        </p:nvGraphicFramePr>
        <p:xfrm>
          <a:off x="5148064" y="1475493"/>
          <a:ext cx="2835391" cy="2169531"/>
        </p:xfrm>
        <a:graphic>
          <a:graphicData uri="http://schemas.openxmlformats.org/drawingml/2006/table">
            <a:tbl>
              <a:tblPr/>
              <a:tblGrid>
                <a:gridCol w="1858290"/>
                <a:gridCol w="977101"/>
              </a:tblGrid>
              <a:tr h="494342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Firm monthly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Bundled capacity Flow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Spain-Portugal</a:t>
                      </a:r>
                      <a:endParaRPr lang="en-US" sz="1400" b="1" i="0" u="none" strike="noStrike" kern="1200" dirty="0" smtClean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38143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kWh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/h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Nov. 2014</a:t>
                      </a:r>
                      <a:endParaRPr lang="es-E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A6"/>
                    </a:solidFill>
                  </a:tcPr>
                </a:tc>
              </a:tr>
              <a:tr h="28512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offered</a:t>
                      </a:r>
                      <a:endParaRPr lang="es-E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1.565.340</a:t>
                      </a:r>
                      <a:endParaRPr lang="es-ES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12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Shipper</a:t>
                      </a:r>
                      <a:r>
                        <a:rPr lang="es-ES_tradnl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3</a:t>
                      </a:r>
                      <a:endParaRPr lang="es-E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64.010</a:t>
                      </a:r>
                      <a:r>
                        <a:rPr lang="es-E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12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Shipper</a:t>
                      </a:r>
                      <a:r>
                        <a:rPr lang="es-ES_tradnl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4</a:t>
                      </a:r>
                      <a:endParaRPr lang="es-E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41.667</a:t>
                      </a:r>
                      <a:endParaRPr lang="es-ES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12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Shipper</a:t>
                      </a:r>
                      <a:r>
                        <a:rPr lang="es-ES_tradn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5</a:t>
                      </a:r>
                      <a:endParaRPr lang="es-E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83.333</a:t>
                      </a:r>
                      <a:endParaRPr lang="es-ES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" name="15 Elipse"/>
          <p:cNvSpPr/>
          <p:nvPr/>
        </p:nvSpPr>
        <p:spPr bwMode="auto">
          <a:xfrm>
            <a:off x="270016" y="2636912"/>
            <a:ext cx="504056" cy="504056"/>
          </a:xfrm>
          <a:prstGeom prst="ellipse">
            <a:avLst/>
          </a:prstGeom>
          <a:solidFill>
            <a:srgbClr val="9CB7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16 Rectángulo"/>
          <p:cNvSpPr/>
          <p:nvPr/>
        </p:nvSpPr>
        <p:spPr bwMode="auto">
          <a:xfrm>
            <a:off x="208944" y="2719663"/>
            <a:ext cx="934467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12%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11 Rectángulo"/>
          <p:cNvSpPr/>
          <p:nvPr/>
        </p:nvSpPr>
        <p:spPr bwMode="auto">
          <a:xfrm>
            <a:off x="5050323" y="3763867"/>
            <a:ext cx="4049850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Flow</a:t>
            </a:r>
            <a:r>
              <a:rPr lang="es-ES_tradnl" sz="1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Spain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-Portugal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533" y="4004106"/>
            <a:ext cx="47863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0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857633"/>
              </p:ext>
            </p:extLst>
          </p:nvPr>
        </p:nvGraphicFramePr>
        <p:xfrm>
          <a:off x="5103567" y="4346886"/>
          <a:ext cx="2880320" cy="1584176"/>
        </p:xfrm>
        <a:graphic>
          <a:graphicData uri="http://schemas.openxmlformats.org/drawingml/2006/table">
            <a:tbl>
              <a:tblPr/>
              <a:tblGrid>
                <a:gridCol w="1766301"/>
                <a:gridCol w="1114019"/>
              </a:tblGrid>
              <a:tr h="65518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Firm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monthly Unbundled </a:t>
                      </a: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auctions-VIP-ES-PT</a:t>
                      </a:r>
                      <a:endParaRPr lang="en-US" sz="1400" b="1" i="0" u="none" strike="noStrike" kern="120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4754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kWh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/h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Nov.</a:t>
                      </a:r>
                      <a:r>
                        <a:rPr lang="es-ES" sz="12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2014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A6"/>
                    </a:solidFill>
                  </a:tcPr>
                </a:tc>
              </a:tr>
              <a:tr h="34071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offered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232.727</a:t>
                      </a:r>
                      <a:endParaRPr lang="es-E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71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Allocated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 -</a:t>
                      </a:r>
                      <a:endParaRPr lang="es-E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39" y="1327800"/>
            <a:ext cx="52181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79803"/>
            <a:ext cx="52181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16 Elipse"/>
          <p:cNvSpPr/>
          <p:nvPr/>
        </p:nvSpPr>
        <p:spPr bwMode="auto">
          <a:xfrm>
            <a:off x="8118548" y="4413190"/>
            <a:ext cx="792088" cy="1392074"/>
          </a:xfrm>
          <a:prstGeom prst="ellipse">
            <a:avLst/>
          </a:prstGeom>
          <a:solidFill>
            <a:srgbClr val="9CB7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3365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</a:pPr>
            <a:r>
              <a:rPr lang="en-US" sz="800" dirty="0" smtClean="0">
                <a:solidFill>
                  <a:schemeClr val="bg1"/>
                </a:solidFill>
                <a:latin typeface="Arial" charset="0"/>
              </a:rPr>
              <a:t>94% of the offered capacity was allocated in the annual yearly auction</a:t>
            </a:r>
            <a:endParaRPr kumimoji="0" lang="es-ES" sz="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153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332656"/>
            <a:ext cx="9433048" cy="365125"/>
          </a:xfrm>
        </p:spPr>
        <p:txBody>
          <a:bodyPr/>
          <a:lstStyle/>
          <a:p>
            <a:r>
              <a:rPr lang="es-ES_tradnl" dirty="0" smtClean="0"/>
              <a:t>3</a:t>
            </a:r>
            <a:r>
              <a:rPr lang="es-ES_tradnl" sz="2400" dirty="0" smtClean="0"/>
              <a:t>. </a:t>
            </a:r>
            <a:r>
              <a:rPr lang="en-US" dirty="0"/>
              <a:t>December</a:t>
            </a:r>
            <a:r>
              <a:rPr lang="en-US" sz="2400" dirty="0"/>
              <a:t> </a:t>
            </a:r>
            <a:r>
              <a:rPr lang="en-US" sz="2400" dirty="0" smtClean="0"/>
              <a:t>2014 capacity </a:t>
            </a:r>
            <a:r>
              <a:rPr lang="en-US" sz="2400" dirty="0"/>
              <a:t>a</a:t>
            </a:r>
            <a:r>
              <a:rPr lang="en-US" altLang="es-ES" sz="2400" dirty="0" smtClean="0"/>
              <a:t>uction </a:t>
            </a:r>
            <a:r>
              <a:rPr lang="en-US" altLang="es-ES" sz="2400" dirty="0"/>
              <a:t>r</a:t>
            </a:r>
            <a:r>
              <a:rPr lang="en-US" sz="2400" dirty="0" smtClean="0"/>
              <a:t>esults – VIP. PIRINEOS</a:t>
            </a:r>
            <a:endParaRPr lang="es-ES" sz="240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636994"/>
              </p:ext>
            </p:extLst>
          </p:nvPr>
        </p:nvGraphicFramePr>
        <p:xfrm>
          <a:off x="5292080" y="1700808"/>
          <a:ext cx="2880320" cy="1584176"/>
        </p:xfrm>
        <a:graphic>
          <a:graphicData uri="http://schemas.openxmlformats.org/drawingml/2006/table">
            <a:tbl>
              <a:tblPr/>
              <a:tblGrid>
                <a:gridCol w="1766301"/>
                <a:gridCol w="1114019"/>
              </a:tblGrid>
              <a:tr h="65518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Firm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monthly Unbundled </a:t>
                      </a: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auctions-VIP-ES-FR</a:t>
                      </a:r>
                      <a:endParaRPr lang="en-US" sz="1400" b="1" i="0" u="none" strike="noStrike" kern="120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4754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kWh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/h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Dec</a:t>
                      </a:r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lang="es-ES" sz="12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2014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A6"/>
                    </a:solidFill>
                  </a:tcPr>
                </a:tc>
              </a:tr>
              <a:tr h="34071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offered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2.093.349 </a:t>
                      </a:r>
                      <a:endParaRPr lang="es-E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71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Allocated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</a:t>
                      </a:r>
                      <a:endParaRPr lang="es-E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276087"/>
              </p:ext>
            </p:extLst>
          </p:nvPr>
        </p:nvGraphicFramePr>
        <p:xfrm>
          <a:off x="1187624" y="1772816"/>
          <a:ext cx="2808312" cy="1584175"/>
        </p:xfrm>
        <a:graphic>
          <a:graphicData uri="http://schemas.openxmlformats.org/drawingml/2006/table">
            <a:tbl>
              <a:tblPr/>
              <a:tblGrid>
                <a:gridCol w="1751680"/>
                <a:gridCol w="1056632"/>
              </a:tblGrid>
              <a:tr h="703437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Firm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monthly Bundled </a:t>
                      </a: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auction-VIP-ES-FR</a:t>
                      </a:r>
                      <a:endParaRPr lang="en-US" sz="1400" b="1" i="0" u="none" strike="noStrike" kern="120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7389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kWh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/h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Dec</a:t>
                      </a:r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2014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A6"/>
                    </a:solidFill>
                  </a:tcPr>
                </a:tc>
              </a:tr>
              <a:tr h="3034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offered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1.579.268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34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Allocated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s-E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7020272" y="6165304"/>
            <a:ext cx="1494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Capacities at </a:t>
            </a:r>
            <a:r>
              <a:rPr lang="en-US" sz="1200" dirty="0" smtClean="0">
                <a:solidFill>
                  <a:srgbClr val="002060"/>
                </a:solidFill>
              </a:rPr>
              <a:t>25º </a:t>
            </a:r>
            <a:r>
              <a:rPr lang="en-US" sz="1200" dirty="0">
                <a:solidFill>
                  <a:srgbClr val="002060"/>
                </a:solidFill>
              </a:rPr>
              <a:t>C</a:t>
            </a: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865446"/>
              </p:ext>
            </p:extLst>
          </p:nvPr>
        </p:nvGraphicFramePr>
        <p:xfrm>
          <a:off x="1043608" y="4365104"/>
          <a:ext cx="2808312" cy="1584175"/>
        </p:xfrm>
        <a:graphic>
          <a:graphicData uri="http://schemas.openxmlformats.org/drawingml/2006/table">
            <a:tbl>
              <a:tblPr/>
              <a:tblGrid>
                <a:gridCol w="1751680"/>
                <a:gridCol w="1056632"/>
              </a:tblGrid>
              <a:tr h="703437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Firm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monthly Bundled </a:t>
                      </a: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auction-VIP-FR-ES</a:t>
                      </a:r>
                      <a:endParaRPr lang="en-US" sz="1400" b="1" i="0" u="none" strike="noStrike" kern="120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7389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kWh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/h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Dec</a:t>
                      </a:r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2014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A6"/>
                    </a:solidFill>
                  </a:tcPr>
                </a:tc>
              </a:tr>
              <a:tr h="3034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offered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239.929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34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Allocated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209.000</a:t>
                      </a:r>
                      <a:endParaRPr lang="es-E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" name="13 Rectángulo"/>
          <p:cNvSpPr/>
          <p:nvPr/>
        </p:nvSpPr>
        <p:spPr bwMode="auto">
          <a:xfrm>
            <a:off x="1043608" y="1273507"/>
            <a:ext cx="5184576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Bundled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Capacities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14 Rectángulo"/>
          <p:cNvSpPr/>
          <p:nvPr/>
        </p:nvSpPr>
        <p:spPr bwMode="auto">
          <a:xfrm>
            <a:off x="5220072" y="1290246"/>
            <a:ext cx="4752528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Unbundled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Capacities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15 Rectángulo"/>
          <p:cNvSpPr/>
          <p:nvPr/>
        </p:nvSpPr>
        <p:spPr bwMode="auto">
          <a:xfrm>
            <a:off x="522150" y="858198"/>
            <a:ext cx="4049850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Flow</a:t>
            </a:r>
            <a:r>
              <a:rPr lang="es-ES_tradnl" sz="1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Spain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-France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16 Rectángulo"/>
          <p:cNvSpPr/>
          <p:nvPr/>
        </p:nvSpPr>
        <p:spPr bwMode="auto">
          <a:xfrm>
            <a:off x="522150" y="3717032"/>
            <a:ext cx="4049850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Flow</a:t>
            </a:r>
            <a:r>
              <a:rPr lang="es-ES_tradnl" sz="1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France-</a:t>
            </a: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Spain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17 Rectángulo"/>
          <p:cNvSpPr/>
          <p:nvPr/>
        </p:nvSpPr>
        <p:spPr bwMode="auto">
          <a:xfrm>
            <a:off x="1043608" y="4026550"/>
            <a:ext cx="5184576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Bundled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Capacities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18 Rectángulo"/>
          <p:cNvSpPr/>
          <p:nvPr/>
        </p:nvSpPr>
        <p:spPr bwMode="auto">
          <a:xfrm>
            <a:off x="5292080" y="3810526"/>
            <a:ext cx="4049850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Allocation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per </a:t>
            </a:r>
            <a:r>
              <a:rPr lang="es-ES_tradnl" sz="1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</a:t>
            </a: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hipper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0" name="1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774833"/>
              </p:ext>
            </p:extLst>
          </p:nvPr>
        </p:nvGraphicFramePr>
        <p:xfrm>
          <a:off x="5220072" y="4221088"/>
          <a:ext cx="3024336" cy="1861176"/>
        </p:xfrm>
        <a:graphic>
          <a:graphicData uri="http://schemas.openxmlformats.org/drawingml/2006/table">
            <a:tbl>
              <a:tblPr/>
              <a:tblGrid>
                <a:gridCol w="1611467"/>
                <a:gridCol w="1412869"/>
              </a:tblGrid>
              <a:tr h="456319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Firm monthly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Bundled capacity Flow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France-Spain</a:t>
                      </a:r>
                      <a:endParaRPr lang="en-US" sz="1400" b="1" i="0" u="none" strike="noStrike" kern="1200" dirty="0" smtClean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35209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kWh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/h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Nov. 2014</a:t>
                      </a:r>
                      <a:endParaRPr lang="es-E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A6"/>
                    </a:solidFill>
                  </a:tcPr>
                </a:tc>
              </a:tr>
              <a:tr h="26319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offered</a:t>
                      </a:r>
                      <a:endParaRPr lang="es-E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239.929</a:t>
                      </a: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Shipper</a:t>
                      </a:r>
                      <a:r>
                        <a:rPr lang="es-ES_tradnl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</a:t>
                      </a:r>
                      <a:endParaRPr lang="es-E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41.667</a:t>
                      </a:r>
                      <a:endParaRPr lang="es-ES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Shipper</a:t>
                      </a:r>
                      <a:r>
                        <a:rPr lang="es-ES_tradnl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</a:t>
                      </a:r>
                      <a:endParaRPr lang="es-E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83.333</a:t>
                      </a:r>
                      <a:r>
                        <a:rPr lang="es-ES" sz="1100" b="0" i="0" u="none" strike="noStrike" dirty="0" smtClean="0">
                          <a:solidFill>
                            <a:srgbClr val="007AAE"/>
                          </a:solidFill>
                          <a:effectLst/>
                          <a:latin typeface="Verdana"/>
                        </a:rPr>
                        <a:t>   </a:t>
                      </a:r>
                      <a:endParaRPr lang="es-ES" sz="1100" b="0" i="0" u="none" strike="noStrike" dirty="0">
                        <a:solidFill>
                          <a:srgbClr val="007AAE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Shipper</a:t>
                      </a:r>
                      <a:r>
                        <a:rPr lang="es-ES_tradn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3</a:t>
                      </a:r>
                      <a:endParaRPr lang="es-E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84.000</a:t>
                      </a:r>
                      <a:endParaRPr lang="es-ES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1" name="20 Elipse"/>
          <p:cNvSpPr/>
          <p:nvPr/>
        </p:nvSpPr>
        <p:spPr bwMode="auto">
          <a:xfrm>
            <a:off x="314229" y="5373216"/>
            <a:ext cx="504056" cy="504056"/>
          </a:xfrm>
          <a:prstGeom prst="ellipse">
            <a:avLst/>
          </a:prstGeom>
          <a:solidFill>
            <a:srgbClr val="9CB7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2" name="21 Rectángulo"/>
          <p:cNvSpPr/>
          <p:nvPr/>
        </p:nvSpPr>
        <p:spPr bwMode="auto">
          <a:xfrm>
            <a:off x="253157" y="5455967"/>
            <a:ext cx="934467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87%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90290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496" y="332656"/>
            <a:ext cx="10441160" cy="365125"/>
          </a:xfrm>
        </p:spPr>
        <p:txBody>
          <a:bodyPr/>
          <a:lstStyle/>
          <a:p>
            <a:r>
              <a:rPr lang="es-ES_tradnl" sz="2600" dirty="0" smtClean="0"/>
              <a:t>3. </a:t>
            </a:r>
            <a:r>
              <a:rPr lang="en-US" sz="2600" dirty="0"/>
              <a:t>December 2014 </a:t>
            </a:r>
            <a:r>
              <a:rPr lang="en-US" sz="2600" dirty="0" smtClean="0"/>
              <a:t>capacity </a:t>
            </a:r>
            <a:r>
              <a:rPr lang="en-US" sz="2600" dirty="0"/>
              <a:t>a</a:t>
            </a:r>
            <a:r>
              <a:rPr lang="en-US" altLang="es-ES" sz="2600" dirty="0" smtClean="0"/>
              <a:t>uction </a:t>
            </a:r>
            <a:r>
              <a:rPr lang="en-US" altLang="es-ES" sz="2600" dirty="0"/>
              <a:t>r</a:t>
            </a:r>
            <a:r>
              <a:rPr lang="en-US" sz="2600" dirty="0" smtClean="0"/>
              <a:t>esults – VIP. IBERICO</a:t>
            </a:r>
            <a:endParaRPr lang="es-ES" sz="2600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53444"/>
              </p:ext>
            </p:extLst>
          </p:nvPr>
        </p:nvGraphicFramePr>
        <p:xfrm>
          <a:off x="1187624" y="1772816"/>
          <a:ext cx="2808312" cy="1584175"/>
        </p:xfrm>
        <a:graphic>
          <a:graphicData uri="http://schemas.openxmlformats.org/drawingml/2006/table">
            <a:tbl>
              <a:tblPr/>
              <a:tblGrid>
                <a:gridCol w="1751680"/>
                <a:gridCol w="1056632"/>
              </a:tblGrid>
              <a:tr h="703437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Firm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monthly Bundled </a:t>
                      </a: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auction-VIP-ES-PT</a:t>
                      </a:r>
                      <a:endParaRPr lang="en-US" sz="1400" b="1" i="0" u="none" strike="noStrike" kern="120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7389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kWh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/h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Dec</a:t>
                      </a:r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2014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A6"/>
                    </a:solidFill>
                  </a:tcPr>
                </a:tc>
              </a:tr>
              <a:tr h="3034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offered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1.565.340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34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Allocated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154.260</a:t>
                      </a:r>
                      <a:endParaRPr lang="es-ES" sz="8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7020272" y="6165304"/>
            <a:ext cx="1494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Capacities at </a:t>
            </a:r>
            <a:r>
              <a:rPr lang="en-US" sz="1200" dirty="0" smtClean="0">
                <a:solidFill>
                  <a:srgbClr val="002060"/>
                </a:solidFill>
              </a:rPr>
              <a:t>25º </a:t>
            </a:r>
            <a:r>
              <a:rPr lang="en-US" sz="1200" dirty="0">
                <a:solidFill>
                  <a:srgbClr val="002060"/>
                </a:solidFill>
              </a:rPr>
              <a:t>C</a:t>
            </a: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546271"/>
              </p:ext>
            </p:extLst>
          </p:nvPr>
        </p:nvGraphicFramePr>
        <p:xfrm>
          <a:off x="1187624" y="4365104"/>
          <a:ext cx="2808312" cy="1584175"/>
        </p:xfrm>
        <a:graphic>
          <a:graphicData uri="http://schemas.openxmlformats.org/drawingml/2006/table">
            <a:tbl>
              <a:tblPr/>
              <a:tblGrid>
                <a:gridCol w="1751680"/>
                <a:gridCol w="1056632"/>
              </a:tblGrid>
              <a:tr h="703437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Firm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monthly Bundled </a:t>
                      </a: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auction-VIP-PT-ES</a:t>
                      </a:r>
                      <a:endParaRPr lang="en-US" sz="1400" b="1" i="0" u="none" strike="noStrike" kern="120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7389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kWh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/h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Dec</a:t>
                      </a:r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2014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A6"/>
                    </a:solidFill>
                  </a:tcPr>
                </a:tc>
              </a:tr>
              <a:tr h="3034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offered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3.333.333</a:t>
                      </a:r>
                      <a:endParaRPr lang="es-ES" sz="8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34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Allocated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s-E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 bwMode="auto">
          <a:xfrm>
            <a:off x="1086564" y="1079631"/>
            <a:ext cx="4049850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Flow</a:t>
            </a:r>
            <a:r>
              <a:rPr lang="es-ES_tradnl" sz="1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Spain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-Portugal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1051612" y="3744929"/>
            <a:ext cx="4049850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Flow</a:t>
            </a:r>
            <a:r>
              <a:rPr lang="es-ES_tradnl" sz="1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Portugal-</a:t>
            </a: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Spain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5076056" y="1052736"/>
            <a:ext cx="4049850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Allocation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per </a:t>
            </a:r>
            <a:r>
              <a:rPr lang="es-ES_tradnl" sz="1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</a:t>
            </a: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hipper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973694"/>
              </p:ext>
            </p:extLst>
          </p:nvPr>
        </p:nvGraphicFramePr>
        <p:xfrm>
          <a:off x="5076056" y="1484784"/>
          <a:ext cx="3404173" cy="2232286"/>
        </p:xfrm>
        <a:graphic>
          <a:graphicData uri="http://schemas.openxmlformats.org/drawingml/2006/table">
            <a:tbl>
              <a:tblPr/>
              <a:tblGrid>
                <a:gridCol w="2231065"/>
                <a:gridCol w="1173108"/>
              </a:tblGrid>
              <a:tr h="547307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Firm monthly</a:t>
                      </a:r>
                      <a:r>
                        <a:rPr lang="en-US" sz="1300" b="1" i="0" u="none" strike="noStrike" kern="1200" baseline="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Bundled capacity Flow</a:t>
                      </a:r>
                      <a:r>
                        <a:rPr lang="en-US" sz="1300" b="1" i="0" u="none" strike="noStrike" kern="1200" baseline="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Spain-Portugal</a:t>
                      </a:r>
                      <a:endParaRPr lang="en-US" sz="1300" b="1" i="0" u="none" strike="noStrike" kern="1200" dirty="0" smtClean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954" marR="6954" marT="6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42230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kWh</a:t>
                      </a:r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/h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954" marR="6954" marT="6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1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Dec</a:t>
                      </a:r>
                      <a:r>
                        <a:rPr lang="es-ES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2014</a:t>
                      </a:r>
                      <a:endParaRPr lang="es-ES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954" marR="6954" marT="6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A6"/>
                    </a:solidFill>
                  </a:tcPr>
                </a:tc>
              </a:tr>
              <a:tr h="3156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1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1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offered</a:t>
                      </a:r>
                      <a:endParaRPr lang="es-ES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954" marR="6954" marT="6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1.565.340</a:t>
                      </a:r>
                      <a:endParaRPr lang="es-E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954" marR="6954" marT="6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66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Shipper</a:t>
                      </a:r>
                      <a:r>
                        <a:rPr lang="es-ES_tradnl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4</a:t>
                      </a:r>
                      <a:endParaRPr lang="es-E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954" marR="6954" marT="6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83.333</a:t>
                      </a:r>
                      <a:r>
                        <a:rPr lang="es-ES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s-E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796" marR="8796" marT="87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66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Shipper</a:t>
                      </a:r>
                      <a:r>
                        <a:rPr lang="es-ES_tradnl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5</a:t>
                      </a:r>
                      <a:endParaRPr lang="es-E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954" marR="6954" marT="6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64.010</a:t>
                      </a:r>
                      <a:endParaRPr lang="es-E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796" marR="8796" marT="87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66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Shipper</a:t>
                      </a:r>
                      <a:r>
                        <a:rPr lang="es-ES_trad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6</a:t>
                      </a:r>
                      <a:endParaRPr lang="es-E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954" marR="6954" marT="6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6.917</a:t>
                      </a:r>
                      <a:endParaRPr lang="es-E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796" marR="8796" marT="87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" name="15 Elipse"/>
          <p:cNvSpPr/>
          <p:nvPr/>
        </p:nvSpPr>
        <p:spPr bwMode="auto">
          <a:xfrm>
            <a:off x="314229" y="2636912"/>
            <a:ext cx="504056" cy="504056"/>
          </a:xfrm>
          <a:prstGeom prst="ellipse">
            <a:avLst/>
          </a:prstGeom>
          <a:solidFill>
            <a:srgbClr val="9CB7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16 Rectángulo"/>
          <p:cNvSpPr/>
          <p:nvPr/>
        </p:nvSpPr>
        <p:spPr bwMode="auto">
          <a:xfrm>
            <a:off x="253157" y="2719663"/>
            <a:ext cx="934467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10%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11 Rectángulo"/>
          <p:cNvSpPr/>
          <p:nvPr/>
        </p:nvSpPr>
        <p:spPr bwMode="auto">
          <a:xfrm>
            <a:off x="5014463" y="3826622"/>
            <a:ext cx="4049850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Flow</a:t>
            </a:r>
            <a:r>
              <a:rPr lang="es-ES_tradnl" sz="1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Spain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-Portugal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603" y="4057896"/>
            <a:ext cx="47863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0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468076"/>
              </p:ext>
            </p:extLst>
          </p:nvPr>
        </p:nvGraphicFramePr>
        <p:xfrm>
          <a:off x="5103567" y="4364816"/>
          <a:ext cx="2880320" cy="1584176"/>
        </p:xfrm>
        <a:graphic>
          <a:graphicData uri="http://schemas.openxmlformats.org/drawingml/2006/table">
            <a:tbl>
              <a:tblPr/>
              <a:tblGrid>
                <a:gridCol w="1766301"/>
                <a:gridCol w="1114019"/>
              </a:tblGrid>
              <a:tr h="65518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Firm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monthly Unbundled </a:t>
                      </a: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auctions-VIP-ES-PT</a:t>
                      </a:r>
                      <a:endParaRPr lang="en-US" sz="1400" b="1" i="0" u="none" strike="noStrike" kern="120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4754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kWh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/h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Dec</a:t>
                      </a:r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lang="es-ES" sz="12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2014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A6"/>
                    </a:solidFill>
                  </a:tcPr>
                </a:tc>
              </a:tr>
              <a:tr h="34071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offered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232.727</a:t>
                      </a:r>
                      <a:endParaRPr lang="es-E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71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Allocated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 -</a:t>
                      </a:r>
                      <a:endParaRPr lang="es-E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12" y="1419945"/>
            <a:ext cx="52181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11" y="4040990"/>
            <a:ext cx="52181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16 Elipse"/>
          <p:cNvSpPr/>
          <p:nvPr/>
        </p:nvSpPr>
        <p:spPr bwMode="auto">
          <a:xfrm>
            <a:off x="8118548" y="4365104"/>
            <a:ext cx="792088" cy="1440160"/>
          </a:xfrm>
          <a:prstGeom prst="ellipse">
            <a:avLst/>
          </a:prstGeom>
          <a:solidFill>
            <a:srgbClr val="9CB7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3365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</a:pPr>
            <a:r>
              <a:rPr lang="en-US" sz="800" dirty="0" smtClean="0">
                <a:solidFill>
                  <a:schemeClr val="bg1"/>
                </a:solidFill>
                <a:latin typeface="Arial" charset="0"/>
              </a:rPr>
              <a:t>94% of the offered capacity was allocated in the annual yearly auction</a:t>
            </a:r>
            <a:endParaRPr kumimoji="0" lang="es-ES" sz="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115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11429EB930014DB25683B769012BAA" ma:contentTypeVersion="20" ma:contentTypeDescription="Create a new document." ma:contentTypeScope="" ma:versionID="d09ceef612c64de13511dcbc8f1e4161">
  <xsd:schema xmlns:xsd="http://www.w3.org/2001/XMLSchema" xmlns:xs="http://www.w3.org/2001/XMLSchema" xmlns:p="http://schemas.microsoft.com/office/2006/metadata/properties" xmlns:ns2="985daa2e-53d8-4475-82b8-9c7d25324e34" targetNamespace="http://schemas.microsoft.com/office/2006/metadata/properties" ma:root="true" ma:fieldsID="38680840ea61619d02341c7615e4007e" ns2:_="">
    <xsd:import namespace="985daa2e-53d8-4475-82b8-9c7d25324e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5daa2e-53d8-4475-82b8-9c7d25324e34">ACER-2015-08085</_dlc_DocId>
    <_dlc_DocIdUrl xmlns="985daa2e-53d8-4475-82b8-9c7d25324e34">
      <Url>http://s-do-prod-ap/Events/29th-South-IG/_layouts/DocIdRedir.aspx?ID=ACER-2015-08085</Url>
      <Description>ACER-2015-08085</Description>
    </_dlc_DocIdUrl>
    <ACER_Abstract xmlns="985daa2e-53d8-4475-82b8-9c7d25324e34" xsi:nil="true"/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Props1.xml><?xml version="1.0" encoding="utf-8"?>
<ds:datastoreItem xmlns:ds="http://schemas.openxmlformats.org/officeDocument/2006/customXml" ds:itemID="{21AAA3DB-C53A-4073-A130-7729E51D5830}"/>
</file>

<file path=customXml/itemProps2.xml><?xml version="1.0" encoding="utf-8"?>
<ds:datastoreItem xmlns:ds="http://schemas.openxmlformats.org/officeDocument/2006/customXml" ds:itemID="{1FF77D21-AAEB-45CD-B7FA-4B19DAF75513}"/>
</file>

<file path=customXml/itemProps3.xml><?xml version="1.0" encoding="utf-8"?>
<ds:datastoreItem xmlns:ds="http://schemas.openxmlformats.org/officeDocument/2006/customXml" ds:itemID="{6EC716FC-CB54-4249-81EB-147A2D91927D}"/>
</file>

<file path=customXml/itemProps4.xml><?xml version="1.0" encoding="utf-8"?>
<ds:datastoreItem xmlns:ds="http://schemas.openxmlformats.org/officeDocument/2006/customXml" ds:itemID="{D12F6623-2AC0-4007-B99C-F2470282C59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7956</TotalTime>
  <Words>3111</Words>
  <Application>Microsoft Office PowerPoint</Application>
  <PresentationFormat>Presentación en pantalla (4:3)</PresentationFormat>
  <Paragraphs>564</Paragraphs>
  <Slides>43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diapositiva</vt:lpstr>
      </vt:variant>
      <vt:variant>
        <vt:i4>43</vt:i4>
      </vt:variant>
    </vt:vector>
  </HeadingPairs>
  <TitlesOfParts>
    <vt:vector size="48" baseType="lpstr">
      <vt:lpstr>1_Vorlage Power Point</vt:lpstr>
      <vt:lpstr>2_Vorlage Power Point</vt:lpstr>
      <vt:lpstr>3_Vorlage Power Point</vt:lpstr>
      <vt:lpstr>4_Vorlage Power Point</vt:lpstr>
      <vt:lpstr>5_Vorlage Power Point</vt:lpstr>
      <vt:lpstr> </vt:lpstr>
      <vt:lpstr>Presentación de PowerPoint</vt:lpstr>
      <vt:lpstr>Presentación de PowerPoint</vt:lpstr>
      <vt:lpstr>1. October capacity auction results – VIP PIRINEOS</vt:lpstr>
      <vt:lpstr>1. October capacity auction Results – VIP IBERICO</vt:lpstr>
      <vt:lpstr>2. November 2014 capacity auction results – VIP. PIRINEOS</vt:lpstr>
      <vt:lpstr>2. November 2014 capacity auction results – VIP.IBERICO</vt:lpstr>
      <vt:lpstr>3. December 2014 capacity auction results – VIP. PIRINEOS</vt:lpstr>
      <vt:lpstr>3. December 2014 capacity auction results – VIP. IBERICO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Maximiliano MIGLIO</dc:creator>
  <cp:lastModifiedBy>De Vicente Puente, Maria de los Angeles</cp:lastModifiedBy>
  <cp:revision>1127</cp:revision>
  <cp:lastPrinted>2013-01-28T07:56:55Z</cp:lastPrinted>
  <dcterms:modified xsi:type="dcterms:W3CDTF">2014-12-12T08:09:11Z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0x0101009111429EB930014DB25683B769012BAA</vt:lpwstr>
  </property>
  <property fmtid="{D5CDD505-2E9C-101B-9397-08002B2CF9AE}" pid="3" name="_dlc_DocIdItemGuid">
    <vt:lpwstr>29ad403a-ff37-4411-9459-8dcd33007cfe</vt:lpwstr>
  </property>
</Properties>
</file>