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20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8.xml" ContentType="application/vnd.openxmlformats-officedocument.presentationml.notesSlide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Masters/slideMaster16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20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8.xml" ContentType="application/vnd.openxmlformats-officedocument.theme+xml"/>
  <Override PartName="/ppt/theme/theme6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5.xml" ContentType="application/vnd.openxmlformats-officedocument.theme+xml"/>
  <Override PartName="/ppt/theme/theme19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1.xml" ContentType="application/vnd.openxmlformats-officedocument.theme+xml"/>
  <Override PartName="/ppt/theme/theme7.xml" ContentType="application/vnd.openxmlformats-officedocument.theme+xml"/>
  <Override PartName="/ppt/theme/theme9.xml" ContentType="application/vnd.openxmlformats-officedocument.theme+xml"/>
  <Override PartName="/ppt/theme/theme12.xml" ContentType="application/vnd.openxmlformats-officedocument.theme+xml"/>
  <Override PartName="/ppt/theme/theme10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797" r:id="rId2"/>
    <p:sldMasterId id="2147483800" r:id="rId3"/>
    <p:sldMasterId id="2147483803" r:id="rId4"/>
    <p:sldMasterId id="2147483806" r:id="rId5"/>
    <p:sldMasterId id="2147483811" r:id="rId6"/>
    <p:sldMasterId id="2147483821" r:id="rId7"/>
    <p:sldMasterId id="2147483824" r:id="rId8"/>
    <p:sldMasterId id="2147483829" r:id="rId9"/>
    <p:sldMasterId id="2147483833" r:id="rId10"/>
    <p:sldMasterId id="2147483837" r:id="rId11"/>
    <p:sldMasterId id="2147483841" r:id="rId12"/>
    <p:sldMasterId id="2147483845" r:id="rId13"/>
    <p:sldMasterId id="2147483849" r:id="rId14"/>
    <p:sldMasterId id="2147483853" r:id="rId15"/>
    <p:sldMasterId id="2147483857" r:id="rId16"/>
    <p:sldMasterId id="2147483861" r:id="rId17"/>
    <p:sldMasterId id="2147483865" r:id="rId18"/>
    <p:sldMasterId id="2147483868" r:id="rId19"/>
    <p:sldMasterId id="2147483872" r:id="rId20"/>
    <p:sldMasterId id="2147483877" r:id="rId21"/>
  </p:sldMasterIdLst>
  <p:notesMasterIdLst>
    <p:notesMasterId r:id="rId30"/>
  </p:notesMasterIdLst>
  <p:handoutMasterIdLst>
    <p:handoutMasterId r:id="rId31"/>
  </p:handoutMasterIdLst>
  <p:sldIdLst>
    <p:sldId id="291" r:id="rId22"/>
    <p:sldId id="775" r:id="rId23"/>
    <p:sldId id="754" r:id="rId24"/>
    <p:sldId id="776" r:id="rId25"/>
    <p:sldId id="777" r:id="rId26"/>
    <p:sldId id="779" r:id="rId27"/>
    <p:sldId id="778" r:id="rId28"/>
    <p:sldId id="532" r:id="rId29"/>
  </p:sldIdLst>
  <p:sldSz cx="9144000" cy="6858000" type="screen4x3"/>
  <p:notesSz cx="6797675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  <p:cmAuthor id="1" name="J0424266" initials="J" lastIdx="1" clrIdx="1"/>
  <p:cmAuthor id="2" name="Javier Camarillo" initials="JCB" lastIdx="1" clrIdx="2"/>
  <p:cmAuthor id="3" name="Valter Diniz" initials="REN " lastIdx="3" clrIdx="3"/>
  <p:cmAuthor id="4" name="Izquierdo Fernandez, Paloma" initials="EN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A4677"/>
    <a:srgbClr val="C29903"/>
    <a:srgbClr val="339966"/>
    <a:srgbClr val="98B0DB"/>
    <a:srgbClr val="969696"/>
    <a:srgbClr val="007AAE"/>
    <a:srgbClr val="4F81BD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3" autoAdjust="0"/>
    <p:restoredTop sz="86391" autoAdjust="0"/>
  </p:normalViewPr>
  <p:slideViewPr>
    <p:cSldViewPr showGuides="1">
      <p:cViewPr varScale="1">
        <p:scale>
          <a:sx n="92" d="100"/>
          <a:sy n="92" d="100"/>
        </p:scale>
        <p:origin x="1302" y="90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6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9" Type="http://schemas.openxmlformats.org/officeDocument/2006/relationships/customXml" Target="../customXml/item3.xml"/><Relationship Id="rId21" Type="http://schemas.openxmlformats.org/officeDocument/2006/relationships/slideMaster" Target="slideMasters/slideMaster2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commentAuthors" Target="commentAuthors.xml"/><Relationship Id="rId37" Type="http://schemas.openxmlformats.org/officeDocument/2006/relationships/customXml" Target="../customXml/item1.xml"/><Relationship Id="rId40" Type="http://schemas.openxmlformats.org/officeDocument/2006/relationships/customXml" Target="../customXml/item4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7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633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5882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8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0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cid:image016.png@01CFFDC7.00300520" TargetMode="Externa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1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2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4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6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8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9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0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cid:image016.png@01CFFDC7.00300520" TargetMode="External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74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kumimoji="0" lang="fr-FR" sz="4800" b="1" i="0" u="none" strike="noStrike" kern="1200" cap="none" spc="0" normalizeH="0" baseline="0" noProof="0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Frutiger LT Std 45 Light" pitchFamily="34" charset="0"/>
                <a:ea typeface="+mj-ea"/>
                <a:cs typeface="+mj-cs"/>
              </a:defRPr>
            </a:lvl1pPr>
          </a:lstStyle>
          <a:p>
            <a:pPr marL="12700" marR="0" lvl="0" indent="-127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6400800" cy="471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E69"/>
              </a:buClr>
              <a:buSzPct val="90000"/>
              <a:buFontTx/>
              <a:buNone/>
              <a:tabLst/>
              <a:defRPr/>
            </a:pPr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950F-CB4B-47EE-9C03-87090FB7CDA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1" hasCustomPrompt="1"/>
          </p:nvPr>
        </p:nvSpPr>
        <p:spPr>
          <a:xfrm>
            <a:off x="785786" y="5000636"/>
            <a:ext cx="4286280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5pPr algn="l"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5pPr>
          </a:lstStyle>
          <a:p>
            <a:pPr lvl="0"/>
            <a:r>
              <a:rPr lang="fr-FR" dirty="0" smtClean="0"/>
              <a:t>Date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60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714488"/>
            <a:ext cx="7543800" cy="4114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0AC9-110D-41E8-BA94-4870B6070D5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11430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15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9" y="2214555"/>
            <a:ext cx="5929354" cy="1357321"/>
          </a:xfrm>
        </p:spPr>
        <p:txBody>
          <a:bodyPr anchor="t"/>
          <a:lstStyle>
            <a:lvl1pPr marL="12700" indent="-1270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48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ヒラギノ角ゴ Pro W3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F9B0-8AEE-482C-958E-2E0C07F2F09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0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C99EF-0CD0-4418-B4DA-FBA4AEA18FBD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571472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1"/>
          </p:nvPr>
        </p:nvSpPr>
        <p:spPr>
          <a:xfrm>
            <a:off x="4714876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738438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2350D-D0F7-4688-802B-7592882EDB4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36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8296-4DA9-4368-9894-DB93FDB474F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69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3CE68-1C93-439B-AF75-C50E8CF7F98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30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1AD34-10EB-4D9D-87C8-462905D90107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2050259" y="-335803"/>
            <a:ext cx="5186358" cy="842968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222073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1145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F62A-6460-42E1-A36C-2463C7E905D4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500034" y="285728"/>
            <a:ext cx="5786478" cy="62151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7851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89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8568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924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640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86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419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703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 userDrawn="1"/>
        </p:nvSpPr>
        <p:spPr bwMode="auto">
          <a:xfrm>
            <a:off x="1379538" y="12604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>
              <a:defRPr/>
            </a:pPr>
            <a:endParaRPr lang="en-US" sz="18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6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408512539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35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49417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24861553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519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37137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097328841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58275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69399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73804966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0638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5500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69358984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00698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82547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50627452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28858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62545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47483449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78049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95528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5843981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53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47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95531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408479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20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54615446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346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577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32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976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89" y="1251919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567" y="1393307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739" y="1343599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Inici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829" y="1421322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84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59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09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3 Imagen" descr="TIGF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37312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386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8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9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5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theme" Target="../theme/theme18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0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1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4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10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jpeg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1852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2012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8843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9878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5793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1647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549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2896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5826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D97A416E-FC53-4EC3-938D-0E937EAF593B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5688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28" y="6243466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8954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63" y="6256098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705" y="6225239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66581"/>
            <a:ext cx="1020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Inicio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08" y="6204744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86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12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56097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777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4" y="6287450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725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04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 baseline="0">
                <a:latin typeface="+mn-lt"/>
                <a:ea typeface="ヒラギノ角ゴ Pro W3" pitchFamily="-128" charset="-128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0A3E4B-80C8-461E-AC60-F4C994AD9D1B}" type="slidenum">
              <a:rPr lang="fr-FR" b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fr-FR" sz="900" b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57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sz="1800" b="0">
              <a:solidFill>
                <a:srgbClr val="000000"/>
              </a:solidFill>
              <a:latin typeface="GazdeFranceMedium" pitchFamily="-12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8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2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21159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2" r:id="rId1"/>
    <p:sldLayoutId id="2147483823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42677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531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gf.fr/presse-actualites/actualites/2016/consultation-publiqu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agas.es/enagas/es/Gestion_Tecnica_Sistema/Consulta_publica/Interconnection_Agreement_VIP_PIRINEO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gn.ren.pt/web/guest/interconnection-agreement-vip-iberic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agas.es/enagas/es/Gestion_Tecnica_Sistema/Consulta_publica/Interconnection_Agreement_VIP_Iberic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66578" y="5334000"/>
            <a:ext cx="4992688" cy="990600"/>
          </a:xfrm>
        </p:spPr>
        <p:txBody>
          <a:bodyPr/>
          <a:lstStyle/>
          <a:p>
            <a:pPr algn="ctr"/>
            <a:r>
              <a:rPr lang="en-US" sz="2000" dirty="0" smtClean="0"/>
              <a:t>39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</a:t>
            </a:r>
            <a:r>
              <a:rPr lang="en-US" sz="2000" dirty="0"/>
              <a:t>meeting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</a:rPr>
              <a:t>4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October 2016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13420" y="2852936"/>
            <a:ext cx="8712968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</a:t>
            </a:r>
            <a:r>
              <a:rPr lang="en-GB" sz="3200" dirty="0" err="1" smtClean="0"/>
              <a:t>GRTgaz</a:t>
            </a:r>
            <a:r>
              <a:rPr lang="en-GB" sz="3200" dirty="0" smtClean="0"/>
              <a:t>, </a:t>
            </a:r>
            <a:r>
              <a:rPr lang="en-GB" sz="3200" dirty="0" err="1" smtClean="0"/>
              <a:t>Reganosa</a:t>
            </a:r>
            <a:r>
              <a:rPr lang="en-GB" sz="3200" dirty="0" smtClean="0"/>
              <a:t>, REN and TIGF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571500" indent="-571500" algn="ctr" defTabSz="571500" eaLnBrk="0" hangingPunct="0">
              <a:lnSpc>
                <a:spcPct val="120000"/>
              </a:lnSpc>
              <a:buFont typeface="+mj-lt"/>
              <a:buAutoNum type="romanUcPeriod" startAt="2"/>
            </a:pPr>
            <a:r>
              <a:rPr lang="en-US" sz="3200" dirty="0" smtClean="0">
                <a:solidFill>
                  <a:srgbClr val="2A4677"/>
                </a:solidFill>
              </a:rPr>
              <a:t>Interoperability </a:t>
            </a:r>
            <a:r>
              <a:rPr lang="en-US" sz="3200" dirty="0">
                <a:solidFill>
                  <a:srgbClr val="2A4677"/>
                </a:solidFill>
              </a:rPr>
              <a:t>NC. </a:t>
            </a:r>
            <a:endParaRPr lang="en-US" sz="3200" dirty="0" smtClean="0">
              <a:solidFill>
                <a:srgbClr val="2A4677"/>
              </a:solidFill>
            </a:endParaRPr>
          </a:p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Latest </a:t>
            </a:r>
            <a:r>
              <a:rPr lang="en-US" sz="3200" dirty="0">
                <a:solidFill>
                  <a:srgbClr val="2A4677"/>
                </a:solidFill>
              </a:rPr>
              <a:t>developments and next steps in the Region </a:t>
            </a:r>
          </a:p>
        </p:txBody>
      </p:sp>
    </p:spTree>
    <p:extLst>
      <p:ext uri="{BB962C8B-B14F-4D97-AF65-F5344CB8AC3E}">
        <p14:creationId xmlns:p14="http://schemas.microsoft.com/office/powerpoint/2010/main" val="891105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539750" y="995244"/>
            <a:ext cx="83439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Ongoing Public Consultations for both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Pirineos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 and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Ibérico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800" baseline="0" dirty="0" smtClean="0">
              <a:solidFill>
                <a:srgbClr val="C29903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VIP PIRINEOS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jointly launched by TIGF and Enagás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Launched on 15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September 2015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Deadline: 15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November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No comments have been received for the time being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sites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TIGF: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3"/>
              </a:rPr>
              <a:t>https://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3"/>
              </a:rPr>
              <a:t>www.tigf.fr/presse-actualites/actualites/2016/consultation-publique.html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Enagás: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4"/>
              </a:rPr>
              <a:t>http://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4"/>
              </a:rPr>
              <a:t>enagas.es/enagas/es/Gestion_Tecnica_Sistema/Consulta_publica/Interconnection_Agreement_VIP_PIRINEOS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IA Public Consultations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0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539750" y="995244"/>
            <a:ext cx="8343900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Ongoing Public Consultations for both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Pirineos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 and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Ibérico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800" baseline="0" dirty="0" smtClean="0">
              <a:solidFill>
                <a:srgbClr val="C29903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VIP IBERICO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jointly launched by REN and Enagás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Launched on 26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September 2015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Deadline: 26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November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No comments have been received for the time being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sites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REN: </a:t>
            </a:r>
            <a:r>
              <a:rPr lang="pt-PT" sz="1600" b="0" baseline="0" dirty="0">
                <a:solidFill>
                  <a:srgbClr val="2A4677"/>
                </a:solidFill>
                <a:latin typeface="Arial"/>
                <a:hlinkClick r:id="rId3"/>
              </a:rPr>
              <a:t>https://www.ign.ren.pt/web/guest/interconnection-agreement-vip-iberico</a:t>
            </a:r>
            <a:r>
              <a:rPr lang="pt-PT" sz="1600" b="0" baseline="0" dirty="0">
                <a:solidFill>
                  <a:srgbClr val="2A4677"/>
                </a:solidFill>
                <a:latin typeface="Arial"/>
              </a:rPr>
              <a:t>.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Enagás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4"/>
              </a:rPr>
              <a:t>http://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4"/>
              </a:rPr>
              <a:t>enagas.es/enagas/es/Gestion_Tecnica_Sistema/Consulta_publica/Interconnection_Agreement_VIP_Iberico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IA Public Consultations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1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III. Balancing NC</a:t>
            </a:r>
          </a:p>
        </p:txBody>
      </p:sp>
    </p:spTree>
    <p:extLst>
      <p:ext uri="{BB962C8B-B14F-4D97-AF65-F5344CB8AC3E}">
        <p14:creationId xmlns:p14="http://schemas.microsoft.com/office/powerpoint/2010/main" val="287128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Fully implemented since the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2015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endParaRPr lang="en-US" altLang="es-ES" sz="1800" baseline="0" dirty="0" smtClean="0">
              <a:solidFill>
                <a:srgbClr val="C29903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Recent </a:t>
            </a:r>
            <a:r>
              <a:rPr lang="en-US" altLang="es-ES" sz="1800" baseline="0" dirty="0">
                <a:solidFill>
                  <a:srgbClr val="C29903"/>
                </a:solidFill>
                <a:latin typeface="Arial"/>
              </a:rPr>
              <a:t>update 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on Balancing, from 15/09/2016 CRE deliberation: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Change of the method of Intervention on gas market: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Adjustment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of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Purchases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/Sales </a:t>
            </a:r>
            <a:r>
              <a:rPr lang="fr-FR" altLang="es-ES" sz="1400" b="0" baseline="0" dirty="0" err="1" smtClean="0">
                <a:solidFill>
                  <a:srgbClr val="2A4677"/>
                </a:solidFill>
                <a:latin typeface="Arial"/>
              </a:rPr>
              <a:t>threshold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values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related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to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Balancing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Intervention </a:t>
            </a:r>
            <a:r>
              <a:rPr lang="en-US" altLang="es-ES" sz="14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fr-FR" altLang="es-ES" sz="1400" b="0" baseline="0" dirty="0">
              <a:solidFill>
                <a:srgbClr val="2A4677"/>
              </a:solidFill>
              <a:latin typeface="Arial"/>
            </a:endParaRP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Use of a Robot / </a:t>
            </a:r>
            <a:r>
              <a:rPr lang="en-US" altLang="es-ES" sz="1400" b="0" baseline="0" dirty="0" err="1" smtClean="0">
                <a:solidFill>
                  <a:srgbClr val="2A4677"/>
                </a:solidFill>
                <a:latin typeface="Arial"/>
              </a:rPr>
              <a:t>Powernext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 (T1 2017)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Increase number of windows of Intervention (T1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daily calculation of the Balancing repartition key inside the TRS (Trading Region South) – (Q1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Adjustment of Payment Guarantee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Level 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new Balancing Liability Indicator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en-US" altLang="es-ES" sz="18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TIGF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2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Implemented by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New rules and procedures have been developed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trading platform (MIBGAS) 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STSPs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and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balancing services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nomination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provisions 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information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provisions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guarantees 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standard contract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daily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imbalance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charges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methodology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ethodology for the calculation of neutrality charges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of new balancing rules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4245" y="333375"/>
            <a:ext cx="860444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err="1" smtClean="0">
                <a:solidFill>
                  <a:srgbClr val="2A4677"/>
                </a:solidFill>
              </a:rPr>
              <a:t>Enagás</a:t>
            </a:r>
            <a:r>
              <a:rPr lang="en-GB" sz="2800" dirty="0" smtClean="0">
                <a:solidFill>
                  <a:srgbClr val="2A4677"/>
                </a:solidFill>
              </a:rPr>
              <a:t>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54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GRTgaz_modele_13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Frutiger 65 Bold"/>
        <a:ea typeface="ヒラギノ角ゴ Pro W3"/>
        <a:cs typeface=""/>
      </a:majorFont>
      <a:minorFont>
        <a:latin typeface="Frutiger 55 Roman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ac641f6b-173f-4c37-93cf-ef61185cb29f">20161004_39th_IG_TSOs_Presentation_ext_ENAGAS_ v2.pptx</AcerDocumentName>
    <_dlc_DocId xmlns="985daa2e-53d8-4475-82b8-9c7d25324e34">ACER-2016-42954</_dlc_DocId>
    <_dlc_DocIdUrl xmlns="985daa2e-53d8-4475-82b8-9c7d25324e34">
      <Url>https://extranet.acer.europa.eu/Events/39th-IG-Meeting/_layouts/DocIdRedir.aspx?ID=ACER-2016-42954</Url>
      <Description>ACER-2016-42954</Description>
    </_dlc_DocIdUrl>
    <ACER_Abstract xmlns="985daa2e-53d8-4475-82b8-9c7d25324e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7E87199659DD4F959ADD789D2F42C6" ma:contentTypeVersion="20" ma:contentTypeDescription="Create a new document." ma:contentTypeScope="" ma:versionID="280dfc725934381ddef6fedb00d4e2f0">
  <xsd:schema xmlns:xsd="http://www.w3.org/2001/XMLSchema" xmlns:xs="http://www.w3.org/2001/XMLSchema" xmlns:p="http://schemas.microsoft.com/office/2006/metadata/properties" xmlns:ns2="985daa2e-53d8-4475-82b8-9c7d25324e34" xmlns:ns3="ac641f6b-173f-4c37-93cf-ef61185cb29f" targetNamespace="http://schemas.microsoft.com/office/2006/metadata/properties" ma:root="true" ma:fieldsID="0944bd07dbc4e3182c340b09c37fbfbd" ns2:_="" ns3:_="">
    <xsd:import namespace="985daa2e-53d8-4475-82b8-9c7d25324e34"/>
    <xsd:import namespace="ac641f6b-173f-4c37-93cf-ef61185cb2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AcerDocumentName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2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41f6b-173f-4c37-93cf-ef61185cb29f" elementFormDefault="qualified">
    <xsd:import namespace="http://schemas.microsoft.com/office/2006/documentManagement/types"/>
    <xsd:import namespace="http://schemas.microsoft.com/office/infopath/2007/PartnerControls"/>
    <xsd:element name="AcerDocumentName" ma:index="11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A3C694-F16E-4984-8F9B-725B1924436D}"/>
</file>

<file path=customXml/itemProps2.xml><?xml version="1.0" encoding="utf-8"?>
<ds:datastoreItem xmlns:ds="http://schemas.openxmlformats.org/officeDocument/2006/customXml" ds:itemID="{D2D05B15-E13E-4F91-A3ED-D083C12A3D37}"/>
</file>

<file path=customXml/itemProps3.xml><?xml version="1.0" encoding="utf-8"?>
<ds:datastoreItem xmlns:ds="http://schemas.openxmlformats.org/officeDocument/2006/customXml" ds:itemID="{24C1DD72-0BAB-4A34-8B28-CEFD4106971F}"/>
</file>

<file path=customXml/itemProps4.xml><?xml version="1.0" encoding="utf-8"?>
<ds:datastoreItem xmlns:ds="http://schemas.openxmlformats.org/officeDocument/2006/customXml" ds:itemID="{F3646F2E-DA95-4E7C-BEE8-D93CB55964E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16291</TotalTime>
  <Words>320</Words>
  <Application>Microsoft Office PowerPoint</Application>
  <PresentationFormat>Presentación en pantalla (4:3)</PresentationFormat>
  <Paragraphs>63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21</vt:i4>
      </vt:variant>
      <vt:variant>
        <vt:lpstr>Títulos de diapositiva</vt:lpstr>
      </vt:variant>
      <vt:variant>
        <vt:i4>8</vt:i4>
      </vt:variant>
    </vt:vector>
  </HeadingPairs>
  <TitlesOfParts>
    <vt:vector size="43" baseType="lpstr">
      <vt:lpstr>ＭＳ Ｐゴシック</vt:lpstr>
      <vt:lpstr>Arial</vt:lpstr>
      <vt:lpstr>Calibri</vt:lpstr>
      <vt:lpstr>Frutiger 55 Roman</vt:lpstr>
      <vt:lpstr>Frutiger 65 Bold</vt:lpstr>
      <vt:lpstr>Frutiger LT Std 45 Light</vt:lpstr>
      <vt:lpstr>Frutiger LT Std 55 Roman</vt:lpstr>
      <vt:lpstr>GazdeFranceMedium</vt:lpstr>
      <vt:lpstr>Symbol</vt:lpstr>
      <vt:lpstr>Times</vt:lpstr>
      <vt:lpstr>Times New Roman</vt:lpstr>
      <vt:lpstr>Verdana</vt:lpstr>
      <vt:lpstr>Wingdings</vt:lpstr>
      <vt:lpstr>ヒラギノ角ゴ Pro W3</vt:lpstr>
      <vt:lpstr>1_Vorlage Power Point</vt:lpstr>
      <vt:lpstr>2_Vorlage Power Point</vt:lpstr>
      <vt:lpstr>3_Vorlage Power Point</vt:lpstr>
      <vt:lpstr>4_Vorlage Power Point</vt:lpstr>
      <vt:lpstr>5_Vorlage Power Point</vt:lpstr>
      <vt:lpstr>GRTgaz_modele_13</vt:lpstr>
      <vt:lpstr>6_Vorlage Power Point</vt:lpstr>
      <vt:lpstr>7_Vorlage Power Point</vt:lpstr>
      <vt:lpstr>8_Vorlage Power Point</vt:lpstr>
      <vt:lpstr>9_Vorlage Power Point</vt:lpstr>
      <vt:lpstr>10_Vorlage Power Point</vt:lpstr>
      <vt:lpstr>11_Vorlage Power Point</vt:lpstr>
      <vt:lpstr>12_Vorlage Power Point</vt:lpstr>
      <vt:lpstr>13_Vorlage Power Point</vt:lpstr>
      <vt:lpstr>14_Vorlage Power Point</vt:lpstr>
      <vt:lpstr>15_Vorlage Power Point</vt:lpstr>
      <vt:lpstr>16_Vorlage Power Point</vt:lpstr>
      <vt:lpstr>17_Vorlage Power Point</vt:lpstr>
      <vt:lpstr>18_Vorlage Power Point</vt:lpstr>
      <vt:lpstr>19_Vorlage Power Point</vt:lpstr>
      <vt:lpstr>20_Vorlage Power 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 Vicente Puente, Maria de los Angeles</dc:creator>
  <cp:lastModifiedBy>Alonso Borrego, Nuria</cp:lastModifiedBy>
  <cp:revision>1552</cp:revision>
  <cp:lastPrinted>2016-02-16T09:03:07Z</cp:lastPrinted>
  <dcterms:modified xsi:type="dcterms:W3CDTF">2016-10-03T14:14:47Z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0x010100367E87199659DD4F959ADD789D2F42C6</vt:lpwstr>
  </property>
  <property fmtid="{D5CDD505-2E9C-101B-9397-08002B2CF9AE}" pid="3" name="_dlc_DocIdItemGuid">
    <vt:lpwstr>89c8ed6f-b15a-4df4-80ae-edea20f97fc4</vt:lpwstr>
  </property>
</Properties>
</file>