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21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Layouts/slideLayout54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Masters/slideMaster17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2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theme/theme6.xml" ContentType="application/vnd.openxmlformats-officedocument.theme+xml"/>
  <Override PartName="/ppt/theme/theme17.xml" ContentType="application/vnd.openxmlformats-officedocument.theme+xml"/>
  <Override PartName="/ppt/theme/theme16.xml" ContentType="application/vnd.openxmlformats-officedocument.theme+xml"/>
  <Override PartName="/ppt/theme/theme15.xml" ContentType="application/vnd.openxmlformats-officedocument.theme+xml"/>
  <Override PartName="/ppt/theme/theme14.xml" ContentType="application/vnd.openxmlformats-officedocument.theme+xml"/>
  <Override PartName="/ppt/theme/theme5.xml" ContentType="application/vnd.openxmlformats-officedocument.theme+xml"/>
  <Override PartName="/ppt/theme/theme18.xml" ContentType="application/vnd.openxmlformats-officedocument.theme+xml"/>
  <Override PartName="/ppt/theme/theme23.xml" ContentType="application/vnd.openxmlformats-officedocument.theme+xml"/>
  <Override PartName="/ppt/theme/theme21.xml" ContentType="application/vnd.openxmlformats-officedocument.theme+xml"/>
  <Override PartName="/ppt/theme/theme20.xml" ContentType="application/vnd.openxmlformats-officedocument.theme+xml"/>
  <Override PartName="/ppt/theme/theme19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8.xml" ContentType="application/vnd.openxmlformats-officedocument.theme+xml"/>
  <Override PartName="/ppt/theme/theme10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797" r:id="rId2"/>
    <p:sldMasterId id="2147483800" r:id="rId3"/>
    <p:sldMasterId id="2147483803" r:id="rId4"/>
    <p:sldMasterId id="2147483806" r:id="rId5"/>
    <p:sldMasterId id="2147483811" r:id="rId6"/>
    <p:sldMasterId id="2147483821" r:id="rId7"/>
    <p:sldMasterId id="2147483824" r:id="rId8"/>
    <p:sldMasterId id="2147483829" r:id="rId9"/>
    <p:sldMasterId id="2147483833" r:id="rId10"/>
    <p:sldMasterId id="2147483837" r:id="rId11"/>
    <p:sldMasterId id="2147483841" r:id="rId12"/>
    <p:sldMasterId id="2147483845" r:id="rId13"/>
    <p:sldMasterId id="2147483849" r:id="rId14"/>
    <p:sldMasterId id="2147483853" r:id="rId15"/>
    <p:sldMasterId id="2147483857" r:id="rId16"/>
    <p:sldMasterId id="2147483861" r:id="rId17"/>
    <p:sldMasterId id="2147483865" r:id="rId18"/>
    <p:sldMasterId id="2147483868" r:id="rId19"/>
    <p:sldMasterId id="2147483872" r:id="rId20"/>
    <p:sldMasterId id="2147483877" r:id="rId21"/>
  </p:sldMasterIdLst>
  <p:notesMasterIdLst>
    <p:notesMasterId r:id="rId31"/>
  </p:notesMasterIdLst>
  <p:handoutMasterIdLst>
    <p:handoutMasterId r:id="rId32"/>
  </p:handoutMasterIdLst>
  <p:sldIdLst>
    <p:sldId id="291" r:id="rId22"/>
    <p:sldId id="775" r:id="rId23"/>
    <p:sldId id="754" r:id="rId24"/>
    <p:sldId id="776" r:id="rId25"/>
    <p:sldId id="777" r:id="rId26"/>
    <p:sldId id="779" r:id="rId27"/>
    <p:sldId id="780" r:id="rId28"/>
    <p:sldId id="778" r:id="rId29"/>
    <p:sldId id="532" r:id="rId30"/>
  </p:sldIdLst>
  <p:sldSz cx="9144000" cy="6858000" type="screen4x3"/>
  <p:notesSz cx="6797675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lter Diniz" initials="VD" lastIdx="1" clrIdx="0"/>
  <p:cmAuthor id="1" name="J0424266" initials="J" lastIdx="1" clrIdx="1"/>
  <p:cmAuthor id="2" name="Javier Camarillo" initials="JCB" lastIdx="1" clrIdx="2"/>
  <p:cmAuthor id="3" name="Valter Diniz" initials="REN " lastIdx="3" clrIdx="3"/>
  <p:cmAuthor id="4" name="Izquierdo Fernandez, Paloma" initials="EN" lastIdx="4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A4677"/>
    <a:srgbClr val="C29903"/>
    <a:srgbClr val="339966"/>
    <a:srgbClr val="98B0DB"/>
    <a:srgbClr val="969696"/>
    <a:srgbClr val="007AAE"/>
    <a:srgbClr val="4F81BD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93" autoAdjust="0"/>
    <p:restoredTop sz="86391" autoAdjust="0"/>
  </p:normalViewPr>
  <p:slideViewPr>
    <p:cSldViewPr showGuides="1">
      <p:cViewPr varScale="1">
        <p:scale>
          <a:sx n="92" d="100"/>
          <a:sy n="92" d="100"/>
        </p:scale>
        <p:origin x="1302" y="90"/>
      </p:cViewPr>
      <p:guideLst>
        <p:guide orient="horz" pos="2160"/>
        <p:guide pos="2925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6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5.xml"/><Relationship Id="rId39" Type="http://schemas.openxmlformats.org/officeDocument/2006/relationships/customXml" Target="../customXml/item2.xml"/><Relationship Id="rId21" Type="http://schemas.openxmlformats.org/officeDocument/2006/relationships/slideMaster" Target="slideMasters/slideMaster21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8.xml"/><Relationship Id="rId41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slide" Target="slides/slide9.xml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4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7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5633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56178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BD426E-5311-4DE4-B062-B5F88D8CE4CB}" type="slidenum">
              <a:rPr lang="de-AT" smtClean="0"/>
              <a:pPr>
                <a:defRPr/>
              </a:pPr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5456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858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8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9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4" Type="http://schemas.openxmlformats.org/officeDocument/2006/relationships/image" Target="cid:image016.png@01CFFDC7.00300520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2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4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6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7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8.xml"/><Relationship Id="rId5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9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13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0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1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cid:image016.png@01CFFDC7.00300520" TargetMode="External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Relationship Id="rId5" Type="http://schemas.openxmlformats.org/officeDocument/2006/relationships/image" Target="cid:image016.png@01CFFDC7.00300520" TargetMode="External"/><Relationship Id="rId4" Type="http://schemas.openxmlformats.org/officeDocument/2006/relationships/image" Target="../media/image4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4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kumimoji="0" lang="fr-FR" sz="4800" b="1" i="0" u="none" strike="noStrike" kern="1200" cap="none" spc="0" normalizeH="0" baseline="0" noProof="0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Frutiger LT Std 45 Light" pitchFamily="34" charset="0"/>
                <a:ea typeface="+mj-ea"/>
                <a:cs typeface="+mj-cs"/>
              </a:defRPr>
            </a:lvl1pPr>
          </a:lstStyle>
          <a:p>
            <a:pPr marL="12700" marR="0" lvl="0" indent="-127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6400800" cy="4714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7E69"/>
              </a:buClr>
              <a:buSzPct val="90000"/>
              <a:buFontTx/>
              <a:buNone/>
              <a:tabLst/>
              <a:defRPr/>
            </a:pPr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950F-CB4B-47EE-9C03-87090FB7CDA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 hasCustomPrompt="1"/>
          </p:nvPr>
        </p:nvSpPr>
        <p:spPr>
          <a:xfrm>
            <a:off x="785786" y="5000636"/>
            <a:ext cx="4286280" cy="428628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1pPr>
            <a:lvl5pPr algn="l">
              <a:buNone/>
              <a:def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Frutiger LT Std 55 Roman"/>
                <a:ea typeface="+mn-ea"/>
                <a:cs typeface="+mn-cs"/>
              </a:defRPr>
            </a:lvl5pPr>
          </a:lstStyle>
          <a:p>
            <a:pPr lvl="0"/>
            <a:r>
              <a:rPr lang="fr-FR" dirty="0" smtClean="0"/>
              <a:t>Date de la présentation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860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348" y="1714488"/>
            <a:ext cx="7543800" cy="4114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20AC9-110D-41E8-BA94-4870B6070D56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382000" cy="11430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1150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3109" y="2214555"/>
            <a:ext cx="5929354" cy="1357321"/>
          </a:xfrm>
        </p:spPr>
        <p:txBody>
          <a:bodyPr anchor="t"/>
          <a:lstStyle>
            <a:lvl1pPr marL="12700" indent="-12700"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fr-FR" sz="4800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152400" dist="50800" dir="30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ヒラギノ角ゴ Pro W3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7F9B0-8AEE-482C-958E-2E0C07F2F09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C99EF-0CD0-4418-B4DA-FBA4AEA18FBD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571472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/>
          </p:nvPr>
        </p:nvSpPr>
        <p:spPr>
          <a:xfrm>
            <a:off x="4714876" y="1643050"/>
            <a:ext cx="4000528" cy="442915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1738438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2350D-D0F7-4688-802B-7592882EDB49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636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8296-4DA9-4368-9894-DB93FDB474FA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969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3CE68-1C93-439B-AF75-C50E8CF7F982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0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AD34-10EB-4D9D-87C8-462905D90107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2050259" y="-335803"/>
            <a:ext cx="5186358" cy="842968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2073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114550" cy="5410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BF62A-6460-42E1-A36C-2463C7E905D4}" type="slidenum">
              <a:rPr lang="fr-F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fr-FR" sz="900">
              <a:solidFill>
                <a:srgbClr val="00000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 rot="5400000">
            <a:off x="500034" y="285728"/>
            <a:ext cx="5786478" cy="621510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ts val="30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ts val="400"/>
              </a:spcAft>
              <a:buBlip>
                <a:blip r:embed="rId2"/>
              </a:buBlip>
              <a:defRPr lang="fr-F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ts val="300"/>
              </a:spcAft>
              <a:buFont typeface="Wingdings" pitchFamily="2" charset="2"/>
              <a:buChar char="Ø"/>
              <a:defRPr lang="fr-FR" sz="1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lang="fr-FR" sz="2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ヒラギノ角ゴ Pro W3" pitchFamily="-128" charset="-128"/>
                <a:cs typeface="ヒラギノ角ゴ Pro W3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3978519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89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8568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89244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76403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86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8419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27034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 userDrawn="1"/>
        </p:nvSpPr>
        <p:spPr bwMode="auto">
          <a:xfrm>
            <a:off x="1379538" y="1260475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defTabSz="457200">
              <a:defRPr/>
            </a:pPr>
            <a:endParaRPr lang="en-US" sz="1800" b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9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408512539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52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79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494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24861553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5519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5371374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097328841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58275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69399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738049665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3063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855007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392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69358984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00698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182547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50627452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28858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862545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1474834494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780494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695528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25843981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682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53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1247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1830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95531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408479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229" y="1370119"/>
            <a:ext cx="3468687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20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375" y="1268413"/>
            <a:ext cx="1430338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RE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1508125"/>
            <a:ext cx="1970088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13 Imagen" descr="TIGF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1592263"/>
            <a:ext cx="1473200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5461544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3469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577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356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994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3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03217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976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89" y="1251919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67" y="1393307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739" y="1343599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10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2" descr="Inici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829" y="1421322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846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0527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5943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9772"/>
            <a:ext cx="1008112" cy="786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212" y="1411160"/>
            <a:ext cx="1561807" cy="503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3" name="AutoShape 4" descr="data:image/jpeg;base64,/9j/4AAQSkZJRgABAQAAAQABAAD/2wCEAAkGBxMSEhUSEhIUFhEVFBoWFxgWFB0XGBgXHBUWFxYUGhcbHSggGx0lHBYUIT0jKCorLi4vFx81ODMsNygtLisBCgoKDg0OGxAQGjQkICQsLC8sLCw0LC4sLCwsLCwsLCwsLCwsLCwsLCwsLCwvLCwsLCwsLCwsNCwsLCwsLCwsLP/AABEIAJUBUgMBEQACEQEDEQH/xAAcAAEAAgIDAQAAAAAAAAAAAAAABgcEBQIDCAH/xABLEAACAQIBCAUFDAkDAwUAAAABAgADEQQFBgcSITFBURMiYXGBFDKRobEXIzM0QlJicnOCkrJkk6KjwcLD0uMWU4MV4fAkJUNj0f/EABoBAQADAQEBAAAAAAAAAAAAAAABBAUGAwL/xAA2EQEAAgECAwMKBgMAAwEAAAAAAQIDBBEFITESQVETMjNhcYGh0eHwFBUikbHBQlJiI0PxNP/aAAwDAQACEQMRAD8AvGAga3LGXsPhRevVVSdy72Pco2+O6Hjl1GPFG952QzKWlFRsoUCfpVG1f2Vvf0iGbk4tWPMrv7UdxekLHPudKf1KY/n1jCnfiee3SdvZ9Wqr5yYx/OxVbwqFR6FIEbK9tXnt1vLCqY+q3nVah73Y+0xs8pzZJ62n93QTffJfEzu+Qh2U67L5rMO4kSH1F7R0lkU8rYhfNxFYd1Vh7DGz0jUZY6Wn92ZQzpxqbsVV+82t+a8bPSutz16XlsMPpAx676qv9amv8oEbPavE9RHWd/c2mF0oVx8JQpN9UsntLQ96cXvHnVj7/duMJpQoH4ShVQ/RKuPXqn1Qs04tjnzqzHxbvB574GpsFcKeVQFPWRb1wtU12C/S378m9w2JSoNam6uvNWDD0iFmtq2jes7u2H0QEBAQEBAQEBAQEBAQEBAQEBAQEBAQEBAQECA5858GiWw+GI6UbHqbwh+avAtzPDdv3GTreIeTnyePr3z4KvrVWdizMWYm5LG5J5knaZLCtabTvMuEPkgICAgICAgICAgICBzo1WQ6yMVbmpIPpEh9Vtas7xOze5Pz1xtG1q5dRwqAP6z1vXGy3j4hnp/lv7UoybpR3DEYfvak38jf3QvY+Lx/nX9vv+0syXnfg69gldVY/JqdQ35bdh8CYaGLWYcnS378m9ELRAQEBAQEBAQEBAQEBAQEBAQEBAQEBAjmfWXvJMMSh9+qdSn2G3WfwHrIhT1uo8ji3jrPKFJE32nfJcvM785fIQQEBAQEBAQEBAQEBAQEBAQEDZ5KzhxOG+BrOq/NJ1k/Cbj0SNljFqsuLzbJtkfSduXFUfv0v4ox9h8IamHi0dMke+E5yVlihiV1qFVX5gHrDvU7R4iGpizY8sb0ndnw9SAgICAgICAgICAgICAgICAgICBTulDKJqYzowerRQL95gGY+tR92HOcUy9rN2fBEJLNICAgICAgICAgICAgICAgICAgICBzo1mRgyMVYbmUkEdxG0Q+q2ms7xOybZA0j1qdlxK9KnzhYVB/BvGx7ZDUwcUvXlkjePHvWPkbLdDFLrUKga29dzL9ZTtHfu5Q2cOfHljek7tjD2ICAgICAgICAgICAgICAgICB58y9X6TE13+dWc+GubD0WiHI6m3ay2n1ywZLwICAgICAgICAgICAgICAgICAgICAgIHbhcS9Jg9N2RxuZTYjxh90vak9qs7SsjNbSKGtSxllbcKoFlP11Hm942dgkNrS8Ti36cvKfH5rCRgQCCCCLgjaCOBBhsRO7lAQEBAQEBAQEBAQEBAQEBA83sbm53mS4uZ3fIQQEBAQEBAQEBAQEBAQEBAQEBAQEBAQEBAk+aOeNXBkI16mHJ2pfavMoTu7tx7N8hf0muth/TPOv30XFk/HU69NatJg1NhcEewjgRyh0dL1vWLVneGRD7ICAgICAgICAgICAgICB5xrU9Vip3qSPQbSXGWr2ZmHCHyQEBAQEBAQEBAQEBAQEBAQEBAQEBAQEBAQN/mhnO+CqcWoMffE/nXkw9e48CIXNHq7YLeqesLtwuJWoi1KbBkYBlI3EGHT1tFo3jo7YfRAQEBAQEBAQEBAQEBA8/5x0NTF4hOVZ7dxckeoiIclqq9nNaPXLXSVcgICAgICAgICAgICAgICAgICAgICAgICAgIE+0XZwlKnklQ9RyTTv8AJfeV7m2nvH0pDY4Xqdp8lbpPT5LThukBAQEBAQEBAQEBAQECmNJmE6PHueFREqerUPrQ+mHNcTp2c8z4xE/1/SKyWeQEBAQEBAQEBAQNpkXN7E4o+80iVvYueqg+8d/cLmRus4dLlzebHLx7kxwWi1jY1sQoPEU01v2mI9kNGnCP97fs2SaL8NxrVz3FB/IYe/5Ti8Z+HycKui/D/Jr1ge3Vb2AQieE4u6ZRvOfMN8JSauKyvTUi4KlW6zBRYXIO0jiIUtTw6cNJvFt4hD5LMSvNDM3y6m9Tp+j1X1LdHrX6oN76w5yGhpNB+IpNu1tz8Pq3vuV/pf7j/JC1+T/9/D6nuV/pf7j/ACQfk/8A38Pq+NorPDFi/bR/yQfk/wD38PqjuXsycVhVLkCpSG0tT26o5sp2jvFwOcKmo4flxR2usepHsNS13VL21mC35XIF5KnSvatFfFYnuV/pf7j/ACSGv+T/APfw+p7lf6X+4/yQfk//AH8Pqe5X+l/uP8kH5P8A9/D6nuV/pf7j/JB+T/8Afw+rnR0YMjBlxlmUhlIo7QQbg/Cc4fVeEzWYmL/D6rFS9hffxts290Nl9gICAgICAgICAgICAgV5pewF0o1wPNY027mGsvrVvxQyOLY961v4clYyWCQEBAQEBAQEBAluYOaoxjmpVv5PTNiN2u2/UvwABBPeOeyGjoNH5ae1bzY+MrhoUVRQiKFVRYBRYAcgBuh0cRERtDqxuNp0V16tRUTmxAHdt3nshF71pG9p2hGcVpFwSGytUqfUp/3lYUb8TwV6Tv7Pq44bSPgmNm6VO1qdx+wWMIrxPBPXePv1bsbSHlejVyeTRqq6tVReqb2O17Ebwerxh88QzUtp57M77zHzVPJc6tbRF8Wq/bf00kOh4T6Kfb/UJ3DURatn/g0dqbNUDIxU+9ki4Nju7oUbcQwVtNZno3OSMt0MUC1CqHtvG0MOV1NiOPohZxZ8eWN6Tu2EPVSud2TUwmULKNWkWSqAB5qlusABwBVtnK0Ob1WKuHUxt05SsP8A19k//fP6qp/bDX/MdP8A7fCfkzskZ0YXFP0dCoWcKWtqOuwEAm7KBxEPXFqsWWezSd597cwsNLlbOrC4ap0VaqVewa2o7bDe21VI4GFfLq8WK3ZvO0+9hf6/yf8A75/VVP7YeX5jp/8Ab4T8m4yPlejikNSg2sgbVJ1SvWABtZgDuYQsYs1Msdqk7wz4erH8vpX1elp63LXF/RefXZt4I3hkT5SQEDi7gbSQB27IHCliUbYrqx7GB9kmYmOqN3bISQEBAQEDU515N8pwlakBdil1+uvWUeJAHjDw1OLyuK1VCSXIkBAQEBAQEBAQL9zXycMPhaNICxCAt9dus59JMh12mxeTxVr6mXlLGrQpPWfzUUse2w3DtO7xh6ZLxSs2nuURl3LNXF1TVqt9VfkovzVH8eMOU1Govmt2rf8AxrryXgXkJLwElC1tEXxar9t/TSQ6HhPop9v9QncNR57y4f8A1Nf7ap+dohyOo9Lb2z/KW6KcBVOJasFYURTZS1rBiStlB47r9lu0Qv8ACsd/KTfblsteG+pjSZjBUxzBTfo0Wme8XYjwLW8IhzfE7xbPtHdGyKyWcmeif4632D/npyGpwn00+z+4W9DoVPaU/j3/AAp7WiHO8V9NHsQ+SzF05gYUYfJ6M9l1g1ZidwU7Qx+4FMiImZ2dRoMfk8Eb9/P79yp86s78TlOv0NEutB3CUqSnV17nVU1OZNxsOweBJ38Gmpgr2rde+fD2PHJmtkttHRKE0Mr0O3FHp7cKY6K/zbecRwv424SrPE57Xm8vi9/wkbdeavquPxuDZ8N5RXpGkxUolZ1UEG2wA2sd9+ItNCKYskRfaJ39UKk2vWdt5TPNTJmWnr4as74hsK1SnUZjjFZWpEhiSvSkkFeFpTz5NNFbViI3593f+yxjpm3iZnl7U30pZVxGGwXSYZtRjVVWYAEqhDXIvuOtqi/bKOix0yZdr+CxqL2rTeqqcl5nZRyjasQxQ7RVxNQ2Pat7sR2gWmrfU4cH6fhCnXDkyc/5dGceY+LwCirVVClwOkpMSFb5N7hWXbxta/HdPrDq8eaezH7SjJhvj5plooz1rPWGCxLmoGUmk7G7hlGsaZb5QKhiCdo1bbbi1PXaWsV8pSNvF76bNMz2bLamSuqBwWaWWK5ZtWsCWOs9St0dzfabFtYjfttab1tRpqRty90M2MWazIxmZeVaFN6r1dVEUsxGKYdUC54ifNdVp7zFYj4PqcOWsb7/ABRKnjsQ7BVq1mdiAAKjEsxNgBt2kkgS3NKRG8xCvFrTPVeeS81ay0aS1K/vi00Dbz1goDbb7dt9sw756zaZiOW7TrjmIjeUwlR6qPz7yT5NjKgA6lT31O5ibjwbWHdaIcvr8Pk80+E80ekqRAQEBAQEBA+rvkJjq9IQ7RFtJbEZPqW4sgPd0in2gQo8R/8Az2938qXkuYW5otoK2CJZVJ6Z94B4LIdHwyInB75S/wAkp/7afhENHsx4MXKuFToKvUX4J/kj5ph8ZKx2J5d0vPwkuOWtoi+LVftv6aSHQ8J9FPt/qE7hqOryZN+ot/qiEdmPB2wlDs/s5MRhFApUrK/VFYkEBreaF+da527NnHbDO1+qyYa/pr171QOxJJJJJNySbkk7yTzkucmZmd5fIQmeif4632D/AJ6chqcJ9NPs/uFvQ6FT2lP49/wp7WiHO8V9NHsazM7IBxmICWPRJZqp+jfzb823ek8IeGj0058m3dHVaefwIybiggtagwsOC2sw/DeWNLt5avtdLl9HO3gpfRoB/wBUwt92u/p6Gpq+u02dZ6C333wz9P6SHomc81HnzSpq/wDVMRq//XrfW6Gn/DVnQaHfyFd/X/LM1PpJW7o1v/0zC6176h38tdtX1WmRrNvL22XsHo4SDGYSnVQ06qK9NrXV1DKbEEXB2HaAfCV62ms7xO0vSYiY2l2gSEodpJy3hUweIoVK1PpnpkLTvd9b5JKjaNoBueUuaPFknJW0Ry36vDPesUmJlUmjsf8AuWF+0P5Hmtq/Q2++9Rwekh6NnOtUgVJplznuRgKR2Cz1yOe9KXhsY/d7ZrcPwf8Atn3fNS1WT/CPe46HM1dZvL6q9VSVoA8Tuer4bVHbrchHENRt/wCKvv8AkaXF/nPuW7MldIEQ0l5F6fDdKo98oXfvT5Y9Qb7vbDP4jg8pi7UdY/jvU7Jc0QEBAQEBAQED0HkPHCvh6VYfLQE9ht1h4G48JDscOSMmOLR3w45wZNGJw9WhuLrYE8GG1T+ICEZ8Xlcc08VB4rDvTdqdRSrqbMDvBkuRvS1LTW0c2zyVnPisMnR0auoly1tRDtNrm7KTwEh74tXmxV7NLbR7lsZiZSq4jCLVrNrVCzAmwGwNYbFAEOh0WS2TDFrTvPNtsrfAVfsn/KYWMnmT7JeeRJcatbRF8Wq/bf00kOh4T6Kfb/UJ3DUU/js+cbSxFQCqGRKrqFamtrByACQA24c4c7k4hnpltG/KJnlyWdm9ldcXQSuotrbGW99VhsZf/OBENzBmjNji8OOc2TPKcLVo/KZbr9cdZPWB64RqMXlcU0+91BESXJTGxCEz0T/HW+wf89OQ1OE+mn2f3C3odCqzPrJNXFZTFKit2NJLn5Ki7XZjwEhh67BfNqYrXwWBm9kSng6IpU9vFmO924sf/wA4CS1sGCuGnZqz69FXVkcBkZSrA7iCLEHwMmJmJ3h7TG7zrnJkw5Mx+pRrBzSZatMjay7dZUqD5wA28wQdl7DocN/L4t7R15T9GVevkr8k6GmWn0XxVuntu1x0d+et51uy3jxlH8st2vO5fFZ/GRt05ohkHNnF5WxDVnDLTqOXqVipC2J2infzjbYALgWF5cy58enp2Y6x0j5vCmK2W28r9weFWlTSlTFkRQijkqiwHoEwLWm0zMtKI2jaGDnHl+jgaJrV2IW9lUbWdrXCqOew9g4z0w4bZbdmr5veKRvKoMfnjlHKtbyfChqatup0jY6vFqlXYbbdtrDaBYnfr102HT17V+ft/qFKc2TLO1eTYZR0ZU8JgK+IrVWfEJTLAJ1aats5jWfvNt+6edNfOTLFaxy3976nTRWkzM80b0YLfKmG76h/cVJZ1voLe7+YeOn9JD0POeajQZ7ZxrgMK1U2NU9Skp+U5Gy/YN57BzInvpsE5r9nu73nlyRSu6i82Mi1cpYwUyzEuxqVqnELe7v9Yk2Haw4TczZa4Me/uiGbjpOS/wDL0dhMMlJFp01C00UKqjcABYCc7a02neWrEbRtDtkJIHwi+w7oFG56ZCODxLIB70/Xpn6JO1e9Ts7rHjEOW1un8jlmI6T0aGSpkBAQEBAQECe6Nc6VonyWs1qbG9Nidisd6nkDv7785DX4bq4p/wCK88u5akN5o84c1cPjNtRStQCwqIbNbkeDDvHdaFbUaTHn86OfiiNXRYb9XFC3bS2+p9sM6eEc+V/h9U1zYyN5Hh1oa+vYk62rq3ub7rn2w09Ph8jjim+7Kyt8BV+yf8ph6ZPMn2S88iS41a2iL4tV+2/ppIdDwn0U+3+oTuGo895c+M1/tqn52iHIaj0tvbP8ptoiyjZ62HJ2MBVUdosr+kFPww1OE5edsfvWdDbUhn/kzoMbUAFkqe+r96+t+0G9UQ5jiGLyeefCef370dkqKZ6J/jrfYP8AnpyGpwn00+z+4W9DoXBaSglgBrNa5ttNtwJ7Ln0mEbRvu5wlpM9MsnB4KtiFF3VQEvtGuzBFJ7AWB8J76fF5XJFZeeW/YrMql0YZcwmHxFevjahFV1HRuys9yxY1idUGzHqbe/nNXW4sl6Vrjjl97KWnvSszNuqf/wCtMi31uko63PyZ7+no5Q/C6nw+MfNZ8vh8WdQ0hZMYhRi0F/nI6DxZlAHiZ8To88c+y+oz455bpNTcMAykFSLgg3BB3EGVej2UvpwrucZRQ36NcPrLy1mqOH9SU5tcNiPJzPfuoauf1Q2+g16ITEC6+UlxcHzjSCjVtzGsXvbmL8J48Si29fD+33pNtp8Ww0w5xU6eFOEVga9YrdQdqUwwYseV7BQONzynnw/DNr9vuj+X1qckRXs98q70ZVgmVMMWNgWdfFqVRV9JIHjNHWxvgt996rp/SQ9CVqqopdiFVQWYk2AAFySeAAnPxEzO0NTo86595zNlDEmoL9Cl0or9G+1iPnMdvoHCdDpcEYabd/f9+plZsnlLepcGjbNjyHCgutsRWs9Xmuzq0vugnxLTI1mfyt+XSOnzX8GPsV9aWyo9mI2VKANjWpAjYQai7OzfPrsW8EdqGXPlJA0eeGQBjcOU2CqvWpseDW3E8ju9B4Qq6vTxnx9nv7lG1qTIxRwVZSVYHeCDYgyXLWrNZmJ6uEPkgICAgICAgSrN3PrEYUBGtWpDYFc2ZRyV9th2EHstIaGn4jkxR2Z5x996bYHSPg3HX6SkfpJrDwKX9ghqU4ngt15ffqbAZ7YA7fKV/C49WrD2/Haf/Z1Vc/cAP/nJ7qb/AMVh8zxDTx/l8JaTLGknDtTenSpVWLKVu1kG0EX3k8eUK2XimLszFYmVXyWAnWYGdWHwdGolbX1mqaw1VuLaqjn2GQ19BrMWHHNb+KUe6PgudX9X/wB4XvzPB4z+ypsp1g9aq6+a9R2F+RYke2Ic9mtFslrR3zLKzayn5NiaVY31VbrW+YQVbZx2E+iHppc3kssXWf7o+C51f1f/AHhu/meDxn9kR0gZwYXGLSajr9LTYjrJYFGG3bfeCF9Jhn8Q1OHPWOx1j+ENpU2YhVBZibAAXJPIAb5LLrWbTtC0dHeaVbDOcRXspamUFPe1iVOsxGwebu27+G6Q3+H6O+Ke3fvjon0NUgIGuzgyQmMw9TD1Lhagtcb1IIZWHcwB8J6Ysk47xeO583rFq7SpzG6KMejEJ0NReDB9XZ2qw2Hsue+bFeIYpjnvChOlv3Mf3L8pf7dP9as+vx+Hx+CPwuRrsuZkY3CU+mrUh0QIDMrhtW5sLgbQCTa+6emLVYsk9ms83xfBekbynOhDK7stbCs10phalMH5IYkOo7L6p7yeco8SxxExeO/qs6S8zE1SvP3M9co0lAYJXp3NNyLjbbWRh802G3eCAdu0GrpdTOG3jE9XtmxRkhVPuZ5TFQKKK79lQVk1R279f9m81fx2Dbff3bfcKX4bJusTNXRtRw9Kp5QRVxFam1Nm+SiupVgl9t7E9Y7T2bRM7PrrXtHZ5RH3z+S3j08Vjn1lFs3NFGI6bWxVTo6VN+qabXqVNU3V1I+DG43PW7BvlrNxCnZ2pG8z49I+bxx6Wd/1LKzxybUxOCrUKVukqKFGsbDzlJue4GZunvFMkWt0hbyVm1ZiFSe5RlD9H/Wn+ya35jh9f371H8LdzXRblIbA1ED7Zv7ZH4/B4T+x+FyeLi+irKLbzQPfWY+1JMcQwx03/Y/C3T/JWj6gtCktVUNVaaB7KCNcKA1id4veZ+TWWm0zHTdbrhrERumspvYgIED0i5pGsDiqC3rKPfFG91A84DiwHpHaACZXEdH5SPKUjn3+v6qqkufICAgICAgICAgICAgICAgICB9VSSABcnYAOJ5QmImeUJdkDR/ia9mq+8U/pDrkdicPG3cZDS0/DMl+d+UfFZeQc28PhB70nXtYu21z48B2CwhtYNLjwx+iPf3tvCwQEBAgelvOOthKFJKDFHrMwLjeqqBcLyJ1ht4WNuYvaDBXJaZt3K+pyTSvLvazQrlbXXEUqlVmrlxUGu5ZimqFJBJubEbfrDnPXiOPaa2iOT40t94mJnms+Zi2g2lvLtOjg3w9wa9cBVXiE1gWqEcBYEDtPYZe0GGbZIt3Qr6m8Vpt3y1GhHI7JTrYphZatqdPtVS2u3drED7hnrxLJE2ikd3V8aSm0TbxWhMxbICAgICAgICAgICAgQDPXMPpS1fCgCodr09wc8WXgG7Nx7DvMnW8O7c9vH1748VX1abKSrAqwNiCLEHkQdxksG1ZrO0uMIICAgICAgICAgICAgIGVk/Jtau2rRpPUP0VuB3ncPGRu9ceHJknakbppkbRnVazYmoKa/MTrP3FvNH7UNPDwm088k7eqPv5p7kXNzDYX4GkA3zz1nPPrHd3CwhrYdNixeZHv722h7kBAQEBA1WcuQKOOomjWBtfWVl2MjC4DKee0jtBM9cOa2K3aq+L0i8bSqXKGi/H4d9fCutTVN0ZH6GqO3aQAe5prU1+G8bXjb4x9+5SnTXrO9ZZSUM5CNS9YDdcvQH7d7+ufG+i68vi+ttR0+TOyDoqqPU6bKNbXJNyiuzs5+nVO3wF+8T4y8QiI7OKNvvuhNNLMzveVp0KKoqoihUUBVVRYAAWAAG4ATLmZmd5XYjZ2SAgICAgICAgICAgICAgaXODNjD4we+papawqLscdl+I7DeFbPpceaP1Rz8e9W+W9HuKo3alavT+jscDtQ7/AAJhjZ+GZac6c4+KJ1qTIxV1KsN4YEEd4O2SzrVms7TGzhD5ICAgICAgICBtMBm5i63weHqEHcSuqv4msPXI3WcekzX82spPk7RlXbbWqpTHJbu3dwA9Jhex8JvPn22+KWZLzAwdHayNVbnUNx+AWW3eDDQxcOwU7t/ak9GiqAKihVG4KAAO4CF2IiI2hzhJAQEBAQEBAQEBAQEBAQEBAQEBAQEBAQEBAQEBAxsbgKVYatWklQcnUNbuvuh8Xx1vG1o3RzG6PMC/mo9M/Qc+xtYQp34bgt0jb2NDlLRoiDWTEsByamG9YIhUycKrHOtkPynkTob++a1hfzbcL8zG7Py6bsd7USVR34TD65te3heRMvTHj7aT5MzJ6bb0+r/x34/Xjdfx8P7f+Xw+qTYfRfQHn16rfVCr7QYXa8Jxd9pbXC5gYFN9IuRxd2PqBA9ULFeHaev+O7eYLJVCj8FRpp2qgB9IF4WaYqU82sQzIehAQEBAQEBAQEBAQEBAQEBAQEBAQEBAQEBA/9k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850" y="1361452"/>
            <a:ext cx="1368152" cy="60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09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pic>
        <p:nvPicPr>
          <p:cNvPr id="4" name="3 Imagen" descr="TIGF"/>
          <p:cNvPicPr>
            <a:picLocks noChangeAspect="1"/>
          </p:cNvPicPr>
          <p:nvPr userDrawn="1"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37312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386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  <p:pic>
        <p:nvPicPr>
          <p:cNvPr id="7" name="Picture 11" descr="REN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282" y="1471313"/>
            <a:ext cx="1970686" cy="635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4" r:link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09" y="1411159"/>
            <a:ext cx="1473332" cy="46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6886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1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theme" Target="../theme/theme18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slideLayout" Target="../slideLayouts/slideLayout56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cid:image016.png@01CFFDC7.00300520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0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2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1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cid:image016.png@01CFFDC7.00300520" TargetMode="External"/><Relationship Id="rId3" Type="http://schemas.openxmlformats.org/officeDocument/2006/relationships/theme" Target="../theme/theme4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8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10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7" Type="http://schemas.openxmlformats.org/officeDocument/2006/relationships/image" Target="cid:image016.png@01CFFDC7.00300520" TargetMode="Externa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gi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.jpeg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185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93319C1A-50E2-4D6C-991C-CE234BC33556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32012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8436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9878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57931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6470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4549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pitchFamily="34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0100B77F-C519-4222-B890-48E9B42E59D4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2896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214" y="6256096"/>
            <a:ext cx="2185970" cy="36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5826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smtClean="0"/>
              <a:t>Text</a:t>
            </a:r>
          </a:p>
          <a:p>
            <a:pPr lvl="1"/>
            <a:r>
              <a:rPr lang="nl-NL" altLang="en-US" smtClean="0"/>
              <a:t>bullet 1</a:t>
            </a:r>
          </a:p>
          <a:p>
            <a:pPr lvl="2"/>
            <a:r>
              <a:rPr lang="nl-NL" altLang="en-US" smtClean="0"/>
              <a:t>bullet 2</a:t>
            </a:r>
          </a:p>
          <a:p>
            <a:pPr lvl="3"/>
            <a:r>
              <a:rPr lang="nl-NL" altLang="en-US" smtClean="0"/>
              <a:t>bullet 3</a:t>
            </a:r>
          </a:p>
          <a:p>
            <a:pPr lvl="4"/>
            <a:r>
              <a:rPr lang="nl-NL" altLang="en-US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</a:pPr>
            <a:endParaRPr lang="es-ES" sz="2300" b="0" baseline="30000" smtClean="0">
              <a:solidFill>
                <a:srgbClr val="006A9A"/>
              </a:solidFill>
              <a:latin typeface="Verdana" pitchFamily="34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315325" y="6457950"/>
            <a:ext cx="7207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None/>
              <a:defRPr/>
            </a:pPr>
            <a:fld id="{D97A416E-FC53-4EC3-938D-0E937EAF593B}" type="slidenum"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pPr algn="r">
                <a:spcAft>
                  <a:spcPts val="600"/>
                </a:spcAft>
                <a:buClr>
                  <a:srgbClr val="006A9A"/>
                </a:buClr>
                <a:buSzPct val="120000"/>
                <a:buFont typeface="Arial" charset="0"/>
                <a:buNone/>
                <a:defRPr/>
              </a:pPr>
              <a:t>‹Nº›</a:t>
            </a:fld>
            <a:r>
              <a:rPr lang="de-AT" altLang="en-US" sz="1100" b="0" baseline="0" smtClean="0">
                <a:solidFill>
                  <a:srgbClr val="2A4677"/>
                </a:solidFill>
                <a:latin typeface="Arial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R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56338"/>
            <a:ext cx="1008062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9 Imagen" descr="TIGF"/>
          <p:cNvPicPr>
            <a:picLocks noChangeAspect="1"/>
          </p:cNvPicPr>
          <p:nvPr userDrawn="1"/>
        </p:nvPicPr>
        <p:blipFill>
          <a:blip r:embed="rId7" r:link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6251575"/>
            <a:ext cx="10207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56882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 descr="TIGF"/>
          <p:cNvPicPr>
            <a:picLocks noChangeAspect="1"/>
          </p:cNvPicPr>
          <p:nvPr userDrawn="1"/>
        </p:nvPicPr>
        <p:blipFill>
          <a:blip r:embed="rId5" r:link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28" y="6243466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511775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9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62935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89543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763" y="6256098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705" y="6225239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11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266581"/>
            <a:ext cx="1020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Inicio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08" y="6204744"/>
            <a:ext cx="18288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368641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8" r:id="rId1"/>
    <p:sldLayoutId id="2147483879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0979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58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280" y="6256096"/>
            <a:ext cx="922548" cy="40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12 Imagen" descr="TIGF"/>
          <p:cNvPicPr>
            <a:picLocks noChangeAspect="1"/>
          </p:cNvPicPr>
          <p:nvPr userDrawn="1"/>
        </p:nvPicPr>
        <p:blipFill>
          <a:blip r:embed="rId7" r:link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2" y="6256097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7773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80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4" y="6287450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7251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808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et modifiez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040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aseline="0">
                <a:latin typeface="+mn-lt"/>
                <a:ea typeface="ヒラギノ角ゴ Pro W3" pitchFamily="-128" charset="-128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50A3E4B-80C8-461E-AC60-F4C994AD9D1B}" type="slidenum">
              <a:rPr lang="fr-FR" b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‹Nº›</a:t>
            </a:fld>
            <a:endParaRPr lang="fr-FR" sz="900" b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7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1800" b="0">
              <a:solidFill>
                <a:srgbClr val="000000"/>
              </a:solidFill>
              <a:latin typeface="GazdeFranceMedium" pitchFamily="-12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8" r:id="rId10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2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Blip>
          <a:blip r:embed="rId13"/>
        </a:buBlip>
        <a:defRPr sz="3600">
          <a:solidFill>
            <a:schemeClr val="tx2"/>
          </a:solidFill>
          <a:latin typeface="Frutiger 65 Bold" pitchFamily="-128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211592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2" r:id="rId1"/>
    <p:sldLayoutId id="2147483823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>
              <a:solidFill>
                <a:srgbClr val="2A4677"/>
              </a:solidFill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>
                <a:solidFill>
                  <a:srgbClr val="2A4677"/>
                </a:solidFill>
              </a:rPr>
              <a:pPr algn="r" eaLnBrk="0" hangingPunct="0"/>
              <a:t>‹Nº›</a:t>
            </a:fld>
            <a:r>
              <a:rPr lang="de-AT" sz="1100" b="0">
                <a:solidFill>
                  <a:srgbClr val="2A4677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R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56097"/>
            <a:ext cx="1008527" cy="34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9 Imagen" descr="TIGF"/>
          <p:cNvPicPr>
            <a:picLocks noChangeAspect="1"/>
          </p:cNvPicPr>
          <p:nvPr userDrawn="1"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2" y="6251078"/>
            <a:ext cx="1020000" cy="3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426770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53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gf.fr/presse-actualites/actualites/2016/consultation-publiqu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PIRINEO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gn.ren.pt/web/guest/interconnection-agreement-vip-iberic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enagas.es/enagas/es/Gestion_Tecnica_Sistema/Consulta_publica/Interconnection_Agreement_VIP_Iberic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66578" y="5334000"/>
            <a:ext cx="4992688" cy="990600"/>
          </a:xfrm>
        </p:spPr>
        <p:txBody>
          <a:bodyPr/>
          <a:lstStyle/>
          <a:p>
            <a:pPr algn="ctr"/>
            <a:r>
              <a:rPr lang="en-US" sz="2000" dirty="0" smtClean="0"/>
              <a:t>39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IG </a:t>
            </a:r>
            <a:r>
              <a:rPr lang="en-US" sz="2000" dirty="0"/>
              <a:t>meeting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</a:rPr>
              <a:t>4</a:t>
            </a:r>
            <a:r>
              <a:rPr lang="en-US" sz="2000" baseline="30000" dirty="0" smtClean="0">
                <a:solidFill>
                  <a:schemeClr val="tx2"/>
                </a:solidFill>
              </a:rPr>
              <a:t>th</a:t>
            </a:r>
            <a:r>
              <a:rPr lang="en-US" sz="2000" dirty="0" smtClean="0">
                <a:solidFill>
                  <a:schemeClr val="tx2"/>
                </a:solidFill>
              </a:rPr>
              <a:t> October 2016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213420" y="2852936"/>
            <a:ext cx="8712968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200" dirty="0" err="1" smtClean="0"/>
              <a:t>Enagás</a:t>
            </a:r>
            <a:r>
              <a:rPr lang="en-GB" sz="3200" dirty="0" smtClean="0"/>
              <a:t>, </a:t>
            </a:r>
            <a:r>
              <a:rPr lang="en-GB" sz="3200" dirty="0" err="1" smtClean="0"/>
              <a:t>GRTgaz</a:t>
            </a:r>
            <a:r>
              <a:rPr lang="en-GB" sz="3200" dirty="0" smtClean="0"/>
              <a:t>, </a:t>
            </a:r>
            <a:r>
              <a:rPr lang="en-GB" sz="3200" dirty="0" err="1" smtClean="0"/>
              <a:t>Reganosa</a:t>
            </a:r>
            <a:r>
              <a:rPr lang="en-GB" sz="3200" dirty="0" smtClean="0"/>
              <a:t>, REN and TIGF</a:t>
            </a:r>
            <a:endParaRPr lang="en-GB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571500" indent="-571500" algn="ctr" defTabSz="571500" eaLnBrk="0" hangingPunct="0">
              <a:lnSpc>
                <a:spcPct val="120000"/>
              </a:lnSpc>
              <a:buFont typeface="+mj-lt"/>
              <a:buAutoNum type="romanUcPeriod" startAt="2"/>
            </a:pPr>
            <a:r>
              <a:rPr lang="en-US" sz="3200" dirty="0" smtClean="0">
                <a:solidFill>
                  <a:srgbClr val="2A4677"/>
                </a:solidFill>
              </a:rPr>
              <a:t>Interoperability </a:t>
            </a:r>
            <a:r>
              <a:rPr lang="en-US" sz="3200" dirty="0">
                <a:solidFill>
                  <a:srgbClr val="2A4677"/>
                </a:solidFill>
              </a:rPr>
              <a:t>NC. </a:t>
            </a:r>
            <a:endParaRPr lang="en-US" sz="3200" dirty="0" smtClean="0">
              <a:solidFill>
                <a:srgbClr val="2A4677"/>
              </a:solidFill>
            </a:endParaRPr>
          </a:p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Latest </a:t>
            </a:r>
            <a:r>
              <a:rPr lang="en-US" sz="3200" dirty="0">
                <a:solidFill>
                  <a:srgbClr val="2A4677"/>
                </a:solidFill>
              </a:rPr>
              <a:t>developments and next steps in the Region </a:t>
            </a:r>
          </a:p>
        </p:txBody>
      </p:sp>
    </p:spTree>
    <p:extLst>
      <p:ext uri="{BB962C8B-B14F-4D97-AF65-F5344CB8AC3E}">
        <p14:creationId xmlns:p14="http://schemas.microsoft.com/office/powerpoint/2010/main" val="891105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PIRINEOS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TIGF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15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TIGF: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3"/>
              </a:rPr>
              <a:t>www.tigf.fr/presse-actualites/actualites/2016/consultation-publique.html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Enagás: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enagas.es/enagas/es/Gestion_Tecnica_Sistema/Consulta_publica/Interconnection_Agreement_VIP_PIRINEOS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0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539750" y="995244"/>
            <a:ext cx="8343900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Ongoing Public Consultations for both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Pirineos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 and VIP </a:t>
            </a:r>
            <a:r>
              <a:rPr lang="en-US" altLang="es-ES" sz="1600" b="0" baseline="0" dirty="0" err="1">
                <a:solidFill>
                  <a:srgbClr val="2A4677"/>
                </a:solidFill>
                <a:latin typeface="Arial"/>
              </a:rPr>
              <a:t>Ibérico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800" baseline="0" dirty="0" smtClean="0">
              <a:solidFill>
                <a:srgbClr val="C29903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VIP IBERICO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jointly launched by REN and Enagás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Launched on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September 2015 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Deadline: 26</a:t>
            </a:r>
            <a:r>
              <a:rPr lang="en-US" altLang="es-ES" sz="1600" b="0" dirty="0" smtClean="0">
                <a:solidFill>
                  <a:srgbClr val="2A4677"/>
                </a:solidFill>
                <a:latin typeface="Arial"/>
              </a:rPr>
              <a:t>th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 November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No comments have been received for the time being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SzPct val="160000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Public consultation sites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REN: 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  <a:hlinkClick r:id="rId3"/>
              </a:rPr>
              <a:t>https://www.ign.ren.pt/web/guest/interconnection-agreement-vip-iberico</a:t>
            </a:r>
            <a:r>
              <a:rPr lang="pt-PT" sz="1600" b="0" baseline="0" dirty="0">
                <a:solidFill>
                  <a:srgbClr val="2A4677"/>
                </a:solidFill>
                <a:latin typeface="Arial"/>
              </a:rPr>
              <a:t>.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Enagás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: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  <a:hlinkClick r:id="rId4"/>
              </a:rPr>
              <a:t>http://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  <a:hlinkClick r:id="rId4"/>
              </a:rPr>
              <a:t>enagas.es/enagas/es/Gestion_Tecnica_Sistema/Consulta_publica/Interconnection_Agreement_VIP_Iberico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IA Public Consultations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210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111227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US" sz="3200" dirty="0" smtClean="0">
                <a:solidFill>
                  <a:srgbClr val="2A4677"/>
                </a:solidFill>
              </a:rPr>
              <a:t>III. Balancing NC</a:t>
            </a:r>
          </a:p>
        </p:txBody>
      </p:sp>
    </p:spTree>
    <p:extLst>
      <p:ext uri="{BB962C8B-B14F-4D97-AF65-F5344CB8AC3E}">
        <p14:creationId xmlns:p14="http://schemas.microsoft.com/office/powerpoint/2010/main" val="2871287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Fully implemented since the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2015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Recent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update 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on Balancing, from 15/09/2016 CRE deliberation: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Change of the method of Intervention on gas market: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Adjustment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of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Purchases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/Sales </a:t>
            </a:r>
            <a:r>
              <a:rPr lang="fr-FR" altLang="es-ES" sz="1400" b="0" baseline="0" dirty="0" err="1" smtClean="0">
                <a:solidFill>
                  <a:srgbClr val="2A4677"/>
                </a:solidFill>
                <a:latin typeface="Arial"/>
              </a:rPr>
              <a:t>threshold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values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related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to </a:t>
            </a:r>
            <a:r>
              <a:rPr lang="fr-FR" altLang="es-ES" sz="1400" b="0" baseline="0" dirty="0" err="1">
                <a:solidFill>
                  <a:srgbClr val="2A4677"/>
                </a:solidFill>
                <a:latin typeface="Arial"/>
              </a:rPr>
              <a:t>Balancing</a:t>
            </a:r>
            <a:r>
              <a:rPr lang="fr-FR" altLang="es-ES" sz="1400" b="0" baseline="0" dirty="0">
                <a:solidFill>
                  <a:srgbClr val="2A4677"/>
                </a:solidFill>
                <a:latin typeface="Arial"/>
              </a:rPr>
              <a:t> </a:t>
            </a:r>
            <a:r>
              <a:rPr lang="fr-FR" altLang="es-ES" sz="1400" b="0" baseline="0" dirty="0" smtClean="0">
                <a:solidFill>
                  <a:srgbClr val="2A4677"/>
                </a:solidFill>
                <a:latin typeface="Arial"/>
              </a:rPr>
              <a:t>Intervention </a:t>
            </a:r>
            <a:r>
              <a:rPr lang="en-US" altLang="es-ES" sz="14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fr-FR" altLang="es-ES" sz="1400" b="0" baseline="0" dirty="0">
              <a:solidFill>
                <a:srgbClr val="2A4677"/>
              </a:solidFill>
              <a:latin typeface="Arial"/>
            </a:endParaRP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Use of a Robot / </a:t>
            </a:r>
            <a:r>
              <a:rPr lang="en-US" altLang="es-ES" sz="1400" b="0" baseline="0" dirty="0" err="1" smtClean="0">
                <a:solidFill>
                  <a:srgbClr val="2A4677"/>
                </a:solidFill>
                <a:latin typeface="Arial"/>
              </a:rPr>
              <a:t>Powernext</a:t>
            </a: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 (T1 2017)</a:t>
            </a:r>
          </a:p>
          <a:p>
            <a:pPr marL="1028700" lvl="1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400" b="0" baseline="0" dirty="0" smtClean="0">
                <a:solidFill>
                  <a:srgbClr val="2A4677"/>
                </a:solidFill>
                <a:latin typeface="Arial"/>
              </a:rPr>
              <a:t>Increase number of windows of Intervention (T1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daily calculation of the Balancing repartition key inside the TRS (Trading Region South) – (Q1 2017)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Adjustment of Payment Guarantee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Level 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A new Balancing Liability Indicator </a:t>
            </a:r>
            <a:r>
              <a:rPr lang="en-US" altLang="es-ES" sz="1800" b="0" baseline="0" dirty="0">
                <a:solidFill>
                  <a:srgbClr val="2A4677"/>
                </a:solidFill>
                <a:latin typeface="Arial"/>
              </a:rPr>
              <a:t>– </a:t>
            </a:r>
            <a:r>
              <a:rPr lang="en-US" altLang="es-ES" sz="1800" b="0" baseline="0" dirty="0" smtClean="0">
                <a:solidFill>
                  <a:srgbClr val="2A4677"/>
                </a:solidFill>
                <a:latin typeface="Arial"/>
              </a:rPr>
              <a:t>01/10/2016</a:t>
            </a:r>
            <a:endParaRPr lang="en-US" altLang="es-ES" sz="18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TIGF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52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Implemented by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New rules and procedures have been developed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trading platform (MIBGAS)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STSPs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and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balancing services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nomination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information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provisions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guarantees 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standard contract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daily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imbalance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charges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methodology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ethodology for the calculation of neutrality charges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of new balancing rules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4245" y="333375"/>
            <a:ext cx="860444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err="1" smtClean="0">
                <a:solidFill>
                  <a:srgbClr val="2A4677"/>
                </a:solidFill>
              </a:rPr>
              <a:t>Enagás</a:t>
            </a:r>
            <a:r>
              <a:rPr lang="en-GB" sz="2800" dirty="0" smtClean="0">
                <a:solidFill>
                  <a:srgbClr val="2A4677"/>
                </a:solidFill>
              </a:rPr>
              <a:t>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63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CuadroTexto"/>
          <p:cNvSpPr txBox="1">
            <a:spLocks noChangeArrowheads="1"/>
          </p:cNvSpPr>
          <p:nvPr/>
        </p:nvSpPr>
        <p:spPr bwMode="auto">
          <a:xfrm>
            <a:off x="464245" y="1124744"/>
            <a:ext cx="8604448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buFont typeface="Arial" charset="0"/>
              <a:buChar char="•"/>
              <a:defRPr sz="2300" baseline="30000">
                <a:solidFill>
                  <a:srgbClr val="006A9A"/>
                </a:solidFill>
                <a:latin typeface="Verdana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Implemented by 1</a:t>
            </a:r>
            <a:r>
              <a:rPr lang="en-US" altLang="es-ES" sz="1800" dirty="0" smtClean="0">
                <a:solidFill>
                  <a:srgbClr val="C29903"/>
                </a:solidFill>
                <a:latin typeface="Arial"/>
              </a:rPr>
              <a:t>st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 October 2016</a:t>
            </a: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endParaRPr lang="en-US" altLang="es-ES" sz="1800" baseline="0" dirty="0" smtClean="0">
              <a:solidFill>
                <a:srgbClr val="C29903"/>
              </a:solidFill>
              <a:latin typeface="Arial"/>
            </a:endParaRPr>
          </a:p>
          <a:p>
            <a:pPr marL="285750" indent="-285750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Wingdings" panose="05000000000000000000" pitchFamily="2" charset="2"/>
              <a:buChar char="Ø"/>
              <a:defRPr/>
            </a:pP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New rules and procedures have been developed in accordance with the </a:t>
            </a:r>
            <a:r>
              <a:rPr lang="en-US" altLang="es-ES" sz="1800" baseline="0" dirty="0">
                <a:solidFill>
                  <a:srgbClr val="C29903"/>
                </a:solidFill>
                <a:latin typeface="Arial"/>
              </a:rPr>
              <a:t>G</a:t>
            </a:r>
            <a:r>
              <a:rPr lang="en-US" altLang="es-ES" sz="1800" baseline="0" dirty="0" smtClean="0">
                <a:solidFill>
                  <a:srgbClr val="C29903"/>
                </a:solidFill>
                <a:latin typeface="Arial"/>
              </a:rPr>
              <a:t>lobal Technical Management Operating Manual approved by ERSE </a:t>
            </a:r>
            <a:endParaRPr lang="en-US" altLang="es-ES" sz="16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endParaRPr lang="en-US" altLang="es-ES" sz="800" b="0" baseline="0" dirty="0" smtClean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information provision mechanisms TSO / Shippers and TSO / DSOs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nomination provisions (1 Nov 2015)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Implementation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of new balancing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rules</a:t>
            </a: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REN as forecasting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party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daily </a:t>
            </a: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imbalance charges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methodology</a:t>
            </a:r>
            <a:endParaRPr lang="en-US" altLang="es-ES" sz="1600" b="0" baseline="0" dirty="0">
              <a:solidFill>
                <a:srgbClr val="2A4677"/>
              </a:solidFill>
              <a:latin typeface="Arial"/>
            </a:endParaRPr>
          </a:p>
          <a:p>
            <a:pPr marL="719138" lvl="1" indent="-269875" algn="just" eaLnBrk="1" hangingPunct="1">
              <a:spcBef>
                <a:spcPts val="600"/>
              </a:spcBef>
              <a:spcAft>
                <a:spcPts val="600"/>
              </a:spcAft>
              <a:buSzPct val="160000"/>
              <a:buFont typeface="Arial" panose="020B0604020202020204" pitchFamily="34" charset="0"/>
              <a:buChar char="•"/>
              <a:defRPr/>
            </a:pPr>
            <a:r>
              <a:rPr lang="en-US" altLang="es-ES" sz="1600" b="0" baseline="0" dirty="0">
                <a:solidFill>
                  <a:srgbClr val="2A4677"/>
                </a:solidFill>
                <a:latin typeface="Arial"/>
              </a:rPr>
              <a:t>methodology for the calculation of neutrality </a:t>
            </a:r>
            <a:r>
              <a:rPr lang="en-US" altLang="es-ES" sz="1600" b="0" baseline="0" dirty="0" smtClean="0">
                <a:solidFill>
                  <a:srgbClr val="2A4677"/>
                </a:solidFill>
                <a:latin typeface="Arial"/>
              </a:rPr>
              <a:t>charges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4245" y="333375"/>
            <a:ext cx="860444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>
                <a:solidFill>
                  <a:srgbClr val="2A4677"/>
                </a:solidFill>
              </a:rPr>
              <a:t>REN : Balancing NC – Status of implementation</a:t>
            </a:r>
            <a:endParaRPr lang="fr-FR" sz="2800" dirty="0">
              <a:solidFill>
                <a:srgbClr val="2A46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254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67544" y="3350602"/>
            <a:ext cx="82924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US" sz="4400" b="0" dirty="0" smtClean="0"/>
              <a:t>Thank you for your attention!</a:t>
            </a:r>
            <a:endParaRPr lang="en-US" sz="44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23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GRTgaz_modele_13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Frutiger 65 Bold"/>
        <a:ea typeface="ヒラギノ角ゴ Pro W3"/>
        <a:cs typeface=""/>
      </a:majorFont>
      <a:minorFont>
        <a:latin typeface="Frutiger 55 Roman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0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GazdeFranceMedium" pitchFamily="-128" charset="0"/>
            <a:ea typeface="ヒラギノ角ゴ Pro W3" pitchFamily="-1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7E87199659DD4F959ADD789D2F42C6" ma:contentTypeVersion="20" ma:contentTypeDescription="Create a new document." ma:contentTypeScope="" ma:versionID="280dfc725934381ddef6fedb00d4e2f0">
  <xsd:schema xmlns:xsd="http://www.w3.org/2001/XMLSchema" xmlns:xs="http://www.w3.org/2001/XMLSchema" xmlns:p="http://schemas.microsoft.com/office/2006/metadata/properties" xmlns:ns2="985daa2e-53d8-4475-82b8-9c7d25324e34" xmlns:ns3="ac641f6b-173f-4c37-93cf-ef61185cb29f" targetNamespace="http://schemas.microsoft.com/office/2006/metadata/properties" ma:root="true" ma:fieldsID="0944bd07dbc4e3182c340b09c37fbfbd" ns2:_="" ns3:_="">
    <xsd:import namespace="985daa2e-53d8-4475-82b8-9c7d25324e34"/>
    <xsd:import namespace="ac641f6b-173f-4c37-93cf-ef61185cb2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erDocumentName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2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1f6b-173f-4c37-93cf-ef61185cb29f" elementFormDefault="qualified">
    <xsd:import namespace="http://schemas.microsoft.com/office/2006/documentManagement/types"/>
    <xsd:import namespace="http://schemas.microsoft.com/office/infopath/2007/PartnerControls"/>
    <xsd:element name="AcerDocumentName" ma:index="11" nillable="true" ma:displayName="Document name" ma:hidden="true" ma:internalName="AcerDocument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escriptio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DocumentName xmlns="ac641f6b-173f-4c37-93cf-ef61185cb29f">20161004_39th_IG_TSOs_Presentation_point III REN_TIGF_ENAGAS v2.pptx</AcerDocumentName>
    <_dlc_DocId xmlns="985daa2e-53d8-4475-82b8-9c7d25324e34">ACER-2016-42955</_dlc_DocId>
    <_dlc_DocIdUrl xmlns="985daa2e-53d8-4475-82b8-9c7d25324e34">
      <Url>https://extranet.acer.europa.eu/Events/39th-IG-Meeting/_layouts/DocIdRedir.aspx?ID=ACER-2016-42955</Url>
      <Description>ACER-2016-42955</Description>
    </_dlc_DocIdUrl>
    <ACER_Abstract xmlns="985daa2e-53d8-4475-82b8-9c7d25324e34" xsi:nil="true"/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F04F1F-3B5F-4489-9ABC-A16D0D779798}"/>
</file>

<file path=customXml/itemProps2.xml><?xml version="1.0" encoding="utf-8"?>
<ds:datastoreItem xmlns:ds="http://schemas.openxmlformats.org/officeDocument/2006/customXml" ds:itemID="{BE7EB114-CFB4-4608-9A42-2C1220A411FF}"/>
</file>

<file path=customXml/itemProps3.xml><?xml version="1.0" encoding="utf-8"?>
<ds:datastoreItem xmlns:ds="http://schemas.openxmlformats.org/officeDocument/2006/customXml" ds:itemID="{E147FD29-9F60-4503-A342-5CAA4DCA4134}"/>
</file>

<file path=customXml/itemProps4.xml><?xml version="1.0" encoding="utf-8"?>
<ds:datastoreItem xmlns:ds="http://schemas.openxmlformats.org/officeDocument/2006/customXml" ds:itemID="{19B0ED01-6AD3-4FBA-93E5-ADB9E1DB12E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16356</TotalTime>
  <Words>394</Words>
  <Application>Microsoft Office PowerPoint</Application>
  <PresentationFormat>Presentación en pantalla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14</vt:i4>
      </vt:variant>
      <vt:variant>
        <vt:lpstr>Tema</vt:lpstr>
      </vt:variant>
      <vt:variant>
        <vt:i4>21</vt:i4>
      </vt:variant>
      <vt:variant>
        <vt:lpstr>Títulos de diapositiva</vt:lpstr>
      </vt:variant>
      <vt:variant>
        <vt:i4>9</vt:i4>
      </vt:variant>
    </vt:vector>
  </HeadingPairs>
  <TitlesOfParts>
    <vt:vector size="44" baseType="lpstr">
      <vt:lpstr>ＭＳ Ｐゴシック</vt:lpstr>
      <vt:lpstr>Arial</vt:lpstr>
      <vt:lpstr>Calibri</vt:lpstr>
      <vt:lpstr>Frutiger 55 Roman</vt:lpstr>
      <vt:lpstr>Frutiger 65 Bold</vt:lpstr>
      <vt:lpstr>Frutiger LT Std 45 Light</vt:lpstr>
      <vt:lpstr>Frutiger LT Std 55 Roman</vt:lpstr>
      <vt:lpstr>GazdeFranceMedium</vt:lpstr>
      <vt:lpstr>Symbol</vt:lpstr>
      <vt:lpstr>Times</vt:lpstr>
      <vt:lpstr>Times New Roman</vt:lpstr>
      <vt:lpstr>Verdana</vt:lpstr>
      <vt:lpstr>Wingdings</vt:lpstr>
      <vt:lpstr>ヒラギノ角ゴ Pro W3</vt:lpstr>
      <vt:lpstr>1_Vorlage Power Point</vt:lpstr>
      <vt:lpstr>2_Vorlage Power Point</vt:lpstr>
      <vt:lpstr>3_Vorlage Power Point</vt:lpstr>
      <vt:lpstr>4_Vorlage Power Point</vt:lpstr>
      <vt:lpstr>5_Vorlage Power Point</vt:lpstr>
      <vt:lpstr>GRTgaz_modele_13</vt:lpstr>
      <vt:lpstr>6_Vorlage Power Point</vt:lpstr>
      <vt:lpstr>7_Vorlage Power Point</vt:lpstr>
      <vt:lpstr>8_Vorlage Power Point</vt:lpstr>
      <vt:lpstr>9_Vorlage Power Point</vt:lpstr>
      <vt:lpstr>10_Vorlage Power Point</vt:lpstr>
      <vt:lpstr>11_Vorlage Power Point</vt:lpstr>
      <vt:lpstr>12_Vorlage Power Point</vt:lpstr>
      <vt:lpstr>13_Vorlage Power Point</vt:lpstr>
      <vt:lpstr>14_Vorlage Power Point</vt:lpstr>
      <vt:lpstr>15_Vorlage Power Point</vt:lpstr>
      <vt:lpstr>16_Vorlage Power Point</vt:lpstr>
      <vt:lpstr>17_Vorlage Power Point</vt:lpstr>
      <vt:lpstr>18_Vorlage Power Point</vt:lpstr>
      <vt:lpstr>19_Vorlage Power Point</vt:lpstr>
      <vt:lpstr>20_Vorlage Power 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De Vicente Puente, Maria de los Angeles</dc:creator>
  <cp:lastModifiedBy>Alonso Borrego, Nuria</cp:lastModifiedBy>
  <cp:revision>1562</cp:revision>
  <cp:lastPrinted>2016-02-16T09:03:07Z</cp:lastPrinted>
  <dcterms:modified xsi:type="dcterms:W3CDTF">2016-10-04T13:06:56Z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0x010100367E87199659DD4F959ADD789D2F42C6</vt:lpwstr>
  </property>
  <property fmtid="{D5CDD505-2E9C-101B-9397-08002B2CF9AE}" pid="3" name="_dlc_DocIdItemGuid">
    <vt:lpwstr>978c4ed6-7c30-43ee-a4e9-fd689ac835b7</vt:lpwstr>
  </property>
</Properties>
</file>