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5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Layouts/slideLayout49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Layouts/slideLayout5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16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4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Layouts/slideLayout42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18.xml" ContentType="application/vnd.openxmlformats-officedocument.theme+xml"/>
  <Override PartName="/ppt/theme/theme5.xml" ContentType="application/vnd.openxmlformats-officedocument.theme+xml"/>
  <Override PartName="/ppt/theme/theme23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theme/theme13.xml" ContentType="application/vnd.openxmlformats-officedocument.theme+xml"/>
  <Override PartName="/ppt/theme/theme12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7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6.xml" ContentType="application/vnd.openxmlformats-officedocument.theme+xml"/>
  <Override PartName="/ppt/theme/theme11.xml" ContentType="application/vnd.openxmlformats-officedocument.theme+xml"/>
  <Override PartName="/ppt/theme/theme4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797" r:id="rId2"/>
    <p:sldMasterId id="2147483800" r:id="rId3"/>
    <p:sldMasterId id="2147483803" r:id="rId4"/>
    <p:sldMasterId id="2147483806" r:id="rId5"/>
    <p:sldMasterId id="2147483811" r:id="rId6"/>
    <p:sldMasterId id="2147483821" r:id="rId7"/>
    <p:sldMasterId id="2147483824" r:id="rId8"/>
    <p:sldMasterId id="2147483829" r:id="rId9"/>
    <p:sldMasterId id="2147483833" r:id="rId10"/>
    <p:sldMasterId id="2147483837" r:id="rId11"/>
    <p:sldMasterId id="2147483841" r:id="rId12"/>
    <p:sldMasterId id="2147483845" r:id="rId13"/>
    <p:sldMasterId id="2147483849" r:id="rId14"/>
    <p:sldMasterId id="2147483853" r:id="rId15"/>
    <p:sldMasterId id="2147483857" r:id="rId16"/>
    <p:sldMasterId id="2147483861" r:id="rId17"/>
    <p:sldMasterId id="2147483865" r:id="rId18"/>
    <p:sldMasterId id="2147483868" r:id="rId19"/>
    <p:sldMasterId id="2147483872" r:id="rId20"/>
    <p:sldMasterId id="2147483877" r:id="rId21"/>
  </p:sldMasterIdLst>
  <p:notesMasterIdLst>
    <p:notesMasterId r:id="rId26"/>
  </p:notesMasterIdLst>
  <p:handoutMasterIdLst>
    <p:handoutMasterId r:id="rId27"/>
  </p:handoutMasterIdLst>
  <p:sldIdLst>
    <p:sldId id="291" r:id="rId22"/>
    <p:sldId id="775" r:id="rId23"/>
    <p:sldId id="754" r:id="rId24"/>
    <p:sldId id="532" r:id="rId25"/>
  </p:sldIdLst>
  <p:sldSz cx="9144000" cy="6858000" type="screen4x3"/>
  <p:notesSz cx="6797675" cy="9926638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ter Diniz" initials="VD" lastIdx="1" clrIdx="0"/>
  <p:cmAuthor id="1" name="J0424266" initials="J" lastIdx="1" clrIdx="1"/>
  <p:cmAuthor id="2" name="Javier Camarillo" initials="JCB" lastIdx="1" clrIdx="2"/>
  <p:cmAuthor id="3" name="Valter Diniz" initials="REN " lastIdx="3" clrIdx="3"/>
  <p:cmAuthor id="4" name="Izquierdo Fernandez, Paloma" initials="EN" lastIdx="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A4677"/>
    <a:srgbClr val="C29903"/>
    <a:srgbClr val="339966"/>
    <a:srgbClr val="98B0DB"/>
    <a:srgbClr val="969696"/>
    <a:srgbClr val="007AAE"/>
    <a:srgbClr val="4F81BD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93" autoAdjust="0"/>
    <p:restoredTop sz="86391" autoAdjust="0"/>
  </p:normalViewPr>
  <p:slideViewPr>
    <p:cSldViewPr showGuides="1">
      <p:cViewPr varScale="1">
        <p:scale>
          <a:sx n="92" d="100"/>
          <a:sy n="92" d="100"/>
        </p:scale>
        <p:origin x="1302" y="150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0" y="258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61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customXml" Target="../customXml/item2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commentAuthors" Target="commentAuthors.xml"/><Relationship Id="rId36" Type="http://schemas.openxmlformats.org/officeDocument/2006/relationships/customXml" Target="../customXml/item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Master" Target="slideMasters/slideMaster8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7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5633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4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85882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8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9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0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cid:image016.png@01CFFDC7.00300520" TargetMode="Externa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1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2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4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6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8.xml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9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0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cid:image016.png@01CFFDC7.00300520" TargetMode="External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749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kumimoji="0" lang="fr-FR" sz="4800" b="1" i="0" u="none" strike="noStrike" kern="1200" cap="none" spc="0" normalizeH="0" baseline="0" noProof="0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Frutiger LT Std 45 Light" pitchFamily="34" charset="0"/>
                <a:ea typeface="+mj-ea"/>
                <a:cs typeface="+mj-cs"/>
              </a:defRPr>
            </a:lvl1pPr>
          </a:lstStyle>
          <a:p>
            <a:pPr marL="12700" marR="0" lvl="0" indent="-127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4143380"/>
            <a:ext cx="6400800" cy="471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E69"/>
              </a:buClr>
              <a:buSzPct val="90000"/>
              <a:buFontTx/>
              <a:buNone/>
              <a:tabLst/>
              <a:defRPr/>
            </a:pPr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C950F-CB4B-47EE-9C03-87090FB7CDA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1" hasCustomPrompt="1"/>
          </p:nvPr>
        </p:nvSpPr>
        <p:spPr>
          <a:xfrm>
            <a:off x="785786" y="5000636"/>
            <a:ext cx="4286280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5pPr algn="l"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5pPr>
          </a:lstStyle>
          <a:p>
            <a:pPr lvl="0"/>
            <a:r>
              <a:rPr lang="fr-FR" dirty="0" smtClean="0"/>
              <a:t>Date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8608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714488"/>
            <a:ext cx="7543800" cy="4114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0AC9-110D-41E8-BA94-4870B6070D56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1143000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115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09" y="2214555"/>
            <a:ext cx="5929354" cy="1357321"/>
          </a:xfrm>
        </p:spPr>
        <p:txBody>
          <a:bodyPr anchor="t"/>
          <a:lstStyle>
            <a:lvl1pPr marL="12700" indent="-1270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4800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ヒラギノ角ゴ Pro W3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7F9B0-8AEE-482C-958E-2E0C07F2F09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0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C99EF-0CD0-4418-B4DA-FBA4AEA18FBD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571472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1"/>
          </p:nvPr>
        </p:nvSpPr>
        <p:spPr>
          <a:xfrm>
            <a:off x="4714876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738438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2350D-D0F7-4688-802B-7592882EDB4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36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8296-4DA9-4368-9894-DB93FDB474F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69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3CE68-1C93-439B-AF75-C50E8CF7F98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30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1AD34-10EB-4D9D-87C8-462905D90107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2050259" y="-335803"/>
            <a:ext cx="5186358" cy="842968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222073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457200"/>
            <a:ext cx="211455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F62A-6460-42E1-A36C-2463C7E905D4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500034" y="285728"/>
            <a:ext cx="5786478" cy="62151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7851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89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8568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924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640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86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8419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703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 userDrawn="1"/>
        </p:nvSpPr>
        <p:spPr bwMode="auto">
          <a:xfrm>
            <a:off x="1379538" y="12604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457200">
              <a:defRPr/>
            </a:pPr>
            <a:endParaRPr lang="en-US" sz="18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6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408512539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35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7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49417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24861553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5519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37137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097328841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58275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69399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738049665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30638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5500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92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69358984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00698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82547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50627452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28858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862545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47483449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78049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95528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5843981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682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53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47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8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955310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408479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9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620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54615446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5346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9577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321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976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89" y="1251919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567" y="1393307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739" y="1343599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Inici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829" y="1421322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846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52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594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092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3 Imagen" descr="TIGF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37312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9386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6886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9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5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8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theme" Target="../theme/theme18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1.jpeg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0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1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4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11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10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jpeg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1852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2012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8843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9878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5793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1647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549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2896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14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5826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6" r:id="rId1"/>
    <p:sldLayoutId id="2147483867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D97A416E-FC53-4EC3-938D-0E937EAF593B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56882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228" y="6243466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1177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89543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63" y="6256098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705" y="6225239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266581"/>
            <a:ext cx="1020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Inicio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08" y="6204744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864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8" r:id="rId1"/>
    <p:sldLayoutId id="214748387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6097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12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56097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27773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4" y="6287450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7251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808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040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 baseline="0">
                <a:latin typeface="+mn-lt"/>
                <a:ea typeface="ヒラギノ角ゴ Pro W3" pitchFamily="-128" charset="-128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50A3E4B-80C8-461E-AC60-F4C994AD9D1B}" type="slidenum">
              <a:rPr lang="fr-FR" b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fr-FR" sz="900" b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657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sz="1800" b="0">
              <a:solidFill>
                <a:srgbClr val="000000"/>
              </a:solidFill>
              <a:latin typeface="GazdeFranceMedium" pitchFamily="-12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9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8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2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21159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2" r:id="rId1"/>
    <p:sldLayoutId id="2147483823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42677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5318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66578" y="5334000"/>
            <a:ext cx="4992688" cy="990600"/>
          </a:xfrm>
        </p:spPr>
        <p:txBody>
          <a:bodyPr/>
          <a:lstStyle/>
          <a:p>
            <a:pPr algn="ctr"/>
            <a:r>
              <a:rPr lang="en-US" sz="2000" dirty="0" smtClean="0"/>
              <a:t>39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IG meeting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4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of October 2016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13420" y="2852936"/>
            <a:ext cx="8712968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err="1" smtClean="0"/>
              <a:t>Enagás</a:t>
            </a:r>
            <a:r>
              <a:rPr lang="en-GB" sz="3200" dirty="0" smtClean="0"/>
              <a:t>, </a:t>
            </a:r>
            <a:r>
              <a:rPr lang="en-GB" sz="3200" dirty="0" err="1" smtClean="0"/>
              <a:t>GRTgaz</a:t>
            </a:r>
            <a:r>
              <a:rPr lang="en-GB" sz="3200" dirty="0" smtClean="0"/>
              <a:t>, </a:t>
            </a:r>
            <a:r>
              <a:rPr lang="en-GB" sz="3200" dirty="0" err="1" smtClean="0"/>
              <a:t>Reganosa</a:t>
            </a:r>
            <a:r>
              <a:rPr lang="en-GB" sz="3200" dirty="0" smtClean="0"/>
              <a:t>, REN and TIGF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III. Balancing NC. Status of the implementation (TIGF)</a:t>
            </a:r>
            <a:endParaRPr lang="en-US" sz="32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105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Fully implemented since the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2015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endParaRPr lang="en-US" altLang="es-ES" sz="1800" baseline="0" dirty="0" smtClean="0">
              <a:solidFill>
                <a:srgbClr val="C29903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Recent </a:t>
            </a:r>
            <a:r>
              <a:rPr lang="en-US" altLang="es-ES" sz="1800" baseline="0" dirty="0">
                <a:solidFill>
                  <a:srgbClr val="C29903"/>
                </a:solidFill>
                <a:latin typeface="Arial"/>
              </a:rPr>
              <a:t>update 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on Balancing, from 15/09/2016 CRE deliberation: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Change of the method of Intervention on gas market: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Adjustment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of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Purchases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/Sales </a:t>
            </a:r>
            <a:r>
              <a:rPr lang="fr-FR" altLang="es-ES" sz="1400" b="0" baseline="0" dirty="0" err="1" smtClean="0">
                <a:solidFill>
                  <a:srgbClr val="2A4677"/>
                </a:solidFill>
                <a:latin typeface="Arial"/>
              </a:rPr>
              <a:t>threshold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values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related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to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Balancing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Intervention </a:t>
            </a:r>
            <a:r>
              <a:rPr lang="en-US" altLang="es-ES" sz="1400" b="0" baseline="0" dirty="0">
                <a:solidFill>
                  <a:srgbClr val="2A4677"/>
                </a:solidFill>
                <a:latin typeface="Arial"/>
              </a:rPr>
              <a:t>– 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fr-FR" altLang="es-ES" sz="1400" b="0" baseline="0" dirty="0">
              <a:solidFill>
                <a:srgbClr val="2A4677"/>
              </a:solidFill>
              <a:latin typeface="Arial"/>
            </a:endParaRP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Use of a Robot / </a:t>
            </a:r>
            <a:r>
              <a:rPr lang="en-US" altLang="es-ES" sz="1400" b="0" baseline="0" dirty="0" err="1" smtClean="0">
                <a:solidFill>
                  <a:srgbClr val="2A4677"/>
                </a:solidFill>
                <a:latin typeface="Arial"/>
              </a:rPr>
              <a:t>Powernext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 (T1 2017)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Increase number of windows of Intervention (T1 2017)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daily calculation of the Balancing repartition key inside the TRS (Trading Region South) – 01/10/2016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Adjustment of Payment Guarantee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Level 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new Outstanding Balancing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Indicator 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en-US" altLang="es-ES" sz="1800" b="0" baseline="0" dirty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TIGF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07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</a:t>
            </a:r>
            <a:endParaRPr lang="en-US" sz="4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GRTgaz_modele_13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Frutiger 65 Bold"/>
        <a:ea typeface="ヒラギノ角ゴ Pro W3"/>
        <a:cs typeface=""/>
      </a:majorFont>
      <a:minorFont>
        <a:latin typeface="Frutiger 55 Roman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ac641f6b-173f-4c37-93cf-ef61185cb29f">20161004_39th_IG_TSOs_Presentation_point III TIGF v2.pptx</AcerDocumentName>
    <_dlc_DocId xmlns="985daa2e-53d8-4475-82b8-9c7d25324e34">ACER-2016-42956</_dlc_DocId>
    <_dlc_DocIdUrl xmlns="985daa2e-53d8-4475-82b8-9c7d25324e34">
      <Url>https://extranet.acer.europa.eu/Events/39th-IG-Meeting/_layouts/DocIdRedir.aspx?ID=ACER-2016-42956</Url>
      <Description>ACER-2016-42956</Description>
    </_dlc_DocIdUrl>
    <ACER_Abstract xmlns="985daa2e-53d8-4475-82b8-9c7d25324e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7E87199659DD4F959ADD789D2F42C6" ma:contentTypeVersion="20" ma:contentTypeDescription="Create a new document." ma:contentTypeScope="" ma:versionID="280dfc725934381ddef6fedb00d4e2f0">
  <xsd:schema xmlns:xsd="http://www.w3.org/2001/XMLSchema" xmlns:xs="http://www.w3.org/2001/XMLSchema" xmlns:p="http://schemas.microsoft.com/office/2006/metadata/properties" xmlns:ns2="985daa2e-53d8-4475-82b8-9c7d25324e34" xmlns:ns3="ac641f6b-173f-4c37-93cf-ef61185cb29f" targetNamespace="http://schemas.microsoft.com/office/2006/metadata/properties" ma:root="true" ma:fieldsID="0944bd07dbc4e3182c340b09c37fbfbd" ns2:_="" ns3:_="">
    <xsd:import namespace="985daa2e-53d8-4475-82b8-9c7d25324e34"/>
    <xsd:import namespace="ac641f6b-173f-4c37-93cf-ef61185cb2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AcerDocumentName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2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41f6b-173f-4c37-93cf-ef61185cb29f" elementFormDefault="qualified">
    <xsd:import namespace="http://schemas.microsoft.com/office/2006/documentManagement/types"/>
    <xsd:import namespace="http://schemas.microsoft.com/office/infopath/2007/PartnerControls"/>
    <xsd:element name="AcerDocumentName" ma:index="11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501E5F0A-3050-4056-ABED-3451DC1A1665}"/>
</file>

<file path=customXml/itemProps2.xml><?xml version="1.0" encoding="utf-8"?>
<ds:datastoreItem xmlns:ds="http://schemas.openxmlformats.org/officeDocument/2006/customXml" ds:itemID="{7F8D002F-40E6-4C94-AB00-2D35E629AAB0}"/>
</file>

<file path=customXml/itemProps3.xml><?xml version="1.0" encoding="utf-8"?>
<ds:datastoreItem xmlns:ds="http://schemas.openxmlformats.org/officeDocument/2006/customXml" ds:itemID="{0A39163A-50A2-462A-8AB3-0D88F6F20DC3}"/>
</file>

<file path=customXml/itemProps4.xml><?xml version="1.0" encoding="utf-8"?>
<ds:datastoreItem xmlns:ds="http://schemas.openxmlformats.org/officeDocument/2006/customXml" ds:itemID="{58BADAAE-71D3-4D8D-B645-DBCAFEC19D6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16409</TotalTime>
  <Words>132</Words>
  <Application>Microsoft Office PowerPoint</Application>
  <PresentationFormat>Presentación en pantalla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21</vt:i4>
      </vt:variant>
      <vt:variant>
        <vt:lpstr>Títulos de diapositiva</vt:lpstr>
      </vt:variant>
      <vt:variant>
        <vt:i4>4</vt:i4>
      </vt:variant>
    </vt:vector>
  </HeadingPairs>
  <TitlesOfParts>
    <vt:vector size="39" baseType="lpstr">
      <vt:lpstr>ＭＳ Ｐゴシック</vt:lpstr>
      <vt:lpstr>Arial</vt:lpstr>
      <vt:lpstr>Calibri</vt:lpstr>
      <vt:lpstr>Frutiger 55 Roman</vt:lpstr>
      <vt:lpstr>Frutiger 65 Bold</vt:lpstr>
      <vt:lpstr>Frutiger LT Std 45 Light</vt:lpstr>
      <vt:lpstr>Frutiger LT Std 55 Roman</vt:lpstr>
      <vt:lpstr>GazdeFranceMedium</vt:lpstr>
      <vt:lpstr>Symbol</vt:lpstr>
      <vt:lpstr>Times</vt:lpstr>
      <vt:lpstr>Times New Roman</vt:lpstr>
      <vt:lpstr>Verdana</vt:lpstr>
      <vt:lpstr>Wingdings</vt:lpstr>
      <vt:lpstr>ヒラギノ角ゴ Pro W3</vt:lpstr>
      <vt:lpstr>1_Vorlage Power Point</vt:lpstr>
      <vt:lpstr>2_Vorlage Power Point</vt:lpstr>
      <vt:lpstr>3_Vorlage Power Point</vt:lpstr>
      <vt:lpstr>4_Vorlage Power Point</vt:lpstr>
      <vt:lpstr>5_Vorlage Power Point</vt:lpstr>
      <vt:lpstr>GRTgaz_modele_13</vt:lpstr>
      <vt:lpstr>6_Vorlage Power Point</vt:lpstr>
      <vt:lpstr>7_Vorlage Power Point</vt:lpstr>
      <vt:lpstr>8_Vorlage Power Point</vt:lpstr>
      <vt:lpstr>9_Vorlage Power Point</vt:lpstr>
      <vt:lpstr>10_Vorlage Power Point</vt:lpstr>
      <vt:lpstr>11_Vorlage Power Point</vt:lpstr>
      <vt:lpstr>12_Vorlage Power Point</vt:lpstr>
      <vt:lpstr>13_Vorlage Power Point</vt:lpstr>
      <vt:lpstr>14_Vorlage Power Point</vt:lpstr>
      <vt:lpstr>15_Vorlage Power Point</vt:lpstr>
      <vt:lpstr>16_Vorlage Power Point</vt:lpstr>
      <vt:lpstr>17_Vorlage Power Point</vt:lpstr>
      <vt:lpstr>18_Vorlage Power Point</vt:lpstr>
      <vt:lpstr>19_Vorlage Power Point</vt:lpstr>
      <vt:lpstr>20_Vorlage Power Point</vt:lpstr>
      <vt:lpstr>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De Vicente Puente, Maria de los Angeles</dc:creator>
  <cp:lastModifiedBy>Alonso Borrego, Nuria</cp:lastModifiedBy>
  <cp:revision>1563</cp:revision>
  <cp:lastPrinted>2016-02-16T09:03:07Z</cp:lastPrinted>
  <dcterms:modified xsi:type="dcterms:W3CDTF">2016-09-30T08:02:47Z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0x010100367E87199659DD4F959ADD789D2F42C6</vt:lpwstr>
  </property>
  <property fmtid="{D5CDD505-2E9C-101B-9397-08002B2CF9AE}" pid="3" name="_dlc_DocIdItemGuid">
    <vt:lpwstr>84a51d6c-6cba-43ca-aed8-09942f3f51ef</vt:lpwstr>
  </property>
</Properties>
</file>