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8.xml" ContentType="application/vnd.openxmlformats-officedocument.presentationml.slideMaster+xml"/>
  <Override PartName="/ppt/slideMasters/slideMaster3.xml" ContentType="application/vnd.openxmlformats-officedocument.presentationml.slideMaster+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9.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Masters/slideMaster22.xml" ContentType="application/vnd.openxmlformats-officedocument.presentationml.slideMaster+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31.xml" ContentType="application/vnd.openxmlformats-officedocument.presentationml.slideLayout+xml"/>
  <Override PartName="/ppt/notesSlides/notesSlide5.xml" ContentType="application/vnd.openxmlformats-officedocument.presentationml.notes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3.xml" ContentType="application/vnd.openxmlformats-officedocument.presentationml.slideLayout+xml"/>
  <Override PartName="/ppt/slideLayouts/slideLayout32.xml" ContentType="application/vnd.openxmlformats-officedocument.presentationml.slideLayout+xml"/>
  <Override PartName="/ppt/slideLayouts/slideLayout45.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2.xml" ContentType="application/vnd.openxmlformats-officedocument.presentationml.slideLayout+xml"/>
  <Override PartName="/ppt/slideLayouts/slideLayout52.xml" ContentType="application/vnd.openxmlformats-officedocument.presentationml.slideLayout+xml"/>
  <Override PartName="/ppt/slideLayouts/slideLayout44.xml" ContentType="application/vnd.openxmlformats-officedocument.presentationml.slideLayout+xml"/>
  <Override PartName="/ppt/slideLayouts/slideLayout4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47.xml" ContentType="application/vnd.openxmlformats-officedocument.presentationml.slideLayout+xml"/>
  <Override PartName="/ppt/slideLayouts/slideLayout51.xml" ContentType="application/vnd.openxmlformats-officedocument.presentationml.slideLayout+xml"/>
  <Override PartName="/ppt/slideLayouts/slideLayout49.xml" ContentType="application/vnd.openxmlformats-officedocument.presentationml.slideLayout+xml"/>
  <Override PartName="/ppt/theme/theme17.xml" ContentType="application/vnd.openxmlformats-officedocument.theme+xml"/>
  <Override PartName="/ppt/charts/colors2.xml" ContentType="application/vnd.ms-office.chartcolorstyle+xml"/>
  <Override PartName="/ppt/charts/style2.xml" ContentType="application/vnd.ms-office.chartstyle+xml"/>
  <Override PartName="/ppt/theme/theme4.xml" ContentType="application/vnd.openxmlformats-officedocument.theme+xml"/>
  <Override PartName="/ppt/theme/theme3.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charts/chart2.xml" ContentType="application/vnd.openxmlformats-officedocument.drawingml.chart+xml"/>
  <Override PartName="/ppt/charts/style1.xml" ContentType="application/vnd.ms-office.chartstyle+xml"/>
  <Override PartName="/ppt/charts/chart1.xml" ContentType="application/vnd.openxmlformats-officedocument.drawingml.chart+xml"/>
  <Override PartName="/ppt/theme/themeOverride2.xml" ContentType="application/vnd.openxmlformats-officedocument.themeOverride+xml"/>
  <Override PartName="/ppt/theme/theme14.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charts/colors1.xml" ContentType="application/vnd.ms-office.chartcolorstyl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4.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16.xml" ContentType="application/vnd.openxmlformats-officedocument.theme+xml"/>
  <Override PartName="/ppt/theme/theme7.xml" ContentType="application/vnd.openxmlformats-officedocument.theme+xml"/>
  <Override PartName="/ppt/theme/theme20.xml" ContentType="application/vnd.openxmlformats-officedocument.theme+xml"/>
  <Override PartName="/ppt/theme/theme11.xml" ContentType="application/vnd.openxmlformats-officedocument.theme+xml"/>
  <Override PartName="/ppt/theme/theme19.xml" ContentType="application/vnd.openxmlformats-officedocument.theme+xml"/>
  <Override PartName="/ppt/theme/theme12.xml" ContentType="application/vnd.openxmlformats-officedocument.theme+xml"/>
  <Override PartName="/ppt/theme/theme9.xml" ContentType="application/vnd.openxmlformats-officedocument.theme+xml"/>
  <Override PartName="/ppt/theme/theme18.xml" ContentType="application/vnd.openxmlformats-officedocument.theme+xml"/>
  <Override PartName="/ppt/theme/theme10.xml" ContentType="application/vnd.openxmlformats-officedocument.theme+xml"/>
  <Override PartName="/ppt/theme/theme21.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7" r:id="rId2"/>
    <p:sldMasterId id="2147483800" r:id="rId3"/>
    <p:sldMasterId id="2147483803" r:id="rId4"/>
    <p:sldMasterId id="2147483806" r:id="rId5"/>
    <p:sldMasterId id="2147483811" r:id="rId6"/>
    <p:sldMasterId id="2147483821" r:id="rId7"/>
    <p:sldMasterId id="2147483824" r:id="rId8"/>
    <p:sldMasterId id="2147483829" r:id="rId9"/>
    <p:sldMasterId id="2147483833" r:id="rId10"/>
    <p:sldMasterId id="2147483837" r:id="rId11"/>
    <p:sldMasterId id="2147483841" r:id="rId12"/>
    <p:sldMasterId id="2147483845" r:id="rId13"/>
    <p:sldMasterId id="2147483849" r:id="rId14"/>
    <p:sldMasterId id="2147483853" r:id="rId15"/>
    <p:sldMasterId id="2147483857" r:id="rId16"/>
    <p:sldMasterId id="2147483861" r:id="rId17"/>
    <p:sldMasterId id="2147483865" r:id="rId18"/>
    <p:sldMasterId id="2147483868" r:id="rId19"/>
    <p:sldMasterId id="2147483872" r:id="rId20"/>
    <p:sldMasterId id="2147483877" r:id="rId21"/>
    <p:sldMasterId id="2147483880" r:id="rId22"/>
  </p:sldMasterIdLst>
  <p:notesMasterIdLst>
    <p:notesMasterId r:id="rId36"/>
  </p:notesMasterIdLst>
  <p:handoutMasterIdLst>
    <p:handoutMasterId r:id="rId37"/>
  </p:handoutMasterIdLst>
  <p:sldIdLst>
    <p:sldId id="291" r:id="rId23"/>
    <p:sldId id="775" r:id="rId24"/>
    <p:sldId id="787" r:id="rId25"/>
    <p:sldId id="788" r:id="rId26"/>
    <p:sldId id="777" r:id="rId27"/>
    <p:sldId id="778" r:id="rId28"/>
    <p:sldId id="789" r:id="rId29"/>
    <p:sldId id="779" r:id="rId30"/>
    <p:sldId id="780" r:id="rId31"/>
    <p:sldId id="784" r:id="rId32"/>
    <p:sldId id="785" r:id="rId33"/>
    <p:sldId id="786" r:id="rId34"/>
    <p:sldId id="532" r:id="rId35"/>
  </p:sldIdLst>
  <p:sldSz cx="9144000" cy="6858000" type="screen4x3"/>
  <p:notesSz cx="6797675" cy="9926638"/>
  <p:defaultTextStyle>
    <a:defPPr>
      <a:defRPr lang="de-AT"/>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ter Diniz" initials="VD" lastIdx="1" clrIdx="0"/>
  <p:cmAuthor id="1" name="J0424266" initials="J" lastIdx="1" clrIdx="1"/>
  <p:cmAuthor id="2" name="Javier Camarillo" initials="JCB" lastIdx="1" clrIdx="2"/>
  <p:cmAuthor id="3" name="Valter Diniz" initials="REN " lastIdx="3" clrIdx="3"/>
  <p:cmAuthor id="4" name="Izquierdo Fernandez, Paloma" initials="EN" lastIdx="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29903"/>
    <a:srgbClr val="2A4677"/>
    <a:srgbClr val="339966"/>
    <a:srgbClr val="98B0DB"/>
    <a:srgbClr val="969696"/>
    <a:srgbClr val="007AAE"/>
    <a:srgbClr val="4F81BD"/>
    <a:srgbClr val="FF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054" autoAdjust="0"/>
    <p:restoredTop sz="86391" autoAdjust="0"/>
  </p:normalViewPr>
  <p:slideViewPr>
    <p:cSldViewPr showGuides="1">
      <p:cViewPr varScale="1">
        <p:scale>
          <a:sx n="92" d="100"/>
          <a:sy n="92" d="100"/>
        </p:scale>
        <p:origin x="816" y="108"/>
      </p:cViewPr>
      <p:guideLst>
        <p:guide orient="horz" pos="2160"/>
        <p:guide pos="2925"/>
      </p:guideLst>
    </p:cSldViewPr>
  </p:slideViewPr>
  <p:outlineViewPr>
    <p:cViewPr>
      <p:scale>
        <a:sx n="33" d="100"/>
        <a:sy n="33" d="100"/>
      </p:scale>
      <p:origin x="0" y="258"/>
    </p:cViewPr>
    <p:sldLst>
      <p:sld r:id="rId1" collapse="1"/>
      <p:sld r:id="rId2" collapse="1"/>
      <p:sld r:id="rId3" collapse="1"/>
      <p:sld r:id="rId4" collapse="1"/>
    </p:sldLst>
  </p:outlineViewPr>
  <p:notesTextViewPr>
    <p:cViewPr>
      <p:scale>
        <a:sx n="100" d="100"/>
        <a:sy n="100" d="100"/>
      </p:scale>
      <p:origin x="0" y="0"/>
    </p:cViewPr>
  </p:notesTextViewPr>
  <p:sorterViewPr>
    <p:cViewPr>
      <p:scale>
        <a:sx n="110" d="100"/>
        <a:sy n="110" d="100"/>
      </p:scale>
      <p:origin x="0" y="6156"/>
    </p:cViewPr>
  </p:sorterViewPr>
  <p:notesViewPr>
    <p:cSldViewPr>
      <p:cViewPr varScale="1">
        <p:scale>
          <a:sx n="81" d="100"/>
          <a:sy n="81" d="100"/>
        </p:scale>
        <p:origin x="-402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presProps" Target="presProps.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commentAuthors" Target="commentAuthors.xml"/><Relationship Id="rId46" Type="http://schemas.openxmlformats.org/officeDocument/2006/relationships/customXml" Target="../customXml/item4.xml"/><Relationship Id="rId20" Type="http://schemas.openxmlformats.org/officeDocument/2006/relationships/slideMaster" Target="slideMasters/slideMaster20.xml"/><Relationship Id="rId41"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gatc\Documents\One-off\1%20-%20RUNNING\20161115%20-%20GA%20SNGN\20161108%20-%20Desequil&#237;brio%20Final%20RNTGN%20-%20Outubro%20(Autosav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gatc\Documents\One-off\2016-11-15%20-%20GA%20SNGN\20161115%20-%20GA%20SNGN%20I\20161108%20-%20Desequil&#237;brio%20Final%20RNTGN%20-%20Outubro%20(Autosav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r>
              <a:rPr lang="en-US" sz="1100" dirty="0" smtClean="0">
                <a:solidFill>
                  <a:schemeClr val="bg1">
                    <a:lumMod val="75000"/>
                  </a:schemeClr>
                </a:solidFill>
              </a:rPr>
              <a:t>Global Daily Imbalance</a:t>
            </a:r>
          </a:p>
          <a:p>
            <a:pPr>
              <a:defRPr sz="1100">
                <a:solidFill>
                  <a:schemeClr val="bg1">
                    <a:lumMod val="75000"/>
                  </a:schemeClr>
                </a:solidFill>
              </a:defRPr>
            </a:pPr>
            <a:r>
              <a:rPr lang="en-US" sz="1100" dirty="0" smtClean="0">
                <a:solidFill>
                  <a:schemeClr val="bg1">
                    <a:lumMod val="75000"/>
                  </a:schemeClr>
                </a:solidFill>
              </a:rPr>
              <a:t>October 2016</a:t>
            </a:r>
            <a:endParaRPr lang="en-US" sz="1100" dirty="0">
              <a:solidFill>
                <a:schemeClr val="bg1">
                  <a:lumMod val="75000"/>
                </a:schemeClr>
              </a:solidFill>
            </a:endParaRPr>
          </a:p>
        </c:rich>
      </c:tx>
      <c:overlay val="0"/>
      <c:spPr>
        <a:noFill/>
        <a:ln>
          <a:noFill/>
        </a:ln>
        <a:effectLst/>
      </c:spPr>
      <c:txPr>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endParaRPr lang="es-ES"/>
        </a:p>
      </c:txPr>
    </c:title>
    <c:autoTitleDeleted val="0"/>
    <c:plotArea>
      <c:layout/>
      <c:barChart>
        <c:barDir val="col"/>
        <c:grouping val="clustered"/>
        <c:varyColors val="0"/>
        <c:ser>
          <c:idx val="0"/>
          <c:order val="0"/>
          <c:tx>
            <c:strRef>
              <c:f>Análise!$E$121</c:f>
              <c:strCache>
                <c:ptCount val="1"/>
                <c:pt idx="0">
                  <c:v>FINAL</c:v>
                </c:pt>
              </c:strCache>
            </c:strRef>
          </c:tx>
          <c:spPr>
            <a:solidFill>
              <a:srgbClr val="FF0000"/>
            </a:solidFill>
            <a:ln>
              <a:solidFill>
                <a:srgbClr val="FF0000"/>
              </a:solidFill>
            </a:ln>
            <a:effectLst/>
          </c:spPr>
          <c:invertIfNegative val="0"/>
          <c:cat>
            <c:numRef>
              <c:f>Análise!$B$122:$B$152</c:f>
              <c:numCache>
                <c:formatCode>dd</c:formatCode>
                <c:ptCount val="31"/>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pt idx="18">
                  <c:v>42662</c:v>
                </c:pt>
                <c:pt idx="19">
                  <c:v>42663</c:v>
                </c:pt>
                <c:pt idx="20">
                  <c:v>42664</c:v>
                </c:pt>
                <c:pt idx="21">
                  <c:v>42665</c:v>
                </c:pt>
                <c:pt idx="22">
                  <c:v>42666</c:v>
                </c:pt>
                <c:pt idx="23">
                  <c:v>42667</c:v>
                </c:pt>
                <c:pt idx="24">
                  <c:v>42668</c:v>
                </c:pt>
                <c:pt idx="25">
                  <c:v>42669</c:v>
                </c:pt>
                <c:pt idx="26">
                  <c:v>42670</c:v>
                </c:pt>
                <c:pt idx="27">
                  <c:v>42671</c:v>
                </c:pt>
                <c:pt idx="28">
                  <c:v>42672</c:v>
                </c:pt>
                <c:pt idx="29">
                  <c:v>42673</c:v>
                </c:pt>
                <c:pt idx="30">
                  <c:v>42674</c:v>
                </c:pt>
              </c:numCache>
            </c:numRef>
          </c:cat>
          <c:val>
            <c:numRef>
              <c:f>Análise!$E$122:$E$152</c:f>
              <c:numCache>
                <c:formatCode>General</c:formatCode>
                <c:ptCount val="31"/>
                <c:pt idx="0">
                  <c:v>0.80095700000000003</c:v>
                </c:pt>
                <c:pt idx="1">
                  <c:v>1.7424809999999999</c:v>
                </c:pt>
                <c:pt idx="2">
                  <c:v>-2.4119999999999999E-2</c:v>
                </c:pt>
                <c:pt idx="3">
                  <c:v>-0.41641800000000001</c:v>
                </c:pt>
                <c:pt idx="4">
                  <c:v>2.7112590000000001</c:v>
                </c:pt>
                <c:pt idx="5">
                  <c:v>-9.9328880000000002</c:v>
                </c:pt>
                <c:pt idx="6">
                  <c:v>-12.048192</c:v>
                </c:pt>
                <c:pt idx="7">
                  <c:v>0.419464</c:v>
                </c:pt>
                <c:pt idx="8">
                  <c:v>1.8072550000000001</c:v>
                </c:pt>
                <c:pt idx="9">
                  <c:v>-4.0668249999999997</c:v>
                </c:pt>
                <c:pt idx="10">
                  <c:v>-0.319353</c:v>
                </c:pt>
                <c:pt idx="11">
                  <c:v>-0.57855900000000005</c:v>
                </c:pt>
                <c:pt idx="12">
                  <c:v>-0.147009</c:v>
                </c:pt>
                <c:pt idx="13">
                  <c:v>-0.15021999999999999</c:v>
                </c:pt>
                <c:pt idx="14">
                  <c:v>0.13948199999999999</c:v>
                </c:pt>
                <c:pt idx="15">
                  <c:v>6.3150000000000003E-3</c:v>
                </c:pt>
                <c:pt idx="16">
                  <c:v>1.2454E-2</c:v>
                </c:pt>
                <c:pt idx="17">
                  <c:v>-0.51038700000000004</c:v>
                </c:pt>
                <c:pt idx="18">
                  <c:v>-0.41641400000000001</c:v>
                </c:pt>
                <c:pt idx="19">
                  <c:v>-0.296705</c:v>
                </c:pt>
                <c:pt idx="20">
                  <c:v>0.228269</c:v>
                </c:pt>
                <c:pt idx="21">
                  <c:v>0.29690299999999997</c:v>
                </c:pt>
                <c:pt idx="22">
                  <c:v>0.62094800000000006</c:v>
                </c:pt>
                <c:pt idx="23">
                  <c:v>0.16922200000000001</c:v>
                </c:pt>
                <c:pt idx="24">
                  <c:v>0.27327299999999999</c:v>
                </c:pt>
                <c:pt idx="25">
                  <c:v>-6.4043000000000003E-2</c:v>
                </c:pt>
                <c:pt idx="26">
                  <c:v>0.91583199999999998</c:v>
                </c:pt>
                <c:pt idx="27">
                  <c:v>0.42979899999999999</c:v>
                </c:pt>
                <c:pt idx="28">
                  <c:v>1.182952</c:v>
                </c:pt>
                <c:pt idx="29">
                  <c:v>1.0667009999999999</c:v>
                </c:pt>
                <c:pt idx="30">
                  <c:v>0.87104099999999995</c:v>
                </c:pt>
              </c:numCache>
            </c:numRef>
          </c:val>
          <c:extLst xmlns:c16r2="http://schemas.microsoft.com/office/drawing/2015/06/chart">
            <c:ext xmlns:c16="http://schemas.microsoft.com/office/drawing/2014/chart" uri="{C3380CC4-5D6E-409C-BE32-E72D297353CC}">
              <c16:uniqueId val="{00000001-3772-4282-9476-E20CD973C22A}"/>
            </c:ext>
          </c:extLst>
        </c:ser>
        <c:dLbls>
          <c:showLegendKey val="0"/>
          <c:showVal val="0"/>
          <c:showCatName val="0"/>
          <c:showSerName val="0"/>
          <c:showPercent val="0"/>
          <c:showBubbleSize val="0"/>
        </c:dLbls>
        <c:gapWidth val="267"/>
        <c:overlap val="-43"/>
        <c:axId val="190834048"/>
        <c:axId val="190833656"/>
        <c:extLst xmlns:c16r2="http://schemas.microsoft.com/office/drawing/2015/06/chart"/>
      </c:barChart>
      <c:dateAx>
        <c:axId val="190834048"/>
        <c:scaling>
          <c:orientation val="minMax"/>
        </c:scaling>
        <c:delete val="0"/>
        <c:axPos val="b"/>
        <c:numFmt formatCode="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bg1">
                    <a:lumMod val="60000"/>
                    <a:lumOff val="40000"/>
                  </a:schemeClr>
                </a:solidFill>
                <a:latin typeface="+mn-lt"/>
                <a:ea typeface="+mn-ea"/>
                <a:cs typeface="+mn-cs"/>
              </a:defRPr>
            </a:pPr>
            <a:endParaRPr lang="es-ES"/>
          </a:p>
        </c:txPr>
        <c:crossAx val="190833656"/>
        <c:crosses val="autoZero"/>
        <c:auto val="1"/>
        <c:lblOffset val="100"/>
        <c:baseTimeUnit val="days"/>
        <c:majorUnit val="7"/>
        <c:majorTimeUnit val="days"/>
      </c:dateAx>
      <c:valAx>
        <c:axId val="190833656"/>
        <c:scaling>
          <c:orientation val="minMax"/>
          <c:max val="15"/>
          <c:min val="-15"/>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lumMod val="60000"/>
                    <a:lumOff val="40000"/>
                  </a:schemeClr>
                </a:solidFill>
                <a:latin typeface="+mn-lt"/>
                <a:ea typeface="+mn-ea"/>
                <a:cs typeface="+mn-cs"/>
              </a:defRPr>
            </a:pPr>
            <a:endParaRPr lang="es-ES"/>
          </a:p>
        </c:txPr>
        <c:crossAx val="190834048"/>
        <c:crosses val="autoZero"/>
        <c:crossBetween val="between"/>
        <c:majorUnit val="15"/>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r>
              <a:rPr lang="en-US" sz="1100" b="1" i="0" baseline="0" dirty="0" smtClean="0">
                <a:effectLst/>
              </a:rPr>
              <a:t>Usage of Operational Gas</a:t>
            </a:r>
            <a:endParaRPr lang="pt-PT" sz="1100" dirty="0" smtClean="0">
              <a:effectLst/>
            </a:endParaRPr>
          </a:p>
          <a:p>
            <a:pPr>
              <a:defRPr sz="1100">
                <a:solidFill>
                  <a:schemeClr val="bg1">
                    <a:lumMod val="75000"/>
                  </a:schemeClr>
                </a:solidFill>
              </a:defRPr>
            </a:pPr>
            <a:r>
              <a:rPr lang="en-US" sz="1100" b="1" i="0" baseline="0" dirty="0" smtClean="0">
                <a:effectLst/>
              </a:rPr>
              <a:t>October 2016</a:t>
            </a:r>
            <a:endParaRPr lang="pt-PT" sz="1100" dirty="0">
              <a:effectLst/>
            </a:endParaRPr>
          </a:p>
        </c:rich>
      </c:tx>
      <c:overlay val="0"/>
      <c:spPr>
        <a:noFill/>
        <a:ln>
          <a:noFill/>
        </a:ln>
        <a:effectLst/>
      </c:spPr>
      <c:txPr>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endParaRPr lang="es-ES"/>
        </a:p>
      </c:txPr>
    </c:title>
    <c:autoTitleDeleted val="0"/>
    <c:plotArea>
      <c:layout/>
      <c:lineChart>
        <c:grouping val="standard"/>
        <c:varyColors val="0"/>
        <c:ser>
          <c:idx val="0"/>
          <c:order val="0"/>
          <c:tx>
            <c:strRef>
              <c:f>Análise!$E$85</c:f>
              <c:strCache>
                <c:ptCount val="1"/>
                <c:pt idx="0">
                  <c:v>ACUMULADO</c:v>
                </c:pt>
              </c:strCache>
            </c:strRef>
          </c:tx>
          <c:spPr>
            <a:ln w="22225" cap="rnd">
              <a:solidFill>
                <a:srgbClr val="FF0000"/>
              </a:solidFill>
              <a:round/>
            </a:ln>
            <a:effectLst/>
          </c:spPr>
          <c:marker>
            <c:symbol val="none"/>
          </c:marker>
          <c:cat>
            <c:strRef>
              <c:f>Análise!$B$86:$C$116</c:f>
              <c:strCache>
                <c:ptCount val="31"/>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Análise!$E$86:$E$116</c:f>
              <c:numCache>
                <c:formatCode>General</c:formatCode>
                <c:ptCount val="31"/>
                <c:pt idx="0">
                  <c:v>-0.80095700000000003</c:v>
                </c:pt>
                <c:pt idx="1">
                  <c:v>-2.5434380000000001</c:v>
                </c:pt>
                <c:pt idx="2">
                  <c:v>-2.5193180000000002</c:v>
                </c:pt>
                <c:pt idx="3">
                  <c:v>-2.1029</c:v>
                </c:pt>
                <c:pt idx="4">
                  <c:v>-4.8141590000000001</c:v>
                </c:pt>
                <c:pt idx="5">
                  <c:v>5.1187290000000001</c:v>
                </c:pt>
                <c:pt idx="6">
                  <c:v>17.166921000000002</c:v>
                </c:pt>
                <c:pt idx="7">
                  <c:v>16.747457000000001</c:v>
                </c:pt>
                <c:pt idx="8">
                  <c:v>14.940202000000001</c:v>
                </c:pt>
                <c:pt idx="9">
                  <c:v>19.007027000000001</c:v>
                </c:pt>
                <c:pt idx="10">
                  <c:v>19.32638</c:v>
                </c:pt>
                <c:pt idx="11">
                  <c:v>19.904938999999999</c:v>
                </c:pt>
                <c:pt idx="12">
                  <c:v>20.051947999999999</c:v>
                </c:pt>
                <c:pt idx="13">
                  <c:v>20.202168</c:v>
                </c:pt>
                <c:pt idx="14">
                  <c:v>20.062685999999999</c:v>
                </c:pt>
                <c:pt idx="15">
                  <c:v>20.056370999999999</c:v>
                </c:pt>
                <c:pt idx="16">
                  <c:v>20.043916999999997</c:v>
                </c:pt>
                <c:pt idx="17">
                  <c:v>20.554303999999998</c:v>
                </c:pt>
                <c:pt idx="18">
                  <c:v>20.970717999999998</c:v>
                </c:pt>
                <c:pt idx="19">
                  <c:v>21.267422999999997</c:v>
                </c:pt>
                <c:pt idx="20">
                  <c:v>21.039153999999996</c:v>
                </c:pt>
                <c:pt idx="21">
                  <c:v>20.742250999999996</c:v>
                </c:pt>
                <c:pt idx="22">
                  <c:v>20.121302999999997</c:v>
                </c:pt>
                <c:pt idx="23">
                  <c:v>19.952080999999996</c:v>
                </c:pt>
                <c:pt idx="24">
                  <c:v>19.678807999999997</c:v>
                </c:pt>
                <c:pt idx="25">
                  <c:v>19.742850999999998</c:v>
                </c:pt>
                <c:pt idx="26">
                  <c:v>18.827019</c:v>
                </c:pt>
                <c:pt idx="27">
                  <c:v>18.397220000000001</c:v>
                </c:pt>
                <c:pt idx="28">
                  <c:v>17.214268000000001</c:v>
                </c:pt>
                <c:pt idx="29">
                  <c:v>16.147567000000002</c:v>
                </c:pt>
                <c:pt idx="30">
                  <c:v>15.276526000000002</c:v>
                </c:pt>
              </c:numCache>
            </c:numRef>
          </c:val>
          <c:smooth val="0"/>
          <c:extLst xmlns:c16r2="http://schemas.microsoft.com/office/drawing/2015/06/chart">
            <c:ext xmlns:c16="http://schemas.microsoft.com/office/drawing/2014/chart" uri="{C3380CC4-5D6E-409C-BE32-E72D297353CC}">
              <c16:uniqueId val="{00000002-F502-41AF-A0F7-B1C289003A27}"/>
            </c:ext>
          </c:extLst>
        </c:ser>
        <c:dLbls>
          <c:showLegendKey val="0"/>
          <c:showVal val="0"/>
          <c:showCatName val="0"/>
          <c:showSerName val="0"/>
          <c:showPercent val="0"/>
          <c:showBubbleSize val="0"/>
        </c:dLbls>
        <c:smooth val="0"/>
        <c:axId val="243693552"/>
        <c:axId val="360733432"/>
      </c:lineChart>
      <c:catAx>
        <c:axId val="24369355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bg1">
                    <a:lumMod val="60000"/>
                    <a:lumOff val="40000"/>
                  </a:schemeClr>
                </a:solidFill>
                <a:latin typeface="+mn-lt"/>
                <a:ea typeface="+mn-ea"/>
                <a:cs typeface="+mn-cs"/>
              </a:defRPr>
            </a:pPr>
            <a:endParaRPr lang="es-ES"/>
          </a:p>
        </c:txPr>
        <c:crossAx val="360733432"/>
        <c:crosses val="autoZero"/>
        <c:auto val="1"/>
        <c:lblAlgn val="ctr"/>
        <c:lblOffset val="100"/>
        <c:tickLblSkip val="7"/>
        <c:noMultiLvlLbl val="1"/>
      </c:catAx>
      <c:valAx>
        <c:axId val="360733432"/>
        <c:scaling>
          <c:orientation val="minMax"/>
          <c:max val="25"/>
          <c:min val="-25"/>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lumMod val="60000"/>
                    <a:lumOff val="40000"/>
                  </a:schemeClr>
                </a:solidFill>
                <a:latin typeface="+mn-lt"/>
                <a:ea typeface="+mn-ea"/>
                <a:cs typeface="+mn-cs"/>
              </a:defRPr>
            </a:pPr>
            <a:endParaRPr lang="es-ES"/>
          </a:p>
        </c:txPr>
        <c:crossAx val="243693552"/>
        <c:crosses val="autoZero"/>
        <c:crossBetween val="between"/>
        <c:majorUnit val="25"/>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1" name="Rectangle 3"/>
          <p:cNvSpPr>
            <a:spLocks noGrp="1" noChangeArrowheads="1"/>
          </p:cNvSpPr>
          <p:nvPr>
            <p:ph type="dt" sz="quarter" idx="1"/>
          </p:nvPr>
        </p:nvSpPr>
        <p:spPr bwMode="auto">
          <a:xfrm>
            <a:off x="3851275"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endParaRPr lang="es-ES"/>
          </a:p>
        </p:txBody>
      </p:sp>
      <p:sp>
        <p:nvSpPr>
          <p:cNvPr id="12292" name="Rectangle 4"/>
          <p:cNvSpPr>
            <a:spLocks noGrp="1" noChangeArrowheads="1"/>
          </p:cNvSpPr>
          <p:nvPr>
            <p:ph type="ftr" sz="quarter" idx="2"/>
          </p:nvPr>
        </p:nvSpPr>
        <p:spPr bwMode="auto">
          <a:xfrm>
            <a:off x="0"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3" name="Rectangle 5"/>
          <p:cNvSpPr>
            <a:spLocks noGrp="1" noChangeArrowheads="1"/>
          </p:cNvSpPr>
          <p:nvPr>
            <p:ph type="sldNum" sz="quarter" idx="3"/>
          </p:nvPr>
        </p:nvSpPr>
        <p:spPr bwMode="auto">
          <a:xfrm>
            <a:off x="3851275"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fld id="{39C37C66-3E85-4E93-B1FA-9A57F855EA69}" type="slidenum">
              <a:rPr lang="de-AT"/>
              <a:pPr>
                <a:defRPr/>
              </a:pPr>
              <a:t>‹Nº›</a:t>
            </a:fld>
            <a:endParaRPr lang="de-AT"/>
          </a:p>
        </p:txBody>
      </p:sp>
    </p:spTree>
    <p:extLst>
      <p:ext uri="{BB962C8B-B14F-4D97-AF65-F5344CB8AC3E}">
        <p14:creationId xmlns:p14="http://schemas.microsoft.com/office/powerpoint/2010/main" val="6769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1" name="Rectangle 3"/>
          <p:cNvSpPr>
            <a:spLocks noGrp="1" noChangeArrowheads="1"/>
          </p:cNvSpPr>
          <p:nvPr>
            <p:ph type="dt" idx="1"/>
          </p:nvPr>
        </p:nvSpPr>
        <p:spPr bwMode="auto">
          <a:xfrm>
            <a:off x="3851275"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endParaRPr lang="es-ES"/>
          </a:p>
        </p:txBody>
      </p:sp>
      <p:sp>
        <p:nvSpPr>
          <p:cNvPr id="20484"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463" y="4714877"/>
            <a:ext cx="4984750" cy="4467225"/>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p>
            <a:pPr lvl="0"/>
            <a:r>
              <a:rPr lang="de-AT" noProof="0" smtClean="0"/>
              <a:t>Klicken Sie, um die Formate des Vorlagentextes zu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7174" name="Rectangle 6"/>
          <p:cNvSpPr>
            <a:spLocks noGrp="1" noChangeArrowheads="1"/>
          </p:cNvSpPr>
          <p:nvPr>
            <p:ph type="ftr" sz="quarter" idx="4"/>
          </p:nvPr>
        </p:nvSpPr>
        <p:spPr bwMode="auto">
          <a:xfrm>
            <a:off x="0"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5" name="Rectangle 7"/>
          <p:cNvSpPr>
            <a:spLocks noGrp="1" noChangeArrowheads="1"/>
          </p:cNvSpPr>
          <p:nvPr>
            <p:ph type="sldNum" sz="quarter" idx="5"/>
          </p:nvPr>
        </p:nvSpPr>
        <p:spPr bwMode="auto">
          <a:xfrm>
            <a:off x="3851275"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fld id="{B9BD426E-5311-4DE4-B062-B5F88D8CE4CB}" type="slidenum">
              <a:rPr lang="de-AT"/>
              <a:pPr>
                <a:defRPr/>
              </a:pPr>
              <a:t>‹Nº›</a:t>
            </a:fld>
            <a:endParaRPr lang="de-AT"/>
          </a:p>
        </p:txBody>
      </p:sp>
    </p:spTree>
    <p:extLst>
      <p:ext uri="{BB962C8B-B14F-4D97-AF65-F5344CB8AC3E}">
        <p14:creationId xmlns:p14="http://schemas.microsoft.com/office/powerpoint/2010/main" val="333009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95633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10</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11</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12</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13</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68588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2</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5617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pPr>
                <a:defRPr/>
              </a:pPr>
              <a:t>3</a:t>
            </a:fld>
            <a:endParaRPr lang="de-AT"/>
          </a:p>
        </p:txBody>
      </p:sp>
    </p:spTree>
    <p:extLst>
      <p:ext uri="{BB962C8B-B14F-4D97-AF65-F5344CB8AC3E}">
        <p14:creationId xmlns:p14="http://schemas.microsoft.com/office/powerpoint/2010/main" val="119545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pPr>
                <a:defRPr/>
              </a:pPr>
              <a:t>4</a:t>
            </a:fld>
            <a:endParaRPr lang="de-AT"/>
          </a:p>
        </p:txBody>
      </p:sp>
    </p:spTree>
    <p:extLst>
      <p:ext uri="{BB962C8B-B14F-4D97-AF65-F5344CB8AC3E}">
        <p14:creationId xmlns:p14="http://schemas.microsoft.com/office/powerpoint/2010/main" val="119545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5</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5617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6</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marL="0" marR="0" lvl="0" indent="0" algn="r" defTabSz="915988" rtl="0" eaLnBrk="0" fontAlgn="base" latinLnBrk="0" hangingPunct="0">
              <a:lnSpc>
                <a:spcPct val="100000"/>
              </a:lnSpc>
              <a:spcBef>
                <a:spcPct val="0"/>
              </a:spcBef>
              <a:spcAft>
                <a:spcPct val="0"/>
              </a:spcAft>
              <a:buClrTx/>
              <a:buSzTx/>
              <a:buFontTx/>
              <a:buNone/>
              <a:tabLst/>
              <a:defRPr/>
            </a:pPr>
            <a:fld id="{B9BD426E-5311-4DE4-B062-B5F88D8CE4CB}" type="slidenum">
              <a:rPr kumimoji="0" lang="de-AT" sz="1200" b="1" i="0" u="none" strike="noStrike" kern="1200" cap="none" spc="0" normalizeH="0" baseline="0" noProof="0" smtClean="0">
                <a:ln>
                  <a:noFill/>
                </a:ln>
                <a:solidFill>
                  <a:prstClr val="white"/>
                </a:solidFill>
                <a:effectLst/>
                <a:uLnTx/>
                <a:uFillTx/>
                <a:latin typeface="Times New Roman" pitchFamily="18" charset="0"/>
                <a:ea typeface="+mn-ea"/>
                <a:cs typeface="Arial" charset="0"/>
              </a:rPr>
              <a:pPr marL="0" marR="0" lvl="0" indent="0" algn="r" defTabSz="915988" rtl="0" eaLnBrk="0" fontAlgn="base" latinLnBrk="0" hangingPunct="0">
                <a:lnSpc>
                  <a:spcPct val="100000"/>
                </a:lnSpc>
                <a:spcBef>
                  <a:spcPct val="0"/>
                </a:spcBef>
                <a:spcAft>
                  <a:spcPct val="0"/>
                </a:spcAft>
                <a:buClrTx/>
                <a:buSzTx/>
                <a:buFontTx/>
                <a:buNone/>
                <a:tabLst/>
                <a:defRPr/>
              </a:pPr>
              <a:t>7</a:t>
            </a:fld>
            <a:endParaRPr kumimoji="0" lang="de-AT" sz="1200" b="1" i="0" u="none" strike="noStrike" kern="1200" cap="none" spc="0" normalizeH="0" baseline="0" noProof="0">
              <a:ln>
                <a:noFill/>
              </a:ln>
              <a:solidFill>
                <a:prstClr val="white"/>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30789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8</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5617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9</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7.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8.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0.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cid:image016.png@01CFFDC7.00300520"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1.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2.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3.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4.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5.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6.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7.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8.xml"/><Relationship Id="rId5" Type="http://schemas.openxmlformats.org/officeDocument/2006/relationships/image" Target="../media/image15.png"/><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9.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0.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21.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cid:image016.png@01CFFDC7.00300520" TargetMode="External"/><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0356"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4994"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6876253" y="1411159"/>
            <a:ext cx="1473332" cy="468000"/>
          </a:xfrm>
          <a:prstGeom prst="rect">
            <a:avLst/>
          </a:prstGeom>
          <a:noFill/>
          <a:ln>
            <a:noFill/>
          </a:ln>
        </p:spPr>
      </p:pic>
    </p:spTree>
    <p:extLst>
      <p:ext uri="{BB962C8B-B14F-4D97-AF65-F5344CB8AC3E}">
        <p14:creationId xmlns:p14="http://schemas.microsoft.com/office/powerpoint/2010/main" val="95075390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9074957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kumimoji="0" lang="fr-FR" sz="4800" b="1" i="0" u="none" strike="noStrike" kern="1200" cap="none" spc="0" normalizeH="0" baseline="0" noProof="0" dirty="0">
                <a:ln w="18000">
                  <a:solidFill>
                    <a:schemeClr val="bg1"/>
                  </a:solidFill>
                  <a:prstDash val="solid"/>
                  <a:miter lim="800000"/>
                </a:ln>
                <a:solidFill>
                  <a:schemeClr val="tx1">
                    <a:lumMod val="65000"/>
                    <a:lumOff val="35000"/>
                  </a:schemeClr>
                </a:solidFill>
                <a:effectLst>
                  <a:outerShdw blurRad="152400" dist="50800" dir="3000000" algn="tl">
                    <a:srgbClr val="000000">
                      <a:alpha val="50000"/>
                    </a:srgbClr>
                  </a:outerShdw>
                </a:effectLst>
                <a:uLnTx/>
                <a:uFillTx/>
                <a:latin typeface="Frutiger LT Std 45 Light" pitchFamily="34" charset="0"/>
                <a:ea typeface="+mj-ea"/>
                <a:cs typeface="+mj-cs"/>
              </a:defRPr>
            </a:lvl1pPr>
          </a:lstStyle>
          <a:p>
            <a:pPr marL="12700" marR="0" lvl="0" indent="-12700" algn="l" defTabSz="914400" rtl="0" eaLnBrk="1" fontAlgn="auto" latinLnBrk="0" hangingPunct="1">
              <a:lnSpc>
                <a:spcPct val="100000"/>
              </a:lnSpc>
              <a:spcBef>
                <a:spcPct val="0"/>
              </a:spcBef>
              <a:spcAft>
                <a:spcPts val="0"/>
              </a:spcAft>
              <a:buClrTx/>
              <a:buSzTx/>
              <a:buFontTx/>
              <a:buNone/>
              <a:tabLst/>
              <a:defRPr/>
            </a:pPr>
            <a:r>
              <a:rPr lang="fr-FR" dirty="0" smtClean="0"/>
              <a:t>Cliquez pour modifier le style du titre</a:t>
            </a:r>
            <a:endParaRPr lang="fr-FR" dirty="0"/>
          </a:p>
        </p:txBody>
      </p:sp>
      <p:sp>
        <p:nvSpPr>
          <p:cNvPr id="3" name="Sous-titre 2"/>
          <p:cNvSpPr>
            <a:spLocks noGrp="1"/>
          </p:cNvSpPr>
          <p:nvPr>
            <p:ph type="subTitle" idx="1"/>
          </p:nvPr>
        </p:nvSpPr>
        <p:spPr>
          <a:xfrm>
            <a:off x="714348" y="4143380"/>
            <a:ext cx="6400800" cy="471494"/>
          </a:xfrm>
          <a:prstGeom prst="rect">
            <a:avLst/>
          </a:prstGeom>
        </p:spPr>
        <p:txBody>
          <a:bodyPr/>
          <a:lstStyle>
            <a:lvl1pPr marL="0" indent="0" algn="ctr">
              <a:buNone/>
              <a:defRPr kumimoji="0" lang="fr-FR" sz="1800" b="0" i="0" u="none" strike="noStrike" kern="1200" cap="none" spc="0" normalizeH="0" baseline="0" noProof="0" dirty="0">
                <a:ln>
                  <a:noFill/>
                </a:ln>
                <a:solidFill>
                  <a:schemeClr val="bg1">
                    <a:lumMod val="50000"/>
                  </a:schemeClr>
                </a:solidFill>
                <a:effectLst/>
                <a:uLnTx/>
                <a:uFillTx/>
                <a:latin typeface="Frutiger LT Std 55 Roman"/>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marL="0" marR="0" lvl="0" indent="0" algn="l" defTabSz="914400" rtl="0" eaLnBrk="1" fontAlgn="base" latinLnBrk="0" hangingPunct="1">
              <a:lnSpc>
                <a:spcPct val="100000"/>
              </a:lnSpc>
              <a:spcBef>
                <a:spcPts val="600"/>
              </a:spcBef>
              <a:spcAft>
                <a:spcPct val="0"/>
              </a:spcAft>
              <a:buClr>
                <a:srgbClr val="007E69"/>
              </a:buClr>
              <a:buSzPct val="90000"/>
              <a:buFontTx/>
              <a:buNone/>
              <a:tabLst/>
              <a:defRPr/>
            </a:pPr>
            <a:r>
              <a:rPr lang="fr-FR" dirty="0" smtClean="0"/>
              <a:t>Cliquez pour modifier le style des sous-titres du masque</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fld id="{26BC950F-CB4B-47EE-9C03-87090FB7CDA2}" type="slidenum">
              <a:rPr lang="fr-FR">
                <a:solidFill>
                  <a:srgbClr val="000000"/>
                </a:solidFill>
              </a:rPr>
              <a:pPr>
                <a:defRPr/>
              </a:pPr>
              <a:t>‹Nº›</a:t>
            </a:fld>
            <a:endParaRPr lang="fr-FR" sz="900">
              <a:solidFill>
                <a:srgbClr val="000000"/>
              </a:solidFill>
            </a:endParaRPr>
          </a:p>
        </p:txBody>
      </p:sp>
      <p:sp>
        <p:nvSpPr>
          <p:cNvPr id="13" name="Espace réservé du contenu 12"/>
          <p:cNvSpPr>
            <a:spLocks noGrp="1"/>
          </p:cNvSpPr>
          <p:nvPr>
            <p:ph sz="quarter" idx="11" hasCustomPrompt="1"/>
          </p:nvPr>
        </p:nvSpPr>
        <p:spPr>
          <a:xfrm>
            <a:off x="785786" y="5000636"/>
            <a:ext cx="4286280" cy="428628"/>
          </a:xfrm>
          <a:prstGeom prst="rect">
            <a:avLst/>
          </a:prstGeom>
        </p:spPr>
        <p:txBody>
          <a:bodyPr/>
          <a:lstStyle>
            <a:lvl1pPr>
              <a:buFontTx/>
              <a:buNone/>
              <a:defRPr kumimoji="0" lang="fr-FR" sz="1800" b="0" i="0" u="none" strike="noStrike" kern="1200" cap="none" spc="0" normalizeH="0" baseline="0" noProof="0" dirty="0" smtClean="0">
                <a:ln>
                  <a:noFill/>
                </a:ln>
                <a:solidFill>
                  <a:schemeClr val="bg1">
                    <a:lumMod val="50000"/>
                  </a:schemeClr>
                </a:solidFill>
                <a:effectLst/>
                <a:uLnTx/>
                <a:uFillTx/>
                <a:latin typeface="Frutiger LT Std 55 Roman"/>
                <a:ea typeface="+mn-ea"/>
                <a:cs typeface="+mn-cs"/>
              </a:defRPr>
            </a:lvl1pPr>
            <a:lvl5pPr algn="l">
              <a:buNone/>
              <a:defRPr kumimoji="0" lang="fr-FR" sz="1800" b="0" i="0" u="none" strike="noStrike" kern="1200" cap="none" spc="0" normalizeH="0" baseline="0" noProof="0" dirty="0" smtClean="0">
                <a:ln>
                  <a:noFill/>
                </a:ln>
                <a:solidFill>
                  <a:schemeClr val="bg1">
                    <a:lumMod val="50000"/>
                  </a:schemeClr>
                </a:solidFill>
                <a:effectLst/>
                <a:uLnTx/>
                <a:uFillTx/>
                <a:latin typeface="Frutiger LT Std 55 Roman"/>
                <a:ea typeface="+mn-ea"/>
                <a:cs typeface="+mn-cs"/>
              </a:defRPr>
            </a:lvl5pPr>
          </a:lstStyle>
          <a:p>
            <a:pPr lvl="0"/>
            <a:r>
              <a:rPr lang="fr-FR" dirty="0" smtClean="0"/>
              <a:t>Date de la présentation</a:t>
            </a:r>
            <a:endParaRPr lang="fr-FR" dirty="0"/>
          </a:p>
        </p:txBody>
      </p:sp>
    </p:spTree>
    <p:extLst>
      <p:ext uri="{BB962C8B-B14F-4D97-AF65-F5344CB8AC3E}">
        <p14:creationId xmlns:p14="http://schemas.microsoft.com/office/powerpoint/2010/main" val="90860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48" y="1714488"/>
            <a:ext cx="7543800" cy="4114800"/>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AB420AC9-110D-41E8-BA94-4870B6070D56}" type="slidenum">
              <a:rPr lang="fr-FR">
                <a:solidFill>
                  <a:srgbClr val="000000"/>
                </a:solidFill>
              </a:rPr>
              <a:pPr>
                <a:defRPr/>
              </a:pPr>
              <a:t>‹Nº›</a:t>
            </a:fld>
            <a:endParaRPr lang="fr-FR" sz="900">
              <a:solidFill>
                <a:srgbClr val="000000"/>
              </a:solidFill>
            </a:endParaRPr>
          </a:p>
        </p:txBody>
      </p:sp>
      <p:sp>
        <p:nvSpPr>
          <p:cNvPr id="8" name="Titre 1"/>
          <p:cNvSpPr>
            <a:spLocks noGrp="1"/>
          </p:cNvSpPr>
          <p:nvPr>
            <p:ph type="title"/>
          </p:nvPr>
        </p:nvSpPr>
        <p:spPr>
          <a:xfrm>
            <a:off x="0" y="0"/>
            <a:ext cx="8382000" cy="1143000"/>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395115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43109" y="2214555"/>
            <a:ext cx="5929354" cy="1357321"/>
          </a:xfrm>
        </p:spPr>
        <p:txBody>
          <a:bodyPr anchor="t"/>
          <a:lstStyle>
            <a:lvl1pPr marL="12700" indent="-12700" algn="l" rtl="0" eaLnBrk="0" fontAlgn="base" hangingPunct="0">
              <a:spcBef>
                <a:spcPct val="0"/>
              </a:spcBef>
              <a:spcAft>
                <a:spcPct val="0"/>
              </a:spcAft>
              <a:buNone/>
              <a:defRPr lang="fr-FR" sz="4800" b="1" dirty="0">
                <a:ln w="18000">
                  <a:solidFill>
                    <a:schemeClr val="bg1"/>
                  </a:solidFill>
                  <a:prstDash val="solid"/>
                  <a:miter lim="800000"/>
                </a:ln>
                <a:solidFill>
                  <a:schemeClr val="tx1">
                    <a:lumMod val="65000"/>
                    <a:lumOff val="35000"/>
                  </a:schemeClr>
                </a:solidFill>
                <a:effectLst>
                  <a:outerShdw blurRad="152400" dist="50800" dir="3000000" algn="tl">
                    <a:srgbClr val="000000">
                      <a:alpha val="50000"/>
                    </a:srgbClr>
                  </a:outerShdw>
                </a:effectLst>
                <a:latin typeface="+mj-lt"/>
                <a:ea typeface="+mj-ea"/>
                <a:cs typeface="ヒラギノ角ゴ Pro W3"/>
              </a:defRPr>
            </a:lvl1pPr>
          </a:lstStyle>
          <a:p>
            <a:r>
              <a:rPr lang="fr-FR" dirty="0" smtClean="0"/>
              <a:t>Cliquez pour modifier le style du titre</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fld id="{5BB7F9B0-8AEE-482C-958E-2E0C07F2F099}"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1925102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buNone/>
              <a:defRPr/>
            </a:lvl1pPr>
          </a:lstStyle>
          <a:p>
            <a:r>
              <a:rPr lang="fr-FR" smtClean="0"/>
              <a:t>Cliquez pour modifier le style du titre</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C43C99EF-0CD0-4418-B4DA-FBA4AEA18FBD}" type="slidenum">
              <a:rPr lang="fr-FR">
                <a:solidFill>
                  <a:srgbClr val="000000"/>
                </a:solidFill>
              </a:rPr>
              <a:pPr>
                <a:defRPr/>
              </a:pPr>
              <a:t>‹Nº›</a:t>
            </a:fld>
            <a:endParaRPr lang="fr-FR" sz="900">
              <a:solidFill>
                <a:srgbClr val="000000"/>
              </a:solidFill>
            </a:endParaRPr>
          </a:p>
        </p:txBody>
      </p:sp>
      <p:sp>
        <p:nvSpPr>
          <p:cNvPr id="6" name="Espace réservé du contenu 2"/>
          <p:cNvSpPr>
            <a:spLocks noGrp="1"/>
          </p:cNvSpPr>
          <p:nvPr>
            <p:ph idx="1"/>
          </p:nvPr>
        </p:nvSpPr>
        <p:spPr>
          <a:xfrm>
            <a:off x="571472" y="1643050"/>
            <a:ext cx="4000528" cy="442915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7" name="Espace réservé du contenu 2"/>
          <p:cNvSpPr>
            <a:spLocks noGrp="1"/>
          </p:cNvSpPr>
          <p:nvPr>
            <p:ph idx="11"/>
          </p:nvPr>
        </p:nvSpPr>
        <p:spPr>
          <a:xfrm>
            <a:off x="4714876" y="1643050"/>
            <a:ext cx="4000528" cy="442915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173843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Rectangle 6"/>
          <p:cNvSpPr>
            <a:spLocks noGrp="1" noChangeArrowheads="1"/>
          </p:cNvSpPr>
          <p:nvPr>
            <p:ph type="sldNum" sz="quarter" idx="10"/>
          </p:nvPr>
        </p:nvSpPr>
        <p:spPr>
          <a:ln/>
        </p:spPr>
        <p:txBody>
          <a:bodyPr/>
          <a:lstStyle>
            <a:lvl1pPr>
              <a:defRPr/>
            </a:lvl1pPr>
          </a:lstStyle>
          <a:p>
            <a:pPr>
              <a:defRPr/>
            </a:pPr>
            <a:fld id="{3372350D-D0F7-4688-802B-7592882EDB49}"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659636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BA8296-4DA9-4368-9894-DB93FDB474FA}"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3000969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E8F3CE68-1C93-439B-AF75-C50E8CF7F982}"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323733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F061AD34-10EB-4D9D-87C8-462905D90107}" type="slidenum">
              <a:rPr lang="fr-FR">
                <a:solidFill>
                  <a:srgbClr val="000000"/>
                </a:solidFill>
              </a:rPr>
              <a:pPr>
                <a:defRPr/>
              </a:pPr>
              <a:t>‹Nº›</a:t>
            </a:fld>
            <a:endParaRPr lang="fr-FR" sz="900">
              <a:solidFill>
                <a:srgbClr val="000000"/>
              </a:solidFill>
            </a:endParaRPr>
          </a:p>
        </p:txBody>
      </p:sp>
      <p:sp>
        <p:nvSpPr>
          <p:cNvPr id="5" name="Espace réservé du contenu 2"/>
          <p:cNvSpPr>
            <a:spLocks noGrp="1"/>
          </p:cNvSpPr>
          <p:nvPr>
            <p:ph idx="1"/>
          </p:nvPr>
        </p:nvSpPr>
        <p:spPr>
          <a:xfrm rot="5400000">
            <a:off x="2050259" y="-335803"/>
            <a:ext cx="5186358" cy="8429684"/>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2220739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8450" y="457200"/>
            <a:ext cx="2114550" cy="5410200"/>
          </a:xfrm>
        </p:spPr>
        <p:txBody>
          <a:bodyPr vert="eaVert"/>
          <a:lstStyle/>
          <a:p>
            <a:r>
              <a:rPr lang="fr-FR" smtClean="0"/>
              <a:t>Cliquez pour modifier le style du titre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6E7BF62A-6460-42E1-A36C-2463C7E905D4}" type="slidenum">
              <a:rPr lang="fr-FR">
                <a:solidFill>
                  <a:srgbClr val="000000"/>
                </a:solidFill>
              </a:rPr>
              <a:pPr>
                <a:defRPr/>
              </a:pPr>
              <a:t>‹Nº›</a:t>
            </a:fld>
            <a:endParaRPr lang="fr-FR" sz="900">
              <a:solidFill>
                <a:srgbClr val="000000"/>
              </a:solidFill>
            </a:endParaRPr>
          </a:p>
        </p:txBody>
      </p:sp>
      <p:sp>
        <p:nvSpPr>
          <p:cNvPr id="5" name="Espace réservé du contenu 2"/>
          <p:cNvSpPr>
            <a:spLocks noGrp="1"/>
          </p:cNvSpPr>
          <p:nvPr>
            <p:ph idx="1"/>
          </p:nvPr>
        </p:nvSpPr>
        <p:spPr>
          <a:xfrm rot="5400000">
            <a:off x="500034" y="285728"/>
            <a:ext cx="5786478" cy="621510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9785198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0175767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92889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368856850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08924484"/>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907640366"/>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1186954"/>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0356"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4994"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6876253" y="1411159"/>
            <a:ext cx="1473332" cy="468000"/>
          </a:xfrm>
          <a:prstGeom prst="rect">
            <a:avLst/>
          </a:prstGeom>
          <a:noFill/>
          <a:ln>
            <a:noFill/>
          </a:ln>
        </p:spPr>
      </p:pic>
    </p:spTree>
    <p:extLst>
      <p:ext uri="{BB962C8B-B14F-4D97-AF65-F5344CB8AC3E}">
        <p14:creationId xmlns:p14="http://schemas.microsoft.com/office/powerpoint/2010/main" val="1438419692"/>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4270341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2" name="TextBox 2"/>
          <p:cNvSpPr txBox="1">
            <a:spLocks noChangeArrowheads="1"/>
          </p:cNvSpPr>
          <p:nvPr userDrawn="1"/>
        </p:nvSpPr>
        <p:spPr bwMode="auto">
          <a:xfrm>
            <a:off x="1379538" y="12604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defRPr/>
            </a:pPr>
            <a:endParaRPr lang="en-US" sz="1800" b="0" smtClean="0">
              <a:solidFill>
                <a:prstClr val="black"/>
              </a:solidFill>
            </a:endParaRPr>
          </a:p>
        </p:txBody>
      </p:sp>
    </p:spTree>
    <p:extLst>
      <p:ext uri="{BB962C8B-B14F-4D97-AF65-F5344CB8AC3E}">
        <p14:creationId xmlns:p14="http://schemas.microsoft.com/office/powerpoint/2010/main" val="4106969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4085125397"/>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397352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37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8 Imagen" descr="TIGF"/>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2422794671"/>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49417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2486155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01551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37137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20973288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4158275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9399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73804966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1330638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5500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88392932"/>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6935898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3900698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82547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50627452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7228858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62545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47483449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067804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95528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25843981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8682"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64653"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6391247" y="1411159"/>
            <a:ext cx="1473332" cy="468000"/>
          </a:xfrm>
          <a:prstGeom prst="rect">
            <a:avLst/>
          </a:prstGeom>
          <a:noFill/>
          <a:ln>
            <a:noFill/>
          </a:ln>
        </p:spPr>
      </p:pic>
    </p:spTree>
    <p:extLst>
      <p:ext uri="{BB962C8B-B14F-4D97-AF65-F5344CB8AC3E}">
        <p14:creationId xmlns:p14="http://schemas.microsoft.com/office/powerpoint/2010/main" val="4111830124"/>
      </p:ext>
    </p:extLst>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4395531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40847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13229" y="1370119"/>
            <a:ext cx="34686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620173"/>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58227"/>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charset="0"/>
              <a:buChar char="•"/>
            </a:pPr>
            <a:endParaRPr lang="es-ES" sz="2300" b="0" baseline="30000" smtClean="0">
              <a:solidFill>
                <a:srgbClr val="006A9A"/>
              </a:solidFill>
              <a:latin typeface="Verdana"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54615446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875346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9577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0356"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4994"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6876253" y="1411159"/>
            <a:ext cx="1473332" cy="468000"/>
          </a:xfrm>
          <a:prstGeom prst="rect">
            <a:avLst/>
          </a:prstGeom>
          <a:noFill/>
          <a:ln>
            <a:noFill/>
          </a:ln>
        </p:spPr>
      </p:pic>
    </p:spTree>
    <p:extLst>
      <p:ext uri="{BB962C8B-B14F-4D97-AF65-F5344CB8AC3E}">
        <p14:creationId xmlns:p14="http://schemas.microsoft.com/office/powerpoint/2010/main" val="3870321719"/>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67976858"/>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689" y="1251919"/>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61567" y="1393307"/>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50739" y="1343599"/>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7380312" y="1411159"/>
            <a:ext cx="1473332" cy="468000"/>
          </a:xfrm>
          <a:prstGeom prst="rect">
            <a:avLst/>
          </a:prstGeom>
          <a:noFill/>
          <a:ln>
            <a:noFill/>
          </a:ln>
        </p:spPr>
      </p:pic>
      <p:pic>
        <p:nvPicPr>
          <p:cNvPr id="12" name="Picture 2" descr="Inicio"/>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75829" y="1421322"/>
            <a:ext cx="1828800"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4673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86052752"/>
      </p:ext>
    </p:extLst>
  </p:cSld>
  <p:clrMapOvr>
    <a:masterClrMapping/>
  </p:clrMapOv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81594334"/>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55776" y="1246948"/>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1393307"/>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695682738"/>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2602293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092631"/>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4" name="3 Imagen" descr="TIGF"/>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51922" y="6237312"/>
            <a:ext cx="1020000" cy="324000"/>
          </a:xfrm>
          <a:prstGeom prst="rect">
            <a:avLst/>
          </a:prstGeom>
          <a:noFill/>
          <a:ln>
            <a:noFill/>
          </a:ln>
        </p:spPr>
      </p:pic>
    </p:spTree>
    <p:extLst>
      <p:ext uri="{BB962C8B-B14F-4D97-AF65-F5344CB8AC3E}">
        <p14:creationId xmlns:p14="http://schemas.microsoft.com/office/powerpoint/2010/main" val="112938666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194688692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1.xml"/><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0.xml"/><Relationship Id="rId7" Type="http://schemas.openxmlformats.org/officeDocument/2006/relationships/image" Target="../media/image1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3.xml"/><Relationship Id="rId7" Type="http://schemas.openxmlformats.org/officeDocument/2006/relationships/image" Target="../media/image13.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6.xml"/><Relationship Id="rId7" Type="http://schemas.openxmlformats.org/officeDocument/2006/relationships/image" Target="../media/image1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9.xml"/><Relationship Id="rId7" Type="http://schemas.openxmlformats.org/officeDocument/2006/relationships/image" Target="../media/image1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42.xml"/><Relationship Id="rId7" Type="http://schemas.openxmlformats.org/officeDocument/2006/relationships/image" Target="../media/image13.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45.xml"/><Relationship Id="rId7" Type="http://schemas.openxmlformats.org/officeDocument/2006/relationships/image" Target="../media/image13.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48.xml"/><Relationship Id="rId7" Type="http://schemas.openxmlformats.org/officeDocument/2006/relationships/image" Target="../media/image13.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51.xml"/><Relationship Id="rId7" Type="http://schemas.openxmlformats.org/officeDocument/2006/relationships/image" Target="../media/image13.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7" Type="http://schemas.openxmlformats.org/officeDocument/2006/relationships/image" Target="../media/image14.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56.xml"/><Relationship Id="rId7" Type="http://schemas.openxmlformats.org/officeDocument/2006/relationships/image" Target="../media/image13.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20.xml"/><Relationship Id="rId7" Type="http://schemas.openxmlformats.org/officeDocument/2006/relationships/image" Target="../media/image4.gif"/><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21.xml"/><Relationship Id="rId7" Type="http://schemas.openxmlformats.org/officeDocument/2006/relationships/image" Target="../media/image4.gif"/><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16.png"/></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cid:image016.png@01CFFDC7.00300520"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4.xml"/><Relationship Id="rId7" Type="http://schemas.openxmlformats.org/officeDocument/2006/relationships/image" Target="../media/image4.gi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cid:image016.png@01CFFDC7.00300520" TargetMode="Externa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9.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6.xml"/><Relationship Id="rId5" Type="http://schemas.openxmlformats.org/officeDocument/2006/relationships/slideLayout" Target="../slideLayouts/slideLayout15.xml"/><Relationship Id="rId15" Type="http://schemas.openxmlformats.org/officeDocument/2006/relationships/image" Target="../media/image11.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cid:image016.png@01CFFDC7.00300520" TargetMode="Externa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cid:image016.png@01CFFDC7.00300520" TargetMode="Externa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3851920" y="6262935"/>
            <a:ext cx="1020000" cy="324000"/>
          </a:xfrm>
          <a:prstGeom prst="rect">
            <a:avLst/>
          </a:prstGeom>
          <a:noFill/>
          <a:ln>
            <a:noFill/>
          </a:ln>
        </p:spPr>
      </p:pic>
    </p:spTree>
  </p:cSld>
  <p:clrMap bg1="dk2" tx1="lt1" bg2="dk1" tx2="lt2" accent1="accent1" accent2="accent2" accent3="accent3" accent4="accent4" accent5="accent5" accent6="accent6" hlink="hlink" folHlink="folHlink"/>
  <p:sldLayoutIdLst>
    <p:sldLayoutId id="2147483796" r:id="rId1"/>
    <p:sldLayoutId id="214748379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93319C1A-50E2-4D6C-991C-CE234BC33556}"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185274"/>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93319C1A-50E2-4D6C-991C-CE234BC33556}"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201205"/>
      </p:ext>
    </p:extLst>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884363"/>
      </p:ext>
    </p:extLst>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987886"/>
      </p:ext>
    </p:extLst>
  </p:cSld>
  <p:clrMap bg1="dk2" tx1="lt1" bg2="dk1" tx2="lt2" accent1="accent1" accent2="accent2" accent3="accent3" accent4="accent4" accent5="accent5" accent6="accent6" hlink="hlink" folHlink="folHlink"/>
  <p:sldLayoutIdLst>
    <p:sldLayoutId id="2147483846" r:id="rId1"/>
    <p:sldLayoutId id="2147483847" r:id="rId2"/>
    <p:sldLayoutId id="2147483848"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579315"/>
      </p:ext>
    </p:extLst>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164701"/>
      </p:ext>
    </p:extLst>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54932"/>
      </p:ext>
    </p:extLst>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289674"/>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042214" y="6256096"/>
            <a:ext cx="2185970" cy="36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582695"/>
      </p:ext>
    </p:extLst>
  </p:cSld>
  <p:clrMap bg1="dk2" tx1="lt1" bg2="dk1" tx2="lt2" accent1="accent1" accent2="accent2" accent3="accent3" accent4="accent4" accent5="accent5" accent6="accent6" hlink="hlink" folHlink="folHlink"/>
  <p:sldLayoutIdLst>
    <p:sldLayoutId id="2147483866" r:id="rId1"/>
    <p:sldLayoutId id="2147483867"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charset="0"/>
              <a:buChar char="•"/>
            </a:pPr>
            <a:endParaRPr lang="es-ES" sz="2300" b="0" baseline="30000" smtClean="0">
              <a:solidFill>
                <a:srgbClr val="006A9A"/>
              </a:solidFill>
              <a:latin typeface="Verdana"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charset="0"/>
              <a:buChar char="•"/>
            </a:pPr>
            <a:endParaRPr lang="es-ES" sz="2300" b="0" baseline="30000" smtClean="0">
              <a:solidFill>
                <a:srgbClr val="006A9A"/>
              </a:solidFill>
              <a:latin typeface="Verdana"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D97A416E-FC53-4EC3-938D-0E937EAF593B}"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568821"/>
      </p:ext>
    </p:extLst>
  </p:cSld>
  <p:clrMap bg1="dk2" tx1="lt1" bg2="dk1" tx2="lt2" accent1="accent1" accent2="accent2" accent3="accent3" accent4="accent4" accent5="accent5" accent6="accent6" hlink="hlink" folHlink="folHlink"/>
  <p:sldLayoutIdLst>
    <p:sldLayoutId id="2147483869" r:id="rId1"/>
    <p:sldLayoutId id="2147483870" r:id="rId2"/>
    <p:sldLayoutId id="2147483871"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1181228" y="6243466"/>
            <a:ext cx="1020000" cy="324000"/>
          </a:xfrm>
          <a:prstGeom prst="rect">
            <a:avLst/>
          </a:prstGeom>
          <a:noFill/>
          <a:ln>
            <a:noFill/>
          </a:ln>
        </p:spPr>
      </p:pic>
    </p:spTree>
    <p:extLst>
      <p:ext uri="{BB962C8B-B14F-4D97-AF65-F5344CB8AC3E}">
        <p14:creationId xmlns:p14="http://schemas.microsoft.com/office/powerpoint/2010/main" val="1845117752"/>
      </p:ext>
    </p:extLst>
  </p:cSld>
  <p:clrMap bg1="dk2" tx1="lt1" bg2="dk1" tx2="lt2" accent1="accent1" accent2="accent2" accent3="accent3" accent4="accent4" accent5="accent5" accent6="accent6" hlink="hlink" folHlink="folHlink"/>
  <p:sldLayoutIdLst>
    <p:sldLayoutId id="2147483798" r:id="rId1"/>
    <p:sldLayoutId id="2147483799"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3851920" y="6262935"/>
            <a:ext cx="1020000" cy="324000"/>
          </a:xfrm>
          <a:prstGeom prst="rect">
            <a:avLst/>
          </a:prstGeom>
          <a:noFill/>
          <a:ln>
            <a:noFill/>
          </a:ln>
        </p:spPr>
      </p:pic>
    </p:spTree>
    <p:extLst>
      <p:ext uri="{BB962C8B-B14F-4D97-AF65-F5344CB8AC3E}">
        <p14:creationId xmlns:p14="http://schemas.microsoft.com/office/powerpoint/2010/main" val="905895436"/>
      </p:ext>
    </p:extLst>
  </p:cSld>
  <p:clrMap bg1="dk2" tx1="lt1" bg2="dk1" tx2="lt2" accent1="accent1" accent2="accent2" accent3="accent3" accent4="accent4" accent5="accent5" accent6="accent6" hlink="hlink" folHlink="folHlink"/>
  <p:sldLayoutIdLst>
    <p:sldLayoutId id="2147483873" r:id="rId1"/>
    <p:sldLayoutId id="2147483874"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763" y="6256098"/>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36705" y="6225239"/>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5868144" y="6266581"/>
            <a:ext cx="1020000" cy="324000"/>
          </a:xfrm>
          <a:prstGeom prst="rect">
            <a:avLst/>
          </a:prstGeom>
          <a:noFill/>
          <a:ln>
            <a:noFill/>
          </a:ln>
        </p:spPr>
      </p:pic>
      <p:pic>
        <p:nvPicPr>
          <p:cNvPr id="11" name="Picture 2" descr="Inicio"/>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83108" y="6204744"/>
            <a:ext cx="1828800"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686413"/>
      </p:ext>
    </p:extLst>
  </p:cSld>
  <p:clrMap bg1="dk2" tx1="lt1" bg2="dk1" tx2="lt2" accent1="accent1" accent2="accent2" accent3="accent3" accent4="accent4" accent5="accent5" accent6="accent6" hlink="hlink" folHlink="folHlink"/>
  <p:sldLayoutIdLst>
    <p:sldLayoutId id="2147483878" r:id="rId1"/>
    <p:sldLayoutId id="2147483879"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286" y="6256098"/>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164315"/>
      </p:ext>
    </p:extLst>
  </p:cSld>
  <p:clrMap bg1="dk2" tx1="lt1" bg2="dk1" tx2="lt2" accent1="accent1" accent2="accent2" accent3="accent3" accent4="accent4" accent5="accent5" accent6="accent6" hlink="hlink" folHlink="folHlink"/>
  <p:sldLayoutIdLst>
    <p:sldLayoutId id="2147483881" r:id="rId1"/>
    <p:sldLayoutId id="2147483882"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771802" y="6251078"/>
            <a:ext cx="1020000" cy="324000"/>
          </a:xfrm>
          <a:prstGeom prst="rect">
            <a:avLst/>
          </a:prstGeom>
          <a:noFill/>
          <a:ln>
            <a:noFill/>
          </a:ln>
        </p:spPr>
      </p:pic>
    </p:spTree>
    <p:extLst>
      <p:ext uri="{BB962C8B-B14F-4D97-AF65-F5344CB8AC3E}">
        <p14:creationId xmlns:p14="http://schemas.microsoft.com/office/powerpoint/2010/main" val="916097969"/>
      </p:ext>
    </p:extLst>
  </p:cSld>
  <p:clrMap bg1="dk2" tx1="lt1" bg2="dk1" tx2="lt2" accent1="accent1" accent2="accent2" accent3="accent3" accent4="accent4" accent5="accent5" accent6="accent6" hlink="hlink" folHlink="folHlink"/>
  <p:sldLayoutIdLst>
    <p:sldLayoutId id="2147483801" r:id="rId1"/>
    <p:sldLayoutId id="2147483802"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12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3851922" y="6256097"/>
            <a:ext cx="1020000" cy="324000"/>
          </a:xfrm>
          <a:prstGeom prst="rect">
            <a:avLst/>
          </a:prstGeom>
          <a:noFill/>
          <a:ln>
            <a:noFill/>
          </a:ln>
        </p:spPr>
      </p:pic>
    </p:spTree>
    <p:extLst>
      <p:ext uri="{BB962C8B-B14F-4D97-AF65-F5344CB8AC3E}">
        <p14:creationId xmlns:p14="http://schemas.microsoft.com/office/powerpoint/2010/main" val="462777341"/>
      </p:ext>
    </p:extLst>
  </p:cSld>
  <p:clrMap bg1="dk2" tx1="lt1" bg2="dk1" tx2="lt2" accent1="accent1" accent2="accent2" accent3="accent3" accent4="accent4" accent5="accent5" accent6="accent6" hlink="hlink" folHlink="folHlink"/>
  <p:sldLayoutIdLst>
    <p:sldLayoutId id="2147483804" r:id="rId1"/>
    <p:sldLayoutId id="214748380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699794" y="6287450"/>
            <a:ext cx="1020000" cy="324000"/>
          </a:xfrm>
          <a:prstGeom prst="rect">
            <a:avLst/>
          </a:prstGeom>
          <a:noFill/>
          <a:ln>
            <a:noFill/>
          </a:ln>
        </p:spPr>
      </p:pic>
    </p:spTree>
    <p:extLst>
      <p:ext uri="{BB962C8B-B14F-4D97-AF65-F5344CB8AC3E}">
        <p14:creationId xmlns:p14="http://schemas.microsoft.com/office/powerpoint/2010/main" val="966725131"/>
      </p:ext>
    </p:extLst>
  </p:cSld>
  <p:clrMap bg1="dk2" tx1="lt1" bg2="dk1" tx2="lt2" accent1="accent1" accent2="accent2" accent3="accent3" accent4="accent4" accent5="accent5" accent6="accent6" hlink="hlink" folHlink="folHlink"/>
  <p:sldLayoutIdLst>
    <p:sldLayoutId id="2147483807" r:id="rId1"/>
    <p:sldLayoutId id="2147483808"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et modifiez</a:t>
            </a:r>
          </a:p>
        </p:txBody>
      </p:sp>
      <p:sp>
        <p:nvSpPr>
          <p:cNvPr id="1030" name="Rectangle 6"/>
          <p:cNvSpPr>
            <a:spLocks noGrp="1" noChangeArrowheads="1"/>
          </p:cNvSpPr>
          <p:nvPr>
            <p:ph type="sldNum" sz="quarter" idx="4"/>
          </p:nvPr>
        </p:nvSpPr>
        <p:spPr bwMode="auto">
          <a:xfrm>
            <a:off x="0" y="6604000"/>
            <a:ext cx="609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aseline="0">
                <a:latin typeface="+mn-lt"/>
                <a:ea typeface="ヒラギノ角ゴ Pro W3" pitchFamily="-128" charset="-128"/>
                <a:cs typeface="+mn-cs"/>
              </a:defRPr>
            </a:lvl1pPr>
          </a:lstStyle>
          <a:p>
            <a:pPr fontAlgn="auto">
              <a:spcBef>
                <a:spcPts val="0"/>
              </a:spcBef>
              <a:spcAft>
                <a:spcPts val="0"/>
              </a:spcAft>
              <a:defRPr/>
            </a:pPr>
            <a:fld id="{C50A3E4B-80C8-461E-AC60-F4C994AD9D1B}" type="slidenum">
              <a:rPr lang="fr-FR" b="0">
                <a:solidFill>
                  <a:srgbClr val="000000"/>
                </a:solidFill>
              </a:rPr>
              <a:pPr fontAlgn="auto">
                <a:spcBef>
                  <a:spcPts val="0"/>
                </a:spcBef>
                <a:spcAft>
                  <a:spcPts val="0"/>
                </a:spcAft>
                <a:defRPr/>
              </a:pPr>
              <a:t>‹Nº›</a:t>
            </a:fld>
            <a:endParaRPr lang="fr-FR" sz="900" b="0">
              <a:solidFill>
                <a:srgbClr val="000000"/>
              </a:solidFill>
            </a:endParaRPr>
          </a:p>
        </p:txBody>
      </p:sp>
      <p:sp>
        <p:nvSpPr>
          <p:cNvPr id="1031" name="Line 7"/>
          <p:cNvSpPr>
            <a:spLocks noChangeShapeType="1"/>
          </p:cNvSpPr>
          <p:nvPr/>
        </p:nvSpPr>
        <p:spPr bwMode="auto">
          <a:xfrm>
            <a:off x="0" y="6578600"/>
            <a:ext cx="9144000" cy="0"/>
          </a:xfrm>
          <a:prstGeom prst="line">
            <a:avLst/>
          </a:prstGeom>
          <a:noFill/>
          <a:ln w="9525">
            <a:solidFill>
              <a:schemeClr val="tx1"/>
            </a:solidFill>
            <a:round/>
            <a:headEnd/>
            <a:tailEnd/>
          </a:ln>
        </p:spPr>
        <p:txBody>
          <a:bodyPr wrap="none" anchor="ctr"/>
          <a:lstStyle/>
          <a:p>
            <a:pPr eaLnBrk="0" fontAlgn="auto" hangingPunct="0">
              <a:spcBef>
                <a:spcPts val="0"/>
              </a:spcBef>
              <a:spcAft>
                <a:spcPts val="0"/>
              </a:spcAft>
              <a:defRPr/>
            </a:pPr>
            <a:endParaRPr lang="fr-FR" sz="1800" b="0">
              <a:solidFill>
                <a:srgbClr val="000000"/>
              </a:solidFill>
              <a:latin typeface="GazdeFranceMedium" pitchFamily="-128" charset="0"/>
              <a:cs typeface="+mn-cs"/>
            </a:endParaRPr>
          </a:p>
        </p:txBody>
      </p:sp>
    </p:spTree>
    <p:extLst>
      <p:ext uri="{BB962C8B-B14F-4D97-AF65-F5344CB8AC3E}">
        <p14:creationId xmlns:p14="http://schemas.microsoft.com/office/powerpoint/2010/main" val="22339429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8" r:id="rId10"/>
  </p:sldLayoutIdLst>
  <p:timing>
    <p:tnLst>
      <p:par>
        <p:cTn id="1" dur="indefinite" restart="never" nodeType="tmRoot"/>
      </p:par>
    </p:tnLst>
  </p:timing>
  <p:hf hdr="0"/>
  <p:txStyles>
    <p:titleStyle>
      <a:lvl1pPr algn="l" rtl="0" eaLnBrk="0" fontAlgn="base" hangingPunct="0">
        <a:spcBef>
          <a:spcPct val="0"/>
        </a:spcBef>
        <a:spcAft>
          <a:spcPct val="0"/>
        </a:spcAft>
        <a:buBlip>
          <a:blip r:embed="rId13"/>
        </a:buBlip>
        <a:defRPr sz="3200">
          <a:solidFill>
            <a:schemeClr val="tx2"/>
          </a:solidFill>
          <a:latin typeface="+mj-lt"/>
          <a:ea typeface="+mj-ea"/>
          <a:cs typeface="ヒラギノ角ゴ Pro W3"/>
        </a:defRPr>
      </a:lvl1pPr>
      <a:lvl2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2pPr>
      <a:lvl3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3pPr>
      <a:lvl4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4pPr>
      <a:lvl5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5pPr>
      <a:lvl6pPr marL="4572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6pPr>
      <a:lvl7pPr marL="9144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7pPr>
      <a:lvl8pPr marL="13716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8pPr>
      <a:lvl9pPr marL="18288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9pPr>
    </p:titleStyle>
    <p:bodyStyle>
      <a:lvl1pPr marL="342900" indent="-342900" algn="l" rtl="0" eaLnBrk="0" fontAlgn="base" hangingPunct="0">
        <a:spcBef>
          <a:spcPct val="20000"/>
        </a:spcBef>
        <a:spcAft>
          <a:spcPct val="0"/>
        </a:spcAft>
        <a:buBlip>
          <a:blip r:embed="rId14"/>
        </a:buBlip>
        <a:defRPr sz="28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SzPct val="70000"/>
        <a:buBlip>
          <a:blip r:embed="rId15"/>
        </a:buBlip>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Font typeface="Times" pitchFamily="18" charset="0"/>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771802" y="6251078"/>
            <a:ext cx="1020000" cy="324000"/>
          </a:xfrm>
          <a:prstGeom prst="rect">
            <a:avLst/>
          </a:prstGeom>
          <a:noFill/>
          <a:ln>
            <a:noFill/>
          </a:ln>
        </p:spPr>
      </p:pic>
    </p:spTree>
    <p:extLst>
      <p:ext uri="{BB962C8B-B14F-4D97-AF65-F5344CB8AC3E}">
        <p14:creationId xmlns:p14="http://schemas.microsoft.com/office/powerpoint/2010/main" val="1692115926"/>
      </p:ext>
    </p:extLst>
  </p:cSld>
  <p:clrMap bg1="dk2" tx1="lt1" bg2="dk1" tx2="lt2" accent1="accent1" accent2="accent2" accent3="accent3" accent4="accent4" accent5="accent5" accent6="accent6" hlink="hlink" folHlink="folHlink"/>
  <p:sldLayoutIdLst>
    <p:sldLayoutId id="2147483822" r:id="rId1"/>
    <p:sldLayoutId id="2147483823"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771802" y="6251078"/>
            <a:ext cx="1020000" cy="324000"/>
          </a:xfrm>
          <a:prstGeom prst="rect">
            <a:avLst/>
          </a:prstGeom>
          <a:noFill/>
          <a:ln>
            <a:noFill/>
          </a:ln>
        </p:spPr>
      </p:pic>
    </p:spTree>
    <p:extLst>
      <p:ext uri="{BB962C8B-B14F-4D97-AF65-F5344CB8AC3E}">
        <p14:creationId xmlns:p14="http://schemas.microsoft.com/office/powerpoint/2010/main" val="444267705"/>
      </p:ext>
    </p:extLst>
  </p:cSld>
  <p:clrMap bg1="dk2" tx1="lt1" bg2="dk1" tx2="lt2" accent1="accent1" accent2="accent2" accent3="accent3" accent4="accent4" accent5="accent5" accent6="accent6" hlink="hlink" folHlink="folHlink"/>
  <p:sldLayoutIdLst>
    <p:sldLayoutId id="2147483825" r:id="rId1"/>
    <p:sldLayoutId id="2147483826"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531822"/>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8" Type="http://schemas.openxmlformats.org/officeDocument/2006/relationships/hyperlink" Target="http://www.entsog.eu/public/uploads/files/publications/TYNDP/2016/TYNDP053-161021_Capacities.xlsx" TargetMode="External"/><Relationship Id="rId3" Type="http://schemas.openxmlformats.org/officeDocument/2006/relationships/hyperlink" Target="http://www.entsog.eu/public/uploads/files/publications/TYNDP/2016/TYNDP053-161021_ENTSOG_TYNDP2017-Map_A0_1189x841.pdf" TargetMode="External"/><Relationship Id="rId7" Type="http://schemas.openxmlformats.org/officeDocument/2006/relationships/hyperlink" Target="http://www.entsog.eu/public/uploads/files/publications/TYNDP/2016/TYNDP053-161021_Power_Generation_Assumptions.xlsx" TargetMode="External"/><Relationship Id="rId12" Type="http://schemas.openxmlformats.org/officeDocument/2006/relationships/hyperlink" Target="http://www.entsog.eu/public/uploads/files/publications/TYNDP/2016/TYNDP053-161021_Gas_Quality_reference%20values.xlsx" TargetMode="External"/><Relationship Id="rId2" Type="http://schemas.openxmlformats.org/officeDocument/2006/relationships/notesSlide" Target="../notesSlides/notesSlide10.xml"/><Relationship Id="rId1" Type="http://schemas.openxmlformats.org/officeDocument/2006/relationships/slideLayout" Target="../slideLayouts/slideLayout60.xml"/><Relationship Id="rId6" Type="http://schemas.openxmlformats.org/officeDocument/2006/relationships/hyperlink" Target="http://www.entsog.eu/public/uploads/files/publications/TYNDP/2016/TYNDP053-161021_Production_and_Supply_Potentials.xlsx" TargetMode="External"/><Relationship Id="rId11" Type="http://schemas.openxmlformats.org/officeDocument/2006/relationships/hyperlink" Target="http://www.entsog.eu/public/uploads/files/publications/TYNDP/2016/TYNDP053-161021_Country_Specifics.pdf" TargetMode="External"/><Relationship Id="rId5" Type="http://schemas.openxmlformats.org/officeDocument/2006/relationships/hyperlink" Target="http://www.entsog.eu/public/uploads/files/publications/TYNDP/2016/TYNDP053-161028_TYNDP17_Scenarios.pdf" TargetMode="External"/><Relationship Id="rId10" Type="http://schemas.openxmlformats.org/officeDocument/2006/relationships/hyperlink" Target="http://www.entsog.eu/public/uploads/files/publications/TYNDP/2016/TYNDP053-161021_Projects-Details.pdf" TargetMode="External"/><Relationship Id="rId4" Type="http://schemas.openxmlformats.org/officeDocument/2006/relationships/hyperlink" Target="http://www.entsog.eu/public/uploads/files/publications/TYNDP/2016/TYNDP053-161021_Demand.xlsx" TargetMode="External"/><Relationship Id="rId9" Type="http://schemas.openxmlformats.org/officeDocument/2006/relationships/hyperlink" Target="http://www.entsog.eu/public/uploads/files/publications/TYNDP/2016/TYNDP053-161021_Infrastructure_Projects.xls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0.xml"/><Relationship Id="rId5" Type="http://schemas.openxmlformats.org/officeDocument/2006/relationships/hyperlink" Target="http://www.entsog.eu/public/uploads/files/publications/Events/2016/TYNDP051_161018_Webinar_Preliminary%20TYNDP17%20Results_Rev_1.pdf" TargetMode="External"/><Relationship Id="rId4" Type="http://schemas.openxmlformats.org/officeDocument/2006/relationships/hyperlink" Target="http://www.entsog.eu/events/tyndp-2017-webinar-on-preliminary-tyndp-low-infrastructure-level-results#welco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0.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0.xml"/><Relationship Id="rId1" Type="http://schemas.openxmlformats.org/officeDocument/2006/relationships/themeOverride" Target="../theme/themeOverride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r>
              <a:rPr lang="de-DE" dirty="0" smtClean="0"/>
              <a:t/>
            </a:r>
            <a:br>
              <a:rPr lang="de-DE" dirty="0" smtClean="0"/>
            </a:br>
            <a:endParaRPr lang="de-DE" dirty="0" smtClean="0"/>
          </a:p>
        </p:txBody>
      </p:sp>
      <p:sp>
        <p:nvSpPr>
          <p:cNvPr id="3075" name="Rectangle 5"/>
          <p:cNvSpPr>
            <a:spLocks noGrp="1" noChangeArrowheads="1"/>
          </p:cNvSpPr>
          <p:nvPr>
            <p:ph type="subTitle" sz="quarter" idx="1"/>
          </p:nvPr>
        </p:nvSpPr>
        <p:spPr>
          <a:xfrm>
            <a:off x="2066578" y="5334000"/>
            <a:ext cx="4992688" cy="990600"/>
          </a:xfrm>
        </p:spPr>
        <p:txBody>
          <a:bodyPr/>
          <a:lstStyle/>
          <a:p>
            <a:pPr algn="ctr"/>
            <a:r>
              <a:rPr lang="en-US" sz="2000" dirty="0" smtClean="0"/>
              <a:t>40</a:t>
            </a:r>
            <a:r>
              <a:rPr lang="en-US" sz="2000" baseline="30000" dirty="0" smtClean="0"/>
              <a:t>th</a:t>
            </a:r>
            <a:r>
              <a:rPr lang="en-US" sz="2000" dirty="0" smtClean="0"/>
              <a:t> IG </a:t>
            </a:r>
            <a:r>
              <a:rPr lang="en-US" sz="2000" dirty="0"/>
              <a:t>meeting</a:t>
            </a:r>
          </a:p>
          <a:p>
            <a:pPr algn="ctr"/>
            <a:r>
              <a:rPr lang="en-US" sz="2000" dirty="0" smtClean="0">
                <a:solidFill>
                  <a:schemeClr val="tx2"/>
                </a:solidFill>
              </a:rPr>
              <a:t>29</a:t>
            </a:r>
            <a:r>
              <a:rPr lang="en-US" sz="2000" baseline="30000" dirty="0" smtClean="0">
                <a:solidFill>
                  <a:schemeClr val="tx2"/>
                </a:solidFill>
              </a:rPr>
              <a:t>th</a:t>
            </a:r>
            <a:r>
              <a:rPr lang="en-US" sz="2000" dirty="0" smtClean="0">
                <a:solidFill>
                  <a:schemeClr val="tx2"/>
                </a:solidFill>
              </a:rPr>
              <a:t> November 2016</a:t>
            </a:r>
          </a:p>
        </p:txBody>
      </p:sp>
      <p:sp>
        <p:nvSpPr>
          <p:cNvPr id="3077" name="Rectangle 6"/>
          <p:cNvSpPr>
            <a:spLocks noChangeArrowheads="1"/>
          </p:cNvSpPr>
          <p:nvPr/>
        </p:nvSpPr>
        <p:spPr bwMode="auto">
          <a:xfrm>
            <a:off x="213420" y="2852936"/>
            <a:ext cx="871296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err="1" smtClean="0"/>
              <a:t>Enagás</a:t>
            </a:r>
            <a:r>
              <a:rPr lang="en-GB" sz="3200" dirty="0" smtClean="0"/>
              <a:t>, </a:t>
            </a:r>
            <a:r>
              <a:rPr lang="en-GB" sz="3200" dirty="0" err="1" smtClean="0"/>
              <a:t>GRTgaz</a:t>
            </a:r>
            <a:r>
              <a:rPr lang="en-GB" sz="3200" dirty="0" smtClean="0"/>
              <a:t>, </a:t>
            </a:r>
            <a:r>
              <a:rPr lang="en-GB" sz="3200" dirty="0" err="1" smtClean="0"/>
              <a:t>Reganosa</a:t>
            </a:r>
            <a:r>
              <a:rPr lang="en-GB" sz="3200" dirty="0" smtClean="0"/>
              <a:t>, REN and TIGF</a:t>
            </a:r>
            <a:endParaRPr lang="en-GB"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764704"/>
            <a:ext cx="8343900" cy="77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TYNDP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Publication is expected by the end of 2016</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The public consultation is scheduled for the </a:t>
            </a:r>
            <a:r>
              <a:rPr lang="en-US" altLang="es-ES" sz="1400" b="0" baseline="0" dirty="0" smtClean="0">
                <a:solidFill>
                  <a:srgbClr val="2A4677"/>
                </a:solidFill>
                <a:latin typeface="Arial"/>
              </a:rPr>
              <a:t>1</a:t>
            </a:r>
            <a:r>
              <a:rPr lang="en-US" altLang="es-ES" sz="1400" b="0" dirty="0" smtClean="0">
                <a:solidFill>
                  <a:srgbClr val="2A4677"/>
                </a:solidFill>
                <a:latin typeface="Arial"/>
              </a:rPr>
              <a:t>st</a:t>
            </a:r>
            <a:r>
              <a:rPr lang="en-US" altLang="es-ES" sz="1400" b="0" baseline="0" dirty="0" smtClean="0">
                <a:solidFill>
                  <a:srgbClr val="2A4677"/>
                </a:solidFill>
                <a:latin typeface="Arial"/>
              </a:rPr>
              <a:t>  </a:t>
            </a:r>
            <a:r>
              <a:rPr lang="en-US" altLang="es-ES" sz="1400" b="0" baseline="0" dirty="0">
                <a:solidFill>
                  <a:srgbClr val="2A4677"/>
                </a:solidFill>
                <a:latin typeface="Arial"/>
              </a:rPr>
              <a:t>quarter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For the first time, ENTSOG has published </a:t>
            </a:r>
            <a:r>
              <a:rPr lang="en-US" altLang="es-ES" sz="1400" b="0" baseline="0" dirty="0" smtClean="0">
                <a:solidFill>
                  <a:srgbClr val="2A4677"/>
                </a:solidFill>
                <a:latin typeface="Arial"/>
              </a:rPr>
              <a:t>a </a:t>
            </a:r>
            <a:r>
              <a:rPr lang="en-US" altLang="es-ES" sz="1400" b="0" baseline="0" dirty="0" smtClean="0">
                <a:solidFill>
                  <a:srgbClr val="2A4677"/>
                </a:solidFill>
                <a:latin typeface="Arial"/>
                <a:hlinkClick r:id="rId3"/>
              </a:rPr>
              <a:t>map</a:t>
            </a:r>
            <a:r>
              <a:rPr lang="en-US" altLang="es-ES" sz="1400" b="0" baseline="0" dirty="0" smtClean="0">
                <a:solidFill>
                  <a:srgbClr val="2A4677"/>
                </a:solidFill>
                <a:latin typeface="Arial"/>
              </a:rPr>
              <a:t> with all the infrastructures included in TYNDP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ENTSOG has already published some sections of TYNDP 2007:</a:t>
            </a: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4"/>
              </a:rPr>
              <a:t>Demand</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5"/>
              </a:rPr>
              <a:t>Scenarios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hlinkClick r:id="rId6"/>
              </a:rPr>
              <a:t>Production and Supply </a:t>
            </a:r>
            <a:r>
              <a:rPr lang="en-US" altLang="es-ES" sz="1400" b="0" baseline="0" dirty="0" smtClean="0">
                <a:solidFill>
                  <a:srgbClr val="2A4677"/>
                </a:solidFill>
                <a:latin typeface="Arial"/>
                <a:hlinkClick r:id="rId6"/>
              </a:rPr>
              <a:t>Potentials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7"/>
              </a:rPr>
              <a:t>Power generation assumptions</a:t>
            </a:r>
            <a:endParaRPr lang="en-US" altLang="es-ES" sz="1400" b="0" baseline="0" dirty="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8"/>
              </a:rPr>
              <a:t>Capacities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9"/>
              </a:rPr>
              <a:t>Infrastructure projects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10"/>
              </a:rPr>
              <a:t>Project details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11"/>
              </a:rPr>
              <a:t>Country Specifics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12"/>
              </a:rPr>
              <a:t>Gas Quality Reference Values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algn="just" eaLnBrk="1" hangingPunct="1">
              <a:spcBef>
                <a:spcPts val="600"/>
              </a:spcBef>
              <a:spcAft>
                <a:spcPts val="600"/>
              </a:spcAft>
              <a:buSzPct val="160000"/>
              <a:defRPr/>
            </a:pPr>
            <a:endParaRPr lang="en-US" altLang="es-ES" sz="1600" b="0" baseline="0" dirty="0" smtClean="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spTree>
    <p:extLst>
      <p:ext uri="{BB962C8B-B14F-4D97-AF65-F5344CB8AC3E}">
        <p14:creationId xmlns:p14="http://schemas.microsoft.com/office/powerpoint/2010/main" val="21639111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0" y="2204864"/>
            <a:ext cx="5040000" cy="271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3 CuadroTexto"/>
          <p:cNvSpPr txBox="1">
            <a:spLocks noChangeArrowheads="1"/>
          </p:cNvSpPr>
          <p:nvPr/>
        </p:nvSpPr>
        <p:spPr bwMode="auto">
          <a:xfrm>
            <a:off x="539750" y="764704"/>
            <a:ext cx="834390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TYNDP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ENTSOG has presented the preliminary results of TYNDP 2017 in a open </a:t>
            </a:r>
            <a:r>
              <a:rPr lang="en-US" altLang="es-ES" sz="1600" b="0" baseline="0" dirty="0" smtClean="0">
                <a:solidFill>
                  <a:srgbClr val="2A4677"/>
                </a:solidFill>
                <a:latin typeface="Arial"/>
                <a:hlinkClick r:id="rId4"/>
              </a:rPr>
              <a:t>webinar</a:t>
            </a:r>
            <a:r>
              <a:rPr lang="en-US" altLang="es-ES" sz="1600" b="0" baseline="0" dirty="0" smtClean="0">
                <a:solidFill>
                  <a:srgbClr val="2A4677"/>
                </a:solidFill>
                <a:latin typeface="Arial"/>
              </a:rPr>
              <a:t> on 18 October 2016</a:t>
            </a: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Only the </a:t>
            </a:r>
            <a:r>
              <a:rPr lang="en-US" altLang="es-ES" sz="1400" b="0" baseline="0" dirty="0" smtClean="0">
                <a:solidFill>
                  <a:srgbClr val="2A4677"/>
                </a:solidFill>
                <a:latin typeface="Arial"/>
                <a:hlinkClick r:id="rId5"/>
              </a:rPr>
              <a:t>results</a:t>
            </a:r>
            <a:r>
              <a:rPr lang="en-US" altLang="es-ES" sz="1400" b="0" baseline="0" dirty="0" smtClean="0">
                <a:solidFill>
                  <a:srgbClr val="2A4677"/>
                </a:solidFill>
                <a:latin typeface="Arial"/>
              </a:rPr>
              <a:t> of the low Infrastructure (FID projects) level were presented</a:t>
            </a: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485900" lvl="2" indent="-285750"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ENTSOG will run the simulations </a:t>
            </a:r>
            <a:r>
              <a:rPr lang="en-US" altLang="es-ES" sz="1400" b="0" baseline="0" dirty="0">
                <a:solidFill>
                  <a:srgbClr val="2A4677"/>
                </a:solidFill>
                <a:latin typeface="Arial"/>
              </a:rPr>
              <a:t>for the PS-CBA </a:t>
            </a:r>
            <a:r>
              <a:rPr lang="en-US" altLang="es-ES" sz="1400" b="0" baseline="0" dirty="0" smtClean="0">
                <a:solidFill>
                  <a:srgbClr val="2A4677"/>
                </a:solidFill>
                <a:latin typeface="Arial"/>
              </a:rPr>
              <a:t>in </a:t>
            </a:r>
            <a:r>
              <a:rPr lang="en-US" altLang="es-ES" sz="1400" b="0" baseline="0" dirty="0">
                <a:solidFill>
                  <a:srgbClr val="2A4677"/>
                </a:solidFill>
                <a:latin typeface="Arial"/>
              </a:rPr>
              <a:t>the 1</a:t>
            </a:r>
            <a:r>
              <a:rPr lang="en-US" altLang="es-ES" sz="1400" b="0" dirty="0">
                <a:solidFill>
                  <a:srgbClr val="2A4677"/>
                </a:solidFill>
                <a:latin typeface="Arial"/>
              </a:rPr>
              <a:t>st</a:t>
            </a:r>
            <a:r>
              <a:rPr lang="en-US" altLang="es-ES" sz="1400" b="0" baseline="0" dirty="0">
                <a:solidFill>
                  <a:srgbClr val="2A4677"/>
                </a:solidFill>
                <a:latin typeface="Arial"/>
              </a:rPr>
              <a:t> </a:t>
            </a:r>
            <a:r>
              <a:rPr lang="en-US" altLang="es-ES" sz="1400" b="0" baseline="0" dirty="0" smtClean="0">
                <a:solidFill>
                  <a:srgbClr val="2A4677"/>
                </a:solidFill>
                <a:latin typeface="Arial"/>
              </a:rPr>
              <a:t>quarter 2017. The project promoters are now working in the grouping of the projects for these simulations. </a:t>
            </a: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endParaRPr lang="en-US" altLang="es-ES" sz="1400" b="0" baseline="0" dirty="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sp>
        <p:nvSpPr>
          <p:cNvPr id="3" name="2 Rectángulo"/>
          <p:cNvSpPr/>
          <p:nvPr/>
        </p:nvSpPr>
        <p:spPr bwMode="auto">
          <a:xfrm>
            <a:off x="2699792" y="4509120"/>
            <a:ext cx="648072" cy="28803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4" name="3 Elipse"/>
          <p:cNvSpPr/>
          <p:nvPr/>
        </p:nvSpPr>
        <p:spPr bwMode="auto">
          <a:xfrm>
            <a:off x="899592" y="4077072"/>
            <a:ext cx="576064" cy="720080"/>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5" name="4 Elipse"/>
          <p:cNvSpPr/>
          <p:nvPr/>
        </p:nvSpPr>
        <p:spPr bwMode="auto">
          <a:xfrm>
            <a:off x="2699792" y="4576539"/>
            <a:ext cx="646187" cy="144016"/>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1315917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764704"/>
            <a:ext cx="83439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PCI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The preliminary TYNDP 2017 results (low infrastructure level) were presented in the meetings of the NSI West Gas (7 November 2016), as part of </a:t>
            </a:r>
            <a:r>
              <a:rPr lang="en-US" altLang="es-ES" sz="1400" b="0" baseline="0" dirty="0" smtClean="0">
                <a:solidFill>
                  <a:srgbClr val="2A4677"/>
                </a:solidFill>
                <a:latin typeface="Arial"/>
              </a:rPr>
              <a:t>3</a:t>
            </a:r>
            <a:r>
              <a:rPr lang="en-US" altLang="es-ES" sz="1400" b="0" dirty="0" smtClean="0">
                <a:solidFill>
                  <a:srgbClr val="2A4677"/>
                </a:solidFill>
                <a:latin typeface="Arial"/>
              </a:rPr>
              <a:t>rd</a:t>
            </a:r>
            <a:r>
              <a:rPr lang="en-US" altLang="es-ES" sz="1400" b="0" baseline="0" dirty="0" smtClean="0">
                <a:solidFill>
                  <a:srgbClr val="2A4677"/>
                </a:solidFill>
                <a:latin typeface="Arial"/>
              </a:rPr>
              <a:t> PCI </a:t>
            </a:r>
            <a:r>
              <a:rPr lang="en-US" altLang="es-ES" sz="1400" b="0" baseline="0" dirty="0">
                <a:solidFill>
                  <a:srgbClr val="2A4677"/>
                </a:solidFill>
                <a:latin typeface="Arial"/>
              </a:rPr>
              <a:t>selection process.   Next meeting of the Gas Cross Regional Groups will take place on 12 December 2016. </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The TYNDP 2017 preliminary results are being used for the identification of problems and needs of each of the Corridors. The needs and the problems of the “NSI West Gas Corridor ” are still under discussion</a:t>
            </a:r>
            <a:endParaRPr lang="en-US" altLang="es-ES" sz="1600" b="0" baseline="0" dirty="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algn="just" eaLnBrk="1" hangingPunct="1">
              <a:spcBef>
                <a:spcPts val="600"/>
              </a:spcBef>
              <a:spcAft>
                <a:spcPts val="600"/>
              </a:spcAft>
              <a:buSzPct val="160000"/>
              <a:defRPr/>
            </a:pPr>
            <a:endParaRPr lang="en-US" altLang="es-ES" sz="1600" b="0" baseline="0" dirty="0" smtClean="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778"/>
          <a:stretch/>
        </p:blipFill>
        <p:spPr bwMode="auto">
          <a:xfrm>
            <a:off x="2339752" y="2708920"/>
            <a:ext cx="5040000" cy="342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0275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3350602"/>
            <a:ext cx="8292405" cy="769441"/>
          </a:xfrm>
          <a:prstGeom prst="rect">
            <a:avLst/>
          </a:prstGeom>
          <a:noFill/>
        </p:spPr>
        <p:txBody>
          <a:bodyPr wrap="square" rtlCol="0">
            <a:spAutoFit/>
          </a:bodyPr>
          <a:lstStyle/>
          <a:p>
            <a:pPr algn="ctr">
              <a:spcBef>
                <a:spcPts val="600"/>
              </a:spcBef>
              <a:spcAft>
                <a:spcPts val="600"/>
              </a:spcAft>
              <a:buClr>
                <a:schemeClr val="tx2"/>
              </a:buClr>
            </a:pPr>
            <a:r>
              <a:rPr lang="en-US" sz="4400" b="0" dirty="0" smtClean="0"/>
              <a:t>Thank you for your attention!</a:t>
            </a:r>
            <a:endParaRPr lang="en-US" sz="4400" b="0" dirty="0">
              <a:solidFill>
                <a:srgbClr val="FF0000"/>
              </a:solidFill>
            </a:endParaRPr>
          </a:p>
        </p:txBody>
      </p:sp>
    </p:spTree>
    <p:extLst>
      <p:ext uri="{BB962C8B-B14F-4D97-AF65-F5344CB8AC3E}">
        <p14:creationId xmlns:p14="http://schemas.microsoft.com/office/powerpoint/2010/main" val="363572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571500" indent="-571500" algn="ctr" defTabSz="571500" eaLnBrk="0" hangingPunct="0">
              <a:lnSpc>
                <a:spcPct val="120000"/>
              </a:lnSpc>
              <a:buFont typeface="+mj-lt"/>
              <a:buAutoNum type="romanUcPeriod" startAt="2"/>
            </a:pPr>
            <a:r>
              <a:rPr lang="en-US" sz="3200" dirty="0" smtClean="0">
                <a:solidFill>
                  <a:srgbClr val="2A4677"/>
                </a:solidFill>
              </a:rPr>
              <a:t>Interoperability </a:t>
            </a:r>
            <a:r>
              <a:rPr lang="en-US" sz="3200" dirty="0">
                <a:solidFill>
                  <a:srgbClr val="2A4677"/>
                </a:solidFill>
              </a:rPr>
              <a:t>NC. </a:t>
            </a:r>
            <a:endParaRPr lang="en-US" sz="3200" dirty="0" smtClean="0">
              <a:solidFill>
                <a:srgbClr val="2A4677"/>
              </a:solidFill>
            </a:endParaRPr>
          </a:p>
        </p:txBody>
      </p:sp>
    </p:spTree>
    <p:extLst>
      <p:ext uri="{BB962C8B-B14F-4D97-AF65-F5344CB8AC3E}">
        <p14:creationId xmlns:p14="http://schemas.microsoft.com/office/powerpoint/2010/main" val="8911058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IAs </a:t>
            </a:r>
            <a:r>
              <a:rPr lang="en-GB" sz="2800" dirty="0">
                <a:solidFill>
                  <a:srgbClr val="2A4677"/>
                </a:solidFill>
              </a:rPr>
              <a:t>Public Consultations results </a:t>
            </a:r>
            <a:endParaRPr lang="fr-FR" sz="2800" dirty="0">
              <a:solidFill>
                <a:srgbClr val="2A4677"/>
              </a:solidFill>
            </a:endParaRPr>
          </a:p>
        </p:txBody>
      </p:sp>
      <p:sp>
        <p:nvSpPr>
          <p:cNvPr id="4" name="3 CuadroTexto"/>
          <p:cNvSpPr txBox="1">
            <a:spLocks noChangeArrowheads="1"/>
          </p:cNvSpPr>
          <p:nvPr/>
        </p:nvSpPr>
        <p:spPr bwMode="auto">
          <a:xfrm>
            <a:off x="323528" y="764704"/>
            <a:ext cx="8343900" cy="528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just" eaLnBrk="1" hangingPunct="1">
              <a:spcBef>
                <a:spcPts val="600"/>
              </a:spcBef>
              <a:spcAft>
                <a:spcPts val="600"/>
              </a:spcAft>
              <a:buSzPct val="160000"/>
              <a:defRPr/>
            </a:pPr>
            <a:r>
              <a:rPr lang="en-US" altLang="es-ES" sz="1800" baseline="0" dirty="0" smtClean="0">
                <a:solidFill>
                  <a:srgbClr val="C29903"/>
                </a:solidFill>
                <a:latin typeface="Arial"/>
              </a:rPr>
              <a:t>VIP PIRINEOS</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Public consultation jointly launched by TIGF and Enagás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Launched on 15</a:t>
            </a:r>
            <a:r>
              <a:rPr lang="en-US" altLang="es-ES" sz="1600" b="0" dirty="0" smtClean="0">
                <a:solidFill>
                  <a:srgbClr val="2A4677"/>
                </a:solidFill>
                <a:latin typeface="Arial"/>
              </a:rPr>
              <a:t>th</a:t>
            </a:r>
            <a:r>
              <a:rPr lang="en-US" altLang="es-ES" sz="1600" b="0" baseline="0" dirty="0" smtClean="0">
                <a:solidFill>
                  <a:srgbClr val="2A4677"/>
                </a:solidFill>
                <a:latin typeface="Arial"/>
              </a:rPr>
              <a:t> September 2016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Deadline: 15</a:t>
            </a:r>
            <a:r>
              <a:rPr lang="en-US" altLang="es-ES" sz="1600" b="0" dirty="0" smtClean="0">
                <a:solidFill>
                  <a:srgbClr val="2A4677"/>
                </a:solidFill>
                <a:latin typeface="Arial"/>
              </a:rPr>
              <a:t>th</a:t>
            </a:r>
            <a:r>
              <a:rPr lang="en-US" altLang="es-ES" sz="1600" b="0" baseline="0" dirty="0" smtClean="0">
                <a:solidFill>
                  <a:srgbClr val="2A4677"/>
                </a:solidFill>
                <a:latin typeface="Arial"/>
              </a:rPr>
              <a:t> November 2016</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Comments received from 3 companies.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Clarification and inclusion of terms in the glossary – following the “Guide for Interconnection Agreements” from ENTSOG</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Times to be defined as am/pm for the sake of accuracy</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Inclusion of Local Products for balancing services in the IPs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Exceptional event situation: Inclusion of gas excess and gas shortage as exceptional events.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Exceptional event situation: Inclusion of back-up procedures in case of failure of IT systems.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Exceptional event situation</a:t>
            </a:r>
            <a:r>
              <a:rPr lang="en-US" altLang="es-ES" sz="1400" b="0" baseline="0" dirty="0">
                <a:solidFill>
                  <a:srgbClr val="2A4677"/>
                </a:solidFill>
                <a:latin typeface="Arial"/>
              </a:rPr>
              <a:t>: </a:t>
            </a:r>
            <a:r>
              <a:rPr lang="en-US" altLang="es-ES" sz="1400" b="0" baseline="0" dirty="0" smtClean="0">
                <a:solidFill>
                  <a:srgbClr val="2A4677"/>
                </a:solidFill>
                <a:latin typeface="Arial"/>
              </a:rPr>
              <a:t>Inclusion of the </a:t>
            </a:r>
            <a:r>
              <a:rPr lang="en-US" altLang="es-ES" sz="1400" b="0" baseline="0" dirty="0">
                <a:solidFill>
                  <a:srgbClr val="2A4677"/>
                </a:solidFill>
                <a:latin typeface="Arial"/>
              </a:rPr>
              <a:t>impact on their Imbalance penalties</a:t>
            </a:r>
            <a:endParaRPr lang="en-US" altLang="es-ES" sz="1400" b="0" baseline="0" dirty="0" smtClean="0">
              <a:solidFill>
                <a:srgbClr val="2A4677"/>
              </a:solidFill>
              <a:latin typeface="Arial"/>
            </a:endParaRP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Publication of the whole Interconnection Agreement</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a:solidFill>
                  <a:srgbClr val="2A4677"/>
                </a:solidFill>
                <a:latin typeface="Arial"/>
              </a:rPr>
              <a:t>The flow control (Split) is subject to public consultation, </a:t>
            </a:r>
            <a:endParaRPr lang="en-US" altLang="es-ES" sz="1400" b="0" baseline="0" dirty="0" smtClean="0">
              <a:solidFill>
                <a:srgbClr val="2A4677"/>
              </a:solidFill>
              <a:latin typeface="Arial"/>
            </a:endParaRP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The </a:t>
            </a:r>
            <a:r>
              <a:rPr lang="en-US" altLang="es-ES" sz="1400" b="0" baseline="0" dirty="0">
                <a:solidFill>
                  <a:srgbClr val="2A4677"/>
                </a:solidFill>
                <a:latin typeface="Arial"/>
              </a:rPr>
              <a:t>OBA limits associated with regasification plants </a:t>
            </a:r>
            <a:r>
              <a:rPr lang="en-US" altLang="es-ES" sz="1400" b="0" baseline="0">
                <a:solidFill>
                  <a:srgbClr val="2A4677"/>
                </a:solidFill>
                <a:latin typeface="Arial"/>
              </a:rPr>
              <a:t>are </a:t>
            </a:r>
            <a:r>
              <a:rPr lang="en-US" altLang="es-ES" sz="1400" b="0" baseline="0" smtClean="0">
                <a:solidFill>
                  <a:srgbClr val="2A4677"/>
                </a:solidFill>
                <a:latin typeface="Arial"/>
              </a:rPr>
              <a:t>higher than </a:t>
            </a:r>
            <a:r>
              <a:rPr lang="en-US" altLang="es-ES" sz="1400" b="0" baseline="0" dirty="0">
                <a:solidFill>
                  <a:srgbClr val="2A4677"/>
                </a:solidFill>
                <a:latin typeface="Arial"/>
              </a:rPr>
              <a:t>those associated with Interconnections by </a:t>
            </a:r>
            <a:r>
              <a:rPr lang="en-US" altLang="es-ES" sz="1400" b="0" baseline="0" dirty="0" smtClean="0">
                <a:solidFill>
                  <a:srgbClr val="2A4677"/>
                </a:solidFill>
                <a:latin typeface="Arial"/>
              </a:rPr>
              <a:t>pipeline</a:t>
            </a:r>
          </a:p>
        </p:txBody>
      </p:sp>
      <p:pic>
        <p:nvPicPr>
          <p:cNvPr id="1026" name="Picture 2" descr="C:\Users\en31092\AppData\Local\Microsoft\Windows\Temporary Internet Files\Content.IE5\W2U6NZPY\primary-o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428" y="2780928"/>
            <a:ext cx="360039" cy="3600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5832" y="3261540"/>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5265" y="3573016"/>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n31092\AppData\Local\Microsoft\Windows\Temporary Internet Files\Content.IE5\W2U6NZPY\primary-o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456" y="3789041"/>
            <a:ext cx="360039" cy="3600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5785" y="4242185"/>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5301" y="4560377"/>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5225" y="4890257"/>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8353" y="5210743"/>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8353" y="5500895"/>
            <a:ext cx="266935" cy="26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9172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995244"/>
            <a:ext cx="8343900" cy="31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just" eaLnBrk="1" hangingPunct="1">
              <a:spcBef>
                <a:spcPts val="600"/>
              </a:spcBef>
              <a:spcAft>
                <a:spcPts val="600"/>
              </a:spcAft>
              <a:buSzPct val="160000"/>
              <a:defRPr/>
            </a:pPr>
            <a:r>
              <a:rPr lang="en-US" altLang="es-ES" sz="1800" baseline="0" dirty="0" smtClean="0">
                <a:solidFill>
                  <a:srgbClr val="C29903"/>
                </a:solidFill>
                <a:latin typeface="Arial"/>
              </a:rPr>
              <a:t>VIP IBERICO</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Public consultation jointly launched by REN and Enagás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Launched on 26</a:t>
            </a:r>
            <a:r>
              <a:rPr lang="en-US" altLang="es-ES" sz="1600" b="0" dirty="0" smtClean="0">
                <a:solidFill>
                  <a:srgbClr val="2A4677"/>
                </a:solidFill>
                <a:latin typeface="Arial"/>
              </a:rPr>
              <a:t>th</a:t>
            </a:r>
            <a:r>
              <a:rPr lang="en-US" altLang="es-ES" sz="1600" b="0" baseline="0" dirty="0" smtClean="0">
                <a:solidFill>
                  <a:srgbClr val="2A4677"/>
                </a:solidFill>
                <a:latin typeface="Arial"/>
              </a:rPr>
              <a:t> September 2016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Deadline: 26</a:t>
            </a:r>
            <a:r>
              <a:rPr lang="en-US" altLang="es-ES" sz="1600" b="0" dirty="0" smtClean="0">
                <a:solidFill>
                  <a:srgbClr val="2A4677"/>
                </a:solidFill>
                <a:latin typeface="Arial"/>
              </a:rPr>
              <a:t>th</a:t>
            </a:r>
            <a:r>
              <a:rPr lang="en-US" altLang="es-ES" sz="1600" b="0" baseline="0" dirty="0" smtClean="0">
                <a:solidFill>
                  <a:srgbClr val="2A4677"/>
                </a:solidFill>
                <a:latin typeface="Arial"/>
              </a:rPr>
              <a:t> November</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Comments received from </a:t>
            </a:r>
            <a:r>
              <a:rPr lang="en-US" altLang="es-ES" sz="1600" b="0" baseline="0" dirty="0" smtClean="0">
                <a:solidFill>
                  <a:srgbClr val="2A4677"/>
                </a:solidFill>
                <a:latin typeface="Arial"/>
              </a:rPr>
              <a:t>1 company.</a:t>
            </a:r>
            <a:endParaRPr lang="en-US" altLang="es-ES" sz="1600" b="0" baseline="0" dirty="0">
              <a:solidFill>
                <a:srgbClr val="2A4677"/>
              </a:solidFill>
              <a:latin typeface="Arial"/>
            </a:endParaRP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a:solidFill>
                  <a:srgbClr val="2A4677"/>
                </a:solidFill>
                <a:latin typeface="Arial"/>
              </a:rPr>
              <a:t>Clarification and inclusion of terms in the glossary – following the “Guide for Interconnection Agreements” from ENTSOG</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Inclusion </a:t>
            </a:r>
            <a:r>
              <a:rPr lang="en-US" altLang="es-ES" sz="1400" b="0" baseline="0" dirty="0">
                <a:solidFill>
                  <a:srgbClr val="2A4677"/>
                </a:solidFill>
                <a:latin typeface="Arial"/>
              </a:rPr>
              <a:t>of Local Products for balancing services in the IPs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a:solidFill>
                  <a:srgbClr val="2A4677"/>
                </a:solidFill>
                <a:latin typeface="Arial"/>
              </a:rPr>
              <a:t>Exceptional event situation: Inclusion of gas excess and gas shortage as exceptional events</a:t>
            </a:r>
            <a:r>
              <a:rPr lang="en-US" altLang="es-ES" sz="1400" b="0" baseline="0" dirty="0" smtClean="0">
                <a:solidFill>
                  <a:srgbClr val="2A4677"/>
                </a:solidFill>
                <a:latin typeface="Arial"/>
              </a:rPr>
              <a:t>.</a:t>
            </a:r>
            <a:endParaRPr lang="en-US" altLang="es-ES" sz="1400" b="0" baseline="0" dirty="0">
              <a:solidFill>
                <a:srgbClr val="2A4677"/>
              </a:solidFill>
              <a:latin typeface="Arial"/>
            </a:endParaRPr>
          </a:p>
        </p:txBody>
      </p:sp>
      <p:sp>
        <p:nvSpPr>
          <p:cNvPr id="4"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IAs </a:t>
            </a:r>
            <a:r>
              <a:rPr lang="en-GB" sz="2800" dirty="0">
                <a:solidFill>
                  <a:srgbClr val="2A4677"/>
                </a:solidFill>
              </a:rPr>
              <a:t>Public Consultations results </a:t>
            </a:r>
            <a:endParaRPr lang="fr-FR" sz="2800" dirty="0">
              <a:solidFill>
                <a:srgbClr val="2A4677"/>
              </a:solidFill>
            </a:endParaRPr>
          </a:p>
        </p:txBody>
      </p:sp>
    </p:spTree>
    <p:extLst>
      <p:ext uri="{BB962C8B-B14F-4D97-AF65-F5344CB8AC3E}">
        <p14:creationId xmlns:p14="http://schemas.microsoft.com/office/powerpoint/2010/main" val="31785798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III. Balancing NC</a:t>
            </a:r>
          </a:p>
          <a:p>
            <a:pPr algn="ctr" defTabSz="571500" eaLnBrk="0" hangingPunct="0">
              <a:lnSpc>
                <a:spcPct val="120000"/>
              </a:lnSpc>
            </a:pPr>
            <a:r>
              <a:rPr lang="en-US" sz="3200" dirty="0">
                <a:solidFill>
                  <a:srgbClr val="2A4677"/>
                </a:solidFill>
              </a:rPr>
              <a:t>First insight of the BAL NC implementation </a:t>
            </a:r>
            <a:endParaRPr lang="en-US" sz="3200" dirty="0" smtClean="0">
              <a:solidFill>
                <a:srgbClr val="2A4677"/>
              </a:solidFill>
            </a:endParaRPr>
          </a:p>
        </p:txBody>
      </p:sp>
    </p:spTree>
    <p:extLst>
      <p:ext uri="{BB962C8B-B14F-4D97-AF65-F5344CB8AC3E}">
        <p14:creationId xmlns:p14="http://schemas.microsoft.com/office/powerpoint/2010/main" val="28712875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smtClean="0">
                <a:solidFill>
                  <a:srgbClr val="2A4677"/>
                </a:solidFill>
              </a:rPr>
              <a:t>First </a:t>
            </a:r>
            <a:r>
              <a:rPr lang="en-US" sz="2800" dirty="0">
                <a:solidFill>
                  <a:srgbClr val="2A4677"/>
                </a:solidFill>
              </a:rPr>
              <a:t>insight of the BAL NC implementation </a:t>
            </a:r>
            <a:endParaRPr lang="fr-FR" sz="2800" dirty="0">
              <a:solidFill>
                <a:srgbClr val="2A4677"/>
              </a:solidFill>
            </a:endParaRPr>
          </a:p>
        </p:txBody>
      </p:sp>
      <p:sp>
        <p:nvSpPr>
          <p:cNvPr id="4" name="3 CuadroTexto"/>
          <p:cNvSpPr txBox="1">
            <a:spLocks noChangeArrowheads="1"/>
          </p:cNvSpPr>
          <p:nvPr/>
        </p:nvSpPr>
        <p:spPr bwMode="auto">
          <a:xfrm>
            <a:off x="464245" y="942975"/>
            <a:ext cx="860444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00000"/>
              <a:buFont typeface="Wingdings" panose="05000000000000000000" pitchFamily="2" charset="2"/>
              <a:buChar char="Ø"/>
              <a:defRPr/>
            </a:pPr>
            <a:r>
              <a:rPr lang="en-US" altLang="es-ES" sz="1600" baseline="0" dirty="0" smtClean="0">
                <a:solidFill>
                  <a:srgbClr val="C29903"/>
                </a:solidFill>
                <a:latin typeface="Arial"/>
              </a:rPr>
              <a:t>Implemented by 1</a:t>
            </a:r>
            <a:r>
              <a:rPr lang="en-US" altLang="es-ES" sz="1600" dirty="0" smtClean="0">
                <a:solidFill>
                  <a:srgbClr val="C29903"/>
                </a:solidFill>
                <a:latin typeface="Arial"/>
              </a:rPr>
              <a:t>st</a:t>
            </a:r>
            <a:r>
              <a:rPr lang="en-US" altLang="es-ES" sz="1600" baseline="0" dirty="0" smtClean="0">
                <a:solidFill>
                  <a:srgbClr val="C29903"/>
                </a:solidFill>
                <a:latin typeface="Arial"/>
              </a:rPr>
              <a:t> October 2016</a:t>
            </a:r>
          </a:p>
          <a:p>
            <a:pPr marL="285750" indent="-285750" algn="just" eaLnBrk="1" hangingPunct="1">
              <a:spcBef>
                <a:spcPts val="600"/>
              </a:spcBef>
              <a:spcAft>
                <a:spcPts val="600"/>
              </a:spcAft>
              <a:buSzPct val="100000"/>
              <a:buFont typeface="Wingdings" panose="05000000000000000000" pitchFamily="2" charset="2"/>
              <a:buChar char="Ø"/>
              <a:defRPr/>
            </a:pPr>
            <a:r>
              <a:rPr lang="en-US" altLang="es-ES" sz="1600" baseline="0" dirty="0">
                <a:solidFill>
                  <a:srgbClr val="C29903"/>
                </a:solidFill>
                <a:latin typeface="Arial"/>
              </a:rPr>
              <a:t>Enagás GTS takes the necessary balancing actions to maintain the transmission network within its operational limits</a:t>
            </a:r>
          </a:p>
          <a:p>
            <a:pPr marL="285750" indent="-285750" algn="just" eaLnBrk="1" hangingPunct="1">
              <a:spcBef>
                <a:spcPts val="600"/>
              </a:spcBef>
              <a:spcAft>
                <a:spcPts val="600"/>
              </a:spcAft>
              <a:buSzPct val="100000"/>
              <a:buFont typeface="Wingdings" panose="05000000000000000000" pitchFamily="2" charset="2"/>
              <a:buChar char="Ø"/>
              <a:defRPr/>
            </a:pPr>
            <a:r>
              <a:rPr lang="en-US" altLang="es-ES" sz="1600" baseline="0" dirty="0">
                <a:solidFill>
                  <a:srgbClr val="C29903"/>
                </a:solidFill>
                <a:latin typeface="Arial"/>
              </a:rPr>
              <a:t>All relevant information is published:</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The Network </a:t>
            </a:r>
            <a:r>
              <a:rPr lang="en-US" altLang="es-ES" sz="1400" b="0" baseline="0" dirty="0">
                <a:solidFill>
                  <a:srgbClr val="2A4677"/>
                </a:solidFill>
                <a:latin typeface="Arial"/>
              </a:rPr>
              <a:t>Imbalance Index (IDQ), hourly updated</a:t>
            </a:r>
            <a:r>
              <a:rPr lang="en-US" altLang="es-ES" sz="1400" b="0" baseline="0" dirty="0" smtClean="0">
                <a:solidFill>
                  <a:srgbClr val="2A4677"/>
                </a:solidFill>
                <a:latin typeface="Arial"/>
              </a:rPr>
              <a:t> </a:t>
            </a:r>
          </a:p>
          <a:p>
            <a:pPr marL="1135063" lvl="2" indent="-285750" algn="just" eaLnBrk="1" hangingPunct="1">
              <a:spcBef>
                <a:spcPts val="600"/>
              </a:spcBef>
              <a:spcAft>
                <a:spcPts val="600"/>
              </a:spcAft>
              <a:buSzPct val="100000"/>
              <a:buFont typeface="Courier New" panose="02070309020205020404" pitchFamily="49" charset="0"/>
              <a:buChar char="o"/>
              <a:defRPr/>
            </a:pPr>
            <a:r>
              <a:rPr lang="en-US" altLang="es-ES" sz="1400" b="0" baseline="0" dirty="0">
                <a:solidFill>
                  <a:srgbClr val="2A4677"/>
                </a:solidFill>
                <a:latin typeface="Arial"/>
              </a:rPr>
              <a:t>Network’s Estimated Aggregated Imbalance (DQA</a:t>
            </a:r>
            <a:r>
              <a:rPr lang="en-US" altLang="es-ES" sz="1400" b="0" baseline="0" dirty="0" smtClean="0">
                <a:solidFill>
                  <a:srgbClr val="2A4677"/>
                </a:solidFill>
                <a:latin typeface="Arial"/>
              </a:rPr>
              <a:t>)</a:t>
            </a:r>
          </a:p>
          <a:p>
            <a:pPr marL="1135063" lvl="2" indent="-285750" algn="just" eaLnBrk="1" hangingPunct="1">
              <a:spcBef>
                <a:spcPts val="600"/>
              </a:spcBef>
              <a:spcAft>
                <a:spcPts val="600"/>
              </a:spcAft>
              <a:buSzPct val="100000"/>
              <a:buFont typeface="Courier New" panose="02070309020205020404" pitchFamily="49" charset="0"/>
              <a:buChar char="o"/>
              <a:defRPr/>
            </a:pPr>
            <a:r>
              <a:rPr lang="en-US" altLang="es-ES" sz="1400" b="0" baseline="0" dirty="0" smtClean="0">
                <a:solidFill>
                  <a:srgbClr val="2A4677"/>
                </a:solidFill>
                <a:latin typeface="Arial"/>
              </a:rPr>
              <a:t>Daily </a:t>
            </a:r>
            <a:r>
              <a:rPr lang="en-US" altLang="es-ES" sz="1400" b="0" baseline="0" dirty="0">
                <a:solidFill>
                  <a:srgbClr val="2A4677"/>
                </a:solidFill>
                <a:latin typeface="Arial"/>
              </a:rPr>
              <a:t>Projected Closing Imbalance (DBP</a:t>
            </a:r>
            <a:r>
              <a:rPr lang="en-US" altLang="es-ES" sz="1400" b="0" baseline="0" dirty="0" smtClean="0">
                <a:solidFill>
                  <a:srgbClr val="2A4677"/>
                </a:solidFill>
                <a:latin typeface="Arial"/>
              </a:rPr>
              <a:t>) </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Information about the Technical Manager of the Gas System balancing </a:t>
            </a:r>
            <a:r>
              <a:rPr lang="en-US" altLang="es-ES" sz="1400" b="0" baseline="0" dirty="0" smtClean="0">
                <a:solidFill>
                  <a:srgbClr val="2A4677"/>
                </a:solidFill>
                <a:latin typeface="Arial"/>
              </a:rPr>
              <a:t>actions</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Announcements </a:t>
            </a:r>
            <a:r>
              <a:rPr lang="en-US" altLang="es-ES" sz="1400" b="0" baseline="0" dirty="0">
                <a:solidFill>
                  <a:srgbClr val="2A4677"/>
                </a:solidFill>
                <a:latin typeface="Arial"/>
              </a:rPr>
              <a:t>of </a:t>
            </a:r>
            <a:r>
              <a:rPr lang="en-US" altLang="es-ES" sz="1400" b="0" baseline="0" dirty="0" smtClean="0">
                <a:solidFill>
                  <a:srgbClr val="2A4677"/>
                </a:solidFill>
                <a:latin typeface="Arial"/>
              </a:rPr>
              <a:t>the </a:t>
            </a:r>
            <a:r>
              <a:rPr lang="en-US" altLang="es-ES" sz="1400" b="0" baseline="0" dirty="0">
                <a:solidFill>
                  <a:srgbClr val="2A4677"/>
                </a:solidFill>
                <a:latin typeface="Arial"/>
              </a:rPr>
              <a:t>needs to make PVB market offers in the organized </a:t>
            </a:r>
            <a:r>
              <a:rPr lang="en-US" altLang="es-ES" sz="1400" b="0" baseline="0" dirty="0" smtClean="0">
                <a:solidFill>
                  <a:srgbClr val="2A4677"/>
                </a:solidFill>
                <a:latin typeface="Arial"/>
              </a:rPr>
              <a:t>market</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Information obligations </a:t>
            </a:r>
            <a:r>
              <a:rPr lang="en-US" altLang="es-ES" sz="1400" b="0" baseline="0" dirty="0" smtClean="0">
                <a:solidFill>
                  <a:srgbClr val="2A4677"/>
                </a:solidFill>
                <a:latin typeface="Arial"/>
              </a:rPr>
              <a:t>(daily </a:t>
            </a:r>
            <a:r>
              <a:rPr lang="en-US" altLang="es-ES" sz="1400" b="0" baseline="0" dirty="0">
                <a:solidFill>
                  <a:srgbClr val="2A4677"/>
                </a:solidFill>
                <a:latin typeface="Arial"/>
              </a:rPr>
              <a:t>and intraday demand forecast of natural gas in the transmission </a:t>
            </a:r>
            <a:r>
              <a:rPr lang="en-US" altLang="es-ES" sz="1400" b="0" baseline="0" dirty="0" smtClean="0">
                <a:solidFill>
                  <a:srgbClr val="2A4677"/>
                </a:solidFill>
                <a:latin typeface="Arial"/>
              </a:rPr>
              <a:t>network </a:t>
            </a:r>
            <a:r>
              <a:rPr lang="en-US" altLang="es-ES" sz="1400" b="0" baseline="0" dirty="0">
                <a:solidFill>
                  <a:srgbClr val="2A4677"/>
                </a:solidFill>
                <a:latin typeface="Arial"/>
              </a:rPr>
              <a:t>for </a:t>
            </a:r>
            <a:r>
              <a:rPr lang="en-US" altLang="es-ES" sz="1400" b="0" baseline="0" dirty="0" smtClean="0">
                <a:solidFill>
                  <a:srgbClr val="2A4677"/>
                </a:solidFill>
                <a:latin typeface="Arial"/>
              </a:rPr>
              <a:t>“d” </a:t>
            </a:r>
            <a:r>
              <a:rPr lang="en-US" altLang="es-ES" sz="1400" b="0" baseline="0" dirty="0">
                <a:solidFill>
                  <a:srgbClr val="2A4677"/>
                </a:solidFill>
                <a:latin typeface="Arial"/>
              </a:rPr>
              <a:t>and </a:t>
            </a:r>
            <a:r>
              <a:rPr lang="en-US" altLang="es-ES" sz="1400" b="0" baseline="0" dirty="0" smtClean="0">
                <a:solidFill>
                  <a:srgbClr val="2A4677"/>
                </a:solidFill>
                <a:latin typeface="Arial"/>
              </a:rPr>
              <a:t>“d+1”, …)</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Reference Price for </a:t>
            </a:r>
            <a:r>
              <a:rPr lang="en-US" altLang="es-ES" sz="1400" b="0" baseline="0" dirty="0" smtClean="0">
                <a:solidFill>
                  <a:srgbClr val="2A4677"/>
                </a:solidFill>
                <a:latin typeface="Arial"/>
              </a:rPr>
              <a:t>Imbalances</a:t>
            </a:r>
          </a:p>
          <a:p>
            <a:pPr marL="285750" lvl="1" algn="just" eaLnBrk="1" hangingPunct="1">
              <a:spcBef>
                <a:spcPts val="600"/>
              </a:spcBef>
              <a:spcAft>
                <a:spcPts val="600"/>
              </a:spcAft>
              <a:buSzPct val="100000"/>
              <a:buFont typeface="Wingdings" panose="05000000000000000000" pitchFamily="2" charset="2"/>
              <a:buChar char="Ø"/>
              <a:defRPr/>
            </a:pPr>
            <a:r>
              <a:rPr lang="en-US" altLang="es-ES" sz="1600" baseline="0" dirty="0">
                <a:solidFill>
                  <a:srgbClr val="C29903"/>
                </a:solidFill>
                <a:latin typeface="Arial"/>
              </a:rPr>
              <a:t>MIBGAS published on 26 Oct 2016 an announcement for the selection process of Market </a:t>
            </a:r>
            <a:r>
              <a:rPr lang="en-US" altLang="es-ES" sz="1600" baseline="0" dirty="0" smtClean="0">
                <a:solidFill>
                  <a:srgbClr val="C29903"/>
                </a:solidFill>
                <a:latin typeface="Arial"/>
              </a:rPr>
              <a:t>Makers </a:t>
            </a:r>
            <a:r>
              <a:rPr lang="en-US" altLang="es-ES" sz="1600" baseline="0" dirty="0">
                <a:solidFill>
                  <a:srgbClr val="C29903"/>
                </a:solidFill>
                <a:latin typeface="Arial"/>
              </a:rPr>
              <a:t>for MIBGAS for the first semester of 2017, for Spot products (Within-day and Day Ahead) and Prompt (Balance of Month and Month Ahead)</a:t>
            </a:r>
          </a:p>
        </p:txBody>
      </p:sp>
    </p:spTree>
    <p:extLst>
      <p:ext uri="{BB962C8B-B14F-4D97-AF65-F5344CB8AC3E}">
        <p14:creationId xmlns:p14="http://schemas.microsoft.com/office/powerpoint/2010/main" val="3743620709"/>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pPr marL="0" marR="0" lvl="0" indent="0" algn="l" defTabSz="5715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A4677"/>
                </a:solidFill>
                <a:effectLst/>
                <a:uLnTx/>
                <a:uFillTx/>
                <a:latin typeface="Arial" charset="0"/>
                <a:ea typeface="+mn-ea"/>
                <a:cs typeface="Arial" charset="0"/>
              </a:rPr>
              <a:t>First </a:t>
            </a:r>
            <a:r>
              <a:rPr kumimoji="0" lang="en-US" sz="2800" b="1" i="0" u="none" strike="noStrike" kern="1200" cap="none" spc="0" normalizeH="0" baseline="0" noProof="0" dirty="0">
                <a:ln>
                  <a:noFill/>
                </a:ln>
                <a:solidFill>
                  <a:srgbClr val="2A4677"/>
                </a:solidFill>
                <a:effectLst/>
                <a:uLnTx/>
                <a:uFillTx/>
                <a:latin typeface="Arial" charset="0"/>
                <a:ea typeface="+mn-ea"/>
                <a:cs typeface="Arial" charset="0"/>
              </a:rPr>
              <a:t>insight of the BAL NC implementation </a:t>
            </a:r>
            <a:endParaRPr kumimoji="0" lang="fr-FR" sz="2800" b="1" i="0" u="none" strike="noStrike" kern="1200" cap="none" spc="0" normalizeH="0" baseline="0" noProof="0" dirty="0">
              <a:ln>
                <a:noFill/>
              </a:ln>
              <a:solidFill>
                <a:srgbClr val="2A4677"/>
              </a:solidFill>
              <a:effectLst/>
              <a:uLnTx/>
              <a:uFillTx/>
              <a:latin typeface="Arial" charset="0"/>
              <a:ea typeface="+mn-ea"/>
              <a:cs typeface="Arial" charset="0"/>
            </a:endParaRPr>
          </a:p>
        </p:txBody>
      </p:sp>
      <p:sp>
        <p:nvSpPr>
          <p:cNvPr id="4" name="3 CuadroTexto"/>
          <p:cNvSpPr txBox="1">
            <a:spLocks noChangeArrowheads="1"/>
          </p:cNvSpPr>
          <p:nvPr/>
        </p:nvSpPr>
        <p:spPr bwMode="auto">
          <a:xfrm>
            <a:off x="464245" y="942975"/>
            <a:ext cx="86044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0" marR="0" lvl="0" indent="0" algn="just" defTabSz="914400" rtl="0" eaLnBrk="1" fontAlgn="base" latinLnBrk="0" hangingPunct="1">
              <a:lnSpc>
                <a:spcPct val="100000"/>
              </a:lnSpc>
              <a:spcBef>
                <a:spcPts val="600"/>
              </a:spcBef>
              <a:spcAft>
                <a:spcPts val="600"/>
              </a:spcAft>
              <a:buClrTx/>
              <a:buSzPct val="100000"/>
              <a:buFontTx/>
              <a:buNone/>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PORTUGAL</a:t>
            </a:r>
            <a:endParaRPr kumimoji="0" lang="en-US" altLang="es-ES" sz="1600" b="1" i="0" u="none" strike="noStrike" kern="1200" cap="none" spc="0" normalizeH="0" baseline="0" noProof="0" dirty="0">
              <a:ln>
                <a:noFill/>
              </a:ln>
              <a:solidFill>
                <a:srgbClr val="C29903"/>
              </a:solidFill>
              <a:effectLst/>
              <a:uLnTx/>
              <a:uFillTx/>
              <a:latin typeface="Arial"/>
              <a:ea typeface="+mn-ea"/>
              <a:cs typeface="Arial" charset="0"/>
            </a:endParaRPr>
          </a:p>
          <a:p>
            <a:pPr marL="285750" marR="0" lvl="0"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Implemented by 1</a:t>
            </a:r>
            <a:r>
              <a:rPr kumimoji="0" lang="en-US" altLang="es-ES" sz="1600" b="1" i="0" u="none" strike="noStrike" kern="1200" cap="none" spc="0" normalizeH="0" baseline="30000" noProof="0" dirty="0" smtClean="0">
                <a:ln>
                  <a:noFill/>
                </a:ln>
                <a:solidFill>
                  <a:srgbClr val="C29903"/>
                </a:solidFill>
                <a:effectLst/>
                <a:uLnTx/>
                <a:uFillTx/>
                <a:latin typeface="Arial"/>
                <a:ea typeface="+mn-ea"/>
                <a:cs typeface="Arial" charset="0"/>
              </a:rPr>
              <a:t>st</a:t>
            </a: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 October 2016</a:t>
            </a:r>
          </a:p>
          <a:p>
            <a:pPr marL="285750" marR="0" lvl="0"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REN maintains </a:t>
            </a:r>
            <a:r>
              <a:rPr kumimoji="0" lang="en-US" altLang="es-ES" sz="1600" b="1" i="0" u="none" strike="noStrike" kern="1200" cap="none" spc="0" normalizeH="0" baseline="0" noProof="0" dirty="0">
                <a:ln>
                  <a:noFill/>
                </a:ln>
                <a:solidFill>
                  <a:srgbClr val="C29903"/>
                </a:solidFill>
                <a:effectLst/>
                <a:uLnTx/>
                <a:uFillTx/>
                <a:latin typeface="Arial"/>
                <a:ea typeface="+mn-ea"/>
                <a:cs typeface="Arial" charset="0"/>
              </a:rPr>
              <a:t>the transmission network </a:t>
            </a: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within operational </a:t>
            </a:r>
            <a:r>
              <a:rPr kumimoji="0" lang="en-US" altLang="es-ES" sz="1600" b="1" i="0" u="none" strike="noStrike" kern="1200" cap="none" spc="0" normalizeH="0" baseline="0" noProof="0" smtClean="0">
                <a:ln>
                  <a:noFill/>
                </a:ln>
                <a:solidFill>
                  <a:srgbClr val="C29903"/>
                </a:solidFill>
                <a:effectLst/>
                <a:uLnTx/>
                <a:uFillTx/>
                <a:latin typeface="Arial"/>
                <a:ea typeface="+mn-ea"/>
                <a:cs typeface="Arial" charset="0"/>
              </a:rPr>
              <a:t>limits by </a:t>
            </a: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use of Operational Gas</a:t>
            </a:r>
          </a:p>
          <a:p>
            <a:pPr marL="285750" marR="0" lvl="0"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All relevant information for Network Users is made available on-line:</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Demand information</a:t>
            </a:r>
          </a:p>
          <a:p>
            <a:pPr marL="1135063" marR="0" lvl="2" indent="-285750" algn="just" defTabSz="914400" rtl="0" eaLnBrk="1" fontAlgn="base" latinLnBrk="0" hangingPunct="1">
              <a:lnSpc>
                <a:spcPct val="100000"/>
              </a:lnSpc>
              <a:spcBef>
                <a:spcPts val="600"/>
              </a:spcBef>
              <a:spcAft>
                <a:spcPts val="600"/>
              </a:spcAft>
              <a:buClrTx/>
              <a:buSzPct val="100000"/>
              <a:buFont typeface="Courier New" panose="02070309020205020404" pitchFamily="49" charset="0"/>
              <a:buChar char="o"/>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Non-Daily Metered Forecast data</a:t>
            </a:r>
          </a:p>
          <a:p>
            <a:pPr marL="1135063" marR="0" lvl="2" indent="-285750" algn="just" defTabSz="914400" rtl="0" eaLnBrk="1" fontAlgn="base" latinLnBrk="0" hangingPunct="1">
              <a:lnSpc>
                <a:spcPct val="100000"/>
              </a:lnSpc>
              <a:spcBef>
                <a:spcPts val="600"/>
              </a:spcBef>
              <a:spcAft>
                <a:spcPts val="600"/>
              </a:spcAft>
              <a:buClrTx/>
              <a:buSzPct val="100000"/>
              <a:buFont typeface="Courier New" panose="02070309020205020404" pitchFamily="49" charset="0"/>
              <a:buChar char="o"/>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Intraday Metered data </a:t>
            </a:r>
            <a:r>
              <a:rPr kumimoji="0" lang="en-US" altLang="es-ES" sz="1400" b="0" i="0" u="none" strike="noStrike" kern="1200" cap="none" spc="0" normalizeH="0" baseline="0" noProof="0" dirty="0">
                <a:ln>
                  <a:noFill/>
                </a:ln>
                <a:solidFill>
                  <a:srgbClr val="2A4677"/>
                </a:solidFill>
                <a:effectLst/>
                <a:uLnTx/>
                <a:uFillTx/>
                <a:latin typeface="Arial"/>
                <a:ea typeface="+mn-ea"/>
                <a:cs typeface="Arial" charset="0"/>
              </a:rPr>
              <a:t>actualization updated 3 </a:t>
            </a: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times</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Initial Daily Imbalance and Reference Prices every D+1</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Final Daily Imbalance at the end of the month</a:t>
            </a:r>
          </a:p>
        </p:txBody>
      </p:sp>
      <p:sp>
        <p:nvSpPr>
          <p:cNvPr id="7" name="3 CuadroTexto"/>
          <p:cNvSpPr txBox="1">
            <a:spLocks noChangeArrowheads="1"/>
          </p:cNvSpPr>
          <p:nvPr/>
        </p:nvSpPr>
        <p:spPr bwMode="auto">
          <a:xfrm>
            <a:off x="464245" y="4581128"/>
            <a:ext cx="533189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marR="0" lvl="1"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Key findings from October prove:</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quick </a:t>
            </a:r>
            <a:r>
              <a:rPr kumimoji="0" lang="en-US" altLang="es-ES" sz="1400" b="0" i="0" u="none" strike="noStrike" kern="1200" cap="none" spc="0" normalizeH="0" baseline="0" noProof="0" dirty="0">
                <a:ln>
                  <a:noFill/>
                </a:ln>
                <a:solidFill>
                  <a:srgbClr val="2A4677"/>
                </a:solidFill>
                <a:effectLst/>
                <a:uLnTx/>
                <a:uFillTx/>
                <a:latin typeface="Arial"/>
                <a:ea typeface="+mn-ea"/>
                <a:cs typeface="Arial" charset="0"/>
              </a:rPr>
              <a:t>behavior </a:t>
            </a: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adaptation by all stakeholders</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acceptable usage of Operational Gas: 15,3 GWh accumulated by the end of month (21,3 </a:t>
            </a:r>
            <a:r>
              <a:rPr kumimoji="0" lang="en-US" altLang="es-ES" sz="1400" b="0" i="0" u="none" strike="noStrike" kern="1200" cap="none" spc="0" normalizeH="0" baseline="0" noProof="0" dirty="0" err="1" smtClean="0">
                <a:ln>
                  <a:noFill/>
                </a:ln>
                <a:solidFill>
                  <a:srgbClr val="2A4677"/>
                </a:solidFill>
                <a:effectLst/>
                <a:uLnTx/>
                <a:uFillTx/>
                <a:latin typeface="Arial"/>
                <a:ea typeface="+mn-ea"/>
                <a:cs typeface="Arial" charset="0"/>
              </a:rPr>
              <a:t>máx</a:t>
            </a: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 on 20/Oct)</a:t>
            </a:r>
            <a:endParaRPr kumimoji="0" lang="en-US" altLang="es-ES" sz="1400" b="0" i="0" u="none" strike="noStrike" kern="1200" cap="none" spc="0" normalizeH="0" baseline="0" noProof="0" dirty="0">
              <a:ln>
                <a:noFill/>
              </a:ln>
              <a:solidFill>
                <a:srgbClr val="2A4677"/>
              </a:solidFill>
              <a:effectLst/>
              <a:uLnTx/>
              <a:uFillTx/>
              <a:latin typeface="Arial"/>
              <a:ea typeface="+mn-ea"/>
              <a:cs typeface="Arial" charset="0"/>
            </a:endParaRPr>
          </a:p>
        </p:txBody>
      </p:sp>
      <p:graphicFrame>
        <p:nvGraphicFramePr>
          <p:cNvPr id="8" name="Chart 7"/>
          <p:cNvGraphicFramePr>
            <a:graphicFrameLocks/>
          </p:cNvGraphicFramePr>
          <p:nvPr>
            <p:extLst/>
          </p:nvPr>
        </p:nvGraphicFramePr>
        <p:xfrm>
          <a:off x="5965811" y="3095669"/>
          <a:ext cx="2807848" cy="14790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nvPr>
        </p:nvGraphicFramePr>
        <p:xfrm>
          <a:off x="5965811" y="4581128"/>
          <a:ext cx="2807848" cy="14790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5119215"/>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571500" indent="-571500" algn="ctr" defTabSz="571500" eaLnBrk="0" hangingPunct="0">
              <a:lnSpc>
                <a:spcPct val="120000"/>
              </a:lnSpc>
              <a:buAutoNum type="romanUcPeriod" startAt="4"/>
            </a:pPr>
            <a:r>
              <a:rPr lang="en-US" sz="3200" dirty="0" smtClean="0">
                <a:solidFill>
                  <a:srgbClr val="2A4677"/>
                </a:solidFill>
              </a:rPr>
              <a:t>Infrastructures</a:t>
            </a:r>
            <a:r>
              <a:rPr lang="en-US" sz="3200" dirty="0">
                <a:solidFill>
                  <a:srgbClr val="2A4677"/>
                </a:solidFill>
              </a:rPr>
              <a:t>: </a:t>
            </a:r>
            <a:endParaRPr lang="en-US" sz="3200" dirty="0" smtClean="0">
              <a:solidFill>
                <a:srgbClr val="2A4677"/>
              </a:solidFill>
            </a:endParaRPr>
          </a:p>
          <a:p>
            <a:pPr algn="ctr" defTabSz="571500" eaLnBrk="0" hangingPunct="0">
              <a:lnSpc>
                <a:spcPct val="120000"/>
              </a:lnSpc>
            </a:pPr>
            <a:r>
              <a:rPr lang="en-US" sz="3200" dirty="0" smtClean="0">
                <a:solidFill>
                  <a:srgbClr val="2A4677"/>
                </a:solidFill>
              </a:rPr>
              <a:t>new </a:t>
            </a:r>
            <a:r>
              <a:rPr lang="en-US" sz="3200" dirty="0">
                <a:solidFill>
                  <a:srgbClr val="2A4677"/>
                </a:solidFill>
              </a:rPr>
              <a:t>GRIP, TYNDP and PCIs </a:t>
            </a:r>
            <a:endParaRPr lang="en-US" sz="3200" dirty="0" smtClean="0">
              <a:solidFill>
                <a:srgbClr val="2A4677"/>
              </a:solidFill>
            </a:endParaRPr>
          </a:p>
        </p:txBody>
      </p:sp>
    </p:spTree>
    <p:extLst>
      <p:ext uri="{BB962C8B-B14F-4D97-AF65-F5344CB8AC3E}">
        <p14:creationId xmlns:p14="http://schemas.microsoft.com/office/powerpoint/2010/main" val="18522859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995244"/>
            <a:ext cx="83439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New South GRIP</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TSOs are working in all the chapters of  the South GRIP</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Regular conference calls have taken place and also a physical meeting on 27 September 2016, in Madrid. </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Another physical meeting is scheduled on 14 December 2016, in Brussels, just after the meetings of the Regional Group (12 December) and of ENTSOG Investment Working Group (13 December</a:t>
            </a:r>
            <a:r>
              <a:rPr lang="en-US" altLang="es-ES" sz="1600" b="0" baseline="0" dirty="0" smtClean="0">
                <a:solidFill>
                  <a:srgbClr val="2A4677"/>
                </a:solidFill>
                <a:latin typeface="Arial"/>
              </a:rPr>
              <a:t>).</a:t>
            </a: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algn="just" eaLnBrk="1" hangingPunct="1">
              <a:spcBef>
                <a:spcPts val="600"/>
              </a:spcBef>
              <a:spcAft>
                <a:spcPts val="600"/>
              </a:spcAft>
              <a:buSzPct val="160000"/>
              <a:defRPr/>
            </a:pPr>
            <a:endParaRPr lang="en-US" altLang="es-ES" sz="1600" b="0" baseline="0" dirty="0" smtClean="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spTree>
    <p:extLst>
      <p:ext uri="{BB962C8B-B14F-4D97-AF65-F5344CB8AC3E}">
        <p14:creationId xmlns:p14="http://schemas.microsoft.com/office/powerpoint/2010/main" val="5456025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RTgaz_modele_13">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Frutiger 65 Bold"/>
        <a:ea typeface="ヒラギノ角ゴ Pro W3"/>
        <a:cs typeface=""/>
      </a:majorFont>
      <a:minorFont>
        <a:latin typeface="Frutiger 55 Roman"/>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themeOverride>
</file>

<file path=ppt/theme/themeOverride2.xml><?xml version="1.0" encoding="utf-8"?>
<a:themeOverride xmlns:a="http://schemas.openxmlformats.org/drawingml/2006/main">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AcerDocumentName xmlns="6b210438-fff2-4ddb-9c42-ad47350b0609">20161129_40th_IG_TSOs_Presentation_V3 (003).pptx</AcerDocumentName>
    <_dlc_DocId xmlns="985daa2e-53d8-4475-82b8-9c7d25324e34">ACER-2016-43640</_dlc_DocId>
    <_dlc_DocIdUrl xmlns="985daa2e-53d8-4475-82b8-9c7d25324e34">
      <Url>https://extranet.acer.europa.eu/Events/40th-IG-Meeting/_layouts/DocIdRedir.aspx?ID=ACER-2016-43640</Url>
      <Description>ACER-2016-43640</Description>
    </_dlc_DocIdUrl>
    <ACER_Abstract xmlns="985daa2e-53d8-4475-82b8-9c7d25324e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ADADBB916BAA04CA9F416EC5E8C7FEF" ma:contentTypeVersion="20" ma:contentTypeDescription="Create a new document." ma:contentTypeScope="" ma:versionID="c2c44f57510d415e303cc86e952156e7">
  <xsd:schema xmlns:xsd="http://www.w3.org/2001/XMLSchema" xmlns:xs="http://www.w3.org/2001/XMLSchema" xmlns:p="http://schemas.microsoft.com/office/2006/metadata/properties" xmlns:ns2="985daa2e-53d8-4475-82b8-9c7d25324e34" xmlns:ns3="6b210438-fff2-4ddb-9c42-ad47350b0609" targetNamespace="http://schemas.microsoft.com/office/2006/metadata/properties" ma:root="true" ma:fieldsID="716e9868a62c982257f055c16920ea95" ns2:_="" ns3:_="">
    <xsd:import namespace="985daa2e-53d8-4475-82b8-9c7d25324e34"/>
    <xsd:import namespace="6b210438-fff2-4ddb-9c42-ad47350b0609"/>
    <xsd:element name="properties">
      <xsd:complexType>
        <xsd:sequence>
          <xsd:element name="documentManagement">
            <xsd:complexType>
              <xsd:all>
                <xsd:element ref="ns2:_dlc_DocId" minOccurs="0"/>
                <xsd:element ref="ns2:_dlc_DocIdUrl" minOccurs="0"/>
                <xsd:element ref="ns2:_dlc_DocIdPersistId" minOccurs="0"/>
                <xsd:element ref="ns3:AcerDocumentName"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2" nillable="true" ma:displayName="Abstract" ma:description="" ma:internalName="ACER_Abstrac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210438-fff2-4ddb-9c42-ad47350b0609" elementFormDefault="qualified">
    <xsd:import namespace="http://schemas.microsoft.com/office/2006/documentManagement/types"/>
    <xsd:import namespace="http://schemas.microsoft.com/office/infopath/2007/PartnerControls"/>
    <xsd:element name="AcerDocumentName" ma:index="11"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6CBB0-4145-4651-928C-CD2B4BEAE321}"/>
</file>

<file path=customXml/itemProps2.xml><?xml version="1.0" encoding="utf-8"?>
<ds:datastoreItem xmlns:ds="http://schemas.openxmlformats.org/officeDocument/2006/customXml" ds:itemID="{06AC943A-E337-47BE-BD60-B53E0AC13C49}"/>
</file>

<file path=customXml/itemProps3.xml><?xml version="1.0" encoding="utf-8"?>
<ds:datastoreItem xmlns:ds="http://schemas.openxmlformats.org/officeDocument/2006/customXml" ds:itemID="{2932CB52-B5D1-4863-80B0-70B762A13370}"/>
</file>

<file path=customXml/itemProps4.xml><?xml version="1.0" encoding="utf-8"?>
<ds:datastoreItem xmlns:ds="http://schemas.openxmlformats.org/officeDocument/2006/customXml" ds:itemID="{DE4F32D9-EA31-4424-8E6B-A4D3FE67A5E8}"/>
</file>

<file path=docProps/app.xml><?xml version="1.0" encoding="utf-8"?>
<Properties xmlns="http://schemas.openxmlformats.org/officeDocument/2006/extended-properties" xmlns:vt="http://schemas.openxmlformats.org/officeDocument/2006/docPropsVTypes">
  <Template/>
  <TotalTime>16465</TotalTime>
  <Words>859</Words>
  <Application>Microsoft Office PowerPoint</Application>
  <PresentationFormat>Presentación en pantalla (4:3)</PresentationFormat>
  <Paragraphs>121</Paragraphs>
  <Slides>13</Slides>
  <Notes>13</Notes>
  <HiddenSlides>0</HiddenSlides>
  <MMClips>0</MMClips>
  <ScaleCrop>false</ScaleCrop>
  <HeadingPairs>
    <vt:vector size="6" baseType="variant">
      <vt:variant>
        <vt:lpstr>Fuentes usadas</vt:lpstr>
      </vt:variant>
      <vt:variant>
        <vt:i4>15</vt:i4>
      </vt:variant>
      <vt:variant>
        <vt:lpstr>Tema</vt:lpstr>
      </vt:variant>
      <vt:variant>
        <vt:i4>22</vt:i4>
      </vt:variant>
      <vt:variant>
        <vt:lpstr>Títulos de diapositiva</vt:lpstr>
      </vt:variant>
      <vt:variant>
        <vt:i4>13</vt:i4>
      </vt:variant>
    </vt:vector>
  </HeadingPairs>
  <TitlesOfParts>
    <vt:vector size="50" baseType="lpstr">
      <vt:lpstr>ＭＳ Ｐゴシック</vt:lpstr>
      <vt:lpstr>Arial</vt:lpstr>
      <vt:lpstr>Calibri</vt:lpstr>
      <vt:lpstr>Courier New</vt:lpstr>
      <vt:lpstr>Frutiger 55 Roman</vt:lpstr>
      <vt:lpstr>Frutiger 65 Bold</vt:lpstr>
      <vt:lpstr>Frutiger LT Std 45 Light</vt:lpstr>
      <vt:lpstr>Frutiger LT Std 55 Roman</vt:lpstr>
      <vt:lpstr>GazdeFranceMedium</vt:lpstr>
      <vt:lpstr>Symbol</vt:lpstr>
      <vt:lpstr>Times</vt:lpstr>
      <vt:lpstr>Times New Roman</vt:lpstr>
      <vt:lpstr>Verdana</vt:lpstr>
      <vt:lpstr>Wingdings</vt:lpstr>
      <vt:lpstr>ヒラギノ角ゴ Pro W3</vt:lpstr>
      <vt:lpstr>1_Vorlage Power Point</vt:lpstr>
      <vt:lpstr>2_Vorlage Power Point</vt:lpstr>
      <vt:lpstr>3_Vorlage Power Point</vt:lpstr>
      <vt:lpstr>4_Vorlage Power Point</vt:lpstr>
      <vt:lpstr>5_Vorlage Power Point</vt:lpstr>
      <vt:lpstr>GRTgaz_modele_13</vt:lpstr>
      <vt:lpstr>6_Vorlage Power Point</vt:lpstr>
      <vt:lpstr>7_Vorlage Power Point</vt:lpstr>
      <vt:lpstr>8_Vorlage Power Point</vt:lpstr>
      <vt:lpstr>9_Vorlage Power Point</vt:lpstr>
      <vt:lpstr>10_Vorlage Power Point</vt:lpstr>
      <vt:lpstr>11_Vorlage Power Point</vt:lpstr>
      <vt:lpstr>12_Vorlage Power Point</vt:lpstr>
      <vt:lpstr>13_Vorlage Power Point</vt:lpstr>
      <vt:lpstr>14_Vorlage Power Point</vt:lpstr>
      <vt:lpstr>15_Vorlage Power Point</vt:lpstr>
      <vt:lpstr>16_Vorlage Power Point</vt:lpstr>
      <vt:lpstr>17_Vorlage Power Point</vt:lpstr>
      <vt:lpstr>18_Vorlage Power Point</vt:lpstr>
      <vt:lpstr>19_Vorlage Power Point</vt:lpstr>
      <vt:lpstr>20_Vorlage Power Point</vt:lpstr>
      <vt:lpstr>21_Vorlage Power 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 Vicente Puente, Maria de los Angeles</dc:creator>
  <cp:lastModifiedBy>Alonso Borrego, Nuria</cp:lastModifiedBy>
  <cp:revision>1594</cp:revision>
  <cp:lastPrinted>2016-02-16T09:03:07Z</cp:lastPrinted>
  <dcterms:modified xsi:type="dcterms:W3CDTF">2016-11-29T12:31:13Z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0x0101002ADADBB916BAA04CA9F416EC5E8C7FEF</vt:lpwstr>
  </property>
  <property fmtid="{D5CDD505-2E9C-101B-9397-08002B2CF9AE}" pid="3" name="_dlc_DocIdItemGuid">
    <vt:lpwstr>c6eb4242-d955-4628-8241-7248887f18ea</vt:lpwstr>
  </property>
</Properties>
</file>