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25.xml" ContentType="application/vnd.openxmlformats-officedocument.presentationml.slide+xml"/>
  <Override PartName="/ppt/presentation.xml" ContentType="application/vnd.openxmlformats-officedocument.presentationml.presentation.main+xml"/>
  <Override PartName="/ppt/slides/slide17.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1.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Masters/slideMaster2.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0.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6.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3.xml" ContentType="application/vnd.openxmlformats-officedocument.theme+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736" r:id="rId2"/>
    <p:sldMasterId id="2147483750" r:id="rId3"/>
    <p:sldMasterId id="2147483763" r:id="rId4"/>
  </p:sldMasterIdLst>
  <p:notesMasterIdLst>
    <p:notesMasterId r:id="rId30"/>
  </p:notesMasterIdLst>
  <p:handoutMasterIdLst>
    <p:handoutMasterId r:id="rId31"/>
  </p:handoutMasterIdLst>
  <p:sldIdLst>
    <p:sldId id="585" r:id="rId5"/>
    <p:sldId id="586" r:id="rId6"/>
    <p:sldId id="584" r:id="rId7"/>
    <p:sldId id="599" r:id="rId8"/>
    <p:sldId id="609" r:id="rId9"/>
    <p:sldId id="590" r:id="rId10"/>
    <p:sldId id="628" r:id="rId11"/>
    <p:sldId id="629" r:id="rId12"/>
    <p:sldId id="591" r:id="rId13"/>
    <p:sldId id="603" r:id="rId14"/>
    <p:sldId id="604" r:id="rId15"/>
    <p:sldId id="606" r:id="rId16"/>
    <p:sldId id="582" r:id="rId17"/>
    <p:sldId id="583" r:id="rId18"/>
    <p:sldId id="610" r:id="rId19"/>
    <p:sldId id="618" r:id="rId20"/>
    <p:sldId id="619" r:id="rId21"/>
    <p:sldId id="622" r:id="rId22"/>
    <p:sldId id="623" r:id="rId23"/>
    <p:sldId id="624" r:id="rId24"/>
    <p:sldId id="625" r:id="rId25"/>
    <p:sldId id="627" r:id="rId26"/>
    <p:sldId id="565" r:id="rId27"/>
    <p:sldId id="587" r:id="rId28"/>
    <p:sldId id="588" r:id="rId29"/>
  </p:sldIdLst>
  <p:sldSz cx="9144000" cy="6858000" type="screen4x3"/>
  <p:notesSz cx="6797675" cy="9926638"/>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schia Alessandro" initials="AI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0000"/>
    <a:srgbClr val="99CCFF"/>
    <a:srgbClr val="000066"/>
    <a:srgbClr val="FF9966"/>
    <a:srgbClr val="FF7C80"/>
    <a:srgbClr val="FFFF00"/>
    <a:srgbClr val="99FF66"/>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521" autoAdjust="0"/>
  </p:normalViewPr>
  <p:slideViewPr>
    <p:cSldViewPr>
      <p:cViewPr varScale="1">
        <p:scale>
          <a:sx n="103" d="100"/>
          <a:sy n="103" d="100"/>
        </p:scale>
        <p:origin x="-1854" y="-96"/>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notesViewPr>
    <p:cSldViewPr>
      <p:cViewPr varScale="1">
        <p:scale>
          <a:sx n="38" d="100"/>
          <a:sy n="38" d="100"/>
        </p:scale>
        <p:origin x="-2126" y="-6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openxmlformats.org/officeDocument/2006/relationships/customXml" Target="../customXml/item1.xml"/><Relationship Id="rId40" Type="http://schemas.openxmlformats.org/officeDocument/2006/relationships/customXml" Target="../customXml/item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pitchFamily="34" charset="0"/>
              </a:defRPr>
            </a:lvl1pPr>
          </a:lstStyle>
          <a:p>
            <a:pPr>
              <a:defRPr/>
            </a:pPr>
            <a:endParaRPr lang="de-DE"/>
          </a:p>
        </p:txBody>
      </p:sp>
      <p:sp>
        <p:nvSpPr>
          <p:cNvPr id="3" name="Datumsplatzhalt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atin typeface="Arial" pitchFamily="34" charset="0"/>
              </a:defRPr>
            </a:lvl1pPr>
          </a:lstStyle>
          <a:p>
            <a:pPr>
              <a:defRPr/>
            </a:pPr>
            <a:fld id="{37D2DEF0-6057-42C3-A68D-80B3896F704C}" type="datetimeFigureOut">
              <a:rPr lang="de-DE"/>
              <a:pPr>
                <a:defRPr/>
              </a:pPr>
              <a:t>04.07.2016</a:t>
            </a:fld>
            <a:endParaRPr lang="de-DE"/>
          </a:p>
        </p:txBody>
      </p:sp>
      <p:sp>
        <p:nvSpPr>
          <p:cNvPr id="4" name="Fußzeilenplatzhalt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atin typeface="Arial" pitchFamily="34" charset="0"/>
              </a:defRPr>
            </a:lvl1pPr>
          </a:lstStyle>
          <a:p>
            <a:pPr>
              <a:defRPr/>
            </a:pPr>
            <a:endParaRPr lang="de-DE"/>
          </a:p>
        </p:txBody>
      </p:sp>
      <p:sp>
        <p:nvSpPr>
          <p:cNvPr id="5" name="Foliennummernplatzhalt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atin typeface="Arial" pitchFamily="34" charset="0"/>
              </a:defRPr>
            </a:lvl1pPr>
          </a:lstStyle>
          <a:p>
            <a:pPr>
              <a:defRPr/>
            </a:pPr>
            <a:fld id="{0F7C6980-C659-49CD-9549-42513AF43B65}" type="slidenum">
              <a:rPr lang="de-DE"/>
              <a:pPr>
                <a:defRPr/>
              </a:pPr>
              <a:t>‹Nr.›</a:t>
            </a:fld>
            <a:endParaRPr lang="de-DE"/>
          </a:p>
        </p:txBody>
      </p:sp>
    </p:spTree>
    <p:extLst>
      <p:ext uri="{BB962C8B-B14F-4D97-AF65-F5344CB8AC3E}">
        <p14:creationId xmlns:p14="http://schemas.microsoft.com/office/powerpoint/2010/main" val="32427057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de-DE"/>
          </a:p>
        </p:txBody>
      </p:sp>
      <p:sp>
        <p:nvSpPr>
          <p:cNvPr id="45059" name="Rectangle 3"/>
          <p:cNvSpPr>
            <a:spLocks noGrp="1" noChangeArrowheads="1"/>
          </p:cNvSpPr>
          <p:nvPr>
            <p:ph type="dt" idx="1"/>
          </p:nvPr>
        </p:nvSpPr>
        <p:spPr bwMode="auto">
          <a:xfrm>
            <a:off x="3849688"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de-DE"/>
          </a:p>
        </p:txBody>
      </p:sp>
      <p:sp>
        <p:nvSpPr>
          <p:cNvPr id="40964"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1" name="Rectangle 5"/>
          <p:cNvSpPr>
            <a:spLocks noGrp="1" noChangeArrowheads="1"/>
          </p:cNvSpPr>
          <p:nvPr>
            <p:ph type="body" sz="quarter" idx="3"/>
          </p:nvPr>
        </p:nvSpPr>
        <p:spPr bwMode="auto">
          <a:xfrm>
            <a:off x="679450" y="4714875"/>
            <a:ext cx="5438775" cy="446722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45062" name="Rectangle 6"/>
          <p:cNvSpPr>
            <a:spLocks noGrp="1" noChangeArrowheads="1"/>
          </p:cNvSpPr>
          <p:nvPr>
            <p:ph type="ftr" sz="quarter" idx="4"/>
          </p:nvPr>
        </p:nvSpPr>
        <p:spPr bwMode="auto">
          <a:xfrm>
            <a:off x="0" y="9428163"/>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de-DE"/>
          </a:p>
        </p:txBody>
      </p:sp>
      <p:sp>
        <p:nvSpPr>
          <p:cNvPr id="45063" name="Rectangle 7"/>
          <p:cNvSpPr>
            <a:spLocks noGrp="1" noChangeArrowheads="1"/>
          </p:cNvSpPr>
          <p:nvPr>
            <p:ph type="sldNum" sz="quarter" idx="5"/>
          </p:nvPr>
        </p:nvSpPr>
        <p:spPr bwMode="auto">
          <a:xfrm>
            <a:off x="3849688" y="9428163"/>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AC528D86-AC3B-4358-9355-37FB497A089D}" type="slidenum">
              <a:rPr lang="de-DE"/>
              <a:pPr>
                <a:defRPr/>
              </a:pPr>
              <a:t>‹Nr.›</a:t>
            </a:fld>
            <a:endParaRPr lang="de-DE"/>
          </a:p>
        </p:txBody>
      </p:sp>
    </p:spTree>
    <p:extLst>
      <p:ext uri="{BB962C8B-B14F-4D97-AF65-F5344CB8AC3E}">
        <p14:creationId xmlns:p14="http://schemas.microsoft.com/office/powerpoint/2010/main" val="20492726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p:spPr>
      </p:sp>
      <p:sp>
        <p:nvSpPr>
          <p:cNvPr id="3" name="Notizenplatzhalter 2"/>
          <p:cNvSpPr>
            <a:spLocks noGrp="1"/>
          </p:cNvSpPr>
          <p:nvPr>
            <p:ph type="body" idx="1"/>
          </p:nvPr>
        </p:nvSpPr>
        <p:spPr/>
        <p:txBody>
          <a:bodyPr/>
          <a:lstStyle/>
          <a:p>
            <a:r>
              <a:rPr lang="en-US" sz="1200" b="1" i="0" u="none" strike="noStrike" kern="1200" baseline="0" dirty="0" smtClean="0">
                <a:solidFill>
                  <a:schemeClr val="tx1"/>
                </a:solidFill>
                <a:latin typeface="Arial" charset="0"/>
                <a:ea typeface="+mn-ea"/>
                <a:cs typeface="+mn-cs"/>
              </a:rPr>
              <a:t>RO-HU-AT - a pilot project for incremental capacity</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How to develop functioning markets?</a:t>
            </a:r>
          </a:p>
          <a:p>
            <a:r>
              <a:rPr lang="en-US" sz="1200" b="0" i="0" u="none" strike="noStrike" kern="1200" baseline="0" dirty="0" smtClean="0">
                <a:solidFill>
                  <a:schemeClr val="tx1"/>
                </a:solidFill>
                <a:latin typeface="Arial" charset="0"/>
                <a:ea typeface="+mn-ea"/>
                <a:cs typeface="+mn-cs"/>
              </a:rPr>
              <a:t>Infrastructure needs and initiatives for Europe</a:t>
            </a:r>
          </a:p>
          <a:p>
            <a:r>
              <a:rPr lang="en-US" sz="1200" b="0" i="0" u="none" strike="noStrike" kern="1200" baseline="0" dirty="0" smtClean="0">
                <a:solidFill>
                  <a:schemeClr val="tx1"/>
                </a:solidFill>
                <a:latin typeface="Arial" charset="0"/>
                <a:ea typeface="+mn-ea"/>
                <a:cs typeface="+mn-cs"/>
              </a:rPr>
              <a:t>RO-HU-AT - a key project for Central and South-East Europe</a:t>
            </a:r>
          </a:p>
          <a:p>
            <a:endParaRPr lang="de-DE" dirty="0"/>
          </a:p>
        </p:txBody>
      </p:sp>
      <p:sp>
        <p:nvSpPr>
          <p:cNvPr id="4" name="Foliennummernplatzhalter 3"/>
          <p:cNvSpPr>
            <a:spLocks noGrp="1"/>
          </p:cNvSpPr>
          <p:nvPr>
            <p:ph type="sldNum" sz="quarter" idx="10"/>
          </p:nvPr>
        </p:nvSpPr>
        <p:spPr/>
        <p:txBody>
          <a:bodyPr/>
          <a:lstStyle/>
          <a:p>
            <a:fld id="{EB2B668F-A0C3-4C75-BF8A-316C652CB581}" type="slidenum">
              <a:rPr lang="de-DE" altLang="de-DE" smtClean="0"/>
              <a:pPr/>
              <a:t>2</a:t>
            </a:fld>
            <a:endParaRPr lang="de-DE" altLang="de-DE"/>
          </a:p>
        </p:txBody>
      </p:sp>
    </p:spTree>
    <p:extLst>
      <p:ext uri="{BB962C8B-B14F-4D97-AF65-F5344CB8AC3E}">
        <p14:creationId xmlns:p14="http://schemas.microsoft.com/office/powerpoint/2010/main" val="3365138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AC528D86-AC3B-4358-9355-37FB497A089D}" type="slidenum">
              <a:rPr lang="de-DE" smtClean="0"/>
              <a:pPr>
                <a:defRPr/>
              </a:pPr>
              <a:t>15</a:t>
            </a:fld>
            <a:endParaRPr lang="de-DE"/>
          </a:p>
        </p:txBody>
      </p:sp>
    </p:spTree>
    <p:extLst>
      <p:ext uri="{BB962C8B-B14F-4D97-AF65-F5344CB8AC3E}">
        <p14:creationId xmlns:p14="http://schemas.microsoft.com/office/powerpoint/2010/main" val="163181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Rot="1" noChangeAspect="1" noChangeArrowheads="1" noTextEdit="1"/>
          </p:cNvSpPr>
          <p:nvPr>
            <p:ph type="sldImg"/>
          </p:nvPr>
        </p:nvSpPr>
        <p:spPr>
          <a:xfrm>
            <a:off x="917575" y="744538"/>
            <a:ext cx="4965700" cy="3724275"/>
          </a:xfrm>
          <a:ln/>
        </p:spPr>
      </p:sp>
      <p:sp>
        <p:nvSpPr>
          <p:cNvPr id="324611" name="Rectangle 3"/>
          <p:cNvSpPr>
            <a:spLocks noGrp="1" noChangeArrowheads="1"/>
          </p:cNvSpPr>
          <p:nvPr>
            <p:ph type="body" idx="1"/>
          </p:nvPr>
        </p:nvSpPr>
        <p:spPr>
          <a:xfrm>
            <a:off x="906463" y="4714875"/>
            <a:ext cx="4984750" cy="4467225"/>
          </a:xfrm>
          <a:noFill/>
          <a:ln/>
        </p:spPr>
        <p:txBody>
          <a:bodyPr/>
          <a:lstStyle/>
          <a:p>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3" name="Picture 2" descr="titel_gas_ne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4313"/>
            <a:ext cx="9144000"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Logo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0" y="404813"/>
            <a:ext cx="10795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sz="2300" b="1"/>
            </a:lvl1pPr>
          </a:lstStyle>
          <a:p>
            <a:pPr lvl="0"/>
            <a:r>
              <a:rPr lang="de-DE" noProof="0" smtClean="0"/>
              <a:t>Formatvorlage des Untertitelmasters durch Klicken bearbeiten</a:t>
            </a:r>
          </a:p>
        </p:txBody>
      </p:sp>
    </p:spTree>
    <p:extLst>
      <p:ext uri="{BB962C8B-B14F-4D97-AF65-F5344CB8AC3E}">
        <p14:creationId xmlns:p14="http://schemas.microsoft.com/office/powerpoint/2010/main" val="3315589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de-DE"/>
          </a:p>
        </p:txBody>
      </p:sp>
      <p:sp>
        <p:nvSpPr>
          <p:cNvPr id="6" name="Rectangle 6"/>
          <p:cNvSpPr>
            <a:spLocks noGrp="1" noChangeArrowheads="1"/>
          </p:cNvSpPr>
          <p:nvPr>
            <p:ph type="sldNum" sz="quarter" idx="11"/>
          </p:nvPr>
        </p:nvSpPr>
        <p:spPr>
          <a:ln/>
        </p:spPr>
        <p:txBody>
          <a:bodyPr/>
          <a:lstStyle>
            <a:lvl1pPr>
              <a:defRPr/>
            </a:lvl1pPr>
          </a:lstStyle>
          <a:p>
            <a:pPr>
              <a:defRPr/>
            </a:pPr>
            <a:fld id="{B62AF1F4-08FC-4BF8-B018-68E252DE6F9E}" type="slidenum">
              <a:rPr lang="de-DE"/>
              <a:pPr>
                <a:defRPr/>
              </a:pPr>
              <a:t>‹Nr.›</a:t>
            </a:fld>
            <a:endParaRPr lang="de-DE"/>
          </a:p>
        </p:txBody>
      </p:sp>
      <p:sp>
        <p:nvSpPr>
          <p:cNvPr id="7" name="Rectangle 12"/>
          <p:cNvSpPr>
            <a:spLocks noGrp="1" noChangeArrowheads="1"/>
          </p:cNvSpPr>
          <p:nvPr>
            <p:ph type="dt" sz="half" idx="12"/>
          </p:nvPr>
        </p:nvSpPr>
        <p:spPr>
          <a:ln/>
        </p:spPr>
        <p:txBody>
          <a:bodyPr/>
          <a:lstStyle>
            <a:lvl1pPr>
              <a:defRPr/>
            </a:lvl1pPr>
          </a:lstStyle>
          <a:p>
            <a:pPr>
              <a:defRPr/>
            </a:pPr>
            <a:endParaRPr lang="de-AT"/>
          </a:p>
        </p:txBody>
      </p:sp>
    </p:spTree>
    <p:extLst>
      <p:ext uri="{BB962C8B-B14F-4D97-AF65-F5344CB8AC3E}">
        <p14:creationId xmlns:p14="http://schemas.microsoft.com/office/powerpoint/2010/main" val="2962696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en-US"/>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de-DE"/>
          </a:p>
        </p:txBody>
      </p:sp>
      <p:sp>
        <p:nvSpPr>
          <p:cNvPr id="8" name="Rectangle 6"/>
          <p:cNvSpPr>
            <a:spLocks noGrp="1" noChangeArrowheads="1"/>
          </p:cNvSpPr>
          <p:nvPr>
            <p:ph type="sldNum" sz="quarter" idx="11"/>
          </p:nvPr>
        </p:nvSpPr>
        <p:spPr>
          <a:ln/>
        </p:spPr>
        <p:txBody>
          <a:bodyPr/>
          <a:lstStyle>
            <a:lvl1pPr>
              <a:defRPr/>
            </a:lvl1pPr>
          </a:lstStyle>
          <a:p>
            <a:pPr>
              <a:defRPr/>
            </a:pPr>
            <a:fld id="{72FA8195-6135-4BED-9449-B83EBC384082}" type="slidenum">
              <a:rPr lang="de-DE"/>
              <a:pPr>
                <a:defRPr/>
              </a:pPr>
              <a:t>‹Nr.›</a:t>
            </a:fld>
            <a:endParaRPr lang="de-DE"/>
          </a:p>
        </p:txBody>
      </p:sp>
      <p:sp>
        <p:nvSpPr>
          <p:cNvPr id="9" name="Rectangle 12"/>
          <p:cNvSpPr>
            <a:spLocks noGrp="1" noChangeArrowheads="1"/>
          </p:cNvSpPr>
          <p:nvPr>
            <p:ph type="dt" sz="half" idx="12"/>
          </p:nvPr>
        </p:nvSpPr>
        <p:spPr>
          <a:ln/>
        </p:spPr>
        <p:txBody>
          <a:bodyPr/>
          <a:lstStyle>
            <a:lvl1pPr>
              <a:defRPr/>
            </a:lvl1pPr>
          </a:lstStyle>
          <a:p>
            <a:pPr>
              <a:defRPr/>
            </a:pPr>
            <a:endParaRPr lang="de-AT"/>
          </a:p>
        </p:txBody>
      </p:sp>
    </p:spTree>
    <p:extLst>
      <p:ext uri="{BB962C8B-B14F-4D97-AF65-F5344CB8AC3E}">
        <p14:creationId xmlns:p14="http://schemas.microsoft.com/office/powerpoint/2010/main" val="29339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de-DE"/>
          </a:p>
        </p:txBody>
      </p:sp>
      <p:sp>
        <p:nvSpPr>
          <p:cNvPr id="4" name="Rectangle 6"/>
          <p:cNvSpPr>
            <a:spLocks noGrp="1" noChangeArrowheads="1"/>
          </p:cNvSpPr>
          <p:nvPr>
            <p:ph type="sldNum" sz="quarter" idx="11"/>
          </p:nvPr>
        </p:nvSpPr>
        <p:spPr>
          <a:ln/>
        </p:spPr>
        <p:txBody>
          <a:bodyPr/>
          <a:lstStyle>
            <a:lvl1pPr>
              <a:defRPr/>
            </a:lvl1pPr>
          </a:lstStyle>
          <a:p>
            <a:pPr>
              <a:defRPr/>
            </a:pPr>
            <a:fld id="{750DA92D-04CC-4734-B8B3-07C7AE942D53}" type="slidenum">
              <a:rPr lang="de-DE"/>
              <a:pPr>
                <a:defRPr/>
              </a:pPr>
              <a:t>‹Nr.›</a:t>
            </a:fld>
            <a:endParaRPr lang="de-DE"/>
          </a:p>
        </p:txBody>
      </p:sp>
      <p:sp>
        <p:nvSpPr>
          <p:cNvPr id="5" name="Rectangle 12"/>
          <p:cNvSpPr>
            <a:spLocks noGrp="1" noChangeArrowheads="1"/>
          </p:cNvSpPr>
          <p:nvPr>
            <p:ph type="dt" sz="half" idx="12"/>
          </p:nvPr>
        </p:nvSpPr>
        <p:spPr>
          <a:ln/>
        </p:spPr>
        <p:txBody>
          <a:bodyPr/>
          <a:lstStyle>
            <a:lvl1pPr>
              <a:defRPr/>
            </a:lvl1pPr>
          </a:lstStyle>
          <a:p>
            <a:pPr>
              <a:defRPr/>
            </a:pPr>
            <a:endParaRPr lang="de-AT"/>
          </a:p>
        </p:txBody>
      </p:sp>
    </p:spTree>
    <p:extLst>
      <p:ext uri="{BB962C8B-B14F-4D97-AF65-F5344CB8AC3E}">
        <p14:creationId xmlns:p14="http://schemas.microsoft.com/office/powerpoint/2010/main" val="3641260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de-DE"/>
          </a:p>
        </p:txBody>
      </p:sp>
      <p:sp>
        <p:nvSpPr>
          <p:cNvPr id="3" name="Rectangle 6"/>
          <p:cNvSpPr>
            <a:spLocks noGrp="1" noChangeArrowheads="1"/>
          </p:cNvSpPr>
          <p:nvPr>
            <p:ph type="sldNum" sz="quarter" idx="11"/>
          </p:nvPr>
        </p:nvSpPr>
        <p:spPr>
          <a:ln/>
        </p:spPr>
        <p:txBody>
          <a:bodyPr/>
          <a:lstStyle>
            <a:lvl1pPr>
              <a:defRPr/>
            </a:lvl1pPr>
          </a:lstStyle>
          <a:p>
            <a:pPr>
              <a:defRPr/>
            </a:pPr>
            <a:fld id="{0E6E8C7F-C66F-47F7-8453-E3AA1D775601}" type="slidenum">
              <a:rPr lang="de-DE"/>
              <a:pPr>
                <a:defRPr/>
              </a:pPr>
              <a:t>‹Nr.›</a:t>
            </a:fld>
            <a:endParaRPr lang="de-DE"/>
          </a:p>
        </p:txBody>
      </p:sp>
      <p:sp>
        <p:nvSpPr>
          <p:cNvPr id="4" name="Rectangle 12"/>
          <p:cNvSpPr>
            <a:spLocks noGrp="1" noChangeArrowheads="1"/>
          </p:cNvSpPr>
          <p:nvPr>
            <p:ph type="dt" sz="half" idx="12"/>
          </p:nvPr>
        </p:nvSpPr>
        <p:spPr>
          <a:ln/>
        </p:spPr>
        <p:txBody>
          <a:bodyPr/>
          <a:lstStyle>
            <a:lvl1pPr>
              <a:defRPr/>
            </a:lvl1pPr>
          </a:lstStyle>
          <a:p>
            <a:pPr>
              <a:defRPr/>
            </a:pPr>
            <a:endParaRPr lang="de-AT"/>
          </a:p>
        </p:txBody>
      </p:sp>
    </p:spTree>
    <p:extLst>
      <p:ext uri="{BB962C8B-B14F-4D97-AF65-F5344CB8AC3E}">
        <p14:creationId xmlns:p14="http://schemas.microsoft.com/office/powerpoint/2010/main" val="27262662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en-US"/>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5"/>
          <p:cNvSpPr>
            <a:spLocks noGrp="1" noChangeArrowheads="1"/>
          </p:cNvSpPr>
          <p:nvPr>
            <p:ph type="ftr" sz="quarter" idx="10"/>
          </p:nvPr>
        </p:nvSpPr>
        <p:spPr>
          <a:ln/>
        </p:spPr>
        <p:txBody>
          <a:bodyPr/>
          <a:lstStyle>
            <a:lvl1pPr>
              <a:defRPr/>
            </a:lvl1pPr>
          </a:lstStyle>
          <a:p>
            <a:pPr>
              <a:defRPr/>
            </a:pPr>
            <a:endParaRPr lang="de-DE"/>
          </a:p>
        </p:txBody>
      </p:sp>
      <p:sp>
        <p:nvSpPr>
          <p:cNvPr id="6" name="Rectangle 6"/>
          <p:cNvSpPr>
            <a:spLocks noGrp="1" noChangeArrowheads="1"/>
          </p:cNvSpPr>
          <p:nvPr>
            <p:ph type="sldNum" sz="quarter" idx="11"/>
          </p:nvPr>
        </p:nvSpPr>
        <p:spPr>
          <a:ln/>
        </p:spPr>
        <p:txBody>
          <a:bodyPr/>
          <a:lstStyle>
            <a:lvl1pPr>
              <a:defRPr/>
            </a:lvl1pPr>
          </a:lstStyle>
          <a:p>
            <a:pPr>
              <a:defRPr/>
            </a:pPr>
            <a:fld id="{090B548E-8A59-4FAE-B791-034FA574096C}" type="slidenum">
              <a:rPr lang="de-DE"/>
              <a:pPr>
                <a:defRPr/>
              </a:pPr>
              <a:t>‹Nr.›</a:t>
            </a:fld>
            <a:endParaRPr lang="de-DE"/>
          </a:p>
        </p:txBody>
      </p:sp>
      <p:sp>
        <p:nvSpPr>
          <p:cNvPr id="7" name="Rectangle 12"/>
          <p:cNvSpPr>
            <a:spLocks noGrp="1" noChangeArrowheads="1"/>
          </p:cNvSpPr>
          <p:nvPr>
            <p:ph type="dt" sz="half" idx="12"/>
          </p:nvPr>
        </p:nvSpPr>
        <p:spPr>
          <a:ln/>
        </p:spPr>
        <p:txBody>
          <a:bodyPr/>
          <a:lstStyle>
            <a:lvl1pPr>
              <a:defRPr/>
            </a:lvl1pPr>
          </a:lstStyle>
          <a:p>
            <a:pPr>
              <a:defRPr/>
            </a:pPr>
            <a:endParaRPr lang="de-AT"/>
          </a:p>
        </p:txBody>
      </p:sp>
    </p:spTree>
    <p:extLst>
      <p:ext uri="{BB962C8B-B14F-4D97-AF65-F5344CB8AC3E}">
        <p14:creationId xmlns:p14="http://schemas.microsoft.com/office/powerpoint/2010/main" val="3149537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en-US"/>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5"/>
          <p:cNvSpPr>
            <a:spLocks noGrp="1" noChangeArrowheads="1"/>
          </p:cNvSpPr>
          <p:nvPr>
            <p:ph type="ftr" sz="quarter" idx="10"/>
          </p:nvPr>
        </p:nvSpPr>
        <p:spPr>
          <a:ln/>
        </p:spPr>
        <p:txBody>
          <a:bodyPr/>
          <a:lstStyle>
            <a:lvl1pPr>
              <a:defRPr/>
            </a:lvl1pPr>
          </a:lstStyle>
          <a:p>
            <a:pPr>
              <a:defRPr/>
            </a:pPr>
            <a:endParaRPr lang="de-DE"/>
          </a:p>
        </p:txBody>
      </p:sp>
      <p:sp>
        <p:nvSpPr>
          <p:cNvPr id="6" name="Rectangle 6"/>
          <p:cNvSpPr>
            <a:spLocks noGrp="1" noChangeArrowheads="1"/>
          </p:cNvSpPr>
          <p:nvPr>
            <p:ph type="sldNum" sz="quarter" idx="11"/>
          </p:nvPr>
        </p:nvSpPr>
        <p:spPr>
          <a:ln/>
        </p:spPr>
        <p:txBody>
          <a:bodyPr/>
          <a:lstStyle>
            <a:lvl1pPr>
              <a:defRPr/>
            </a:lvl1pPr>
          </a:lstStyle>
          <a:p>
            <a:pPr>
              <a:defRPr/>
            </a:pPr>
            <a:fld id="{0C504FBE-6DCD-44DE-8D79-83AA68E62843}" type="slidenum">
              <a:rPr lang="de-DE"/>
              <a:pPr>
                <a:defRPr/>
              </a:pPr>
              <a:t>‹Nr.›</a:t>
            </a:fld>
            <a:endParaRPr lang="de-DE"/>
          </a:p>
        </p:txBody>
      </p:sp>
      <p:sp>
        <p:nvSpPr>
          <p:cNvPr id="7" name="Rectangle 12"/>
          <p:cNvSpPr>
            <a:spLocks noGrp="1" noChangeArrowheads="1"/>
          </p:cNvSpPr>
          <p:nvPr>
            <p:ph type="dt" sz="half" idx="12"/>
          </p:nvPr>
        </p:nvSpPr>
        <p:spPr>
          <a:ln/>
        </p:spPr>
        <p:txBody>
          <a:bodyPr/>
          <a:lstStyle>
            <a:lvl1pPr>
              <a:defRPr/>
            </a:lvl1pPr>
          </a:lstStyle>
          <a:p>
            <a:pPr>
              <a:defRPr/>
            </a:pPr>
            <a:endParaRPr lang="de-AT"/>
          </a:p>
        </p:txBody>
      </p:sp>
    </p:spTree>
    <p:extLst>
      <p:ext uri="{BB962C8B-B14F-4D97-AF65-F5344CB8AC3E}">
        <p14:creationId xmlns:p14="http://schemas.microsoft.com/office/powerpoint/2010/main" val="10306847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de-DE"/>
          </a:p>
        </p:txBody>
      </p:sp>
      <p:sp>
        <p:nvSpPr>
          <p:cNvPr id="5" name="Rectangle 6"/>
          <p:cNvSpPr>
            <a:spLocks noGrp="1" noChangeArrowheads="1"/>
          </p:cNvSpPr>
          <p:nvPr>
            <p:ph type="sldNum" sz="quarter" idx="11"/>
          </p:nvPr>
        </p:nvSpPr>
        <p:spPr>
          <a:ln/>
        </p:spPr>
        <p:txBody>
          <a:bodyPr/>
          <a:lstStyle>
            <a:lvl1pPr>
              <a:defRPr/>
            </a:lvl1pPr>
          </a:lstStyle>
          <a:p>
            <a:pPr>
              <a:defRPr/>
            </a:pPr>
            <a:fld id="{3CDD6247-76CF-4B31-8330-FB11C5ECA7B5}" type="slidenum">
              <a:rPr lang="de-DE"/>
              <a:pPr>
                <a:defRPr/>
              </a:pPr>
              <a:t>‹Nr.›</a:t>
            </a:fld>
            <a:endParaRPr lang="de-DE"/>
          </a:p>
        </p:txBody>
      </p:sp>
      <p:sp>
        <p:nvSpPr>
          <p:cNvPr id="6" name="Rectangle 12"/>
          <p:cNvSpPr>
            <a:spLocks noGrp="1" noChangeArrowheads="1"/>
          </p:cNvSpPr>
          <p:nvPr>
            <p:ph type="dt" sz="half" idx="12"/>
          </p:nvPr>
        </p:nvSpPr>
        <p:spPr>
          <a:ln/>
        </p:spPr>
        <p:txBody>
          <a:bodyPr/>
          <a:lstStyle>
            <a:lvl1pPr>
              <a:defRPr/>
            </a:lvl1pPr>
          </a:lstStyle>
          <a:p>
            <a:pPr>
              <a:defRPr/>
            </a:pPr>
            <a:endParaRPr lang="de-AT"/>
          </a:p>
        </p:txBody>
      </p:sp>
    </p:spTree>
    <p:extLst>
      <p:ext uri="{BB962C8B-B14F-4D97-AF65-F5344CB8AC3E}">
        <p14:creationId xmlns:p14="http://schemas.microsoft.com/office/powerpoint/2010/main" val="34718636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de-DE"/>
          </a:p>
        </p:txBody>
      </p:sp>
      <p:sp>
        <p:nvSpPr>
          <p:cNvPr id="5" name="Rectangle 6"/>
          <p:cNvSpPr>
            <a:spLocks noGrp="1" noChangeArrowheads="1"/>
          </p:cNvSpPr>
          <p:nvPr>
            <p:ph type="sldNum" sz="quarter" idx="11"/>
          </p:nvPr>
        </p:nvSpPr>
        <p:spPr>
          <a:ln/>
        </p:spPr>
        <p:txBody>
          <a:bodyPr/>
          <a:lstStyle>
            <a:lvl1pPr>
              <a:defRPr/>
            </a:lvl1pPr>
          </a:lstStyle>
          <a:p>
            <a:pPr>
              <a:defRPr/>
            </a:pPr>
            <a:fld id="{EABC15C4-35A5-4EF1-8A1E-F7D068A4031B}" type="slidenum">
              <a:rPr lang="de-DE"/>
              <a:pPr>
                <a:defRPr/>
              </a:pPr>
              <a:t>‹Nr.›</a:t>
            </a:fld>
            <a:endParaRPr lang="de-DE"/>
          </a:p>
        </p:txBody>
      </p:sp>
      <p:sp>
        <p:nvSpPr>
          <p:cNvPr id="6" name="Rectangle 12"/>
          <p:cNvSpPr>
            <a:spLocks noGrp="1" noChangeArrowheads="1"/>
          </p:cNvSpPr>
          <p:nvPr>
            <p:ph type="dt" sz="half" idx="12"/>
          </p:nvPr>
        </p:nvSpPr>
        <p:spPr>
          <a:ln/>
        </p:spPr>
        <p:txBody>
          <a:bodyPr/>
          <a:lstStyle>
            <a:lvl1pPr>
              <a:defRPr/>
            </a:lvl1pPr>
          </a:lstStyle>
          <a:p>
            <a:pPr>
              <a:defRPr/>
            </a:pPr>
            <a:endParaRPr lang="de-AT"/>
          </a:p>
        </p:txBody>
      </p:sp>
    </p:spTree>
    <p:extLst>
      <p:ext uri="{BB962C8B-B14F-4D97-AF65-F5344CB8AC3E}">
        <p14:creationId xmlns:p14="http://schemas.microsoft.com/office/powerpoint/2010/main" val="28222965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6635750" cy="1143000"/>
          </a:xfrm>
        </p:spPr>
        <p:txBody>
          <a:bodyPr/>
          <a:lstStyle/>
          <a:p>
            <a:r>
              <a:rPr lang="de-DE" smtClean="0"/>
              <a:t>Titelmasterformat durch Klicken bearbeiten</a:t>
            </a:r>
            <a:endParaRPr lang="en-US"/>
          </a:p>
        </p:txBody>
      </p:sp>
      <p:sp>
        <p:nvSpPr>
          <p:cNvPr id="3" name="Tabellenplatzhalter 2"/>
          <p:cNvSpPr>
            <a:spLocks noGrp="1"/>
          </p:cNvSpPr>
          <p:nvPr>
            <p:ph type="tbl" idx="1"/>
          </p:nvPr>
        </p:nvSpPr>
        <p:spPr>
          <a:xfrm>
            <a:off x="457200" y="1600200"/>
            <a:ext cx="8229600" cy="4525963"/>
          </a:xfrm>
        </p:spPr>
        <p:txBody>
          <a:bodyPr/>
          <a:lstStyle/>
          <a:p>
            <a:pPr lvl="0"/>
            <a:endParaRPr lang="en-US" noProof="0" smtClean="0"/>
          </a:p>
        </p:txBody>
      </p:sp>
      <p:sp>
        <p:nvSpPr>
          <p:cNvPr id="4" name="Rectangle 5"/>
          <p:cNvSpPr>
            <a:spLocks noGrp="1" noChangeArrowheads="1"/>
          </p:cNvSpPr>
          <p:nvPr>
            <p:ph type="ftr" sz="quarter" idx="10"/>
          </p:nvPr>
        </p:nvSpPr>
        <p:spPr>
          <a:ln/>
        </p:spPr>
        <p:txBody>
          <a:bodyPr/>
          <a:lstStyle>
            <a:lvl1pPr>
              <a:defRPr/>
            </a:lvl1pPr>
          </a:lstStyle>
          <a:p>
            <a:pPr>
              <a:defRPr/>
            </a:pPr>
            <a:endParaRPr lang="de-DE"/>
          </a:p>
        </p:txBody>
      </p:sp>
      <p:sp>
        <p:nvSpPr>
          <p:cNvPr id="5" name="Rectangle 6"/>
          <p:cNvSpPr>
            <a:spLocks noGrp="1" noChangeArrowheads="1"/>
          </p:cNvSpPr>
          <p:nvPr>
            <p:ph type="sldNum" sz="quarter" idx="11"/>
          </p:nvPr>
        </p:nvSpPr>
        <p:spPr>
          <a:ln/>
        </p:spPr>
        <p:txBody>
          <a:bodyPr/>
          <a:lstStyle>
            <a:lvl1pPr>
              <a:defRPr/>
            </a:lvl1pPr>
          </a:lstStyle>
          <a:p>
            <a:pPr>
              <a:defRPr/>
            </a:pPr>
            <a:fld id="{91E90AC5-666C-47DA-9B8F-32F02CDD7438}" type="slidenum">
              <a:rPr lang="de-DE"/>
              <a:pPr>
                <a:defRPr/>
              </a:pPr>
              <a:t>‹Nr.›</a:t>
            </a:fld>
            <a:endParaRPr lang="de-DE"/>
          </a:p>
        </p:txBody>
      </p:sp>
      <p:sp>
        <p:nvSpPr>
          <p:cNvPr id="6" name="Rectangle 12"/>
          <p:cNvSpPr>
            <a:spLocks noGrp="1" noChangeArrowheads="1"/>
          </p:cNvSpPr>
          <p:nvPr>
            <p:ph type="dt" sz="half" idx="12"/>
          </p:nvPr>
        </p:nvSpPr>
        <p:spPr>
          <a:ln/>
        </p:spPr>
        <p:txBody>
          <a:bodyPr/>
          <a:lstStyle>
            <a:lvl1pPr>
              <a:defRPr/>
            </a:lvl1pPr>
          </a:lstStyle>
          <a:p>
            <a:pPr>
              <a:defRPr/>
            </a:pPr>
            <a:endParaRPr lang="de-AT"/>
          </a:p>
        </p:txBody>
      </p:sp>
    </p:spTree>
    <p:extLst>
      <p:ext uri="{BB962C8B-B14F-4D97-AF65-F5344CB8AC3E}">
        <p14:creationId xmlns:p14="http://schemas.microsoft.com/office/powerpoint/2010/main" val="1862811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reserve="1">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6635750" cy="1143000"/>
          </a:xfrm>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457200" y="1600200"/>
            <a:ext cx="4038600" cy="45259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quarter" idx="2"/>
          </p:nvPr>
        </p:nvSpPr>
        <p:spPr>
          <a:xfrm>
            <a:off x="4648200" y="1600200"/>
            <a:ext cx="4038600" cy="21859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Inhaltsplatzhalter 4"/>
          <p:cNvSpPr>
            <a:spLocks noGrp="1"/>
          </p:cNvSpPr>
          <p:nvPr>
            <p:ph sz="quarter" idx="3"/>
          </p:nvPr>
        </p:nvSpPr>
        <p:spPr>
          <a:xfrm>
            <a:off x="4648200" y="3938588"/>
            <a:ext cx="4038600" cy="218757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Rectangle 5"/>
          <p:cNvSpPr>
            <a:spLocks noGrp="1" noChangeArrowheads="1"/>
          </p:cNvSpPr>
          <p:nvPr>
            <p:ph type="ftr" sz="quarter" idx="10"/>
          </p:nvPr>
        </p:nvSpPr>
        <p:spPr>
          <a:ln/>
        </p:spPr>
        <p:txBody>
          <a:bodyPr/>
          <a:lstStyle>
            <a:lvl1pPr>
              <a:defRPr/>
            </a:lvl1pPr>
          </a:lstStyle>
          <a:p>
            <a:pPr>
              <a:defRPr/>
            </a:pPr>
            <a:endParaRPr lang="de-DE"/>
          </a:p>
        </p:txBody>
      </p:sp>
      <p:sp>
        <p:nvSpPr>
          <p:cNvPr id="7" name="Rectangle 6"/>
          <p:cNvSpPr>
            <a:spLocks noGrp="1" noChangeArrowheads="1"/>
          </p:cNvSpPr>
          <p:nvPr>
            <p:ph type="sldNum" sz="quarter" idx="11"/>
          </p:nvPr>
        </p:nvSpPr>
        <p:spPr>
          <a:ln/>
        </p:spPr>
        <p:txBody>
          <a:bodyPr/>
          <a:lstStyle>
            <a:lvl1pPr>
              <a:defRPr/>
            </a:lvl1pPr>
          </a:lstStyle>
          <a:p>
            <a:pPr>
              <a:defRPr/>
            </a:pPr>
            <a:fld id="{3423CCF5-9400-4C14-BC62-A741E93D4B5B}" type="slidenum">
              <a:rPr lang="de-DE"/>
              <a:pPr>
                <a:defRPr/>
              </a:pPr>
              <a:t>‹Nr.›</a:t>
            </a:fld>
            <a:endParaRPr lang="de-DE"/>
          </a:p>
        </p:txBody>
      </p:sp>
      <p:sp>
        <p:nvSpPr>
          <p:cNvPr id="8" name="Rectangle 12"/>
          <p:cNvSpPr>
            <a:spLocks noGrp="1" noChangeArrowheads="1"/>
          </p:cNvSpPr>
          <p:nvPr>
            <p:ph type="dt" sz="half" idx="12"/>
          </p:nvPr>
        </p:nvSpPr>
        <p:spPr>
          <a:ln/>
        </p:spPr>
        <p:txBody>
          <a:bodyPr/>
          <a:lstStyle>
            <a:lvl1pPr>
              <a:defRPr/>
            </a:lvl1pPr>
          </a:lstStyle>
          <a:p>
            <a:pPr>
              <a:defRPr/>
            </a:pPr>
            <a:endParaRPr lang="de-AT"/>
          </a:p>
        </p:txBody>
      </p:sp>
    </p:spTree>
    <p:extLst>
      <p:ext uri="{BB962C8B-B14F-4D97-AF65-F5344CB8AC3E}">
        <p14:creationId xmlns:p14="http://schemas.microsoft.com/office/powerpoint/2010/main" val="1040341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oliennummernplatzhalter 5"/>
          <p:cNvSpPr>
            <a:spLocks noGrp="1"/>
          </p:cNvSpPr>
          <p:nvPr>
            <p:ph type="sldNum" sz="quarter" idx="12"/>
          </p:nvPr>
        </p:nvSpPr>
        <p:spPr/>
        <p:txBody>
          <a:bodyPr/>
          <a:lstStyle>
            <a:lvl1pPr>
              <a:defRPr/>
            </a:lvl1pPr>
          </a:lstStyle>
          <a:p>
            <a:pPr>
              <a:defRPr/>
            </a:pPr>
            <a:fld id="{8EF86687-BCEF-4555-A441-4DAADF8D100C}" type="slidenum">
              <a:rPr lang="de-DE"/>
              <a:pPr>
                <a:defRPr/>
              </a:pPr>
              <a:t>‹Nr.›</a:t>
            </a:fld>
            <a:endParaRPr lang="de-DE"/>
          </a:p>
        </p:txBody>
      </p:sp>
    </p:spTree>
    <p:extLst>
      <p:ext uri="{BB962C8B-B14F-4D97-AF65-F5344CB8AC3E}">
        <p14:creationId xmlns:p14="http://schemas.microsoft.com/office/powerpoint/2010/main" val="112038208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a:xfrm>
            <a:off x="685800" y="2130425"/>
            <a:ext cx="7772400" cy="1470025"/>
          </a:xfrm>
        </p:spPr>
        <p:txBody>
          <a:bodyPr/>
          <a:lstStyle>
            <a:lvl1pPr>
              <a:defRPr/>
            </a:lvl1pPr>
          </a:lstStyle>
          <a:p>
            <a:pPr lvl="0"/>
            <a:r>
              <a:rPr lang="de-DE" altLang="de-DE" noProof="0" smtClean="0"/>
              <a:t>Titelmasterformat durch Klicken bearbeiten</a:t>
            </a:r>
            <a:endParaRPr lang="de-AT" altLang="de-DE" noProof="0" smtClean="0"/>
          </a:p>
        </p:txBody>
      </p:sp>
      <p:sp>
        <p:nvSpPr>
          <p:cNvPr id="3891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de-DE" altLang="de-DE" noProof="0" smtClean="0"/>
              <a:t>Formatvorlage des Untertitelmasters durch Klicken bearbeiten</a:t>
            </a:r>
            <a:endParaRPr lang="de-AT" altLang="de-DE" noProof="0" smtClean="0"/>
          </a:p>
        </p:txBody>
      </p:sp>
      <p:sp>
        <p:nvSpPr>
          <p:cNvPr id="38916" name="Rectangle 4"/>
          <p:cNvSpPr>
            <a:spLocks noGrp="1" noChangeArrowheads="1"/>
          </p:cNvSpPr>
          <p:nvPr>
            <p:ph type="dt" sz="half" idx="2"/>
          </p:nvPr>
        </p:nvSpPr>
        <p:spPr>
          <a:extLst>
            <a:ext uri="{91240B29-F687-4F45-9708-019B960494DF}">
              <a14:hiddenLine xmlns:a14="http://schemas.microsoft.com/office/drawing/2010/main" w="9525">
                <a:solidFill>
                  <a:schemeClr val="tx1"/>
                </a:solidFill>
                <a:miter lim="800000"/>
                <a:headEnd/>
                <a:tailEnd/>
              </a14:hiddenLine>
            </a:ext>
          </a:extLst>
        </p:spPr>
        <p:txBody>
          <a:bodyPr/>
          <a:lstStyle>
            <a:lvl1pPr algn="l">
              <a:defRPr sz="1200"/>
            </a:lvl1pPr>
          </a:lstStyle>
          <a:p>
            <a:r>
              <a:rPr lang="de-DE" altLang="de-DE" smtClean="0"/>
              <a:t>20131126, Berlin</a:t>
            </a:r>
            <a:endParaRPr lang="de-DE" altLang="de-DE"/>
          </a:p>
        </p:txBody>
      </p:sp>
      <p:sp>
        <p:nvSpPr>
          <p:cNvPr id="38917" name="Rectangle 5"/>
          <p:cNvSpPr>
            <a:spLocks noGrp="1" noChangeArrowheads="1"/>
          </p:cNvSpPr>
          <p:nvPr>
            <p:ph type="ftr" sz="quarter" idx="3"/>
          </p:nvPr>
        </p:nvSpPr>
        <p:spPr/>
        <p:txBody>
          <a:bodyPr/>
          <a:lstStyle>
            <a:lvl1pPr>
              <a:defRPr sz="1600"/>
            </a:lvl1pPr>
          </a:lstStyle>
          <a:p>
            <a:r>
              <a:rPr lang="de-DE" altLang="de-DE" smtClean="0"/>
              <a:t>EMART</a:t>
            </a:r>
            <a:endParaRPr lang="de-DE" altLang="de-DE"/>
          </a:p>
        </p:txBody>
      </p:sp>
      <p:sp>
        <p:nvSpPr>
          <p:cNvPr id="38918" name="Rectangle 6"/>
          <p:cNvSpPr>
            <a:spLocks noGrp="1" noChangeArrowheads="1"/>
          </p:cNvSpPr>
          <p:nvPr>
            <p:ph type="sldNum" sz="quarter" idx="4"/>
          </p:nvPr>
        </p:nvSpPr>
        <p:spPr/>
        <p:txBody>
          <a:bodyPr/>
          <a:lstStyle>
            <a:lvl1pPr>
              <a:defRPr sz="1600"/>
            </a:lvl1pPr>
          </a:lstStyle>
          <a:p>
            <a:fld id="{C4113303-3A3D-4027-88AF-9CED0C3E97E1}" type="slidenum">
              <a:rPr lang="de-DE" altLang="de-DE"/>
              <a:pPr/>
              <a:t>‹Nr.›</a:t>
            </a:fld>
            <a:endParaRPr lang="de-DE" altLang="de-DE"/>
          </a:p>
        </p:txBody>
      </p:sp>
      <p:pic>
        <p:nvPicPr>
          <p:cNvPr id="38919" name="Picture 7" descr="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750" y="404813"/>
            <a:ext cx="1079500" cy="817562"/>
          </a:xfrm>
          <a:prstGeom prst="rect">
            <a:avLst/>
          </a:prstGeom>
          <a:noFill/>
          <a:extLst>
            <a:ext uri="{909E8E84-426E-40DD-AFC4-6F175D3DCCD1}">
              <a14:hiddenFill xmlns:a14="http://schemas.microsoft.com/office/drawing/2010/main">
                <a:solidFill>
                  <a:srgbClr val="FFFFFF"/>
                </a:solidFill>
              </a14:hiddenFill>
            </a:ext>
          </a:extLst>
        </p:spPr>
      </p:pic>
      <p:pic>
        <p:nvPicPr>
          <p:cNvPr id="38920" name="Bild 7" descr="ALLGEMEIN_neu.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60513"/>
            <a:ext cx="9144000" cy="240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96200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Fußzeilenplatzhalter 3"/>
          <p:cNvSpPr>
            <a:spLocks noGrp="1"/>
          </p:cNvSpPr>
          <p:nvPr>
            <p:ph type="ftr" sz="quarter" idx="10"/>
          </p:nvPr>
        </p:nvSpPr>
        <p:spPr/>
        <p:txBody>
          <a:bodyPr/>
          <a:lstStyle>
            <a:lvl1pPr>
              <a:defRPr/>
            </a:lvl1pPr>
          </a:lstStyle>
          <a:p>
            <a:r>
              <a:rPr lang="de-DE" altLang="de-DE" smtClean="0"/>
              <a:t>EMART</a:t>
            </a:r>
            <a:endParaRPr lang="de-DE" altLang="de-DE"/>
          </a:p>
        </p:txBody>
      </p:sp>
      <p:sp>
        <p:nvSpPr>
          <p:cNvPr id="5" name="Foliennummernplatzhalter 4"/>
          <p:cNvSpPr>
            <a:spLocks noGrp="1"/>
          </p:cNvSpPr>
          <p:nvPr>
            <p:ph type="sldNum" sz="quarter" idx="11"/>
          </p:nvPr>
        </p:nvSpPr>
        <p:spPr/>
        <p:txBody>
          <a:bodyPr/>
          <a:lstStyle>
            <a:lvl1pPr>
              <a:defRPr/>
            </a:lvl1pPr>
          </a:lstStyle>
          <a:p>
            <a:fld id="{F52A035F-EEF4-48FA-BB8E-EAF47844B36C}" type="slidenum">
              <a:rPr lang="de-DE" altLang="de-DE"/>
              <a:pPr/>
              <a:t>‹Nr.›</a:t>
            </a:fld>
            <a:endParaRPr lang="de-DE" altLang="de-DE"/>
          </a:p>
        </p:txBody>
      </p:sp>
      <p:sp>
        <p:nvSpPr>
          <p:cNvPr id="6" name="Datumsplatzhalter 5"/>
          <p:cNvSpPr>
            <a:spLocks noGrp="1"/>
          </p:cNvSpPr>
          <p:nvPr>
            <p:ph type="dt" sz="half" idx="12"/>
          </p:nvPr>
        </p:nvSpPr>
        <p:spPr/>
        <p:txBody>
          <a:bodyPr/>
          <a:lstStyle>
            <a:lvl1pPr>
              <a:defRPr/>
            </a:lvl1pPr>
          </a:lstStyle>
          <a:p>
            <a:r>
              <a:rPr lang="de-DE" altLang="de-DE" smtClean="0"/>
              <a:t>20131126, Berlin</a:t>
            </a:r>
            <a:endParaRPr lang="de-AT" altLang="de-DE"/>
          </a:p>
        </p:txBody>
      </p:sp>
    </p:spTree>
    <p:extLst>
      <p:ext uri="{BB962C8B-B14F-4D97-AF65-F5344CB8AC3E}">
        <p14:creationId xmlns:p14="http://schemas.microsoft.com/office/powerpoint/2010/main" val="9706986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Fußzeilenplatzhalter 3"/>
          <p:cNvSpPr>
            <a:spLocks noGrp="1"/>
          </p:cNvSpPr>
          <p:nvPr>
            <p:ph type="ftr" sz="quarter" idx="10"/>
          </p:nvPr>
        </p:nvSpPr>
        <p:spPr/>
        <p:txBody>
          <a:bodyPr/>
          <a:lstStyle>
            <a:lvl1pPr>
              <a:defRPr/>
            </a:lvl1pPr>
          </a:lstStyle>
          <a:p>
            <a:r>
              <a:rPr lang="de-DE" altLang="de-DE" smtClean="0"/>
              <a:t>EMART</a:t>
            </a:r>
            <a:endParaRPr lang="de-DE" altLang="de-DE"/>
          </a:p>
        </p:txBody>
      </p:sp>
      <p:sp>
        <p:nvSpPr>
          <p:cNvPr id="5" name="Foliennummernplatzhalter 4"/>
          <p:cNvSpPr>
            <a:spLocks noGrp="1"/>
          </p:cNvSpPr>
          <p:nvPr>
            <p:ph type="sldNum" sz="quarter" idx="11"/>
          </p:nvPr>
        </p:nvSpPr>
        <p:spPr/>
        <p:txBody>
          <a:bodyPr/>
          <a:lstStyle>
            <a:lvl1pPr>
              <a:defRPr/>
            </a:lvl1pPr>
          </a:lstStyle>
          <a:p>
            <a:fld id="{8C11AFD4-C259-4E8B-A26B-82D4BDBDE51D}" type="slidenum">
              <a:rPr lang="de-DE" altLang="de-DE"/>
              <a:pPr/>
              <a:t>‹Nr.›</a:t>
            </a:fld>
            <a:endParaRPr lang="de-DE" altLang="de-DE"/>
          </a:p>
        </p:txBody>
      </p:sp>
      <p:sp>
        <p:nvSpPr>
          <p:cNvPr id="6" name="Datumsplatzhalter 5"/>
          <p:cNvSpPr>
            <a:spLocks noGrp="1"/>
          </p:cNvSpPr>
          <p:nvPr>
            <p:ph type="dt" sz="half" idx="12"/>
          </p:nvPr>
        </p:nvSpPr>
        <p:spPr/>
        <p:txBody>
          <a:bodyPr/>
          <a:lstStyle>
            <a:lvl1pPr>
              <a:defRPr/>
            </a:lvl1pPr>
          </a:lstStyle>
          <a:p>
            <a:r>
              <a:rPr lang="de-DE" altLang="de-DE" smtClean="0"/>
              <a:t>20131126, Berlin</a:t>
            </a:r>
            <a:endParaRPr lang="de-AT" altLang="de-DE"/>
          </a:p>
        </p:txBody>
      </p:sp>
    </p:spTree>
    <p:extLst>
      <p:ext uri="{BB962C8B-B14F-4D97-AF65-F5344CB8AC3E}">
        <p14:creationId xmlns:p14="http://schemas.microsoft.com/office/powerpoint/2010/main" val="8458866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Fußzeilenplatzhalter 4"/>
          <p:cNvSpPr>
            <a:spLocks noGrp="1"/>
          </p:cNvSpPr>
          <p:nvPr>
            <p:ph type="ftr" sz="quarter" idx="10"/>
          </p:nvPr>
        </p:nvSpPr>
        <p:spPr/>
        <p:txBody>
          <a:bodyPr/>
          <a:lstStyle>
            <a:lvl1pPr>
              <a:defRPr/>
            </a:lvl1pPr>
          </a:lstStyle>
          <a:p>
            <a:r>
              <a:rPr lang="de-DE" altLang="de-DE" smtClean="0"/>
              <a:t>EMART</a:t>
            </a:r>
            <a:endParaRPr lang="de-DE" altLang="de-DE"/>
          </a:p>
        </p:txBody>
      </p:sp>
      <p:sp>
        <p:nvSpPr>
          <p:cNvPr id="6" name="Foliennummernplatzhalter 5"/>
          <p:cNvSpPr>
            <a:spLocks noGrp="1"/>
          </p:cNvSpPr>
          <p:nvPr>
            <p:ph type="sldNum" sz="quarter" idx="11"/>
          </p:nvPr>
        </p:nvSpPr>
        <p:spPr/>
        <p:txBody>
          <a:bodyPr/>
          <a:lstStyle>
            <a:lvl1pPr>
              <a:defRPr/>
            </a:lvl1pPr>
          </a:lstStyle>
          <a:p>
            <a:fld id="{955AA3C5-282A-400D-AE5B-C630253703EE}" type="slidenum">
              <a:rPr lang="de-DE" altLang="de-DE"/>
              <a:pPr/>
              <a:t>‹Nr.›</a:t>
            </a:fld>
            <a:endParaRPr lang="de-DE" altLang="de-DE"/>
          </a:p>
        </p:txBody>
      </p:sp>
      <p:sp>
        <p:nvSpPr>
          <p:cNvPr id="7" name="Datumsplatzhalter 6"/>
          <p:cNvSpPr>
            <a:spLocks noGrp="1"/>
          </p:cNvSpPr>
          <p:nvPr>
            <p:ph type="dt" sz="half" idx="12"/>
          </p:nvPr>
        </p:nvSpPr>
        <p:spPr/>
        <p:txBody>
          <a:bodyPr/>
          <a:lstStyle>
            <a:lvl1pPr>
              <a:defRPr/>
            </a:lvl1pPr>
          </a:lstStyle>
          <a:p>
            <a:r>
              <a:rPr lang="de-DE" altLang="de-DE" smtClean="0"/>
              <a:t>20131126, Berlin</a:t>
            </a:r>
            <a:endParaRPr lang="de-AT" altLang="de-DE"/>
          </a:p>
        </p:txBody>
      </p:sp>
    </p:spTree>
    <p:extLst>
      <p:ext uri="{BB962C8B-B14F-4D97-AF65-F5344CB8AC3E}">
        <p14:creationId xmlns:p14="http://schemas.microsoft.com/office/powerpoint/2010/main" val="22640764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Fußzeilenplatzhalter 6"/>
          <p:cNvSpPr>
            <a:spLocks noGrp="1"/>
          </p:cNvSpPr>
          <p:nvPr>
            <p:ph type="ftr" sz="quarter" idx="10"/>
          </p:nvPr>
        </p:nvSpPr>
        <p:spPr/>
        <p:txBody>
          <a:bodyPr/>
          <a:lstStyle>
            <a:lvl1pPr>
              <a:defRPr/>
            </a:lvl1pPr>
          </a:lstStyle>
          <a:p>
            <a:r>
              <a:rPr lang="de-DE" altLang="de-DE" smtClean="0"/>
              <a:t>EMART</a:t>
            </a:r>
            <a:endParaRPr lang="de-DE" altLang="de-DE"/>
          </a:p>
        </p:txBody>
      </p:sp>
      <p:sp>
        <p:nvSpPr>
          <p:cNvPr id="8" name="Foliennummernplatzhalter 7"/>
          <p:cNvSpPr>
            <a:spLocks noGrp="1"/>
          </p:cNvSpPr>
          <p:nvPr>
            <p:ph type="sldNum" sz="quarter" idx="11"/>
          </p:nvPr>
        </p:nvSpPr>
        <p:spPr/>
        <p:txBody>
          <a:bodyPr/>
          <a:lstStyle>
            <a:lvl1pPr>
              <a:defRPr/>
            </a:lvl1pPr>
          </a:lstStyle>
          <a:p>
            <a:fld id="{8F886A46-421E-47AC-8684-31D1BABCEE43}" type="slidenum">
              <a:rPr lang="de-DE" altLang="de-DE"/>
              <a:pPr/>
              <a:t>‹Nr.›</a:t>
            </a:fld>
            <a:endParaRPr lang="de-DE" altLang="de-DE"/>
          </a:p>
        </p:txBody>
      </p:sp>
      <p:sp>
        <p:nvSpPr>
          <p:cNvPr id="9" name="Datumsplatzhalter 8"/>
          <p:cNvSpPr>
            <a:spLocks noGrp="1"/>
          </p:cNvSpPr>
          <p:nvPr>
            <p:ph type="dt" sz="half" idx="12"/>
          </p:nvPr>
        </p:nvSpPr>
        <p:spPr/>
        <p:txBody>
          <a:bodyPr/>
          <a:lstStyle>
            <a:lvl1pPr>
              <a:defRPr/>
            </a:lvl1pPr>
          </a:lstStyle>
          <a:p>
            <a:r>
              <a:rPr lang="de-DE" altLang="de-DE" smtClean="0"/>
              <a:t>20131126, Berlin</a:t>
            </a:r>
            <a:endParaRPr lang="de-AT" altLang="de-DE"/>
          </a:p>
        </p:txBody>
      </p:sp>
    </p:spTree>
    <p:extLst>
      <p:ext uri="{BB962C8B-B14F-4D97-AF65-F5344CB8AC3E}">
        <p14:creationId xmlns:p14="http://schemas.microsoft.com/office/powerpoint/2010/main" val="25747807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Fußzeilenplatzhalter 2"/>
          <p:cNvSpPr>
            <a:spLocks noGrp="1"/>
          </p:cNvSpPr>
          <p:nvPr>
            <p:ph type="ftr" sz="quarter" idx="10"/>
          </p:nvPr>
        </p:nvSpPr>
        <p:spPr/>
        <p:txBody>
          <a:bodyPr/>
          <a:lstStyle>
            <a:lvl1pPr>
              <a:defRPr/>
            </a:lvl1pPr>
          </a:lstStyle>
          <a:p>
            <a:r>
              <a:rPr lang="de-DE" altLang="de-DE" smtClean="0"/>
              <a:t>EMART</a:t>
            </a:r>
            <a:endParaRPr lang="de-DE" altLang="de-DE"/>
          </a:p>
        </p:txBody>
      </p:sp>
      <p:sp>
        <p:nvSpPr>
          <p:cNvPr id="4" name="Foliennummernplatzhalter 3"/>
          <p:cNvSpPr>
            <a:spLocks noGrp="1"/>
          </p:cNvSpPr>
          <p:nvPr>
            <p:ph type="sldNum" sz="quarter" idx="11"/>
          </p:nvPr>
        </p:nvSpPr>
        <p:spPr/>
        <p:txBody>
          <a:bodyPr/>
          <a:lstStyle>
            <a:lvl1pPr>
              <a:defRPr/>
            </a:lvl1pPr>
          </a:lstStyle>
          <a:p>
            <a:fld id="{BF99FC43-13D5-481D-849D-A7DD389F6F68}" type="slidenum">
              <a:rPr lang="de-DE" altLang="de-DE"/>
              <a:pPr/>
              <a:t>‹Nr.›</a:t>
            </a:fld>
            <a:endParaRPr lang="de-DE" altLang="de-DE"/>
          </a:p>
        </p:txBody>
      </p:sp>
      <p:sp>
        <p:nvSpPr>
          <p:cNvPr id="5" name="Datumsplatzhalter 4"/>
          <p:cNvSpPr>
            <a:spLocks noGrp="1"/>
          </p:cNvSpPr>
          <p:nvPr>
            <p:ph type="dt" sz="half" idx="12"/>
          </p:nvPr>
        </p:nvSpPr>
        <p:spPr/>
        <p:txBody>
          <a:bodyPr/>
          <a:lstStyle>
            <a:lvl1pPr>
              <a:defRPr/>
            </a:lvl1pPr>
          </a:lstStyle>
          <a:p>
            <a:r>
              <a:rPr lang="de-DE" altLang="de-DE" smtClean="0"/>
              <a:t>20131126, Berlin</a:t>
            </a:r>
            <a:endParaRPr lang="de-AT" altLang="de-DE"/>
          </a:p>
        </p:txBody>
      </p:sp>
    </p:spTree>
    <p:extLst>
      <p:ext uri="{BB962C8B-B14F-4D97-AF65-F5344CB8AC3E}">
        <p14:creationId xmlns:p14="http://schemas.microsoft.com/office/powerpoint/2010/main" val="34533140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lvl1pPr>
              <a:defRPr/>
            </a:lvl1pPr>
          </a:lstStyle>
          <a:p>
            <a:r>
              <a:rPr lang="de-DE" altLang="de-DE" smtClean="0"/>
              <a:t>EMART</a:t>
            </a:r>
            <a:endParaRPr lang="de-DE" altLang="de-DE"/>
          </a:p>
        </p:txBody>
      </p:sp>
      <p:sp>
        <p:nvSpPr>
          <p:cNvPr id="3" name="Foliennummernplatzhalter 2"/>
          <p:cNvSpPr>
            <a:spLocks noGrp="1"/>
          </p:cNvSpPr>
          <p:nvPr>
            <p:ph type="sldNum" sz="quarter" idx="11"/>
          </p:nvPr>
        </p:nvSpPr>
        <p:spPr/>
        <p:txBody>
          <a:bodyPr/>
          <a:lstStyle>
            <a:lvl1pPr>
              <a:defRPr/>
            </a:lvl1pPr>
          </a:lstStyle>
          <a:p>
            <a:fld id="{844A4B95-C9FF-42BB-B1C5-C41C2BA1E381}" type="slidenum">
              <a:rPr lang="de-DE" altLang="de-DE"/>
              <a:pPr/>
              <a:t>‹Nr.›</a:t>
            </a:fld>
            <a:endParaRPr lang="de-DE" altLang="de-DE"/>
          </a:p>
        </p:txBody>
      </p:sp>
      <p:sp>
        <p:nvSpPr>
          <p:cNvPr id="4" name="Datumsplatzhalter 3"/>
          <p:cNvSpPr>
            <a:spLocks noGrp="1"/>
          </p:cNvSpPr>
          <p:nvPr>
            <p:ph type="dt" sz="half" idx="12"/>
          </p:nvPr>
        </p:nvSpPr>
        <p:spPr/>
        <p:txBody>
          <a:bodyPr/>
          <a:lstStyle>
            <a:lvl1pPr>
              <a:defRPr/>
            </a:lvl1pPr>
          </a:lstStyle>
          <a:p>
            <a:r>
              <a:rPr lang="de-DE" altLang="de-DE" smtClean="0"/>
              <a:t>20131126, Berlin</a:t>
            </a:r>
            <a:endParaRPr lang="de-AT" altLang="de-DE"/>
          </a:p>
        </p:txBody>
      </p:sp>
    </p:spTree>
    <p:extLst>
      <p:ext uri="{BB962C8B-B14F-4D97-AF65-F5344CB8AC3E}">
        <p14:creationId xmlns:p14="http://schemas.microsoft.com/office/powerpoint/2010/main" val="13384576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Fußzeilenplatzhalter 4"/>
          <p:cNvSpPr>
            <a:spLocks noGrp="1"/>
          </p:cNvSpPr>
          <p:nvPr>
            <p:ph type="ftr" sz="quarter" idx="10"/>
          </p:nvPr>
        </p:nvSpPr>
        <p:spPr/>
        <p:txBody>
          <a:bodyPr/>
          <a:lstStyle>
            <a:lvl1pPr>
              <a:defRPr/>
            </a:lvl1pPr>
          </a:lstStyle>
          <a:p>
            <a:r>
              <a:rPr lang="de-DE" altLang="de-DE" smtClean="0"/>
              <a:t>EMART</a:t>
            </a:r>
            <a:endParaRPr lang="de-DE" altLang="de-DE"/>
          </a:p>
        </p:txBody>
      </p:sp>
      <p:sp>
        <p:nvSpPr>
          <p:cNvPr id="6" name="Foliennummernplatzhalter 5"/>
          <p:cNvSpPr>
            <a:spLocks noGrp="1"/>
          </p:cNvSpPr>
          <p:nvPr>
            <p:ph type="sldNum" sz="quarter" idx="11"/>
          </p:nvPr>
        </p:nvSpPr>
        <p:spPr/>
        <p:txBody>
          <a:bodyPr/>
          <a:lstStyle>
            <a:lvl1pPr>
              <a:defRPr/>
            </a:lvl1pPr>
          </a:lstStyle>
          <a:p>
            <a:fld id="{AF3BB740-173F-454C-906A-2982352EFB3F}" type="slidenum">
              <a:rPr lang="de-DE" altLang="de-DE"/>
              <a:pPr/>
              <a:t>‹Nr.›</a:t>
            </a:fld>
            <a:endParaRPr lang="de-DE" altLang="de-DE"/>
          </a:p>
        </p:txBody>
      </p:sp>
      <p:sp>
        <p:nvSpPr>
          <p:cNvPr id="7" name="Datumsplatzhalter 6"/>
          <p:cNvSpPr>
            <a:spLocks noGrp="1"/>
          </p:cNvSpPr>
          <p:nvPr>
            <p:ph type="dt" sz="half" idx="12"/>
          </p:nvPr>
        </p:nvSpPr>
        <p:spPr/>
        <p:txBody>
          <a:bodyPr/>
          <a:lstStyle>
            <a:lvl1pPr>
              <a:defRPr/>
            </a:lvl1pPr>
          </a:lstStyle>
          <a:p>
            <a:r>
              <a:rPr lang="de-DE" altLang="de-DE" smtClean="0"/>
              <a:t>20131126, Berlin</a:t>
            </a:r>
            <a:endParaRPr lang="de-AT" altLang="de-DE"/>
          </a:p>
        </p:txBody>
      </p:sp>
    </p:spTree>
    <p:extLst>
      <p:ext uri="{BB962C8B-B14F-4D97-AF65-F5344CB8AC3E}">
        <p14:creationId xmlns:p14="http://schemas.microsoft.com/office/powerpoint/2010/main" val="1513241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AT"/>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Fußzeilenplatzhalter 4"/>
          <p:cNvSpPr>
            <a:spLocks noGrp="1"/>
          </p:cNvSpPr>
          <p:nvPr>
            <p:ph type="ftr" sz="quarter" idx="10"/>
          </p:nvPr>
        </p:nvSpPr>
        <p:spPr/>
        <p:txBody>
          <a:bodyPr/>
          <a:lstStyle>
            <a:lvl1pPr>
              <a:defRPr/>
            </a:lvl1pPr>
          </a:lstStyle>
          <a:p>
            <a:r>
              <a:rPr lang="de-DE" altLang="de-DE" smtClean="0"/>
              <a:t>EMART</a:t>
            </a:r>
            <a:endParaRPr lang="de-DE" altLang="de-DE"/>
          </a:p>
        </p:txBody>
      </p:sp>
      <p:sp>
        <p:nvSpPr>
          <p:cNvPr id="6" name="Foliennummernplatzhalter 5"/>
          <p:cNvSpPr>
            <a:spLocks noGrp="1"/>
          </p:cNvSpPr>
          <p:nvPr>
            <p:ph type="sldNum" sz="quarter" idx="11"/>
          </p:nvPr>
        </p:nvSpPr>
        <p:spPr/>
        <p:txBody>
          <a:bodyPr/>
          <a:lstStyle>
            <a:lvl1pPr>
              <a:defRPr/>
            </a:lvl1pPr>
          </a:lstStyle>
          <a:p>
            <a:fld id="{F0331833-11AD-482F-B805-64A72A3DCCB1}" type="slidenum">
              <a:rPr lang="de-DE" altLang="de-DE"/>
              <a:pPr/>
              <a:t>‹Nr.›</a:t>
            </a:fld>
            <a:endParaRPr lang="de-DE" altLang="de-DE"/>
          </a:p>
        </p:txBody>
      </p:sp>
      <p:sp>
        <p:nvSpPr>
          <p:cNvPr id="7" name="Datumsplatzhalter 6"/>
          <p:cNvSpPr>
            <a:spLocks noGrp="1"/>
          </p:cNvSpPr>
          <p:nvPr>
            <p:ph type="dt" sz="half" idx="12"/>
          </p:nvPr>
        </p:nvSpPr>
        <p:spPr/>
        <p:txBody>
          <a:bodyPr/>
          <a:lstStyle>
            <a:lvl1pPr>
              <a:defRPr/>
            </a:lvl1pPr>
          </a:lstStyle>
          <a:p>
            <a:r>
              <a:rPr lang="de-DE" altLang="de-DE" smtClean="0"/>
              <a:t>20131126, Berlin</a:t>
            </a:r>
            <a:endParaRPr lang="de-AT" altLang="de-DE"/>
          </a:p>
        </p:txBody>
      </p:sp>
    </p:spTree>
    <p:extLst>
      <p:ext uri="{BB962C8B-B14F-4D97-AF65-F5344CB8AC3E}">
        <p14:creationId xmlns:p14="http://schemas.microsoft.com/office/powerpoint/2010/main" val="18133207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Fußzeilenplatzhalter 3"/>
          <p:cNvSpPr>
            <a:spLocks noGrp="1"/>
          </p:cNvSpPr>
          <p:nvPr>
            <p:ph type="ftr" sz="quarter" idx="10"/>
          </p:nvPr>
        </p:nvSpPr>
        <p:spPr/>
        <p:txBody>
          <a:bodyPr/>
          <a:lstStyle>
            <a:lvl1pPr>
              <a:defRPr/>
            </a:lvl1pPr>
          </a:lstStyle>
          <a:p>
            <a:r>
              <a:rPr lang="de-DE" altLang="de-DE" smtClean="0"/>
              <a:t>EMART</a:t>
            </a:r>
            <a:endParaRPr lang="de-DE" altLang="de-DE"/>
          </a:p>
        </p:txBody>
      </p:sp>
      <p:sp>
        <p:nvSpPr>
          <p:cNvPr id="5" name="Foliennummernplatzhalter 4"/>
          <p:cNvSpPr>
            <a:spLocks noGrp="1"/>
          </p:cNvSpPr>
          <p:nvPr>
            <p:ph type="sldNum" sz="quarter" idx="11"/>
          </p:nvPr>
        </p:nvSpPr>
        <p:spPr/>
        <p:txBody>
          <a:bodyPr/>
          <a:lstStyle>
            <a:lvl1pPr>
              <a:defRPr/>
            </a:lvl1pPr>
          </a:lstStyle>
          <a:p>
            <a:fld id="{A523CBDD-9F44-4CE9-899E-71810B7119CC}" type="slidenum">
              <a:rPr lang="de-DE" altLang="de-DE"/>
              <a:pPr/>
              <a:t>‹Nr.›</a:t>
            </a:fld>
            <a:endParaRPr lang="de-DE" altLang="de-DE"/>
          </a:p>
        </p:txBody>
      </p:sp>
      <p:sp>
        <p:nvSpPr>
          <p:cNvPr id="6" name="Datumsplatzhalter 5"/>
          <p:cNvSpPr>
            <a:spLocks noGrp="1"/>
          </p:cNvSpPr>
          <p:nvPr>
            <p:ph type="dt" sz="half" idx="12"/>
          </p:nvPr>
        </p:nvSpPr>
        <p:spPr/>
        <p:txBody>
          <a:bodyPr/>
          <a:lstStyle>
            <a:lvl1pPr>
              <a:defRPr/>
            </a:lvl1pPr>
          </a:lstStyle>
          <a:p>
            <a:r>
              <a:rPr lang="de-DE" altLang="de-DE" smtClean="0"/>
              <a:t>20131126, Berlin</a:t>
            </a:r>
            <a:endParaRPr lang="de-AT" altLang="de-DE"/>
          </a:p>
        </p:txBody>
      </p:sp>
    </p:spTree>
    <p:extLst>
      <p:ext uri="{BB962C8B-B14F-4D97-AF65-F5344CB8AC3E}">
        <p14:creationId xmlns:p14="http://schemas.microsoft.com/office/powerpoint/2010/main" val="918981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extLst>
      <p:ext uri="{BB962C8B-B14F-4D97-AF65-F5344CB8AC3E}">
        <p14:creationId xmlns:p14="http://schemas.microsoft.com/office/powerpoint/2010/main" val="4219306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Fußzeilenplatzhalter 3"/>
          <p:cNvSpPr>
            <a:spLocks noGrp="1"/>
          </p:cNvSpPr>
          <p:nvPr>
            <p:ph type="ftr" sz="quarter" idx="10"/>
          </p:nvPr>
        </p:nvSpPr>
        <p:spPr/>
        <p:txBody>
          <a:bodyPr/>
          <a:lstStyle>
            <a:lvl1pPr>
              <a:defRPr/>
            </a:lvl1pPr>
          </a:lstStyle>
          <a:p>
            <a:r>
              <a:rPr lang="de-DE" altLang="de-DE" smtClean="0"/>
              <a:t>EMART</a:t>
            </a:r>
            <a:endParaRPr lang="de-DE" altLang="de-DE"/>
          </a:p>
        </p:txBody>
      </p:sp>
      <p:sp>
        <p:nvSpPr>
          <p:cNvPr id="5" name="Foliennummernplatzhalter 4"/>
          <p:cNvSpPr>
            <a:spLocks noGrp="1"/>
          </p:cNvSpPr>
          <p:nvPr>
            <p:ph type="sldNum" sz="quarter" idx="11"/>
          </p:nvPr>
        </p:nvSpPr>
        <p:spPr/>
        <p:txBody>
          <a:bodyPr/>
          <a:lstStyle>
            <a:lvl1pPr>
              <a:defRPr/>
            </a:lvl1pPr>
          </a:lstStyle>
          <a:p>
            <a:fld id="{B8B57999-4F93-44EF-9D05-513F7F901144}" type="slidenum">
              <a:rPr lang="de-DE" altLang="de-DE"/>
              <a:pPr/>
              <a:t>‹Nr.›</a:t>
            </a:fld>
            <a:endParaRPr lang="de-DE" altLang="de-DE"/>
          </a:p>
        </p:txBody>
      </p:sp>
      <p:sp>
        <p:nvSpPr>
          <p:cNvPr id="6" name="Datumsplatzhalter 5"/>
          <p:cNvSpPr>
            <a:spLocks noGrp="1"/>
          </p:cNvSpPr>
          <p:nvPr>
            <p:ph type="dt" sz="half" idx="12"/>
          </p:nvPr>
        </p:nvSpPr>
        <p:spPr/>
        <p:txBody>
          <a:bodyPr/>
          <a:lstStyle>
            <a:lvl1pPr>
              <a:defRPr/>
            </a:lvl1pPr>
          </a:lstStyle>
          <a:p>
            <a:r>
              <a:rPr lang="de-DE" altLang="de-DE" smtClean="0"/>
              <a:t>20131126, Berlin</a:t>
            </a:r>
            <a:endParaRPr lang="de-AT" altLang="de-DE"/>
          </a:p>
        </p:txBody>
      </p:sp>
    </p:spTree>
    <p:extLst>
      <p:ext uri="{BB962C8B-B14F-4D97-AF65-F5344CB8AC3E}">
        <p14:creationId xmlns:p14="http://schemas.microsoft.com/office/powerpoint/2010/main" val="13680113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4098" name="Picture 2" descr="titel_gas_ne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4313"/>
            <a:ext cx="9144000" cy="2413000"/>
          </a:xfrm>
          <a:prstGeom prst="rect">
            <a:avLst/>
          </a:prstGeom>
          <a:noFill/>
          <a:extLst>
            <a:ext uri="{909E8E84-426E-40DD-AFC4-6F175D3DCCD1}">
              <a14:hiddenFill xmlns:a14="http://schemas.microsoft.com/office/drawing/2010/main">
                <a:solidFill>
                  <a:srgbClr val="FFFFFF"/>
                </a:solidFill>
              </a14:hiddenFill>
            </a:ext>
          </a:extLst>
        </p:spPr>
      </p:pic>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sz="2300" b="1"/>
            </a:lvl1pPr>
          </a:lstStyle>
          <a:p>
            <a:pPr lvl="0"/>
            <a:r>
              <a:rPr lang="de-DE" noProof="0" smtClean="0"/>
              <a:t>Formatvorlage des Untertitelmasters durch Klicken bearbeiten</a:t>
            </a:r>
          </a:p>
        </p:txBody>
      </p:sp>
      <p:sp>
        <p:nvSpPr>
          <p:cNvPr id="4100" name="Rectangle 4"/>
          <p:cNvSpPr>
            <a:spLocks noGrp="1" noChangeArrowheads="1"/>
          </p:cNvSpPr>
          <p:nvPr>
            <p:ph type="dt" sz="half" idx="2"/>
          </p:nvPr>
        </p:nvSpPr>
        <p:spPr/>
        <p:txBody>
          <a:bodyPr/>
          <a:lstStyle>
            <a:lvl1pPr>
              <a:defRPr/>
            </a:lvl1pPr>
          </a:lstStyle>
          <a:p>
            <a:r>
              <a:rPr lang="de-DE" smtClean="0"/>
              <a:t>20131118, Vienna</a:t>
            </a:r>
            <a:endParaRPr lang="de-DE"/>
          </a:p>
        </p:txBody>
      </p:sp>
      <p:sp>
        <p:nvSpPr>
          <p:cNvPr id="4101" name="Rectangle 5"/>
          <p:cNvSpPr>
            <a:spLocks noGrp="1" noChangeArrowheads="1"/>
          </p:cNvSpPr>
          <p:nvPr>
            <p:ph type="ftr" sz="quarter" idx="3"/>
          </p:nvPr>
        </p:nvSpPr>
        <p:spPr/>
        <p:txBody>
          <a:bodyPr/>
          <a:lstStyle>
            <a:lvl1pPr>
              <a:defRPr/>
            </a:lvl1pPr>
          </a:lstStyle>
          <a:p>
            <a:r>
              <a:rPr lang="de-DE" smtClean="0"/>
              <a:t>2nd Europaen Gas Trading Forum</a:t>
            </a:r>
            <a:endParaRPr lang="de-DE"/>
          </a:p>
        </p:txBody>
      </p:sp>
      <p:sp>
        <p:nvSpPr>
          <p:cNvPr id="4102" name="Rectangle 6"/>
          <p:cNvSpPr>
            <a:spLocks noGrp="1" noChangeArrowheads="1"/>
          </p:cNvSpPr>
          <p:nvPr>
            <p:ph type="sldNum" sz="quarter" idx="4"/>
          </p:nvPr>
        </p:nvSpPr>
        <p:spPr/>
        <p:txBody>
          <a:bodyPr/>
          <a:lstStyle>
            <a:lvl1pPr>
              <a:defRPr/>
            </a:lvl1pPr>
          </a:lstStyle>
          <a:p>
            <a:fld id="{BC9D0BF1-D833-459C-9996-0230ECE02135}" type="slidenum">
              <a:rPr lang="de-DE"/>
              <a:pPr/>
              <a:t>‹Nr.›</a:t>
            </a:fld>
            <a:endParaRPr lang="de-DE"/>
          </a:p>
        </p:txBody>
      </p:sp>
      <p:pic>
        <p:nvPicPr>
          <p:cNvPr id="4106" name="Picture 10" descr="Logo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750" y="404813"/>
            <a:ext cx="1079500" cy="817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57590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lvl1pPr>
              <a:defRPr/>
            </a:lvl1pPr>
          </a:lstStyle>
          <a:p>
            <a:r>
              <a:rPr lang="de-DE" smtClean="0"/>
              <a:t>20131118, Vienna</a:t>
            </a:r>
            <a:endParaRPr lang="de-DE"/>
          </a:p>
        </p:txBody>
      </p:sp>
      <p:sp>
        <p:nvSpPr>
          <p:cNvPr id="5" name="Fußzeilenplatzhalter 4"/>
          <p:cNvSpPr>
            <a:spLocks noGrp="1"/>
          </p:cNvSpPr>
          <p:nvPr>
            <p:ph type="ftr" sz="quarter" idx="11"/>
          </p:nvPr>
        </p:nvSpPr>
        <p:spPr/>
        <p:txBody>
          <a:bodyPr/>
          <a:lstStyle>
            <a:lvl1pPr>
              <a:defRPr/>
            </a:lvl1pPr>
          </a:lstStyle>
          <a:p>
            <a:r>
              <a:rPr lang="de-DE" smtClean="0"/>
              <a:t>2nd Europaen Gas Trading Forum</a:t>
            </a:r>
            <a:endParaRPr lang="de-DE"/>
          </a:p>
        </p:txBody>
      </p:sp>
      <p:sp>
        <p:nvSpPr>
          <p:cNvPr id="6" name="Foliennummernplatzhalter 5"/>
          <p:cNvSpPr>
            <a:spLocks noGrp="1"/>
          </p:cNvSpPr>
          <p:nvPr>
            <p:ph type="sldNum" sz="quarter" idx="12"/>
          </p:nvPr>
        </p:nvSpPr>
        <p:spPr/>
        <p:txBody>
          <a:bodyPr/>
          <a:lstStyle>
            <a:lvl1pPr>
              <a:defRPr/>
            </a:lvl1pPr>
          </a:lstStyle>
          <a:p>
            <a:fld id="{9589365F-B9D2-4668-A3CB-3DB95270DFD7}" type="slidenum">
              <a:rPr lang="de-DE"/>
              <a:pPr/>
              <a:t>‹Nr.›</a:t>
            </a:fld>
            <a:endParaRPr lang="de-DE"/>
          </a:p>
        </p:txBody>
      </p:sp>
    </p:spTree>
    <p:extLst>
      <p:ext uri="{BB962C8B-B14F-4D97-AF65-F5344CB8AC3E}">
        <p14:creationId xmlns:p14="http://schemas.microsoft.com/office/powerpoint/2010/main" val="8978293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r>
              <a:rPr lang="de-DE" smtClean="0"/>
              <a:t>20131118, Vienna</a:t>
            </a:r>
            <a:endParaRPr lang="de-DE"/>
          </a:p>
        </p:txBody>
      </p:sp>
      <p:sp>
        <p:nvSpPr>
          <p:cNvPr id="5" name="Fußzeilenplatzhalter 4"/>
          <p:cNvSpPr>
            <a:spLocks noGrp="1"/>
          </p:cNvSpPr>
          <p:nvPr>
            <p:ph type="ftr" sz="quarter" idx="11"/>
          </p:nvPr>
        </p:nvSpPr>
        <p:spPr/>
        <p:txBody>
          <a:bodyPr/>
          <a:lstStyle>
            <a:lvl1pPr>
              <a:defRPr/>
            </a:lvl1pPr>
          </a:lstStyle>
          <a:p>
            <a:r>
              <a:rPr lang="de-DE" smtClean="0"/>
              <a:t>2nd Europaen Gas Trading Forum</a:t>
            </a:r>
            <a:endParaRPr lang="de-DE"/>
          </a:p>
        </p:txBody>
      </p:sp>
      <p:sp>
        <p:nvSpPr>
          <p:cNvPr id="6" name="Foliennummernplatzhalter 5"/>
          <p:cNvSpPr>
            <a:spLocks noGrp="1"/>
          </p:cNvSpPr>
          <p:nvPr>
            <p:ph type="sldNum" sz="quarter" idx="12"/>
          </p:nvPr>
        </p:nvSpPr>
        <p:spPr/>
        <p:txBody>
          <a:bodyPr/>
          <a:lstStyle>
            <a:lvl1pPr>
              <a:defRPr/>
            </a:lvl1pPr>
          </a:lstStyle>
          <a:p>
            <a:fld id="{D7A17B84-3899-4323-B90D-B74E049D0C23}" type="slidenum">
              <a:rPr lang="de-DE"/>
              <a:pPr/>
              <a:t>‹Nr.›</a:t>
            </a:fld>
            <a:endParaRPr lang="de-DE"/>
          </a:p>
        </p:txBody>
      </p:sp>
    </p:spTree>
    <p:extLst>
      <p:ext uri="{BB962C8B-B14F-4D97-AF65-F5344CB8AC3E}">
        <p14:creationId xmlns:p14="http://schemas.microsoft.com/office/powerpoint/2010/main" val="31491366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Datumsplatzhalter 4"/>
          <p:cNvSpPr>
            <a:spLocks noGrp="1"/>
          </p:cNvSpPr>
          <p:nvPr>
            <p:ph type="dt" sz="half" idx="10"/>
          </p:nvPr>
        </p:nvSpPr>
        <p:spPr/>
        <p:txBody>
          <a:bodyPr/>
          <a:lstStyle>
            <a:lvl1pPr>
              <a:defRPr/>
            </a:lvl1pPr>
          </a:lstStyle>
          <a:p>
            <a:r>
              <a:rPr lang="de-DE" smtClean="0"/>
              <a:t>20131118, Vienna</a:t>
            </a:r>
            <a:endParaRPr lang="de-DE"/>
          </a:p>
        </p:txBody>
      </p:sp>
      <p:sp>
        <p:nvSpPr>
          <p:cNvPr id="6" name="Fußzeilenplatzhalter 5"/>
          <p:cNvSpPr>
            <a:spLocks noGrp="1"/>
          </p:cNvSpPr>
          <p:nvPr>
            <p:ph type="ftr" sz="quarter" idx="11"/>
          </p:nvPr>
        </p:nvSpPr>
        <p:spPr/>
        <p:txBody>
          <a:bodyPr/>
          <a:lstStyle>
            <a:lvl1pPr>
              <a:defRPr/>
            </a:lvl1pPr>
          </a:lstStyle>
          <a:p>
            <a:r>
              <a:rPr lang="de-DE" smtClean="0"/>
              <a:t>2nd Europaen Gas Trading Forum</a:t>
            </a:r>
            <a:endParaRPr lang="de-DE"/>
          </a:p>
        </p:txBody>
      </p:sp>
      <p:sp>
        <p:nvSpPr>
          <p:cNvPr id="7" name="Foliennummernplatzhalter 6"/>
          <p:cNvSpPr>
            <a:spLocks noGrp="1"/>
          </p:cNvSpPr>
          <p:nvPr>
            <p:ph type="sldNum" sz="quarter" idx="12"/>
          </p:nvPr>
        </p:nvSpPr>
        <p:spPr/>
        <p:txBody>
          <a:bodyPr/>
          <a:lstStyle>
            <a:lvl1pPr>
              <a:defRPr/>
            </a:lvl1pPr>
          </a:lstStyle>
          <a:p>
            <a:fld id="{4DFF51EF-2E13-49E8-BDCE-22DD615BAADB}" type="slidenum">
              <a:rPr lang="de-DE"/>
              <a:pPr/>
              <a:t>‹Nr.›</a:t>
            </a:fld>
            <a:endParaRPr lang="de-DE"/>
          </a:p>
        </p:txBody>
      </p:sp>
    </p:spTree>
    <p:extLst>
      <p:ext uri="{BB962C8B-B14F-4D97-AF65-F5344CB8AC3E}">
        <p14:creationId xmlns:p14="http://schemas.microsoft.com/office/powerpoint/2010/main" val="11984633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Datumsplatzhalter 6"/>
          <p:cNvSpPr>
            <a:spLocks noGrp="1"/>
          </p:cNvSpPr>
          <p:nvPr>
            <p:ph type="dt" sz="half" idx="10"/>
          </p:nvPr>
        </p:nvSpPr>
        <p:spPr/>
        <p:txBody>
          <a:bodyPr/>
          <a:lstStyle>
            <a:lvl1pPr>
              <a:defRPr/>
            </a:lvl1pPr>
          </a:lstStyle>
          <a:p>
            <a:r>
              <a:rPr lang="de-DE" smtClean="0"/>
              <a:t>20131118, Vienna</a:t>
            </a:r>
            <a:endParaRPr lang="de-DE"/>
          </a:p>
        </p:txBody>
      </p:sp>
      <p:sp>
        <p:nvSpPr>
          <p:cNvPr id="8" name="Fußzeilenplatzhalter 7"/>
          <p:cNvSpPr>
            <a:spLocks noGrp="1"/>
          </p:cNvSpPr>
          <p:nvPr>
            <p:ph type="ftr" sz="quarter" idx="11"/>
          </p:nvPr>
        </p:nvSpPr>
        <p:spPr/>
        <p:txBody>
          <a:bodyPr/>
          <a:lstStyle>
            <a:lvl1pPr>
              <a:defRPr/>
            </a:lvl1pPr>
          </a:lstStyle>
          <a:p>
            <a:r>
              <a:rPr lang="de-DE" smtClean="0"/>
              <a:t>2nd Europaen Gas Trading Forum</a:t>
            </a:r>
            <a:endParaRPr lang="de-DE"/>
          </a:p>
        </p:txBody>
      </p:sp>
      <p:sp>
        <p:nvSpPr>
          <p:cNvPr id="9" name="Foliennummernplatzhalter 8"/>
          <p:cNvSpPr>
            <a:spLocks noGrp="1"/>
          </p:cNvSpPr>
          <p:nvPr>
            <p:ph type="sldNum" sz="quarter" idx="12"/>
          </p:nvPr>
        </p:nvSpPr>
        <p:spPr/>
        <p:txBody>
          <a:bodyPr/>
          <a:lstStyle>
            <a:lvl1pPr>
              <a:defRPr/>
            </a:lvl1pPr>
          </a:lstStyle>
          <a:p>
            <a:fld id="{4B59B834-820B-484E-960A-B9843F519411}" type="slidenum">
              <a:rPr lang="de-DE"/>
              <a:pPr/>
              <a:t>‹Nr.›</a:t>
            </a:fld>
            <a:endParaRPr lang="de-DE"/>
          </a:p>
        </p:txBody>
      </p:sp>
    </p:spTree>
    <p:extLst>
      <p:ext uri="{BB962C8B-B14F-4D97-AF65-F5344CB8AC3E}">
        <p14:creationId xmlns:p14="http://schemas.microsoft.com/office/powerpoint/2010/main" val="37579692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Datumsplatzhalter 2"/>
          <p:cNvSpPr>
            <a:spLocks noGrp="1"/>
          </p:cNvSpPr>
          <p:nvPr>
            <p:ph type="dt" sz="half" idx="10"/>
          </p:nvPr>
        </p:nvSpPr>
        <p:spPr/>
        <p:txBody>
          <a:bodyPr/>
          <a:lstStyle>
            <a:lvl1pPr>
              <a:defRPr/>
            </a:lvl1pPr>
          </a:lstStyle>
          <a:p>
            <a:r>
              <a:rPr lang="de-DE" smtClean="0"/>
              <a:t>20131118, Vienna</a:t>
            </a:r>
            <a:endParaRPr lang="de-DE"/>
          </a:p>
        </p:txBody>
      </p:sp>
      <p:sp>
        <p:nvSpPr>
          <p:cNvPr id="4" name="Fußzeilenplatzhalter 3"/>
          <p:cNvSpPr>
            <a:spLocks noGrp="1"/>
          </p:cNvSpPr>
          <p:nvPr>
            <p:ph type="ftr" sz="quarter" idx="11"/>
          </p:nvPr>
        </p:nvSpPr>
        <p:spPr/>
        <p:txBody>
          <a:bodyPr/>
          <a:lstStyle>
            <a:lvl1pPr>
              <a:defRPr/>
            </a:lvl1pPr>
          </a:lstStyle>
          <a:p>
            <a:r>
              <a:rPr lang="de-DE" smtClean="0"/>
              <a:t>2nd Europaen Gas Trading Forum</a:t>
            </a:r>
            <a:endParaRPr lang="de-DE"/>
          </a:p>
        </p:txBody>
      </p:sp>
      <p:sp>
        <p:nvSpPr>
          <p:cNvPr id="5" name="Foliennummernplatzhalter 4"/>
          <p:cNvSpPr>
            <a:spLocks noGrp="1"/>
          </p:cNvSpPr>
          <p:nvPr>
            <p:ph type="sldNum" sz="quarter" idx="12"/>
          </p:nvPr>
        </p:nvSpPr>
        <p:spPr/>
        <p:txBody>
          <a:bodyPr/>
          <a:lstStyle>
            <a:lvl1pPr>
              <a:defRPr/>
            </a:lvl1pPr>
          </a:lstStyle>
          <a:p>
            <a:fld id="{73A5AE16-094F-4EBF-8EAA-CED67DA75962}" type="slidenum">
              <a:rPr lang="de-DE"/>
              <a:pPr/>
              <a:t>‹Nr.›</a:t>
            </a:fld>
            <a:endParaRPr lang="de-DE"/>
          </a:p>
        </p:txBody>
      </p:sp>
    </p:spTree>
    <p:extLst>
      <p:ext uri="{BB962C8B-B14F-4D97-AF65-F5344CB8AC3E}">
        <p14:creationId xmlns:p14="http://schemas.microsoft.com/office/powerpoint/2010/main" val="39502414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r>
              <a:rPr lang="de-DE" smtClean="0"/>
              <a:t>20131118, Vienna</a:t>
            </a:r>
            <a:endParaRPr lang="de-DE"/>
          </a:p>
        </p:txBody>
      </p:sp>
      <p:sp>
        <p:nvSpPr>
          <p:cNvPr id="3" name="Fußzeilenplatzhalter 2"/>
          <p:cNvSpPr>
            <a:spLocks noGrp="1"/>
          </p:cNvSpPr>
          <p:nvPr>
            <p:ph type="ftr" sz="quarter" idx="11"/>
          </p:nvPr>
        </p:nvSpPr>
        <p:spPr/>
        <p:txBody>
          <a:bodyPr/>
          <a:lstStyle>
            <a:lvl1pPr>
              <a:defRPr/>
            </a:lvl1pPr>
          </a:lstStyle>
          <a:p>
            <a:r>
              <a:rPr lang="de-DE" smtClean="0"/>
              <a:t>2nd Europaen Gas Trading Forum</a:t>
            </a:r>
            <a:endParaRPr lang="de-DE"/>
          </a:p>
        </p:txBody>
      </p:sp>
      <p:sp>
        <p:nvSpPr>
          <p:cNvPr id="4" name="Foliennummernplatzhalter 3"/>
          <p:cNvSpPr>
            <a:spLocks noGrp="1"/>
          </p:cNvSpPr>
          <p:nvPr>
            <p:ph type="sldNum" sz="quarter" idx="12"/>
          </p:nvPr>
        </p:nvSpPr>
        <p:spPr/>
        <p:txBody>
          <a:bodyPr/>
          <a:lstStyle>
            <a:lvl1pPr>
              <a:defRPr/>
            </a:lvl1pPr>
          </a:lstStyle>
          <a:p>
            <a:fld id="{5525741D-1D6E-4B6F-80BF-1B54A338BC1F}" type="slidenum">
              <a:rPr lang="de-DE"/>
              <a:pPr/>
              <a:t>‹Nr.›</a:t>
            </a:fld>
            <a:endParaRPr lang="de-DE"/>
          </a:p>
        </p:txBody>
      </p:sp>
    </p:spTree>
    <p:extLst>
      <p:ext uri="{BB962C8B-B14F-4D97-AF65-F5344CB8AC3E}">
        <p14:creationId xmlns:p14="http://schemas.microsoft.com/office/powerpoint/2010/main" val="30073539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r>
              <a:rPr lang="de-DE" smtClean="0"/>
              <a:t>20131118, Vienna</a:t>
            </a:r>
            <a:endParaRPr lang="de-DE"/>
          </a:p>
        </p:txBody>
      </p:sp>
      <p:sp>
        <p:nvSpPr>
          <p:cNvPr id="6" name="Fußzeilenplatzhalter 5"/>
          <p:cNvSpPr>
            <a:spLocks noGrp="1"/>
          </p:cNvSpPr>
          <p:nvPr>
            <p:ph type="ftr" sz="quarter" idx="11"/>
          </p:nvPr>
        </p:nvSpPr>
        <p:spPr/>
        <p:txBody>
          <a:bodyPr/>
          <a:lstStyle>
            <a:lvl1pPr>
              <a:defRPr/>
            </a:lvl1pPr>
          </a:lstStyle>
          <a:p>
            <a:r>
              <a:rPr lang="de-DE" smtClean="0"/>
              <a:t>2nd Europaen Gas Trading Forum</a:t>
            </a:r>
            <a:endParaRPr lang="de-DE"/>
          </a:p>
        </p:txBody>
      </p:sp>
      <p:sp>
        <p:nvSpPr>
          <p:cNvPr id="7" name="Foliennummernplatzhalter 6"/>
          <p:cNvSpPr>
            <a:spLocks noGrp="1"/>
          </p:cNvSpPr>
          <p:nvPr>
            <p:ph type="sldNum" sz="quarter" idx="12"/>
          </p:nvPr>
        </p:nvSpPr>
        <p:spPr/>
        <p:txBody>
          <a:bodyPr/>
          <a:lstStyle>
            <a:lvl1pPr>
              <a:defRPr/>
            </a:lvl1pPr>
          </a:lstStyle>
          <a:p>
            <a:fld id="{1F2863D9-7765-429F-9A37-DE2E6ABC48B8}" type="slidenum">
              <a:rPr lang="de-DE"/>
              <a:pPr/>
              <a:t>‹Nr.›</a:t>
            </a:fld>
            <a:endParaRPr lang="de-DE"/>
          </a:p>
        </p:txBody>
      </p:sp>
    </p:spTree>
    <p:extLst>
      <p:ext uri="{BB962C8B-B14F-4D97-AF65-F5344CB8AC3E}">
        <p14:creationId xmlns:p14="http://schemas.microsoft.com/office/powerpoint/2010/main" val="30318889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AT"/>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r>
              <a:rPr lang="de-DE" smtClean="0"/>
              <a:t>20131118, Vienna</a:t>
            </a:r>
            <a:endParaRPr lang="de-DE"/>
          </a:p>
        </p:txBody>
      </p:sp>
      <p:sp>
        <p:nvSpPr>
          <p:cNvPr id="6" name="Fußzeilenplatzhalter 5"/>
          <p:cNvSpPr>
            <a:spLocks noGrp="1"/>
          </p:cNvSpPr>
          <p:nvPr>
            <p:ph type="ftr" sz="quarter" idx="11"/>
          </p:nvPr>
        </p:nvSpPr>
        <p:spPr/>
        <p:txBody>
          <a:bodyPr/>
          <a:lstStyle>
            <a:lvl1pPr>
              <a:defRPr/>
            </a:lvl1pPr>
          </a:lstStyle>
          <a:p>
            <a:r>
              <a:rPr lang="de-DE" smtClean="0"/>
              <a:t>2nd Europaen Gas Trading Forum</a:t>
            </a:r>
            <a:endParaRPr lang="de-DE"/>
          </a:p>
        </p:txBody>
      </p:sp>
      <p:sp>
        <p:nvSpPr>
          <p:cNvPr id="7" name="Foliennummernplatzhalter 6"/>
          <p:cNvSpPr>
            <a:spLocks noGrp="1"/>
          </p:cNvSpPr>
          <p:nvPr>
            <p:ph type="sldNum" sz="quarter" idx="12"/>
          </p:nvPr>
        </p:nvSpPr>
        <p:spPr/>
        <p:txBody>
          <a:bodyPr/>
          <a:lstStyle>
            <a:lvl1pPr>
              <a:defRPr/>
            </a:lvl1pPr>
          </a:lstStyle>
          <a:p>
            <a:fld id="{F128700A-5499-4739-8876-5869BA8C01DE}" type="slidenum">
              <a:rPr lang="de-DE"/>
              <a:pPr/>
              <a:t>‹Nr.›</a:t>
            </a:fld>
            <a:endParaRPr lang="de-DE"/>
          </a:p>
        </p:txBody>
      </p:sp>
    </p:spTree>
    <p:extLst>
      <p:ext uri="{BB962C8B-B14F-4D97-AF65-F5344CB8AC3E}">
        <p14:creationId xmlns:p14="http://schemas.microsoft.com/office/powerpoint/2010/main" val="3981446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9" name="Rectangle 6"/>
          <p:cNvSpPr>
            <a:spLocks noGrp="1" noChangeArrowheads="1"/>
          </p:cNvSpPr>
          <p:nvPr>
            <p:ph type="sldNum" sz="quarter" idx="12"/>
          </p:nvPr>
        </p:nvSpPr>
        <p:spPr/>
        <p:txBody>
          <a:bodyPr/>
          <a:lstStyle>
            <a:lvl1pPr>
              <a:defRPr/>
            </a:lvl1pPr>
          </a:lstStyle>
          <a:p>
            <a:pPr>
              <a:defRPr/>
            </a:pPr>
            <a:fld id="{7A50D6BD-77F6-4628-8554-007686F4A885}" type="slidenum">
              <a:rPr lang="de-DE"/>
              <a:pPr>
                <a:defRPr/>
              </a:pPr>
              <a:t>‹Nr.›</a:t>
            </a:fld>
            <a:endParaRPr lang="de-DE"/>
          </a:p>
        </p:txBody>
      </p:sp>
    </p:spTree>
    <p:extLst>
      <p:ext uri="{BB962C8B-B14F-4D97-AF65-F5344CB8AC3E}">
        <p14:creationId xmlns:p14="http://schemas.microsoft.com/office/powerpoint/2010/main" val="4118994226"/>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lvl1pPr>
              <a:defRPr/>
            </a:lvl1pPr>
          </a:lstStyle>
          <a:p>
            <a:r>
              <a:rPr lang="de-DE" smtClean="0"/>
              <a:t>20131118, Vienna</a:t>
            </a:r>
            <a:endParaRPr lang="de-DE"/>
          </a:p>
        </p:txBody>
      </p:sp>
      <p:sp>
        <p:nvSpPr>
          <p:cNvPr id="5" name="Fußzeilenplatzhalter 4"/>
          <p:cNvSpPr>
            <a:spLocks noGrp="1"/>
          </p:cNvSpPr>
          <p:nvPr>
            <p:ph type="ftr" sz="quarter" idx="11"/>
          </p:nvPr>
        </p:nvSpPr>
        <p:spPr/>
        <p:txBody>
          <a:bodyPr/>
          <a:lstStyle>
            <a:lvl1pPr>
              <a:defRPr/>
            </a:lvl1pPr>
          </a:lstStyle>
          <a:p>
            <a:r>
              <a:rPr lang="de-DE" smtClean="0"/>
              <a:t>2nd Europaen Gas Trading Forum</a:t>
            </a:r>
            <a:endParaRPr lang="de-DE"/>
          </a:p>
        </p:txBody>
      </p:sp>
      <p:sp>
        <p:nvSpPr>
          <p:cNvPr id="6" name="Foliennummernplatzhalter 5"/>
          <p:cNvSpPr>
            <a:spLocks noGrp="1"/>
          </p:cNvSpPr>
          <p:nvPr>
            <p:ph type="sldNum" sz="quarter" idx="12"/>
          </p:nvPr>
        </p:nvSpPr>
        <p:spPr/>
        <p:txBody>
          <a:bodyPr/>
          <a:lstStyle>
            <a:lvl1pPr>
              <a:defRPr/>
            </a:lvl1pPr>
          </a:lstStyle>
          <a:p>
            <a:fld id="{6C2B9089-0203-456A-AD29-A3A4D4EA2E86}" type="slidenum">
              <a:rPr lang="de-DE"/>
              <a:pPr/>
              <a:t>‹Nr.›</a:t>
            </a:fld>
            <a:endParaRPr lang="de-DE"/>
          </a:p>
        </p:txBody>
      </p:sp>
    </p:spTree>
    <p:extLst>
      <p:ext uri="{BB962C8B-B14F-4D97-AF65-F5344CB8AC3E}">
        <p14:creationId xmlns:p14="http://schemas.microsoft.com/office/powerpoint/2010/main" val="18045075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lvl1pPr>
              <a:defRPr/>
            </a:lvl1pPr>
          </a:lstStyle>
          <a:p>
            <a:r>
              <a:rPr lang="de-DE" smtClean="0"/>
              <a:t>20131118, Vienna</a:t>
            </a:r>
            <a:endParaRPr lang="de-DE"/>
          </a:p>
        </p:txBody>
      </p:sp>
      <p:sp>
        <p:nvSpPr>
          <p:cNvPr id="5" name="Fußzeilenplatzhalter 4"/>
          <p:cNvSpPr>
            <a:spLocks noGrp="1"/>
          </p:cNvSpPr>
          <p:nvPr>
            <p:ph type="ftr" sz="quarter" idx="11"/>
          </p:nvPr>
        </p:nvSpPr>
        <p:spPr/>
        <p:txBody>
          <a:bodyPr/>
          <a:lstStyle>
            <a:lvl1pPr>
              <a:defRPr/>
            </a:lvl1pPr>
          </a:lstStyle>
          <a:p>
            <a:r>
              <a:rPr lang="de-DE" smtClean="0"/>
              <a:t>2nd Europaen Gas Trading Forum</a:t>
            </a:r>
            <a:endParaRPr lang="de-DE"/>
          </a:p>
        </p:txBody>
      </p:sp>
      <p:sp>
        <p:nvSpPr>
          <p:cNvPr id="6" name="Foliennummernplatzhalter 5"/>
          <p:cNvSpPr>
            <a:spLocks noGrp="1"/>
          </p:cNvSpPr>
          <p:nvPr>
            <p:ph type="sldNum" sz="quarter" idx="12"/>
          </p:nvPr>
        </p:nvSpPr>
        <p:spPr/>
        <p:txBody>
          <a:bodyPr/>
          <a:lstStyle>
            <a:lvl1pPr>
              <a:defRPr/>
            </a:lvl1pPr>
          </a:lstStyle>
          <a:p>
            <a:fld id="{A42FC155-7E90-46B9-AE73-A1F0C30C952B}" type="slidenum">
              <a:rPr lang="de-DE"/>
              <a:pPr/>
              <a:t>‹Nr.›</a:t>
            </a:fld>
            <a:endParaRPr lang="de-DE"/>
          </a:p>
        </p:txBody>
      </p:sp>
    </p:spTree>
    <p:extLst>
      <p:ext uri="{BB962C8B-B14F-4D97-AF65-F5344CB8AC3E}">
        <p14:creationId xmlns:p14="http://schemas.microsoft.com/office/powerpoint/2010/main" val="3710268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62781DB0-B01E-46F2-89EE-A1511251A1C2}" type="slidenum">
              <a:rPr lang="de-DE"/>
              <a:pPr>
                <a:defRPr/>
              </a:pPr>
              <a:t>‹Nr.›</a:t>
            </a:fld>
            <a:endParaRPr lang="de-DE"/>
          </a:p>
        </p:txBody>
      </p:sp>
    </p:spTree>
    <p:extLst>
      <p:ext uri="{BB962C8B-B14F-4D97-AF65-F5344CB8AC3E}">
        <p14:creationId xmlns:p14="http://schemas.microsoft.com/office/powerpoint/2010/main" val="59700552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a:defRPr/>
            </a:pPr>
            <a:fld id="{C71E9E53-F928-4DDD-96DA-8BDB4C93D23F}" type="slidenum">
              <a:rPr lang="de-DE"/>
              <a:pPr>
                <a:defRPr/>
              </a:pPr>
              <a:t>‹Nr.›</a:t>
            </a:fld>
            <a:endParaRPr lang="de-DE"/>
          </a:p>
        </p:txBody>
      </p:sp>
    </p:spTree>
    <p:extLst>
      <p:ext uri="{BB962C8B-B14F-4D97-AF65-F5344CB8AC3E}">
        <p14:creationId xmlns:p14="http://schemas.microsoft.com/office/powerpoint/2010/main" val="216823802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4" name="Picture 7" descr="Logo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50" y="404813"/>
            <a:ext cx="10795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 7" descr="ALLGEMEIN_neu.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60513"/>
            <a:ext cx="9144000" cy="240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Rectangle 2"/>
          <p:cNvSpPr>
            <a:spLocks noGrp="1" noChangeArrowheads="1"/>
          </p:cNvSpPr>
          <p:nvPr>
            <p:ph type="ctrTitle"/>
          </p:nvPr>
        </p:nvSpPr>
        <p:spPr>
          <a:xfrm>
            <a:off x="685800" y="2130425"/>
            <a:ext cx="7772400" cy="1470025"/>
          </a:xfrm>
        </p:spPr>
        <p:txBody>
          <a:bodyPr/>
          <a:lstStyle>
            <a:lvl1pPr>
              <a:defRPr/>
            </a:lvl1pPr>
          </a:lstStyle>
          <a:p>
            <a:pPr lvl="0"/>
            <a:r>
              <a:rPr lang="de-AT" noProof="0" smtClean="0"/>
              <a:t>Titelmasterformat durch Klicken bearbeiten</a:t>
            </a:r>
          </a:p>
        </p:txBody>
      </p:sp>
      <p:sp>
        <p:nvSpPr>
          <p:cNvPr id="3891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de-AT" noProof="0" smtClean="0"/>
              <a:t>Formatvorlage des Untertitelmasters durch Klicken bearbeiten</a:t>
            </a:r>
          </a:p>
        </p:txBody>
      </p:sp>
      <p:sp>
        <p:nvSpPr>
          <p:cNvPr id="6" name="Rectangle 4"/>
          <p:cNvSpPr>
            <a:spLocks noGrp="1" noChangeArrowheads="1"/>
          </p:cNvSpPr>
          <p:nvPr>
            <p:ph type="dt" sz="half" idx="10"/>
          </p:nvPr>
        </p:nvSpPr>
        <p:spPr>
          <a:extLst>
            <a:ext uri="{91240B29-F687-4F45-9708-019B960494DF}">
              <a14:hiddenLine xmlns:a14="http://schemas.microsoft.com/office/drawing/2010/main" w="9525">
                <a:solidFill>
                  <a:schemeClr val="tx1"/>
                </a:solidFill>
                <a:miter lim="800000"/>
                <a:headEnd/>
                <a:tailEnd/>
              </a14:hiddenLine>
            </a:ext>
          </a:extLst>
        </p:spPr>
        <p:txBody>
          <a:bodyPr/>
          <a:lstStyle>
            <a:lvl1pPr algn="l">
              <a:defRPr sz="1200"/>
            </a:lvl1pPr>
          </a:lstStyle>
          <a:p>
            <a:pPr>
              <a:defRPr/>
            </a:pPr>
            <a:r>
              <a:rPr lang="de-DE"/>
              <a:t>Fusszeile (Ergänzung des Textes über Master möglich</a:t>
            </a:r>
          </a:p>
        </p:txBody>
      </p:sp>
      <p:sp>
        <p:nvSpPr>
          <p:cNvPr id="7" name="Rectangle 5"/>
          <p:cNvSpPr>
            <a:spLocks noGrp="1" noChangeArrowheads="1"/>
          </p:cNvSpPr>
          <p:nvPr>
            <p:ph type="ftr" sz="quarter" idx="11"/>
          </p:nvPr>
        </p:nvSpPr>
        <p:spPr/>
        <p:txBody>
          <a:bodyPr/>
          <a:lstStyle>
            <a:lvl1pPr>
              <a:defRPr/>
            </a:lvl1pPr>
          </a:lstStyle>
          <a:p>
            <a:pPr>
              <a:defRPr/>
            </a:pPr>
            <a:endParaRPr lang="de-DE"/>
          </a:p>
        </p:txBody>
      </p:sp>
      <p:sp>
        <p:nvSpPr>
          <p:cNvPr id="8" name="Rectangle 6"/>
          <p:cNvSpPr>
            <a:spLocks noGrp="1" noChangeArrowheads="1"/>
          </p:cNvSpPr>
          <p:nvPr>
            <p:ph type="sldNum" sz="quarter" idx="12"/>
          </p:nvPr>
        </p:nvSpPr>
        <p:spPr/>
        <p:txBody>
          <a:bodyPr/>
          <a:lstStyle>
            <a:lvl1pPr>
              <a:defRPr sz="1600"/>
            </a:lvl1pPr>
          </a:lstStyle>
          <a:p>
            <a:pPr>
              <a:defRPr/>
            </a:pPr>
            <a:fld id="{3EBFFCD0-F03B-4BEB-93D5-9A3A69A11615}" type="slidenum">
              <a:rPr lang="de-DE"/>
              <a:pPr>
                <a:defRPr/>
              </a:pPr>
              <a:t>‹Nr.›</a:t>
            </a:fld>
            <a:endParaRPr lang="de-DE"/>
          </a:p>
        </p:txBody>
      </p:sp>
    </p:spTree>
    <p:extLst>
      <p:ext uri="{BB962C8B-B14F-4D97-AF65-F5344CB8AC3E}">
        <p14:creationId xmlns:p14="http://schemas.microsoft.com/office/powerpoint/2010/main" val="4246609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de-DE"/>
          </a:p>
        </p:txBody>
      </p:sp>
      <p:sp>
        <p:nvSpPr>
          <p:cNvPr id="5" name="Rectangle 6"/>
          <p:cNvSpPr>
            <a:spLocks noGrp="1" noChangeArrowheads="1"/>
          </p:cNvSpPr>
          <p:nvPr>
            <p:ph type="sldNum" sz="quarter" idx="11"/>
          </p:nvPr>
        </p:nvSpPr>
        <p:spPr>
          <a:ln/>
        </p:spPr>
        <p:txBody>
          <a:bodyPr/>
          <a:lstStyle>
            <a:lvl1pPr>
              <a:defRPr/>
            </a:lvl1pPr>
          </a:lstStyle>
          <a:p>
            <a:pPr>
              <a:defRPr/>
            </a:pPr>
            <a:fld id="{5EE2A452-9376-4727-89AE-04C02EEC5A22}" type="slidenum">
              <a:rPr lang="de-DE"/>
              <a:pPr>
                <a:defRPr/>
              </a:pPr>
              <a:t>‹Nr.›</a:t>
            </a:fld>
            <a:endParaRPr lang="de-DE"/>
          </a:p>
        </p:txBody>
      </p:sp>
      <p:sp>
        <p:nvSpPr>
          <p:cNvPr id="6" name="Rectangle 12"/>
          <p:cNvSpPr>
            <a:spLocks noGrp="1" noChangeArrowheads="1"/>
          </p:cNvSpPr>
          <p:nvPr>
            <p:ph type="dt" sz="half" idx="12"/>
          </p:nvPr>
        </p:nvSpPr>
        <p:spPr>
          <a:ln/>
        </p:spPr>
        <p:txBody>
          <a:bodyPr/>
          <a:lstStyle>
            <a:lvl1pPr>
              <a:defRPr/>
            </a:lvl1pPr>
          </a:lstStyle>
          <a:p>
            <a:pPr>
              <a:defRPr/>
            </a:pPr>
            <a:endParaRPr lang="de-AT"/>
          </a:p>
        </p:txBody>
      </p:sp>
    </p:spTree>
    <p:extLst>
      <p:ext uri="{BB962C8B-B14F-4D97-AF65-F5344CB8AC3E}">
        <p14:creationId xmlns:p14="http://schemas.microsoft.com/office/powerpoint/2010/main" val="2070422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en-US"/>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5"/>
          <p:cNvSpPr>
            <a:spLocks noGrp="1" noChangeArrowheads="1"/>
          </p:cNvSpPr>
          <p:nvPr>
            <p:ph type="ftr" sz="quarter" idx="10"/>
          </p:nvPr>
        </p:nvSpPr>
        <p:spPr>
          <a:ln/>
        </p:spPr>
        <p:txBody>
          <a:bodyPr/>
          <a:lstStyle>
            <a:lvl1pPr>
              <a:defRPr/>
            </a:lvl1pPr>
          </a:lstStyle>
          <a:p>
            <a:pPr>
              <a:defRPr/>
            </a:pPr>
            <a:endParaRPr lang="de-DE"/>
          </a:p>
        </p:txBody>
      </p:sp>
      <p:sp>
        <p:nvSpPr>
          <p:cNvPr id="5" name="Rectangle 6"/>
          <p:cNvSpPr>
            <a:spLocks noGrp="1" noChangeArrowheads="1"/>
          </p:cNvSpPr>
          <p:nvPr>
            <p:ph type="sldNum" sz="quarter" idx="11"/>
          </p:nvPr>
        </p:nvSpPr>
        <p:spPr>
          <a:ln/>
        </p:spPr>
        <p:txBody>
          <a:bodyPr/>
          <a:lstStyle>
            <a:lvl1pPr>
              <a:defRPr/>
            </a:lvl1pPr>
          </a:lstStyle>
          <a:p>
            <a:pPr>
              <a:defRPr/>
            </a:pPr>
            <a:fld id="{B16F628F-C8B6-4D09-A46D-A8F612464142}" type="slidenum">
              <a:rPr lang="de-DE"/>
              <a:pPr>
                <a:defRPr/>
              </a:pPr>
              <a:t>‹Nr.›</a:t>
            </a:fld>
            <a:endParaRPr lang="de-DE"/>
          </a:p>
        </p:txBody>
      </p:sp>
      <p:sp>
        <p:nvSpPr>
          <p:cNvPr id="6" name="Rectangle 12"/>
          <p:cNvSpPr>
            <a:spLocks noGrp="1" noChangeArrowheads="1"/>
          </p:cNvSpPr>
          <p:nvPr>
            <p:ph type="dt" sz="half" idx="12"/>
          </p:nvPr>
        </p:nvSpPr>
        <p:spPr>
          <a:ln/>
        </p:spPr>
        <p:txBody>
          <a:bodyPr/>
          <a:lstStyle>
            <a:lvl1pPr>
              <a:defRPr/>
            </a:lvl1pPr>
          </a:lstStyle>
          <a:p>
            <a:pPr>
              <a:defRPr/>
            </a:pPr>
            <a:endParaRPr lang="de-AT"/>
          </a:p>
        </p:txBody>
      </p:sp>
    </p:spTree>
    <p:extLst>
      <p:ext uri="{BB962C8B-B14F-4D97-AF65-F5344CB8AC3E}">
        <p14:creationId xmlns:p14="http://schemas.microsoft.com/office/powerpoint/2010/main" val="819956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image" Target="../media/image1.jpeg"/><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4.jpe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4.jpe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64912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000">
                <a:solidFill>
                  <a:srgbClr val="000066"/>
                </a:solidFill>
                <a:latin typeface="Arial" pitchFamily="34" charset="0"/>
              </a:defRPr>
            </a:lvl1pPr>
          </a:lstStyle>
          <a:p>
            <a:pPr>
              <a:defRPr/>
            </a:pPr>
            <a:r>
              <a:rPr lang="de-DE"/>
              <a:t>20130131, Vienna</a:t>
            </a:r>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000">
                <a:solidFill>
                  <a:srgbClr val="000066"/>
                </a:solidFill>
                <a:latin typeface="Arial" pitchFamily="34" charset="0"/>
              </a:defRPr>
            </a:lvl1pPr>
          </a:lstStyle>
          <a:p>
            <a:pPr>
              <a:defRPr/>
            </a:pPr>
            <a:r>
              <a:rPr lang="en-US"/>
              <a:t>European Gas Conference</a:t>
            </a:r>
            <a:endParaRPr lang="de-DE"/>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000">
                <a:solidFill>
                  <a:srgbClr val="000066"/>
                </a:solidFill>
                <a:latin typeface="Arial" pitchFamily="34" charset="0"/>
              </a:defRPr>
            </a:lvl1pPr>
          </a:lstStyle>
          <a:p>
            <a:pPr>
              <a:defRPr/>
            </a:pPr>
            <a:fld id="{7B7B501D-D662-43FA-BC20-FE3F71ADE797}" type="slidenum">
              <a:rPr lang="de-DE"/>
              <a:pPr>
                <a:defRPr/>
              </a:pPr>
              <a:t>‹Nr.›</a:t>
            </a:fld>
            <a:endParaRPr lang="de-DE"/>
          </a:p>
        </p:txBody>
      </p:sp>
      <p:sp>
        <p:nvSpPr>
          <p:cNvPr id="1031" name="Line 9"/>
          <p:cNvSpPr>
            <a:spLocks noChangeShapeType="1"/>
          </p:cNvSpPr>
          <p:nvPr/>
        </p:nvSpPr>
        <p:spPr bwMode="auto">
          <a:xfrm>
            <a:off x="468313" y="1484313"/>
            <a:ext cx="8207375"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a:lstStyle/>
          <a:p>
            <a:endParaRPr lang="de-DE"/>
          </a:p>
        </p:txBody>
      </p:sp>
      <p:pic>
        <p:nvPicPr>
          <p:cNvPr id="1032" name="Picture 10" descr="Logo_rgb"/>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24750" y="404813"/>
            <a:ext cx="10795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29" r:id="rId5"/>
    <p:sldLayoutId id="2147483730" r:id="rId6"/>
  </p:sldLayoutIdLst>
  <p:timing>
    <p:tnLst>
      <p:par>
        <p:cTn id="1" dur="indefinite" restart="never" nodeType="tmRoot"/>
      </p:par>
    </p:tnLst>
  </p:timing>
  <p:hf hdr="0"/>
  <p:txStyles>
    <p:titleStyle>
      <a:lvl1pPr algn="l" rtl="0" eaLnBrk="0" fontAlgn="base" hangingPunct="0">
        <a:spcBef>
          <a:spcPct val="0"/>
        </a:spcBef>
        <a:spcAft>
          <a:spcPct val="0"/>
        </a:spcAft>
        <a:defRPr sz="2800">
          <a:solidFill>
            <a:srgbClr val="000066"/>
          </a:solidFill>
          <a:latin typeface="+mj-lt"/>
          <a:ea typeface="+mj-ea"/>
          <a:cs typeface="+mj-cs"/>
        </a:defRPr>
      </a:lvl1pPr>
      <a:lvl2pPr algn="l" rtl="0" eaLnBrk="0" fontAlgn="base" hangingPunct="0">
        <a:spcBef>
          <a:spcPct val="0"/>
        </a:spcBef>
        <a:spcAft>
          <a:spcPct val="0"/>
        </a:spcAft>
        <a:defRPr sz="2800">
          <a:solidFill>
            <a:srgbClr val="000066"/>
          </a:solidFill>
          <a:latin typeface="Arial" pitchFamily="34" charset="0"/>
        </a:defRPr>
      </a:lvl2pPr>
      <a:lvl3pPr algn="l" rtl="0" eaLnBrk="0" fontAlgn="base" hangingPunct="0">
        <a:spcBef>
          <a:spcPct val="0"/>
        </a:spcBef>
        <a:spcAft>
          <a:spcPct val="0"/>
        </a:spcAft>
        <a:defRPr sz="2800">
          <a:solidFill>
            <a:srgbClr val="000066"/>
          </a:solidFill>
          <a:latin typeface="Arial" pitchFamily="34" charset="0"/>
        </a:defRPr>
      </a:lvl3pPr>
      <a:lvl4pPr algn="l" rtl="0" eaLnBrk="0" fontAlgn="base" hangingPunct="0">
        <a:spcBef>
          <a:spcPct val="0"/>
        </a:spcBef>
        <a:spcAft>
          <a:spcPct val="0"/>
        </a:spcAft>
        <a:defRPr sz="2800">
          <a:solidFill>
            <a:srgbClr val="000066"/>
          </a:solidFill>
          <a:latin typeface="Arial" pitchFamily="34" charset="0"/>
        </a:defRPr>
      </a:lvl4pPr>
      <a:lvl5pPr algn="l" rtl="0" eaLnBrk="0" fontAlgn="base" hangingPunct="0">
        <a:spcBef>
          <a:spcPct val="0"/>
        </a:spcBef>
        <a:spcAft>
          <a:spcPct val="0"/>
        </a:spcAft>
        <a:defRPr sz="2800">
          <a:solidFill>
            <a:srgbClr val="000066"/>
          </a:solidFill>
          <a:latin typeface="Arial" pitchFamily="34" charset="0"/>
        </a:defRPr>
      </a:lvl5pPr>
      <a:lvl6pPr marL="457200" algn="l" rtl="0" fontAlgn="base">
        <a:spcBef>
          <a:spcPct val="0"/>
        </a:spcBef>
        <a:spcAft>
          <a:spcPct val="0"/>
        </a:spcAft>
        <a:defRPr sz="2800">
          <a:solidFill>
            <a:srgbClr val="000066"/>
          </a:solidFill>
          <a:latin typeface="Arial" pitchFamily="34" charset="0"/>
        </a:defRPr>
      </a:lvl6pPr>
      <a:lvl7pPr marL="914400" algn="l" rtl="0" fontAlgn="base">
        <a:spcBef>
          <a:spcPct val="0"/>
        </a:spcBef>
        <a:spcAft>
          <a:spcPct val="0"/>
        </a:spcAft>
        <a:defRPr sz="2800">
          <a:solidFill>
            <a:srgbClr val="000066"/>
          </a:solidFill>
          <a:latin typeface="Arial" pitchFamily="34" charset="0"/>
        </a:defRPr>
      </a:lvl7pPr>
      <a:lvl8pPr marL="1371600" algn="l" rtl="0" fontAlgn="base">
        <a:spcBef>
          <a:spcPct val="0"/>
        </a:spcBef>
        <a:spcAft>
          <a:spcPct val="0"/>
        </a:spcAft>
        <a:defRPr sz="2800">
          <a:solidFill>
            <a:srgbClr val="000066"/>
          </a:solidFill>
          <a:latin typeface="Arial" pitchFamily="34" charset="0"/>
        </a:defRPr>
      </a:lvl8pPr>
      <a:lvl9pPr marL="1828800" algn="l" rtl="0" fontAlgn="base">
        <a:spcBef>
          <a:spcPct val="0"/>
        </a:spcBef>
        <a:spcAft>
          <a:spcPct val="0"/>
        </a:spcAft>
        <a:defRPr sz="2800">
          <a:solidFill>
            <a:srgbClr val="000066"/>
          </a:solidFill>
          <a:latin typeface="Arial" pitchFamily="34" charset="0"/>
        </a:defRPr>
      </a:lvl9pPr>
    </p:titleStyle>
    <p:bodyStyle>
      <a:lvl1pPr marL="342900" indent="-342900" algn="l" rtl="0" eaLnBrk="0" fontAlgn="base" hangingPunct="0">
        <a:spcBef>
          <a:spcPct val="20000"/>
        </a:spcBef>
        <a:spcAft>
          <a:spcPct val="0"/>
        </a:spcAft>
        <a:buChar char="•"/>
        <a:defRPr sz="26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400">
          <a:solidFill>
            <a:srgbClr val="000066"/>
          </a:solidFill>
          <a:latin typeface="+mn-lt"/>
        </a:defRPr>
      </a:lvl2pPr>
      <a:lvl3pPr marL="1143000" indent="-228600" algn="l" rtl="0" eaLnBrk="0" fontAlgn="base" hangingPunct="0">
        <a:spcBef>
          <a:spcPct val="20000"/>
        </a:spcBef>
        <a:spcAft>
          <a:spcPct val="0"/>
        </a:spcAft>
        <a:buChar char="•"/>
        <a:defRPr sz="2200">
          <a:solidFill>
            <a:srgbClr val="000066"/>
          </a:solidFill>
          <a:latin typeface="+mn-lt"/>
        </a:defRPr>
      </a:lvl3pPr>
      <a:lvl4pPr marL="1600200" indent="-228600" algn="l" rtl="0" eaLnBrk="0" fontAlgn="base" hangingPunct="0">
        <a:spcBef>
          <a:spcPct val="20000"/>
        </a:spcBef>
        <a:spcAft>
          <a:spcPct val="0"/>
        </a:spcAft>
        <a:buChar char="–"/>
        <a:defRPr sz="2000">
          <a:solidFill>
            <a:srgbClr val="000066"/>
          </a:solidFill>
          <a:latin typeface="+mn-lt"/>
        </a:defRPr>
      </a:lvl4pPr>
      <a:lvl5pPr marL="2057400" indent="-228600" algn="l" rtl="0" eaLnBrk="0" fontAlgn="base" hangingPunct="0">
        <a:spcBef>
          <a:spcPct val="20000"/>
        </a:spcBef>
        <a:spcAft>
          <a:spcPct val="0"/>
        </a:spcAft>
        <a:buChar char="»"/>
        <a:defRPr sz="2000">
          <a:solidFill>
            <a:srgbClr val="000066"/>
          </a:solidFill>
          <a:latin typeface="+mn-lt"/>
        </a:defRPr>
      </a:lvl5pPr>
      <a:lvl6pPr marL="2514600" indent="-228600" algn="l" rtl="0" fontAlgn="base">
        <a:spcBef>
          <a:spcPct val="20000"/>
        </a:spcBef>
        <a:spcAft>
          <a:spcPct val="0"/>
        </a:spcAft>
        <a:buChar char="»"/>
        <a:defRPr sz="2000">
          <a:solidFill>
            <a:srgbClr val="000066"/>
          </a:solidFill>
          <a:latin typeface="+mn-lt"/>
        </a:defRPr>
      </a:lvl6pPr>
      <a:lvl7pPr marL="2971800" indent="-228600" algn="l" rtl="0" fontAlgn="base">
        <a:spcBef>
          <a:spcPct val="20000"/>
        </a:spcBef>
        <a:spcAft>
          <a:spcPct val="0"/>
        </a:spcAft>
        <a:buChar char="»"/>
        <a:defRPr sz="2000">
          <a:solidFill>
            <a:srgbClr val="000066"/>
          </a:solidFill>
          <a:latin typeface="+mn-lt"/>
        </a:defRPr>
      </a:lvl7pPr>
      <a:lvl8pPr marL="3429000" indent="-228600" algn="l" rtl="0" fontAlgn="base">
        <a:spcBef>
          <a:spcPct val="20000"/>
        </a:spcBef>
        <a:spcAft>
          <a:spcPct val="0"/>
        </a:spcAft>
        <a:buChar char="»"/>
        <a:defRPr sz="2000">
          <a:solidFill>
            <a:srgbClr val="000066"/>
          </a:solidFill>
          <a:latin typeface="+mn-lt"/>
        </a:defRPr>
      </a:lvl8pPr>
      <a:lvl9pPr marL="3886200" indent="-228600" algn="l" rtl="0" fontAlgn="base">
        <a:spcBef>
          <a:spcPct val="20000"/>
        </a:spcBef>
        <a:spcAft>
          <a:spcPct val="0"/>
        </a:spcAft>
        <a:buChar char="»"/>
        <a:defRPr sz="2000">
          <a:solidFill>
            <a:srgbClr val="000066"/>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66357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de-DE" smtClean="0"/>
              <a:t>Titelmasterformat durch Klicken bearbeiten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de-DE" smtClean="0"/>
              <a:t>Textmasterformate durch Klicken bearbeiten</a:t>
            </a:r>
          </a:p>
          <a:p>
            <a:pPr lvl="1"/>
            <a:r>
              <a:rPr lang="en-US" altLang="de-DE" smtClean="0"/>
              <a:t>Zweite Ebene</a:t>
            </a:r>
          </a:p>
          <a:p>
            <a:pPr lvl="2"/>
            <a:r>
              <a:rPr lang="en-US" altLang="de-DE" smtClean="0"/>
              <a:t>Dritte Ebene</a:t>
            </a:r>
          </a:p>
          <a:p>
            <a:pPr lvl="3"/>
            <a:r>
              <a:rPr lang="en-US" altLang="de-DE" smtClean="0"/>
              <a:t>Vierte Ebene</a:t>
            </a:r>
          </a:p>
          <a:p>
            <a:pPr lvl="4"/>
            <a:r>
              <a:rPr lang="en-US" altLang="de-DE" smtClean="0"/>
              <a:t>Fünfte Ebene</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600">
                <a:solidFill>
                  <a:srgbClr val="000066"/>
                </a:solidFill>
              </a:defRPr>
            </a:lvl1pPr>
          </a:lstStyle>
          <a:p>
            <a:pPr>
              <a:defRPr/>
            </a:pPr>
            <a:endParaRPr lang="de-D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900">
                <a:solidFill>
                  <a:srgbClr val="000066"/>
                </a:solidFill>
              </a:defRPr>
            </a:lvl1pPr>
          </a:lstStyle>
          <a:p>
            <a:pPr>
              <a:defRPr/>
            </a:pPr>
            <a:fld id="{E13263EF-60EE-4C9B-AD62-909E3C038AFA}" type="slidenum">
              <a:rPr lang="de-DE"/>
              <a:pPr>
                <a:defRPr/>
              </a:pPr>
              <a:t>‹Nr.›</a:t>
            </a:fld>
            <a:endParaRPr lang="de-DE"/>
          </a:p>
        </p:txBody>
      </p:sp>
      <p:pic>
        <p:nvPicPr>
          <p:cNvPr id="2" name="Picture 11" descr="Logo_rgb"/>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524750" y="404813"/>
            <a:ext cx="10795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Rectangle 12"/>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600">
                <a:solidFill>
                  <a:srgbClr val="000066"/>
                </a:solidFill>
              </a:defRPr>
            </a:lvl1pPr>
          </a:lstStyle>
          <a:p>
            <a:pPr>
              <a:defRPr/>
            </a:pPr>
            <a:endParaRPr lang="de-AT"/>
          </a:p>
        </p:txBody>
      </p:sp>
      <p:sp>
        <p:nvSpPr>
          <p:cNvPr id="1032" name="Line 13"/>
          <p:cNvSpPr>
            <a:spLocks noChangeShapeType="1"/>
          </p:cNvSpPr>
          <p:nvPr/>
        </p:nvSpPr>
        <p:spPr bwMode="auto">
          <a:xfrm>
            <a:off x="468313" y="1341438"/>
            <a:ext cx="8280400" cy="0"/>
          </a:xfrm>
          <a:prstGeom prst="line">
            <a:avLst/>
          </a:prstGeom>
          <a:noFill/>
          <a:ln w="127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mtClean="0">
              <a:solidFill>
                <a:srgbClr val="000000"/>
              </a:solidFill>
            </a:endParaRPr>
          </a:p>
        </p:txBody>
      </p:sp>
    </p:spTree>
    <p:extLst>
      <p:ext uri="{BB962C8B-B14F-4D97-AF65-F5344CB8AC3E}">
        <p14:creationId xmlns:p14="http://schemas.microsoft.com/office/powerpoint/2010/main" val="220051376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Lst>
  <p:hf hdr="0" ftr="0" dt="0"/>
  <p:txStyles>
    <p:titleStyle>
      <a:lvl1pPr algn="l" rtl="0" eaLnBrk="0" fontAlgn="base" hangingPunct="0">
        <a:spcBef>
          <a:spcPct val="0"/>
        </a:spcBef>
        <a:spcAft>
          <a:spcPct val="0"/>
        </a:spcAft>
        <a:defRPr sz="2800" b="1">
          <a:solidFill>
            <a:srgbClr val="000066"/>
          </a:solidFill>
          <a:latin typeface="+mj-lt"/>
          <a:ea typeface="+mj-ea"/>
          <a:cs typeface="+mj-cs"/>
        </a:defRPr>
      </a:lvl1pPr>
      <a:lvl2pPr algn="l" rtl="0" eaLnBrk="0" fontAlgn="base" hangingPunct="0">
        <a:spcBef>
          <a:spcPct val="0"/>
        </a:spcBef>
        <a:spcAft>
          <a:spcPct val="0"/>
        </a:spcAft>
        <a:defRPr sz="2800" b="1">
          <a:solidFill>
            <a:srgbClr val="000066"/>
          </a:solidFill>
          <a:latin typeface="Arial" charset="0"/>
        </a:defRPr>
      </a:lvl2pPr>
      <a:lvl3pPr algn="l" rtl="0" eaLnBrk="0" fontAlgn="base" hangingPunct="0">
        <a:spcBef>
          <a:spcPct val="0"/>
        </a:spcBef>
        <a:spcAft>
          <a:spcPct val="0"/>
        </a:spcAft>
        <a:defRPr sz="2800" b="1">
          <a:solidFill>
            <a:srgbClr val="000066"/>
          </a:solidFill>
          <a:latin typeface="Arial" charset="0"/>
        </a:defRPr>
      </a:lvl3pPr>
      <a:lvl4pPr algn="l" rtl="0" eaLnBrk="0" fontAlgn="base" hangingPunct="0">
        <a:spcBef>
          <a:spcPct val="0"/>
        </a:spcBef>
        <a:spcAft>
          <a:spcPct val="0"/>
        </a:spcAft>
        <a:defRPr sz="2800" b="1">
          <a:solidFill>
            <a:srgbClr val="000066"/>
          </a:solidFill>
          <a:latin typeface="Arial" charset="0"/>
        </a:defRPr>
      </a:lvl4pPr>
      <a:lvl5pPr algn="l" rtl="0" eaLnBrk="0" fontAlgn="base" hangingPunct="0">
        <a:spcBef>
          <a:spcPct val="0"/>
        </a:spcBef>
        <a:spcAft>
          <a:spcPct val="0"/>
        </a:spcAft>
        <a:defRPr sz="2800" b="1">
          <a:solidFill>
            <a:srgbClr val="000066"/>
          </a:solidFill>
          <a:latin typeface="Arial" charset="0"/>
        </a:defRPr>
      </a:lvl5pPr>
      <a:lvl6pPr marL="457200" algn="l" rtl="0" fontAlgn="base">
        <a:spcBef>
          <a:spcPct val="0"/>
        </a:spcBef>
        <a:spcAft>
          <a:spcPct val="0"/>
        </a:spcAft>
        <a:defRPr sz="2800" b="1">
          <a:solidFill>
            <a:srgbClr val="000066"/>
          </a:solidFill>
          <a:latin typeface="Arial" charset="0"/>
        </a:defRPr>
      </a:lvl6pPr>
      <a:lvl7pPr marL="914400" algn="l" rtl="0" fontAlgn="base">
        <a:spcBef>
          <a:spcPct val="0"/>
        </a:spcBef>
        <a:spcAft>
          <a:spcPct val="0"/>
        </a:spcAft>
        <a:defRPr sz="2800" b="1">
          <a:solidFill>
            <a:srgbClr val="000066"/>
          </a:solidFill>
          <a:latin typeface="Arial" charset="0"/>
        </a:defRPr>
      </a:lvl7pPr>
      <a:lvl8pPr marL="1371600" algn="l" rtl="0" fontAlgn="base">
        <a:spcBef>
          <a:spcPct val="0"/>
        </a:spcBef>
        <a:spcAft>
          <a:spcPct val="0"/>
        </a:spcAft>
        <a:defRPr sz="2800" b="1">
          <a:solidFill>
            <a:srgbClr val="000066"/>
          </a:solidFill>
          <a:latin typeface="Arial" charset="0"/>
        </a:defRPr>
      </a:lvl8pPr>
      <a:lvl9pPr marL="1828800" algn="l" rtl="0" fontAlgn="base">
        <a:spcBef>
          <a:spcPct val="0"/>
        </a:spcBef>
        <a:spcAft>
          <a:spcPct val="0"/>
        </a:spcAft>
        <a:defRPr sz="2800" b="1">
          <a:solidFill>
            <a:srgbClr val="000066"/>
          </a:solidFill>
          <a:latin typeface="Arial" charset="0"/>
        </a:defRPr>
      </a:lvl9pPr>
    </p:titleStyle>
    <p:bodyStyle>
      <a:lvl1pPr marL="342900" indent="-342900" algn="l" rtl="0" eaLnBrk="0" fontAlgn="base" hangingPunct="0">
        <a:spcBef>
          <a:spcPct val="20000"/>
        </a:spcBef>
        <a:spcAft>
          <a:spcPct val="0"/>
        </a:spcAft>
        <a:buChar char="•"/>
        <a:defRPr sz="26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400">
          <a:solidFill>
            <a:srgbClr val="000066"/>
          </a:solidFill>
          <a:latin typeface="+mn-lt"/>
        </a:defRPr>
      </a:lvl2pPr>
      <a:lvl3pPr marL="1143000" indent="-228600" algn="l" rtl="0" eaLnBrk="0" fontAlgn="base" hangingPunct="0">
        <a:spcBef>
          <a:spcPct val="20000"/>
        </a:spcBef>
        <a:spcAft>
          <a:spcPct val="0"/>
        </a:spcAft>
        <a:buChar char="•"/>
        <a:defRPr sz="2200">
          <a:solidFill>
            <a:srgbClr val="000066"/>
          </a:solidFill>
          <a:latin typeface="+mn-lt"/>
        </a:defRPr>
      </a:lvl3pPr>
      <a:lvl4pPr marL="1600200" indent="-228600" algn="l" rtl="0" eaLnBrk="0" fontAlgn="base" hangingPunct="0">
        <a:spcBef>
          <a:spcPct val="20000"/>
        </a:spcBef>
        <a:spcAft>
          <a:spcPct val="0"/>
        </a:spcAft>
        <a:buChar char="–"/>
        <a:defRPr sz="2000">
          <a:solidFill>
            <a:srgbClr val="000066"/>
          </a:solidFill>
          <a:latin typeface="+mn-lt"/>
        </a:defRPr>
      </a:lvl4pPr>
      <a:lvl5pPr marL="2057400" indent="-228600" algn="l" rtl="0" eaLnBrk="0" fontAlgn="base" hangingPunct="0">
        <a:spcBef>
          <a:spcPct val="20000"/>
        </a:spcBef>
        <a:spcAft>
          <a:spcPct val="0"/>
        </a:spcAft>
        <a:buChar char="»"/>
        <a:defRPr sz="2000">
          <a:solidFill>
            <a:srgbClr val="000066"/>
          </a:solidFill>
          <a:latin typeface="+mn-lt"/>
        </a:defRPr>
      </a:lvl5pPr>
      <a:lvl6pPr marL="2514600" indent="-228600" algn="l" rtl="0" fontAlgn="base">
        <a:spcBef>
          <a:spcPct val="20000"/>
        </a:spcBef>
        <a:spcAft>
          <a:spcPct val="0"/>
        </a:spcAft>
        <a:buChar char="»"/>
        <a:defRPr sz="2000">
          <a:solidFill>
            <a:srgbClr val="000066"/>
          </a:solidFill>
          <a:latin typeface="+mn-lt"/>
        </a:defRPr>
      </a:lvl6pPr>
      <a:lvl7pPr marL="2971800" indent="-228600" algn="l" rtl="0" fontAlgn="base">
        <a:spcBef>
          <a:spcPct val="20000"/>
        </a:spcBef>
        <a:spcAft>
          <a:spcPct val="0"/>
        </a:spcAft>
        <a:buChar char="»"/>
        <a:defRPr sz="2000">
          <a:solidFill>
            <a:srgbClr val="000066"/>
          </a:solidFill>
          <a:latin typeface="+mn-lt"/>
        </a:defRPr>
      </a:lvl7pPr>
      <a:lvl8pPr marL="3429000" indent="-228600" algn="l" rtl="0" fontAlgn="base">
        <a:spcBef>
          <a:spcPct val="20000"/>
        </a:spcBef>
        <a:spcAft>
          <a:spcPct val="0"/>
        </a:spcAft>
        <a:buChar char="»"/>
        <a:defRPr sz="2000">
          <a:solidFill>
            <a:srgbClr val="000066"/>
          </a:solidFill>
          <a:latin typeface="+mn-lt"/>
        </a:defRPr>
      </a:lvl8pPr>
      <a:lvl9pPr marL="3886200" indent="-228600" algn="l" rtl="0" fontAlgn="base">
        <a:spcBef>
          <a:spcPct val="20000"/>
        </a:spcBef>
        <a:spcAft>
          <a:spcPct val="0"/>
        </a:spcAft>
        <a:buChar char="»"/>
        <a:defRPr sz="2000">
          <a:solidFill>
            <a:srgbClr val="000066"/>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66357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900">
                <a:solidFill>
                  <a:srgbClr val="000066"/>
                </a:solidFill>
              </a:defRPr>
            </a:lvl1pPr>
          </a:lstStyle>
          <a:p>
            <a:r>
              <a:rPr lang="de-DE" altLang="de-DE" smtClean="0"/>
              <a:t>EMART</a:t>
            </a:r>
            <a:endParaRPr lang="de-DE" altLang="de-D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900">
                <a:solidFill>
                  <a:srgbClr val="000066"/>
                </a:solidFill>
              </a:defRPr>
            </a:lvl1pPr>
          </a:lstStyle>
          <a:p>
            <a:fld id="{977B805E-9167-4E06-B257-8AB38CA3F4CE}" type="slidenum">
              <a:rPr lang="de-DE" altLang="de-DE"/>
              <a:pPr/>
              <a:t>‹Nr.›</a:t>
            </a:fld>
            <a:endParaRPr lang="de-DE" altLang="de-DE"/>
          </a:p>
        </p:txBody>
      </p:sp>
      <p:pic>
        <p:nvPicPr>
          <p:cNvPr id="1035" name="Picture 11"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524750" y="404813"/>
            <a:ext cx="1079500" cy="817562"/>
          </a:xfrm>
          <a:prstGeom prst="rect">
            <a:avLst/>
          </a:prstGeom>
          <a:noFill/>
          <a:extLst>
            <a:ext uri="{909E8E84-426E-40DD-AFC4-6F175D3DCCD1}">
              <a14:hiddenFill xmlns:a14="http://schemas.microsoft.com/office/drawing/2010/main">
                <a:solidFill>
                  <a:srgbClr val="FFFFFF"/>
                </a:solidFill>
              </a14:hiddenFill>
            </a:ext>
          </a:extLst>
        </p:spPr>
      </p:pic>
      <p:sp>
        <p:nvSpPr>
          <p:cNvPr id="1036" name="Rectangle 12"/>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900">
                <a:solidFill>
                  <a:srgbClr val="000066"/>
                </a:solidFill>
              </a:defRPr>
            </a:lvl1pPr>
          </a:lstStyle>
          <a:p>
            <a:r>
              <a:rPr lang="de-DE" altLang="de-DE" smtClean="0"/>
              <a:t>20131126, Berlin</a:t>
            </a:r>
            <a:endParaRPr lang="de-AT" altLang="de-DE"/>
          </a:p>
        </p:txBody>
      </p:sp>
      <p:sp>
        <p:nvSpPr>
          <p:cNvPr id="1037" name="Line 13"/>
          <p:cNvSpPr>
            <a:spLocks noChangeShapeType="1"/>
          </p:cNvSpPr>
          <p:nvPr/>
        </p:nvSpPr>
        <p:spPr bwMode="auto">
          <a:xfrm>
            <a:off x="468313" y="1341438"/>
            <a:ext cx="8280400" cy="0"/>
          </a:xfrm>
          <a:prstGeom prst="line">
            <a:avLst/>
          </a:prstGeom>
          <a:noFill/>
          <a:ln w="127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solidFill>
                <a:srgbClr val="000000"/>
              </a:solidFill>
            </a:endParaRPr>
          </a:p>
        </p:txBody>
      </p:sp>
    </p:spTree>
    <p:extLst>
      <p:ext uri="{BB962C8B-B14F-4D97-AF65-F5344CB8AC3E}">
        <p14:creationId xmlns:p14="http://schemas.microsoft.com/office/powerpoint/2010/main" val="3005905584"/>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hf hdr="0"/>
  <p:txStyles>
    <p:titleStyle>
      <a:lvl1pPr algn="l" rtl="0" eaLnBrk="1" fontAlgn="base" hangingPunct="1">
        <a:spcBef>
          <a:spcPct val="0"/>
        </a:spcBef>
        <a:spcAft>
          <a:spcPct val="0"/>
        </a:spcAft>
        <a:defRPr sz="2800">
          <a:solidFill>
            <a:srgbClr val="000066"/>
          </a:solidFill>
          <a:latin typeface="+mj-lt"/>
          <a:ea typeface="+mj-ea"/>
          <a:cs typeface="+mj-cs"/>
        </a:defRPr>
      </a:lvl1pPr>
      <a:lvl2pPr algn="l" rtl="0" eaLnBrk="1" fontAlgn="base" hangingPunct="1">
        <a:spcBef>
          <a:spcPct val="0"/>
        </a:spcBef>
        <a:spcAft>
          <a:spcPct val="0"/>
        </a:spcAft>
        <a:defRPr sz="2800">
          <a:solidFill>
            <a:srgbClr val="000066"/>
          </a:solidFill>
          <a:latin typeface="Arial" charset="0"/>
        </a:defRPr>
      </a:lvl2pPr>
      <a:lvl3pPr algn="l" rtl="0" eaLnBrk="1" fontAlgn="base" hangingPunct="1">
        <a:spcBef>
          <a:spcPct val="0"/>
        </a:spcBef>
        <a:spcAft>
          <a:spcPct val="0"/>
        </a:spcAft>
        <a:defRPr sz="2800">
          <a:solidFill>
            <a:srgbClr val="000066"/>
          </a:solidFill>
          <a:latin typeface="Arial" charset="0"/>
        </a:defRPr>
      </a:lvl3pPr>
      <a:lvl4pPr algn="l" rtl="0" eaLnBrk="1" fontAlgn="base" hangingPunct="1">
        <a:spcBef>
          <a:spcPct val="0"/>
        </a:spcBef>
        <a:spcAft>
          <a:spcPct val="0"/>
        </a:spcAft>
        <a:defRPr sz="2800">
          <a:solidFill>
            <a:srgbClr val="000066"/>
          </a:solidFill>
          <a:latin typeface="Arial" charset="0"/>
        </a:defRPr>
      </a:lvl4pPr>
      <a:lvl5pPr algn="l" rtl="0" eaLnBrk="1" fontAlgn="base" hangingPunct="1">
        <a:spcBef>
          <a:spcPct val="0"/>
        </a:spcBef>
        <a:spcAft>
          <a:spcPct val="0"/>
        </a:spcAft>
        <a:defRPr sz="2800">
          <a:solidFill>
            <a:srgbClr val="000066"/>
          </a:solidFill>
          <a:latin typeface="Arial" charset="0"/>
        </a:defRPr>
      </a:lvl5pPr>
      <a:lvl6pPr marL="457200" algn="l" rtl="0" eaLnBrk="1" fontAlgn="base" hangingPunct="1">
        <a:spcBef>
          <a:spcPct val="0"/>
        </a:spcBef>
        <a:spcAft>
          <a:spcPct val="0"/>
        </a:spcAft>
        <a:defRPr sz="2800">
          <a:solidFill>
            <a:srgbClr val="000066"/>
          </a:solidFill>
          <a:latin typeface="Arial" charset="0"/>
        </a:defRPr>
      </a:lvl6pPr>
      <a:lvl7pPr marL="914400" algn="l" rtl="0" eaLnBrk="1" fontAlgn="base" hangingPunct="1">
        <a:spcBef>
          <a:spcPct val="0"/>
        </a:spcBef>
        <a:spcAft>
          <a:spcPct val="0"/>
        </a:spcAft>
        <a:defRPr sz="2800">
          <a:solidFill>
            <a:srgbClr val="000066"/>
          </a:solidFill>
          <a:latin typeface="Arial" charset="0"/>
        </a:defRPr>
      </a:lvl7pPr>
      <a:lvl8pPr marL="1371600" algn="l" rtl="0" eaLnBrk="1" fontAlgn="base" hangingPunct="1">
        <a:spcBef>
          <a:spcPct val="0"/>
        </a:spcBef>
        <a:spcAft>
          <a:spcPct val="0"/>
        </a:spcAft>
        <a:defRPr sz="2800">
          <a:solidFill>
            <a:srgbClr val="000066"/>
          </a:solidFill>
          <a:latin typeface="Arial" charset="0"/>
        </a:defRPr>
      </a:lvl8pPr>
      <a:lvl9pPr marL="1828800" algn="l" rtl="0" eaLnBrk="1" fontAlgn="base" hangingPunct="1">
        <a:spcBef>
          <a:spcPct val="0"/>
        </a:spcBef>
        <a:spcAft>
          <a:spcPct val="0"/>
        </a:spcAft>
        <a:defRPr sz="2800">
          <a:solidFill>
            <a:srgbClr val="000066"/>
          </a:solidFill>
          <a:latin typeface="Arial" charset="0"/>
        </a:defRPr>
      </a:lvl9pPr>
    </p:titleStyle>
    <p:bodyStyle>
      <a:lvl1pPr marL="342900" indent="-342900" algn="l" rtl="0" eaLnBrk="1" fontAlgn="base" hangingPunct="1">
        <a:spcBef>
          <a:spcPct val="20000"/>
        </a:spcBef>
        <a:spcAft>
          <a:spcPct val="0"/>
        </a:spcAft>
        <a:buChar char="•"/>
        <a:defRPr sz="2600">
          <a:solidFill>
            <a:srgbClr val="000066"/>
          </a:solidFill>
          <a:latin typeface="+mn-lt"/>
          <a:ea typeface="+mn-ea"/>
          <a:cs typeface="+mn-cs"/>
        </a:defRPr>
      </a:lvl1pPr>
      <a:lvl2pPr marL="742950" indent="-285750" algn="l" rtl="0" eaLnBrk="1" fontAlgn="base" hangingPunct="1">
        <a:spcBef>
          <a:spcPct val="20000"/>
        </a:spcBef>
        <a:spcAft>
          <a:spcPct val="0"/>
        </a:spcAft>
        <a:buChar char="–"/>
        <a:defRPr sz="2400">
          <a:solidFill>
            <a:srgbClr val="000066"/>
          </a:solidFill>
          <a:latin typeface="+mn-lt"/>
        </a:defRPr>
      </a:lvl2pPr>
      <a:lvl3pPr marL="1143000" indent="-228600" algn="l" rtl="0" eaLnBrk="1" fontAlgn="base" hangingPunct="1">
        <a:spcBef>
          <a:spcPct val="20000"/>
        </a:spcBef>
        <a:spcAft>
          <a:spcPct val="0"/>
        </a:spcAft>
        <a:buChar char="•"/>
        <a:defRPr sz="2200">
          <a:solidFill>
            <a:srgbClr val="000066"/>
          </a:solidFill>
          <a:latin typeface="+mn-lt"/>
        </a:defRPr>
      </a:lvl3pPr>
      <a:lvl4pPr marL="1600200" indent="-228600" algn="l" rtl="0" eaLnBrk="1" fontAlgn="base" hangingPunct="1">
        <a:spcBef>
          <a:spcPct val="20000"/>
        </a:spcBef>
        <a:spcAft>
          <a:spcPct val="0"/>
        </a:spcAft>
        <a:buChar char="–"/>
        <a:defRPr sz="2000">
          <a:solidFill>
            <a:srgbClr val="000066"/>
          </a:solidFill>
          <a:latin typeface="+mn-lt"/>
        </a:defRPr>
      </a:lvl4pPr>
      <a:lvl5pPr marL="2057400" indent="-228600" algn="l" rtl="0" eaLnBrk="1" fontAlgn="base" hangingPunct="1">
        <a:spcBef>
          <a:spcPct val="20000"/>
        </a:spcBef>
        <a:spcAft>
          <a:spcPct val="0"/>
        </a:spcAft>
        <a:buChar char="»"/>
        <a:defRPr sz="2000">
          <a:solidFill>
            <a:srgbClr val="000066"/>
          </a:solidFill>
          <a:latin typeface="+mn-lt"/>
        </a:defRPr>
      </a:lvl5pPr>
      <a:lvl6pPr marL="2514600" indent="-228600" algn="l" rtl="0" eaLnBrk="1" fontAlgn="base" hangingPunct="1">
        <a:spcBef>
          <a:spcPct val="20000"/>
        </a:spcBef>
        <a:spcAft>
          <a:spcPct val="0"/>
        </a:spcAft>
        <a:buChar char="»"/>
        <a:defRPr sz="2000">
          <a:solidFill>
            <a:srgbClr val="000066"/>
          </a:solidFill>
          <a:latin typeface="+mn-lt"/>
        </a:defRPr>
      </a:lvl6pPr>
      <a:lvl7pPr marL="2971800" indent="-228600" algn="l" rtl="0" eaLnBrk="1" fontAlgn="base" hangingPunct="1">
        <a:spcBef>
          <a:spcPct val="20000"/>
        </a:spcBef>
        <a:spcAft>
          <a:spcPct val="0"/>
        </a:spcAft>
        <a:buChar char="»"/>
        <a:defRPr sz="2000">
          <a:solidFill>
            <a:srgbClr val="000066"/>
          </a:solidFill>
          <a:latin typeface="+mn-lt"/>
        </a:defRPr>
      </a:lvl7pPr>
      <a:lvl8pPr marL="3429000" indent="-228600" algn="l" rtl="0" eaLnBrk="1" fontAlgn="base" hangingPunct="1">
        <a:spcBef>
          <a:spcPct val="20000"/>
        </a:spcBef>
        <a:spcAft>
          <a:spcPct val="0"/>
        </a:spcAft>
        <a:buChar char="»"/>
        <a:defRPr sz="2000">
          <a:solidFill>
            <a:srgbClr val="000066"/>
          </a:solidFill>
          <a:latin typeface="+mn-lt"/>
        </a:defRPr>
      </a:lvl8pPr>
      <a:lvl9pPr marL="3886200" indent="-228600" algn="l" rtl="0" eaLnBrk="1" fontAlgn="base" hangingPunct="1">
        <a:spcBef>
          <a:spcPct val="20000"/>
        </a:spcBef>
        <a:spcAft>
          <a:spcPct val="0"/>
        </a:spcAft>
        <a:buChar char="»"/>
        <a:defRPr sz="2000">
          <a:solidFill>
            <a:srgbClr val="000066"/>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649128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rgbClr val="000066"/>
                </a:solidFill>
              </a:defRPr>
            </a:lvl1pPr>
          </a:lstStyle>
          <a:p>
            <a:r>
              <a:rPr lang="de-DE" smtClean="0"/>
              <a:t>20131118, Vienna</a:t>
            </a:r>
            <a:endParaRPr lang="de-DE"/>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rgbClr val="000066"/>
                </a:solidFill>
              </a:defRPr>
            </a:lvl1pPr>
          </a:lstStyle>
          <a:p>
            <a:r>
              <a:rPr lang="de-DE" smtClean="0"/>
              <a:t>2nd Europaen Gas Trading Forum</a:t>
            </a:r>
            <a:endParaRPr lang="de-DE"/>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rgbClr val="000066"/>
                </a:solidFill>
              </a:defRPr>
            </a:lvl1pPr>
          </a:lstStyle>
          <a:p>
            <a:fld id="{BEB657FB-4E0C-4575-A4C1-279AEF0C8ADE}" type="slidenum">
              <a:rPr lang="de-DE"/>
              <a:pPr/>
              <a:t>‹Nr.›</a:t>
            </a:fld>
            <a:endParaRPr lang="de-DE"/>
          </a:p>
        </p:txBody>
      </p:sp>
      <p:sp>
        <p:nvSpPr>
          <p:cNvPr id="3081" name="Line 9"/>
          <p:cNvSpPr>
            <a:spLocks noChangeShapeType="1"/>
          </p:cNvSpPr>
          <p:nvPr/>
        </p:nvSpPr>
        <p:spPr bwMode="auto">
          <a:xfrm>
            <a:off x="468313" y="1484313"/>
            <a:ext cx="8207375" cy="0"/>
          </a:xfrm>
          <a:prstGeom prst="line">
            <a:avLst/>
          </a:prstGeom>
          <a:noFill/>
          <a:ln w="127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solidFill>
                <a:srgbClr val="000000"/>
              </a:solidFill>
            </a:endParaRPr>
          </a:p>
        </p:txBody>
      </p:sp>
      <p:pic>
        <p:nvPicPr>
          <p:cNvPr id="3082" name="Picture 10" descr="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524750" y="404813"/>
            <a:ext cx="1079500" cy="817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359164"/>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hf hdr="0"/>
  <p:txStyles>
    <p:titleStyle>
      <a:lvl1pPr algn="l" rtl="0" eaLnBrk="1" fontAlgn="base" hangingPunct="1">
        <a:spcBef>
          <a:spcPct val="0"/>
        </a:spcBef>
        <a:spcAft>
          <a:spcPct val="0"/>
        </a:spcAft>
        <a:defRPr sz="2800">
          <a:solidFill>
            <a:srgbClr val="000066"/>
          </a:solidFill>
          <a:latin typeface="+mj-lt"/>
          <a:ea typeface="+mj-ea"/>
          <a:cs typeface="+mj-cs"/>
        </a:defRPr>
      </a:lvl1pPr>
      <a:lvl2pPr algn="l" rtl="0" eaLnBrk="1" fontAlgn="base" hangingPunct="1">
        <a:spcBef>
          <a:spcPct val="0"/>
        </a:spcBef>
        <a:spcAft>
          <a:spcPct val="0"/>
        </a:spcAft>
        <a:defRPr sz="2800">
          <a:solidFill>
            <a:srgbClr val="000066"/>
          </a:solidFill>
          <a:latin typeface="Arial" charset="0"/>
        </a:defRPr>
      </a:lvl2pPr>
      <a:lvl3pPr algn="l" rtl="0" eaLnBrk="1" fontAlgn="base" hangingPunct="1">
        <a:spcBef>
          <a:spcPct val="0"/>
        </a:spcBef>
        <a:spcAft>
          <a:spcPct val="0"/>
        </a:spcAft>
        <a:defRPr sz="2800">
          <a:solidFill>
            <a:srgbClr val="000066"/>
          </a:solidFill>
          <a:latin typeface="Arial" charset="0"/>
        </a:defRPr>
      </a:lvl3pPr>
      <a:lvl4pPr algn="l" rtl="0" eaLnBrk="1" fontAlgn="base" hangingPunct="1">
        <a:spcBef>
          <a:spcPct val="0"/>
        </a:spcBef>
        <a:spcAft>
          <a:spcPct val="0"/>
        </a:spcAft>
        <a:defRPr sz="2800">
          <a:solidFill>
            <a:srgbClr val="000066"/>
          </a:solidFill>
          <a:latin typeface="Arial" charset="0"/>
        </a:defRPr>
      </a:lvl4pPr>
      <a:lvl5pPr algn="l" rtl="0" eaLnBrk="1" fontAlgn="base" hangingPunct="1">
        <a:spcBef>
          <a:spcPct val="0"/>
        </a:spcBef>
        <a:spcAft>
          <a:spcPct val="0"/>
        </a:spcAft>
        <a:defRPr sz="2800">
          <a:solidFill>
            <a:srgbClr val="000066"/>
          </a:solidFill>
          <a:latin typeface="Arial" charset="0"/>
        </a:defRPr>
      </a:lvl5pPr>
      <a:lvl6pPr marL="457200" algn="l" rtl="0" eaLnBrk="1" fontAlgn="base" hangingPunct="1">
        <a:spcBef>
          <a:spcPct val="0"/>
        </a:spcBef>
        <a:spcAft>
          <a:spcPct val="0"/>
        </a:spcAft>
        <a:defRPr sz="2800">
          <a:solidFill>
            <a:srgbClr val="000066"/>
          </a:solidFill>
          <a:latin typeface="Arial" charset="0"/>
        </a:defRPr>
      </a:lvl6pPr>
      <a:lvl7pPr marL="914400" algn="l" rtl="0" eaLnBrk="1" fontAlgn="base" hangingPunct="1">
        <a:spcBef>
          <a:spcPct val="0"/>
        </a:spcBef>
        <a:spcAft>
          <a:spcPct val="0"/>
        </a:spcAft>
        <a:defRPr sz="2800">
          <a:solidFill>
            <a:srgbClr val="000066"/>
          </a:solidFill>
          <a:latin typeface="Arial" charset="0"/>
        </a:defRPr>
      </a:lvl7pPr>
      <a:lvl8pPr marL="1371600" algn="l" rtl="0" eaLnBrk="1" fontAlgn="base" hangingPunct="1">
        <a:spcBef>
          <a:spcPct val="0"/>
        </a:spcBef>
        <a:spcAft>
          <a:spcPct val="0"/>
        </a:spcAft>
        <a:defRPr sz="2800">
          <a:solidFill>
            <a:srgbClr val="000066"/>
          </a:solidFill>
          <a:latin typeface="Arial" charset="0"/>
        </a:defRPr>
      </a:lvl8pPr>
      <a:lvl9pPr marL="1828800" algn="l" rtl="0" eaLnBrk="1" fontAlgn="base" hangingPunct="1">
        <a:spcBef>
          <a:spcPct val="0"/>
        </a:spcBef>
        <a:spcAft>
          <a:spcPct val="0"/>
        </a:spcAft>
        <a:defRPr sz="2800">
          <a:solidFill>
            <a:srgbClr val="000066"/>
          </a:solidFill>
          <a:latin typeface="Arial" charset="0"/>
        </a:defRPr>
      </a:lvl9pPr>
    </p:titleStyle>
    <p:bodyStyle>
      <a:lvl1pPr marL="342900" indent="-342900" algn="l" rtl="0" eaLnBrk="1" fontAlgn="base" hangingPunct="1">
        <a:spcBef>
          <a:spcPct val="20000"/>
        </a:spcBef>
        <a:spcAft>
          <a:spcPct val="0"/>
        </a:spcAft>
        <a:buChar char="•"/>
        <a:defRPr sz="2600">
          <a:solidFill>
            <a:srgbClr val="000066"/>
          </a:solidFill>
          <a:latin typeface="+mn-lt"/>
          <a:ea typeface="+mn-ea"/>
          <a:cs typeface="+mn-cs"/>
        </a:defRPr>
      </a:lvl1pPr>
      <a:lvl2pPr marL="742950" indent="-285750" algn="l" rtl="0" eaLnBrk="1" fontAlgn="base" hangingPunct="1">
        <a:spcBef>
          <a:spcPct val="20000"/>
        </a:spcBef>
        <a:spcAft>
          <a:spcPct val="0"/>
        </a:spcAft>
        <a:buChar char="–"/>
        <a:defRPr sz="2400">
          <a:solidFill>
            <a:srgbClr val="000066"/>
          </a:solidFill>
          <a:latin typeface="+mn-lt"/>
        </a:defRPr>
      </a:lvl2pPr>
      <a:lvl3pPr marL="1143000" indent="-228600" algn="l" rtl="0" eaLnBrk="1" fontAlgn="base" hangingPunct="1">
        <a:spcBef>
          <a:spcPct val="20000"/>
        </a:spcBef>
        <a:spcAft>
          <a:spcPct val="0"/>
        </a:spcAft>
        <a:buChar char="•"/>
        <a:defRPr sz="2200">
          <a:solidFill>
            <a:srgbClr val="000066"/>
          </a:solidFill>
          <a:latin typeface="+mn-lt"/>
        </a:defRPr>
      </a:lvl3pPr>
      <a:lvl4pPr marL="1600200" indent="-228600" algn="l" rtl="0" eaLnBrk="1" fontAlgn="base" hangingPunct="1">
        <a:spcBef>
          <a:spcPct val="20000"/>
        </a:spcBef>
        <a:spcAft>
          <a:spcPct val="0"/>
        </a:spcAft>
        <a:buChar char="–"/>
        <a:defRPr sz="2000">
          <a:solidFill>
            <a:srgbClr val="000066"/>
          </a:solidFill>
          <a:latin typeface="+mn-lt"/>
        </a:defRPr>
      </a:lvl4pPr>
      <a:lvl5pPr marL="2057400" indent="-228600" algn="l" rtl="0" eaLnBrk="1" fontAlgn="base" hangingPunct="1">
        <a:spcBef>
          <a:spcPct val="20000"/>
        </a:spcBef>
        <a:spcAft>
          <a:spcPct val="0"/>
        </a:spcAft>
        <a:buChar char="»"/>
        <a:defRPr sz="2000">
          <a:solidFill>
            <a:srgbClr val="000066"/>
          </a:solidFill>
          <a:latin typeface="+mn-lt"/>
        </a:defRPr>
      </a:lvl5pPr>
      <a:lvl6pPr marL="2514600" indent="-228600" algn="l" rtl="0" eaLnBrk="1" fontAlgn="base" hangingPunct="1">
        <a:spcBef>
          <a:spcPct val="20000"/>
        </a:spcBef>
        <a:spcAft>
          <a:spcPct val="0"/>
        </a:spcAft>
        <a:buChar char="»"/>
        <a:defRPr sz="2000">
          <a:solidFill>
            <a:srgbClr val="000066"/>
          </a:solidFill>
          <a:latin typeface="+mn-lt"/>
        </a:defRPr>
      </a:lvl6pPr>
      <a:lvl7pPr marL="2971800" indent="-228600" algn="l" rtl="0" eaLnBrk="1" fontAlgn="base" hangingPunct="1">
        <a:spcBef>
          <a:spcPct val="20000"/>
        </a:spcBef>
        <a:spcAft>
          <a:spcPct val="0"/>
        </a:spcAft>
        <a:buChar char="»"/>
        <a:defRPr sz="2000">
          <a:solidFill>
            <a:srgbClr val="000066"/>
          </a:solidFill>
          <a:latin typeface="+mn-lt"/>
        </a:defRPr>
      </a:lvl7pPr>
      <a:lvl8pPr marL="3429000" indent="-228600" algn="l" rtl="0" eaLnBrk="1" fontAlgn="base" hangingPunct="1">
        <a:spcBef>
          <a:spcPct val="20000"/>
        </a:spcBef>
        <a:spcAft>
          <a:spcPct val="0"/>
        </a:spcAft>
        <a:buChar char="»"/>
        <a:defRPr sz="2000">
          <a:solidFill>
            <a:srgbClr val="000066"/>
          </a:solidFill>
          <a:latin typeface="+mn-lt"/>
        </a:defRPr>
      </a:lvl8pPr>
      <a:lvl9pPr marL="3886200" indent="-228600" algn="l" rtl="0" eaLnBrk="1" fontAlgn="base" hangingPunct="1">
        <a:spcBef>
          <a:spcPct val="20000"/>
        </a:spcBef>
        <a:spcAft>
          <a:spcPct val="0"/>
        </a:spcAft>
        <a:buChar char="»"/>
        <a:defRPr sz="2000">
          <a:solidFill>
            <a:srgbClr val="000066"/>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www.e-control.at/" TargetMode="External"/><Relationship Id="rId2" Type="http://schemas.openxmlformats.org/officeDocument/2006/relationships/hyperlink" Target="mailto:alessandro.ischia@e-control.at"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www.google.at/url?sa=i&amp;rct=j&amp;q=&amp;esrc=s&amp;source=images&amp;cd=&amp;cad=rja&amp;uact=8&amp;ved=0ahUKEwj8y6riw8DNAhUDXBQKHaftCGsQjRwIBw&amp;url=http://stromliste.at/energiemarkt/e-control&amp;bvm=bv.125221236,d.d24&amp;psig=AFQjCNGvd4H80ajrXwW5O_w7v-tzjwf2Qw&amp;ust=1466853098725891" TargetMode="External"/><Relationship Id="rId7" Type="http://schemas.openxmlformats.org/officeDocument/2006/relationships/hyperlink" Target="https://www.google.at/url?sa=i&amp;rct=j&amp;q=&amp;esrc=s&amp;source=images&amp;cd=&amp;cad=rja&amp;uact=8&amp;ved=0ahUKEwiiuvORx83NAhWK7RQKHblyA5IQjRwIBw&amp;url=https://www.eru.cz/en/&amp;bvm=bv.125801520,d.d24&amp;psig=AFQjCNHk3xbQEFqcPq3alRhEiCAT25O9Ug&amp;ust=1467300682600819"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www.google.at/url?sa=i&amp;rct=j&amp;q=&amp;esrc=s&amp;source=images&amp;cd=&amp;cad=rja&amp;uact=8&amp;ved=0ahUKEwiMidz5xs3NAhUFuxQKHdQnBD8QjRwIBw&amp;url=http://www.borealis.ca/case-studies/net4gas&amp;psig=AFQjCNHb7mNPyYv2VWhamsHmjuObkrL7Ow&amp;ust=1467300632020294" TargetMode="External"/><Relationship Id="rId10" Type="http://schemas.openxmlformats.org/officeDocument/2006/relationships/image" Target="../media/image10.png"/><Relationship Id="rId4" Type="http://schemas.openxmlformats.org/officeDocument/2006/relationships/image" Target="../media/image7.jpeg"/><Relationship Id="rId9" Type="http://schemas.openxmlformats.org/officeDocument/2006/relationships/hyperlink" Target="https://www.google.at/url?sa=i&amp;rct=j&amp;q=&amp;esrc=s&amp;source=images&amp;cd=&amp;cad=rja&amp;uact=8&amp;ved=0ahUKEwjw2P3Bx83NAhXLbRQKHQuADBcQjRwIBw&amp;url=https://www.linkedin.com/company/trans-austria-gasleitung-gmbh&amp;bvm=bv.125801520,d.d24&amp;psig=AFQjCNEFkJ8g8foMJpLQxSInlIDAIOCKrw&amp;ust=1467300782978911"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3"/>
          <p:cNvSpPr>
            <a:spLocks noGrp="1"/>
          </p:cNvSpPr>
          <p:nvPr>
            <p:ph type="sldNum" sz="quarter" idx="12"/>
          </p:nvPr>
        </p:nvSpPr>
        <p:spPr/>
        <p:txBody>
          <a:bodyPr/>
          <a:lstStyle/>
          <a:p>
            <a:fld id="{88B26374-520F-4C87-89B9-09F190C1A739}" type="slidenum">
              <a:rPr lang="de-DE" altLang="de-DE"/>
              <a:pPr/>
              <a:t>1</a:t>
            </a:fld>
            <a:endParaRPr lang="de-DE" altLang="de-DE"/>
          </a:p>
        </p:txBody>
      </p:sp>
      <p:sp>
        <p:nvSpPr>
          <p:cNvPr id="38914" name="Titel 1"/>
          <p:cNvSpPr>
            <a:spLocks noGrp="1"/>
          </p:cNvSpPr>
          <p:nvPr>
            <p:ph type="ctrTitle" idx="4294967295"/>
          </p:nvPr>
        </p:nvSpPr>
        <p:spPr>
          <a:xfrm>
            <a:off x="685800" y="2130425"/>
            <a:ext cx="7772400" cy="1470025"/>
          </a:xfrm>
        </p:spPr>
        <p:txBody>
          <a:bodyPr/>
          <a:lstStyle/>
          <a:p>
            <a:endParaRPr lang="de-DE" altLang="de-DE">
              <a:solidFill>
                <a:schemeClr val="accent2"/>
              </a:solidFill>
            </a:endParaRPr>
          </a:p>
        </p:txBody>
      </p:sp>
      <p:sp>
        <p:nvSpPr>
          <p:cNvPr id="3" name="Untertitel 2"/>
          <p:cNvSpPr>
            <a:spLocks noGrp="1"/>
          </p:cNvSpPr>
          <p:nvPr>
            <p:ph type="subTitle" idx="4294967295"/>
          </p:nvPr>
        </p:nvSpPr>
        <p:spPr>
          <a:xfrm>
            <a:off x="1371600" y="3886200"/>
            <a:ext cx="6400800" cy="1752600"/>
          </a:xfrm>
        </p:spPr>
        <p:txBody>
          <a:bodyPr>
            <a:normAutofit/>
          </a:bodyPr>
          <a:lstStyle/>
          <a:p>
            <a:pPr marL="0" indent="0" algn="ctr" defTabSz="457200">
              <a:buFontTx/>
              <a:buNone/>
            </a:pPr>
            <a:endParaRPr lang="de-DE" altLang="de-DE" sz="2300" b="1">
              <a:solidFill>
                <a:srgbClr val="898989"/>
              </a:solidFill>
            </a:endParaRPr>
          </a:p>
        </p:txBody>
      </p:sp>
      <p:pic>
        <p:nvPicPr>
          <p:cNvPr id="38916" name="Bild 4" descr="start_eng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79988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i="1" dirty="0" smtClean="0"/>
              <a:t>Trading region upgrade</a:t>
            </a:r>
            <a:endParaRPr lang="en-GB" b="1" i="1" dirty="0"/>
          </a:p>
        </p:txBody>
      </p:sp>
      <p:sp>
        <p:nvSpPr>
          <p:cNvPr id="4" name="Foliennummernplatzhalter 3"/>
          <p:cNvSpPr>
            <a:spLocks noGrp="1"/>
          </p:cNvSpPr>
          <p:nvPr>
            <p:ph type="sldNum" sz="quarter" idx="12"/>
          </p:nvPr>
        </p:nvSpPr>
        <p:spPr/>
        <p:txBody>
          <a:bodyPr/>
          <a:lstStyle/>
          <a:p>
            <a:pPr>
              <a:defRPr/>
            </a:pPr>
            <a:fld id="{8EF86687-BCEF-4555-A441-4DAADF8D100C}" type="slidenum">
              <a:rPr lang="de-DE" smtClean="0"/>
              <a:pPr>
                <a:defRPr/>
              </a:pPr>
              <a:t>10</a:t>
            </a:fld>
            <a:endParaRPr lang="de-DE"/>
          </a:p>
        </p:txBody>
      </p:sp>
      <p:grpSp>
        <p:nvGrpSpPr>
          <p:cNvPr id="5" name="Gruppierung 1"/>
          <p:cNvGrpSpPr/>
          <p:nvPr/>
        </p:nvGrpSpPr>
        <p:grpSpPr>
          <a:xfrm>
            <a:off x="1115612" y="1556792"/>
            <a:ext cx="6120684" cy="4536504"/>
            <a:chOff x="4992688" y="4456113"/>
            <a:chExt cx="595312" cy="423862"/>
          </a:xfrm>
        </p:grpSpPr>
        <p:sp>
          <p:nvSpPr>
            <p:cNvPr id="14" name="Freeform 22"/>
            <p:cNvSpPr>
              <a:spLocks/>
            </p:cNvSpPr>
            <p:nvPr/>
          </p:nvSpPr>
          <p:spPr bwMode="gray">
            <a:xfrm>
              <a:off x="5168900" y="4456113"/>
              <a:ext cx="419100" cy="233362"/>
            </a:xfrm>
            <a:custGeom>
              <a:avLst/>
              <a:gdLst>
                <a:gd name="T0" fmla="*/ 212 w 254"/>
                <a:gd name="T1" fmla="*/ 329 h 150"/>
                <a:gd name="T2" fmla="*/ 173 w 254"/>
                <a:gd name="T3" fmla="*/ 314 h 150"/>
                <a:gd name="T4" fmla="*/ 89 w 254"/>
                <a:gd name="T5" fmla="*/ 268 h 150"/>
                <a:gd name="T6" fmla="*/ 46 w 254"/>
                <a:gd name="T7" fmla="*/ 221 h 150"/>
                <a:gd name="T8" fmla="*/ 50 w 254"/>
                <a:gd name="T9" fmla="*/ 167 h 150"/>
                <a:gd name="T10" fmla="*/ 0 w 254"/>
                <a:gd name="T11" fmla="*/ 130 h 150"/>
                <a:gd name="T12" fmla="*/ 50 w 254"/>
                <a:gd name="T13" fmla="*/ 109 h 150"/>
                <a:gd name="T14" fmla="*/ 111 w 254"/>
                <a:gd name="T15" fmla="*/ 86 h 150"/>
                <a:gd name="T16" fmla="*/ 173 w 254"/>
                <a:gd name="T17" fmla="*/ 63 h 150"/>
                <a:gd name="T18" fmla="*/ 243 w 254"/>
                <a:gd name="T19" fmla="*/ 47 h 150"/>
                <a:gd name="T20" fmla="*/ 293 w 254"/>
                <a:gd name="T21" fmla="*/ 26 h 150"/>
                <a:gd name="T22" fmla="*/ 324 w 254"/>
                <a:gd name="T23" fmla="*/ 0 h 150"/>
                <a:gd name="T24" fmla="*/ 369 w 254"/>
                <a:gd name="T25" fmla="*/ 31 h 150"/>
                <a:gd name="T26" fmla="*/ 408 w 254"/>
                <a:gd name="T27" fmla="*/ 15 h 150"/>
                <a:gd name="T28" fmla="*/ 429 w 254"/>
                <a:gd name="T29" fmla="*/ 0 h 150"/>
                <a:gd name="T30" fmla="*/ 477 w 254"/>
                <a:gd name="T31" fmla="*/ 36 h 150"/>
                <a:gd name="T32" fmla="*/ 528 w 254"/>
                <a:gd name="T33" fmla="*/ 57 h 150"/>
                <a:gd name="T34" fmla="*/ 583 w 254"/>
                <a:gd name="T35" fmla="*/ 63 h 150"/>
                <a:gd name="T36" fmla="*/ 612 w 254"/>
                <a:gd name="T37" fmla="*/ 74 h 150"/>
                <a:gd name="T38" fmla="*/ 583 w 254"/>
                <a:gd name="T39" fmla="*/ 93 h 150"/>
                <a:gd name="T40" fmla="*/ 658 w 254"/>
                <a:gd name="T41" fmla="*/ 145 h 150"/>
                <a:gd name="T42" fmla="*/ 683 w 254"/>
                <a:gd name="T43" fmla="*/ 104 h 150"/>
                <a:gd name="T44" fmla="*/ 734 w 254"/>
                <a:gd name="T45" fmla="*/ 109 h 150"/>
                <a:gd name="T46" fmla="*/ 779 w 254"/>
                <a:gd name="T47" fmla="*/ 136 h 150"/>
                <a:gd name="T48" fmla="*/ 802 w 254"/>
                <a:gd name="T49" fmla="*/ 164 h 150"/>
                <a:gd name="T50" fmla="*/ 869 w 254"/>
                <a:gd name="T51" fmla="*/ 167 h 150"/>
                <a:gd name="T52" fmla="*/ 930 w 254"/>
                <a:gd name="T53" fmla="*/ 208 h 150"/>
                <a:gd name="T54" fmla="*/ 961 w 254"/>
                <a:gd name="T55" fmla="*/ 233 h 150"/>
                <a:gd name="T56" fmla="*/ 942 w 254"/>
                <a:gd name="T57" fmla="*/ 241 h 150"/>
                <a:gd name="T58" fmla="*/ 925 w 254"/>
                <a:gd name="T59" fmla="*/ 244 h 150"/>
                <a:gd name="T60" fmla="*/ 900 w 254"/>
                <a:gd name="T61" fmla="*/ 260 h 150"/>
                <a:gd name="T62" fmla="*/ 879 w 254"/>
                <a:gd name="T63" fmla="*/ 271 h 150"/>
                <a:gd name="T64" fmla="*/ 862 w 254"/>
                <a:gd name="T65" fmla="*/ 283 h 150"/>
                <a:gd name="T66" fmla="*/ 854 w 254"/>
                <a:gd name="T67" fmla="*/ 307 h 150"/>
                <a:gd name="T68" fmla="*/ 831 w 254"/>
                <a:gd name="T69" fmla="*/ 314 h 150"/>
                <a:gd name="T70" fmla="*/ 822 w 254"/>
                <a:gd name="T71" fmla="*/ 329 h 150"/>
                <a:gd name="T72" fmla="*/ 809 w 254"/>
                <a:gd name="T73" fmla="*/ 334 h 150"/>
                <a:gd name="T74" fmla="*/ 785 w 254"/>
                <a:gd name="T75" fmla="*/ 341 h 150"/>
                <a:gd name="T76" fmla="*/ 764 w 254"/>
                <a:gd name="T77" fmla="*/ 346 h 150"/>
                <a:gd name="T78" fmla="*/ 755 w 254"/>
                <a:gd name="T79" fmla="*/ 346 h 150"/>
                <a:gd name="T80" fmla="*/ 728 w 254"/>
                <a:gd name="T81" fmla="*/ 334 h 150"/>
                <a:gd name="T82" fmla="*/ 711 w 254"/>
                <a:gd name="T83" fmla="*/ 346 h 150"/>
                <a:gd name="T84" fmla="*/ 696 w 254"/>
                <a:gd name="T85" fmla="*/ 364 h 150"/>
                <a:gd name="T86" fmla="*/ 683 w 254"/>
                <a:gd name="T87" fmla="*/ 372 h 150"/>
                <a:gd name="T88" fmla="*/ 490 w 254"/>
                <a:gd name="T89" fmla="*/ 348 h 150"/>
                <a:gd name="T90" fmla="*/ 316 w 254"/>
                <a:gd name="T91" fmla="*/ 392 h 150"/>
                <a:gd name="T92" fmla="*/ 247 w 254"/>
                <a:gd name="T93" fmla="*/ 374 h 15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54"/>
                <a:gd name="T142" fmla="*/ 0 h 150"/>
                <a:gd name="T143" fmla="*/ 254 w 254"/>
                <a:gd name="T144" fmla="*/ 150 h 15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54" h="150">
                  <a:moveTo>
                    <a:pt x="66" y="144"/>
                  </a:moveTo>
                  <a:lnTo>
                    <a:pt x="58" y="128"/>
                  </a:lnTo>
                  <a:lnTo>
                    <a:pt x="56" y="126"/>
                  </a:lnTo>
                  <a:lnTo>
                    <a:pt x="52" y="122"/>
                  </a:lnTo>
                  <a:lnTo>
                    <a:pt x="48" y="124"/>
                  </a:lnTo>
                  <a:lnTo>
                    <a:pt x="46" y="120"/>
                  </a:lnTo>
                  <a:lnTo>
                    <a:pt x="38" y="114"/>
                  </a:lnTo>
                  <a:lnTo>
                    <a:pt x="28" y="100"/>
                  </a:lnTo>
                  <a:lnTo>
                    <a:pt x="24" y="102"/>
                  </a:lnTo>
                  <a:lnTo>
                    <a:pt x="16" y="96"/>
                  </a:lnTo>
                  <a:lnTo>
                    <a:pt x="12" y="90"/>
                  </a:lnTo>
                  <a:lnTo>
                    <a:pt x="12" y="84"/>
                  </a:lnTo>
                  <a:lnTo>
                    <a:pt x="8" y="82"/>
                  </a:lnTo>
                  <a:lnTo>
                    <a:pt x="10" y="72"/>
                  </a:lnTo>
                  <a:lnTo>
                    <a:pt x="14" y="64"/>
                  </a:lnTo>
                  <a:lnTo>
                    <a:pt x="6" y="62"/>
                  </a:lnTo>
                  <a:lnTo>
                    <a:pt x="2" y="52"/>
                  </a:lnTo>
                  <a:lnTo>
                    <a:pt x="0" y="50"/>
                  </a:lnTo>
                  <a:lnTo>
                    <a:pt x="6" y="46"/>
                  </a:lnTo>
                  <a:lnTo>
                    <a:pt x="10" y="42"/>
                  </a:lnTo>
                  <a:lnTo>
                    <a:pt x="14" y="42"/>
                  </a:lnTo>
                  <a:lnTo>
                    <a:pt x="22" y="36"/>
                  </a:lnTo>
                  <a:lnTo>
                    <a:pt x="30" y="36"/>
                  </a:lnTo>
                  <a:lnTo>
                    <a:pt x="30" y="32"/>
                  </a:lnTo>
                  <a:lnTo>
                    <a:pt x="38" y="32"/>
                  </a:lnTo>
                  <a:lnTo>
                    <a:pt x="40" y="24"/>
                  </a:lnTo>
                  <a:lnTo>
                    <a:pt x="46" y="24"/>
                  </a:lnTo>
                  <a:lnTo>
                    <a:pt x="48" y="26"/>
                  </a:lnTo>
                  <a:lnTo>
                    <a:pt x="50" y="20"/>
                  </a:lnTo>
                  <a:lnTo>
                    <a:pt x="64" y="18"/>
                  </a:lnTo>
                  <a:lnTo>
                    <a:pt x="66" y="14"/>
                  </a:lnTo>
                  <a:lnTo>
                    <a:pt x="74" y="12"/>
                  </a:lnTo>
                  <a:lnTo>
                    <a:pt x="78" y="10"/>
                  </a:lnTo>
                  <a:lnTo>
                    <a:pt x="84" y="8"/>
                  </a:lnTo>
                  <a:lnTo>
                    <a:pt x="78" y="2"/>
                  </a:lnTo>
                  <a:lnTo>
                    <a:pt x="86" y="0"/>
                  </a:lnTo>
                  <a:lnTo>
                    <a:pt x="92" y="4"/>
                  </a:lnTo>
                  <a:lnTo>
                    <a:pt x="92" y="12"/>
                  </a:lnTo>
                  <a:lnTo>
                    <a:pt x="98" y="12"/>
                  </a:lnTo>
                  <a:lnTo>
                    <a:pt x="100" y="10"/>
                  </a:lnTo>
                  <a:lnTo>
                    <a:pt x="106" y="10"/>
                  </a:lnTo>
                  <a:lnTo>
                    <a:pt x="108" y="6"/>
                  </a:lnTo>
                  <a:lnTo>
                    <a:pt x="106" y="4"/>
                  </a:lnTo>
                  <a:lnTo>
                    <a:pt x="108" y="2"/>
                  </a:lnTo>
                  <a:lnTo>
                    <a:pt x="114" y="0"/>
                  </a:lnTo>
                  <a:lnTo>
                    <a:pt x="118" y="4"/>
                  </a:lnTo>
                  <a:lnTo>
                    <a:pt x="118" y="10"/>
                  </a:lnTo>
                  <a:lnTo>
                    <a:pt x="126" y="14"/>
                  </a:lnTo>
                  <a:lnTo>
                    <a:pt x="128" y="16"/>
                  </a:lnTo>
                  <a:lnTo>
                    <a:pt x="138" y="16"/>
                  </a:lnTo>
                  <a:lnTo>
                    <a:pt x="140" y="22"/>
                  </a:lnTo>
                  <a:lnTo>
                    <a:pt x="146" y="22"/>
                  </a:lnTo>
                  <a:lnTo>
                    <a:pt x="146" y="26"/>
                  </a:lnTo>
                  <a:lnTo>
                    <a:pt x="154" y="24"/>
                  </a:lnTo>
                  <a:lnTo>
                    <a:pt x="154" y="22"/>
                  </a:lnTo>
                  <a:lnTo>
                    <a:pt x="158" y="22"/>
                  </a:lnTo>
                  <a:lnTo>
                    <a:pt x="162" y="28"/>
                  </a:lnTo>
                  <a:lnTo>
                    <a:pt x="160" y="30"/>
                  </a:lnTo>
                  <a:lnTo>
                    <a:pt x="158" y="32"/>
                  </a:lnTo>
                  <a:lnTo>
                    <a:pt x="154" y="36"/>
                  </a:lnTo>
                  <a:lnTo>
                    <a:pt x="162" y="44"/>
                  </a:lnTo>
                  <a:lnTo>
                    <a:pt x="168" y="54"/>
                  </a:lnTo>
                  <a:lnTo>
                    <a:pt x="174" y="56"/>
                  </a:lnTo>
                  <a:lnTo>
                    <a:pt x="176" y="50"/>
                  </a:lnTo>
                  <a:lnTo>
                    <a:pt x="184" y="48"/>
                  </a:lnTo>
                  <a:lnTo>
                    <a:pt x="180" y="40"/>
                  </a:lnTo>
                  <a:lnTo>
                    <a:pt x="180" y="36"/>
                  </a:lnTo>
                  <a:lnTo>
                    <a:pt x="184" y="36"/>
                  </a:lnTo>
                  <a:lnTo>
                    <a:pt x="194" y="42"/>
                  </a:lnTo>
                  <a:lnTo>
                    <a:pt x="198" y="44"/>
                  </a:lnTo>
                  <a:lnTo>
                    <a:pt x="210" y="44"/>
                  </a:lnTo>
                  <a:lnTo>
                    <a:pt x="206" y="52"/>
                  </a:lnTo>
                  <a:lnTo>
                    <a:pt x="212" y="50"/>
                  </a:lnTo>
                  <a:lnTo>
                    <a:pt x="212" y="56"/>
                  </a:lnTo>
                  <a:lnTo>
                    <a:pt x="212" y="62"/>
                  </a:lnTo>
                  <a:lnTo>
                    <a:pt x="218" y="64"/>
                  </a:lnTo>
                  <a:lnTo>
                    <a:pt x="224" y="60"/>
                  </a:lnTo>
                  <a:lnTo>
                    <a:pt x="230" y="64"/>
                  </a:lnTo>
                  <a:lnTo>
                    <a:pt x="244" y="68"/>
                  </a:lnTo>
                  <a:lnTo>
                    <a:pt x="242" y="74"/>
                  </a:lnTo>
                  <a:lnTo>
                    <a:pt x="246" y="80"/>
                  </a:lnTo>
                  <a:lnTo>
                    <a:pt x="252" y="82"/>
                  </a:lnTo>
                  <a:lnTo>
                    <a:pt x="254" y="90"/>
                  </a:lnTo>
                  <a:lnTo>
                    <a:pt x="252" y="92"/>
                  </a:lnTo>
                  <a:lnTo>
                    <a:pt x="250" y="94"/>
                  </a:lnTo>
                  <a:lnTo>
                    <a:pt x="250" y="92"/>
                  </a:lnTo>
                  <a:lnTo>
                    <a:pt x="246" y="92"/>
                  </a:lnTo>
                  <a:lnTo>
                    <a:pt x="244" y="92"/>
                  </a:lnTo>
                  <a:lnTo>
                    <a:pt x="244" y="94"/>
                  </a:lnTo>
                  <a:lnTo>
                    <a:pt x="242" y="96"/>
                  </a:lnTo>
                  <a:lnTo>
                    <a:pt x="240" y="98"/>
                  </a:lnTo>
                  <a:lnTo>
                    <a:pt x="238" y="100"/>
                  </a:lnTo>
                  <a:lnTo>
                    <a:pt x="236" y="102"/>
                  </a:lnTo>
                  <a:lnTo>
                    <a:pt x="234" y="104"/>
                  </a:lnTo>
                  <a:lnTo>
                    <a:pt x="232" y="104"/>
                  </a:lnTo>
                  <a:lnTo>
                    <a:pt x="230" y="104"/>
                  </a:lnTo>
                  <a:lnTo>
                    <a:pt x="230" y="106"/>
                  </a:lnTo>
                  <a:lnTo>
                    <a:pt x="228" y="108"/>
                  </a:lnTo>
                  <a:lnTo>
                    <a:pt x="228" y="112"/>
                  </a:lnTo>
                  <a:lnTo>
                    <a:pt x="228" y="114"/>
                  </a:lnTo>
                  <a:lnTo>
                    <a:pt x="226" y="118"/>
                  </a:lnTo>
                  <a:lnTo>
                    <a:pt x="224" y="120"/>
                  </a:lnTo>
                  <a:lnTo>
                    <a:pt x="222" y="120"/>
                  </a:lnTo>
                  <a:lnTo>
                    <a:pt x="220" y="120"/>
                  </a:lnTo>
                  <a:lnTo>
                    <a:pt x="220" y="122"/>
                  </a:lnTo>
                  <a:lnTo>
                    <a:pt x="218" y="124"/>
                  </a:lnTo>
                  <a:lnTo>
                    <a:pt x="218" y="126"/>
                  </a:lnTo>
                  <a:lnTo>
                    <a:pt x="216" y="126"/>
                  </a:lnTo>
                  <a:lnTo>
                    <a:pt x="214" y="126"/>
                  </a:lnTo>
                  <a:lnTo>
                    <a:pt x="214" y="128"/>
                  </a:lnTo>
                  <a:lnTo>
                    <a:pt x="212" y="128"/>
                  </a:lnTo>
                  <a:lnTo>
                    <a:pt x="210" y="130"/>
                  </a:lnTo>
                  <a:lnTo>
                    <a:pt x="208" y="130"/>
                  </a:lnTo>
                  <a:lnTo>
                    <a:pt x="206" y="132"/>
                  </a:lnTo>
                  <a:lnTo>
                    <a:pt x="204" y="132"/>
                  </a:lnTo>
                  <a:lnTo>
                    <a:pt x="202" y="132"/>
                  </a:lnTo>
                  <a:lnTo>
                    <a:pt x="202" y="130"/>
                  </a:lnTo>
                  <a:lnTo>
                    <a:pt x="200" y="130"/>
                  </a:lnTo>
                  <a:lnTo>
                    <a:pt x="200" y="132"/>
                  </a:lnTo>
                  <a:lnTo>
                    <a:pt x="196" y="132"/>
                  </a:lnTo>
                  <a:lnTo>
                    <a:pt x="194" y="130"/>
                  </a:lnTo>
                  <a:lnTo>
                    <a:pt x="192" y="128"/>
                  </a:lnTo>
                  <a:lnTo>
                    <a:pt x="190" y="130"/>
                  </a:lnTo>
                  <a:lnTo>
                    <a:pt x="188" y="130"/>
                  </a:lnTo>
                  <a:lnTo>
                    <a:pt x="188" y="132"/>
                  </a:lnTo>
                  <a:lnTo>
                    <a:pt x="186" y="134"/>
                  </a:lnTo>
                  <a:lnTo>
                    <a:pt x="184" y="136"/>
                  </a:lnTo>
                  <a:lnTo>
                    <a:pt x="184" y="140"/>
                  </a:lnTo>
                  <a:lnTo>
                    <a:pt x="182" y="142"/>
                  </a:lnTo>
                  <a:lnTo>
                    <a:pt x="182" y="144"/>
                  </a:lnTo>
                  <a:lnTo>
                    <a:pt x="180" y="142"/>
                  </a:lnTo>
                  <a:lnTo>
                    <a:pt x="172" y="136"/>
                  </a:lnTo>
                  <a:lnTo>
                    <a:pt x="148" y="140"/>
                  </a:lnTo>
                  <a:lnTo>
                    <a:pt x="130" y="134"/>
                  </a:lnTo>
                  <a:lnTo>
                    <a:pt x="106" y="126"/>
                  </a:lnTo>
                  <a:lnTo>
                    <a:pt x="94" y="146"/>
                  </a:lnTo>
                  <a:lnTo>
                    <a:pt x="84" y="150"/>
                  </a:lnTo>
                  <a:lnTo>
                    <a:pt x="76" y="148"/>
                  </a:lnTo>
                  <a:lnTo>
                    <a:pt x="68" y="144"/>
                  </a:lnTo>
                  <a:lnTo>
                    <a:pt x="66" y="144"/>
                  </a:lnTo>
                  <a:close/>
                </a:path>
              </a:pathLst>
            </a:custGeom>
            <a:solidFill>
              <a:srgbClr val="B2B2B2"/>
            </a:solidFill>
            <a:ln w="9525">
              <a:solidFill>
                <a:schemeClr val="bg1"/>
              </a:solidFill>
              <a:round/>
              <a:headEnd/>
              <a:tailEnd/>
            </a:ln>
          </p:spPr>
          <p:txBody>
            <a:bodyPr/>
            <a:lstStyle/>
            <a:p>
              <a:endParaRPr lang="de-DE" dirty="0"/>
            </a:p>
          </p:txBody>
        </p:sp>
        <p:sp>
          <p:nvSpPr>
            <p:cNvPr id="18" name="Freeform 26"/>
            <p:cNvSpPr>
              <a:spLocks/>
            </p:cNvSpPr>
            <p:nvPr/>
          </p:nvSpPr>
          <p:spPr bwMode="gray">
            <a:xfrm>
              <a:off x="4992688" y="4651375"/>
              <a:ext cx="500062" cy="228600"/>
            </a:xfrm>
            <a:custGeom>
              <a:avLst/>
              <a:gdLst>
                <a:gd name="T0" fmla="*/ 31 w 302"/>
                <a:gd name="T1" fmla="*/ 209 h 148"/>
                <a:gd name="T2" fmla="*/ 48 w 302"/>
                <a:gd name="T3" fmla="*/ 207 h 148"/>
                <a:gd name="T4" fmla="*/ 70 w 302"/>
                <a:gd name="T5" fmla="*/ 215 h 148"/>
                <a:gd name="T6" fmla="*/ 86 w 302"/>
                <a:gd name="T7" fmla="*/ 229 h 148"/>
                <a:gd name="T8" fmla="*/ 100 w 302"/>
                <a:gd name="T9" fmla="*/ 244 h 148"/>
                <a:gd name="T10" fmla="*/ 138 w 302"/>
                <a:gd name="T11" fmla="*/ 224 h 148"/>
                <a:gd name="T12" fmla="*/ 155 w 302"/>
                <a:gd name="T13" fmla="*/ 207 h 148"/>
                <a:gd name="T14" fmla="*/ 198 w 302"/>
                <a:gd name="T15" fmla="*/ 209 h 148"/>
                <a:gd name="T16" fmla="*/ 217 w 302"/>
                <a:gd name="T17" fmla="*/ 229 h 148"/>
                <a:gd name="T18" fmla="*/ 275 w 302"/>
                <a:gd name="T19" fmla="*/ 220 h 148"/>
                <a:gd name="T20" fmla="*/ 303 w 302"/>
                <a:gd name="T21" fmla="*/ 209 h 148"/>
                <a:gd name="T22" fmla="*/ 392 w 302"/>
                <a:gd name="T23" fmla="*/ 198 h 148"/>
                <a:gd name="T24" fmla="*/ 429 w 302"/>
                <a:gd name="T25" fmla="*/ 184 h 148"/>
                <a:gd name="T26" fmla="*/ 477 w 302"/>
                <a:gd name="T27" fmla="*/ 189 h 148"/>
                <a:gd name="T28" fmla="*/ 486 w 302"/>
                <a:gd name="T29" fmla="*/ 207 h 148"/>
                <a:gd name="T30" fmla="*/ 523 w 302"/>
                <a:gd name="T31" fmla="*/ 215 h 148"/>
                <a:gd name="T32" fmla="*/ 523 w 302"/>
                <a:gd name="T33" fmla="*/ 184 h 148"/>
                <a:gd name="T34" fmla="*/ 516 w 302"/>
                <a:gd name="T35" fmla="*/ 164 h 148"/>
                <a:gd name="T36" fmla="*/ 499 w 302"/>
                <a:gd name="T37" fmla="*/ 106 h 148"/>
                <a:gd name="T38" fmla="*/ 577 w 302"/>
                <a:gd name="T39" fmla="*/ 76 h 148"/>
                <a:gd name="T40" fmla="*/ 593 w 302"/>
                <a:gd name="T41" fmla="*/ 50 h 148"/>
                <a:gd name="T42" fmla="*/ 661 w 302"/>
                <a:gd name="T43" fmla="*/ 47 h 148"/>
                <a:gd name="T44" fmla="*/ 700 w 302"/>
                <a:gd name="T45" fmla="*/ 56 h 148"/>
                <a:gd name="T46" fmla="*/ 770 w 302"/>
                <a:gd name="T47" fmla="*/ 50 h 148"/>
                <a:gd name="T48" fmla="*/ 905 w 302"/>
                <a:gd name="T49" fmla="*/ 21 h 148"/>
                <a:gd name="T50" fmla="*/ 1070 w 302"/>
                <a:gd name="T51" fmla="*/ 26 h 148"/>
                <a:gd name="T52" fmla="*/ 1106 w 302"/>
                <a:gd name="T53" fmla="*/ 47 h 148"/>
                <a:gd name="T54" fmla="*/ 1100 w 302"/>
                <a:gd name="T55" fmla="*/ 91 h 148"/>
                <a:gd name="T56" fmla="*/ 1160 w 302"/>
                <a:gd name="T57" fmla="*/ 143 h 148"/>
                <a:gd name="T58" fmla="*/ 1121 w 302"/>
                <a:gd name="T59" fmla="*/ 189 h 148"/>
                <a:gd name="T60" fmla="*/ 1060 w 302"/>
                <a:gd name="T61" fmla="*/ 184 h 148"/>
                <a:gd name="T62" fmla="*/ 1023 w 302"/>
                <a:gd name="T63" fmla="*/ 195 h 148"/>
                <a:gd name="T64" fmla="*/ 1060 w 302"/>
                <a:gd name="T65" fmla="*/ 209 h 148"/>
                <a:gd name="T66" fmla="*/ 1028 w 302"/>
                <a:gd name="T67" fmla="*/ 229 h 148"/>
                <a:gd name="T68" fmla="*/ 1038 w 302"/>
                <a:gd name="T69" fmla="*/ 267 h 148"/>
                <a:gd name="T70" fmla="*/ 1008 w 302"/>
                <a:gd name="T71" fmla="*/ 306 h 148"/>
                <a:gd name="T72" fmla="*/ 964 w 302"/>
                <a:gd name="T73" fmla="*/ 334 h 148"/>
                <a:gd name="T74" fmla="*/ 884 w 302"/>
                <a:gd name="T75" fmla="*/ 347 h 148"/>
                <a:gd name="T76" fmla="*/ 792 w 302"/>
                <a:gd name="T77" fmla="*/ 347 h 148"/>
                <a:gd name="T78" fmla="*/ 732 w 302"/>
                <a:gd name="T79" fmla="*/ 366 h 148"/>
                <a:gd name="T80" fmla="*/ 675 w 302"/>
                <a:gd name="T81" fmla="*/ 362 h 148"/>
                <a:gd name="T82" fmla="*/ 577 w 302"/>
                <a:gd name="T83" fmla="*/ 351 h 148"/>
                <a:gd name="T84" fmla="*/ 429 w 302"/>
                <a:gd name="T85" fmla="*/ 332 h 148"/>
                <a:gd name="T86" fmla="*/ 382 w 302"/>
                <a:gd name="T87" fmla="*/ 297 h 148"/>
                <a:gd name="T88" fmla="*/ 332 w 302"/>
                <a:gd name="T89" fmla="*/ 290 h 148"/>
                <a:gd name="T90" fmla="*/ 275 w 302"/>
                <a:gd name="T91" fmla="*/ 290 h 148"/>
                <a:gd name="T92" fmla="*/ 244 w 302"/>
                <a:gd name="T93" fmla="*/ 290 h 148"/>
                <a:gd name="T94" fmla="*/ 185 w 302"/>
                <a:gd name="T95" fmla="*/ 316 h 148"/>
                <a:gd name="T96" fmla="*/ 138 w 302"/>
                <a:gd name="T97" fmla="*/ 290 h 148"/>
                <a:gd name="T98" fmla="*/ 94 w 302"/>
                <a:gd name="T99" fmla="*/ 306 h 148"/>
                <a:gd name="T100" fmla="*/ 56 w 302"/>
                <a:gd name="T101" fmla="*/ 283 h 148"/>
                <a:gd name="T102" fmla="*/ 16 w 302"/>
                <a:gd name="T103" fmla="*/ 267 h 148"/>
                <a:gd name="T104" fmla="*/ 16 w 302"/>
                <a:gd name="T105" fmla="*/ 229 h 148"/>
                <a:gd name="T106" fmla="*/ 10 w 302"/>
                <a:gd name="T107" fmla="*/ 207 h 1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2"/>
                <a:gd name="T163" fmla="*/ 0 h 148"/>
                <a:gd name="T164" fmla="*/ 302 w 302"/>
                <a:gd name="T165" fmla="*/ 148 h 14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2" h="148">
                  <a:moveTo>
                    <a:pt x="2" y="80"/>
                  </a:moveTo>
                  <a:lnTo>
                    <a:pt x="8" y="82"/>
                  </a:lnTo>
                  <a:lnTo>
                    <a:pt x="12" y="78"/>
                  </a:lnTo>
                  <a:lnTo>
                    <a:pt x="12" y="80"/>
                  </a:lnTo>
                  <a:lnTo>
                    <a:pt x="16" y="80"/>
                  </a:lnTo>
                  <a:lnTo>
                    <a:pt x="18" y="84"/>
                  </a:lnTo>
                  <a:lnTo>
                    <a:pt x="22" y="86"/>
                  </a:lnTo>
                  <a:lnTo>
                    <a:pt x="22" y="90"/>
                  </a:lnTo>
                  <a:lnTo>
                    <a:pt x="26" y="90"/>
                  </a:lnTo>
                  <a:lnTo>
                    <a:pt x="26" y="96"/>
                  </a:lnTo>
                  <a:lnTo>
                    <a:pt x="28" y="96"/>
                  </a:lnTo>
                  <a:lnTo>
                    <a:pt x="36" y="88"/>
                  </a:lnTo>
                  <a:lnTo>
                    <a:pt x="36" y="80"/>
                  </a:lnTo>
                  <a:lnTo>
                    <a:pt x="40" y="80"/>
                  </a:lnTo>
                  <a:lnTo>
                    <a:pt x="44" y="80"/>
                  </a:lnTo>
                  <a:lnTo>
                    <a:pt x="52" y="82"/>
                  </a:lnTo>
                  <a:lnTo>
                    <a:pt x="54" y="86"/>
                  </a:lnTo>
                  <a:lnTo>
                    <a:pt x="56" y="90"/>
                  </a:lnTo>
                  <a:lnTo>
                    <a:pt x="66" y="90"/>
                  </a:lnTo>
                  <a:lnTo>
                    <a:pt x="72" y="86"/>
                  </a:lnTo>
                  <a:lnTo>
                    <a:pt x="74" y="82"/>
                  </a:lnTo>
                  <a:lnTo>
                    <a:pt x="78" y="82"/>
                  </a:lnTo>
                  <a:lnTo>
                    <a:pt x="80" y="78"/>
                  </a:lnTo>
                  <a:lnTo>
                    <a:pt x="102" y="78"/>
                  </a:lnTo>
                  <a:lnTo>
                    <a:pt x="104" y="72"/>
                  </a:lnTo>
                  <a:lnTo>
                    <a:pt x="112" y="72"/>
                  </a:lnTo>
                  <a:lnTo>
                    <a:pt x="114" y="76"/>
                  </a:lnTo>
                  <a:lnTo>
                    <a:pt x="124" y="74"/>
                  </a:lnTo>
                  <a:lnTo>
                    <a:pt x="128" y="76"/>
                  </a:lnTo>
                  <a:lnTo>
                    <a:pt x="126" y="80"/>
                  </a:lnTo>
                  <a:lnTo>
                    <a:pt x="134" y="86"/>
                  </a:lnTo>
                  <a:lnTo>
                    <a:pt x="136" y="84"/>
                  </a:lnTo>
                  <a:lnTo>
                    <a:pt x="136" y="76"/>
                  </a:lnTo>
                  <a:lnTo>
                    <a:pt x="136" y="72"/>
                  </a:lnTo>
                  <a:lnTo>
                    <a:pt x="130" y="70"/>
                  </a:lnTo>
                  <a:lnTo>
                    <a:pt x="134" y="64"/>
                  </a:lnTo>
                  <a:lnTo>
                    <a:pt x="124" y="48"/>
                  </a:lnTo>
                  <a:lnTo>
                    <a:pt x="130" y="42"/>
                  </a:lnTo>
                  <a:lnTo>
                    <a:pt x="148" y="34"/>
                  </a:lnTo>
                  <a:lnTo>
                    <a:pt x="150" y="30"/>
                  </a:lnTo>
                  <a:lnTo>
                    <a:pt x="150" y="22"/>
                  </a:lnTo>
                  <a:lnTo>
                    <a:pt x="154" y="20"/>
                  </a:lnTo>
                  <a:lnTo>
                    <a:pt x="160" y="26"/>
                  </a:lnTo>
                  <a:lnTo>
                    <a:pt x="172" y="18"/>
                  </a:lnTo>
                  <a:lnTo>
                    <a:pt x="174" y="18"/>
                  </a:lnTo>
                  <a:lnTo>
                    <a:pt x="182" y="22"/>
                  </a:lnTo>
                  <a:lnTo>
                    <a:pt x="190" y="24"/>
                  </a:lnTo>
                  <a:lnTo>
                    <a:pt x="200" y="20"/>
                  </a:lnTo>
                  <a:lnTo>
                    <a:pt x="212" y="0"/>
                  </a:lnTo>
                  <a:lnTo>
                    <a:pt x="236" y="8"/>
                  </a:lnTo>
                  <a:lnTo>
                    <a:pt x="254" y="14"/>
                  </a:lnTo>
                  <a:lnTo>
                    <a:pt x="278" y="10"/>
                  </a:lnTo>
                  <a:lnTo>
                    <a:pt x="286" y="16"/>
                  </a:lnTo>
                  <a:lnTo>
                    <a:pt x="288" y="18"/>
                  </a:lnTo>
                  <a:lnTo>
                    <a:pt x="288" y="20"/>
                  </a:lnTo>
                  <a:lnTo>
                    <a:pt x="286" y="36"/>
                  </a:lnTo>
                  <a:lnTo>
                    <a:pt x="290" y="42"/>
                  </a:lnTo>
                  <a:lnTo>
                    <a:pt x="302" y="56"/>
                  </a:lnTo>
                  <a:lnTo>
                    <a:pt x="292" y="64"/>
                  </a:lnTo>
                  <a:lnTo>
                    <a:pt x="292" y="74"/>
                  </a:lnTo>
                  <a:lnTo>
                    <a:pt x="280" y="74"/>
                  </a:lnTo>
                  <a:lnTo>
                    <a:pt x="276" y="72"/>
                  </a:lnTo>
                  <a:lnTo>
                    <a:pt x="270" y="72"/>
                  </a:lnTo>
                  <a:lnTo>
                    <a:pt x="266" y="76"/>
                  </a:lnTo>
                  <a:lnTo>
                    <a:pt x="274" y="78"/>
                  </a:lnTo>
                  <a:lnTo>
                    <a:pt x="276" y="82"/>
                  </a:lnTo>
                  <a:lnTo>
                    <a:pt x="274" y="88"/>
                  </a:lnTo>
                  <a:lnTo>
                    <a:pt x="268" y="90"/>
                  </a:lnTo>
                  <a:lnTo>
                    <a:pt x="266" y="100"/>
                  </a:lnTo>
                  <a:lnTo>
                    <a:pt x="270" y="104"/>
                  </a:lnTo>
                  <a:lnTo>
                    <a:pt x="268" y="112"/>
                  </a:lnTo>
                  <a:lnTo>
                    <a:pt x="262" y="120"/>
                  </a:lnTo>
                  <a:lnTo>
                    <a:pt x="250" y="124"/>
                  </a:lnTo>
                  <a:lnTo>
                    <a:pt x="250" y="132"/>
                  </a:lnTo>
                  <a:lnTo>
                    <a:pt x="236" y="130"/>
                  </a:lnTo>
                  <a:lnTo>
                    <a:pt x="230" y="136"/>
                  </a:lnTo>
                  <a:lnTo>
                    <a:pt x="216" y="132"/>
                  </a:lnTo>
                  <a:lnTo>
                    <a:pt x="206" y="136"/>
                  </a:lnTo>
                  <a:lnTo>
                    <a:pt x="194" y="148"/>
                  </a:lnTo>
                  <a:lnTo>
                    <a:pt x="190" y="144"/>
                  </a:lnTo>
                  <a:lnTo>
                    <a:pt x="180" y="144"/>
                  </a:lnTo>
                  <a:lnTo>
                    <a:pt x="176" y="142"/>
                  </a:lnTo>
                  <a:lnTo>
                    <a:pt x="158" y="140"/>
                  </a:lnTo>
                  <a:lnTo>
                    <a:pt x="150" y="138"/>
                  </a:lnTo>
                  <a:lnTo>
                    <a:pt x="134" y="136"/>
                  </a:lnTo>
                  <a:lnTo>
                    <a:pt x="112" y="130"/>
                  </a:lnTo>
                  <a:lnTo>
                    <a:pt x="106" y="120"/>
                  </a:lnTo>
                  <a:lnTo>
                    <a:pt x="100" y="116"/>
                  </a:lnTo>
                  <a:lnTo>
                    <a:pt x="100" y="108"/>
                  </a:lnTo>
                  <a:lnTo>
                    <a:pt x="86" y="114"/>
                  </a:lnTo>
                  <a:lnTo>
                    <a:pt x="80" y="110"/>
                  </a:lnTo>
                  <a:lnTo>
                    <a:pt x="72" y="114"/>
                  </a:lnTo>
                  <a:lnTo>
                    <a:pt x="70" y="112"/>
                  </a:lnTo>
                  <a:lnTo>
                    <a:pt x="64" y="114"/>
                  </a:lnTo>
                  <a:lnTo>
                    <a:pt x="58" y="124"/>
                  </a:lnTo>
                  <a:lnTo>
                    <a:pt x="48" y="124"/>
                  </a:lnTo>
                  <a:lnTo>
                    <a:pt x="36" y="120"/>
                  </a:lnTo>
                  <a:lnTo>
                    <a:pt x="36" y="114"/>
                  </a:lnTo>
                  <a:lnTo>
                    <a:pt x="34" y="112"/>
                  </a:lnTo>
                  <a:lnTo>
                    <a:pt x="24" y="120"/>
                  </a:lnTo>
                  <a:lnTo>
                    <a:pt x="14" y="114"/>
                  </a:lnTo>
                  <a:lnTo>
                    <a:pt x="14" y="110"/>
                  </a:lnTo>
                  <a:lnTo>
                    <a:pt x="2" y="108"/>
                  </a:lnTo>
                  <a:lnTo>
                    <a:pt x="4" y="104"/>
                  </a:lnTo>
                  <a:lnTo>
                    <a:pt x="0" y="96"/>
                  </a:lnTo>
                  <a:lnTo>
                    <a:pt x="4" y="90"/>
                  </a:lnTo>
                  <a:lnTo>
                    <a:pt x="2" y="80"/>
                  </a:lnTo>
                  <a:close/>
                </a:path>
              </a:pathLst>
            </a:custGeom>
            <a:solidFill>
              <a:srgbClr val="B2B2B2"/>
            </a:solidFill>
            <a:ln w="9525">
              <a:solidFill>
                <a:schemeClr val="bg1"/>
              </a:solidFill>
              <a:round/>
              <a:headEnd/>
              <a:tailEnd/>
            </a:ln>
          </p:spPr>
          <p:txBody>
            <a:bodyPr/>
            <a:lstStyle/>
            <a:p>
              <a:endParaRPr lang="de-DE"/>
            </a:p>
          </p:txBody>
        </p:sp>
      </p:grpSp>
      <p:sp>
        <p:nvSpPr>
          <p:cNvPr id="39" name="Ellipse 38"/>
          <p:cNvSpPr/>
          <p:nvPr/>
        </p:nvSpPr>
        <p:spPr>
          <a:xfrm>
            <a:off x="3841068" y="4054415"/>
            <a:ext cx="61156" cy="61156"/>
          </a:xfrm>
          <a:prstGeom prst="ellipse">
            <a:avLst/>
          </a:prstGeom>
          <a:solidFill>
            <a:srgbClr val="FF00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Ellipse 39"/>
          <p:cNvSpPr/>
          <p:nvPr/>
        </p:nvSpPr>
        <p:spPr>
          <a:xfrm>
            <a:off x="3491880" y="4267971"/>
            <a:ext cx="61156" cy="61156"/>
          </a:xfrm>
          <a:prstGeom prst="ellipse">
            <a:avLst/>
          </a:prstGeom>
          <a:solidFill>
            <a:srgbClr val="FF00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Ellipse 40"/>
          <p:cNvSpPr/>
          <p:nvPr/>
        </p:nvSpPr>
        <p:spPr>
          <a:xfrm>
            <a:off x="5940152" y="4115571"/>
            <a:ext cx="61156" cy="61156"/>
          </a:xfrm>
          <a:prstGeom prst="ellipse">
            <a:avLst/>
          </a:prstGeom>
          <a:solidFill>
            <a:srgbClr val="FF00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Ellipse 41"/>
          <p:cNvSpPr/>
          <p:nvPr/>
        </p:nvSpPr>
        <p:spPr>
          <a:xfrm>
            <a:off x="3902224" y="5949280"/>
            <a:ext cx="61156" cy="61156"/>
          </a:xfrm>
          <a:prstGeom prst="ellipse">
            <a:avLst/>
          </a:prstGeom>
          <a:solidFill>
            <a:srgbClr val="FF00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Ellipse 42"/>
          <p:cNvSpPr/>
          <p:nvPr/>
        </p:nvSpPr>
        <p:spPr>
          <a:xfrm>
            <a:off x="6084168" y="4633437"/>
            <a:ext cx="61156" cy="61156"/>
          </a:xfrm>
          <a:prstGeom prst="ellipse">
            <a:avLst/>
          </a:prstGeom>
          <a:solidFill>
            <a:srgbClr val="FF00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Ellipse 43"/>
          <p:cNvSpPr/>
          <p:nvPr/>
        </p:nvSpPr>
        <p:spPr>
          <a:xfrm>
            <a:off x="3131840" y="2924944"/>
            <a:ext cx="61156" cy="61156"/>
          </a:xfrm>
          <a:prstGeom prst="ellipse">
            <a:avLst/>
          </a:prstGeom>
          <a:solidFill>
            <a:srgbClr val="FF00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Ellipse 44"/>
          <p:cNvSpPr/>
          <p:nvPr/>
        </p:nvSpPr>
        <p:spPr>
          <a:xfrm>
            <a:off x="4067944" y="1772816"/>
            <a:ext cx="61156" cy="61156"/>
          </a:xfrm>
          <a:prstGeom prst="ellipse">
            <a:avLst/>
          </a:prstGeom>
          <a:solidFill>
            <a:srgbClr val="FF00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Ellipse 45"/>
          <p:cNvSpPr/>
          <p:nvPr/>
        </p:nvSpPr>
        <p:spPr>
          <a:xfrm>
            <a:off x="6372200" y="3646639"/>
            <a:ext cx="61156" cy="61156"/>
          </a:xfrm>
          <a:prstGeom prst="ellipse">
            <a:avLst/>
          </a:prstGeom>
          <a:solidFill>
            <a:srgbClr val="FF00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Ellipse 46"/>
          <p:cNvSpPr/>
          <p:nvPr/>
        </p:nvSpPr>
        <p:spPr>
          <a:xfrm>
            <a:off x="5436096" y="5589240"/>
            <a:ext cx="61156" cy="61156"/>
          </a:xfrm>
          <a:prstGeom prst="ellipse">
            <a:avLst/>
          </a:prstGeom>
          <a:solidFill>
            <a:srgbClr val="FF00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Sechseck 47"/>
          <p:cNvSpPr/>
          <p:nvPr/>
        </p:nvSpPr>
        <p:spPr>
          <a:xfrm>
            <a:off x="4946361" y="2813484"/>
            <a:ext cx="135452" cy="111460"/>
          </a:xfrm>
          <a:prstGeom prst="hexag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49" name="Sechseck 48"/>
          <p:cNvSpPr/>
          <p:nvPr/>
        </p:nvSpPr>
        <p:spPr>
          <a:xfrm>
            <a:off x="4716016" y="4694593"/>
            <a:ext cx="135452" cy="111460"/>
          </a:xfrm>
          <a:prstGeom prst="hexag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50" name="Textfeld 49"/>
          <p:cNvSpPr txBox="1"/>
          <p:nvPr/>
        </p:nvSpPr>
        <p:spPr>
          <a:xfrm>
            <a:off x="4694127" y="2484070"/>
            <a:ext cx="639919" cy="246221"/>
          </a:xfrm>
          <a:prstGeom prst="rect">
            <a:avLst/>
          </a:prstGeom>
          <a:noFill/>
        </p:spPr>
        <p:txBody>
          <a:bodyPr wrap="none" rtlCol="0">
            <a:spAutoFit/>
          </a:bodyPr>
          <a:lstStyle/>
          <a:p>
            <a:r>
              <a:rPr lang="de-DE" sz="1000" b="1" i="1" dirty="0" smtClean="0"/>
              <a:t>VTP CZ</a:t>
            </a:r>
            <a:endParaRPr lang="de-DE" sz="1000" b="1" i="1" dirty="0"/>
          </a:p>
        </p:txBody>
      </p:sp>
      <p:sp>
        <p:nvSpPr>
          <p:cNvPr id="51" name="Textfeld 50"/>
          <p:cNvSpPr txBox="1"/>
          <p:nvPr/>
        </p:nvSpPr>
        <p:spPr>
          <a:xfrm>
            <a:off x="4463782" y="4383921"/>
            <a:ext cx="639919" cy="246221"/>
          </a:xfrm>
          <a:prstGeom prst="rect">
            <a:avLst/>
          </a:prstGeom>
          <a:noFill/>
        </p:spPr>
        <p:txBody>
          <a:bodyPr wrap="none" rtlCol="0">
            <a:spAutoFit/>
          </a:bodyPr>
          <a:lstStyle/>
          <a:p>
            <a:r>
              <a:rPr lang="de-DE" sz="1000" b="1" i="1" dirty="0" smtClean="0"/>
              <a:t>VTP AT</a:t>
            </a:r>
            <a:endParaRPr lang="de-DE" sz="1000" b="1" i="1" dirty="0"/>
          </a:p>
        </p:txBody>
      </p:sp>
      <p:pic>
        <p:nvPicPr>
          <p:cNvPr id="5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56425" y="3905068"/>
            <a:ext cx="211985" cy="482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0225" y="4044200"/>
            <a:ext cx="309948" cy="3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33356" y="4598418"/>
            <a:ext cx="221596" cy="512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3198" y="4764605"/>
            <a:ext cx="309948" cy="3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7" name="Gerade Verbindung mit Pfeil 56"/>
          <p:cNvCxnSpPr/>
          <p:nvPr/>
        </p:nvCxnSpPr>
        <p:spPr>
          <a:xfrm>
            <a:off x="3686299" y="4383921"/>
            <a:ext cx="957709" cy="310672"/>
          </a:xfrm>
          <a:prstGeom prst="straightConnector1">
            <a:avLst/>
          </a:prstGeom>
          <a:ln>
            <a:solidFill>
              <a:schemeClr val="tx2"/>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Gerade Verbindung mit Pfeil 57"/>
          <p:cNvCxnSpPr/>
          <p:nvPr/>
        </p:nvCxnSpPr>
        <p:spPr>
          <a:xfrm flipV="1">
            <a:off x="4911057" y="4664015"/>
            <a:ext cx="1090251" cy="95129"/>
          </a:xfrm>
          <a:prstGeom prst="straightConnector1">
            <a:avLst/>
          </a:prstGeom>
          <a:ln>
            <a:solidFill>
              <a:schemeClr val="tx2"/>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Gerade Verbindung mit Pfeil 60"/>
          <p:cNvCxnSpPr>
            <a:stCxn id="52" idx="3"/>
          </p:cNvCxnSpPr>
          <p:nvPr/>
        </p:nvCxnSpPr>
        <p:spPr>
          <a:xfrm>
            <a:off x="3268410" y="4146149"/>
            <a:ext cx="223470" cy="119148"/>
          </a:xfrm>
          <a:prstGeom prst="straightConnector1">
            <a:avLst/>
          </a:prstGeom>
          <a:ln>
            <a:solidFill>
              <a:srgbClr val="92D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Gerade Verbindung mit Pfeil 61"/>
          <p:cNvCxnSpPr>
            <a:endCxn id="54" idx="1"/>
          </p:cNvCxnSpPr>
          <p:nvPr/>
        </p:nvCxnSpPr>
        <p:spPr>
          <a:xfrm>
            <a:off x="6222973" y="4678480"/>
            <a:ext cx="210383" cy="176158"/>
          </a:xfrm>
          <a:prstGeom prst="straightConnector1">
            <a:avLst/>
          </a:prstGeom>
          <a:ln>
            <a:solidFill>
              <a:srgbClr val="FF33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5944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additive="base">
                                        <p:cTn id="13" dur="500" fill="hold"/>
                                        <p:tgtEl>
                                          <p:spTgt spid="45"/>
                                        </p:tgtEl>
                                        <p:attrNameLst>
                                          <p:attrName>ppt_x</p:attrName>
                                        </p:attrNameLst>
                                      </p:cBhvr>
                                      <p:tavLst>
                                        <p:tav tm="0">
                                          <p:val>
                                            <p:strVal val="#ppt_x"/>
                                          </p:val>
                                        </p:tav>
                                        <p:tav tm="100000">
                                          <p:val>
                                            <p:strVal val="#ppt_x"/>
                                          </p:val>
                                        </p:tav>
                                      </p:tavLst>
                                    </p:anim>
                                    <p:anim calcmode="lin" valueType="num">
                                      <p:cBhvr additive="base">
                                        <p:cTn id="14" dur="500" fill="hold"/>
                                        <p:tgtEl>
                                          <p:spTgt spid="4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additive="base">
                                        <p:cTn id="17" dur="500" fill="hold"/>
                                        <p:tgtEl>
                                          <p:spTgt spid="44"/>
                                        </p:tgtEl>
                                        <p:attrNameLst>
                                          <p:attrName>ppt_x</p:attrName>
                                        </p:attrNameLst>
                                      </p:cBhvr>
                                      <p:tavLst>
                                        <p:tav tm="0">
                                          <p:val>
                                            <p:strVal val="#ppt_x"/>
                                          </p:val>
                                        </p:tav>
                                        <p:tav tm="100000">
                                          <p:val>
                                            <p:strVal val="#ppt_x"/>
                                          </p:val>
                                        </p:tav>
                                      </p:tavLst>
                                    </p:anim>
                                    <p:anim calcmode="lin" valueType="num">
                                      <p:cBhvr additive="base">
                                        <p:cTn id="18" dur="500" fill="hold"/>
                                        <p:tgtEl>
                                          <p:spTgt spid="4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additive="base">
                                        <p:cTn id="21" dur="500" fill="hold"/>
                                        <p:tgtEl>
                                          <p:spTgt spid="39"/>
                                        </p:tgtEl>
                                        <p:attrNameLst>
                                          <p:attrName>ppt_x</p:attrName>
                                        </p:attrNameLst>
                                      </p:cBhvr>
                                      <p:tavLst>
                                        <p:tav tm="0">
                                          <p:val>
                                            <p:strVal val="#ppt_x"/>
                                          </p:val>
                                        </p:tav>
                                        <p:tav tm="100000">
                                          <p:val>
                                            <p:strVal val="#ppt_x"/>
                                          </p:val>
                                        </p:tav>
                                      </p:tavLst>
                                    </p:anim>
                                    <p:anim calcmode="lin" valueType="num">
                                      <p:cBhvr additive="base">
                                        <p:cTn id="22" dur="500" fill="hold"/>
                                        <p:tgtEl>
                                          <p:spTgt spid="3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additive="base">
                                        <p:cTn id="25" dur="500" fill="hold"/>
                                        <p:tgtEl>
                                          <p:spTgt spid="40"/>
                                        </p:tgtEl>
                                        <p:attrNameLst>
                                          <p:attrName>ppt_x</p:attrName>
                                        </p:attrNameLst>
                                      </p:cBhvr>
                                      <p:tavLst>
                                        <p:tav tm="0">
                                          <p:val>
                                            <p:strVal val="#ppt_x"/>
                                          </p:val>
                                        </p:tav>
                                        <p:tav tm="100000">
                                          <p:val>
                                            <p:strVal val="#ppt_x"/>
                                          </p:val>
                                        </p:tav>
                                      </p:tavLst>
                                    </p:anim>
                                    <p:anim calcmode="lin" valueType="num">
                                      <p:cBhvr additive="base">
                                        <p:cTn id="26" dur="500" fill="hold"/>
                                        <p:tgtEl>
                                          <p:spTgt spid="4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additive="base">
                                        <p:cTn id="29" dur="500" fill="hold"/>
                                        <p:tgtEl>
                                          <p:spTgt spid="42"/>
                                        </p:tgtEl>
                                        <p:attrNameLst>
                                          <p:attrName>ppt_x</p:attrName>
                                        </p:attrNameLst>
                                      </p:cBhvr>
                                      <p:tavLst>
                                        <p:tav tm="0">
                                          <p:val>
                                            <p:strVal val="#ppt_x"/>
                                          </p:val>
                                        </p:tav>
                                        <p:tav tm="100000">
                                          <p:val>
                                            <p:strVal val="#ppt_x"/>
                                          </p:val>
                                        </p:tav>
                                      </p:tavLst>
                                    </p:anim>
                                    <p:anim calcmode="lin" valueType="num">
                                      <p:cBhvr additive="base">
                                        <p:cTn id="30" dur="500" fill="hold"/>
                                        <p:tgtEl>
                                          <p:spTgt spid="4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7"/>
                                        </p:tgtEl>
                                        <p:attrNameLst>
                                          <p:attrName>style.visibility</p:attrName>
                                        </p:attrNameLst>
                                      </p:cBhvr>
                                      <p:to>
                                        <p:strVal val="visible"/>
                                      </p:to>
                                    </p:set>
                                    <p:anim calcmode="lin" valueType="num">
                                      <p:cBhvr additive="base">
                                        <p:cTn id="33" dur="500" fill="hold"/>
                                        <p:tgtEl>
                                          <p:spTgt spid="47"/>
                                        </p:tgtEl>
                                        <p:attrNameLst>
                                          <p:attrName>ppt_x</p:attrName>
                                        </p:attrNameLst>
                                      </p:cBhvr>
                                      <p:tavLst>
                                        <p:tav tm="0">
                                          <p:val>
                                            <p:strVal val="#ppt_x"/>
                                          </p:val>
                                        </p:tav>
                                        <p:tav tm="100000">
                                          <p:val>
                                            <p:strVal val="#ppt_x"/>
                                          </p:val>
                                        </p:tav>
                                      </p:tavLst>
                                    </p:anim>
                                    <p:anim calcmode="lin" valueType="num">
                                      <p:cBhvr additive="base">
                                        <p:cTn id="34" dur="500" fill="hold"/>
                                        <p:tgtEl>
                                          <p:spTgt spid="4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additive="base">
                                        <p:cTn id="37" dur="500" fill="hold"/>
                                        <p:tgtEl>
                                          <p:spTgt spid="43"/>
                                        </p:tgtEl>
                                        <p:attrNameLst>
                                          <p:attrName>ppt_x</p:attrName>
                                        </p:attrNameLst>
                                      </p:cBhvr>
                                      <p:tavLst>
                                        <p:tav tm="0">
                                          <p:val>
                                            <p:strVal val="#ppt_x"/>
                                          </p:val>
                                        </p:tav>
                                        <p:tav tm="100000">
                                          <p:val>
                                            <p:strVal val="#ppt_x"/>
                                          </p:val>
                                        </p:tav>
                                      </p:tavLst>
                                    </p:anim>
                                    <p:anim calcmode="lin" valueType="num">
                                      <p:cBhvr additive="base">
                                        <p:cTn id="38" dur="500" fill="hold"/>
                                        <p:tgtEl>
                                          <p:spTgt spid="4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additive="base">
                                        <p:cTn id="41" dur="500" fill="hold"/>
                                        <p:tgtEl>
                                          <p:spTgt spid="41"/>
                                        </p:tgtEl>
                                        <p:attrNameLst>
                                          <p:attrName>ppt_x</p:attrName>
                                        </p:attrNameLst>
                                      </p:cBhvr>
                                      <p:tavLst>
                                        <p:tav tm="0">
                                          <p:val>
                                            <p:strVal val="#ppt_x"/>
                                          </p:val>
                                        </p:tav>
                                        <p:tav tm="100000">
                                          <p:val>
                                            <p:strVal val="#ppt_x"/>
                                          </p:val>
                                        </p:tav>
                                      </p:tavLst>
                                    </p:anim>
                                    <p:anim calcmode="lin" valueType="num">
                                      <p:cBhvr additive="base">
                                        <p:cTn id="42" dur="500" fill="hold"/>
                                        <p:tgtEl>
                                          <p:spTgt spid="4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anim calcmode="lin" valueType="num">
                                      <p:cBhvr additive="base">
                                        <p:cTn id="45" dur="500" fill="hold"/>
                                        <p:tgtEl>
                                          <p:spTgt spid="46"/>
                                        </p:tgtEl>
                                        <p:attrNameLst>
                                          <p:attrName>ppt_x</p:attrName>
                                        </p:attrNameLst>
                                      </p:cBhvr>
                                      <p:tavLst>
                                        <p:tav tm="0">
                                          <p:val>
                                            <p:strVal val="#ppt_x"/>
                                          </p:val>
                                        </p:tav>
                                        <p:tav tm="100000">
                                          <p:val>
                                            <p:strVal val="#ppt_x"/>
                                          </p:val>
                                        </p:tav>
                                      </p:tavLst>
                                    </p:anim>
                                    <p:anim calcmode="lin" valueType="num">
                                      <p:cBhvr additive="base">
                                        <p:cTn id="46"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additive="base">
                                        <p:cTn id="51" dur="500" fill="hold"/>
                                        <p:tgtEl>
                                          <p:spTgt spid="48"/>
                                        </p:tgtEl>
                                        <p:attrNameLst>
                                          <p:attrName>ppt_x</p:attrName>
                                        </p:attrNameLst>
                                      </p:cBhvr>
                                      <p:tavLst>
                                        <p:tav tm="0">
                                          <p:val>
                                            <p:strVal val="#ppt_x"/>
                                          </p:val>
                                        </p:tav>
                                        <p:tav tm="100000">
                                          <p:val>
                                            <p:strVal val="#ppt_x"/>
                                          </p:val>
                                        </p:tav>
                                      </p:tavLst>
                                    </p:anim>
                                    <p:anim calcmode="lin" valueType="num">
                                      <p:cBhvr additive="base">
                                        <p:cTn id="52" dur="500" fill="hold"/>
                                        <p:tgtEl>
                                          <p:spTgt spid="4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ppt_x"/>
                                          </p:val>
                                        </p:tav>
                                        <p:tav tm="100000">
                                          <p:val>
                                            <p:strVal val="#ppt_x"/>
                                          </p:val>
                                        </p:tav>
                                      </p:tavLst>
                                    </p:anim>
                                    <p:anim calcmode="lin" valueType="num">
                                      <p:cBhvr additive="base">
                                        <p:cTn id="60" dur="500" fill="hold"/>
                                        <p:tgtEl>
                                          <p:spTgt spid="4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additive="base">
                                        <p:cTn id="63" dur="500" fill="hold"/>
                                        <p:tgtEl>
                                          <p:spTgt spid="51"/>
                                        </p:tgtEl>
                                        <p:attrNameLst>
                                          <p:attrName>ppt_x</p:attrName>
                                        </p:attrNameLst>
                                      </p:cBhvr>
                                      <p:tavLst>
                                        <p:tav tm="0">
                                          <p:val>
                                            <p:strVal val="#ppt_x"/>
                                          </p:val>
                                        </p:tav>
                                        <p:tav tm="100000">
                                          <p:val>
                                            <p:strVal val="#ppt_x"/>
                                          </p:val>
                                        </p:tav>
                                      </p:tavLst>
                                    </p:anim>
                                    <p:anim calcmode="lin" valueType="num">
                                      <p:cBhvr additive="base">
                                        <p:cTn id="64"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61"/>
                                        </p:tgtEl>
                                        <p:attrNameLst>
                                          <p:attrName>style.visibility</p:attrName>
                                        </p:attrNameLst>
                                      </p:cBhvr>
                                      <p:to>
                                        <p:strVal val="visible"/>
                                      </p:to>
                                    </p:set>
                                    <p:anim calcmode="lin" valueType="num">
                                      <p:cBhvr additive="base">
                                        <p:cTn id="69" dur="500" fill="hold"/>
                                        <p:tgtEl>
                                          <p:spTgt spid="61"/>
                                        </p:tgtEl>
                                        <p:attrNameLst>
                                          <p:attrName>ppt_x</p:attrName>
                                        </p:attrNameLst>
                                      </p:cBhvr>
                                      <p:tavLst>
                                        <p:tav tm="0">
                                          <p:val>
                                            <p:strVal val="#ppt_x"/>
                                          </p:val>
                                        </p:tav>
                                        <p:tav tm="100000">
                                          <p:val>
                                            <p:strVal val="#ppt_x"/>
                                          </p:val>
                                        </p:tav>
                                      </p:tavLst>
                                    </p:anim>
                                    <p:anim calcmode="lin" valueType="num">
                                      <p:cBhvr additive="base">
                                        <p:cTn id="70" dur="500" fill="hold"/>
                                        <p:tgtEl>
                                          <p:spTgt spid="61"/>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53"/>
                                        </p:tgtEl>
                                        <p:attrNameLst>
                                          <p:attrName>style.visibility</p:attrName>
                                        </p:attrNameLst>
                                      </p:cBhvr>
                                      <p:to>
                                        <p:strVal val="visible"/>
                                      </p:to>
                                    </p:set>
                                    <p:anim calcmode="lin" valueType="num">
                                      <p:cBhvr additive="base">
                                        <p:cTn id="73" dur="500" fill="hold"/>
                                        <p:tgtEl>
                                          <p:spTgt spid="53"/>
                                        </p:tgtEl>
                                        <p:attrNameLst>
                                          <p:attrName>ppt_x</p:attrName>
                                        </p:attrNameLst>
                                      </p:cBhvr>
                                      <p:tavLst>
                                        <p:tav tm="0">
                                          <p:val>
                                            <p:strVal val="#ppt_x"/>
                                          </p:val>
                                        </p:tav>
                                        <p:tav tm="100000">
                                          <p:val>
                                            <p:strVal val="#ppt_x"/>
                                          </p:val>
                                        </p:tav>
                                      </p:tavLst>
                                    </p:anim>
                                    <p:anim calcmode="lin" valueType="num">
                                      <p:cBhvr additive="base">
                                        <p:cTn id="74" dur="500" fill="hold"/>
                                        <p:tgtEl>
                                          <p:spTgt spid="5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52"/>
                                        </p:tgtEl>
                                        <p:attrNameLst>
                                          <p:attrName>style.visibility</p:attrName>
                                        </p:attrNameLst>
                                      </p:cBhvr>
                                      <p:to>
                                        <p:strVal val="visible"/>
                                      </p:to>
                                    </p:set>
                                    <p:anim calcmode="lin" valueType="num">
                                      <p:cBhvr additive="base">
                                        <p:cTn id="77" dur="500" fill="hold"/>
                                        <p:tgtEl>
                                          <p:spTgt spid="52"/>
                                        </p:tgtEl>
                                        <p:attrNameLst>
                                          <p:attrName>ppt_x</p:attrName>
                                        </p:attrNameLst>
                                      </p:cBhvr>
                                      <p:tavLst>
                                        <p:tav tm="0">
                                          <p:val>
                                            <p:strVal val="#ppt_x"/>
                                          </p:val>
                                        </p:tav>
                                        <p:tav tm="100000">
                                          <p:val>
                                            <p:strVal val="#ppt_x"/>
                                          </p:val>
                                        </p:tav>
                                      </p:tavLst>
                                    </p:anim>
                                    <p:anim calcmode="lin" valueType="num">
                                      <p:cBhvr additive="base">
                                        <p:cTn id="78" dur="500" fill="hold"/>
                                        <p:tgtEl>
                                          <p:spTgt spid="52"/>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57"/>
                                        </p:tgtEl>
                                        <p:attrNameLst>
                                          <p:attrName>style.visibility</p:attrName>
                                        </p:attrNameLst>
                                      </p:cBhvr>
                                      <p:to>
                                        <p:strVal val="visible"/>
                                      </p:to>
                                    </p:set>
                                    <p:anim calcmode="lin" valueType="num">
                                      <p:cBhvr additive="base">
                                        <p:cTn id="81" dur="500" fill="hold"/>
                                        <p:tgtEl>
                                          <p:spTgt spid="57"/>
                                        </p:tgtEl>
                                        <p:attrNameLst>
                                          <p:attrName>ppt_x</p:attrName>
                                        </p:attrNameLst>
                                      </p:cBhvr>
                                      <p:tavLst>
                                        <p:tav tm="0">
                                          <p:val>
                                            <p:strVal val="#ppt_x"/>
                                          </p:val>
                                        </p:tav>
                                        <p:tav tm="100000">
                                          <p:val>
                                            <p:strVal val="#ppt_x"/>
                                          </p:val>
                                        </p:tav>
                                      </p:tavLst>
                                    </p:anim>
                                    <p:anim calcmode="lin" valueType="num">
                                      <p:cBhvr additive="base">
                                        <p:cTn id="82"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58"/>
                                        </p:tgtEl>
                                        <p:attrNameLst>
                                          <p:attrName>style.visibility</p:attrName>
                                        </p:attrNameLst>
                                      </p:cBhvr>
                                      <p:to>
                                        <p:strVal val="visible"/>
                                      </p:to>
                                    </p:set>
                                    <p:anim calcmode="lin" valueType="num">
                                      <p:cBhvr additive="base">
                                        <p:cTn id="87" dur="500" fill="hold"/>
                                        <p:tgtEl>
                                          <p:spTgt spid="58"/>
                                        </p:tgtEl>
                                        <p:attrNameLst>
                                          <p:attrName>ppt_x</p:attrName>
                                        </p:attrNameLst>
                                      </p:cBhvr>
                                      <p:tavLst>
                                        <p:tav tm="0">
                                          <p:val>
                                            <p:strVal val="#ppt_x"/>
                                          </p:val>
                                        </p:tav>
                                        <p:tav tm="100000">
                                          <p:val>
                                            <p:strVal val="#ppt_x"/>
                                          </p:val>
                                        </p:tav>
                                      </p:tavLst>
                                    </p:anim>
                                    <p:anim calcmode="lin" valueType="num">
                                      <p:cBhvr additive="base">
                                        <p:cTn id="88" dur="500" fill="hold"/>
                                        <p:tgtEl>
                                          <p:spTgt spid="58"/>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500" fill="hold"/>
                                        <p:tgtEl>
                                          <p:spTgt spid="62"/>
                                        </p:tgtEl>
                                        <p:attrNameLst>
                                          <p:attrName>ppt_x</p:attrName>
                                        </p:attrNameLst>
                                      </p:cBhvr>
                                      <p:tavLst>
                                        <p:tav tm="0">
                                          <p:val>
                                            <p:strVal val="#ppt_x"/>
                                          </p:val>
                                        </p:tav>
                                        <p:tav tm="100000">
                                          <p:val>
                                            <p:strVal val="#ppt_x"/>
                                          </p:val>
                                        </p:tav>
                                      </p:tavLst>
                                    </p:anim>
                                    <p:anim calcmode="lin" valueType="num">
                                      <p:cBhvr additive="base">
                                        <p:cTn id="92" dur="500" fill="hold"/>
                                        <p:tgtEl>
                                          <p:spTgt spid="62"/>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54"/>
                                        </p:tgtEl>
                                        <p:attrNameLst>
                                          <p:attrName>style.visibility</p:attrName>
                                        </p:attrNameLst>
                                      </p:cBhvr>
                                      <p:to>
                                        <p:strVal val="visible"/>
                                      </p:to>
                                    </p:set>
                                    <p:anim calcmode="lin" valueType="num">
                                      <p:cBhvr additive="base">
                                        <p:cTn id="95" dur="500" fill="hold"/>
                                        <p:tgtEl>
                                          <p:spTgt spid="54"/>
                                        </p:tgtEl>
                                        <p:attrNameLst>
                                          <p:attrName>ppt_x</p:attrName>
                                        </p:attrNameLst>
                                      </p:cBhvr>
                                      <p:tavLst>
                                        <p:tav tm="0">
                                          <p:val>
                                            <p:strVal val="#ppt_x"/>
                                          </p:val>
                                        </p:tav>
                                        <p:tav tm="100000">
                                          <p:val>
                                            <p:strVal val="#ppt_x"/>
                                          </p:val>
                                        </p:tav>
                                      </p:tavLst>
                                    </p:anim>
                                    <p:anim calcmode="lin" valueType="num">
                                      <p:cBhvr additive="base">
                                        <p:cTn id="96" dur="500" fill="hold"/>
                                        <p:tgtEl>
                                          <p:spTgt spid="54"/>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55"/>
                                        </p:tgtEl>
                                        <p:attrNameLst>
                                          <p:attrName>style.visibility</p:attrName>
                                        </p:attrNameLst>
                                      </p:cBhvr>
                                      <p:to>
                                        <p:strVal val="visible"/>
                                      </p:to>
                                    </p:set>
                                    <p:anim calcmode="lin" valueType="num">
                                      <p:cBhvr additive="base">
                                        <p:cTn id="99" dur="500" fill="hold"/>
                                        <p:tgtEl>
                                          <p:spTgt spid="55"/>
                                        </p:tgtEl>
                                        <p:attrNameLst>
                                          <p:attrName>ppt_x</p:attrName>
                                        </p:attrNameLst>
                                      </p:cBhvr>
                                      <p:tavLst>
                                        <p:tav tm="0">
                                          <p:val>
                                            <p:strVal val="#ppt_x"/>
                                          </p:val>
                                        </p:tav>
                                        <p:tav tm="100000">
                                          <p:val>
                                            <p:strVal val="#ppt_x"/>
                                          </p:val>
                                        </p:tav>
                                      </p:tavLst>
                                    </p:anim>
                                    <p:anim calcmode="lin" valueType="num">
                                      <p:cBhvr additive="base">
                                        <p:cTn id="100"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i="1" dirty="0" smtClean="0"/>
              <a:t>Trading region upgrade</a:t>
            </a:r>
            <a:endParaRPr lang="en-GB" b="1" i="1" dirty="0"/>
          </a:p>
        </p:txBody>
      </p:sp>
      <p:sp>
        <p:nvSpPr>
          <p:cNvPr id="4" name="Foliennummernplatzhalter 3"/>
          <p:cNvSpPr>
            <a:spLocks noGrp="1"/>
          </p:cNvSpPr>
          <p:nvPr>
            <p:ph type="sldNum" sz="quarter" idx="12"/>
          </p:nvPr>
        </p:nvSpPr>
        <p:spPr/>
        <p:txBody>
          <a:bodyPr/>
          <a:lstStyle/>
          <a:p>
            <a:pPr>
              <a:defRPr/>
            </a:pPr>
            <a:fld id="{8EF86687-BCEF-4555-A441-4DAADF8D100C}" type="slidenum">
              <a:rPr lang="de-DE" smtClean="0"/>
              <a:pPr>
                <a:defRPr/>
              </a:pPr>
              <a:t>11</a:t>
            </a:fld>
            <a:endParaRPr lang="de-DE"/>
          </a:p>
        </p:txBody>
      </p:sp>
      <p:grpSp>
        <p:nvGrpSpPr>
          <p:cNvPr id="5" name="Gruppierung 1"/>
          <p:cNvGrpSpPr/>
          <p:nvPr/>
        </p:nvGrpSpPr>
        <p:grpSpPr>
          <a:xfrm>
            <a:off x="1115612" y="1556792"/>
            <a:ext cx="6120684" cy="4536504"/>
            <a:chOff x="4992688" y="4456113"/>
            <a:chExt cx="595312" cy="423862"/>
          </a:xfrm>
        </p:grpSpPr>
        <p:sp>
          <p:nvSpPr>
            <p:cNvPr id="14" name="Freeform 22"/>
            <p:cNvSpPr>
              <a:spLocks/>
            </p:cNvSpPr>
            <p:nvPr/>
          </p:nvSpPr>
          <p:spPr bwMode="gray">
            <a:xfrm>
              <a:off x="5168900" y="4456113"/>
              <a:ext cx="419100" cy="233362"/>
            </a:xfrm>
            <a:custGeom>
              <a:avLst/>
              <a:gdLst>
                <a:gd name="T0" fmla="*/ 212 w 254"/>
                <a:gd name="T1" fmla="*/ 329 h 150"/>
                <a:gd name="T2" fmla="*/ 173 w 254"/>
                <a:gd name="T3" fmla="*/ 314 h 150"/>
                <a:gd name="T4" fmla="*/ 89 w 254"/>
                <a:gd name="T5" fmla="*/ 268 h 150"/>
                <a:gd name="T6" fmla="*/ 46 w 254"/>
                <a:gd name="T7" fmla="*/ 221 h 150"/>
                <a:gd name="T8" fmla="*/ 50 w 254"/>
                <a:gd name="T9" fmla="*/ 167 h 150"/>
                <a:gd name="T10" fmla="*/ 0 w 254"/>
                <a:gd name="T11" fmla="*/ 130 h 150"/>
                <a:gd name="T12" fmla="*/ 50 w 254"/>
                <a:gd name="T13" fmla="*/ 109 h 150"/>
                <a:gd name="T14" fmla="*/ 111 w 254"/>
                <a:gd name="T15" fmla="*/ 86 h 150"/>
                <a:gd name="T16" fmla="*/ 173 w 254"/>
                <a:gd name="T17" fmla="*/ 63 h 150"/>
                <a:gd name="T18" fmla="*/ 243 w 254"/>
                <a:gd name="T19" fmla="*/ 47 h 150"/>
                <a:gd name="T20" fmla="*/ 293 w 254"/>
                <a:gd name="T21" fmla="*/ 26 h 150"/>
                <a:gd name="T22" fmla="*/ 324 w 254"/>
                <a:gd name="T23" fmla="*/ 0 h 150"/>
                <a:gd name="T24" fmla="*/ 369 w 254"/>
                <a:gd name="T25" fmla="*/ 31 h 150"/>
                <a:gd name="T26" fmla="*/ 408 w 254"/>
                <a:gd name="T27" fmla="*/ 15 h 150"/>
                <a:gd name="T28" fmla="*/ 429 w 254"/>
                <a:gd name="T29" fmla="*/ 0 h 150"/>
                <a:gd name="T30" fmla="*/ 477 w 254"/>
                <a:gd name="T31" fmla="*/ 36 h 150"/>
                <a:gd name="T32" fmla="*/ 528 w 254"/>
                <a:gd name="T33" fmla="*/ 57 h 150"/>
                <a:gd name="T34" fmla="*/ 583 w 254"/>
                <a:gd name="T35" fmla="*/ 63 h 150"/>
                <a:gd name="T36" fmla="*/ 612 w 254"/>
                <a:gd name="T37" fmla="*/ 74 h 150"/>
                <a:gd name="T38" fmla="*/ 583 w 254"/>
                <a:gd name="T39" fmla="*/ 93 h 150"/>
                <a:gd name="T40" fmla="*/ 658 w 254"/>
                <a:gd name="T41" fmla="*/ 145 h 150"/>
                <a:gd name="T42" fmla="*/ 683 w 254"/>
                <a:gd name="T43" fmla="*/ 104 h 150"/>
                <a:gd name="T44" fmla="*/ 734 w 254"/>
                <a:gd name="T45" fmla="*/ 109 h 150"/>
                <a:gd name="T46" fmla="*/ 779 w 254"/>
                <a:gd name="T47" fmla="*/ 136 h 150"/>
                <a:gd name="T48" fmla="*/ 802 w 254"/>
                <a:gd name="T49" fmla="*/ 164 h 150"/>
                <a:gd name="T50" fmla="*/ 869 w 254"/>
                <a:gd name="T51" fmla="*/ 167 h 150"/>
                <a:gd name="T52" fmla="*/ 930 w 254"/>
                <a:gd name="T53" fmla="*/ 208 h 150"/>
                <a:gd name="T54" fmla="*/ 961 w 254"/>
                <a:gd name="T55" fmla="*/ 233 h 150"/>
                <a:gd name="T56" fmla="*/ 942 w 254"/>
                <a:gd name="T57" fmla="*/ 241 h 150"/>
                <a:gd name="T58" fmla="*/ 925 w 254"/>
                <a:gd name="T59" fmla="*/ 244 h 150"/>
                <a:gd name="T60" fmla="*/ 900 w 254"/>
                <a:gd name="T61" fmla="*/ 260 h 150"/>
                <a:gd name="T62" fmla="*/ 879 w 254"/>
                <a:gd name="T63" fmla="*/ 271 h 150"/>
                <a:gd name="T64" fmla="*/ 862 w 254"/>
                <a:gd name="T65" fmla="*/ 283 h 150"/>
                <a:gd name="T66" fmla="*/ 854 w 254"/>
                <a:gd name="T67" fmla="*/ 307 h 150"/>
                <a:gd name="T68" fmla="*/ 831 w 254"/>
                <a:gd name="T69" fmla="*/ 314 h 150"/>
                <a:gd name="T70" fmla="*/ 822 w 254"/>
                <a:gd name="T71" fmla="*/ 329 h 150"/>
                <a:gd name="T72" fmla="*/ 809 w 254"/>
                <a:gd name="T73" fmla="*/ 334 h 150"/>
                <a:gd name="T74" fmla="*/ 785 w 254"/>
                <a:gd name="T75" fmla="*/ 341 h 150"/>
                <a:gd name="T76" fmla="*/ 764 w 254"/>
                <a:gd name="T77" fmla="*/ 346 h 150"/>
                <a:gd name="T78" fmla="*/ 755 w 254"/>
                <a:gd name="T79" fmla="*/ 346 h 150"/>
                <a:gd name="T80" fmla="*/ 728 w 254"/>
                <a:gd name="T81" fmla="*/ 334 h 150"/>
                <a:gd name="T82" fmla="*/ 711 w 254"/>
                <a:gd name="T83" fmla="*/ 346 h 150"/>
                <a:gd name="T84" fmla="*/ 696 w 254"/>
                <a:gd name="T85" fmla="*/ 364 h 150"/>
                <a:gd name="T86" fmla="*/ 683 w 254"/>
                <a:gd name="T87" fmla="*/ 372 h 150"/>
                <a:gd name="T88" fmla="*/ 490 w 254"/>
                <a:gd name="T89" fmla="*/ 348 h 150"/>
                <a:gd name="T90" fmla="*/ 316 w 254"/>
                <a:gd name="T91" fmla="*/ 392 h 150"/>
                <a:gd name="T92" fmla="*/ 247 w 254"/>
                <a:gd name="T93" fmla="*/ 374 h 15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54"/>
                <a:gd name="T142" fmla="*/ 0 h 150"/>
                <a:gd name="T143" fmla="*/ 254 w 254"/>
                <a:gd name="T144" fmla="*/ 150 h 15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54" h="150">
                  <a:moveTo>
                    <a:pt x="66" y="144"/>
                  </a:moveTo>
                  <a:lnTo>
                    <a:pt x="58" y="128"/>
                  </a:lnTo>
                  <a:lnTo>
                    <a:pt x="56" y="126"/>
                  </a:lnTo>
                  <a:lnTo>
                    <a:pt x="52" y="122"/>
                  </a:lnTo>
                  <a:lnTo>
                    <a:pt x="48" y="124"/>
                  </a:lnTo>
                  <a:lnTo>
                    <a:pt x="46" y="120"/>
                  </a:lnTo>
                  <a:lnTo>
                    <a:pt x="38" y="114"/>
                  </a:lnTo>
                  <a:lnTo>
                    <a:pt x="28" y="100"/>
                  </a:lnTo>
                  <a:lnTo>
                    <a:pt x="24" y="102"/>
                  </a:lnTo>
                  <a:lnTo>
                    <a:pt x="16" y="96"/>
                  </a:lnTo>
                  <a:lnTo>
                    <a:pt x="12" y="90"/>
                  </a:lnTo>
                  <a:lnTo>
                    <a:pt x="12" y="84"/>
                  </a:lnTo>
                  <a:lnTo>
                    <a:pt x="8" y="82"/>
                  </a:lnTo>
                  <a:lnTo>
                    <a:pt x="10" y="72"/>
                  </a:lnTo>
                  <a:lnTo>
                    <a:pt x="14" y="64"/>
                  </a:lnTo>
                  <a:lnTo>
                    <a:pt x="6" y="62"/>
                  </a:lnTo>
                  <a:lnTo>
                    <a:pt x="2" y="52"/>
                  </a:lnTo>
                  <a:lnTo>
                    <a:pt x="0" y="50"/>
                  </a:lnTo>
                  <a:lnTo>
                    <a:pt x="6" y="46"/>
                  </a:lnTo>
                  <a:lnTo>
                    <a:pt x="10" y="42"/>
                  </a:lnTo>
                  <a:lnTo>
                    <a:pt x="14" y="42"/>
                  </a:lnTo>
                  <a:lnTo>
                    <a:pt x="22" y="36"/>
                  </a:lnTo>
                  <a:lnTo>
                    <a:pt x="30" y="36"/>
                  </a:lnTo>
                  <a:lnTo>
                    <a:pt x="30" y="32"/>
                  </a:lnTo>
                  <a:lnTo>
                    <a:pt x="38" y="32"/>
                  </a:lnTo>
                  <a:lnTo>
                    <a:pt x="40" y="24"/>
                  </a:lnTo>
                  <a:lnTo>
                    <a:pt x="46" y="24"/>
                  </a:lnTo>
                  <a:lnTo>
                    <a:pt x="48" y="26"/>
                  </a:lnTo>
                  <a:lnTo>
                    <a:pt x="50" y="20"/>
                  </a:lnTo>
                  <a:lnTo>
                    <a:pt x="64" y="18"/>
                  </a:lnTo>
                  <a:lnTo>
                    <a:pt x="66" y="14"/>
                  </a:lnTo>
                  <a:lnTo>
                    <a:pt x="74" y="12"/>
                  </a:lnTo>
                  <a:lnTo>
                    <a:pt x="78" y="10"/>
                  </a:lnTo>
                  <a:lnTo>
                    <a:pt x="84" y="8"/>
                  </a:lnTo>
                  <a:lnTo>
                    <a:pt x="78" y="2"/>
                  </a:lnTo>
                  <a:lnTo>
                    <a:pt x="86" y="0"/>
                  </a:lnTo>
                  <a:lnTo>
                    <a:pt x="92" y="4"/>
                  </a:lnTo>
                  <a:lnTo>
                    <a:pt x="92" y="12"/>
                  </a:lnTo>
                  <a:lnTo>
                    <a:pt x="98" y="12"/>
                  </a:lnTo>
                  <a:lnTo>
                    <a:pt x="100" y="10"/>
                  </a:lnTo>
                  <a:lnTo>
                    <a:pt x="106" y="10"/>
                  </a:lnTo>
                  <a:lnTo>
                    <a:pt x="108" y="6"/>
                  </a:lnTo>
                  <a:lnTo>
                    <a:pt x="106" y="4"/>
                  </a:lnTo>
                  <a:lnTo>
                    <a:pt x="108" y="2"/>
                  </a:lnTo>
                  <a:lnTo>
                    <a:pt x="114" y="0"/>
                  </a:lnTo>
                  <a:lnTo>
                    <a:pt x="118" y="4"/>
                  </a:lnTo>
                  <a:lnTo>
                    <a:pt x="118" y="10"/>
                  </a:lnTo>
                  <a:lnTo>
                    <a:pt x="126" y="14"/>
                  </a:lnTo>
                  <a:lnTo>
                    <a:pt x="128" y="16"/>
                  </a:lnTo>
                  <a:lnTo>
                    <a:pt x="138" y="16"/>
                  </a:lnTo>
                  <a:lnTo>
                    <a:pt x="140" y="22"/>
                  </a:lnTo>
                  <a:lnTo>
                    <a:pt x="146" y="22"/>
                  </a:lnTo>
                  <a:lnTo>
                    <a:pt x="146" y="26"/>
                  </a:lnTo>
                  <a:lnTo>
                    <a:pt x="154" y="24"/>
                  </a:lnTo>
                  <a:lnTo>
                    <a:pt x="154" y="22"/>
                  </a:lnTo>
                  <a:lnTo>
                    <a:pt x="158" y="22"/>
                  </a:lnTo>
                  <a:lnTo>
                    <a:pt x="162" y="28"/>
                  </a:lnTo>
                  <a:lnTo>
                    <a:pt x="160" y="30"/>
                  </a:lnTo>
                  <a:lnTo>
                    <a:pt x="158" y="32"/>
                  </a:lnTo>
                  <a:lnTo>
                    <a:pt x="154" y="36"/>
                  </a:lnTo>
                  <a:lnTo>
                    <a:pt x="162" y="44"/>
                  </a:lnTo>
                  <a:lnTo>
                    <a:pt x="168" y="54"/>
                  </a:lnTo>
                  <a:lnTo>
                    <a:pt x="174" y="56"/>
                  </a:lnTo>
                  <a:lnTo>
                    <a:pt x="176" y="50"/>
                  </a:lnTo>
                  <a:lnTo>
                    <a:pt x="184" y="48"/>
                  </a:lnTo>
                  <a:lnTo>
                    <a:pt x="180" y="40"/>
                  </a:lnTo>
                  <a:lnTo>
                    <a:pt x="180" y="36"/>
                  </a:lnTo>
                  <a:lnTo>
                    <a:pt x="184" y="36"/>
                  </a:lnTo>
                  <a:lnTo>
                    <a:pt x="194" y="42"/>
                  </a:lnTo>
                  <a:lnTo>
                    <a:pt x="198" y="44"/>
                  </a:lnTo>
                  <a:lnTo>
                    <a:pt x="210" y="44"/>
                  </a:lnTo>
                  <a:lnTo>
                    <a:pt x="206" y="52"/>
                  </a:lnTo>
                  <a:lnTo>
                    <a:pt x="212" y="50"/>
                  </a:lnTo>
                  <a:lnTo>
                    <a:pt x="212" y="56"/>
                  </a:lnTo>
                  <a:lnTo>
                    <a:pt x="212" y="62"/>
                  </a:lnTo>
                  <a:lnTo>
                    <a:pt x="218" y="64"/>
                  </a:lnTo>
                  <a:lnTo>
                    <a:pt x="224" y="60"/>
                  </a:lnTo>
                  <a:lnTo>
                    <a:pt x="230" y="64"/>
                  </a:lnTo>
                  <a:lnTo>
                    <a:pt x="244" y="68"/>
                  </a:lnTo>
                  <a:lnTo>
                    <a:pt x="242" y="74"/>
                  </a:lnTo>
                  <a:lnTo>
                    <a:pt x="246" y="80"/>
                  </a:lnTo>
                  <a:lnTo>
                    <a:pt x="252" y="82"/>
                  </a:lnTo>
                  <a:lnTo>
                    <a:pt x="254" y="90"/>
                  </a:lnTo>
                  <a:lnTo>
                    <a:pt x="252" y="92"/>
                  </a:lnTo>
                  <a:lnTo>
                    <a:pt x="250" y="94"/>
                  </a:lnTo>
                  <a:lnTo>
                    <a:pt x="250" y="92"/>
                  </a:lnTo>
                  <a:lnTo>
                    <a:pt x="246" y="92"/>
                  </a:lnTo>
                  <a:lnTo>
                    <a:pt x="244" y="92"/>
                  </a:lnTo>
                  <a:lnTo>
                    <a:pt x="244" y="94"/>
                  </a:lnTo>
                  <a:lnTo>
                    <a:pt x="242" y="96"/>
                  </a:lnTo>
                  <a:lnTo>
                    <a:pt x="240" y="98"/>
                  </a:lnTo>
                  <a:lnTo>
                    <a:pt x="238" y="100"/>
                  </a:lnTo>
                  <a:lnTo>
                    <a:pt x="236" y="102"/>
                  </a:lnTo>
                  <a:lnTo>
                    <a:pt x="234" y="104"/>
                  </a:lnTo>
                  <a:lnTo>
                    <a:pt x="232" y="104"/>
                  </a:lnTo>
                  <a:lnTo>
                    <a:pt x="230" y="104"/>
                  </a:lnTo>
                  <a:lnTo>
                    <a:pt x="230" y="106"/>
                  </a:lnTo>
                  <a:lnTo>
                    <a:pt x="228" y="108"/>
                  </a:lnTo>
                  <a:lnTo>
                    <a:pt x="228" y="112"/>
                  </a:lnTo>
                  <a:lnTo>
                    <a:pt x="228" y="114"/>
                  </a:lnTo>
                  <a:lnTo>
                    <a:pt x="226" y="118"/>
                  </a:lnTo>
                  <a:lnTo>
                    <a:pt x="224" y="120"/>
                  </a:lnTo>
                  <a:lnTo>
                    <a:pt x="222" y="120"/>
                  </a:lnTo>
                  <a:lnTo>
                    <a:pt x="220" y="120"/>
                  </a:lnTo>
                  <a:lnTo>
                    <a:pt x="220" y="122"/>
                  </a:lnTo>
                  <a:lnTo>
                    <a:pt x="218" y="124"/>
                  </a:lnTo>
                  <a:lnTo>
                    <a:pt x="218" y="126"/>
                  </a:lnTo>
                  <a:lnTo>
                    <a:pt x="216" y="126"/>
                  </a:lnTo>
                  <a:lnTo>
                    <a:pt x="214" y="126"/>
                  </a:lnTo>
                  <a:lnTo>
                    <a:pt x="214" y="128"/>
                  </a:lnTo>
                  <a:lnTo>
                    <a:pt x="212" y="128"/>
                  </a:lnTo>
                  <a:lnTo>
                    <a:pt x="210" y="130"/>
                  </a:lnTo>
                  <a:lnTo>
                    <a:pt x="208" y="130"/>
                  </a:lnTo>
                  <a:lnTo>
                    <a:pt x="206" y="132"/>
                  </a:lnTo>
                  <a:lnTo>
                    <a:pt x="204" y="132"/>
                  </a:lnTo>
                  <a:lnTo>
                    <a:pt x="202" y="132"/>
                  </a:lnTo>
                  <a:lnTo>
                    <a:pt x="202" y="130"/>
                  </a:lnTo>
                  <a:lnTo>
                    <a:pt x="200" y="130"/>
                  </a:lnTo>
                  <a:lnTo>
                    <a:pt x="200" y="132"/>
                  </a:lnTo>
                  <a:lnTo>
                    <a:pt x="196" y="132"/>
                  </a:lnTo>
                  <a:lnTo>
                    <a:pt x="194" y="130"/>
                  </a:lnTo>
                  <a:lnTo>
                    <a:pt x="192" y="128"/>
                  </a:lnTo>
                  <a:lnTo>
                    <a:pt x="190" y="130"/>
                  </a:lnTo>
                  <a:lnTo>
                    <a:pt x="188" y="130"/>
                  </a:lnTo>
                  <a:lnTo>
                    <a:pt x="188" y="132"/>
                  </a:lnTo>
                  <a:lnTo>
                    <a:pt x="186" y="134"/>
                  </a:lnTo>
                  <a:lnTo>
                    <a:pt x="184" y="136"/>
                  </a:lnTo>
                  <a:lnTo>
                    <a:pt x="184" y="140"/>
                  </a:lnTo>
                  <a:lnTo>
                    <a:pt x="182" y="142"/>
                  </a:lnTo>
                  <a:lnTo>
                    <a:pt x="182" y="144"/>
                  </a:lnTo>
                  <a:lnTo>
                    <a:pt x="180" y="142"/>
                  </a:lnTo>
                  <a:lnTo>
                    <a:pt x="172" y="136"/>
                  </a:lnTo>
                  <a:lnTo>
                    <a:pt x="148" y="140"/>
                  </a:lnTo>
                  <a:lnTo>
                    <a:pt x="130" y="134"/>
                  </a:lnTo>
                  <a:lnTo>
                    <a:pt x="106" y="126"/>
                  </a:lnTo>
                  <a:lnTo>
                    <a:pt x="94" y="146"/>
                  </a:lnTo>
                  <a:lnTo>
                    <a:pt x="84" y="150"/>
                  </a:lnTo>
                  <a:lnTo>
                    <a:pt x="76" y="148"/>
                  </a:lnTo>
                  <a:lnTo>
                    <a:pt x="68" y="144"/>
                  </a:lnTo>
                  <a:lnTo>
                    <a:pt x="66" y="144"/>
                  </a:lnTo>
                  <a:close/>
                </a:path>
              </a:pathLst>
            </a:custGeom>
            <a:solidFill>
              <a:srgbClr val="B2B2B2"/>
            </a:solidFill>
            <a:ln w="9525">
              <a:solidFill>
                <a:schemeClr val="bg1"/>
              </a:solidFill>
              <a:round/>
              <a:headEnd/>
              <a:tailEnd/>
            </a:ln>
          </p:spPr>
          <p:txBody>
            <a:bodyPr/>
            <a:lstStyle/>
            <a:p>
              <a:endParaRPr lang="de-DE" dirty="0"/>
            </a:p>
          </p:txBody>
        </p:sp>
        <p:sp>
          <p:nvSpPr>
            <p:cNvPr id="18" name="Freeform 26"/>
            <p:cNvSpPr>
              <a:spLocks/>
            </p:cNvSpPr>
            <p:nvPr/>
          </p:nvSpPr>
          <p:spPr bwMode="gray">
            <a:xfrm>
              <a:off x="4992688" y="4651375"/>
              <a:ext cx="500062" cy="228600"/>
            </a:xfrm>
            <a:custGeom>
              <a:avLst/>
              <a:gdLst>
                <a:gd name="T0" fmla="*/ 31 w 302"/>
                <a:gd name="T1" fmla="*/ 209 h 148"/>
                <a:gd name="T2" fmla="*/ 48 w 302"/>
                <a:gd name="T3" fmla="*/ 207 h 148"/>
                <a:gd name="T4" fmla="*/ 70 w 302"/>
                <a:gd name="T5" fmla="*/ 215 h 148"/>
                <a:gd name="T6" fmla="*/ 86 w 302"/>
                <a:gd name="T7" fmla="*/ 229 h 148"/>
                <a:gd name="T8" fmla="*/ 100 w 302"/>
                <a:gd name="T9" fmla="*/ 244 h 148"/>
                <a:gd name="T10" fmla="*/ 138 w 302"/>
                <a:gd name="T11" fmla="*/ 224 h 148"/>
                <a:gd name="T12" fmla="*/ 155 w 302"/>
                <a:gd name="T13" fmla="*/ 207 h 148"/>
                <a:gd name="T14" fmla="*/ 198 w 302"/>
                <a:gd name="T15" fmla="*/ 209 h 148"/>
                <a:gd name="T16" fmla="*/ 217 w 302"/>
                <a:gd name="T17" fmla="*/ 229 h 148"/>
                <a:gd name="T18" fmla="*/ 275 w 302"/>
                <a:gd name="T19" fmla="*/ 220 h 148"/>
                <a:gd name="T20" fmla="*/ 303 w 302"/>
                <a:gd name="T21" fmla="*/ 209 h 148"/>
                <a:gd name="T22" fmla="*/ 392 w 302"/>
                <a:gd name="T23" fmla="*/ 198 h 148"/>
                <a:gd name="T24" fmla="*/ 429 w 302"/>
                <a:gd name="T25" fmla="*/ 184 h 148"/>
                <a:gd name="T26" fmla="*/ 477 w 302"/>
                <a:gd name="T27" fmla="*/ 189 h 148"/>
                <a:gd name="T28" fmla="*/ 486 w 302"/>
                <a:gd name="T29" fmla="*/ 207 h 148"/>
                <a:gd name="T30" fmla="*/ 523 w 302"/>
                <a:gd name="T31" fmla="*/ 215 h 148"/>
                <a:gd name="T32" fmla="*/ 523 w 302"/>
                <a:gd name="T33" fmla="*/ 184 h 148"/>
                <a:gd name="T34" fmla="*/ 516 w 302"/>
                <a:gd name="T35" fmla="*/ 164 h 148"/>
                <a:gd name="T36" fmla="*/ 499 w 302"/>
                <a:gd name="T37" fmla="*/ 106 h 148"/>
                <a:gd name="T38" fmla="*/ 577 w 302"/>
                <a:gd name="T39" fmla="*/ 76 h 148"/>
                <a:gd name="T40" fmla="*/ 593 w 302"/>
                <a:gd name="T41" fmla="*/ 50 h 148"/>
                <a:gd name="T42" fmla="*/ 661 w 302"/>
                <a:gd name="T43" fmla="*/ 47 h 148"/>
                <a:gd name="T44" fmla="*/ 700 w 302"/>
                <a:gd name="T45" fmla="*/ 56 h 148"/>
                <a:gd name="T46" fmla="*/ 770 w 302"/>
                <a:gd name="T47" fmla="*/ 50 h 148"/>
                <a:gd name="T48" fmla="*/ 905 w 302"/>
                <a:gd name="T49" fmla="*/ 21 h 148"/>
                <a:gd name="T50" fmla="*/ 1070 w 302"/>
                <a:gd name="T51" fmla="*/ 26 h 148"/>
                <a:gd name="T52" fmla="*/ 1106 w 302"/>
                <a:gd name="T53" fmla="*/ 47 h 148"/>
                <a:gd name="T54" fmla="*/ 1100 w 302"/>
                <a:gd name="T55" fmla="*/ 91 h 148"/>
                <a:gd name="T56" fmla="*/ 1160 w 302"/>
                <a:gd name="T57" fmla="*/ 143 h 148"/>
                <a:gd name="T58" fmla="*/ 1121 w 302"/>
                <a:gd name="T59" fmla="*/ 189 h 148"/>
                <a:gd name="T60" fmla="*/ 1060 w 302"/>
                <a:gd name="T61" fmla="*/ 184 h 148"/>
                <a:gd name="T62" fmla="*/ 1023 w 302"/>
                <a:gd name="T63" fmla="*/ 195 h 148"/>
                <a:gd name="T64" fmla="*/ 1060 w 302"/>
                <a:gd name="T65" fmla="*/ 209 h 148"/>
                <a:gd name="T66" fmla="*/ 1028 w 302"/>
                <a:gd name="T67" fmla="*/ 229 h 148"/>
                <a:gd name="T68" fmla="*/ 1038 w 302"/>
                <a:gd name="T69" fmla="*/ 267 h 148"/>
                <a:gd name="T70" fmla="*/ 1008 w 302"/>
                <a:gd name="T71" fmla="*/ 306 h 148"/>
                <a:gd name="T72" fmla="*/ 964 w 302"/>
                <a:gd name="T73" fmla="*/ 334 h 148"/>
                <a:gd name="T74" fmla="*/ 884 w 302"/>
                <a:gd name="T75" fmla="*/ 347 h 148"/>
                <a:gd name="T76" fmla="*/ 792 w 302"/>
                <a:gd name="T77" fmla="*/ 347 h 148"/>
                <a:gd name="T78" fmla="*/ 732 w 302"/>
                <a:gd name="T79" fmla="*/ 366 h 148"/>
                <a:gd name="T80" fmla="*/ 675 w 302"/>
                <a:gd name="T81" fmla="*/ 362 h 148"/>
                <a:gd name="T82" fmla="*/ 577 w 302"/>
                <a:gd name="T83" fmla="*/ 351 h 148"/>
                <a:gd name="T84" fmla="*/ 429 w 302"/>
                <a:gd name="T85" fmla="*/ 332 h 148"/>
                <a:gd name="T86" fmla="*/ 382 w 302"/>
                <a:gd name="T87" fmla="*/ 297 h 148"/>
                <a:gd name="T88" fmla="*/ 332 w 302"/>
                <a:gd name="T89" fmla="*/ 290 h 148"/>
                <a:gd name="T90" fmla="*/ 275 w 302"/>
                <a:gd name="T91" fmla="*/ 290 h 148"/>
                <a:gd name="T92" fmla="*/ 244 w 302"/>
                <a:gd name="T93" fmla="*/ 290 h 148"/>
                <a:gd name="T94" fmla="*/ 185 w 302"/>
                <a:gd name="T95" fmla="*/ 316 h 148"/>
                <a:gd name="T96" fmla="*/ 138 w 302"/>
                <a:gd name="T97" fmla="*/ 290 h 148"/>
                <a:gd name="T98" fmla="*/ 94 w 302"/>
                <a:gd name="T99" fmla="*/ 306 h 148"/>
                <a:gd name="T100" fmla="*/ 56 w 302"/>
                <a:gd name="T101" fmla="*/ 283 h 148"/>
                <a:gd name="T102" fmla="*/ 16 w 302"/>
                <a:gd name="T103" fmla="*/ 267 h 148"/>
                <a:gd name="T104" fmla="*/ 16 w 302"/>
                <a:gd name="T105" fmla="*/ 229 h 148"/>
                <a:gd name="T106" fmla="*/ 10 w 302"/>
                <a:gd name="T107" fmla="*/ 207 h 1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2"/>
                <a:gd name="T163" fmla="*/ 0 h 148"/>
                <a:gd name="T164" fmla="*/ 302 w 302"/>
                <a:gd name="T165" fmla="*/ 148 h 14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2" h="148">
                  <a:moveTo>
                    <a:pt x="2" y="80"/>
                  </a:moveTo>
                  <a:lnTo>
                    <a:pt x="8" y="82"/>
                  </a:lnTo>
                  <a:lnTo>
                    <a:pt x="12" y="78"/>
                  </a:lnTo>
                  <a:lnTo>
                    <a:pt x="12" y="80"/>
                  </a:lnTo>
                  <a:lnTo>
                    <a:pt x="16" y="80"/>
                  </a:lnTo>
                  <a:lnTo>
                    <a:pt x="18" y="84"/>
                  </a:lnTo>
                  <a:lnTo>
                    <a:pt x="22" y="86"/>
                  </a:lnTo>
                  <a:lnTo>
                    <a:pt x="22" y="90"/>
                  </a:lnTo>
                  <a:lnTo>
                    <a:pt x="26" y="90"/>
                  </a:lnTo>
                  <a:lnTo>
                    <a:pt x="26" y="96"/>
                  </a:lnTo>
                  <a:lnTo>
                    <a:pt x="28" y="96"/>
                  </a:lnTo>
                  <a:lnTo>
                    <a:pt x="36" y="88"/>
                  </a:lnTo>
                  <a:lnTo>
                    <a:pt x="36" y="80"/>
                  </a:lnTo>
                  <a:lnTo>
                    <a:pt x="40" y="80"/>
                  </a:lnTo>
                  <a:lnTo>
                    <a:pt x="44" y="80"/>
                  </a:lnTo>
                  <a:lnTo>
                    <a:pt x="52" y="82"/>
                  </a:lnTo>
                  <a:lnTo>
                    <a:pt x="54" y="86"/>
                  </a:lnTo>
                  <a:lnTo>
                    <a:pt x="56" y="90"/>
                  </a:lnTo>
                  <a:lnTo>
                    <a:pt x="66" y="90"/>
                  </a:lnTo>
                  <a:lnTo>
                    <a:pt x="72" y="86"/>
                  </a:lnTo>
                  <a:lnTo>
                    <a:pt x="74" y="82"/>
                  </a:lnTo>
                  <a:lnTo>
                    <a:pt x="78" y="82"/>
                  </a:lnTo>
                  <a:lnTo>
                    <a:pt x="80" y="78"/>
                  </a:lnTo>
                  <a:lnTo>
                    <a:pt x="102" y="78"/>
                  </a:lnTo>
                  <a:lnTo>
                    <a:pt x="104" y="72"/>
                  </a:lnTo>
                  <a:lnTo>
                    <a:pt x="112" y="72"/>
                  </a:lnTo>
                  <a:lnTo>
                    <a:pt x="114" y="76"/>
                  </a:lnTo>
                  <a:lnTo>
                    <a:pt x="124" y="74"/>
                  </a:lnTo>
                  <a:lnTo>
                    <a:pt x="128" y="76"/>
                  </a:lnTo>
                  <a:lnTo>
                    <a:pt x="126" y="80"/>
                  </a:lnTo>
                  <a:lnTo>
                    <a:pt x="134" y="86"/>
                  </a:lnTo>
                  <a:lnTo>
                    <a:pt x="136" y="84"/>
                  </a:lnTo>
                  <a:lnTo>
                    <a:pt x="136" y="76"/>
                  </a:lnTo>
                  <a:lnTo>
                    <a:pt x="136" y="72"/>
                  </a:lnTo>
                  <a:lnTo>
                    <a:pt x="130" y="70"/>
                  </a:lnTo>
                  <a:lnTo>
                    <a:pt x="134" y="64"/>
                  </a:lnTo>
                  <a:lnTo>
                    <a:pt x="124" y="48"/>
                  </a:lnTo>
                  <a:lnTo>
                    <a:pt x="130" y="42"/>
                  </a:lnTo>
                  <a:lnTo>
                    <a:pt x="148" y="34"/>
                  </a:lnTo>
                  <a:lnTo>
                    <a:pt x="150" y="30"/>
                  </a:lnTo>
                  <a:lnTo>
                    <a:pt x="150" y="22"/>
                  </a:lnTo>
                  <a:lnTo>
                    <a:pt x="154" y="20"/>
                  </a:lnTo>
                  <a:lnTo>
                    <a:pt x="160" y="26"/>
                  </a:lnTo>
                  <a:lnTo>
                    <a:pt x="172" y="18"/>
                  </a:lnTo>
                  <a:lnTo>
                    <a:pt x="174" y="18"/>
                  </a:lnTo>
                  <a:lnTo>
                    <a:pt x="182" y="22"/>
                  </a:lnTo>
                  <a:lnTo>
                    <a:pt x="190" y="24"/>
                  </a:lnTo>
                  <a:lnTo>
                    <a:pt x="200" y="20"/>
                  </a:lnTo>
                  <a:lnTo>
                    <a:pt x="212" y="0"/>
                  </a:lnTo>
                  <a:lnTo>
                    <a:pt x="236" y="8"/>
                  </a:lnTo>
                  <a:lnTo>
                    <a:pt x="254" y="14"/>
                  </a:lnTo>
                  <a:lnTo>
                    <a:pt x="278" y="10"/>
                  </a:lnTo>
                  <a:lnTo>
                    <a:pt x="286" y="16"/>
                  </a:lnTo>
                  <a:lnTo>
                    <a:pt x="288" y="18"/>
                  </a:lnTo>
                  <a:lnTo>
                    <a:pt x="288" y="20"/>
                  </a:lnTo>
                  <a:lnTo>
                    <a:pt x="286" y="36"/>
                  </a:lnTo>
                  <a:lnTo>
                    <a:pt x="290" y="42"/>
                  </a:lnTo>
                  <a:lnTo>
                    <a:pt x="302" y="56"/>
                  </a:lnTo>
                  <a:lnTo>
                    <a:pt x="292" y="64"/>
                  </a:lnTo>
                  <a:lnTo>
                    <a:pt x="292" y="74"/>
                  </a:lnTo>
                  <a:lnTo>
                    <a:pt x="280" y="74"/>
                  </a:lnTo>
                  <a:lnTo>
                    <a:pt x="276" y="72"/>
                  </a:lnTo>
                  <a:lnTo>
                    <a:pt x="270" y="72"/>
                  </a:lnTo>
                  <a:lnTo>
                    <a:pt x="266" y="76"/>
                  </a:lnTo>
                  <a:lnTo>
                    <a:pt x="274" y="78"/>
                  </a:lnTo>
                  <a:lnTo>
                    <a:pt x="276" y="82"/>
                  </a:lnTo>
                  <a:lnTo>
                    <a:pt x="274" y="88"/>
                  </a:lnTo>
                  <a:lnTo>
                    <a:pt x="268" y="90"/>
                  </a:lnTo>
                  <a:lnTo>
                    <a:pt x="266" y="100"/>
                  </a:lnTo>
                  <a:lnTo>
                    <a:pt x="270" y="104"/>
                  </a:lnTo>
                  <a:lnTo>
                    <a:pt x="268" y="112"/>
                  </a:lnTo>
                  <a:lnTo>
                    <a:pt x="262" y="120"/>
                  </a:lnTo>
                  <a:lnTo>
                    <a:pt x="250" y="124"/>
                  </a:lnTo>
                  <a:lnTo>
                    <a:pt x="250" y="132"/>
                  </a:lnTo>
                  <a:lnTo>
                    <a:pt x="236" y="130"/>
                  </a:lnTo>
                  <a:lnTo>
                    <a:pt x="230" y="136"/>
                  </a:lnTo>
                  <a:lnTo>
                    <a:pt x="216" y="132"/>
                  </a:lnTo>
                  <a:lnTo>
                    <a:pt x="206" y="136"/>
                  </a:lnTo>
                  <a:lnTo>
                    <a:pt x="194" y="148"/>
                  </a:lnTo>
                  <a:lnTo>
                    <a:pt x="190" y="144"/>
                  </a:lnTo>
                  <a:lnTo>
                    <a:pt x="180" y="144"/>
                  </a:lnTo>
                  <a:lnTo>
                    <a:pt x="176" y="142"/>
                  </a:lnTo>
                  <a:lnTo>
                    <a:pt x="158" y="140"/>
                  </a:lnTo>
                  <a:lnTo>
                    <a:pt x="150" y="138"/>
                  </a:lnTo>
                  <a:lnTo>
                    <a:pt x="134" y="136"/>
                  </a:lnTo>
                  <a:lnTo>
                    <a:pt x="112" y="130"/>
                  </a:lnTo>
                  <a:lnTo>
                    <a:pt x="106" y="120"/>
                  </a:lnTo>
                  <a:lnTo>
                    <a:pt x="100" y="116"/>
                  </a:lnTo>
                  <a:lnTo>
                    <a:pt x="100" y="108"/>
                  </a:lnTo>
                  <a:lnTo>
                    <a:pt x="86" y="114"/>
                  </a:lnTo>
                  <a:lnTo>
                    <a:pt x="80" y="110"/>
                  </a:lnTo>
                  <a:lnTo>
                    <a:pt x="72" y="114"/>
                  </a:lnTo>
                  <a:lnTo>
                    <a:pt x="70" y="112"/>
                  </a:lnTo>
                  <a:lnTo>
                    <a:pt x="64" y="114"/>
                  </a:lnTo>
                  <a:lnTo>
                    <a:pt x="58" y="124"/>
                  </a:lnTo>
                  <a:lnTo>
                    <a:pt x="48" y="124"/>
                  </a:lnTo>
                  <a:lnTo>
                    <a:pt x="36" y="120"/>
                  </a:lnTo>
                  <a:lnTo>
                    <a:pt x="36" y="114"/>
                  </a:lnTo>
                  <a:lnTo>
                    <a:pt x="34" y="112"/>
                  </a:lnTo>
                  <a:lnTo>
                    <a:pt x="24" y="120"/>
                  </a:lnTo>
                  <a:lnTo>
                    <a:pt x="14" y="114"/>
                  </a:lnTo>
                  <a:lnTo>
                    <a:pt x="14" y="110"/>
                  </a:lnTo>
                  <a:lnTo>
                    <a:pt x="2" y="108"/>
                  </a:lnTo>
                  <a:lnTo>
                    <a:pt x="4" y="104"/>
                  </a:lnTo>
                  <a:lnTo>
                    <a:pt x="0" y="96"/>
                  </a:lnTo>
                  <a:lnTo>
                    <a:pt x="4" y="90"/>
                  </a:lnTo>
                  <a:lnTo>
                    <a:pt x="2" y="80"/>
                  </a:lnTo>
                  <a:close/>
                </a:path>
              </a:pathLst>
            </a:custGeom>
            <a:solidFill>
              <a:srgbClr val="B2B2B2"/>
            </a:solidFill>
            <a:ln w="9525">
              <a:solidFill>
                <a:schemeClr val="bg1"/>
              </a:solidFill>
              <a:round/>
              <a:headEnd/>
              <a:tailEnd/>
            </a:ln>
          </p:spPr>
          <p:txBody>
            <a:bodyPr/>
            <a:lstStyle/>
            <a:p>
              <a:endParaRPr lang="de-DE"/>
            </a:p>
          </p:txBody>
        </p:sp>
      </p:grpSp>
      <p:sp>
        <p:nvSpPr>
          <p:cNvPr id="39" name="Ellipse 38"/>
          <p:cNvSpPr/>
          <p:nvPr/>
        </p:nvSpPr>
        <p:spPr>
          <a:xfrm>
            <a:off x="3841068" y="4054415"/>
            <a:ext cx="61156" cy="61156"/>
          </a:xfrm>
          <a:prstGeom prst="ellipse">
            <a:avLst/>
          </a:prstGeom>
          <a:solidFill>
            <a:srgbClr val="FF00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Ellipse 39"/>
          <p:cNvSpPr/>
          <p:nvPr/>
        </p:nvSpPr>
        <p:spPr>
          <a:xfrm>
            <a:off x="3491880" y="4267971"/>
            <a:ext cx="61156" cy="61156"/>
          </a:xfrm>
          <a:prstGeom prst="ellipse">
            <a:avLst/>
          </a:prstGeom>
          <a:solidFill>
            <a:srgbClr val="FF00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Ellipse 40"/>
          <p:cNvSpPr/>
          <p:nvPr/>
        </p:nvSpPr>
        <p:spPr>
          <a:xfrm>
            <a:off x="5940152" y="4115571"/>
            <a:ext cx="61156" cy="61156"/>
          </a:xfrm>
          <a:prstGeom prst="ellipse">
            <a:avLst/>
          </a:prstGeom>
          <a:solidFill>
            <a:srgbClr val="FF00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Ellipse 41"/>
          <p:cNvSpPr/>
          <p:nvPr/>
        </p:nvSpPr>
        <p:spPr>
          <a:xfrm>
            <a:off x="3902224" y="5949280"/>
            <a:ext cx="61156" cy="61156"/>
          </a:xfrm>
          <a:prstGeom prst="ellipse">
            <a:avLst/>
          </a:prstGeom>
          <a:solidFill>
            <a:srgbClr val="FF00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Ellipse 42"/>
          <p:cNvSpPr/>
          <p:nvPr/>
        </p:nvSpPr>
        <p:spPr>
          <a:xfrm>
            <a:off x="6084168" y="4633437"/>
            <a:ext cx="61156" cy="61156"/>
          </a:xfrm>
          <a:prstGeom prst="ellipse">
            <a:avLst/>
          </a:prstGeom>
          <a:solidFill>
            <a:srgbClr val="FF00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Ellipse 43"/>
          <p:cNvSpPr/>
          <p:nvPr/>
        </p:nvSpPr>
        <p:spPr>
          <a:xfrm>
            <a:off x="3131840" y="2924944"/>
            <a:ext cx="61156" cy="61156"/>
          </a:xfrm>
          <a:prstGeom prst="ellipse">
            <a:avLst/>
          </a:prstGeom>
          <a:solidFill>
            <a:srgbClr val="FF00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Ellipse 44"/>
          <p:cNvSpPr/>
          <p:nvPr/>
        </p:nvSpPr>
        <p:spPr>
          <a:xfrm>
            <a:off x="4067944" y="1772816"/>
            <a:ext cx="61156" cy="61156"/>
          </a:xfrm>
          <a:prstGeom prst="ellipse">
            <a:avLst/>
          </a:prstGeom>
          <a:solidFill>
            <a:srgbClr val="FF00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Ellipse 45"/>
          <p:cNvSpPr/>
          <p:nvPr/>
        </p:nvSpPr>
        <p:spPr>
          <a:xfrm>
            <a:off x="6372200" y="3646639"/>
            <a:ext cx="61156" cy="61156"/>
          </a:xfrm>
          <a:prstGeom prst="ellipse">
            <a:avLst/>
          </a:prstGeom>
          <a:solidFill>
            <a:srgbClr val="FF00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Ellipse 46"/>
          <p:cNvSpPr/>
          <p:nvPr/>
        </p:nvSpPr>
        <p:spPr>
          <a:xfrm>
            <a:off x="5436096" y="5589240"/>
            <a:ext cx="61156" cy="61156"/>
          </a:xfrm>
          <a:prstGeom prst="ellipse">
            <a:avLst/>
          </a:prstGeom>
          <a:solidFill>
            <a:srgbClr val="FF00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Sechseck 47"/>
          <p:cNvSpPr/>
          <p:nvPr/>
        </p:nvSpPr>
        <p:spPr>
          <a:xfrm>
            <a:off x="4946361" y="2813484"/>
            <a:ext cx="135452" cy="111460"/>
          </a:xfrm>
          <a:prstGeom prst="hexag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49" name="Sechseck 48"/>
          <p:cNvSpPr/>
          <p:nvPr/>
        </p:nvSpPr>
        <p:spPr>
          <a:xfrm>
            <a:off x="4716016" y="4694593"/>
            <a:ext cx="135452" cy="111460"/>
          </a:xfrm>
          <a:prstGeom prst="hexag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50" name="Textfeld 49"/>
          <p:cNvSpPr txBox="1"/>
          <p:nvPr/>
        </p:nvSpPr>
        <p:spPr>
          <a:xfrm>
            <a:off x="4694127" y="2484070"/>
            <a:ext cx="639919" cy="246221"/>
          </a:xfrm>
          <a:prstGeom prst="rect">
            <a:avLst/>
          </a:prstGeom>
          <a:noFill/>
        </p:spPr>
        <p:txBody>
          <a:bodyPr wrap="none" rtlCol="0">
            <a:spAutoFit/>
          </a:bodyPr>
          <a:lstStyle/>
          <a:p>
            <a:r>
              <a:rPr lang="de-DE" sz="1000" b="1" i="1" dirty="0" smtClean="0"/>
              <a:t>VTP CZ</a:t>
            </a:r>
            <a:endParaRPr lang="de-DE" sz="1000" b="1" i="1" dirty="0"/>
          </a:p>
        </p:txBody>
      </p:sp>
      <p:sp>
        <p:nvSpPr>
          <p:cNvPr id="51" name="Textfeld 50"/>
          <p:cNvSpPr txBox="1"/>
          <p:nvPr/>
        </p:nvSpPr>
        <p:spPr>
          <a:xfrm>
            <a:off x="4463782" y="4383921"/>
            <a:ext cx="639919" cy="246221"/>
          </a:xfrm>
          <a:prstGeom prst="rect">
            <a:avLst/>
          </a:prstGeom>
          <a:noFill/>
        </p:spPr>
        <p:txBody>
          <a:bodyPr wrap="none" rtlCol="0">
            <a:spAutoFit/>
          </a:bodyPr>
          <a:lstStyle/>
          <a:p>
            <a:r>
              <a:rPr lang="de-DE" sz="1000" b="1" i="1" dirty="0" smtClean="0"/>
              <a:t>VTP AT</a:t>
            </a:r>
            <a:endParaRPr lang="de-DE" sz="1000" b="1" i="1" dirty="0"/>
          </a:p>
        </p:txBody>
      </p:sp>
      <p:pic>
        <p:nvPicPr>
          <p:cNvPr id="5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56425" y="3905068"/>
            <a:ext cx="211985" cy="482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0225" y="4044200"/>
            <a:ext cx="309948" cy="3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3074" y="1387095"/>
            <a:ext cx="221596" cy="512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2916" y="1553282"/>
            <a:ext cx="309948" cy="3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1" name="Gerade Verbindung mit Pfeil 60"/>
          <p:cNvCxnSpPr>
            <a:stCxn id="52" idx="3"/>
          </p:cNvCxnSpPr>
          <p:nvPr/>
        </p:nvCxnSpPr>
        <p:spPr>
          <a:xfrm>
            <a:off x="3268410" y="4146149"/>
            <a:ext cx="223470" cy="119148"/>
          </a:xfrm>
          <a:prstGeom prst="straightConnector1">
            <a:avLst/>
          </a:prstGeom>
          <a:ln>
            <a:solidFill>
              <a:srgbClr val="92D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Gerade Verbindung mit Pfeil 61"/>
          <p:cNvCxnSpPr>
            <a:endCxn id="2" idx="2"/>
          </p:cNvCxnSpPr>
          <p:nvPr/>
        </p:nvCxnSpPr>
        <p:spPr>
          <a:xfrm flipH="1" flipV="1">
            <a:off x="3702844" y="1417638"/>
            <a:ext cx="221434" cy="139154"/>
          </a:xfrm>
          <a:prstGeom prst="straightConnector1">
            <a:avLst/>
          </a:prstGeom>
          <a:ln>
            <a:solidFill>
              <a:srgbClr val="FF33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614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7704" y="3113716"/>
            <a:ext cx="306320" cy="303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Nach links gekrümmter Pfeil 28"/>
          <p:cNvSpPr/>
          <p:nvPr/>
        </p:nvSpPr>
        <p:spPr>
          <a:xfrm rot="13642213" flipH="1">
            <a:off x="4258831" y="2871370"/>
            <a:ext cx="680590" cy="2027932"/>
          </a:xfrm>
          <a:prstGeom prst="curvedLeftArrow">
            <a:avLst>
              <a:gd name="adj1" fmla="val 0"/>
              <a:gd name="adj2" fmla="val 9783"/>
              <a:gd name="adj3" fmla="val 12161"/>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pic>
        <p:nvPicPr>
          <p:cNvPr id="614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45587" y="3677217"/>
            <a:ext cx="330080" cy="332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1" name="Gerade Verbindung mit Pfeil 30"/>
          <p:cNvCxnSpPr/>
          <p:nvPr/>
        </p:nvCxnSpPr>
        <p:spPr>
          <a:xfrm flipH="1" flipV="1">
            <a:off x="4129100" y="1899535"/>
            <a:ext cx="812401" cy="896320"/>
          </a:xfrm>
          <a:prstGeom prst="straightConnector1">
            <a:avLst/>
          </a:prstGeom>
          <a:ln>
            <a:solidFill>
              <a:schemeClr val="tx2"/>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18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500" fill="hold"/>
                                        <p:tgtEl>
                                          <p:spTgt spid="44"/>
                                        </p:tgtEl>
                                        <p:attrNameLst>
                                          <p:attrName>ppt_x</p:attrName>
                                        </p:attrNameLst>
                                      </p:cBhvr>
                                      <p:tavLst>
                                        <p:tav tm="0">
                                          <p:val>
                                            <p:strVal val="#ppt_x"/>
                                          </p:val>
                                        </p:tav>
                                        <p:tav tm="100000">
                                          <p:val>
                                            <p:strVal val="#ppt_x"/>
                                          </p:val>
                                        </p:tav>
                                      </p:tavLst>
                                    </p:anim>
                                    <p:anim calcmode="lin" valueType="num">
                                      <p:cBhvr additive="base">
                                        <p:cTn id="12" dur="500" fill="hold"/>
                                        <p:tgtEl>
                                          <p:spTgt spid="4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500" fill="hold"/>
                                        <p:tgtEl>
                                          <p:spTgt spid="39"/>
                                        </p:tgtEl>
                                        <p:attrNameLst>
                                          <p:attrName>ppt_x</p:attrName>
                                        </p:attrNameLst>
                                      </p:cBhvr>
                                      <p:tavLst>
                                        <p:tav tm="0">
                                          <p:val>
                                            <p:strVal val="#ppt_x"/>
                                          </p:val>
                                        </p:tav>
                                        <p:tav tm="100000">
                                          <p:val>
                                            <p:strVal val="#ppt_x"/>
                                          </p:val>
                                        </p:tav>
                                      </p:tavLst>
                                    </p:anim>
                                    <p:anim calcmode="lin" valueType="num">
                                      <p:cBhvr additive="base">
                                        <p:cTn id="16" dur="500" fill="hold"/>
                                        <p:tgtEl>
                                          <p:spTgt spid="3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500" fill="hold"/>
                                        <p:tgtEl>
                                          <p:spTgt spid="40"/>
                                        </p:tgtEl>
                                        <p:attrNameLst>
                                          <p:attrName>ppt_x</p:attrName>
                                        </p:attrNameLst>
                                      </p:cBhvr>
                                      <p:tavLst>
                                        <p:tav tm="0">
                                          <p:val>
                                            <p:strVal val="#ppt_x"/>
                                          </p:val>
                                        </p:tav>
                                        <p:tav tm="100000">
                                          <p:val>
                                            <p:strVal val="#ppt_x"/>
                                          </p:val>
                                        </p:tav>
                                      </p:tavLst>
                                    </p:anim>
                                    <p:anim calcmode="lin" valueType="num">
                                      <p:cBhvr additive="base">
                                        <p:cTn id="20" dur="500" fill="hold"/>
                                        <p:tgtEl>
                                          <p:spTgt spid="4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additive="base">
                                        <p:cTn id="23" dur="500" fill="hold"/>
                                        <p:tgtEl>
                                          <p:spTgt spid="42"/>
                                        </p:tgtEl>
                                        <p:attrNameLst>
                                          <p:attrName>ppt_x</p:attrName>
                                        </p:attrNameLst>
                                      </p:cBhvr>
                                      <p:tavLst>
                                        <p:tav tm="0">
                                          <p:val>
                                            <p:strVal val="#ppt_x"/>
                                          </p:val>
                                        </p:tav>
                                        <p:tav tm="100000">
                                          <p:val>
                                            <p:strVal val="#ppt_x"/>
                                          </p:val>
                                        </p:tav>
                                      </p:tavLst>
                                    </p:anim>
                                    <p:anim calcmode="lin" valueType="num">
                                      <p:cBhvr additive="base">
                                        <p:cTn id="24" dur="500" fill="hold"/>
                                        <p:tgtEl>
                                          <p:spTgt spid="4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500" fill="hold"/>
                                        <p:tgtEl>
                                          <p:spTgt spid="47"/>
                                        </p:tgtEl>
                                        <p:attrNameLst>
                                          <p:attrName>ppt_x</p:attrName>
                                        </p:attrNameLst>
                                      </p:cBhvr>
                                      <p:tavLst>
                                        <p:tav tm="0">
                                          <p:val>
                                            <p:strVal val="#ppt_x"/>
                                          </p:val>
                                        </p:tav>
                                        <p:tav tm="100000">
                                          <p:val>
                                            <p:strVal val="#ppt_x"/>
                                          </p:val>
                                        </p:tav>
                                      </p:tavLst>
                                    </p:anim>
                                    <p:anim calcmode="lin" valueType="num">
                                      <p:cBhvr additive="base">
                                        <p:cTn id="28" dur="5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additive="base">
                                        <p:cTn id="31" dur="500" fill="hold"/>
                                        <p:tgtEl>
                                          <p:spTgt spid="43"/>
                                        </p:tgtEl>
                                        <p:attrNameLst>
                                          <p:attrName>ppt_x</p:attrName>
                                        </p:attrNameLst>
                                      </p:cBhvr>
                                      <p:tavLst>
                                        <p:tav tm="0">
                                          <p:val>
                                            <p:strVal val="#ppt_x"/>
                                          </p:val>
                                        </p:tav>
                                        <p:tav tm="100000">
                                          <p:val>
                                            <p:strVal val="#ppt_x"/>
                                          </p:val>
                                        </p:tav>
                                      </p:tavLst>
                                    </p:anim>
                                    <p:anim calcmode="lin" valueType="num">
                                      <p:cBhvr additive="base">
                                        <p:cTn id="32" dur="500" fill="hold"/>
                                        <p:tgtEl>
                                          <p:spTgt spid="4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ppt_x"/>
                                          </p:val>
                                        </p:tav>
                                        <p:tav tm="100000">
                                          <p:val>
                                            <p:strVal val="#ppt_x"/>
                                          </p:val>
                                        </p:tav>
                                      </p:tavLst>
                                    </p:anim>
                                    <p:anim calcmode="lin" valueType="num">
                                      <p:cBhvr additive="base">
                                        <p:cTn id="36" dur="500" fill="hold"/>
                                        <p:tgtEl>
                                          <p:spTgt spid="4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additive="base">
                                        <p:cTn id="39" dur="500" fill="hold"/>
                                        <p:tgtEl>
                                          <p:spTgt spid="46"/>
                                        </p:tgtEl>
                                        <p:attrNameLst>
                                          <p:attrName>ppt_x</p:attrName>
                                        </p:attrNameLst>
                                      </p:cBhvr>
                                      <p:tavLst>
                                        <p:tav tm="0">
                                          <p:val>
                                            <p:strVal val="#ppt_x"/>
                                          </p:val>
                                        </p:tav>
                                        <p:tav tm="100000">
                                          <p:val>
                                            <p:strVal val="#ppt_x"/>
                                          </p:val>
                                        </p:tav>
                                      </p:tavLst>
                                    </p:anim>
                                    <p:anim calcmode="lin" valueType="num">
                                      <p:cBhvr additive="base">
                                        <p:cTn id="40" dur="500" fill="hold"/>
                                        <p:tgtEl>
                                          <p:spTgt spid="46"/>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ppt_x"/>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additive="base">
                                        <p:cTn id="51" dur="500" fill="hold"/>
                                        <p:tgtEl>
                                          <p:spTgt spid="50"/>
                                        </p:tgtEl>
                                        <p:attrNameLst>
                                          <p:attrName>ppt_x</p:attrName>
                                        </p:attrNameLst>
                                      </p:cBhvr>
                                      <p:tavLst>
                                        <p:tav tm="0">
                                          <p:val>
                                            <p:strVal val="#ppt_x"/>
                                          </p:val>
                                        </p:tav>
                                        <p:tav tm="100000">
                                          <p:val>
                                            <p:strVal val="#ppt_x"/>
                                          </p:val>
                                        </p:tav>
                                      </p:tavLst>
                                    </p:anim>
                                    <p:anim calcmode="lin" valueType="num">
                                      <p:cBhvr additive="base">
                                        <p:cTn id="52" dur="500" fill="hold"/>
                                        <p:tgtEl>
                                          <p:spTgt spid="50"/>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1"/>
                                        </p:tgtEl>
                                        <p:attrNameLst>
                                          <p:attrName>style.visibility</p:attrName>
                                        </p:attrNameLst>
                                      </p:cBhvr>
                                      <p:to>
                                        <p:strVal val="visible"/>
                                      </p:to>
                                    </p:set>
                                    <p:anim calcmode="lin" valueType="num">
                                      <p:cBhvr additive="base">
                                        <p:cTn id="55" dur="500" fill="hold"/>
                                        <p:tgtEl>
                                          <p:spTgt spid="51"/>
                                        </p:tgtEl>
                                        <p:attrNameLst>
                                          <p:attrName>ppt_x</p:attrName>
                                        </p:attrNameLst>
                                      </p:cBhvr>
                                      <p:tavLst>
                                        <p:tav tm="0">
                                          <p:val>
                                            <p:strVal val="#ppt_x"/>
                                          </p:val>
                                        </p:tav>
                                        <p:tav tm="100000">
                                          <p:val>
                                            <p:strVal val="#ppt_x"/>
                                          </p:val>
                                        </p:tav>
                                      </p:tavLst>
                                    </p:anim>
                                    <p:anim calcmode="lin" valueType="num">
                                      <p:cBhvr additive="base">
                                        <p:cTn id="56" dur="500" fill="hold"/>
                                        <p:tgtEl>
                                          <p:spTgt spid="51"/>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ppt_x"/>
                                          </p:val>
                                        </p:tav>
                                        <p:tav tm="100000">
                                          <p:val>
                                            <p:strVal val="#ppt_x"/>
                                          </p:val>
                                        </p:tav>
                                      </p:tavLst>
                                    </p:anim>
                                    <p:anim calcmode="lin" valueType="num">
                                      <p:cBhvr additive="base">
                                        <p:cTn id="60"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61"/>
                                        </p:tgtEl>
                                        <p:attrNameLst>
                                          <p:attrName>style.visibility</p:attrName>
                                        </p:attrNameLst>
                                      </p:cBhvr>
                                      <p:to>
                                        <p:strVal val="visible"/>
                                      </p:to>
                                    </p:set>
                                    <p:anim calcmode="lin" valueType="num">
                                      <p:cBhvr additive="base">
                                        <p:cTn id="65" dur="500" fill="hold"/>
                                        <p:tgtEl>
                                          <p:spTgt spid="61"/>
                                        </p:tgtEl>
                                        <p:attrNameLst>
                                          <p:attrName>ppt_x</p:attrName>
                                        </p:attrNameLst>
                                      </p:cBhvr>
                                      <p:tavLst>
                                        <p:tav tm="0">
                                          <p:val>
                                            <p:strVal val="#ppt_x"/>
                                          </p:val>
                                        </p:tav>
                                        <p:tav tm="100000">
                                          <p:val>
                                            <p:strVal val="#ppt_x"/>
                                          </p:val>
                                        </p:tav>
                                      </p:tavLst>
                                    </p:anim>
                                    <p:anim calcmode="lin" valueType="num">
                                      <p:cBhvr additive="base">
                                        <p:cTn id="66" dur="500" fill="hold"/>
                                        <p:tgtEl>
                                          <p:spTgt spid="61"/>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53"/>
                                        </p:tgtEl>
                                        <p:attrNameLst>
                                          <p:attrName>style.visibility</p:attrName>
                                        </p:attrNameLst>
                                      </p:cBhvr>
                                      <p:to>
                                        <p:strVal val="visible"/>
                                      </p:to>
                                    </p:set>
                                    <p:anim calcmode="lin" valueType="num">
                                      <p:cBhvr additive="base">
                                        <p:cTn id="69" dur="500" fill="hold"/>
                                        <p:tgtEl>
                                          <p:spTgt spid="53"/>
                                        </p:tgtEl>
                                        <p:attrNameLst>
                                          <p:attrName>ppt_x</p:attrName>
                                        </p:attrNameLst>
                                      </p:cBhvr>
                                      <p:tavLst>
                                        <p:tav tm="0">
                                          <p:val>
                                            <p:strVal val="#ppt_x"/>
                                          </p:val>
                                        </p:tav>
                                        <p:tav tm="100000">
                                          <p:val>
                                            <p:strVal val="#ppt_x"/>
                                          </p:val>
                                        </p:tav>
                                      </p:tavLst>
                                    </p:anim>
                                    <p:anim calcmode="lin" valueType="num">
                                      <p:cBhvr additive="base">
                                        <p:cTn id="70" dur="500" fill="hold"/>
                                        <p:tgtEl>
                                          <p:spTgt spid="53"/>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52"/>
                                        </p:tgtEl>
                                        <p:attrNameLst>
                                          <p:attrName>style.visibility</p:attrName>
                                        </p:attrNameLst>
                                      </p:cBhvr>
                                      <p:to>
                                        <p:strVal val="visible"/>
                                      </p:to>
                                    </p:set>
                                    <p:anim calcmode="lin" valueType="num">
                                      <p:cBhvr additive="base">
                                        <p:cTn id="73" dur="500" fill="hold"/>
                                        <p:tgtEl>
                                          <p:spTgt spid="52"/>
                                        </p:tgtEl>
                                        <p:attrNameLst>
                                          <p:attrName>ppt_x</p:attrName>
                                        </p:attrNameLst>
                                      </p:cBhvr>
                                      <p:tavLst>
                                        <p:tav tm="0">
                                          <p:val>
                                            <p:strVal val="#ppt_x"/>
                                          </p:val>
                                        </p:tav>
                                        <p:tav tm="100000">
                                          <p:val>
                                            <p:strVal val="#ppt_x"/>
                                          </p:val>
                                        </p:tav>
                                      </p:tavLst>
                                    </p:anim>
                                    <p:anim calcmode="lin" valueType="num">
                                      <p:cBhvr additive="base">
                                        <p:cTn id="74"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6146"/>
                                        </p:tgtEl>
                                        <p:attrNameLst>
                                          <p:attrName>style.visibility</p:attrName>
                                        </p:attrNameLst>
                                      </p:cBhvr>
                                      <p:to>
                                        <p:strVal val="visible"/>
                                      </p:to>
                                    </p:set>
                                    <p:animEffect transition="in" filter="wipe(down)">
                                      <p:cBhvr>
                                        <p:cTn id="79" dur="580">
                                          <p:stCondLst>
                                            <p:cond delay="0"/>
                                          </p:stCondLst>
                                        </p:cTn>
                                        <p:tgtEl>
                                          <p:spTgt spid="6146"/>
                                        </p:tgtEl>
                                      </p:cBhvr>
                                    </p:animEffect>
                                    <p:anim calcmode="lin" valueType="num">
                                      <p:cBhvr>
                                        <p:cTn id="80" dur="1822" tmFilter="0,0; 0.14,0.36; 0.43,0.73; 0.71,0.91; 1.0,1.0">
                                          <p:stCondLst>
                                            <p:cond delay="0"/>
                                          </p:stCondLst>
                                        </p:cTn>
                                        <p:tgtEl>
                                          <p:spTgt spid="6146"/>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6146"/>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6146"/>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6146"/>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6146"/>
                                        </p:tgtEl>
                                        <p:attrNameLst>
                                          <p:attrName>ppt_y</p:attrName>
                                        </p:attrNameLst>
                                      </p:cBhvr>
                                      <p:tavLst>
                                        <p:tav tm="0" fmla="#ppt_y-sin(pi*$)/81">
                                          <p:val>
                                            <p:fltVal val="0"/>
                                          </p:val>
                                        </p:tav>
                                        <p:tav tm="100000">
                                          <p:val>
                                            <p:fltVal val="1"/>
                                          </p:val>
                                        </p:tav>
                                      </p:tavLst>
                                    </p:anim>
                                    <p:animScale>
                                      <p:cBhvr>
                                        <p:cTn id="85" dur="26">
                                          <p:stCondLst>
                                            <p:cond delay="650"/>
                                          </p:stCondLst>
                                        </p:cTn>
                                        <p:tgtEl>
                                          <p:spTgt spid="6146"/>
                                        </p:tgtEl>
                                      </p:cBhvr>
                                      <p:to x="100000" y="60000"/>
                                    </p:animScale>
                                    <p:animScale>
                                      <p:cBhvr>
                                        <p:cTn id="86" dur="166" decel="50000">
                                          <p:stCondLst>
                                            <p:cond delay="676"/>
                                          </p:stCondLst>
                                        </p:cTn>
                                        <p:tgtEl>
                                          <p:spTgt spid="6146"/>
                                        </p:tgtEl>
                                      </p:cBhvr>
                                      <p:to x="100000" y="100000"/>
                                    </p:animScale>
                                    <p:animScale>
                                      <p:cBhvr>
                                        <p:cTn id="87" dur="26">
                                          <p:stCondLst>
                                            <p:cond delay="1312"/>
                                          </p:stCondLst>
                                        </p:cTn>
                                        <p:tgtEl>
                                          <p:spTgt spid="6146"/>
                                        </p:tgtEl>
                                      </p:cBhvr>
                                      <p:to x="100000" y="80000"/>
                                    </p:animScale>
                                    <p:animScale>
                                      <p:cBhvr>
                                        <p:cTn id="88" dur="166" decel="50000">
                                          <p:stCondLst>
                                            <p:cond delay="1338"/>
                                          </p:stCondLst>
                                        </p:cTn>
                                        <p:tgtEl>
                                          <p:spTgt spid="6146"/>
                                        </p:tgtEl>
                                      </p:cBhvr>
                                      <p:to x="100000" y="100000"/>
                                    </p:animScale>
                                    <p:animScale>
                                      <p:cBhvr>
                                        <p:cTn id="89" dur="26">
                                          <p:stCondLst>
                                            <p:cond delay="1642"/>
                                          </p:stCondLst>
                                        </p:cTn>
                                        <p:tgtEl>
                                          <p:spTgt spid="6146"/>
                                        </p:tgtEl>
                                      </p:cBhvr>
                                      <p:to x="100000" y="90000"/>
                                    </p:animScale>
                                    <p:animScale>
                                      <p:cBhvr>
                                        <p:cTn id="90" dur="166" decel="50000">
                                          <p:stCondLst>
                                            <p:cond delay="1668"/>
                                          </p:stCondLst>
                                        </p:cTn>
                                        <p:tgtEl>
                                          <p:spTgt spid="6146"/>
                                        </p:tgtEl>
                                      </p:cBhvr>
                                      <p:to x="100000" y="100000"/>
                                    </p:animScale>
                                    <p:animScale>
                                      <p:cBhvr>
                                        <p:cTn id="91" dur="26">
                                          <p:stCondLst>
                                            <p:cond delay="1808"/>
                                          </p:stCondLst>
                                        </p:cTn>
                                        <p:tgtEl>
                                          <p:spTgt spid="6146"/>
                                        </p:tgtEl>
                                      </p:cBhvr>
                                      <p:to x="100000" y="95000"/>
                                    </p:animScale>
                                    <p:animScale>
                                      <p:cBhvr>
                                        <p:cTn id="92" dur="166" decel="50000">
                                          <p:stCondLst>
                                            <p:cond delay="1834"/>
                                          </p:stCondLst>
                                        </p:cTn>
                                        <p:tgtEl>
                                          <p:spTgt spid="6146"/>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nodeType="clickEffect">
                                  <p:stCondLst>
                                    <p:cond delay="0"/>
                                  </p:stCondLst>
                                  <p:childTnLst>
                                    <p:set>
                                      <p:cBhvr>
                                        <p:cTn id="96" dur="1" fill="hold">
                                          <p:stCondLst>
                                            <p:cond delay="0"/>
                                          </p:stCondLst>
                                        </p:cTn>
                                        <p:tgtEl>
                                          <p:spTgt spid="6147"/>
                                        </p:tgtEl>
                                        <p:attrNameLst>
                                          <p:attrName>style.visibility</p:attrName>
                                        </p:attrNameLst>
                                      </p:cBhvr>
                                      <p:to>
                                        <p:strVal val="visible"/>
                                      </p:to>
                                    </p:set>
                                    <p:animEffect transition="in" filter="barn(inVertical)">
                                      <p:cBhvr>
                                        <p:cTn id="97" dur="500"/>
                                        <p:tgtEl>
                                          <p:spTgt spid="6147"/>
                                        </p:tgtEl>
                                      </p:cBhvr>
                                    </p:animEffect>
                                  </p:childTnLst>
                                </p:cTn>
                              </p:par>
                              <p:par>
                                <p:cTn id="98" presetID="16" presetClass="entr" presetSubtype="21" fill="hold" grpId="0" nodeType="withEffect">
                                  <p:stCondLst>
                                    <p:cond delay="0"/>
                                  </p:stCondLst>
                                  <p:childTnLst>
                                    <p:set>
                                      <p:cBhvr>
                                        <p:cTn id="99" dur="1" fill="hold">
                                          <p:stCondLst>
                                            <p:cond delay="0"/>
                                          </p:stCondLst>
                                        </p:cTn>
                                        <p:tgtEl>
                                          <p:spTgt spid="29"/>
                                        </p:tgtEl>
                                        <p:attrNameLst>
                                          <p:attrName>style.visibility</p:attrName>
                                        </p:attrNameLst>
                                      </p:cBhvr>
                                      <p:to>
                                        <p:strVal val="visible"/>
                                      </p:to>
                                    </p:set>
                                    <p:animEffect transition="in" filter="barn(inVertical)">
                                      <p:cBhvr>
                                        <p:cTn id="100" dur="500"/>
                                        <p:tgtEl>
                                          <p:spTgt spid="29"/>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nodeType="click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p:cTn id="105" dur="500" fill="hold"/>
                                        <p:tgtEl>
                                          <p:spTgt spid="54"/>
                                        </p:tgtEl>
                                        <p:attrNameLst>
                                          <p:attrName>ppt_w</p:attrName>
                                        </p:attrNameLst>
                                      </p:cBhvr>
                                      <p:tavLst>
                                        <p:tav tm="0">
                                          <p:val>
                                            <p:fltVal val="0"/>
                                          </p:val>
                                        </p:tav>
                                        <p:tav tm="100000">
                                          <p:val>
                                            <p:strVal val="#ppt_w"/>
                                          </p:val>
                                        </p:tav>
                                      </p:tavLst>
                                    </p:anim>
                                    <p:anim calcmode="lin" valueType="num">
                                      <p:cBhvr>
                                        <p:cTn id="106" dur="500" fill="hold"/>
                                        <p:tgtEl>
                                          <p:spTgt spid="54"/>
                                        </p:tgtEl>
                                        <p:attrNameLst>
                                          <p:attrName>ppt_h</p:attrName>
                                        </p:attrNameLst>
                                      </p:cBhvr>
                                      <p:tavLst>
                                        <p:tav tm="0">
                                          <p:val>
                                            <p:fltVal val="0"/>
                                          </p:val>
                                        </p:tav>
                                        <p:tav tm="100000">
                                          <p:val>
                                            <p:strVal val="#ppt_h"/>
                                          </p:val>
                                        </p:tav>
                                      </p:tavLst>
                                    </p:anim>
                                    <p:animEffect transition="in" filter="fade">
                                      <p:cBhvr>
                                        <p:cTn id="107" dur="500"/>
                                        <p:tgtEl>
                                          <p:spTgt spid="54"/>
                                        </p:tgtEl>
                                      </p:cBhvr>
                                    </p:animEffect>
                                  </p:childTnLst>
                                </p:cTn>
                              </p:par>
                              <p:par>
                                <p:cTn id="108" presetID="53" presetClass="entr" presetSubtype="16" fill="hold" nodeType="with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55"/>
                                        </p:tgtEl>
                                        <p:attrNameLst>
                                          <p:attrName>style.visibility</p:attrName>
                                        </p:attrNameLst>
                                      </p:cBhvr>
                                      <p:to>
                                        <p:strVal val="visible"/>
                                      </p:to>
                                    </p:set>
                                    <p:anim calcmode="lin" valueType="num">
                                      <p:cBhvr>
                                        <p:cTn id="115" dur="500" fill="hold"/>
                                        <p:tgtEl>
                                          <p:spTgt spid="55"/>
                                        </p:tgtEl>
                                        <p:attrNameLst>
                                          <p:attrName>ppt_w</p:attrName>
                                        </p:attrNameLst>
                                      </p:cBhvr>
                                      <p:tavLst>
                                        <p:tav tm="0">
                                          <p:val>
                                            <p:fltVal val="0"/>
                                          </p:val>
                                        </p:tav>
                                        <p:tav tm="100000">
                                          <p:val>
                                            <p:strVal val="#ppt_w"/>
                                          </p:val>
                                        </p:tav>
                                      </p:tavLst>
                                    </p:anim>
                                    <p:anim calcmode="lin" valueType="num">
                                      <p:cBhvr>
                                        <p:cTn id="116" dur="500" fill="hold"/>
                                        <p:tgtEl>
                                          <p:spTgt spid="55"/>
                                        </p:tgtEl>
                                        <p:attrNameLst>
                                          <p:attrName>ppt_h</p:attrName>
                                        </p:attrNameLst>
                                      </p:cBhvr>
                                      <p:tavLst>
                                        <p:tav tm="0">
                                          <p:val>
                                            <p:fltVal val="0"/>
                                          </p:val>
                                        </p:tav>
                                        <p:tav tm="100000">
                                          <p:val>
                                            <p:strVal val="#ppt_h"/>
                                          </p:val>
                                        </p:tav>
                                      </p:tavLst>
                                    </p:anim>
                                    <p:animEffect transition="in" filter="fade">
                                      <p:cBhvr>
                                        <p:cTn id="117" dur="500"/>
                                        <p:tgtEl>
                                          <p:spTgt spid="55"/>
                                        </p:tgtEl>
                                      </p:cBhvr>
                                    </p:animEffect>
                                  </p:childTnLst>
                                </p:cTn>
                              </p:par>
                              <p:par>
                                <p:cTn id="118" presetID="53" presetClass="entr" presetSubtype="16" fill="hold" nodeType="with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i="1" dirty="0" smtClean="0"/>
              <a:t>Trading region upgrade</a:t>
            </a:r>
            <a:endParaRPr lang="en-GB" b="1" i="1" dirty="0"/>
          </a:p>
        </p:txBody>
      </p:sp>
      <p:sp>
        <p:nvSpPr>
          <p:cNvPr id="4" name="Foliennummernplatzhalter 3"/>
          <p:cNvSpPr>
            <a:spLocks noGrp="1"/>
          </p:cNvSpPr>
          <p:nvPr>
            <p:ph type="sldNum" sz="quarter" idx="12"/>
          </p:nvPr>
        </p:nvSpPr>
        <p:spPr/>
        <p:txBody>
          <a:bodyPr/>
          <a:lstStyle/>
          <a:p>
            <a:pPr>
              <a:defRPr/>
            </a:pPr>
            <a:fld id="{8EF86687-BCEF-4555-A441-4DAADF8D100C}" type="slidenum">
              <a:rPr lang="de-DE" smtClean="0"/>
              <a:pPr>
                <a:defRPr/>
              </a:pPr>
              <a:t>12</a:t>
            </a:fld>
            <a:endParaRPr lang="de-DE"/>
          </a:p>
        </p:txBody>
      </p:sp>
      <p:grpSp>
        <p:nvGrpSpPr>
          <p:cNvPr id="5" name="Gruppierung 1"/>
          <p:cNvGrpSpPr/>
          <p:nvPr/>
        </p:nvGrpSpPr>
        <p:grpSpPr>
          <a:xfrm>
            <a:off x="1115612" y="1556792"/>
            <a:ext cx="6120684" cy="4536504"/>
            <a:chOff x="4992688" y="4456113"/>
            <a:chExt cx="595312" cy="423862"/>
          </a:xfrm>
        </p:grpSpPr>
        <p:sp>
          <p:nvSpPr>
            <p:cNvPr id="14" name="Freeform 22"/>
            <p:cNvSpPr>
              <a:spLocks/>
            </p:cNvSpPr>
            <p:nvPr/>
          </p:nvSpPr>
          <p:spPr bwMode="gray">
            <a:xfrm>
              <a:off x="5168900" y="4456113"/>
              <a:ext cx="419100" cy="233362"/>
            </a:xfrm>
            <a:custGeom>
              <a:avLst/>
              <a:gdLst>
                <a:gd name="T0" fmla="*/ 212 w 254"/>
                <a:gd name="T1" fmla="*/ 329 h 150"/>
                <a:gd name="T2" fmla="*/ 173 w 254"/>
                <a:gd name="T3" fmla="*/ 314 h 150"/>
                <a:gd name="T4" fmla="*/ 89 w 254"/>
                <a:gd name="T5" fmla="*/ 268 h 150"/>
                <a:gd name="T6" fmla="*/ 46 w 254"/>
                <a:gd name="T7" fmla="*/ 221 h 150"/>
                <a:gd name="T8" fmla="*/ 50 w 254"/>
                <a:gd name="T9" fmla="*/ 167 h 150"/>
                <a:gd name="T10" fmla="*/ 0 w 254"/>
                <a:gd name="T11" fmla="*/ 130 h 150"/>
                <a:gd name="T12" fmla="*/ 50 w 254"/>
                <a:gd name="T13" fmla="*/ 109 h 150"/>
                <a:gd name="T14" fmla="*/ 111 w 254"/>
                <a:gd name="T15" fmla="*/ 86 h 150"/>
                <a:gd name="T16" fmla="*/ 173 w 254"/>
                <a:gd name="T17" fmla="*/ 63 h 150"/>
                <a:gd name="T18" fmla="*/ 243 w 254"/>
                <a:gd name="T19" fmla="*/ 47 h 150"/>
                <a:gd name="T20" fmla="*/ 293 w 254"/>
                <a:gd name="T21" fmla="*/ 26 h 150"/>
                <a:gd name="T22" fmla="*/ 324 w 254"/>
                <a:gd name="T23" fmla="*/ 0 h 150"/>
                <a:gd name="T24" fmla="*/ 369 w 254"/>
                <a:gd name="T25" fmla="*/ 31 h 150"/>
                <a:gd name="T26" fmla="*/ 408 w 254"/>
                <a:gd name="T27" fmla="*/ 15 h 150"/>
                <a:gd name="T28" fmla="*/ 429 w 254"/>
                <a:gd name="T29" fmla="*/ 0 h 150"/>
                <a:gd name="T30" fmla="*/ 477 w 254"/>
                <a:gd name="T31" fmla="*/ 36 h 150"/>
                <a:gd name="T32" fmla="*/ 528 w 254"/>
                <a:gd name="T33" fmla="*/ 57 h 150"/>
                <a:gd name="T34" fmla="*/ 583 w 254"/>
                <a:gd name="T35" fmla="*/ 63 h 150"/>
                <a:gd name="T36" fmla="*/ 612 w 254"/>
                <a:gd name="T37" fmla="*/ 74 h 150"/>
                <a:gd name="T38" fmla="*/ 583 w 254"/>
                <a:gd name="T39" fmla="*/ 93 h 150"/>
                <a:gd name="T40" fmla="*/ 658 w 254"/>
                <a:gd name="T41" fmla="*/ 145 h 150"/>
                <a:gd name="T42" fmla="*/ 683 w 254"/>
                <a:gd name="T43" fmla="*/ 104 h 150"/>
                <a:gd name="T44" fmla="*/ 734 w 254"/>
                <a:gd name="T45" fmla="*/ 109 h 150"/>
                <a:gd name="T46" fmla="*/ 779 w 254"/>
                <a:gd name="T47" fmla="*/ 136 h 150"/>
                <a:gd name="T48" fmla="*/ 802 w 254"/>
                <a:gd name="T49" fmla="*/ 164 h 150"/>
                <a:gd name="T50" fmla="*/ 869 w 254"/>
                <a:gd name="T51" fmla="*/ 167 h 150"/>
                <a:gd name="T52" fmla="*/ 930 w 254"/>
                <a:gd name="T53" fmla="*/ 208 h 150"/>
                <a:gd name="T54" fmla="*/ 961 w 254"/>
                <a:gd name="T55" fmla="*/ 233 h 150"/>
                <a:gd name="T56" fmla="*/ 942 w 254"/>
                <a:gd name="T57" fmla="*/ 241 h 150"/>
                <a:gd name="T58" fmla="*/ 925 w 254"/>
                <a:gd name="T59" fmla="*/ 244 h 150"/>
                <a:gd name="T60" fmla="*/ 900 w 254"/>
                <a:gd name="T61" fmla="*/ 260 h 150"/>
                <a:gd name="T62" fmla="*/ 879 w 254"/>
                <a:gd name="T63" fmla="*/ 271 h 150"/>
                <a:gd name="T64" fmla="*/ 862 w 254"/>
                <a:gd name="T65" fmla="*/ 283 h 150"/>
                <a:gd name="T66" fmla="*/ 854 w 254"/>
                <a:gd name="T67" fmla="*/ 307 h 150"/>
                <a:gd name="T68" fmla="*/ 831 w 254"/>
                <a:gd name="T69" fmla="*/ 314 h 150"/>
                <a:gd name="T70" fmla="*/ 822 w 254"/>
                <a:gd name="T71" fmla="*/ 329 h 150"/>
                <a:gd name="T72" fmla="*/ 809 w 254"/>
                <a:gd name="T73" fmla="*/ 334 h 150"/>
                <a:gd name="T74" fmla="*/ 785 w 254"/>
                <a:gd name="T75" fmla="*/ 341 h 150"/>
                <a:gd name="T76" fmla="*/ 764 w 254"/>
                <a:gd name="T77" fmla="*/ 346 h 150"/>
                <a:gd name="T78" fmla="*/ 755 w 254"/>
                <a:gd name="T79" fmla="*/ 346 h 150"/>
                <a:gd name="T80" fmla="*/ 728 w 254"/>
                <a:gd name="T81" fmla="*/ 334 h 150"/>
                <a:gd name="T82" fmla="*/ 711 w 254"/>
                <a:gd name="T83" fmla="*/ 346 h 150"/>
                <a:gd name="T84" fmla="*/ 696 w 254"/>
                <a:gd name="T85" fmla="*/ 364 h 150"/>
                <a:gd name="T86" fmla="*/ 683 w 254"/>
                <a:gd name="T87" fmla="*/ 372 h 150"/>
                <a:gd name="T88" fmla="*/ 490 w 254"/>
                <a:gd name="T89" fmla="*/ 348 h 150"/>
                <a:gd name="T90" fmla="*/ 316 w 254"/>
                <a:gd name="T91" fmla="*/ 392 h 150"/>
                <a:gd name="T92" fmla="*/ 247 w 254"/>
                <a:gd name="T93" fmla="*/ 374 h 15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54"/>
                <a:gd name="T142" fmla="*/ 0 h 150"/>
                <a:gd name="T143" fmla="*/ 254 w 254"/>
                <a:gd name="T144" fmla="*/ 150 h 15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54" h="150">
                  <a:moveTo>
                    <a:pt x="66" y="144"/>
                  </a:moveTo>
                  <a:lnTo>
                    <a:pt x="58" y="128"/>
                  </a:lnTo>
                  <a:lnTo>
                    <a:pt x="56" y="126"/>
                  </a:lnTo>
                  <a:lnTo>
                    <a:pt x="52" y="122"/>
                  </a:lnTo>
                  <a:lnTo>
                    <a:pt x="48" y="124"/>
                  </a:lnTo>
                  <a:lnTo>
                    <a:pt x="46" y="120"/>
                  </a:lnTo>
                  <a:lnTo>
                    <a:pt x="38" y="114"/>
                  </a:lnTo>
                  <a:lnTo>
                    <a:pt x="28" y="100"/>
                  </a:lnTo>
                  <a:lnTo>
                    <a:pt x="24" y="102"/>
                  </a:lnTo>
                  <a:lnTo>
                    <a:pt x="16" y="96"/>
                  </a:lnTo>
                  <a:lnTo>
                    <a:pt x="12" y="90"/>
                  </a:lnTo>
                  <a:lnTo>
                    <a:pt x="12" y="84"/>
                  </a:lnTo>
                  <a:lnTo>
                    <a:pt x="8" y="82"/>
                  </a:lnTo>
                  <a:lnTo>
                    <a:pt x="10" y="72"/>
                  </a:lnTo>
                  <a:lnTo>
                    <a:pt x="14" y="64"/>
                  </a:lnTo>
                  <a:lnTo>
                    <a:pt x="6" y="62"/>
                  </a:lnTo>
                  <a:lnTo>
                    <a:pt x="2" y="52"/>
                  </a:lnTo>
                  <a:lnTo>
                    <a:pt x="0" y="50"/>
                  </a:lnTo>
                  <a:lnTo>
                    <a:pt x="6" y="46"/>
                  </a:lnTo>
                  <a:lnTo>
                    <a:pt x="10" y="42"/>
                  </a:lnTo>
                  <a:lnTo>
                    <a:pt x="14" y="42"/>
                  </a:lnTo>
                  <a:lnTo>
                    <a:pt x="22" y="36"/>
                  </a:lnTo>
                  <a:lnTo>
                    <a:pt x="30" y="36"/>
                  </a:lnTo>
                  <a:lnTo>
                    <a:pt x="30" y="32"/>
                  </a:lnTo>
                  <a:lnTo>
                    <a:pt x="38" y="32"/>
                  </a:lnTo>
                  <a:lnTo>
                    <a:pt x="40" y="24"/>
                  </a:lnTo>
                  <a:lnTo>
                    <a:pt x="46" y="24"/>
                  </a:lnTo>
                  <a:lnTo>
                    <a:pt x="48" y="26"/>
                  </a:lnTo>
                  <a:lnTo>
                    <a:pt x="50" y="20"/>
                  </a:lnTo>
                  <a:lnTo>
                    <a:pt x="64" y="18"/>
                  </a:lnTo>
                  <a:lnTo>
                    <a:pt x="66" y="14"/>
                  </a:lnTo>
                  <a:lnTo>
                    <a:pt x="74" y="12"/>
                  </a:lnTo>
                  <a:lnTo>
                    <a:pt x="78" y="10"/>
                  </a:lnTo>
                  <a:lnTo>
                    <a:pt x="84" y="8"/>
                  </a:lnTo>
                  <a:lnTo>
                    <a:pt x="78" y="2"/>
                  </a:lnTo>
                  <a:lnTo>
                    <a:pt x="86" y="0"/>
                  </a:lnTo>
                  <a:lnTo>
                    <a:pt x="92" y="4"/>
                  </a:lnTo>
                  <a:lnTo>
                    <a:pt x="92" y="12"/>
                  </a:lnTo>
                  <a:lnTo>
                    <a:pt x="98" y="12"/>
                  </a:lnTo>
                  <a:lnTo>
                    <a:pt x="100" y="10"/>
                  </a:lnTo>
                  <a:lnTo>
                    <a:pt x="106" y="10"/>
                  </a:lnTo>
                  <a:lnTo>
                    <a:pt x="108" y="6"/>
                  </a:lnTo>
                  <a:lnTo>
                    <a:pt x="106" y="4"/>
                  </a:lnTo>
                  <a:lnTo>
                    <a:pt x="108" y="2"/>
                  </a:lnTo>
                  <a:lnTo>
                    <a:pt x="114" y="0"/>
                  </a:lnTo>
                  <a:lnTo>
                    <a:pt x="118" y="4"/>
                  </a:lnTo>
                  <a:lnTo>
                    <a:pt x="118" y="10"/>
                  </a:lnTo>
                  <a:lnTo>
                    <a:pt x="126" y="14"/>
                  </a:lnTo>
                  <a:lnTo>
                    <a:pt x="128" y="16"/>
                  </a:lnTo>
                  <a:lnTo>
                    <a:pt x="138" y="16"/>
                  </a:lnTo>
                  <a:lnTo>
                    <a:pt x="140" y="22"/>
                  </a:lnTo>
                  <a:lnTo>
                    <a:pt x="146" y="22"/>
                  </a:lnTo>
                  <a:lnTo>
                    <a:pt x="146" y="26"/>
                  </a:lnTo>
                  <a:lnTo>
                    <a:pt x="154" y="24"/>
                  </a:lnTo>
                  <a:lnTo>
                    <a:pt x="154" y="22"/>
                  </a:lnTo>
                  <a:lnTo>
                    <a:pt x="158" y="22"/>
                  </a:lnTo>
                  <a:lnTo>
                    <a:pt x="162" y="28"/>
                  </a:lnTo>
                  <a:lnTo>
                    <a:pt x="160" y="30"/>
                  </a:lnTo>
                  <a:lnTo>
                    <a:pt x="158" y="32"/>
                  </a:lnTo>
                  <a:lnTo>
                    <a:pt x="154" y="36"/>
                  </a:lnTo>
                  <a:lnTo>
                    <a:pt x="162" y="44"/>
                  </a:lnTo>
                  <a:lnTo>
                    <a:pt x="168" y="54"/>
                  </a:lnTo>
                  <a:lnTo>
                    <a:pt x="174" y="56"/>
                  </a:lnTo>
                  <a:lnTo>
                    <a:pt x="176" y="50"/>
                  </a:lnTo>
                  <a:lnTo>
                    <a:pt x="184" y="48"/>
                  </a:lnTo>
                  <a:lnTo>
                    <a:pt x="180" y="40"/>
                  </a:lnTo>
                  <a:lnTo>
                    <a:pt x="180" y="36"/>
                  </a:lnTo>
                  <a:lnTo>
                    <a:pt x="184" y="36"/>
                  </a:lnTo>
                  <a:lnTo>
                    <a:pt x="194" y="42"/>
                  </a:lnTo>
                  <a:lnTo>
                    <a:pt x="198" y="44"/>
                  </a:lnTo>
                  <a:lnTo>
                    <a:pt x="210" y="44"/>
                  </a:lnTo>
                  <a:lnTo>
                    <a:pt x="206" y="52"/>
                  </a:lnTo>
                  <a:lnTo>
                    <a:pt x="212" y="50"/>
                  </a:lnTo>
                  <a:lnTo>
                    <a:pt x="212" y="56"/>
                  </a:lnTo>
                  <a:lnTo>
                    <a:pt x="212" y="62"/>
                  </a:lnTo>
                  <a:lnTo>
                    <a:pt x="218" y="64"/>
                  </a:lnTo>
                  <a:lnTo>
                    <a:pt x="224" y="60"/>
                  </a:lnTo>
                  <a:lnTo>
                    <a:pt x="230" y="64"/>
                  </a:lnTo>
                  <a:lnTo>
                    <a:pt x="244" y="68"/>
                  </a:lnTo>
                  <a:lnTo>
                    <a:pt x="242" y="74"/>
                  </a:lnTo>
                  <a:lnTo>
                    <a:pt x="246" y="80"/>
                  </a:lnTo>
                  <a:lnTo>
                    <a:pt x="252" y="82"/>
                  </a:lnTo>
                  <a:lnTo>
                    <a:pt x="254" y="90"/>
                  </a:lnTo>
                  <a:lnTo>
                    <a:pt x="252" y="92"/>
                  </a:lnTo>
                  <a:lnTo>
                    <a:pt x="250" y="94"/>
                  </a:lnTo>
                  <a:lnTo>
                    <a:pt x="250" y="92"/>
                  </a:lnTo>
                  <a:lnTo>
                    <a:pt x="246" y="92"/>
                  </a:lnTo>
                  <a:lnTo>
                    <a:pt x="244" y="92"/>
                  </a:lnTo>
                  <a:lnTo>
                    <a:pt x="244" y="94"/>
                  </a:lnTo>
                  <a:lnTo>
                    <a:pt x="242" y="96"/>
                  </a:lnTo>
                  <a:lnTo>
                    <a:pt x="240" y="98"/>
                  </a:lnTo>
                  <a:lnTo>
                    <a:pt x="238" y="100"/>
                  </a:lnTo>
                  <a:lnTo>
                    <a:pt x="236" y="102"/>
                  </a:lnTo>
                  <a:lnTo>
                    <a:pt x="234" y="104"/>
                  </a:lnTo>
                  <a:lnTo>
                    <a:pt x="232" y="104"/>
                  </a:lnTo>
                  <a:lnTo>
                    <a:pt x="230" y="104"/>
                  </a:lnTo>
                  <a:lnTo>
                    <a:pt x="230" y="106"/>
                  </a:lnTo>
                  <a:lnTo>
                    <a:pt x="228" y="108"/>
                  </a:lnTo>
                  <a:lnTo>
                    <a:pt x="228" y="112"/>
                  </a:lnTo>
                  <a:lnTo>
                    <a:pt x="228" y="114"/>
                  </a:lnTo>
                  <a:lnTo>
                    <a:pt x="226" y="118"/>
                  </a:lnTo>
                  <a:lnTo>
                    <a:pt x="224" y="120"/>
                  </a:lnTo>
                  <a:lnTo>
                    <a:pt x="222" y="120"/>
                  </a:lnTo>
                  <a:lnTo>
                    <a:pt x="220" y="120"/>
                  </a:lnTo>
                  <a:lnTo>
                    <a:pt x="220" y="122"/>
                  </a:lnTo>
                  <a:lnTo>
                    <a:pt x="218" y="124"/>
                  </a:lnTo>
                  <a:lnTo>
                    <a:pt x="218" y="126"/>
                  </a:lnTo>
                  <a:lnTo>
                    <a:pt x="216" y="126"/>
                  </a:lnTo>
                  <a:lnTo>
                    <a:pt x="214" y="126"/>
                  </a:lnTo>
                  <a:lnTo>
                    <a:pt x="214" y="128"/>
                  </a:lnTo>
                  <a:lnTo>
                    <a:pt x="212" y="128"/>
                  </a:lnTo>
                  <a:lnTo>
                    <a:pt x="210" y="130"/>
                  </a:lnTo>
                  <a:lnTo>
                    <a:pt x="208" y="130"/>
                  </a:lnTo>
                  <a:lnTo>
                    <a:pt x="206" y="132"/>
                  </a:lnTo>
                  <a:lnTo>
                    <a:pt x="204" y="132"/>
                  </a:lnTo>
                  <a:lnTo>
                    <a:pt x="202" y="132"/>
                  </a:lnTo>
                  <a:lnTo>
                    <a:pt x="202" y="130"/>
                  </a:lnTo>
                  <a:lnTo>
                    <a:pt x="200" y="130"/>
                  </a:lnTo>
                  <a:lnTo>
                    <a:pt x="200" y="132"/>
                  </a:lnTo>
                  <a:lnTo>
                    <a:pt x="196" y="132"/>
                  </a:lnTo>
                  <a:lnTo>
                    <a:pt x="194" y="130"/>
                  </a:lnTo>
                  <a:lnTo>
                    <a:pt x="192" y="128"/>
                  </a:lnTo>
                  <a:lnTo>
                    <a:pt x="190" y="130"/>
                  </a:lnTo>
                  <a:lnTo>
                    <a:pt x="188" y="130"/>
                  </a:lnTo>
                  <a:lnTo>
                    <a:pt x="188" y="132"/>
                  </a:lnTo>
                  <a:lnTo>
                    <a:pt x="186" y="134"/>
                  </a:lnTo>
                  <a:lnTo>
                    <a:pt x="184" y="136"/>
                  </a:lnTo>
                  <a:lnTo>
                    <a:pt x="184" y="140"/>
                  </a:lnTo>
                  <a:lnTo>
                    <a:pt x="182" y="142"/>
                  </a:lnTo>
                  <a:lnTo>
                    <a:pt x="182" y="144"/>
                  </a:lnTo>
                  <a:lnTo>
                    <a:pt x="180" y="142"/>
                  </a:lnTo>
                  <a:lnTo>
                    <a:pt x="172" y="136"/>
                  </a:lnTo>
                  <a:lnTo>
                    <a:pt x="148" y="140"/>
                  </a:lnTo>
                  <a:lnTo>
                    <a:pt x="130" y="134"/>
                  </a:lnTo>
                  <a:lnTo>
                    <a:pt x="106" y="126"/>
                  </a:lnTo>
                  <a:lnTo>
                    <a:pt x="94" y="146"/>
                  </a:lnTo>
                  <a:lnTo>
                    <a:pt x="84" y="150"/>
                  </a:lnTo>
                  <a:lnTo>
                    <a:pt x="76" y="148"/>
                  </a:lnTo>
                  <a:lnTo>
                    <a:pt x="68" y="144"/>
                  </a:lnTo>
                  <a:lnTo>
                    <a:pt x="66" y="144"/>
                  </a:lnTo>
                  <a:close/>
                </a:path>
              </a:pathLst>
            </a:custGeom>
            <a:solidFill>
              <a:srgbClr val="B2B2B2"/>
            </a:solidFill>
            <a:ln w="9525">
              <a:solidFill>
                <a:schemeClr val="bg1"/>
              </a:solidFill>
              <a:round/>
              <a:headEnd/>
              <a:tailEnd/>
            </a:ln>
          </p:spPr>
          <p:txBody>
            <a:bodyPr/>
            <a:lstStyle/>
            <a:p>
              <a:endParaRPr lang="de-DE" dirty="0"/>
            </a:p>
          </p:txBody>
        </p:sp>
        <p:sp>
          <p:nvSpPr>
            <p:cNvPr id="18" name="Freeform 26"/>
            <p:cNvSpPr>
              <a:spLocks/>
            </p:cNvSpPr>
            <p:nvPr/>
          </p:nvSpPr>
          <p:spPr bwMode="gray">
            <a:xfrm>
              <a:off x="4992688" y="4651375"/>
              <a:ext cx="500062" cy="228600"/>
            </a:xfrm>
            <a:custGeom>
              <a:avLst/>
              <a:gdLst>
                <a:gd name="T0" fmla="*/ 31 w 302"/>
                <a:gd name="T1" fmla="*/ 209 h 148"/>
                <a:gd name="T2" fmla="*/ 48 w 302"/>
                <a:gd name="T3" fmla="*/ 207 h 148"/>
                <a:gd name="T4" fmla="*/ 70 w 302"/>
                <a:gd name="T5" fmla="*/ 215 h 148"/>
                <a:gd name="T6" fmla="*/ 86 w 302"/>
                <a:gd name="T7" fmla="*/ 229 h 148"/>
                <a:gd name="T8" fmla="*/ 100 w 302"/>
                <a:gd name="T9" fmla="*/ 244 h 148"/>
                <a:gd name="T10" fmla="*/ 138 w 302"/>
                <a:gd name="T11" fmla="*/ 224 h 148"/>
                <a:gd name="T12" fmla="*/ 155 w 302"/>
                <a:gd name="T13" fmla="*/ 207 h 148"/>
                <a:gd name="T14" fmla="*/ 198 w 302"/>
                <a:gd name="T15" fmla="*/ 209 h 148"/>
                <a:gd name="T16" fmla="*/ 217 w 302"/>
                <a:gd name="T17" fmla="*/ 229 h 148"/>
                <a:gd name="T18" fmla="*/ 275 w 302"/>
                <a:gd name="T19" fmla="*/ 220 h 148"/>
                <a:gd name="T20" fmla="*/ 303 w 302"/>
                <a:gd name="T21" fmla="*/ 209 h 148"/>
                <a:gd name="T22" fmla="*/ 392 w 302"/>
                <a:gd name="T23" fmla="*/ 198 h 148"/>
                <a:gd name="T24" fmla="*/ 429 w 302"/>
                <a:gd name="T25" fmla="*/ 184 h 148"/>
                <a:gd name="T26" fmla="*/ 477 w 302"/>
                <a:gd name="T27" fmla="*/ 189 h 148"/>
                <a:gd name="T28" fmla="*/ 486 w 302"/>
                <a:gd name="T29" fmla="*/ 207 h 148"/>
                <a:gd name="T30" fmla="*/ 523 w 302"/>
                <a:gd name="T31" fmla="*/ 215 h 148"/>
                <a:gd name="T32" fmla="*/ 523 w 302"/>
                <a:gd name="T33" fmla="*/ 184 h 148"/>
                <a:gd name="T34" fmla="*/ 516 w 302"/>
                <a:gd name="T35" fmla="*/ 164 h 148"/>
                <a:gd name="T36" fmla="*/ 499 w 302"/>
                <a:gd name="T37" fmla="*/ 106 h 148"/>
                <a:gd name="T38" fmla="*/ 577 w 302"/>
                <a:gd name="T39" fmla="*/ 76 h 148"/>
                <a:gd name="T40" fmla="*/ 593 w 302"/>
                <a:gd name="T41" fmla="*/ 50 h 148"/>
                <a:gd name="T42" fmla="*/ 661 w 302"/>
                <a:gd name="T43" fmla="*/ 47 h 148"/>
                <a:gd name="T44" fmla="*/ 700 w 302"/>
                <a:gd name="T45" fmla="*/ 56 h 148"/>
                <a:gd name="T46" fmla="*/ 770 w 302"/>
                <a:gd name="T47" fmla="*/ 50 h 148"/>
                <a:gd name="T48" fmla="*/ 905 w 302"/>
                <a:gd name="T49" fmla="*/ 21 h 148"/>
                <a:gd name="T50" fmla="*/ 1070 w 302"/>
                <a:gd name="T51" fmla="*/ 26 h 148"/>
                <a:gd name="T52" fmla="*/ 1106 w 302"/>
                <a:gd name="T53" fmla="*/ 47 h 148"/>
                <a:gd name="T54" fmla="*/ 1100 w 302"/>
                <a:gd name="T55" fmla="*/ 91 h 148"/>
                <a:gd name="T56" fmla="*/ 1160 w 302"/>
                <a:gd name="T57" fmla="*/ 143 h 148"/>
                <a:gd name="T58" fmla="*/ 1121 w 302"/>
                <a:gd name="T59" fmla="*/ 189 h 148"/>
                <a:gd name="T60" fmla="*/ 1060 w 302"/>
                <a:gd name="T61" fmla="*/ 184 h 148"/>
                <a:gd name="T62" fmla="*/ 1023 w 302"/>
                <a:gd name="T63" fmla="*/ 195 h 148"/>
                <a:gd name="T64" fmla="*/ 1060 w 302"/>
                <a:gd name="T65" fmla="*/ 209 h 148"/>
                <a:gd name="T66" fmla="*/ 1028 w 302"/>
                <a:gd name="T67" fmla="*/ 229 h 148"/>
                <a:gd name="T68" fmla="*/ 1038 w 302"/>
                <a:gd name="T69" fmla="*/ 267 h 148"/>
                <a:gd name="T70" fmla="*/ 1008 w 302"/>
                <a:gd name="T71" fmla="*/ 306 h 148"/>
                <a:gd name="T72" fmla="*/ 964 w 302"/>
                <a:gd name="T73" fmla="*/ 334 h 148"/>
                <a:gd name="T74" fmla="*/ 884 w 302"/>
                <a:gd name="T75" fmla="*/ 347 h 148"/>
                <a:gd name="T76" fmla="*/ 792 w 302"/>
                <a:gd name="T77" fmla="*/ 347 h 148"/>
                <a:gd name="T78" fmla="*/ 732 w 302"/>
                <a:gd name="T79" fmla="*/ 366 h 148"/>
                <a:gd name="T80" fmla="*/ 675 w 302"/>
                <a:gd name="T81" fmla="*/ 362 h 148"/>
                <a:gd name="T82" fmla="*/ 577 w 302"/>
                <a:gd name="T83" fmla="*/ 351 h 148"/>
                <a:gd name="T84" fmla="*/ 429 w 302"/>
                <a:gd name="T85" fmla="*/ 332 h 148"/>
                <a:gd name="T86" fmla="*/ 382 w 302"/>
                <a:gd name="T87" fmla="*/ 297 h 148"/>
                <a:gd name="T88" fmla="*/ 332 w 302"/>
                <a:gd name="T89" fmla="*/ 290 h 148"/>
                <a:gd name="T90" fmla="*/ 275 w 302"/>
                <a:gd name="T91" fmla="*/ 290 h 148"/>
                <a:gd name="T92" fmla="*/ 244 w 302"/>
                <a:gd name="T93" fmla="*/ 290 h 148"/>
                <a:gd name="T94" fmla="*/ 185 w 302"/>
                <a:gd name="T95" fmla="*/ 316 h 148"/>
                <a:gd name="T96" fmla="*/ 138 w 302"/>
                <a:gd name="T97" fmla="*/ 290 h 148"/>
                <a:gd name="T98" fmla="*/ 94 w 302"/>
                <a:gd name="T99" fmla="*/ 306 h 148"/>
                <a:gd name="T100" fmla="*/ 56 w 302"/>
                <a:gd name="T101" fmla="*/ 283 h 148"/>
                <a:gd name="T102" fmla="*/ 16 w 302"/>
                <a:gd name="T103" fmla="*/ 267 h 148"/>
                <a:gd name="T104" fmla="*/ 16 w 302"/>
                <a:gd name="T105" fmla="*/ 229 h 148"/>
                <a:gd name="T106" fmla="*/ 10 w 302"/>
                <a:gd name="T107" fmla="*/ 207 h 1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2"/>
                <a:gd name="T163" fmla="*/ 0 h 148"/>
                <a:gd name="T164" fmla="*/ 302 w 302"/>
                <a:gd name="T165" fmla="*/ 148 h 14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2" h="148">
                  <a:moveTo>
                    <a:pt x="2" y="80"/>
                  </a:moveTo>
                  <a:lnTo>
                    <a:pt x="8" y="82"/>
                  </a:lnTo>
                  <a:lnTo>
                    <a:pt x="12" y="78"/>
                  </a:lnTo>
                  <a:lnTo>
                    <a:pt x="12" y="80"/>
                  </a:lnTo>
                  <a:lnTo>
                    <a:pt x="16" y="80"/>
                  </a:lnTo>
                  <a:lnTo>
                    <a:pt x="18" y="84"/>
                  </a:lnTo>
                  <a:lnTo>
                    <a:pt x="22" y="86"/>
                  </a:lnTo>
                  <a:lnTo>
                    <a:pt x="22" y="90"/>
                  </a:lnTo>
                  <a:lnTo>
                    <a:pt x="26" y="90"/>
                  </a:lnTo>
                  <a:lnTo>
                    <a:pt x="26" y="96"/>
                  </a:lnTo>
                  <a:lnTo>
                    <a:pt x="28" y="96"/>
                  </a:lnTo>
                  <a:lnTo>
                    <a:pt x="36" y="88"/>
                  </a:lnTo>
                  <a:lnTo>
                    <a:pt x="36" y="80"/>
                  </a:lnTo>
                  <a:lnTo>
                    <a:pt x="40" y="80"/>
                  </a:lnTo>
                  <a:lnTo>
                    <a:pt x="44" y="80"/>
                  </a:lnTo>
                  <a:lnTo>
                    <a:pt x="52" y="82"/>
                  </a:lnTo>
                  <a:lnTo>
                    <a:pt x="54" y="86"/>
                  </a:lnTo>
                  <a:lnTo>
                    <a:pt x="56" y="90"/>
                  </a:lnTo>
                  <a:lnTo>
                    <a:pt x="66" y="90"/>
                  </a:lnTo>
                  <a:lnTo>
                    <a:pt x="72" y="86"/>
                  </a:lnTo>
                  <a:lnTo>
                    <a:pt x="74" y="82"/>
                  </a:lnTo>
                  <a:lnTo>
                    <a:pt x="78" y="82"/>
                  </a:lnTo>
                  <a:lnTo>
                    <a:pt x="80" y="78"/>
                  </a:lnTo>
                  <a:lnTo>
                    <a:pt x="102" y="78"/>
                  </a:lnTo>
                  <a:lnTo>
                    <a:pt x="104" y="72"/>
                  </a:lnTo>
                  <a:lnTo>
                    <a:pt x="112" y="72"/>
                  </a:lnTo>
                  <a:lnTo>
                    <a:pt x="114" y="76"/>
                  </a:lnTo>
                  <a:lnTo>
                    <a:pt x="124" y="74"/>
                  </a:lnTo>
                  <a:lnTo>
                    <a:pt x="128" y="76"/>
                  </a:lnTo>
                  <a:lnTo>
                    <a:pt x="126" y="80"/>
                  </a:lnTo>
                  <a:lnTo>
                    <a:pt x="134" y="86"/>
                  </a:lnTo>
                  <a:lnTo>
                    <a:pt x="136" y="84"/>
                  </a:lnTo>
                  <a:lnTo>
                    <a:pt x="136" y="76"/>
                  </a:lnTo>
                  <a:lnTo>
                    <a:pt x="136" y="72"/>
                  </a:lnTo>
                  <a:lnTo>
                    <a:pt x="130" y="70"/>
                  </a:lnTo>
                  <a:lnTo>
                    <a:pt x="134" y="64"/>
                  </a:lnTo>
                  <a:lnTo>
                    <a:pt x="124" y="48"/>
                  </a:lnTo>
                  <a:lnTo>
                    <a:pt x="130" y="42"/>
                  </a:lnTo>
                  <a:lnTo>
                    <a:pt x="148" y="34"/>
                  </a:lnTo>
                  <a:lnTo>
                    <a:pt x="150" y="30"/>
                  </a:lnTo>
                  <a:lnTo>
                    <a:pt x="150" y="22"/>
                  </a:lnTo>
                  <a:lnTo>
                    <a:pt x="154" y="20"/>
                  </a:lnTo>
                  <a:lnTo>
                    <a:pt x="160" y="26"/>
                  </a:lnTo>
                  <a:lnTo>
                    <a:pt x="172" y="18"/>
                  </a:lnTo>
                  <a:lnTo>
                    <a:pt x="174" y="18"/>
                  </a:lnTo>
                  <a:lnTo>
                    <a:pt x="182" y="22"/>
                  </a:lnTo>
                  <a:lnTo>
                    <a:pt x="190" y="24"/>
                  </a:lnTo>
                  <a:lnTo>
                    <a:pt x="200" y="20"/>
                  </a:lnTo>
                  <a:lnTo>
                    <a:pt x="212" y="0"/>
                  </a:lnTo>
                  <a:lnTo>
                    <a:pt x="236" y="8"/>
                  </a:lnTo>
                  <a:lnTo>
                    <a:pt x="254" y="14"/>
                  </a:lnTo>
                  <a:lnTo>
                    <a:pt x="278" y="10"/>
                  </a:lnTo>
                  <a:lnTo>
                    <a:pt x="286" y="16"/>
                  </a:lnTo>
                  <a:lnTo>
                    <a:pt x="288" y="18"/>
                  </a:lnTo>
                  <a:lnTo>
                    <a:pt x="288" y="20"/>
                  </a:lnTo>
                  <a:lnTo>
                    <a:pt x="286" y="36"/>
                  </a:lnTo>
                  <a:lnTo>
                    <a:pt x="290" y="42"/>
                  </a:lnTo>
                  <a:lnTo>
                    <a:pt x="302" y="56"/>
                  </a:lnTo>
                  <a:lnTo>
                    <a:pt x="292" y="64"/>
                  </a:lnTo>
                  <a:lnTo>
                    <a:pt x="292" y="74"/>
                  </a:lnTo>
                  <a:lnTo>
                    <a:pt x="280" y="74"/>
                  </a:lnTo>
                  <a:lnTo>
                    <a:pt x="276" y="72"/>
                  </a:lnTo>
                  <a:lnTo>
                    <a:pt x="270" y="72"/>
                  </a:lnTo>
                  <a:lnTo>
                    <a:pt x="266" y="76"/>
                  </a:lnTo>
                  <a:lnTo>
                    <a:pt x="274" y="78"/>
                  </a:lnTo>
                  <a:lnTo>
                    <a:pt x="276" y="82"/>
                  </a:lnTo>
                  <a:lnTo>
                    <a:pt x="274" y="88"/>
                  </a:lnTo>
                  <a:lnTo>
                    <a:pt x="268" y="90"/>
                  </a:lnTo>
                  <a:lnTo>
                    <a:pt x="266" y="100"/>
                  </a:lnTo>
                  <a:lnTo>
                    <a:pt x="270" y="104"/>
                  </a:lnTo>
                  <a:lnTo>
                    <a:pt x="268" y="112"/>
                  </a:lnTo>
                  <a:lnTo>
                    <a:pt x="262" y="120"/>
                  </a:lnTo>
                  <a:lnTo>
                    <a:pt x="250" y="124"/>
                  </a:lnTo>
                  <a:lnTo>
                    <a:pt x="250" y="132"/>
                  </a:lnTo>
                  <a:lnTo>
                    <a:pt x="236" y="130"/>
                  </a:lnTo>
                  <a:lnTo>
                    <a:pt x="230" y="136"/>
                  </a:lnTo>
                  <a:lnTo>
                    <a:pt x="216" y="132"/>
                  </a:lnTo>
                  <a:lnTo>
                    <a:pt x="206" y="136"/>
                  </a:lnTo>
                  <a:lnTo>
                    <a:pt x="194" y="148"/>
                  </a:lnTo>
                  <a:lnTo>
                    <a:pt x="190" y="144"/>
                  </a:lnTo>
                  <a:lnTo>
                    <a:pt x="180" y="144"/>
                  </a:lnTo>
                  <a:lnTo>
                    <a:pt x="176" y="142"/>
                  </a:lnTo>
                  <a:lnTo>
                    <a:pt x="158" y="140"/>
                  </a:lnTo>
                  <a:lnTo>
                    <a:pt x="150" y="138"/>
                  </a:lnTo>
                  <a:lnTo>
                    <a:pt x="134" y="136"/>
                  </a:lnTo>
                  <a:lnTo>
                    <a:pt x="112" y="130"/>
                  </a:lnTo>
                  <a:lnTo>
                    <a:pt x="106" y="120"/>
                  </a:lnTo>
                  <a:lnTo>
                    <a:pt x="100" y="116"/>
                  </a:lnTo>
                  <a:lnTo>
                    <a:pt x="100" y="108"/>
                  </a:lnTo>
                  <a:lnTo>
                    <a:pt x="86" y="114"/>
                  </a:lnTo>
                  <a:lnTo>
                    <a:pt x="80" y="110"/>
                  </a:lnTo>
                  <a:lnTo>
                    <a:pt x="72" y="114"/>
                  </a:lnTo>
                  <a:lnTo>
                    <a:pt x="70" y="112"/>
                  </a:lnTo>
                  <a:lnTo>
                    <a:pt x="64" y="114"/>
                  </a:lnTo>
                  <a:lnTo>
                    <a:pt x="58" y="124"/>
                  </a:lnTo>
                  <a:lnTo>
                    <a:pt x="48" y="124"/>
                  </a:lnTo>
                  <a:lnTo>
                    <a:pt x="36" y="120"/>
                  </a:lnTo>
                  <a:lnTo>
                    <a:pt x="36" y="114"/>
                  </a:lnTo>
                  <a:lnTo>
                    <a:pt x="34" y="112"/>
                  </a:lnTo>
                  <a:lnTo>
                    <a:pt x="24" y="120"/>
                  </a:lnTo>
                  <a:lnTo>
                    <a:pt x="14" y="114"/>
                  </a:lnTo>
                  <a:lnTo>
                    <a:pt x="14" y="110"/>
                  </a:lnTo>
                  <a:lnTo>
                    <a:pt x="2" y="108"/>
                  </a:lnTo>
                  <a:lnTo>
                    <a:pt x="4" y="104"/>
                  </a:lnTo>
                  <a:lnTo>
                    <a:pt x="0" y="96"/>
                  </a:lnTo>
                  <a:lnTo>
                    <a:pt x="4" y="90"/>
                  </a:lnTo>
                  <a:lnTo>
                    <a:pt x="2" y="80"/>
                  </a:lnTo>
                  <a:close/>
                </a:path>
              </a:pathLst>
            </a:custGeom>
            <a:solidFill>
              <a:srgbClr val="B2B2B2"/>
            </a:solidFill>
            <a:ln w="9525">
              <a:solidFill>
                <a:schemeClr val="bg1"/>
              </a:solidFill>
              <a:round/>
              <a:headEnd/>
              <a:tailEnd/>
            </a:ln>
          </p:spPr>
          <p:txBody>
            <a:bodyPr/>
            <a:lstStyle/>
            <a:p>
              <a:endParaRPr lang="de-DE"/>
            </a:p>
          </p:txBody>
        </p:sp>
      </p:grpSp>
      <p:sp>
        <p:nvSpPr>
          <p:cNvPr id="39" name="Ellipse 38"/>
          <p:cNvSpPr/>
          <p:nvPr/>
        </p:nvSpPr>
        <p:spPr>
          <a:xfrm>
            <a:off x="3841068" y="4054415"/>
            <a:ext cx="61156" cy="61156"/>
          </a:xfrm>
          <a:prstGeom prst="ellipse">
            <a:avLst/>
          </a:prstGeom>
          <a:solidFill>
            <a:srgbClr val="FF00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Ellipse 39"/>
          <p:cNvSpPr/>
          <p:nvPr/>
        </p:nvSpPr>
        <p:spPr>
          <a:xfrm>
            <a:off x="3491880" y="4267971"/>
            <a:ext cx="61156" cy="61156"/>
          </a:xfrm>
          <a:prstGeom prst="ellipse">
            <a:avLst/>
          </a:prstGeom>
          <a:solidFill>
            <a:srgbClr val="FF00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Ellipse 40"/>
          <p:cNvSpPr/>
          <p:nvPr/>
        </p:nvSpPr>
        <p:spPr>
          <a:xfrm>
            <a:off x="5940152" y="4115571"/>
            <a:ext cx="61156" cy="61156"/>
          </a:xfrm>
          <a:prstGeom prst="ellipse">
            <a:avLst/>
          </a:prstGeom>
          <a:solidFill>
            <a:srgbClr val="FF00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Ellipse 41"/>
          <p:cNvSpPr/>
          <p:nvPr/>
        </p:nvSpPr>
        <p:spPr>
          <a:xfrm>
            <a:off x="3902224" y="5949280"/>
            <a:ext cx="61156" cy="61156"/>
          </a:xfrm>
          <a:prstGeom prst="ellipse">
            <a:avLst/>
          </a:prstGeom>
          <a:solidFill>
            <a:srgbClr val="FF00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Ellipse 42"/>
          <p:cNvSpPr/>
          <p:nvPr/>
        </p:nvSpPr>
        <p:spPr>
          <a:xfrm>
            <a:off x="6084168" y="4633437"/>
            <a:ext cx="61156" cy="61156"/>
          </a:xfrm>
          <a:prstGeom prst="ellipse">
            <a:avLst/>
          </a:prstGeom>
          <a:solidFill>
            <a:srgbClr val="FF00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Ellipse 43"/>
          <p:cNvSpPr/>
          <p:nvPr/>
        </p:nvSpPr>
        <p:spPr>
          <a:xfrm>
            <a:off x="3131840" y="2924944"/>
            <a:ext cx="61156" cy="61156"/>
          </a:xfrm>
          <a:prstGeom prst="ellipse">
            <a:avLst/>
          </a:prstGeom>
          <a:solidFill>
            <a:srgbClr val="FF00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Ellipse 44"/>
          <p:cNvSpPr/>
          <p:nvPr/>
        </p:nvSpPr>
        <p:spPr>
          <a:xfrm>
            <a:off x="4067944" y="1772816"/>
            <a:ext cx="61156" cy="61156"/>
          </a:xfrm>
          <a:prstGeom prst="ellipse">
            <a:avLst/>
          </a:prstGeom>
          <a:solidFill>
            <a:srgbClr val="FF00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Ellipse 45"/>
          <p:cNvSpPr/>
          <p:nvPr/>
        </p:nvSpPr>
        <p:spPr>
          <a:xfrm>
            <a:off x="6372200" y="3646639"/>
            <a:ext cx="61156" cy="61156"/>
          </a:xfrm>
          <a:prstGeom prst="ellipse">
            <a:avLst/>
          </a:prstGeom>
          <a:solidFill>
            <a:srgbClr val="FF00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Ellipse 46"/>
          <p:cNvSpPr/>
          <p:nvPr/>
        </p:nvSpPr>
        <p:spPr>
          <a:xfrm>
            <a:off x="5436096" y="5589240"/>
            <a:ext cx="61156" cy="61156"/>
          </a:xfrm>
          <a:prstGeom prst="ellipse">
            <a:avLst/>
          </a:prstGeom>
          <a:solidFill>
            <a:srgbClr val="FF00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Sechseck 47"/>
          <p:cNvSpPr/>
          <p:nvPr/>
        </p:nvSpPr>
        <p:spPr>
          <a:xfrm>
            <a:off x="4946361" y="2813484"/>
            <a:ext cx="135452" cy="111460"/>
          </a:xfrm>
          <a:prstGeom prst="hexag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49" name="Sechseck 48"/>
          <p:cNvSpPr/>
          <p:nvPr/>
        </p:nvSpPr>
        <p:spPr>
          <a:xfrm>
            <a:off x="4716016" y="4694593"/>
            <a:ext cx="135452" cy="111460"/>
          </a:xfrm>
          <a:prstGeom prst="hexag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50" name="Textfeld 49"/>
          <p:cNvSpPr txBox="1"/>
          <p:nvPr/>
        </p:nvSpPr>
        <p:spPr>
          <a:xfrm>
            <a:off x="4694127" y="2484070"/>
            <a:ext cx="639919" cy="246221"/>
          </a:xfrm>
          <a:prstGeom prst="rect">
            <a:avLst/>
          </a:prstGeom>
          <a:noFill/>
        </p:spPr>
        <p:txBody>
          <a:bodyPr wrap="none" rtlCol="0">
            <a:spAutoFit/>
          </a:bodyPr>
          <a:lstStyle/>
          <a:p>
            <a:r>
              <a:rPr lang="de-DE" sz="1000" b="1" i="1" dirty="0" smtClean="0"/>
              <a:t>VTP CZ</a:t>
            </a:r>
            <a:endParaRPr lang="de-DE" sz="1000" b="1" i="1" dirty="0"/>
          </a:p>
        </p:txBody>
      </p:sp>
      <p:sp>
        <p:nvSpPr>
          <p:cNvPr id="51" name="Textfeld 50"/>
          <p:cNvSpPr txBox="1"/>
          <p:nvPr/>
        </p:nvSpPr>
        <p:spPr>
          <a:xfrm>
            <a:off x="4463782" y="4383921"/>
            <a:ext cx="639919" cy="246221"/>
          </a:xfrm>
          <a:prstGeom prst="rect">
            <a:avLst/>
          </a:prstGeom>
          <a:noFill/>
        </p:spPr>
        <p:txBody>
          <a:bodyPr wrap="none" rtlCol="0">
            <a:spAutoFit/>
          </a:bodyPr>
          <a:lstStyle/>
          <a:p>
            <a:r>
              <a:rPr lang="de-DE" sz="1000" b="1" i="1" dirty="0" smtClean="0"/>
              <a:t>VTP AT</a:t>
            </a:r>
            <a:endParaRPr lang="de-DE" sz="1000" b="1" i="1" dirty="0"/>
          </a:p>
        </p:txBody>
      </p:sp>
      <p:pic>
        <p:nvPicPr>
          <p:cNvPr id="5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572299" y="1359437"/>
            <a:ext cx="211985" cy="482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6099" y="1498569"/>
            <a:ext cx="309948" cy="3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6867" y="5949280"/>
            <a:ext cx="221596" cy="512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6709" y="6115467"/>
            <a:ext cx="309948" cy="3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1" name="Gerade Verbindung mit Pfeil 60"/>
          <p:cNvCxnSpPr/>
          <p:nvPr/>
        </p:nvCxnSpPr>
        <p:spPr>
          <a:xfrm>
            <a:off x="3807665" y="1648653"/>
            <a:ext cx="223470" cy="119148"/>
          </a:xfrm>
          <a:prstGeom prst="straightConnector1">
            <a:avLst/>
          </a:prstGeom>
          <a:ln>
            <a:solidFill>
              <a:srgbClr val="92D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Gerade Verbindung mit Pfeil 61"/>
          <p:cNvCxnSpPr/>
          <p:nvPr/>
        </p:nvCxnSpPr>
        <p:spPr>
          <a:xfrm flipH="1">
            <a:off x="3756605" y="5979858"/>
            <a:ext cx="162795" cy="225642"/>
          </a:xfrm>
          <a:prstGeom prst="straightConnector1">
            <a:avLst/>
          </a:prstGeom>
          <a:ln>
            <a:solidFill>
              <a:srgbClr val="FF33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614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7704" y="3113716"/>
            <a:ext cx="306320" cy="303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Nach links gekrümmter Pfeil 28"/>
          <p:cNvSpPr/>
          <p:nvPr/>
        </p:nvSpPr>
        <p:spPr>
          <a:xfrm rot="20786755">
            <a:off x="4489847" y="1615342"/>
            <a:ext cx="1140803" cy="3037728"/>
          </a:xfrm>
          <a:prstGeom prst="curvedLeftArrow">
            <a:avLst>
              <a:gd name="adj1" fmla="val 0"/>
              <a:gd name="adj2" fmla="val 9783"/>
              <a:gd name="adj3" fmla="val 12161"/>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pic>
        <p:nvPicPr>
          <p:cNvPr id="614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33357" y="3541391"/>
            <a:ext cx="330080" cy="332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1" name="Gerade Verbindung mit Pfeil 30"/>
          <p:cNvCxnSpPr/>
          <p:nvPr/>
        </p:nvCxnSpPr>
        <p:spPr>
          <a:xfrm flipH="1">
            <a:off x="3963380" y="4869967"/>
            <a:ext cx="752637" cy="1079313"/>
          </a:xfrm>
          <a:prstGeom prst="straightConnector1">
            <a:avLst/>
          </a:prstGeom>
          <a:ln>
            <a:solidFill>
              <a:schemeClr val="tx2"/>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427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500" fill="hold"/>
                                        <p:tgtEl>
                                          <p:spTgt spid="44"/>
                                        </p:tgtEl>
                                        <p:attrNameLst>
                                          <p:attrName>ppt_x</p:attrName>
                                        </p:attrNameLst>
                                      </p:cBhvr>
                                      <p:tavLst>
                                        <p:tav tm="0">
                                          <p:val>
                                            <p:strVal val="#ppt_x"/>
                                          </p:val>
                                        </p:tav>
                                        <p:tav tm="100000">
                                          <p:val>
                                            <p:strVal val="#ppt_x"/>
                                          </p:val>
                                        </p:tav>
                                      </p:tavLst>
                                    </p:anim>
                                    <p:anim calcmode="lin" valueType="num">
                                      <p:cBhvr additive="base">
                                        <p:cTn id="12" dur="500" fill="hold"/>
                                        <p:tgtEl>
                                          <p:spTgt spid="4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500" fill="hold"/>
                                        <p:tgtEl>
                                          <p:spTgt spid="39"/>
                                        </p:tgtEl>
                                        <p:attrNameLst>
                                          <p:attrName>ppt_x</p:attrName>
                                        </p:attrNameLst>
                                      </p:cBhvr>
                                      <p:tavLst>
                                        <p:tav tm="0">
                                          <p:val>
                                            <p:strVal val="#ppt_x"/>
                                          </p:val>
                                        </p:tav>
                                        <p:tav tm="100000">
                                          <p:val>
                                            <p:strVal val="#ppt_x"/>
                                          </p:val>
                                        </p:tav>
                                      </p:tavLst>
                                    </p:anim>
                                    <p:anim calcmode="lin" valueType="num">
                                      <p:cBhvr additive="base">
                                        <p:cTn id="16" dur="500" fill="hold"/>
                                        <p:tgtEl>
                                          <p:spTgt spid="3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500" fill="hold"/>
                                        <p:tgtEl>
                                          <p:spTgt spid="40"/>
                                        </p:tgtEl>
                                        <p:attrNameLst>
                                          <p:attrName>ppt_x</p:attrName>
                                        </p:attrNameLst>
                                      </p:cBhvr>
                                      <p:tavLst>
                                        <p:tav tm="0">
                                          <p:val>
                                            <p:strVal val="#ppt_x"/>
                                          </p:val>
                                        </p:tav>
                                        <p:tav tm="100000">
                                          <p:val>
                                            <p:strVal val="#ppt_x"/>
                                          </p:val>
                                        </p:tav>
                                      </p:tavLst>
                                    </p:anim>
                                    <p:anim calcmode="lin" valueType="num">
                                      <p:cBhvr additive="base">
                                        <p:cTn id="20" dur="500" fill="hold"/>
                                        <p:tgtEl>
                                          <p:spTgt spid="4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additive="base">
                                        <p:cTn id="23" dur="500" fill="hold"/>
                                        <p:tgtEl>
                                          <p:spTgt spid="42"/>
                                        </p:tgtEl>
                                        <p:attrNameLst>
                                          <p:attrName>ppt_x</p:attrName>
                                        </p:attrNameLst>
                                      </p:cBhvr>
                                      <p:tavLst>
                                        <p:tav tm="0">
                                          <p:val>
                                            <p:strVal val="#ppt_x"/>
                                          </p:val>
                                        </p:tav>
                                        <p:tav tm="100000">
                                          <p:val>
                                            <p:strVal val="#ppt_x"/>
                                          </p:val>
                                        </p:tav>
                                      </p:tavLst>
                                    </p:anim>
                                    <p:anim calcmode="lin" valueType="num">
                                      <p:cBhvr additive="base">
                                        <p:cTn id="24" dur="500" fill="hold"/>
                                        <p:tgtEl>
                                          <p:spTgt spid="4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500" fill="hold"/>
                                        <p:tgtEl>
                                          <p:spTgt spid="47"/>
                                        </p:tgtEl>
                                        <p:attrNameLst>
                                          <p:attrName>ppt_x</p:attrName>
                                        </p:attrNameLst>
                                      </p:cBhvr>
                                      <p:tavLst>
                                        <p:tav tm="0">
                                          <p:val>
                                            <p:strVal val="#ppt_x"/>
                                          </p:val>
                                        </p:tav>
                                        <p:tav tm="100000">
                                          <p:val>
                                            <p:strVal val="#ppt_x"/>
                                          </p:val>
                                        </p:tav>
                                      </p:tavLst>
                                    </p:anim>
                                    <p:anim calcmode="lin" valueType="num">
                                      <p:cBhvr additive="base">
                                        <p:cTn id="28" dur="5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additive="base">
                                        <p:cTn id="31" dur="500" fill="hold"/>
                                        <p:tgtEl>
                                          <p:spTgt spid="43"/>
                                        </p:tgtEl>
                                        <p:attrNameLst>
                                          <p:attrName>ppt_x</p:attrName>
                                        </p:attrNameLst>
                                      </p:cBhvr>
                                      <p:tavLst>
                                        <p:tav tm="0">
                                          <p:val>
                                            <p:strVal val="#ppt_x"/>
                                          </p:val>
                                        </p:tav>
                                        <p:tav tm="100000">
                                          <p:val>
                                            <p:strVal val="#ppt_x"/>
                                          </p:val>
                                        </p:tav>
                                      </p:tavLst>
                                    </p:anim>
                                    <p:anim calcmode="lin" valueType="num">
                                      <p:cBhvr additive="base">
                                        <p:cTn id="32" dur="500" fill="hold"/>
                                        <p:tgtEl>
                                          <p:spTgt spid="4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ppt_x"/>
                                          </p:val>
                                        </p:tav>
                                        <p:tav tm="100000">
                                          <p:val>
                                            <p:strVal val="#ppt_x"/>
                                          </p:val>
                                        </p:tav>
                                      </p:tavLst>
                                    </p:anim>
                                    <p:anim calcmode="lin" valueType="num">
                                      <p:cBhvr additive="base">
                                        <p:cTn id="36" dur="500" fill="hold"/>
                                        <p:tgtEl>
                                          <p:spTgt spid="4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additive="base">
                                        <p:cTn id="39" dur="500" fill="hold"/>
                                        <p:tgtEl>
                                          <p:spTgt spid="46"/>
                                        </p:tgtEl>
                                        <p:attrNameLst>
                                          <p:attrName>ppt_x</p:attrName>
                                        </p:attrNameLst>
                                      </p:cBhvr>
                                      <p:tavLst>
                                        <p:tav tm="0">
                                          <p:val>
                                            <p:strVal val="#ppt_x"/>
                                          </p:val>
                                        </p:tav>
                                        <p:tav tm="100000">
                                          <p:val>
                                            <p:strVal val="#ppt_x"/>
                                          </p:val>
                                        </p:tav>
                                      </p:tavLst>
                                    </p:anim>
                                    <p:anim calcmode="lin" valueType="num">
                                      <p:cBhvr additive="base">
                                        <p:cTn id="40" dur="500" fill="hold"/>
                                        <p:tgtEl>
                                          <p:spTgt spid="46"/>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ppt_x"/>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additive="base">
                                        <p:cTn id="51" dur="500" fill="hold"/>
                                        <p:tgtEl>
                                          <p:spTgt spid="50"/>
                                        </p:tgtEl>
                                        <p:attrNameLst>
                                          <p:attrName>ppt_x</p:attrName>
                                        </p:attrNameLst>
                                      </p:cBhvr>
                                      <p:tavLst>
                                        <p:tav tm="0">
                                          <p:val>
                                            <p:strVal val="#ppt_x"/>
                                          </p:val>
                                        </p:tav>
                                        <p:tav tm="100000">
                                          <p:val>
                                            <p:strVal val="#ppt_x"/>
                                          </p:val>
                                        </p:tav>
                                      </p:tavLst>
                                    </p:anim>
                                    <p:anim calcmode="lin" valueType="num">
                                      <p:cBhvr additive="base">
                                        <p:cTn id="52" dur="500" fill="hold"/>
                                        <p:tgtEl>
                                          <p:spTgt spid="50"/>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1"/>
                                        </p:tgtEl>
                                        <p:attrNameLst>
                                          <p:attrName>style.visibility</p:attrName>
                                        </p:attrNameLst>
                                      </p:cBhvr>
                                      <p:to>
                                        <p:strVal val="visible"/>
                                      </p:to>
                                    </p:set>
                                    <p:anim calcmode="lin" valueType="num">
                                      <p:cBhvr additive="base">
                                        <p:cTn id="55" dur="500" fill="hold"/>
                                        <p:tgtEl>
                                          <p:spTgt spid="51"/>
                                        </p:tgtEl>
                                        <p:attrNameLst>
                                          <p:attrName>ppt_x</p:attrName>
                                        </p:attrNameLst>
                                      </p:cBhvr>
                                      <p:tavLst>
                                        <p:tav tm="0">
                                          <p:val>
                                            <p:strVal val="#ppt_x"/>
                                          </p:val>
                                        </p:tav>
                                        <p:tav tm="100000">
                                          <p:val>
                                            <p:strVal val="#ppt_x"/>
                                          </p:val>
                                        </p:tav>
                                      </p:tavLst>
                                    </p:anim>
                                    <p:anim calcmode="lin" valueType="num">
                                      <p:cBhvr additive="base">
                                        <p:cTn id="56" dur="500" fill="hold"/>
                                        <p:tgtEl>
                                          <p:spTgt spid="51"/>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ppt_x"/>
                                          </p:val>
                                        </p:tav>
                                        <p:tav tm="100000">
                                          <p:val>
                                            <p:strVal val="#ppt_x"/>
                                          </p:val>
                                        </p:tav>
                                      </p:tavLst>
                                    </p:anim>
                                    <p:anim calcmode="lin" valueType="num">
                                      <p:cBhvr additive="base">
                                        <p:cTn id="60" dur="500" fill="hold"/>
                                        <p:tgtEl>
                                          <p:spTgt spid="49"/>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61"/>
                                        </p:tgtEl>
                                        <p:attrNameLst>
                                          <p:attrName>style.visibility</p:attrName>
                                        </p:attrNameLst>
                                      </p:cBhvr>
                                      <p:to>
                                        <p:strVal val="visible"/>
                                      </p:to>
                                    </p:set>
                                    <p:anim calcmode="lin" valueType="num">
                                      <p:cBhvr additive="base">
                                        <p:cTn id="63" dur="500" fill="hold"/>
                                        <p:tgtEl>
                                          <p:spTgt spid="61"/>
                                        </p:tgtEl>
                                        <p:attrNameLst>
                                          <p:attrName>ppt_x</p:attrName>
                                        </p:attrNameLst>
                                      </p:cBhvr>
                                      <p:tavLst>
                                        <p:tav tm="0">
                                          <p:val>
                                            <p:strVal val="#ppt_x"/>
                                          </p:val>
                                        </p:tav>
                                        <p:tav tm="100000">
                                          <p:val>
                                            <p:strVal val="#ppt_x"/>
                                          </p:val>
                                        </p:tav>
                                      </p:tavLst>
                                    </p:anim>
                                    <p:anim calcmode="lin" valueType="num">
                                      <p:cBhvr additive="base">
                                        <p:cTn id="64" dur="500" fill="hold"/>
                                        <p:tgtEl>
                                          <p:spTgt spid="61"/>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ppt_x"/>
                                          </p:val>
                                        </p:tav>
                                        <p:tav tm="100000">
                                          <p:val>
                                            <p:strVal val="#ppt_x"/>
                                          </p:val>
                                        </p:tav>
                                      </p:tavLst>
                                    </p:anim>
                                    <p:anim calcmode="lin" valueType="num">
                                      <p:cBhvr additive="base">
                                        <p:cTn id="68" dur="500" fill="hold"/>
                                        <p:tgtEl>
                                          <p:spTgt spid="53"/>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additive="base">
                                        <p:cTn id="71" dur="500" fill="hold"/>
                                        <p:tgtEl>
                                          <p:spTgt spid="52"/>
                                        </p:tgtEl>
                                        <p:attrNameLst>
                                          <p:attrName>ppt_x</p:attrName>
                                        </p:attrNameLst>
                                      </p:cBhvr>
                                      <p:tavLst>
                                        <p:tav tm="0">
                                          <p:val>
                                            <p:strVal val="#ppt_x"/>
                                          </p:val>
                                        </p:tav>
                                        <p:tav tm="100000">
                                          <p:val>
                                            <p:strVal val="#ppt_x"/>
                                          </p:val>
                                        </p:tav>
                                      </p:tavLst>
                                    </p:anim>
                                    <p:anim calcmode="lin" valueType="num">
                                      <p:cBhvr additive="base">
                                        <p:cTn id="72" dur="500" fill="hold"/>
                                        <p:tgtEl>
                                          <p:spTgt spid="52"/>
                                        </p:tgtEl>
                                        <p:attrNameLst>
                                          <p:attrName>ppt_y</p:attrName>
                                        </p:attrNameLst>
                                      </p:cBhvr>
                                      <p:tavLst>
                                        <p:tav tm="0">
                                          <p:val>
                                            <p:strVal val="1+#ppt_h/2"/>
                                          </p:val>
                                        </p:tav>
                                        <p:tav tm="100000">
                                          <p:val>
                                            <p:strVal val="#ppt_y"/>
                                          </p:val>
                                        </p:tav>
                                      </p:tavLst>
                                    </p:anim>
                                  </p:childTnLst>
                                </p:cTn>
                              </p:par>
                              <p:par>
                                <p:cTn id="73" presetID="26" presetClass="entr" presetSubtype="0" fill="hold" nodeType="withEffect">
                                  <p:stCondLst>
                                    <p:cond delay="0"/>
                                  </p:stCondLst>
                                  <p:childTnLst>
                                    <p:set>
                                      <p:cBhvr>
                                        <p:cTn id="74" dur="1" fill="hold">
                                          <p:stCondLst>
                                            <p:cond delay="0"/>
                                          </p:stCondLst>
                                        </p:cTn>
                                        <p:tgtEl>
                                          <p:spTgt spid="6146"/>
                                        </p:tgtEl>
                                        <p:attrNameLst>
                                          <p:attrName>style.visibility</p:attrName>
                                        </p:attrNameLst>
                                      </p:cBhvr>
                                      <p:to>
                                        <p:strVal val="visible"/>
                                      </p:to>
                                    </p:set>
                                    <p:animEffect transition="in" filter="wipe(down)">
                                      <p:cBhvr>
                                        <p:cTn id="75" dur="580">
                                          <p:stCondLst>
                                            <p:cond delay="0"/>
                                          </p:stCondLst>
                                        </p:cTn>
                                        <p:tgtEl>
                                          <p:spTgt spid="6146"/>
                                        </p:tgtEl>
                                      </p:cBhvr>
                                    </p:animEffect>
                                    <p:anim calcmode="lin" valueType="num">
                                      <p:cBhvr>
                                        <p:cTn id="76" dur="1822" tmFilter="0,0; 0.14,0.36; 0.43,0.73; 0.71,0.91; 1.0,1.0">
                                          <p:stCondLst>
                                            <p:cond delay="0"/>
                                          </p:stCondLst>
                                        </p:cTn>
                                        <p:tgtEl>
                                          <p:spTgt spid="6146"/>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6146"/>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6146"/>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6146"/>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6146"/>
                                        </p:tgtEl>
                                        <p:attrNameLst>
                                          <p:attrName>ppt_y</p:attrName>
                                        </p:attrNameLst>
                                      </p:cBhvr>
                                      <p:tavLst>
                                        <p:tav tm="0" fmla="#ppt_y-sin(pi*$)/81">
                                          <p:val>
                                            <p:fltVal val="0"/>
                                          </p:val>
                                        </p:tav>
                                        <p:tav tm="100000">
                                          <p:val>
                                            <p:fltVal val="1"/>
                                          </p:val>
                                        </p:tav>
                                      </p:tavLst>
                                    </p:anim>
                                    <p:animScale>
                                      <p:cBhvr>
                                        <p:cTn id="81" dur="26">
                                          <p:stCondLst>
                                            <p:cond delay="650"/>
                                          </p:stCondLst>
                                        </p:cTn>
                                        <p:tgtEl>
                                          <p:spTgt spid="6146"/>
                                        </p:tgtEl>
                                      </p:cBhvr>
                                      <p:to x="100000" y="60000"/>
                                    </p:animScale>
                                    <p:animScale>
                                      <p:cBhvr>
                                        <p:cTn id="82" dur="166" decel="50000">
                                          <p:stCondLst>
                                            <p:cond delay="676"/>
                                          </p:stCondLst>
                                        </p:cTn>
                                        <p:tgtEl>
                                          <p:spTgt spid="6146"/>
                                        </p:tgtEl>
                                      </p:cBhvr>
                                      <p:to x="100000" y="100000"/>
                                    </p:animScale>
                                    <p:animScale>
                                      <p:cBhvr>
                                        <p:cTn id="83" dur="26">
                                          <p:stCondLst>
                                            <p:cond delay="1312"/>
                                          </p:stCondLst>
                                        </p:cTn>
                                        <p:tgtEl>
                                          <p:spTgt spid="6146"/>
                                        </p:tgtEl>
                                      </p:cBhvr>
                                      <p:to x="100000" y="80000"/>
                                    </p:animScale>
                                    <p:animScale>
                                      <p:cBhvr>
                                        <p:cTn id="84" dur="166" decel="50000">
                                          <p:stCondLst>
                                            <p:cond delay="1338"/>
                                          </p:stCondLst>
                                        </p:cTn>
                                        <p:tgtEl>
                                          <p:spTgt spid="6146"/>
                                        </p:tgtEl>
                                      </p:cBhvr>
                                      <p:to x="100000" y="100000"/>
                                    </p:animScale>
                                    <p:animScale>
                                      <p:cBhvr>
                                        <p:cTn id="85" dur="26">
                                          <p:stCondLst>
                                            <p:cond delay="1642"/>
                                          </p:stCondLst>
                                        </p:cTn>
                                        <p:tgtEl>
                                          <p:spTgt spid="6146"/>
                                        </p:tgtEl>
                                      </p:cBhvr>
                                      <p:to x="100000" y="90000"/>
                                    </p:animScale>
                                    <p:animScale>
                                      <p:cBhvr>
                                        <p:cTn id="86" dur="166" decel="50000">
                                          <p:stCondLst>
                                            <p:cond delay="1668"/>
                                          </p:stCondLst>
                                        </p:cTn>
                                        <p:tgtEl>
                                          <p:spTgt spid="6146"/>
                                        </p:tgtEl>
                                      </p:cBhvr>
                                      <p:to x="100000" y="100000"/>
                                    </p:animScale>
                                    <p:animScale>
                                      <p:cBhvr>
                                        <p:cTn id="87" dur="26">
                                          <p:stCondLst>
                                            <p:cond delay="1808"/>
                                          </p:stCondLst>
                                        </p:cTn>
                                        <p:tgtEl>
                                          <p:spTgt spid="6146"/>
                                        </p:tgtEl>
                                      </p:cBhvr>
                                      <p:to x="100000" y="95000"/>
                                    </p:animScale>
                                    <p:animScale>
                                      <p:cBhvr>
                                        <p:cTn id="88" dur="166" decel="50000">
                                          <p:stCondLst>
                                            <p:cond delay="1834"/>
                                          </p:stCondLst>
                                        </p:cTn>
                                        <p:tgtEl>
                                          <p:spTgt spid="6146"/>
                                        </p:tgtEl>
                                      </p:cBhvr>
                                      <p:to x="100000" y="100000"/>
                                    </p:animScale>
                                  </p:childTnLst>
                                </p:cTn>
                              </p:par>
                              <p:par>
                                <p:cTn id="89" presetID="16" presetClass="entr" presetSubtype="21" fill="hold" nodeType="withEffect">
                                  <p:stCondLst>
                                    <p:cond delay="0"/>
                                  </p:stCondLst>
                                  <p:childTnLst>
                                    <p:set>
                                      <p:cBhvr>
                                        <p:cTn id="90" dur="1" fill="hold">
                                          <p:stCondLst>
                                            <p:cond delay="0"/>
                                          </p:stCondLst>
                                        </p:cTn>
                                        <p:tgtEl>
                                          <p:spTgt spid="6147"/>
                                        </p:tgtEl>
                                        <p:attrNameLst>
                                          <p:attrName>style.visibility</p:attrName>
                                        </p:attrNameLst>
                                      </p:cBhvr>
                                      <p:to>
                                        <p:strVal val="visible"/>
                                      </p:to>
                                    </p:set>
                                    <p:animEffect transition="in" filter="barn(inVertical)">
                                      <p:cBhvr>
                                        <p:cTn id="91" dur="500"/>
                                        <p:tgtEl>
                                          <p:spTgt spid="6147"/>
                                        </p:tgtEl>
                                      </p:cBhvr>
                                    </p:animEffect>
                                  </p:childTnLst>
                                </p:cTn>
                              </p:par>
                              <p:par>
                                <p:cTn id="92" presetID="16" presetClass="entr" presetSubtype="21" fill="hold" grpId="0" nodeType="withEffect">
                                  <p:stCondLst>
                                    <p:cond delay="0"/>
                                  </p:stCondLst>
                                  <p:childTnLst>
                                    <p:set>
                                      <p:cBhvr>
                                        <p:cTn id="93" dur="1" fill="hold">
                                          <p:stCondLst>
                                            <p:cond delay="0"/>
                                          </p:stCondLst>
                                        </p:cTn>
                                        <p:tgtEl>
                                          <p:spTgt spid="29"/>
                                        </p:tgtEl>
                                        <p:attrNameLst>
                                          <p:attrName>style.visibility</p:attrName>
                                        </p:attrNameLst>
                                      </p:cBhvr>
                                      <p:to>
                                        <p:strVal val="visible"/>
                                      </p:to>
                                    </p:set>
                                    <p:animEffect transition="in" filter="barn(inVertical)">
                                      <p:cBhvr>
                                        <p:cTn id="94" dur="500"/>
                                        <p:tgtEl>
                                          <p:spTgt spid="29"/>
                                        </p:tgtEl>
                                      </p:cBhvr>
                                    </p:animEffect>
                                  </p:childTnLst>
                                </p:cTn>
                              </p:par>
                              <p:par>
                                <p:cTn id="95" presetID="53" presetClass="entr" presetSubtype="16" fill="hold" nodeType="withEffect">
                                  <p:stCondLst>
                                    <p:cond delay="0"/>
                                  </p:stCondLst>
                                  <p:childTnLst>
                                    <p:set>
                                      <p:cBhvr>
                                        <p:cTn id="96" dur="1" fill="hold">
                                          <p:stCondLst>
                                            <p:cond delay="0"/>
                                          </p:stCondLst>
                                        </p:cTn>
                                        <p:tgtEl>
                                          <p:spTgt spid="54"/>
                                        </p:tgtEl>
                                        <p:attrNameLst>
                                          <p:attrName>style.visibility</p:attrName>
                                        </p:attrNameLst>
                                      </p:cBhvr>
                                      <p:to>
                                        <p:strVal val="visible"/>
                                      </p:to>
                                    </p:set>
                                    <p:anim calcmode="lin" valueType="num">
                                      <p:cBhvr>
                                        <p:cTn id="97" dur="500" fill="hold"/>
                                        <p:tgtEl>
                                          <p:spTgt spid="54"/>
                                        </p:tgtEl>
                                        <p:attrNameLst>
                                          <p:attrName>ppt_w</p:attrName>
                                        </p:attrNameLst>
                                      </p:cBhvr>
                                      <p:tavLst>
                                        <p:tav tm="0">
                                          <p:val>
                                            <p:fltVal val="0"/>
                                          </p:val>
                                        </p:tav>
                                        <p:tav tm="100000">
                                          <p:val>
                                            <p:strVal val="#ppt_w"/>
                                          </p:val>
                                        </p:tav>
                                      </p:tavLst>
                                    </p:anim>
                                    <p:anim calcmode="lin" valueType="num">
                                      <p:cBhvr>
                                        <p:cTn id="98" dur="500" fill="hold"/>
                                        <p:tgtEl>
                                          <p:spTgt spid="54"/>
                                        </p:tgtEl>
                                        <p:attrNameLst>
                                          <p:attrName>ppt_h</p:attrName>
                                        </p:attrNameLst>
                                      </p:cBhvr>
                                      <p:tavLst>
                                        <p:tav tm="0">
                                          <p:val>
                                            <p:fltVal val="0"/>
                                          </p:val>
                                        </p:tav>
                                        <p:tav tm="100000">
                                          <p:val>
                                            <p:strVal val="#ppt_h"/>
                                          </p:val>
                                        </p:tav>
                                      </p:tavLst>
                                    </p:anim>
                                    <p:animEffect transition="in" filter="fade">
                                      <p:cBhvr>
                                        <p:cTn id="99" dur="500"/>
                                        <p:tgtEl>
                                          <p:spTgt spid="54"/>
                                        </p:tgtEl>
                                      </p:cBhvr>
                                    </p:animEffect>
                                  </p:childTnLst>
                                </p:cTn>
                              </p:par>
                              <p:par>
                                <p:cTn id="100" presetID="53" presetClass="entr" presetSubtype="16" fill="hold" nodeType="with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nodeType="withEffect">
                                  <p:stCondLst>
                                    <p:cond delay="0"/>
                                  </p:stCondLst>
                                  <p:childTnLst>
                                    <p:set>
                                      <p:cBhvr>
                                        <p:cTn id="106" dur="1" fill="hold">
                                          <p:stCondLst>
                                            <p:cond delay="0"/>
                                          </p:stCondLst>
                                        </p:cTn>
                                        <p:tgtEl>
                                          <p:spTgt spid="55"/>
                                        </p:tgtEl>
                                        <p:attrNameLst>
                                          <p:attrName>style.visibility</p:attrName>
                                        </p:attrNameLst>
                                      </p:cBhvr>
                                      <p:to>
                                        <p:strVal val="visible"/>
                                      </p:to>
                                    </p:set>
                                    <p:anim calcmode="lin" valueType="num">
                                      <p:cBhvr>
                                        <p:cTn id="107" dur="500" fill="hold"/>
                                        <p:tgtEl>
                                          <p:spTgt spid="55"/>
                                        </p:tgtEl>
                                        <p:attrNameLst>
                                          <p:attrName>ppt_w</p:attrName>
                                        </p:attrNameLst>
                                      </p:cBhvr>
                                      <p:tavLst>
                                        <p:tav tm="0">
                                          <p:val>
                                            <p:fltVal val="0"/>
                                          </p:val>
                                        </p:tav>
                                        <p:tav tm="100000">
                                          <p:val>
                                            <p:strVal val="#ppt_w"/>
                                          </p:val>
                                        </p:tav>
                                      </p:tavLst>
                                    </p:anim>
                                    <p:anim calcmode="lin" valueType="num">
                                      <p:cBhvr>
                                        <p:cTn id="108" dur="500" fill="hold"/>
                                        <p:tgtEl>
                                          <p:spTgt spid="55"/>
                                        </p:tgtEl>
                                        <p:attrNameLst>
                                          <p:attrName>ppt_h</p:attrName>
                                        </p:attrNameLst>
                                      </p:cBhvr>
                                      <p:tavLst>
                                        <p:tav tm="0">
                                          <p:val>
                                            <p:fltVal val="0"/>
                                          </p:val>
                                        </p:tav>
                                        <p:tav tm="100000">
                                          <p:val>
                                            <p:strVal val="#ppt_h"/>
                                          </p:val>
                                        </p:tav>
                                      </p:tavLst>
                                    </p:anim>
                                    <p:animEffect transition="in" filter="fade">
                                      <p:cBhvr>
                                        <p:cTn id="109" dur="500"/>
                                        <p:tgtEl>
                                          <p:spTgt spid="55"/>
                                        </p:tgtEl>
                                      </p:cBhvr>
                                    </p:animEffect>
                                  </p:childTnLst>
                                </p:cTn>
                              </p:par>
                              <p:par>
                                <p:cTn id="110" presetID="53" presetClass="entr" presetSubtype="16" fill="hold" nodeType="withEffect">
                                  <p:stCondLst>
                                    <p:cond delay="0"/>
                                  </p:stCondLst>
                                  <p:childTnLst>
                                    <p:set>
                                      <p:cBhvr>
                                        <p:cTn id="111" dur="1" fill="hold">
                                          <p:stCondLst>
                                            <p:cond delay="0"/>
                                          </p:stCondLst>
                                        </p:cTn>
                                        <p:tgtEl>
                                          <p:spTgt spid="62"/>
                                        </p:tgtEl>
                                        <p:attrNameLst>
                                          <p:attrName>style.visibility</p:attrName>
                                        </p:attrNameLst>
                                      </p:cBhvr>
                                      <p:to>
                                        <p:strVal val="visible"/>
                                      </p:to>
                                    </p:set>
                                    <p:anim calcmode="lin" valueType="num">
                                      <p:cBhvr>
                                        <p:cTn id="112" dur="500" fill="hold"/>
                                        <p:tgtEl>
                                          <p:spTgt spid="62"/>
                                        </p:tgtEl>
                                        <p:attrNameLst>
                                          <p:attrName>ppt_w</p:attrName>
                                        </p:attrNameLst>
                                      </p:cBhvr>
                                      <p:tavLst>
                                        <p:tav tm="0">
                                          <p:val>
                                            <p:fltVal val="0"/>
                                          </p:val>
                                        </p:tav>
                                        <p:tav tm="100000">
                                          <p:val>
                                            <p:strVal val="#ppt_w"/>
                                          </p:val>
                                        </p:tav>
                                      </p:tavLst>
                                    </p:anim>
                                    <p:anim calcmode="lin" valueType="num">
                                      <p:cBhvr>
                                        <p:cTn id="113" dur="500" fill="hold"/>
                                        <p:tgtEl>
                                          <p:spTgt spid="62"/>
                                        </p:tgtEl>
                                        <p:attrNameLst>
                                          <p:attrName>ppt_h</p:attrName>
                                        </p:attrNameLst>
                                      </p:cBhvr>
                                      <p:tavLst>
                                        <p:tav tm="0">
                                          <p:val>
                                            <p:fltVal val="0"/>
                                          </p:val>
                                        </p:tav>
                                        <p:tav tm="100000">
                                          <p:val>
                                            <p:strVal val="#ppt_h"/>
                                          </p:val>
                                        </p:tav>
                                      </p:tavLst>
                                    </p:anim>
                                    <p:animEffect transition="in" filter="fade">
                                      <p:cBhvr>
                                        <p:cTn id="114"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i="1" dirty="0"/>
              <a:t>Spread AT-CZ and capacity costs on </a:t>
            </a:r>
            <a:r>
              <a:rPr lang="en-GB" b="1" i="1" u="sng" dirty="0" smtClean="0"/>
              <a:t>yearly basis </a:t>
            </a:r>
            <a:endParaRPr lang="de-DE" i="1" u="sng" dirty="0"/>
          </a:p>
        </p:txBody>
      </p:sp>
      <p:sp>
        <p:nvSpPr>
          <p:cNvPr id="4" name="Foliennummernplatzhalter 3"/>
          <p:cNvSpPr>
            <a:spLocks noGrp="1"/>
          </p:cNvSpPr>
          <p:nvPr>
            <p:ph type="sldNum" sz="quarter" idx="12"/>
          </p:nvPr>
        </p:nvSpPr>
        <p:spPr/>
        <p:txBody>
          <a:bodyPr/>
          <a:lstStyle/>
          <a:p>
            <a:pPr>
              <a:defRPr/>
            </a:pPr>
            <a:fld id="{8EF86687-BCEF-4555-A441-4DAADF8D100C}" type="slidenum">
              <a:rPr lang="de-DE" smtClean="0"/>
              <a:pPr>
                <a:defRPr/>
              </a:pPr>
              <a:t>13</a:t>
            </a:fld>
            <a:endParaRPr lang="de-DE"/>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3653" y="1600200"/>
            <a:ext cx="7276693"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feld 4"/>
          <p:cNvSpPr txBox="1"/>
          <p:nvPr/>
        </p:nvSpPr>
        <p:spPr>
          <a:xfrm>
            <a:off x="539552" y="6453336"/>
            <a:ext cx="2292615" cy="261610"/>
          </a:xfrm>
          <a:prstGeom prst="rect">
            <a:avLst/>
          </a:prstGeom>
          <a:noFill/>
        </p:spPr>
        <p:txBody>
          <a:bodyPr wrap="none" rtlCol="0">
            <a:spAutoFit/>
          </a:bodyPr>
          <a:lstStyle/>
          <a:p>
            <a:r>
              <a:rPr lang="en-GB" sz="1100" dirty="0" smtClean="0"/>
              <a:t>Source: Wagner </a:t>
            </a:r>
            <a:r>
              <a:rPr lang="en-GB" sz="1100" dirty="0" err="1" smtClean="0"/>
              <a:t>Elbling</a:t>
            </a:r>
            <a:r>
              <a:rPr lang="en-GB" sz="1100" dirty="0" smtClean="0"/>
              <a:t> &amp; Comp</a:t>
            </a:r>
            <a:r>
              <a:rPr lang="en-US" sz="1100" dirty="0" smtClean="0"/>
              <a:t>. </a:t>
            </a:r>
            <a:endParaRPr lang="en-US" sz="1100" dirty="0"/>
          </a:p>
        </p:txBody>
      </p:sp>
      <p:cxnSp>
        <p:nvCxnSpPr>
          <p:cNvPr id="6" name="Gerade Verbindung mit Pfeil 5"/>
          <p:cNvCxnSpPr/>
          <p:nvPr/>
        </p:nvCxnSpPr>
        <p:spPr>
          <a:xfrm flipH="1">
            <a:off x="3528000" y="2708919"/>
            <a:ext cx="0" cy="432000"/>
          </a:xfrm>
          <a:prstGeom prst="straightConnector1">
            <a:avLst/>
          </a:prstGeom>
          <a:ln w="190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Gerade Verbindung mit Pfeil 8"/>
          <p:cNvCxnSpPr/>
          <p:nvPr/>
        </p:nvCxnSpPr>
        <p:spPr>
          <a:xfrm>
            <a:off x="3995936" y="3168000"/>
            <a:ext cx="0" cy="360040"/>
          </a:xfrm>
          <a:prstGeom prst="straightConnector1">
            <a:avLst/>
          </a:prstGeom>
          <a:ln w="190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3635896" y="2762818"/>
            <a:ext cx="1492716" cy="246221"/>
          </a:xfrm>
          <a:prstGeom prst="rect">
            <a:avLst/>
          </a:prstGeom>
          <a:solidFill>
            <a:schemeClr val="bg1">
              <a:lumMod val="85000"/>
            </a:schemeClr>
          </a:solidFill>
        </p:spPr>
        <p:txBody>
          <a:bodyPr wrap="none" rtlCol="0">
            <a:spAutoFit/>
          </a:bodyPr>
          <a:lstStyle/>
          <a:p>
            <a:r>
              <a:rPr lang="en-US" sz="1000" b="1" i="1" dirty="0" smtClean="0">
                <a:solidFill>
                  <a:srgbClr val="FF0000"/>
                </a:solidFill>
              </a:rPr>
              <a:t>Transportation costs </a:t>
            </a:r>
            <a:endParaRPr lang="en-US" sz="1000" b="1" i="1" dirty="0">
              <a:solidFill>
                <a:srgbClr val="FF0000"/>
              </a:solidFill>
            </a:endParaRPr>
          </a:p>
        </p:txBody>
      </p:sp>
      <p:sp>
        <p:nvSpPr>
          <p:cNvPr id="16" name="Textfeld 15"/>
          <p:cNvSpPr txBox="1"/>
          <p:nvPr/>
        </p:nvSpPr>
        <p:spPr>
          <a:xfrm>
            <a:off x="4139952" y="3212976"/>
            <a:ext cx="1512168" cy="246221"/>
          </a:xfrm>
          <a:prstGeom prst="rect">
            <a:avLst/>
          </a:prstGeom>
          <a:solidFill>
            <a:schemeClr val="bg1">
              <a:lumMod val="85000"/>
            </a:schemeClr>
          </a:solidFill>
        </p:spPr>
        <p:txBody>
          <a:bodyPr wrap="square" rtlCol="0">
            <a:spAutoFit/>
          </a:bodyPr>
          <a:lstStyle/>
          <a:p>
            <a:r>
              <a:rPr lang="en-US" sz="1000" b="1" i="1" dirty="0" smtClean="0">
                <a:solidFill>
                  <a:srgbClr val="FF0000"/>
                </a:solidFill>
              </a:rPr>
              <a:t>Transportation costs </a:t>
            </a:r>
            <a:endParaRPr lang="en-US" sz="1000" b="1" i="1" dirty="0">
              <a:solidFill>
                <a:srgbClr val="FF0000"/>
              </a:solidFill>
            </a:endParaRPr>
          </a:p>
        </p:txBody>
      </p:sp>
      <p:cxnSp>
        <p:nvCxnSpPr>
          <p:cNvPr id="17" name="Gerade Verbindung 16"/>
          <p:cNvCxnSpPr/>
          <p:nvPr/>
        </p:nvCxnSpPr>
        <p:spPr>
          <a:xfrm>
            <a:off x="1548000" y="3168000"/>
            <a:ext cx="64807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5830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i="1" dirty="0" smtClean="0"/>
              <a:t>Spread AT-CZ and capacity costs on </a:t>
            </a:r>
            <a:r>
              <a:rPr lang="en-GB" b="1" i="1" u="sng" dirty="0" smtClean="0"/>
              <a:t>day-ahead basis </a:t>
            </a:r>
            <a:endParaRPr lang="en-GB" i="1" u="sng" dirty="0"/>
          </a:p>
        </p:txBody>
      </p:sp>
      <p:sp>
        <p:nvSpPr>
          <p:cNvPr id="4" name="Foliennummernplatzhalter 3"/>
          <p:cNvSpPr>
            <a:spLocks noGrp="1"/>
          </p:cNvSpPr>
          <p:nvPr>
            <p:ph type="sldNum" sz="quarter" idx="12"/>
          </p:nvPr>
        </p:nvSpPr>
        <p:spPr/>
        <p:txBody>
          <a:bodyPr/>
          <a:lstStyle/>
          <a:p>
            <a:pPr>
              <a:defRPr/>
            </a:pPr>
            <a:fld id="{8EF86687-BCEF-4555-A441-4DAADF8D100C}" type="slidenum">
              <a:rPr lang="de-DE" smtClean="0"/>
              <a:pPr>
                <a:defRPr/>
              </a:pPr>
              <a:t>14</a:t>
            </a:fld>
            <a:endParaRPr lang="de-DE"/>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02420" y="1600200"/>
            <a:ext cx="7339159"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feld 5"/>
          <p:cNvSpPr txBox="1"/>
          <p:nvPr/>
        </p:nvSpPr>
        <p:spPr>
          <a:xfrm>
            <a:off x="539552" y="6453336"/>
            <a:ext cx="2292615" cy="261610"/>
          </a:xfrm>
          <a:prstGeom prst="rect">
            <a:avLst/>
          </a:prstGeom>
          <a:noFill/>
        </p:spPr>
        <p:txBody>
          <a:bodyPr wrap="none" rtlCol="0">
            <a:spAutoFit/>
          </a:bodyPr>
          <a:lstStyle/>
          <a:p>
            <a:r>
              <a:rPr lang="en-GB" sz="1100" dirty="0" smtClean="0"/>
              <a:t>Source: Wagner </a:t>
            </a:r>
            <a:r>
              <a:rPr lang="en-GB" sz="1100" dirty="0" err="1" smtClean="0"/>
              <a:t>Elbling</a:t>
            </a:r>
            <a:r>
              <a:rPr lang="en-GB" sz="1100" dirty="0" smtClean="0"/>
              <a:t> &amp; Comp</a:t>
            </a:r>
            <a:r>
              <a:rPr lang="en-US" sz="1100" dirty="0" smtClean="0"/>
              <a:t>. </a:t>
            </a:r>
            <a:endParaRPr lang="en-US" sz="1100" dirty="0"/>
          </a:p>
        </p:txBody>
      </p:sp>
      <p:cxnSp>
        <p:nvCxnSpPr>
          <p:cNvPr id="7" name="Gerade Verbindung mit Pfeil 6"/>
          <p:cNvCxnSpPr/>
          <p:nvPr/>
        </p:nvCxnSpPr>
        <p:spPr>
          <a:xfrm>
            <a:off x="3510887" y="2348880"/>
            <a:ext cx="0" cy="1035120"/>
          </a:xfrm>
          <a:prstGeom prst="straightConnector1">
            <a:avLst/>
          </a:prstGeom>
          <a:ln w="190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a:off x="3995936" y="3377880"/>
            <a:ext cx="0" cy="915216"/>
          </a:xfrm>
          <a:prstGeom prst="straightConnector1">
            <a:avLst/>
          </a:prstGeom>
          <a:ln w="190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feld 8"/>
          <p:cNvSpPr txBox="1"/>
          <p:nvPr/>
        </p:nvSpPr>
        <p:spPr>
          <a:xfrm>
            <a:off x="3537634" y="2732948"/>
            <a:ext cx="1492716" cy="246221"/>
          </a:xfrm>
          <a:prstGeom prst="rect">
            <a:avLst/>
          </a:prstGeom>
          <a:solidFill>
            <a:schemeClr val="bg1">
              <a:lumMod val="85000"/>
            </a:schemeClr>
          </a:solidFill>
        </p:spPr>
        <p:txBody>
          <a:bodyPr wrap="none" rtlCol="0">
            <a:spAutoFit/>
          </a:bodyPr>
          <a:lstStyle/>
          <a:p>
            <a:r>
              <a:rPr lang="en-US" sz="1000" b="1" i="1" dirty="0" smtClean="0">
                <a:solidFill>
                  <a:srgbClr val="FF0000"/>
                </a:solidFill>
              </a:rPr>
              <a:t>Transportation costs </a:t>
            </a:r>
            <a:endParaRPr lang="en-US" sz="1000" b="1" i="1" dirty="0">
              <a:solidFill>
                <a:srgbClr val="FF0000"/>
              </a:solidFill>
            </a:endParaRPr>
          </a:p>
        </p:txBody>
      </p:sp>
      <p:sp>
        <p:nvSpPr>
          <p:cNvPr id="10" name="Textfeld 9"/>
          <p:cNvSpPr txBox="1"/>
          <p:nvPr/>
        </p:nvSpPr>
        <p:spPr>
          <a:xfrm>
            <a:off x="4139952" y="3725382"/>
            <a:ext cx="1512168" cy="246221"/>
          </a:xfrm>
          <a:prstGeom prst="rect">
            <a:avLst/>
          </a:prstGeom>
          <a:solidFill>
            <a:schemeClr val="bg1">
              <a:lumMod val="85000"/>
            </a:schemeClr>
          </a:solidFill>
        </p:spPr>
        <p:txBody>
          <a:bodyPr wrap="square" rtlCol="0">
            <a:spAutoFit/>
          </a:bodyPr>
          <a:lstStyle/>
          <a:p>
            <a:r>
              <a:rPr lang="en-US" sz="1000" b="1" i="1" dirty="0" smtClean="0">
                <a:solidFill>
                  <a:srgbClr val="FF0000"/>
                </a:solidFill>
              </a:rPr>
              <a:t>Transportation costs </a:t>
            </a:r>
            <a:endParaRPr lang="en-US" sz="1000" b="1" i="1" dirty="0">
              <a:solidFill>
                <a:srgbClr val="FF0000"/>
              </a:solidFill>
            </a:endParaRPr>
          </a:p>
        </p:txBody>
      </p:sp>
      <p:cxnSp>
        <p:nvCxnSpPr>
          <p:cNvPr id="11" name="Gerade Verbindung 10"/>
          <p:cNvCxnSpPr/>
          <p:nvPr/>
        </p:nvCxnSpPr>
        <p:spPr>
          <a:xfrm>
            <a:off x="1548000" y="3384000"/>
            <a:ext cx="64807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554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3200" b="1" i="1" dirty="0" smtClean="0"/>
              <a:t>Consultation revealed interest</a:t>
            </a:r>
            <a:endParaRPr lang="en-US" sz="3200" b="1" i="1" dirty="0"/>
          </a:p>
        </p:txBody>
      </p:sp>
      <p:sp>
        <p:nvSpPr>
          <p:cNvPr id="3" name="Inhaltsplatzhalter 2"/>
          <p:cNvSpPr>
            <a:spLocks noGrp="1"/>
          </p:cNvSpPr>
          <p:nvPr>
            <p:ph idx="1"/>
          </p:nvPr>
        </p:nvSpPr>
        <p:spPr/>
        <p:txBody>
          <a:bodyPr/>
          <a:lstStyle/>
          <a:p>
            <a:r>
              <a:rPr lang="en-US" sz="2400" dirty="0" smtClean="0"/>
              <a:t>Consultation on TRU took place in April 2016</a:t>
            </a:r>
          </a:p>
          <a:p>
            <a:endParaRPr lang="en-US" sz="2400" dirty="0" smtClean="0"/>
          </a:p>
          <a:p>
            <a:endParaRPr lang="en-US" sz="2400" dirty="0"/>
          </a:p>
          <a:p>
            <a:endParaRPr lang="en-US" sz="2400" dirty="0" smtClean="0"/>
          </a:p>
          <a:p>
            <a:endParaRPr lang="en-US" sz="2400" dirty="0" smtClean="0"/>
          </a:p>
          <a:p>
            <a:endParaRPr lang="en-US" sz="2400" dirty="0" smtClean="0"/>
          </a:p>
          <a:p>
            <a:r>
              <a:rPr lang="en-US" sz="2400" dirty="0" smtClean="0"/>
              <a:t>Th</a:t>
            </a:r>
            <a:r>
              <a:rPr lang="en-US" sz="2400" dirty="0" smtClean="0"/>
              <a:t>e s</a:t>
            </a:r>
            <a:r>
              <a:rPr lang="en-US" sz="2400" dirty="0" smtClean="0"/>
              <a:t>urvey showed </a:t>
            </a:r>
            <a:r>
              <a:rPr lang="en-US" sz="2400" dirty="0" smtClean="0"/>
              <a:t>general support but triggered several questions</a:t>
            </a:r>
          </a:p>
          <a:p>
            <a:r>
              <a:rPr lang="en-US" sz="2400" dirty="0" smtClean="0"/>
              <a:t>Next steps</a:t>
            </a:r>
          </a:p>
          <a:p>
            <a:pPr lvl="1"/>
            <a:r>
              <a:rPr lang="en-US" sz="2000" dirty="0" smtClean="0"/>
              <a:t>Answering questions raised (July </a:t>
            </a:r>
            <a:r>
              <a:rPr lang="en-US" sz="2000" dirty="0" smtClean="0"/>
              <a:t>2016) - FAQ</a:t>
            </a:r>
            <a:endParaRPr lang="en-US" sz="2000" dirty="0" smtClean="0"/>
          </a:p>
          <a:p>
            <a:pPr lvl="1"/>
            <a:r>
              <a:rPr lang="en-US" sz="2000" dirty="0" smtClean="0"/>
              <a:t>Stakeholder event after the summer </a:t>
            </a:r>
            <a:endParaRPr lang="en-US" sz="2000" dirty="0"/>
          </a:p>
        </p:txBody>
      </p:sp>
      <p:sp>
        <p:nvSpPr>
          <p:cNvPr id="4" name="Foliennummernplatzhalter 3"/>
          <p:cNvSpPr>
            <a:spLocks noGrp="1"/>
          </p:cNvSpPr>
          <p:nvPr>
            <p:ph type="sldNum" sz="quarter" idx="12"/>
          </p:nvPr>
        </p:nvSpPr>
        <p:spPr/>
        <p:txBody>
          <a:bodyPr/>
          <a:lstStyle/>
          <a:p>
            <a:pPr>
              <a:defRPr/>
            </a:pPr>
            <a:fld id="{8EF86687-BCEF-4555-A441-4DAADF8D100C}" type="slidenum">
              <a:rPr lang="en-US" smtClean="0"/>
              <a:pPr>
                <a:defRPr/>
              </a:pPr>
              <a:t>15</a:t>
            </a:fld>
            <a:endParaRPr lang="en-US" dirty="0"/>
          </a:p>
        </p:txBody>
      </p:sp>
      <p:pic>
        <p:nvPicPr>
          <p:cNvPr id="5" name="Grafik 4"/>
          <p:cNvPicPr/>
          <p:nvPr/>
        </p:nvPicPr>
        <p:blipFill rotWithShape="1">
          <a:blip r:embed="rId3">
            <a:extLst>
              <a:ext uri="{28A0092B-C50C-407E-A947-70E740481C1C}">
                <a14:useLocalDpi xmlns:a14="http://schemas.microsoft.com/office/drawing/2010/main" val="0"/>
              </a:ext>
            </a:extLst>
          </a:blip>
          <a:srcRect/>
          <a:stretch/>
        </p:blipFill>
        <p:spPr bwMode="auto">
          <a:xfrm>
            <a:off x="1043608" y="2060848"/>
            <a:ext cx="5832648" cy="2102510"/>
          </a:xfrm>
          <a:prstGeom prst="rect">
            <a:avLst/>
          </a:prstGeom>
          <a:noFill/>
          <a:ln w="9525" cap="flat" cmpd="sng" algn="ctr">
            <a:solidFill>
              <a:srgbClr val="000000"/>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18425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i="1" dirty="0" smtClean="0"/>
              <a:t>Sample of answers </a:t>
            </a:r>
            <a:r>
              <a:rPr lang="en-GB" b="1" i="1" dirty="0" smtClean="0"/>
              <a:t>to questions</a:t>
            </a:r>
            <a:endParaRPr lang="en-GB" b="1" i="1" dirty="0"/>
          </a:p>
        </p:txBody>
      </p:sp>
      <p:sp>
        <p:nvSpPr>
          <p:cNvPr id="4" name="Foliennummernplatzhalter 3"/>
          <p:cNvSpPr>
            <a:spLocks noGrp="1"/>
          </p:cNvSpPr>
          <p:nvPr>
            <p:ph type="sldNum" sz="quarter" idx="12"/>
          </p:nvPr>
        </p:nvSpPr>
        <p:spPr/>
        <p:txBody>
          <a:bodyPr/>
          <a:lstStyle/>
          <a:p>
            <a:pPr>
              <a:defRPr/>
            </a:pPr>
            <a:fld id="{8EF86687-BCEF-4555-A441-4DAADF8D100C}" type="slidenum">
              <a:rPr lang="de-DE" smtClean="0"/>
              <a:pPr>
                <a:defRPr/>
              </a:pPr>
              <a:t>16</a:t>
            </a:fld>
            <a:endParaRPr lang="de-DE"/>
          </a:p>
        </p:txBody>
      </p:sp>
      <p:sp>
        <p:nvSpPr>
          <p:cNvPr id="3" name="Rechteck 2"/>
          <p:cNvSpPr/>
          <p:nvPr/>
        </p:nvSpPr>
        <p:spPr>
          <a:xfrm>
            <a:off x="467544" y="1772816"/>
            <a:ext cx="8208912" cy="923330"/>
          </a:xfrm>
          <a:prstGeom prst="rect">
            <a:avLst/>
          </a:prstGeom>
        </p:spPr>
        <p:txBody>
          <a:bodyPr wrap="square">
            <a:spAutoFit/>
          </a:bodyPr>
          <a:lstStyle/>
          <a:p>
            <a:r>
              <a:rPr lang="en-US" b="1" i="1" dirty="0"/>
              <a:t>Does TRU fall under the regulations defined in the “CMP Annex”? </a:t>
            </a:r>
            <a:endParaRPr lang="en-US" b="1" i="1" dirty="0" smtClean="0"/>
          </a:p>
          <a:p>
            <a:r>
              <a:rPr lang="en-US" b="1" i="1" dirty="0" smtClean="0"/>
              <a:t>(</a:t>
            </a:r>
            <a:r>
              <a:rPr lang="en-US" b="1" i="1" dirty="0"/>
              <a:t>can it be surrendered, will mechanisms such as DA UIOLI, LT UIOLI etc. apply?) </a:t>
            </a:r>
            <a:endParaRPr lang="en-GB" b="1" dirty="0"/>
          </a:p>
        </p:txBody>
      </p:sp>
      <p:sp>
        <p:nvSpPr>
          <p:cNvPr id="5" name="Rechteck 4"/>
          <p:cNvSpPr/>
          <p:nvPr/>
        </p:nvSpPr>
        <p:spPr>
          <a:xfrm>
            <a:off x="467544" y="3355251"/>
            <a:ext cx="8064896" cy="646331"/>
          </a:xfrm>
          <a:prstGeom prst="rect">
            <a:avLst/>
          </a:prstGeom>
        </p:spPr>
        <p:txBody>
          <a:bodyPr wrap="square">
            <a:spAutoFit/>
          </a:bodyPr>
          <a:lstStyle/>
          <a:p>
            <a:pPr lvl="0"/>
            <a:r>
              <a:rPr lang="en-GB" dirty="0">
                <a:solidFill>
                  <a:srgbClr val="C00000"/>
                </a:solidFill>
              </a:rPr>
              <a:t>NO, the current design of TRU Option does not foresee the application of CMP Measures. </a:t>
            </a:r>
          </a:p>
        </p:txBody>
      </p:sp>
    </p:spTree>
    <p:extLst>
      <p:ext uri="{BB962C8B-B14F-4D97-AF65-F5344CB8AC3E}">
        <p14:creationId xmlns:p14="http://schemas.microsoft.com/office/powerpoint/2010/main" val="223282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i="1" dirty="0"/>
              <a:t>Sample of answers to questions</a:t>
            </a:r>
            <a:endParaRPr lang="en-GB" b="1" i="1" dirty="0"/>
          </a:p>
        </p:txBody>
      </p:sp>
      <p:sp>
        <p:nvSpPr>
          <p:cNvPr id="4" name="Foliennummernplatzhalter 3"/>
          <p:cNvSpPr>
            <a:spLocks noGrp="1"/>
          </p:cNvSpPr>
          <p:nvPr>
            <p:ph type="sldNum" sz="quarter" idx="12"/>
          </p:nvPr>
        </p:nvSpPr>
        <p:spPr/>
        <p:txBody>
          <a:bodyPr/>
          <a:lstStyle/>
          <a:p>
            <a:pPr>
              <a:defRPr/>
            </a:pPr>
            <a:fld id="{8EF86687-BCEF-4555-A441-4DAADF8D100C}" type="slidenum">
              <a:rPr lang="de-DE" smtClean="0"/>
              <a:pPr>
                <a:defRPr/>
              </a:pPr>
              <a:t>17</a:t>
            </a:fld>
            <a:endParaRPr lang="de-DE"/>
          </a:p>
        </p:txBody>
      </p:sp>
      <p:sp>
        <p:nvSpPr>
          <p:cNvPr id="3" name="Rechteck 2"/>
          <p:cNvSpPr/>
          <p:nvPr/>
        </p:nvSpPr>
        <p:spPr>
          <a:xfrm>
            <a:off x="395536" y="1772816"/>
            <a:ext cx="8352928" cy="646331"/>
          </a:xfrm>
          <a:prstGeom prst="rect">
            <a:avLst/>
          </a:prstGeom>
        </p:spPr>
        <p:txBody>
          <a:bodyPr wrap="square">
            <a:spAutoFit/>
          </a:bodyPr>
          <a:lstStyle/>
          <a:p>
            <a:r>
              <a:rPr lang="en-US" b="1" i="1" dirty="0"/>
              <a:t>What will be the contract duration (daily,..) of TRU at the SCPs? Product runtimes of TRU are missing. </a:t>
            </a:r>
            <a:endParaRPr lang="en-GB" b="1" dirty="0"/>
          </a:p>
        </p:txBody>
      </p:sp>
      <p:sp>
        <p:nvSpPr>
          <p:cNvPr id="5" name="Rechteck 4"/>
          <p:cNvSpPr/>
          <p:nvPr/>
        </p:nvSpPr>
        <p:spPr>
          <a:xfrm>
            <a:off x="495788" y="2996952"/>
            <a:ext cx="8352928" cy="1477328"/>
          </a:xfrm>
          <a:prstGeom prst="rect">
            <a:avLst/>
          </a:prstGeom>
        </p:spPr>
        <p:txBody>
          <a:bodyPr wrap="square">
            <a:spAutoFit/>
          </a:bodyPr>
          <a:lstStyle/>
          <a:p>
            <a:pPr lvl="0"/>
            <a:r>
              <a:rPr lang="en-GB" dirty="0">
                <a:solidFill>
                  <a:srgbClr val="C00000"/>
                </a:solidFill>
              </a:rPr>
              <a:t>It is planned to start the selling of </a:t>
            </a:r>
            <a:r>
              <a:rPr lang="en-GB" dirty="0" smtClean="0">
                <a:solidFill>
                  <a:srgbClr val="C00000"/>
                </a:solidFill>
              </a:rPr>
              <a:t>TRU </a:t>
            </a:r>
            <a:r>
              <a:rPr lang="en-GB" dirty="0">
                <a:solidFill>
                  <a:srgbClr val="C00000"/>
                </a:solidFill>
              </a:rPr>
              <a:t>Option with a </a:t>
            </a:r>
            <a:r>
              <a:rPr lang="en-GB" u="sng" dirty="0">
                <a:solidFill>
                  <a:srgbClr val="C00000"/>
                </a:solidFill>
              </a:rPr>
              <a:t>contractual validity of up to one year (pilot phase). </a:t>
            </a:r>
            <a:r>
              <a:rPr lang="en-GB" dirty="0">
                <a:solidFill>
                  <a:srgbClr val="C00000"/>
                </a:solidFill>
              </a:rPr>
              <a:t>Depending on the market demand shorter durations (e.g. quarters, months and days) are imaginable. </a:t>
            </a:r>
          </a:p>
          <a:p>
            <a:pPr lvl="0"/>
            <a:r>
              <a:rPr lang="en-GB" dirty="0">
                <a:solidFill>
                  <a:srgbClr val="C00000"/>
                </a:solidFill>
              </a:rPr>
              <a:t>Regardless of the validity duration, </a:t>
            </a:r>
            <a:r>
              <a:rPr lang="en-GB" dirty="0" smtClean="0">
                <a:solidFill>
                  <a:srgbClr val="C00000"/>
                </a:solidFill>
              </a:rPr>
              <a:t>TRU </a:t>
            </a:r>
            <a:r>
              <a:rPr lang="en-GB" dirty="0">
                <a:solidFill>
                  <a:srgbClr val="C00000"/>
                </a:solidFill>
              </a:rPr>
              <a:t>Option </a:t>
            </a:r>
            <a:r>
              <a:rPr lang="en-GB" u="sng" dirty="0">
                <a:solidFill>
                  <a:srgbClr val="C00000"/>
                </a:solidFill>
              </a:rPr>
              <a:t>can be attached to </a:t>
            </a:r>
            <a:r>
              <a:rPr lang="en-GB" dirty="0">
                <a:solidFill>
                  <a:srgbClr val="C00000"/>
                </a:solidFill>
              </a:rPr>
              <a:t>daily, monthly, quarterly and yearly Entry capacity rights.</a:t>
            </a:r>
          </a:p>
        </p:txBody>
      </p:sp>
    </p:spTree>
    <p:extLst>
      <p:ext uri="{BB962C8B-B14F-4D97-AF65-F5344CB8AC3E}">
        <p14:creationId xmlns:p14="http://schemas.microsoft.com/office/powerpoint/2010/main" val="1053521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i="1" dirty="0"/>
              <a:t>Sample of answers to questions</a:t>
            </a:r>
            <a:endParaRPr lang="en-GB" b="1" i="1" dirty="0"/>
          </a:p>
        </p:txBody>
      </p:sp>
      <p:sp>
        <p:nvSpPr>
          <p:cNvPr id="4" name="Foliennummernplatzhalter 3"/>
          <p:cNvSpPr>
            <a:spLocks noGrp="1"/>
          </p:cNvSpPr>
          <p:nvPr>
            <p:ph type="sldNum" sz="quarter" idx="12"/>
          </p:nvPr>
        </p:nvSpPr>
        <p:spPr/>
        <p:txBody>
          <a:bodyPr/>
          <a:lstStyle/>
          <a:p>
            <a:pPr>
              <a:defRPr/>
            </a:pPr>
            <a:fld id="{8EF86687-BCEF-4555-A441-4DAADF8D100C}" type="slidenum">
              <a:rPr lang="de-DE" smtClean="0"/>
              <a:pPr>
                <a:defRPr/>
              </a:pPr>
              <a:t>18</a:t>
            </a:fld>
            <a:endParaRPr lang="de-DE"/>
          </a:p>
        </p:txBody>
      </p:sp>
      <p:sp>
        <p:nvSpPr>
          <p:cNvPr id="3" name="Rechteck 2"/>
          <p:cNvSpPr/>
          <p:nvPr/>
        </p:nvSpPr>
        <p:spPr>
          <a:xfrm>
            <a:off x="467544" y="1691516"/>
            <a:ext cx="8280920" cy="369332"/>
          </a:xfrm>
          <a:prstGeom prst="rect">
            <a:avLst/>
          </a:prstGeom>
        </p:spPr>
        <p:txBody>
          <a:bodyPr wrap="square">
            <a:spAutoFit/>
          </a:bodyPr>
          <a:lstStyle/>
          <a:p>
            <a:r>
              <a:rPr lang="en-GB" b="1" dirty="0"/>
              <a:t> </a:t>
            </a:r>
            <a:r>
              <a:rPr lang="en-US" b="1" i="1" dirty="0" smtClean="0"/>
              <a:t>It </a:t>
            </a:r>
            <a:r>
              <a:rPr lang="en-US" b="1" i="1" dirty="0"/>
              <a:t>is unclear who exactly will offer TRU? </a:t>
            </a:r>
            <a:endParaRPr lang="en-GB" b="1" dirty="0"/>
          </a:p>
        </p:txBody>
      </p:sp>
      <p:sp>
        <p:nvSpPr>
          <p:cNvPr id="5" name="Rechteck 4"/>
          <p:cNvSpPr/>
          <p:nvPr/>
        </p:nvSpPr>
        <p:spPr>
          <a:xfrm>
            <a:off x="503548" y="3645024"/>
            <a:ext cx="8208912" cy="646331"/>
          </a:xfrm>
          <a:prstGeom prst="rect">
            <a:avLst/>
          </a:prstGeom>
        </p:spPr>
        <p:txBody>
          <a:bodyPr wrap="square">
            <a:spAutoFit/>
          </a:bodyPr>
          <a:lstStyle/>
          <a:p>
            <a:pPr lvl="0"/>
            <a:r>
              <a:rPr lang="en-GB" dirty="0">
                <a:solidFill>
                  <a:srgbClr val="C00000"/>
                </a:solidFill>
              </a:rPr>
              <a:t>GCA and N4G will offer </a:t>
            </a:r>
            <a:r>
              <a:rPr lang="en-GB" dirty="0" smtClean="0">
                <a:solidFill>
                  <a:srgbClr val="C00000"/>
                </a:solidFill>
              </a:rPr>
              <a:t>TRU </a:t>
            </a:r>
            <a:r>
              <a:rPr lang="en-GB" dirty="0">
                <a:solidFill>
                  <a:srgbClr val="C00000"/>
                </a:solidFill>
              </a:rPr>
              <a:t>Option to be attached to capacity at the Entry </a:t>
            </a:r>
            <a:r>
              <a:rPr lang="en-GB" dirty="0" smtClean="0">
                <a:solidFill>
                  <a:srgbClr val="C00000"/>
                </a:solidFill>
              </a:rPr>
              <a:t>Points of each market area.</a:t>
            </a:r>
            <a:endParaRPr lang="en-GB" dirty="0">
              <a:solidFill>
                <a:srgbClr val="C00000"/>
              </a:solidFill>
            </a:endParaRPr>
          </a:p>
        </p:txBody>
      </p:sp>
    </p:spTree>
    <p:extLst>
      <p:ext uri="{BB962C8B-B14F-4D97-AF65-F5344CB8AC3E}">
        <p14:creationId xmlns:p14="http://schemas.microsoft.com/office/powerpoint/2010/main" val="327761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i="1" dirty="0"/>
              <a:t>Sample of answers to questions</a:t>
            </a:r>
            <a:endParaRPr lang="en-GB" b="1" i="1" dirty="0"/>
          </a:p>
        </p:txBody>
      </p:sp>
      <p:sp>
        <p:nvSpPr>
          <p:cNvPr id="4" name="Foliennummernplatzhalter 3"/>
          <p:cNvSpPr>
            <a:spLocks noGrp="1"/>
          </p:cNvSpPr>
          <p:nvPr>
            <p:ph type="sldNum" sz="quarter" idx="12"/>
          </p:nvPr>
        </p:nvSpPr>
        <p:spPr/>
        <p:txBody>
          <a:bodyPr/>
          <a:lstStyle/>
          <a:p>
            <a:pPr>
              <a:defRPr/>
            </a:pPr>
            <a:fld id="{8EF86687-BCEF-4555-A441-4DAADF8D100C}" type="slidenum">
              <a:rPr lang="de-DE" smtClean="0"/>
              <a:pPr>
                <a:defRPr/>
              </a:pPr>
              <a:t>19</a:t>
            </a:fld>
            <a:endParaRPr lang="de-DE"/>
          </a:p>
        </p:txBody>
      </p:sp>
      <p:sp>
        <p:nvSpPr>
          <p:cNvPr id="3" name="Rechteck 2"/>
          <p:cNvSpPr/>
          <p:nvPr/>
        </p:nvSpPr>
        <p:spPr>
          <a:xfrm>
            <a:off x="467544" y="1772816"/>
            <a:ext cx="8280920" cy="646331"/>
          </a:xfrm>
          <a:prstGeom prst="rect">
            <a:avLst/>
          </a:prstGeom>
        </p:spPr>
        <p:txBody>
          <a:bodyPr wrap="square">
            <a:spAutoFit/>
          </a:bodyPr>
          <a:lstStyle/>
          <a:p>
            <a:r>
              <a:rPr lang="en-US" b="1" i="1" dirty="0"/>
              <a:t>Can TRU also be used in combination with TAG capacity (since TAG is not mentioned in the document)? </a:t>
            </a:r>
            <a:endParaRPr lang="en-GB" b="1" dirty="0"/>
          </a:p>
        </p:txBody>
      </p:sp>
      <p:sp>
        <p:nvSpPr>
          <p:cNvPr id="6" name="Rechteck 5"/>
          <p:cNvSpPr/>
          <p:nvPr/>
        </p:nvSpPr>
        <p:spPr>
          <a:xfrm>
            <a:off x="445662" y="3429000"/>
            <a:ext cx="7776864" cy="923330"/>
          </a:xfrm>
          <a:prstGeom prst="rect">
            <a:avLst/>
          </a:prstGeom>
        </p:spPr>
        <p:txBody>
          <a:bodyPr wrap="square">
            <a:spAutoFit/>
          </a:bodyPr>
          <a:lstStyle/>
          <a:p>
            <a:pPr lvl="0"/>
            <a:r>
              <a:rPr lang="en-GB" dirty="0">
                <a:solidFill>
                  <a:srgbClr val="C00000"/>
                </a:solidFill>
              </a:rPr>
              <a:t>For the time being </a:t>
            </a:r>
            <a:r>
              <a:rPr lang="en-GB" u="sng" dirty="0">
                <a:solidFill>
                  <a:srgbClr val="C00000"/>
                </a:solidFill>
              </a:rPr>
              <a:t>TAG GmbH does not plan to offer </a:t>
            </a:r>
            <a:r>
              <a:rPr lang="en-GB" dirty="0">
                <a:solidFill>
                  <a:srgbClr val="C00000"/>
                </a:solidFill>
              </a:rPr>
              <a:t>the TRU Option. However, the </a:t>
            </a:r>
            <a:r>
              <a:rPr lang="en-GB" u="sng" dirty="0">
                <a:solidFill>
                  <a:srgbClr val="C00000"/>
                </a:solidFill>
              </a:rPr>
              <a:t>TRU Option can also be used </a:t>
            </a:r>
            <a:r>
              <a:rPr lang="en-GB" dirty="0">
                <a:solidFill>
                  <a:srgbClr val="C00000"/>
                </a:solidFill>
              </a:rPr>
              <a:t>in connection with TAG GmbH Entry Capacities.</a:t>
            </a:r>
          </a:p>
        </p:txBody>
      </p:sp>
    </p:spTree>
    <p:extLst>
      <p:ext uri="{BB962C8B-B14F-4D97-AF65-F5344CB8AC3E}">
        <p14:creationId xmlns:p14="http://schemas.microsoft.com/office/powerpoint/2010/main" val="3335323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p:txBody>
          <a:bodyPr/>
          <a:lstStyle/>
          <a:p>
            <a:endParaRPr lang="de-AT" altLang="de-DE" dirty="0" smtClean="0"/>
          </a:p>
          <a:p>
            <a:r>
              <a:rPr lang="en-US" dirty="0" smtClean="0"/>
              <a:t>Market integration in the CEE countries</a:t>
            </a:r>
          </a:p>
          <a:p>
            <a:r>
              <a:rPr lang="en-US" dirty="0" smtClean="0"/>
              <a:t>Czech – Austrian trading region</a:t>
            </a:r>
            <a:endParaRPr lang="en-US" dirty="0"/>
          </a:p>
          <a:p>
            <a:endParaRPr lang="de-AT" altLang="de-DE" sz="600" dirty="0"/>
          </a:p>
          <a:p>
            <a:endParaRPr lang="de-AT" altLang="de-DE" sz="1400" dirty="0"/>
          </a:p>
          <a:p>
            <a:r>
              <a:rPr lang="de-DE" sz="1800" b="0" dirty="0" smtClean="0"/>
              <a:t>GRI SEE</a:t>
            </a:r>
            <a:r>
              <a:rPr lang="de-AT" altLang="de-DE" sz="1800" b="0" dirty="0" smtClean="0"/>
              <a:t>  </a:t>
            </a:r>
          </a:p>
          <a:p>
            <a:r>
              <a:rPr lang="de-AT" altLang="de-DE" sz="1800" b="0" dirty="0" smtClean="0"/>
              <a:t>08 </a:t>
            </a:r>
            <a:r>
              <a:rPr lang="de-AT" altLang="de-DE" sz="1800" b="0" dirty="0" err="1" smtClean="0"/>
              <a:t>July</a:t>
            </a:r>
            <a:r>
              <a:rPr lang="de-AT" altLang="de-DE" sz="1800" b="0" dirty="0" smtClean="0"/>
              <a:t> 2016, Budapest</a:t>
            </a:r>
          </a:p>
          <a:p>
            <a:endParaRPr lang="de-AT" altLang="de-DE" dirty="0"/>
          </a:p>
        </p:txBody>
      </p:sp>
    </p:spTree>
    <p:extLst>
      <p:ext uri="{BB962C8B-B14F-4D97-AF65-F5344CB8AC3E}">
        <p14:creationId xmlns:p14="http://schemas.microsoft.com/office/powerpoint/2010/main" val="29878327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i="1" dirty="0"/>
              <a:t>Sample of answers to questions</a:t>
            </a:r>
            <a:endParaRPr lang="en-GB" b="1" i="1" dirty="0"/>
          </a:p>
        </p:txBody>
      </p:sp>
      <p:sp>
        <p:nvSpPr>
          <p:cNvPr id="4" name="Foliennummernplatzhalter 3"/>
          <p:cNvSpPr>
            <a:spLocks noGrp="1"/>
          </p:cNvSpPr>
          <p:nvPr>
            <p:ph type="sldNum" sz="quarter" idx="12"/>
          </p:nvPr>
        </p:nvSpPr>
        <p:spPr/>
        <p:txBody>
          <a:bodyPr/>
          <a:lstStyle/>
          <a:p>
            <a:pPr>
              <a:defRPr/>
            </a:pPr>
            <a:fld id="{8EF86687-BCEF-4555-A441-4DAADF8D100C}" type="slidenum">
              <a:rPr lang="de-DE" smtClean="0"/>
              <a:pPr>
                <a:defRPr/>
              </a:pPr>
              <a:t>20</a:t>
            </a:fld>
            <a:endParaRPr lang="de-DE"/>
          </a:p>
        </p:txBody>
      </p:sp>
      <p:sp>
        <p:nvSpPr>
          <p:cNvPr id="3" name="Rechteck 2"/>
          <p:cNvSpPr/>
          <p:nvPr/>
        </p:nvSpPr>
        <p:spPr>
          <a:xfrm>
            <a:off x="395536" y="1772816"/>
            <a:ext cx="8280920" cy="1477328"/>
          </a:xfrm>
          <a:prstGeom prst="rect">
            <a:avLst/>
          </a:prstGeom>
        </p:spPr>
        <p:txBody>
          <a:bodyPr wrap="square">
            <a:spAutoFit/>
          </a:bodyPr>
          <a:lstStyle/>
          <a:p>
            <a:r>
              <a:rPr lang="en-US" b="1" i="1" dirty="0"/>
              <a:t>The document lacks a clarification as to which capacity rights enable to purchase and use TRU. </a:t>
            </a:r>
            <a:endParaRPr lang="en-US" b="1" i="1" dirty="0" smtClean="0"/>
          </a:p>
          <a:p>
            <a:r>
              <a:rPr lang="en-US" b="1" i="1" dirty="0" smtClean="0"/>
              <a:t>Is </a:t>
            </a:r>
            <a:r>
              <a:rPr lang="en-US" b="1" i="1" dirty="0"/>
              <a:t>a primary transportation contract needed, or is it sufficient to have capacity allocated at an entry point? (for instance </a:t>
            </a:r>
            <a:r>
              <a:rPr lang="en-US" b="1" i="1" u="sng" dirty="0"/>
              <a:t>usage rights </a:t>
            </a:r>
            <a:r>
              <a:rPr lang="en-US" b="1" i="1" dirty="0"/>
              <a:t>purchased on the secondary market) </a:t>
            </a:r>
            <a:endParaRPr lang="en-GB" b="1" dirty="0"/>
          </a:p>
        </p:txBody>
      </p:sp>
      <p:sp>
        <p:nvSpPr>
          <p:cNvPr id="5" name="Rechteck 4"/>
          <p:cNvSpPr/>
          <p:nvPr/>
        </p:nvSpPr>
        <p:spPr>
          <a:xfrm>
            <a:off x="395536" y="3596823"/>
            <a:ext cx="8280920" cy="1200329"/>
          </a:xfrm>
          <a:prstGeom prst="rect">
            <a:avLst/>
          </a:prstGeom>
        </p:spPr>
        <p:txBody>
          <a:bodyPr wrap="square">
            <a:spAutoFit/>
          </a:bodyPr>
          <a:lstStyle/>
          <a:p>
            <a:pPr lvl="0"/>
            <a:r>
              <a:rPr lang="en-GB" dirty="0">
                <a:solidFill>
                  <a:srgbClr val="C00000"/>
                </a:solidFill>
              </a:rPr>
              <a:t>For the right </a:t>
            </a:r>
            <a:r>
              <a:rPr lang="en-GB" b="1" dirty="0">
                <a:solidFill>
                  <a:srgbClr val="C00000"/>
                </a:solidFill>
              </a:rPr>
              <a:t>to book </a:t>
            </a:r>
            <a:r>
              <a:rPr lang="en-GB" b="1" dirty="0" smtClean="0">
                <a:solidFill>
                  <a:srgbClr val="C00000"/>
                </a:solidFill>
              </a:rPr>
              <a:t>TRU </a:t>
            </a:r>
            <a:r>
              <a:rPr lang="en-GB" dirty="0">
                <a:solidFill>
                  <a:srgbClr val="C00000"/>
                </a:solidFill>
              </a:rPr>
              <a:t>Option </a:t>
            </a:r>
            <a:r>
              <a:rPr lang="en-GB" u="sng" dirty="0">
                <a:solidFill>
                  <a:srgbClr val="C00000"/>
                </a:solidFill>
              </a:rPr>
              <a:t>no capacity rights are necessary</a:t>
            </a:r>
            <a:r>
              <a:rPr lang="en-GB" dirty="0">
                <a:solidFill>
                  <a:srgbClr val="C00000"/>
                </a:solidFill>
              </a:rPr>
              <a:t>. </a:t>
            </a:r>
            <a:endParaRPr lang="en-GB" dirty="0" smtClean="0">
              <a:solidFill>
                <a:srgbClr val="C00000"/>
              </a:solidFill>
            </a:endParaRPr>
          </a:p>
          <a:p>
            <a:pPr lvl="0"/>
            <a:r>
              <a:rPr lang="en-GB" dirty="0" smtClean="0">
                <a:solidFill>
                  <a:srgbClr val="C00000"/>
                </a:solidFill>
              </a:rPr>
              <a:t>For </a:t>
            </a:r>
            <a:r>
              <a:rPr lang="en-GB" dirty="0">
                <a:solidFill>
                  <a:srgbClr val="C00000"/>
                </a:solidFill>
              </a:rPr>
              <a:t>the usage of </a:t>
            </a:r>
            <a:r>
              <a:rPr lang="en-GB" dirty="0" smtClean="0">
                <a:solidFill>
                  <a:srgbClr val="C00000"/>
                </a:solidFill>
              </a:rPr>
              <a:t>TRU </a:t>
            </a:r>
            <a:r>
              <a:rPr lang="en-GB" dirty="0">
                <a:solidFill>
                  <a:srgbClr val="C00000"/>
                </a:solidFill>
              </a:rPr>
              <a:t>Option it is </a:t>
            </a:r>
            <a:r>
              <a:rPr lang="en-GB" u="sng" dirty="0">
                <a:solidFill>
                  <a:srgbClr val="C00000"/>
                </a:solidFill>
              </a:rPr>
              <a:t>sufficient that entry capacity rights are allocated to a balance group </a:t>
            </a:r>
            <a:r>
              <a:rPr lang="en-GB" dirty="0">
                <a:solidFill>
                  <a:srgbClr val="C00000"/>
                </a:solidFill>
              </a:rPr>
              <a:t>no matter if capacity has been booked on </a:t>
            </a:r>
            <a:r>
              <a:rPr lang="en-GB" u="sng" dirty="0">
                <a:solidFill>
                  <a:srgbClr val="C00000"/>
                </a:solidFill>
              </a:rPr>
              <a:t>primary or secondary markets</a:t>
            </a:r>
            <a:r>
              <a:rPr lang="en-GB" dirty="0">
                <a:solidFill>
                  <a:srgbClr val="C00000"/>
                </a:solidFill>
              </a:rPr>
              <a:t>.</a:t>
            </a:r>
          </a:p>
        </p:txBody>
      </p:sp>
    </p:spTree>
    <p:extLst>
      <p:ext uri="{BB962C8B-B14F-4D97-AF65-F5344CB8AC3E}">
        <p14:creationId xmlns:p14="http://schemas.microsoft.com/office/powerpoint/2010/main" val="666364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i="1" dirty="0"/>
              <a:t>Sample of answers to questions</a:t>
            </a:r>
            <a:endParaRPr lang="en-GB" b="1" i="1" dirty="0"/>
          </a:p>
        </p:txBody>
      </p:sp>
      <p:sp>
        <p:nvSpPr>
          <p:cNvPr id="4" name="Foliennummernplatzhalter 3"/>
          <p:cNvSpPr>
            <a:spLocks noGrp="1"/>
          </p:cNvSpPr>
          <p:nvPr>
            <p:ph type="sldNum" sz="quarter" idx="12"/>
          </p:nvPr>
        </p:nvSpPr>
        <p:spPr/>
        <p:txBody>
          <a:bodyPr/>
          <a:lstStyle/>
          <a:p>
            <a:pPr>
              <a:defRPr/>
            </a:pPr>
            <a:fld id="{8EF86687-BCEF-4555-A441-4DAADF8D100C}" type="slidenum">
              <a:rPr lang="de-DE" smtClean="0"/>
              <a:pPr>
                <a:defRPr/>
              </a:pPr>
              <a:t>21</a:t>
            </a:fld>
            <a:endParaRPr lang="de-DE"/>
          </a:p>
        </p:txBody>
      </p:sp>
      <p:sp>
        <p:nvSpPr>
          <p:cNvPr id="3" name="Rechteck 2"/>
          <p:cNvSpPr/>
          <p:nvPr/>
        </p:nvSpPr>
        <p:spPr>
          <a:xfrm>
            <a:off x="395536" y="1720840"/>
            <a:ext cx="8280920" cy="2308324"/>
          </a:xfrm>
          <a:prstGeom prst="rect">
            <a:avLst/>
          </a:prstGeom>
        </p:spPr>
        <p:txBody>
          <a:bodyPr wrap="square">
            <a:spAutoFit/>
          </a:bodyPr>
          <a:lstStyle/>
          <a:p>
            <a:r>
              <a:rPr lang="en-US" b="1" i="1" dirty="0"/>
              <a:t>The document does not at all specify whether TRU is a </a:t>
            </a:r>
            <a:r>
              <a:rPr lang="en-US" b="1" i="1" u="sng" dirty="0"/>
              <a:t>bi-directiona</a:t>
            </a:r>
            <a:r>
              <a:rPr lang="en-US" b="1" i="1" dirty="0"/>
              <a:t>l (AT&lt;-&gt;CZ) option, or whether </a:t>
            </a:r>
            <a:r>
              <a:rPr lang="en-US" b="1" i="1" u="sng" dirty="0"/>
              <a:t>two </a:t>
            </a:r>
            <a:r>
              <a:rPr lang="en-US" b="1" i="1" u="sng" dirty="0" err="1"/>
              <a:t>uni</a:t>
            </a:r>
            <a:r>
              <a:rPr lang="en-US" b="1" i="1" u="sng" dirty="0"/>
              <a:t>-directional options </a:t>
            </a:r>
            <a:r>
              <a:rPr lang="en-US" b="1" i="1" dirty="0"/>
              <a:t>(AT-&gt;CZ + CZ-&gt;AT) can be purchased</a:t>
            </a:r>
            <a:r>
              <a:rPr lang="en-US" b="1" i="1" dirty="0" smtClean="0"/>
              <a:t>.</a:t>
            </a:r>
          </a:p>
          <a:p>
            <a:r>
              <a:rPr lang="en-US" b="1" i="1" dirty="0" smtClean="0"/>
              <a:t>In </a:t>
            </a:r>
            <a:r>
              <a:rPr lang="en-US" b="1" i="1" dirty="0"/>
              <a:t>other words: Is it intended to sell two products, one to access the Austrian VTP via Czech Republic (“TRU AT”) and one to access the Czech VTP (“TRU CZ”) via Austria (consequently two TRU coins are offered), or is it intended to sell only one TRU coin to access the respective other country? </a:t>
            </a:r>
            <a:endParaRPr lang="en-GB" b="1" dirty="0"/>
          </a:p>
        </p:txBody>
      </p:sp>
      <p:sp>
        <p:nvSpPr>
          <p:cNvPr id="5" name="Rechteck 4"/>
          <p:cNvSpPr/>
          <p:nvPr/>
        </p:nvSpPr>
        <p:spPr>
          <a:xfrm>
            <a:off x="395536" y="4305870"/>
            <a:ext cx="8280920" cy="923330"/>
          </a:xfrm>
          <a:prstGeom prst="rect">
            <a:avLst/>
          </a:prstGeom>
        </p:spPr>
        <p:txBody>
          <a:bodyPr wrap="square">
            <a:spAutoFit/>
          </a:bodyPr>
          <a:lstStyle/>
          <a:p>
            <a:pPr lvl="0"/>
            <a:r>
              <a:rPr lang="en-GB" dirty="0">
                <a:solidFill>
                  <a:srgbClr val="C00000"/>
                </a:solidFill>
              </a:rPr>
              <a:t>It is planned to </a:t>
            </a:r>
            <a:r>
              <a:rPr lang="en-GB" dirty="0" smtClean="0">
                <a:solidFill>
                  <a:srgbClr val="C00000"/>
                </a:solidFill>
              </a:rPr>
              <a:t>offer </a:t>
            </a:r>
            <a:r>
              <a:rPr lang="en-GB" dirty="0">
                <a:solidFill>
                  <a:srgbClr val="C00000"/>
                </a:solidFill>
              </a:rPr>
              <a:t>TRU Option for </a:t>
            </a:r>
            <a:r>
              <a:rPr lang="en-GB" u="sng" dirty="0">
                <a:solidFill>
                  <a:srgbClr val="C00000"/>
                </a:solidFill>
              </a:rPr>
              <a:t>unidirectional use</a:t>
            </a:r>
            <a:r>
              <a:rPr lang="en-GB" dirty="0">
                <a:solidFill>
                  <a:srgbClr val="C00000"/>
                </a:solidFill>
              </a:rPr>
              <a:t>, in Austria by GCA for the use together with Austrian entry capacities and in the Czech Republic by N4G for Czech entry capacities. </a:t>
            </a:r>
          </a:p>
        </p:txBody>
      </p:sp>
    </p:spTree>
    <p:extLst>
      <p:ext uri="{BB962C8B-B14F-4D97-AF65-F5344CB8AC3E}">
        <p14:creationId xmlns:p14="http://schemas.microsoft.com/office/powerpoint/2010/main" val="305023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i="1" dirty="0"/>
              <a:t>Sample of answers to questions</a:t>
            </a:r>
            <a:endParaRPr lang="en-GB" b="1" i="1" dirty="0"/>
          </a:p>
        </p:txBody>
      </p:sp>
      <p:sp>
        <p:nvSpPr>
          <p:cNvPr id="4" name="Foliennummernplatzhalter 3"/>
          <p:cNvSpPr>
            <a:spLocks noGrp="1"/>
          </p:cNvSpPr>
          <p:nvPr>
            <p:ph type="sldNum" sz="quarter" idx="12"/>
          </p:nvPr>
        </p:nvSpPr>
        <p:spPr/>
        <p:txBody>
          <a:bodyPr/>
          <a:lstStyle/>
          <a:p>
            <a:pPr>
              <a:defRPr/>
            </a:pPr>
            <a:fld id="{8EF86687-BCEF-4555-A441-4DAADF8D100C}" type="slidenum">
              <a:rPr lang="de-DE" smtClean="0"/>
              <a:pPr>
                <a:defRPr/>
              </a:pPr>
              <a:t>22</a:t>
            </a:fld>
            <a:endParaRPr lang="de-DE"/>
          </a:p>
        </p:txBody>
      </p:sp>
      <p:sp>
        <p:nvSpPr>
          <p:cNvPr id="3" name="Rechteck 2"/>
          <p:cNvSpPr/>
          <p:nvPr/>
        </p:nvSpPr>
        <p:spPr>
          <a:xfrm>
            <a:off x="395536" y="1772816"/>
            <a:ext cx="8280920" cy="646331"/>
          </a:xfrm>
          <a:prstGeom prst="rect">
            <a:avLst/>
          </a:prstGeom>
        </p:spPr>
        <p:txBody>
          <a:bodyPr wrap="square">
            <a:spAutoFit/>
          </a:bodyPr>
          <a:lstStyle/>
          <a:p>
            <a:r>
              <a:rPr lang="en-US" b="1" i="1" dirty="0"/>
              <a:t>How much capacity will be offered as TRU? What will be the price of TRU (for each direction)?</a:t>
            </a:r>
            <a:endParaRPr lang="en-GB" b="1" dirty="0"/>
          </a:p>
        </p:txBody>
      </p:sp>
      <p:sp>
        <p:nvSpPr>
          <p:cNvPr id="5" name="Rechteck 4"/>
          <p:cNvSpPr/>
          <p:nvPr/>
        </p:nvSpPr>
        <p:spPr>
          <a:xfrm>
            <a:off x="467544" y="2996952"/>
            <a:ext cx="8208912" cy="2585323"/>
          </a:xfrm>
          <a:prstGeom prst="rect">
            <a:avLst/>
          </a:prstGeom>
        </p:spPr>
        <p:txBody>
          <a:bodyPr wrap="square">
            <a:spAutoFit/>
          </a:bodyPr>
          <a:lstStyle/>
          <a:p>
            <a:pPr lvl="0"/>
            <a:r>
              <a:rPr lang="en-US" u="sng" dirty="0">
                <a:solidFill>
                  <a:srgbClr val="C00000"/>
                </a:solidFill>
              </a:rPr>
              <a:t>TSOs are just discussing about the possible capacity offer</a:t>
            </a:r>
            <a:r>
              <a:rPr lang="en-US" dirty="0">
                <a:solidFill>
                  <a:srgbClr val="C00000"/>
                </a:solidFill>
              </a:rPr>
              <a:t>, so we cannot give an answer to this question at this point in time. As for any other auction on PRISMA, t</a:t>
            </a:r>
            <a:r>
              <a:rPr lang="en-GB" dirty="0">
                <a:solidFill>
                  <a:srgbClr val="C00000"/>
                </a:solidFill>
              </a:rPr>
              <a:t>he amount on offer as well as the applicable reserve price will be published well ahead of the auction, in line with current publication lead times.</a:t>
            </a:r>
          </a:p>
          <a:p>
            <a:r>
              <a:rPr lang="en-US" dirty="0">
                <a:solidFill>
                  <a:srgbClr val="C00000"/>
                </a:solidFill>
              </a:rPr>
              <a:t> </a:t>
            </a:r>
            <a:endParaRPr lang="en-GB" dirty="0">
              <a:solidFill>
                <a:srgbClr val="C00000"/>
              </a:solidFill>
            </a:endParaRPr>
          </a:p>
          <a:p>
            <a:pPr lvl="0"/>
            <a:r>
              <a:rPr lang="en-US" dirty="0">
                <a:solidFill>
                  <a:srgbClr val="C00000"/>
                </a:solidFill>
              </a:rPr>
              <a:t>E-Control is not able to give a binding information for </a:t>
            </a:r>
            <a:r>
              <a:rPr lang="en-US" u="sng" dirty="0">
                <a:solidFill>
                  <a:srgbClr val="C00000"/>
                </a:solidFill>
              </a:rPr>
              <a:t>the tariff that is applicable </a:t>
            </a:r>
            <a:r>
              <a:rPr lang="en-US" dirty="0">
                <a:solidFill>
                  <a:srgbClr val="C00000"/>
                </a:solidFill>
              </a:rPr>
              <a:t>in Austria as from 1 October 2017 (expected start of TRU). </a:t>
            </a:r>
            <a:r>
              <a:rPr lang="en-US" u="sng" dirty="0">
                <a:solidFill>
                  <a:srgbClr val="C00000"/>
                </a:solidFill>
              </a:rPr>
              <a:t>On 1 January 2017 </a:t>
            </a:r>
            <a:r>
              <a:rPr lang="en-US" dirty="0">
                <a:solidFill>
                  <a:srgbClr val="C00000"/>
                </a:solidFill>
              </a:rPr>
              <a:t>a new regulatory period will start in Austria and tariffs for that period will be published in Q4 2016.</a:t>
            </a:r>
            <a:endParaRPr lang="en-GB" dirty="0">
              <a:solidFill>
                <a:srgbClr val="C00000"/>
              </a:solidFill>
            </a:endParaRPr>
          </a:p>
        </p:txBody>
      </p:sp>
    </p:spTree>
    <p:extLst>
      <p:ext uri="{BB962C8B-B14F-4D97-AF65-F5344CB8AC3E}">
        <p14:creationId xmlns:p14="http://schemas.microsoft.com/office/powerpoint/2010/main" val="1050067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3586" name="Group 2"/>
          <p:cNvGrpSpPr>
            <a:grpSpLocks/>
          </p:cNvGrpSpPr>
          <p:nvPr/>
        </p:nvGrpSpPr>
        <p:grpSpPr bwMode="auto">
          <a:xfrm>
            <a:off x="957263" y="1555750"/>
            <a:ext cx="1130300" cy="4305300"/>
            <a:chOff x="-186" y="1040"/>
            <a:chExt cx="712" cy="2712"/>
          </a:xfrm>
        </p:grpSpPr>
        <p:grpSp>
          <p:nvGrpSpPr>
            <p:cNvPr id="323587" name="Group 3"/>
            <p:cNvGrpSpPr>
              <a:grpSpLocks/>
            </p:cNvGrpSpPr>
            <p:nvPr/>
          </p:nvGrpSpPr>
          <p:grpSpPr bwMode="auto">
            <a:xfrm>
              <a:off x="-186" y="1040"/>
              <a:ext cx="712" cy="2712"/>
              <a:chOff x="2708" y="1040"/>
              <a:chExt cx="2712" cy="2712"/>
            </a:xfrm>
          </p:grpSpPr>
          <p:sp>
            <p:nvSpPr>
              <p:cNvPr id="323588" name="Oval 4"/>
              <p:cNvSpPr>
                <a:spLocks noChangeArrowheads="1"/>
              </p:cNvSpPr>
              <p:nvPr/>
            </p:nvSpPr>
            <p:spPr bwMode="gray">
              <a:xfrm>
                <a:off x="2708" y="1040"/>
                <a:ext cx="2712" cy="2712"/>
              </a:xfrm>
              <a:prstGeom prst="ellipse">
                <a:avLst/>
              </a:prstGeom>
              <a:solidFill>
                <a:srgbClr val="494949"/>
              </a:solidFill>
              <a:ln w="9525">
                <a:noFill/>
                <a:round/>
                <a:headEnd/>
                <a:tailEnd/>
              </a:ln>
              <a:scene3d>
                <a:camera prst="legacyObliqueLeft"/>
                <a:lightRig rig="legacyFlat2" dir="t"/>
              </a:scene3d>
              <a:sp3d extrusionH="430200" prstMaterial="legacyPlastic">
                <a:bevelT w="13500" h="13500" prst="angle"/>
                <a:bevelB w="13500" h="13500" prst="angle"/>
                <a:extrusionClr>
                  <a:srgbClr val="494949"/>
                </a:extrusionClr>
              </a:sp3d>
            </p:spPr>
            <p:txBody>
              <a:bodyPr>
                <a:flatTx/>
              </a:bodyPr>
              <a:lstStyle/>
              <a:p>
                <a:endParaRPr lang="de-DE"/>
              </a:p>
            </p:txBody>
          </p:sp>
          <p:sp>
            <p:nvSpPr>
              <p:cNvPr id="323589" name="Oval 5"/>
              <p:cNvSpPr>
                <a:spLocks noChangeArrowheads="1"/>
              </p:cNvSpPr>
              <p:nvPr/>
            </p:nvSpPr>
            <p:spPr bwMode="gray">
              <a:xfrm>
                <a:off x="2744" y="1076"/>
                <a:ext cx="2640" cy="2640"/>
              </a:xfrm>
              <a:prstGeom prst="ellipse">
                <a:avLst/>
              </a:prstGeom>
              <a:solidFill>
                <a:srgbClr val="EAEAEA"/>
              </a:solidFill>
              <a:ln w="9525">
                <a:noFill/>
                <a:round/>
                <a:headEnd/>
                <a:tailEnd/>
              </a:ln>
            </p:spPr>
            <p:txBody>
              <a:bodyPr/>
              <a:lstStyle/>
              <a:p>
                <a:endParaRPr lang="de-DE"/>
              </a:p>
            </p:txBody>
          </p:sp>
          <p:sp>
            <p:nvSpPr>
              <p:cNvPr id="323590" name="Oval 6"/>
              <p:cNvSpPr>
                <a:spLocks noChangeArrowheads="1"/>
              </p:cNvSpPr>
              <p:nvPr/>
            </p:nvSpPr>
            <p:spPr bwMode="gray">
              <a:xfrm>
                <a:off x="2971" y="1303"/>
                <a:ext cx="2186" cy="2186"/>
              </a:xfrm>
              <a:prstGeom prst="ellipse">
                <a:avLst/>
              </a:prstGeom>
              <a:solidFill>
                <a:schemeClr val="tx1"/>
              </a:solidFill>
              <a:ln w="9525">
                <a:noFill/>
                <a:round/>
                <a:headEnd/>
                <a:tailEnd/>
              </a:ln>
            </p:spPr>
            <p:txBody>
              <a:bodyPr wrap="none" anchor="ctr"/>
              <a:lstStyle/>
              <a:p>
                <a:endParaRPr lang="de-DE"/>
              </a:p>
            </p:txBody>
          </p:sp>
          <p:sp>
            <p:nvSpPr>
              <p:cNvPr id="323591" name="Oval 7"/>
              <p:cNvSpPr>
                <a:spLocks noChangeArrowheads="1"/>
              </p:cNvSpPr>
              <p:nvPr/>
            </p:nvSpPr>
            <p:spPr bwMode="gray">
              <a:xfrm>
                <a:off x="3198" y="1530"/>
                <a:ext cx="1732" cy="1732"/>
              </a:xfrm>
              <a:prstGeom prst="ellipse">
                <a:avLst/>
              </a:prstGeom>
              <a:solidFill>
                <a:srgbClr val="EAEAEA"/>
              </a:solidFill>
              <a:ln w="9525">
                <a:noFill/>
                <a:round/>
                <a:headEnd/>
                <a:tailEnd/>
              </a:ln>
            </p:spPr>
            <p:txBody>
              <a:bodyPr/>
              <a:lstStyle/>
              <a:p>
                <a:endParaRPr lang="de-DE"/>
              </a:p>
            </p:txBody>
          </p:sp>
          <p:sp>
            <p:nvSpPr>
              <p:cNvPr id="323592" name="Oval 8"/>
              <p:cNvSpPr>
                <a:spLocks noChangeArrowheads="1"/>
              </p:cNvSpPr>
              <p:nvPr/>
            </p:nvSpPr>
            <p:spPr bwMode="gray">
              <a:xfrm>
                <a:off x="3420" y="1752"/>
                <a:ext cx="1286" cy="1288"/>
              </a:xfrm>
              <a:prstGeom prst="ellipse">
                <a:avLst/>
              </a:prstGeom>
              <a:solidFill>
                <a:srgbClr val="000000"/>
              </a:solidFill>
              <a:ln w="9525">
                <a:noFill/>
                <a:round/>
                <a:headEnd/>
                <a:tailEnd/>
              </a:ln>
            </p:spPr>
            <p:txBody>
              <a:bodyPr/>
              <a:lstStyle/>
              <a:p>
                <a:endParaRPr lang="de-DE"/>
              </a:p>
            </p:txBody>
          </p:sp>
          <p:sp>
            <p:nvSpPr>
              <p:cNvPr id="323593" name="Oval 9"/>
              <p:cNvSpPr>
                <a:spLocks noChangeArrowheads="1"/>
              </p:cNvSpPr>
              <p:nvPr/>
            </p:nvSpPr>
            <p:spPr bwMode="gray">
              <a:xfrm>
                <a:off x="3606" y="1936"/>
                <a:ext cx="920" cy="920"/>
              </a:xfrm>
              <a:prstGeom prst="ellipse">
                <a:avLst/>
              </a:prstGeom>
              <a:solidFill>
                <a:srgbClr val="EAEAEA"/>
              </a:solidFill>
              <a:ln w="9525">
                <a:noFill/>
                <a:round/>
                <a:headEnd/>
                <a:tailEnd/>
              </a:ln>
            </p:spPr>
            <p:txBody>
              <a:bodyPr/>
              <a:lstStyle/>
              <a:p>
                <a:endParaRPr lang="de-DE"/>
              </a:p>
            </p:txBody>
          </p:sp>
          <p:sp>
            <p:nvSpPr>
              <p:cNvPr id="323594" name="Oval 10"/>
              <p:cNvSpPr>
                <a:spLocks noChangeArrowheads="1"/>
              </p:cNvSpPr>
              <p:nvPr/>
            </p:nvSpPr>
            <p:spPr bwMode="gray">
              <a:xfrm>
                <a:off x="3787" y="2117"/>
                <a:ext cx="558" cy="558"/>
              </a:xfrm>
              <a:prstGeom prst="ellipse">
                <a:avLst/>
              </a:prstGeom>
              <a:solidFill>
                <a:schemeClr val="tx1"/>
              </a:solidFill>
              <a:ln w="9525">
                <a:noFill/>
                <a:round/>
                <a:headEnd/>
                <a:tailEnd/>
              </a:ln>
            </p:spPr>
            <p:txBody>
              <a:bodyPr/>
              <a:lstStyle/>
              <a:p>
                <a:endParaRPr lang="de-DE"/>
              </a:p>
            </p:txBody>
          </p:sp>
        </p:grpSp>
        <p:sp>
          <p:nvSpPr>
            <p:cNvPr id="323595" name="Oval 11"/>
            <p:cNvSpPr>
              <a:spLocks noChangeArrowheads="1"/>
            </p:cNvSpPr>
            <p:nvPr/>
          </p:nvSpPr>
          <p:spPr bwMode="gray">
            <a:xfrm>
              <a:off x="145" y="2263"/>
              <a:ext cx="51" cy="260"/>
            </a:xfrm>
            <a:prstGeom prst="ellipse">
              <a:avLst/>
            </a:prstGeom>
            <a:solidFill>
              <a:srgbClr val="FF0000"/>
            </a:solidFill>
            <a:ln w="9525">
              <a:noFill/>
              <a:round/>
              <a:headEnd/>
              <a:tailEnd/>
            </a:ln>
          </p:spPr>
          <p:txBody>
            <a:bodyPr/>
            <a:lstStyle/>
            <a:p>
              <a:endParaRPr lang="de-DE"/>
            </a:p>
          </p:txBody>
        </p:sp>
      </p:grpSp>
      <p:grpSp>
        <p:nvGrpSpPr>
          <p:cNvPr id="323596" name="Group 12"/>
          <p:cNvGrpSpPr>
            <a:grpSpLocks/>
          </p:cNvGrpSpPr>
          <p:nvPr/>
        </p:nvGrpSpPr>
        <p:grpSpPr bwMode="auto">
          <a:xfrm rot="5652378">
            <a:off x="2381251" y="2263775"/>
            <a:ext cx="815975" cy="2451100"/>
            <a:chOff x="712" y="1144"/>
            <a:chExt cx="551" cy="1654"/>
          </a:xfrm>
        </p:grpSpPr>
        <p:sp>
          <p:nvSpPr>
            <p:cNvPr id="323597" name="Freeform 13"/>
            <p:cNvSpPr>
              <a:spLocks/>
            </p:cNvSpPr>
            <p:nvPr/>
          </p:nvSpPr>
          <p:spPr bwMode="gray">
            <a:xfrm rot="259156">
              <a:off x="716" y="1144"/>
              <a:ext cx="547" cy="1421"/>
            </a:xfrm>
            <a:custGeom>
              <a:avLst/>
              <a:gdLst/>
              <a:ahLst/>
              <a:cxnLst>
                <a:cxn ang="0">
                  <a:pos x="379" y="911"/>
                </a:cxn>
                <a:cxn ang="0">
                  <a:pos x="337" y="749"/>
                </a:cxn>
                <a:cxn ang="0">
                  <a:pos x="328" y="727"/>
                </a:cxn>
                <a:cxn ang="0">
                  <a:pos x="215" y="358"/>
                </a:cxn>
                <a:cxn ang="0">
                  <a:pos x="215" y="357"/>
                </a:cxn>
                <a:cxn ang="0">
                  <a:pos x="264" y="193"/>
                </a:cxn>
                <a:cxn ang="0">
                  <a:pos x="277" y="116"/>
                </a:cxn>
                <a:cxn ang="0">
                  <a:pos x="187" y="11"/>
                </a:cxn>
                <a:cxn ang="0">
                  <a:pos x="145" y="59"/>
                </a:cxn>
                <a:cxn ang="0">
                  <a:pos x="138" y="33"/>
                </a:cxn>
                <a:cxn ang="0">
                  <a:pos x="124" y="74"/>
                </a:cxn>
                <a:cxn ang="0">
                  <a:pos x="82" y="12"/>
                </a:cxn>
                <a:cxn ang="0">
                  <a:pos x="75" y="57"/>
                </a:cxn>
                <a:cxn ang="0">
                  <a:pos x="42" y="50"/>
                </a:cxn>
                <a:cxn ang="0">
                  <a:pos x="11" y="111"/>
                </a:cxn>
                <a:cxn ang="0">
                  <a:pos x="11" y="204"/>
                </a:cxn>
                <a:cxn ang="0">
                  <a:pos x="173" y="371"/>
                </a:cxn>
                <a:cxn ang="0">
                  <a:pos x="249" y="751"/>
                </a:cxn>
                <a:cxn ang="0">
                  <a:pos x="250" y="770"/>
                </a:cxn>
                <a:cxn ang="0">
                  <a:pos x="290" y="939"/>
                </a:cxn>
                <a:cxn ang="0">
                  <a:pos x="310" y="984"/>
                </a:cxn>
                <a:cxn ang="0">
                  <a:pos x="379" y="971"/>
                </a:cxn>
                <a:cxn ang="0">
                  <a:pos x="379" y="911"/>
                </a:cxn>
              </a:cxnLst>
              <a:rect l="0" t="0" r="r" b="b"/>
              <a:pathLst>
                <a:path w="385" h="997">
                  <a:moveTo>
                    <a:pt x="379" y="911"/>
                  </a:moveTo>
                  <a:cubicBezTo>
                    <a:pt x="337" y="749"/>
                    <a:pt x="337" y="749"/>
                    <a:pt x="337" y="749"/>
                  </a:cubicBezTo>
                  <a:cubicBezTo>
                    <a:pt x="337" y="749"/>
                    <a:pt x="333" y="736"/>
                    <a:pt x="328" y="727"/>
                  </a:cubicBezTo>
                  <a:cubicBezTo>
                    <a:pt x="215" y="358"/>
                    <a:pt x="215" y="358"/>
                    <a:pt x="215" y="358"/>
                  </a:cubicBezTo>
                  <a:cubicBezTo>
                    <a:pt x="215" y="357"/>
                    <a:pt x="215" y="357"/>
                    <a:pt x="215" y="357"/>
                  </a:cubicBezTo>
                  <a:cubicBezTo>
                    <a:pt x="264" y="193"/>
                    <a:pt x="264" y="193"/>
                    <a:pt x="264" y="193"/>
                  </a:cubicBezTo>
                  <a:cubicBezTo>
                    <a:pt x="276" y="170"/>
                    <a:pt x="277" y="116"/>
                    <a:pt x="277" y="116"/>
                  </a:cubicBezTo>
                  <a:cubicBezTo>
                    <a:pt x="253" y="42"/>
                    <a:pt x="187" y="11"/>
                    <a:pt x="187" y="11"/>
                  </a:cubicBezTo>
                  <a:cubicBezTo>
                    <a:pt x="187" y="11"/>
                    <a:pt x="156" y="46"/>
                    <a:pt x="145" y="59"/>
                  </a:cubicBezTo>
                  <a:cubicBezTo>
                    <a:pt x="144" y="41"/>
                    <a:pt x="138" y="33"/>
                    <a:pt x="138" y="33"/>
                  </a:cubicBezTo>
                  <a:cubicBezTo>
                    <a:pt x="134" y="34"/>
                    <a:pt x="127" y="59"/>
                    <a:pt x="124" y="74"/>
                  </a:cubicBezTo>
                  <a:cubicBezTo>
                    <a:pt x="93" y="0"/>
                    <a:pt x="82" y="12"/>
                    <a:pt x="82" y="12"/>
                  </a:cubicBezTo>
                  <a:cubicBezTo>
                    <a:pt x="75" y="57"/>
                    <a:pt x="75" y="57"/>
                    <a:pt x="75" y="57"/>
                  </a:cubicBezTo>
                  <a:cubicBezTo>
                    <a:pt x="75" y="57"/>
                    <a:pt x="50" y="49"/>
                    <a:pt x="42" y="50"/>
                  </a:cubicBezTo>
                  <a:cubicBezTo>
                    <a:pt x="24" y="52"/>
                    <a:pt x="11" y="111"/>
                    <a:pt x="11" y="111"/>
                  </a:cubicBezTo>
                  <a:cubicBezTo>
                    <a:pt x="0" y="157"/>
                    <a:pt x="0" y="184"/>
                    <a:pt x="11" y="204"/>
                  </a:cubicBezTo>
                  <a:cubicBezTo>
                    <a:pt x="34" y="243"/>
                    <a:pt x="125" y="328"/>
                    <a:pt x="173" y="371"/>
                  </a:cubicBezTo>
                  <a:cubicBezTo>
                    <a:pt x="193" y="469"/>
                    <a:pt x="249" y="752"/>
                    <a:pt x="249" y="751"/>
                  </a:cubicBezTo>
                  <a:cubicBezTo>
                    <a:pt x="249" y="753"/>
                    <a:pt x="250" y="762"/>
                    <a:pt x="250" y="770"/>
                  </a:cubicBezTo>
                  <a:cubicBezTo>
                    <a:pt x="290" y="939"/>
                    <a:pt x="290" y="939"/>
                    <a:pt x="290" y="939"/>
                  </a:cubicBezTo>
                  <a:cubicBezTo>
                    <a:pt x="290" y="939"/>
                    <a:pt x="299" y="971"/>
                    <a:pt x="310" y="984"/>
                  </a:cubicBezTo>
                  <a:cubicBezTo>
                    <a:pt x="310" y="984"/>
                    <a:pt x="351" y="997"/>
                    <a:pt x="379" y="971"/>
                  </a:cubicBezTo>
                  <a:cubicBezTo>
                    <a:pt x="379" y="971"/>
                    <a:pt x="385" y="940"/>
                    <a:pt x="379" y="911"/>
                  </a:cubicBezTo>
                  <a:close/>
                </a:path>
              </a:pathLst>
            </a:custGeom>
            <a:gradFill rotWithShape="1">
              <a:gsLst>
                <a:gs pos="0">
                  <a:srgbClr val="4C7013">
                    <a:gamma/>
                    <a:shade val="46275"/>
                    <a:invGamma/>
                  </a:srgbClr>
                </a:gs>
                <a:gs pos="100000">
                  <a:srgbClr val="4C7013"/>
                </a:gs>
              </a:gsLst>
              <a:lin ang="18900000" scaled="1"/>
            </a:gradFill>
            <a:ln w="9525">
              <a:noFill/>
              <a:round/>
              <a:headEnd/>
              <a:tailEnd/>
            </a:ln>
          </p:spPr>
          <p:txBody>
            <a:bodyPr/>
            <a:lstStyle/>
            <a:p>
              <a:endParaRPr lang="de-DE"/>
            </a:p>
          </p:txBody>
        </p:sp>
        <p:sp>
          <p:nvSpPr>
            <p:cNvPr id="323598" name="Freeform 14"/>
            <p:cNvSpPr>
              <a:spLocks/>
            </p:cNvSpPr>
            <p:nvPr/>
          </p:nvSpPr>
          <p:spPr bwMode="gray">
            <a:xfrm rot="259156">
              <a:off x="924" y="1161"/>
              <a:ext cx="221" cy="555"/>
            </a:xfrm>
            <a:custGeom>
              <a:avLst/>
              <a:gdLst/>
              <a:ahLst/>
              <a:cxnLst>
                <a:cxn ang="0">
                  <a:pos x="0" y="64"/>
                </a:cxn>
                <a:cxn ang="0">
                  <a:pos x="79" y="387"/>
                </a:cxn>
                <a:cxn ang="0">
                  <a:pos x="102" y="315"/>
                </a:cxn>
                <a:cxn ang="0">
                  <a:pos x="145" y="170"/>
                </a:cxn>
                <a:cxn ang="0">
                  <a:pos x="153" y="106"/>
                </a:cxn>
                <a:cxn ang="0">
                  <a:pos x="63" y="1"/>
                </a:cxn>
                <a:cxn ang="0">
                  <a:pos x="0" y="64"/>
                </a:cxn>
              </a:cxnLst>
              <a:rect l="0" t="0" r="r" b="b"/>
              <a:pathLst>
                <a:path w="156" h="389">
                  <a:moveTo>
                    <a:pt x="0" y="64"/>
                  </a:moveTo>
                  <a:cubicBezTo>
                    <a:pt x="0" y="64"/>
                    <a:pt x="66" y="329"/>
                    <a:pt x="79" y="387"/>
                  </a:cubicBezTo>
                  <a:cubicBezTo>
                    <a:pt x="79" y="389"/>
                    <a:pt x="101" y="320"/>
                    <a:pt x="102" y="315"/>
                  </a:cubicBezTo>
                  <a:cubicBezTo>
                    <a:pt x="118" y="266"/>
                    <a:pt x="145" y="170"/>
                    <a:pt x="145" y="170"/>
                  </a:cubicBezTo>
                  <a:cubicBezTo>
                    <a:pt x="145" y="170"/>
                    <a:pt x="156" y="134"/>
                    <a:pt x="153" y="106"/>
                  </a:cubicBezTo>
                  <a:cubicBezTo>
                    <a:pt x="149" y="72"/>
                    <a:pt x="91" y="0"/>
                    <a:pt x="63" y="1"/>
                  </a:cubicBezTo>
                  <a:cubicBezTo>
                    <a:pt x="39" y="2"/>
                    <a:pt x="0" y="64"/>
                    <a:pt x="0" y="64"/>
                  </a:cubicBezTo>
                  <a:close/>
                </a:path>
              </a:pathLst>
            </a:custGeom>
            <a:gradFill rotWithShape="1">
              <a:gsLst>
                <a:gs pos="0">
                  <a:srgbClr val="6B9B1A">
                    <a:gamma/>
                    <a:shade val="46275"/>
                    <a:invGamma/>
                  </a:srgbClr>
                </a:gs>
                <a:gs pos="100000">
                  <a:srgbClr val="6B9B1A"/>
                </a:gs>
              </a:gsLst>
              <a:lin ang="18900000" scaled="1"/>
            </a:gradFill>
            <a:ln w="9525">
              <a:noFill/>
              <a:round/>
              <a:headEnd/>
              <a:tailEnd/>
            </a:ln>
          </p:spPr>
          <p:txBody>
            <a:bodyPr/>
            <a:lstStyle/>
            <a:p>
              <a:endParaRPr lang="de-DE"/>
            </a:p>
          </p:txBody>
        </p:sp>
        <p:sp>
          <p:nvSpPr>
            <p:cNvPr id="323599" name="Freeform 15"/>
            <p:cNvSpPr>
              <a:spLocks/>
            </p:cNvSpPr>
            <p:nvPr/>
          </p:nvSpPr>
          <p:spPr bwMode="gray">
            <a:xfrm rot="259156">
              <a:off x="712" y="1209"/>
              <a:ext cx="430" cy="1027"/>
            </a:xfrm>
            <a:custGeom>
              <a:avLst/>
              <a:gdLst/>
              <a:ahLst/>
              <a:cxnLst>
                <a:cxn ang="0">
                  <a:pos x="259" y="721"/>
                </a:cxn>
                <a:cxn ang="0">
                  <a:pos x="302" y="710"/>
                </a:cxn>
                <a:cxn ang="0">
                  <a:pos x="203" y="315"/>
                </a:cxn>
                <a:cxn ang="0">
                  <a:pos x="126" y="28"/>
                </a:cxn>
                <a:cxn ang="0">
                  <a:pos x="51" y="1"/>
                </a:cxn>
                <a:cxn ang="0">
                  <a:pos x="23" y="49"/>
                </a:cxn>
                <a:cxn ang="0">
                  <a:pos x="20" y="155"/>
                </a:cxn>
                <a:cxn ang="0">
                  <a:pos x="80" y="225"/>
                </a:cxn>
                <a:cxn ang="0">
                  <a:pos x="182" y="322"/>
                </a:cxn>
                <a:cxn ang="0">
                  <a:pos x="258" y="700"/>
                </a:cxn>
                <a:cxn ang="0">
                  <a:pos x="259" y="721"/>
                </a:cxn>
              </a:cxnLst>
              <a:rect l="0" t="0" r="r" b="b"/>
              <a:pathLst>
                <a:path w="302" h="721">
                  <a:moveTo>
                    <a:pt x="259" y="721"/>
                  </a:moveTo>
                  <a:cubicBezTo>
                    <a:pt x="302" y="710"/>
                    <a:pt x="302" y="710"/>
                    <a:pt x="302" y="710"/>
                  </a:cubicBezTo>
                  <a:cubicBezTo>
                    <a:pt x="203" y="315"/>
                    <a:pt x="203" y="315"/>
                    <a:pt x="203" y="315"/>
                  </a:cubicBezTo>
                  <a:cubicBezTo>
                    <a:pt x="126" y="28"/>
                    <a:pt x="126" y="28"/>
                    <a:pt x="126" y="28"/>
                  </a:cubicBezTo>
                  <a:cubicBezTo>
                    <a:pt x="126" y="28"/>
                    <a:pt x="82" y="0"/>
                    <a:pt x="51" y="1"/>
                  </a:cubicBezTo>
                  <a:cubicBezTo>
                    <a:pt x="51" y="1"/>
                    <a:pt x="37" y="1"/>
                    <a:pt x="23" y="49"/>
                  </a:cubicBezTo>
                  <a:cubicBezTo>
                    <a:pt x="23" y="49"/>
                    <a:pt x="0" y="120"/>
                    <a:pt x="20" y="155"/>
                  </a:cubicBezTo>
                  <a:cubicBezTo>
                    <a:pt x="40" y="189"/>
                    <a:pt x="80" y="225"/>
                    <a:pt x="80" y="225"/>
                  </a:cubicBezTo>
                  <a:cubicBezTo>
                    <a:pt x="80" y="225"/>
                    <a:pt x="157" y="302"/>
                    <a:pt x="182" y="322"/>
                  </a:cubicBezTo>
                  <a:cubicBezTo>
                    <a:pt x="182" y="322"/>
                    <a:pt x="239" y="605"/>
                    <a:pt x="258" y="700"/>
                  </a:cubicBezTo>
                  <a:cubicBezTo>
                    <a:pt x="259" y="705"/>
                    <a:pt x="259" y="718"/>
                    <a:pt x="259" y="721"/>
                  </a:cubicBezTo>
                </a:path>
              </a:pathLst>
            </a:custGeom>
            <a:gradFill rotWithShape="1">
              <a:gsLst>
                <a:gs pos="0">
                  <a:srgbClr val="6B9B1A"/>
                </a:gs>
                <a:gs pos="100000">
                  <a:srgbClr val="6B9B1A">
                    <a:gamma/>
                    <a:shade val="46275"/>
                    <a:invGamma/>
                  </a:srgbClr>
                </a:gs>
              </a:gsLst>
              <a:lin ang="0" scaled="1"/>
            </a:gradFill>
            <a:ln w="9525">
              <a:noFill/>
              <a:round/>
              <a:headEnd/>
              <a:tailEnd/>
            </a:ln>
          </p:spPr>
          <p:txBody>
            <a:bodyPr/>
            <a:lstStyle/>
            <a:p>
              <a:endParaRPr lang="de-DE"/>
            </a:p>
          </p:txBody>
        </p:sp>
        <p:sp>
          <p:nvSpPr>
            <p:cNvPr id="323600" name="Freeform 16"/>
            <p:cNvSpPr>
              <a:spLocks/>
            </p:cNvSpPr>
            <p:nvPr/>
          </p:nvSpPr>
          <p:spPr bwMode="gray">
            <a:xfrm rot="259156">
              <a:off x="824" y="1149"/>
              <a:ext cx="212" cy="555"/>
            </a:xfrm>
            <a:custGeom>
              <a:avLst/>
              <a:gdLst/>
              <a:ahLst/>
              <a:cxnLst>
                <a:cxn ang="0">
                  <a:pos x="70" y="67"/>
                </a:cxn>
                <a:cxn ang="0">
                  <a:pos x="28" y="5"/>
                </a:cxn>
                <a:cxn ang="0">
                  <a:pos x="8" y="147"/>
                </a:cxn>
                <a:cxn ang="0">
                  <a:pos x="113" y="333"/>
                </a:cxn>
                <a:cxn ang="0">
                  <a:pos x="149" y="390"/>
                </a:cxn>
                <a:cxn ang="0">
                  <a:pos x="145" y="375"/>
                </a:cxn>
                <a:cxn ang="0">
                  <a:pos x="70" y="67"/>
                </a:cxn>
              </a:cxnLst>
              <a:rect l="0" t="0" r="r" b="b"/>
              <a:pathLst>
                <a:path w="149" h="390">
                  <a:moveTo>
                    <a:pt x="70" y="67"/>
                  </a:moveTo>
                  <a:cubicBezTo>
                    <a:pt x="70" y="67"/>
                    <a:pt x="43" y="0"/>
                    <a:pt x="28" y="5"/>
                  </a:cubicBezTo>
                  <a:cubicBezTo>
                    <a:pt x="14" y="10"/>
                    <a:pt x="0" y="112"/>
                    <a:pt x="8" y="147"/>
                  </a:cubicBezTo>
                  <a:cubicBezTo>
                    <a:pt x="21" y="199"/>
                    <a:pt x="113" y="333"/>
                    <a:pt x="113" y="333"/>
                  </a:cubicBezTo>
                  <a:cubicBezTo>
                    <a:pt x="149" y="390"/>
                    <a:pt x="149" y="390"/>
                    <a:pt x="149" y="390"/>
                  </a:cubicBezTo>
                  <a:cubicBezTo>
                    <a:pt x="145" y="375"/>
                    <a:pt x="145" y="375"/>
                    <a:pt x="145" y="375"/>
                  </a:cubicBezTo>
                  <a:lnTo>
                    <a:pt x="70" y="67"/>
                  </a:lnTo>
                  <a:close/>
                </a:path>
              </a:pathLst>
            </a:custGeom>
            <a:gradFill rotWithShape="1">
              <a:gsLst>
                <a:gs pos="0">
                  <a:srgbClr val="4C7013"/>
                </a:gs>
                <a:gs pos="100000">
                  <a:srgbClr val="4C7013">
                    <a:gamma/>
                    <a:shade val="46275"/>
                    <a:invGamma/>
                  </a:srgbClr>
                </a:gs>
              </a:gsLst>
              <a:lin ang="18900000" scaled="1"/>
            </a:gradFill>
            <a:ln w="9525">
              <a:noFill/>
              <a:round/>
              <a:headEnd/>
              <a:tailEnd/>
            </a:ln>
          </p:spPr>
          <p:txBody>
            <a:bodyPr/>
            <a:lstStyle/>
            <a:p>
              <a:endParaRPr lang="de-DE"/>
            </a:p>
          </p:txBody>
        </p:sp>
        <p:sp>
          <p:nvSpPr>
            <p:cNvPr id="323601" name="Freeform 17"/>
            <p:cNvSpPr>
              <a:spLocks/>
            </p:cNvSpPr>
            <p:nvPr/>
          </p:nvSpPr>
          <p:spPr bwMode="gray">
            <a:xfrm rot="259156">
              <a:off x="1203" y="2546"/>
              <a:ext cx="0" cy="1"/>
            </a:xfrm>
            <a:custGeom>
              <a:avLst/>
              <a:gdLst/>
              <a:ahLst/>
              <a:cxnLst>
                <a:cxn ang="0">
                  <a:pos x="0" y="1"/>
                </a:cxn>
                <a:cxn ang="0">
                  <a:pos x="0" y="0"/>
                </a:cxn>
                <a:cxn ang="0">
                  <a:pos x="0" y="1"/>
                </a:cxn>
                <a:cxn ang="0">
                  <a:pos x="0" y="1"/>
                </a:cxn>
              </a:cxnLst>
              <a:rect l="0" t="0" r="r" b="b"/>
              <a:pathLst>
                <a:path h="1">
                  <a:moveTo>
                    <a:pt x="0" y="1"/>
                  </a:moveTo>
                  <a:cubicBezTo>
                    <a:pt x="0" y="1"/>
                    <a:pt x="0" y="1"/>
                    <a:pt x="0" y="0"/>
                  </a:cubicBezTo>
                  <a:cubicBezTo>
                    <a:pt x="0" y="0"/>
                    <a:pt x="0" y="1"/>
                    <a:pt x="0" y="1"/>
                  </a:cubicBezTo>
                  <a:cubicBezTo>
                    <a:pt x="0" y="1"/>
                    <a:pt x="0" y="1"/>
                    <a:pt x="0" y="1"/>
                  </a:cubicBezTo>
                  <a:close/>
                </a:path>
              </a:pathLst>
            </a:custGeom>
            <a:solidFill>
              <a:srgbClr val="F7C800"/>
            </a:solidFill>
            <a:ln w="9525">
              <a:noFill/>
              <a:round/>
              <a:headEnd/>
              <a:tailEnd/>
            </a:ln>
          </p:spPr>
          <p:txBody>
            <a:bodyPr/>
            <a:lstStyle/>
            <a:p>
              <a:endParaRPr lang="de-DE"/>
            </a:p>
          </p:txBody>
        </p:sp>
        <p:sp>
          <p:nvSpPr>
            <p:cNvPr id="323602" name="Freeform 18"/>
            <p:cNvSpPr>
              <a:spLocks/>
            </p:cNvSpPr>
            <p:nvPr/>
          </p:nvSpPr>
          <p:spPr bwMode="gray">
            <a:xfrm rot="259156">
              <a:off x="1029" y="2190"/>
              <a:ext cx="195" cy="369"/>
            </a:xfrm>
            <a:custGeom>
              <a:avLst/>
              <a:gdLst/>
              <a:ahLst/>
              <a:cxnLst>
                <a:cxn ang="0">
                  <a:pos x="96" y="241"/>
                </a:cxn>
                <a:cxn ang="0">
                  <a:pos x="131" y="242"/>
                </a:cxn>
                <a:cxn ang="0">
                  <a:pos x="131" y="243"/>
                </a:cxn>
                <a:cxn ang="0">
                  <a:pos x="131" y="185"/>
                </a:cxn>
                <a:cxn ang="0">
                  <a:pos x="90" y="26"/>
                </a:cxn>
                <a:cxn ang="0">
                  <a:pos x="83" y="6"/>
                </a:cxn>
                <a:cxn ang="0">
                  <a:pos x="83" y="6"/>
                </a:cxn>
                <a:cxn ang="0">
                  <a:pos x="82" y="5"/>
                </a:cxn>
                <a:cxn ang="0">
                  <a:pos x="82" y="4"/>
                </a:cxn>
                <a:cxn ang="0">
                  <a:pos x="41" y="5"/>
                </a:cxn>
                <a:cxn ang="0">
                  <a:pos x="1" y="23"/>
                </a:cxn>
                <a:cxn ang="0">
                  <a:pos x="1" y="25"/>
                </a:cxn>
                <a:cxn ang="0">
                  <a:pos x="2" y="44"/>
                </a:cxn>
                <a:cxn ang="0">
                  <a:pos x="42" y="213"/>
                </a:cxn>
                <a:cxn ang="0">
                  <a:pos x="62" y="258"/>
                </a:cxn>
                <a:cxn ang="0">
                  <a:pos x="62" y="258"/>
                </a:cxn>
                <a:cxn ang="0">
                  <a:pos x="62" y="257"/>
                </a:cxn>
                <a:cxn ang="0">
                  <a:pos x="96" y="241"/>
                </a:cxn>
              </a:cxnLst>
              <a:rect l="0" t="0" r="r" b="b"/>
              <a:pathLst>
                <a:path w="137" h="258">
                  <a:moveTo>
                    <a:pt x="96" y="241"/>
                  </a:moveTo>
                  <a:cubicBezTo>
                    <a:pt x="114" y="237"/>
                    <a:pt x="130" y="237"/>
                    <a:pt x="131" y="242"/>
                  </a:cubicBezTo>
                  <a:cubicBezTo>
                    <a:pt x="131" y="242"/>
                    <a:pt x="131" y="242"/>
                    <a:pt x="131" y="243"/>
                  </a:cubicBezTo>
                  <a:cubicBezTo>
                    <a:pt x="132" y="235"/>
                    <a:pt x="137" y="207"/>
                    <a:pt x="131" y="185"/>
                  </a:cubicBezTo>
                  <a:cubicBezTo>
                    <a:pt x="90" y="26"/>
                    <a:pt x="90" y="26"/>
                    <a:pt x="90" y="26"/>
                  </a:cubicBezTo>
                  <a:cubicBezTo>
                    <a:pt x="90" y="26"/>
                    <a:pt x="87" y="16"/>
                    <a:pt x="83" y="6"/>
                  </a:cubicBezTo>
                  <a:cubicBezTo>
                    <a:pt x="83" y="6"/>
                    <a:pt x="83" y="6"/>
                    <a:pt x="83" y="6"/>
                  </a:cubicBezTo>
                  <a:cubicBezTo>
                    <a:pt x="82" y="5"/>
                    <a:pt x="82" y="5"/>
                    <a:pt x="82" y="5"/>
                  </a:cubicBezTo>
                  <a:cubicBezTo>
                    <a:pt x="82" y="4"/>
                    <a:pt x="82" y="4"/>
                    <a:pt x="82" y="4"/>
                  </a:cubicBezTo>
                  <a:cubicBezTo>
                    <a:pt x="78" y="0"/>
                    <a:pt x="61" y="0"/>
                    <a:pt x="41" y="5"/>
                  </a:cubicBezTo>
                  <a:cubicBezTo>
                    <a:pt x="19" y="10"/>
                    <a:pt x="0" y="17"/>
                    <a:pt x="1" y="23"/>
                  </a:cubicBezTo>
                  <a:cubicBezTo>
                    <a:pt x="1" y="24"/>
                    <a:pt x="1" y="25"/>
                    <a:pt x="1" y="25"/>
                  </a:cubicBezTo>
                  <a:cubicBezTo>
                    <a:pt x="1" y="27"/>
                    <a:pt x="2" y="44"/>
                    <a:pt x="2" y="44"/>
                  </a:cubicBezTo>
                  <a:cubicBezTo>
                    <a:pt x="42" y="213"/>
                    <a:pt x="42" y="213"/>
                    <a:pt x="42" y="213"/>
                  </a:cubicBezTo>
                  <a:cubicBezTo>
                    <a:pt x="42" y="213"/>
                    <a:pt x="54" y="253"/>
                    <a:pt x="62" y="258"/>
                  </a:cubicBezTo>
                  <a:cubicBezTo>
                    <a:pt x="62" y="258"/>
                    <a:pt x="62" y="258"/>
                    <a:pt x="62" y="258"/>
                  </a:cubicBezTo>
                  <a:cubicBezTo>
                    <a:pt x="62" y="258"/>
                    <a:pt x="62" y="257"/>
                    <a:pt x="62" y="257"/>
                  </a:cubicBezTo>
                  <a:cubicBezTo>
                    <a:pt x="60" y="252"/>
                    <a:pt x="77" y="246"/>
                    <a:pt x="96" y="241"/>
                  </a:cubicBezTo>
                  <a:close/>
                </a:path>
              </a:pathLst>
            </a:custGeom>
            <a:gradFill rotWithShape="1">
              <a:gsLst>
                <a:gs pos="0">
                  <a:srgbClr val="808080">
                    <a:gamma/>
                    <a:tint val="18039"/>
                    <a:invGamma/>
                  </a:srgbClr>
                </a:gs>
                <a:gs pos="100000">
                  <a:srgbClr val="808080"/>
                </a:gs>
              </a:gsLst>
              <a:lin ang="0" scaled="1"/>
            </a:gradFill>
            <a:ln w="9525">
              <a:noFill/>
              <a:round/>
              <a:headEnd/>
              <a:tailEnd/>
            </a:ln>
          </p:spPr>
          <p:txBody>
            <a:bodyPr/>
            <a:lstStyle/>
            <a:p>
              <a:endParaRPr lang="de-DE"/>
            </a:p>
          </p:txBody>
        </p:sp>
        <p:sp>
          <p:nvSpPr>
            <p:cNvPr id="323603" name="Freeform 19"/>
            <p:cNvSpPr>
              <a:spLocks/>
            </p:cNvSpPr>
            <p:nvPr/>
          </p:nvSpPr>
          <p:spPr bwMode="gray">
            <a:xfrm rot="259156">
              <a:off x="1102" y="2531"/>
              <a:ext cx="101" cy="40"/>
            </a:xfrm>
            <a:custGeom>
              <a:avLst/>
              <a:gdLst/>
              <a:ahLst/>
              <a:cxnLst>
                <a:cxn ang="0">
                  <a:pos x="47" y="12"/>
                </a:cxn>
                <a:cxn ang="0">
                  <a:pos x="49" y="21"/>
                </a:cxn>
                <a:cxn ang="0">
                  <a:pos x="71" y="8"/>
                </a:cxn>
                <a:cxn ang="0">
                  <a:pos x="71" y="7"/>
                </a:cxn>
                <a:cxn ang="0">
                  <a:pos x="71" y="6"/>
                </a:cxn>
                <a:cxn ang="0">
                  <a:pos x="71" y="5"/>
                </a:cxn>
                <a:cxn ang="0">
                  <a:pos x="36" y="4"/>
                </a:cxn>
                <a:cxn ang="0">
                  <a:pos x="2" y="20"/>
                </a:cxn>
                <a:cxn ang="0">
                  <a:pos x="2" y="21"/>
                </a:cxn>
                <a:cxn ang="0">
                  <a:pos x="32" y="25"/>
                </a:cxn>
                <a:cxn ang="0">
                  <a:pos x="30" y="17"/>
                </a:cxn>
                <a:cxn ang="0">
                  <a:pos x="47" y="12"/>
                </a:cxn>
              </a:cxnLst>
              <a:rect l="0" t="0" r="r" b="b"/>
              <a:pathLst>
                <a:path w="71" h="27">
                  <a:moveTo>
                    <a:pt x="47" y="12"/>
                  </a:moveTo>
                  <a:cubicBezTo>
                    <a:pt x="49" y="21"/>
                    <a:pt x="49" y="21"/>
                    <a:pt x="49" y="21"/>
                  </a:cubicBezTo>
                  <a:cubicBezTo>
                    <a:pt x="60" y="17"/>
                    <a:pt x="69" y="12"/>
                    <a:pt x="71" y="8"/>
                  </a:cubicBezTo>
                  <a:cubicBezTo>
                    <a:pt x="71" y="8"/>
                    <a:pt x="71" y="7"/>
                    <a:pt x="71" y="7"/>
                  </a:cubicBezTo>
                  <a:cubicBezTo>
                    <a:pt x="71" y="7"/>
                    <a:pt x="71" y="6"/>
                    <a:pt x="71" y="6"/>
                  </a:cubicBezTo>
                  <a:cubicBezTo>
                    <a:pt x="71" y="5"/>
                    <a:pt x="71" y="5"/>
                    <a:pt x="71" y="5"/>
                  </a:cubicBezTo>
                  <a:cubicBezTo>
                    <a:pt x="70" y="0"/>
                    <a:pt x="54" y="0"/>
                    <a:pt x="36" y="4"/>
                  </a:cubicBezTo>
                  <a:cubicBezTo>
                    <a:pt x="17" y="9"/>
                    <a:pt x="0" y="15"/>
                    <a:pt x="2" y="20"/>
                  </a:cubicBezTo>
                  <a:cubicBezTo>
                    <a:pt x="2" y="20"/>
                    <a:pt x="2" y="21"/>
                    <a:pt x="2" y="21"/>
                  </a:cubicBezTo>
                  <a:cubicBezTo>
                    <a:pt x="5" y="25"/>
                    <a:pt x="18" y="27"/>
                    <a:pt x="32" y="25"/>
                  </a:cubicBezTo>
                  <a:cubicBezTo>
                    <a:pt x="30" y="17"/>
                    <a:pt x="30" y="17"/>
                    <a:pt x="30" y="17"/>
                  </a:cubicBezTo>
                  <a:cubicBezTo>
                    <a:pt x="36" y="13"/>
                    <a:pt x="47" y="12"/>
                    <a:pt x="47" y="12"/>
                  </a:cubicBezTo>
                  <a:close/>
                </a:path>
              </a:pathLst>
            </a:custGeom>
            <a:gradFill rotWithShape="1">
              <a:gsLst>
                <a:gs pos="0">
                  <a:srgbClr val="808080"/>
                </a:gs>
                <a:gs pos="100000">
                  <a:srgbClr val="808080">
                    <a:gamma/>
                    <a:shade val="72549"/>
                    <a:invGamma/>
                  </a:srgbClr>
                </a:gs>
              </a:gsLst>
              <a:lin ang="2700000" scaled="1"/>
            </a:gradFill>
            <a:ln w="9525">
              <a:noFill/>
              <a:round/>
              <a:headEnd/>
              <a:tailEnd/>
            </a:ln>
          </p:spPr>
          <p:txBody>
            <a:bodyPr/>
            <a:lstStyle/>
            <a:p>
              <a:endParaRPr lang="de-DE"/>
            </a:p>
          </p:txBody>
        </p:sp>
        <p:sp>
          <p:nvSpPr>
            <p:cNvPr id="323604" name="Freeform 20"/>
            <p:cNvSpPr>
              <a:spLocks/>
            </p:cNvSpPr>
            <p:nvPr/>
          </p:nvSpPr>
          <p:spPr bwMode="gray">
            <a:xfrm rot="259156">
              <a:off x="1135" y="2550"/>
              <a:ext cx="73" cy="248"/>
            </a:xfrm>
            <a:custGeom>
              <a:avLst/>
              <a:gdLst/>
              <a:ahLst/>
              <a:cxnLst>
                <a:cxn ang="0">
                  <a:pos x="51" y="174"/>
                </a:cxn>
                <a:cxn ang="0">
                  <a:pos x="19" y="9"/>
                </a:cxn>
                <a:cxn ang="0">
                  <a:pos x="17" y="0"/>
                </a:cxn>
                <a:cxn ang="0">
                  <a:pos x="0" y="5"/>
                </a:cxn>
                <a:cxn ang="0">
                  <a:pos x="2" y="13"/>
                </a:cxn>
                <a:cxn ang="0">
                  <a:pos x="50" y="174"/>
                </a:cxn>
                <a:cxn ang="0">
                  <a:pos x="51" y="174"/>
                </a:cxn>
              </a:cxnLst>
              <a:rect l="0" t="0" r="r" b="b"/>
              <a:pathLst>
                <a:path w="51" h="174">
                  <a:moveTo>
                    <a:pt x="51" y="174"/>
                  </a:moveTo>
                  <a:cubicBezTo>
                    <a:pt x="19" y="9"/>
                    <a:pt x="19" y="9"/>
                    <a:pt x="19" y="9"/>
                  </a:cubicBezTo>
                  <a:cubicBezTo>
                    <a:pt x="17" y="0"/>
                    <a:pt x="17" y="0"/>
                    <a:pt x="17" y="0"/>
                  </a:cubicBezTo>
                  <a:cubicBezTo>
                    <a:pt x="17" y="0"/>
                    <a:pt x="6" y="1"/>
                    <a:pt x="0" y="5"/>
                  </a:cubicBezTo>
                  <a:cubicBezTo>
                    <a:pt x="2" y="13"/>
                    <a:pt x="2" y="13"/>
                    <a:pt x="2" y="13"/>
                  </a:cubicBezTo>
                  <a:cubicBezTo>
                    <a:pt x="50" y="174"/>
                    <a:pt x="50" y="174"/>
                    <a:pt x="50" y="174"/>
                  </a:cubicBezTo>
                  <a:lnTo>
                    <a:pt x="51" y="174"/>
                  </a:lnTo>
                  <a:close/>
                </a:path>
              </a:pathLst>
            </a:custGeom>
            <a:gradFill rotWithShape="1">
              <a:gsLst>
                <a:gs pos="0">
                  <a:srgbClr val="808080">
                    <a:gamma/>
                    <a:tint val="50588"/>
                    <a:invGamma/>
                  </a:srgbClr>
                </a:gs>
                <a:gs pos="100000">
                  <a:srgbClr val="808080"/>
                </a:gs>
              </a:gsLst>
              <a:lin ang="18900000" scaled="1"/>
            </a:gradFill>
            <a:ln w="9525">
              <a:noFill/>
              <a:round/>
              <a:headEnd/>
              <a:tailEnd/>
            </a:ln>
          </p:spPr>
          <p:txBody>
            <a:bodyPr/>
            <a:lstStyle/>
            <a:p>
              <a:endParaRPr lang="de-DE"/>
            </a:p>
          </p:txBody>
        </p:sp>
        <p:grpSp>
          <p:nvGrpSpPr>
            <p:cNvPr id="323605" name="Group 21"/>
            <p:cNvGrpSpPr>
              <a:grpSpLocks/>
            </p:cNvGrpSpPr>
            <p:nvPr/>
          </p:nvGrpSpPr>
          <p:grpSpPr bwMode="auto">
            <a:xfrm rot="259156">
              <a:off x="1038" y="2247"/>
              <a:ext cx="181" cy="245"/>
              <a:chOff x="3018" y="2598"/>
              <a:chExt cx="300" cy="407"/>
            </a:xfrm>
          </p:grpSpPr>
          <p:sp>
            <p:nvSpPr>
              <p:cNvPr id="323606" name="Freeform 22"/>
              <p:cNvSpPr>
                <a:spLocks/>
              </p:cNvSpPr>
              <p:nvPr/>
            </p:nvSpPr>
            <p:spPr bwMode="gray">
              <a:xfrm>
                <a:off x="3018" y="2598"/>
                <a:ext cx="215" cy="73"/>
              </a:xfrm>
              <a:custGeom>
                <a:avLst/>
                <a:gdLst/>
                <a:ahLst/>
                <a:cxnLst>
                  <a:cxn ang="0">
                    <a:pos x="90" y="13"/>
                  </a:cxn>
                  <a:cxn ang="0">
                    <a:pos x="90" y="10"/>
                  </a:cxn>
                  <a:cxn ang="0">
                    <a:pos x="40" y="5"/>
                  </a:cxn>
                  <a:cxn ang="0">
                    <a:pos x="2" y="29"/>
                  </a:cxn>
                  <a:cxn ang="0">
                    <a:pos x="3" y="31"/>
                  </a:cxn>
                  <a:cxn ang="0">
                    <a:pos x="41" y="10"/>
                  </a:cxn>
                  <a:cxn ang="0">
                    <a:pos x="90" y="13"/>
                  </a:cxn>
                </a:cxnLst>
                <a:rect l="0" t="0" r="r" b="b"/>
                <a:pathLst>
                  <a:path w="91" h="31">
                    <a:moveTo>
                      <a:pt x="90" y="13"/>
                    </a:moveTo>
                    <a:cubicBezTo>
                      <a:pt x="91" y="12"/>
                      <a:pt x="90" y="10"/>
                      <a:pt x="90" y="10"/>
                    </a:cubicBezTo>
                    <a:cubicBezTo>
                      <a:pt x="89" y="4"/>
                      <a:pt x="63" y="0"/>
                      <a:pt x="40" y="5"/>
                    </a:cubicBezTo>
                    <a:cubicBezTo>
                      <a:pt x="16" y="11"/>
                      <a:pt x="0" y="23"/>
                      <a:pt x="2" y="29"/>
                    </a:cubicBezTo>
                    <a:cubicBezTo>
                      <a:pt x="2" y="29"/>
                      <a:pt x="2" y="31"/>
                      <a:pt x="3" y="31"/>
                    </a:cubicBezTo>
                    <a:cubicBezTo>
                      <a:pt x="5" y="25"/>
                      <a:pt x="20" y="15"/>
                      <a:pt x="41" y="10"/>
                    </a:cubicBezTo>
                    <a:cubicBezTo>
                      <a:pt x="61" y="5"/>
                      <a:pt x="84" y="8"/>
                      <a:pt x="90" y="13"/>
                    </a:cubicBezTo>
                    <a:close/>
                  </a:path>
                </a:pathLst>
              </a:custGeom>
              <a:gradFill rotWithShape="1">
                <a:gsLst>
                  <a:gs pos="0">
                    <a:srgbClr val="6B9B1A">
                      <a:gamma/>
                      <a:shade val="39216"/>
                      <a:invGamma/>
                    </a:srgbClr>
                  </a:gs>
                  <a:gs pos="50000">
                    <a:srgbClr val="6B9B1A"/>
                  </a:gs>
                  <a:gs pos="100000">
                    <a:srgbClr val="6B9B1A">
                      <a:gamma/>
                      <a:shade val="39216"/>
                      <a:invGamma/>
                    </a:srgbClr>
                  </a:gs>
                </a:gsLst>
                <a:lin ang="0" scaled="1"/>
              </a:gradFill>
              <a:ln w="9525">
                <a:noFill/>
                <a:round/>
                <a:headEnd/>
                <a:tailEnd/>
              </a:ln>
            </p:spPr>
            <p:txBody>
              <a:bodyPr/>
              <a:lstStyle/>
              <a:p>
                <a:endParaRPr lang="de-DE"/>
              </a:p>
            </p:txBody>
          </p:sp>
          <p:sp>
            <p:nvSpPr>
              <p:cNvPr id="323607" name="Freeform 23"/>
              <p:cNvSpPr>
                <a:spLocks/>
              </p:cNvSpPr>
              <p:nvPr/>
            </p:nvSpPr>
            <p:spPr bwMode="gray">
              <a:xfrm>
                <a:off x="3030" y="2645"/>
                <a:ext cx="215" cy="74"/>
              </a:xfrm>
              <a:custGeom>
                <a:avLst/>
                <a:gdLst/>
                <a:ahLst/>
                <a:cxnLst>
                  <a:cxn ang="0">
                    <a:pos x="91" y="12"/>
                  </a:cxn>
                  <a:cxn ang="0">
                    <a:pos x="90" y="9"/>
                  </a:cxn>
                  <a:cxn ang="0">
                    <a:pos x="39" y="5"/>
                  </a:cxn>
                  <a:cxn ang="0">
                    <a:pos x="1" y="29"/>
                  </a:cxn>
                  <a:cxn ang="0">
                    <a:pos x="2" y="31"/>
                  </a:cxn>
                  <a:cxn ang="0">
                    <a:pos x="40" y="10"/>
                  </a:cxn>
                  <a:cxn ang="0">
                    <a:pos x="91" y="12"/>
                  </a:cxn>
                </a:cxnLst>
                <a:rect l="0" t="0" r="r" b="b"/>
                <a:pathLst>
                  <a:path w="91" h="31">
                    <a:moveTo>
                      <a:pt x="91" y="12"/>
                    </a:moveTo>
                    <a:cubicBezTo>
                      <a:pt x="91" y="12"/>
                      <a:pt x="90" y="10"/>
                      <a:pt x="90" y="9"/>
                    </a:cubicBezTo>
                    <a:cubicBezTo>
                      <a:pt x="89" y="3"/>
                      <a:pt x="63" y="0"/>
                      <a:pt x="39" y="5"/>
                    </a:cubicBezTo>
                    <a:cubicBezTo>
                      <a:pt x="16" y="10"/>
                      <a:pt x="0" y="22"/>
                      <a:pt x="1" y="29"/>
                    </a:cubicBezTo>
                    <a:cubicBezTo>
                      <a:pt x="1" y="29"/>
                      <a:pt x="1" y="31"/>
                      <a:pt x="2" y="31"/>
                    </a:cubicBezTo>
                    <a:cubicBezTo>
                      <a:pt x="5" y="25"/>
                      <a:pt x="20" y="14"/>
                      <a:pt x="40" y="10"/>
                    </a:cubicBezTo>
                    <a:cubicBezTo>
                      <a:pt x="61" y="5"/>
                      <a:pt x="84" y="8"/>
                      <a:pt x="91" y="12"/>
                    </a:cubicBezTo>
                    <a:close/>
                  </a:path>
                </a:pathLst>
              </a:custGeom>
              <a:gradFill rotWithShape="1">
                <a:gsLst>
                  <a:gs pos="0">
                    <a:srgbClr val="6B9B1A">
                      <a:gamma/>
                      <a:shade val="39216"/>
                      <a:invGamma/>
                    </a:srgbClr>
                  </a:gs>
                  <a:gs pos="50000">
                    <a:srgbClr val="6B9B1A"/>
                  </a:gs>
                  <a:gs pos="100000">
                    <a:srgbClr val="6B9B1A">
                      <a:gamma/>
                      <a:shade val="39216"/>
                      <a:invGamma/>
                    </a:srgbClr>
                  </a:gs>
                </a:gsLst>
                <a:lin ang="0" scaled="1"/>
              </a:gradFill>
              <a:ln w="9525">
                <a:noFill/>
                <a:round/>
                <a:headEnd/>
                <a:tailEnd/>
              </a:ln>
            </p:spPr>
            <p:txBody>
              <a:bodyPr/>
              <a:lstStyle/>
              <a:p>
                <a:endParaRPr lang="de-DE"/>
              </a:p>
            </p:txBody>
          </p:sp>
          <p:sp>
            <p:nvSpPr>
              <p:cNvPr id="323608" name="Freeform 24"/>
              <p:cNvSpPr>
                <a:spLocks/>
              </p:cNvSpPr>
              <p:nvPr/>
            </p:nvSpPr>
            <p:spPr bwMode="gray">
              <a:xfrm>
                <a:off x="3039" y="2690"/>
                <a:ext cx="218" cy="76"/>
              </a:xfrm>
              <a:custGeom>
                <a:avLst/>
                <a:gdLst/>
                <a:ahLst/>
                <a:cxnLst>
                  <a:cxn ang="0">
                    <a:pos x="92" y="13"/>
                  </a:cxn>
                  <a:cxn ang="0">
                    <a:pos x="91" y="10"/>
                  </a:cxn>
                  <a:cxn ang="0">
                    <a:pos x="40" y="5"/>
                  </a:cxn>
                  <a:cxn ang="0">
                    <a:pos x="2" y="29"/>
                  </a:cxn>
                  <a:cxn ang="0">
                    <a:pos x="2" y="32"/>
                  </a:cxn>
                  <a:cxn ang="0">
                    <a:pos x="41" y="10"/>
                  </a:cxn>
                  <a:cxn ang="0">
                    <a:pos x="92" y="13"/>
                  </a:cxn>
                </a:cxnLst>
                <a:rect l="0" t="0" r="r" b="b"/>
                <a:pathLst>
                  <a:path w="92" h="32">
                    <a:moveTo>
                      <a:pt x="92" y="13"/>
                    </a:moveTo>
                    <a:cubicBezTo>
                      <a:pt x="92" y="12"/>
                      <a:pt x="91" y="10"/>
                      <a:pt x="91" y="10"/>
                    </a:cubicBezTo>
                    <a:cubicBezTo>
                      <a:pt x="90" y="3"/>
                      <a:pt x="64" y="0"/>
                      <a:pt x="40" y="5"/>
                    </a:cubicBezTo>
                    <a:cubicBezTo>
                      <a:pt x="16" y="11"/>
                      <a:pt x="0" y="23"/>
                      <a:pt x="2" y="29"/>
                    </a:cubicBezTo>
                    <a:cubicBezTo>
                      <a:pt x="2" y="30"/>
                      <a:pt x="2" y="31"/>
                      <a:pt x="2" y="32"/>
                    </a:cubicBezTo>
                    <a:cubicBezTo>
                      <a:pt x="5" y="25"/>
                      <a:pt x="20" y="15"/>
                      <a:pt x="41" y="10"/>
                    </a:cubicBezTo>
                    <a:cubicBezTo>
                      <a:pt x="62" y="5"/>
                      <a:pt x="85" y="8"/>
                      <a:pt x="92" y="13"/>
                    </a:cubicBezTo>
                    <a:close/>
                  </a:path>
                </a:pathLst>
              </a:custGeom>
              <a:gradFill rotWithShape="1">
                <a:gsLst>
                  <a:gs pos="0">
                    <a:srgbClr val="6B9B1A">
                      <a:gamma/>
                      <a:shade val="39216"/>
                      <a:invGamma/>
                    </a:srgbClr>
                  </a:gs>
                  <a:gs pos="50000">
                    <a:srgbClr val="6B9B1A"/>
                  </a:gs>
                  <a:gs pos="100000">
                    <a:srgbClr val="6B9B1A">
                      <a:gamma/>
                      <a:shade val="39216"/>
                      <a:invGamma/>
                    </a:srgbClr>
                  </a:gs>
                </a:gsLst>
                <a:lin ang="0" scaled="1"/>
              </a:gradFill>
              <a:ln w="9525">
                <a:noFill/>
                <a:round/>
                <a:headEnd/>
                <a:tailEnd/>
              </a:ln>
            </p:spPr>
            <p:txBody>
              <a:bodyPr/>
              <a:lstStyle/>
              <a:p>
                <a:endParaRPr lang="de-DE"/>
              </a:p>
            </p:txBody>
          </p:sp>
          <p:sp>
            <p:nvSpPr>
              <p:cNvPr id="323609" name="Freeform 25"/>
              <p:cNvSpPr>
                <a:spLocks/>
              </p:cNvSpPr>
              <p:nvPr/>
            </p:nvSpPr>
            <p:spPr bwMode="gray">
              <a:xfrm>
                <a:off x="3072" y="2832"/>
                <a:ext cx="222" cy="76"/>
              </a:xfrm>
              <a:custGeom>
                <a:avLst/>
                <a:gdLst/>
                <a:ahLst/>
                <a:cxnLst>
                  <a:cxn ang="0">
                    <a:pos x="94" y="13"/>
                  </a:cxn>
                  <a:cxn ang="0">
                    <a:pos x="93" y="10"/>
                  </a:cxn>
                  <a:cxn ang="0">
                    <a:pos x="41" y="6"/>
                  </a:cxn>
                  <a:cxn ang="0">
                    <a:pos x="2" y="30"/>
                  </a:cxn>
                  <a:cxn ang="0">
                    <a:pos x="3" y="32"/>
                  </a:cxn>
                  <a:cxn ang="0">
                    <a:pos x="42" y="10"/>
                  </a:cxn>
                  <a:cxn ang="0">
                    <a:pos x="94" y="13"/>
                  </a:cxn>
                </a:cxnLst>
                <a:rect l="0" t="0" r="r" b="b"/>
                <a:pathLst>
                  <a:path w="94" h="32">
                    <a:moveTo>
                      <a:pt x="94" y="13"/>
                    </a:moveTo>
                    <a:cubicBezTo>
                      <a:pt x="94" y="12"/>
                      <a:pt x="93" y="11"/>
                      <a:pt x="93" y="10"/>
                    </a:cubicBezTo>
                    <a:cubicBezTo>
                      <a:pt x="92" y="4"/>
                      <a:pt x="65" y="0"/>
                      <a:pt x="41" y="6"/>
                    </a:cubicBezTo>
                    <a:cubicBezTo>
                      <a:pt x="17" y="11"/>
                      <a:pt x="0" y="23"/>
                      <a:pt x="2" y="30"/>
                    </a:cubicBezTo>
                    <a:cubicBezTo>
                      <a:pt x="2" y="30"/>
                      <a:pt x="2" y="32"/>
                      <a:pt x="3" y="32"/>
                    </a:cubicBezTo>
                    <a:cubicBezTo>
                      <a:pt x="6" y="26"/>
                      <a:pt x="21" y="15"/>
                      <a:pt x="42" y="10"/>
                    </a:cubicBezTo>
                    <a:cubicBezTo>
                      <a:pt x="63" y="5"/>
                      <a:pt x="87" y="8"/>
                      <a:pt x="94" y="13"/>
                    </a:cubicBezTo>
                    <a:close/>
                  </a:path>
                </a:pathLst>
              </a:custGeom>
              <a:gradFill rotWithShape="1">
                <a:gsLst>
                  <a:gs pos="0">
                    <a:srgbClr val="6B9B1A">
                      <a:gamma/>
                      <a:shade val="39216"/>
                      <a:invGamma/>
                    </a:srgbClr>
                  </a:gs>
                  <a:gs pos="50000">
                    <a:srgbClr val="6B9B1A"/>
                  </a:gs>
                  <a:gs pos="100000">
                    <a:srgbClr val="6B9B1A">
                      <a:gamma/>
                      <a:shade val="39216"/>
                      <a:invGamma/>
                    </a:srgbClr>
                  </a:gs>
                </a:gsLst>
                <a:lin ang="0" scaled="1"/>
              </a:gradFill>
              <a:ln w="9525">
                <a:noFill/>
                <a:round/>
                <a:headEnd/>
                <a:tailEnd/>
              </a:ln>
            </p:spPr>
            <p:txBody>
              <a:bodyPr/>
              <a:lstStyle/>
              <a:p>
                <a:endParaRPr lang="de-DE"/>
              </a:p>
            </p:txBody>
          </p:sp>
          <p:sp>
            <p:nvSpPr>
              <p:cNvPr id="323610" name="Freeform 26"/>
              <p:cNvSpPr>
                <a:spLocks/>
              </p:cNvSpPr>
              <p:nvPr/>
            </p:nvSpPr>
            <p:spPr bwMode="gray">
              <a:xfrm>
                <a:off x="3084" y="2879"/>
                <a:ext cx="222" cy="78"/>
              </a:xfrm>
              <a:custGeom>
                <a:avLst/>
                <a:gdLst/>
                <a:ahLst/>
                <a:cxnLst>
                  <a:cxn ang="0">
                    <a:pos x="94" y="14"/>
                  </a:cxn>
                  <a:cxn ang="0">
                    <a:pos x="93" y="11"/>
                  </a:cxn>
                  <a:cxn ang="0">
                    <a:pos x="41" y="6"/>
                  </a:cxn>
                  <a:cxn ang="0">
                    <a:pos x="2" y="30"/>
                  </a:cxn>
                  <a:cxn ang="0">
                    <a:pos x="3" y="33"/>
                  </a:cxn>
                  <a:cxn ang="0">
                    <a:pos x="42" y="11"/>
                  </a:cxn>
                  <a:cxn ang="0">
                    <a:pos x="94" y="14"/>
                  </a:cxn>
                </a:cxnLst>
                <a:rect l="0" t="0" r="r" b="b"/>
                <a:pathLst>
                  <a:path w="94" h="33">
                    <a:moveTo>
                      <a:pt x="94" y="14"/>
                    </a:moveTo>
                    <a:cubicBezTo>
                      <a:pt x="94" y="13"/>
                      <a:pt x="93" y="11"/>
                      <a:pt x="93" y="11"/>
                    </a:cubicBezTo>
                    <a:cubicBezTo>
                      <a:pt x="92" y="4"/>
                      <a:pt x="65" y="0"/>
                      <a:pt x="41" y="6"/>
                    </a:cubicBezTo>
                    <a:cubicBezTo>
                      <a:pt x="17" y="12"/>
                      <a:pt x="0" y="24"/>
                      <a:pt x="2" y="30"/>
                    </a:cubicBezTo>
                    <a:cubicBezTo>
                      <a:pt x="2" y="31"/>
                      <a:pt x="2" y="32"/>
                      <a:pt x="3" y="33"/>
                    </a:cubicBezTo>
                    <a:cubicBezTo>
                      <a:pt x="5" y="26"/>
                      <a:pt x="21" y="16"/>
                      <a:pt x="42" y="11"/>
                    </a:cubicBezTo>
                    <a:cubicBezTo>
                      <a:pt x="63" y="6"/>
                      <a:pt x="87" y="9"/>
                      <a:pt x="94" y="14"/>
                    </a:cubicBezTo>
                    <a:close/>
                  </a:path>
                </a:pathLst>
              </a:custGeom>
              <a:gradFill rotWithShape="1">
                <a:gsLst>
                  <a:gs pos="0">
                    <a:srgbClr val="6B9B1A">
                      <a:gamma/>
                      <a:shade val="39216"/>
                      <a:invGamma/>
                    </a:srgbClr>
                  </a:gs>
                  <a:gs pos="50000">
                    <a:srgbClr val="6B9B1A"/>
                  </a:gs>
                  <a:gs pos="100000">
                    <a:srgbClr val="6B9B1A">
                      <a:gamma/>
                      <a:shade val="39216"/>
                      <a:invGamma/>
                    </a:srgbClr>
                  </a:gs>
                </a:gsLst>
                <a:lin ang="0" scaled="1"/>
              </a:gradFill>
              <a:ln w="9525">
                <a:noFill/>
                <a:round/>
                <a:headEnd/>
                <a:tailEnd/>
              </a:ln>
            </p:spPr>
            <p:txBody>
              <a:bodyPr/>
              <a:lstStyle/>
              <a:p>
                <a:endParaRPr lang="de-DE"/>
              </a:p>
            </p:txBody>
          </p:sp>
          <p:sp>
            <p:nvSpPr>
              <p:cNvPr id="323611" name="Freeform 27"/>
              <p:cNvSpPr>
                <a:spLocks/>
              </p:cNvSpPr>
              <p:nvPr/>
            </p:nvSpPr>
            <p:spPr bwMode="gray">
              <a:xfrm>
                <a:off x="3096" y="2927"/>
                <a:ext cx="222" cy="78"/>
              </a:xfrm>
              <a:custGeom>
                <a:avLst/>
                <a:gdLst/>
                <a:ahLst/>
                <a:cxnLst>
                  <a:cxn ang="0">
                    <a:pos x="93" y="10"/>
                  </a:cxn>
                  <a:cxn ang="0">
                    <a:pos x="41" y="6"/>
                  </a:cxn>
                  <a:cxn ang="0">
                    <a:pos x="2" y="30"/>
                  </a:cxn>
                  <a:cxn ang="0">
                    <a:pos x="2" y="33"/>
                  </a:cxn>
                  <a:cxn ang="0">
                    <a:pos x="42" y="10"/>
                  </a:cxn>
                  <a:cxn ang="0">
                    <a:pos x="93" y="13"/>
                  </a:cxn>
                  <a:cxn ang="0">
                    <a:pos x="93" y="10"/>
                  </a:cxn>
                </a:cxnLst>
                <a:rect l="0" t="0" r="r" b="b"/>
                <a:pathLst>
                  <a:path w="94" h="33">
                    <a:moveTo>
                      <a:pt x="93" y="10"/>
                    </a:moveTo>
                    <a:cubicBezTo>
                      <a:pt x="92" y="4"/>
                      <a:pt x="65" y="0"/>
                      <a:pt x="41" y="6"/>
                    </a:cubicBezTo>
                    <a:cubicBezTo>
                      <a:pt x="17" y="11"/>
                      <a:pt x="0" y="24"/>
                      <a:pt x="2" y="30"/>
                    </a:cubicBezTo>
                    <a:cubicBezTo>
                      <a:pt x="2" y="31"/>
                      <a:pt x="2" y="32"/>
                      <a:pt x="2" y="33"/>
                    </a:cubicBezTo>
                    <a:cubicBezTo>
                      <a:pt x="5" y="26"/>
                      <a:pt x="21" y="15"/>
                      <a:pt x="42" y="10"/>
                    </a:cubicBezTo>
                    <a:cubicBezTo>
                      <a:pt x="63" y="6"/>
                      <a:pt x="87" y="8"/>
                      <a:pt x="93" y="13"/>
                    </a:cubicBezTo>
                    <a:cubicBezTo>
                      <a:pt x="94" y="12"/>
                      <a:pt x="93" y="11"/>
                      <a:pt x="93" y="10"/>
                    </a:cubicBezTo>
                    <a:close/>
                  </a:path>
                </a:pathLst>
              </a:custGeom>
              <a:gradFill rotWithShape="1">
                <a:gsLst>
                  <a:gs pos="0">
                    <a:srgbClr val="6B9B1A">
                      <a:gamma/>
                      <a:shade val="39216"/>
                      <a:invGamma/>
                    </a:srgbClr>
                  </a:gs>
                  <a:gs pos="50000">
                    <a:srgbClr val="6B9B1A"/>
                  </a:gs>
                  <a:gs pos="100000">
                    <a:srgbClr val="6B9B1A">
                      <a:gamma/>
                      <a:shade val="39216"/>
                      <a:invGamma/>
                    </a:srgbClr>
                  </a:gs>
                </a:gsLst>
                <a:lin ang="0" scaled="1"/>
              </a:gradFill>
              <a:ln w="9525">
                <a:noFill/>
                <a:round/>
                <a:headEnd/>
                <a:tailEnd/>
              </a:ln>
            </p:spPr>
            <p:txBody>
              <a:bodyPr/>
              <a:lstStyle/>
              <a:p>
                <a:endParaRPr lang="de-DE"/>
              </a:p>
            </p:txBody>
          </p:sp>
        </p:grpSp>
      </p:grpSp>
      <p:sp>
        <p:nvSpPr>
          <p:cNvPr id="323614" name="Rectangle 30"/>
          <p:cNvSpPr>
            <a:spLocks noChangeArrowheads="1"/>
          </p:cNvSpPr>
          <p:nvPr/>
        </p:nvSpPr>
        <p:spPr bwMode="gray">
          <a:xfrm>
            <a:off x="5000625" y="3761555"/>
            <a:ext cx="3838575" cy="850900"/>
          </a:xfrm>
          <a:prstGeom prst="rect">
            <a:avLst/>
          </a:prstGeom>
          <a:noFill/>
          <a:ln w="19050">
            <a:noFill/>
            <a:miter lim="800000"/>
            <a:headEnd/>
            <a:tailEnd/>
          </a:ln>
          <a:effectLst/>
        </p:spPr>
        <p:txBody>
          <a:bodyPr lIns="0" tIns="0" rIns="0" bIns="0"/>
          <a:lstStyle/>
          <a:p>
            <a:pPr defTabSz="801688" eaLnBrk="0" hangingPunct="0">
              <a:lnSpc>
                <a:spcPct val="90000"/>
              </a:lnSpc>
            </a:pPr>
            <a:r>
              <a:rPr lang="de-DE" sz="2200" b="1" noProof="1" smtClean="0">
                <a:solidFill>
                  <a:srgbClr val="0061B2"/>
                </a:solidFill>
                <a:cs typeface="Arial" pitchFamily="34" charset="0"/>
              </a:rPr>
              <a:t>2016 Q4 stakeholders event</a:t>
            </a:r>
            <a:endParaRPr lang="de-DE" sz="2200" b="1" noProof="1">
              <a:solidFill>
                <a:srgbClr val="0061B2"/>
              </a:solidFill>
              <a:cs typeface="Arial" pitchFamily="34" charset="0"/>
            </a:endParaRPr>
          </a:p>
        </p:txBody>
      </p:sp>
      <p:sp>
        <p:nvSpPr>
          <p:cNvPr id="323615" name="Rectangle 31"/>
          <p:cNvSpPr>
            <a:spLocks noChangeArrowheads="1"/>
          </p:cNvSpPr>
          <p:nvPr/>
        </p:nvSpPr>
        <p:spPr bwMode="gray">
          <a:xfrm>
            <a:off x="5000626" y="2889250"/>
            <a:ext cx="3476625" cy="498475"/>
          </a:xfrm>
          <a:prstGeom prst="rect">
            <a:avLst/>
          </a:prstGeom>
          <a:noFill/>
          <a:ln w="19050">
            <a:noFill/>
            <a:miter lim="800000"/>
            <a:headEnd/>
            <a:tailEnd/>
          </a:ln>
          <a:effectLst/>
        </p:spPr>
        <p:txBody>
          <a:bodyPr lIns="0" tIns="0" rIns="0" bIns="0"/>
          <a:lstStyle/>
          <a:p>
            <a:pPr defTabSz="801688" eaLnBrk="0" hangingPunct="0">
              <a:lnSpc>
                <a:spcPct val="90000"/>
              </a:lnSpc>
            </a:pPr>
            <a:r>
              <a:rPr lang="de-DE" sz="2200" b="1" noProof="1" smtClean="0">
                <a:solidFill>
                  <a:srgbClr val="4C7013"/>
                </a:solidFill>
                <a:cs typeface="Arial" pitchFamily="34" charset="0"/>
              </a:rPr>
              <a:t>2016 Q3 aswers to FAQ</a:t>
            </a:r>
            <a:endParaRPr lang="de-DE" sz="2200" b="1" noProof="1">
              <a:solidFill>
                <a:srgbClr val="4C7013"/>
              </a:solidFill>
              <a:cs typeface="Arial" pitchFamily="34" charset="0"/>
            </a:endParaRPr>
          </a:p>
        </p:txBody>
      </p:sp>
      <p:sp>
        <p:nvSpPr>
          <p:cNvPr id="323616" name="Rectangle 32"/>
          <p:cNvSpPr>
            <a:spLocks noChangeArrowheads="1"/>
          </p:cNvSpPr>
          <p:nvPr/>
        </p:nvSpPr>
        <p:spPr bwMode="gray">
          <a:xfrm>
            <a:off x="5000626" y="1771650"/>
            <a:ext cx="3838575" cy="742950"/>
          </a:xfrm>
          <a:prstGeom prst="rect">
            <a:avLst/>
          </a:prstGeom>
          <a:noFill/>
          <a:ln w="19050">
            <a:noFill/>
            <a:miter lim="800000"/>
            <a:headEnd/>
            <a:tailEnd/>
          </a:ln>
          <a:effectLst/>
        </p:spPr>
        <p:txBody>
          <a:bodyPr lIns="0" tIns="0" rIns="0" bIns="0"/>
          <a:lstStyle/>
          <a:p>
            <a:pPr defTabSz="801688" eaLnBrk="0" hangingPunct="0">
              <a:lnSpc>
                <a:spcPct val="90000"/>
              </a:lnSpc>
            </a:pPr>
            <a:r>
              <a:rPr lang="de-DE" sz="2200" b="1" noProof="1">
                <a:solidFill>
                  <a:srgbClr val="FFC000"/>
                </a:solidFill>
                <a:cs typeface="Arial" pitchFamily="34" charset="0"/>
              </a:rPr>
              <a:t>TRU consultation revealed interest</a:t>
            </a:r>
          </a:p>
          <a:p>
            <a:pPr defTabSz="801688" eaLnBrk="0" hangingPunct="0">
              <a:lnSpc>
                <a:spcPct val="90000"/>
              </a:lnSpc>
            </a:pPr>
            <a:r>
              <a:rPr lang="de-DE" sz="2200" b="1" noProof="1" smtClean="0">
                <a:solidFill>
                  <a:srgbClr val="FFA401"/>
                </a:solidFill>
                <a:cs typeface="Arial" pitchFamily="34" charset="0"/>
              </a:rPr>
              <a:t> </a:t>
            </a:r>
            <a:endParaRPr lang="de-DE" sz="2200" b="1" noProof="1">
              <a:solidFill>
                <a:srgbClr val="FFA401"/>
              </a:solidFill>
              <a:cs typeface="Arial" pitchFamily="34" charset="0"/>
            </a:endParaRPr>
          </a:p>
        </p:txBody>
      </p:sp>
      <p:grpSp>
        <p:nvGrpSpPr>
          <p:cNvPr id="323617" name="Group 33"/>
          <p:cNvGrpSpPr>
            <a:grpSpLocks/>
          </p:cNvGrpSpPr>
          <p:nvPr/>
        </p:nvGrpSpPr>
        <p:grpSpPr bwMode="auto">
          <a:xfrm rot="6871433">
            <a:off x="2454276" y="2589212"/>
            <a:ext cx="925513" cy="2671763"/>
            <a:chOff x="170" y="1115"/>
            <a:chExt cx="583" cy="1683"/>
          </a:xfrm>
        </p:grpSpPr>
        <p:sp>
          <p:nvSpPr>
            <p:cNvPr id="323618" name="Freeform 34"/>
            <p:cNvSpPr>
              <a:spLocks/>
            </p:cNvSpPr>
            <p:nvPr/>
          </p:nvSpPr>
          <p:spPr bwMode="gray">
            <a:xfrm>
              <a:off x="183" y="1115"/>
              <a:ext cx="564" cy="1461"/>
            </a:xfrm>
            <a:custGeom>
              <a:avLst/>
              <a:gdLst/>
              <a:ahLst/>
              <a:cxnLst>
                <a:cxn ang="0">
                  <a:pos x="379" y="911"/>
                </a:cxn>
                <a:cxn ang="0">
                  <a:pos x="337" y="749"/>
                </a:cxn>
                <a:cxn ang="0">
                  <a:pos x="328" y="727"/>
                </a:cxn>
                <a:cxn ang="0">
                  <a:pos x="215" y="358"/>
                </a:cxn>
                <a:cxn ang="0">
                  <a:pos x="215" y="357"/>
                </a:cxn>
                <a:cxn ang="0">
                  <a:pos x="264" y="193"/>
                </a:cxn>
                <a:cxn ang="0">
                  <a:pos x="277" y="116"/>
                </a:cxn>
                <a:cxn ang="0">
                  <a:pos x="187" y="11"/>
                </a:cxn>
                <a:cxn ang="0">
                  <a:pos x="145" y="59"/>
                </a:cxn>
                <a:cxn ang="0">
                  <a:pos x="138" y="33"/>
                </a:cxn>
                <a:cxn ang="0">
                  <a:pos x="124" y="74"/>
                </a:cxn>
                <a:cxn ang="0">
                  <a:pos x="82" y="12"/>
                </a:cxn>
                <a:cxn ang="0">
                  <a:pos x="75" y="57"/>
                </a:cxn>
                <a:cxn ang="0">
                  <a:pos x="42" y="50"/>
                </a:cxn>
                <a:cxn ang="0">
                  <a:pos x="11" y="111"/>
                </a:cxn>
                <a:cxn ang="0">
                  <a:pos x="11" y="204"/>
                </a:cxn>
                <a:cxn ang="0">
                  <a:pos x="173" y="371"/>
                </a:cxn>
                <a:cxn ang="0">
                  <a:pos x="249" y="751"/>
                </a:cxn>
                <a:cxn ang="0">
                  <a:pos x="250" y="770"/>
                </a:cxn>
                <a:cxn ang="0">
                  <a:pos x="290" y="939"/>
                </a:cxn>
                <a:cxn ang="0">
                  <a:pos x="310" y="984"/>
                </a:cxn>
                <a:cxn ang="0">
                  <a:pos x="379" y="971"/>
                </a:cxn>
                <a:cxn ang="0">
                  <a:pos x="379" y="911"/>
                </a:cxn>
              </a:cxnLst>
              <a:rect l="0" t="0" r="r" b="b"/>
              <a:pathLst>
                <a:path w="385" h="997">
                  <a:moveTo>
                    <a:pt x="379" y="911"/>
                  </a:moveTo>
                  <a:cubicBezTo>
                    <a:pt x="337" y="749"/>
                    <a:pt x="337" y="749"/>
                    <a:pt x="337" y="749"/>
                  </a:cubicBezTo>
                  <a:cubicBezTo>
                    <a:pt x="337" y="749"/>
                    <a:pt x="333" y="736"/>
                    <a:pt x="328" y="727"/>
                  </a:cubicBezTo>
                  <a:cubicBezTo>
                    <a:pt x="215" y="358"/>
                    <a:pt x="215" y="358"/>
                    <a:pt x="215" y="358"/>
                  </a:cubicBezTo>
                  <a:cubicBezTo>
                    <a:pt x="215" y="357"/>
                    <a:pt x="215" y="357"/>
                    <a:pt x="215" y="357"/>
                  </a:cubicBezTo>
                  <a:cubicBezTo>
                    <a:pt x="264" y="193"/>
                    <a:pt x="264" y="193"/>
                    <a:pt x="264" y="193"/>
                  </a:cubicBezTo>
                  <a:cubicBezTo>
                    <a:pt x="276" y="170"/>
                    <a:pt x="277" y="116"/>
                    <a:pt x="277" y="116"/>
                  </a:cubicBezTo>
                  <a:cubicBezTo>
                    <a:pt x="253" y="42"/>
                    <a:pt x="187" y="11"/>
                    <a:pt x="187" y="11"/>
                  </a:cubicBezTo>
                  <a:cubicBezTo>
                    <a:pt x="187" y="11"/>
                    <a:pt x="156" y="46"/>
                    <a:pt x="145" y="59"/>
                  </a:cubicBezTo>
                  <a:cubicBezTo>
                    <a:pt x="144" y="41"/>
                    <a:pt x="138" y="33"/>
                    <a:pt x="138" y="33"/>
                  </a:cubicBezTo>
                  <a:cubicBezTo>
                    <a:pt x="134" y="34"/>
                    <a:pt x="127" y="59"/>
                    <a:pt x="124" y="74"/>
                  </a:cubicBezTo>
                  <a:cubicBezTo>
                    <a:pt x="93" y="0"/>
                    <a:pt x="82" y="12"/>
                    <a:pt x="82" y="12"/>
                  </a:cubicBezTo>
                  <a:cubicBezTo>
                    <a:pt x="75" y="57"/>
                    <a:pt x="75" y="57"/>
                    <a:pt x="75" y="57"/>
                  </a:cubicBezTo>
                  <a:cubicBezTo>
                    <a:pt x="75" y="57"/>
                    <a:pt x="50" y="49"/>
                    <a:pt x="42" y="50"/>
                  </a:cubicBezTo>
                  <a:cubicBezTo>
                    <a:pt x="24" y="52"/>
                    <a:pt x="11" y="111"/>
                    <a:pt x="11" y="111"/>
                  </a:cubicBezTo>
                  <a:cubicBezTo>
                    <a:pt x="0" y="157"/>
                    <a:pt x="0" y="184"/>
                    <a:pt x="11" y="204"/>
                  </a:cubicBezTo>
                  <a:cubicBezTo>
                    <a:pt x="34" y="243"/>
                    <a:pt x="125" y="328"/>
                    <a:pt x="173" y="371"/>
                  </a:cubicBezTo>
                  <a:cubicBezTo>
                    <a:pt x="193" y="469"/>
                    <a:pt x="249" y="752"/>
                    <a:pt x="249" y="751"/>
                  </a:cubicBezTo>
                  <a:cubicBezTo>
                    <a:pt x="249" y="753"/>
                    <a:pt x="250" y="762"/>
                    <a:pt x="250" y="770"/>
                  </a:cubicBezTo>
                  <a:cubicBezTo>
                    <a:pt x="290" y="939"/>
                    <a:pt x="290" y="939"/>
                    <a:pt x="290" y="939"/>
                  </a:cubicBezTo>
                  <a:cubicBezTo>
                    <a:pt x="290" y="939"/>
                    <a:pt x="299" y="971"/>
                    <a:pt x="310" y="984"/>
                  </a:cubicBezTo>
                  <a:cubicBezTo>
                    <a:pt x="310" y="984"/>
                    <a:pt x="351" y="997"/>
                    <a:pt x="379" y="971"/>
                  </a:cubicBezTo>
                  <a:cubicBezTo>
                    <a:pt x="379" y="971"/>
                    <a:pt x="385" y="940"/>
                    <a:pt x="379" y="911"/>
                  </a:cubicBezTo>
                  <a:close/>
                </a:path>
              </a:pathLst>
            </a:custGeom>
            <a:gradFill rotWithShape="1">
              <a:gsLst>
                <a:gs pos="0">
                  <a:srgbClr val="0061B2">
                    <a:gamma/>
                    <a:shade val="46275"/>
                    <a:invGamma/>
                  </a:srgbClr>
                </a:gs>
                <a:gs pos="100000">
                  <a:srgbClr val="0061B2"/>
                </a:gs>
              </a:gsLst>
              <a:lin ang="18900000" scaled="1"/>
            </a:gradFill>
            <a:ln w="9525">
              <a:noFill/>
              <a:round/>
              <a:headEnd/>
              <a:tailEnd/>
            </a:ln>
          </p:spPr>
          <p:txBody>
            <a:bodyPr/>
            <a:lstStyle/>
            <a:p>
              <a:endParaRPr lang="de-DE"/>
            </a:p>
          </p:txBody>
        </p:sp>
        <p:grpSp>
          <p:nvGrpSpPr>
            <p:cNvPr id="323619" name="Group 35"/>
            <p:cNvGrpSpPr>
              <a:grpSpLocks/>
            </p:cNvGrpSpPr>
            <p:nvPr/>
          </p:nvGrpSpPr>
          <p:grpSpPr bwMode="auto">
            <a:xfrm>
              <a:off x="170" y="1130"/>
              <a:ext cx="442" cy="1113"/>
              <a:chOff x="393" y="1131"/>
              <a:chExt cx="639" cy="1608"/>
            </a:xfrm>
          </p:grpSpPr>
          <p:sp>
            <p:nvSpPr>
              <p:cNvPr id="323620" name="Freeform 36"/>
              <p:cNvSpPr>
                <a:spLocks/>
              </p:cNvSpPr>
              <p:nvPr/>
            </p:nvSpPr>
            <p:spPr bwMode="gray">
              <a:xfrm>
                <a:off x="674" y="1131"/>
                <a:ext cx="331" cy="823"/>
              </a:xfrm>
              <a:custGeom>
                <a:avLst/>
                <a:gdLst/>
                <a:ahLst/>
                <a:cxnLst>
                  <a:cxn ang="0">
                    <a:pos x="0" y="64"/>
                  </a:cxn>
                  <a:cxn ang="0">
                    <a:pos x="79" y="387"/>
                  </a:cxn>
                  <a:cxn ang="0">
                    <a:pos x="102" y="315"/>
                  </a:cxn>
                  <a:cxn ang="0">
                    <a:pos x="145" y="170"/>
                  </a:cxn>
                  <a:cxn ang="0">
                    <a:pos x="153" y="106"/>
                  </a:cxn>
                  <a:cxn ang="0">
                    <a:pos x="63" y="1"/>
                  </a:cxn>
                  <a:cxn ang="0">
                    <a:pos x="0" y="64"/>
                  </a:cxn>
                </a:cxnLst>
                <a:rect l="0" t="0" r="r" b="b"/>
                <a:pathLst>
                  <a:path w="156" h="389">
                    <a:moveTo>
                      <a:pt x="0" y="64"/>
                    </a:moveTo>
                    <a:cubicBezTo>
                      <a:pt x="0" y="64"/>
                      <a:pt x="66" y="329"/>
                      <a:pt x="79" y="387"/>
                    </a:cubicBezTo>
                    <a:cubicBezTo>
                      <a:pt x="79" y="389"/>
                      <a:pt x="101" y="320"/>
                      <a:pt x="102" y="315"/>
                    </a:cubicBezTo>
                    <a:cubicBezTo>
                      <a:pt x="118" y="266"/>
                      <a:pt x="145" y="170"/>
                      <a:pt x="145" y="170"/>
                    </a:cubicBezTo>
                    <a:cubicBezTo>
                      <a:pt x="145" y="170"/>
                      <a:pt x="156" y="134"/>
                      <a:pt x="153" y="106"/>
                    </a:cubicBezTo>
                    <a:cubicBezTo>
                      <a:pt x="149" y="72"/>
                      <a:pt x="91" y="0"/>
                      <a:pt x="63" y="1"/>
                    </a:cubicBezTo>
                    <a:cubicBezTo>
                      <a:pt x="39" y="2"/>
                      <a:pt x="0" y="64"/>
                      <a:pt x="0" y="64"/>
                    </a:cubicBezTo>
                    <a:close/>
                  </a:path>
                </a:pathLst>
              </a:custGeom>
              <a:gradFill rotWithShape="1">
                <a:gsLst>
                  <a:gs pos="0">
                    <a:srgbClr val="9DC2EB">
                      <a:gamma/>
                      <a:shade val="46275"/>
                      <a:invGamma/>
                    </a:srgbClr>
                  </a:gs>
                  <a:gs pos="100000">
                    <a:srgbClr val="9DC2EB"/>
                  </a:gs>
                </a:gsLst>
                <a:lin ang="18900000" scaled="1"/>
              </a:gradFill>
              <a:ln w="9525">
                <a:noFill/>
                <a:round/>
                <a:headEnd/>
                <a:tailEnd/>
              </a:ln>
            </p:spPr>
            <p:txBody>
              <a:bodyPr/>
              <a:lstStyle/>
              <a:p>
                <a:endParaRPr lang="de-DE"/>
              </a:p>
            </p:txBody>
          </p:sp>
          <p:sp>
            <p:nvSpPr>
              <p:cNvPr id="323621" name="Freeform 37"/>
              <p:cNvSpPr>
                <a:spLocks/>
              </p:cNvSpPr>
              <p:nvPr/>
            </p:nvSpPr>
            <p:spPr bwMode="gray">
              <a:xfrm>
                <a:off x="393" y="1214"/>
                <a:ext cx="639" cy="1525"/>
              </a:xfrm>
              <a:custGeom>
                <a:avLst/>
                <a:gdLst/>
                <a:ahLst/>
                <a:cxnLst>
                  <a:cxn ang="0">
                    <a:pos x="259" y="721"/>
                  </a:cxn>
                  <a:cxn ang="0">
                    <a:pos x="302" y="710"/>
                  </a:cxn>
                  <a:cxn ang="0">
                    <a:pos x="203" y="315"/>
                  </a:cxn>
                  <a:cxn ang="0">
                    <a:pos x="126" y="28"/>
                  </a:cxn>
                  <a:cxn ang="0">
                    <a:pos x="51" y="1"/>
                  </a:cxn>
                  <a:cxn ang="0">
                    <a:pos x="23" y="49"/>
                  </a:cxn>
                  <a:cxn ang="0">
                    <a:pos x="20" y="155"/>
                  </a:cxn>
                  <a:cxn ang="0">
                    <a:pos x="80" y="225"/>
                  </a:cxn>
                  <a:cxn ang="0">
                    <a:pos x="182" y="322"/>
                  </a:cxn>
                  <a:cxn ang="0">
                    <a:pos x="258" y="700"/>
                  </a:cxn>
                  <a:cxn ang="0">
                    <a:pos x="259" y="721"/>
                  </a:cxn>
                </a:cxnLst>
                <a:rect l="0" t="0" r="r" b="b"/>
                <a:pathLst>
                  <a:path w="302" h="721">
                    <a:moveTo>
                      <a:pt x="259" y="721"/>
                    </a:moveTo>
                    <a:cubicBezTo>
                      <a:pt x="302" y="710"/>
                      <a:pt x="302" y="710"/>
                      <a:pt x="302" y="710"/>
                    </a:cubicBezTo>
                    <a:cubicBezTo>
                      <a:pt x="203" y="315"/>
                      <a:pt x="203" y="315"/>
                      <a:pt x="203" y="315"/>
                    </a:cubicBezTo>
                    <a:cubicBezTo>
                      <a:pt x="126" y="28"/>
                      <a:pt x="126" y="28"/>
                      <a:pt x="126" y="28"/>
                    </a:cubicBezTo>
                    <a:cubicBezTo>
                      <a:pt x="126" y="28"/>
                      <a:pt x="82" y="0"/>
                      <a:pt x="51" y="1"/>
                    </a:cubicBezTo>
                    <a:cubicBezTo>
                      <a:pt x="51" y="1"/>
                      <a:pt x="37" y="1"/>
                      <a:pt x="23" y="49"/>
                    </a:cubicBezTo>
                    <a:cubicBezTo>
                      <a:pt x="23" y="49"/>
                      <a:pt x="0" y="120"/>
                      <a:pt x="20" y="155"/>
                    </a:cubicBezTo>
                    <a:cubicBezTo>
                      <a:pt x="40" y="189"/>
                      <a:pt x="80" y="225"/>
                      <a:pt x="80" y="225"/>
                    </a:cubicBezTo>
                    <a:cubicBezTo>
                      <a:pt x="80" y="225"/>
                      <a:pt x="157" y="302"/>
                      <a:pt x="182" y="322"/>
                    </a:cubicBezTo>
                    <a:cubicBezTo>
                      <a:pt x="182" y="322"/>
                      <a:pt x="239" y="605"/>
                      <a:pt x="258" y="700"/>
                    </a:cubicBezTo>
                    <a:cubicBezTo>
                      <a:pt x="259" y="705"/>
                      <a:pt x="259" y="718"/>
                      <a:pt x="259" y="721"/>
                    </a:cubicBezTo>
                  </a:path>
                </a:pathLst>
              </a:custGeom>
              <a:gradFill rotWithShape="1">
                <a:gsLst>
                  <a:gs pos="0">
                    <a:srgbClr val="9DC2EB"/>
                  </a:gs>
                  <a:gs pos="100000">
                    <a:srgbClr val="9DC2EB">
                      <a:gamma/>
                      <a:shade val="46275"/>
                      <a:invGamma/>
                    </a:srgbClr>
                  </a:gs>
                </a:gsLst>
                <a:lin ang="18900000" scaled="1"/>
              </a:gradFill>
              <a:ln w="9525">
                <a:noFill/>
                <a:round/>
                <a:headEnd/>
                <a:tailEnd/>
              </a:ln>
            </p:spPr>
            <p:txBody>
              <a:bodyPr/>
              <a:lstStyle/>
              <a:p>
                <a:endParaRPr lang="de-DE"/>
              </a:p>
            </p:txBody>
          </p:sp>
        </p:grpSp>
        <p:grpSp>
          <p:nvGrpSpPr>
            <p:cNvPr id="323622" name="Group 38"/>
            <p:cNvGrpSpPr>
              <a:grpSpLocks/>
            </p:cNvGrpSpPr>
            <p:nvPr/>
          </p:nvGrpSpPr>
          <p:grpSpPr bwMode="auto">
            <a:xfrm>
              <a:off x="545" y="2179"/>
              <a:ext cx="208" cy="619"/>
              <a:chOff x="934" y="2646"/>
              <a:chExt cx="301" cy="894"/>
            </a:xfrm>
          </p:grpSpPr>
          <p:sp>
            <p:nvSpPr>
              <p:cNvPr id="323623" name="Freeform 39"/>
              <p:cNvSpPr>
                <a:spLocks/>
              </p:cNvSpPr>
              <p:nvPr/>
            </p:nvSpPr>
            <p:spPr bwMode="gray">
              <a:xfrm>
                <a:off x="934" y="2646"/>
                <a:ext cx="294" cy="546"/>
              </a:xfrm>
              <a:custGeom>
                <a:avLst/>
                <a:gdLst/>
                <a:ahLst/>
                <a:cxnLst>
                  <a:cxn ang="0">
                    <a:pos x="96" y="241"/>
                  </a:cxn>
                  <a:cxn ang="0">
                    <a:pos x="131" y="242"/>
                  </a:cxn>
                  <a:cxn ang="0">
                    <a:pos x="131" y="243"/>
                  </a:cxn>
                  <a:cxn ang="0">
                    <a:pos x="131" y="185"/>
                  </a:cxn>
                  <a:cxn ang="0">
                    <a:pos x="90" y="26"/>
                  </a:cxn>
                  <a:cxn ang="0">
                    <a:pos x="83" y="6"/>
                  </a:cxn>
                  <a:cxn ang="0">
                    <a:pos x="83" y="6"/>
                  </a:cxn>
                  <a:cxn ang="0">
                    <a:pos x="82" y="5"/>
                  </a:cxn>
                  <a:cxn ang="0">
                    <a:pos x="82" y="4"/>
                  </a:cxn>
                  <a:cxn ang="0">
                    <a:pos x="41" y="5"/>
                  </a:cxn>
                  <a:cxn ang="0">
                    <a:pos x="1" y="23"/>
                  </a:cxn>
                  <a:cxn ang="0">
                    <a:pos x="1" y="25"/>
                  </a:cxn>
                  <a:cxn ang="0">
                    <a:pos x="2" y="44"/>
                  </a:cxn>
                  <a:cxn ang="0">
                    <a:pos x="42" y="213"/>
                  </a:cxn>
                  <a:cxn ang="0">
                    <a:pos x="62" y="258"/>
                  </a:cxn>
                  <a:cxn ang="0">
                    <a:pos x="62" y="258"/>
                  </a:cxn>
                  <a:cxn ang="0">
                    <a:pos x="62" y="257"/>
                  </a:cxn>
                  <a:cxn ang="0">
                    <a:pos x="96" y="241"/>
                  </a:cxn>
                </a:cxnLst>
                <a:rect l="0" t="0" r="r" b="b"/>
                <a:pathLst>
                  <a:path w="137" h="258">
                    <a:moveTo>
                      <a:pt x="96" y="241"/>
                    </a:moveTo>
                    <a:cubicBezTo>
                      <a:pt x="114" y="237"/>
                      <a:pt x="130" y="237"/>
                      <a:pt x="131" y="242"/>
                    </a:cubicBezTo>
                    <a:cubicBezTo>
                      <a:pt x="131" y="242"/>
                      <a:pt x="131" y="242"/>
                      <a:pt x="131" y="243"/>
                    </a:cubicBezTo>
                    <a:cubicBezTo>
                      <a:pt x="132" y="235"/>
                      <a:pt x="137" y="207"/>
                      <a:pt x="131" y="185"/>
                    </a:cubicBezTo>
                    <a:cubicBezTo>
                      <a:pt x="90" y="26"/>
                      <a:pt x="90" y="26"/>
                      <a:pt x="90" y="26"/>
                    </a:cubicBezTo>
                    <a:cubicBezTo>
                      <a:pt x="90" y="26"/>
                      <a:pt x="87" y="16"/>
                      <a:pt x="83" y="6"/>
                    </a:cubicBezTo>
                    <a:cubicBezTo>
                      <a:pt x="83" y="6"/>
                      <a:pt x="83" y="6"/>
                      <a:pt x="83" y="6"/>
                    </a:cubicBezTo>
                    <a:cubicBezTo>
                      <a:pt x="82" y="5"/>
                      <a:pt x="82" y="5"/>
                      <a:pt x="82" y="5"/>
                    </a:cubicBezTo>
                    <a:cubicBezTo>
                      <a:pt x="82" y="4"/>
                      <a:pt x="82" y="4"/>
                      <a:pt x="82" y="4"/>
                    </a:cubicBezTo>
                    <a:cubicBezTo>
                      <a:pt x="78" y="0"/>
                      <a:pt x="61" y="0"/>
                      <a:pt x="41" y="5"/>
                    </a:cubicBezTo>
                    <a:cubicBezTo>
                      <a:pt x="19" y="10"/>
                      <a:pt x="0" y="17"/>
                      <a:pt x="1" y="23"/>
                    </a:cubicBezTo>
                    <a:cubicBezTo>
                      <a:pt x="1" y="24"/>
                      <a:pt x="1" y="25"/>
                      <a:pt x="1" y="25"/>
                    </a:cubicBezTo>
                    <a:cubicBezTo>
                      <a:pt x="1" y="27"/>
                      <a:pt x="2" y="44"/>
                      <a:pt x="2" y="44"/>
                    </a:cubicBezTo>
                    <a:cubicBezTo>
                      <a:pt x="42" y="213"/>
                      <a:pt x="42" y="213"/>
                      <a:pt x="42" y="213"/>
                    </a:cubicBezTo>
                    <a:cubicBezTo>
                      <a:pt x="42" y="213"/>
                      <a:pt x="54" y="253"/>
                      <a:pt x="62" y="258"/>
                    </a:cubicBezTo>
                    <a:cubicBezTo>
                      <a:pt x="62" y="258"/>
                      <a:pt x="62" y="258"/>
                      <a:pt x="62" y="258"/>
                    </a:cubicBezTo>
                    <a:cubicBezTo>
                      <a:pt x="62" y="258"/>
                      <a:pt x="62" y="257"/>
                      <a:pt x="62" y="257"/>
                    </a:cubicBezTo>
                    <a:cubicBezTo>
                      <a:pt x="60" y="252"/>
                      <a:pt x="77" y="246"/>
                      <a:pt x="96" y="241"/>
                    </a:cubicBezTo>
                    <a:close/>
                  </a:path>
                </a:pathLst>
              </a:custGeom>
              <a:gradFill rotWithShape="1">
                <a:gsLst>
                  <a:gs pos="0">
                    <a:srgbClr val="808080">
                      <a:gamma/>
                      <a:tint val="18039"/>
                      <a:invGamma/>
                    </a:srgbClr>
                  </a:gs>
                  <a:gs pos="100000">
                    <a:srgbClr val="808080"/>
                  </a:gs>
                </a:gsLst>
                <a:lin ang="0" scaled="1"/>
              </a:gradFill>
              <a:ln w="9525">
                <a:noFill/>
                <a:round/>
                <a:headEnd/>
                <a:tailEnd/>
              </a:ln>
            </p:spPr>
            <p:txBody>
              <a:bodyPr/>
              <a:lstStyle/>
              <a:p>
                <a:endParaRPr lang="de-DE"/>
              </a:p>
            </p:txBody>
          </p:sp>
          <p:sp>
            <p:nvSpPr>
              <p:cNvPr id="323624" name="Freeform 40"/>
              <p:cNvSpPr>
                <a:spLocks/>
              </p:cNvSpPr>
              <p:nvPr/>
            </p:nvSpPr>
            <p:spPr bwMode="gray">
              <a:xfrm>
                <a:off x="1064" y="3147"/>
                <a:ext cx="150" cy="57"/>
              </a:xfrm>
              <a:custGeom>
                <a:avLst/>
                <a:gdLst/>
                <a:ahLst/>
                <a:cxnLst>
                  <a:cxn ang="0">
                    <a:pos x="47" y="12"/>
                  </a:cxn>
                  <a:cxn ang="0">
                    <a:pos x="49" y="21"/>
                  </a:cxn>
                  <a:cxn ang="0">
                    <a:pos x="71" y="8"/>
                  </a:cxn>
                  <a:cxn ang="0">
                    <a:pos x="71" y="7"/>
                  </a:cxn>
                  <a:cxn ang="0">
                    <a:pos x="71" y="6"/>
                  </a:cxn>
                  <a:cxn ang="0">
                    <a:pos x="71" y="5"/>
                  </a:cxn>
                  <a:cxn ang="0">
                    <a:pos x="36" y="4"/>
                  </a:cxn>
                  <a:cxn ang="0">
                    <a:pos x="2" y="20"/>
                  </a:cxn>
                  <a:cxn ang="0">
                    <a:pos x="2" y="21"/>
                  </a:cxn>
                  <a:cxn ang="0">
                    <a:pos x="32" y="25"/>
                  </a:cxn>
                  <a:cxn ang="0">
                    <a:pos x="30" y="17"/>
                  </a:cxn>
                  <a:cxn ang="0">
                    <a:pos x="47" y="12"/>
                  </a:cxn>
                </a:cxnLst>
                <a:rect l="0" t="0" r="r" b="b"/>
                <a:pathLst>
                  <a:path w="71" h="27">
                    <a:moveTo>
                      <a:pt x="47" y="12"/>
                    </a:moveTo>
                    <a:cubicBezTo>
                      <a:pt x="49" y="21"/>
                      <a:pt x="49" y="21"/>
                      <a:pt x="49" y="21"/>
                    </a:cubicBezTo>
                    <a:cubicBezTo>
                      <a:pt x="60" y="17"/>
                      <a:pt x="69" y="12"/>
                      <a:pt x="71" y="8"/>
                    </a:cubicBezTo>
                    <a:cubicBezTo>
                      <a:pt x="71" y="8"/>
                      <a:pt x="71" y="7"/>
                      <a:pt x="71" y="7"/>
                    </a:cubicBezTo>
                    <a:cubicBezTo>
                      <a:pt x="71" y="7"/>
                      <a:pt x="71" y="6"/>
                      <a:pt x="71" y="6"/>
                    </a:cubicBezTo>
                    <a:cubicBezTo>
                      <a:pt x="71" y="5"/>
                      <a:pt x="71" y="5"/>
                      <a:pt x="71" y="5"/>
                    </a:cubicBezTo>
                    <a:cubicBezTo>
                      <a:pt x="70" y="0"/>
                      <a:pt x="54" y="0"/>
                      <a:pt x="36" y="4"/>
                    </a:cubicBezTo>
                    <a:cubicBezTo>
                      <a:pt x="17" y="9"/>
                      <a:pt x="0" y="15"/>
                      <a:pt x="2" y="20"/>
                    </a:cubicBezTo>
                    <a:cubicBezTo>
                      <a:pt x="2" y="20"/>
                      <a:pt x="2" y="21"/>
                      <a:pt x="2" y="21"/>
                    </a:cubicBezTo>
                    <a:cubicBezTo>
                      <a:pt x="5" y="25"/>
                      <a:pt x="18" y="27"/>
                      <a:pt x="32" y="25"/>
                    </a:cubicBezTo>
                    <a:cubicBezTo>
                      <a:pt x="30" y="17"/>
                      <a:pt x="30" y="17"/>
                      <a:pt x="30" y="17"/>
                    </a:cubicBezTo>
                    <a:cubicBezTo>
                      <a:pt x="36" y="13"/>
                      <a:pt x="47" y="12"/>
                      <a:pt x="47" y="12"/>
                    </a:cubicBezTo>
                    <a:close/>
                  </a:path>
                </a:pathLst>
              </a:custGeom>
              <a:gradFill rotWithShape="1">
                <a:gsLst>
                  <a:gs pos="0">
                    <a:srgbClr val="808080"/>
                  </a:gs>
                  <a:gs pos="100000">
                    <a:srgbClr val="808080">
                      <a:gamma/>
                      <a:shade val="72549"/>
                      <a:invGamma/>
                    </a:srgbClr>
                  </a:gs>
                </a:gsLst>
                <a:lin ang="2700000" scaled="1"/>
              </a:gradFill>
              <a:ln w="9525">
                <a:noFill/>
                <a:round/>
                <a:headEnd/>
                <a:tailEnd/>
              </a:ln>
            </p:spPr>
            <p:txBody>
              <a:bodyPr/>
              <a:lstStyle/>
              <a:p>
                <a:endParaRPr lang="de-DE"/>
              </a:p>
            </p:txBody>
          </p:sp>
          <p:sp>
            <p:nvSpPr>
              <p:cNvPr id="323625" name="Freeform 41"/>
              <p:cNvSpPr>
                <a:spLocks/>
              </p:cNvSpPr>
              <p:nvPr/>
            </p:nvSpPr>
            <p:spPr bwMode="gray">
              <a:xfrm>
                <a:off x="1127" y="3172"/>
                <a:ext cx="108" cy="368"/>
              </a:xfrm>
              <a:custGeom>
                <a:avLst/>
                <a:gdLst/>
                <a:ahLst/>
                <a:cxnLst>
                  <a:cxn ang="0">
                    <a:pos x="51" y="174"/>
                  </a:cxn>
                  <a:cxn ang="0">
                    <a:pos x="19" y="9"/>
                  </a:cxn>
                  <a:cxn ang="0">
                    <a:pos x="17" y="0"/>
                  </a:cxn>
                  <a:cxn ang="0">
                    <a:pos x="0" y="5"/>
                  </a:cxn>
                  <a:cxn ang="0">
                    <a:pos x="2" y="13"/>
                  </a:cxn>
                  <a:cxn ang="0">
                    <a:pos x="50" y="174"/>
                  </a:cxn>
                  <a:cxn ang="0">
                    <a:pos x="51" y="174"/>
                  </a:cxn>
                </a:cxnLst>
                <a:rect l="0" t="0" r="r" b="b"/>
                <a:pathLst>
                  <a:path w="51" h="174">
                    <a:moveTo>
                      <a:pt x="51" y="174"/>
                    </a:moveTo>
                    <a:cubicBezTo>
                      <a:pt x="19" y="9"/>
                      <a:pt x="19" y="9"/>
                      <a:pt x="19" y="9"/>
                    </a:cubicBezTo>
                    <a:cubicBezTo>
                      <a:pt x="17" y="0"/>
                      <a:pt x="17" y="0"/>
                      <a:pt x="17" y="0"/>
                    </a:cubicBezTo>
                    <a:cubicBezTo>
                      <a:pt x="17" y="0"/>
                      <a:pt x="6" y="1"/>
                      <a:pt x="0" y="5"/>
                    </a:cubicBezTo>
                    <a:cubicBezTo>
                      <a:pt x="2" y="13"/>
                      <a:pt x="2" y="13"/>
                      <a:pt x="2" y="13"/>
                    </a:cubicBezTo>
                    <a:cubicBezTo>
                      <a:pt x="50" y="174"/>
                      <a:pt x="50" y="174"/>
                      <a:pt x="50" y="174"/>
                    </a:cubicBezTo>
                    <a:lnTo>
                      <a:pt x="51" y="174"/>
                    </a:lnTo>
                    <a:close/>
                  </a:path>
                </a:pathLst>
              </a:custGeom>
              <a:gradFill rotWithShape="1">
                <a:gsLst>
                  <a:gs pos="0">
                    <a:srgbClr val="808080">
                      <a:gamma/>
                      <a:tint val="50588"/>
                      <a:invGamma/>
                    </a:srgbClr>
                  </a:gs>
                  <a:gs pos="100000">
                    <a:srgbClr val="808080"/>
                  </a:gs>
                </a:gsLst>
                <a:lin ang="18900000" scaled="1"/>
              </a:gradFill>
              <a:ln w="9525">
                <a:noFill/>
                <a:round/>
                <a:headEnd/>
                <a:tailEnd/>
              </a:ln>
            </p:spPr>
            <p:txBody>
              <a:bodyPr/>
              <a:lstStyle/>
              <a:p>
                <a:endParaRPr lang="de-DE"/>
              </a:p>
            </p:txBody>
          </p:sp>
        </p:grpSp>
        <p:grpSp>
          <p:nvGrpSpPr>
            <p:cNvPr id="323626" name="Group 42"/>
            <p:cNvGrpSpPr>
              <a:grpSpLocks/>
            </p:cNvGrpSpPr>
            <p:nvPr/>
          </p:nvGrpSpPr>
          <p:grpSpPr bwMode="auto">
            <a:xfrm>
              <a:off x="262" y="1125"/>
              <a:ext cx="479" cy="1413"/>
              <a:chOff x="262" y="1125"/>
              <a:chExt cx="479" cy="1413"/>
            </a:xfrm>
          </p:grpSpPr>
          <p:sp>
            <p:nvSpPr>
              <p:cNvPr id="323627" name="Freeform 43"/>
              <p:cNvSpPr>
                <a:spLocks/>
              </p:cNvSpPr>
              <p:nvPr/>
            </p:nvSpPr>
            <p:spPr bwMode="gray">
              <a:xfrm>
                <a:off x="262" y="1125"/>
                <a:ext cx="219" cy="572"/>
              </a:xfrm>
              <a:custGeom>
                <a:avLst/>
                <a:gdLst/>
                <a:ahLst/>
                <a:cxnLst>
                  <a:cxn ang="0">
                    <a:pos x="70" y="67"/>
                  </a:cxn>
                  <a:cxn ang="0">
                    <a:pos x="28" y="5"/>
                  </a:cxn>
                  <a:cxn ang="0">
                    <a:pos x="8" y="147"/>
                  </a:cxn>
                  <a:cxn ang="0">
                    <a:pos x="113" y="333"/>
                  </a:cxn>
                  <a:cxn ang="0">
                    <a:pos x="149" y="390"/>
                  </a:cxn>
                  <a:cxn ang="0">
                    <a:pos x="145" y="375"/>
                  </a:cxn>
                  <a:cxn ang="0">
                    <a:pos x="70" y="67"/>
                  </a:cxn>
                </a:cxnLst>
                <a:rect l="0" t="0" r="r" b="b"/>
                <a:pathLst>
                  <a:path w="149" h="390">
                    <a:moveTo>
                      <a:pt x="70" y="67"/>
                    </a:moveTo>
                    <a:cubicBezTo>
                      <a:pt x="70" y="67"/>
                      <a:pt x="43" y="0"/>
                      <a:pt x="28" y="5"/>
                    </a:cubicBezTo>
                    <a:cubicBezTo>
                      <a:pt x="14" y="10"/>
                      <a:pt x="0" y="112"/>
                      <a:pt x="8" y="147"/>
                    </a:cubicBezTo>
                    <a:cubicBezTo>
                      <a:pt x="21" y="199"/>
                      <a:pt x="113" y="333"/>
                      <a:pt x="113" y="333"/>
                    </a:cubicBezTo>
                    <a:cubicBezTo>
                      <a:pt x="149" y="390"/>
                      <a:pt x="149" y="390"/>
                      <a:pt x="149" y="390"/>
                    </a:cubicBezTo>
                    <a:cubicBezTo>
                      <a:pt x="145" y="375"/>
                      <a:pt x="145" y="375"/>
                      <a:pt x="145" y="375"/>
                    </a:cubicBezTo>
                    <a:lnTo>
                      <a:pt x="70" y="67"/>
                    </a:lnTo>
                    <a:close/>
                  </a:path>
                </a:pathLst>
              </a:custGeom>
              <a:gradFill rotWithShape="1">
                <a:gsLst>
                  <a:gs pos="0">
                    <a:srgbClr val="0061B2"/>
                  </a:gs>
                  <a:gs pos="100000">
                    <a:srgbClr val="0061B2">
                      <a:gamma/>
                      <a:shade val="46275"/>
                      <a:invGamma/>
                    </a:srgbClr>
                  </a:gs>
                </a:gsLst>
                <a:lin ang="18900000" scaled="1"/>
              </a:gradFill>
              <a:ln w="9525">
                <a:noFill/>
                <a:round/>
                <a:headEnd/>
                <a:tailEnd/>
              </a:ln>
            </p:spPr>
            <p:txBody>
              <a:bodyPr/>
              <a:lstStyle/>
              <a:p>
                <a:endParaRPr lang="de-DE"/>
              </a:p>
            </p:txBody>
          </p:sp>
          <p:sp>
            <p:nvSpPr>
              <p:cNvPr id="323628" name="Freeform 44"/>
              <p:cNvSpPr>
                <a:spLocks/>
              </p:cNvSpPr>
              <p:nvPr/>
            </p:nvSpPr>
            <p:spPr bwMode="gray">
              <a:xfrm>
                <a:off x="738" y="2536"/>
                <a:ext cx="0" cy="2"/>
              </a:xfrm>
              <a:custGeom>
                <a:avLst/>
                <a:gdLst/>
                <a:ahLst/>
                <a:cxnLst>
                  <a:cxn ang="0">
                    <a:pos x="0" y="1"/>
                  </a:cxn>
                  <a:cxn ang="0">
                    <a:pos x="0" y="0"/>
                  </a:cxn>
                  <a:cxn ang="0">
                    <a:pos x="0" y="1"/>
                  </a:cxn>
                  <a:cxn ang="0">
                    <a:pos x="0" y="1"/>
                  </a:cxn>
                </a:cxnLst>
                <a:rect l="0" t="0" r="r" b="b"/>
                <a:pathLst>
                  <a:path h="1">
                    <a:moveTo>
                      <a:pt x="0" y="1"/>
                    </a:moveTo>
                    <a:cubicBezTo>
                      <a:pt x="0" y="1"/>
                      <a:pt x="0" y="1"/>
                      <a:pt x="0" y="0"/>
                    </a:cubicBezTo>
                    <a:cubicBezTo>
                      <a:pt x="0" y="0"/>
                      <a:pt x="0" y="1"/>
                      <a:pt x="0" y="1"/>
                    </a:cubicBezTo>
                    <a:cubicBezTo>
                      <a:pt x="0" y="1"/>
                      <a:pt x="0" y="1"/>
                      <a:pt x="0" y="1"/>
                    </a:cubicBezTo>
                    <a:close/>
                  </a:path>
                </a:pathLst>
              </a:custGeom>
              <a:solidFill>
                <a:srgbClr val="F7C800"/>
              </a:solidFill>
              <a:ln w="9525">
                <a:noFill/>
                <a:round/>
                <a:headEnd/>
                <a:tailEnd/>
              </a:ln>
            </p:spPr>
            <p:txBody>
              <a:bodyPr/>
              <a:lstStyle/>
              <a:p>
                <a:endParaRPr lang="de-DE"/>
              </a:p>
            </p:txBody>
          </p:sp>
          <p:grpSp>
            <p:nvGrpSpPr>
              <p:cNvPr id="323629" name="Group 45"/>
              <p:cNvGrpSpPr>
                <a:grpSpLocks/>
              </p:cNvGrpSpPr>
              <p:nvPr/>
            </p:nvGrpSpPr>
            <p:grpSpPr bwMode="auto">
              <a:xfrm>
                <a:off x="555" y="2236"/>
                <a:ext cx="186" cy="252"/>
                <a:chOff x="3018" y="2598"/>
                <a:chExt cx="300" cy="407"/>
              </a:xfrm>
            </p:grpSpPr>
            <p:sp>
              <p:nvSpPr>
                <p:cNvPr id="323630" name="Freeform 46"/>
                <p:cNvSpPr>
                  <a:spLocks/>
                </p:cNvSpPr>
                <p:nvPr/>
              </p:nvSpPr>
              <p:spPr bwMode="gray">
                <a:xfrm>
                  <a:off x="3018" y="2598"/>
                  <a:ext cx="215" cy="73"/>
                </a:xfrm>
                <a:custGeom>
                  <a:avLst/>
                  <a:gdLst/>
                  <a:ahLst/>
                  <a:cxnLst>
                    <a:cxn ang="0">
                      <a:pos x="90" y="13"/>
                    </a:cxn>
                    <a:cxn ang="0">
                      <a:pos x="90" y="10"/>
                    </a:cxn>
                    <a:cxn ang="0">
                      <a:pos x="40" y="5"/>
                    </a:cxn>
                    <a:cxn ang="0">
                      <a:pos x="2" y="29"/>
                    </a:cxn>
                    <a:cxn ang="0">
                      <a:pos x="3" y="31"/>
                    </a:cxn>
                    <a:cxn ang="0">
                      <a:pos x="41" y="10"/>
                    </a:cxn>
                    <a:cxn ang="0">
                      <a:pos x="90" y="13"/>
                    </a:cxn>
                  </a:cxnLst>
                  <a:rect l="0" t="0" r="r" b="b"/>
                  <a:pathLst>
                    <a:path w="91" h="31">
                      <a:moveTo>
                        <a:pt x="90" y="13"/>
                      </a:moveTo>
                      <a:cubicBezTo>
                        <a:pt x="91" y="12"/>
                        <a:pt x="90" y="10"/>
                        <a:pt x="90" y="10"/>
                      </a:cubicBezTo>
                      <a:cubicBezTo>
                        <a:pt x="89" y="4"/>
                        <a:pt x="63" y="0"/>
                        <a:pt x="40" y="5"/>
                      </a:cubicBezTo>
                      <a:cubicBezTo>
                        <a:pt x="16" y="11"/>
                        <a:pt x="0" y="23"/>
                        <a:pt x="2" y="29"/>
                      </a:cubicBezTo>
                      <a:cubicBezTo>
                        <a:pt x="2" y="29"/>
                        <a:pt x="2" y="31"/>
                        <a:pt x="3" y="31"/>
                      </a:cubicBezTo>
                      <a:cubicBezTo>
                        <a:pt x="5" y="25"/>
                        <a:pt x="20" y="15"/>
                        <a:pt x="41" y="10"/>
                      </a:cubicBezTo>
                      <a:cubicBezTo>
                        <a:pt x="61" y="5"/>
                        <a:pt x="84" y="8"/>
                        <a:pt x="90" y="13"/>
                      </a:cubicBezTo>
                      <a:close/>
                    </a:path>
                  </a:pathLst>
                </a:custGeom>
                <a:gradFill rotWithShape="1">
                  <a:gsLst>
                    <a:gs pos="0">
                      <a:srgbClr val="9DC2EB">
                        <a:gamma/>
                        <a:shade val="46275"/>
                        <a:invGamma/>
                      </a:srgbClr>
                    </a:gs>
                    <a:gs pos="50000">
                      <a:srgbClr val="9DC2EB"/>
                    </a:gs>
                    <a:gs pos="100000">
                      <a:srgbClr val="9DC2EB">
                        <a:gamma/>
                        <a:shade val="46275"/>
                        <a:invGamma/>
                      </a:srgbClr>
                    </a:gs>
                  </a:gsLst>
                  <a:lin ang="0" scaled="1"/>
                </a:gradFill>
                <a:ln w="9525">
                  <a:noFill/>
                  <a:round/>
                  <a:headEnd/>
                  <a:tailEnd/>
                </a:ln>
              </p:spPr>
              <p:txBody>
                <a:bodyPr/>
                <a:lstStyle/>
                <a:p>
                  <a:endParaRPr lang="de-DE"/>
                </a:p>
              </p:txBody>
            </p:sp>
            <p:sp>
              <p:nvSpPr>
                <p:cNvPr id="323631" name="Freeform 47"/>
                <p:cNvSpPr>
                  <a:spLocks/>
                </p:cNvSpPr>
                <p:nvPr/>
              </p:nvSpPr>
              <p:spPr bwMode="gray">
                <a:xfrm>
                  <a:off x="3030" y="2645"/>
                  <a:ext cx="215" cy="74"/>
                </a:xfrm>
                <a:custGeom>
                  <a:avLst/>
                  <a:gdLst/>
                  <a:ahLst/>
                  <a:cxnLst>
                    <a:cxn ang="0">
                      <a:pos x="91" y="12"/>
                    </a:cxn>
                    <a:cxn ang="0">
                      <a:pos x="90" y="9"/>
                    </a:cxn>
                    <a:cxn ang="0">
                      <a:pos x="39" y="5"/>
                    </a:cxn>
                    <a:cxn ang="0">
                      <a:pos x="1" y="29"/>
                    </a:cxn>
                    <a:cxn ang="0">
                      <a:pos x="2" y="31"/>
                    </a:cxn>
                    <a:cxn ang="0">
                      <a:pos x="40" y="10"/>
                    </a:cxn>
                    <a:cxn ang="0">
                      <a:pos x="91" y="12"/>
                    </a:cxn>
                  </a:cxnLst>
                  <a:rect l="0" t="0" r="r" b="b"/>
                  <a:pathLst>
                    <a:path w="91" h="31">
                      <a:moveTo>
                        <a:pt x="91" y="12"/>
                      </a:moveTo>
                      <a:cubicBezTo>
                        <a:pt x="91" y="12"/>
                        <a:pt x="90" y="10"/>
                        <a:pt x="90" y="9"/>
                      </a:cubicBezTo>
                      <a:cubicBezTo>
                        <a:pt x="89" y="3"/>
                        <a:pt x="63" y="0"/>
                        <a:pt x="39" y="5"/>
                      </a:cubicBezTo>
                      <a:cubicBezTo>
                        <a:pt x="16" y="10"/>
                        <a:pt x="0" y="22"/>
                        <a:pt x="1" y="29"/>
                      </a:cubicBezTo>
                      <a:cubicBezTo>
                        <a:pt x="1" y="29"/>
                        <a:pt x="1" y="31"/>
                        <a:pt x="2" y="31"/>
                      </a:cubicBezTo>
                      <a:cubicBezTo>
                        <a:pt x="5" y="25"/>
                        <a:pt x="20" y="14"/>
                        <a:pt x="40" y="10"/>
                      </a:cubicBezTo>
                      <a:cubicBezTo>
                        <a:pt x="61" y="5"/>
                        <a:pt x="84" y="8"/>
                        <a:pt x="91" y="12"/>
                      </a:cubicBezTo>
                      <a:close/>
                    </a:path>
                  </a:pathLst>
                </a:custGeom>
                <a:gradFill rotWithShape="1">
                  <a:gsLst>
                    <a:gs pos="0">
                      <a:srgbClr val="9DC2EB">
                        <a:gamma/>
                        <a:shade val="46275"/>
                        <a:invGamma/>
                      </a:srgbClr>
                    </a:gs>
                    <a:gs pos="50000">
                      <a:srgbClr val="9DC2EB"/>
                    </a:gs>
                    <a:gs pos="100000">
                      <a:srgbClr val="9DC2EB">
                        <a:gamma/>
                        <a:shade val="46275"/>
                        <a:invGamma/>
                      </a:srgbClr>
                    </a:gs>
                  </a:gsLst>
                  <a:lin ang="0" scaled="1"/>
                </a:gradFill>
                <a:ln w="9525">
                  <a:noFill/>
                  <a:round/>
                  <a:headEnd/>
                  <a:tailEnd/>
                </a:ln>
              </p:spPr>
              <p:txBody>
                <a:bodyPr/>
                <a:lstStyle/>
                <a:p>
                  <a:endParaRPr lang="de-DE"/>
                </a:p>
              </p:txBody>
            </p:sp>
            <p:sp>
              <p:nvSpPr>
                <p:cNvPr id="323632" name="Freeform 48"/>
                <p:cNvSpPr>
                  <a:spLocks/>
                </p:cNvSpPr>
                <p:nvPr/>
              </p:nvSpPr>
              <p:spPr bwMode="gray">
                <a:xfrm>
                  <a:off x="3039" y="2690"/>
                  <a:ext cx="218" cy="76"/>
                </a:xfrm>
                <a:custGeom>
                  <a:avLst/>
                  <a:gdLst/>
                  <a:ahLst/>
                  <a:cxnLst>
                    <a:cxn ang="0">
                      <a:pos x="92" y="13"/>
                    </a:cxn>
                    <a:cxn ang="0">
                      <a:pos x="91" y="10"/>
                    </a:cxn>
                    <a:cxn ang="0">
                      <a:pos x="40" y="5"/>
                    </a:cxn>
                    <a:cxn ang="0">
                      <a:pos x="2" y="29"/>
                    </a:cxn>
                    <a:cxn ang="0">
                      <a:pos x="2" y="32"/>
                    </a:cxn>
                    <a:cxn ang="0">
                      <a:pos x="41" y="10"/>
                    </a:cxn>
                    <a:cxn ang="0">
                      <a:pos x="92" y="13"/>
                    </a:cxn>
                  </a:cxnLst>
                  <a:rect l="0" t="0" r="r" b="b"/>
                  <a:pathLst>
                    <a:path w="92" h="32">
                      <a:moveTo>
                        <a:pt x="92" y="13"/>
                      </a:moveTo>
                      <a:cubicBezTo>
                        <a:pt x="92" y="12"/>
                        <a:pt x="91" y="10"/>
                        <a:pt x="91" y="10"/>
                      </a:cubicBezTo>
                      <a:cubicBezTo>
                        <a:pt x="90" y="3"/>
                        <a:pt x="64" y="0"/>
                        <a:pt x="40" y="5"/>
                      </a:cubicBezTo>
                      <a:cubicBezTo>
                        <a:pt x="16" y="11"/>
                        <a:pt x="0" y="23"/>
                        <a:pt x="2" y="29"/>
                      </a:cubicBezTo>
                      <a:cubicBezTo>
                        <a:pt x="2" y="30"/>
                        <a:pt x="2" y="31"/>
                        <a:pt x="2" y="32"/>
                      </a:cubicBezTo>
                      <a:cubicBezTo>
                        <a:pt x="5" y="25"/>
                        <a:pt x="20" y="15"/>
                        <a:pt x="41" y="10"/>
                      </a:cubicBezTo>
                      <a:cubicBezTo>
                        <a:pt x="62" y="5"/>
                        <a:pt x="85" y="8"/>
                        <a:pt x="92" y="13"/>
                      </a:cubicBezTo>
                      <a:close/>
                    </a:path>
                  </a:pathLst>
                </a:custGeom>
                <a:gradFill rotWithShape="1">
                  <a:gsLst>
                    <a:gs pos="0">
                      <a:srgbClr val="9DC2EB">
                        <a:gamma/>
                        <a:shade val="46275"/>
                        <a:invGamma/>
                      </a:srgbClr>
                    </a:gs>
                    <a:gs pos="50000">
                      <a:srgbClr val="9DC2EB"/>
                    </a:gs>
                    <a:gs pos="100000">
                      <a:srgbClr val="9DC2EB">
                        <a:gamma/>
                        <a:shade val="46275"/>
                        <a:invGamma/>
                      </a:srgbClr>
                    </a:gs>
                  </a:gsLst>
                  <a:lin ang="0" scaled="1"/>
                </a:gradFill>
                <a:ln w="9525">
                  <a:noFill/>
                  <a:round/>
                  <a:headEnd/>
                  <a:tailEnd/>
                </a:ln>
              </p:spPr>
              <p:txBody>
                <a:bodyPr/>
                <a:lstStyle/>
                <a:p>
                  <a:endParaRPr lang="de-DE"/>
                </a:p>
              </p:txBody>
            </p:sp>
            <p:sp>
              <p:nvSpPr>
                <p:cNvPr id="323633" name="Freeform 49"/>
                <p:cNvSpPr>
                  <a:spLocks/>
                </p:cNvSpPr>
                <p:nvPr/>
              </p:nvSpPr>
              <p:spPr bwMode="gray">
                <a:xfrm>
                  <a:off x="3072" y="2832"/>
                  <a:ext cx="222" cy="76"/>
                </a:xfrm>
                <a:custGeom>
                  <a:avLst/>
                  <a:gdLst/>
                  <a:ahLst/>
                  <a:cxnLst>
                    <a:cxn ang="0">
                      <a:pos x="94" y="13"/>
                    </a:cxn>
                    <a:cxn ang="0">
                      <a:pos x="93" y="10"/>
                    </a:cxn>
                    <a:cxn ang="0">
                      <a:pos x="41" y="6"/>
                    </a:cxn>
                    <a:cxn ang="0">
                      <a:pos x="2" y="30"/>
                    </a:cxn>
                    <a:cxn ang="0">
                      <a:pos x="3" y="32"/>
                    </a:cxn>
                    <a:cxn ang="0">
                      <a:pos x="42" y="10"/>
                    </a:cxn>
                    <a:cxn ang="0">
                      <a:pos x="94" y="13"/>
                    </a:cxn>
                  </a:cxnLst>
                  <a:rect l="0" t="0" r="r" b="b"/>
                  <a:pathLst>
                    <a:path w="94" h="32">
                      <a:moveTo>
                        <a:pt x="94" y="13"/>
                      </a:moveTo>
                      <a:cubicBezTo>
                        <a:pt x="94" y="12"/>
                        <a:pt x="93" y="11"/>
                        <a:pt x="93" y="10"/>
                      </a:cubicBezTo>
                      <a:cubicBezTo>
                        <a:pt x="92" y="4"/>
                        <a:pt x="65" y="0"/>
                        <a:pt x="41" y="6"/>
                      </a:cubicBezTo>
                      <a:cubicBezTo>
                        <a:pt x="17" y="11"/>
                        <a:pt x="0" y="23"/>
                        <a:pt x="2" y="30"/>
                      </a:cubicBezTo>
                      <a:cubicBezTo>
                        <a:pt x="2" y="30"/>
                        <a:pt x="2" y="32"/>
                        <a:pt x="3" y="32"/>
                      </a:cubicBezTo>
                      <a:cubicBezTo>
                        <a:pt x="6" y="26"/>
                        <a:pt x="21" y="15"/>
                        <a:pt x="42" y="10"/>
                      </a:cubicBezTo>
                      <a:cubicBezTo>
                        <a:pt x="63" y="5"/>
                        <a:pt x="87" y="8"/>
                        <a:pt x="94" y="13"/>
                      </a:cubicBezTo>
                      <a:close/>
                    </a:path>
                  </a:pathLst>
                </a:custGeom>
                <a:gradFill rotWithShape="1">
                  <a:gsLst>
                    <a:gs pos="0">
                      <a:srgbClr val="9DC2EB">
                        <a:gamma/>
                        <a:shade val="46275"/>
                        <a:invGamma/>
                      </a:srgbClr>
                    </a:gs>
                    <a:gs pos="50000">
                      <a:srgbClr val="9DC2EB"/>
                    </a:gs>
                    <a:gs pos="100000">
                      <a:srgbClr val="9DC2EB">
                        <a:gamma/>
                        <a:shade val="46275"/>
                        <a:invGamma/>
                      </a:srgbClr>
                    </a:gs>
                  </a:gsLst>
                  <a:lin ang="0" scaled="1"/>
                </a:gradFill>
                <a:ln w="9525">
                  <a:noFill/>
                  <a:round/>
                  <a:headEnd/>
                  <a:tailEnd/>
                </a:ln>
              </p:spPr>
              <p:txBody>
                <a:bodyPr/>
                <a:lstStyle/>
                <a:p>
                  <a:endParaRPr lang="de-DE"/>
                </a:p>
              </p:txBody>
            </p:sp>
            <p:sp>
              <p:nvSpPr>
                <p:cNvPr id="323634" name="Freeform 50"/>
                <p:cNvSpPr>
                  <a:spLocks/>
                </p:cNvSpPr>
                <p:nvPr/>
              </p:nvSpPr>
              <p:spPr bwMode="gray">
                <a:xfrm>
                  <a:off x="3084" y="2879"/>
                  <a:ext cx="222" cy="78"/>
                </a:xfrm>
                <a:custGeom>
                  <a:avLst/>
                  <a:gdLst/>
                  <a:ahLst/>
                  <a:cxnLst>
                    <a:cxn ang="0">
                      <a:pos x="94" y="14"/>
                    </a:cxn>
                    <a:cxn ang="0">
                      <a:pos x="93" y="11"/>
                    </a:cxn>
                    <a:cxn ang="0">
                      <a:pos x="41" y="6"/>
                    </a:cxn>
                    <a:cxn ang="0">
                      <a:pos x="2" y="30"/>
                    </a:cxn>
                    <a:cxn ang="0">
                      <a:pos x="3" y="33"/>
                    </a:cxn>
                    <a:cxn ang="0">
                      <a:pos x="42" y="11"/>
                    </a:cxn>
                    <a:cxn ang="0">
                      <a:pos x="94" y="14"/>
                    </a:cxn>
                  </a:cxnLst>
                  <a:rect l="0" t="0" r="r" b="b"/>
                  <a:pathLst>
                    <a:path w="94" h="33">
                      <a:moveTo>
                        <a:pt x="94" y="14"/>
                      </a:moveTo>
                      <a:cubicBezTo>
                        <a:pt x="94" y="13"/>
                        <a:pt x="93" y="11"/>
                        <a:pt x="93" y="11"/>
                      </a:cubicBezTo>
                      <a:cubicBezTo>
                        <a:pt x="92" y="4"/>
                        <a:pt x="65" y="0"/>
                        <a:pt x="41" y="6"/>
                      </a:cubicBezTo>
                      <a:cubicBezTo>
                        <a:pt x="17" y="12"/>
                        <a:pt x="0" y="24"/>
                        <a:pt x="2" y="30"/>
                      </a:cubicBezTo>
                      <a:cubicBezTo>
                        <a:pt x="2" y="31"/>
                        <a:pt x="2" y="32"/>
                        <a:pt x="3" y="33"/>
                      </a:cubicBezTo>
                      <a:cubicBezTo>
                        <a:pt x="5" y="26"/>
                        <a:pt x="21" y="16"/>
                        <a:pt x="42" y="11"/>
                      </a:cubicBezTo>
                      <a:cubicBezTo>
                        <a:pt x="63" y="6"/>
                        <a:pt x="87" y="9"/>
                        <a:pt x="94" y="14"/>
                      </a:cubicBezTo>
                      <a:close/>
                    </a:path>
                  </a:pathLst>
                </a:custGeom>
                <a:gradFill rotWithShape="1">
                  <a:gsLst>
                    <a:gs pos="0">
                      <a:srgbClr val="9DC2EB">
                        <a:gamma/>
                        <a:shade val="46275"/>
                        <a:invGamma/>
                      </a:srgbClr>
                    </a:gs>
                    <a:gs pos="50000">
                      <a:srgbClr val="9DC2EB"/>
                    </a:gs>
                    <a:gs pos="100000">
                      <a:srgbClr val="9DC2EB">
                        <a:gamma/>
                        <a:shade val="46275"/>
                        <a:invGamma/>
                      </a:srgbClr>
                    </a:gs>
                  </a:gsLst>
                  <a:lin ang="0" scaled="1"/>
                </a:gradFill>
                <a:ln w="9525">
                  <a:noFill/>
                  <a:round/>
                  <a:headEnd/>
                  <a:tailEnd/>
                </a:ln>
              </p:spPr>
              <p:txBody>
                <a:bodyPr/>
                <a:lstStyle/>
                <a:p>
                  <a:endParaRPr lang="de-DE"/>
                </a:p>
              </p:txBody>
            </p:sp>
            <p:sp>
              <p:nvSpPr>
                <p:cNvPr id="323635" name="Freeform 51"/>
                <p:cNvSpPr>
                  <a:spLocks/>
                </p:cNvSpPr>
                <p:nvPr/>
              </p:nvSpPr>
              <p:spPr bwMode="gray">
                <a:xfrm>
                  <a:off x="3096" y="2927"/>
                  <a:ext cx="222" cy="78"/>
                </a:xfrm>
                <a:custGeom>
                  <a:avLst/>
                  <a:gdLst/>
                  <a:ahLst/>
                  <a:cxnLst>
                    <a:cxn ang="0">
                      <a:pos x="93" y="10"/>
                    </a:cxn>
                    <a:cxn ang="0">
                      <a:pos x="41" y="6"/>
                    </a:cxn>
                    <a:cxn ang="0">
                      <a:pos x="2" y="30"/>
                    </a:cxn>
                    <a:cxn ang="0">
                      <a:pos x="2" y="33"/>
                    </a:cxn>
                    <a:cxn ang="0">
                      <a:pos x="42" y="10"/>
                    </a:cxn>
                    <a:cxn ang="0">
                      <a:pos x="93" y="13"/>
                    </a:cxn>
                    <a:cxn ang="0">
                      <a:pos x="93" y="10"/>
                    </a:cxn>
                  </a:cxnLst>
                  <a:rect l="0" t="0" r="r" b="b"/>
                  <a:pathLst>
                    <a:path w="94" h="33">
                      <a:moveTo>
                        <a:pt x="93" y="10"/>
                      </a:moveTo>
                      <a:cubicBezTo>
                        <a:pt x="92" y="4"/>
                        <a:pt x="65" y="0"/>
                        <a:pt x="41" y="6"/>
                      </a:cubicBezTo>
                      <a:cubicBezTo>
                        <a:pt x="17" y="11"/>
                        <a:pt x="0" y="24"/>
                        <a:pt x="2" y="30"/>
                      </a:cubicBezTo>
                      <a:cubicBezTo>
                        <a:pt x="2" y="31"/>
                        <a:pt x="2" y="32"/>
                        <a:pt x="2" y="33"/>
                      </a:cubicBezTo>
                      <a:cubicBezTo>
                        <a:pt x="5" y="26"/>
                        <a:pt x="21" y="15"/>
                        <a:pt x="42" y="10"/>
                      </a:cubicBezTo>
                      <a:cubicBezTo>
                        <a:pt x="63" y="6"/>
                        <a:pt x="87" y="8"/>
                        <a:pt x="93" y="13"/>
                      </a:cubicBezTo>
                      <a:cubicBezTo>
                        <a:pt x="94" y="12"/>
                        <a:pt x="93" y="11"/>
                        <a:pt x="93" y="10"/>
                      </a:cubicBezTo>
                      <a:close/>
                    </a:path>
                  </a:pathLst>
                </a:custGeom>
                <a:gradFill rotWithShape="1">
                  <a:gsLst>
                    <a:gs pos="0">
                      <a:srgbClr val="9DC2EB">
                        <a:gamma/>
                        <a:shade val="46275"/>
                        <a:invGamma/>
                      </a:srgbClr>
                    </a:gs>
                    <a:gs pos="50000">
                      <a:srgbClr val="9DC2EB"/>
                    </a:gs>
                    <a:gs pos="100000">
                      <a:srgbClr val="9DC2EB">
                        <a:gamma/>
                        <a:shade val="46275"/>
                        <a:invGamma/>
                      </a:srgbClr>
                    </a:gs>
                  </a:gsLst>
                  <a:lin ang="0" scaled="1"/>
                </a:gradFill>
                <a:ln w="9525">
                  <a:noFill/>
                  <a:round/>
                  <a:headEnd/>
                  <a:tailEnd/>
                </a:ln>
              </p:spPr>
              <p:txBody>
                <a:bodyPr/>
                <a:lstStyle/>
                <a:p>
                  <a:endParaRPr lang="de-DE"/>
                </a:p>
              </p:txBody>
            </p:sp>
          </p:grpSp>
        </p:grpSp>
      </p:grpSp>
      <p:grpSp>
        <p:nvGrpSpPr>
          <p:cNvPr id="323637" name="Group 53"/>
          <p:cNvGrpSpPr>
            <a:grpSpLocks/>
          </p:cNvGrpSpPr>
          <p:nvPr/>
        </p:nvGrpSpPr>
        <p:grpSpPr bwMode="auto">
          <a:xfrm rot="4500000">
            <a:off x="2243138" y="2001837"/>
            <a:ext cx="776288" cy="2368550"/>
            <a:chOff x="1222" y="1115"/>
            <a:chExt cx="552" cy="1683"/>
          </a:xfrm>
        </p:grpSpPr>
        <p:sp>
          <p:nvSpPr>
            <p:cNvPr id="323638" name="Freeform 54"/>
            <p:cNvSpPr>
              <a:spLocks/>
            </p:cNvSpPr>
            <p:nvPr/>
          </p:nvSpPr>
          <p:spPr bwMode="gray">
            <a:xfrm rot="754665">
              <a:off x="1222" y="1115"/>
              <a:ext cx="552" cy="1431"/>
            </a:xfrm>
            <a:custGeom>
              <a:avLst/>
              <a:gdLst/>
              <a:ahLst/>
              <a:cxnLst>
                <a:cxn ang="0">
                  <a:pos x="379" y="911"/>
                </a:cxn>
                <a:cxn ang="0">
                  <a:pos x="337" y="749"/>
                </a:cxn>
                <a:cxn ang="0">
                  <a:pos x="328" y="727"/>
                </a:cxn>
                <a:cxn ang="0">
                  <a:pos x="215" y="358"/>
                </a:cxn>
                <a:cxn ang="0">
                  <a:pos x="215" y="357"/>
                </a:cxn>
                <a:cxn ang="0">
                  <a:pos x="264" y="193"/>
                </a:cxn>
                <a:cxn ang="0">
                  <a:pos x="277" y="116"/>
                </a:cxn>
                <a:cxn ang="0">
                  <a:pos x="187" y="11"/>
                </a:cxn>
                <a:cxn ang="0">
                  <a:pos x="145" y="59"/>
                </a:cxn>
                <a:cxn ang="0">
                  <a:pos x="138" y="33"/>
                </a:cxn>
                <a:cxn ang="0">
                  <a:pos x="124" y="74"/>
                </a:cxn>
                <a:cxn ang="0">
                  <a:pos x="82" y="12"/>
                </a:cxn>
                <a:cxn ang="0">
                  <a:pos x="75" y="57"/>
                </a:cxn>
                <a:cxn ang="0">
                  <a:pos x="42" y="50"/>
                </a:cxn>
                <a:cxn ang="0">
                  <a:pos x="11" y="111"/>
                </a:cxn>
                <a:cxn ang="0">
                  <a:pos x="11" y="204"/>
                </a:cxn>
                <a:cxn ang="0">
                  <a:pos x="173" y="371"/>
                </a:cxn>
                <a:cxn ang="0">
                  <a:pos x="249" y="751"/>
                </a:cxn>
                <a:cxn ang="0">
                  <a:pos x="250" y="770"/>
                </a:cxn>
                <a:cxn ang="0">
                  <a:pos x="290" y="939"/>
                </a:cxn>
                <a:cxn ang="0">
                  <a:pos x="310" y="984"/>
                </a:cxn>
                <a:cxn ang="0">
                  <a:pos x="379" y="971"/>
                </a:cxn>
                <a:cxn ang="0">
                  <a:pos x="379" y="911"/>
                </a:cxn>
              </a:cxnLst>
              <a:rect l="0" t="0" r="r" b="b"/>
              <a:pathLst>
                <a:path w="385" h="997">
                  <a:moveTo>
                    <a:pt x="379" y="911"/>
                  </a:moveTo>
                  <a:cubicBezTo>
                    <a:pt x="337" y="749"/>
                    <a:pt x="337" y="749"/>
                    <a:pt x="337" y="749"/>
                  </a:cubicBezTo>
                  <a:cubicBezTo>
                    <a:pt x="337" y="749"/>
                    <a:pt x="333" y="736"/>
                    <a:pt x="328" y="727"/>
                  </a:cubicBezTo>
                  <a:cubicBezTo>
                    <a:pt x="215" y="358"/>
                    <a:pt x="215" y="358"/>
                    <a:pt x="215" y="358"/>
                  </a:cubicBezTo>
                  <a:cubicBezTo>
                    <a:pt x="215" y="357"/>
                    <a:pt x="215" y="357"/>
                    <a:pt x="215" y="357"/>
                  </a:cubicBezTo>
                  <a:cubicBezTo>
                    <a:pt x="264" y="193"/>
                    <a:pt x="264" y="193"/>
                    <a:pt x="264" y="193"/>
                  </a:cubicBezTo>
                  <a:cubicBezTo>
                    <a:pt x="276" y="170"/>
                    <a:pt x="277" y="116"/>
                    <a:pt x="277" y="116"/>
                  </a:cubicBezTo>
                  <a:cubicBezTo>
                    <a:pt x="253" y="42"/>
                    <a:pt x="187" y="11"/>
                    <a:pt x="187" y="11"/>
                  </a:cubicBezTo>
                  <a:cubicBezTo>
                    <a:pt x="187" y="11"/>
                    <a:pt x="156" y="46"/>
                    <a:pt x="145" y="59"/>
                  </a:cubicBezTo>
                  <a:cubicBezTo>
                    <a:pt x="144" y="41"/>
                    <a:pt x="138" y="33"/>
                    <a:pt x="138" y="33"/>
                  </a:cubicBezTo>
                  <a:cubicBezTo>
                    <a:pt x="134" y="34"/>
                    <a:pt x="127" y="59"/>
                    <a:pt x="124" y="74"/>
                  </a:cubicBezTo>
                  <a:cubicBezTo>
                    <a:pt x="93" y="0"/>
                    <a:pt x="82" y="12"/>
                    <a:pt x="82" y="12"/>
                  </a:cubicBezTo>
                  <a:cubicBezTo>
                    <a:pt x="75" y="57"/>
                    <a:pt x="75" y="57"/>
                    <a:pt x="75" y="57"/>
                  </a:cubicBezTo>
                  <a:cubicBezTo>
                    <a:pt x="75" y="57"/>
                    <a:pt x="50" y="49"/>
                    <a:pt x="42" y="50"/>
                  </a:cubicBezTo>
                  <a:cubicBezTo>
                    <a:pt x="24" y="52"/>
                    <a:pt x="11" y="111"/>
                    <a:pt x="11" y="111"/>
                  </a:cubicBezTo>
                  <a:cubicBezTo>
                    <a:pt x="0" y="157"/>
                    <a:pt x="0" y="184"/>
                    <a:pt x="11" y="204"/>
                  </a:cubicBezTo>
                  <a:cubicBezTo>
                    <a:pt x="34" y="243"/>
                    <a:pt x="125" y="328"/>
                    <a:pt x="173" y="371"/>
                  </a:cubicBezTo>
                  <a:cubicBezTo>
                    <a:pt x="193" y="469"/>
                    <a:pt x="249" y="752"/>
                    <a:pt x="249" y="751"/>
                  </a:cubicBezTo>
                  <a:cubicBezTo>
                    <a:pt x="249" y="753"/>
                    <a:pt x="250" y="762"/>
                    <a:pt x="250" y="770"/>
                  </a:cubicBezTo>
                  <a:cubicBezTo>
                    <a:pt x="290" y="939"/>
                    <a:pt x="290" y="939"/>
                    <a:pt x="290" y="939"/>
                  </a:cubicBezTo>
                  <a:cubicBezTo>
                    <a:pt x="290" y="939"/>
                    <a:pt x="299" y="971"/>
                    <a:pt x="310" y="984"/>
                  </a:cubicBezTo>
                  <a:cubicBezTo>
                    <a:pt x="310" y="984"/>
                    <a:pt x="351" y="997"/>
                    <a:pt x="379" y="971"/>
                  </a:cubicBezTo>
                  <a:cubicBezTo>
                    <a:pt x="379" y="971"/>
                    <a:pt x="385" y="940"/>
                    <a:pt x="379" y="911"/>
                  </a:cubicBezTo>
                  <a:close/>
                </a:path>
              </a:pathLst>
            </a:custGeom>
            <a:gradFill rotWithShape="1">
              <a:gsLst>
                <a:gs pos="0">
                  <a:srgbClr val="FEA501">
                    <a:gamma/>
                    <a:shade val="46275"/>
                    <a:invGamma/>
                  </a:srgbClr>
                </a:gs>
                <a:gs pos="100000">
                  <a:srgbClr val="FEA501"/>
                </a:gs>
              </a:gsLst>
              <a:lin ang="18900000" scaled="1"/>
            </a:gradFill>
            <a:ln w="9525">
              <a:noFill/>
              <a:round/>
              <a:headEnd/>
              <a:tailEnd/>
            </a:ln>
          </p:spPr>
          <p:txBody>
            <a:bodyPr/>
            <a:lstStyle/>
            <a:p>
              <a:endParaRPr lang="de-DE"/>
            </a:p>
          </p:txBody>
        </p:sp>
        <p:grpSp>
          <p:nvGrpSpPr>
            <p:cNvPr id="323639" name="Group 55"/>
            <p:cNvGrpSpPr>
              <a:grpSpLocks/>
            </p:cNvGrpSpPr>
            <p:nvPr/>
          </p:nvGrpSpPr>
          <p:grpSpPr bwMode="auto">
            <a:xfrm>
              <a:off x="1236" y="1115"/>
              <a:ext cx="478" cy="1683"/>
              <a:chOff x="1236" y="1115"/>
              <a:chExt cx="478" cy="1683"/>
            </a:xfrm>
          </p:grpSpPr>
          <p:sp>
            <p:nvSpPr>
              <p:cNvPr id="323640" name="Freeform 56"/>
              <p:cNvSpPr>
                <a:spLocks/>
              </p:cNvSpPr>
              <p:nvPr/>
            </p:nvSpPr>
            <p:spPr bwMode="gray">
              <a:xfrm rot="754665">
                <a:off x="1489" y="1140"/>
                <a:ext cx="225" cy="558"/>
              </a:xfrm>
              <a:custGeom>
                <a:avLst/>
                <a:gdLst/>
                <a:ahLst/>
                <a:cxnLst>
                  <a:cxn ang="0">
                    <a:pos x="0" y="64"/>
                  </a:cxn>
                  <a:cxn ang="0">
                    <a:pos x="79" y="387"/>
                  </a:cxn>
                  <a:cxn ang="0">
                    <a:pos x="102" y="315"/>
                  </a:cxn>
                  <a:cxn ang="0">
                    <a:pos x="145" y="170"/>
                  </a:cxn>
                  <a:cxn ang="0">
                    <a:pos x="153" y="106"/>
                  </a:cxn>
                  <a:cxn ang="0">
                    <a:pos x="63" y="1"/>
                  </a:cxn>
                  <a:cxn ang="0">
                    <a:pos x="0" y="64"/>
                  </a:cxn>
                </a:cxnLst>
                <a:rect l="0" t="0" r="r" b="b"/>
                <a:pathLst>
                  <a:path w="156" h="389">
                    <a:moveTo>
                      <a:pt x="0" y="64"/>
                    </a:moveTo>
                    <a:cubicBezTo>
                      <a:pt x="0" y="64"/>
                      <a:pt x="66" y="329"/>
                      <a:pt x="79" y="387"/>
                    </a:cubicBezTo>
                    <a:cubicBezTo>
                      <a:pt x="79" y="389"/>
                      <a:pt x="101" y="320"/>
                      <a:pt x="102" y="315"/>
                    </a:cubicBezTo>
                    <a:cubicBezTo>
                      <a:pt x="118" y="266"/>
                      <a:pt x="145" y="170"/>
                      <a:pt x="145" y="170"/>
                    </a:cubicBezTo>
                    <a:cubicBezTo>
                      <a:pt x="145" y="170"/>
                      <a:pt x="156" y="134"/>
                      <a:pt x="153" y="106"/>
                    </a:cubicBezTo>
                    <a:cubicBezTo>
                      <a:pt x="149" y="72"/>
                      <a:pt x="91" y="0"/>
                      <a:pt x="63" y="1"/>
                    </a:cubicBezTo>
                    <a:cubicBezTo>
                      <a:pt x="39" y="2"/>
                      <a:pt x="0" y="64"/>
                      <a:pt x="0" y="64"/>
                    </a:cubicBezTo>
                    <a:close/>
                  </a:path>
                </a:pathLst>
              </a:custGeom>
              <a:gradFill rotWithShape="1">
                <a:gsLst>
                  <a:gs pos="0">
                    <a:srgbClr val="FB7303"/>
                  </a:gs>
                  <a:gs pos="100000">
                    <a:srgbClr val="FED563"/>
                  </a:gs>
                </a:gsLst>
                <a:lin ang="18900000" scaled="1"/>
              </a:gradFill>
              <a:ln w="9525">
                <a:noFill/>
                <a:round/>
                <a:headEnd/>
                <a:tailEnd/>
              </a:ln>
            </p:spPr>
            <p:txBody>
              <a:bodyPr/>
              <a:lstStyle/>
              <a:p>
                <a:endParaRPr lang="de-DE"/>
              </a:p>
            </p:txBody>
          </p:sp>
          <p:sp>
            <p:nvSpPr>
              <p:cNvPr id="323641" name="Freeform 57"/>
              <p:cNvSpPr>
                <a:spLocks/>
              </p:cNvSpPr>
              <p:nvPr/>
            </p:nvSpPr>
            <p:spPr bwMode="gray">
              <a:xfrm rot="754665">
                <a:off x="1236" y="1171"/>
                <a:ext cx="433" cy="1035"/>
              </a:xfrm>
              <a:custGeom>
                <a:avLst/>
                <a:gdLst/>
                <a:ahLst/>
                <a:cxnLst>
                  <a:cxn ang="0">
                    <a:pos x="259" y="721"/>
                  </a:cxn>
                  <a:cxn ang="0">
                    <a:pos x="302" y="710"/>
                  </a:cxn>
                  <a:cxn ang="0">
                    <a:pos x="203" y="315"/>
                  </a:cxn>
                  <a:cxn ang="0">
                    <a:pos x="126" y="28"/>
                  </a:cxn>
                  <a:cxn ang="0">
                    <a:pos x="51" y="1"/>
                  </a:cxn>
                  <a:cxn ang="0">
                    <a:pos x="23" y="49"/>
                  </a:cxn>
                  <a:cxn ang="0">
                    <a:pos x="20" y="155"/>
                  </a:cxn>
                  <a:cxn ang="0">
                    <a:pos x="80" y="225"/>
                  </a:cxn>
                  <a:cxn ang="0">
                    <a:pos x="182" y="322"/>
                  </a:cxn>
                  <a:cxn ang="0">
                    <a:pos x="258" y="700"/>
                  </a:cxn>
                  <a:cxn ang="0">
                    <a:pos x="259" y="721"/>
                  </a:cxn>
                </a:cxnLst>
                <a:rect l="0" t="0" r="r" b="b"/>
                <a:pathLst>
                  <a:path w="302" h="721">
                    <a:moveTo>
                      <a:pt x="259" y="721"/>
                    </a:moveTo>
                    <a:cubicBezTo>
                      <a:pt x="302" y="710"/>
                      <a:pt x="302" y="710"/>
                      <a:pt x="302" y="710"/>
                    </a:cubicBezTo>
                    <a:cubicBezTo>
                      <a:pt x="203" y="315"/>
                      <a:pt x="203" y="315"/>
                      <a:pt x="203" y="315"/>
                    </a:cubicBezTo>
                    <a:cubicBezTo>
                      <a:pt x="126" y="28"/>
                      <a:pt x="126" y="28"/>
                      <a:pt x="126" y="28"/>
                    </a:cubicBezTo>
                    <a:cubicBezTo>
                      <a:pt x="126" y="28"/>
                      <a:pt x="82" y="0"/>
                      <a:pt x="51" y="1"/>
                    </a:cubicBezTo>
                    <a:cubicBezTo>
                      <a:pt x="51" y="1"/>
                      <a:pt x="37" y="1"/>
                      <a:pt x="23" y="49"/>
                    </a:cubicBezTo>
                    <a:cubicBezTo>
                      <a:pt x="23" y="49"/>
                      <a:pt x="0" y="120"/>
                      <a:pt x="20" y="155"/>
                    </a:cubicBezTo>
                    <a:cubicBezTo>
                      <a:pt x="40" y="189"/>
                      <a:pt x="80" y="225"/>
                      <a:pt x="80" y="225"/>
                    </a:cubicBezTo>
                    <a:cubicBezTo>
                      <a:pt x="80" y="225"/>
                      <a:pt x="157" y="302"/>
                      <a:pt x="182" y="322"/>
                    </a:cubicBezTo>
                    <a:cubicBezTo>
                      <a:pt x="182" y="322"/>
                      <a:pt x="239" y="605"/>
                      <a:pt x="258" y="700"/>
                    </a:cubicBezTo>
                    <a:cubicBezTo>
                      <a:pt x="259" y="705"/>
                      <a:pt x="259" y="718"/>
                      <a:pt x="259" y="721"/>
                    </a:cubicBezTo>
                  </a:path>
                </a:pathLst>
              </a:custGeom>
              <a:gradFill rotWithShape="1">
                <a:gsLst>
                  <a:gs pos="0">
                    <a:srgbClr val="FED563"/>
                  </a:gs>
                  <a:gs pos="100000">
                    <a:srgbClr val="FB7303"/>
                  </a:gs>
                </a:gsLst>
                <a:lin ang="18900000" scaled="1"/>
              </a:gradFill>
              <a:ln w="9525">
                <a:noFill/>
                <a:round/>
                <a:headEnd/>
                <a:tailEnd/>
              </a:ln>
            </p:spPr>
            <p:txBody>
              <a:bodyPr/>
              <a:lstStyle/>
              <a:p>
                <a:endParaRPr lang="de-DE"/>
              </a:p>
            </p:txBody>
          </p:sp>
          <p:sp>
            <p:nvSpPr>
              <p:cNvPr id="323642" name="Freeform 58"/>
              <p:cNvSpPr>
                <a:spLocks/>
              </p:cNvSpPr>
              <p:nvPr/>
            </p:nvSpPr>
            <p:spPr bwMode="gray">
              <a:xfrm rot="754665">
                <a:off x="1393" y="1115"/>
                <a:ext cx="215" cy="560"/>
              </a:xfrm>
              <a:custGeom>
                <a:avLst/>
                <a:gdLst/>
                <a:ahLst/>
                <a:cxnLst>
                  <a:cxn ang="0">
                    <a:pos x="70" y="67"/>
                  </a:cxn>
                  <a:cxn ang="0">
                    <a:pos x="28" y="5"/>
                  </a:cxn>
                  <a:cxn ang="0">
                    <a:pos x="8" y="147"/>
                  </a:cxn>
                  <a:cxn ang="0">
                    <a:pos x="113" y="333"/>
                  </a:cxn>
                  <a:cxn ang="0">
                    <a:pos x="149" y="390"/>
                  </a:cxn>
                  <a:cxn ang="0">
                    <a:pos x="145" y="375"/>
                  </a:cxn>
                  <a:cxn ang="0">
                    <a:pos x="70" y="67"/>
                  </a:cxn>
                </a:cxnLst>
                <a:rect l="0" t="0" r="r" b="b"/>
                <a:pathLst>
                  <a:path w="149" h="390">
                    <a:moveTo>
                      <a:pt x="70" y="67"/>
                    </a:moveTo>
                    <a:cubicBezTo>
                      <a:pt x="70" y="67"/>
                      <a:pt x="43" y="0"/>
                      <a:pt x="28" y="5"/>
                    </a:cubicBezTo>
                    <a:cubicBezTo>
                      <a:pt x="14" y="10"/>
                      <a:pt x="0" y="112"/>
                      <a:pt x="8" y="147"/>
                    </a:cubicBezTo>
                    <a:cubicBezTo>
                      <a:pt x="21" y="199"/>
                      <a:pt x="113" y="333"/>
                      <a:pt x="113" y="333"/>
                    </a:cubicBezTo>
                    <a:cubicBezTo>
                      <a:pt x="149" y="390"/>
                      <a:pt x="149" y="390"/>
                      <a:pt x="149" y="390"/>
                    </a:cubicBezTo>
                    <a:cubicBezTo>
                      <a:pt x="145" y="375"/>
                      <a:pt x="145" y="375"/>
                      <a:pt x="145" y="375"/>
                    </a:cubicBezTo>
                    <a:lnTo>
                      <a:pt x="70" y="67"/>
                    </a:lnTo>
                    <a:close/>
                  </a:path>
                </a:pathLst>
              </a:custGeom>
              <a:gradFill rotWithShape="1">
                <a:gsLst>
                  <a:gs pos="0">
                    <a:srgbClr val="FEA501"/>
                  </a:gs>
                  <a:gs pos="100000">
                    <a:srgbClr val="FB7303"/>
                  </a:gs>
                </a:gsLst>
                <a:lin ang="18900000" scaled="1"/>
              </a:gradFill>
              <a:ln w="9525">
                <a:noFill/>
                <a:round/>
                <a:headEnd/>
                <a:tailEnd/>
              </a:ln>
            </p:spPr>
            <p:txBody>
              <a:bodyPr/>
              <a:lstStyle/>
              <a:p>
                <a:endParaRPr lang="de-DE"/>
              </a:p>
            </p:txBody>
          </p:sp>
          <p:sp>
            <p:nvSpPr>
              <p:cNvPr id="323643" name="Freeform 59"/>
              <p:cNvSpPr>
                <a:spLocks/>
              </p:cNvSpPr>
              <p:nvPr/>
            </p:nvSpPr>
            <p:spPr bwMode="gray">
              <a:xfrm rot="754665">
                <a:off x="1612" y="2546"/>
                <a:ext cx="0" cy="2"/>
              </a:xfrm>
              <a:custGeom>
                <a:avLst/>
                <a:gdLst/>
                <a:ahLst/>
                <a:cxnLst>
                  <a:cxn ang="0">
                    <a:pos x="0" y="1"/>
                  </a:cxn>
                  <a:cxn ang="0">
                    <a:pos x="0" y="0"/>
                  </a:cxn>
                  <a:cxn ang="0">
                    <a:pos x="0" y="1"/>
                  </a:cxn>
                  <a:cxn ang="0">
                    <a:pos x="0" y="1"/>
                  </a:cxn>
                </a:cxnLst>
                <a:rect l="0" t="0" r="r" b="b"/>
                <a:pathLst>
                  <a:path h="1">
                    <a:moveTo>
                      <a:pt x="0" y="1"/>
                    </a:moveTo>
                    <a:cubicBezTo>
                      <a:pt x="0" y="1"/>
                      <a:pt x="0" y="1"/>
                      <a:pt x="0" y="0"/>
                    </a:cubicBezTo>
                    <a:cubicBezTo>
                      <a:pt x="0" y="0"/>
                      <a:pt x="0" y="1"/>
                      <a:pt x="0" y="1"/>
                    </a:cubicBezTo>
                    <a:cubicBezTo>
                      <a:pt x="0" y="1"/>
                      <a:pt x="0" y="1"/>
                      <a:pt x="0" y="1"/>
                    </a:cubicBezTo>
                    <a:close/>
                  </a:path>
                </a:pathLst>
              </a:custGeom>
              <a:solidFill>
                <a:srgbClr val="F7C800"/>
              </a:solidFill>
              <a:ln w="9525">
                <a:noFill/>
                <a:round/>
                <a:headEnd/>
                <a:tailEnd/>
              </a:ln>
            </p:spPr>
            <p:txBody>
              <a:bodyPr/>
              <a:lstStyle/>
              <a:p>
                <a:endParaRPr lang="de-DE"/>
              </a:p>
            </p:txBody>
          </p:sp>
          <p:sp>
            <p:nvSpPr>
              <p:cNvPr id="323644" name="Freeform 60"/>
              <p:cNvSpPr>
                <a:spLocks/>
              </p:cNvSpPr>
              <p:nvPr/>
            </p:nvSpPr>
            <p:spPr bwMode="gray">
              <a:xfrm rot="754665">
                <a:off x="1462" y="2184"/>
                <a:ext cx="196" cy="370"/>
              </a:xfrm>
              <a:custGeom>
                <a:avLst/>
                <a:gdLst/>
                <a:ahLst/>
                <a:cxnLst>
                  <a:cxn ang="0">
                    <a:pos x="96" y="241"/>
                  </a:cxn>
                  <a:cxn ang="0">
                    <a:pos x="131" y="242"/>
                  </a:cxn>
                  <a:cxn ang="0">
                    <a:pos x="131" y="243"/>
                  </a:cxn>
                  <a:cxn ang="0">
                    <a:pos x="131" y="185"/>
                  </a:cxn>
                  <a:cxn ang="0">
                    <a:pos x="90" y="26"/>
                  </a:cxn>
                  <a:cxn ang="0">
                    <a:pos x="83" y="6"/>
                  </a:cxn>
                  <a:cxn ang="0">
                    <a:pos x="83" y="6"/>
                  </a:cxn>
                  <a:cxn ang="0">
                    <a:pos x="82" y="5"/>
                  </a:cxn>
                  <a:cxn ang="0">
                    <a:pos x="82" y="4"/>
                  </a:cxn>
                  <a:cxn ang="0">
                    <a:pos x="41" y="5"/>
                  </a:cxn>
                  <a:cxn ang="0">
                    <a:pos x="1" y="23"/>
                  </a:cxn>
                  <a:cxn ang="0">
                    <a:pos x="1" y="25"/>
                  </a:cxn>
                  <a:cxn ang="0">
                    <a:pos x="2" y="44"/>
                  </a:cxn>
                  <a:cxn ang="0">
                    <a:pos x="42" y="213"/>
                  </a:cxn>
                  <a:cxn ang="0">
                    <a:pos x="62" y="258"/>
                  </a:cxn>
                  <a:cxn ang="0">
                    <a:pos x="62" y="258"/>
                  </a:cxn>
                  <a:cxn ang="0">
                    <a:pos x="62" y="257"/>
                  </a:cxn>
                  <a:cxn ang="0">
                    <a:pos x="96" y="241"/>
                  </a:cxn>
                </a:cxnLst>
                <a:rect l="0" t="0" r="r" b="b"/>
                <a:pathLst>
                  <a:path w="137" h="258">
                    <a:moveTo>
                      <a:pt x="96" y="241"/>
                    </a:moveTo>
                    <a:cubicBezTo>
                      <a:pt x="114" y="237"/>
                      <a:pt x="130" y="237"/>
                      <a:pt x="131" y="242"/>
                    </a:cubicBezTo>
                    <a:cubicBezTo>
                      <a:pt x="131" y="242"/>
                      <a:pt x="131" y="242"/>
                      <a:pt x="131" y="243"/>
                    </a:cubicBezTo>
                    <a:cubicBezTo>
                      <a:pt x="132" y="235"/>
                      <a:pt x="137" y="207"/>
                      <a:pt x="131" y="185"/>
                    </a:cubicBezTo>
                    <a:cubicBezTo>
                      <a:pt x="90" y="26"/>
                      <a:pt x="90" y="26"/>
                      <a:pt x="90" y="26"/>
                    </a:cubicBezTo>
                    <a:cubicBezTo>
                      <a:pt x="90" y="26"/>
                      <a:pt x="87" y="16"/>
                      <a:pt x="83" y="6"/>
                    </a:cubicBezTo>
                    <a:cubicBezTo>
                      <a:pt x="83" y="6"/>
                      <a:pt x="83" y="6"/>
                      <a:pt x="83" y="6"/>
                    </a:cubicBezTo>
                    <a:cubicBezTo>
                      <a:pt x="82" y="5"/>
                      <a:pt x="82" y="5"/>
                      <a:pt x="82" y="5"/>
                    </a:cubicBezTo>
                    <a:cubicBezTo>
                      <a:pt x="82" y="4"/>
                      <a:pt x="82" y="4"/>
                      <a:pt x="82" y="4"/>
                    </a:cubicBezTo>
                    <a:cubicBezTo>
                      <a:pt x="78" y="0"/>
                      <a:pt x="61" y="0"/>
                      <a:pt x="41" y="5"/>
                    </a:cubicBezTo>
                    <a:cubicBezTo>
                      <a:pt x="19" y="10"/>
                      <a:pt x="0" y="17"/>
                      <a:pt x="1" y="23"/>
                    </a:cubicBezTo>
                    <a:cubicBezTo>
                      <a:pt x="1" y="24"/>
                      <a:pt x="1" y="25"/>
                      <a:pt x="1" y="25"/>
                    </a:cubicBezTo>
                    <a:cubicBezTo>
                      <a:pt x="1" y="27"/>
                      <a:pt x="2" y="44"/>
                      <a:pt x="2" y="44"/>
                    </a:cubicBezTo>
                    <a:cubicBezTo>
                      <a:pt x="42" y="213"/>
                      <a:pt x="42" y="213"/>
                      <a:pt x="42" y="213"/>
                    </a:cubicBezTo>
                    <a:cubicBezTo>
                      <a:pt x="42" y="213"/>
                      <a:pt x="54" y="253"/>
                      <a:pt x="62" y="258"/>
                    </a:cubicBezTo>
                    <a:cubicBezTo>
                      <a:pt x="62" y="258"/>
                      <a:pt x="62" y="258"/>
                      <a:pt x="62" y="258"/>
                    </a:cubicBezTo>
                    <a:cubicBezTo>
                      <a:pt x="62" y="258"/>
                      <a:pt x="62" y="257"/>
                      <a:pt x="62" y="257"/>
                    </a:cubicBezTo>
                    <a:cubicBezTo>
                      <a:pt x="60" y="252"/>
                      <a:pt x="77" y="246"/>
                      <a:pt x="96" y="241"/>
                    </a:cubicBezTo>
                    <a:close/>
                  </a:path>
                </a:pathLst>
              </a:custGeom>
              <a:gradFill rotWithShape="1">
                <a:gsLst>
                  <a:gs pos="0">
                    <a:srgbClr val="808080">
                      <a:gamma/>
                      <a:tint val="18039"/>
                      <a:invGamma/>
                    </a:srgbClr>
                  </a:gs>
                  <a:gs pos="100000">
                    <a:srgbClr val="808080"/>
                  </a:gs>
                </a:gsLst>
                <a:lin ang="0" scaled="1"/>
              </a:gradFill>
              <a:ln w="9525">
                <a:noFill/>
                <a:round/>
                <a:headEnd/>
                <a:tailEnd/>
              </a:ln>
            </p:spPr>
            <p:txBody>
              <a:bodyPr/>
              <a:lstStyle/>
              <a:p>
                <a:endParaRPr lang="de-DE"/>
              </a:p>
            </p:txBody>
          </p:sp>
          <p:sp>
            <p:nvSpPr>
              <p:cNvPr id="323645" name="Freeform 61"/>
              <p:cNvSpPr>
                <a:spLocks/>
              </p:cNvSpPr>
              <p:nvPr/>
            </p:nvSpPr>
            <p:spPr bwMode="gray">
              <a:xfrm rot="754665">
                <a:off x="1508" y="2527"/>
                <a:ext cx="102" cy="40"/>
              </a:xfrm>
              <a:custGeom>
                <a:avLst/>
                <a:gdLst/>
                <a:ahLst/>
                <a:cxnLst>
                  <a:cxn ang="0">
                    <a:pos x="47" y="12"/>
                  </a:cxn>
                  <a:cxn ang="0">
                    <a:pos x="49" y="21"/>
                  </a:cxn>
                  <a:cxn ang="0">
                    <a:pos x="71" y="8"/>
                  </a:cxn>
                  <a:cxn ang="0">
                    <a:pos x="71" y="7"/>
                  </a:cxn>
                  <a:cxn ang="0">
                    <a:pos x="71" y="6"/>
                  </a:cxn>
                  <a:cxn ang="0">
                    <a:pos x="71" y="5"/>
                  </a:cxn>
                  <a:cxn ang="0">
                    <a:pos x="36" y="4"/>
                  </a:cxn>
                  <a:cxn ang="0">
                    <a:pos x="2" y="20"/>
                  </a:cxn>
                  <a:cxn ang="0">
                    <a:pos x="2" y="21"/>
                  </a:cxn>
                  <a:cxn ang="0">
                    <a:pos x="32" y="25"/>
                  </a:cxn>
                  <a:cxn ang="0">
                    <a:pos x="30" y="17"/>
                  </a:cxn>
                  <a:cxn ang="0">
                    <a:pos x="47" y="12"/>
                  </a:cxn>
                </a:cxnLst>
                <a:rect l="0" t="0" r="r" b="b"/>
                <a:pathLst>
                  <a:path w="71" h="27">
                    <a:moveTo>
                      <a:pt x="47" y="12"/>
                    </a:moveTo>
                    <a:cubicBezTo>
                      <a:pt x="49" y="21"/>
                      <a:pt x="49" y="21"/>
                      <a:pt x="49" y="21"/>
                    </a:cubicBezTo>
                    <a:cubicBezTo>
                      <a:pt x="60" y="17"/>
                      <a:pt x="69" y="12"/>
                      <a:pt x="71" y="8"/>
                    </a:cubicBezTo>
                    <a:cubicBezTo>
                      <a:pt x="71" y="8"/>
                      <a:pt x="71" y="7"/>
                      <a:pt x="71" y="7"/>
                    </a:cubicBezTo>
                    <a:cubicBezTo>
                      <a:pt x="71" y="7"/>
                      <a:pt x="71" y="6"/>
                      <a:pt x="71" y="6"/>
                    </a:cubicBezTo>
                    <a:cubicBezTo>
                      <a:pt x="71" y="5"/>
                      <a:pt x="71" y="5"/>
                      <a:pt x="71" y="5"/>
                    </a:cubicBezTo>
                    <a:cubicBezTo>
                      <a:pt x="70" y="0"/>
                      <a:pt x="54" y="0"/>
                      <a:pt x="36" y="4"/>
                    </a:cubicBezTo>
                    <a:cubicBezTo>
                      <a:pt x="17" y="9"/>
                      <a:pt x="0" y="15"/>
                      <a:pt x="2" y="20"/>
                    </a:cubicBezTo>
                    <a:cubicBezTo>
                      <a:pt x="2" y="20"/>
                      <a:pt x="2" y="21"/>
                      <a:pt x="2" y="21"/>
                    </a:cubicBezTo>
                    <a:cubicBezTo>
                      <a:pt x="5" y="25"/>
                      <a:pt x="18" y="27"/>
                      <a:pt x="32" y="25"/>
                    </a:cubicBezTo>
                    <a:cubicBezTo>
                      <a:pt x="30" y="17"/>
                      <a:pt x="30" y="17"/>
                      <a:pt x="30" y="17"/>
                    </a:cubicBezTo>
                    <a:cubicBezTo>
                      <a:pt x="36" y="13"/>
                      <a:pt x="47" y="12"/>
                      <a:pt x="47" y="12"/>
                    </a:cubicBezTo>
                    <a:close/>
                  </a:path>
                </a:pathLst>
              </a:custGeom>
              <a:gradFill rotWithShape="1">
                <a:gsLst>
                  <a:gs pos="0">
                    <a:srgbClr val="808080"/>
                  </a:gs>
                  <a:gs pos="100000">
                    <a:srgbClr val="808080">
                      <a:gamma/>
                      <a:shade val="72549"/>
                      <a:invGamma/>
                    </a:srgbClr>
                  </a:gs>
                </a:gsLst>
                <a:lin ang="2700000" scaled="1"/>
              </a:gradFill>
              <a:ln w="9525">
                <a:noFill/>
                <a:round/>
                <a:headEnd/>
                <a:tailEnd/>
              </a:ln>
            </p:spPr>
            <p:txBody>
              <a:bodyPr/>
              <a:lstStyle/>
              <a:p>
                <a:endParaRPr lang="de-DE"/>
              </a:p>
            </p:txBody>
          </p:sp>
          <p:sp>
            <p:nvSpPr>
              <p:cNvPr id="323646" name="Freeform 62"/>
              <p:cNvSpPr>
                <a:spLocks/>
              </p:cNvSpPr>
              <p:nvPr/>
            </p:nvSpPr>
            <p:spPr bwMode="gray">
              <a:xfrm rot="754665">
                <a:off x="1524" y="2548"/>
                <a:ext cx="73" cy="250"/>
              </a:xfrm>
              <a:custGeom>
                <a:avLst/>
                <a:gdLst/>
                <a:ahLst/>
                <a:cxnLst>
                  <a:cxn ang="0">
                    <a:pos x="51" y="174"/>
                  </a:cxn>
                  <a:cxn ang="0">
                    <a:pos x="19" y="9"/>
                  </a:cxn>
                  <a:cxn ang="0">
                    <a:pos x="17" y="0"/>
                  </a:cxn>
                  <a:cxn ang="0">
                    <a:pos x="0" y="5"/>
                  </a:cxn>
                  <a:cxn ang="0">
                    <a:pos x="2" y="13"/>
                  </a:cxn>
                  <a:cxn ang="0">
                    <a:pos x="50" y="174"/>
                  </a:cxn>
                  <a:cxn ang="0">
                    <a:pos x="51" y="174"/>
                  </a:cxn>
                </a:cxnLst>
                <a:rect l="0" t="0" r="r" b="b"/>
                <a:pathLst>
                  <a:path w="51" h="174">
                    <a:moveTo>
                      <a:pt x="51" y="174"/>
                    </a:moveTo>
                    <a:cubicBezTo>
                      <a:pt x="19" y="9"/>
                      <a:pt x="19" y="9"/>
                      <a:pt x="19" y="9"/>
                    </a:cubicBezTo>
                    <a:cubicBezTo>
                      <a:pt x="17" y="0"/>
                      <a:pt x="17" y="0"/>
                      <a:pt x="17" y="0"/>
                    </a:cubicBezTo>
                    <a:cubicBezTo>
                      <a:pt x="17" y="0"/>
                      <a:pt x="6" y="1"/>
                      <a:pt x="0" y="5"/>
                    </a:cubicBezTo>
                    <a:cubicBezTo>
                      <a:pt x="2" y="13"/>
                      <a:pt x="2" y="13"/>
                      <a:pt x="2" y="13"/>
                    </a:cubicBezTo>
                    <a:cubicBezTo>
                      <a:pt x="50" y="174"/>
                      <a:pt x="50" y="174"/>
                      <a:pt x="50" y="174"/>
                    </a:cubicBezTo>
                    <a:lnTo>
                      <a:pt x="51" y="174"/>
                    </a:lnTo>
                    <a:close/>
                  </a:path>
                </a:pathLst>
              </a:custGeom>
              <a:gradFill rotWithShape="1">
                <a:gsLst>
                  <a:gs pos="0">
                    <a:srgbClr val="808080">
                      <a:gamma/>
                      <a:tint val="50588"/>
                      <a:invGamma/>
                    </a:srgbClr>
                  </a:gs>
                  <a:gs pos="100000">
                    <a:srgbClr val="808080"/>
                  </a:gs>
                </a:gsLst>
                <a:lin ang="18900000" scaled="1"/>
              </a:gradFill>
              <a:ln w="9525">
                <a:noFill/>
                <a:round/>
                <a:headEnd/>
                <a:tailEnd/>
              </a:ln>
            </p:spPr>
            <p:txBody>
              <a:bodyPr/>
              <a:lstStyle/>
              <a:p>
                <a:endParaRPr lang="de-DE"/>
              </a:p>
            </p:txBody>
          </p:sp>
          <p:grpSp>
            <p:nvGrpSpPr>
              <p:cNvPr id="323647" name="Group 63"/>
              <p:cNvGrpSpPr>
                <a:grpSpLocks/>
              </p:cNvGrpSpPr>
              <p:nvPr/>
            </p:nvGrpSpPr>
            <p:grpSpPr bwMode="auto">
              <a:xfrm rot="754665">
                <a:off x="1470" y="2238"/>
                <a:ext cx="182" cy="248"/>
                <a:chOff x="3018" y="2598"/>
                <a:chExt cx="300" cy="407"/>
              </a:xfrm>
            </p:grpSpPr>
            <p:sp>
              <p:nvSpPr>
                <p:cNvPr id="323648" name="Freeform 64"/>
                <p:cNvSpPr>
                  <a:spLocks/>
                </p:cNvSpPr>
                <p:nvPr/>
              </p:nvSpPr>
              <p:spPr bwMode="gray">
                <a:xfrm>
                  <a:off x="3018" y="2598"/>
                  <a:ext cx="215" cy="73"/>
                </a:xfrm>
                <a:custGeom>
                  <a:avLst/>
                  <a:gdLst/>
                  <a:ahLst/>
                  <a:cxnLst>
                    <a:cxn ang="0">
                      <a:pos x="90" y="13"/>
                    </a:cxn>
                    <a:cxn ang="0">
                      <a:pos x="90" y="10"/>
                    </a:cxn>
                    <a:cxn ang="0">
                      <a:pos x="40" y="5"/>
                    </a:cxn>
                    <a:cxn ang="0">
                      <a:pos x="2" y="29"/>
                    </a:cxn>
                    <a:cxn ang="0">
                      <a:pos x="3" y="31"/>
                    </a:cxn>
                    <a:cxn ang="0">
                      <a:pos x="41" y="10"/>
                    </a:cxn>
                    <a:cxn ang="0">
                      <a:pos x="90" y="13"/>
                    </a:cxn>
                  </a:cxnLst>
                  <a:rect l="0" t="0" r="r" b="b"/>
                  <a:pathLst>
                    <a:path w="91" h="31">
                      <a:moveTo>
                        <a:pt x="90" y="13"/>
                      </a:moveTo>
                      <a:cubicBezTo>
                        <a:pt x="91" y="12"/>
                        <a:pt x="90" y="10"/>
                        <a:pt x="90" y="10"/>
                      </a:cubicBezTo>
                      <a:cubicBezTo>
                        <a:pt x="89" y="4"/>
                        <a:pt x="63" y="0"/>
                        <a:pt x="40" y="5"/>
                      </a:cubicBezTo>
                      <a:cubicBezTo>
                        <a:pt x="16" y="11"/>
                        <a:pt x="0" y="23"/>
                        <a:pt x="2" y="29"/>
                      </a:cubicBezTo>
                      <a:cubicBezTo>
                        <a:pt x="2" y="29"/>
                        <a:pt x="2" y="31"/>
                        <a:pt x="3" y="31"/>
                      </a:cubicBezTo>
                      <a:cubicBezTo>
                        <a:pt x="5" y="25"/>
                        <a:pt x="20" y="15"/>
                        <a:pt x="41" y="10"/>
                      </a:cubicBezTo>
                      <a:cubicBezTo>
                        <a:pt x="61" y="5"/>
                        <a:pt x="84" y="8"/>
                        <a:pt x="90" y="13"/>
                      </a:cubicBezTo>
                      <a:close/>
                    </a:path>
                  </a:pathLst>
                </a:custGeom>
                <a:gradFill rotWithShape="1">
                  <a:gsLst>
                    <a:gs pos="0">
                      <a:srgbClr val="FEA501">
                        <a:gamma/>
                        <a:shade val="46275"/>
                        <a:invGamma/>
                      </a:srgbClr>
                    </a:gs>
                    <a:gs pos="50000">
                      <a:srgbClr val="FEA501"/>
                    </a:gs>
                    <a:gs pos="100000">
                      <a:srgbClr val="FEA501">
                        <a:gamma/>
                        <a:shade val="46275"/>
                        <a:invGamma/>
                      </a:srgbClr>
                    </a:gs>
                  </a:gsLst>
                  <a:lin ang="0" scaled="1"/>
                </a:gradFill>
                <a:ln w="9525">
                  <a:noFill/>
                  <a:round/>
                  <a:headEnd/>
                  <a:tailEnd/>
                </a:ln>
              </p:spPr>
              <p:txBody>
                <a:bodyPr/>
                <a:lstStyle/>
                <a:p>
                  <a:endParaRPr lang="de-DE"/>
                </a:p>
              </p:txBody>
            </p:sp>
            <p:sp>
              <p:nvSpPr>
                <p:cNvPr id="323649" name="Freeform 65"/>
                <p:cNvSpPr>
                  <a:spLocks/>
                </p:cNvSpPr>
                <p:nvPr/>
              </p:nvSpPr>
              <p:spPr bwMode="gray">
                <a:xfrm>
                  <a:off x="3030" y="2645"/>
                  <a:ext cx="215" cy="74"/>
                </a:xfrm>
                <a:custGeom>
                  <a:avLst/>
                  <a:gdLst/>
                  <a:ahLst/>
                  <a:cxnLst>
                    <a:cxn ang="0">
                      <a:pos x="91" y="12"/>
                    </a:cxn>
                    <a:cxn ang="0">
                      <a:pos x="90" y="9"/>
                    </a:cxn>
                    <a:cxn ang="0">
                      <a:pos x="39" y="5"/>
                    </a:cxn>
                    <a:cxn ang="0">
                      <a:pos x="1" y="29"/>
                    </a:cxn>
                    <a:cxn ang="0">
                      <a:pos x="2" y="31"/>
                    </a:cxn>
                    <a:cxn ang="0">
                      <a:pos x="40" y="10"/>
                    </a:cxn>
                    <a:cxn ang="0">
                      <a:pos x="91" y="12"/>
                    </a:cxn>
                  </a:cxnLst>
                  <a:rect l="0" t="0" r="r" b="b"/>
                  <a:pathLst>
                    <a:path w="91" h="31">
                      <a:moveTo>
                        <a:pt x="91" y="12"/>
                      </a:moveTo>
                      <a:cubicBezTo>
                        <a:pt x="91" y="12"/>
                        <a:pt x="90" y="10"/>
                        <a:pt x="90" y="9"/>
                      </a:cubicBezTo>
                      <a:cubicBezTo>
                        <a:pt x="89" y="3"/>
                        <a:pt x="63" y="0"/>
                        <a:pt x="39" y="5"/>
                      </a:cubicBezTo>
                      <a:cubicBezTo>
                        <a:pt x="16" y="10"/>
                        <a:pt x="0" y="22"/>
                        <a:pt x="1" y="29"/>
                      </a:cubicBezTo>
                      <a:cubicBezTo>
                        <a:pt x="1" y="29"/>
                        <a:pt x="1" y="31"/>
                        <a:pt x="2" y="31"/>
                      </a:cubicBezTo>
                      <a:cubicBezTo>
                        <a:pt x="5" y="25"/>
                        <a:pt x="20" y="14"/>
                        <a:pt x="40" y="10"/>
                      </a:cubicBezTo>
                      <a:cubicBezTo>
                        <a:pt x="61" y="5"/>
                        <a:pt x="84" y="8"/>
                        <a:pt x="91" y="12"/>
                      </a:cubicBezTo>
                      <a:close/>
                    </a:path>
                  </a:pathLst>
                </a:custGeom>
                <a:gradFill rotWithShape="1">
                  <a:gsLst>
                    <a:gs pos="0">
                      <a:srgbClr val="FEA501">
                        <a:gamma/>
                        <a:shade val="46275"/>
                        <a:invGamma/>
                      </a:srgbClr>
                    </a:gs>
                    <a:gs pos="50000">
                      <a:srgbClr val="FEA501"/>
                    </a:gs>
                    <a:gs pos="100000">
                      <a:srgbClr val="FEA501">
                        <a:gamma/>
                        <a:shade val="46275"/>
                        <a:invGamma/>
                      </a:srgbClr>
                    </a:gs>
                  </a:gsLst>
                  <a:lin ang="0" scaled="1"/>
                </a:gradFill>
                <a:ln w="9525">
                  <a:noFill/>
                  <a:round/>
                  <a:headEnd/>
                  <a:tailEnd/>
                </a:ln>
              </p:spPr>
              <p:txBody>
                <a:bodyPr/>
                <a:lstStyle/>
                <a:p>
                  <a:endParaRPr lang="de-DE"/>
                </a:p>
              </p:txBody>
            </p:sp>
            <p:sp>
              <p:nvSpPr>
                <p:cNvPr id="323650" name="Freeform 66"/>
                <p:cNvSpPr>
                  <a:spLocks/>
                </p:cNvSpPr>
                <p:nvPr/>
              </p:nvSpPr>
              <p:spPr bwMode="gray">
                <a:xfrm>
                  <a:off x="3039" y="2690"/>
                  <a:ext cx="218" cy="76"/>
                </a:xfrm>
                <a:custGeom>
                  <a:avLst/>
                  <a:gdLst/>
                  <a:ahLst/>
                  <a:cxnLst>
                    <a:cxn ang="0">
                      <a:pos x="92" y="13"/>
                    </a:cxn>
                    <a:cxn ang="0">
                      <a:pos x="91" y="10"/>
                    </a:cxn>
                    <a:cxn ang="0">
                      <a:pos x="40" y="5"/>
                    </a:cxn>
                    <a:cxn ang="0">
                      <a:pos x="2" y="29"/>
                    </a:cxn>
                    <a:cxn ang="0">
                      <a:pos x="2" y="32"/>
                    </a:cxn>
                    <a:cxn ang="0">
                      <a:pos x="41" y="10"/>
                    </a:cxn>
                    <a:cxn ang="0">
                      <a:pos x="92" y="13"/>
                    </a:cxn>
                  </a:cxnLst>
                  <a:rect l="0" t="0" r="r" b="b"/>
                  <a:pathLst>
                    <a:path w="92" h="32">
                      <a:moveTo>
                        <a:pt x="92" y="13"/>
                      </a:moveTo>
                      <a:cubicBezTo>
                        <a:pt x="92" y="12"/>
                        <a:pt x="91" y="10"/>
                        <a:pt x="91" y="10"/>
                      </a:cubicBezTo>
                      <a:cubicBezTo>
                        <a:pt x="90" y="3"/>
                        <a:pt x="64" y="0"/>
                        <a:pt x="40" y="5"/>
                      </a:cubicBezTo>
                      <a:cubicBezTo>
                        <a:pt x="16" y="11"/>
                        <a:pt x="0" y="23"/>
                        <a:pt x="2" y="29"/>
                      </a:cubicBezTo>
                      <a:cubicBezTo>
                        <a:pt x="2" y="30"/>
                        <a:pt x="2" y="31"/>
                        <a:pt x="2" y="32"/>
                      </a:cubicBezTo>
                      <a:cubicBezTo>
                        <a:pt x="5" y="25"/>
                        <a:pt x="20" y="15"/>
                        <a:pt x="41" y="10"/>
                      </a:cubicBezTo>
                      <a:cubicBezTo>
                        <a:pt x="62" y="5"/>
                        <a:pt x="85" y="8"/>
                        <a:pt x="92" y="13"/>
                      </a:cubicBezTo>
                      <a:close/>
                    </a:path>
                  </a:pathLst>
                </a:custGeom>
                <a:gradFill rotWithShape="1">
                  <a:gsLst>
                    <a:gs pos="0">
                      <a:srgbClr val="FEA501">
                        <a:gamma/>
                        <a:shade val="46275"/>
                        <a:invGamma/>
                      </a:srgbClr>
                    </a:gs>
                    <a:gs pos="50000">
                      <a:srgbClr val="FEA501"/>
                    </a:gs>
                    <a:gs pos="100000">
                      <a:srgbClr val="FEA501">
                        <a:gamma/>
                        <a:shade val="46275"/>
                        <a:invGamma/>
                      </a:srgbClr>
                    </a:gs>
                  </a:gsLst>
                  <a:lin ang="0" scaled="1"/>
                </a:gradFill>
                <a:ln w="9525">
                  <a:noFill/>
                  <a:round/>
                  <a:headEnd/>
                  <a:tailEnd/>
                </a:ln>
              </p:spPr>
              <p:txBody>
                <a:bodyPr/>
                <a:lstStyle/>
                <a:p>
                  <a:endParaRPr lang="de-DE"/>
                </a:p>
              </p:txBody>
            </p:sp>
            <p:sp>
              <p:nvSpPr>
                <p:cNvPr id="323651" name="Freeform 67"/>
                <p:cNvSpPr>
                  <a:spLocks/>
                </p:cNvSpPr>
                <p:nvPr/>
              </p:nvSpPr>
              <p:spPr bwMode="gray">
                <a:xfrm>
                  <a:off x="3072" y="2832"/>
                  <a:ext cx="222" cy="76"/>
                </a:xfrm>
                <a:custGeom>
                  <a:avLst/>
                  <a:gdLst/>
                  <a:ahLst/>
                  <a:cxnLst>
                    <a:cxn ang="0">
                      <a:pos x="94" y="13"/>
                    </a:cxn>
                    <a:cxn ang="0">
                      <a:pos x="93" y="10"/>
                    </a:cxn>
                    <a:cxn ang="0">
                      <a:pos x="41" y="6"/>
                    </a:cxn>
                    <a:cxn ang="0">
                      <a:pos x="2" y="30"/>
                    </a:cxn>
                    <a:cxn ang="0">
                      <a:pos x="3" y="32"/>
                    </a:cxn>
                    <a:cxn ang="0">
                      <a:pos x="42" y="10"/>
                    </a:cxn>
                    <a:cxn ang="0">
                      <a:pos x="94" y="13"/>
                    </a:cxn>
                  </a:cxnLst>
                  <a:rect l="0" t="0" r="r" b="b"/>
                  <a:pathLst>
                    <a:path w="94" h="32">
                      <a:moveTo>
                        <a:pt x="94" y="13"/>
                      </a:moveTo>
                      <a:cubicBezTo>
                        <a:pt x="94" y="12"/>
                        <a:pt x="93" y="11"/>
                        <a:pt x="93" y="10"/>
                      </a:cubicBezTo>
                      <a:cubicBezTo>
                        <a:pt x="92" y="4"/>
                        <a:pt x="65" y="0"/>
                        <a:pt x="41" y="6"/>
                      </a:cubicBezTo>
                      <a:cubicBezTo>
                        <a:pt x="17" y="11"/>
                        <a:pt x="0" y="23"/>
                        <a:pt x="2" y="30"/>
                      </a:cubicBezTo>
                      <a:cubicBezTo>
                        <a:pt x="2" y="30"/>
                        <a:pt x="2" y="32"/>
                        <a:pt x="3" y="32"/>
                      </a:cubicBezTo>
                      <a:cubicBezTo>
                        <a:pt x="6" y="26"/>
                        <a:pt x="21" y="15"/>
                        <a:pt x="42" y="10"/>
                      </a:cubicBezTo>
                      <a:cubicBezTo>
                        <a:pt x="63" y="5"/>
                        <a:pt x="87" y="8"/>
                        <a:pt x="94" y="13"/>
                      </a:cubicBezTo>
                      <a:close/>
                    </a:path>
                  </a:pathLst>
                </a:custGeom>
                <a:gradFill rotWithShape="1">
                  <a:gsLst>
                    <a:gs pos="0">
                      <a:srgbClr val="FEA501">
                        <a:gamma/>
                        <a:shade val="46275"/>
                        <a:invGamma/>
                      </a:srgbClr>
                    </a:gs>
                    <a:gs pos="50000">
                      <a:srgbClr val="FEA501"/>
                    </a:gs>
                    <a:gs pos="100000">
                      <a:srgbClr val="FEA501">
                        <a:gamma/>
                        <a:shade val="46275"/>
                        <a:invGamma/>
                      </a:srgbClr>
                    </a:gs>
                  </a:gsLst>
                  <a:lin ang="0" scaled="1"/>
                </a:gradFill>
                <a:ln w="9525">
                  <a:noFill/>
                  <a:round/>
                  <a:headEnd/>
                  <a:tailEnd/>
                </a:ln>
              </p:spPr>
              <p:txBody>
                <a:bodyPr/>
                <a:lstStyle/>
                <a:p>
                  <a:endParaRPr lang="de-DE"/>
                </a:p>
              </p:txBody>
            </p:sp>
            <p:sp>
              <p:nvSpPr>
                <p:cNvPr id="323652" name="Freeform 68"/>
                <p:cNvSpPr>
                  <a:spLocks/>
                </p:cNvSpPr>
                <p:nvPr/>
              </p:nvSpPr>
              <p:spPr bwMode="gray">
                <a:xfrm>
                  <a:off x="3084" y="2879"/>
                  <a:ext cx="222" cy="78"/>
                </a:xfrm>
                <a:custGeom>
                  <a:avLst/>
                  <a:gdLst/>
                  <a:ahLst/>
                  <a:cxnLst>
                    <a:cxn ang="0">
                      <a:pos x="94" y="14"/>
                    </a:cxn>
                    <a:cxn ang="0">
                      <a:pos x="93" y="11"/>
                    </a:cxn>
                    <a:cxn ang="0">
                      <a:pos x="41" y="6"/>
                    </a:cxn>
                    <a:cxn ang="0">
                      <a:pos x="2" y="30"/>
                    </a:cxn>
                    <a:cxn ang="0">
                      <a:pos x="3" y="33"/>
                    </a:cxn>
                    <a:cxn ang="0">
                      <a:pos x="42" y="11"/>
                    </a:cxn>
                    <a:cxn ang="0">
                      <a:pos x="94" y="14"/>
                    </a:cxn>
                  </a:cxnLst>
                  <a:rect l="0" t="0" r="r" b="b"/>
                  <a:pathLst>
                    <a:path w="94" h="33">
                      <a:moveTo>
                        <a:pt x="94" y="14"/>
                      </a:moveTo>
                      <a:cubicBezTo>
                        <a:pt x="94" y="13"/>
                        <a:pt x="93" y="11"/>
                        <a:pt x="93" y="11"/>
                      </a:cubicBezTo>
                      <a:cubicBezTo>
                        <a:pt x="92" y="4"/>
                        <a:pt x="65" y="0"/>
                        <a:pt x="41" y="6"/>
                      </a:cubicBezTo>
                      <a:cubicBezTo>
                        <a:pt x="17" y="12"/>
                        <a:pt x="0" y="24"/>
                        <a:pt x="2" y="30"/>
                      </a:cubicBezTo>
                      <a:cubicBezTo>
                        <a:pt x="2" y="31"/>
                        <a:pt x="2" y="32"/>
                        <a:pt x="3" y="33"/>
                      </a:cubicBezTo>
                      <a:cubicBezTo>
                        <a:pt x="5" y="26"/>
                        <a:pt x="21" y="16"/>
                        <a:pt x="42" y="11"/>
                      </a:cubicBezTo>
                      <a:cubicBezTo>
                        <a:pt x="63" y="6"/>
                        <a:pt x="87" y="9"/>
                        <a:pt x="94" y="14"/>
                      </a:cubicBezTo>
                      <a:close/>
                    </a:path>
                  </a:pathLst>
                </a:custGeom>
                <a:gradFill rotWithShape="1">
                  <a:gsLst>
                    <a:gs pos="0">
                      <a:srgbClr val="FEA501">
                        <a:gamma/>
                        <a:shade val="46275"/>
                        <a:invGamma/>
                      </a:srgbClr>
                    </a:gs>
                    <a:gs pos="50000">
                      <a:srgbClr val="FEA501"/>
                    </a:gs>
                    <a:gs pos="100000">
                      <a:srgbClr val="FEA501">
                        <a:gamma/>
                        <a:shade val="46275"/>
                        <a:invGamma/>
                      </a:srgbClr>
                    </a:gs>
                  </a:gsLst>
                  <a:lin ang="0" scaled="1"/>
                </a:gradFill>
                <a:ln w="9525">
                  <a:noFill/>
                  <a:round/>
                  <a:headEnd/>
                  <a:tailEnd/>
                </a:ln>
              </p:spPr>
              <p:txBody>
                <a:bodyPr/>
                <a:lstStyle/>
                <a:p>
                  <a:endParaRPr lang="de-DE"/>
                </a:p>
              </p:txBody>
            </p:sp>
            <p:sp>
              <p:nvSpPr>
                <p:cNvPr id="323653" name="Freeform 69"/>
                <p:cNvSpPr>
                  <a:spLocks/>
                </p:cNvSpPr>
                <p:nvPr/>
              </p:nvSpPr>
              <p:spPr bwMode="gray">
                <a:xfrm>
                  <a:off x="3096" y="2927"/>
                  <a:ext cx="222" cy="78"/>
                </a:xfrm>
                <a:custGeom>
                  <a:avLst/>
                  <a:gdLst/>
                  <a:ahLst/>
                  <a:cxnLst>
                    <a:cxn ang="0">
                      <a:pos x="93" y="10"/>
                    </a:cxn>
                    <a:cxn ang="0">
                      <a:pos x="41" y="6"/>
                    </a:cxn>
                    <a:cxn ang="0">
                      <a:pos x="2" y="30"/>
                    </a:cxn>
                    <a:cxn ang="0">
                      <a:pos x="2" y="33"/>
                    </a:cxn>
                    <a:cxn ang="0">
                      <a:pos x="42" y="10"/>
                    </a:cxn>
                    <a:cxn ang="0">
                      <a:pos x="93" y="13"/>
                    </a:cxn>
                    <a:cxn ang="0">
                      <a:pos x="93" y="10"/>
                    </a:cxn>
                  </a:cxnLst>
                  <a:rect l="0" t="0" r="r" b="b"/>
                  <a:pathLst>
                    <a:path w="94" h="33">
                      <a:moveTo>
                        <a:pt x="93" y="10"/>
                      </a:moveTo>
                      <a:cubicBezTo>
                        <a:pt x="92" y="4"/>
                        <a:pt x="65" y="0"/>
                        <a:pt x="41" y="6"/>
                      </a:cubicBezTo>
                      <a:cubicBezTo>
                        <a:pt x="17" y="11"/>
                        <a:pt x="0" y="24"/>
                        <a:pt x="2" y="30"/>
                      </a:cubicBezTo>
                      <a:cubicBezTo>
                        <a:pt x="2" y="31"/>
                        <a:pt x="2" y="32"/>
                        <a:pt x="2" y="33"/>
                      </a:cubicBezTo>
                      <a:cubicBezTo>
                        <a:pt x="5" y="26"/>
                        <a:pt x="21" y="15"/>
                        <a:pt x="42" y="10"/>
                      </a:cubicBezTo>
                      <a:cubicBezTo>
                        <a:pt x="63" y="6"/>
                        <a:pt x="87" y="8"/>
                        <a:pt x="93" y="13"/>
                      </a:cubicBezTo>
                      <a:cubicBezTo>
                        <a:pt x="94" y="12"/>
                        <a:pt x="93" y="11"/>
                        <a:pt x="93" y="10"/>
                      </a:cubicBezTo>
                      <a:close/>
                    </a:path>
                  </a:pathLst>
                </a:custGeom>
                <a:gradFill rotWithShape="1">
                  <a:gsLst>
                    <a:gs pos="0">
                      <a:srgbClr val="FEA501">
                        <a:gamma/>
                        <a:shade val="46275"/>
                        <a:invGamma/>
                      </a:srgbClr>
                    </a:gs>
                    <a:gs pos="50000">
                      <a:srgbClr val="FEA501"/>
                    </a:gs>
                    <a:gs pos="100000">
                      <a:srgbClr val="FEA501">
                        <a:gamma/>
                        <a:shade val="46275"/>
                        <a:invGamma/>
                      </a:srgbClr>
                    </a:gs>
                  </a:gsLst>
                  <a:lin ang="0" scaled="1"/>
                </a:gradFill>
                <a:ln w="9525">
                  <a:noFill/>
                  <a:round/>
                  <a:headEnd/>
                  <a:tailEnd/>
                </a:ln>
              </p:spPr>
              <p:txBody>
                <a:bodyPr/>
                <a:lstStyle/>
                <a:p>
                  <a:endParaRPr lang="de-DE"/>
                </a:p>
              </p:txBody>
            </p:sp>
          </p:grpSp>
        </p:grpSp>
      </p:grpSp>
      <p:sp>
        <p:nvSpPr>
          <p:cNvPr id="67" name="Titel 1"/>
          <p:cNvSpPr txBox="1">
            <a:spLocks/>
          </p:cNvSpPr>
          <p:nvPr/>
        </p:nvSpPr>
        <p:spPr>
          <a:xfrm>
            <a:off x="457200" y="274638"/>
            <a:ext cx="6491288" cy="1143000"/>
          </a:xfrm>
          <a:prstGeom prst="rect">
            <a:avLst/>
          </a:prstGeom>
        </p:spPr>
        <p:txBody>
          <a:bodyPr anchor="ctr" anchorCtr="0"/>
          <a:lstStyle>
            <a:lvl1pPr algn="l" rtl="0" eaLnBrk="0" fontAlgn="base" hangingPunct="0">
              <a:spcBef>
                <a:spcPct val="0"/>
              </a:spcBef>
              <a:spcAft>
                <a:spcPct val="0"/>
              </a:spcAft>
              <a:defRPr sz="2800">
                <a:solidFill>
                  <a:srgbClr val="000066"/>
                </a:solidFill>
                <a:latin typeface="+mj-lt"/>
                <a:ea typeface="+mj-ea"/>
                <a:cs typeface="+mj-cs"/>
              </a:defRPr>
            </a:lvl1pPr>
            <a:lvl2pPr algn="l" rtl="0" eaLnBrk="0" fontAlgn="base" hangingPunct="0">
              <a:spcBef>
                <a:spcPct val="0"/>
              </a:spcBef>
              <a:spcAft>
                <a:spcPct val="0"/>
              </a:spcAft>
              <a:defRPr sz="2800">
                <a:solidFill>
                  <a:srgbClr val="000066"/>
                </a:solidFill>
                <a:latin typeface="Arial" pitchFamily="34" charset="0"/>
              </a:defRPr>
            </a:lvl2pPr>
            <a:lvl3pPr algn="l" rtl="0" eaLnBrk="0" fontAlgn="base" hangingPunct="0">
              <a:spcBef>
                <a:spcPct val="0"/>
              </a:spcBef>
              <a:spcAft>
                <a:spcPct val="0"/>
              </a:spcAft>
              <a:defRPr sz="2800">
                <a:solidFill>
                  <a:srgbClr val="000066"/>
                </a:solidFill>
                <a:latin typeface="Arial" pitchFamily="34" charset="0"/>
              </a:defRPr>
            </a:lvl3pPr>
            <a:lvl4pPr algn="l" rtl="0" eaLnBrk="0" fontAlgn="base" hangingPunct="0">
              <a:spcBef>
                <a:spcPct val="0"/>
              </a:spcBef>
              <a:spcAft>
                <a:spcPct val="0"/>
              </a:spcAft>
              <a:defRPr sz="2800">
                <a:solidFill>
                  <a:srgbClr val="000066"/>
                </a:solidFill>
                <a:latin typeface="Arial" pitchFamily="34" charset="0"/>
              </a:defRPr>
            </a:lvl4pPr>
            <a:lvl5pPr algn="l" rtl="0" eaLnBrk="0" fontAlgn="base" hangingPunct="0">
              <a:spcBef>
                <a:spcPct val="0"/>
              </a:spcBef>
              <a:spcAft>
                <a:spcPct val="0"/>
              </a:spcAft>
              <a:defRPr sz="2800">
                <a:solidFill>
                  <a:srgbClr val="000066"/>
                </a:solidFill>
                <a:latin typeface="Arial" pitchFamily="34" charset="0"/>
              </a:defRPr>
            </a:lvl5pPr>
            <a:lvl6pPr marL="457200" algn="l" rtl="0" fontAlgn="base">
              <a:spcBef>
                <a:spcPct val="0"/>
              </a:spcBef>
              <a:spcAft>
                <a:spcPct val="0"/>
              </a:spcAft>
              <a:defRPr sz="2800">
                <a:solidFill>
                  <a:srgbClr val="000066"/>
                </a:solidFill>
                <a:latin typeface="Arial" pitchFamily="34" charset="0"/>
              </a:defRPr>
            </a:lvl6pPr>
            <a:lvl7pPr marL="914400" algn="l" rtl="0" fontAlgn="base">
              <a:spcBef>
                <a:spcPct val="0"/>
              </a:spcBef>
              <a:spcAft>
                <a:spcPct val="0"/>
              </a:spcAft>
              <a:defRPr sz="2800">
                <a:solidFill>
                  <a:srgbClr val="000066"/>
                </a:solidFill>
                <a:latin typeface="Arial" pitchFamily="34" charset="0"/>
              </a:defRPr>
            </a:lvl7pPr>
            <a:lvl8pPr marL="1371600" algn="l" rtl="0" fontAlgn="base">
              <a:spcBef>
                <a:spcPct val="0"/>
              </a:spcBef>
              <a:spcAft>
                <a:spcPct val="0"/>
              </a:spcAft>
              <a:defRPr sz="2800">
                <a:solidFill>
                  <a:srgbClr val="000066"/>
                </a:solidFill>
                <a:latin typeface="Arial" pitchFamily="34" charset="0"/>
              </a:defRPr>
            </a:lvl8pPr>
            <a:lvl9pPr marL="1828800" algn="l" rtl="0" fontAlgn="base">
              <a:spcBef>
                <a:spcPct val="0"/>
              </a:spcBef>
              <a:spcAft>
                <a:spcPct val="0"/>
              </a:spcAft>
              <a:defRPr sz="2800">
                <a:solidFill>
                  <a:srgbClr val="000066"/>
                </a:solidFill>
                <a:latin typeface="Arial" pitchFamily="34" charset="0"/>
              </a:defRPr>
            </a:lvl9pPr>
          </a:lstStyle>
          <a:p>
            <a:r>
              <a:rPr lang="en-US" sz="3200" b="1" i="1" kern="0" dirty="0" smtClean="0"/>
              <a:t>Conclusion</a:t>
            </a:r>
            <a:endParaRPr lang="en-US" sz="3200" b="1" i="1" kern="0" dirty="0"/>
          </a:p>
        </p:txBody>
      </p:sp>
      <p:sp>
        <p:nvSpPr>
          <p:cNvPr id="68" name="Inhaltsplatzhalter 2"/>
          <p:cNvSpPr txBox="1">
            <a:spLocks/>
          </p:cNvSpPr>
          <p:nvPr/>
        </p:nvSpPr>
        <p:spPr>
          <a:xfrm>
            <a:off x="2677315" y="5842719"/>
            <a:ext cx="6215165" cy="682625"/>
          </a:xfrm>
          <a:prstGeom prst="rect">
            <a:avLst/>
          </a:prstGeom>
        </p:spPr>
        <p:txBody>
          <a:bodyPr/>
          <a:lstStyle>
            <a:lvl1pPr marL="342900" indent="-342900" algn="l" rtl="0" eaLnBrk="0" fontAlgn="base" hangingPunct="0">
              <a:spcBef>
                <a:spcPct val="20000"/>
              </a:spcBef>
              <a:spcAft>
                <a:spcPct val="0"/>
              </a:spcAft>
              <a:buChar char="•"/>
              <a:defRPr sz="26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400">
                <a:solidFill>
                  <a:srgbClr val="000066"/>
                </a:solidFill>
                <a:latin typeface="+mn-lt"/>
              </a:defRPr>
            </a:lvl2pPr>
            <a:lvl3pPr marL="1143000" indent="-228600" algn="l" rtl="0" eaLnBrk="0" fontAlgn="base" hangingPunct="0">
              <a:spcBef>
                <a:spcPct val="20000"/>
              </a:spcBef>
              <a:spcAft>
                <a:spcPct val="0"/>
              </a:spcAft>
              <a:buChar char="•"/>
              <a:defRPr sz="2200">
                <a:solidFill>
                  <a:srgbClr val="000066"/>
                </a:solidFill>
                <a:latin typeface="+mn-lt"/>
              </a:defRPr>
            </a:lvl3pPr>
            <a:lvl4pPr marL="1600200" indent="-228600" algn="l" rtl="0" eaLnBrk="0" fontAlgn="base" hangingPunct="0">
              <a:spcBef>
                <a:spcPct val="20000"/>
              </a:spcBef>
              <a:spcAft>
                <a:spcPct val="0"/>
              </a:spcAft>
              <a:buChar char="–"/>
              <a:defRPr sz="2000">
                <a:solidFill>
                  <a:srgbClr val="000066"/>
                </a:solidFill>
                <a:latin typeface="+mn-lt"/>
              </a:defRPr>
            </a:lvl4pPr>
            <a:lvl5pPr marL="2057400" indent="-228600" algn="l" rtl="0" eaLnBrk="0" fontAlgn="base" hangingPunct="0">
              <a:spcBef>
                <a:spcPct val="20000"/>
              </a:spcBef>
              <a:spcAft>
                <a:spcPct val="0"/>
              </a:spcAft>
              <a:buChar char="»"/>
              <a:defRPr sz="2000">
                <a:solidFill>
                  <a:srgbClr val="000066"/>
                </a:solidFill>
                <a:latin typeface="+mn-lt"/>
              </a:defRPr>
            </a:lvl5pPr>
            <a:lvl6pPr marL="2514600" indent="-228600" algn="l" rtl="0" fontAlgn="base">
              <a:spcBef>
                <a:spcPct val="20000"/>
              </a:spcBef>
              <a:spcAft>
                <a:spcPct val="0"/>
              </a:spcAft>
              <a:buChar char="»"/>
              <a:defRPr sz="2000">
                <a:solidFill>
                  <a:srgbClr val="000066"/>
                </a:solidFill>
                <a:latin typeface="+mn-lt"/>
              </a:defRPr>
            </a:lvl6pPr>
            <a:lvl7pPr marL="2971800" indent="-228600" algn="l" rtl="0" fontAlgn="base">
              <a:spcBef>
                <a:spcPct val="20000"/>
              </a:spcBef>
              <a:spcAft>
                <a:spcPct val="0"/>
              </a:spcAft>
              <a:buChar char="»"/>
              <a:defRPr sz="2000">
                <a:solidFill>
                  <a:srgbClr val="000066"/>
                </a:solidFill>
                <a:latin typeface="+mn-lt"/>
              </a:defRPr>
            </a:lvl7pPr>
            <a:lvl8pPr marL="3429000" indent="-228600" algn="l" rtl="0" fontAlgn="base">
              <a:spcBef>
                <a:spcPct val="20000"/>
              </a:spcBef>
              <a:spcAft>
                <a:spcPct val="0"/>
              </a:spcAft>
              <a:buChar char="»"/>
              <a:defRPr sz="2000">
                <a:solidFill>
                  <a:srgbClr val="000066"/>
                </a:solidFill>
                <a:latin typeface="+mn-lt"/>
              </a:defRPr>
            </a:lvl8pPr>
            <a:lvl9pPr marL="3886200" indent="-228600" algn="l" rtl="0" fontAlgn="base">
              <a:spcBef>
                <a:spcPct val="20000"/>
              </a:spcBef>
              <a:spcAft>
                <a:spcPct val="0"/>
              </a:spcAft>
              <a:buChar char="»"/>
              <a:defRPr sz="2000">
                <a:solidFill>
                  <a:srgbClr val="000066"/>
                </a:solidFill>
                <a:latin typeface="+mn-lt"/>
              </a:defRPr>
            </a:lvl9pPr>
          </a:lstStyle>
          <a:p>
            <a:pPr>
              <a:buFont typeface="Wingdings" panose="05000000000000000000" pitchFamily="2" charset="2"/>
              <a:buChar char="Ø"/>
            </a:pPr>
            <a:r>
              <a:rPr lang="de-DE" kern="0" dirty="0" smtClean="0"/>
              <a:t>Implementation </a:t>
            </a:r>
            <a:r>
              <a:rPr lang="de-DE" kern="0" dirty="0" err="1" smtClean="0"/>
              <a:t>steps</a:t>
            </a:r>
            <a:r>
              <a:rPr lang="de-DE" kern="0" dirty="0" smtClean="0"/>
              <a:t> </a:t>
            </a:r>
            <a:r>
              <a:rPr lang="de-DE" kern="0" dirty="0" err="1" smtClean="0"/>
              <a:t>to</a:t>
            </a:r>
            <a:r>
              <a:rPr lang="de-DE" kern="0" dirty="0" smtClean="0"/>
              <a:t> follow</a:t>
            </a:r>
          </a:p>
        </p:txBody>
      </p:sp>
      <p:grpSp>
        <p:nvGrpSpPr>
          <p:cNvPr id="69" name="Group 33"/>
          <p:cNvGrpSpPr>
            <a:grpSpLocks/>
          </p:cNvGrpSpPr>
          <p:nvPr/>
        </p:nvGrpSpPr>
        <p:grpSpPr bwMode="auto">
          <a:xfrm rot="7983670">
            <a:off x="2311959" y="3024201"/>
            <a:ext cx="925513" cy="2671763"/>
            <a:chOff x="170" y="1115"/>
            <a:chExt cx="583" cy="1683"/>
          </a:xfrm>
        </p:grpSpPr>
        <p:sp>
          <p:nvSpPr>
            <p:cNvPr id="70" name="Freeform 34"/>
            <p:cNvSpPr>
              <a:spLocks/>
            </p:cNvSpPr>
            <p:nvPr/>
          </p:nvSpPr>
          <p:spPr bwMode="gray">
            <a:xfrm>
              <a:off x="183" y="1115"/>
              <a:ext cx="564" cy="1461"/>
            </a:xfrm>
            <a:custGeom>
              <a:avLst/>
              <a:gdLst/>
              <a:ahLst/>
              <a:cxnLst>
                <a:cxn ang="0">
                  <a:pos x="379" y="911"/>
                </a:cxn>
                <a:cxn ang="0">
                  <a:pos x="337" y="749"/>
                </a:cxn>
                <a:cxn ang="0">
                  <a:pos x="328" y="727"/>
                </a:cxn>
                <a:cxn ang="0">
                  <a:pos x="215" y="358"/>
                </a:cxn>
                <a:cxn ang="0">
                  <a:pos x="215" y="357"/>
                </a:cxn>
                <a:cxn ang="0">
                  <a:pos x="264" y="193"/>
                </a:cxn>
                <a:cxn ang="0">
                  <a:pos x="277" y="116"/>
                </a:cxn>
                <a:cxn ang="0">
                  <a:pos x="187" y="11"/>
                </a:cxn>
                <a:cxn ang="0">
                  <a:pos x="145" y="59"/>
                </a:cxn>
                <a:cxn ang="0">
                  <a:pos x="138" y="33"/>
                </a:cxn>
                <a:cxn ang="0">
                  <a:pos x="124" y="74"/>
                </a:cxn>
                <a:cxn ang="0">
                  <a:pos x="82" y="12"/>
                </a:cxn>
                <a:cxn ang="0">
                  <a:pos x="75" y="57"/>
                </a:cxn>
                <a:cxn ang="0">
                  <a:pos x="42" y="50"/>
                </a:cxn>
                <a:cxn ang="0">
                  <a:pos x="11" y="111"/>
                </a:cxn>
                <a:cxn ang="0">
                  <a:pos x="11" y="204"/>
                </a:cxn>
                <a:cxn ang="0">
                  <a:pos x="173" y="371"/>
                </a:cxn>
                <a:cxn ang="0">
                  <a:pos x="249" y="751"/>
                </a:cxn>
                <a:cxn ang="0">
                  <a:pos x="250" y="770"/>
                </a:cxn>
                <a:cxn ang="0">
                  <a:pos x="290" y="939"/>
                </a:cxn>
                <a:cxn ang="0">
                  <a:pos x="310" y="984"/>
                </a:cxn>
                <a:cxn ang="0">
                  <a:pos x="379" y="971"/>
                </a:cxn>
                <a:cxn ang="0">
                  <a:pos x="379" y="911"/>
                </a:cxn>
              </a:cxnLst>
              <a:rect l="0" t="0" r="r" b="b"/>
              <a:pathLst>
                <a:path w="385" h="997">
                  <a:moveTo>
                    <a:pt x="379" y="911"/>
                  </a:moveTo>
                  <a:cubicBezTo>
                    <a:pt x="337" y="749"/>
                    <a:pt x="337" y="749"/>
                    <a:pt x="337" y="749"/>
                  </a:cubicBezTo>
                  <a:cubicBezTo>
                    <a:pt x="337" y="749"/>
                    <a:pt x="333" y="736"/>
                    <a:pt x="328" y="727"/>
                  </a:cubicBezTo>
                  <a:cubicBezTo>
                    <a:pt x="215" y="358"/>
                    <a:pt x="215" y="358"/>
                    <a:pt x="215" y="358"/>
                  </a:cubicBezTo>
                  <a:cubicBezTo>
                    <a:pt x="215" y="357"/>
                    <a:pt x="215" y="357"/>
                    <a:pt x="215" y="357"/>
                  </a:cubicBezTo>
                  <a:cubicBezTo>
                    <a:pt x="264" y="193"/>
                    <a:pt x="264" y="193"/>
                    <a:pt x="264" y="193"/>
                  </a:cubicBezTo>
                  <a:cubicBezTo>
                    <a:pt x="276" y="170"/>
                    <a:pt x="277" y="116"/>
                    <a:pt x="277" y="116"/>
                  </a:cubicBezTo>
                  <a:cubicBezTo>
                    <a:pt x="253" y="42"/>
                    <a:pt x="187" y="11"/>
                    <a:pt x="187" y="11"/>
                  </a:cubicBezTo>
                  <a:cubicBezTo>
                    <a:pt x="187" y="11"/>
                    <a:pt x="156" y="46"/>
                    <a:pt x="145" y="59"/>
                  </a:cubicBezTo>
                  <a:cubicBezTo>
                    <a:pt x="144" y="41"/>
                    <a:pt x="138" y="33"/>
                    <a:pt x="138" y="33"/>
                  </a:cubicBezTo>
                  <a:cubicBezTo>
                    <a:pt x="134" y="34"/>
                    <a:pt x="127" y="59"/>
                    <a:pt x="124" y="74"/>
                  </a:cubicBezTo>
                  <a:cubicBezTo>
                    <a:pt x="93" y="0"/>
                    <a:pt x="82" y="12"/>
                    <a:pt x="82" y="12"/>
                  </a:cubicBezTo>
                  <a:cubicBezTo>
                    <a:pt x="75" y="57"/>
                    <a:pt x="75" y="57"/>
                    <a:pt x="75" y="57"/>
                  </a:cubicBezTo>
                  <a:cubicBezTo>
                    <a:pt x="75" y="57"/>
                    <a:pt x="50" y="49"/>
                    <a:pt x="42" y="50"/>
                  </a:cubicBezTo>
                  <a:cubicBezTo>
                    <a:pt x="24" y="52"/>
                    <a:pt x="11" y="111"/>
                    <a:pt x="11" y="111"/>
                  </a:cubicBezTo>
                  <a:cubicBezTo>
                    <a:pt x="0" y="157"/>
                    <a:pt x="0" y="184"/>
                    <a:pt x="11" y="204"/>
                  </a:cubicBezTo>
                  <a:cubicBezTo>
                    <a:pt x="34" y="243"/>
                    <a:pt x="125" y="328"/>
                    <a:pt x="173" y="371"/>
                  </a:cubicBezTo>
                  <a:cubicBezTo>
                    <a:pt x="193" y="469"/>
                    <a:pt x="249" y="752"/>
                    <a:pt x="249" y="751"/>
                  </a:cubicBezTo>
                  <a:cubicBezTo>
                    <a:pt x="249" y="753"/>
                    <a:pt x="250" y="762"/>
                    <a:pt x="250" y="770"/>
                  </a:cubicBezTo>
                  <a:cubicBezTo>
                    <a:pt x="290" y="939"/>
                    <a:pt x="290" y="939"/>
                    <a:pt x="290" y="939"/>
                  </a:cubicBezTo>
                  <a:cubicBezTo>
                    <a:pt x="290" y="939"/>
                    <a:pt x="299" y="971"/>
                    <a:pt x="310" y="984"/>
                  </a:cubicBezTo>
                  <a:cubicBezTo>
                    <a:pt x="310" y="984"/>
                    <a:pt x="351" y="997"/>
                    <a:pt x="379" y="971"/>
                  </a:cubicBezTo>
                  <a:cubicBezTo>
                    <a:pt x="379" y="971"/>
                    <a:pt x="385" y="940"/>
                    <a:pt x="379" y="911"/>
                  </a:cubicBezTo>
                  <a:close/>
                </a:path>
              </a:pathLst>
            </a:custGeom>
            <a:gradFill rotWithShape="1">
              <a:gsLst>
                <a:gs pos="0">
                  <a:srgbClr val="0061B2">
                    <a:gamma/>
                    <a:shade val="46275"/>
                    <a:invGamma/>
                  </a:srgbClr>
                </a:gs>
                <a:gs pos="100000">
                  <a:srgbClr val="0061B2"/>
                </a:gs>
              </a:gsLst>
              <a:lin ang="18900000" scaled="1"/>
            </a:gradFill>
            <a:ln w="9525">
              <a:noFill/>
              <a:round/>
              <a:headEnd/>
              <a:tailEnd/>
            </a:ln>
          </p:spPr>
          <p:txBody>
            <a:bodyPr/>
            <a:lstStyle/>
            <a:p>
              <a:endParaRPr lang="de-DE"/>
            </a:p>
          </p:txBody>
        </p:sp>
        <p:grpSp>
          <p:nvGrpSpPr>
            <p:cNvPr id="71" name="Group 35"/>
            <p:cNvGrpSpPr>
              <a:grpSpLocks/>
            </p:cNvGrpSpPr>
            <p:nvPr/>
          </p:nvGrpSpPr>
          <p:grpSpPr bwMode="auto">
            <a:xfrm>
              <a:off x="170" y="1130"/>
              <a:ext cx="442" cy="1113"/>
              <a:chOff x="393" y="1131"/>
              <a:chExt cx="639" cy="1608"/>
            </a:xfrm>
          </p:grpSpPr>
          <p:sp>
            <p:nvSpPr>
              <p:cNvPr id="86" name="Freeform 36"/>
              <p:cNvSpPr>
                <a:spLocks/>
              </p:cNvSpPr>
              <p:nvPr/>
            </p:nvSpPr>
            <p:spPr bwMode="gray">
              <a:xfrm>
                <a:off x="674" y="1131"/>
                <a:ext cx="331" cy="823"/>
              </a:xfrm>
              <a:custGeom>
                <a:avLst/>
                <a:gdLst/>
                <a:ahLst/>
                <a:cxnLst>
                  <a:cxn ang="0">
                    <a:pos x="0" y="64"/>
                  </a:cxn>
                  <a:cxn ang="0">
                    <a:pos x="79" y="387"/>
                  </a:cxn>
                  <a:cxn ang="0">
                    <a:pos x="102" y="315"/>
                  </a:cxn>
                  <a:cxn ang="0">
                    <a:pos x="145" y="170"/>
                  </a:cxn>
                  <a:cxn ang="0">
                    <a:pos x="153" y="106"/>
                  </a:cxn>
                  <a:cxn ang="0">
                    <a:pos x="63" y="1"/>
                  </a:cxn>
                  <a:cxn ang="0">
                    <a:pos x="0" y="64"/>
                  </a:cxn>
                </a:cxnLst>
                <a:rect l="0" t="0" r="r" b="b"/>
                <a:pathLst>
                  <a:path w="156" h="389">
                    <a:moveTo>
                      <a:pt x="0" y="64"/>
                    </a:moveTo>
                    <a:cubicBezTo>
                      <a:pt x="0" y="64"/>
                      <a:pt x="66" y="329"/>
                      <a:pt x="79" y="387"/>
                    </a:cubicBezTo>
                    <a:cubicBezTo>
                      <a:pt x="79" y="389"/>
                      <a:pt x="101" y="320"/>
                      <a:pt x="102" y="315"/>
                    </a:cubicBezTo>
                    <a:cubicBezTo>
                      <a:pt x="118" y="266"/>
                      <a:pt x="145" y="170"/>
                      <a:pt x="145" y="170"/>
                    </a:cubicBezTo>
                    <a:cubicBezTo>
                      <a:pt x="145" y="170"/>
                      <a:pt x="156" y="134"/>
                      <a:pt x="153" y="106"/>
                    </a:cubicBezTo>
                    <a:cubicBezTo>
                      <a:pt x="149" y="72"/>
                      <a:pt x="91" y="0"/>
                      <a:pt x="63" y="1"/>
                    </a:cubicBezTo>
                    <a:cubicBezTo>
                      <a:pt x="39" y="2"/>
                      <a:pt x="0" y="64"/>
                      <a:pt x="0" y="64"/>
                    </a:cubicBezTo>
                    <a:close/>
                  </a:path>
                </a:pathLst>
              </a:custGeom>
              <a:solidFill>
                <a:srgbClr val="7030A0"/>
              </a:solidFill>
              <a:ln w="9525">
                <a:noFill/>
                <a:round/>
                <a:headEnd/>
                <a:tailEnd/>
              </a:ln>
            </p:spPr>
            <p:txBody>
              <a:bodyPr/>
              <a:lstStyle/>
              <a:p>
                <a:endParaRPr lang="de-DE"/>
              </a:p>
            </p:txBody>
          </p:sp>
          <p:sp>
            <p:nvSpPr>
              <p:cNvPr id="87" name="Freeform 37"/>
              <p:cNvSpPr>
                <a:spLocks/>
              </p:cNvSpPr>
              <p:nvPr/>
            </p:nvSpPr>
            <p:spPr bwMode="gray">
              <a:xfrm>
                <a:off x="393" y="1214"/>
                <a:ext cx="639" cy="1525"/>
              </a:xfrm>
              <a:custGeom>
                <a:avLst/>
                <a:gdLst/>
                <a:ahLst/>
                <a:cxnLst>
                  <a:cxn ang="0">
                    <a:pos x="259" y="721"/>
                  </a:cxn>
                  <a:cxn ang="0">
                    <a:pos x="302" y="710"/>
                  </a:cxn>
                  <a:cxn ang="0">
                    <a:pos x="203" y="315"/>
                  </a:cxn>
                  <a:cxn ang="0">
                    <a:pos x="126" y="28"/>
                  </a:cxn>
                  <a:cxn ang="0">
                    <a:pos x="51" y="1"/>
                  </a:cxn>
                  <a:cxn ang="0">
                    <a:pos x="23" y="49"/>
                  </a:cxn>
                  <a:cxn ang="0">
                    <a:pos x="20" y="155"/>
                  </a:cxn>
                  <a:cxn ang="0">
                    <a:pos x="80" y="225"/>
                  </a:cxn>
                  <a:cxn ang="0">
                    <a:pos x="182" y="322"/>
                  </a:cxn>
                  <a:cxn ang="0">
                    <a:pos x="258" y="700"/>
                  </a:cxn>
                  <a:cxn ang="0">
                    <a:pos x="259" y="721"/>
                  </a:cxn>
                </a:cxnLst>
                <a:rect l="0" t="0" r="r" b="b"/>
                <a:pathLst>
                  <a:path w="302" h="721">
                    <a:moveTo>
                      <a:pt x="259" y="721"/>
                    </a:moveTo>
                    <a:cubicBezTo>
                      <a:pt x="302" y="710"/>
                      <a:pt x="302" y="710"/>
                      <a:pt x="302" y="710"/>
                    </a:cubicBezTo>
                    <a:cubicBezTo>
                      <a:pt x="203" y="315"/>
                      <a:pt x="203" y="315"/>
                      <a:pt x="203" y="315"/>
                    </a:cubicBezTo>
                    <a:cubicBezTo>
                      <a:pt x="126" y="28"/>
                      <a:pt x="126" y="28"/>
                      <a:pt x="126" y="28"/>
                    </a:cubicBezTo>
                    <a:cubicBezTo>
                      <a:pt x="126" y="28"/>
                      <a:pt x="82" y="0"/>
                      <a:pt x="51" y="1"/>
                    </a:cubicBezTo>
                    <a:cubicBezTo>
                      <a:pt x="51" y="1"/>
                      <a:pt x="37" y="1"/>
                      <a:pt x="23" y="49"/>
                    </a:cubicBezTo>
                    <a:cubicBezTo>
                      <a:pt x="23" y="49"/>
                      <a:pt x="0" y="120"/>
                      <a:pt x="20" y="155"/>
                    </a:cubicBezTo>
                    <a:cubicBezTo>
                      <a:pt x="40" y="189"/>
                      <a:pt x="80" y="225"/>
                      <a:pt x="80" y="225"/>
                    </a:cubicBezTo>
                    <a:cubicBezTo>
                      <a:pt x="80" y="225"/>
                      <a:pt x="157" y="302"/>
                      <a:pt x="182" y="322"/>
                    </a:cubicBezTo>
                    <a:cubicBezTo>
                      <a:pt x="182" y="322"/>
                      <a:pt x="239" y="605"/>
                      <a:pt x="258" y="700"/>
                    </a:cubicBezTo>
                    <a:cubicBezTo>
                      <a:pt x="259" y="705"/>
                      <a:pt x="259" y="718"/>
                      <a:pt x="259" y="721"/>
                    </a:cubicBezTo>
                  </a:path>
                </a:pathLst>
              </a:custGeom>
              <a:solidFill>
                <a:srgbClr val="7030A0"/>
              </a:solidFill>
              <a:ln w="9525">
                <a:noFill/>
                <a:round/>
                <a:headEnd/>
                <a:tailEnd/>
              </a:ln>
            </p:spPr>
            <p:txBody>
              <a:bodyPr/>
              <a:lstStyle/>
              <a:p>
                <a:endParaRPr lang="de-DE"/>
              </a:p>
            </p:txBody>
          </p:sp>
        </p:grpSp>
        <p:grpSp>
          <p:nvGrpSpPr>
            <p:cNvPr id="72" name="Group 38"/>
            <p:cNvGrpSpPr>
              <a:grpSpLocks/>
            </p:cNvGrpSpPr>
            <p:nvPr/>
          </p:nvGrpSpPr>
          <p:grpSpPr bwMode="auto">
            <a:xfrm>
              <a:off x="545" y="2179"/>
              <a:ext cx="208" cy="619"/>
              <a:chOff x="934" y="2646"/>
              <a:chExt cx="301" cy="894"/>
            </a:xfrm>
          </p:grpSpPr>
          <p:sp>
            <p:nvSpPr>
              <p:cNvPr id="83" name="Freeform 39"/>
              <p:cNvSpPr>
                <a:spLocks/>
              </p:cNvSpPr>
              <p:nvPr/>
            </p:nvSpPr>
            <p:spPr bwMode="gray">
              <a:xfrm>
                <a:off x="934" y="2646"/>
                <a:ext cx="294" cy="546"/>
              </a:xfrm>
              <a:custGeom>
                <a:avLst/>
                <a:gdLst/>
                <a:ahLst/>
                <a:cxnLst>
                  <a:cxn ang="0">
                    <a:pos x="96" y="241"/>
                  </a:cxn>
                  <a:cxn ang="0">
                    <a:pos x="131" y="242"/>
                  </a:cxn>
                  <a:cxn ang="0">
                    <a:pos x="131" y="243"/>
                  </a:cxn>
                  <a:cxn ang="0">
                    <a:pos x="131" y="185"/>
                  </a:cxn>
                  <a:cxn ang="0">
                    <a:pos x="90" y="26"/>
                  </a:cxn>
                  <a:cxn ang="0">
                    <a:pos x="83" y="6"/>
                  </a:cxn>
                  <a:cxn ang="0">
                    <a:pos x="83" y="6"/>
                  </a:cxn>
                  <a:cxn ang="0">
                    <a:pos x="82" y="5"/>
                  </a:cxn>
                  <a:cxn ang="0">
                    <a:pos x="82" y="4"/>
                  </a:cxn>
                  <a:cxn ang="0">
                    <a:pos x="41" y="5"/>
                  </a:cxn>
                  <a:cxn ang="0">
                    <a:pos x="1" y="23"/>
                  </a:cxn>
                  <a:cxn ang="0">
                    <a:pos x="1" y="25"/>
                  </a:cxn>
                  <a:cxn ang="0">
                    <a:pos x="2" y="44"/>
                  </a:cxn>
                  <a:cxn ang="0">
                    <a:pos x="42" y="213"/>
                  </a:cxn>
                  <a:cxn ang="0">
                    <a:pos x="62" y="258"/>
                  </a:cxn>
                  <a:cxn ang="0">
                    <a:pos x="62" y="258"/>
                  </a:cxn>
                  <a:cxn ang="0">
                    <a:pos x="62" y="257"/>
                  </a:cxn>
                  <a:cxn ang="0">
                    <a:pos x="96" y="241"/>
                  </a:cxn>
                </a:cxnLst>
                <a:rect l="0" t="0" r="r" b="b"/>
                <a:pathLst>
                  <a:path w="137" h="258">
                    <a:moveTo>
                      <a:pt x="96" y="241"/>
                    </a:moveTo>
                    <a:cubicBezTo>
                      <a:pt x="114" y="237"/>
                      <a:pt x="130" y="237"/>
                      <a:pt x="131" y="242"/>
                    </a:cubicBezTo>
                    <a:cubicBezTo>
                      <a:pt x="131" y="242"/>
                      <a:pt x="131" y="242"/>
                      <a:pt x="131" y="243"/>
                    </a:cubicBezTo>
                    <a:cubicBezTo>
                      <a:pt x="132" y="235"/>
                      <a:pt x="137" y="207"/>
                      <a:pt x="131" y="185"/>
                    </a:cubicBezTo>
                    <a:cubicBezTo>
                      <a:pt x="90" y="26"/>
                      <a:pt x="90" y="26"/>
                      <a:pt x="90" y="26"/>
                    </a:cubicBezTo>
                    <a:cubicBezTo>
                      <a:pt x="90" y="26"/>
                      <a:pt x="87" y="16"/>
                      <a:pt x="83" y="6"/>
                    </a:cubicBezTo>
                    <a:cubicBezTo>
                      <a:pt x="83" y="6"/>
                      <a:pt x="83" y="6"/>
                      <a:pt x="83" y="6"/>
                    </a:cubicBezTo>
                    <a:cubicBezTo>
                      <a:pt x="82" y="5"/>
                      <a:pt x="82" y="5"/>
                      <a:pt x="82" y="5"/>
                    </a:cubicBezTo>
                    <a:cubicBezTo>
                      <a:pt x="82" y="4"/>
                      <a:pt x="82" y="4"/>
                      <a:pt x="82" y="4"/>
                    </a:cubicBezTo>
                    <a:cubicBezTo>
                      <a:pt x="78" y="0"/>
                      <a:pt x="61" y="0"/>
                      <a:pt x="41" y="5"/>
                    </a:cubicBezTo>
                    <a:cubicBezTo>
                      <a:pt x="19" y="10"/>
                      <a:pt x="0" y="17"/>
                      <a:pt x="1" y="23"/>
                    </a:cubicBezTo>
                    <a:cubicBezTo>
                      <a:pt x="1" y="24"/>
                      <a:pt x="1" y="25"/>
                      <a:pt x="1" y="25"/>
                    </a:cubicBezTo>
                    <a:cubicBezTo>
                      <a:pt x="1" y="27"/>
                      <a:pt x="2" y="44"/>
                      <a:pt x="2" y="44"/>
                    </a:cubicBezTo>
                    <a:cubicBezTo>
                      <a:pt x="42" y="213"/>
                      <a:pt x="42" y="213"/>
                      <a:pt x="42" y="213"/>
                    </a:cubicBezTo>
                    <a:cubicBezTo>
                      <a:pt x="42" y="213"/>
                      <a:pt x="54" y="253"/>
                      <a:pt x="62" y="258"/>
                    </a:cubicBezTo>
                    <a:cubicBezTo>
                      <a:pt x="62" y="258"/>
                      <a:pt x="62" y="258"/>
                      <a:pt x="62" y="258"/>
                    </a:cubicBezTo>
                    <a:cubicBezTo>
                      <a:pt x="62" y="258"/>
                      <a:pt x="62" y="257"/>
                      <a:pt x="62" y="257"/>
                    </a:cubicBezTo>
                    <a:cubicBezTo>
                      <a:pt x="60" y="252"/>
                      <a:pt x="77" y="246"/>
                      <a:pt x="96" y="241"/>
                    </a:cubicBezTo>
                    <a:close/>
                  </a:path>
                </a:pathLst>
              </a:custGeom>
              <a:gradFill rotWithShape="1">
                <a:gsLst>
                  <a:gs pos="0">
                    <a:srgbClr val="808080">
                      <a:gamma/>
                      <a:tint val="18039"/>
                      <a:invGamma/>
                    </a:srgbClr>
                  </a:gs>
                  <a:gs pos="100000">
                    <a:srgbClr val="808080"/>
                  </a:gs>
                </a:gsLst>
                <a:lin ang="0" scaled="1"/>
              </a:gradFill>
              <a:ln w="9525">
                <a:noFill/>
                <a:round/>
                <a:headEnd/>
                <a:tailEnd/>
              </a:ln>
            </p:spPr>
            <p:txBody>
              <a:bodyPr/>
              <a:lstStyle/>
              <a:p>
                <a:endParaRPr lang="de-DE"/>
              </a:p>
            </p:txBody>
          </p:sp>
          <p:sp>
            <p:nvSpPr>
              <p:cNvPr id="84" name="Freeform 40"/>
              <p:cNvSpPr>
                <a:spLocks/>
              </p:cNvSpPr>
              <p:nvPr/>
            </p:nvSpPr>
            <p:spPr bwMode="gray">
              <a:xfrm>
                <a:off x="1064" y="3147"/>
                <a:ext cx="150" cy="57"/>
              </a:xfrm>
              <a:custGeom>
                <a:avLst/>
                <a:gdLst/>
                <a:ahLst/>
                <a:cxnLst>
                  <a:cxn ang="0">
                    <a:pos x="47" y="12"/>
                  </a:cxn>
                  <a:cxn ang="0">
                    <a:pos x="49" y="21"/>
                  </a:cxn>
                  <a:cxn ang="0">
                    <a:pos x="71" y="8"/>
                  </a:cxn>
                  <a:cxn ang="0">
                    <a:pos x="71" y="7"/>
                  </a:cxn>
                  <a:cxn ang="0">
                    <a:pos x="71" y="6"/>
                  </a:cxn>
                  <a:cxn ang="0">
                    <a:pos x="71" y="5"/>
                  </a:cxn>
                  <a:cxn ang="0">
                    <a:pos x="36" y="4"/>
                  </a:cxn>
                  <a:cxn ang="0">
                    <a:pos x="2" y="20"/>
                  </a:cxn>
                  <a:cxn ang="0">
                    <a:pos x="2" y="21"/>
                  </a:cxn>
                  <a:cxn ang="0">
                    <a:pos x="32" y="25"/>
                  </a:cxn>
                  <a:cxn ang="0">
                    <a:pos x="30" y="17"/>
                  </a:cxn>
                  <a:cxn ang="0">
                    <a:pos x="47" y="12"/>
                  </a:cxn>
                </a:cxnLst>
                <a:rect l="0" t="0" r="r" b="b"/>
                <a:pathLst>
                  <a:path w="71" h="27">
                    <a:moveTo>
                      <a:pt x="47" y="12"/>
                    </a:moveTo>
                    <a:cubicBezTo>
                      <a:pt x="49" y="21"/>
                      <a:pt x="49" y="21"/>
                      <a:pt x="49" y="21"/>
                    </a:cubicBezTo>
                    <a:cubicBezTo>
                      <a:pt x="60" y="17"/>
                      <a:pt x="69" y="12"/>
                      <a:pt x="71" y="8"/>
                    </a:cubicBezTo>
                    <a:cubicBezTo>
                      <a:pt x="71" y="8"/>
                      <a:pt x="71" y="7"/>
                      <a:pt x="71" y="7"/>
                    </a:cubicBezTo>
                    <a:cubicBezTo>
                      <a:pt x="71" y="7"/>
                      <a:pt x="71" y="6"/>
                      <a:pt x="71" y="6"/>
                    </a:cubicBezTo>
                    <a:cubicBezTo>
                      <a:pt x="71" y="5"/>
                      <a:pt x="71" y="5"/>
                      <a:pt x="71" y="5"/>
                    </a:cubicBezTo>
                    <a:cubicBezTo>
                      <a:pt x="70" y="0"/>
                      <a:pt x="54" y="0"/>
                      <a:pt x="36" y="4"/>
                    </a:cubicBezTo>
                    <a:cubicBezTo>
                      <a:pt x="17" y="9"/>
                      <a:pt x="0" y="15"/>
                      <a:pt x="2" y="20"/>
                    </a:cubicBezTo>
                    <a:cubicBezTo>
                      <a:pt x="2" y="20"/>
                      <a:pt x="2" y="21"/>
                      <a:pt x="2" y="21"/>
                    </a:cubicBezTo>
                    <a:cubicBezTo>
                      <a:pt x="5" y="25"/>
                      <a:pt x="18" y="27"/>
                      <a:pt x="32" y="25"/>
                    </a:cubicBezTo>
                    <a:cubicBezTo>
                      <a:pt x="30" y="17"/>
                      <a:pt x="30" y="17"/>
                      <a:pt x="30" y="17"/>
                    </a:cubicBezTo>
                    <a:cubicBezTo>
                      <a:pt x="36" y="13"/>
                      <a:pt x="47" y="12"/>
                      <a:pt x="47" y="12"/>
                    </a:cubicBezTo>
                    <a:close/>
                  </a:path>
                </a:pathLst>
              </a:custGeom>
              <a:gradFill rotWithShape="1">
                <a:gsLst>
                  <a:gs pos="0">
                    <a:srgbClr val="808080"/>
                  </a:gs>
                  <a:gs pos="100000">
                    <a:srgbClr val="808080">
                      <a:gamma/>
                      <a:shade val="72549"/>
                      <a:invGamma/>
                    </a:srgbClr>
                  </a:gs>
                </a:gsLst>
                <a:lin ang="2700000" scaled="1"/>
              </a:gradFill>
              <a:ln w="9525">
                <a:noFill/>
                <a:round/>
                <a:headEnd/>
                <a:tailEnd/>
              </a:ln>
            </p:spPr>
            <p:txBody>
              <a:bodyPr/>
              <a:lstStyle/>
              <a:p>
                <a:endParaRPr lang="de-DE"/>
              </a:p>
            </p:txBody>
          </p:sp>
          <p:sp>
            <p:nvSpPr>
              <p:cNvPr id="85" name="Freeform 41"/>
              <p:cNvSpPr>
                <a:spLocks/>
              </p:cNvSpPr>
              <p:nvPr/>
            </p:nvSpPr>
            <p:spPr bwMode="gray">
              <a:xfrm>
                <a:off x="1127" y="3172"/>
                <a:ext cx="108" cy="368"/>
              </a:xfrm>
              <a:custGeom>
                <a:avLst/>
                <a:gdLst/>
                <a:ahLst/>
                <a:cxnLst>
                  <a:cxn ang="0">
                    <a:pos x="51" y="174"/>
                  </a:cxn>
                  <a:cxn ang="0">
                    <a:pos x="19" y="9"/>
                  </a:cxn>
                  <a:cxn ang="0">
                    <a:pos x="17" y="0"/>
                  </a:cxn>
                  <a:cxn ang="0">
                    <a:pos x="0" y="5"/>
                  </a:cxn>
                  <a:cxn ang="0">
                    <a:pos x="2" y="13"/>
                  </a:cxn>
                  <a:cxn ang="0">
                    <a:pos x="50" y="174"/>
                  </a:cxn>
                  <a:cxn ang="0">
                    <a:pos x="51" y="174"/>
                  </a:cxn>
                </a:cxnLst>
                <a:rect l="0" t="0" r="r" b="b"/>
                <a:pathLst>
                  <a:path w="51" h="174">
                    <a:moveTo>
                      <a:pt x="51" y="174"/>
                    </a:moveTo>
                    <a:cubicBezTo>
                      <a:pt x="19" y="9"/>
                      <a:pt x="19" y="9"/>
                      <a:pt x="19" y="9"/>
                    </a:cubicBezTo>
                    <a:cubicBezTo>
                      <a:pt x="17" y="0"/>
                      <a:pt x="17" y="0"/>
                      <a:pt x="17" y="0"/>
                    </a:cubicBezTo>
                    <a:cubicBezTo>
                      <a:pt x="17" y="0"/>
                      <a:pt x="6" y="1"/>
                      <a:pt x="0" y="5"/>
                    </a:cubicBezTo>
                    <a:cubicBezTo>
                      <a:pt x="2" y="13"/>
                      <a:pt x="2" y="13"/>
                      <a:pt x="2" y="13"/>
                    </a:cubicBezTo>
                    <a:cubicBezTo>
                      <a:pt x="50" y="174"/>
                      <a:pt x="50" y="174"/>
                      <a:pt x="50" y="174"/>
                    </a:cubicBezTo>
                    <a:lnTo>
                      <a:pt x="51" y="174"/>
                    </a:lnTo>
                    <a:close/>
                  </a:path>
                </a:pathLst>
              </a:custGeom>
              <a:gradFill rotWithShape="1">
                <a:gsLst>
                  <a:gs pos="0">
                    <a:srgbClr val="808080">
                      <a:gamma/>
                      <a:tint val="50588"/>
                      <a:invGamma/>
                    </a:srgbClr>
                  </a:gs>
                  <a:gs pos="100000">
                    <a:srgbClr val="808080"/>
                  </a:gs>
                </a:gsLst>
                <a:lin ang="18900000" scaled="1"/>
              </a:gradFill>
              <a:ln w="9525">
                <a:noFill/>
                <a:round/>
                <a:headEnd/>
                <a:tailEnd/>
              </a:ln>
            </p:spPr>
            <p:txBody>
              <a:bodyPr/>
              <a:lstStyle/>
              <a:p>
                <a:endParaRPr lang="de-DE"/>
              </a:p>
            </p:txBody>
          </p:sp>
        </p:grpSp>
        <p:grpSp>
          <p:nvGrpSpPr>
            <p:cNvPr id="73" name="Group 42"/>
            <p:cNvGrpSpPr>
              <a:grpSpLocks/>
            </p:cNvGrpSpPr>
            <p:nvPr/>
          </p:nvGrpSpPr>
          <p:grpSpPr bwMode="auto">
            <a:xfrm>
              <a:off x="262" y="1125"/>
              <a:ext cx="479" cy="1413"/>
              <a:chOff x="262" y="1125"/>
              <a:chExt cx="479" cy="1413"/>
            </a:xfrm>
          </p:grpSpPr>
          <p:sp>
            <p:nvSpPr>
              <p:cNvPr id="74" name="Freeform 43"/>
              <p:cNvSpPr>
                <a:spLocks/>
              </p:cNvSpPr>
              <p:nvPr/>
            </p:nvSpPr>
            <p:spPr bwMode="gray">
              <a:xfrm>
                <a:off x="262" y="1125"/>
                <a:ext cx="219" cy="572"/>
              </a:xfrm>
              <a:custGeom>
                <a:avLst/>
                <a:gdLst/>
                <a:ahLst/>
                <a:cxnLst>
                  <a:cxn ang="0">
                    <a:pos x="70" y="67"/>
                  </a:cxn>
                  <a:cxn ang="0">
                    <a:pos x="28" y="5"/>
                  </a:cxn>
                  <a:cxn ang="0">
                    <a:pos x="8" y="147"/>
                  </a:cxn>
                  <a:cxn ang="0">
                    <a:pos x="113" y="333"/>
                  </a:cxn>
                  <a:cxn ang="0">
                    <a:pos x="149" y="390"/>
                  </a:cxn>
                  <a:cxn ang="0">
                    <a:pos x="145" y="375"/>
                  </a:cxn>
                  <a:cxn ang="0">
                    <a:pos x="70" y="67"/>
                  </a:cxn>
                </a:cxnLst>
                <a:rect l="0" t="0" r="r" b="b"/>
                <a:pathLst>
                  <a:path w="149" h="390">
                    <a:moveTo>
                      <a:pt x="70" y="67"/>
                    </a:moveTo>
                    <a:cubicBezTo>
                      <a:pt x="70" y="67"/>
                      <a:pt x="43" y="0"/>
                      <a:pt x="28" y="5"/>
                    </a:cubicBezTo>
                    <a:cubicBezTo>
                      <a:pt x="14" y="10"/>
                      <a:pt x="0" y="112"/>
                      <a:pt x="8" y="147"/>
                    </a:cubicBezTo>
                    <a:cubicBezTo>
                      <a:pt x="21" y="199"/>
                      <a:pt x="113" y="333"/>
                      <a:pt x="113" y="333"/>
                    </a:cubicBezTo>
                    <a:cubicBezTo>
                      <a:pt x="149" y="390"/>
                      <a:pt x="149" y="390"/>
                      <a:pt x="149" y="390"/>
                    </a:cubicBezTo>
                    <a:cubicBezTo>
                      <a:pt x="145" y="375"/>
                      <a:pt x="145" y="375"/>
                      <a:pt x="145" y="375"/>
                    </a:cubicBezTo>
                    <a:lnTo>
                      <a:pt x="70" y="67"/>
                    </a:lnTo>
                    <a:close/>
                  </a:path>
                </a:pathLst>
              </a:custGeom>
              <a:gradFill rotWithShape="1">
                <a:gsLst>
                  <a:gs pos="0">
                    <a:srgbClr val="0061B2"/>
                  </a:gs>
                  <a:gs pos="100000">
                    <a:srgbClr val="0061B2">
                      <a:gamma/>
                      <a:shade val="46275"/>
                      <a:invGamma/>
                    </a:srgbClr>
                  </a:gs>
                </a:gsLst>
                <a:lin ang="18900000" scaled="1"/>
              </a:gradFill>
              <a:ln w="9525">
                <a:noFill/>
                <a:round/>
                <a:headEnd/>
                <a:tailEnd/>
              </a:ln>
            </p:spPr>
            <p:txBody>
              <a:bodyPr/>
              <a:lstStyle/>
              <a:p>
                <a:endParaRPr lang="de-DE"/>
              </a:p>
            </p:txBody>
          </p:sp>
          <p:sp>
            <p:nvSpPr>
              <p:cNvPr id="75" name="Freeform 44"/>
              <p:cNvSpPr>
                <a:spLocks/>
              </p:cNvSpPr>
              <p:nvPr/>
            </p:nvSpPr>
            <p:spPr bwMode="gray">
              <a:xfrm>
                <a:off x="738" y="2536"/>
                <a:ext cx="0" cy="2"/>
              </a:xfrm>
              <a:custGeom>
                <a:avLst/>
                <a:gdLst/>
                <a:ahLst/>
                <a:cxnLst>
                  <a:cxn ang="0">
                    <a:pos x="0" y="1"/>
                  </a:cxn>
                  <a:cxn ang="0">
                    <a:pos x="0" y="0"/>
                  </a:cxn>
                  <a:cxn ang="0">
                    <a:pos x="0" y="1"/>
                  </a:cxn>
                  <a:cxn ang="0">
                    <a:pos x="0" y="1"/>
                  </a:cxn>
                </a:cxnLst>
                <a:rect l="0" t="0" r="r" b="b"/>
                <a:pathLst>
                  <a:path h="1">
                    <a:moveTo>
                      <a:pt x="0" y="1"/>
                    </a:moveTo>
                    <a:cubicBezTo>
                      <a:pt x="0" y="1"/>
                      <a:pt x="0" y="1"/>
                      <a:pt x="0" y="0"/>
                    </a:cubicBezTo>
                    <a:cubicBezTo>
                      <a:pt x="0" y="0"/>
                      <a:pt x="0" y="1"/>
                      <a:pt x="0" y="1"/>
                    </a:cubicBezTo>
                    <a:cubicBezTo>
                      <a:pt x="0" y="1"/>
                      <a:pt x="0" y="1"/>
                      <a:pt x="0" y="1"/>
                    </a:cubicBezTo>
                    <a:close/>
                  </a:path>
                </a:pathLst>
              </a:custGeom>
              <a:solidFill>
                <a:srgbClr val="F7C800"/>
              </a:solidFill>
              <a:ln w="9525">
                <a:noFill/>
                <a:round/>
                <a:headEnd/>
                <a:tailEnd/>
              </a:ln>
            </p:spPr>
            <p:txBody>
              <a:bodyPr/>
              <a:lstStyle/>
              <a:p>
                <a:endParaRPr lang="de-DE"/>
              </a:p>
            </p:txBody>
          </p:sp>
          <p:grpSp>
            <p:nvGrpSpPr>
              <p:cNvPr id="76" name="Group 45"/>
              <p:cNvGrpSpPr>
                <a:grpSpLocks/>
              </p:cNvGrpSpPr>
              <p:nvPr/>
            </p:nvGrpSpPr>
            <p:grpSpPr bwMode="auto">
              <a:xfrm>
                <a:off x="555" y="2236"/>
                <a:ext cx="186" cy="252"/>
                <a:chOff x="3018" y="2598"/>
                <a:chExt cx="300" cy="407"/>
              </a:xfrm>
            </p:grpSpPr>
            <p:sp>
              <p:nvSpPr>
                <p:cNvPr id="77" name="Freeform 46"/>
                <p:cNvSpPr>
                  <a:spLocks/>
                </p:cNvSpPr>
                <p:nvPr/>
              </p:nvSpPr>
              <p:spPr bwMode="gray">
                <a:xfrm>
                  <a:off x="3018" y="2598"/>
                  <a:ext cx="215" cy="73"/>
                </a:xfrm>
                <a:custGeom>
                  <a:avLst/>
                  <a:gdLst/>
                  <a:ahLst/>
                  <a:cxnLst>
                    <a:cxn ang="0">
                      <a:pos x="90" y="13"/>
                    </a:cxn>
                    <a:cxn ang="0">
                      <a:pos x="90" y="10"/>
                    </a:cxn>
                    <a:cxn ang="0">
                      <a:pos x="40" y="5"/>
                    </a:cxn>
                    <a:cxn ang="0">
                      <a:pos x="2" y="29"/>
                    </a:cxn>
                    <a:cxn ang="0">
                      <a:pos x="3" y="31"/>
                    </a:cxn>
                    <a:cxn ang="0">
                      <a:pos x="41" y="10"/>
                    </a:cxn>
                    <a:cxn ang="0">
                      <a:pos x="90" y="13"/>
                    </a:cxn>
                  </a:cxnLst>
                  <a:rect l="0" t="0" r="r" b="b"/>
                  <a:pathLst>
                    <a:path w="91" h="31">
                      <a:moveTo>
                        <a:pt x="90" y="13"/>
                      </a:moveTo>
                      <a:cubicBezTo>
                        <a:pt x="91" y="12"/>
                        <a:pt x="90" y="10"/>
                        <a:pt x="90" y="10"/>
                      </a:cubicBezTo>
                      <a:cubicBezTo>
                        <a:pt x="89" y="4"/>
                        <a:pt x="63" y="0"/>
                        <a:pt x="40" y="5"/>
                      </a:cubicBezTo>
                      <a:cubicBezTo>
                        <a:pt x="16" y="11"/>
                        <a:pt x="0" y="23"/>
                        <a:pt x="2" y="29"/>
                      </a:cubicBezTo>
                      <a:cubicBezTo>
                        <a:pt x="2" y="29"/>
                        <a:pt x="2" y="31"/>
                        <a:pt x="3" y="31"/>
                      </a:cubicBezTo>
                      <a:cubicBezTo>
                        <a:pt x="5" y="25"/>
                        <a:pt x="20" y="15"/>
                        <a:pt x="41" y="10"/>
                      </a:cubicBezTo>
                      <a:cubicBezTo>
                        <a:pt x="61" y="5"/>
                        <a:pt x="84" y="8"/>
                        <a:pt x="90" y="13"/>
                      </a:cubicBezTo>
                      <a:close/>
                    </a:path>
                  </a:pathLst>
                </a:custGeom>
                <a:gradFill rotWithShape="1">
                  <a:gsLst>
                    <a:gs pos="0">
                      <a:srgbClr val="9DC2EB">
                        <a:gamma/>
                        <a:shade val="46275"/>
                        <a:invGamma/>
                      </a:srgbClr>
                    </a:gs>
                    <a:gs pos="50000">
                      <a:srgbClr val="9DC2EB"/>
                    </a:gs>
                    <a:gs pos="100000">
                      <a:srgbClr val="9DC2EB">
                        <a:gamma/>
                        <a:shade val="46275"/>
                        <a:invGamma/>
                      </a:srgbClr>
                    </a:gs>
                  </a:gsLst>
                  <a:lin ang="0" scaled="1"/>
                </a:gradFill>
                <a:ln w="9525">
                  <a:noFill/>
                  <a:round/>
                  <a:headEnd/>
                  <a:tailEnd/>
                </a:ln>
              </p:spPr>
              <p:txBody>
                <a:bodyPr/>
                <a:lstStyle/>
                <a:p>
                  <a:endParaRPr lang="de-DE"/>
                </a:p>
              </p:txBody>
            </p:sp>
            <p:sp>
              <p:nvSpPr>
                <p:cNvPr id="78" name="Freeform 47"/>
                <p:cNvSpPr>
                  <a:spLocks/>
                </p:cNvSpPr>
                <p:nvPr/>
              </p:nvSpPr>
              <p:spPr bwMode="gray">
                <a:xfrm>
                  <a:off x="3030" y="2645"/>
                  <a:ext cx="215" cy="74"/>
                </a:xfrm>
                <a:custGeom>
                  <a:avLst/>
                  <a:gdLst/>
                  <a:ahLst/>
                  <a:cxnLst>
                    <a:cxn ang="0">
                      <a:pos x="91" y="12"/>
                    </a:cxn>
                    <a:cxn ang="0">
                      <a:pos x="90" y="9"/>
                    </a:cxn>
                    <a:cxn ang="0">
                      <a:pos x="39" y="5"/>
                    </a:cxn>
                    <a:cxn ang="0">
                      <a:pos x="1" y="29"/>
                    </a:cxn>
                    <a:cxn ang="0">
                      <a:pos x="2" y="31"/>
                    </a:cxn>
                    <a:cxn ang="0">
                      <a:pos x="40" y="10"/>
                    </a:cxn>
                    <a:cxn ang="0">
                      <a:pos x="91" y="12"/>
                    </a:cxn>
                  </a:cxnLst>
                  <a:rect l="0" t="0" r="r" b="b"/>
                  <a:pathLst>
                    <a:path w="91" h="31">
                      <a:moveTo>
                        <a:pt x="91" y="12"/>
                      </a:moveTo>
                      <a:cubicBezTo>
                        <a:pt x="91" y="12"/>
                        <a:pt x="90" y="10"/>
                        <a:pt x="90" y="9"/>
                      </a:cubicBezTo>
                      <a:cubicBezTo>
                        <a:pt x="89" y="3"/>
                        <a:pt x="63" y="0"/>
                        <a:pt x="39" y="5"/>
                      </a:cubicBezTo>
                      <a:cubicBezTo>
                        <a:pt x="16" y="10"/>
                        <a:pt x="0" y="22"/>
                        <a:pt x="1" y="29"/>
                      </a:cubicBezTo>
                      <a:cubicBezTo>
                        <a:pt x="1" y="29"/>
                        <a:pt x="1" y="31"/>
                        <a:pt x="2" y="31"/>
                      </a:cubicBezTo>
                      <a:cubicBezTo>
                        <a:pt x="5" y="25"/>
                        <a:pt x="20" y="14"/>
                        <a:pt x="40" y="10"/>
                      </a:cubicBezTo>
                      <a:cubicBezTo>
                        <a:pt x="61" y="5"/>
                        <a:pt x="84" y="8"/>
                        <a:pt x="91" y="12"/>
                      </a:cubicBezTo>
                      <a:close/>
                    </a:path>
                  </a:pathLst>
                </a:custGeom>
                <a:gradFill rotWithShape="1">
                  <a:gsLst>
                    <a:gs pos="0">
                      <a:srgbClr val="9DC2EB">
                        <a:gamma/>
                        <a:shade val="46275"/>
                        <a:invGamma/>
                      </a:srgbClr>
                    </a:gs>
                    <a:gs pos="50000">
                      <a:srgbClr val="9DC2EB"/>
                    </a:gs>
                    <a:gs pos="100000">
                      <a:srgbClr val="9DC2EB">
                        <a:gamma/>
                        <a:shade val="46275"/>
                        <a:invGamma/>
                      </a:srgbClr>
                    </a:gs>
                  </a:gsLst>
                  <a:lin ang="0" scaled="1"/>
                </a:gradFill>
                <a:ln w="9525">
                  <a:noFill/>
                  <a:round/>
                  <a:headEnd/>
                  <a:tailEnd/>
                </a:ln>
              </p:spPr>
              <p:txBody>
                <a:bodyPr/>
                <a:lstStyle/>
                <a:p>
                  <a:endParaRPr lang="de-DE"/>
                </a:p>
              </p:txBody>
            </p:sp>
            <p:sp>
              <p:nvSpPr>
                <p:cNvPr id="79" name="Freeform 48"/>
                <p:cNvSpPr>
                  <a:spLocks/>
                </p:cNvSpPr>
                <p:nvPr/>
              </p:nvSpPr>
              <p:spPr bwMode="gray">
                <a:xfrm>
                  <a:off x="3039" y="2690"/>
                  <a:ext cx="218" cy="76"/>
                </a:xfrm>
                <a:custGeom>
                  <a:avLst/>
                  <a:gdLst/>
                  <a:ahLst/>
                  <a:cxnLst>
                    <a:cxn ang="0">
                      <a:pos x="92" y="13"/>
                    </a:cxn>
                    <a:cxn ang="0">
                      <a:pos x="91" y="10"/>
                    </a:cxn>
                    <a:cxn ang="0">
                      <a:pos x="40" y="5"/>
                    </a:cxn>
                    <a:cxn ang="0">
                      <a:pos x="2" y="29"/>
                    </a:cxn>
                    <a:cxn ang="0">
                      <a:pos x="2" y="32"/>
                    </a:cxn>
                    <a:cxn ang="0">
                      <a:pos x="41" y="10"/>
                    </a:cxn>
                    <a:cxn ang="0">
                      <a:pos x="92" y="13"/>
                    </a:cxn>
                  </a:cxnLst>
                  <a:rect l="0" t="0" r="r" b="b"/>
                  <a:pathLst>
                    <a:path w="92" h="32">
                      <a:moveTo>
                        <a:pt x="92" y="13"/>
                      </a:moveTo>
                      <a:cubicBezTo>
                        <a:pt x="92" y="12"/>
                        <a:pt x="91" y="10"/>
                        <a:pt x="91" y="10"/>
                      </a:cubicBezTo>
                      <a:cubicBezTo>
                        <a:pt x="90" y="3"/>
                        <a:pt x="64" y="0"/>
                        <a:pt x="40" y="5"/>
                      </a:cubicBezTo>
                      <a:cubicBezTo>
                        <a:pt x="16" y="11"/>
                        <a:pt x="0" y="23"/>
                        <a:pt x="2" y="29"/>
                      </a:cubicBezTo>
                      <a:cubicBezTo>
                        <a:pt x="2" y="30"/>
                        <a:pt x="2" y="31"/>
                        <a:pt x="2" y="32"/>
                      </a:cubicBezTo>
                      <a:cubicBezTo>
                        <a:pt x="5" y="25"/>
                        <a:pt x="20" y="15"/>
                        <a:pt x="41" y="10"/>
                      </a:cubicBezTo>
                      <a:cubicBezTo>
                        <a:pt x="62" y="5"/>
                        <a:pt x="85" y="8"/>
                        <a:pt x="92" y="13"/>
                      </a:cubicBezTo>
                      <a:close/>
                    </a:path>
                  </a:pathLst>
                </a:custGeom>
                <a:gradFill rotWithShape="1">
                  <a:gsLst>
                    <a:gs pos="0">
                      <a:srgbClr val="9DC2EB">
                        <a:gamma/>
                        <a:shade val="46275"/>
                        <a:invGamma/>
                      </a:srgbClr>
                    </a:gs>
                    <a:gs pos="50000">
                      <a:srgbClr val="9DC2EB"/>
                    </a:gs>
                    <a:gs pos="100000">
                      <a:srgbClr val="9DC2EB">
                        <a:gamma/>
                        <a:shade val="46275"/>
                        <a:invGamma/>
                      </a:srgbClr>
                    </a:gs>
                  </a:gsLst>
                  <a:lin ang="0" scaled="1"/>
                </a:gradFill>
                <a:ln w="9525">
                  <a:noFill/>
                  <a:round/>
                  <a:headEnd/>
                  <a:tailEnd/>
                </a:ln>
              </p:spPr>
              <p:txBody>
                <a:bodyPr/>
                <a:lstStyle/>
                <a:p>
                  <a:endParaRPr lang="de-DE"/>
                </a:p>
              </p:txBody>
            </p:sp>
            <p:sp>
              <p:nvSpPr>
                <p:cNvPr id="80" name="Freeform 49"/>
                <p:cNvSpPr>
                  <a:spLocks/>
                </p:cNvSpPr>
                <p:nvPr/>
              </p:nvSpPr>
              <p:spPr bwMode="gray">
                <a:xfrm>
                  <a:off x="3072" y="2832"/>
                  <a:ext cx="222" cy="76"/>
                </a:xfrm>
                <a:custGeom>
                  <a:avLst/>
                  <a:gdLst/>
                  <a:ahLst/>
                  <a:cxnLst>
                    <a:cxn ang="0">
                      <a:pos x="94" y="13"/>
                    </a:cxn>
                    <a:cxn ang="0">
                      <a:pos x="93" y="10"/>
                    </a:cxn>
                    <a:cxn ang="0">
                      <a:pos x="41" y="6"/>
                    </a:cxn>
                    <a:cxn ang="0">
                      <a:pos x="2" y="30"/>
                    </a:cxn>
                    <a:cxn ang="0">
                      <a:pos x="3" y="32"/>
                    </a:cxn>
                    <a:cxn ang="0">
                      <a:pos x="42" y="10"/>
                    </a:cxn>
                    <a:cxn ang="0">
                      <a:pos x="94" y="13"/>
                    </a:cxn>
                  </a:cxnLst>
                  <a:rect l="0" t="0" r="r" b="b"/>
                  <a:pathLst>
                    <a:path w="94" h="32">
                      <a:moveTo>
                        <a:pt x="94" y="13"/>
                      </a:moveTo>
                      <a:cubicBezTo>
                        <a:pt x="94" y="12"/>
                        <a:pt x="93" y="11"/>
                        <a:pt x="93" y="10"/>
                      </a:cubicBezTo>
                      <a:cubicBezTo>
                        <a:pt x="92" y="4"/>
                        <a:pt x="65" y="0"/>
                        <a:pt x="41" y="6"/>
                      </a:cubicBezTo>
                      <a:cubicBezTo>
                        <a:pt x="17" y="11"/>
                        <a:pt x="0" y="23"/>
                        <a:pt x="2" y="30"/>
                      </a:cubicBezTo>
                      <a:cubicBezTo>
                        <a:pt x="2" y="30"/>
                        <a:pt x="2" y="32"/>
                        <a:pt x="3" y="32"/>
                      </a:cubicBezTo>
                      <a:cubicBezTo>
                        <a:pt x="6" y="26"/>
                        <a:pt x="21" y="15"/>
                        <a:pt x="42" y="10"/>
                      </a:cubicBezTo>
                      <a:cubicBezTo>
                        <a:pt x="63" y="5"/>
                        <a:pt x="87" y="8"/>
                        <a:pt x="94" y="13"/>
                      </a:cubicBezTo>
                      <a:close/>
                    </a:path>
                  </a:pathLst>
                </a:custGeom>
                <a:gradFill rotWithShape="1">
                  <a:gsLst>
                    <a:gs pos="0">
                      <a:srgbClr val="9DC2EB">
                        <a:gamma/>
                        <a:shade val="46275"/>
                        <a:invGamma/>
                      </a:srgbClr>
                    </a:gs>
                    <a:gs pos="50000">
                      <a:srgbClr val="9DC2EB"/>
                    </a:gs>
                    <a:gs pos="100000">
                      <a:srgbClr val="9DC2EB">
                        <a:gamma/>
                        <a:shade val="46275"/>
                        <a:invGamma/>
                      </a:srgbClr>
                    </a:gs>
                  </a:gsLst>
                  <a:lin ang="0" scaled="1"/>
                </a:gradFill>
                <a:ln w="9525">
                  <a:noFill/>
                  <a:round/>
                  <a:headEnd/>
                  <a:tailEnd/>
                </a:ln>
              </p:spPr>
              <p:txBody>
                <a:bodyPr/>
                <a:lstStyle/>
                <a:p>
                  <a:endParaRPr lang="de-DE"/>
                </a:p>
              </p:txBody>
            </p:sp>
            <p:sp>
              <p:nvSpPr>
                <p:cNvPr id="81" name="Freeform 50"/>
                <p:cNvSpPr>
                  <a:spLocks/>
                </p:cNvSpPr>
                <p:nvPr/>
              </p:nvSpPr>
              <p:spPr bwMode="gray">
                <a:xfrm>
                  <a:off x="3084" y="2879"/>
                  <a:ext cx="222" cy="78"/>
                </a:xfrm>
                <a:custGeom>
                  <a:avLst/>
                  <a:gdLst/>
                  <a:ahLst/>
                  <a:cxnLst>
                    <a:cxn ang="0">
                      <a:pos x="94" y="14"/>
                    </a:cxn>
                    <a:cxn ang="0">
                      <a:pos x="93" y="11"/>
                    </a:cxn>
                    <a:cxn ang="0">
                      <a:pos x="41" y="6"/>
                    </a:cxn>
                    <a:cxn ang="0">
                      <a:pos x="2" y="30"/>
                    </a:cxn>
                    <a:cxn ang="0">
                      <a:pos x="3" y="33"/>
                    </a:cxn>
                    <a:cxn ang="0">
                      <a:pos x="42" y="11"/>
                    </a:cxn>
                    <a:cxn ang="0">
                      <a:pos x="94" y="14"/>
                    </a:cxn>
                  </a:cxnLst>
                  <a:rect l="0" t="0" r="r" b="b"/>
                  <a:pathLst>
                    <a:path w="94" h="33">
                      <a:moveTo>
                        <a:pt x="94" y="14"/>
                      </a:moveTo>
                      <a:cubicBezTo>
                        <a:pt x="94" y="13"/>
                        <a:pt x="93" y="11"/>
                        <a:pt x="93" y="11"/>
                      </a:cubicBezTo>
                      <a:cubicBezTo>
                        <a:pt x="92" y="4"/>
                        <a:pt x="65" y="0"/>
                        <a:pt x="41" y="6"/>
                      </a:cubicBezTo>
                      <a:cubicBezTo>
                        <a:pt x="17" y="12"/>
                        <a:pt x="0" y="24"/>
                        <a:pt x="2" y="30"/>
                      </a:cubicBezTo>
                      <a:cubicBezTo>
                        <a:pt x="2" y="31"/>
                        <a:pt x="2" y="32"/>
                        <a:pt x="3" y="33"/>
                      </a:cubicBezTo>
                      <a:cubicBezTo>
                        <a:pt x="5" y="26"/>
                        <a:pt x="21" y="16"/>
                        <a:pt x="42" y="11"/>
                      </a:cubicBezTo>
                      <a:cubicBezTo>
                        <a:pt x="63" y="6"/>
                        <a:pt x="87" y="9"/>
                        <a:pt x="94" y="14"/>
                      </a:cubicBezTo>
                      <a:close/>
                    </a:path>
                  </a:pathLst>
                </a:custGeom>
                <a:gradFill rotWithShape="1">
                  <a:gsLst>
                    <a:gs pos="0">
                      <a:srgbClr val="9DC2EB">
                        <a:gamma/>
                        <a:shade val="46275"/>
                        <a:invGamma/>
                      </a:srgbClr>
                    </a:gs>
                    <a:gs pos="50000">
                      <a:srgbClr val="9DC2EB"/>
                    </a:gs>
                    <a:gs pos="100000">
                      <a:srgbClr val="9DC2EB">
                        <a:gamma/>
                        <a:shade val="46275"/>
                        <a:invGamma/>
                      </a:srgbClr>
                    </a:gs>
                  </a:gsLst>
                  <a:lin ang="0" scaled="1"/>
                </a:gradFill>
                <a:ln w="9525">
                  <a:noFill/>
                  <a:round/>
                  <a:headEnd/>
                  <a:tailEnd/>
                </a:ln>
              </p:spPr>
              <p:txBody>
                <a:bodyPr/>
                <a:lstStyle/>
                <a:p>
                  <a:endParaRPr lang="de-DE"/>
                </a:p>
              </p:txBody>
            </p:sp>
            <p:sp>
              <p:nvSpPr>
                <p:cNvPr id="82" name="Freeform 51"/>
                <p:cNvSpPr>
                  <a:spLocks/>
                </p:cNvSpPr>
                <p:nvPr/>
              </p:nvSpPr>
              <p:spPr bwMode="gray">
                <a:xfrm>
                  <a:off x="3096" y="2927"/>
                  <a:ext cx="222" cy="78"/>
                </a:xfrm>
                <a:custGeom>
                  <a:avLst/>
                  <a:gdLst/>
                  <a:ahLst/>
                  <a:cxnLst>
                    <a:cxn ang="0">
                      <a:pos x="93" y="10"/>
                    </a:cxn>
                    <a:cxn ang="0">
                      <a:pos x="41" y="6"/>
                    </a:cxn>
                    <a:cxn ang="0">
                      <a:pos x="2" y="30"/>
                    </a:cxn>
                    <a:cxn ang="0">
                      <a:pos x="2" y="33"/>
                    </a:cxn>
                    <a:cxn ang="0">
                      <a:pos x="42" y="10"/>
                    </a:cxn>
                    <a:cxn ang="0">
                      <a:pos x="93" y="13"/>
                    </a:cxn>
                    <a:cxn ang="0">
                      <a:pos x="93" y="10"/>
                    </a:cxn>
                  </a:cxnLst>
                  <a:rect l="0" t="0" r="r" b="b"/>
                  <a:pathLst>
                    <a:path w="94" h="33">
                      <a:moveTo>
                        <a:pt x="93" y="10"/>
                      </a:moveTo>
                      <a:cubicBezTo>
                        <a:pt x="92" y="4"/>
                        <a:pt x="65" y="0"/>
                        <a:pt x="41" y="6"/>
                      </a:cubicBezTo>
                      <a:cubicBezTo>
                        <a:pt x="17" y="11"/>
                        <a:pt x="0" y="24"/>
                        <a:pt x="2" y="30"/>
                      </a:cubicBezTo>
                      <a:cubicBezTo>
                        <a:pt x="2" y="31"/>
                        <a:pt x="2" y="32"/>
                        <a:pt x="2" y="33"/>
                      </a:cubicBezTo>
                      <a:cubicBezTo>
                        <a:pt x="5" y="26"/>
                        <a:pt x="21" y="15"/>
                        <a:pt x="42" y="10"/>
                      </a:cubicBezTo>
                      <a:cubicBezTo>
                        <a:pt x="63" y="6"/>
                        <a:pt x="87" y="8"/>
                        <a:pt x="93" y="13"/>
                      </a:cubicBezTo>
                      <a:cubicBezTo>
                        <a:pt x="94" y="12"/>
                        <a:pt x="93" y="11"/>
                        <a:pt x="93" y="10"/>
                      </a:cubicBezTo>
                      <a:close/>
                    </a:path>
                  </a:pathLst>
                </a:custGeom>
                <a:gradFill rotWithShape="1">
                  <a:gsLst>
                    <a:gs pos="0">
                      <a:srgbClr val="9DC2EB">
                        <a:gamma/>
                        <a:shade val="46275"/>
                        <a:invGamma/>
                      </a:srgbClr>
                    </a:gs>
                    <a:gs pos="50000">
                      <a:srgbClr val="9DC2EB"/>
                    </a:gs>
                    <a:gs pos="100000">
                      <a:srgbClr val="9DC2EB">
                        <a:gamma/>
                        <a:shade val="46275"/>
                        <a:invGamma/>
                      </a:srgbClr>
                    </a:gs>
                  </a:gsLst>
                  <a:lin ang="0" scaled="1"/>
                </a:gradFill>
                <a:ln w="9525">
                  <a:noFill/>
                  <a:round/>
                  <a:headEnd/>
                  <a:tailEnd/>
                </a:ln>
              </p:spPr>
              <p:txBody>
                <a:bodyPr/>
                <a:lstStyle/>
                <a:p>
                  <a:endParaRPr lang="de-DE"/>
                </a:p>
              </p:txBody>
            </p:sp>
          </p:grpSp>
        </p:grpSp>
      </p:grpSp>
      <p:sp>
        <p:nvSpPr>
          <p:cNvPr id="88" name="Rectangle 30"/>
          <p:cNvSpPr>
            <a:spLocks noChangeArrowheads="1"/>
          </p:cNvSpPr>
          <p:nvPr/>
        </p:nvSpPr>
        <p:spPr bwMode="gray">
          <a:xfrm>
            <a:off x="5000623" y="4660090"/>
            <a:ext cx="3838575" cy="850900"/>
          </a:xfrm>
          <a:prstGeom prst="rect">
            <a:avLst/>
          </a:prstGeom>
          <a:noFill/>
          <a:ln w="19050">
            <a:noFill/>
            <a:miter lim="800000"/>
            <a:headEnd/>
            <a:tailEnd/>
          </a:ln>
          <a:effectLst/>
        </p:spPr>
        <p:txBody>
          <a:bodyPr lIns="0" tIns="0" rIns="0" bIns="0"/>
          <a:lstStyle/>
          <a:p>
            <a:pPr defTabSz="801688" eaLnBrk="0" hangingPunct="0">
              <a:lnSpc>
                <a:spcPct val="90000"/>
              </a:lnSpc>
            </a:pPr>
            <a:r>
              <a:rPr lang="de-DE" sz="2200" b="1" noProof="1" smtClean="0">
                <a:solidFill>
                  <a:srgbClr val="7030A0"/>
                </a:solidFill>
                <a:cs typeface="Arial" pitchFamily="34" charset="0"/>
              </a:rPr>
              <a:t>2017  TRU will be offered (?)</a:t>
            </a:r>
            <a:endParaRPr lang="de-DE" sz="2200" b="1" noProof="1">
              <a:solidFill>
                <a:srgbClr val="7030A0"/>
              </a:solidFill>
              <a:cs typeface="Arial" pitchFamily="34" charset="0"/>
            </a:endParaRPr>
          </a:p>
        </p:txBody>
      </p:sp>
    </p:spTree>
    <p:extLst>
      <p:ext uri="{BB962C8B-B14F-4D97-AF65-F5344CB8AC3E}">
        <p14:creationId xmlns:p14="http://schemas.microsoft.com/office/powerpoint/2010/main" val="2006566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36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36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359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36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36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36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614" grpId="0"/>
      <p:bldP spid="323615" grpId="0"/>
      <p:bldP spid="323616" grpId="0"/>
      <p:bldP spid="68" grpId="0" build="p"/>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3"/>
          <p:cNvSpPr>
            <a:spLocks noGrp="1"/>
          </p:cNvSpPr>
          <p:nvPr>
            <p:ph type="sldNum" sz="quarter" idx="12"/>
          </p:nvPr>
        </p:nvSpPr>
        <p:spPr/>
        <p:txBody>
          <a:bodyPr/>
          <a:lstStyle/>
          <a:p>
            <a:fld id="{A34A5114-1CCA-4524-9051-976FB3CF2C6B}" type="slidenum">
              <a:rPr lang="de-DE" altLang="de-DE"/>
              <a:pPr/>
              <a:t>24</a:t>
            </a:fld>
            <a:endParaRPr lang="de-DE" altLang="de-DE"/>
          </a:p>
        </p:txBody>
      </p:sp>
      <p:grpSp>
        <p:nvGrpSpPr>
          <p:cNvPr id="41986" name="Group 2"/>
          <p:cNvGrpSpPr>
            <a:grpSpLocks/>
          </p:cNvGrpSpPr>
          <p:nvPr/>
        </p:nvGrpSpPr>
        <p:grpSpPr bwMode="auto">
          <a:xfrm>
            <a:off x="930275" y="2662238"/>
            <a:ext cx="7415213" cy="2464708"/>
            <a:chOff x="432" y="1248"/>
            <a:chExt cx="4656" cy="997"/>
          </a:xfrm>
        </p:grpSpPr>
        <p:sp>
          <p:nvSpPr>
            <p:cNvPr id="41987" name="Rectangle 3"/>
            <p:cNvSpPr>
              <a:spLocks noChangeArrowheads="1"/>
            </p:cNvSpPr>
            <p:nvPr/>
          </p:nvSpPr>
          <p:spPr bwMode="auto">
            <a:xfrm>
              <a:off x="1292" y="1255"/>
              <a:ext cx="3796" cy="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623888">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pPr>
              <a:r>
                <a:rPr lang="de-DE" altLang="de-DE" b="1" dirty="0">
                  <a:solidFill>
                    <a:srgbClr val="000066"/>
                  </a:solidFill>
                  <a:cs typeface="Arial" charset="0"/>
                </a:rPr>
                <a:t>	</a:t>
              </a:r>
              <a:r>
                <a:rPr lang="de-DE" altLang="de-DE" b="1" dirty="0" smtClean="0">
                  <a:solidFill>
                    <a:srgbClr val="000066"/>
                  </a:solidFill>
                  <a:cs typeface="Arial" charset="0"/>
                </a:rPr>
                <a:t>Alessandro Ischia</a:t>
              </a:r>
              <a:endParaRPr lang="de-DE" altLang="de-DE" b="1" dirty="0">
                <a:solidFill>
                  <a:srgbClr val="000066"/>
                </a:solidFill>
                <a:cs typeface="Arial" charset="0"/>
              </a:endParaRPr>
            </a:p>
            <a:p>
              <a:pPr>
                <a:spcBef>
                  <a:spcPct val="50000"/>
                </a:spcBef>
              </a:pPr>
              <a:r>
                <a:rPr lang="de-DE" altLang="de-DE" sz="2400" dirty="0">
                  <a:solidFill>
                    <a:srgbClr val="000066"/>
                  </a:solidFill>
                  <a:sym typeface="Wingdings 2" pitchFamily="18" charset="2"/>
                </a:rPr>
                <a:t></a:t>
              </a:r>
              <a:r>
                <a:rPr lang="de-DE" altLang="de-DE" dirty="0">
                  <a:solidFill>
                    <a:srgbClr val="000066"/>
                  </a:solidFill>
                  <a:sym typeface="Wingdings 2" pitchFamily="18" charset="2"/>
                </a:rPr>
                <a:t>	</a:t>
              </a:r>
              <a:r>
                <a:rPr lang="de-DE" altLang="de-DE" dirty="0">
                  <a:solidFill>
                    <a:srgbClr val="000066"/>
                  </a:solidFill>
                  <a:cs typeface="Arial" charset="0"/>
                </a:rPr>
                <a:t>+ 43 1 24 7 24 </a:t>
              </a:r>
              <a:r>
                <a:rPr lang="de-DE" altLang="de-DE" dirty="0" smtClean="0">
                  <a:solidFill>
                    <a:srgbClr val="000066"/>
                  </a:solidFill>
                  <a:cs typeface="Arial" charset="0"/>
                </a:rPr>
                <a:t>810</a:t>
              </a:r>
              <a:endParaRPr lang="de-DE" altLang="de-DE" dirty="0">
                <a:solidFill>
                  <a:srgbClr val="000066"/>
                </a:solidFill>
                <a:cs typeface="Arial" charset="0"/>
              </a:endParaRPr>
            </a:p>
            <a:p>
              <a:pPr>
                <a:spcBef>
                  <a:spcPct val="50000"/>
                </a:spcBef>
              </a:pPr>
              <a:r>
                <a:rPr lang="de-DE" altLang="de-DE" sz="2400" b="1" dirty="0">
                  <a:solidFill>
                    <a:srgbClr val="000066"/>
                  </a:solidFill>
                  <a:cs typeface="Arial" charset="0"/>
                  <a:sym typeface="Wingdings" pitchFamily="2" charset="2"/>
                </a:rPr>
                <a:t></a:t>
              </a:r>
              <a:r>
                <a:rPr lang="de-DE" altLang="de-DE" b="1" dirty="0">
                  <a:solidFill>
                    <a:srgbClr val="000066"/>
                  </a:solidFill>
                  <a:cs typeface="Arial" charset="0"/>
                  <a:sym typeface="Wingdings" pitchFamily="2" charset="2"/>
                </a:rPr>
                <a:t>	</a:t>
              </a:r>
              <a:r>
                <a:rPr lang="de-DE" altLang="de-DE" dirty="0" smtClean="0">
                  <a:solidFill>
                    <a:srgbClr val="000066"/>
                  </a:solidFill>
                  <a:cs typeface="Arial" charset="0"/>
                  <a:hlinkClick r:id="rId2"/>
                </a:rPr>
                <a:t>alessandro.ischia@e-control.at</a:t>
              </a:r>
              <a:r>
                <a:rPr lang="de-DE" altLang="de-DE" dirty="0" smtClean="0">
                  <a:solidFill>
                    <a:srgbClr val="000066"/>
                  </a:solidFill>
                  <a:cs typeface="Arial" charset="0"/>
                </a:rPr>
                <a:t> </a:t>
              </a:r>
              <a:endParaRPr lang="de-DE" altLang="de-DE" dirty="0">
                <a:solidFill>
                  <a:srgbClr val="000066"/>
                </a:solidFill>
                <a:cs typeface="Arial" charset="0"/>
              </a:endParaRPr>
            </a:p>
            <a:p>
              <a:pPr>
                <a:spcBef>
                  <a:spcPct val="50000"/>
                </a:spcBef>
              </a:pPr>
              <a:r>
                <a:rPr lang="de-DE" altLang="de-DE" sz="2400" dirty="0">
                  <a:solidFill>
                    <a:srgbClr val="000066"/>
                  </a:solidFill>
                  <a:cs typeface="Arial" charset="0"/>
                  <a:sym typeface="Webdings" pitchFamily="18" charset="2"/>
                </a:rPr>
                <a:t></a:t>
              </a:r>
              <a:r>
                <a:rPr lang="de-DE" altLang="de-DE" dirty="0">
                  <a:solidFill>
                    <a:srgbClr val="000066"/>
                  </a:solidFill>
                  <a:cs typeface="Arial" charset="0"/>
                </a:rPr>
                <a:t>	</a:t>
              </a:r>
              <a:r>
                <a:rPr lang="de-DE" altLang="de-DE" dirty="0">
                  <a:solidFill>
                    <a:srgbClr val="000066"/>
                  </a:solidFill>
                  <a:cs typeface="Arial" charset="0"/>
                  <a:hlinkClick r:id="rId3"/>
                </a:rPr>
                <a:t>www.e-control.at</a:t>
              </a:r>
              <a:endParaRPr lang="de-DE" altLang="de-DE" dirty="0">
                <a:solidFill>
                  <a:srgbClr val="000066"/>
                </a:solidFill>
                <a:cs typeface="Arial" charset="0"/>
              </a:endParaRPr>
            </a:p>
            <a:p>
              <a:pPr>
                <a:spcBef>
                  <a:spcPct val="50000"/>
                </a:spcBef>
              </a:pPr>
              <a:endParaRPr lang="de-DE" altLang="de-DE" dirty="0">
                <a:solidFill>
                  <a:srgbClr val="000066"/>
                </a:solidFill>
                <a:cs typeface="Arial" charset="0"/>
              </a:endParaRPr>
            </a:p>
          </p:txBody>
        </p:sp>
        <p:sp>
          <p:nvSpPr>
            <p:cNvPr id="41988" name="Rectangle 4"/>
            <p:cNvSpPr>
              <a:spLocks noChangeArrowheads="1"/>
            </p:cNvSpPr>
            <p:nvPr/>
          </p:nvSpPr>
          <p:spPr bwMode="auto">
            <a:xfrm>
              <a:off x="432" y="1248"/>
              <a:ext cx="168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a:defRPr>
                  <a:solidFill>
                    <a:schemeClr val="tx1"/>
                  </a:solidFill>
                  <a:latin typeface="Arial" charset="0"/>
                </a:defRPr>
              </a:lvl1pPr>
              <a:lvl2pPr marL="473075" indent="288925">
                <a:defRPr>
                  <a:solidFill>
                    <a:schemeClr val="tx1"/>
                  </a:solidFill>
                  <a:latin typeface="Arial" charset="0"/>
                </a:defRPr>
              </a:lvl2pPr>
              <a:lvl3pPr marL="952500" indent="571500">
                <a:defRPr>
                  <a:solidFill>
                    <a:schemeClr val="tx1"/>
                  </a:solidFill>
                  <a:latin typeface="Arial" charset="0"/>
                </a:defRPr>
              </a:lvl3pPr>
              <a:lvl4pPr marL="3597275" indent="-452438">
                <a:defRPr>
                  <a:solidFill>
                    <a:schemeClr val="tx1"/>
                  </a:solidFill>
                  <a:latin typeface="Arial" charset="0"/>
                </a:defRPr>
              </a:lvl4pPr>
              <a:lvl5pPr marL="3787775" indent="2547938">
                <a:defRPr>
                  <a:solidFill>
                    <a:schemeClr val="tx1"/>
                  </a:solidFill>
                  <a:latin typeface="Arial" charset="0"/>
                </a:defRPr>
              </a:lvl5pPr>
              <a:lvl6pPr marL="4244975" indent="2547938" fontAlgn="base">
                <a:spcBef>
                  <a:spcPct val="0"/>
                </a:spcBef>
                <a:spcAft>
                  <a:spcPct val="0"/>
                </a:spcAft>
                <a:defRPr>
                  <a:solidFill>
                    <a:schemeClr val="tx1"/>
                  </a:solidFill>
                  <a:latin typeface="Arial" charset="0"/>
                </a:defRPr>
              </a:lvl6pPr>
              <a:lvl7pPr marL="4702175" indent="2547938" fontAlgn="base">
                <a:spcBef>
                  <a:spcPct val="0"/>
                </a:spcBef>
                <a:spcAft>
                  <a:spcPct val="0"/>
                </a:spcAft>
                <a:defRPr>
                  <a:solidFill>
                    <a:schemeClr val="tx1"/>
                  </a:solidFill>
                  <a:latin typeface="Arial" charset="0"/>
                </a:defRPr>
              </a:lvl7pPr>
              <a:lvl8pPr marL="5159375" indent="2547938" fontAlgn="base">
                <a:spcBef>
                  <a:spcPct val="0"/>
                </a:spcBef>
                <a:spcAft>
                  <a:spcPct val="0"/>
                </a:spcAft>
                <a:defRPr>
                  <a:solidFill>
                    <a:schemeClr val="tx1"/>
                  </a:solidFill>
                  <a:latin typeface="Arial" charset="0"/>
                </a:defRPr>
              </a:lvl8pPr>
              <a:lvl9pPr marL="5616575" indent="2547938" fontAlgn="base">
                <a:spcBef>
                  <a:spcPct val="0"/>
                </a:spcBef>
                <a:spcAft>
                  <a:spcPct val="0"/>
                </a:spcAft>
                <a:defRPr>
                  <a:solidFill>
                    <a:schemeClr val="tx1"/>
                  </a:solidFill>
                  <a:latin typeface="Arial" charset="0"/>
                </a:defRPr>
              </a:lvl9pPr>
            </a:lstStyle>
            <a:p>
              <a:pPr>
                <a:spcBef>
                  <a:spcPct val="20000"/>
                </a:spcBef>
                <a:buFont typeface="Wingdings" pitchFamily="2" charset="2"/>
                <a:buNone/>
              </a:pPr>
              <a:r>
                <a:rPr lang="de-DE" altLang="de-DE" b="1">
                  <a:solidFill>
                    <a:srgbClr val="000066"/>
                  </a:solidFill>
                  <a:cs typeface="Arial" charset="0"/>
                </a:rPr>
                <a:t>Contact</a:t>
              </a:r>
            </a:p>
          </p:txBody>
        </p:sp>
      </p:grpSp>
      <p:sp>
        <p:nvSpPr>
          <p:cNvPr id="41989" name="Rectangle 5"/>
          <p:cNvSpPr>
            <a:spLocks noChangeArrowheads="1"/>
          </p:cNvSpPr>
          <p:nvPr/>
        </p:nvSpPr>
        <p:spPr bwMode="auto">
          <a:xfrm>
            <a:off x="685800" y="3886200"/>
            <a:ext cx="2667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a:defRPr>
                <a:solidFill>
                  <a:schemeClr val="tx1"/>
                </a:solidFill>
                <a:latin typeface="Arial" charset="0"/>
              </a:defRPr>
            </a:lvl1pPr>
            <a:lvl2pPr marL="473075" indent="288925">
              <a:defRPr>
                <a:solidFill>
                  <a:schemeClr val="tx1"/>
                </a:solidFill>
                <a:latin typeface="Arial" charset="0"/>
              </a:defRPr>
            </a:lvl2pPr>
            <a:lvl3pPr marL="952500" indent="571500">
              <a:defRPr>
                <a:solidFill>
                  <a:schemeClr val="tx1"/>
                </a:solidFill>
                <a:latin typeface="Arial" charset="0"/>
              </a:defRPr>
            </a:lvl3pPr>
            <a:lvl4pPr marL="3597275" indent="-452438">
              <a:defRPr>
                <a:solidFill>
                  <a:schemeClr val="tx1"/>
                </a:solidFill>
                <a:latin typeface="Arial" charset="0"/>
              </a:defRPr>
            </a:lvl4pPr>
            <a:lvl5pPr marL="3787775" indent="2547938">
              <a:defRPr>
                <a:solidFill>
                  <a:schemeClr val="tx1"/>
                </a:solidFill>
                <a:latin typeface="Arial" charset="0"/>
              </a:defRPr>
            </a:lvl5pPr>
            <a:lvl6pPr marL="4244975" indent="2547938" fontAlgn="base">
              <a:spcBef>
                <a:spcPct val="0"/>
              </a:spcBef>
              <a:spcAft>
                <a:spcPct val="0"/>
              </a:spcAft>
              <a:defRPr>
                <a:solidFill>
                  <a:schemeClr val="tx1"/>
                </a:solidFill>
                <a:latin typeface="Arial" charset="0"/>
              </a:defRPr>
            </a:lvl6pPr>
            <a:lvl7pPr marL="4702175" indent="2547938" fontAlgn="base">
              <a:spcBef>
                <a:spcPct val="0"/>
              </a:spcBef>
              <a:spcAft>
                <a:spcPct val="0"/>
              </a:spcAft>
              <a:defRPr>
                <a:solidFill>
                  <a:schemeClr val="tx1"/>
                </a:solidFill>
                <a:latin typeface="Arial" charset="0"/>
              </a:defRPr>
            </a:lvl7pPr>
            <a:lvl8pPr marL="5159375" indent="2547938" fontAlgn="base">
              <a:spcBef>
                <a:spcPct val="0"/>
              </a:spcBef>
              <a:spcAft>
                <a:spcPct val="0"/>
              </a:spcAft>
              <a:defRPr>
                <a:solidFill>
                  <a:schemeClr val="tx1"/>
                </a:solidFill>
                <a:latin typeface="Arial" charset="0"/>
              </a:defRPr>
            </a:lvl8pPr>
            <a:lvl9pPr marL="5616575" indent="2547938" fontAlgn="base">
              <a:spcBef>
                <a:spcPct val="0"/>
              </a:spcBef>
              <a:spcAft>
                <a:spcPct val="0"/>
              </a:spcAft>
              <a:defRPr>
                <a:solidFill>
                  <a:schemeClr val="tx1"/>
                </a:solidFill>
                <a:latin typeface="Arial" charset="0"/>
              </a:defRPr>
            </a:lvl9pPr>
          </a:lstStyle>
          <a:p>
            <a:pPr>
              <a:spcBef>
                <a:spcPct val="20000"/>
              </a:spcBef>
              <a:buFont typeface="Wingdings" pitchFamily="2" charset="2"/>
              <a:buChar char="à"/>
            </a:pPr>
            <a:endParaRPr lang="de-AT" altLang="de-DE" b="1">
              <a:solidFill>
                <a:srgbClr val="003399"/>
              </a:solidFill>
            </a:endParaRPr>
          </a:p>
        </p:txBody>
      </p:sp>
    </p:spTree>
    <p:extLst>
      <p:ext uri="{BB962C8B-B14F-4D97-AF65-F5344CB8AC3E}">
        <p14:creationId xmlns:p14="http://schemas.microsoft.com/office/powerpoint/2010/main" val="27943715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3"/>
          <p:cNvSpPr>
            <a:spLocks noGrp="1"/>
          </p:cNvSpPr>
          <p:nvPr>
            <p:ph type="sldNum" sz="quarter" idx="12"/>
          </p:nvPr>
        </p:nvSpPr>
        <p:spPr/>
        <p:txBody>
          <a:bodyPr/>
          <a:lstStyle/>
          <a:p>
            <a:fld id="{21047347-DA98-4DA3-B0B1-D7D7813E6B4C}" type="slidenum">
              <a:rPr lang="de-DE" altLang="de-DE"/>
              <a:pPr/>
              <a:t>25</a:t>
            </a:fld>
            <a:endParaRPr lang="de-DE" altLang="de-DE"/>
          </a:p>
        </p:txBody>
      </p:sp>
      <p:sp>
        <p:nvSpPr>
          <p:cNvPr id="40962" name="Titel 1"/>
          <p:cNvSpPr>
            <a:spLocks noGrp="1"/>
          </p:cNvSpPr>
          <p:nvPr>
            <p:ph type="ctrTitle" idx="4294967295"/>
          </p:nvPr>
        </p:nvSpPr>
        <p:spPr>
          <a:xfrm>
            <a:off x="685800" y="2130425"/>
            <a:ext cx="7772400" cy="1470025"/>
          </a:xfrm>
        </p:spPr>
        <p:txBody>
          <a:bodyPr/>
          <a:lstStyle/>
          <a:p>
            <a:endParaRPr lang="de-DE" altLang="de-DE">
              <a:solidFill>
                <a:schemeClr val="accent2"/>
              </a:solidFill>
            </a:endParaRPr>
          </a:p>
        </p:txBody>
      </p:sp>
      <p:sp>
        <p:nvSpPr>
          <p:cNvPr id="3" name="Untertitel 2"/>
          <p:cNvSpPr>
            <a:spLocks noGrp="1"/>
          </p:cNvSpPr>
          <p:nvPr>
            <p:ph type="subTitle" idx="4294967295"/>
          </p:nvPr>
        </p:nvSpPr>
        <p:spPr>
          <a:xfrm>
            <a:off x="1371600" y="3886200"/>
            <a:ext cx="6400800" cy="1752600"/>
          </a:xfrm>
        </p:spPr>
        <p:txBody>
          <a:bodyPr>
            <a:normAutofit/>
          </a:bodyPr>
          <a:lstStyle/>
          <a:p>
            <a:pPr marL="0" indent="0" algn="ctr" defTabSz="457200">
              <a:buFontTx/>
              <a:buNone/>
            </a:pPr>
            <a:endParaRPr lang="de-DE" altLang="de-DE" sz="2300" b="1">
              <a:solidFill>
                <a:srgbClr val="898989"/>
              </a:solidFill>
            </a:endParaRPr>
          </a:p>
        </p:txBody>
      </p:sp>
      <p:pic>
        <p:nvPicPr>
          <p:cNvPr id="40964" name="Bild 4" descr="start_eng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32841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i="1" dirty="0" smtClean="0"/>
              <a:t>Market integration  </a:t>
            </a:r>
            <a:endParaRPr lang="en-GB" b="1" i="1" dirty="0"/>
          </a:p>
        </p:txBody>
      </p:sp>
      <p:sp>
        <p:nvSpPr>
          <p:cNvPr id="4" name="Foliennummernplatzhalter 3"/>
          <p:cNvSpPr>
            <a:spLocks noGrp="1"/>
          </p:cNvSpPr>
          <p:nvPr>
            <p:ph type="sldNum" sz="quarter" idx="12"/>
          </p:nvPr>
        </p:nvSpPr>
        <p:spPr>
          <a:xfrm>
            <a:off x="6721375" y="6255003"/>
            <a:ext cx="2133600" cy="476250"/>
          </a:xfrm>
        </p:spPr>
        <p:txBody>
          <a:bodyPr/>
          <a:lstStyle/>
          <a:p>
            <a:pPr>
              <a:defRPr/>
            </a:pPr>
            <a:fld id="{8EF86687-BCEF-4555-A441-4DAADF8D100C}" type="slidenum">
              <a:rPr lang="de-DE" smtClean="0"/>
              <a:pPr>
                <a:defRPr/>
              </a:pPr>
              <a:t>3</a:t>
            </a:fld>
            <a:endParaRPr lang="de-DE" dirty="0"/>
          </a:p>
        </p:txBody>
      </p:sp>
      <p:grpSp>
        <p:nvGrpSpPr>
          <p:cNvPr id="5" name="Gruppierung 1"/>
          <p:cNvGrpSpPr/>
          <p:nvPr/>
        </p:nvGrpSpPr>
        <p:grpSpPr>
          <a:xfrm>
            <a:off x="12250" y="3364346"/>
            <a:ext cx="4574211" cy="3243029"/>
            <a:chOff x="3781425" y="3570288"/>
            <a:chExt cx="3163888" cy="2243137"/>
          </a:xfrm>
        </p:grpSpPr>
        <p:sp>
          <p:nvSpPr>
            <p:cNvPr id="6" name="Freeform 7"/>
            <p:cNvSpPr>
              <a:spLocks noEditPoints="1"/>
            </p:cNvSpPr>
            <p:nvPr/>
          </p:nvSpPr>
          <p:spPr bwMode="gray">
            <a:xfrm>
              <a:off x="4084637" y="4457700"/>
              <a:ext cx="911225" cy="839787"/>
            </a:xfrm>
            <a:custGeom>
              <a:avLst/>
              <a:gdLst>
                <a:gd name="T0" fmla="*/ 2137 w 548"/>
                <a:gd name="T1" fmla="*/ 1240 h 542"/>
                <a:gd name="T2" fmla="*/ 2099 w 548"/>
                <a:gd name="T3" fmla="*/ 1402 h 542"/>
                <a:gd name="T4" fmla="*/ 2053 w 548"/>
                <a:gd name="T5" fmla="*/ 1360 h 542"/>
                <a:gd name="T6" fmla="*/ 2005 w 548"/>
                <a:gd name="T7" fmla="*/ 1329 h 542"/>
                <a:gd name="T8" fmla="*/ 1997 w 548"/>
                <a:gd name="T9" fmla="*/ 1297 h 542"/>
                <a:gd name="T10" fmla="*/ 2053 w 548"/>
                <a:gd name="T11" fmla="*/ 1231 h 542"/>
                <a:gd name="T12" fmla="*/ 2114 w 548"/>
                <a:gd name="T13" fmla="*/ 1217 h 542"/>
                <a:gd name="T14" fmla="*/ 428 w 548"/>
                <a:gd name="T15" fmla="*/ 1135 h 542"/>
                <a:gd name="T16" fmla="*/ 535 w 548"/>
                <a:gd name="T17" fmla="*/ 941 h 542"/>
                <a:gd name="T18" fmla="*/ 581 w 548"/>
                <a:gd name="T19" fmla="*/ 863 h 542"/>
                <a:gd name="T20" fmla="*/ 535 w 548"/>
                <a:gd name="T21" fmla="*/ 808 h 542"/>
                <a:gd name="T22" fmla="*/ 510 w 548"/>
                <a:gd name="T23" fmla="*/ 704 h 542"/>
                <a:gd name="T24" fmla="*/ 400 w 548"/>
                <a:gd name="T25" fmla="*/ 601 h 542"/>
                <a:gd name="T26" fmla="*/ 320 w 548"/>
                <a:gd name="T27" fmla="*/ 531 h 542"/>
                <a:gd name="T28" fmla="*/ 138 w 548"/>
                <a:gd name="T29" fmla="*/ 503 h 542"/>
                <a:gd name="T30" fmla="*/ 16 w 548"/>
                <a:gd name="T31" fmla="*/ 465 h 542"/>
                <a:gd name="T32" fmla="*/ 56 w 548"/>
                <a:gd name="T33" fmla="*/ 424 h 542"/>
                <a:gd name="T34" fmla="*/ 0 w 548"/>
                <a:gd name="T35" fmla="*/ 387 h 542"/>
                <a:gd name="T36" fmla="*/ 134 w 548"/>
                <a:gd name="T37" fmla="*/ 374 h 542"/>
                <a:gd name="T38" fmla="*/ 249 w 548"/>
                <a:gd name="T39" fmla="*/ 343 h 542"/>
                <a:gd name="T40" fmla="*/ 382 w 548"/>
                <a:gd name="T41" fmla="*/ 383 h 542"/>
                <a:gd name="T42" fmla="*/ 502 w 548"/>
                <a:gd name="T43" fmla="*/ 366 h 542"/>
                <a:gd name="T44" fmla="*/ 473 w 548"/>
                <a:gd name="T45" fmla="*/ 288 h 542"/>
                <a:gd name="T46" fmla="*/ 525 w 548"/>
                <a:gd name="T47" fmla="*/ 243 h 542"/>
                <a:gd name="T48" fmla="*/ 689 w 548"/>
                <a:gd name="T49" fmla="*/ 281 h 542"/>
                <a:gd name="T50" fmla="*/ 746 w 548"/>
                <a:gd name="T51" fmla="*/ 217 h 542"/>
                <a:gd name="T52" fmla="*/ 950 w 548"/>
                <a:gd name="T53" fmla="*/ 134 h 542"/>
                <a:gd name="T54" fmla="*/ 1083 w 548"/>
                <a:gd name="T55" fmla="*/ 2 h 542"/>
                <a:gd name="T56" fmla="*/ 1160 w 548"/>
                <a:gd name="T57" fmla="*/ 56 h 542"/>
                <a:gd name="T58" fmla="*/ 1260 w 548"/>
                <a:gd name="T59" fmla="*/ 91 h 542"/>
                <a:gd name="T60" fmla="*/ 1340 w 548"/>
                <a:gd name="T61" fmla="*/ 151 h 542"/>
                <a:gd name="T62" fmla="*/ 1417 w 548"/>
                <a:gd name="T63" fmla="*/ 177 h 542"/>
                <a:gd name="T64" fmla="*/ 1450 w 548"/>
                <a:gd name="T65" fmla="*/ 200 h 542"/>
                <a:gd name="T66" fmla="*/ 1591 w 548"/>
                <a:gd name="T67" fmla="*/ 240 h 542"/>
                <a:gd name="T68" fmla="*/ 1717 w 548"/>
                <a:gd name="T69" fmla="*/ 273 h 542"/>
                <a:gd name="T70" fmla="*/ 1819 w 548"/>
                <a:gd name="T71" fmla="*/ 296 h 542"/>
                <a:gd name="T72" fmla="*/ 1943 w 548"/>
                <a:gd name="T73" fmla="*/ 327 h 542"/>
                <a:gd name="T74" fmla="*/ 1849 w 548"/>
                <a:gd name="T75" fmla="*/ 462 h 542"/>
                <a:gd name="T76" fmla="*/ 1783 w 548"/>
                <a:gd name="T77" fmla="*/ 549 h 542"/>
                <a:gd name="T78" fmla="*/ 1760 w 548"/>
                <a:gd name="T79" fmla="*/ 569 h 542"/>
                <a:gd name="T80" fmla="*/ 1674 w 548"/>
                <a:gd name="T81" fmla="*/ 647 h 542"/>
                <a:gd name="T82" fmla="*/ 1612 w 548"/>
                <a:gd name="T83" fmla="*/ 735 h 542"/>
                <a:gd name="T84" fmla="*/ 1760 w 548"/>
                <a:gd name="T85" fmla="*/ 770 h 542"/>
                <a:gd name="T86" fmla="*/ 1769 w 548"/>
                <a:gd name="T87" fmla="*/ 859 h 542"/>
                <a:gd name="T88" fmla="*/ 1760 w 548"/>
                <a:gd name="T89" fmla="*/ 921 h 542"/>
                <a:gd name="T90" fmla="*/ 1803 w 548"/>
                <a:gd name="T91" fmla="*/ 1019 h 542"/>
                <a:gd name="T92" fmla="*/ 1819 w 548"/>
                <a:gd name="T93" fmla="*/ 1086 h 542"/>
                <a:gd name="T94" fmla="*/ 1591 w 548"/>
                <a:gd name="T95" fmla="*/ 1179 h 542"/>
                <a:gd name="T96" fmla="*/ 1436 w 548"/>
                <a:gd name="T97" fmla="*/ 1133 h 542"/>
                <a:gd name="T98" fmla="*/ 1238 w 548"/>
                <a:gd name="T99" fmla="*/ 1135 h 542"/>
                <a:gd name="T100" fmla="*/ 1184 w 548"/>
                <a:gd name="T101" fmla="*/ 1265 h 542"/>
                <a:gd name="T102" fmla="*/ 1041 w 548"/>
                <a:gd name="T103" fmla="*/ 1263 h 542"/>
                <a:gd name="T104" fmla="*/ 963 w 548"/>
                <a:gd name="T105" fmla="*/ 1256 h 542"/>
                <a:gd name="T106" fmla="*/ 829 w 548"/>
                <a:gd name="T107" fmla="*/ 1209 h 542"/>
                <a:gd name="T108" fmla="*/ 746 w 548"/>
                <a:gd name="T109" fmla="*/ 1225 h 542"/>
                <a:gd name="T110" fmla="*/ 649 w 548"/>
                <a:gd name="T111" fmla="*/ 1209 h 542"/>
                <a:gd name="T112" fmla="*/ 510 w 548"/>
                <a:gd name="T113" fmla="*/ 1174 h 542"/>
                <a:gd name="T114" fmla="*/ 493 w 548"/>
                <a:gd name="T115" fmla="*/ 1146 h 54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48"/>
                <a:gd name="T175" fmla="*/ 0 h 542"/>
                <a:gd name="T176" fmla="*/ 548 w 548"/>
                <a:gd name="T177" fmla="*/ 542 h 54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48" h="542">
                  <a:moveTo>
                    <a:pt x="542" y="456"/>
                  </a:moveTo>
                  <a:lnTo>
                    <a:pt x="544" y="460"/>
                  </a:lnTo>
                  <a:lnTo>
                    <a:pt x="546" y="468"/>
                  </a:lnTo>
                  <a:lnTo>
                    <a:pt x="544" y="478"/>
                  </a:lnTo>
                  <a:lnTo>
                    <a:pt x="546" y="480"/>
                  </a:lnTo>
                  <a:lnTo>
                    <a:pt x="548" y="488"/>
                  </a:lnTo>
                  <a:lnTo>
                    <a:pt x="546" y="506"/>
                  </a:lnTo>
                  <a:lnTo>
                    <a:pt x="542" y="514"/>
                  </a:lnTo>
                  <a:lnTo>
                    <a:pt x="540" y="530"/>
                  </a:lnTo>
                  <a:lnTo>
                    <a:pt x="536" y="542"/>
                  </a:lnTo>
                  <a:lnTo>
                    <a:pt x="530" y="540"/>
                  </a:lnTo>
                  <a:lnTo>
                    <a:pt x="530" y="536"/>
                  </a:lnTo>
                  <a:lnTo>
                    <a:pt x="522" y="534"/>
                  </a:lnTo>
                  <a:lnTo>
                    <a:pt x="518" y="530"/>
                  </a:lnTo>
                  <a:lnTo>
                    <a:pt x="524" y="526"/>
                  </a:lnTo>
                  <a:lnTo>
                    <a:pt x="522" y="524"/>
                  </a:lnTo>
                  <a:lnTo>
                    <a:pt x="514" y="522"/>
                  </a:lnTo>
                  <a:lnTo>
                    <a:pt x="518" y="514"/>
                  </a:lnTo>
                  <a:lnTo>
                    <a:pt x="516" y="512"/>
                  </a:lnTo>
                  <a:lnTo>
                    <a:pt x="512" y="514"/>
                  </a:lnTo>
                  <a:lnTo>
                    <a:pt x="512" y="510"/>
                  </a:lnTo>
                  <a:lnTo>
                    <a:pt x="516" y="506"/>
                  </a:lnTo>
                  <a:lnTo>
                    <a:pt x="514" y="504"/>
                  </a:lnTo>
                  <a:lnTo>
                    <a:pt x="510" y="502"/>
                  </a:lnTo>
                  <a:lnTo>
                    <a:pt x="510" y="498"/>
                  </a:lnTo>
                  <a:lnTo>
                    <a:pt x="514" y="494"/>
                  </a:lnTo>
                  <a:lnTo>
                    <a:pt x="510" y="490"/>
                  </a:lnTo>
                  <a:lnTo>
                    <a:pt x="514" y="482"/>
                  </a:lnTo>
                  <a:lnTo>
                    <a:pt x="524" y="476"/>
                  </a:lnTo>
                  <a:lnTo>
                    <a:pt x="528" y="476"/>
                  </a:lnTo>
                  <a:lnTo>
                    <a:pt x="530" y="472"/>
                  </a:lnTo>
                  <a:lnTo>
                    <a:pt x="534" y="472"/>
                  </a:lnTo>
                  <a:lnTo>
                    <a:pt x="538" y="474"/>
                  </a:lnTo>
                  <a:lnTo>
                    <a:pt x="540" y="470"/>
                  </a:lnTo>
                  <a:lnTo>
                    <a:pt x="538" y="462"/>
                  </a:lnTo>
                  <a:lnTo>
                    <a:pt x="540" y="456"/>
                  </a:lnTo>
                  <a:lnTo>
                    <a:pt x="542" y="456"/>
                  </a:lnTo>
                  <a:close/>
                  <a:moveTo>
                    <a:pt x="110" y="440"/>
                  </a:moveTo>
                  <a:lnTo>
                    <a:pt x="116" y="438"/>
                  </a:lnTo>
                  <a:lnTo>
                    <a:pt x="124" y="428"/>
                  </a:lnTo>
                  <a:lnTo>
                    <a:pt x="132" y="372"/>
                  </a:lnTo>
                  <a:lnTo>
                    <a:pt x="140" y="372"/>
                  </a:lnTo>
                  <a:lnTo>
                    <a:pt x="136" y="364"/>
                  </a:lnTo>
                  <a:lnTo>
                    <a:pt x="132" y="370"/>
                  </a:lnTo>
                  <a:lnTo>
                    <a:pt x="134" y="342"/>
                  </a:lnTo>
                  <a:lnTo>
                    <a:pt x="138" y="322"/>
                  </a:lnTo>
                  <a:lnTo>
                    <a:pt x="140" y="326"/>
                  </a:lnTo>
                  <a:lnTo>
                    <a:pt x="148" y="334"/>
                  </a:lnTo>
                  <a:lnTo>
                    <a:pt x="152" y="342"/>
                  </a:lnTo>
                  <a:lnTo>
                    <a:pt x="156" y="348"/>
                  </a:lnTo>
                  <a:lnTo>
                    <a:pt x="150" y="332"/>
                  </a:lnTo>
                  <a:lnTo>
                    <a:pt x="140" y="318"/>
                  </a:lnTo>
                  <a:lnTo>
                    <a:pt x="136" y="312"/>
                  </a:lnTo>
                  <a:lnTo>
                    <a:pt x="136" y="306"/>
                  </a:lnTo>
                  <a:lnTo>
                    <a:pt x="142" y="294"/>
                  </a:lnTo>
                  <a:lnTo>
                    <a:pt x="138" y="284"/>
                  </a:lnTo>
                  <a:lnTo>
                    <a:pt x="136" y="278"/>
                  </a:lnTo>
                  <a:lnTo>
                    <a:pt x="130" y="272"/>
                  </a:lnTo>
                  <a:lnTo>
                    <a:pt x="118" y="270"/>
                  </a:lnTo>
                  <a:lnTo>
                    <a:pt x="108" y="256"/>
                  </a:lnTo>
                  <a:lnTo>
                    <a:pt x="102" y="248"/>
                  </a:lnTo>
                  <a:lnTo>
                    <a:pt x="106" y="236"/>
                  </a:lnTo>
                  <a:lnTo>
                    <a:pt x="102" y="232"/>
                  </a:lnTo>
                  <a:lnTo>
                    <a:pt x="96" y="228"/>
                  </a:lnTo>
                  <a:lnTo>
                    <a:pt x="88" y="226"/>
                  </a:lnTo>
                  <a:lnTo>
                    <a:pt x="84" y="220"/>
                  </a:lnTo>
                  <a:lnTo>
                    <a:pt x="88" y="210"/>
                  </a:lnTo>
                  <a:lnTo>
                    <a:pt x="82" y="206"/>
                  </a:lnTo>
                  <a:lnTo>
                    <a:pt x="74" y="212"/>
                  </a:lnTo>
                  <a:lnTo>
                    <a:pt x="66" y="204"/>
                  </a:lnTo>
                  <a:lnTo>
                    <a:pt x="52" y="198"/>
                  </a:lnTo>
                  <a:lnTo>
                    <a:pt x="40" y="194"/>
                  </a:lnTo>
                  <a:lnTo>
                    <a:pt x="36" y="194"/>
                  </a:lnTo>
                  <a:lnTo>
                    <a:pt x="32" y="188"/>
                  </a:lnTo>
                  <a:lnTo>
                    <a:pt x="16" y="192"/>
                  </a:lnTo>
                  <a:lnTo>
                    <a:pt x="14" y="186"/>
                  </a:lnTo>
                  <a:lnTo>
                    <a:pt x="10" y="182"/>
                  </a:lnTo>
                  <a:lnTo>
                    <a:pt x="4" y="180"/>
                  </a:lnTo>
                  <a:lnTo>
                    <a:pt x="2" y="178"/>
                  </a:lnTo>
                  <a:lnTo>
                    <a:pt x="18" y="176"/>
                  </a:lnTo>
                  <a:lnTo>
                    <a:pt x="16" y="170"/>
                  </a:lnTo>
                  <a:lnTo>
                    <a:pt x="6" y="168"/>
                  </a:lnTo>
                  <a:lnTo>
                    <a:pt x="14" y="164"/>
                  </a:lnTo>
                  <a:lnTo>
                    <a:pt x="16" y="160"/>
                  </a:lnTo>
                  <a:lnTo>
                    <a:pt x="12" y="160"/>
                  </a:lnTo>
                  <a:lnTo>
                    <a:pt x="6" y="160"/>
                  </a:lnTo>
                  <a:lnTo>
                    <a:pt x="0" y="162"/>
                  </a:lnTo>
                  <a:lnTo>
                    <a:pt x="0" y="150"/>
                  </a:lnTo>
                  <a:lnTo>
                    <a:pt x="6" y="150"/>
                  </a:lnTo>
                  <a:lnTo>
                    <a:pt x="10" y="146"/>
                  </a:lnTo>
                  <a:lnTo>
                    <a:pt x="20" y="144"/>
                  </a:lnTo>
                  <a:lnTo>
                    <a:pt x="30" y="140"/>
                  </a:lnTo>
                  <a:lnTo>
                    <a:pt x="34" y="144"/>
                  </a:lnTo>
                  <a:lnTo>
                    <a:pt x="36" y="140"/>
                  </a:lnTo>
                  <a:lnTo>
                    <a:pt x="44" y="142"/>
                  </a:lnTo>
                  <a:lnTo>
                    <a:pt x="46" y="136"/>
                  </a:lnTo>
                  <a:lnTo>
                    <a:pt x="52" y="134"/>
                  </a:lnTo>
                  <a:lnTo>
                    <a:pt x="64" y="132"/>
                  </a:lnTo>
                  <a:lnTo>
                    <a:pt x="72" y="142"/>
                  </a:lnTo>
                  <a:lnTo>
                    <a:pt x="76" y="148"/>
                  </a:lnTo>
                  <a:lnTo>
                    <a:pt x="82" y="150"/>
                  </a:lnTo>
                  <a:lnTo>
                    <a:pt x="94" y="144"/>
                  </a:lnTo>
                  <a:lnTo>
                    <a:pt x="98" y="148"/>
                  </a:lnTo>
                  <a:lnTo>
                    <a:pt x="104" y="144"/>
                  </a:lnTo>
                  <a:lnTo>
                    <a:pt x="112" y="142"/>
                  </a:lnTo>
                  <a:lnTo>
                    <a:pt x="112" y="146"/>
                  </a:lnTo>
                  <a:lnTo>
                    <a:pt x="122" y="144"/>
                  </a:lnTo>
                  <a:lnTo>
                    <a:pt x="128" y="142"/>
                  </a:lnTo>
                  <a:lnTo>
                    <a:pt x="122" y="138"/>
                  </a:lnTo>
                  <a:lnTo>
                    <a:pt x="122" y="132"/>
                  </a:lnTo>
                  <a:lnTo>
                    <a:pt x="124" y="122"/>
                  </a:lnTo>
                  <a:lnTo>
                    <a:pt x="122" y="110"/>
                  </a:lnTo>
                  <a:lnTo>
                    <a:pt x="120" y="112"/>
                  </a:lnTo>
                  <a:lnTo>
                    <a:pt x="110" y="94"/>
                  </a:lnTo>
                  <a:lnTo>
                    <a:pt x="108" y="82"/>
                  </a:lnTo>
                  <a:lnTo>
                    <a:pt x="124" y="86"/>
                  </a:lnTo>
                  <a:lnTo>
                    <a:pt x="136" y="84"/>
                  </a:lnTo>
                  <a:lnTo>
                    <a:pt x="134" y="94"/>
                  </a:lnTo>
                  <a:lnTo>
                    <a:pt x="138" y="104"/>
                  </a:lnTo>
                  <a:lnTo>
                    <a:pt x="144" y="100"/>
                  </a:lnTo>
                  <a:lnTo>
                    <a:pt x="166" y="104"/>
                  </a:lnTo>
                  <a:lnTo>
                    <a:pt x="174" y="108"/>
                  </a:lnTo>
                  <a:lnTo>
                    <a:pt x="176" y="108"/>
                  </a:lnTo>
                  <a:lnTo>
                    <a:pt x="184" y="104"/>
                  </a:lnTo>
                  <a:lnTo>
                    <a:pt x="196" y="98"/>
                  </a:lnTo>
                  <a:lnTo>
                    <a:pt x="186" y="94"/>
                  </a:lnTo>
                  <a:lnTo>
                    <a:pt x="188" y="88"/>
                  </a:lnTo>
                  <a:lnTo>
                    <a:pt x="190" y="84"/>
                  </a:lnTo>
                  <a:lnTo>
                    <a:pt x="204" y="76"/>
                  </a:lnTo>
                  <a:lnTo>
                    <a:pt x="216" y="70"/>
                  </a:lnTo>
                  <a:lnTo>
                    <a:pt x="232" y="64"/>
                  </a:lnTo>
                  <a:lnTo>
                    <a:pt x="238" y="58"/>
                  </a:lnTo>
                  <a:lnTo>
                    <a:pt x="242" y="52"/>
                  </a:lnTo>
                  <a:lnTo>
                    <a:pt x="242" y="30"/>
                  </a:lnTo>
                  <a:lnTo>
                    <a:pt x="244" y="16"/>
                  </a:lnTo>
                  <a:lnTo>
                    <a:pt x="254" y="8"/>
                  </a:lnTo>
                  <a:lnTo>
                    <a:pt x="260" y="4"/>
                  </a:lnTo>
                  <a:lnTo>
                    <a:pt x="276" y="2"/>
                  </a:lnTo>
                  <a:lnTo>
                    <a:pt x="280" y="0"/>
                  </a:lnTo>
                  <a:lnTo>
                    <a:pt x="284" y="12"/>
                  </a:lnTo>
                  <a:lnTo>
                    <a:pt x="288" y="20"/>
                  </a:lnTo>
                  <a:lnTo>
                    <a:pt x="294" y="24"/>
                  </a:lnTo>
                  <a:lnTo>
                    <a:pt x="296" y="22"/>
                  </a:lnTo>
                  <a:lnTo>
                    <a:pt x="304" y="16"/>
                  </a:lnTo>
                  <a:lnTo>
                    <a:pt x="306" y="22"/>
                  </a:lnTo>
                  <a:lnTo>
                    <a:pt x="310" y="34"/>
                  </a:lnTo>
                  <a:lnTo>
                    <a:pt x="312" y="36"/>
                  </a:lnTo>
                  <a:lnTo>
                    <a:pt x="322" y="36"/>
                  </a:lnTo>
                  <a:lnTo>
                    <a:pt x="324" y="46"/>
                  </a:lnTo>
                  <a:lnTo>
                    <a:pt x="328" y="44"/>
                  </a:lnTo>
                  <a:lnTo>
                    <a:pt x="338" y="46"/>
                  </a:lnTo>
                  <a:lnTo>
                    <a:pt x="344" y="50"/>
                  </a:lnTo>
                  <a:lnTo>
                    <a:pt x="342" y="58"/>
                  </a:lnTo>
                  <a:lnTo>
                    <a:pt x="344" y="62"/>
                  </a:lnTo>
                  <a:lnTo>
                    <a:pt x="342" y="68"/>
                  </a:lnTo>
                  <a:lnTo>
                    <a:pt x="348" y="70"/>
                  </a:lnTo>
                  <a:lnTo>
                    <a:pt x="354" y="68"/>
                  </a:lnTo>
                  <a:lnTo>
                    <a:pt x="362" y="68"/>
                  </a:lnTo>
                  <a:lnTo>
                    <a:pt x="366" y="60"/>
                  </a:lnTo>
                  <a:lnTo>
                    <a:pt x="370" y="58"/>
                  </a:lnTo>
                  <a:lnTo>
                    <a:pt x="368" y="68"/>
                  </a:lnTo>
                  <a:lnTo>
                    <a:pt x="370" y="72"/>
                  </a:lnTo>
                  <a:lnTo>
                    <a:pt x="370" y="78"/>
                  </a:lnTo>
                  <a:lnTo>
                    <a:pt x="380" y="80"/>
                  </a:lnTo>
                  <a:lnTo>
                    <a:pt x="384" y="84"/>
                  </a:lnTo>
                  <a:lnTo>
                    <a:pt x="392" y="90"/>
                  </a:lnTo>
                  <a:lnTo>
                    <a:pt x="394" y="96"/>
                  </a:lnTo>
                  <a:lnTo>
                    <a:pt x="406" y="92"/>
                  </a:lnTo>
                  <a:lnTo>
                    <a:pt x="406" y="94"/>
                  </a:lnTo>
                  <a:lnTo>
                    <a:pt x="418" y="96"/>
                  </a:lnTo>
                  <a:lnTo>
                    <a:pt x="428" y="96"/>
                  </a:lnTo>
                  <a:lnTo>
                    <a:pt x="430" y="98"/>
                  </a:lnTo>
                  <a:lnTo>
                    <a:pt x="438" y="106"/>
                  </a:lnTo>
                  <a:lnTo>
                    <a:pt x="444" y="114"/>
                  </a:lnTo>
                  <a:lnTo>
                    <a:pt x="450" y="112"/>
                  </a:lnTo>
                  <a:lnTo>
                    <a:pt x="452" y="116"/>
                  </a:lnTo>
                  <a:lnTo>
                    <a:pt x="464" y="114"/>
                  </a:lnTo>
                  <a:lnTo>
                    <a:pt x="468" y="114"/>
                  </a:lnTo>
                  <a:lnTo>
                    <a:pt x="470" y="118"/>
                  </a:lnTo>
                  <a:lnTo>
                    <a:pt x="478" y="120"/>
                  </a:lnTo>
                  <a:lnTo>
                    <a:pt x="486" y="120"/>
                  </a:lnTo>
                  <a:lnTo>
                    <a:pt x="496" y="126"/>
                  </a:lnTo>
                  <a:lnTo>
                    <a:pt x="480" y="146"/>
                  </a:lnTo>
                  <a:lnTo>
                    <a:pt x="478" y="152"/>
                  </a:lnTo>
                  <a:lnTo>
                    <a:pt x="478" y="162"/>
                  </a:lnTo>
                  <a:lnTo>
                    <a:pt x="472" y="170"/>
                  </a:lnTo>
                  <a:lnTo>
                    <a:pt x="472" y="178"/>
                  </a:lnTo>
                  <a:lnTo>
                    <a:pt x="472" y="180"/>
                  </a:lnTo>
                  <a:lnTo>
                    <a:pt x="468" y="198"/>
                  </a:lnTo>
                  <a:lnTo>
                    <a:pt x="472" y="204"/>
                  </a:lnTo>
                  <a:lnTo>
                    <a:pt x="464" y="212"/>
                  </a:lnTo>
                  <a:lnTo>
                    <a:pt x="456" y="212"/>
                  </a:lnTo>
                  <a:lnTo>
                    <a:pt x="456" y="210"/>
                  </a:lnTo>
                  <a:lnTo>
                    <a:pt x="450" y="210"/>
                  </a:lnTo>
                  <a:lnTo>
                    <a:pt x="446" y="218"/>
                  </a:lnTo>
                  <a:lnTo>
                    <a:pt x="448" y="218"/>
                  </a:lnTo>
                  <a:lnTo>
                    <a:pt x="450" y="220"/>
                  </a:lnTo>
                  <a:lnTo>
                    <a:pt x="446" y="222"/>
                  </a:lnTo>
                  <a:lnTo>
                    <a:pt x="438" y="234"/>
                  </a:lnTo>
                  <a:lnTo>
                    <a:pt x="438" y="236"/>
                  </a:lnTo>
                  <a:lnTo>
                    <a:pt x="428" y="242"/>
                  </a:lnTo>
                  <a:lnTo>
                    <a:pt x="428" y="250"/>
                  </a:lnTo>
                  <a:lnTo>
                    <a:pt x="416" y="260"/>
                  </a:lnTo>
                  <a:lnTo>
                    <a:pt x="414" y="268"/>
                  </a:lnTo>
                  <a:lnTo>
                    <a:pt x="416" y="272"/>
                  </a:lnTo>
                  <a:lnTo>
                    <a:pt x="416" y="280"/>
                  </a:lnTo>
                  <a:lnTo>
                    <a:pt x="412" y="284"/>
                  </a:lnTo>
                  <a:lnTo>
                    <a:pt x="418" y="288"/>
                  </a:lnTo>
                  <a:lnTo>
                    <a:pt x="432" y="270"/>
                  </a:lnTo>
                  <a:lnTo>
                    <a:pt x="442" y="268"/>
                  </a:lnTo>
                  <a:lnTo>
                    <a:pt x="448" y="288"/>
                  </a:lnTo>
                  <a:lnTo>
                    <a:pt x="450" y="298"/>
                  </a:lnTo>
                  <a:lnTo>
                    <a:pt x="440" y="306"/>
                  </a:lnTo>
                  <a:lnTo>
                    <a:pt x="448" y="314"/>
                  </a:lnTo>
                  <a:lnTo>
                    <a:pt x="450" y="322"/>
                  </a:lnTo>
                  <a:lnTo>
                    <a:pt x="456" y="326"/>
                  </a:lnTo>
                  <a:lnTo>
                    <a:pt x="452" y="332"/>
                  </a:lnTo>
                  <a:lnTo>
                    <a:pt x="444" y="342"/>
                  </a:lnTo>
                  <a:lnTo>
                    <a:pt x="440" y="338"/>
                  </a:lnTo>
                  <a:lnTo>
                    <a:pt x="432" y="344"/>
                  </a:lnTo>
                  <a:lnTo>
                    <a:pt x="440" y="352"/>
                  </a:lnTo>
                  <a:lnTo>
                    <a:pt x="450" y="356"/>
                  </a:lnTo>
                  <a:lnTo>
                    <a:pt x="452" y="364"/>
                  </a:lnTo>
                  <a:lnTo>
                    <a:pt x="450" y="364"/>
                  </a:lnTo>
                  <a:lnTo>
                    <a:pt x="444" y="374"/>
                  </a:lnTo>
                  <a:lnTo>
                    <a:pt x="446" y="384"/>
                  </a:lnTo>
                  <a:lnTo>
                    <a:pt x="460" y="394"/>
                  </a:lnTo>
                  <a:lnTo>
                    <a:pt x="474" y="392"/>
                  </a:lnTo>
                  <a:lnTo>
                    <a:pt x="476" y="398"/>
                  </a:lnTo>
                  <a:lnTo>
                    <a:pt x="474" y="410"/>
                  </a:lnTo>
                  <a:lnTo>
                    <a:pt x="468" y="416"/>
                  </a:lnTo>
                  <a:lnTo>
                    <a:pt x="464" y="420"/>
                  </a:lnTo>
                  <a:lnTo>
                    <a:pt x="450" y="432"/>
                  </a:lnTo>
                  <a:lnTo>
                    <a:pt x="434" y="448"/>
                  </a:lnTo>
                  <a:lnTo>
                    <a:pt x="426" y="450"/>
                  </a:lnTo>
                  <a:lnTo>
                    <a:pt x="420" y="452"/>
                  </a:lnTo>
                  <a:lnTo>
                    <a:pt x="406" y="456"/>
                  </a:lnTo>
                  <a:lnTo>
                    <a:pt x="400" y="454"/>
                  </a:lnTo>
                  <a:lnTo>
                    <a:pt x="392" y="450"/>
                  </a:lnTo>
                  <a:lnTo>
                    <a:pt x="378" y="438"/>
                  </a:lnTo>
                  <a:lnTo>
                    <a:pt x="372" y="436"/>
                  </a:lnTo>
                  <a:lnTo>
                    <a:pt x="366" y="438"/>
                  </a:lnTo>
                  <a:lnTo>
                    <a:pt x="362" y="440"/>
                  </a:lnTo>
                  <a:lnTo>
                    <a:pt x="352" y="438"/>
                  </a:lnTo>
                  <a:lnTo>
                    <a:pt x="340" y="430"/>
                  </a:lnTo>
                  <a:lnTo>
                    <a:pt x="330" y="432"/>
                  </a:lnTo>
                  <a:lnTo>
                    <a:pt x="316" y="440"/>
                  </a:lnTo>
                  <a:lnTo>
                    <a:pt x="310" y="446"/>
                  </a:lnTo>
                  <a:lnTo>
                    <a:pt x="300" y="458"/>
                  </a:lnTo>
                  <a:lnTo>
                    <a:pt x="298" y="468"/>
                  </a:lnTo>
                  <a:lnTo>
                    <a:pt x="300" y="480"/>
                  </a:lnTo>
                  <a:lnTo>
                    <a:pt x="302" y="490"/>
                  </a:lnTo>
                  <a:lnTo>
                    <a:pt x="296" y="486"/>
                  </a:lnTo>
                  <a:lnTo>
                    <a:pt x="282" y="490"/>
                  </a:lnTo>
                  <a:lnTo>
                    <a:pt x="282" y="494"/>
                  </a:lnTo>
                  <a:lnTo>
                    <a:pt x="274" y="492"/>
                  </a:lnTo>
                  <a:lnTo>
                    <a:pt x="266" y="488"/>
                  </a:lnTo>
                  <a:lnTo>
                    <a:pt x="260" y="492"/>
                  </a:lnTo>
                  <a:lnTo>
                    <a:pt x="256" y="492"/>
                  </a:lnTo>
                  <a:lnTo>
                    <a:pt x="254" y="488"/>
                  </a:lnTo>
                  <a:lnTo>
                    <a:pt x="248" y="486"/>
                  </a:lnTo>
                  <a:lnTo>
                    <a:pt x="246" y="486"/>
                  </a:lnTo>
                  <a:lnTo>
                    <a:pt x="238" y="488"/>
                  </a:lnTo>
                  <a:lnTo>
                    <a:pt x="236" y="486"/>
                  </a:lnTo>
                  <a:lnTo>
                    <a:pt x="234" y="480"/>
                  </a:lnTo>
                  <a:lnTo>
                    <a:pt x="234" y="476"/>
                  </a:lnTo>
                  <a:lnTo>
                    <a:pt x="212" y="468"/>
                  </a:lnTo>
                  <a:lnTo>
                    <a:pt x="206" y="468"/>
                  </a:lnTo>
                  <a:lnTo>
                    <a:pt x="206" y="476"/>
                  </a:lnTo>
                  <a:lnTo>
                    <a:pt x="196" y="476"/>
                  </a:lnTo>
                  <a:lnTo>
                    <a:pt x="190" y="476"/>
                  </a:lnTo>
                  <a:lnTo>
                    <a:pt x="190" y="474"/>
                  </a:lnTo>
                  <a:lnTo>
                    <a:pt x="176" y="474"/>
                  </a:lnTo>
                  <a:lnTo>
                    <a:pt x="176" y="472"/>
                  </a:lnTo>
                  <a:lnTo>
                    <a:pt x="174" y="470"/>
                  </a:lnTo>
                  <a:lnTo>
                    <a:pt x="168" y="468"/>
                  </a:lnTo>
                  <a:lnTo>
                    <a:pt x="166" y="468"/>
                  </a:lnTo>
                  <a:lnTo>
                    <a:pt x="160" y="468"/>
                  </a:lnTo>
                  <a:lnTo>
                    <a:pt x="160" y="470"/>
                  </a:lnTo>
                  <a:lnTo>
                    <a:pt x="150" y="460"/>
                  </a:lnTo>
                  <a:lnTo>
                    <a:pt x="148" y="462"/>
                  </a:lnTo>
                  <a:lnTo>
                    <a:pt x="130" y="454"/>
                  </a:lnTo>
                  <a:lnTo>
                    <a:pt x="128" y="456"/>
                  </a:lnTo>
                  <a:lnTo>
                    <a:pt x="124" y="456"/>
                  </a:lnTo>
                  <a:lnTo>
                    <a:pt x="124" y="454"/>
                  </a:lnTo>
                  <a:lnTo>
                    <a:pt x="126" y="448"/>
                  </a:lnTo>
                  <a:lnTo>
                    <a:pt x="126" y="444"/>
                  </a:lnTo>
                  <a:lnTo>
                    <a:pt x="118" y="446"/>
                  </a:lnTo>
                  <a:lnTo>
                    <a:pt x="110" y="440"/>
                  </a:lnTo>
                  <a:close/>
                </a:path>
              </a:pathLst>
            </a:custGeom>
            <a:solidFill>
              <a:srgbClr val="B2B2B2"/>
            </a:solidFill>
            <a:ln w="9525">
              <a:solidFill>
                <a:schemeClr val="bg1"/>
              </a:solidFill>
              <a:round/>
              <a:headEnd/>
              <a:tailEnd/>
            </a:ln>
          </p:spPr>
          <p:txBody>
            <a:bodyPr/>
            <a:lstStyle/>
            <a:p>
              <a:endParaRPr lang="de-DE"/>
            </a:p>
          </p:txBody>
        </p:sp>
        <p:sp>
          <p:nvSpPr>
            <p:cNvPr id="12" name="Freeform 14"/>
            <p:cNvSpPr>
              <a:spLocks noEditPoints="1"/>
            </p:cNvSpPr>
            <p:nvPr/>
          </p:nvSpPr>
          <p:spPr bwMode="gray">
            <a:xfrm>
              <a:off x="4902200" y="3768725"/>
              <a:ext cx="284162" cy="311150"/>
            </a:xfrm>
            <a:custGeom>
              <a:avLst/>
              <a:gdLst>
                <a:gd name="T0" fmla="*/ 48 w 170"/>
                <a:gd name="T1" fmla="*/ 139 h 200"/>
                <a:gd name="T2" fmla="*/ 96 w 170"/>
                <a:gd name="T3" fmla="*/ 120 h 200"/>
                <a:gd name="T4" fmla="*/ 191 w 170"/>
                <a:gd name="T5" fmla="*/ 110 h 200"/>
                <a:gd name="T6" fmla="*/ 279 w 170"/>
                <a:gd name="T7" fmla="*/ 31 h 200"/>
                <a:gd name="T8" fmla="*/ 356 w 170"/>
                <a:gd name="T9" fmla="*/ 21 h 200"/>
                <a:gd name="T10" fmla="*/ 380 w 170"/>
                <a:gd name="T11" fmla="*/ 0 h 200"/>
                <a:gd name="T12" fmla="*/ 368 w 170"/>
                <a:gd name="T13" fmla="*/ 58 h 200"/>
                <a:gd name="T14" fmla="*/ 351 w 170"/>
                <a:gd name="T15" fmla="*/ 110 h 200"/>
                <a:gd name="T16" fmla="*/ 222 w 170"/>
                <a:gd name="T17" fmla="*/ 149 h 200"/>
                <a:gd name="T18" fmla="*/ 167 w 170"/>
                <a:gd name="T19" fmla="*/ 141 h 200"/>
                <a:gd name="T20" fmla="*/ 145 w 170"/>
                <a:gd name="T21" fmla="*/ 141 h 200"/>
                <a:gd name="T22" fmla="*/ 110 w 170"/>
                <a:gd name="T23" fmla="*/ 179 h 200"/>
                <a:gd name="T24" fmla="*/ 74 w 170"/>
                <a:gd name="T25" fmla="*/ 206 h 200"/>
                <a:gd name="T26" fmla="*/ 48 w 170"/>
                <a:gd name="T27" fmla="*/ 206 h 200"/>
                <a:gd name="T28" fmla="*/ 25 w 170"/>
                <a:gd name="T29" fmla="*/ 179 h 200"/>
                <a:gd name="T30" fmla="*/ 588 w 170"/>
                <a:gd name="T31" fmla="*/ 499 h 200"/>
                <a:gd name="T32" fmla="*/ 540 w 170"/>
                <a:gd name="T33" fmla="*/ 475 h 200"/>
                <a:gd name="T34" fmla="*/ 486 w 170"/>
                <a:gd name="T35" fmla="*/ 439 h 200"/>
                <a:gd name="T36" fmla="*/ 492 w 170"/>
                <a:gd name="T37" fmla="*/ 384 h 200"/>
                <a:gd name="T38" fmla="*/ 564 w 170"/>
                <a:gd name="T39" fmla="*/ 384 h 200"/>
                <a:gd name="T40" fmla="*/ 612 w 170"/>
                <a:gd name="T41" fmla="*/ 380 h 200"/>
                <a:gd name="T42" fmla="*/ 634 w 170"/>
                <a:gd name="T43" fmla="*/ 327 h 200"/>
                <a:gd name="T44" fmla="*/ 677 w 170"/>
                <a:gd name="T45" fmla="*/ 380 h 200"/>
                <a:gd name="T46" fmla="*/ 661 w 170"/>
                <a:gd name="T47" fmla="*/ 410 h 200"/>
                <a:gd name="T48" fmla="*/ 668 w 170"/>
                <a:gd name="T49" fmla="*/ 457 h 200"/>
                <a:gd name="T50" fmla="*/ 612 w 170"/>
                <a:gd name="T51" fmla="*/ 508 h 200"/>
                <a:gd name="T52" fmla="*/ 599 w 170"/>
                <a:gd name="T53" fmla="*/ 511 h 200"/>
                <a:gd name="T54" fmla="*/ 96 w 170"/>
                <a:gd name="T55" fmla="*/ 526 h 200"/>
                <a:gd name="T56" fmla="*/ 87 w 170"/>
                <a:gd name="T57" fmla="*/ 490 h 200"/>
                <a:gd name="T58" fmla="*/ 62 w 170"/>
                <a:gd name="T59" fmla="*/ 439 h 200"/>
                <a:gd name="T60" fmla="*/ 25 w 170"/>
                <a:gd name="T61" fmla="*/ 434 h 200"/>
                <a:gd name="T62" fmla="*/ 16 w 170"/>
                <a:gd name="T63" fmla="*/ 389 h 200"/>
                <a:gd name="T64" fmla="*/ 39 w 170"/>
                <a:gd name="T65" fmla="*/ 350 h 200"/>
                <a:gd name="T66" fmla="*/ 16 w 170"/>
                <a:gd name="T67" fmla="*/ 290 h 200"/>
                <a:gd name="T68" fmla="*/ 39 w 170"/>
                <a:gd name="T69" fmla="*/ 239 h 200"/>
                <a:gd name="T70" fmla="*/ 96 w 170"/>
                <a:gd name="T71" fmla="*/ 258 h 200"/>
                <a:gd name="T72" fmla="*/ 145 w 170"/>
                <a:gd name="T73" fmla="*/ 206 h 200"/>
                <a:gd name="T74" fmla="*/ 191 w 170"/>
                <a:gd name="T75" fmla="*/ 239 h 200"/>
                <a:gd name="T76" fmla="*/ 198 w 170"/>
                <a:gd name="T77" fmla="*/ 165 h 200"/>
                <a:gd name="T78" fmla="*/ 332 w 170"/>
                <a:gd name="T79" fmla="*/ 167 h 200"/>
                <a:gd name="T80" fmla="*/ 351 w 170"/>
                <a:gd name="T81" fmla="*/ 242 h 200"/>
                <a:gd name="T82" fmla="*/ 437 w 170"/>
                <a:gd name="T83" fmla="*/ 258 h 200"/>
                <a:gd name="T84" fmla="*/ 375 w 170"/>
                <a:gd name="T85" fmla="*/ 318 h 200"/>
                <a:gd name="T86" fmla="*/ 341 w 170"/>
                <a:gd name="T87" fmla="*/ 298 h 200"/>
                <a:gd name="T88" fmla="*/ 332 w 170"/>
                <a:gd name="T89" fmla="*/ 331 h 200"/>
                <a:gd name="T90" fmla="*/ 302 w 170"/>
                <a:gd name="T91" fmla="*/ 372 h 200"/>
                <a:gd name="T92" fmla="*/ 256 w 170"/>
                <a:gd name="T93" fmla="*/ 395 h 200"/>
                <a:gd name="T94" fmla="*/ 240 w 170"/>
                <a:gd name="T95" fmla="*/ 423 h 200"/>
                <a:gd name="T96" fmla="*/ 222 w 170"/>
                <a:gd name="T97" fmla="*/ 464 h 200"/>
                <a:gd name="T98" fmla="*/ 206 w 170"/>
                <a:gd name="T99" fmla="*/ 508 h 200"/>
                <a:gd name="T100" fmla="*/ 222 w 170"/>
                <a:gd name="T101" fmla="*/ 513 h 2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0"/>
                <a:gd name="T154" fmla="*/ 0 h 200"/>
                <a:gd name="T155" fmla="*/ 170 w 170"/>
                <a:gd name="T156" fmla="*/ 200 h 2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0" h="200">
                  <a:moveTo>
                    <a:pt x="6" y="68"/>
                  </a:moveTo>
                  <a:lnTo>
                    <a:pt x="12" y="52"/>
                  </a:lnTo>
                  <a:lnTo>
                    <a:pt x="18" y="44"/>
                  </a:lnTo>
                  <a:lnTo>
                    <a:pt x="24" y="46"/>
                  </a:lnTo>
                  <a:lnTo>
                    <a:pt x="34" y="44"/>
                  </a:lnTo>
                  <a:lnTo>
                    <a:pt x="48" y="42"/>
                  </a:lnTo>
                  <a:lnTo>
                    <a:pt x="54" y="38"/>
                  </a:lnTo>
                  <a:lnTo>
                    <a:pt x="70" y="12"/>
                  </a:lnTo>
                  <a:lnTo>
                    <a:pt x="86" y="6"/>
                  </a:lnTo>
                  <a:lnTo>
                    <a:pt x="90" y="8"/>
                  </a:lnTo>
                  <a:lnTo>
                    <a:pt x="94" y="0"/>
                  </a:lnTo>
                  <a:lnTo>
                    <a:pt x="96" y="0"/>
                  </a:lnTo>
                  <a:lnTo>
                    <a:pt x="90" y="18"/>
                  </a:lnTo>
                  <a:lnTo>
                    <a:pt x="92" y="22"/>
                  </a:lnTo>
                  <a:lnTo>
                    <a:pt x="94" y="36"/>
                  </a:lnTo>
                  <a:lnTo>
                    <a:pt x="88" y="42"/>
                  </a:lnTo>
                  <a:lnTo>
                    <a:pt x="84" y="54"/>
                  </a:lnTo>
                  <a:lnTo>
                    <a:pt x="56" y="56"/>
                  </a:lnTo>
                  <a:lnTo>
                    <a:pt x="50" y="52"/>
                  </a:lnTo>
                  <a:lnTo>
                    <a:pt x="42" y="54"/>
                  </a:lnTo>
                  <a:lnTo>
                    <a:pt x="40" y="52"/>
                  </a:lnTo>
                  <a:lnTo>
                    <a:pt x="36" y="54"/>
                  </a:lnTo>
                  <a:lnTo>
                    <a:pt x="30" y="54"/>
                  </a:lnTo>
                  <a:lnTo>
                    <a:pt x="28" y="68"/>
                  </a:lnTo>
                  <a:lnTo>
                    <a:pt x="24" y="74"/>
                  </a:lnTo>
                  <a:lnTo>
                    <a:pt x="18" y="78"/>
                  </a:lnTo>
                  <a:lnTo>
                    <a:pt x="16" y="82"/>
                  </a:lnTo>
                  <a:lnTo>
                    <a:pt x="12" y="78"/>
                  </a:lnTo>
                  <a:lnTo>
                    <a:pt x="6" y="68"/>
                  </a:lnTo>
                  <a:close/>
                  <a:moveTo>
                    <a:pt x="150" y="194"/>
                  </a:moveTo>
                  <a:lnTo>
                    <a:pt x="148" y="190"/>
                  </a:lnTo>
                  <a:lnTo>
                    <a:pt x="142" y="180"/>
                  </a:lnTo>
                  <a:lnTo>
                    <a:pt x="136" y="180"/>
                  </a:lnTo>
                  <a:lnTo>
                    <a:pt x="124" y="178"/>
                  </a:lnTo>
                  <a:lnTo>
                    <a:pt x="122" y="168"/>
                  </a:lnTo>
                  <a:lnTo>
                    <a:pt x="118" y="148"/>
                  </a:lnTo>
                  <a:lnTo>
                    <a:pt x="124" y="146"/>
                  </a:lnTo>
                  <a:lnTo>
                    <a:pt x="136" y="132"/>
                  </a:lnTo>
                  <a:lnTo>
                    <a:pt x="142" y="146"/>
                  </a:lnTo>
                  <a:lnTo>
                    <a:pt x="150" y="152"/>
                  </a:lnTo>
                  <a:lnTo>
                    <a:pt x="154" y="144"/>
                  </a:lnTo>
                  <a:lnTo>
                    <a:pt x="156" y="126"/>
                  </a:lnTo>
                  <a:lnTo>
                    <a:pt x="160" y="124"/>
                  </a:lnTo>
                  <a:lnTo>
                    <a:pt x="168" y="126"/>
                  </a:lnTo>
                  <a:lnTo>
                    <a:pt x="170" y="144"/>
                  </a:lnTo>
                  <a:lnTo>
                    <a:pt x="168" y="154"/>
                  </a:lnTo>
                  <a:lnTo>
                    <a:pt x="166" y="156"/>
                  </a:lnTo>
                  <a:lnTo>
                    <a:pt x="158" y="166"/>
                  </a:lnTo>
                  <a:lnTo>
                    <a:pt x="168" y="174"/>
                  </a:lnTo>
                  <a:lnTo>
                    <a:pt x="164" y="180"/>
                  </a:lnTo>
                  <a:lnTo>
                    <a:pt x="154" y="192"/>
                  </a:lnTo>
                  <a:lnTo>
                    <a:pt x="150" y="194"/>
                  </a:lnTo>
                  <a:close/>
                  <a:moveTo>
                    <a:pt x="56" y="196"/>
                  </a:moveTo>
                  <a:lnTo>
                    <a:pt x="24" y="200"/>
                  </a:lnTo>
                  <a:lnTo>
                    <a:pt x="22" y="198"/>
                  </a:lnTo>
                  <a:lnTo>
                    <a:pt x="22" y="186"/>
                  </a:lnTo>
                  <a:lnTo>
                    <a:pt x="20" y="168"/>
                  </a:lnTo>
                  <a:lnTo>
                    <a:pt x="16" y="168"/>
                  </a:lnTo>
                  <a:lnTo>
                    <a:pt x="10" y="158"/>
                  </a:lnTo>
                  <a:lnTo>
                    <a:pt x="6" y="164"/>
                  </a:lnTo>
                  <a:lnTo>
                    <a:pt x="0" y="160"/>
                  </a:lnTo>
                  <a:lnTo>
                    <a:pt x="4" y="148"/>
                  </a:lnTo>
                  <a:lnTo>
                    <a:pt x="10" y="140"/>
                  </a:lnTo>
                  <a:lnTo>
                    <a:pt x="10" y="134"/>
                  </a:lnTo>
                  <a:lnTo>
                    <a:pt x="2" y="116"/>
                  </a:lnTo>
                  <a:lnTo>
                    <a:pt x="4" y="110"/>
                  </a:lnTo>
                  <a:lnTo>
                    <a:pt x="6" y="94"/>
                  </a:lnTo>
                  <a:lnTo>
                    <a:pt x="10" y="90"/>
                  </a:lnTo>
                  <a:lnTo>
                    <a:pt x="16" y="94"/>
                  </a:lnTo>
                  <a:lnTo>
                    <a:pt x="24" y="98"/>
                  </a:lnTo>
                  <a:lnTo>
                    <a:pt x="32" y="80"/>
                  </a:lnTo>
                  <a:lnTo>
                    <a:pt x="36" y="78"/>
                  </a:lnTo>
                  <a:lnTo>
                    <a:pt x="42" y="92"/>
                  </a:lnTo>
                  <a:lnTo>
                    <a:pt x="48" y="90"/>
                  </a:lnTo>
                  <a:lnTo>
                    <a:pt x="48" y="74"/>
                  </a:lnTo>
                  <a:lnTo>
                    <a:pt x="50" y="62"/>
                  </a:lnTo>
                  <a:lnTo>
                    <a:pt x="68" y="62"/>
                  </a:lnTo>
                  <a:lnTo>
                    <a:pt x="84" y="64"/>
                  </a:lnTo>
                  <a:lnTo>
                    <a:pt x="84" y="82"/>
                  </a:lnTo>
                  <a:lnTo>
                    <a:pt x="88" y="92"/>
                  </a:lnTo>
                  <a:lnTo>
                    <a:pt x="106" y="92"/>
                  </a:lnTo>
                  <a:lnTo>
                    <a:pt x="110" y="98"/>
                  </a:lnTo>
                  <a:lnTo>
                    <a:pt x="104" y="116"/>
                  </a:lnTo>
                  <a:lnTo>
                    <a:pt x="94" y="122"/>
                  </a:lnTo>
                  <a:lnTo>
                    <a:pt x="92" y="114"/>
                  </a:lnTo>
                  <a:lnTo>
                    <a:pt x="86" y="114"/>
                  </a:lnTo>
                  <a:lnTo>
                    <a:pt x="82" y="118"/>
                  </a:lnTo>
                  <a:lnTo>
                    <a:pt x="84" y="126"/>
                  </a:lnTo>
                  <a:lnTo>
                    <a:pt x="80" y="140"/>
                  </a:lnTo>
                  <a:lnTo>
                    <a:pt x="76" y="142"/>
                  </a:lnTo>
                  <a:lnTo>
                    <a:pt x="74" y="150"/>
                  </a:lnTo>
                  <a:lnTo>
                    <a:pt x="64" y="150"/>
                  </a:lnTo>
                  <a:lnTo>
                    <a:pt x="66" y="158"/>
                  </a:lnTo>
                  <a:lnTo>
                    <a:pt x="60" y="160"/>
                  </a:lnTo>
                  <a:lnTo>
                    <a:pt x="58" y="168"/>
                  </a:lnTo>
                  <a:lnTo>
                    <a:pt x="56" y="176"/>
                  </a:lnTo>
                  <a:lnTo>
                    <a:pt x="56" y="182"/>
                  </a:lnTo>
                  <a:lnTo>
                    <a:pt x="52" y="192"/>
                  </a:lnTo>
                  <a:lnTo>
                    <a:pt x="56" y="196"/>
                  </a:lnTo>
                  <a:close/>
                </a:path>
              </a:pathLst>
            </a:custGeom>
            <a:solidFill>
              <a:srgbClr val="B2B2B2"/>
            </a:solidFill>
            <a:ln w="9525">
              <a:solidFill>
                <a:schemeClr val="bg1"/>
              </a:solidFill>
              <a:round/>
              <a:headEnd/>
              <a:tailEnd/>
            </a:ln>
          </p:spPr>
          <p:txBody>
            <a:bodyPr/>
            <a:lstStyle/>
            <a:p>
              <a:endParaRPr lang="de-DE" dirty="0"/>
            </a:p>
          </p:txBody>
        </p:sp>
        <p:sp>
          <p:nvSpPr>
            <p:cNvPr id="14" name="Freeform 16"/>
            <p:cNvSpPr>
              <a:spLocks/>
            </p:cNvSpPr>
            <p:nvPr/>
          </p:nvSpPr>
          <p:spPr bwMode="gray">
            <a:xfrm>
              <a:off x="5878513" y="3570288"/>
              <a:ext cx="303212" cy="227012"/>
            </a:xfrm>
            <a:custGeom>
              <a:avLst/>
              <a:gdLst>
                <a:gd name="T0" fmla="*/ 695 w 184"/>
                <a:gd name="T1" fmla="*/ 11 h 146"/>
                <a:gd name="T2" fmla="*/ 701 w 184"/>
                <a:gd name="T3" fmla="*/ 37 h 146"/>
                <a:gd name="T4" fmla="*/ 671 w 184"/>
                <a:gd name="T5" fmla="*/ 44 h 146"/>
                <a:gd name="T6" fmla="*/ 664 w 184"/>
                <a:gd name="T7" fmla="*/ 47 h 146"/>
                <a:gd name="T8" fmla="*/ 650 w 184"/>
                <a:gd name="T9" fmla="*/ 86 h 146"/>
                <a:gd name="T10" fmla="*/ 609 w 184"/>
                <a:gd name="T11" fmla="*/ 111 h 146"/>
                <a:gd name="T12" fmla="*/ 587 w 184"/>
                <a:gd name="T13" fmla="*/ 139 h 146"/>
                <a:gd name="T14" fmla="*/ 602 w 184"/>
                <a:gd name="T15" fmla="*/ 193 h 146"/>
                <a:gd name="T16" fmla="*/ 609 w 184"/>
                <a:gd name="T17" fmla="*/ 226 h 146"/>
                <a:gd name="T18" fmla="*/ 595 w 184"/>
                <a:gd name="T19" fmla="*/ 251 h 146"/>
                <a:gd name="T20" fmla="*/ 619 w 184"/>
                <a:gd name="T21" fmla="*/ 279 h 146"/>
                <a:gd name="T22" fmla="*/ 625 w 184"/>
                <a:gd name="T23" fmla="*/ 295 h 146"/>
                <a:gd name="T24" fmla="*/ 634 w 184"/>
                <a:gd name="T25" fmla="*/ 311 h 146"/>
                <a:gd name="T26" fmla="*/ 650 w 184"/>
                <a:gd name="T27" fmla="*/ 320 h 146"/>
                <a:gd name="T28" fmla="*/ 619 w 184"/>
                <a:gd name="T29" fmla="*/ 332 h 146"/>
                <a:gd name="T30" fmla="*/ 602 w 184"/>
                <a:gd name="T31" fmla="*/ 343 h 146"/>
                <a:gd name="T32" fmla="*/ 587 w 184"/>
                <a:gd name="T33" fmla="*/ 356 h 146"/>
                <a:gd name="T34" fmla="*/ 587 w 184"/>
                <a:gd name="T35" fmla="*/ 375 h 146"/>
                <a:gd name="T36" fmla="*/ 587 w 184"/>
                <a:gd name="T37" fmla="*/ 386 h 146"/>
                <a:gd name="T38" fmla="*/ 575 w 184"/>
                <a:gd name="T39" fmla="*/ 386 h 146"/>
                <a:gd name="T40" fmla="*/ 545 w 184"/>
                <a:gd name="T41" fmla="*/ 379 h 146"/>
                <a:gd name="T42" fmla="*/ 520 w 184"/>
                <a:gd name="T43" fmla="*/ 369 h 146"/>
                <a:gd name="T44" fmla="*/ 487 w 184"/>
                <a:gd name="T45" fmla="*/ 375 h 146"/>
                <a:gd name="T46" fmla="*/ 472 w 184"/>
                <a:gd name="T47" fmla="*/ 386 h 146"/>
                <a:gd name="T48" fmla="*/ 460 w 184"/>
                <a:gd name="T49" fmla="*/ 379 h 146"/>
                <a:gd name="T50" fmla="*/ 436 w 184"/>
                <a:gd name="T51" fmla="*/ 375 h 146"/>
                <a:gd name="T52" fmla="*/ 413 w 184"/>
                <a:gd name="T53" fmla="*/ 356 h 146"/>
                <a:gd name="T54" fmla="*/ 389 w 184"/>
                <a:gd name="T55" fmla="*/ 336 h 146"/>
                <a:gd name="T56" fmla="*/ 370 w 184"/>
                <a:gd name="T57" fmla="*/ 328 h 146"/>
                <a:gd name="T58" fmla="*/ 344 w 184"/>
                <a:gd name="T59" fmla="*/ 315 h 146"/>
                <a:gd name="T60" fmla="*/ 320 w 184"/>
                <a:gd name="T61" fmla="*/ 311 h 146"/>
                <a:gd name="T62" fmla="*/ 296 w 184"/>
                <a:gd name="T63" fmla="*/ 302 h 146"/>
                <a:gd name="T64" fmla="*/ 282 w 184"/>
                <a:gd name="T65" fmla="*/ 283 h 146"/>
                <a:gd name="T66" fmla="*/ 275 w 184"/>
                <a:gd name="T67" fmla="*/ 302 h 146"/>
                <a:gd name="T68" fmla="*/ 257 w 184"/>
                <a:gd name="T69" fmla="*/ 290 h 146"/>
                <a:gd name="T70" fmla="*/ 255 w 184"/>
                <a:gd name="T71" fmla="*/ 283 h 146"/>
                <a:gd name="T72" fmla="*/ 229 w 184"/>
                <a:gd name="T73" fmla="*/ 302 h 146"/>
                <a:gd name="T74" fmla="*/ 196 w 184"/>
                <a:gd name="T75" fmla="*/ 302 h 146"/>
                <a:gd name="T76" fmla="*/ 176 w 184"/>
                <a:gd name="T77" fmla="*/ 304 h 146"/>
                <a:gd name="T78" fmla="*/ 150 w 184"/>
                <a:gd name="T79" fmla="*/ 320 h 146"/>
                <a:gd name="T80" fmla="*/ 150 w 184"/>
                <a:gd name="T81" fmla="*/ 304 h 146"/>
                <a:gd name="T82" fmla="*/ 169 w 184"/>
                <a:gd name="T83" fmla="*/ 251 h 146"/>
                <a:gd name="T84" fmla="*/ 96 w 184"/>
                <a:gd name="T85" fmla="*/ 272 h 146"/>
                <a:gd name="T86" fmla="*/ 46 w 184"/>
                <a:gd name="T87" fmla="*/ 246 h 146"/>
                <a:gd name="T88" fmla="*/ 21 w 184"/>
                <a:gd name="T89" fmla="*/ 181 h 146"/>
                <a:gd name="T90" fmla="*/ 9 w 184"/>
                <a:gd name="T91" fmla="*/ 130 h 146"/>
                <a:gd name="T92" fmla="*/ 14 w 184"/>
                <a:gd name="T93" fmla="*/ 94 h 146"/>
                <a:gd name="T94" fmla="*/ 31 w 184"/>
                <a:gd name="T95" fmla="*/ 72 h 146"/>
                <a:gd name="T96" fmla="*/ 96 w 184"/>
                <a:gd name="T97" fmla="*/ 54 h 146"/>
                <a:gd name="T98" fmla="*/ 146 w 184"/>
                <a:gd name="T99" fmla="*/ 26 h 146"/>
                <a:gd name="T100" fmla="*/ 176 w 184"/>
                <a:gd name="T101" fmla="*/ 21 h 146"/>
                <a:gd name="T102" fmla="*/ 205 w 184"/>
                <a:gd name="T103" fmla="*/ 11 h 146"/>
                <a:gd name="T104" fmla="*/ 305 w 184"/>
                <a:gd name="T105" fmla="*/ 0 h 146"/>
                <a:gd name="T106" fmla="*/ 344 w 184"/>
                <a:gd name="T107" fmla="*/ 2 h 146"/>
                <a:gd name="T108" fmla="*/ 512 w 184"/>
                <a:gd name="T109" fmla="*/ 21 h 146"/>
                <a:gd name="T110" fmla="*/ 575 w 184"/>
                <a:gd name="T111" fmla="*/ 31 h 146"/>
                <a:gd name="T112" fmla="*/ 664 w 184"/>
                <a:gd name="T113" fmla="*/ 26 h 146"/>
                <a:gd name="T114" fmla="*/ 681 w 184"/>
                <a:gd name="T115" fmla="*/ 2 h 14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84"/>
                <a:gd name="T175" fmla="*/ 0 h 146"/>
                <a:gd name="T176" fmla="*/ 184 w 184"/>
                <a:gd name="T177" fmla="*/ 146 h 14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84" h="146">
                  <a:moveTo>
                    <a:pt x="178" y="2"/>
                  </a:moveTo>
                  <a:lnTo>
                    <a:pt x="182" y="4"/>
                  </a:lnTo>
                  <a:lnTo>
                    <a:pt x="184" y="8"/>
                  </a:lnTo>
                  <a:lnTo>
                    <a:pt x="184" y="14"/>
                  </a:lnTo>
                  <a:lnTo>
                    <a:pt x="180" y="16"/>
                  </a:lnTo>
                  <a:lnTo>
                    <a:pt x="176" y="16"/>
                  </a:lnTo>
                  <a:lnTo>
                    <a:pt x="174" y="16"/>
                  </a:lnTo>
                  <a:lnTo>
                    <a:pt x="174" y="18"/>
                  </a:lnTo>
                  <a:lnTo>
                    <a:pt x="172" y="22"/>
                  </a:lnTo>
                  <a:lnTo>
                    <a:pt x="170" y="32"/>
                  </a:lnTo>
                  <a:lnTo>
                    <a:pt x="166" y="38"/>
                  </a:lnTo>
                  <a:lnTo>
                    <a:pt x="160" y="42"/>
                  </a:lnTo>
                  <a:lnTo>
                    <a:pt x="156" y="46"/>
                  </a:lnTo>
                  <a:lnTo>
                    <a:pt x="154" y="52"/>
                  </a:lnTo>
                  <a:lnTo>
                    <a:pt x="156" y="58"/>
                  </a:lnTo>
                  <a:lnTo>
                    <a:pt x="158" y="72"/>
                  </a:lnTo>
                  <a:lnTo>
                    <a:pt x="160" y="78"/>
                  </a:lnTo>
                  <a:lnTo>
                    <a:pt x="160" y="84"/>
                  </a:lnTo>
                  <a:lnTo>
                    <a:pt x="156" y="88"/>
                  </a:lnTo>
                  <a:lnTo>
                    <a:pt x="156" y="94"/>
                  </a:lnTo>
                  <a:lnTo>
                    <a:pt x="160" y="102"/>
                  </a:lnTo>
                  <a:lnTo>
                    <a:pt x="162" y="104"/>
                  </a:lnTo>
                  <a:lnTo>
                    <a:pt x="164" y="106"/>
                  </a:lnTo>
                  <a:lnTo>
                    <a:pt x="164" y="110"/>
                  </a:lnTo>
                  <a:lnTo>
                    <a:pt x="164" y="112"/>
                  </a:lnTo>
                  <a:lnTo>
                    <a:pt x="166" y="116"/>
                  </a:lnTo>
                  <a:lnTo>
                    <a:pt x="168" y="118"/>
                  </a:lnTo>
                  <a:lnTo>
                    <a:pt x="170" y="120"/>
                  </a:lnTo>
                  <a:lnTo>
                    <a:pt x="166" y="122"/>
                  </a:lnTo>
                  <a:lnTo>
                    <a:pt x="162" y="124"/>
                  </a:lnTo>
                  <a:lnTo>
                    <a:pt x="160" y="126"/>
                  </a:lnTo>
                  <a:lnTo>
                    <a:pt x="158" y="128"/>
                  </a:lnTo>
                  <a:lnTo>
                    <a:pt x="156" y="132"/>
                  </a:lnTo>
                  <a:lnTo>
                    <a:pt x="154" y="132"/>
                  </a:lnTo>
                  <a:lnTo>
                    <a:pt x="154" y="136"/>
                  </a:lnTo>
                  <a:lnTo>
                    <a:pt x="154" y="140"/>
                  </a:lnTo>
                  <a:lnTo>
                    <a:pt x="152" y="140"/>
                  </a:lnTo>
                  <a:lnTo>
                    <a:pt x="154" y="144"/>
                  </a:lnTo>
                  <a:lnTo>
                    <a:pt x="150" y="146"/>
                  </a:lnTo>
                  <a:lnTo>
                    <a:pt x="150" y="144"/>
                  </a:lnTo>
                  <a:lnTo>
                    <a:pt x="144" y="144"/>
                  </a:lnTo>
                  <a:lnTo>
                    <a:pt x="142" y="142"/>
                  </a:lnTo>
                  <a:lnTo>
                    <a:pt x="138" y="140"/>
                  </a:lnTo>
                  <a:lnTo>
                    <a:pt x="136" y="138"/>
                  </a:lnTo>
                  <a:lnTo>
                    <a:pt x="132" y="140"/>
                  </a:lnTo>
                  <a:lnTo>
                    <a:pt x="128" y="140"/>
                  </a:lnTo>
                  <a:lnTo>
                    <a:pt x="126" y="142"/>
                  </a:lnTo>
                  <a:lnTo>
                    <a:pt x="124" y="144"/>
                  </a:lnTo>
                  <a:lnTo>
                    <a:pt x="122" y="144"/>
                  </a:lnTo>
                  <a:lnTo>
                    <a:pt x="120" y="142"/>
                  </a:lnTo>
                  <a:lnTo>
                    <a:pt x="116" y="140"/>
                  </a:lnTo>
                  <a:lnTo>
                    <a:pt x="114" y="140"/>
                  </a:lnTo>
                  <a:lnTo>
                    <a:pt x="110" y="138"/>
                  </a:lnTo>
                  <a:lnTo>
                    <a:pt x="108" y="132"/>
                  </a:lnTo>
                  <a:lnTo>
                    <a:pt x="104" y="128"/>
                  </a:lnTo>
                  <a:lnTo>
                    <a:pt x="102" y="126"/>
                  </a:lnTo>
                  <a:lnTo>
                    <a:pt x="100" y="122"/>
                  </a:lnTo>
                  <a:lnTo>
                    <a:pt x="98" y="122"/>
                  </a:lnTo>
                  <a:lnTo>
                    <a:pt x="94" y="122"/>
                  </a:lnTo>
                  <a:lnTo>
                    <a:pt x="90" y="118"/>
                  </a:lnTo>
                  <a:lnTo>
                    <a:pt x="84" y="116"/>
                  </a:lnTo>
                  <a:lnTo>
                    <a:pt x="84" y="114"/>
                  </a:lnTo>
                  <a:lnTo>
                    <a:pt x="78" y="112"/>
                  </a:lnTo>
                  <a:lnTo>
                    <a:pt x="76" y="110"/>
                  </a:lnTo>
                  <a:lnTo>
                    <a:pt x="74" y="106"/>
                  </a:lnTo>
                  <a:lnTo>
                    <a:pt x="74" y="108"/>
                  </a:lnTo>
                  <a:lnTo>
                    <a:pt x="72" y="112"/>
                  </a:lnTo>
                  <a:lnTo>
                    <a:pt x="70" y="110"/>
                  </a:lnTo>
                  <a:lnTo>
                    <a:pt x="68" y="108"/>
                  </a:lnTo>
                  <a:lnTo>
                    <a:pt x="68" y="106"/>
                  </a:lnTo>
                  <a:lnTo>
                    <a:pt x="66" y="106"/>
                  </a:lnTo>
                  <a:lnTo>
                    <a:pt x="62" y="110"/>
                  </a:lnTo>
                  <a:lnTo>
                    <a:pt x="60" y="112"/>
                  </a:lnTo>
                  <a:lnTo>
                    <a:pt x="56" y="112"/>
                  </a:lnTo>
                  <a:lnTo>
                    <a:pt x="52" y="112"/>
                  </a:lnTo>
                  <a:lnTo>
                    <a:pt x="50" y="114"/>
                  </a:lnTo>
                  <a:lnTo>
                    <a:pt x="46" y="114"/>
                  </a:lnTo>
                  <a:lnTo>
                    <a:pt x="42" y="116"/>
                  </a:lnTo>
                  <a:lnTo>
                    <a:pt x="40" y="120"/>
                  </a:lnTo>
                  <a:lnTo>
                    <a:pt x="38" y="120"/>
                  </a:lnTo>
                  <a:lnTo>
                    <a:pt x="40" y="114"/>
                  </a:lnTo>
                  <a:lnTo>
                    <a:pt x="40" y="102"/>
                  </a:lnTo>
                  <a:lnTo>
                    <a:pt x="44" y="94"/>
                  </a:lnTo>
                  <a:lnTo>
                    <a:pt x="38" y="88"/>
                  </a:lnTo>
                  <a:lnTo>
                    <a:pt x="26" y="102"/>
                  </a:lnTo>
                  <a:lnTo>
                    <a:pt x="20" y="94"/>
                  </a:lnTo>
                  <a:lnTo>
                    <a:pt x="12" y="92"/>
                  </a:lnTo>
                  <a:lnTo>
                    <a:pt x="12" y="62"/>
                  </a:lnTo>
                  <a:lnTo>
                    <a:pt x="6" y="68"/>
                  </a:lnTo>
                  <a:lnTo>
                    <a:pt x="0" y="54"/>
                  </a:lnTo>
                  <a:lnTo>
                    <a:pt x="2" y="48"/>
                  </a:lnTo>
                  <a:lnTo>
                    <a:pt x="0" y="40"/>
                  </a:lnTo>
                  <a:lnTo>
                    <a:pt x="4" y="36"/>
                  </a:lnTo>
                  <a:lnTo>
                    <a:pt x="2" y="28"/>
                  </a:lnTo>
                  <a:lnTo>
                    <a:pt x="8" y="26"/>
                  </a:lnTo>
                  <a:lnTo>
                    <a:pt x="26" y="24"/>
                  </a:lnTo>
                  <a:lnTo>
                    <a:pt x="26" y="20"/>
                  </a:lnTo>
                  <a:lnTo>
                    <a:pt x="36" y="16"/>
                  </a:lnTo>
                  <a:lnTo>
                    <a:pt x="38" y="10"/>
                  </a:lnTo>
                  <a:lnTo>
                    <a:pt x="46" y="12"/>
                  </a:lnTo>
                  <a:lnTo>
                    <a:pt x="46" y="8"/>
                  </a:lnTo>
                  <a:lnTo>
                    <a:pt x="52" y="10"/>
                  </a:lnTo>
                  <a:lnTo>
                    <a:pt x="54" y="4"/>
                  </a:lnTo>
                  <a:lnTo>
                    <a:pt x="72" y="10"/>
                  </a:lnTo>
                  <a:lnTo>
                    <a:pt x="80" y="0"/>
                  </a:lnTo>
                  <a:lnTo>
                    <a:pt x="82" y="6"/>
                  </a:lnTo>
                  <a:lnTo>
                    <a:pt x="90" y="2"/>
                  </a:lnTo>
                  <a:lnTo>
                    <a:pt x="114" y="4"/>
                  </a:lnTo>
                  <a:lnTo>
                    <a:pt x="134" y="8"/>
                  </a:lnTo>
                  <a:lnTo>
                    <a:pt x="140" y="14"/>
                  </a:lnTo>
                  <a:lnTo>
                    <a:pt x="150" y="12"/>
                  </a:lnTo>
                  <a:lnTo>
                    <a:pt x="166" y="14"/>
                  </a:lnTo>
                  <a:lnTo>
                    <a:pt x="174" y="10"/>
                  </a:lnTo>
                  <a:lnTo>
                    <a:pt x="178" y="2"/>
                  </a:lnTo>
                  <a:close/>
                </a:path>
              </a:pathLst>
            </a:custGeom>
            <a:solidFill>
              <a:srgbClr val="B2B2B2"/>
            </a:solidFill>
            <a:ln w="9525">
              <a:solidFill>
                <a:schemeClr val="bg1"/>
              </a:solidFill>
              <a:round/>
              <a:headEnd/>
              <a:tailEnd/>
            </a:ln>
          </p:spPr>
          <p:txBody>
            <a:bodyPr/>
            <a:lstStyle/>
            <a:p>
              <a:endParaRPr lang="de-DE"/>
            </a:p>
          </p:txBody>
        </p:sp>
        <p:sp>
          <p:nvSpPr>
            <p:cNvPr id="15" name="Freeform 17"/>
            <p:cNvSpPr>
              <a:spLocks/>
            </p:cNvSpPr>
            <p:nvPr/>
          </p:nvSpPr>
          <p:spPr bwMode="gray">
            <a:xfrm>
              <a:off x="5721350" y="3736975"/>
              <a:ext cx="463550" cy="258762"/>
            </a:xfrm>
            <a:custGeom>
              <a:avLst/>
              <a:gdLst>
                <a:gd name="T0" fmla="*/ 967 w 280"/>
                <a:gd name="T1" fmla="*/ 103 h 168"/>
                <a:gd name="T2" fmla="*/ 990 w 280"/>
                <a:gd name="T3" fmla="*/ 127 h 168"/>
                <a:gd name="T4" fmla="*/ 1015 w 280"/>
                <a:gd name="T5" fmla="*/ 143 h 168"/>
                <a:gd name="T6" fmla="*/ 1006 w 280"/>
                <a:gd name="T7" fmla="*/ 161 h 168"/>
                <a:gd name="T8" fmla="*/ 1000 w 280"/>
                <a:gd name="T9" fmla="*/ 171 h 168"/>
                <a:gd name="T10" fmla="*/ 990 w 280"/>
                <a:gd name="T11" fmla="*/ 201 h 168"/>
                <a:gd name="T12" fmla="*/ 1000 w 280"/>
                <a:gd name="T13" fmla="*/ 211 h 168"/>
                <a:gd name="T14" fmla="*/ 1024 w 280"/>
                <a:gd name="T15" fmla="*/ 215 h 168"/>
                <a:gd name="T16" fmla="*/ 1015 w 280"/>
                <a:gd name="T17" fmla="*/ 230 h 168"/>
                <a:gd name="T18" fmla="*/ 1037 w 280"/>
                <a:gd name="T19" fmla="*/ 254 h 168"/>
                <a:gd name="T20" fmla="*/ 1052 w 280"/>
                <a:gd name="T21" fmla="*/ 274 h 168"/>
                <a:gd name="T22" fmla="*/ 1067 w 280"/>
                <a:gd name="T23" fmla="*/ 313 h 168"/>
                <a:gd name="T24" fmla="*/ 1062 w 280"/>
                <a:gd name="T25" fmla="*/ 332 h 168"/>
                <a:gd name="T26" fmla="*/ 1015 w 280"/>
                <a:gd name="T27" fmla="*/ 349 h 168"/>
                <a:gd name="T28" fmla="*/ 986 w 280"/>
                <a:gd name="T29" fmla="*/ 367 h 168"/>
                <a:gd name="T30" fmla="*/ 961 w 280"/>
                <a:gd name="T31" fmla="*/ 396 h 168"/>
                <a:gd name="T32" fmla="*/ 906 w 280"/>
                <a:gd name="T33" fmla="*/ 385 h 168"/>
                <a:gd name="T34" fmla="*/ 869 w 280"/>
                <a:gd name="T35" fmla="*/ 402 h 168"/>
                <a:gd name="T36" fmla="*/ 839 w 280"/>
                <a:gd name="T37" fmla="*/ 407 h 168"/>
                <a:gd name="T38" fmla="*/ 782 w 280"/>
                <a:gd name="T39" fmla="*/ 402 h 168"/>
                <a:gd name="T40" fmla="*/ 745 w 280"/>
                <a:gd name="T41" fmla="*/ 367 h 168"/>
                <a:gd name="T42" fmla="*/ 671 w 280"/>
                <a:gd name="T43" fmla="*/ 332 h 168"/>
                <a:gd name="T44" fmla="*/ 586 w 280"/>
                <a:gd name="T45" fmla="*/ 305 h 168"/>
                <a:gd name="T46" fmla="*/ 555 w 280"/>
                <a:gd name="T47" fmla="*/ 292 h 168"/>
                <a:gd name="T48" fmla="*/ 499 w 280"/>
                <a:gd name="T49" fmla="*/ 305 h 168"/>
                <a:gd name="T50" fmla="*/ 440 w 280"/>
                <a:gd name="T51" fmla="*/ 301 h 168"/>
                <a:gd name="T52" fmla="*/ 355 w 280"/>
                <a:gd name="T53" fmla="*/ 301 h 168"/>
                <a:gd name="T54" fmla="*/ 311 w 280"/>
                <a:gd name="T55" fmla="*/ 303 h 168"/>
                <a:gd name="T56" fmla="*/ 281 w 280"/>
                <a:gd name="T57" fmla="*/ 290 h 168"/>
                <a:gd name="T58" fmla="*/ 205 w 280"/>
                <a:gd name="T59" fmla="*/ 290 h 168"/>
                <a:gd name="T60" fmla="*/ 89 w 280"/>
                <a:gd name="T61" fmla="*/ 305 h 168"/>
                <a:gd name="T62" fmla="*/ 37 w 280"/>
                <a:gd name="T63" fmla="*/ 342 h 168"/>
                <a:gd name="T64" fmla="*/ 9 w 280"/>
                <a:gd name="T65" fmla="*/ 274 h 168"/>
                <a:gd name="T66" fmla="*/ 61 w 280"/>
                <a:gd name="T67" fmla="*/ 211 h 168"/>
                <a:gd name="T68" fmla="*/ 96 w 280"/>
                <a:gd name="T69" fmla="*/ 123 h 168"/>
                <a:gd name="T70" fmla="*/ 196 w 280"/>
                <a:gd name="T71" fmla="*/ 89 h 168"/>
                <a:gd name="T72" fmla="*/ 244 w 280"/>
                <a:gd name="T73" fmla="*/ 78 h 168"/>
                <a:gd name="T74" fmla="*/ 320 w 280"/>
                <a:gd name="T75" fmla="*/ 143 h 168"/>
                <a:gd name="T76" fmla="*/ 365 w 280"/>
                <a:gd name="T77" fmla="*/ 207 h 168"/>
                <a:gd name="T78" fmla="*/ 487 w 280"/>
                <a:gd name="T79" fmla="*/ 182 h 168"/>
                <a:gd name="T80" fmla="*/ 487 w 280"/>
                <a:gd name="T81" fmla="*/ 58 h 168"/>
                <a:gd name="T82" fmla="*/ 512 w 280"/>
                <a:gd name="T83" fmla="*/ 35 h 168"/>
                <a:gd name="T84" fmla="*/ 549 w 280"/>
                <a:gd name="T85" fmla="*/ 19 h 168"/>
                <a:gd name="T86" fmla="*/ 586 w 280"/>
                <a:gd name="T87" fmla="*/ 14 h 168"/>
                <a:gd name="T88" fmla="*/ 615 w 280"/>
                <a:gd name="T89" fmla="*/ 0 h 168"/>
                <a:gd name="T90" fmla="*/ 632 w 280"/>
                <a:gd name="T91" fmla="*/ 14 h 168"/>
                <a:gd name="T92" fmla="*/ 646 w 280"/>
                <a:gd name="T93" fmla="*/ 10 h 168"/>
                <a:gd name="T94" fmla="*/ 675 w 280"/>
                <a:gd name="T95" fmla="*/ 26 h 168"/>
                <a:gd name="T96" fmla="*/ 717 w 280"/>
                <a:gd name="T97" fmla="*/ 41 h 168"/>
                <a:gd name="T98" fmla="*/ 745 w 280"/>
                <a:gd name="T99" fmla="*/ 49 h 168"/>
                <a:gd name="T100" fmla="*/ 780 w 280"/>
                <a:gd name="T101" fmla="*/ 78 h 168"/>
                <a:gd name="T102" fmla="*/ 814 w 280"/>
                <a:gd name="T103" fmla="*/ 89 h 168"/>
                <a:gd name="T104" fmla="*/ 839 w 280"/>
                <a:gd name="T105" fmla="*/ 89 h 168"/>
                <a:gd name="T106" fmla="*/ 876 w 280"/>
                <a:gd name="T107" fmla="*/ 78 h 168"/>
                <a:gd name="T108" fmla="*/ 906 w 280"/>
                <a:gd name="T109" fmla="*/ 92 h 168"/>
                <a:gd name="T110" fmla="*/ 945 w 280"/>
                <a:gd name="T111" fmla="*/ 92 h 1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0"/>
                <a:gd name="T169" fmla="*/ 0 h 168"/>
                <a:gd name="T170" fmla="*/ 280 w 280"/>
                <a:gd name="T171" fmla="*/ 168 h 1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0" h="168">
                  <a:moveTo>
                    <a:pt x="248" y="38"/>
                  </a:moveTo>
                  <a:lnTo>
                    <a:pt x="254" y="38"/>
                  </a:lnTo>
                  <a:lnTo>
                    <a:pt x="254" y="42"/>
                  </a:lnTo>
                  <a:lnTo>
                    <a:pt x="254" y="46"/>
                  </a:lnTo>
                  <a:lnTo>
                    <a:pt x="258" y="48"/>
                  </a:lnTo>
                  <a:lnTo>
                    <a:pt x="260" y="52"/>
                  </a:lnTo>
                  <a:lnTo>
                    <a:pt x="262" y="54"/>
                  </a:lnTo>
                  <a:lnTo>
                    <a:pt x="266" y="54"/>
                  </a:lnTo>
                  <a:lnTo>
                    <a:pt x="266" y="58"/>
                  </a:lnTo>
                  <a:lnTo>
                    <a:pt x="266" y="62"/>
                  </a:lnTo>
                  <a:lnTo>
                    <a:pt x="264" y="64"/>
                  </a:lnTo>
                  <a:lnTo>
                    <a:pt x="264" y="66"/>
                  </a:lnTo>
                  <a:lnTo>
                    <a:pt x="262" y="66"/>
                  </a:lnTo>
                  <a:lnTo>
                    <a:pt x="260" y="68"/>
                  </a:lnTo>
                  <a:lnTo>
                    <a:pt x="262" y="70"/>
                  </a:lnTo>
                  <a:lnTo>
                    <a:pt x="260" y="76"/>
                  </a:lnTo>
                  <a:lnTo>
                    <a:pt x="262" y="78"/>
                  </a:lnTo>
                  <a:lnTo>
                    <a:pt x="260" y="82"/>
                  </a:lnTo>
                  <a:lnTo>
                    <a:pt x="258" y="84"/>
                  </a:lnTo>
                  <a:lnTo>
                    <a:pt x="258" y="88"/>
                  </a:lnTo>
                  <a:lnTo>
                    <a:pt x="262" y="86"/>
                  </a:lnTo>
                  <a:lnTo>
                    <a:pt x="264" y="84"/>
                  </a:lnTo>
                  <a:lnTo>
                    <a:pt x="266" y="88"/>
                  </a:lnTo>
                  <a:lnTo>
                    <a:pt x="268" y="88"/>
                  </a:lnTo>
                  <a:lnTo>
                    <a:pt x="268" y="90"/>
                  </a:lnTo>
                  <a:lnTo>
                    <a:pt x="268" y="92"/>
                  </a:lnTo>
                  <a:lnTo>
                    <a:pt x="266" y="94"/>
                  </a:lnTo>
                  <a:lnTo>
                    <a:pt x="268" y="98"/>
                  </a:lnTo>
                  <a:lnTo>
                    <a:pt x="270" y="100"/>
                  </a:lnTo>
                  <a:lnTo>
                    <a:pt x="272" y="104"/>
                  </a:lnTo>
                  <a:lnTo>
                    <a:pt x="274" y="108"/>
                  </a:lnTo>
                  <a:lnTo>
                    <a:pt x="278" y="108"/>
                  </a:lnTo>
                  <a:lnTo>
                    <a:pt x="276" y="112"/>
                  </a:lnTo>
                  <a:lnTo>
                    <a:pt x="278" y="114"/>
                  </a:lnTo>
                  <a:lnTo>
                    <a:pt x="278" y="120"/>
                  </a:lnTo>
                  <a:lnTo>
                    <a:pt x="280" y="128"/>
                  </a:lnTo>
                  <a:lnTo>
                    <a:pt x="278" y="130"/>
                  </a:lnTo>
                  <a:lnTo>
                    <a:pt x="278" y="134"/>
                  </a:lnTo>
                  <a:lnTo>
                    <a:pt x="278" y="136"/>
                  </a:lnTo>
                  <a:lnTo>
                    <a:pt x="274" y="138"/>
                  </a:lnTo>
                  <a:lnTo>
                    <a:pt x="268" y="138"/>
                  </a:lnTo>
                  <a:lnTo>
                    <a:pt x="266" y="142"/>
                  </a:lnTo>
                  <a:lnTo>
                    <a:pt x="264" y="144"/>
                  </a:lnTo>
                  <a:lnTo>
                    <a:pt x="260" y="148"/>
                  </a:lnTo>
                  <a:lnTo>
                    <a:pt x="258" y="150"/>
                  </a:lnTo>
                  <a:lnTo>
                    <a:pt x="258" y="154"/>
                  </a:lnTo>
                  <a:lnTo>
                    <a:pt x="256" y="160"/>
                  </a:lnTo>
                  <a:lnTo>
                    <a:pt x="252" y="162"/>
                  </a:lnTo>
                  <a:lnTo>
                    <a:pt x="248" y="160"/>
                  </a:lnTo>
                  <a:lnTo>
                    <a:pt x="244" y="160"/>
                  </a:lnTo>
                  <a:lnTo>
                    <a:pt x="238" y="158"/>
                  </a:lnTo>
                  <a:lnTo>
                    <a:pt x="232" y="158"/>
                  </a:lnTo>
                  <a:lnTo>
                    <a:pt x="230" y="160"/>
                  </a:lnTo>
                  <a:lnTo>
                    <a:pt x="228" y="164"/>
                  </a:lnTo>
                  <a:lnTo>
                    <a:pt x="224" y="168"/>
                  </a:lnTo>
                  <a:lnTo>
                    <a:pt x="222" y="168"/>
                  </a:lnTo>
                  <a:lnTo>
                    <a:pt x="220" y="166"/>
                  </a:lnTo>
                  <a:lnTo>
                    <a:pt x="218" y="168"/>
                  </a:lnTo>
                  <a:lnTo>
                    <a:pt x="212" y="168"/>
                  </a:lnTo>
                  <a:lnTo>
                    <a:pt x="206" y="164"/>
                  </a:lnTo>
                  <a:lnTo>
                    <a:pt x="204" y="160"/>
                  </a:lnTo>
                  <a:lnTo>
                    <a:pt x="202" y="156"/>
                  </a:lnTo>
                  <a:lnTo>
                    <a:pt x="196" y="150"/>
                  </a:lnTo>
                  <a:lnTo>
                    <a:pt x="188" y="144"/>
                  </a:lnTo>
                  <a:lnTo>
                    <a:pt x="182" y="136"/>
                  </a:lnTo>
                  <a:lnTo>
                    <a:pt x="176" y="136"/>
                  </a:lnTo>
                  <a:lnTo>
                    <a:pt x="166" y="134"/>
                  </a:lnTo>
                  <a:lnTo>
                    <a:pt x="160" y="130"/>
                  </a:lnTo>
                  <a:lnTo>
                    <a:pt x="154" y="126"/>
                  </a:lnTo>
                  <a:lnTo>
                    <a:pt x="154" y="116"/>
                  </a:lnTo>
                  <a:lnTo>
                    <a:pt x="150" y="118"/>
                  </a:lnTo>
                  <a:lnTo>
                    <a:pt x="146" y="120"/>
                  </a:lnTo>
                  <a:lnTo>
                    <a:pt x="140" y="126"/>
                  </a:lnTo>
                  <a:lnTo>
                    <a:pt x="134" y="126"/>
                  </a:lnTo>
                  <a:lnTo>
                    <a:pt x="130" y="126"/>
                  </a:lnTo>
                  <a:lnTo>
                    <a:pt x="124" y="128"/>
                  </a:lnTo>
                  <a:lnTo>
                    <a:pt x="120" y="126"/>
                  </a:lnTo>
                  <a:lnTo>
                    <a:pt x="116" y="122"/>
                  </a:lnTo>
                  <a:lnTo>
                    <a:pt x="106" y="122"/>
                  </a:lnTo>
                  <a:lnTo>
                    <a:pt x="100" y="124"/>
                  </a:lnTo>
                  <a:lnTo>
                    <a:pt x="94" y="122"/>
                  </a:lnTo>
                  <a:lnTo>
                    <a:pt x="88" y="120"/>
                  </a:lnTo>
                  <a:lnTo>
                    <a:pt x="86" y="122"/>
                  </a:lnTo>
                  <a:lnTo>
                    <a:pt x="82" y="124"/>
                  </a:lnTo>
                  <a:lnTo>
                    <a:pt x="80" y="122"/>
                  </a:lnTo>
                  <a:lnTo>
                    <a:pt x="78" y="118"/>
                  </a:lnTo>
                  <a:lnTo>
                    <a:pt x="74" y="118"/>
                  </a:lnTo>
                  <a:lnTo>
                    <a:pt x="70" y="120"/>
                  </a:lnTo>
                  <a:lnTo>
                    <a:pt x="68" y="120"/>
                  </a:lnTo>
                  <a:lnTo>
                    <a:pt x="54" y="118"/>
                  </a:lnTo>
                  <a:lnTo>
                    <a:pt x="46" y="116"/>
                  </a:lnTo>
                  <a:lnTo>
                    <a:pt x="34" y="122"/>
                  </a:lnTo>
                  <a:lnTo>
                    <a:pt x="24" y="126"/>
                  </a:lnTo>
                  <a:lnTo>
                    <a:pt x="16" y="130"/>
                  </a:lnTo>
                  <a:lnTo>
                    <a:pt x="12" y="134"/>
                  </a:lnTo>
                  <a:lnTo>
                    <a:pt x="10" y="140"/>
                  </a:lnTo>
                  <a:lnTo>
                    <a:pt x="2" y="140"/>
                  </a:lnTo>
                  <a:lnTo>
                    <a:pt x="0" y="138"/>
                  </a:lnTo>
                  <a:lnTo>
                    <a:pt x="2" y="112"/>
                  </a:lnTo>
                  <a:lnTo>
                    <a:pt x="2" y="104"/>
                  </a:lnTo>
                  <a:lnTo>
                    <a:pt x="4" y="98"/>
                  </a:lnTo>
                  <a:lnTo>
                    <a:pt x="16" y="86"/>
                  </a:lnTo>
                  <a:lnTo>
                    <a:pt x="16" y="64"/>
                  </a:lnTo>
                  <a:lnTo>
                    <a:pt x="22" y="58"/>
                  </a:lnTo>
                  <a:lnTo>
                    <a:pt x="26" y="50"/>
                  </a:lnTo>
                  <a:lnTo>
                    <a:pt x="30" y="42"/>
                  </a:lnTo>
                  <a:lnTo>
                    <a:pt x="34" y="42"/>
                  </a:lnTo>
                  <a:lnTo>
                    <a:pt x="52" y="36"/>
                  </a:lnTo>
                  <a:lnTo>
                    <a:pt x="56" y="34"/>
                  </a:lnTo>
                  <a:lnTo>
                    <a:pt x="58" y="32"/>
                  </a:lnTo>
                  <a:lnTo>
                    <a:pt x="64" y="32"/>
                  </a:lnTo>
                  <a:lnTo>
                    <a:pt x="64" y="40"/>
                  </a:lnTo>
                  <a:lnTo>
                    <a:pt x="76" y="52"/>
                  </a:lnTo>
                  <a:lnTo>
                    <a:pt x="84" y="58"/>
                  </a:lnTo>
                  <a:lnTo>
                    <a:pt x="86" y="72"/>
                  </a:lnTo>
                  <a:lnTo>
                    <a:pt x="88" y="78"/>
                  </a:lnTo>
                  <a:lnTo>
                    <a:pt x="96" y="84"/>
                  </a:lnTo>
                  <a:lnTo>
                    <a:pt x="110" y="86"/>
                  </a:lnTo>
                  <a:lnTo>
                    <a:pt x="124" y="78"/>
                  </a:lnTo>
                  <a:lnTo>
                    <a:pt x="128" y="74"/>
                  </a:lnTo>
                  <a:lnTo>
                    <a:pt x="132" y="64"/>
                  </a:lnTo>
                  <a:lnTo>
                    <a:pt x="132" y="52"/>
                  </a:lnTo>
                  <a:lnTo>
                    <a:pt x="128" y="24"/>
                  </a:lnTo>
                  <a:lnTo>
                    <a:pt x="132" y="16"/>
                  </a:lnTo>
                  <a:lnTo>
                    <a:pt x="132" y="14"/>
                  </a:lnTo>
                  <a:lnTo>
                    <a:pt x="134" y="14"/>
                  </a:lnTo>
                  <a:lnTo>
                    <a:pt x="136" y="10"/>
                  </a:lnTo>
                  <a:lnTo>
                    <a:pt x="140" y="8"/>
                  </a:lnTo>
                  <a:lnTo>
                    <a:pt x="144" y="8"/>
                  </a:lnTo>
                  <a:lnTo>
                    <a:pt x="146" y="6"/>
                  </a:lnTo>
                  <a:lnTo>
                    <a:pt x="150" y="6"/>
                  </a:lnTo>
                  <a:lnTo>
                    <a:pt x="154" y="6"/>
                  </a:lnTo>
                  <a:lnTo>
                    <a:pt x="156" y="4"/>
                  </a:lnTo>
                  <a:lnTo>
                    <a:pt x="160" y="0"/>
                  </a:lnTo>
                  <a:lnTo>
                    <a:pt x="162" y="0"/>
                  </a:lnTo>
                  <a:lnTo>
                    <a:pt x="162" y="2"/>
                  </a:lnTo>
                  <a:lnTo>
                    <a:pt x="164" y="4"/>
                  </a:lnTo>
                  <a:lnTo>
                    <a:pt x="166" y="6"/>
                  </a:lnTo>
                  <a:lnTo>
                    <a:pt x="168" y="2"/>
                  </a:lnTo>
                  <a:lnTo>
                    <a:pt x="168" y="0"/>
                  </a:lnTo>
                  <a:lnTo>
                    <a:pt x="170" y="4"/>
                  </a:lnTo>
                  <a:lnTo>
                    <a:pt x="172" y="6"/>
                  </a:lnTo>
                  <a:lnTo>
                    <a:pt x="178" y="8"/>
                  </a:lnTo>
                  <a:lnTo>
                    <a:pt x="178" y="10"/>
                  </a:lnTo>
                  <a:lnTo>
                    <a:pt x="184" y="12"/>
                  </a:lnTo>
                  <a:lnTo>
                    <a:pt x="188" y="16"/>
                  </a:lnTo>
                  <a:lnTo>
                    <a:pt x="192" y="16"/>
                  </a:lnTo>
                  <a:lnTo>
                    <a:pt x="194" y="16"/>
                  </a:lnTo>
                  <a:lnTo>
                    <a:pt x="196" y="20"/>
                  </a:lnTo>
                  <a:lnTo>
                    <a:pt x="198" y="22"/>
                  </a:lnTo>
                  <a:lnTo>
                    <a:pt x="202" y="26"/>
                  </a:lnTo>
                  <a:lnTo>
                    <a:pt x="204" y="32"/>
                  </a:lnTo>
                  <a:lnTo>
                    <a:pt x="208" y="34"/>
                  </a:lnTo>
                  <a:lnTo>
                    <a:pt x="210" y="34"/>
                  </a:lnTo>
                  <a:lnTo>
                    <a:pt x="214" y="36"/>
                  </a:lnTo>
                  <a:lnTo>
                    <a:pt x="216" y="38"/>
                  </a:lnTo>
                  <a:lnTo>
                    <a:pt x="218" y="38"/>
                  </a:lnTo>
                  <a:lnTo>
                    <a:pt x="220" y="36"/>
                  </a:lnTo>
                  <a:lnTo>
                    <a:pt x="222" y="34"/>
                  </a:lnTo>
                  <a:lnTo>
                    <a:pt x="226" y="34"/>
                  </a:lnTo>
                  <a:lnTo>
                    <a:pt x="230" y="32"/>
                  </a:lnTo>
                  <a:lnTo>
                    <a:pt x="232" y="34"/>
                  </a:lnTo>
                  <a:lnTo>
                    <a:pt x="236" y="36"/>
                  </a:lnTo>
                  <a:lnTo>
                    <a:pt x="238" y="38"/>
                  </a:lnTo>
                  <a:lnTo>
                    <a:pt x="244" y="38"/>
                  </a:lnTo>
                  <a:lnTo>
                    <a:pt x="244" y="40"/>
                  </a:lnTo>
                  <a:lnTo>
                    <a:pt x="248" y="38"/>
                  </a:lnTo>
                  <a:close/>
                </a:path>
              </a:pathLst>
            </a:custGeom>
            <a:solidFill>
              <a:srgbClr val="B2B2B2"/>
            </a:solidFill>
            <a:ln w="9525">
              <a:solidFill>
                <a:schemeClr val="bg1"/>
              </a:solidFill>
              <a:round/>
              <a:headEnd/>
              <a:tailEnd/>
            </a:ln>
          </p:spPr>
          <p:txBody>
            <a:bodyPr/>
            <a:lstStyle/>
            <a:p>
              <a:endParaRPr lang="de-DE"/>
            </a:p>
          </p:txBody>
        </p:sp>
        <p:sp>
          <p:nvSpPr>
            <p:cNvPr id="16" name="Freeform 18"/>
            <p:cNvSpPr>
              <a:spLocks/>
            </p:cNvSpPr>
            <p:nvPr/>
          </p:nvSpPr>
          <p:spPr bwMode="gray">
            <a:xfrm>
              <a:off x="4613275" y="4227513"/>
              <a:ext cx="236537" cy="261937"/>
            </a:xfrm>
            <a:custGeom>
              <a:avLst/>
              <a:gdLst>
                <a:gd name="T0" fmla="*/ 552 w 142"/>
                <a:gd name="T1" fmla="*/ 75 h 168"/>
                <a:gd name="T2" fmla="*/ 526 w 142"/>
                <a:gd name="T3" fmla="*/ 136 h 168"/>
                <a:gd name="T4" fmla="*/ 479 w 142"/>
                <a:gd name="T5" fmla="*/ 145 h 168"/>
                <a:gd name="T6" fmla="*/ 504 w 142"/>
                <a:gd name="T7" fmla="*/ 165 h 168"/>
                <a:gd name="T8" fmla="*/ 526 w 142"/>
                <a:gd name="T9" fmla="*/ 177 h 168"/>
                <a:gd name="T10" fmla="*/ 504 w 142"/>
                <a:gd name="T11" fmla="*/ 219 h 168"/>
                <a:gd name="T12" fmla="*/ 475 w 142"/>
                <a:gd name="T13" fmla="*/ 257 h 168"/>
                <a:gd name="T14" fmla="*/ 402 w 142"/>
                <a:gd name="T15" fmla="*/ 257 h 168"/>
                <a:gd name="T16" fmla="*/ 366 w 142"/>
                <a:gd name="T17" fmla="*/ 272 h 168"/>
                <a:gd name="T18" fmla="*/ 389 w 142"/>
                <a:gd name="T19" fmla="*/ 302 h 168"/>
                <a:gd name="T20" fmla="*/ 402 w 142"/>
                <a:gd name="T21" fmla="*/ 336 h 168"/>
                <a:gd name="T22" fmla="*/ 380 w 142"/>
                <a:gd name="T23" fmla="*/ 370 h 168"/>
                <a:gd name="T24" fmla="*/ 380 w 142"/>
                <a:gd name="T25" fmla="*/ 391 h 168"/>
                <a:gd name="T26" fmla="*/ 357 w 142"/>
                <a:gd name="T27" fmla="*/ 407 h 168"/>
                <a:gd name="T28" fmla="*/ 380 w 142"/>
                <a:gd name="T29" fmla="*/ 422 h 168"/>
                <a:gd name="T30" fmla="*/ 325 w 142"/>
                <a:gd name="T31" fmla="*/ 450 h 168"/>
                <a:gd name="T32" fmla="*/ 333 w 142"/>
                <a:gd name="T33" fmla="*/ 420 h 168"/>
                <a:gd name="T34" fmla="*/ 293 w 142"/>
                <a:gd name="T35" fmla="*/ 358 h 168"/>
                <a:gd name="T36" fmla="*/ 242 w 142"/>
                <a:gd name="T37" fmla="*/ 336 h 168"/>
                <a:gd name="T38" fmla="*/ 211 w 142"/>
                <a:gd name="T39" fmla="*/ 343 h 168"/>
                <a:gd name="T40" fmla="*/ 169 w 142"/>
                <a:gd name="T41" fmla="*/ 336 h 168"/>
                <a:gd name="T42" fmla="*/ 134 w 142"/>
                <a:gd name="T43" fmla="*/ 336 h 168"/>
                <a:gd name="T44" fmla="*/ 100 w 142"/>
                <a:gd name="T45" fmla="*/ 348 h 168"/>
                <a:gd name="T46" fmla="*/ 39 w 142"/>
                <a:gd name="T47" fmla="*/ 336 h 168"/>
                <a:gd name="T48" fmla="*/ 0 w 142"/>
                <a:gd name="T49" fmla="*/ 311 h 168"/>
                <a:gd name="T50" fmla="*/ 108 w 142"/>
                <a:gd name="T51" fmla="*/ 226 h 168"/>
                <a:gd name="T52" fmla="*/ 169 w 142"/>
                <a:gd name="T53" fmla="*/ 115 h 168"/>
                <a:gd name="T54" fmla="*/ 227 w 142"/>
                <a:gd name="T55" fmla="*/ 98 h 168"/>
                <a:gd name="T56" fmla="*/ 256 w 142"/>
                <a:gd name="T57" fmla="*/ 136 h 168"/>
                <a:gd name="T58" fmla="*/ 227 w 142"/>
                <a:gd name="T59" fmla="*/ 145 h 168"/>
                <a:gd name="T60" fmla="*/ 217 w 142"/>
                <a:gd name="T61" fmla="*/ 193 h 168"/>
                <a:gd name="T62" fmla="*/ 310 w 142"/>
                <a:gd name="T63" fmla="*/ 193 h 168"/>
                <a:gd name="T64" fmla="*/ 341 w 142"/>
                <a:gd name="T65" fmla="*/ 150 h 168"/>
                <a:gd name="T66" fmla="*/ 303 w 142"/>
                <a:gd name="T67" fmla="*/ 139 h 168"/>
                <a:gd name="T68" fmla="*/ 318 w 142"/>
                <a:gd name="T69" fmla="*/ 115 h 168"/>
                <a:gd name="T70" fmla="*/ 272 w 142"/>
                <a:gd name="T71" fmla="*/ 107 h 168"/>
                <a:gd name="T72" fmla="*/ 272 w 142"/>
                <a:gd name="T73" fmla="*/ 72 h 168"/>
                <a:gd name="T74" fmla="*/ 280 w 142"/>
                <a:gd name="T75" fmla="*/ 44 h 168"/>
                <a:gd name="T76" fmla="*/ 366 w 142"/>
                <a:gd name="T77" fmla="*/ 11 h 168"/>
                <a:gd name="T78" fmla="*/ 479 w 142"/>
                <a:gd name="T79" fmla="*/ 0 h 168"/>
                <a:gd name="T80" fmla="*/ 520 w 142"/>
                <a:gd name="T81" fmla="*/ 26 h 168"/>
                <a:gd name="T82" fmla="*/ 542 w 142"/>
                <a:gd name="T83" fmla="*/ 44 h 16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2"/>
                <a:gd name="T127" fmla="*/ 0 h 168"/>
                <a:gd name="T128" fmla="*/ 142 w 142"/>
                <a:gd name="T129" fmla="*/ 168 h 16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2" h="168">
                  <a:moveTo>
                    <a:pt x="140" y="16"/>
                  </a:moveTo>
                  <a:lnTo>
                    <a:pt x="142" y="28"/>
                  </a:lnTo>
                  <a:lnTo>
                    <a:pt x="136" y="38"/>
                  </a:lnTo>
                  <a:lnTo>
                    <a:pt x="136" y="50"/>
                  </a:lnTo>
                  <a:lnTo>
                    <a:pt x="126" y="48"/>
                  </a:lnTo>
                  <a:lnTo>
                    <a:pt x="124" y="54"/>
                  </a:lnTo>
                  <a:lnTo>
                    <a:pt x="122" y="60"/>
                  </a:lnTo>
                  <a:lnTo>
                    <a:pt x="130" y="62"/>
                  </a:lnTo>
                  <a:lnTo>
                    <a:pt x="134" y="62"/>
                  </a:lnTo>
                  <a:lnTo>
                    <a:pt x="136" y="66"/>
                  </a:lnTo>
                  <a:lnTo>
                    <a:pt x="136" y="76"/>
                  </a:lnTo>
                  <a:lnTo>
                    <a:pt x="130" y="82"/>
                  </a:lnTo>
                  <a:lnTo>
                    <a:pt x="128" y="92"/>
                  </a:lnTo>
                  <a:lnTo>
                    <a:pt x="122" y="96"/>
                  </a:lnTo>
                  <a:lnTo>
                    <a:pt x="110" y="100"/>
                  </a:lnTo>
                  <a:lnTo>
                    <a:pt x="104" y="96"/>
                  </a:lnTo>
                  <a:lnTo>
                    <a:pt x="100" y="98"/>
                  </a:lnTo>
                  <a:lnTo>
                    <a:pt x="94" y="102"/>
                  </a:lnTo>
                  <a:lnTo>
                    <a:pt x="94" y="106"/>
                  </a:lnTo>
                  <a:lnTo>
                    <a:pt x="100" y="112"/>
                  </a:lnTo>
                  <a:lnTo>
                    <a:pt x="102" y="118"/>
                  </a:lnTo>
                  <a:lnTo>
                    <a:pt x="104" y="126"/>
                  </a:lnTo>
                  <a:lnTo>
                    <a:pt x="102" y="130"/>
                  </a:lnTo>
                  <a:lnTo>
                    <a:pt x="98" y="138"/>
                  </a:lnTo>
                  <a:lnTo>
                    <a:pt x="102" y="142"/>
                  </a:lnTo>
                  <a:lnTo>
                    <a:pt x="98" y="146"/>
                  </a:lnTo>
                  <a:lnTo>
                    <a:pt x="94" y="148"/>
                  </a:lnTo>
                  <a:lnTo>
                    <a:pt x="92" y="152"/>
                  </a:lnTo>
                  <a:lnTo>
                    <a:pt x="96" y="152"/>
                  </a:lnTo>
                  <a:lnTo>
                    <a:pt x="98" y="158"/>
                  </a:lnTo>
                  <a:lnTo>
                    <a:pt x="96" y="166"/>
                  </a:lnTo>
                  <a:lnTo>
                    <a:pt x="84" y="168"/>
                  </a:lnTo>
                  <a:lnTo>
                    <a:pt x="84" y="158"/>
                  </a:lnTo>
                  <a:lnTo>
                    <a:pt x="86" y="156"/>
                  </a:lnTo>
                  <a:lnTo>
                    <a:pt x="88" y="144"/>
                  </a:lnTo>
                  <a:lnTo>
                    <a:pt x="76" y="134"/>
                  </a:lnTo>
                  <a:lnTo>
                    <a:pt x="66" y="136"/>
                  </a:lnTo>
                  <a:lnTo>
                    <a:pt x="62" y="126"/>
                  </a:lnTo>
                  <a:lnTo>
                    <a:pt x="58" y="124"/>
                  </a:lnTo>
                  <a:lnTo>
                    <a:pt x="54" y="128"/>
                  </a:lnTo>
                  <a:lnTo>
                    <a:pt x="50" y="120"/>
                  </a:lnTo>
                  <a:lnTo>
                    <a:pt x="44" y="126"/>
                  </a:lnTo>
                  <a:lnTo>
                    <a:pt x="40" y="126"/>
                  </a:lnTo>
                  <a:lnTo>
                    <a:pt x="34" y="126"/>
                  </a:lnTo>
                  <a:lnTo>
                    <a:pt x="34" y="130"/>
                  </a:lnTo>
                  <a:lnTo>
                    <a:pt x="26" y="130"/>
                  </a:lnTo>
                  <a:lnTo>
                    <a:pt x="18" y="130"/>
                  </a:lnTo>
                  <a:lnTo>
                    <a:pt x="10" y="126"/>
                  </a:lnTo>
                  <a:lnTo>
                    <a:pt x="8" y="122"/>
                  </a:lnTo>
                  <a:lnTo>
                    <a:pt x="0" y="116"/>
                  </a:lnTo>
                  <a:lnTo>
                    <a:pt x="14" y="102"/>
                  </a:lnTo>
                  <a:lnTo>
                    <a:pt x="28" y="84"/>
                  </a:lnTo>
                  <a:lnTo>
                    <a:pt x="34" y="74"/>
                  </a:lnTo>
                  <a:lnTo>
                    <a:pt x="44" y="42"/>
                  </a:lnTo>
                  <a:lnTo>
                    <a:pt x="46" y="38"/>
                  </a:lnTo>
                  <a:lnTo>
                    <a:pt x="58" y="36"/>
                  </a:lnTo>
                  <a:lnTo>
                    <a:pt x="64" y="42"/>
                  </a:lnTo>
                  <a:lnTo>
                    <a:pt x="66" y="50"/>
                  </a:lnTo>
                  <a:lnTo>
                    <a:pt x="62" y="56"/>
                  </a:lnTo>
                  <a:lnTo>
                    <a:pt x="58" y="54"/>
                  </a:lnTo>
                  <a:lnTo>
                    <a:pt x="58" y="68"/>
                  </a:lnTo>
                  <a:lnTo>
                    <a:pt x="56" y="72"/>
                  </a:lnTo>
                  <a:lnTo>
                    <a:pt x="76" y="78"/>
                  </a:lnTo>
                  <a:lnTo>
                    <a:pt x="80" y="72"/>
                  </a:lnTo>
                  <a:lnTo>
                    <a:pt x="86" y="68"/>
                  </a:lnTo>
                  <a:lnTo>
                    <a:pt x="88" y="56"/>
                  </a:lnTo>
                  <a:lnTo>
                    <a:pt x="80" y="56"/>
                  </a:lnTo>
                  <a:lnTo>
                    <a:pt x="78" y="52"/>
                  </a:lnTo>
                  <a:lnTo>
                    <a:pt x="78" y="46"/>
                  </a:lnTo>
                  <a:lnTo>
                    <a:pt x="82" y="42"/>
                  </a:lnTo>
                  <a:lnTo>
                    <a:pt x="80" y="42"/>
                  </a:lnTo>
                  <a:lnTo>
                    <a:pt x="70" y="40"/>
                  </a:lnTo>
                  <a:lnTo>
                    <a:pt x="72" y="30"/>
                  </a:lnTo>
                  <a:lnTo>
                    <a:pt x="70" y="26"/>
                  </a:lnTo>
                  <a:lnTo>
                    <a:pt x="70" y="24"/>
                  </a:lnTo>
                  <a:lnTo>
                    <a:pt x="72" y="16"/>
                  </a:lnTo>
                  <a:lnTo>
                    <a:pt x="82" y="12"/>
                  </a:lnTo>
                  <a:lnTo>
                    <a:pt x="94" y="4"/>
                  </a:lnTo>
                  <a:lnTo>
                    <a:pt x="106" y="6"/>
                  </a:lnTo>
                  <a:lnTo>
                    <a:pt x="124" y="0"/>
                  </a:lnTo>
                  <a:lnTo>
                    <a:pt x="128" y="8"/>
                  </a:lnTo>
                  <a:lnTo>
                    <a:pt x="134" y="10"/>
                  </a:lnTo>
                  <a:lnTo>
                    <a:pt x="136" y="16"/>
                  </a:lnTo>
                  <a:lnTo>
                    <a:pt x="140" y="16"/>
                  </a:lnTo>
                  <a:close/>
                </a:path>
              </a:pathLst>
            </a:custGeom>
            <a:solidFill>
              <a:srgbClr val="B2B2B2"/>
            </a:solidFill>
            <a:ln w="9525">
              <a:solidFill>
                <a:schemeClr val="bg1"/>
              </a:solidFill>
              <a:round/>
              <a:headEnd/>
              <a:tailEnd/>
            </a:ln>
          </p:spPr>
          <p:txBody>
            <a:bodyPr/>
            <a:lstStyle/>
            <a:p>
              <a:endParaRPr lang="de-DE"/>
            </a:p>
          </p:txBody>
        </p:sp>
        <p:sp>
          <p:nvSpPr>
            <p:cNvPr id="17" name="Freeform 19"/>
            <p:cNvSpPr>
              <a:spLocks/>
            </p:cNvSpPr>
            <p:nvPr/>
          </p:nvSpPr>
          <p:spPr bwMode="gray">
            <a:xfrm>
              <a:off x="4549775" y="4414838"/>
              <a:ext cx="244475" cy="190500"/>
            </a:xfrm>
            <a:custGeom>
              <a:avLst/>
              <a:gdLst>
                <a:gd name="T0" fmla="*/ 74 w 146"/>
                <a:gd name="T1" fmla="*/ 33 h 122"/>
                <a:gd name="T2" fmla="*/ 145 w 146"/>
                <a:gd name="T3" fmla="*/ 33 h 122"/>
                <a:gd name="T4" fmla="*/ 192 w 146"/>
                <a:gd name="T5" fmla="*/ 15 h 122"/>
                <a:gd name="T6" fmla="*/ 258 w 146"/>
                <a:gd name="T7" fmla="*/ 28 h 122"/>
                <a:gd name="T8" fmla="*/ 291 w 146"/>
                <a:gd name="T9" fmla="*/ 15 h 122"/>
                <a:gd name="T10" fmla="*/ 329 w 146"/>
                <a:gd name="T11" fmla="*/ 15 h 122"/>
                <a:gd name="T12" fmla="*/ 368 w 146"/>
                <a:gd name="T13" fmla="*/ 21 h 122"/>
                <a:gd name="T14" fmla="*/ 401 w 146"/>
                <a:gd name="T15" fmla="*/ 15 h 122"/>
                <a:gd name="T16" fmla="*/ 456 w 146"/>
                <a:gd name="T17" fmla="*/ 39 h 122"/>
                <a:gd name="T18" fmla="*/ 497 w 146"/>
                <a:gd name="T19" fmla="*/ 98 h 122"/>
                <a:gd name="T20" fmla="*/ 489 w 146"/>
                <a:gd name="T21" fmla="*/ 130 h 122"/>
                <a:gd name="T22" fmla="*/ 561 w 146"/>
                <a:gd name="T23" fmla="*/ 137 h 122"/>
                <a:gd name="T24" fmla="*/ 585 w 146"/>
                <a:gd name="T25" fmla="*/ 201 h 122"/>
                <a:gd name="T26" fmla="*/ 537 w 146"/>
                <a:gd name="T27" fmla="*/ 222 h 122"/>
                <a:gd name="T28" fmla="*/ 513 w 146"/>
                <a:gd name="T29" fmla="*/ 238 h 122"/>
                <a:gd name="T30" fmla="*/ 497 w 146"/>
                <a:gd name="T31" fmla="*/ 288 h 122"/>
                <a:gd name="T32" fmla="*/ 505 w 146"/>
                <a:gd name="T33" fmla="*/ 326 h 122"/>
                <a:gd name="T34" fmla="*/ 456 w 146"/>
                <a:gd name="T35" fmla="*/ 330 h 122"/>
                <a:gd name="T36" fmla="*/ 416 w 146"/>
                <a:gd name="T37" fmla="*/ 299 h 122"/>
                <a:gd name="T38" fmla="*/ 359 w 146"/>
                <a:gd name="T39" fmla="*/ 281 h 122"/>
                <a:gd name="T40" fmla="*/ 353 w 146"/>
                <a:gd name="T41" fmla="*/ 255 h 122"/>
                <a:gd name="T42" fmla="*/ 343 w 146"/>
                <a:gd name="T43" fmla="*/ 234 h 122"/>
                <a:gd name="T44" fmla="*/ 294 w 146"/>
                <a:gd name="T45" fmla="*/ 255 h 122"/>
                <a:gd name="T46" fmla="*/ 248 w 146"/>
                <a:gd name="T47" fmla="*/ 255 h 122"/>
                <a:gd name="T48" fmla="*/ 248 w 146"/>
                <a:gd name="T49" fmla="*/ 227 h 122"/>
                <a:gd name="T50" fmla="*/ 232 w 146"/>
                <a:gd name="T51" fmla="*/ 194 h 122"/>
                <a:gd name="T52" fmla="*/ 175 w 146"/>
                <a:gd name="T53" fmla="*/ 194 h 122"/>
                <a:gd name="T54" fmla="*/ 126 w 146"/>
                <a:gd name="T55" fmla="*/ 168 h 122"/>
                <a:gd name="T56" fmla="*/ 106 w 146"/>
                <a:gd name="T57" fmla="*/ 130 h 122"/>
                <a:gd name="T58" fmla="*/ 63 w 146"/>
                <a:gd name="T59" fmla="*/ 130 h 122"/>
                <a:gd name="T60" fmla="*/ 32 w 146"/>
                <a:gd name="T61" fmla="*/ 125 h 122"/>
                <a:gd name="T62" fmla="*/ 0 w 146"/>
                <a:gd name="T63" fmla="*/ 72 h 1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6"/>
                <a:gd name="T97" fmla="*/ 0 h 122"/>
                <a:gd name="T98" fmla="*/ 146 w 146"/>
                <a:gd name="T99" fmla="*/ 122 h 1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6" h="122">
                  <a:moveTo>
                    <a:pt x="0" y="26"/>
                  </a:moveTo>
                  <a:lnTo>
                    <a:pt x="18" y="12"/>
                  </a:lnTo>
                  <a:lnTo>
                    <a:pt x="26" y="8"/>
                  </a:lnTo>
                  <a:lnTo>
                    <a:pt x="36" y="12"/>
                  </a:lnTo>
                  <a:lnTo>
                    <a:pt x="44" y="12"/>
                  </a:lnTo>
                  <a:lnTo>
                    <a:pt x="48" y="6"/>
                  </a:lnTo>
                  <a:lnTo>
                    <a:pt x="56" y="10"/>
                  </a:lnTo>
                  <a:lnTo>
                    <a:pt x="64" y="10"/>
                  </a:lnTo>
                  <a:lnTo>
                    <a:pt x="72" y="10"/>
                  </a:lnTo>
                  <a:lnTo>
                    <a:pt x="72" y="6"/>
                  </a:lnTo>
                  <a:lnTo>
                    <a:pt x="78" y="6"/>
                  </a:lnTo>
                  <a:lnTo>
                    <a:pt x="82" y="6"/>
                  </a:lnTo>
                  <a:lnTo>
                    <a:pt x="88" y="0"/>
                  </a:lnTo>
                  <a:lnTo>
                    <a:pt x="92" y="8"/>
                  </a:lnTo>
                  <a:lnTo>
                    <a:pt x="96" y="4"/>
                  </a:lnTo>
                  <a:lnTo>
                    <a:pt x="100" y="6"/>
                  </a:lnTo>
                  <a:lnTo>
                    <a:pt x="104" y="16"/>
                  </a:lnTo>
                  <a:lnTo>
                    <a:pt x="114" y="14"/>
                  </a:lnTo>
                  <a:lnTo>
                    <a:pt x="126" y="24"/>
                  </a:lnTo>
                  <a:lnTo>
                    <a:pt x="124" y="36"/>
                  </a:lnTo>
                  <a:lnTo>
                    <a:pt x="122" y="38"/>
                  </a:lnTo>
                  <a:lnTo>
                    <a:pt x="122" y="48"/>
                  </a:lnTo>
                  <a:lnTo>
                    <a:pt x="134" y="46"/>
                  </a:lnTo>
                  <a:lnTo>
                    <a:pt x="140" y="50"/>
                  </a:lnTo>
                  <a:lnTo>
                    <a:pt x="144" y="62"/>
                  </a:lnTo>
                  <a:lnTo>
                    <a:pt x="146" y="74"/>
                  </a:lnTo>
                  <a:lnTo>
                    <a:pt x="138" y="84"/>
                  </a:lnTo>
                  <a:lnTo>
                    <a:pt x="134" y="82"/>
                  </a:lnTo>
                  <a:lnTo>
                    <a:pt x="132" y="84"/>
                  </a:lnTo>
                  <a:lnTo>
                    <a:pt x="128" y="88"/>
                  </a:lnTo>
                  <a:lnTo>
                    <a:pt x="124" y="96"/>
                  </a:lnTo>
                  <a:lnTo>
                    <a:pt x="124" y="106"/>
                  </a:lnTo>
                  <a:lnTo>
                    <a:pt x="130" y="110"/>
                  </a:lnTo>
                  <a:lnTo>
                    <a:pt x="126" y="120"/>
                  </a:lnTo>
                  <a:lnTo>
                    <a:pt x="126" y="118"/>
                  </a:lnTo>
                  <a:lnTo>
                    <a:pt x="114" y="122"/>
                  </a:lnTo>
                  <a:lnTo>
                    <a:pt x="112" y="116"/>
                  </a:lnTo>
                  <a:lnTo>
                    <a:pt x="104" y="110"/>
                  </a:lnTo>
                  <a:lnTo>
                    <a:pt x="100" y="106"/>
                  </a:lnTo>
                  <a:lnTo>
                    <a:pt x="90" y="104"/>
                  </a:lnTo>
                  <a:lnTo>
                    <a:pt x="90" y="98"/>
                  </a:lnTo>
                  <a:lnTo>
                    <a:pt x="88" y="94"/>
                  </a:lnTo>
                  <a:lnTo>
                    <a:pt x="90" y="84"/>
                  </a:lnTo>
                  <a:lnTo>
                    <a:pt x="86" y="86"/>
                  </a:lnTo>
                  <a:lnTo>
                    <a:pt x="82" y="94"/>
                  </a:lnTo>
                  <a:lnTo>
                    <a:pt x="74" y="94"/>
                  </a:lnTo>
                  <a:lnTo>
                    <a:pt x="68" y="96"/>
                  </a:lnTo>
                  <a:lnTo>
                    <a:pt x="62" y="94"/>
                  </a:lnTo>
                  <a:lnTo>
                    <a:pt x="64" y="88"/>
                  </a:lnTo>
                  <a:lnTo>
                    <a:pt x="62" y="84"/>
                  </a:lnTo>
                  <a:lnTo>
                    <a:pt x="64" y="76"/>
                  </a:lnTo>
                  <a:lnTo>
                    <a:pt x="58" y="72"/>
                  </a:lnTo>
                  <a:lnTo>
                    <a:pt x="48" y="70"/>
                  </a:lnTo>
                  <a:lnTo>
                    <a:pt x="44" y="72"/>
                  </a:lnTo>
                  <a:lnTo>
                    <a:pt x="42" y="62"/>
                  </a:lnTo>
                  <a:lnTo>
                    <a:pt x="32" y="62"/>
                  </a:lnTo>
                  <a:lnTo>
                    <a:pt x="30" y="60"/>
                  </a:lnTo>
                  <a:lnTo>
                    <a:pt x="26" y="48"/>
                  </a:lnTo>
                  <a:lnTo>
                    <a:pt x="24" y="42"/>
                  </a:lnTo>
                  <a:lnTo>
                    <a:pt x="16" y="48"/>
                  </a:lnTo>
                  <a:lnTo>
                    <a:pt x="14" y="50"/>
                  </a:lnTo>
                  <a:lnTo>
                    <a:pt x="8" y="46"/>
                  </a:lnTo>
                  <a:lnTo>
                    <a:pt x="4" y="38"/>
                  </a:lnTo>
                  <a:lnTo>
                    <a:pt x="0" y="26"/>
                  </a:lnTo>
                  <a:close/>
                </a:path>
              </a:pathLst>
            </a:custGeom>
            <a:solidFill>
              <a:srgbClr val="B2B2B2"/>
            </a:solidFill>
            <a:ln w="9525">
              <a:solidFill>
                <a:schemeClr val="bg1"/>
              </a:solidFill>
              <a:round/>
              <a:headEnd/>
              <a:tailEnd/>
            </a:ln>
          </p:spPr>
          <p:txBody>
            <a:bodyPr/>
            <a:lstStyle/>
            <a:p>
              <a:endParaRPr lang="de-DE"/>
            </a:p>
          </p:txBody>
        </p:sp>
        <p:sp>
          <p:nvSpPr>
            <p:cNvPr id="18" name="Freeform 20"/>
            <p:cNvSpPr>
              <a:spLocks/>
            </p:cNvSpPr>
            <p:nvPr/>
          </p:nvSpPr>
          <p:spPr bwMode="gray">
            <a:xfrm>
              <a:off x="5724525" y="3914775"/>
              <a:ext cx="368300" cy="266700"/>
            </a:xfrm>
            <a:custGeom>
              <a:avLst/>
              <a:gdLst>
                <a:gd name="T0" fmla="*/ 260 w 222"/>
                <a:gd name="T1" fmla="*/ 342 h 172"/>
                <a:gd name="T2" fmla="*/ 265 w 222"/>
                <a:gd name="T3" fmla="*/ 305 h 172"/>
                <a:gd name="T4" fmla="*/ 278 w 222"/>
                <a:gd name="T5" fmla="*/ 271 h 172"/>
                <a:gd name="T6" fmla="*/ 245 w 222"/>
                <a:gd name="T7" fmla="*/ 258 h 172"/>
                <a:gd name="T8" fmla="*/ 204 w 222"/>
                <a:gd name="T9" fmla="*/ 247 h 172"/>
                <a:gd name="T10" fmla="*/ 156 w 222"/>
                <a:gd name="T11" fmla="*/ 242 h 172"/>
                <a:gd name="T12" fmla="*/ 87 w 222"/>
                <a:gd name="T13" fmla="*/ 221 h 172"/>
                <a:gd name="T14" fmla="*/ 62 w 222"/>
                <a:gd name="T15" fmla="*/ 206 h 172"/>
                <a:gd name="T16" fmla="*/ 25 w 222"/>
                <a:gd name="T17" fmla="*/ 210 h 172"/>
                <a:gd name="T18" fmla="*/ 10 w 222"/>
                <a:gd name="T19" fmla="*/ 141 h 172"/>
                <a:gd name="T20" fmla="*/ 0 w 222"/>
                <a:gd name="T21" fmla="*/ 63 h 172"/>
                <a:gd name="T22" fmla="*/ 57 w 222"/>
                <a:gd name="T23" fmla="*/ 36 h 172"/>
                <a:gd name="T24" fmla="*/ 172 w 222"/>
                <a:gd name="T25" fmla="*/ 0 h 172"/>
                <a:gd name="T26" fmla="*/ 265 w 222"/>
                <a:gd name="T27" fmla="*/ 11 h 172"/>
                <a:gd name="T28" fmla="*/ 308 w 222"/>
                <a:gd name="T29" fmla="*/ 15 h 172"/>
                <a:gd name="T30" fmla="*/ 339 w 222"/>
                <a:gd name="T31" fmla="*/ 11 h 172"/>
                <a:gd name="T32" fmla="*/ 411 w 222"/>
                <a:gd name="T33" fmla="*/ 15 h 172"/>
                <a:gd name="T34" fmla="*/ 479 w 222"/>
                <a:gd name="T35" fmla="*/ 31 h 172"/>
                <a:gd name="T36" fmla="*/ 542 w 222"/>
                <a:gd name="T37" fmla="*/ 26 h 172"/>
                <a:gd name="T38" fmla="*/ 601 w 222"/>
                <a:gd name="T39" fmla="*/ 0 h 172"/>
                <a:gd name="T40" fmla="*/ 647 w 222"/>
                <a:gd name="T41" fmla="*/ 47 h 172"/>
                <a:gd name="T42" fmla="*/ 733 w 222"/>
                <a:gd name="T43" fmla="*/ 74 h 172"/>
                <a:gd name="T44" fmla="*/ 796 w 222"/>
                <a:gd name="T45" fmla="*/ 117 h 172"/>
                <a:gd name="T46" fmla="*/ 851 w 222"/>
                <a:gd name="T47" fmla="*/ 137 h 172"/>
                <a:gd name="T48" fmla="*/ 843 w 222"/>
                <a:gd name="T49" fmla="*/ 175 h 172"/>
                <a:gd name="T50" fmla="*/ 851 w 222"/>
                <a:gd name="T51" fmla="*/ 198 h 172"/>
                <a:gd name="T52" fmla="*/ 866 w 222"/>
                <a:gd name="T53" fmla="*/ 210 h 172"/>
                <a:gd name="T54" fmla="*/ 851 w 222"/>
                <a:gd name="T55" fmla="*/ 236 h 172"/>
                <a:gd name="T56" fmla="*/ 828 w 222"/>
                <a:gd name="T57" fmla="*/ 230 h 172"/>
                <a:gd name="T58" fmla="*/ 796 w 222"/>
                <a:gd name="T59" fmla="*/ 247 h 172"/>
                <a:gd name="T60" fmla="*/ 740 w 222"/>
                <a:gd name="T61" fmla="*/ 261 h 172"/>
                <a:gd name="T62" fmla="*/ 719 w 222"/>
                <a:gd name="T63" fmla="*/ 295 h 172"/>
                <a:gd name="T64" fmla="*/ 719 w 222"/>
                <a:gd name="T65" fmla="*/ 331 h 172"/>
                <a:gd name="T66" fmla="*/ 694 w 222"/>
                <a:gd name="T67" fmla="*/ 362 h 172"/>
                <a:gd name="T68" fmla="*/ 719 w 222"/>
                <a:gd name="T69" fmla="*/ 372 h 172"/>
                <a:gd name="T70" fmla="*/ 703 w 222"/>
                <a:gd name="T71" fmla="*/ 405 h 172"/>
                <a:gd name="T72" fmla="*/ 687 w 222"/>
                <a:gd name="T73" fmla="*/ 382 h 172"/>
                <a:gd name="T74" fmla="*/ 662 w 222"/>
                <a:gd name="T75" fmla="*/ 389 h 172"/>
                <a:gd name="T76" fmla="*/ 613 w 222"/>
                <a:gd name="T77" fmla="*/ 405 h 172"/>
                <a:gd name="T78" fmla="*/ 573 w 222"/>
                <a:gd name="T79" fmla="*/ 409 h 172"/>
                <a:gd name="T80" fmla="*/ 566 w 222"/>
                <a:gd name="T81" fmla="*/ 436 h 172"/>
                <a:gd name="T82" fmla="*/ 512 w 222"/>
                <a:gd name="T83" fmla="*/ 450 h 172"/>
                <a:gd name="T84" fmla="*/ 479 w 222"/>
                <a:gd name="T85" fmla="*/ 436 h 172"/>
                <a:gd name="T86" fmla="*/ 426 w 222"/>
                <a:gd name="T87" fmla="*/ 447 h 172"/>
                <a:gd name="T88" fmla="*/ 387 w 222"/>
                <a:gd name="T89" fmla="*/ 438 h 172"/>
                <a:gd name="T90" fmla="*/ 369 w 222"/>
                <a:gd name="T91" fmla="*/ 416 h 172"/>
                <a:gd name="T92" fmla="*/ 308 w 222"/>
                <a:gd name="T93" fmla="*/ 358 h 1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22"/>
                <a:gd name="T142" fmla="*/ 0 h 172"/>
                <a:gd name="T143" fmla="*/ 222 w 222"/>
                <a:gd name="T144" fmla="*/ 172 h 17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22" h="172">
                  <a:moveTo>
                    <a:pt x="66" y="136"/>
                  </a:moveTo>
                  <a:lnTo>
                    <a:pt x="66" y="134"/>
                  </a:lnTo>
                  <a:lnTo>
                    <a:pt x="66" y="130"/>
                  </a:lnTo>
                  <a:lnTo>
                    <a:pt x="66" y="126"/>
                  </a:lnTo>
                  <a:lnTo>
                    <a:pt x="66" y="120"/>
                  </a:lnTo>
                  <a:lnTo>
                    <a:pt x="68" y="116"/>
                  </a:lnTo>
                  <a:lnTo>
                    <a:pt x="72" y="112"/>
                  </a:lnTo>
                  <a:lnTo>
                    <a:pt x="70" y="108"/>
                  </a:lnTo>
                  <a:lnTo>
                    <a:pt x="70" y="104"/>
                  </a:lnTo>
                  <a:lnTo>
                    <a:pt x="68" y="102"/>
                  </a:lnTo>
                  <a:lnTo>
                    <a:pt x="64" y="100"/>
                  </a:lnTo>
                  <a:lnTo>
                    <a:pt x="62" y="98"/>
                  </a:lnTo>
                  <a:lnTo>
                    <a:pt x="60" y="94"/>
                  </a:lnTo>
                  <a:lnTo>
                    <a:pt x="58" y="94"/>
                  </a:lnTo>
                  <a:lnTo>
                    <a:pt x="52" y="94"/>
                  </a:lnTo>
                  <a:lnTo>
                    <a:pt x="44" y="94"/>
                  </a:lnTo>
                  <a:lnTo>
                    <a:pt x="40" y="96"/>
                  </a:lnTo>
                  <a:lnTo>
                    <a:pt x="40" y="92"/>
                  </a:lnTo>
                  <a:lnTo>
                    <a:pt x="30" y="90"/>
                  </a:lnTo>
                  <a:lnTo>
                    <a:pt x="26" y="88"/>
                  </a:lnTo>
                  <a:lnTo>
                    <a:pt x="22" y="84"/>
                  </a:lnTo>
                  <a:lnTo>
                    <a:pt x="18" y="84"/>
                  </a:lnTo>
                  <a:lnTo>
                    <a:pt x="16" y="82"/>
                  </a:lnTo>
                  <a:lnTo>
                    <a:pt x="16" y="78"/>
                  </a:lnTo>
                  <a:lnTo>
                    <a:pt x="14" y="80"/>
                  </a:lnTo>
                  <a:lnTo>
                    <a:pt x="8" y="82"/>
                  </a:lnTo>
                  <a:lnTo>
                    <a:pt x="6" y="80"/>
                  </a:lnTo>
                  <a:lnTo>
                    <a:pt x="10" y="80"/>
                  </a:lnTo>
                  <a:lnTo>
                    <a:pt x="10" y="74"/>
                  </a:lnTo>
                  <a:lnTo>
                    <a:pt x="2" y="54"/>
                  </a:lnTo>
                  <a:lnTo>
                    <a:pt x="2" y="50"/>
                  </a:lnTo>
                  <a:lnTo>
                    <a:pt x="2" y="28"/>
                  </a:lnTo>
                  <a:lnTo>
                    <a:pt x="0" y="24"/>
                  </a:lnTo>
                  <a:lnTo>
                    <a:pt x="8" y="24"/>
                  </a:lnTo>
                  <a:lnTo>
                    <a:pt x="10" y="18"/>
                  </a:lnTo>
                  <a:lnTo>
                    <a:pt x="14" y="14"/>
                  </a:lnTo>
                  <a:lnTo>
                    <a:pt x="22" y="10"/>
                  </a:lnTo>
                  <a:lnTo>
                    <a:pt x="32" y="6"/>
                  </a:lnTo>
                  <a:lnTo>
                    <a:pt x="44" y="0"/>
                  </a:lnTo>
                  <a:lnTo>
                    <a:pt x="52" y="2"/>
                  </a:lnTo>
                  <a:lnTo>
                    <a:pt x="66" y="4"/>
                  </a:lnTo>
                  <a:lnTo>
                    <a:pt x="68" y="4"/>
                  </a:lnTo>
                  <a:lnTo>
                    <a:pt x="72" y="2"/>
                  </a:lnTo>
                  <a:lnTo>
                    <a:pt x="76" y="2"/>
                  </a:lnTo>
                  <a:lnTo>
                    <a:pt x="78" y="6"/>
                  </a:lnTo>
                  <a:lnTo>
                    <a:pt x="80" y="8"/>
                  </a:lnTo>
                  <a:lnTo>
                    <a:pt x="84" y="6"/>
                  </a:lnTo>
                  <a:lnTo>
                    <a:pt x="86" y="4"/>
                  </a:lnTo>
                  <a:lnTo>
                    <a:pt x="92" y="6"/>
                  </a:lnTo>
                  <a:lnTo>
                    <a:pt x="98" y="8"/>
                  </a:lnTo>
                  <a:lnTo>
                    <a:pt x="104" y="6"/>
                  </a:lnTo>
                  <a:lnTo>
                    <a:pt x="114" y="6"/>
                  </a:lnTo>
                  <a:lnTo>
                    <a:pt x="118" y="10"/>
                  </a:lnTo>
                  <a:lnTo>
                    <a:pt x="122" y="12"/>
                  </a:lnTo>
                  <a:lnTo>
                    <a:pt x="128" y="10"/>
                  </a:lnTo>
                  <a:lnTo>
                    <a:pt x="132" y="10"/>
                  </a:lnTo>
                  <a:lnTo>
                    <a:pt x="138" y="10"/>
                  </a:lnTo>
                  <a:lnTo>
                    <a:pt x="144" y="4"/>
                  </a:lnTo>
                  <a:lnTo>
                    <a:pt x="148" y="2"/>
                  </a:lnTo>
                  <a:lnTo>
                    <a:pt x="152" y="0"/>
                  </a:lnTo>
                  <a:lnTo>
                    <a:pt x="152" y="10"/>
                  </a:lnTo>
                  <a:lnTo>
                    <a:pt x="158" y="14"/>
                  </a:lnTo>
                  <a:lnTo>
                    <a:pt x="164" y="18"/>
                  </a:lnTo>
                  <a:lnTo>
                    <a:pt x="174" y="20"/>
                  </a:lnTo>
                  <a:lnTo>
                    <a:pt x="180" y="20"/>
                  </a:lnTo>
                  <a:lnTo>
                    <a:pt x="186" y="28"/>
                  </a:lnTo>
                  <a:lnTo>
                    <a:pt x="194" y="34"/>
                  </a:lnTo>
                  <a:lnTo>
                    <a:pt x="200" y="40"/>
                  </a:lnTo>
                  <a:lnTo>
                    <a:pt x="202" y="44"/>
                  </a:lnTo>
                  <a:lnTo>
                    <a:pt x="204" y="48"/>
                  </a:lnTo>
                  <a:lnTo>
                    <a:pt x="210" y="52"/>
                  </a:lnTo>
                  <a:lnTo>
                    <a:pt x="216" y="52"/>
                  </a:lnTo>
                  <a:lnTo>
                    <a:pt x="216" y="58"/>
                  </a:lnTo>
                  <a:lnTo>
                    <a:pt x="214" y="62"/>
                  </a:lnTo>
                  <a:lnTo>
                    <a:pt x="214" y="66"/>
                  </a:lnTo>
                  <a:lnTo>
                    <a:pt x="212" y="70"/>
                  </a:lnTo>
                  <a:lnTo>
                    <a:pt x="210" y="74"/>
                  </a:lnTo>
                  <a:lnTo>
                    <a:pt x="216" y="76"/>
                  </a:lnTo>
                  <a:lnTo>
                    <a:pt x="220" y="76"/>
                  </a:lnTo>
                  <a:lnTo>
                    <a:pt x="222" y="78"/>
                  </a:lnTo>
                  <a:lnTo>
                    <a:pt x="220" y="80"/>
                  </a:lnTo>
                  <a:lnTo>
                    <a:pt x="218" y="80"/>
                  </a:lnTo>
                  <a:lnTo>
                    <a:pt x="216" y="84"/>
                  </a:lnTo>
                  <a:lnTo>
                    <a:pt x="216" y="90"/>
                  </a:lnTo>
                  <a:lnTo>
                    <a:pt x="214" y="90"/>
                  </a:lnTo>
                  <a:lnTo>
                    <a:pt x="212" y="88"/>
                  </a:lnTo>
                  <a:lnTo>
                    <a:pt x="210" y="88"/>
                  </a:lnTo>
                  <a:lnTo>
                    <a:pt x="206" y="88"/>
                  </a:lnTo>
                  <a:lnTo>
                    <a:pt x="202" y="88"/>
                  </a:lnTo>
                  <a:lnTo>
                    <a:pt x="202" y="94"/>
                  </a:lnTo>
                  <a:lnTo>
                    <a:pt x="200" y="98"/>
                  </a:lnTo>
                  <a:lnTo>
                    <a:pt x="194" y="100"/>
                  </a:lnTo>
                  <a:lnTo>
                    <a:pt x="188" y="100"/>
                  </a:lnTo>
                  <a:lnTo>
                    <a:pt x="186" y="104"/>
                  </a:lnTo>
                  <a:lnTo>
                    <a:pt x="184" y="108"/>
                  </a:lnTo>
                  <a:lnTo>
                    <a:pt x="182" y="112"/>
                  </a:lnTo>
                  <a:lnTo>
                    <a:pt x="180" y="118"/>
                  </a:lnTo>
                  <a:lnTo>
                    <a:pt x="182" y="122"/>
                  </a:lnTo>
                  <a:lnTo>
                    <a:pt x="182" y="126"/>
                  </a:lnTo>
                  <a:lnTo>
                    <a:pt x="178" y="132"/>
                  </a:lnTo>
                  <a:lnTo>
                    <a:pt x="178" y="136"/>
                  </a:lnTo>
                  <a:lnTo>
                    <a:pt x="176" y="138"/>
                  </a:lnTo>
                  <a:lnTo>
                    <a:pt x="176" y="142"/>
                  </a:lnTo>
                  <a:lnTo>
                    <a:pt x="178" y="142"/>
                  </a:lnTo>
                  <a:lnTo>
                    <a:pt x="182" y="142"/>
                  </a:lnTo>
                  <a:lnTo>
                    <a:pt x="184" y="150"/>
                  </a:lnTo>
                  <a:lnTo>
                    <a:pt x="182" y="154"/>
                  </a:lnTo>
                  <a:lnTo>
                    <a:pt x="178" y="154"/>
                  </a:lnTo>
                  <a:lnTo>
                    <a:pt x="174" y="154"/>
                  </a:lnTo>
                  <a:lnTo>
                    <a:pt x="174" y="148"/>
                  </a:lnTo>
                  <a:lnTo>
                    <a:pt x="174" y="146"/>
                  </a:lnTo>
                  <a:lnTo>
                    <a:pt x="172" y="144"/>
                  </a:lnTo>
                  <a:lnTo>
                    <a:pt x="168" y="146"/>
                  </a:lnTo>
                  <a:lnTo>
                    <a:pt x="168" y="148"/>
                  </a:lnTo>
                  <a:lnTo>
                    <a:pt x="162" y="148"/>
                  </a:lnTo>
                  <a:lnTo>
                    <a:pt x="160" y="152"/>
                  </a:lnTo>
                  <a:lnTo>
                    <a:pt x="156" y="154"/>
                  </a:lnTo>
                  <a:lnTo>
                    <a:pt x="154" y="154"/>
                  </a:lnTo>
                  <a:lnTo>
                    <a:pt x="150" y="154"/>
                  </a:lnTo>
                  <a:lnTo>
                    <a:pt x="146" y="156"/>
                  </a:lnTo>
                  <a:lnTo>
                    <a:pt x="148" y="162"/>
                  </a:lnTo>
                  <a:lnTo>
                    <a:pt x="146" y="166"/>
                  </a:lnTo>
                  <a:lnTo>
                    <a:pt x="144" y="166"/>
                  </a:lnTo>
                  <a:lnTo>
                    <a:pt x="142" y="166"/>
                  </a:lnTo>
                  <a:lnTo>
                    <a:pt x="138" y="166"/>
                  </a:lnTo>
                  <a:lnTo>
                    <a:pt x="130" y="172"/>
                  </a:lnTo>
                  <a:lnTo>
                    <a:pt x="126" y="172"/>
                  </a:lnTo>
                  <a:lnTo>
                    <a:pt x="124" y="168"/>
                  </a:lnTo>
                  <a:lnTo>
                    <a:pt x="122" y="166"/>
                  </a:lnTo>
                  <a:lnTo>
                    <a:pt x="118" y="168"/>
                  </a:lnTo>
                  <a:lnTo>
                    <a:pt x="112" y="168"/>
                  </a:lnTo>
                  <a:lnTo>
                    <a:pt x="108" y="170"/>
                  </a:lnTo>
                  <a:lnTo>
                    <a:pt x="102" y="168"/>
                  </a:lnTo>
                  <a:lnTo>
                    <a:pt x="100" y="170"/>
                  </a:lnTo>
                  <a:lnTo>
                    <a:pt x="98" y="168"/>
                  </a:lnTo>
                  <a:lnTo>
                    <a:pt x="96" y="164"/>
                  </a:lnTo>
                  <a:lnTo>
                    <a:pt x="96" y="162"/>
                  </a:lnTo>
                  <a:lnTo>
                    <a:pt x="94" y="158"/>
                  </a:lnTo>
                  <a:lnTo>
                    <a:pt x="90" y="142"/>
                  </a:lnTo>
                  <a:lnTo>
                    <a:pt x="78" y="136"/>
                  </a:lnTo>
                  <a:lnTo>
                    <a:pt x="66" y="136"/>
                  </a:lnTo>
                  <a:close/>
                </a:path>
              </a:pathLst>
            </a:custGeom>
            <a:solidFill>
              <a:srgbClr val="B2B2B2"/>
            </a:solidFill>
            <a:ln w="9525">
              <a:solidFill>
                <a:schemeClr val="bg1"/>
              </a:solidFill>
              <a:round/>
              <a:headEnd/>
              <a:tailEnd/>
            </a:ln>
          </p:spPr>
          <p:txBody>
            <a:bodyPr/>
            <a:lstStyle/>
            <a:p>
              <a:endParaRPr lang="de-DE"/>
            </a:p>
          </p:txBody>
        </p:sp>
        <p:sp>
          <p:nvSpPr>
            <p:cNvPr id="19" name="Freeform 21"/>
            <p:cNvSpPr>
              <a:spLocks/>
            </p:cNvSpPr>
            <p:nvPr/>
          </p:nvSpPr>
          <p:spPr bwMode="gray">
            <a:xfrm>
              <a:off x="4757738" y="4543425"/>
              <a:ext cx="49212" cy="65087"/>
            </a:xfrm>
            <a:custGeom>
              <a:avLst/>
              <a:gdLst>
                <a:gd name="T0" fmla="*/ 2 w 30"/>
                <a:gd name="T1" fmla="*/ 83 h 42"/>
                <a:gd name="T2" fmla="*/ 21 w 30"/>
                <a:gd name="T3" fmla="*/ 63 h 42"/>
                <a:gd name="T4" fmla="*/ 0 w 30"/>
                <a:gd name="T5" fmla="*/ 53 h 42"/>
                <a:gd name="T6" fmla="*/ 0 w 30"/>
                <a:gd name="T7" fmla="*/ 31 h 42"/>
                <a:gd name="T8" fmla="*/ 14 w 30"/>
                <a:gd name="T9" fmla="*/ 13 h 42"/>
                <a:gd name="T10" fmla="*/ 28 w 30"/>
                <a:gd name="T11" fmla="*/ 2 h 42"/>
                <a:gd name="T12" fmla="*/ 35 w 30"/>
                <a:gd name="T13" fmla="*/ 0 h 42"/>
                <a:gd name="T14" fmla="*/ 48 w 30"/>
                <a:gd name="T15" fmla="*/ 2 h 42"/>
                <a:gd name="T16" fmla="*/ 48 w 30"/>
                <a:gd name="T17" fmla="*/ 22 h 42"/>
                <a:gd name="T18" fmla="*/ 78 w 30"/>
                <a:gd name="T19" fmla="*/ 40 h 42"/>
                <a:gd name="T20" fmla="*/ 106 w 30"/>
                <a:gd name="T21" fmla="*/ 45 h 42"/>
                <a:gd name="T22" fmla="*/ 106 w 30"/>
                <a:gd name="T23" fmla="*/ 63 h 42"/>
                <a:gd name="T24" fmla="*/ 86 w 30"/>
                <a:gd name="T25" fmla="*/ 72 h 42"/>
                <a:gd name="T26" fmla="*/ 90 w 30"/>
                <a:gd name="T27" fmla="*/ 94 h 42"/>
                <a:gd name="T28" fmla="*/ 86 w 30"/>
                <a:gd name="T29" fmla="*/ 91 h 42"/>
                <a:gd name="T30" fmla="*/ 48 w 30"/>
                <a:gd name="T31" fmla="*/ 91 h 42"/>
                <a:gd name="T32" fmla="*/ 2 w 30"/>
                <a:gd name="T33" fmla="*/ 83 h 42"/>
                <a:gd name="T34" fmla="*/ 2 w 30"/>
                <a:gd name="T35" fmla="*/ 83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42"/>
                <a:gd name="T56" fmla="*/ 30 w 30"/>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42">
                  <a:moveTo>
                    <a:pt x="2" y="38"/>
                  </a:moveTo>
                  <a:lnTo>
                    <a:pt x="6" y="28"/>
                  </a:lnTo>
                  <a:lnTo>
                    <a:pt x="0" y="24"/>
                  </a:lnTo>
                  <a:lnTo>
                    <a:pt x="0" y="14"/>
                  </a:lnTo>
                  <a:lnTo>
                    <a:pt x="4" y="6"/>
                  </a:lnTo>
                  <a:lnTo>
                    <a:pt x="8" y="2"/>
                  </a:lnTo>
                  <a:lnTo>
                    <a:pt x="10" y="0"/>
                  </a:lnTo>
                  <a:lnTo>
                    <a:pt x="14" y="2"/>
                  </a:lnTo>
                  <a:lnTo>
                    <a:pt x="14" y="10"/>
                  </a:lnTo>
                  <a:lnTo>
                    <a:pt x="22" y="18"/>
                  </a:lnTo>
                  <a:lnTo>
                    <a:pt x="30" y="20"/>
                  </a:lnTo>
                  <a:lnTo>
                    <a:pt x="30" y="28"/>
                  </a:lnTo>
                  <a:lnTo>
                    <a:pt x="24" y="32"/>
                  </a:lnTo>
                  <a:lnTo>
                    <a:pt x="26" y="42"/>
                  </a:lnTo>
                  <a:lnTo>
                    <a:pt x="24" y="40"/>
                  </a:lnTo>
                  <a:lnTo>
                    <a:pt x="14" y="40"/>
                  </a:lnTo>
                  <a:lnTo>
                    <a:pt x="2" y="38"/>
                  </a:lnTo>
                  <a:close/>
                </a:path>
              </a:pathLst>
            </a:custGeom>
            <a:solidFill>
              <a:srgbClr val="B2B2B2"/>
            </a:solidFill>
            <a:ln w="9525">
              <a:solidFill>
                <a:schemeClr val="bg1"/>
              </a:solidFill>
              <a:round/>
              <a:headEnd/>
              <a:tailEnd/>
            </a:ln>
          </p:spPr>
          <p:txBody>
            <a:bodyPr/>
            <a:lstStyle/>
            <a:p>
              <a:endParaRPr lang="de-DE"/>
            </a:p>
          </p:txBody>
        </p:sp>
        <p:sp>
          <p:nvSpPr>
            <p:cNvPr id="20" name="Freeform 22"/>
            <p:cNvSpPr>
              <a:spLocks/>
            </p:cNvSpPr>
            <p:nvPr/>
          </p:nvSpPr>
          <p:spPr bwMode="gray">
            <a:xfrm>
              <a:off x="5168900" y="4456113"/>
              <a:ext cx="419100" cy="233362"/>
            </a:xfrm>
            <a:custGeom>
              <a:avLst/>
              <a:gdLst>
                <a:gd name="T0" fmla="*/ 212 w 254"/>
                <a:gd name="T1" fmla="*/ 329 h 150"/>
                <a:gd name="T2" fmla="*/ 173 w 254"/>
                <a:gd name="T3" fmla="*/ 314 h 150"/>
                <a:gd name="T4" fmla="*/ 89 w 254"/>
                <a:gd name="T5" fmla="*/ 268 h 150"/>
                <a:gd name="T6" fmla="*/ 46 w 254"/>
                <a:gd name="T7" fmla="*/ 221 h 150"/>
                <a:gd name="T8" fmla="*/ 50 w 254"/>
                <a:gd name="T9" fmla="*/ 167 h 150"/>
                <a:gd name="T10" fmla="*/ 0 w 254"/>
                <a:gd name="T11" fmla="*/ 130 h 150"/>
                <a:gd name="T12" fmla="*/ 50 w 254"/>
                <a:gd name="T13" fmla="*/ 109 h 150"/>
                <a:gd name="T14" fmla="*/ 111 w 254"/>
                <a:gd name="T15" fmla="*/ 86 h 150"/>
                <a:gd name="T16" fmla="*/ 173 w 254"/>
                <a:gd name="T17" fmla="*/ 63 h 150"/>
                <a:gd name="T18" fmla="*/ 243 w 254"/>
                <a:gd name="T19" fmla="*/ 47 h 150"/>
                <a:gd name="T20" fmla="*/ 293 w 254"/>
                <a:gd name="T21" fmla="*/ 26 h 150"/>
                <a:gd name="T22" fmla="*/ 324 w 254"/>
                <a:gd name="T23" fmla="*/ 0 h 150"/>
                <a:gd name="T24" fmla="*/ 369 w 254"/>
                <a:gd name="T25" fmla="*/ 31 h 150"/>
                <a:gd name="T26" fmla="*/ 408 w 254"/>
                <a:gd name="T27" fmla="*/ 15 h 150"/>
                <a:gd name="T28" fmla="*/ 429 w 254"/>
                <a:gd name="T29" fmla="*/ 0 h 150"/>
                <a:gd name="T30" fmla="*/ 477 w 254"/>
                <a:gd name="T31" fmla="*/ 36 h 150"/>
                <a:gd name="T32" fmla="*/ 528 w 254"/>
                <a:gd name="T33" fmla="*/ 57 h 150"/>
                <a:gd name="T34" fmla="*/ 583 w 254"/>
                <a:gd name="T35" fmla="*/ 63 h 150"/>
                <a:gd name="T36" fmla="*/ 612 w 254"/>
                <a:gd name="T37" fmla="*/ 74 h 150"/>
                <a:gd name="T38" fmla="*/ 583 w 254"/>
                <a:gd name="T39" fmla="*/ 93 h 150"/>
                <a:gd name="T40" fmla="*/ 658 w 254"/>
                <a:gd name="T41" fmla="*/ 145 h 150"/>
                <a:gd name="T42" fmla="*/ 683 w 254"/>
                <a:gd name="T43" fmla="*/ 104 h 150"/>
                <a:gd name="T44" fmla="*/ 734 w 254"/>
                <a:gd name="T45" fmla="*/ 109 h 150"/>
                <a:gd name="T46" fmla="*/ 779 w 254"/>
                <a:gd name="T47" fmla="*/ 136 h 150"/>
                <a:gd name="T48" fmla="*/ 802 w 254"/>
                <a:gd name="T49" fmla="*/ 164 h 150"/>
                <a:gd name="T50" fmla="*/ 869 w 254"/>
                <a:gd name="T51" fmla="*/ 167 h 150"/>
                <a:gd name="T52" fmla="*/ 930 w 254"/>
                <a:gd name="T53" fmla="*/ 208 h 150"/>
                <a:gd name="T54" fmla="*/ 961 w 254"/>
                <a:gd name="T55" fmla="*/ 233 h 150"/>
                <a:gd name="T56" fmla="*/ 942 w 254"/>
                <a:gd name="T57" fmla="*/ 241 h 150"/>
                <a:gd name="T58" fmla="*/ 925 w 254"/>
                <a:gd name="T59" fmla="*/ 244 h 150"/>
                <a:gd name="T60" fmla="*/ 900 w 254"/>
                <a:gd name="T61" fmla="*/ 260 h 150"/>
                <a:gd name="T62" fmla="*/ 879 w 254"/>
                <a:gd name="T63" fmla="*/ 271 h 150"/>
                <a:gd name="T64" fmla="*/ 862 w 254"/>
                <a:gd name="T65" fmla="*/ 283 h 150"/>
                <a:gd name="T66" fmla="*/ 854 w 254"/>
                <a:gd name="T67" fmla="*/ 307 h 150"/>
                <a:gd name="T68" fmla="*/ 831 w 254"/>
                <a:gd name="T69" fmla="*/ 314 h 150"/>
                <a:gd name="T70" fmla="*/ 822 w 254"/>
                <a:gd name="T71" fmla="*/ 329 h 150"/>
                <a:gd name="T72" fmla="*/ 809 w 254"/>
                <a:gd name="T73" fmla="*/ 334 h 150"/>
                <a:gd name="T74" fmla="*/ 785 w 254"/>
                <a:gd name="T75" fmla="*/ 341 h 150"/>
                <a:gd name="T76" fmla="*/ 764 w 254"/>
                <a:gd name="T77" fmla="*/ 346 h 150"/>
                <a:gd name="T78" fmla="*/ 755 w 254"/>
                <a:gd name="T79" fmla="*/ 346 h 150"/>
                <a:gd name="T80" fmla="*/ 728 w 254"/>
                <a:gd name="T81" fmla="*/ 334 h 150"/>
                <a:gd name="T82" fmla="*/ 711 w 254"/>
                <a:gd name="T83" fmla="*/ 346 h 150"/>
                <a:gd name="T84" fmla="*/ 696 w 254"/>
                <a:gd name="T85" fmla="*/ 364 h 150"/>
                <a:gd name="T86" fmla="*/ 683 w 254"/>
                <a:gd name="T87" fmla="*/ 372 h 150"/>
                <a:gd name="T88" fmla="*/ 490 w 254"/>
                <a:gd name="T89" fmla="*/ 348 h 150"/>
                <a:gd name="T90" fmla="*/ 316 w 254"/>
                <a:gd name="T91" fmla="*/ 392 h 150"/>
                <a:gd name="T92" fmla="*/ 247 w 254"/>
                <a:gd name="T93" fmla="*/ 374 h 15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54"/>
                <a:gd name="T142" fmla="*/ 0 h 150"/>
                <a:gd name="T143" fmla="*/ 254 w 254"/>
                <a:gd name="T144" fmla="*/ 150 h 15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54" h="150">
                  <a:moveTo>
                    <a:pt x="66" y="144"/>
                  </a:moveTo>
                  <a:lnTo>
                    <a:pt x="58" y="128"/>
                  </a:lnTo>
                  <a:lnTo>
                    <a:pt x="56" y="126"/>
                  </a:lnTo>
                  <a:lnTo>
                    <a:pt x="52" y="122"/>
                  </a:lnTo>
                  <a:lnTo>
                    <a:pt x="48" y="124"/>
                  </a:lnTo>
                  <a:lnTo>
                    <a:pt x="46" y="120"/>
                  </a:lnTo>
                  <a:lnTo>
                    <a:pt x="38" y="114"/>
                  </a:lnTo>
                  <a:lnTo>
                    <a:pt x="28" y="100"/>
                  </a:lnTo>
                  <a:lnTo>
                    <a:pt x="24" y="102"/>
                  </a:lnTo>
                  <a:lnTo>
                    <a:pt x="16" y="96"/>
                  </a:lnTo>
                  <a:lnTo>
                    <a:pt x="12" y="90"/>
                  </a:lnTo>
                  <a:lnTo>
                    <a:pt x="12" y="84"/>
                  </a:lnTo>
                  <a:lnTo>
                    <a:pt x="8" y="82"/>
                  </a:lnTo>
                  <a:lnTo>
                    <a:pt x="10" y="72"/>
                  </a:lnTo>
                  <a:lnTo>
                    <a:pt x="14" y="64"/>
                  </a:lnTo>
                  <a:lnTo>
                    <a:pt x="6" y="62"/>
                  </a:lnTo>
                  <a:lnTo>
                    <a:pt x="2" y="52"/>
                  </a:lnTo>
                  <a:lnTo>
                    <a:pt x="0" y="50"/>
                  </a:lnTo>
                  <a:lnTo>
                    <a:pt x="6" y="46"/>
                  </a:lnTo>
                  <a:lnTo>
                    <a:pt x="10" y="42"/>
                  </a:lnTo>
                  <a:lnTo>
                    <a:pt x="14" y="42"/>
                  </a:lnTo>
                  <a:lnTo>
                    <a:pt x="22" y="36"/>
                  </a:lnTo>
                  <a:lnTo>
                    <a:pt x="30" y="36"/>
                  </a:lnTo>
                  <a:lnTo>
                    <a:pt x="30" y="32"/>
                  </a:lnTo>
                  <a:lnTo>
                    <a:pt x="38" y="32"/>
                  </a:lnTo>
                  <a:lnTo>
                    <a:pt x="40" y="24"/>
                  </a:lnTo>
                  <a:lnTo>
                    <a:pt x="46" y="24"/>
                  </a:lnTo>
                  <a:lnTo>
                    <a:pt x="48" y="26"/>
                  </a:lnTo>
                  <a:lnTo>
                    <a:pt x="50" y="20"/>
                  </a:lnTo>
                  <a:lnTo>
                    <a:pt x="64" y="18"/>
                  </a:lnTo>
                  <a:lnTo>
                    <a:pt x="66" y="14"/>
                  </a:lnTo>
                  <a:lnTo>
                    <a:pt x="74" y="12"/>
                  </a:lnTo>
                  <a:lnTo>
                    <a:pt x="78" y="10"/>
                  </a:lnTo>
                  <a:lnTo>
                    <a:pt x="84" y="8"/>
                  </a:lnTo>
                  <a:lnTo>
                    <a:pt x="78" y="2"/>
                  </a:lnTo>
                  <a:lnTo>
                    <a:pt x="86" y="0"/>
                  </a:lnTo>
                  <a:lnTo>
                    <a:pt x="92" y="4"/>
                  </a:lnTo>
                  <a:lnTo>
                    <a:pt x="92" y="12"/>
                  </a:lnTo>
                  <a:lnTo>
                    <a:pt x="98" y="12"/>
                  </a:lnTo>
                  <a:lnTo>
                    <a:pt x="100" y="10"/>
                  </a:lnTo>
                  <a:lnTo>
                    <a:pt x="106" y="10"/>
                  </a:lnTo>
                  <a:lnTo>
                    <a:pt x="108" y="6"/>
                  </a:lnTo>
                  <a:lnTo>
                    <a:pt x="106" y="4"/>
                  </a:lnTo>
                  <a:lnTo>
                    <a:pt x="108" y="2"/>
                  </a:lnTo>
                  <a:lnTo>
                    <a:pt x="114" y="0"/>
                  </a:lnTo>
                  <a:lnTo>
                    <a:pt x="118" y="4"/>
                  </a:lnTo>
                  <a:lnTo>
                    <a:pt x="118" y="10"/>
                  </a:lnTo>
                  <a:lnTo>
                    <a:pt x="126" y="14"/>
                  </a:lnTo>
                  <a:lnTo>
                    <a:pt x="128" y="16"/>
                  </a:lnTo>
                  <a:lnTo>
                    <a:pt x="138" y="16"/>
                  </a:lnTo>
                  <a:lnTo>
                    <a:pt x="140" y="22"/>
                  </a:lnTo>
                  <a:lnTo>
                    <a:pt x="146" y="22"/>
                  </a:lnTo>
                  <a:lnTo>
                    <a:pt x="146" y="26"/>
                  </a:lnTo>
                  <a:lnTo>
                    <a:pt x="154" y="24"/>
                  </a:lnTo>
                  <a:lnTo>
                    <a:pt x="154" y="22"/>
                  </a:lnTo>
                  <a:lnTo>
                    <a:pt x="158" y="22"/>
                  </a:lnTo>
                  <a:lnTo>
                    <a:pt x="162" y="28"/>
                  </a:lnTo>
                  <a:lnTo>
                    <a:pt x="160" y="30"/>
                  </a:lnTo>
                  <a:lnTo>
                    <a:pt x="158" y="32"/>
                  </a:lnTo>
                  <a:lnTo>
                    <a:pt x="154" y="36"/>
                  </a:lnTo>
                  <a:lnTo>
                    <a:pt x="162" y="44"/>
                  </a:lnTo>
                  <a:lnTo>
                    <a:pt x="168" y="54"/>
                  </a:lnTo>
                  <a:lnTo>
                    <a:pt x="174" y="56"/>
                  </a:lnTo>
                  <a:lnTo>
                    <a:pt x="176" y="50"/>
                  </a:lnTo>
                  <a:lnTo>
                    <a:pt x="184" y="48"/>
                  </a:lnTo>
                  <a:lnTo>
                    <a:pt x="180" y="40"/>
                  </a:lnTo>
                  <a:lnTo>
                    <a:pt x="180" y="36"/>
                  </a:lnTo>
                  <a:lnTo>
                    <a:pt x="184" y="36"/>
                  </a:lnTo>
                  <a:lnTo>
                    <a:pt x="194" y="42"/>
                  </a:lnTo>
                  <a:lnTo>
                    <a:pt x="198" y="44"/>
                  </a:lnTo>
                  <a:lnTo>
                    <a:pt x="210" y="44"/>
                  </a:lnTo>
                  <a:lnTo>
                    <a:pt x="206" y="52"/>
                  </a:lnTo>
                  <a:lnTo>
                    <a:pt x="212" y="50"/>
                  </a:lnTo>
                  <a:lnTo>
                    <a:pt x="212" y="56"/>
                  </a:lnTo>
                  <a:lnTo>
                    <a:pt x="212" y="62"/>
                  </a:lnTo>
                  <a:lnTo>
                    <a:pt x="218" y="64"/>
                  </a:lnTo>
                  <a:lnTo>
                    <a:pt x="224" y="60"/>
                  </a:lnTo>
                  <a:lnTo>
                    <a:pt x="230" y="64"/>
                  </a:lnTo>
                  <a:lnTo>
                    <a:pt x="244" y="68"/>
                  </a:lnTo>
                  <a:lnTo>
                    <a:pt x="242" y="74"/>
                  </a:lnTo>
                  <a:lnTo>
                    <a:pt x="246" y="80"/>
                  </a:lnTo>
                  <a:lnTo>
                    <a:pt x="252" y="82"/>
                  </a:lnTo>
                  <a:lnTo>
                    <a:pt x="254" y="90"/>
                  </a:lnTo>
                  <a:lnTo>
                    <a:pt x="252" y="92"/>
                  </a:lnTo>
                  <a:lnTo>
                    <a:pt x="250" y="94"/>
                  </a:lnTo>
                  <a:lnTo>
                    <a:pt x="250" y="92"/>
                  </a:lnTo>
                  <a:lnTo>
                    <a:pt x="246" y="92"/>
                  </a:lnTo>
                  <a:lnTo>
                    <a:pt x="244" y="92"/>
                  </a:lnTo>
                  <a:lnTo>
                    <a:pt x="244" y="94"/>
                  </a:lnTo>
                  <a:lnTo>
                    <a:pt x="242" y="96"/>
                  </a:lnTo>
                  <a:lnTo>
                    <a:pt x="240" y="98"/>
                  </a:lnTo>
                  <a:lnTo>
                    <a:pt x="238" y="100"/>
                  </a:lnTo>
                  <a:lnTo>
                    <a:pt x="236" y="102"/>
                  </a:lnTo>
                  <a:lnTo>
                    <a:pt x="234" y="104"/>
                  </a:lnTo>
                  <a:lnTo>
                    <a:pt x="232" y="104"/>
                  </a:lnTo>
                  <a:lnTo>
                    <a:pt x="230" y="104"/>
                  </a:lnTo>
                  <a:lnTo>
                    <a:pt x="230" y="106"/>
                  </a:lnTo>
                  <a:lnTo>
                    <a:pt x="228" y="108"/>
                  </a:lnTo>
                  <a:lnTo>
                    <a:pt x="228" y="112"/>
                  </a:lnTo>
                  <a:lnTo>
                    <a:pt x="228" y="114"/>
                  </a:lnTo>
                  <a:lnTo>
                    <a:pt x="226" y="118"/>
                  </a:lnTo>
                  <a:lnTo>
                    <a:pt x="224" y="120"/>
                  </a:lnTo>
                  <a:lnTo>
                    <a:pt x="222" y="120"/>
                  </a:lnTo>
                  <a:lnTo>
                    <a:pt x="220" y="120"/>
                  </a:lnTo>
                  <a:lnTo>
                    <a:pt x="220" y="122"/>
                  </a:lnTo>
                  <a:lnTo>
                    <a:pt x="218" y="124"/>
                  </a:lnTo>
                  <a:lnTo>
                    <a:pt x="218" y="126"/>
                  </a:lnTo>
                  <a:lnTo>
                    <a:pt x="216" y="126"/>
                  </a:lnTo>
                  <a:lnTo>
                    <a:pt x="214" y="126"/>
                  </a:lnTo>
                  <a:lnTo>
                    <a:pt x="214" y="128"/>
                  </a:lnTo>
                  <a:lnTo>
                    <a:pt x="212" y="128"/>
                  </a:lnTo>
                  <a:lnTo>
                    <a:pt x="210" y="130"/>
                  </a:lnTo>
                  <a:lnTo>
                    <a:pt x="208" y="130"/>
                  </a:lnTo>
                  <a:lnTo>
                    <a:pt x="206" y="132"/>
                  </a:lnTo>
                  <a:lnTo>
                    <a:pt x="204" y="132"/>
                  </a:lnTo>
                  <a:lnTo>
                    <a:pt x="202" y="132"/>
                  </a:lnTo>
                  <a:lnTo>
                    <a:pt x="202" y="130"/>
                  </a:lnTo>
                  <a:lnTo>
                    <a:pt x="200" y="130"/>
                  </a:lnTo>
                  <a:lnTo>
                    <a:pt x="200" y="132"/>
                  </a:lnTo>
                  <a:lnTo>
                    <a:pt x="196" y="132"/>
                  </a:lnTo>
                  <a:lnTo>
                    <a:pt x="194" y="130"/>
                  </a:lnTo>
                  <a:lnTo>
                    <a:pt x="192" y="128"/>
                  </a:lnTo>
                  <a:lnTo>
                    <a:pt x="190" y="130"/>
                  </a:lnTo>
                  <a:lnTo>
                    <a:pt x="188" y="130"/>
                  </a:lnTo>
                  <a:lnTo>
                    <a:pt x="188" y="132"/>
                  </a:lnTo>
                  <a:lnTo>
                    <a:pt x="186" y="134"/>
                  </a:lnTo>
                  <a:lnTo>
                    <a:pt x="184" y="136"/>
                  </a:lnTo>
                  <a:lnTo>
                    <a:pt x="184" y="140"/>
                  </a:lnTo>
                  <a:lnTo>
                    <a:pt x="182" y="142"/>
                  </a:lnTo>
                  <a:lnTo>
                    <a:pt x="182" y="144"/>
                  </a:lnTo>
                  <a:lnTo>
                    <a:pt x="180" y="142"/>
                  </a:lnTo>
                  <a:lnTo>
                    <a:pt x="172" y="136"/>
                  </a:lnTo>
                  <a:lnTo>
                    <a:pt x="148" y="140"/>
                  </a:lnTo>
                  <a:lnTo>
                    <a:pt x="130" y="134"/>
                  </a:lnTo>
                  <a:lnTo>
                    <a:pt x="106" y="126"/>
                  </a:lnTo>
                  <a:lnTo>
                    <a:pt x="94" y="146"/>
                  </a:lnTo>
                  <a:lnTo>
                    <a:pt x="84" y="150"/>
                  </a:lnTo>
                  <a:lnTo>
                    <a:pt x="76" y="148"/>
                  </a:lnTo>
                  <a:lnTo>
                    <a:pt x="68" y="144"/>
                  </a:lnTo>
                  <a:lnTo>
                    <a:pt x="66" y="144"/>
                  </a:lnTo>
                  <a:close/>
                </a:path>
              </a:pathLst>
            </a:custGeom>
            <a:solidFill>
              <a:srgbClr val="0061B2"/>
            </a:solidFill>
            <a:ln w="9525">
              <a:solidFill>
                <a:schemeClr val="bg1"/>
              </a:solidFill>
              <a:round/>
              <a:headEnd/>
              <a:tailEnd/>
            </a:ln>
          </p:spPr>
          <p:txBody>
            <a:bodyPr/>
            <a:lstStyle/>
            <a:p>
              <a:endParaRPr lang="de-DE"/>
            </a:p>
          </p:txBody>
        </p:sp>
        <p:sp>
          <p:nvSpPr>
            <p:cNvPr id="21" name="Freeform 23"/>
            <p:cNvSpPr>
              <a:spLocks noEditPoints="1"/>
            </p:cNvSpPr>
            <p:nvPr/>
          </p:nvSpPr>
          <p:spPr bwMode="gray">
            <a:xfrm>
              <a:off x="5287963" y="4095750"/>
              <a:ext cx="639762" cy="546100"/>
            </a:xfrm>
            <a:custGeom>
              <a:avLst/>
              <a:gdLst>
                <a:gd name="T0" fmla="*/ 1181 w 386"/>
                <a:gd name="T1" fmla="*/ 887 h 352"/>
                <a:gd name="T2" fmla="*/ 1120 w 386"/>
                <a:gd name="T3" fmla="*/ 849 h 352"/>
                <a:gd name="T4" fmla="*/ 1041 w 386"/>
                <a:gd name="T5" fmla="*/ 867 h 352"/>
                <a:gd name="T6" fmla="*/ 954 w 386"/>
                <a:gd name="T7" fmla="*/ 860 h 352"/>
                <a:gd name="T8" fmla="*/ 893 w 386"/>
                <a:gd name="T9" fmla="*/ 887 h 352"/>
                <a:gd name="T10" fmla="*/ 846 w 386"/>
                <a:gd name="T11" fmla="*/ 889 h 352"/>
                <a:gd name="T12" fmla="*/ 846 w 386"/>
                <a:gd name="T13" fmla="*/ 860 h 352"/>
                <a:gd name="T14" fmla="*/ 808 w 386"/>
                <a:gd name="T15" fmla="*/ 833 h 352"/>
                <a:gd name="T16" fmla="*/ 769 w 386"/>
                <a:gd name="T17" fmla="*/ 841 h 352"/>
                <a:gd name="T18" fmla="*/ 731 w 386"/>
                <a:gd name="T19" fmla="*/ 845 h 352"/>
                <a:gd name="T20" fmla="*/ 675 w 386"/>
                <a:gd name="T21" fmla="*/ 812 h 352"/>
                <a:gd name="T22" fmla="*/ 613 w 386"/>
                <a:gd name="T23" fmla="*/ 772 h 352"/>
                <a:gd name="T24" fmla="*/ 545 w 386"/>
                <a:gd name="T25" fmla="*/ 767 h 352"/>
                <a:gd name="T26" fmla="*/ 522 w 386"/>
                <a:gd name="T27" fmla="*/ 742 h 352"/>
                <a:gd name="T28" fmla="*/ 475 w 386"/>
                <a:gd name="T29" fmla="*/ 715 h 352"/>
                <a:gd name="T30" fmla="*/ 419 w 386"/>
                <a:gd name="T31" fmla="*/ 709 h 352"/>
                <a:gd name="T32" fmla="*/ 396 w 386"/>
                <a:gd name="T33" fmla="*/ 753 h 352"/>
                <a:gd name="T34" fmla="*/ 320 w 386"/>
                <a:gd name="T35" fmla="*/ 698 h 352"/>
                <a:gd name="T36" fmla="*/ 351 w 386"/>
                <a:gd name="T37" fmla="*/ 678 h 352"/>
                <a:gd name="T38" fmla="*/ 320 w 386"/>
                <a:gd name="T39" fmla="*/ 668 h 352"/>
                <a:gd name="T40" fmla="*/ 265 w 386"/>
                <a:gd name="T41" fmla="*/ 664 h 352"/>
                <a:gd name="T42" fmla="*/ 211 w 386"/>
                <a:gd name="T43" fmla="*/ 643 h 352"/>
                <a:gd name="T44" fmla="*/ 163 w 386"/>
                <a:gd name="T45" fmla="*/ 604 h 352"/>
                <a:gd name="T46" fmla="*/ 138 w 386"/>
                <a:gd name="T47" fmla="*/ 621 h 352"/>
                <a:gd name="T48" fmla="*/ 138 w 386"/>
                <a:gd name="T49" fmla="*/ 578 h 352"/>
                <a:gd name="T50" fmla="*/ 94 w 386"/>
                <a:gd name="T51" fmla="*/ 512 h 352"/>
                <a:gd name="T52" fmla="*/ 94 w 386"/>
                <a:gd name="T53" fmla="*/ 469 h 352"/>
                <a:gd name="T54" fmla="*/ 94 w 386"/>
                <a:gd name="T55" fmla="*/ 419 h 352"/>
                <a:gd name="T56" fmla="*/ 76 w 386"/>
                <a:gd name="T57" fmla="*/ 364 h 352"/>
                <a:gd name="T58" fmla="*/ 10 w 386"/>
                <a:gd name="T59" fmla="*/ 304 h 352"/>
                <a:gd name="T60" fmla="*/ 31 w 386"/>
                <a:gd name="T61" fmla="*/ 188 h 352"/>
                <a:gd name="T62" fmla="*/ 61 w 386"/>
                <a:gd name="T63" fmla="*/ 188 h 352"/>
                <a:gd name="T64" fmla="*/ 61 w 386"/>
                <a:gd name="T65" fmla="*/ 156 h 352"/>
                <a:gd name="T66" fmla="*/ 118 w 386"/>
                <a:gd name="T67" fmla="*/ 124 h 352"/>
                <a:gd name="T68" fmla="*/ 272 w 386"/>
                <a:gd name="T69" fmla="*/ 101 h 352"/>
                <a:gd name="T70" fmla="*/ 428 w 386"/>
                <a:gd name="T71" fmla="*/ 31 h 352"/>
                <a:gd name="T72" fmla="*/ 700 w 386"/>
                <a:gd name="T73" fmla="*/ 31 h 352"/>
                <a:gd name="T74" fmla="*/ 655 w 386"/>
                <a:gd name="T75" fmla="*/ 31 h 352"/>
                <a:gd name="T76" fmla="*/ 731 w 386"/>
                <a:gd name="T77" fmla="*/ 86 h 352"/>
                <a:gd name="T78" fmla="*/ 846 w 386"/>
                <a:gd name="T79" fmla="*/ 42 h 352"/>
                <a:gd name="T80" fmla="*/ 769 w 386"/>
                <a:gd name="T81" fmla="*/ 93 h 352"/>
                <a:gd name="T82" fmla="*/ 840 w 386"/>
                <a:gd name="T83" fmla="*/ 67 h 352"/>
                <a:gd name="T84" fmla="*/ 1088 w 386"/>
                <a:gd name="T85" fmla="*/ 63 h 352"/>
                <a:gd name="T86" fmla="*/ 1330 w 386"/>
                <a:gd name="T87" fmla="*/ 53 h 352"/>
                <a:gd name="T88" fmla="*/ 1399 w 386"/>
                <a:gd name="T89" fmla="*/ 120 h 352"/>
                <a:gd name="T90" fmla="*/ 1423 w 386"/>
                <a:gd name="T91" fmla="*/ 164 h 352"/>
                <a:gd name="T92" fmla="*/ 1468 w 386"/>
                <a:gd name="T93" fmla="*/ 329 h 352"/>
                <a:gd name="T94" fmla="*/ 1382 w 386"/>
                <a:gd name="T95" fmla="*/ 364 h 352"/>
                <a:gd name="T96" fmla="*/ 1376 w 386"/>
                <a:gd name="T97" fmla="*/ 412 h 352"/>
                <a:gd name="T98" fmla="*/ 1429 w 386"/>
                <a:gd name="T99" fmla="*/ 448 h 352"/>
                <a:gd name="T100" fmla="*/ 1413 w 386"/>
                <a:gd name="T101" fmla="*/ 526 h 352"/>
                <a:gd name="T102" fmla="*/ 1476 w 386"/>
                <a:gd name="T103" fmla="*/ 621 h 352"/>
                <a:gd name="T104" fmla="*/ 1476 w 386"/>
                <a:gd name="T105" fmla="*/ 645 h 352"/>
                <a:gd name="T106" fmla="*/ 1476 w 386"/>
                <a:gd name="T107" fmla="*/ 705 h 352"/>
                <a:gd name="T108" fmla="*/ 1392 w 386"/>
                <a:gd name="T109" fmla="*/ 753 h 352"/>
                <a:gd name="T110" fmla="*/ 1290 w 386"/>
                <a:gd name="T111" fmla="*/ 889 h 352"/>
                <a:gd name="T112" fmla="*/ 1268 w 386"/>
                <a:gd name="T113" fmla="*/ 920 h 352"/>
                <a:gd name="T114" fmla="*/ 39 w 386"/>
                <a:gd name="T115" fmla="*/ 151 h 352"/>
                <a:gd name="T116" fmla="*/ 31 w 386"/>
                <a:gd name="T117" fmla="*/ 136 h 352"/>
                <a:gd name="T118" fmla="*/ 56 w 386"/>
                <a:gd name="T119" fmla="*/ 145 h 352"/>
                <a:gd name="T120" fmla="*/ 16 w 386"/>
                <a:gd name="T121" fmla="*/ 156 h 352"/>
                <a:gd name="T122" fmla="*/ 0 w 386"/>
                <a:gd name="T123" fmla="*/ 136 h 3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6"/>
                <a:gd name="T187" fmla="*/ 0 h 352"/>
                <a:gd name="T188" fmla="*/ 386 w 386"/>
                <a:gd name="T189" fmla="*/ 352 h 35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6" h="352">
                  <a:moveTo>
                    <a:pt x="326" y="352"/>
                  </a:moveTo>
                  <a:lnTo>
                    <a:pt x="312" y="344"/>
                  </a:lnTo>
                  <a:lnTo>
                    <a:pt x="304" y="340"/>
                  </a:lnTo>
                  <a:lnTo>
                    <a:pt x="302" y="336"/>
                  </a:lnTo>
                  <a:lnTo>
                    <a:pt x="290" y="330"/>
                  </a:lnTo>
                  <a:lnTo>
                    <a:pt x="288" y="326"/>
                  </a:lnTo>
                  <a:lnTo>
                    <a:pt x="278" y="328"/>
                  </a:lnTo>
                  <a:lnTo>
                    <a:pt x="270" y="328"/>
                  </a:lnTo>
                  <a:lnTo>
                    <a:pt x="268" y="332"/>
                  </a:lnTo>
                  <a:lnTo>
                    <a:pt x="262" y="336"/>
                  </a:lnTo>
                  <a:lnTo>
                    <a:pt x="254" y="330"/>
                  </a:lnTo>
                  <a:lnTo>
                    <a:pt x="246" y="330"/>
                  </a:lnTo>
                  <a:lnTo>
                    <a:pt x="242" y="328"/>
                  </a:lnTo>
                  <a:lnTo>
                    <a:pt x="232" y="334"/>
                  </a:lnTo>
                  <a:lnTo>
                    <a:pt x="230" y="340"/>
                  </a:lnTo>
                  <a:lnTo>
                    <a:pt x="228" y="342"/>
                  </a:lnTo>
                  <a:lnTo>
                    <a:pt x="226" y="340"/>
                  </a:lnTo>
                  <a:lnTo>
                    <a:pt x="218" y="342"/>
                  </a:lnTo>
                  <a:lnTo>
                    <a:pt x="218" y="336"/>
                  </a:lnTo>
                  <a:lnTo>
                    <a:pt x="218" y="334"/>
                  </a:lnTo>
                  <a:lnTo>
                    <a:pt x="218" y="330"/>
                  </a:lnTo>
                  <a:lnTo>
                    <a:pt x="212" y="330"/>
                  </a:lnTo>
                  <a:lnTo>
                    <a:pt x="212" y="326"/>
                  </a:lnTo>
                  <a:lnTo>
                    <a:pt x="208" y="320"/>
                  </a:lnTo>
                  <a:lnTo>
                    <a:pt x="202" y="320"/>
                  </a:lnTo>
                  <a:lnTo>
                    <a:pt x="202" y="322"/>
                  </a:lnTo>
                  <a:lnTo>
                    <a:pt x="198" y="322"/>
                  </a:lnTo>
                  <a:lnTo>
                    <a:pt x="196" y="328"/>
                  </a:lnTo>
                  <a:lnTo>
                    <a:pt x="188" y="330"/>
                  </a:lnTo>
                  <a:lnTo>
                    <a:pt x="188" y="324"/>
                  </a:lnTo>
                  <a:lnTo>
                    <a:pt x="182" y="322"/>
                  </a:lnTo>
                  <a:lnTo>
                    <a:pt x="180" y="314"/>
                  </a:lnTo>
                  <a:lnTo>
                    <a:pt x="174" y="312"/>
                  </a:lnTo>
                  <a:lnTo>
                    <a:pt x="170" y="306"/>
                  </a:lnTo>
                  <a:lnTo>
                    <a:pt x="172" y="300"/>
                  </a:lnTo>
                  <a:lnTo>
                    <a:pt x="158" y="296"/>
                  </a:lnTo>
                  <a:lnTo>
                    <a:pt x="152" y="292"/>
                  </a:lnTo>
                  <a:lnTo>
                    <a:pt x="146" y="296"/>
                  </a:lnTo>
                  <a:lnTo>
                    <a:pt x="140" y="294"/>
                  </a:lnTo>
                  <a:lnTo>
                    <a:pt x="140" y="288"/>
                  </a:lnTo>
                  <a:lnTo>
                    <a:pt x="140" y="282"/>
                  </a:lnTo>
                  <a:lnTo>
                    <a:pt x="134" y="284"/>
                  </a:lnTo>
                  <a:lnTo>
                    <a:pt x="138" y="276"/>
                  </a:lnTo>
                  <a:lnTo>
                    <a:pt x="126" y="276"/>
                  </a:lnTo>
                  <a:lnTo>
                    <a:pt x="122" y="274"/>
                  </a:lnTo>
                  <a:lnTo>
                    <a:pt x="112" y="268"/>
                  </a:lnTo>
                  <a:lnTo>
                    <a:pt x="108" y="268"/>
                  </a:lnTo>
                  <a:lnTo>
                    <a:pt x="108" y="272"/>
                  </a:lnTo>
                  <a:lnTo>
                    <a:pt x="112" y="280"/>
                  </a:lnTo>
                  <a:lnTo>
                    <a:pt x="104" y="282"/>
                  </a:lnTo>
                  <a:lnTo>
                    <a:pt x="102" y="288"/>
                  </a:lnTo>
                  <a:lnTo>
                    <a:pt x="96" y="286"/>
                  </a:lnTo>
                  <a:lnTo>
                    <a:pt x="90" y="276"/>
                  </a:lnTo>
                  <a:lnTo>
                    <a:pt x="82" y="268"/>
                  </a:lnTo>
                  <a:lnTo>
                    <a:pt x="86" y="264"/>
                  </a:lnTo>
                  <a:lnTo>
                    <a:pt x="88" y="262"/>
                  </a:lnTo>
                  <a:lnTo>
                    <a:pt x="90" y="260"/>
                  </a:lnTo>
                  <a:lnTo>
                    <a:pt x="86" y="254"/>
                  </a:lnTo>
                  <a:lnTo>
                    <a:pt x="82" y="254"/>
                  </a:lnTo>
                  <a:lnTo>
                    <a:pt x="82" y="256"/>
                  </a:lnTo>
                  <a:lnTo>
                    <a:pt x="74" y="258"/>
                  </a:lnTo>
                  <a:lnTo>
                    <a:pt x="74" y="254"/>
                  </a:lnTo>
                  <a:lnTo>
                    <a:pt x="68" y="254"/>
                  </a:lnTo>
                  <a:lnTo>
                    <a:pt x="66" y="248"/>
                  </a:lnTo>
                  <a:lnTo>
                    <a:pt x="56" y="248"/>
                  </a:lnTo>
                  <a:lnTo>
                    <a:pt x="54" y="246"/>
                  </a:lnTo>
                  <a:lnTo>
                    <a:pt x="46" y="242"/>
                  </a:lnTo>
                  <a:lnTo>
                    <a:pt x="46" y="236"/>
                  </a:lnTo>
                  <a:lnTo>
                    <a:pt x="42" y="232"/>
                  </a:lnTo>
                  <a:lnTo>
                    <a:pt x="36" y="234"/>
                  </a:lnTo>
                  <a:lnTo>
                    <a:pt x="34" y="236"/>
                  </a:lnTo>
                  <a:lnTo>
                    <a:pt x="36" y="238"/>
                  </a:lnTo>
                  <a:lnTo>
                    <a:pt x="34" y="242"/>
                  </a:lnTo>
                  <a:lnTo>
                    <a:pt x="28" y="242"/>
                  </a:lnTo>
                  <a:lnTo>
                    <a:pt x="36" y="222"/>
                  </a:lnTo>
                  <a:lnTo>
                    <a:pt x="32" y="208"/>
                  </a:lnTo>
                  <a:lnTo>
                    <a:pt x="22" y="204"/>
                  </a:lnTo>
                  <a:lnTo>
                    <a:pt x="24" y="196"/>
                  </a:lnTo>
                  <a:lnTo>
                    <a:pt x="20" y="190"/>
                  </a:lnTo>
                  <a:lnTo>
                    <a:pt x="20" y="184"/>
                  </a:lnTo>
                  <a:lnTo>
                    <a:pt x="24" y="180"/>
                  </a:lnTo>
                  <a:lnTo>
                    <a:pt x="26" y="172"/>
                  </a:lnTo>
                  <a:lnTo>
                    <a:pt x="22" y="170"/>
                  </a:lnTo>
                  <a:lnTo>
                    <a:pt x="24" y="160"/>
                  </a:lnTo>
                  <a:lnTo>
                    <a:pt x="18" y="156"/>
                  </a:lnTo>
                  <a:lnTo>
                    <a:pt x="16" y="152"/>
                  </a:lnTo>
                  <a:lnTo>
                    <a:pt x="20" y="140"/>
                  </a:lnTo>
                  <a:lnTo>
                    <a:pt x="8" y="128"/>
                  </a:lnTo>
                  <a:lnTo>
                    <a:pt x="2" y="126"/>
                  </a:lnTo>
                  <a:lnTo>
                    <a:pt x="2" y="116"/>
                  </a:lnTo>
                  <a:lnTo>
                    <a:pt x="8" y="112"/>
                  </a:lnTo>
                  <a:lnTo>
                    <a:pt x="12" y="96"/>
                  </a:lnTo>
                  <a:lnTo>
                    <a:pt x="8" y="72"/>
                  </a:lnTo>
                  <a:lnTo>
                    <a:pt x="14" y="74"/>
                  </a:lnTo>
                  <a:lnTo>
                    <a:pt x="18" y="78"/>
                  </a:lnTo>
                  <a:lnTo>
                    <a:pt x="16" y="72"/>
                  </a:lnTo>
                  <a:lnTo>
                    <a:pt x="18" y="68"/>
                  </a:lnTo>
                  <a:lnTo>
                    <a:pt x="18" y="62"/>
                  </a:lnTo>
                  <a:lnTo>
                    <a:pt x="16" y="60"/>
                  </a:lnTo>
                  <a:lnTo>
                    <a:pt x="14" y="56"/>
                  </a:lnTo>
                  <a:lnTo>
                    <a:pt x="14" y="52"/>
                  </a:lnTo>
                  <a:lnTo>
                    <a:pt x="30" y="48"/>
                  </a:lnTo>
                  <a:lnTo>
                    <a:pt x="38" y="48"/>
                  </a:lnTo>
                  <a:lnTo>
                    <a:pt x="46" y="42"/>
                  </a:lnTo>
                  <a:lnTo>
                    <a:pt x="70" y="38"/>
                  </a:lnTo>
                  <a:lnTo>
                    <a:pt x="78" y="34"/>
                  </a:lnTo>
                  <a:lnTo>
                    <a:pt x="92" y="20"/>
                  </a:lnTo>
                  <a:lnTo>
                    <a:pt x="110" y="12"/>
                  </a:lnTo>
                  <a:lnTo>
                    <a:pt x="138" y="2"/>
                  </a:lnTo>
                  <a:lnTo>
                    <a:pt x="160" y="0"/>
                  </a:lnTo>
                  <a:lnTo>
                    <a:pt x="180" y="12"/>
                  </a:lnTo>
                  <a:lnTo>
                    <a:pt x="164" y="4"/>
                  </a:lnTo>
                  <a:lnTo>
                    <a:pt x="164" y="8"/>
                  </a:lnTo>
                  <a:lnTo>
                    <a:pt x="168" y="12"/>
                  </a:lnTo>
                  <a:lnTo>
                    <a:pt x="170" y="26"/>
                  </a:lnTo>
                  <a:lnTo>
                    <a:pt x="176" y="30"/>
                  </a:lnTo>
                  <a:lnTo>
                    <a:pt x="188" y="32"/>
                  </a:lnTo>
                  <a:lnTo>
                    <a:pt x="198" y="28"/>
                  </a:lnTo>
                  <a:lnTo>
                    <a:pt x="216" y="16"/>
                  </a:lnTo>
                  <a:lnTo>
                    <a:pt x="218" y="16"/>
                  </a:lnTo>
                  <a:lnTo>
                    <a:pt x="200" y="30"/>
                  </a:lnTo>
                  <a:lnTo>
                    <a:pt x="198" y="32"/>
                  </a:lnTo>
                  <a:lnTo>
                    <a:pt x="198" y="36"/>
                  </a:lnTo>
                  <a:lnTo>
                    <a:pt x="200" y="36"/>
                  </a:lnTo>
                  <a:lnTo>
                    <a:pt x="206" y="34"/>
                  </a:lnTo>
                  <a:lnTo>
                    <a:pt x="216" y="26"/>
                  </a:lnTo>
                  <a:lnTo>
                    <a:pt x="226" y="20"/>
                  </a:lnTo>
                  <a:lnTo>
                    <a:pt x="240" y="20"/>
                  </a:lnTo>
                  <a:lnTo>
                    <a:pt x="280" y="24"/>
                  </a:lnTo>
                  <a:lnTo>
                    <a:pt x="330" y="20"/>
                  </a:lnTo>
                  <a:lnTo>
                    <a:pt x="342" y="20"/>
                  </a:lnTo>
                  <a:lnTo>
                    <a:pt x="354" y="26"/>
                  </a:lnTo>
                  <a:lnTo>
                    <a:pt x="358" y="42"/>
                  </a:lnTo>
                  <a:lnTo>
                    <a:pt x="360" y="46"/>
                  </a:lnTo>
                  <a:lnTo>
                    <a:pt x="360" y="48"/>
                  </a:lnTo>
                  <a:lnTo>
                    <a:pt x="362" y="52"/>
                  </a:lnTo>
                  <a:lnTo>
                    <a:pt x="366" y="62"/>
                  </a:lnTo>
                  <a:lnTo>
                    <a:pt x="376" y="106"/>
                  </a:lnTo>
                  <a:lnTo>
                    <a:pt x="378" y="120"/>
                  </a:lnTo>
                  <a:lnTo>
                    <a:pt x="378" y="126"/>
                  </a:lnTo>
                  <a:lnTo>
                    <a:pt x="374" y="132"/>
                  </a:lnTo>
                  <a:lnTo>
                    <a:pt x="366" y="134"/>
                  </a:lnTo>
                  <a:lnTo>
                    <a:pt x="356" y="140"/>
                  </a:lnTo>
                  <a:lnTo>
                    <a:pt x="352" y="150"/>
                  </a:lnTo>
                  <a:lnTo>
                    <a:pt x="350" y="158"/>
                  </a:lnTo>
                  <a:lnTo>
                    <a:pt x="354" y="158"/>
                  </a:lnTo>
                  <a:lnTo>
                    <a:pt x="362" y="162"/>
                  </a:lnTo>
                  <a:lnTo>
                    <a:pt x="364" y="168"/>
                  </a:lnTo>
                  <a:lnTo>
                    <a:pt x="368" y="172"/>
                  </a:lnTo>
                  <a:lnTo>
                    <a:pt x="368" y="178"/>
                  </a:lnTo>
                  <a:lnTo>
                    <a:pt x="362" y="200"/>
                  </a:lnTo>
                  <a:lnTo>
                    <a:pt x="364" y="202"/>
                  </a:lnTo>
                  <a:lnTo>
                    <a:pt x="368" y="208"/>
                  </a:lnTo>
                  <a:lnTo>
                    <a:pt x="366" y="214"/>
                  </a:lnTo>
                  <a:lnTo>
                    <a:pt x="380" y="238"/>
                  </a:lnTo>
                  <a:lnTo>
                    <a:pt x="386" y="244"/>
                  </a:lnTo>
                  <a:lnTo>
                    <a:pt x="380" y="244"/>
                  </a:lnTo>
                  <a:lnTo>
                    <a:pt x="380" y="248"/>
                  </a:lnTo>
                  <a:lnTo>
                    <a:pt x="384" y="256"/>
                  </a:lnTo>
                  <a:lnTo>
                    <a:pt x="384" y="264"/>
                  </a:lnTo>
                  <a:lnTo>
                    <a:pt x="380" y="270"/>
                  </a:lnTo>
                  <a:lnTo>
                    <a:pt x="372" y="272"/>
                  </a:lnTo>
                  <a:lnTo>
                    <a:pt x="368" y="276"/>
                  </a:lnTo>
                  <a:lnTo>
                    <a:pt x="358" y="288"/>
                  </a:lnTo>
                  <a:lnTo>
                    <a:pt x="332" y="320"/>
                  </a:lnTo>
                  <a:lnTo>
                    <a:pt x="330" y="328"/>
                  </a:lnTo>
                  <a:lnTo>
                    <a:pt x="332" y="342"/>
                  </a:lnTo>
                  <a:lnTo>
                    <a:pt x="336" y="352"/>
                  </a:lnTo>
                  <a:lnTo>
                    <a:pt x="326" y="352"/>
                  </a:lnTo>
                  <a:close/>
                  <a:moveTo>
                    <a:pt x="14" y="56"/>
                  </a:moveTo>
                  <a:lnTo>
                    <a:pt x="14" y="60"/>
                  </a:lnTo>
                  <a:lnTo>
                    <a:pt x="10" y="58"/>
                  </a:lnTo>
                  <a:lnTo>
                    <a:pt x="6" y="60"/>
                  </a:lnTo>
                  <a:lnTo>
                    <a:pt x="6" y="54"/>
                  </a:lnTo>
                  <a:lnTo>
                    <a:pt x="8" y="52"/>
                  </a:lnTo>
                  <a:lnTo>
                    <a:pt x="12" y="52"/>
                  </a:lnTo>
                  <a:lnTo>
                    <a:pt x="14" y="56"/>
                  </a:lnTo>
                  <a:close/>
                  <a:moveTo>
                    <a:pt x="0" y="52"/>
                  </a:moveTo>
                  <a:lnTo>
                    <a:pt x="4" y="54"/>
                  </a:lnTo>
                  <a:lnTo>
                    <a:pt x="4" y="60"/>
                  </a:lnTo>
                  <a:lnTo>
                    <a:pt x="2" y="58"/>
                  </a:lnTo>
                  <a:lnTo>
                    <a:pt x="0" y="52"/>
                  </a:lnTo>
                  <a:close/>
                </a:path>
              </a:pathLst>
            </a:custGeom>
            <a:solidFill>
              <a:srgbClr val="B2B2B2"/>
            </a:solidFill>
            <a:ln w="9525">
              <a:solidFill>
                <a:schemeClr val="bg1"/>
              </a:solidFill>
              <a:round/>
              <a:headEnd/>
              <a:tailEnd/>
            </a:ln>
          </p:spPr>
          <p:txBody>
            <a:bodyPr/>
            <a:lstStyle/>
            <a:p>
              <a:endParaRPr lang="de-DE"/>
            </a:p>
          </p:txBody>
        </p:sp>
        <p:sp>
          <p:nvSpPr>
            <p:cNvPr id="22" name="Freeform 24"/>
            <p:cNvSpPr>
              <a:spLocks/>
            </p:cNvSpPr>
            <p:nvPr/>
          </p:nvSpPr>
          <p:spPr bwMode="gray">
            <a:xfrm>
              <a:off x="5867400" y="3946525"/>
              <a:ext cx="604837" cy="490537"/>
            </a:xfrm>
            <a:custGeom>
              <a:avLst/>
              <a:gdLst>
                <a:gd name="T0" fmla="*/ 100 w 364"/>
                <a:gd name="T1" fmla="*/ 383 h 316"/>
                <a:gd name="T2" fmla="*/ 172 w 364"/>
                <a:gd name="T3" fmla="*/ 392 h 316"/>
                <a:gd name="T4" fmla="*/ 242 w 364"/>
                <a:gd name="T5" fmla="*/ 364 h 316"/>
                <a:gd name="T6" fmla="*/ 291 w 364"/>
                <a:gd name="T7" fmla="*/ 340 h 316"/>
                <a:gd name="T8" fmla="*/ 341 w 364"/>
                <a:gd name="T9" fmla="*/ 327 h 316"/>
                <a:gd name="T10" fmla="*/ 382 w 364"/>
                <a:gd name="T11" fmla="*/ 335 h 316"/>
                <a:gd name="T12" fmla="*/ 363 w 364"/>
                <a:gd name="T13" fmla="*/ 299 h 316"/>
                <a:gd name="T14" fmla="*/ 378 w 364"/>
                <a:gd name="T15" fmla="*/ 238 h 316"/>
                <a:gd name="T16" fmla="*/ 448 w 364"/>
                <a:gd name="T17" fmla="*/ 200 h 316"/>
                <a:gd name="T18" fmla="*/ 493 w 364"/>
                <a:gd name="T19" fmla="*/ 177 h 316"/>
                <a:gd name="T20" fmla="*/ 525 w 364"/>
                <a:gd name="T21" fmla="*/ 153 h 316"/>
                <a:gd name="T22" fmla="*/ 493 w 364"/>
                <a:gd name="T23" fmla="*/ 130 h 316"/>
                <a:gd name="T24" fmla="*/ 517 w 364"/>
                <a:gd name="T25" fmla="*/ 77 h 316"/>
                <a:gd name="T26" fmla="*/ 564 w 364"/>
                <a:gd name="T27" fmla="*/ 56 h 316"/>
                <a:gd name="T28" fmla="*/ 659 w 364"/>
                <a:gd name="T29" fmla="*/ 63 h 316"/>
                <a:gd name="T30" fmla="*/ 697 w 364"/>
                <a:gd name="T31" fmla="*/ 15 h 316"/>
                <a:gd name="T32" fmla="*/ 767 w 364"/>
                <a:gd name="T33" fmla="*/ 15 h 316"/>
                <a:gd name="T34" fmla="*/ 829 w 364"/>
                <a:gd name="T35" fmla="*/ 35 h 316"/>
                <a:gd name="T36" fmla="*/ 924 w 364"/>
                <a:gd name="T37" fmla="*/ 30 h 316"/>
                <a:gd name="T38" fmla="*/ 924 w 364"/>
                <a:gd name="T39" fmla="*/ 66 h 316"/>
                <a:gd name="T40" fmla="*/ 996 w 364"/>
                <a:gd name="T41" fmla="*/ 63 h 316"/>
                <a:gd name="T42" fmla="*/ 1048 w 364"/>
                <a:gd name="T43" fmla="*/ 50 h 316"/>
                <a:gd name="T44" fmla="*/ 1136 w 364"/>
                <a:gd name="T45" fmla="*/ 97 h 316"/>
                <a:gd name="T46" fmla="*/ 1149 w 364"/>
                <a:gd name="T47" fmla="*/ 119 h 316"/>
                <a:gd name="T48" fmla="*/ 1168 w 364"/>
                <a:gd name="T49" fmla="*/ 185 h 316"/>
                <a:gd name="T50" fmla="*/ 1146 w 364"/>
                <a:gd name="T51" fmla="*/ 210 h 316"/>
                <a:gd name="T52" fmla="*/ 1176 w 364"/>
                <a:gd name="T53" fmla="*/ 262 h 316"/>
                <a:gd name="T54" fmla="*/ 1184 w 364"/>
                <a:gd name="T55" fmla="*/ 288 h 316"/>
                <a:gd name="T56" fmla="*/ 1261 w 364"/>
                <a:gd name="T57" fmla="*/ 350 h 316"/>
                <a:gd name="T58" fmla="*/ 1284 w 364"/>
                <a:gd name="T59" fmla="*/ 403 h 316"/>
                <a:gd name="T60" fmla="*/ 1394 w 364"/>
                <a:gd name="T61" fmla="*/ 417 h 316"/>
                <a:gd name="T62" fmla="*/ 1409 w 364"/>
                <a:gd name="T63" fmla="*/ 452 h 316"/>
                <a:gd name="T64" fmla="*/ 1394 w 364"/>
                <a:gd name="T65" fmla="*/ 488 h 316"/>
                <a:gd name="T66" fmla="*/ 1276 w 364"/>
                <a:gd name="T67" fmla="*/ 505 h 316"/>
                <a:gd name="T68" fmla="*/ 1214 w 364"/>
                <a:gd name="T69" fmla="*/ 537 h 316"/>
                <a:gd name="T70" fmla="*/ 1254 w 364"/>
                <a:gd name="T71" fmla="*/ 598 h 316"/>
                <a:gd name="T72" fmla="*/ 1261 w 364"/>
                <a:gd name="T73" fmla="*/ 649 h 316"/>
                <a:gd name="T74" fmla="*/ 1254 w 364"/>
                <a:gd name="T75" fmla="*/ 680 h 316"/>
                <a:gd name="T76" fmla="*/ 1160 w 364"/>
                <a:gd name="T77" fmla="*/ 692 h 316"/>
                <a:gd name="T78" fmla="*/ 1099 w 364"/>
                <a:gd name="T79" fmla="*/ 759 h 316"/>
                <a:gd name="T80" fmla="*/ 1090 w 364"/>
                <a:gd name="T81" fmla="*/ 810 h 316"/>
                <a:gd name="T82" fmla="*/ 1028 w 364"/>
                <a:gd name="T83" fmla="*/ 783 h 316"/>
                <a:gd name="T84" fmla="*/ 954 w 364"/>
                <a:gd name="T85" fmla="*/ 783 h 316"/>
                <a:gd name="T86" fmla="*/ 893 w 364"/>
                <a:gd name="T87" fmla="*/ 769 h 316"/>
                <a:gd name="T88" fmla="*/ 839 w 364"/>
                <a:gd name="T89" fmla="*/ 779 h 316"/>
                <a:gd name="T90" fmla="*/ 782 w 364"/>
                <a:gd name="T91" fmla="*/ 769 h 316"/>
                <a:gd name="T92" fmla="*/ 716 w 364"/>
                <a:gd name="T93" fmla="*/ 769 h 316"/>
                <a:gd name="T94" fmla="*/ 673 w 364"/>
                <a:gd name="T95" fmla="*/ 779 h 316"/>
                <a:gd name="T96" fmla="*/ 611 w 364"/>
                <a:gd name="T97" fmla="*/ 752 h 316"/>
                <a:gd name="T98" fmla="*/ 525 w 364"/>
                <a:gd name="T99" fmla="*/ 733 h 316"/>
                <a:gd name="T100" fmla="*/ 416 w 364"/>
                <a:gd name="T101" fmla="*/ 712 h 316"/>
                <a:gd name="T102" fmla="*/ 265 w 364"/>
                <a:gd name="T103" fmla="*/ 712 h 316"/>
                <a:gd name="T104" fmla="*/ 166 w 364"/>
                <a:gd name="T105" fmla="*/ 741 h 316"/>
                <a:gd name="T106" fmla="*/ 62 w 364"/>
                <a:gd name="T107" fmla="*/ 759 h 316"/>
                <a:gd name="T108" fmla="*/ 70 w 364"/>
                <a:gd name="T109" fmla="*/ 692 h 316"/>
                <a:gd name="T110" fmla="*/ 10 w 364"/>
                <a:gd name="T111" fmla="*/ 633 h 316"/>
                <a:gd name="T112" fmla="*/ 109 w 364"/>
                <a:gd name="T113" fmla="*/ 556 h 3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64"/>
                <a:gd name="T172" fmla="*/ 0 h 316"/>
                <a:gd name="T173" fmla="*/ 364 w 364"/>
                <a:gd name="T174" fmla="*/ 316 h 31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64" h="316">
                  <a:moveTo>
                    <a:pt x="12" y="148"/>
                  </a:moveTo>
                  <a:lnTo>
                    <a:pt x="14" y="150"/>
                  </a:lnTo>
                  <a:lnTo>
                    <a:pt x="16" y="148"/>
                  </a:lnTo>
                  <a:lnTo>
                    <a:pt x="22" y="150"/>
                  </a:lnTo>
                  <a:lnTo>
                    <a:pt x="26" y="148"/>
                  </a:lnTo>
                  <a:lnTo>
                    <a:pt x="32" y="148"/>
                  </a:lnTo>
                  <a:lnTo>
                    <a:pt x="36" y="146"/>
                  </a:lnTo>
                  <a:lnTo>
                    <a:pt x="38" y="148"/>
                  </a:lnTo>
                  <a:lnTo>
                    <a:pt x="40" y="152"/>
                  </a:lnTo>
                  <a:lnTo>
                    <a:pt x="44" y="152"/>
                  </a:lnTo>
                  <a:lnTo>
                    <a:pt x="52" y="146"/>
                  </a:lnTo>
                  <a:lnTo>
                    <a:pt x="56" y="146"/>
                  </a:lnTo>
                  <a:lnTo>
                    <a:pt x="58" y="146"/>
                  </a:lnTo>
                  <a:lnTo>
                    <a:pt x="60" y="146"/>
                  </a:lnTo>
                  <a:lnTo>
                    <a:pt x="62" y="142"/>
                  </a:lnTo>
                  <a:lnTo>
                    <a:pt x="60" y="136"/>
                  </a:lnTo>
                  <a:lnTo>
                    <a:pt x="64" y="134"/>
                  </a:lnTo>
                  <a:lnTo>
                    <a:pt x="68" y="134"/>
                  </a:lnTo>
                  <a:lnTo>
                    <a:pt x="70" y="134"/>
                  </a:lnTo>
                  <a:lnTo>
                    <a:pt x="74" y="132"/>
                  </a:lnTo>
                  <a:lnTo>
                    <a:pt x="76" y="128"/>
                  </a:lnTo>
                  <a:lnTo>
                    <a:pt x="82" y="128"/>
                  </a:lnTo>
                  <a:lnTo>
                    <a:pt x="82" y="126"/>
                  </a:lnTo>
                  <a:lnTo>
                    <a:pt x="86" y="124"/>
                  </a:lnTo>
                  <a:lnTo>
                    <a:pt x="88" y="126"/>
                  </a:lnTo>
                  <a:lnTo>
                    <a:pt x="88" y="128"/>
                  </a:lnTo>
                  <a:lnTo>
                    <a:pt x="88" y="134"/>
                  </a:lnTo>
                  <a:lnTo>
                    <a:pt x="92" y="134"/>
                  </a:lnTo>
                  <a:lnTo>
                    <a:pt x="96" y="134"/>
                  </a:lnTo>
                  <a:lnTo>
                    <a:pt x="98" y="130"/>
                  </a:lnTo>
                  <a:lnTo>
                    <a:pt x="96" y="122"/>
                  </a:lnTo>
                  <a:lnTo>
                    <a:pt x="92" y="122"/>
                  </a:lnTo>
                  <a:lnTo>
                    <a:pt x="90" y="122"/>
                  </a:lnTo>
                  <a:lnTo>
                    <a:pt x="90" y="118"/>
                  </a:lnTo>
                  <a:lnTo>
                    <a:pt x="92" y="116"/>
                  </a:lnTo>
                  <a:lnTo>
                    <a:pt x="92" y="112"/>
                  </a:lnTo>
                  <a:lnTo>
                    <a:pt x="96" y="106"/>
                  </a:lnTo>
                  <a:lnTo>
                    <a:pt x="96" y="102"/>
                  </a:lnTo>
                  <a:lnTo>
                    <a:pt x="94" y="98"/>
                  </a:lnTo>
                  <a:lnTo>
                    <a:pt x="96" y="92"/>
                  </a:lnTo>
                  <a:lnTo>
                    <a:pt x="98" y="88"/>
                  </a:lnTo>
                  <a:lnTo>
                    <a:pt x="100" y="84"/>
                  </a:lnTo>
                  <a:lnTo>
                    <a:pt x="102" y="80"/>
                  </a:lnTo>
                  <a:lnTo>
                    <a:pt x="108" y="80"/>
                  </a:lnTo>
                  <a:lnTo>
                    <a:pt x="114" y="78"/>
                  </a:lnTo>
                  <a:lnTo>
                    <a:pt x="116" y="74"/>
                  </a:lnTo>
                  <a:lnTo>
                    <a:pt x="116" y="68"/>
                  </a:lnTo>
                  <a:lnTo>
                    <a:pt x="120" y="68"/>
                  </a:lnTo>
                  <a:lnTo>
                    <a:pt x="124" y="68"/>
                  </a:lnTo>
                  <a:lnTo>
                    <a:pt x="126" y="68"/>
                  </a:lnTo>
                  <a:lnTo>
                    <a:pt x="128" y="70"/>
                  </a:lnTo>
                  <a:lnTo>
                    <a:pt x="130" y="70"/>
                  </a:lnTo>
                  <a:lnTo>
                    <a:pt x="130" y="64"/>
                  </a:lnTo>
                  <a:lnTo>
                    <a:pt x="132" y="60"/>
                  </a:lnTo>
                  <a:lnTo>
                    <a:pt x="134" y="60"/>
                  </a:lnTo>
                  <a:lnTo>
                    <a:pt x="136" y="58"/>
                  </a:lnTo>
                  <a:lnTo>
                    <a:pt x="134" y="56"/>
                  </a:lnTo>
                  <a:lnTo>
                    <a:pt x="130" y="56"/>
                  </a:lnTo>
                  <a:lnTo>
                    <a:pt x="124" y="54"/>
                  </a:lnTo>
                  <a:lnTo>
                    <a:pt x="126" y="50"/>
                  </a:lnTo>
                  <a:lnTo>
                    <a:pt x="128" y="46"/>
                  </a:lnTo>
                  <a:lnTo>
                    <a:pt x="128" y="42"/>
                  </a:lnTo>
                  <a:lnTo>
                    <a:pt x="130" y="38"/>
                  </a:lnTo>
                  <a:lnTo>
                    <a:pt x="130" y="32"/>
                  </a:lnTo>
                  <a:lnTo>
                    <a:pt x="132" y="30"/>
                  </a:lnTo>
                  <a:lnTo>
                    <a:pt x="134" y="32"/>
                  </a:lnTo>
                  <a:lnTo>
                    <a:pt x="136" y="32"/>
                  </a:lnTo>
                  <a:lnTo>
                    <a:pt x="140" y="28"/>
                  </a:lnTo>
                  <a:lnTo>
                    <a:pt x="142" y="24"/>
                  </a:lnTo>
                  <a:lnTo>
                    <a:pt x="144" y="22"/>
                  </a:lnTo>
                  <a:lnTo>
                    <a:pt x="150" y="22"/>
                  </a:lnTo>
                  <a:lnTo>
                    <a:pt x="156" y="24"/>
                  </a:lnTo>
                  <a:lnTo>
                    <a:pt x="160" y="24"/>
                  </a:lnTo>
                  <a:lnTo>
                    <a:pt x="164" y="26"/>
                  </a:lnTo>
                  <a:lnTo>
                    <a:pt x="168" y="24"/>
                  </a:lnTo>
                  <a:lnTo>
                    <a:pt x="170" y="18"/>
                  </a:lnTo>
                  <a:lnTo>
                    <a:pt x="170" y="14"/>
                  </a:lnTo>
                  <a:lnTo>
                    <a:pt x="172" y="12"/>
                  </a:lnTo>
                  <a:lnTo>
                    <a:pt x="176" y="8"/>
                  </a:lnTo>
                  <a:lnTo>
                    <a:pt x="178" y="6"/>
                  </a:lnTo>
                  <a:lnTo>
                    <a:pt x="180" y="2"/>
                  </a:lnTo>
                  <a:lnTo>
                    <a:pt x="186" y="2"/>
                  </a:lnTo>
                  <a:lnTo>
                    <a:pt x="190" y="0"/>
                  </a:lnTo>
                  <a:lnTo>
                    <a:pt x="192" y="4"/>
                  </a:lnTo>
                  <a:lnTo>
                    <a:pt x="196" y="6"/>
                  </a:lnTo>
                  <a:lnTo>
                    <a:pt x="200" y="2"/>
                  </a:lnTo>
                  <a:lnTo>
                    <a:pt x="202" y="2"/>
                  </a:lnTo>
                  <a:lnTo>
                    <a:pt x="208" y="4"/>
                  </a:lnTo>
                  <a:lnTo>
                    <a:pt x="210" y="8"/>
                  </a:lnTo>
                  <a:lnTo>
                    <a:pt x="212" y="14"/>
                  </a:lnTo>
                  <a:lnTo>
                    <a:pt x="214" y="12"/>
                  </a:lnTo>
                  <a:lnTo>
                    <a:pt x="218" y="10"/>
                  </a:lnTo>
                  <a:lnTo>
                    <a:pt x="226" y="8"/>
                  </a:lnTo>
                  <a:lnTo>
                    <a:pt x="230" y="10"/>
                  </a:lnTo>
                  <a:lnTo>
                    <a:pt x="236" y="12"/>
                  </a:lnTo>
                  <a:lnTo>
                    <a:pt x="238" y="12"/>
                  </a:lnTo>
                  <a:lnTo>
                    <a:pt x="238" y="16"/>
                  </a:lnTo>
                  <a:lnTo>
                    <a:pt x="236" y="18"/>
                  </a:lnTo>
                  <a:lnTo>
                    <a:pt x="236" y="22"/>
                  </a:lnTo>
                  <a:lnTo>
                    <a:pt x="236" y="26"/>
                  </a:lnTo>
                  <a:lnTo>
                    <a:pt x="238" y="32"/>
                  </a:lnTo>
                  <a:lnTo>
                    <a:pt x="242" y="32"/>
                  </a:lnTo>
                  <a:lnTo>
                    <a:pt x="246" y="26"/>
                  </a:lnTo>
                  <a:lnTo>
                    <a:pt x="250" y="24"/>
                  </a:lnTo>
                  <a:lnTo>
                    <a:pt x="254" y="24"/>
                  </a:lnTo>
                  <a:lnTo>
                    <a:pt x="256" y="22"/>
                  </a:lnTo>
                  <a:lnTo>
                    <a:pt x="260" y="18"/>
                  </a:lnTo>
                  <a:lnTo>
                    <a:pt x="262" y="20"/>
                  </a:lnTo>
                  <a:lnTo>
                    <a:pt x="264" y="22"/>
                  </a:lnTo>
                  <a:lnTo>
                    <a:pt x="268" y="20"/>
                  </a:lnTo>
                  <a:lnTo>
                    <a:pt x="278" y="24"/>
                  </a:lnTo>
                  <a:lnTo>
                    <a:pt x="280" y="28"/>
                  </a:lnTo>
                  <a:lnTo>
                    <a:pt x="286" y="32"/>
                  </a:lnTo>
                  <a:lnTo>
                    <a:pt x="286" y="34"/>
                  </a:lnTo>
                  <a:lnTo>
                    <a:pt x="290" y="38"/>
                  </a:lnTo>
                  <a:lnTo>
                    <a:pt x="292" y="38"/>
                  </a:lnTo>
                  <a:lnTo>
                    <a:pt x="294" y="38"/>
                  </a:lnTo>
                  <a:lnTo>
                    <a:pt x="296" y="40"/>
                  </a:lnTo>
                  <a:lnTo>
                    <a:pt x="294" y="44"/>
                  </a:lnTo>
                  <a:lnTo>
                    <a:pt x="294" y="46"/>
                  </a:lnTo>
                  <a:lnTo>
                    <a:pt x="294" y="52"/>
                  </a:lnTo>
                  <a:lnTo>
                    <a:pt x="292" y="56"/>
                  </a:lnTo>
                  <a:lnTo>
                    <a:pt x="294" y="64"/>
                  </a:lnTo>
                  <a:lnTo>
                    <a:pt x="298" y="68"/>
                  </a:lnTo>
                  <a:lnTo>
                    <a:pt x="298" y="72"/>
                  </a:lnTo>
                  <a:lnTo>
                    <a:pt x="298" y="76"/>
                  </a:lnTo>
                  <a:lnTo>
                    <a:pt x="296" y="76"/>
                  </a:lnTo>
                  <a:lnTo>
                    <a:pt x="296" y="78"/>
                  </a:lnTo>
                  <a:lnTo>
                    <a:pt x="294" y="82"/>
                  </a:lnTo>
                  <a:lnTo>
                    <a:pt x="292" y="82"/>
                  </a:lnTo>
                  <a:lnTo>
                    <a:pt x="290" y="88"/>
                  </a:lnTo>
                  <a:lnTo>
                    <a:pt x="290" y="92"/>
                  </a:lnTo>
                  <a:lnTo>
                    <a:pt x="296" y="94"/>
                  </a:lnTo>
                  <a:lnTo>
                    <a:pt x="298" y="98"/>
                  </a:lnTo>
                  <a:lnTo>
                    <a:pt x="300" y="102"/>
                  </a:lnTo>
                  <a:lnTo>
                    <a:pt x="302" y="100"/>
                  </a:lnTo>
                  <a:lnTo>
                    <a:pt x="306" y="102"/>
                  </a:lnTo>
                  <a:lnTo>
                    <a:pt x="304" y="106"/>
                  </a:lnTo>
                  <a:lnTo>
                    <a:pt x="302" y="110"/>
                  </a:lnTo>
                  <a:lnTo>
                    <a:pt x="302" y="112"/>
                  </a:lnTo>
                  <a:lnTo>
                    <a:pt x="306" y="112"/>
                  </a:lnTo>
                  <a:lnTo>
                    <a:pt x="310" y="120"/>
                  </a:lnTo>
                  <a:lnTo>
                    <a:pt x="312" y="128"/>
                  </a:lnTo>
                  <a:lnTo>
                    <a:pt x="318" y="134"/>
                  </a:lnTo>
                  <a:lnTo>
                    <a:pt x="322" y="136"/>
                  </a:lnTo>
                  <a:lnTo>
                    <a:pt x="328" y="138"/>
                  </a:lnTo>
                  <a:lnTo>
                    <a:pt x="330" y="140"/>
                  </a:lnTo>
                  <a:lnTo>
                    <a:pt x="332" y="146"/>
                  </a:lnTo>
                  <a:lnTo>
                    <a:pt x="330" y="150"/>
                  </a:lnTo>
                  <a:lnTo>
                    <a:pt x="328" y="156"/>
                  </a:lnTo>
                  <a:lnTo>
                    <a:pt x="332" y="158"/>
                  </a:lnTo>
                  <a:lnTo>
                    <a:pt x="338" y="156"/>
                  </a:lnTo>
                  <a:lnTo>
                    <a:pt x="344" y="158"/>
                  </a:lnTo>
                  <a:lnTo>
                    <a:pt x="350" y="160"/>
                  </a:lnTo>
                  <a:lnTo>
                    <a:pt x="356" y="162"/>
                  </a:lnTo>
                  <a:lnTo>
                    <a:pt x="354" y="164"/>
                  </a:lnTo>
                  <a:lnTo>
                    <a:pt x="354" y="166"/>
                  </a:lnTo>
                  <a:lnTo>
                    <a:pt x="352" y="166"/>
                  </a:lnTo>
                  <a:lnTo>
                    <a:pt x="354" y="172"/>
                  </a:lnTo>
                  <a:lnTo>
                    <a:pt x="360" y="176"/>
                  </a:lnTo>
                  <a:lnTo>
                    <a:pt x="364" y="178"/>
                  </a:lnTo>
                  <a:lnTo>
                    <a:pt x="364" y="182"/>
                  </a:lnTo>
                  <a:lnTo>
                    <a:pt x="364" y="186"/>
                  </a:lnTo>
                  <a:lnTo>
                    <a:pt x="358" y="186"/>
                  </a:lnTo>
                  <a:lnTo>
                    <a:pt x="356" y="190"/>
                  </a:lnTo>
                  <a:lnTo>
                    <a:pt x="354" y="192"/>
                  </a:lnTo>
                  <a:lnTo>
                    <a:pt x="348" y="198"/>
                  </a:lnTo>
                  <a:lnTo>
                    <a:pt x="338" y="200"/>
                  </a:lnTo>
                  <a:lnTo>
                    <a:pt x="330" y="200"/>
                  </a:lnTo>
                  <a:lnTo>
                    <a:pt x="326" y="196"/>
                  </a:lnTo>
                  <a:lnTo>
                    <a:pt x="320" y="194"/>
                  </a:lnTo>
                  <a:lnTo>
                    <a:pt x="314" y="196"/>
                  </a:lnTo>
                  <a:lnTo>
                    <a:pt x="312" y="200"/>
                  </a:lnTo>
                  <a:lnTo>
                    <a:pt x="310" y="204"/>
                  </a:lnTo>
                  <a:lnTo>
                    <a:pt x="310" y="208"/>
                  </a:lnTo>
                  <a:lnTo>
                    <a:pt x="314" y="216"/>
                  </a:lnTo>
                  <a:lnTo>
                    <a:pt x="320" y="222"/>
                  </a:lnTo>
                  <a:lnTo>
                    <a:pt x="320" y="226"/>
                  </a:lnTo>
                  <a:lnTo>
                    <a:pt x="318" y="228"/>
                  </a:lnTo>
                  <a:lnTo>
                    <a:pt x="320" y="232"/>
                  </a:lnTo>
                  <a:lnTo>
                    <a:pt x="322" y="236"/>
                  </a:lnTo>
                  <a:lnTo>
                    <a:pt x="320" y="238"/>
                  </a:lnTo>
                  <a:lnTo>
                    <a:pt x="322" y="244"/>
                  </a:lnTo>
                  <a:lnTo>
                    <a:pt x="322" y="250"/>
                  </a:lnTo>
                  <a:lnTo>
                    <a:pt x="322" y="252"/>
                  </a:lnTo>
                  <a:lnTo>
                    <a:pt x="324" y="256"/>
                  </a:lnTo>
                  <a:lnTo>
                    <a:pt x="326" y="258"/>
                  </a:lnTo>
                  <a:lnTo>
                    <a:pt x="328" y="260"/>
                  </a:lnTo>
                  <a:lnTo>
                    <a:pt x="328" y="264"/>
                  </a:lnTo>
                  <a:lnTo>
                    <a:pt x="320" y="264"/>
                  </a:lnTo>
                  <a:lnTo>
                    <a:pt x="310" y="266"/>
                  </a:lnTo>
                  <a:lnTo>
                    <a:pt x="308" y="268"/>
                  </a:lnTo>
                  <a:lnTo>
                    <a:pt x="304" y="268"/>
                  </a:lnTo>
                  <a:lnTo>
                    <a:pt x="302" y="266"/>
                  </a:lnTo>
                  <a:lnTo>
                    <a:pt x="296" y="268"/>
                  </a:lnTo>
                  <a:lnTo>
                    <a:pt x="296" y="272"/>
                  </a:lnTo>
                  <a:lnTo>
                    <a:pt x="294" y="276"/>
                  </a:lnTo>
                  <a:lnTo>
                    <a:pt x="288" y="280"/>
                  </a:lnTo>
                  <a:lnTo>
                    <a:pt x="284" y="288"/>
                  </a:lnTo>
                  <a:lnTo>
                    <a:pt x="280" y="294"/>
                  </a:lnTo>
                  <a:lnTo>
                    <a:pt x="278" y="300"/>
                  </a:lnTo>
                  <a:lnTo>
                    <a:pt x="284" y="306"/>
                  </a:lnTo>
                  <a:lnTo>
                    <a:pt x="284" y="310"/>
                  </a:lnTo>
                  <a:lnTo>
                    <a:pt x="282" y="316"/>
                  </a:lnTo>
                  <a:lnTo>
                    <a:pt x="278" y="314"/>
                  </a:lnTo>
                  <a:lnTo>
                    <a:pt x="274" y="314"/>
                  </a:lnTo>
                  <a:lnTo>
                    <a:pt x="272" y="308"/>
                  </a:lnTo>
                  <a:lnTo>
                    <a:pt x="270" y="306"/>
                  </a:lnTo>
                  <a:lnTo>
                    <a:pt x="266" y="304"/>
                  </a:lnTo>
                  <a:lnTo>
                    <a:pt x="262" y="304"/>
                  </a:lnTo>
                  <a:lnTo>
                    <a:pt x="260" y="304"/>
                  </a:lnTo>
                  <a:lnTo>
                    <a:pt x="254" y="306"/>
                  </a:lnTo>
                  <a:lnTo>
                    <a:pt x="250" y="306"/>
                  </a:lnTo>
                  <a:lnTo>
                    <a:pt x="248" y="304"/>
                  </a:lnTo>
                  <a:lnTo>
                    <a:pt x="244" y="304"/>
                  </a:lnTo>
                  <a:lnTo>
                    <a:pt x="240" y="308"/>
                  </a:lnTo>
                  <a:lnTo>
                    <a:pt x="234" y="310"/>
                  </a:lnTo>
                  <a:lnTo>
                    <a:pt x="232" y="308"/>
                  </a:lnTo>
                  <a:lnTo>
                    <a:pt x="230" y="302"/>
                  </a:lnTo>
                  <a:lnTo>
                    <a:pt x="228" y="298"/>
                  </a:lnTo>
                  <a:lnTo>
                    <a:pt x="226" y="294"/>
                  </a:lnTo>
                  <a:lnTo>
                    <a:pt x="224" y="296"/>
                  </a:lnTo>
                  <a:lnTo>
                    <a:pt x="222" y="298"/>
                  </a:lnTo>
                  <a:lnTo>
                    <a:pt x="218" y="298"/>
                  </a:lnTo>
                  <a:lnTo>
                    <a:pt x="214" y="302"/>
                  </a:lnTo>
                  <a:lnTo>
                    <a:pt x="212" y="306"/>
                  </a:lnTo>
                  <a:lnTo>
                    <a:pt x="208" y="306"/>
                  </a:lnTo>
                  <a:lnTo>
                    <a:pt x="206" y="300"/>
                  </a:lnTo>
                  <a:lnTo>
                    <a:pt x="204" y="298"/>
                  </a:lnTo>
                  <a:lnTo>
                    <a:pt x="200" y="298"/>
                  </a:lnTo>
                  <a:lnTo>
                    <a:pt x="196" y="302"/>
                  </a:lnTo>
                  <a:lnTo>
                    <a:pt x="194" y="296"/>
                  </a:lnTo>
                  <a:lnTo>
                    <a:pt x="190" y="294"/>
                  </a:lnTo>
                  <a:lnTo>
                    <a:pt x="188" y="298"/>
                  </a:lnTo>
                  <a:lnTo>
                    <a:pt x="182" y="298"/>
                  </a:lnTo>
                  <a:lnTo>
                    <a:pt x="178" y="296"/>
                  </a:lnTo>
                  <a:lnTo>
                    <a:pt x="176" y="296"/>
                  </a:lnTo>
                  <a:lnTo>
                    <a:pt x="176" y="302"/>
                  </a:lnTo>
                  <a:lnTo>
                    <a:pt x="172" y="304"/>
                  </a:lnTo>
                  <a:lnTo>
                    <a:pt x="172" y="302"/>
                  </a:lnTo>
                  <a:lnTo>
                    <a:pt x="172" y="296"/>
                  </a:lnTo>
                  <a:lnTo>
                    <a:pt x="168" y="294"/>
                  </a:lnTo>
                  <a:lnTo>
                    <a:pt x="164" y="294"/>
                  </a:lnTo>
                  <a:lnTo>
                    <a:pt x="156" y="296"/>
                  </a:lnTo>
                  <a:lnTo>
                    <a:pt x="156" y="292"/>
                  </a:lnTo>
                  <a:lnTo>
                    <a:pt x="152" y="292"/>
                  </a:lnTo>
                  <a:lnTo>
                    <a:pt x="152" y="286"/>
                  </a:lnTo>
                  <a:lnTo>
                    <a:pt x="148" y="286"/>
                  </a:lnTo>
                  <a:lnTo>
                    <a:pt x="144" y="288"/>
                  </a:lnTo>
                  <a:lnTo>
                    <a:pt x="134" y="284"/>
                  </a:lnTo>
                  <a:lnTo>
                    <a:pt x="124" y="282"/>
                  </a:lnTo>
                  <a:lnTo>
                    <a:pt x="124" y="280"/>
                  </a:lnTo>
                  <a:lnTo>
                    <a:pt x="114" y="280"/>
                  </a:lnTo>
                  <a:lnTo>
                    <a:pt x="110" y="276"/>
                  </a:lnTo>
                  <a:lnTo>
                    <a:pt x="106" y="276"/>
                  </a:lnTo>
                  <a:lnTo>
                    <a:pt x="96" y="274"/>
                  </a:lnTo>
                  <a:lnTo>
                    <a:pt x="88" y="276"/>
                  </a:lnTo>
                  <a:lnTo>
                    <a:pt x="80" y="276"/>
                  </a:lnTo>
                  <a:lnTo>
                    <a:pt x="74" y="274"/>
                  </a:lnTo>
                  <a:lnTo>
                    <a:pt x="68" y="276"/>
                  </a:lnTo>
                  <a:lnTo>
                    <a:pt x="62" y="278"/>
                  </a:lnTo>
                  <a:lnTo>
                    <a:pt x="54" y="276"/>
                  </a:lnTo>
                  <a:lnTo>
                    <a:pt x="46" y="278"/>
                  </a:lnTo>
                  <a:lnTo>
                    <a:pt x="42" y="282"/>
                  </a:lnTo>
                  <a:lnTo>
                    <a:pt x="42" y="288"/>
                  </a:lnTo>
                  <a:lnTo>
                    <a:pt x="34" y="292"/>
                  </a:lnTo>
                  <a:lnTo>
                    <a:pt x="28" y="298"/>
                  </a:lnTo>
                  <a:lnTo>
                    <a:pt x="26" y="294"/>
                  </a:lnTo>
                  <a:lnTo>
                    <a:pt x="22" y="294"/>
                  </a:lnTo>
                  <a:lnTo>
                    <a:pt x="16" y="294"/>
                  </a:lnTo>
                  <a:lnTo>
                    <a:pt x="14" y="298"/>
                  </a:lnTo>
                  <a:lnTo>
                    <a:pt x="12" y="296"/>
                  </a:lnTo>
                  <a:lnTo>
                    <a:pt x="18" y="274"/>
                  </a:lnTo>
                  <a:lnTo>
                    <a:pt x="18" y="268"/>
                  </a:lnTo>
                  <a:lnTo>
                    <a:pt x="14" y="264"/>
                  </a:lnTo>
                  <a:lnTo>
                    <a:pt x="12" y="258"/>
                  </a:lnTo>
                  <a:lnTo>
                    <a:pt x="4" y="254"/>
                  </a:lnTo>
                  <a:lnTo>
                    <a:pt x="0" y="254"/>
                  </a:lnTo>
                  <a:lnTo>
                    <a:pt x="2" y="246"/>
                  </a:lnTo>
                  <a:lnTo>
                    <a:pt x="6" y="236"/>
                  </a:lnTo>
                  <a:lnTo>
                    <a:pt x="16" y="230"/>
                  </a:lnTo>
                  <a:lnTo>
                    <a:pt x="24" y="228"/>
                  </a:lnTo>
                  <a:lnTo>
                    <a:pt x="28" y="222"/>
                  </a:lnTo>
                  <a:lnTo>
                    <a:pt x="28" y="216"/>
                  </a:lnTo>
                  <a:lnTo>
                    <a:pt x="26" y="202"/>
                  </a:lnTo>
                  <a:lnTo>
                    <a:pt x="16" y="158"/>
                  </a:lnTo>
                  <a:lnTo>
                    <a:pt x="12" y="148"/>
                  </a:lnTo>
                  <a:close/>
                </a:path>
              </a:pathLst>
            </a:custGeom>
            <a:solidFill>
              <a:srgbClr val="B2B2B2"/>
            </a:solidFill>
            <a:ln w="9525">
              <a:solidFill>
                <a:schemeClr val="bg1"/>
              </a:solidFill>
              <a:round/>
              <a:headEnd/>
              <a:tailEnd/>
            </a:ln>
          </p:spPr>
          <p:txBody>
            <a:bodyPr/>
            <a:lstStyle/>
            <a:p>
              <a:endParaRPr lang="de-DE"/>
            </a:p>
          </p:txBody>
        </p:sp>
        <p:sp>
          <p:nvSpPr>
            <p:cNvPr id="23" name="Freeform 25"/>
            <p:cNvSpPr>
              <a:spLocks/>
            </p:cNvSpPr>
            <p:nvPr/>
          </p:nvSpPr>
          <p:spPr bwMode="gray">
            <a:xfrm>
              <a:off x="4772025" y="4756150"/>
              <a:ext cx="280987" cy="168275"/>
            </a:xfrm>
            <a:custGeom>
              <a:avLst/>
              <a:gdLst>
                <a:gd name="T0" fmla="*/ 535 w 170"/>
                <a:gd name="T1" fmla="*/ 58 h 108"/>
                <a:gd name="T2" fmla="*/ 535 w 170"/>
                <a:gd name="T3" fmla="*/ 94 h 108"/>
                <a:gd name="T4" fmla="*/ 573 w 170"/>
                <a:gd name="T5" fmla="*/ 111 h 108"/>
                <a:gd name="T6" fmla="*/ 613 w 170"/>
                <a:gd name="T7" fmla="*/ 139 h 108"/>
                <a:gd name="T8" fmla="*/ 659 w 170"/>
                <a:gd name="T9" fmla="*/ 121 h 108"/>
                <a:gd name="T10" fmla="*/ 648 w 170"/>
                <a:gd name="T11" fmla="*/ 154 h 108"/>
                <a:gd name="T12" fmla="*/ 659 w 170"/>
                <a:gd name="T13" fmla="*/ 183 h 108"/>
                <a:gd name="T14" fmla="*/ 625 w 170"/>
                <a:gd name="T15" fmla="*/ 167 h 108"/>
                <a:gd name="T16" fmla="*/ 596 w 170"/>
                <a:gd name="T17" fmla="*/ 192 h 108"/>
                <a:gd name="T18" fmla="*/ 596 w 170"/>
                <a:gd name="T19" fmla="*/ 228 h 108"/>
                <a:gd name="T20" fmla="*/ 550 w 170"/>
                <a:gd name="T21" fmla="*/ 213 h 108"/>
                <a:gd name="T22" fmla="*/ 535 w 170"/>
                <a:gd name="T23" fmla="*/ 221 h 108"/>
                <a:gd name="T24" fmla="*/ 510 w 170"/>
                <a:gd name="T25" fmla="*/ 183 h 108"/>
                <a:gd name="T26" fmla="*/ 477 w 170"/>
                <a:gd name="T27" fmla="*/ 215 h 108"/>
                <a:gd name="T28" fmla="*/ 457 w 170"/>
                <a:gd name="T29" fmla="*/ 274 h 108"/>
                <a:gd name="T30" fmla="*/ 411 w 170"/>
                <a:gd name="T31" fmla="*/ 266 h 108"/>
                <a:gd name="T32" fmla="*/ 393 w 170"/>
                <a:gd name="T33" fmla="*/ 250 h 108"/>
                <a:gd name="T34" fmla="*/ 355 w 170"/>
                <a:gd name="T35" fmla="*/ 195 h 108"/>
                <a:gd name="T36" fmla="*/ 309 w 170"/>
                <a:gd name="T37" fmla="*/ 239 h 108"/>
                <a:gd name="T38" fmla="*/ 272 w 170"/>
                <a:gd name="T39" fmla="*/ 274 h 108"/>
                <a:gd name="T40" fmla="*/ 185 w 170"/>
                <a:gd name="T41" fmla="*/ 281 h 108"/>
                <a:gd name="T42" fmla="*/ 138 w 170"/>
                <a:gd name="T43" fmla="*/ 250 h 108"/>
                <a:gd name="T44" fmla="*/ 76 w 170"/>
                <a:gd name="T45" fmla="*/ 201 h 108"/>
                <a:gd name="T46" fmla="*/ 0 w 170"/>
                <a:gd name="T47" fmla="*/ 239 h 108"/>
                <a:gd name="T48" fmla="*/ 16 w 170"/>
                <a:gd name="T49" fmla="*/ 206 h 108"/>
                <a:gd name="T50" fmla="*/ 16 w 170"/>
                <a:gd name="T51" fmla="*/ 175 h 108"/>
                <a:gd name="T52" fmla="*/ 61 w 170"/>
                <a:gd name="T53" fmla="*/ 127 h 108"/>
                <a:gd name="T54" fmla="*/ 100 w 170"/>
                <a:gd name="T55" fmla="*/ 105 h 108"/>
                <a:gd name="T56" fmla="*/ 148 w 170"/>
                <a:gd name="T57" fmla="*/ 68 h 108"/>
                <a:gd name="T58" fmla="*/ 134 w 170"/>
                <a:gd name="T59" fmla="*/ 64 h 108"/>
                <a:gd name="T60" fmla="*/ 169 w 170"/>
                <a:gd name="T61" fmla="*/ 42 h 108"/>
                <a:gd name="T62" fmla="*/ 199 w 170"/>
                <a:gd name="T63" fmla="*/ 47 h 108"/>
                <a:gd name="T64" fmla="*/ 247 w 170"/>
                <a:gd name="T65" fmla="*/ 31 h 108"/>
                <a:gd name="T66" fmla="*/ 289 w 170"/>
                <a:gd name="T67" fmla="*/ 31 h 108"/>
                <a:gd name="T68" fmla="*/ 341 w 170"/>
                <a:gd name="T69" fmla="*/ 26 h 108"/>
                <a:gd name="T70" fmla="*/ 350 w 170"/>
                <a:gd name="T71" fmla="*/ 15 h 108"/>
                <a:gd name="T72" fmla="*/ 402 w 170"/>
                <a:gd name="T73" fmla="*/ 11 h 108"/>
                <a:gd name="T74" fmla="*/ 427 w 170"/>
                <a:gd name="T75" fmla="*/ 15 h 108"/>
                <a:gd name="T76" fmla="*/ 526 w 170"/>
                <a:gd name="T77" fmla="*/ 31 h 10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70"/>
                <a:gd name="T118" fmla="*/ 0 h 108"/>
                <a:gd name="T119" fmla="*/ 170 w 170"/>
                <a:gd name="T120" fmla="*/ 108 h 10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70" h="108">
                  <a:moveTo>
                    <a:pt x="136" y="12"/>
                  </a:moveTo>
                  <a:lnTo>
                    <a:pt x="138" y="22"/>
                  </a:lnTo>
                  <a:lnTo>
                    <a:pt x="134" y="28"/>
                  </a:lnTo>
                  <a:lnTo>
                    <a:pt x="138" y="36"/>
                  </a:lnTo>
                  <a:lnTo>
                    <a:pt x="136" y="40"/>
                  </a:lnTo>
                  <a:lnTo>
                    <a:pt x="148" y="42"/>
                  </a:lnTo>
                  <a:lnTo>
                    <a:pt x="148" y="46"/>
                  </a:lnTo>
                  <a:lnTo>
                    <a:pt x="158" y="52"/>
                  </a:lnTo>
                  <a:lnTo>
                    <a:pt x="168" y="44"/>
                  </a:lnTo>
                  <a:lnTo>
                    <a:pt x="170" y="46"/>
                  </a:lnTo>
                  <a:lnTo>
                    <a:pt x="170" y="52"/>
                  </a:lnTo>
                  <a:lnTo>
                    <a:pt x="168" y="58"/>
                  </a:lnTo>
                  <a:lnTo>
                    <a:pt x="170" y="64"/>
                  </a:lnTo>
                  <a:lnTo>
                    <a:pt x="170" y="70"/>
                  </a:lnTo>
                  <a:lnTo>
                    <a:pt x="164" y="68"/>
                  </a:lnTo>
                  <a:lnTo>
                    <a:pt x="162" y="64"/>
                  </a:lnTo>
                  <a:lnTo>
                    <a:pt x="156" y="66"/>
                  </a:lnTo>
                  <a:lnTo>
                    <a:pt x="154" y="72"/>
                  </a:lnTo>
                  <a:lnTo>
                    <a:pt x="158" y="76"/>
                  </a:lnTo>
                  <a:lnTo>
                    <a:pt x="154" y="86"/>
                  </a:lnTo>
                  <a:lnTo>
                    <a:pt x="150" y="78"/>
                  </a:lnTo>
                  <a:lnTo>
                    <a:pt x="142" y="80"/>
                  </a:lnTo>
                  <a:lnTo>
                    <a:pt x="142" y="82"/>
                  </a:lnTo>
                  <a:lnTo>
                    <a:pt x="138" y="84"/>
                  </a:lnTo>
                  <a:lnTo>
                    <a:pt x="134" y="80"/>
                  </a:lnTo>
                  <a:lnTo>
                    <a:pt x="132" y="70"/>
                  </a:lnTo>
                  <a:lnTo>
                    <a:pt x="124" y="72"/>
                  </a:lnTo>
                  <a:lnTo>
                    <a:pt x="124" y="82"/>
                  </a:lnTo>
                  <a:lnTo>
                    <a:pt x="118" y="92"/>
                  </a:lnTo>
                  <a:lnTo>
                    <a:pt x="118" y="104"/>
                  </a:lnTo>
                  <a:lnTo>
                    <a:pt x="112" y="108"/>
                  </a:lnTo>
                  <a:lnTo>
                    <a:pt x="106" y="100"/>
                  </a:lnTo>
                  <a:lnTo>
                    <a:pt x="108" y="96"/>
                  </a:lnTo>
                  <a:lnTo>
                    <a:pt x="102" y="94"/>
                  </a:lnTo>
                  <a:lnTo>
                    <a:pt x="92" y="84"/>
                  </a:lnTo>
                  <a:lnTo>
                    <a:pt x="92" y="74"/>
                  </a:lnTo>
                  <a:lnTo>
                    <a:pt x="80" y="84"/>
                  </a:lnTo>
                  <a:lnTo>
                    <a:pt x="80" y="90"/>
                  </a:lnTo>
                  <a:lnTo>
                    <a:pt x="76" y="100"/>
                  </a:lnTo>
                  <a:lnTo>
                    <a:pt x="70" y="104"/>
                  </a:lnTo>
                  <a:lnTo>
                    <a:pt x="60" y="100"/>
                  </a:lnTo>
                  <a:lnTo>
                    <a:pt x="48" y="106"/>
                  </a:lnTo>
                  <a:lnTo>
                    <a:pt x="38" y="104"/>
                  </a:lnTo>
                  <a:lnTo>
                    <a:pt x="36" y="94"/>
                  </a:lnTo>
                  <a:lnTo>
                    <a:pt x="30" y="74"/>
                  </a:lnTo>
                  <a:lnTo>
                    <a:pt x="20" y="76"/>
                  </a:lnTo>
                  <a:lnTo>
                    <a:pt x="6" y="94"/>
                  </a:lnTo>
                  <a:lnTo>
                    <a:pt x="0" y="90"/>
                  </a:lnTo>
                  <a:lnTo>
                    <a:pt x="4" y="86"/>
                  </a:lnTo>
                  <a:lnTo>
                    <a:pt x="4" y="78"/>
                  </a:lnTo>
                  <a:lnTo>
                    <a:pt x="2" y="74"/>
                  </a:lnTo>
                  <a:lnTo>
                    <a:pt x="4" y="66"/>
                  </a:lnTo>
                  <a:lnTo>
                    <a:pt x="16" y="56"/>
                  </a:lnTo>
                  <a:lnTo>
                    <a:pt x="16" y="48"/>
                  </a:lnTo>
                  <a:lnTo>
                    <a:pt x="26" y="42"/>
                  </a:lnTo>
                  <a:lnTo>
                    <a:pt x="26" y="40"/>
                  </a:lnTo>
                  <a:lnTo>
                    <a:pt x="34" y="28"/>
                  </a:lnTo>
                  <a:lnTo>
                    <a:pt x="38" y="26"/>
                  </a:lnTo>
                  <a:lnTo>
                    <a:pt x="36" y="24"/>
                  </a:lnTo>
                  <a:lnTo>
                    <a:pt x="34" y="24"/>
                  </a:lnTo>
                  <a:lnTo>
                    <a:pt x="38" y="16"/>
                  </a:lnTo>
                  <a:lnTo>
                    <a:pt x="44" y="16"/>
                  </a:lnTo>
                  <a:lnTo>
                    <a:pt x="44" y="18"/>
                  </a:lnTo>
                  <a:lnTo>
                    <a:pt x="52" y="18"/>
                  </a:lnTo>
                  <a:lnTo>
                    <a:pt x="60" y="10"/>
                  </a:lnTo>
                  <a:lnTo>
                    <a:pt x="64" y="12"/>
                  </a:lnTo>
                  <a:lnTo>
                    <a:pt x="68" y="10"/>
                  </a:lnTo>
                  <a:lnTo>
                    <a:pt x="74" y="12"/>
                  </a:lnTo>
                  <a:lnTo>
                    <a:pt x="84" y="8"/>
                  </a:lnTo>
                  <a:lnTo>
                    <a:pt x="88" y="10"/>
                  </a:lnTo>
                  <a:lnTo>
                    <a:pt x="94" y="10"/>
                  </a:lnTo>
                  <a:lnTo>
                    <a:pt x="90" y="6"/>
                  </a:lnTo>
                  <a:lnTo>
                    <a:pt x="104" y="0"/>
                  </a:lnTo>
                  <a:lnTo>
                    <a:pt x="104" y="4"/>
                  </a:lnTo>
                  <a:lnTo>
                    <a:pt x="108" y="4"/>
                  </a:lnTo>
                  <a:lnTo>
                    <a:pt x="110" y="6"/>
                  </a:lnTo>
                  <a:lnTo>
                    <a:pt x="124" y="6"/>
                  </a:lnTo>
                  <a:lnTo>
                    <a:pt x="136" y="12"/>
                  </a:lnTo>
                  <a:close/>
                </a:path>
              </a:pathLst>
            </a:custGeom>
            <a:solidFill>
              <a:srgbClr val="B2B2B2"/>
            </a:solidFill>
            <a:ln w="9525">
              <a:solidFill>
                <a:schemeClr val="bg1"/>
              </a:solidFill>
              <a:round/>
              <a:headEnd/>
              <a:tailEnd/>
            </a:ln>
          </p:spPr>
          <p:txBody>
            <a:bodyPr/>
            <a:lstStyle/>
            <a:p>
              <a:endParaRPr lang="de-DE"/>
            </a:p>
          </p:txBody>
        </p:sp>
        <p:sp>
          <p:nvSpPr>
            <p:cNvPr id="24" name="Freeform 26"/>
            <p:cNvSpPr>
              <a:spLocks/>
            </p:cNvSpPr>
            <p:nvPr/>
          </p:nvSpPr>
          <p:spPr bwMode="gray">
            <a:xfrm>
              <a:off x="4992688" y="4651375"/>
              <a:ext cx="500062" cy="228600"/>
            </a:xfrm>
            <a:custGeom>
              <a:avLst/>
              <a:gdLst>
                <a:gd name="T0" fmla="*/ 31 w 302"/>
                <a:gd name="T1" fmla="*/ 209 h 148"/>
                <a:gd name="T2" fmla="*/ 48 w 302"/>
                <a:gd name="T3" fmla="*/ 207 h 148"/>
                <a:gd name="T4" fmla="*/ 70 w 302"/>
                <a:gd name="T5" fmla="*/ 215 h 148"/>
                <a:gd name="T6" fmla="*/ 86 w 302"/>
                <a:gd name="T7" fmla="*/ 229 h 148"/>
                <a:gd name="T8" fmla="*/ 100 w 302"/>
                <a:gd name="T9" fmla="*/ 244 h 148"/>
                <a:gd name="T10" fmla="*/ 138 w 302"/>
                <a:gd name="T11" fmla="*/ 224 h 148"/>
                <a:gd name="T12" fmla="*/ 155 w 302"/>
                <a:gd name="T13" fmla="*/ 207 h 148"/>
                <a:gd name="T14" fmla="*/ 198 w 302"/>
                <a:gd name="T15" fmla="*/ 209 h 148"/>
                <a:gd name="T16" fmla="*/ 217 w 302"/>
                <a:gd name="T17" fmla="*/ 229 h 148"/>
                <a:gd name="T18" fmla="*/ 275 w 302"/>
                <a:gd name="T19" fmla="*/ 220 h 148"/>
                <a:gd name="T20" fmla="*/ 303 w 302"/>
                <a:gd name="T21" fmla="*/ 209 h 148"/>
                <a:gd name="T22" fmla="*/ 392 w 302"/>
                <a:gd name="T23" fmla="*/ 198 h 148"/>
                <a:gd name="T24" fmla="*/ 429 w 302"/>
                <a:gd name="T25" fmla="*/ 184 h 148"/>
                <a:gd name="T26" fmla="*/ 477 w 302"/>
                <a:gd name="T27" fmla="*/ 189 h 148"/>
                <a:gd name="T28" fmla="*/ 486 w 302"/>
                <a:gd name="T29" fmla="*/ 207 h 148"/>
                <a:gd name="T30" fmla="*/ 523 w 302"/>
                <a:gd name="T31" fmla="*/ 215 h 148"/>
                <a:gd name="T32" fmla="*/ 523 w 302"/>
                <a:gd name="T33" fmla="*/ 184 h 148"/>
                <a:gd name="T34" fmla="*/ 516 w 302"/>
                <a:gd name="T35" fmla="*/ 164 h 148"/>
                <a:gd name="T36" fmla="*/ 499 w 302"/>
                <a:gd name="T37" fmla="*/ 106 h 148"/>
                <a:gd name="T38" fmla="*/ 577 w 302"/>
                <a:gd name="T39" fmla="*/ 76 h 148"/>
                <a:gd name="T40" fmla="*/ 593 w 302"/>
                <a:gd name="T41" fmla="*/ 50 h 148"/>
                <a:gd name="T42" fmla="*/ 661 w 302"/>
                <a:gd name="T43" fmla="*/ 47 h 148"/>
                <a:gd name="T44" fmla="*/ 700 w 302"/>
                <a:gd name="T45" fmla="*/ 56 h 148"/>
                <a:gd name="T46" fmla="*/ 770 w 302"/>
                <a:gd name="T47" fmla="*/ 50 h 148"/>
                <a:gd name="T48" fmla="*/ 905 w 302"/>
                <a:gd name="T49" fmla="*/ 21 h 148"/>
                <a:gd name="T50" fmla="*/ 1070 w 302"/>
                <a:gd name="T51" fmla="*/ 26 h 148"/>
                <a:gd name="T52" fmla="*/ 1106 w 302"/>
                <a:gd name="T53" fmla="*/ 47 h 148"/>
                <a:gd name="T54" fmla="*/ 1100 w 302"/>
                <a:gd name="T55" fmla="*/ 91 h 148"/>
                <a:gd name="T56" fmla="*/ 1160 w 302"/>
                <a:gd name="T57" fmla="*/ 143 h 148"/>
                <a:gd name="T58" fmla="*/ 1121 w 302"/>
                <a:gd name="T59" fmla="*/ 189 h 148"/>
                <a:gd name="T60" fmla="*/ 1060 w 302"/>
                <a:gd name="T61" fmla="*/ 184 h 148"/>
                <a:gd name="T62" fmla="*/ 1023 w 302"/>
                <a:gd name="T63" fmla="*/ 195 h 148"/>
                <a:gd name="T64" fmla="*/ 1060 w 302"/>
                <a:gd name="T65" fmla="*/ 209 h 148"/>
                <a:gd name="T66" fmla="*/ 1028 w 302"/>
                <a:gd name="T67" fmla="*/ 229 h 148"/>
                <a:gd name="T68" fmla="*/ 1038 w 302"/>
                <a:gd name="T69" fmla="*/ 267 h 148"/>
                <a:gd name="T70" fmla="*/ 1008 w 302"/>
                <a:gd name="T71" fmla="*/ 306 h 148"/>
                <a:gd name="T72" fmla="*/ 964 w 302"/>
                <a:gd name="T73" fmla="*/ 334 h 148"/>
                <a:gd name="T74" fmla="*/ 884 w 302"/>
                <a:gd name="T75" fmla="*/ 347 h 148"/>
                <a:gd name="T76" fmla="*/ 792 w 302"/>
                <a:gd name="T77" fmla="*/ 347 h 148"/>
                <a:gd name="T78" fmla="*/ 732 w 302"/>
                <a:gd name="T79" fmla="*/ 366 h 148"/>
                <a:gd name="T80" fmla="*/ 675 w 302"/>
                <a:gd name="T81" fmla="*/ 362 h 148"/>
                <a:gd name="T82" fmla="*/ 577 w 302"/>
                <a:gd name="T83" fmla="*/ 351 h 148"/>
                <a:gd name="T84" fmla="*/ 429 w 302"/>
                <a:gd name="T85" fmla="*/ 332 h 148"/>
                <a:gd name="T86" fmla="*/ 382 w 302"/>
                <a:gd name="T87" fmla="*/ 297 h 148"/>
                <a:gd name="T88" fmla="*/ 332 w 302"/>
                <a:gd name="T89" fmla="*/ 290 h 148"/>
                <a:gd name="T90" fmla="*/ 275 w 302"/>
                <a:gd name="T91" fmla="*/ 290 h 148"/>
                <a:gd name="T92" fmla="*/ 244 w 302"/>
                <a:gd name="T93" fmla="*/ 290 h 148"/>
                <a:gd name="T94" fmla="*/ 185 w 302"/>
                <a:gd name="T95" fmla="*/ 316 h 148"/>
                <a:gd name="T96" fmla="*/ 138 w 302"/>
                <a:gd name="T97" fmla="*/ 290 h 148"/>
                <a:gd name="T98" fmla="*/ 94 w 302"/>
                <a:gd name="T99" fmla="*/ 306 h 148"/>
                <a:gd name="T100" fmla="*/ 56 w 302"/>
                <a:gd name="T101" fmla="*/ 283 h 148"/>
                <a:gd name="T102" fmla="*/ 16 w 302"/>
                <a:gd name="T103" fmla="*/ 267 h 148"/>
                <a:gd name="T104" fmla="*/ 16 w 302"/>
                <a:gd name="T105" fmla="*/ 229 h 148"/>
                <a:gd name="T106" fmla="*/ 10 w 302"/>
                <a:gd name="T107" fmla="*/ 207 h 1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2"/>
                <a:gd name="T163" fmla="*/ 0 h 148"/>
                <a:gd name="T164" fmla="*/ 302 w 302"/>
                <a:gd name="T165" fmla="*/ 148 h 14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2" h="148">
                  <a:moveTo>
                    <a:pt x="2" y="80"/>
                  </a:moveTo>
                  <a:lnTo>
                    <a:pt x="8" y="82"/>
                  </a:lnTo>
                  <a:lnTo>
                    <a:pt x="12" y="78"/>
                  </a:lnTo>
                  <a:lnTo>
                    <a:pt x="12" y="80"/>
                  </a:lnTo>
                  <a:lnTo>
                    <a:pt x="16" y="80"/>
                  </a:lnTo>
                  <a:lnTo>
                    <a:pt x="18" y="84"/>
                  </a:lnTo>
                  <a:lnTo>
                    <a:pt x="22" y="86"/>
                  </a:lnTo>
                  <a:lnTo>
                    <a:pt x="22" y="90"/>
                  </a:lnTo>
                  <a:lnTo>
                    <a:pt x="26" y="90"/>
                  </a:lnTo>
                  <a:lnTo>
                    <a:pt x="26" y="96"/>
                  </a:lnTo>
                  <a:lnTo>
                    <a:pt x="28" y="96"/>
                  </a:lnTo>
                  <a:lnTo>
                    <a:pt x="36" y="88"/>
                  </a:lnTo>
                  <a:lnTo>
                    <a:pt x="36" y="80"/>
                  </a:lnTo>
                  <a:lnTo>
                    <a:pt x="40" y="80"/>
                  </a:lnTo>
                  <a:lnTo>
                    <a:pt x="44" y="80"/>
                  </a:lnTo>
                  <a:lnTo>
                    <a:pt x="52" y="82"/>
                  </a:lnTo>
                  <a:lnTo>
                    <a:pt x="54" y="86"/>
                  </a:lnTo>
                  <a:lnTo>
                    <a:pt x="56" y="90"/>
                  </a:lnTo>
                  <a:lnTo>
                    <a:pt x="66" y="90"/>
                  </a:lnTo>
                  <a:lnTo>
                    <a:pt x="72" y="86"/>
                  </a:lnTo>
                  <a:lnTo>
                    <a:pt x="74" y="82"/>
                  </a:lnTo>
                  <a:lnTo>
                    <a:pt x="78" y="82"/>
                  </a:lnTo>
                  <a:lnTo>
                    <a:pt x="80" y="78"/>
                  </a:lnTo>
                  <a:lnTo>
                    <a:pt x="102" y="78"/>
                  </a:lnTo>
                  <a:lnTo>
                    <a:pt x="104" y="72"/>
                  </a:lnTo>
                  <a:lnTo>
                    <a:pt x="112" y="72"/>
                  </a:lnTo>
                  <a:lnTo>
                    <a:pt x="114" y="76"/>
                  </a:lnTo>
                  <a:lnTo>
                    <a:pt x="124" y="74"/>
                  </a:lnTo>
                  <a:lnTo>
                    <a:pt x="128" y="76"/>
                  </a:lnTo>
                  <a:lnTo>
                    <a:pt x="126" y="80"/>
                  </a:lnTo>
                  <a:lnTo>
                    <a:pt x="134" y="86"/>
                  </a:lnTo>
                  <a:lnTo>
                    <a:pt x="136" y="84"/>
                  </a:lnTo>
                  <a:lnTo>
                    <a:pt x="136" y="76"/>
                  </a:lnTo>
                  <a:lnTo>
                    <a:pt x="136" y="72"/>
                  </a:lnTo>
                  <a:lnTo>
                    <a:pt x="130" y="70"/>
                  </a:lnTo>
                  <a:lnTo>
                    <a:pt x="134" y="64"/>
                  </a:lnTo>
                  <a:lnTo>
                    <a:pt x="124" y="48"/>
                  </a:lnTo>
                  <a:lnTo>
                    <a:pt x="130" y="42"/>
                  </a:lnTo>
                  <a:lnTo>
                    <a:pt x="148" y="34"/>
                  </a:lnTo>
                  <a:lnTo>
                    <a:pt x="150" y="30"/>
                  </a:lnTo>
                  <a:lnTo>
                    <a:pt x="150" y="22"/>
                  </a:lnTo>
                  <a:lnTo>
                    <a:pt x="154" y="20"/>
                  </a:lnTo>
                  <a:lnTo>
                    <a:pt x="160" y="26"/>
                  </a:lnTo>
                  <a:lnTo>
                    <a:pt x="172" y="18"/>
                  </a:lnTo>
                  <a:lnTo>
                    <a:pt x="174" y="18"/>
                  </a:lnTo>
                  <a:lnTo>
                    <a:pt x="182" y="22"/>
                  </a:lnTo>
                  <a:lnTo>
                    <a:pt x="190" y="24"/>
                  </a:lnTo>
                  <a:lnTo>
                    <a:pt x="200" y="20"/>
                  </a:lnTo>
                  <a:lnTo>
                    <a:pt x="212" y="0"/>
                  </a:lnTo>
                  <a:lnTo>
                    <a:pt x="236" y="8"/>
                  </a:lnTo>
                  <a:lnTo>
                    <a:pt x="254" y="14"/>
                  </a:lnTo>
                  <a:lnTo>
                    <a:pt x="278" y="10"/>
                  </a:lnTo>
                  <a:lnTo>
                    <a:pt x="286" y="16"/>
                  </a:lnTo>
                  <a:lnTo>
                    <a:pt x="288" y="18"/>
                  </a:lnTo>
                  <a:lnTo>
                    <a:pt x="288" y="20"/>
                  </a:lnTo>
                  <a:lnTo>
                    <a:pt x="286" y="36"/>
                  </a:lnTo>
                  <a:lnTo>
                    <a:pt x="290" y="42"/>
                  </a:lnTo>
                  <a:lnTo>
                    <a:pt x="302" y="56"/>
                  </a:lnTo>
                  <a:lnTo>
                    <a:pt x="292" y="64"/>
                  </a:lnTo>
                  <a:lnTo>
                    <a:pt x="292" y="74"/>
                  </a:lnTo>
                  <a:lnTo>
                    <a:pt x="280" y="74"/>
                  </a:lnTo>
                  <a:lnTo>
                    <a:pt x="276" y="72"/>
                  </a:lnTo>
                  <a:lnTo>
                    <a:pt x="270" y="72"/>
                  </a:lnTo>
                  <a:lnTo>
                    <a:pt x="266" y="76"/>
                  </a:lnTo>
                  <a:lnTo>
                    <a:pt x="274" y="78"/>
                  </a:lnTo>
                  <a:lnTo>
                    <a:pt x="276" y="82"/>
                  </a:lnTo>
                  <a:lnTo>
                    <a:pt x="274" y="88"/>
                  </a:lnTo>
                  <a:lnTo>
                    <a:pt x="268" y="90"/>
                  </a:lnTo>
                  <a:lnTo>
                    <a:pt x="266" y="100"/>
                  </a:lnTo>
                  <a:lnTo>
                    <a:pt x="270" y="104"/>
                  </a:lnTo>
                  <a:lnTo>
                    <a:pt x="268" y="112"/>
                  </a:lnTo>
                  <a:lnTo>
                    <a:pt x="262" y="120"/>
                  </a:lnTo>
                  <a:lnTo>
                    <a:pt x="250" y="124"/>
                  </a:lnTo>
                  <a:lnTo>
                    <a:pt x="250" y="132"/>
                  </a:lnTo>
                  <a:lnTo>
                    <a:pt x="236" y="130"/>
                  </a:lnTo>
                  <a:lnTo>
                    <a:pt x="230" y="136"/>
                  </a:lnTo>
                  <a:lnTo>
                    <a:pt x="216" y="132"/>
                  </a:lnTo>
                  <a:lnTo>
                    <a:pt x="206" y="136"/>
                  </a:lnTo>
                  <a:lnTo>
                    <a:pt x="194" y="148"/>
                  </a:lnTo>
                  <a:lnTo>
                    <a:pt x="190" y="144"/>
                  </a:lnTo>
                  <a:lnTo>
                    <a:pt x="180" y="144"/>
                  </a:lnTo>
                  <a:lnTo>
                    <a:pt x="176" y="142"/>
                  </a:lnTo>
                  <a:lnTo>
                    <a:pt x="158" y="140"/>
                  </a:lnTo>
                  <a:lnTo>
                    <a:pt x="150" y="138"/>
                  </a:lnTo>
                  <a:lnTo>
                    <a:pt x="134" y="136"/>
                  </a:lnTo>
                  <a:lnTo>
                    <a:pt x="112" y="130"/>
                  </a:lnTo>
                  <a:lnTo>
                    <a:pt x="106" y="120"/>
                  </a:lnTo>
                  <a:lnTo>
                    <a:pt x="100" y="116"/>
                  </a:lnTo>
                  <a:lnTo>
                    <a:pt x="100" y="108"/>
                  </a:lnTo>
                  <a:lnTo>
                    <a:pt x="86" y="114"/>
                  </a:lnTo>
                  <a:lnTo>
                    <a:pt x="80" y="110"/>
                  </a:lnTo>
                  <a:lnTo>
                    <a:pt x="72" y="114"/>
                  </a:lnTo>
                  <a:lnTo>
                    <a:pt x="70" y="112"/>
                  </a:lnTo>
                  <a:lnTo>
                    <a:pt x="64" y="114"/>
                  </a:lnTo>
                  <a:lnTo>
                    <a:pt x="58" y="124"/>
                  </a:lnTo>
                  <a:lnTo>
                    <a:pt x="48" y="124"/>
                  </a:lnTo>
                  <a:lnTo>
                    <a:pt x="36" y="120"/>
                  </a:lnTo>
                  <a:lnTo>
                    <a:pt x="36" y="114"/>
                  </a:lnTo>
                  <a:lnTo>
                    <a:pt x="34" y="112"/>
                  </a:lnTo>
                  <a:lnTo>
                    <a:pt x="24" y="120"/>
                  </a:lnTo>
                  <a:lnTo>
                    <a:pt x="14" y="114"/>
                  </a:lnTo>
                  <a:lnTo>
                    <a:pt x="14" y="110"/>
                  </a:lnTo>
                  <a:lnTo>
                    <a:pt x="2" y="108"/>
                  </a:lnTo>
                  <a:lnTo>
                    <a:pt x="4" y="104"/>
                  </a:lnTo>
                  <a:lnTo>
                    <a:pt x="0" y="96"/>
                  </a:lnTo>
                  <a:lnTo>
                    <a:pt x="4" y="90"/>
                  </a:lnTo>
                  <a:lnTo>
                    <a:pt x="2" y="80"/>
                  </a:lnTo>
                  <a:close/>
                </a:path>
              </a:pathLst>
            </a:custGeom>
            <a:solidFill>
              <a:srgbClr val="0061B2"/>
            </a:solidFill>
            <a:ln w="9525">
              <a:solidFill>
                <a:schemeClr val="bg1"/>
              </a:solidFill>
              <a:round/>
              <a:headEnd/>
              <a:tailEnd/>
            </a:ln>
          </p:spPr>
          <p:txBody>
            <a:bodyPr/>
            <a:lstStyle/>
            <a:p>
              <a:endParaRPr lang="de-DE"/>
            </a:p>
          </p:txBody>
        </p:sp>
        <p:sp>
          <p:nvSpPr>
            <p:cNvPr id="25" name="Freeform 27"/>
            <p:cNvSpPr>
              <a:spLocks/>
            </p:cNvSpPr>
            <p:nvPr/>
          </p:nvSpPr>
          <p:spPr bwMode="gray">
            <a:xfrm>
              <a:off x="5467350" y="4591050"/>
              <a:ext cx="360362" cy="160337"/>
            </a:xfrm>
            <a:custGeom>
              <a:avLst/>
              <a:gdLst>
                <a:gd name="T0" fmla="*/ 2 w 218"/>
                <a:gd name="T1" fmla="*/ 144 h 102"/>
                <a:gd name="T2" fmla="*/ 14 w 218"/>
                <a:gd name="T3" fmla="*/ 127 h 102"/>
                <a:gd name="T4" fmla="*/ 30 w 218"/>
                <a:gd name="T5" fmla="*/ 118 h 102"/>
                <a:gd name="T6" fmla="*/ 37 w 218"/>
                <a:gd name="T7" fmla="*/ 111 h 102"/>
                <a:gd name="T8" fmla="*/ 50 w 218"/>
                <a:gd name="T9" fmla="*/ 111 h 102"/>
                <a:gd name="T10" fmla="*/ 76 w 218"/>
                <a:gd name="T11" fmla="*/ 118 h 102"/>
                <a:gd name="T12" fmla="*/ 81 w 218"/>
                <a:gd name="T13" fmla="*/ 111 h 102"/>
                <a:gd name="T14" fmla="*/ 89 w 218"/>
                <a:gd name="T15" fmla="*/ 118 h 102"/>
                <a:gd name="T16" fmla="*/ 107 w 218"/>
                <a:gd name="T17" fmla="*/ 111 h 102"/>
                <a:gd name="T18" fmla="*/ 120 w 218"/>
                <a:gd name="T19" fmla="*/ 105 h 102"/>
                <a:gd name="T20" fmla="*/ 126 w 218"/>
                <a:gd name="T21" fmla="*/ 101 h 102"/>
                <a:gd name="T22" fmla="*/ 143 w 218"/>
                <a:gd name="T23" fmla="*/ 101 h 102"/>
                <a:gd name="T24" fmla="*/ 150 w 218"/>
                <a:gd name="T25" fmla="*/ 89 h 102"/>
                <a:gd name="T26" fmla="*/ 157 w 218"/>
                <a:gd name="T27" fmla="*/ 86 h 102"/>
                <a:gd name="T28" fmla="*/ 172 w 218"/>
                <a:gd name="T29" fmla="*/ 78 h 102"/>
                <a:gd name="T30" fmla="*/ 182 w 218"/>
                <a:gd name="T31" fmla="*/ 64 h 102"/>
                <a:gd name="T32" fmla="*/ 187 w 218"/>
                <a:gd name="T33" fmla="*/ 47 h 102"/>
                <a:gd name="T34" fmla="*/ 196 w 218"/>
                <a:gd name="T35" fmla="*/ 42 h 102"/>
                <a:gd name="T36" fmla="*/ 212 w 218"/>
                <a:gd name="T37" fmla="*/ 36 h 102"/>
                <a:gd name="T38" fmla="*/ 227 w 218"/>
                <a:gd name="T39" fmla="*/ 26 h 102"/>
                <a:gd name="T40" fmla="*/ 243 w 218"/>
                <a:gd name="T41" fmla="*/ 15 h 102"/>
                <a:gd name="T42" fmla="*/ 246 w 218"/>
                <a:gd name="T43" fmla="*/ 11 h 102"/>
                <a:gd name="T44" fmla="*/ 265 w 218"/>
                <a:gd name="T45" fmla="*/ 15 h 102"/>
                <a:gd name="T46" fmla="*/ 277 w 218"/>
                <a:gd name="T47" fmla="*/ 2 h 102"/>
                <a:gd name="T48" fmla="*/ 303 w 218"/>
                <a:gd name="T49" fmla="*/ 11 h 102"/>
                <a:gd name="T50" fmla="*/ 332 w 218"/>
                <a:gd name="T51" fmla="*/ 21 h 102"/>
                <a:gd name="T52" fmla="*/ 353 w 218"/>
                <a:gd name="T53" fmla="*/ 2 h 102"/>
                <a:gd name="T54" fmla="*/ 378 w 218"/>
                <a:gd name="T55" fmla="*/ 0 h 102"/>
                <a:gd name="T56" fmla="*/ 392 w 218"/>
                <a:gd name="T57" fmla="*/ 26 h 102"/>
                <a:gd name="T58" fmla="*/ 414 w 218"/>
                <a:gd name="T59" fmla="*/ 36 h 102"/>
                <a:gd name="T60" fmla="*/ 414 w 218"/>
                <a:gd name="T61" fmla="*/ 58 h 102"/>
                <a:gd name="T62" fmla="*/ 453 w 218"/>
                <a:gd name="T63" fmla="*/ 58 h 102"/>
                <a:gd name="T64" fmla="*/ 469 w 218"/>
                <a:gd name="T65" fmla="*/ 36 h 102"/>
                <a:gd name="T66" fmla="*/ 520 w 218"/>
                <a:gd name="T67" fmla="*/ 26 h 102"/>
                <a:gd name="T68" fmla="*/ 580 w 218"/>
                <a:gd name="T69" fmla="*/ 42 h 102"/>
                <a:gd name="T70" fmla="*/ 610 w 218"/>
                <a:gd name="T71" fmla="*/ 21 h 102"/>
                <a:gd name="T72" fmla="*/ 681 w 218"/>
                <a:gd name="T73" fmla="*/ 15 h 102"/>
                <a:gd name="T74" fmla="*/ 731 w 218"/>
                <a:gd name="T75" fmla="*/ 42 h 102"/>
                <a:gd name="T76" fmla="*/ 771 w 218"/>
                <a:gd name="T77" fmla="*/ 64 h 102"/>
                <a:gd name="T78" fmla="*/ 755 w 218"/>
                <a:gd name="T79" fmla="*/ 184 h 102"/>
                <a:gd name="T80" fmla="*/ 685 w 218"/>
                <a:gd name="T81" fmla="*/ 181 h 102"/>
                <a:gd name="T82" fmla="*/ 580 w 218"/>
                <a:gd name="T83" fmla="*/ 160 h 102"/>
                <a:gd name="T84" fmla="*/ 469 w 218"/>
                <a:gd name="T85" fmla="*/ 216 h 102"/>
                <a:gd name="T86" fmla="*/ 401 w 218"/>
                <a:gd name="T87" fmla="*/ 216 h 102"/>
                <a:gd name="T88" fmla="*/ 316 w 218"/>
                <a:gd name="T89" fmla="*/ 228 h 102"/>
                <a:gd name="T90" fmla="*/ 277 w 218"/>
                <a:gd name="T91" fmla="*/ 269 h 102"/>
                <a:gd name="T92" fmla="*/ 143 w 218"/>
                <a:gd name="T93" fmla="*/ 267 h 102"/>
                <a:gd name="T94" fmla="*/ 76 w 218"/>
                <a:gd name="T95" fmla="*/ 240 h 102"/>
                <a:gd name="T96" fmla="*/ 14 w 218"/>
                <a:gd name="T97" fmla="*/ 213 h 102"/>
                <a:gd name="T98" fmla="*/ 2 w 218"/>
                <a:gd name="T99" fmla="*/ 154 h 102"/>
                <a:gd name="T100" fmla="*/ 2 w 218"/>
                <a:gd name="T101" fmla="*/ 149 h 1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18"/>
                <a:gd name="T154" fmla="*/ 0 h 102"/>
                <a:gd name="T155" fmla="*/ 218 w 218"/>
                <a:gd name="T156" fmla="*/ 102 h 10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18" h="102">
                  <a:moveTo>
                    <a:pt x="2" y="56"/>
                  </a:moveTo>
                  <a:lnTo>
                    <a:pt x="2" y="54"/>
                  </a:lnTo>
                  <a:lnTo>
                    <a:pt x="4" y="52"/>
                  </a:lnTo>
                  <a:lnTo>
                    <a:pt x="4" y="48"/>
                  </a:lnTo>
                  <a:lnTo>
                    <a:pt x="6" y="46"/>
                  </a:lnTo>
                  <a:lnTo>
                    <a:pt x="8" y="44"/>
                  </a:lnTo>
                  <a:lnTo>
                    <a:pt x="8" y="42"/>
                  </a:lnTo>
                  <a:lnTo>
                    <a:pt x="10" y="42"/>
                  </a:lnTo>
                  <a:lnTo>
                    <a:pt x="12" y="40"/>
                  </a:lnTo>
                  <a:lnTo>
                    <a:pt x="14" y="42"/>
                  </a:lnTo>
                  <a:lnTo>
                    <a:pt x="16" y="44"/>
                  </a:lnTo>
                  <a:lnTo>
                    <a:pt x="20" y="44"/>
                  </a:lnTo>
                  <a:lnTo>
                    <a:pt x="20" y="42"/>
                  </a:lnTo>
                  <a:lnTo>
                    <a:pt x="22" y="42"/>
                  </a:lnTo>
                  <a:lnTo>
                    <a:pt x="22" y="44"/>
                  </a:lnTo>
                  <a:lnTo>
                    <a:pt x="24" y="44"/>
                  </a:lnTo>
                  <a:lnTo>
                    <a:pt x="26" y="44"/>
                  </a:lnTo>
                  <a:lnTo>
                    <a:pt x="28" y="42"/>
                  </a:lnTo>
                  <a:lnTo>
                    <a:pt x="30" y="42"/>
                  </a:lnTo>
                  <a:lnTo>
                    <a:pt x="32" y="40"/>
                  </a:lnTo>
                  <a:lnTo>
                    <a:pt x="34" y="40"/>
                  </a:lnTo>
                  <a:lnTo>
                    <a:pt x="34" y="38"/>
                  </a:lnTo>
                  <a:lnTo>
                    <a:pt x="36" y="38"/>
                  </a:lnTo>
                  <a:lnTo>
                    <a:pt x="38" y="38"/>
                  </a:lnTo>
                  <a:lnTo>
                    <a:pt x="38" y="36"/>
                  </a:lnTo>
                  <a:lnTo>
                    <a:pt x="40" y="34"/>
                  </a:lnTo>
                  <a:lnTo>
                    <a:pt x="40" y="32"/>
                  </a:lnTo>
                  <a:lnTo>
                    <a:pt x="42" y="32"/>
                  </a:lnTo>
                  <a:lnTo>
                    <a:pt x="44" y="32"/>
                  </a:lnTo>
                  <a:lnTo>
                    <a:pt x="46" y="30"/>
                  </a:lnTo>
                  <a:lnTo>
                    <a:pt x="48" y="26"/>
                  </a:lnTo>
                  <a:lnTo>
                    <a:pt x="48" y="24"/>
                  </a:lnTo>
                  <a:lnTo>
                    <a:pt x="48" y="20"/>
                  </a:lnTo>
                  <a:lnTo>
                    <a:pt x="50" y="18"/>
                  </a:lnTo>
                  <a:lnTo>
                    <a:pt x="50" y="16"/>
                  </a:lnTo>
                  <a:lnTo>
                    <a:pt x="52" y="16"/>
                  </a:lnTo>
                  <a:lnTo>
                    <a:pt x="54" y="16"/>
                  </a:lnTo>
                  <a:lnTo>
                    <a:pt x="56" y="14"/>
                  </a:lnTo>
                  <a:lnTo>
                    <a:pt x="58" y="12"/>
                  </a:lnTo>
                  <a:lnTo>
                    <a:pt x="60" y="10"/>
                  </a:lnTo>
                  <a:lnTo>
                    <a:pt x="62" y="8"/>
                  </a:lnTo>
                  <a:lnTo>
                    <a:pt x="64" y="6"/>
                  </a:lnTo>
                  <a:lnTo>
                    <a:pt x="64" y="4"/>
                  </a:lnTo>
                  <a:lnTo>
                    <a:pt x="66" y="4"/>
                  </a:lnTo>
                  <a:lnTo>
                    <a:pt x="70" y="4"/>
                  </a:lnTo>
                  <a:lnTo>
                    <a:pt x="70" y="6"/>
                  </a:lnTo>
                  <a:lnTo>
                    <a:pt x="72" y="4"/>
                  </a:lnTo>
                  <a:lnTo>
                    <a:pt x="74" y="2"/>
                  </a:lnTo>
                  <a:lnTo>
                    <a:pt x="80" y="4"/>
                  </a:lnTo>
                  <a:lnTo>
                    <a:pt x="80" y="10"/>
                  </a:lnTo>
                  <a:lnTo>
                    <a:pt x="88" y="8"/>
                  </a:lnTo>
                  <a:lnTo>
                    <a:pt x="90" y="2"/>
                  </a:lnTo>
                  <a:lnTo>
                    <a:pt x="94" y="2"/>
                  </a:lnTo>
                  <a:lnTo>
                    <a:pt x="94" y="0"/>
                  </a:lnTo>
                  <a:lnTo>
                    <a:pt x="100" y="0"/>
                  </a:lnTo>
                  <a:lnTo>
                    <a:pt x="104" y="6"/>
                  </a:lnTo>
                  <a:lnTo>
                    <a:pt x="104" y="10"/>
                  </a:lnTo>
                  <a:lnTo>
                    <a:pt x="110" y="10"/>
                  </a:lnTo>
                  <a:lnTo>
                    <a:pt x="110" y="14"/>
                  </a:lnTo>
                  <a:lnTo>
                    <a:pt x="110" y="16"/>
                  </a:lnTo>
                  <a:lnTo>
                    <a:pt x="110" y="22"/>
                  </a:lnTo>
                  <a:lnTo>
                    <a:pt x="118" y="20"/>
                  </a:lnTo>
                  <a:lnTo>
                    <a:pt x="120" y="22"/>
                  </a:lnTo>
                  <a:lnTo>
                    <a:pt x="122" y="20"/>
                  </a:lnTo>
                  <a:lnTo>
                    <a:pt x="124" y="14"/>
                  </a:lnTo>
                  <a:lnTo>
                    <a:pt x="134" y="8"/>
                  </a:lnTo>
                  <a:lnTo>
                    <a:pt x="138" y="10"/>
                  </a:lnTo>
                  <a:lnTo>
                    <a:pt x="146" y="10"/>
                  </a:lnTo>
                  <a:lnTo>
                    <a:pt x="154" y="16"/>
                  </a:lnTo>
                  <a:lnTo>
                    <a:pt x="160" y="12"/>
                  </a:lnTo>
                  <a:lnTo>
                    <a:pt x="162" y="8"/>
                  </a:lnTo>
                  <a:lnTo>
                    <a:pt x="170" y="8"/>
                  </a:lnTo>
                  <a:lnTo>
                    <a:pt x="180" y="6"/>
                  </a:lnTo>
                  <a:lnTo>
                    <a:pt x="182" y="10"/>
                  </a:lnTo>
                  <a:lnTo>
                    <a:pt x="194" y="16"/>
                  </a:lnTo>
                  <a:lnTo>
                    <a:pt x="196" y="20"/>
                  </a:lnTo>
                  <a:lnTo>
                    <a:pt x="204" y="24"/>
                  </a:lnTo>
                  <a:lnTo>
                    <a:pt x="218" y="32"/>
                  </a:lnTo>
                  <a:lnTo>
                    <a:pt x="200" y="70"/>
                  </a:lnTo>
                  <a:lnTo>
                    <a:pt x="188" y="72"/>
                  </a:lnTo>
                  <a:lnTo>
                    <a:pt x="182" y="68"/>
                  </a:lnTo>
                  <a:lnTo>
                    <a:pt x="172" y="60"/>
                  </a:lnTo>
                  <a:lnTo>
                    <a:pt x="154" y="60"/>
                  </a:lnTo>
                  <a:lnTo>
                    <a:pt x="142" y="62"/>
                  </a:lnTo>
                  <a:lnTo>
                    <a:pt x="124" y="82"/>
                  </a:lnTo>
                  <a:lnTo>
                    <a:pt x="116" y="82"/>
                  </a:lnTo>
                  <a:lnTo>
                    <a:pt x="106" y="82"/>
                  </a:lnTo>
                  <a:lnTo>
                    <a:pt x="98" y="82"/>
                  </a:lnTo>
                  <a:lnTo>
                    <a:pt x="84" y="86"/>
                  </a:lnTo>
                  <a:lnTo>
                    <a:pt x="80" y="86"/>
                  </a:lnTo>
                  <a:lnTo>
                    <a:pt x="74" y="102"/>
                  </a:lnTo>
                  <a:lnTo>
                    <a:pt x="46" y="100"/>
                  </a:lnTo>
                  <a:lnTo>
                    <a:pt x="38" y="100"/>
                  </a:lnTo>
                  <a:lnTo>
                    <a:pt x="28" y="94"/>
                  </a:lnTo>
                  <a:lnTo>
                    <a:pt x="20" y="90"/>
                  </a:lnTo>
                  <a:lnTo>
                    <a:pt x="16" y="94"/>
                  </a:lnTo>
                  <a:lnTo>
                    <a:pt x="4" y="80"/>
                  </a:lnTo>
                  <a:lnTo>
                    <a:pt x="0" y="74"/>
                  </a:lnTo>
                  <a:lnTo>
                    <a:pt x="2" y="58"/>
                  </a:lnTo>
                  <a:lnTo>
                    <a:pt x="2" y="56"/>
                  </a:lnTo>
                  <a:close/>
                </a:path>
              </a:pathLst>
            </a:custGeom>
            <a:solidFill>
              <a:srgbClr val="0061B2"/>
            </a:solidFill>
            <a:ln w="9525">
              <a:solidFill>
                <a:schemeClr val="bg1"/>
              </a:solidFill>
              <a:round/>
              <a:headEnd/>
              <a:tailEnd/>
            </a:ln>
          </p:spPr>
          <p:txBody>
            <a:bodyPr/>
            <a:lstStyle/>
            <a:p>
              <a:endParaRPr lang="de-DE"/>
            </a:p>
          </p:txBody>
        </p:sp>
        <p:sp>
          <p:nvSpPr>
            <p:cNvPr id="26" name="Freeform 28"/>
            <p:cNvSpPr>
              <a:spLocks/>
            </p:cNvSpPr>
            <p:nvPr/>
          </p:nvSpPr>
          <p:spPr bwMode="gray">
            <a:xfrm>
              <a:off x="5241925" y="4838700"/>
              <a:ext cx="200025" cy="123825"/>
            </a:xfrm>
            <a:custGeom>
              <a:avLst/>
              <a:gdLst>
                <a:gd name="T0" fmla="*/ 110 w 122"/>
                <a:gd name="T1" fmla="*/ 63 h 80"/>
                <a:gd name="T2" fmla="*/ 209 w 122"/>
                <a:gd name="T3" fmla="*/ 42 h 80"/>
                <a:gd name="T4" fmla="*/ 321 w 122"/>
                <a:gd name="T5" fmla="*/ 26 h 80"/>
                <a:gd name="T6" fmla="*/ 419 w 122"/>
                <a:gd name="T7" fmla="*/ 0 h 80"/>
                <a:gd name="T8" fmla="*/ 455 w 122"/>
                <a:gd name="T9" fmla="*/ 58 h 80"/>
                <a:gd name="T10" fmla="*/ 437 w 122"/>
                <a:gd name="T11" fmla="*/ 54 h 80"/>
                <a:gd name="T12" fmla="*/ 419 w 122"/>
                <a:gd name="T13" fmla="*/ 58 h 80"/>
                <a:gd name="T14" fmla="*/ 411 w 122"/>
                <a:gd name="T15" fmla="*/ 74 h 80"/>
                <a:gd name="T16" fmla="*/ 394 w 122"/>
                <a:gd name="T17" fmla="*/ 74 h 80"/>
                <a:gd name="T18" fmla="*/ 380 w 122"/>
                <a:gd name="T19" fmla="*/ 86 h 80"/>
                <a:gd name="T20" fmla="*/ 361 w 122"/>
                <a:gd name="T21" fmla="*/ 89 h 80"/>
                <a:gd name="T22" fmla="*/ 336 w 122"/>
                <a:gd name="T23" fmla="*/ 94 h 80"/>
                <a:gd name="T24" fmla="*/ 321 w 122"/>
                <a:gd name="T25" fmla="*/ 110 h 80"/>
                <a:gd name="T26" fmla="*/ 336 w 122"/>
                <a:gd name="T27" fmla="*/ 120 h 80"/>
                <a:gd name="T28" fmla="*/ 336 w 122"/>
                <a:gd name="T29" fmla="*/ 137 h 80"/>
                <a:gd name="T30" fmla="*/ 336 w 122"/>
                <a:gd name="T31" fmla="*/ 152 h 80"/>
                <a:gd name="T32" fmla="*/ 315 w 122"/>
                <a:gd name="T33" fmla="*/ 152 h 80"/>
                <a:gd name="T34" fmla="*/ 292 w 122"/>
                <a:gd name="T35" fmla="*/ 156 h 80"/>
                <a:gd name="T36" fmla="*/ 277 w 122"/>
                <a:gd name="T37" fmla="*/ 167 h 80"/>
                <a:gd name="T38" fmla="*/ 284 w 122"/>
                <a:gd name="T39" fmla="*/ 175 h 80"/>
                <a:gd name="T40" fmla="*/ 284 w 122"/>
                <a:gd name="T41" fmla="*/ 183 h 80"/>
                <a:gd name="T42" fmla="*/ 277 w 122"/>
                <a:gd name="T43" fmla="*/ 189 h 80"/>
                <a:gd name="T44" fmla="*/ 284 w 122"/>
                <a:gd name="T45" fmla="*/ 206 h 80"/>
                <a:gd name="T46" fmla="*/ 270 w 122"/>
                <a:gd name="T47" fmla="*/ 210 h 80"/>
                <a:gd name="T48" fmla="*/ 254 w 122"/>
                <a:gd name="T49" fmla="*/ 206 h 80"/>
                <a:gd name="T50" fmla="*/ 233 w 122"/>
                <a:gd name="T51" fmla="*/ 200 h 80"/>
                <a:gd name="T52" fmla="*/ 226 w 122"/>
                <a:gd name="T53" fmla="*/ 206 h 80"/>
                <a:gd name="T54" fmla="*/ 198 w 122"/>
                <a:gd name="T55" fmla="*/ 206 h 80"/>
                <a:gd name="T56" fmla="*/ 187 w 122"/>
                <a:gd name="T57" fmla="*/ 189 h 80"/>
                <a:gd name="T58" fmla="*/ 181 w 122"/>
                <a:gd name="T59" fmla="*/ 183 h 80"/>
                <a:gd name="T60" fmla="*/ 181 w 122"/>
                <a:gd name="T61" fmla="*/ 179 h 80"/>
                <a:gd name="T62" fmla="*/ 171 w 122"/>
                <a:gd name="T63" fmla="*/ 183 h 80"/>
                <a:gd name="T64" fmla="*/ 166 w 122"/>
                <a:gd name="T65" fmla="*/ 195 h 80"/>
                <a:gd name="T66" fmla="*/ 150 w 122"/>
                <a:gd name="T67" fmla="*/ 206 h 80"/>
                <a:gd name="T68" fmla="*/ 126 w 122"/>
                <a:gd name="T69" fmla="*/ 200 h 80"/>
                <a:gd name="T70" fmla="*/ 107 w 122"/>
                <a:gd name="T71" fmla="*/ 206 h 80"/>
                <a:gd name="T72" fmla="*/ 88 w 122"/>
                <a:gd name="T73" fmla="*/ 200 h 80"/>
                <a:gd name="T74" fmla="*/ 88 w 122"/>
                <a:gd name="T75" fmla="*/ 206 h 80"/>
                <a:gd name="T76" fmla="*/ 76 w 122"/>
                <a:gd name="T77" fmla="*/ 206 h 80"/>
                <a:gd name="T78" fmla="*/ 61 w 122"/>
                <a:gd name="T79" fmla="*/ 206 h 80"/>
                <a:gd name="T80" fmla="*/ 30 w 122"/>
                <a:gd name="T81" fmla="*/ 206 h 80"/>
                <a:gd name="T82" fmla="*/ 65 w 122"/>
                <a:gd name="T83" fmla="*/ 175 h 80"/>
                <a:gd name="T84" fmla="*/ 37 w 122"/>
                <a:gd name="T85" fmla="*/ 132 h 80"/>
                <a:gd name="T86" fmla="*/ 21 w 122"/>
                <a:gd name="T87" fmla="*/ 94 h 80"/>
                <a:gd name="T88" fmla="*/ 37 w 122"/>
                <a:gd name="T89" fmla="*/ 68 h 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2"/>
                <a:gd name="T136" fmla="*/ 0 h 80"/>
                <a:gd name="T137" fmla="*/ 122 w 122"/>
                <a:gd name="T138" fmla="*/ 80 h 8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2" h="80">
                  <a:moveTo>
                    <a:pt x="8" y="20"/>
                  </a:moveTo>
                  <a:lnTo>
                    <a:pt x="26" y="22"/>
                  </a:lnTo>
                  <a:lnTo>
                    <a:pt x="30" y="24"/>
                  </a:lnTo>
                  <a:lnTo>
                    <a:pt x="40" y="24"/>
                  </a:lnTo>
                  <a:lnTo>
                    <a:pt x="44" y="28"/>
                  </a:lnTo>
                  <a:lnTo>
                    <a:pt x="56" y="16"/>
                  </a:lnTo>
                  <a:lnTo>
                    <a:pt x="66" y="12"/>
                  </a:lnTo>
                  <a:lnTo>
                    <a:pt x="80" y="16"/>
                  </a:lnTo>
                  <a:lnTo>
                    <a:pt x="86" y="10"/>
                  </a:lnTo>
                  <a:lnTo>
                    <a:pt x="100" y="12"/>
                  </a:lnTo>
                  <a:lnTo>
                    <a:pt x="100" y="4"/>
                  </a:lnTo>
                  <a:lnTo>
                    <a:pt x="112" y="0"/>
                  </a:lnTo>
                  <a:lnTo>
                    <a:pt x="116" y="14"/>
                  </a:lnTo>
                  <a:lnTo>
                    <a:pt x="122" y="22"/>
                  </a:lnTo>
                  <a:lnTo>
                    <a:pt x="120" y="20"/>
                  </a:lnTo>
                  <a:lnTo>
                    <a:pt x="118" y="20"/>
                  </a:lnTo>
                  <a:lnTo>
                    <a:pt x="116" y="20"/>
                  </a:lnTo>
                  <a:lnTo>
                    <a:pt x="112" y="20"/>
                  </a:lnTo>
                  <a:lnTo>
                    <a:pt x="112" y="22"/>
                  </a:lnTo>
                  <a:lnTo>
                    <a:pt x="112" y="26"/>
                  </a:lnTo>
                  <a:lnTo>
                    <a:pt x="112" y="28"/>
                  </a:lnTo>
                  <a:lnTo>
                    <a:pt x="110" y="28"/>
                  </a:lnTo>
                  <a:lnTo>
                    <a:pt x="108" y="28"/>
                  </a:lnTo>
                  <a:lnTo>
                    <a:pt x="108" y="26"/>
                  </a:lnTo>
                  <a:lnTo>
                    <a:pt x="106" y="28"/>
                  </a:lnTo>
                  <a:lnTo>
                    <a:pt x="104" y="30"/>
                  </a:lnTo>
                  <a:lnTo>
                    <a:pt x="104" y="32"/>
                  </a:lnTo>
                  <a:lnTo>
                    <a:pt x="102" y="32"/>
                  </a:lnTo>
                  <a:lnTo>
                    <a:pt x="100" y="32"/>
                  </a:lnTo>
                  <a:lnTo>
                    <a:pt x="98" y="34"/>
                  </a:lnTo>
                  <a:lnTo>
                    <a:pt x="96" y="34"/>
                  </a:lnTo>
                  <a:lnTo>
                    <a:pt x="94" y="36"/>
                  </a:lnTo>
                  <a:lnTo>
                    <a:pt x="92" y="36"/>
                  </a:lnTo>
                  <a:lnTo>
                    <a:pt x="90" y="36"/>
                  </a:lnTo>
                  <a:lnTo>
                    <a:pt x="88" y="38"/>
                  </a:lnTo>
                  <a:lnTo>
                    <a:pt x="86" y="40"/>
                  </a:lnTo>
                  <a:lnTo>
                    <a:pt x="86" y="42"/>
                  </a:lnTo>
                  <a:lnTo>
                    <a:pt x="86" y="44"/>
                  </a:lnTo>
                  <a:lnTo>
                    <a:pt x="88" y="44"/>
                  </a:lnTo>
                  <a:lnTo>
                    <a:pt x="90" y="46"/>
                  </a:lnTo>
                  <a:lnTo>
                    <a:pt x="90" y="48"/>
                  </a:lnTo>
                  <a:lnTo>
                    <a:pt x="90" y="50"/>
                  </a:lnTo>
                  <a:lnTo>
                    <a:pt x="90" y="52"/>
                  </a:lnTo>
                  <a:lnTo>
                    <a:pt x="90" y="54"/>
                  </a:lnTo>
                  <a:lnTo>
                    <a:pt x="90" y="56"/>
                  </a:lnTo>
                  <a:lnTo>
                    <a:pt x="90" y="58"/>
                  </a:lnTo>
                  <a:lnTo>
                    <a:pt x="88" y="58"/>
                  </a:lnTo>
                  <a:lnTo>
                    <a:pt x="86" y="58"/>
                  </a:lnTo>
                  <a:lnTo>
                    <a:pt x="84" y="58"/>
                  </a:lnTo>
                  <a:lnTo>
                    <a:pt x="82" y="58"/>
                  </a:lnTo>
                  <a:lnTo>
                    <a:pt x="80" y="60"/>
                  </a:lnTo>
                  <a:lnTo>
                    <a:pt x="78" y="60"/>
                  </a:lnTo>
                  <a:lnTo>
                    <a:pt x="78" y="62"/>
                  </a:lnTo>
                  <a:lnTo>
                    <a:pt x="76" y="62"/>
                  </a:lnTo>
                  <a:lnTo>
                    <a:pt x="74" y="64"/>
                  </a:lnTo>
                  <a:lnTo>
                    <a:pt x="76" y="66"/>
                  </a:lnTo>
                  <a:lnTo>
                    <a:pt x="78" y="68"/>
                  </a:lnTo>
                  <a:lnTo>
                    <a:pt x="76" y="70"/>
                  </a:lnTo>
                  <a:lnTo>
                    <a:pt x="74" y="70"/>
                  </a:lnTo>
                  <a:lnTo>
                    <a:pt x="74" y="72"/>
                  </a:lnTo>
                  <a:lnTo>
                    <a:pt x="76" y="74"/>
                  </a:lnTo>
                  <a:lnTo>
                    <a:pt x="76" y="76"/>
                  </a:lnTo>
                  <a:lnTo>
                    <a:pt x="76" y="78"/>
                  </a:lnTo>
                  <a:lnTo>
                    <a:pt x="74" y="78"/>
                  </a:lnTo>
                  <a:lnTo>
                    <a:pt x="72" y="80"/>
                  </a:lnTo>
                  <a:lnTo>
                    <a:pt x="70" y="80"/>
                  </a:lnTo>
                  <a:lnTo>
                    <a:pt x="68" y="80"/>
                  </a:lnTo>
                  <a:lnTo>
                    <a:pt x="68" y="78"/>
                  </a:lnTo>
                  <a:lnTo>
                    <a:pt x="66" y="78"/>
                  </a:lnTo>
                  <a:lnTo>
                    <a:pt x="64" y="78"/>
                  </a:lnTo>
                  <a:lnTo>
                    <a:pt x="62" y="76"/>
                  </a:lnTo>
                  <a:lnTo>
                    <a:pt x="60" y="76"/>
                  </a:lnTo>
                  <a:lnTo>
                    <a:pt x="60" y="78"/>
                  </a:lnTo>
                  <a:lnTo>
                    <a:pt x="58" y="78"/>
                  </a:lnTo>
                  <a:lnTo>
                    <a:pt x="56" y="78"/>
                  </a:lnTo>
                  <a:lnTo>
                    <a:pt x="54" y="78"/>
                  </a:lnTo>
                  <a:lnTo>
                    <a:pt x="54" y="76"/>
                  </a:lnTo>
                  <a:lnTo>
                    <a:pt x="52" y="76"/>
                  </a:lnTo>
                  <a:lnTo>
                    <a:pt x="50" y="72"/>
                  </a:lnTo>
                  <a:lnTo>
                    <a:pt x="48" y="70"/>
                  </a:lnTo>
                  <a:lnTo>
                    <a:pt x="48" y="68"/>
                  </a:lnTo>
                  <a:lnTo>
                    <a:pt x="46" y="68"/>
                  </a:lnTo>
                  <a:lnTo>
                    <a:pt x="46" y="70"/>
                  </a:lnTo>
                  <a:lnTo>
                    <a:pt x="44" y="72"/>
                  </a:lnTo>
                  <a:lnTo>
                    <a:pt x="44" y="74"/>
                  </a:lnTo>
                  <a:lnTo>
                    <a:pt x="42" y="76"/>
                  </a:lnTo>
                  <a:lnTo>
                    <a:pt x="40" y="78"/>
                  </a:lnTo>
                  <a:lnTo>
                    <a:pt x="36" y="78"/>
                  </a:lnTo>
                  <a:lnTo>
                    <a:pt x="34" y="76"/>
                  </a:lnTo>
                  <a:lnTo>
                    <a:pt x="32" y="78"/>
                  </a:lnTo>
                  <a:lnTo>
                    <a:pt x="30" y="78"/>
                  </a:lnTo>
                  <a:lnTo>
                    <a:pt x="28" y="78"/>
                  </a:lnTo>
                  <a:lnTo>
                    <a:pt x="26" y="76"/>
                  </a:lnTo>
                  <a:lnTo>
                    <a:pt x="24" y="76"/>
                  </a:lnTo>
                  <a:lnTo>
                    <a:pt x="24" y="78"/>
                  </a:lnTo>
                  <a:lnTo>
                    <a:pt x="22" y="78"/>
                  </a:lnTo>
                  <a:lnTo>
                    <a:pt x="20" y="78"/>
                  </a:lnTo>
                  <a:lnTo>
                    <a:pt x="18" y="78"/>
                  </a:lnTo>
                  <a:lnTo>
                    <a:pt x="16" y="78"/>
                  </a:lnTo>
                  <a:lnTo>
                    <a:pt x="14" y="80"/>
                  </a:lnTo>
                  <a:lnTo>
                    <a:pt x="12" y="80"/>
                  </a:lnTo>
                  <a:lnTo>
                    <a:pt x="8" y="78"/>
                  </a:lnTo>
                  <a:lnTo>
                    <a:pt x="14" y="76"/>
                  </a:lnTo>
                  <a:lnTo>
                    <a:pt x="16" y="72"/>
                  </a:lnTo>
                  <a:lnTo>
                    <a:pt x="18" y="66"/>
                  </a:lnTo>
                  <a:lnTo>
                    <a:pt x="12" y="62"/>
                  </a:lnTo>
                  <a:lnTo>
                    <a:pt x="6" y="60"/>
                  </a:lnTo>
                  <a:lnTo>
                    <a:pt x="10" y="50"/>
                  </a:lnTo>
                  <a:lnTo>
                    <a:pt x="4" y="48"/>
                  </a:lnTo>
                  <a:lnTo>
                    <a:pt x="10" y="42"/>
                  </a:lnTo>
                  <a:lnTo>
                    <a:pt x="6" y="36"/>
                  </a:lnTo>
                  <a:lnTo>
                    <a:pt x="2" y="36"/>
                  </a:lnTo>
                  <a:lnTo>
                    <a:pt x="0" y="32"/>
                  </a:lnTo>
                  <a:lnTo>
                    <a:pt x="10" y="26"/>
                  </a:lnTo>
                  <a:lnTo>
                    <a:pt x="8" y="20"/>
                  </a:lnTo>
                  <a:close/>
                </a:path>
              </a:pathLst>
            </a:custGeom>
            <a:solidFill>
              <a:srgbClr val="B2B2B2"/>
            </a:solidFill>
            <a:ln w="9525">
              <a:solidFill>
                <a:schemeClr val="bg1"/>
              </a:solidFill>
              <a:round/>
              <a:headEnd/>
              <a:tailEnd/>
            </a:ln>
          </p:spPr>
          <p:txBody>
            <a:bodyPr/>
            <a:lstStyle/>
            <a:p>
              <a:endParaRPr lang="de-DE"/>
            </a:p>
          </p:txBody>
        </p:sp>
        <p:sp>
          <p:nvSpPr>
            <p:cNvPr id="27" name="Freeform 29"/>
            <p:cNvSpPr>
              <a:spLocks/>
            </p:cNvSpPr>
            <p:nvPr/>
          </p:nvSpPr>
          <p:spPr bwMode="gray">
            <a:xfrm>
              <a:off x="5424488" y="4686300"/>
              <a:ext cx="433387" cy="247650"/>
            </a:xfrm>
            <a:custGeom>
              <a:avLst/>
              <a:gdLst>
                <a:gd name="T0" fmla="*/ 387 w 260"/>
                <a:gd name="T1" fmla="*/ 388 h 160"/>
                <a:gd name="T2" fmla="*/ 350 w 260"/>
                <a:gd name="T3" fmla="*/ 403 h 160"/>
                <a:gd name="T4" fmla="*/ 318 w 260"/>
                <a:gd name="T5" fmla="*/ 403 h 160"/>
                <a:gd name="T6" fmla="*/ 270 w 260"/>
                <a:gd name="T7" fmla="*/ 408 h 160"/>
                <a:gd name="T8" fmla="*/ 231 w 260"/>
                <a:gd name="T9" fmla="*/ 403 h 160"/>
                <a:gd name="T10" fmla="*/ 157 w 260"/>
                <a:gd name="T11" fmla="*/ 358 h 160"/>
                <a:gd name="T12" fmla="*/ 57 w 260"/>
                <a:gd name="T13" fmla="*/ 321 h 160"/>
                <a:gd name="T14" fmla="*/ 39 w 260"/>
                <a:gd name="T15" fmla="*/ 306 h 160"/>
                <a:gd name="T16" fmla="*/ 16 w 260"/>
                <a:gd name="T17" fmla="*/ 285 h 160"/>
                <a:gd name="T18" fmla="*/ 0 w 260"/>
                <a:gd name="T19" fmla="*/ 250 h 160"/>
                <a:gd name="T20" fmla="*/ 25 w 260"/>
                <a:gd name="T21" fmla="*/ 229 h 160"/>
                <a:gd name="T22" fmla="*/ 31 w 260"/>
                <a:gd name="T23" fmla="*/ 209 h 160"/>
                <a:gd name="T24" fmla="*/ 16 w 260"/>
                <a:gd name="T25" fmla="*/ 198 h 160"/>
                <a:gd name="T26" fmla="*/ 25 w 260"/>
                <a:gd name="T27" fmla="*/ 172 h 160"/>
                <a:gd name="T28" fmla="*/ 48 w 260"/>
                <a:gd name="T29" fmla="*/ 168 h 160"/>
                <a:gd name="T30" fmla="*/ 57 w 260"/>
                <a:gd name="T31" fmla="*/ 153 h 160"/>
                <a:gd name="T32" fmla="*/ 48 w 260"/>
                <a:gd name="T33" fmla="*/ 143 h 160"/>
                <a:gd name="T34" fmla="*/ 16 w 260"/>
                <a:gd name="T35" fmla="*/ 138 h 160"/>
                <a:gd name="T36" fmla="*/ 31 w 260"/>
                <a:gd name="T37" fmla="*/ 126 h 160"/>
                <a:gd name="T38" fmla="*/ 57 w 260"/>
                <a:gd name="T39" fmla="*/ 126 h 160"/>
                <a:gd name="T40" fmla="*/ 72 w 260"/>
                <a:gd name="T41" fmla="*/ 132 h 160"/>
                <a:gd name="T42" fmla="*/ 118 w 260"/>
                <a:gd name="T43" fmla="*/ 132 h 160"/>
                <a:gd name="T44" fmla="*/ 118 w 260"/>
                <a:gd name="T45" fmla="*/ 106 h 160"/>
                <a:gd name="T46" fmla="*/ 157 w 260"/>
                <a:gd name="T47" fmla="*/ 88 h 160"/>
                <a:gd name="T48" fmla="*/ 172 w 260"/>
                <a:gd name="T49" fmla="*/ 76 h 160"/>
                <a:gd name="T50" fmla="*/ 206 w 260"/>
                <a:gd name="T51" fmla="*/ 88 h 160"/>
                <a:gd name="T52" fmla="*/ 245 w 260"/>
                <a:gd name="T53" fmla="*/ 103 h 160"/>
                <a:gd name="T54" fmla="*/ 278 w 260"/>
                <a:gd name="T55" fmla="*/ 103 h 160"/>
                <a:gd name="T56" fmla="*/ 387 w 260"/>
                <a:gd name="T57" fmla="*/ 106 h 160"/>
                <a:gd name="T58" fmla="*/ 415 w 260"/>
                <a:gd name="T59" fmla="*/ 65 h 160"/>
                <a:gd name="T60" fmla="*/ 428 w 260"/>
                <a:gd name="T61" fmla="*/ 65 h 160"/>
                <a:gd name="T62" fmla="*/ 479 w 260"/>
                <a:gd name="T63" fmla="*/ 56 h 160"/>
                <a:gd name="T64" fmla="*/ 516 w 260"/>
                <a:gd name="T65" fmla="*/ 56 h 160"/>
                <a:gd name="T66" fmla="*/ 553 w 260"/>
                <a:gd name="T67" fmla="*/ 56 h 160"/>
                <a:gd name="T68" fmla="*/ 585 w 260"/>
                <a:gd name="T69" fmla="*/ 56 h 160"/>
                <a:gd name="T70" fmla="*/ 658 w 260"/>
                <a:gd name="T71" fmla="*/ 2 h 160"/>
                <a:gd name="T72" fmla="*/ 706 w 260"/>
                <a:gd name="T73" fmla="*/ 0 h 160"/>
                <a:gd name="T74" fmla="*/ 779 w 260"/>
                <a:gd name="T75" fmla="*/ 0 h 160"/>
                <a:gd name="T76" fmla="*/ 816 w 260"/>
                <a:gd name="T77" fmla="*/ 21 h 160"/>
                <a:gd name="T78" fmla="*/ 841 w 260"/>
                <a:gd name="T79" fmla="*/ 30 h 160"/>
                <a:gd name="T80" fmla="*/ 888 w 260"/>
                <a:gd name="T81" fmla="*/ 26 h 160"/>
                <a:gd name="T82" fmla="*/ 894 w 260"/>
                <a:gd name="T83" fmla="*/ 26 h 160"/>
                <a:gd name="T84" fmla="*/ 941 w 260"/>
                <a:gd name="T85" fmla="*/ 47 h 160"/>
                <a:gd name="T86" fmla="*/ 981 w 260"/>
                <a:gd name="T87" fmla="*/ 63 h 160"/>
                <a:gd name="T88" fmla="*/ 1028 w 260"/>
                <a:gd name="T89" fmla="*/ 88 h 160"/>
                <a:gd name="T90" fmla="*/ 999 w 260"/>
                <a:gd name="T91" fmla="*/ 106 h 160"/>
                <a:gd name="T92" fmla="*/ 919 w 260"/>
                <a:gd name="T93" fmla="*/ 122 h 160"/>
                <a:gd name="T94" fmla="*/ 878 w 260"/>
                <a:gd name="T95" fmla="*/ 153 h 160"/>
                <a:gd name="T96" fmla="*/ 816 w 260"/>
                <a:gd name="T97" fmla="*/ 244 h 160"/>
                <a:gd name="T98" fmla="*/ 767 w 260"/>
                <a:gd name="T99" fmla="*/ 300 h 160"/>
                <a:gd name="T100" fmla="*/ 719 w 260"/>
                <a:gd name="T101" fmla="*/ 334 h 160"/>
                <a:gd name="T102" fmla="*/ 696 w 260"/>
                <a:gd name="T103" fmla="*/ 347 h 160"/>
                <a:gd name="T104" fmla="*/ 643 w 260"/>
                <a:gd name="T105" fmla="*/ 347 h 160"/>
                <a:gd name="T106" fmla="*/ 625 w 260"/>
                <a:gd name="T107" fmla="*/ 358 h 160"/>
                <a:gd name="T108" fmla="*/ 610 w 260"/>
                <a:gd name="T109" fmla="*/ 358 h 160"/>
                <a:gd name="T110" fmla="*/ 553 w 260"/>
                <a:gd name="T111" fmla="*/ 351 h 160"/>
                <a:gd name="T112" fmla="*/ 492 w 260"/>
                <a:gd name="T113" fmla="*/ 358 h 160"/>
                <a:gd name="T114" fmla="*/ 387 w 260"/>
                <a:gd name="T115" fmla="*/ 388 h 160"/>
                <a:gd name="T116" fmla="*/ 387 w 260"/>
                <a:gd name="T117" fmla="*/ 388 h 16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60"/>
                <a:gd name="T178" fmla="*/ 0 h 160"/>
                <a:gd name="T179" fmla="*/ 260 w 260"/>
                <a:gd name="T180" fmla="*/ 160 h 16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60" h="160">
                  <a:moveTo>
                    <a:pt x="98" y="152"/>
                  </a:moveTo>
                  <a:lnTo>
                    <a:pt x="88" y="158"/>
                  </a:lnTo>
                  <a:lnTo>
                    <a:pt x="80" y="158"/>
                  </a:lnTo>
                  <a:lnTo>
                    <a:pt x="68" y="160"/>
                  </a:lnTo>
                  <a:lnTo>
                    <a:pt x="58" y="158"/>
                  </a:lnTo>
                  <a:lnTo>
                    <a:pt x="40" y="140"/>
                  </a:lnTo>
                  <a:lnTo>
                    <a:pt x="14" y="126"/>
                  </a:lnTo>
                  <a:lnTo>
                    <a:pt x="10" y="120"/>
                  </a:lnTo>
                  <a:lnTo>
                    <a:pt x="4" y="112"/>
                  </a:lnTo>
                  <a:lnTo>
                    <a:pt x="0" y="98"/>
                  </a:lnTo>
                  <a:lnTo>
                    <a:pt x="6" y="90"/>
                  </a:lnTo>
                  <a:lnTo>
                    <a:pt x="8" y="82"/>
                  </a:lnTo>
                  <a:lnTo>
                    <a:pt x="4" y="78"/>
                  </a:lnTo>
                  <a:lnTo>
                    <a:pt x="6" y="68"/>
                  </a:lnTo>
                  <a:lnTo>
                    <a:pt x="12" y="66"/>
                  </a:lnTo>
                  <a:lnTo>
                    <a:pt x="14" y="60"/>
                  </a:lnTo>
                  <a:lnTo>
                    <a:pt x="12" y="56"/>
                  </a:lnTo>
                  <a:lnTo>
                    <a:pt x="4" y="54"/>
                  </a:lnTo>
                  <a:lnTo>
                    <a:pt x="8" y="50"/>
                  </a:lnTo>
                  <a:lnTo>
                    <a:pt x="14" y="50"/>
                  </a:lnTo>
                  <a:lnTo>
                    <a:pt x="18" y="52"/>
                  </a:lnTo>
                  <a:lnTo>
                    <a:pt x="30" y="52"/>
                  </a:lnTo>
                  <a:lnTo>
                    <a:pt x="30" y="42"/>
                  </a:lnTo>
                  <a:lnTo>
                    <a:pt x="40" y="34"/>
                  </a:lnTo>
                  <a:lnTo>
                    <a:pt x="44" y="30"/>
                  </a:lnTo>
                  <a:lnTo>
                    <a:pt x="52" y="34"/>
                  </a:lnTo>
                  <a:lnTo>
                    <a:pt x="62" y="40"/>
                  </a:lnTo>
                  <a:lnTo>
                    <a:pt x="70" y="40"/>
                  </a:lnTo>
                  <a:lnTo>
                    <a:pt x="98" y="42"/>
                  </a:lnTo>
                  <a:lnTo>
                    <a:pt x="104" y="26"/>
                  </a:lnTo>
                  <a:lnTo>
                    <a:pt x="108" y="26"/>
                  </a:lnTo>
                  <a:lnTo>
                    <a:pt x="122" y="22"/>
                  </a:lnTo>
                  <a:lnTo>
                    <a:pt x="130" y="22"/>
                  </a:lnTo>
                  <a:lnTo>
                    <a:pt x="140" y="22"/>
                  </a:lnTo>
                  <a:lnTo>
                    <a:pt x="148" y="22"/>
                  </a:lnTo>
                  <a:lnTo>
                    <a:pt x="166" y="2"/>
                  </a:lnTo>
                  <a:lnTo>
                    <a:pt x="178" y="0"/>
                  </a:lnTo>
                  <a:lnTo>
                    <a:pt x="196" y="0"/>
                  </a:lnTo>
                  <a:lnTo>
                    <a:pt x="206" y="8"/>
                  </a:lnTo>
                  <a:lnTo>
                    <a:pt x="212" y="12"/>
                  </a:lnTo>
                  <a:lnTo>
                    <a:pt x="224" y="10"/>
                  </a:lnTo>
                  <a:lnTo>
                    <a:pt x="226" y="10"/>
                  </a:lnTo>
                  <a:lnTo>
                    <a:pt x="238" y="18"/>
                  </a:lnTo>
                  <a:lnTo>
                    <a:pt x="248" y="24"/>
                  </a:lnTo>
                  <a:lnTo>
                    <a:pt x="260" y="34"/>
                  </a:lnTo>
                  <a:lnTo>
                    <a:pt x="252" y="42"/>
                  </a:lnTo>
                  <a:lnTo>
                    <a:pt x="232" y="48"/>
                  </a:lnTo>
                  <a:lnTo>
                    <a:pt x="222" y="60"/>
                  </a:lnTo>
                  <a:lnTo>
                    <a:pt x="206" y="96"/>
                  </a:lnTo>
                  <a:lnTo>
                    <a:pt x="194" y="118"/>
                  </a:lnTo>
                  <a:lnTo>
                    <a:pt x="182" y="132"/>
                  </a:lnTo>
                  <a:lnTo>
                    <a:pt x="176" y="136"/>
                  </a:lnTo>
                  <a:lnTo>
                    <a:pt x="162" y="136"/>
                  </a:lnTo>
                  <a:lnTo>
                    <a:pt x="158" y="140"/>
                  </a:lnTo>
                  <a:lnTo>
                    <a:pt x="154" y="140"/>
                  </a:lnTo>
                  <a:lnTo>
                    <a:pt x="140" y="138"/>
                  </a:lnTo>
                  <a:lnTo>
                    <a:pt x="124" y="140"/>
                  </a:lnTo>
                  <a:lnTo>
                    <a:pt x="98" y="152"/>
                  </a:lnTo>
                  <a:close/>
                </a:path>
              </a:pathLst>
            </a:custGeom>
            <a:solidFill>
              <a:srgbClr val="B2B2B2"/>
            </a:solidFill>
            <a:ln w="9525">
              <a:solidFill>
                <a:schemeClr val="bg1"/>
              </a:solidFill>
              <a:round/>
              <a:headEnd/>
              <a:tailEnd/>
            </a:ln>
          </p:spPr>
          <p:txBody>
            <a:bodyPr/>
            <a:lstStyle/>
            <a:p>
              <a:endParaRPr lang="de-DE"/>
            </a:p>
          </p:txBody>
        </p:sp>
        <p:sp>
          <p:nvSpPr>
            <p:cNvPr id="28" name="Freeform 30"/>
            <p:cNvSpPr>
              <a:spLocks noEditPoints="1"/>
            </p:cNvSpPr>
            <p:nvPr/>
          </p:nvSpPr>
          <p:spPr bwMode="gray">
            <a:xfrm>
              <a:off x="5251450" y="4868863"/>
              <a:ext cx="373062" cy="347662"/>
            </a:xfrm>
            <a:custGeom>
              <a:avLst/>
              <a:gdLst>
                <a:gd name="T0" fmla="*/ 428 w 226"/>
                <a:gd name="T1" fmla="*/ 436 h 224"/>
                <a:gd name="T2" fmla="*/ 229 w 226"/>
                <a:gd name="T3" fmla="*/ 325 h 224"/>
                <a:gd name="T4" fmla="*/ 198 w 226"/>
                <a:gd name="T5" fmla="*/ 258 h 224"/>
                <a:gd name="T6" fmla="*/ 106 w 226"/>
                <a:gd name="T7" fmla="*/ 208 h 224"/>
                <a:gd name="T8" fmla="*/ 50 w 226"/>
                <a:gd name="T9" fmla="*/ 252 h 224"/>
                <a:gd name="T10" fmla="*/ 21 w 226"/>
                <a:gd name="T11" fmla="*/ 156 h 224"/>
                <a:gd name="T12" fmla="*/ 50 w 226"/>
                <a:gd name="T13" fmla="*/ 151 h 224"/>
                <a:gd name="T14" fmla="*/ 65 w 226"/>
                <a:gd name="T15" fmla="*/ 146 h 224"/>
                <a:gd name="T16" fmla="*/ 88 w 226"/>
                <a:gd name="T17" fmla="*/ 151 h 224"/>
                <a:gd name="T18" fmla="*/ 126 w 226"/>
                <a:gd name="T19" fmla="*/ 151 h 224"/>
                <a:gd name="T20" fmla="*/ 139 w 226"/>
                <a:gd name="T21" fmla="*/ 137 h 224"/>
                <a:gd name="T22" fmla="*/ 157 w 226"/>
                <a:gd name="T23" fmla="*/ 124 h 224"/>
                <a:gd name="T24" fmla="*/ 164 w 226"/>
                <a:gd name="T25" fmla="*/ 137 h 224"/>
                <a:gd name="T26" fmla="*/ 195 w 226"/>
                <a:gd name="T27" fmla="*/ 151 h 224"/>
                <a:gd name="T28" fmla="*/ 215 w 226"/>
                <a:gd name="T29" fmla="*/ 151 h 224"/>
                <a:gd name="T30" fmla="*/ 244 w 226"/>
                <a:gd name="T31" fmla="*/ 156 h 224"/>
                <a:gd name="T32" fmla="*/ 259 w 226"/>
                <a:gd name="T33" fmla="*/ 141 h 224"/>
                <a:gd name="T34" fmla="*/ 267 w 226"/>
                <a:gd name="T35" fmla="*/ 124 h 224"/>
                <a:gd name="T36" fmla="*/ 254 w 226"/>
                <a:gd name="T37" fmla="*/ 117 h 224"/>
                <a:gd name="T38" fmla="*/ 279 w 226"/>
                <a:gd name="T39" fmla="*/ 101 h 224"/>
                <a:gd name="T40" fmla="*/ 307 w 226"/>
                <a:gd name="T41" fmla="*/ 94 h 224"/>
                <a:gd name="T42" fmla="*/ 307 w 226"/>
                <a:gd name="T43" fmla="*/ 68 h 224"/>
                <a:gd name="T44" fmla="*/ 303 w 226"/>
                <a:gd name="T45" fmla="*/ 47 h 224"/>
                <a:gd name="T46" fmla="*/ 341 w 226"/>
                <a:gd name="T47" fmla="*/ 36 h 224"/>
                <a:gd name="T48" fmla="*/ 367 w 226"/>
                <a:gd name="T49" fmla="*/ 21 h 224"/>
                <a:gd name="T50" fmla="*/ 393 w 226"/>
                <a:gd name="T51" fmla="*/ 15 h 224"/>
                <a:gd name="T52" fmla="*/ 413 w 226"/>
                <a:gd name="T53" fmla="*/ 0 h 224"/>
                <a:gd name="T54" fmla="*/ 540 w 226"/>
                <a:gd name="T55" fmla="*/ 58 h 224"/>
                <a:gd name="T56" fmla="*/ 756 w 226"/>
                <a:gd name="T57" fmla="*/ 89 h 224"/>
                <a:gd name="T58" fmla="*/ 768 w 226"/>
                <a:gd name="T59" fmla="*/ 120 h 224"/>
                <a:gd name="T60" fmla="*/ 776 w 226"/>
                <a:gd name="T61" fmla="*/ 141 h 224"/>
                <a:gd name="T62" fmla="*/ 776 w 226"/>
                <a:gd name="T63" fmla="*/ 151 h 224"/>
                <a:gd name="T64" fmla="*/ 792 w 226"/>
                <a:gd name="T65" fmla="*/ 167 h 224"/>
                <a:gd name="T66" fmla="*/ 819 w 226"/>
                <a:gd name="T67" fmla="*/ 183 h 224"/>
                <a:gd name="T68" fmla="*/ 828 w 226"/>
                <a:gd name="T69" fmla="*/ 195 h 224"/>
                <a:gd name="T70" fmla="*/ 806 w 226"/>
                <a:gd name="T71" fmla="*/ 189 h 224"/>
                <a:gd name="T72" fmla="*/ 792 w 226"/>
                <a:gd name="T73" fmla="*/ 208 h 224"/>
                <a:gd name="T74" fmla="*/ 792 w 226"/>
                <a:gd name="T75" fmla="*/ 230 h 224"/>
                <a:gd name="T76" fmla="*/ 768 w 226"/>
                <a:gd name="T77" fmla="*/ 241 h 224"/>
                <a:gd name="T78" fmla="*/ 741 w 226"/>
                <a:gd name="T79" fmla="*/ 221 h 224"/>
                <a:gd name="T80" fmla="*/ 710 w 226"/>
                <a:gd name="T81" fmla="*/ 208 h 224"/>
                <a:gd name="T82" fmla="*/ 666 w 226"/>
                <a:gd name="T83" fmla="*/ 205 h 224"/>
                <a:gd name="T84" fmla="*/ 627 w 226"/>
                <a:gd name="T85" fmla="*/ 208 h 224"/>
                <a:gd name="T86" fmla="*/ 567 w 226"/>
                <a:gd name="T87" fmla="*/ 205 h 224"/>
                <a:gd name="T88" fmla="*/ 527 w 226"/>
                <a:gd name="T89" fmla="*/ 197 h 224"/>
                <a:gd name="T90" fmla="*/ 481 w 226"/>
                <a:gd name="T91" fmla="*/ 183 h 224"/>
                <a:gd name="T92" fmla="*/ 424 w 226"/>
                <a:gd name="T93" fmla="*/ 189 h 224"/>
                <a:gd name="T94" fmla="*/ 367 w 226"/>
                <a:gd name="T95" fmla="*/ 208 h 224"/>
                <a:gd name="T96" fmla="*/ 325 w 226"/>
                <a:gd name="T97" fmla="*/ 197 h 224"/>
                <a:gd name="T98" fmla="*/ 317 w 226"/>
                <a:gd name="T99" fmla="*/ 241 h 224"/>
                <a:gd name="T100" fmla="*/ 347 w 226"/>
                <a:gd name="T101" fmla="*/ 261 h 224"/>
                <a:gd name="T102" fmla="*/ 382 w 226"/>
                <a:gd name="T103" fmla="*/ 316 h 224"/>
                <a:gd name="T104" fmla="*/ 400 w 226"/>
                <a:gd name="T105" fmla="*/ 342 h 224"/>
                <a:gd name="T106" fmla="*/ 451 w 226"/>
                <a:gd name="T107" fmla="*/ 382 h 224"/>
                <a:gd name="T108" fmla="*/ 512 w 226"/>
                <a:gd name="T109" fmla="*/ 431 h 224"/>
                <a:gd name="T110" fmla="*/ 547 w 226"/>
                <a:gd name="T111" fmla="*/ 466 h 224"/>
                <a:gd name="T112" fmla="*/ 567 w 226"/>
                <a:gd name="T113" fmla="*/ 510 h 224"/>
                <a:gd name="T114" fmla="*/ 610 w 226"/>
                <a:gd name="T115" fmla="*/ 513 h 224"/>
                <a:gd name="T116" fmla="*/ 649 w 226"/>
                <a:gd name="T117" fmla="*/ 537 h 224"/>
                <a:gd name="T118" fmla="*/ 696 w 226"/>
                <a:gd name="T119" fmla="*/ 555 h 224"/>
                <a:gd name="T120" fmla="*/ 710 w 226"/>
                <a:gd name="T121" fmla="*/ 571 h 224"/>
                <a:gd name="T122" fmla="*/ 583 w 226"/>
                <a:gd name="T123" fmla="*/ 517 h 2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6"/>
                <a:gd name="T187" fmla="*/ 0 h 224"/>
                <a:gd name="T188" fmla="*/ 226 w 226"/>
                <a:gd name="T189" fmla="*/ 224 h 22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6" h="224">
                  <a:moveTo>
                    <a:pt x="154" y="194"/>
                  </a:moveTo>
                  <a:lnTo>
                    <a:pt x="136" y="178"/>
                  </a:lnTo>
                  <a:lnTo>
                    <a:pt x="134" y="174"/>
                  </a:lnTo>
                  <a:lnTo>
                    <a:pt x="120" y="170"/>
                  </a:lnTo>
                  <a:lnTo>
                    <a:pt x="116" y="166"/>
                  </a:lnTo>
                  <a:lnTo>
                    <a:pt x="110" y="164"/>
                  </a:lnTo>
                  <a:lnTo>
                    <a:pt x="98" y="168"/>
                  </a:lnTo>
                  <a:lnTo>
                    <a:pt x="92" y="156"/>
                  </a:lnTo>
                  <a:lnTo>
                    <a:pt x="72" y="140"/>
                  </a:lnTo>
                  <a:lnTo>
                    <a:pt x="62" y="124"/>
                  </a:lnTo>
                  <a:lnTo>
                    <a:pt x="68" y="124"/>
                  </a:lnTo>
                  <a:lnTo>
                    <a:pt x="78" y="124"/>
                  </a:lnTo>
                  <a:lnTo>
                    <a:pt x="68" y="120"/>
                  </a:lnTo>
                  <a:lnTo>
                    <a:pt x="56" y="108"/>
                  </a:lnTo>
                  <a:lnTo>
                    <a:pt x="54" y="98"/>
                  </a:lnTo>
                  <a:lnTo>
                    <a:pt x="54" y="88"/>
                  </a:lnTo>
                  <a:lnTo>
                    <a:pt x="50" y="80"/>
                  </a:lnTo>
                  <a:lnTo>
                    <a:pt x="38" y="70"/>
                  </a:lnTo>
                  <a:lnTo>
                    <a:pt x="32" y="66"/>
                  </a:lnTo>
                  <a:lnTo>
                    <a:pt x="28" y="80"/>
                  </a:lnTo>
                  <a:lnTo>
                    <a:pt x="26" y="82"/>
                  </a:lnTo>
                  <a:lnTo>
                    <a:pt x="26" y="86"/>
                  </a:lnTo>
                  <a:lnTo>
                    <a:pt x="20" y="90"/>
                  </a:lnTo>
                  <a:lnTo>
                    <a:pt x="18" y="94"/>
                  </a:lnTo>
                  <a:lnTo>
                    <a:pt x="14" y="96"/>
                  </a:lnTo>
                  <a:lnTo>
                    <a:pt x="6" y="80"/>
                  </a:lnTo>
                  <a:lnTo>
                    <a:pt x="4" y="74"/>
                  </a:lnTo>
                  <a:lnTo>
                    <a:pt x="0" y="58"/>
                  </a:lnTo>
                  <a:lnTo>
                    <a:pt x="2" y="58"/>
                  </a:lnTo>
                  <a:lnTo>
                    <a:pt x="6" y="60"/>
                  </a:lnTo>
                  <a:lnTo>
                    <a:pt x="8" y="60"/>
                  </a:lnTo>
                  <a:lnTo>
                    <a:pt x="10" y="58"/>
                  </a:lnTo>
                  <a:lnTo>
                    <a:pt x="12" y="58"/>
                  </a:lnTo>
                  <a:lnTo>
                    <a:pt x="14" y="58"/>
                  </a:lnTo>
                  <a:lnTo>
                    <a:pt x="16" y="58"/>
                  </a:lnTo>
                  <a:lnTo>
                    <a:pt x="18" y="58"/>
                  </a:lnTo>
                  <a:lnTo>
                    <a:pt x="18" y="56"/>
                  </a:lnTo>
                  <a:lnTo>
                    <a:pt x="20" y="56"/>
                  </a:lnTo>
                  <a:lnTo>
                    <a:pt x="22" y="58"/>
                  </a:lnTo>
                  <a:lnTo>
                    <a:pt x="24" y="58"/>
                  </a:lnTo>
                  <a:lnTo>
                    <a:pt x="26" y="58"/>
                  </a:lnTo>
                  <a:lnTo>
                    <a:pt x="28" y="56"/>
                  </a:lnTo>
                  <a:lnTo>
                    <a:pt x="30" y="58"/>
                  </a:lnTo>
                  <a:lnTo>
                    <a:pt x="34" y="58"/>
                  </a:lnTo>
                  <a:lnTo>
                    <a:pt x="36" y="56"/>
                  </a:lnTo>
                  <a:lnTo>
                    <a:pt x="38" y="54"/>
                  </a:lnTo>
                  <a:lnTo>
                    <a:pt x="38" y="52"/>
                  </a:lnTo>
                  <a:lnTo>
                    <a:pt x="40" y="50"/>
                  </a:lnTo>
                  <a:lnTo>
                    <a:pt x="40" y="48"/>
                  </a:lnTo>
                  <a:lnTo>
                    <a:pt x="42" y="48"/>
                  </a:lnTo>
                  <a:lnTo>
                    <a:pt x="42" y="50"/>
                  </a:lnTo>
                  <a:lnTo>
                    <a:pt x="44" y="52"/>
                  </a:lnTo>
                  <a:lnTo>
                    <a:pt x="46" y="56"/>
                  </a:lnTo>
                  <a:lnTo>
                    <a:pt x="48" y="56"/>
                  </a:lnTo>
                  <a:lnTo>
                    <a:pt x="48" y="58"/>
                  </a:lnTo>
                  <a:lnTo>
                    <a:pt x="50" y="58"/>
                  </a:lnTo>
                  <a:lnTo>
                    <a:pt x="52" y="58"/>
                  </a:lnTo>
                  <a:lnTo>
                    <a:pt x="54" y="58"/>
                  </a:lnTo>
                  <a:lnTo>
                    <a:pt x="54" y="56"/>
                  </a:lnTo>
                  <a:lnTo>
                    <a:pt x="56" y="56"/>
                  </a:lnTo>
                  <a:lnTo>
                    <a:pt x="58" y="58"/>
                  </a:lnTo>
                  <a:lnTo>
                    <a:pt x="60" y="58"/>
                  </a:lnTo>
                  <a:lnTo>
                    <a:pt x="62" y="58"/>
                  </a:lnTo>
                  <a:lnTo>
                    <a:pt x="62" y="60"/>
                  </a:lnTo>
                  <a:lnTo>
                    <a:pt x="64" y="60"/>
                  </a:lnTo>
                  <a:lnTo>
                    <a:pt x="66" y="60"/>
                  </a:lnTo>
                  <a:lnTo>
                    <a:pt x="68" y="58"/>
                  </a:lnTo>
                  <a:lnTo>
                    <a:pt x="70" y="58"/>
                  </a:lnTo>
                  <a:lnTo>
                    <a:pt x="70" y="56"/>
                  </a:lnTo>
                  <a:lnTo>
                    <a:pt x="70" y="54"/>
                  </a:lnTo>
                  <a:lnTo>
                    <a:pt x="68" y="52"/>
                  </a:lnTo>
                  <a:lnTo>
                    <a:pt x="68" y="50"/>
                  </a:lnTo>
                  <a:lnTo>
                    <a:pt x="70" y="50"/>
                  </a:lnTo>
                  <a:lnTo>
                    <a:pt x="72" y="48"/>
                  </a:lnTo>
                  <a:lnTo>
                    <a:pt x="70" y="46"/>
                  </a:lnTo>
                  <a:lnTo>
                    <a:pt x="68" y="44"/>
                  </a:lnTo>
                  <a:lnTo>
                    <a:pt x="70" y="42"/>
                  </a:lnTo>
                  <a:lnTo>
                    <a:pt x="72" y="42"/>
                  </a:lnTo>
                  <a:lnTo>
                    <a:pt x="72" y="40"/>
                  </a:lnTo>
                  <a:lnTo>
                    <a:pt x="74" y="40"/>
                  </a:lnTo>
                  <a:lnTo>
                    <a:pt x="76" y="38"/>
                  </a:lnTo>
                  <a:lnTo>
                    <a:pt x="78" y="38"/>
                  </a:lnTo>
                  <a:lnTo>
                    <a:pt x="80" y="38"/>
                  </a:lnTo>
                  <a:lnTo>
                    <a:pt x="82" y="38"/>
                  </a:lnTo>
                  <a:lnTo>
                    <a:pt x="84" y="38"/>
                  </a:lnTo>
                  <a:lnTo>
                    <a:pt x="84" y="36"/>
                  </a:lnTo>
                  <a:lnTo>
                    <a:pt x="84" y="34"/>
                  </a:lnTo>
                  <a:lnTo>
                    <a:pt x="84" y="32"/>
                  </a:lnTo>
                  <a:lnTo>
                    <a:pt x="84" y="30"/>
                  </a:lnTo>
                  <a:lnTo>
                    <a:pt x="84" y="28"/>
                  </a:lnTo>
                  <a:lnTo>
                    <a:pt x="84" y="26"/>
                  </a:lnTo>
                  <a:lnTo>
                    <a:pt x="82" y="24"/>
                  </a:lnTo>
                  <a:lnTo>
                    <a:pt x="80" y="24"/>
                  </a:lnTo>
                  <a:lnTo>
                    <a:pt x="80" y="22"/>
                  </a:lnTo>
                  <a:lnTo>
                    <a:pt x="80" y="20"/>
                  </a:lnTo>
                  <a:lnTo>
                    <a:pt x="82" y="18"/>
                  </a:lnTo>
                  <a:lnTo>
                    <a:pt x="84" y="16"/>
                  </a:lnTo>
                  <a:lnTo>
                    <a:pt x="86" y="16"/>
                  </a:lnTo>
                  <a:lnTo>
                    <a:pt x="88" y="16"/>
                  </a:lnTo>
                  <a:lnTo>
                    <a:pt x="90" y="14"/>
                  </a:lnTo>
                  <a:lnTo>
                    <a:pt x="92" y="14"/>
                  </a:lnTo>
                  <a:lnTo>
                    <a:pt x="94" y="12"/>
                  </a:lnTo>
                  <a:lnTo>
                    <a:pt x="96" y="12"/>
                  </a:lnTo>
                  <a:lnTo>
                    <a:pt x="98" y="12"/>
                  </a:lnTo>
                  <a:lnTo>
                    <a:pt x="98" y="10"/>
                  </a:lnTo>
                  <a:lnTo>
                    <a:pt x="100" y="8"/>
                  </a:lnTo>
                  <a:lnTo>
                    <a:pt x="102" y="6"/>
                  </a:lnTo>
                  <a:lnTo>
                    <a:pt x="102" y="8"/>
                  </a:lnTo>
                  <a:lnTo>
                    <a:pt x="104" y="8"/>
                  </a:lnTo>
                  <a:lnTo>
                    <a:pt x="106" y="8"/>
                  </a:lnTo>
                  <a:lnTo>
                    <a:pt x="106" y="6"/>
                  </a:lnTo>
                  <a:lnTo>
                    <a:pt x="106" y="2"/>
                  </a:lnTo>
                  <a:lnTo>
                    <a:pt x="106" y="0"/>
                  </a:lnTo>
                  <a:lnTo>
                    <a:pt x="110" y="0"/>
                  </a:lnTo>
                  <a:lnTo>
                    <a:pt x="112" y="0"/>
                  </a:lnTo>
                  <a:lnTo>
                    <a:pt x="114" y="0"/>
                  </a:lnTo>
                  <a:lnTo>
                    <a:pt x="116" y="2"/>
                  </a:lnTo>
                  <a:lnTo>
                    <a:pt x="120" y="8"/>
                  </a:lnTo>
                  <a:lnTo>
                    <a:pt x="146" y="22"/>
                  </a:lnTo>
                  <a:lnTo>
                    <a:pt x="164" y="40"/>
                  </a:lnTo>
                  <a:lnTo>
                    <a:pt x="174" y="42"/>
                  </a:lnTo>
                  <a:lnTo>
                    <a:pt x="186" y="40"/>
                  </a:lnTo>
                  <a:lnTo>
                    <a:pt x="194" y="40"/>
                  </a:lnTo>
                  <a:lnTo>
                    <a:pt x="204" y="34"/>
                  </a:lnTo>
                  <a:lnTo>
                    <a:pt x="208" y="38"/>
                  </a:lnTo>
                  <a:lnTo>
                    <a:pt x="208" y="40"/>
                  </a:lnTo>
                  <a:lnTo>
                    <a:pt x="208" y="44"/>
                  </a:lnTo>
                  <a:lnTo>
                    <a:pt x="208" y="46"/>
                  </a:lnTo>
                  <a:lnTo>
                    <a:pt x="210" y="48"/>
                  </a:lnTo>
                  <a:lnTo>
                    <a:pt x="208" y="50"/>
                  </a:lnTo>
                  <a:lnTo>
                    <a:pt x="208" y="52"/>
                  </a:lnTo>
                  <a:lnTo>
                    <a:pt x="208" y="54"/>
                  </a:lnTo>
                  <a:lnTo>
                    <a:pt x="210" y="54"/>
                  </a:lnTo>
                  <a:lnTo>
                    <a:pt x="212" y="54"/>
                  </a:lnTo>
                  <a:lnTo>
                    <a:pt x="214" y="56"/>
                  </a:lnTo>
                  <a:lnTo>
                    <a:pt x="212" y="58"/>
                  </a:lnTo>
                  <a:lnTo>
                    <a:pt x="212" y="56"/>
                  </a:lnTo>
                  <a:lnTo>
                    <a:pt x="210" y="58"/>
                  </a:lnTo>
                  <a:lnTo>
                    <a:pt x="212" y="60"/>
                  </a:lnTo>
                  <a:lnTo>
                    <a:pt x="210" y="62"/>
                  </a:lnTo>
                  <a:lnTo>
                    <a:pt x="210" y="64"/>
                  </a:lnTo>
                  <a:lnTo>
                    <a:pt x="214" y="64"/>
                  </a:lnTo>
                  <a:lnTo>
                    <a:pt x="214" y="66"/>
                  </a:lnTo>
                  <a:lnTo>
                    <a:pt x="216" y="68"/>
                  </a:lnTo>
                  <a:lnTo>
                    <a:pt x="218" y="68"/>
                  </a:lnTo>
                  <a:lnTo>
                    <a:pt x="220" y="68"/>
                  </a:lnTo>
                  <a:lnTo>
                    <a:pt x="222" y="70"/>
                  </a:lnTo>
                  <a:lnTo>
                    <a:pt x="224" y="70"/>
                  </a:lnTo>
                  <a:lnTo>
                    <a:pt x="226" y="70"/>
                  </a:lnTo>
                  <a:lnTo>
                    <a:pt x="226" y="72"/>
                  </a:lnTo>
                  <a:lnTo>
                    <a:pt x="226" y="74"/>
                  </a:lnTo>
                  <a:lnTo>
                    <a:pt x="224" y="74"/>
                  </a:lnTo>
                  <a:lnTo>
                    <a:pt x="222" y="74"/>
                  </a:lnTo>
                  <a:lnTo>
                    <a:pt x="220" y="74"/>
                  </a:lnTo>
                  <a:lnTo>
                    <a:pt x="218" y="72"/>
                  </a:lnTo>
                  <a:lnTo>
                    <a:pt x="216" y="72"/>
                  </a:lnTo>
                  <a:lnTo>
                    <a:pt x="218" y="74"/>
                  </a:lnTo>
                  <a:lnTo>
                    <a:pt x="216" y="76"/>
                  </a:lnTo>
                  <a:lnTo>
                    <a:pt x="214" y="76"/>
                  </a:lnTo>
                  <a:lnTo>
                    <a:pt x="214" y="80"/>
                  </a:lnTo>
                  <a:lnTo>
                    <a:pt x="216" y="82"/>
                  </a:lnTo>
                  <a:lnTo>
                    <a:pt x="214" y="84"/>
                  </a:lnTo>
                  <a:lnTo>
                    <a:pt x="214" y="86"/>
                  </a:lnTo>
                  <a:lnTo>
                    <a:pt x="216" y="88"/>
                  </a:lnTo>
                  <a:lnTo>
                    <a:pt x="214" y="88"/>
                  </a:lnTo>
                  <a:lnTo>
                    <a:pt x="212" y="88"/>
                  </a:lnTo>
                  <a:lnTo>
                    <a:pt x="210" y="90"/>
                  </a:lnTo>
                  <a:lnTo>
                    <a:pt x="212" y="92"/>
                  </a:lnTo>
                  <a:lnTo>
                    <a:pt x="210" y="92"/>
                  </a:lnTo>
                  <a:lnTo>
                    <a:pt x="208" y="92"/>
                  </a:lnTo>
                  <a:lnTo>
                    <a:pt x="204" y="92"/>
                  </a:lnTo>
                  <a:lnTo>
                    <a:pt x="202" y="88"/>
                  </a:lnTo>
                  <a:lnTo>
                    <a:pt x="202" y="86"/>
                  </a:lnTo>
                  <a:lnTo>
                    <a:pt x="202" y="84"/>
                  </a:lnTo>
                  <a:lnTo>
                    <a:pt x="200" y="84"/>
                  </a:lnTo>
                  <a:lnTo>
                    <a:pt x="200" y="80"/>
                  </a:lnTo>
                  <a:lnTo>
                    <a:pt x="198" y="80"/>
                  </a:lnTo>
                  <a:lnTo>
                    <a:pt x="194" y="78"/>
                  </a:lnTo>
                  <a:lnTo>
                    <a:pt x="192" y="80"/>
                  </a:lnTo>
                  <a:lnTo>
                    <a:pt x="188" y="78"/>
                  </a:lnTo>
                  <a:lnTo>
                    <a:pt x="184" y="78"/>
                  </a:lnTo>
                  <a:lnTo>
                    <a:pt x="182" y="76"/>
                  </a:lnTo>
                  <a:lnTo>
                    <a:pt x="180" y="78"/>
                  </a:lnTo>
                  <a:lnTo>
                    <a:pt x="178" y="80"/>
                  </a:lnTo>
                  <a:lnTo>
                    <a:pt x="176" y="78"/>
                  </a:lnTo>
                  <a:lnTo>
                    <a:pt x="174" y="76"/>
                  </a:lnTo>
                  <a:lnTo>
                    <a:pt x="172" y="76"/>
                  </a:lnTo>
                  <a:lnTo>
                    <a:pt x="170" y="80"/>
                  </a:lnTo>
                  <a:lnTo>
                    <a:pt x="166" y="80"/>
                  </a:lnTo>
                  <a:lnTo>
                    <a:pt x="164" y="80"/>
                  </a:lnTo>
                  <a:lnTo>
                    <a:pt x="160" y="78"/>
                  </a:lnTo>
                  <a:lnTo>
                    <a:pt x="156" y="78"/>
                  </a:lnTo>
                  <a:lnTo>
                    <a:pt x="154" y="78"/>
                  </a:lnTo>
                  <a:lnTo>
                    <a:pt x="150" y="76"/>
                  </a:lnTo>
                  <a:lnTo>
                    <a:pt x="148" y="76"/>
                  </a:lnTo>
                  <a:lnTo>
                    <a:pt x="144" y="74"/>
                  </a:lnTo>
                  <a:lnTo>
                    <a:pt x="144" y="76"/>
                  </a:lnTo>
                  <a:lnTo>
                    <a:pt x="142" y="76"/>
                  </a:lnTo>
                  <a:lnTo>
                    <a:pt x="140" y="74"/>
                  </a:lnTo>
                  <a:lnTo>
                    <a:pt x="136" y="72"/>
                  </a:lnTo>
                  <a:lnTo>
                    <a:pt x="134" y="72"/>
                  </a:lnTo>
                  <a:lnTo>
                    <a:pt x="132" y="70"/>
                  </a:lnTo>
                  <a:lnTo>
                    <a:pt x="130" y="70"/>
                  </a:lnTo>
                  <a:lnTo>
                    <a:pt x="128" y="74"/>
                  </a:lnTo>
                  <a:lnTo>
                    <a:pt x="126" y="72"/>
                  </a:lnTo>
                  <a:lnTo>
                    <a:pt x="122" y="72"/>
                  </a:lnTo>
                  <a:lnTo>
                    <a:pt x="118" y="72"/>
                  </a:lnTo>
                  <a:lnTo>
                    <a:pt x="114" y="72"/>
                  </a:lnTo>
                  <a:lnTo>
                    <a:pt x="114" y="74"/>
                  </a:lnTo>
                  <a:lnTo>
                    <a:pt x="110" y="78"/>
                  </a:lnTo>
                  <a:lnTo>
                    <a:pt x="108" y="84"/>
                  </a:lnTo>
                  <a:lnTo>
                    <a:pt x="106" y="82"/>
                  </a:lnTo>
                  <a:lnTo>
                    <a:pt x="100" y="80"/>
                  </a:lnTo>
                  <a:lnTo>
                    <a:pt x="98" y="74"/>
                  </a:lnTo>
                  <a:lnTo>
                    <a:pt x="96" y="72"/>
                  </a:lnTo>
                  <a:lnTo>
                    <a:pt x="90" y="72"/>
                  </a:lnTo>
                  <a:lnTo>
                    <a:pt x="88" y="72"/>
                  </a:lnTo>
                  <a:lnTo>
                    <a:pt x="88" y="76"/>
                  </a:lnTo>
                  <a:lnTo>
                    <a:pt x="86" y="80"/>
                  </a:lnTo>
                  <a:lnTo>
                    <a:pt x="88" y="84"/>
                  </a:lnTo>
                  <a:lnTo>
                    <a:pt x="88" y="86"/>
                  </a:lnTo>
                  <a:lnTo>
                    <a:pt x="88" y="92"/>
                  </a:lnTo>
                  <a:lnTo>
                    <a:pt x="86" y="92"/>
                  </a:lnTo>
                  <a:lnTo>
                    <a:pt x="86" y="94"/>
                  </a:lnTo>
                  <a:lnTo>
                    <a:pt x="88" y="96"/>
                  </a:lnTo>
                  <a:lnTo>
                    <a:pt x="90" y="98"/>
                  </a:lnTo>
                  <a:lnTo>
                    <a:pt x="92" y="100"/>
                  </a:lnTo>
                  <a:lnTo>
                    <a:pt x="94" y="100"/>
                  </a:lnTo>
                  <a:lnTo>
                    <a:pt x="96" y="106"/>
                  </a:lnTo>
                  <a:lnTo>
                    <a:pt x="100" y="110"/>
                  </a:lnTo>
                  <a:lnTo>
                    <a:pt x="102" y="114"/>
                  </a:lnTo>
                  <a:lnTo>
                    <a:pt x="102" y="118"/>
                  </a:lnTo>
                  <a:lnTo>
                    <a:pt x="104" y="120"/>
                  </a:lnTo>
                  <a:lnTo>
                    <a:pt x="102" y="120"/>
                  </a:lnTo>
                  <a:lnTo>
                    <a:pt x="102" y="124"/>
                  </a:lnTo>
                  <a:lnTo>
                    <a:pt x="102" y="126"/>
                  </a:lnTo>
                  <a:lnTo>
                    <a:pt x="106" y="126"/>
                  </a:lnTo>
                  <a:lnTo>
                    <a:pt x="108" y="130"/>
                  </a:lnTo>
                  <a:lnTo>
                    <a:pt x="108" y="132"/>
                  </a:lnTo>
                  <a:lnTo>
                    <a:pt x="110" y="134"/>
                  </a:lnTo>
                  <a:lnTo>
                    <a:pt x="114" y="136"/>
                  </a:lnTo>
                  <a:lnTo>
                    <a:pt x="116" y="136"/>
                  </a:lnTo>
                  <a:lnTo>
                    <a:pt x="122" y="146"/>
                  </a:lnTo>
                  <a:lnTo>
                    <a:pt x="122" y="150"/>
                  </a:lnTo>
                  <a:lnTo>
                    <a:pt x="124" y="150"/>
                  </a:lnTo>
                  <a:lnTo>
                    <a:pt x="128" y="152"/>
                  </a:lnTo>
                  <a:lnTo>
                    <a:pt x="134" y="160"/>
                  </a:lnTo>
                  <a:lnTo>
                    <a:pt x="138" y="164"/>
                  </a:lnTo>
                  <a:lnTo>
                    <a:pt x="142" y="166"/>
                  </a:lnTo>
                  <a:lnTo>
                    <a:pt x="144" y="166"/>
                  </a:lnTo>
                  <a:lnTo>
                    <a:pt x="144" y="170"/>
                  </a:lnTo>
                  <a:lnTo>
                    <a:pt x="146" y="176"/>
                  </a:lnTo>
                  <a:lnTo>
                    <a:pt x="148" y="178"/>
                  </a:lnTo>
                  <a:lnTo>
                    <a:pt x="152" y="182"/>
                  </a:lnTo>
                  <a:lnTo>
                    <a:pt x="154" y="184"/>
                  </a:lnTo>
                  <a:lnTo>
                    <a:pt x="158" y="188"/>
                  </a:lnTo>
                  <a:lnTo>
                    <a:pt x="160" y="192"/>
                  </a:lnTo>
                  <a:lnTo>
                    <a:pt x="154" y="194"/>
                  </a:lnTo>
                  <a:close/>
                  <a:moveTo>
                    <a:pt x="158" y="198"/>
                  </a:moveTo>
                  <a:lnTo>
                    <a:pt x="162" y="194"/>
                  </a:lnTo>
                  <a:lnTo>
                    <a:pt x="166" y="196"/>
                  </a:lnTo>
                  <a:lnTo>
                    <a:pt x="166" y="198"/>
                  </a:lnTo>
                  <a:lnTo>
                    <a:pt x="168" y="200"/>
                  </a:lnTo>
                  <a:lnTo>
                    <a:pt x="170" y="202"/>
                  </a:lnTo>
                  <a:lnTo>
                    <a:pt x="174" y="204"/>
                  </a:lnTo>
                  <a:lnTo>
                    <a:pt x="176" y="204"/>
                  </a:lnTo>
                  <a:lnTo>
                    <a:pt x="182" y="210"/>
                  </a:lnTo>
                  <a:lnTo>
                    <a:pt x="182" y="212"/>
                  </a:lnTo>
                  <a:lnTo>
                    <a:pt x="186" y="210"/>
                  </a:lnTo>
                  <a:lnTo>
                    <a:pt x="186" y="212"/>
                  </a:lnTo>
                  <a:lnTo>
                    <a:pt x="188" y="212"/>
                  </a:lnTo>
                  <a:lnTo>
                    <a:pt x="190" y="214"/>
                  </a:lnTo>
                  <a:lnTo>
                    <a:pt x="190" y="216"/>
                  </a:lnTo>
                  <a:lnTo>
                    <a:pt x="190" y="218"/>
                  </a:lnTo>
                  <a:lnTo>
                    <a:pt x="192" y="218"/>
                  </a:lnTo>
                  <a:lnTo>
                    <a:pt x="192" y="222"/>
                  </a:lnTo>
                  <a:lnTo>
                    <a:pt x="192" y="224"/>
                  </a:lnTo>
                  <a:lnTo>
                    <a:pt x="182" y="214"/>
                  </a:lnTo>
                  <a:lnTo>
                    <a:pt x="172" y="206"/>
                  </a:lnTo>
                  <a:lnTo>
                    <a:pt x="158" y="198"/>
                  </a:lnTo>
                  <a:close/>
                </a:path>
              </a:pathLst>
            </a:custGeom>
            <a:solidFill>
              <a:srgbClr val="B2B2B2"/>
            </a:solidFill>
            <a:ln w="9525">
              <a:solidFill>
                <a:schemeClr val="bg1"/>
              </a:solidFill>
              <a:round/>
              <a:headEnd/>
              <a:tailEnd/>
            </a:ln>
          </p:spPr>
          <p:txBody>
            <a:bodyPr/>
            <a:lstStyle/>
            <a:p>
              <a:endParaRPr lang="de-DE"/>
            </a:p>
          </p:txBody>
        </p:sp>
        <p:sp>
          <p:nvSpPr>
            <p:cNvPr id="29" name="Freeform 31"/>
            <p:cNvSpPr>
              <a:spLocks/>
            </p:cNvSpPr>
            <p:nvPr/>
          </p:nvSpPr>
          <p:spPr bwMode="gray">
            <a:xfrm>
              <a:off x="5392738" y="4976813"/>
              <a:ext cx="246062" cy="223837"/>
            </a:xfrm>
            <a:custGeom>
              <a:avLst/>
              <a:gdLst>
                <a:gd name="T0" fmla="*/ 257 w 148"/>
                <a:gd name="T1" fmla="*/ 325 h 144"/>
                <a:gd name="T2" fmla="*/ 257 w 148"/>
                <a:gd name="T3" fmla="*/ 297 h 144"/>
                <a:gd name="T4" fmla="*/ 229 w 148"/>
                <a:gd name="T5" fmla="*/ 277 h 144"/>
                <a:gd name="T6" fmla="*/ 214 w 148"/>
                <a:gd name="T7" fmla="*/ 252 h 144"/>
                <a:gd name="T8" fmla="*/ 157 w 148"/>
                <a:gd name="T9" fmla="*/ 215 h 144"/>
                <a:gd name="T10" fmla="*/ 137 w 148"/>
                <a:gd name="T11" fmla="*/ 197 h 144"/>
                <a:gd name="T12" fmla="*/ 89 w 148"/>
                <a:gd name="T13" fmla="*/ 167 h 144"/>
                <a:gd name="T14" fmla="*/ 76 w 148"/>
                <a:gd name="T15" fmla="*/ 146 h 144"/>
                <a:gd name="T16" fmla="*/ 61 w 148"/>
                <a:gd name="T17" fmla="*/ 130 h 144"/>
                <a:gd name="T18" fmla="*/ 61 w 148"/>
                <a:gd name="T19" fmla="*/ 117 h 144"/>
                <a:gd name="T20" fmla="*/ 30 w 148"/>
                <a:gd name="T21" fmla="*/ 77 h 144"/>
                <a:gd name="T22" fmla="*/ 9 w 148"/>
                <a:gd name="T23" fmla="*/ 68 h 144"/>
                <a:gd name="T24" fmla="*/ 9 w 148"/>
                <a:gd name="T25" fmla="*/ 58 h 144"/>
                <a:gd name="T26" fmla="*/ 0 w 148"/>
                <a:gd name="T27" fmla="*/ 26 h 144"/>
                <a:gd name="T28" fmla="*/ 14 w 148"/>
                <a:gd name="T29" fmla="*/ 2 h 144"/>
                <a:gd name="T30" fmla="*/ 50 w 148"/>
                <a:gd name="T31" fmla="*/ 26 h 144"/>
                <a:gd name="T32" fmla="*/ 89 w 148"/>
                <a:gd name="T33" fmla="*/ 21 h 144"/>
                <a:gd name="T34" fmla="*/ 120 w 148"/>
                <a:gd name="T35" fmla="*/ 2 h 144"/>
                <a:gd name="T36" fmla="*/ 157 w 148"/>
                <a:gd name="T37" fmla="*/ 11 h 144"/>
                <a:gd name="T38" fmla="*/ 183 w 148"/>
                <a:gd name="T39" fmla="*/ 2 h 144"/>
                <a:gd name="T40" fmla="*/ 214 w 148"/>
                <a:gd name="T41" fmla="*/ 15 h 144"/>
                <a:gd name="T42" fmla="*/ 234 w 148"/>
                <a:gd name="T43" fmla="*/ 15 h 144"/>
                <a:gd name="T44" fmla="*/ 267 w 148"/>
                <a:gd name="T45" fmla="*/ 21 h 144"/>
                <a:gd name="T46" fmla="*/ 305 w 148"/>
                <a:gd name="T47" fmla="*/ 26 h 144"/>
                <a:gd name="T48" fmla="*/ 334 w 148"/>
                <a:gd name="T49" fmla="*/ 15 h 144"/>
                <a:gd name="T50" fmla="*/ 358 w 148"/>
                <a:gd name="T51" fmla="*/ 21 h 144"/>
                <a:gd name="T52" fmla="*/ 389 w 148"/>
                <a:gd name="T53" fmla="*/ 21 h 144"/>
                <a:gd name="T54" fmla="*/ 401 w 148"/>
                <a:gd name="T55" fmla="*/ 26 h 144"/>
                <a:gd name="T56" fmla="*/ 432 w 148"/>
                <a:gd name="T57" fmla="*/ 26 h 144"/>
                <a:gd name="T58" fmla="*/ 441 w 148"/>
                <a:gd name="T59" fmla="*/ 42 h 144"/>
                <a:gd name="T60" fmla="*/ 462 w 148"/>
                <a:gd name="T61" fmla="*/ 58 h 144"/>
                <a:gd name="T62" fmla="*/ 499 w 148"/>
                <a:gd name="T63" fmla="*/ 47 h 144"/>
                <a:gd name="T64" fmla="*/ 527 w 148"/>
                <a:gd name="T65" fmla="*/ 53 h 144"/>
                <a:gd name="T66" fmla="*/ 517 w 148"/>
                <a:gd name="T67" fmla="*/ 74 h 144"/>
                <a:gd name="T68" fmla="*/ 499 w 148"/>
                <a:gd name="T69" fmla="*/ 101 h 144"/>
                <a:gd name="T70" fmla="*/ 499 w 148"/>
                <a:gd name="T71" fmla="*/ 117 h 144"/>
                <a:gd name="T72" fmla="*/ 499 w 148"/>
                <a:gd name="T73" fmla="*/ 137 h 144"/>
                <a:gd name="T74" fmla="*/ 527 w 148"/>
                <a:gd name="T75" fmla="*/ 146 h 144"/>
                <a:gd name="T76" fmla="*/ 549 w 148"/>
                <a:gd name="T77" fmla="*/ 164 h 144"/>
                <a:gd name="T78" fmla="*/ 564 w 148"/>
                <a:gd name="T79" fmla="*/ 171 h 144"/>
                <a:gd name="T80" fmla="*/ 549 w 148"/>
                <a:gd name="T81" fmla="*/ 183 h 144"/>
                <a:gd name="T82" fmla="*/ 517 w 148"/>
                <a:gd name="T83" fmla="*/ 177 h 144"/>
                <a:gd name="T84" fmla="*/ 527 w 148"/>
                <a:gd name="T85" fmla="*/ 194 h 144"/>
                <a:gd name="T86" fmla="*/ 549 w 148"/>
                <a:gd name="T87" fmla="*/ 225 h 144"/>
                <a:gd name="T88" fmla="*/ 540 w 148"/>
                <a:gd name="T89" fmla="*/ 236 h 144"/>
                <a:gd name="T90" fmla="*/ 527 w 148"/>
                <a:gd name="T91" fmla="*/ 230 h 144"/>
                <a:gd name="T92" fmla="*/ 501 w 148"/>
                <a:gd name="T93" fmla="*/ 241 h 144"/>
                <a:gd name="T94" fmla="*/ 477 w 148"/>
                <a:gd name="T95" fmla="*/ 241 h 144"/>
                <a:gd name="T96" fmla="*/ 471 w 148"/>
                <a:gd name="T97" fmla="*/ 252 h 144"/>
                <a:gd name="T98" fmla="*/ 487 w 148"/>
                <a:gd name="T99" fmla="*/ 271 h 144"/>
                <a:gd name="T100" fmla="*/ 471 w 148"/>
                <a:gd name="T101" fmla="*/ 277 h 144"/>
                <a:gd name="T102" fmla="*/ 456 w 148"/>
                <a:gd name="T103" fmla="*/ 268 h 144"/>
                <a:gd name="T104" fmla="*/ 432 w 148"/>
                <a:gd name="T105" fmla="*/ 283 h 144"/>
                <a:gd name="T106" fmla="*/ 429 w 148"/>
                <a:gd name="T107" fmla="*/ 297 h 144"/>
                <a:gd name="T108" fmla="*/ 412 w 148"/>
                <a:gd name="T109" fmla="*/ 307 h 144"/>
                <a:gd name="T110" fmla="*/ 399 w 148"/>
                <a:gd name="T111" fmla="*/ 325 h 144"/>
                <a:gd name="T112" fmla="*/ 401 w 148"/>
                <a:gd name="T113" fmla="*/ 346 h 144"/>
                <a:gd name="T114" fmla="*/ 412 w 148"/>
                <a:gd name="T115" fmla="*/ 360 h 144"/>
                <a:gd name="T116" fmla="*/ 389 w 148"/>
                <a:gd name="T117" fmla="*/ 372 h 144"/>
                <a:gd name="T118" fmla="*/ 365 w 148"/>
                <a:gd name="T119" fmla="*/ 372 h 144"/>
                <a:gd name="T120" fmla="*/ 334 w 148"/>
                <a:gd name="T121" fmla="*/ 349 h 144"/>
                <a:gd name="T122" fmla="*/ 305 w 148"/>
                <a:gd name="T123" fmla="*/ 334 h 144"/>
                <a:gd name="T124" fmla="*/ 290 w 148"/>
                <a:gd name="T125" fmla="*/ 325 h 1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8"/>
                <a:gd name="T190" fmla="*/ 0 h 144"/>
                <a:gd name="T191" fmla="*/ 148 w 148"/>
                <a:gd name="T192" fmla="*/ 144 h 14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8" h="144">
                  <a:moveTo>
                    <a:pt x="72" y="128"/>
                  </a:moveTo>
                  <a:lnTo>
                    <a:pt x="70" y="126"/>
                  </a:lnTo>
                  <a:lnTo>
                    <a:pt x="68" y="124"/>
                  </a:lnTo>
                  <a:lnTo>
                    <a:pt x="74" y="122"/>
                  </a:lnTo>
                  <a:lnTo>
                    <a:pt x="72" y="118"/>
                  </a:lnTo>
                  <a:lnTo>
                    <a:pt x="68" y="114"/>
                  </a:lnTo>
                  <a:lnTo>
                    <a:pt x="66" y="112"/>
                  </a:lnTo>
                  <a:lnTo>
                    <a:pt x="62" y="108"/>
                  </a:lnTo>
                  <a:lnTo>
                    <a:pt x="60" y="106"/>
                  </a:lnTo>
                  <a:lnTo>
                    <a:pt x="58" y="100"/>
                  </a:lnTo>
                  <a:lnTo>
                    <a:pt x="58" y="96"/>
                  </a:lnTo>
                  <a:lnTo>
                    <a:pt x="56" y="96"/>
                  </a:lnTo>
                  <a:lnTo>
                    <a:pt x="52" y="94"/>
                  </a:lnTo>
                  <a:lnTo>
                    <a:pt x="48" y="90"/>
                  </a:lnTo>
                  <a:lnTo>
                    <a:pt x="42" y="82"/>
                  </a:lnTo>
                  <a:lnTo>
                    <a:pt x="38" y="80"/>
                  </a:lnTo>
                  <a:lnTo>
                    <a:pt x="36" y="80"/>
                  </a:lnTo>
                  <a:lnTo>
                    <a:pt x="36" y="76"/>
                  </a:lnTo>
                  <a:lnTo>
                    <a:pt x="30" y="66"/>
                  </a:lnTo>
                  <a:lnTo>
                    <a:pt x="28" y="66"/>
                  </a:lnTo>
                  <a:lnTo>
                    <a:pt x="24" y="64"/>
                  </a:lnTo>
                  <a:lnTo>
                    <a:pt x="22" y="62"/>
                  </a:lnTo>
                  <a:lnTo>
                    <a:pt x="22" y="60"/>
                  </a:lnTo>
                  <a:lnTo>
                    <a:pt x="20" y="56"/>
                  </a:lnTo>
                  <a:lnTo>
                    <a:pt x="16" y="56"/>
                  </a:lnTo>
                  <a:lnTo>
                    <a:pt x="16" y="54"/>
                  </a:lnTo>
                  <a:lnTo>
                    <a:pt x="16" y="50"/>
                  </a:lnTo>
                  <a:lnTo>
                    <a:pt x="18" y="50"/>
                  </a:lnTo>
                  <a:lnTo>
                    <a:pt x="16" y="48"/>
                  </a:lnTo>
                  <a:lnTo>
                    <a:pt x="16" y="44"/>
                  </a:lnTo>
                  <a:lnTo>
                    <a:pt x="14" y="40"/>
                  </a:lnTo>
                  <a:lnTo>
                    <a:pt x="10" y="36"/>
                  </a:lnTo>
                  <a:lnTo>
                    <a:pt x="8" y="30"/>
                  </a:lnTo>
                  <a:lnTo>
                    <a:pt x="6" y="30"/>
                  </a:lnTo>
                  <a:lnTo>
                    <a:pt x="4" y="28"/>
                  </a:lnTo>
                  <a:lnTo>
                    <a:pt x="2" y="26"/>
                  </a:lnTo>
                  <a:lnTo>
                    <a:pt x="0" y="24"/>
                  </a:lnTo>
                  <a:lnTo>
                    <a:pt x="0" y="22"/>
                  </a:lnTo>
                  <a:lnTo>
                    <a:pt x="2" y="22"/>
                  </a:lnTo>
                  <a:lnTo>
                    <a:pt x="2" y="16"/>
                  </a:lnTo>
                  <a:lnTo>
                    <a:pt x="2" y="14"/>
                  </a:lnTo>
                  <a:lnTo>
                    <a:pt x="0" y="10"/>
                  </a:lnTo>
                  <a:lnTo>
                    <a:pt x="2" y="6"/>
                  </a:lnTo>
                  <a:lnTo>
                    <a:pt x="2" y="2"/>
                  </a:lnTo>
                  <a:lnTo>
                    <a:pt x="4" y="2"/>
                  </a:lnTo>
                  <a:lnTo>
                    <a:pt x="10" y="2"/>
                  </a:lnTo>
                  <a:lnTo>
                    <a:pt x="12" y="4"/>
                  </a:lnTo>
                  <a:lnTo>
                    <a:pt x="14" y="10"/>
                  </a:lnTo>
                  <a:lnTo>
                    <a:pt x="20" y="12"/>
                  </a:lnTo>
                  <a:lnTo>
                    <a:pt x="22" y="14"/>
                  </a:lnTo>
                  <a:lnTo>
                    <a:pt x="24" y="8"/>
                  </a:lnTo>
                  <a:lnTo>
                    <a:pt x="28" y="4"/>
                  </a:lnTo>
                  <a:lnTo>
                    <a:pt x="28" y="2"/>
                  </a:lnTo>
                  <a:lnTo>
                    <a:pt x="32" y="2"/>
                  </a:lnTo>
                  <a:lnTo>
                    <a:pt x="36" y="2"/>
                  </a:lnTo>
                  <a:lnTo>
                    <a:pt x="40" y="2"/>
                  </a:lnTo>
                  <a:lnTo>
                    <a:pt x="42" y="4"/>
                  </a:lnTo>
                  <a:lnTo>
                    <a:pt x="44" y="0"/>
                  </a:lnTo>
                  <a:lnTo>
                    <a:pt x="46" y="0"/>
                  </a:lnTo>
                  <a:lnTo>
                    <a:pt x="48" y="2"/>
                  </a:lnTo>
                  <a:lnTo>
                    <a:pt x="50" y="2"/>
                  </a:lnTo>
                  <a:lnTo>
                    <a:pt x="54" y="4"/>
                  </a:lnTo>
                  <a:lnTo>
                    <a:pt x="56" y="6"/>
                  </a:lnTo>
                  <a:lnTo>
                    <a:pt x="58" y="6"/>
                  </a:lnTo>
                  <a:lnTo>
                    <a:pt x="58" y="4"/>
                  </a:lnTo>
                  <a:lnTo>
                    <a:pt x="62" y="6"/>
                  </a:lnTo>
                  <a:lnTo>
                    <a:pt x="64" y="6"/>
                  </a:lnTo>
                  <a:lnTo>
                    <a:pt x="68" y="8"/>
                  </a:lnTo>
                  <a:lnTo>
                    <a:pt x="70" y="8"/>
                  </a:lnTo>
                  <a:lnTo>
                    <a:pt x="74" y="8"/>
                  </a:lnTo>
                  <a:lnTo>
                    <a:pt x="78" y="10"/>
                  </a:lnTo>
                  <a:lnTo>
                    <a:pt x="80" y="10"/>
                  </a:lnTo>
                  <a:lnTo>
                    <a:pt x="84" y="10"/>
                  </a:lnTo>
                  <a:lnTo>
                    <a:pt x="86" y="6"/>
                  </a:lnTo>
                  <a:lnTo>
                    <a:pt x="88" y="6"/>
                  </a:lnTo>
                  <a:lnTo>
                    <a:pt x="90" y="8"/>
                  </a:lnTo>
                  <a:lnTo>
                    <a:pt x="92" y="10"/>
                  </a:lnTo>
                  <a:lnTo>
                    <a:pt x="94" y="8"/>
                  </a:lnTo>
                  <a:lnTo>
                    <a:pt x="96" y="6"/>
                  </a:lnTo>
                  <a:lnTo>
                    <a:pt x="98" y="8"/>
                  </a:lnTo>
                  <a:lnTo>
                    <a:pt x="102" y="8"/>
                  </a:lnTo>
                  <a:lnTo>
                    <a:pt x="106" y="10"/>
                  </a:lnTo>
                  <a:lnTo>
                    <a:pt x="108" y="8"/>
                  </a:lnTo>
                  <a:lnTo>
                    <a:pt x="112" y="10"/>
                  </a:lnTo>
                  <a:lnTo>
                    <a:pt x="114" y="10"/>
                  </a:lnTo>
                  <a:lnTo>
                    <a:pt x="114" y="14"/>
                  </a:lnTo>
                  <a:lnTo>
                    <a:pt x="116" y="14"/>
                  </a:lnTo>
                  <a:lnTo>
                    <a:pt x="116" y="16"/>
                  </a:lnTo>
                  <a:lnTo>
                    <a:pt x="116" y="18"/>
                  </a:lnTo>
                  <a:lnTo>
                    <a:pt x="118" y="22"/>
                  </a:lnTo>
                  <a:lnTo>
                    <a:pt x="122" y="22"/>
                  </a:lnTo>
                  <a:lnTo>
                    <a:pt x="124" y="22"/>
                  </a:lnTo>
                  <a:lnTo>
                    <a:pt x="126" y="22"/>
                  </a:lnTo>
                  <a:lnTo>
                    <a:pt x="130" y="18"/>
                  </a:lnTo>
                  <a:lnTo>
                    <a:pt x="132" y="18"/>
                  </a:lnTo>
                  <a:lnTo>
                    <a:pt x="136" y="18"/>
                  </a:lnTo>
                  <a:lnTo>
                    <a:pt x="138" y="20"/>
                  </a:lnTo>
                  <a:lnTo>
                    <a:pt x="138" y="24"/>
                  </a:lnTo>
                  <a:lnTo>
                    <a:pt x="136" y="28"/>
                  </a:lnTo>
                  <a:lnTo>
                    <a:pt x="134" y="32"/>
                  </a:lnTo>
                  <a:lnTo>
                    <a:pt x="132" y="36"/>
                  </a:lnTo>
                  <a:lnTo>
                    <a:pt x="130" y="38"/>
                  </a:lnTo>
                  <a:lnTo>
                    <a:pt x="130" y="40"/>
                  </a:lnTo>
                  <a:lnTo>
                    <a:pt x="130" y="42"/>
                  </a:lnTo>
                  <a:lnTo>
                    <a:pt x="130" y="44"/>
                  </a:lnTo>
                  <a:lnTo>
                    <a:pt x="128" y="46"/>
                  </a:lnTo>
                  <a:lnTo>
                    <a:pt x="128" y="50"/>
                  </a:lnTo>
                  <a:lnTo>
                    <a:pt x="130" y="52"/>
                  </a:lnTo>
                  <a:lnTo>
                    <a:pt x="134" y="54"/>
                  </a:lnTo>
                  <a:lnTo>
                    <a:pt x="136" y="52"/>
                  </a:lnTo>
                  <a:lnTo>
                    <a:pt x="138" y="56"/>
                  </a:lnTo>
                  <a:lnTo>
                    <a:pt x="138" y="58"/>
                  </a:lnTo>
                  <a:lnTo>
                    <a:pt x="140" y="60"/>
                  </a:lnTo>
                  <a:lnTo>
                    <a:pt x="144" y="62"/>
                  </a:lnTo>
                  <a:lnTo>
                    <a:pt x="144" y="64"/>
                  </a:lnTo>
                  <a:lnTo>
                    <a:pt x="148" y="64"/>
                  </a:lnTo>
                  <a:lnTo>
                    <a:pt x="148" y="66"/>
                  </a:lnTo>
                  <a:lnTo>
                    <a:pt x="148" y="68"/>
                  </a:lnTo>
                  <a:lnTo>
                    <a:pt x="146" y="68"/>
                  </a:lnTo>
                  <a:lnTo>
                    <a:pt x="144" y="70"/>
                  </a:lnTo>
                  <a:lnTo>
                    <a:pt x="140" y="70"/>
                  </a:lnTo>
                  <a:lnTo>
                    <a:pt x="136" y="68"/>
                  </a:lnTo>
                  <a:lnTo>
                    <a:pt x="134" y="68"/>
                  </a:lnTo>
                  <a:lnTo>
                    <a:pt x="136" y="70"/>
                  </a:lnTo>
                  <a:lnTo>
                    <a:pt x="138" y="74"/>
                  </a:lnTo>
                  <a:lnTo>
                    <a:pt x="142" y="78"/>
                  </a:lnTo>
                  <a:lnTo>
                    <a:pt x="144" y="82"/>
                  </a:lnTo>
                  <a:lnTo>
                    <a:pt x="144" y="86"/>
                  </a:lnTo>
                  <a:lnTo>
                    <a:pt x="144" y="90"/>
                  </a:lnTo>
                  <a:lnTo>
                    <a:pt x="142" y="90"/>
                  </a:lnTo>
                  <a:lnTo>
                    <a:pt x="140" y="88"/>
                  </a:lnTo>
                  <a:lnTo>
                    <a:pt x="138" y="88"/>
                  </a:lnTo>
                  <a:lnTo>
                    <a:pt x="136" y="90"/>
                  </a:lnTo>
                  <a:lnTo>
                    <a:pt x="134" y="94"/>
                  </a:lnTo>
                  <a:lnTo>
                    <a:pt x="132" y="92"/>
                  </a:lnTo>
                  <a:lnTo>
                    <a:pt x="130" y="94"/>
                  </a:lnTo>
                  <a:lnTo>
                    <a:pt x="128" y="94"/>
                  </a:lnTo>
                  <a:lnTo>
                    <a:pt x="126" y="92"/>
                  </a:lnTo>
                  <a:lnTo>
                    <a:pt x="124" y="94"/>
                  </a:lnTo>
                  <a:lnTo>
                    <a:pt x="124" y="96"/>
                  </a:lnTo>
                  <a:lnTo>
                    <a:pt x="124" y="98"/>
                  </a:lnTo>
                  <a:lnTo>
                    <a:pt x="126" y="102"/>
                  </a:lnTo>
                  <a:lnTo>
                    <a:pt x="128" y="104"/>
                  </a:lnTo>
                  <a:lnTo>
                    <a:pt x="126" y="108"/>
                  </a:lnTo>
                  <a:lnTo>
                    <a:pt x="124" y="108"/>
                  </a:lnTo>
                  <a:lnTo>
                    <a:pt x="124" y="106"/>
                  </a:lnTo>
                  <a:lnTo>
                    <a:pt x="122" y="104"/>
                  </a:lnTo>
                  <a:lnTo>
                    <a:pt x="122" y="102"/>
                  </a:lnTo>
                  <a:lnTo>
                    <a:pt x="120" y="102"/>
                  </a:lnTo>
                  <a:lnTo>
                    <a:pt x="118" y="104"/>
                  </a:lnTo>
                  <a:lnTo>
                    <a:pt x="114" y="106"/>
                  </a:lnTo>
                  <a:lnTo>
                    <a:pt x="114" y="108"/>
                  </a:lnTo>
                  <a:lnTo>
                    <a:pt x="112" y="110"/>
                  </a:lnTo>
                  <a:lnTo>
                    <a:pt x="112" y="112"/>
                  </a:lnTo>
                  <a:lnTo>
                    <a:pt x="112" y="114"/>
                  </a:lnTo>
                  <a:lnTo>
                    <a:pt x="112" y="118"/>
                  </a:lnTo>
                  <a:lnTo>
                    <a:pt x="110" y="118"/>
                  </a:lnTo>
                  <a:lnTo>
                    <a:pt x="108" y="118"/>
                  </a:lnTo>
                  <a:lnTo>
                    <a:pt x="106" y="120"/>
                  </a:lnTo>
                  <a:lnTo>
                    <a:pt x="104" y="122"/>
                  </a:lnTo>
                  <a:lnTo>
                    <a:pt x="104" y="124"/>
                  </a:lnTo>
                  <a:lnTo>
                    <a:pt x="104" y="128"/>
                  </a:lnTo>
                  <a:lnTo>
                    <a:pt x="104" y="130"/>
                  </a:lnTo>
                  <a:lnTo>
                    <a:pt x="106" y="132"/>
                  </a:lnTo>
                  <a:lnTo>
                    <a:pt x="106" y="134"/>
                  </a:lnTo>
                  <a:lnTo>
                    <a:pt x="108" y="136"/>
                  </a:lnTo>
                  <a:lnTo>
                    <a:pt x="108" y="138"/>
                  </a:lnTo>
                  <a:lnTo>
                    <a:pt x="106" y="140"/>
                  </a:lnTo>
                  <a:lnTo>
                    <a:pt x="104" y="144"/>
                  </a:lnTo>
                  <a:lnTo>
                    <a:pt x="102" y="142"/>
                  </a:lnTo>
                  <a:lnTo>
                    <a:pt x="100" y="142"/>
                  </a:lnTo>
                  <a:lnTo>
                    <a:pt x="100" y="140"/>
                  </a:lnTo>
                  <a:lnTo>
                    <a:pt x="96" y="142"/>
                  </a:lnTo>
                  <a:lnTo>
                    <a:pt x="96" y="140"/>
                  </a:lnTo>
                  <a:lnTo>
                    <a:pt x="90" y="134"/>
                  </a:lnTo>
                  <a:lnTo>
                    <a:pt x="88" y="134"/>
                  </a:lnTo>
                  <a:lnTo>
                    <a:pt x="84" y="132"/>
                  </a:lnTo>
                  <a:lnTo>
                    <a:pt x="82" y="130"/>
                  </a:lnTo>
                  <a:lnTo>
                    <a:pt x="80" y="128"/>
                  </a:lnTo>
                  <a:lnTo>
                    <a:pt x="80" y="126"/>
                  </a:lnTo>
                  <a:lnTo>
                    <a:pt x="76" y="124"/>
                  </a:lnTo>
                  <a:lnTo>
                    <a:pt x="72" y="128"/>
                  </a:lnTo>
                  <a:close/>
                </a:path>
              </a:pathLst>
            </a:custGeom>
            <a:solidFill>
              <a:srgbClr val="B2B2B2"/>
            </a:solidFill>
            <a:ln w="9525">
              <a:solidFill>
                <a:schemeClr val="bg1"/>
              </a:solidFill>
              <a:round/>
              <a:headEnd/>
              <a:tailEnd/>
            </a:ln>
          </p:spPr>
          <p:txBody>
            <a:bodyPr/>
            <a:lstStyle/>
            <a:p>
              <a:endParaRPr lang="de-DE"/>
            </a:p>
          </p:txBody>
        </p:sp>
        <p:sp>
          <p:nvSpPr>
            <p:cNvPr id="30" name="Freeform 32"/>
            <p:cNvSpPr>
              <a:spLocks/>
            </p:cNvSpPr>
            <p:nvPr/>
          </p:nvSpPr>
          <p:spPr bwMode="gray">
            <a:xfrm>
              <a:off x="5799138" y="4329113"/>
              <a:ext cx="1146175" cy="711200"/>
            </a:xfrm>
            <a:custGeom>
              <a:avLst/>
              <a:gdLst>
                <a:gd name="T0" fmla="*/ 322 w 692"/>
                <a:gd name="T1" fmla="*/ 110 h 458"/>
                <a:gd name="T2" fmla="*/ 499 w 692"/>
                <a:gd name="T3" fmla="*/ 78 h 458"/>
                <a:gd name="T4" fmla="*/ 716 w 692"/>
                <a:gd name="T5" fmla="*/ 110 h 458"/>
                <a:gd name="T6" fmla="*/ 821 w 692"/>
                <a:gd name="T7" fmla="*/ 132 h 458"/>
                <a:gd name="T8" fmla="*/ 890 w 692"/>
                <a:gd name="T9" fmla="*/ 127 h 458"/>
                <a:gd name="T10" fmla="*/ 982 w 692"/>
                <a:gd name="T11" fmla="*/ 149 h 458"/>
                <a:gd name="T12" fmla="*/ 1060 w 692"/>
                <a:gd name="T13" fmla="*/ 167 h 458"/>
                <a:gd name="T14" fmla="*/ 1183 w 692"/>
                <a:gd name="T15" fmla="*/ 152 h 458"/>
                <a:gd name="T16" fmla="*/ 1229 w 692"/>
                <a:gd name="T17" fmla="*/ 141 h 458"/>
                <a:gd name="T18" fmla="*/ 1328 w 692"/>
                <a:gd name="T19" fmla="*/ 58 h 458"/>
                <a:gd name="T20" fmla="*/ 1513 w 692"/>
                <a:gd name="T21" fmla="*/ 21 h 458"/>
                <a:gd name="T22" fmla="*/ 1755 w 692"/>
                <a:gd name="T23" fmla="*/ 31 h 458"/>
                <a:gd name="T24" fmla="*/ 1775 w 692"/>
                <a:gd name="T25" fmla="*/ 141 h 458"/>
                <a:gd name="T26" fmla="*/ 1942 w 692"/>
                <a:gd name="T27" fmla="*/ 215 h 458"/>
                <a:gd name="T28" fmla="*/ 2012 w 692"/>
                <a:gd name="T29" fmla="*/ 318 h 458"/>
                <a:gd name="T30" fmla="*/ 2184 w 692"/>
                <a:gd name="T31" fmla="*/ 335 h 458"/>
                <a:gd name="T32" fmla="*/ 2294 w 692"/>
                <a:gd name="T33" fmla="*/ 379 h 458"/>
                <a:gd name="T34" fmla="*/ 2432 w 692"/>
                <a:gd name="T35" fmla="*/ 401 h 458"/>
                <a:gd name="T36" fmla="*/ 2603 w 692"/>
                <a:gd name="T37" fmla="*/ 457 h 458"/>
                <a:gd name="T38" fmla="*/ 2659 w 692"/>
                <a:gd name="T39" fmla="*/ 495 h 458"/>
                <a:gd name="T40" fmla="*/ 2634 w 692"/>
                <a:gd name="T41" fmla="*/ 563 h 458"/>
                <a:gd name="T42" fmla="*/ 2612 w 692"/>
                <a:gd name="T43" fmla="*/ 619 h 458"/>
                <a:gd name="T44" fmla="*/ 2527 w 692"/>
                <a:gd name="T45" fmla="*/ 708 h 458"/>
                <a:gd name="T46" fmla="*/ 2371 w 692"/>
                <a:gd name="T47" fmla="*/ 787 h 458"/>
                <a:gd name="T48" fmla="*/ 2097 w 692"/>
                <a:gd name="T49" fmla="*/ 875 h 458"/>
                <a:gd name="T50" fmla="*/ 1831 w 692"/>
                <a:gd name="T51" fmla="*/ 949 h 458"/>
                <a:gd name="T52" fmla="*/ 1951 w 692"/>
                <a:gd name="T53" fmla="*/ 1088 h 458"/>
                <a:gd name="T54" fmla="*/ 2050 w 692"/>
                <a:gd name="T55" fmla="*/ 1130 h 458"/>
                <a:gd name="T56" fmla="*/ 1755 w 692"/>
                <a:gd name="T57" fmla="*/ 1203 h 458"/>
                <a:gd name="T58" fmla="*/ 1552 w 692"/>
                <a:gd name="T59" fmla="*/ 1077 h 458"/>
                <a:gd name="T60" fmla="*/ 1651 w 692"/>
                <a:gd name="T61" fmla="*/ 966 h 458"/>
                <a:gd name="T62" fmla="*/ 1432 w 692"/>
                <a:gd name="T63" fmla="*/ 887 h 458"/>
                <a:gd name="T64" fmla="*/ 1090 w 692"/>
                <a:gd name="T65" fmla="*/ 1056 h 458"/>
                <a:gd name="T66" fmla="*/ 915 w 692"/>
                <a:gd name="T67" fmla="*/ 1083 h 458"/>
                <a:gd name="T68" fmla="*/ 945 w 692"/>
                <a:gd name="T69" fmla="*/ 1056 h 458"/>
                <a:gd name="T70" fmla="*/ 966 w 692"/>
                <a:gd name="T71" fmla="*/ 1021 h 458"/>
                <a:gd name="T72" fmla="*/ 1005 w 692"/>
                <a:gd name="T73" fmla="*/ 977 h 458"/>
                <a:gd name="T74" fmla="*/ 1014 w 692"/>
                <a:gd name="T75" fmla="*/ 919 h 458"/>
                <a:gd name="T76" fmla="*/ 1052 w 692"/>
                <a:gd name="T77" fmla="*/ 930 h 458"/>
                <a:gd name="T78" fmla="*/ 1090 w 692"/>
                <a:gd name="T79" fmla="*/ 930 h 458"/>
                <a:gd name="T80" fmla="*/ 1131 w 692"/>
                <a:gd name="T81" fmla="*/ 941 h 458"/>
                <a:gd name="T82" fmla="*/ 1169 w 692"/>
                <a:gd name="T83" fmla="*/ 930 h 458"/>
                <a:gd name="T84" fmla="*/ 1151 w 692"/>
                <a:gd name="T85" fmla="*/ 883 h 458"/>
                <a:gd name="T86" fmla="*/ 1100 w 692"/>
                <a:gd name="T87" fmla="*/ 842 h 458"/>
                <a:gd name="T88" fmla="*/ 1100 w 692"/>
                <a:gd name="T89" fmla="*/ 798 h 458"/>
                <a:gd name="T90" fmla="*/ 1036 w 692"/>
                <a:gd name="T91" fmla="*/ 779 h 458"/>
                <a:gd name="T92" fmla="*/ 1052 w 692"/>
                <a:gd name="T93" fmla="*/ 717 h 458"/>
                <a:gd name="T94" fmla="*/ 991 w 692"/>
                <a:gd name="T95" fmla="*/ 688 h 458"/>
                <a:gd name="T96" fmla="*/ 920 w 692"/>
                <a:gd name="T97" fmla="*/ 674 h 458"/>
                <a:gd name="T98" fmla="*/ 884 w 692"/>
                <a:gd name="T99" fmla="*/ 663 h 458"/>
                <a:gd name="T100" fmla="*/ 821 w 692"/>
                <a:gd name="T101" fmla="*/ 625 h 458"/>
                <a:gd name="T102" fmla="*/ 761 w 692"/>
                <a:gd name="T103" fmla="*/ 631 h 458"/>
                <a:gd name="T104" fmla="*/ 685 w 692"/>
                <a:gd name="T105" fmla="*/ 646 h 458"/>
                <a:gd name="T106" fmla="*/ 444 w 692"/>
                <a:gd name="T107" fmla="*/ 720 h 458"/>
                <a:gd name="T108" fmla="*/ 217 w 692"/>
                <a:gd name="T109" fmla="*/ 688 h 458"/>
                <a:gd name="T110" fmla="*/ 70 w 692"/>
                <a:gd name="T111" fmla="*/ 530 h 458"/>
                <a:gd name="T112" fmla="*/ 275 w 692"/>
                <a:gd name="T113" fmla="*/ 316 h 458"/>
                <a:gd name="T114" fmla="*/ 232 w 692"/>
                <a:gd name="T115" fmla="*/ 152 h 45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92"/>
                <a:gd name="T175" fmla="*/ 0 h 458"/>
                <a:gd name="T176" fmla="*/ 692 w 692"/>
                <a:gd name="T177" fmla="*/ 458 h 45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92" h="458">
                  <a:moveTo>
                    <a:pt x="56" y="52"/>
                  </a:moveTo>
                  <a:lnTo>
                    <a:pt x="56" y="52"/>
                  </a:lnTo>
                  <a:lnTo>
                    <a:pt x="58" y="48"/>
                  </a:lnTo>
                  <a:lnTo>
                    <a:pt x="64" y="48"/>
                  </a:lnTo>
                  <a:lnTo>
                    <a:pt x="68" y="48"/>
                  </a:lnTo>
                  <a:lnTo>
                    <a:pt x="70" y="52"/>
                  </a:lnTo>
                  <a:lnTo>
                    <a:pt x="76" y="46"/>
                  </a:lnTo>
                  <a:lnTo>
                    <a:pt x="84" y="42"/>
                  </a:lnTo>
                  <a:lnTo>
                    <a:pt x="84" y="36"/>
                  </a:lnTo>
                  <a:lnTo>
                    <a:pt x="88" y="32"/>
                  </a:lnTo>
                  <a:lnTo>
                    <a:pt x="96" y="30"/>
                  </a:lnTo>
                  <a:lnTo>
                    <a:pt x="104" y="32"/>
                  </a:lnTo>
                  <a:lnTo>
                    <a:pt x="110" y="30"/>
                  </a:lnTo>
                  <a:lnTo>
                    <a:pt x="116" y="28"/>
                  </a:lnTo>
                  <a:lnTo>
                    <a:pt x="122" y="30"/>
                  </a:lnTo>
                  <a:lnTo>
                    <a:pt x="130" y="30"/>
                  </a:lnTo>
                  <a:lnTo>
                    <a:pt x="138" y="28"/>
                  </a:lnTo>
                  <a:lnTo>
                    <a:pt x="148" y="30"/>
                  </a:lnTo>
                  <a:lnTo>
                    <a:pt x="152" y="30"/>
                  </a:lnTo>
                  <a:lnTo>
                    <a:pt x="156" y="34"/>
                  </a:lnTo>
                  <a:lnTo>
                    <a:pt x="166" y="34"/>
                  </a:lnTo>
                  <a:lnTo>
                    <a:pt x="166" y="36"/>
                  </a:lnTo>
                  <a:lnTo>
                    <a:pt x="176" y="38"/>
                  </a:lnTo>
                  <a:lnTo>
                    <a:pt x="186" y="42"/>
                  </a:lnTo>
                  <a:lnTo>
                    <a:pt x="190" y="40"/>
                  </a:lnTo>
                  <a:lnTo>
                    <a:pt x="194" y="40"/>
                  </a:lnTo>
                  <a:lnTo>
                    <a:pt x="194" y="46"/>
                  </a:lnTo>
                  <a:lnTo>
                    <a:pt x="198" y="46"/>
                  </a:lnTo>
                  <a:lnTo>
                    <a:pt x="198" y="50"/>
                  </a:lnTo>
                  <a:lnTo>
                    <a:pt x="206" y="48"/>
                  </a:lnTo>
                  <a:lnTo>
                    <a:pt x="210" y="48"/>
                  </a:lnTo>
                  <a:lnTo>
                    <a:pt x="214" y="50"/>
                  </a:lnTo>
                  <a:lnTo>
                    <a:pt x="214" y="56"/>
                  </a:lnTo>
                  <a:lnTo>
                    <a:pt x="214" y="58"/>
                  </a:lnTo>
                  <a:lnTo>
                    <a:pt x="218" y="56"/>
                  </a:lnTo>
                  <a:lnTo>
                    <a:pt x="218" y="50"/>
                  </a:lnTo>
                  <a:lnTo>
                    <a:pt x="220" y="50"/>
                  </a:lnTo>
                  <a:lnTo>
                    <a:pt x="224" y="52"/>
                  </a:lnTo>
                  <a:lnTo>
                    <a:pt x="230" y="52"/>
                  </a:lnTo>
                  <a:lnTo>
                    <a:pt x="232" y="48"/>
                  </a:lnTo>
                  <a:lnTo>
                    <a:pt x="236" y="50"/>
                  </a:lnTo>
                  <a:lnTo>
                    <a:pt x="238" y="56"/>
                  </a:lnTo>
                  <a:lnTo>
                    <a:pt x="242" y="52"/>
                  </a:lnTo>
                  <a:lnTo>
                    <a:pt x="246" y="52"/>
                  </a:lnTo>
                  <a:lnTo>
                    <a:pt x="248" y="54"/>
                  </a:lnTo>
                  <a:lnTo>
                    <a:pt x="250" y="60"/>
                  </a:lnTo>
                  <a:lnTo>
                    <a:pt x="254" y="60"/>
                  </a:lnTo>
                  <a:lnTo>
                    <a:pt x="256" y="56"/>
                  </a:lnTo>
                  <a:lnTo>
                    <a:pt x="260" y="52"/>
                  </a:lnTo>
                  <a:lnTo>
                    <a:pt x="264" y="52"/>
                  </a:lnTo>
                  <a:lnTo>
                    <a:pt x="266" y="50"/>
                  </a:lnTo>
                  <a:lnTo>
                    <a:pt x="268" y="48"/>
                  </a:lnTo>
                  <a:lnTo>
                    <a:pt x="270" y="52"/>
                  </a:lnTo>
                  <a:lnTo>
                    <a:pt x="272" y="56"/>
                  </a:lnTo>
                  <a:lnTo>
                    <a:pt x="274" y="62"/>
                  </a:lnTo>
                  <a:lnTo>
                    <a:pt x="276" y="64"/>
                  </a:lnTo>
                  <a:lnTo>
                    <a:pt x="282" y="62"/>
                  </a:lnTo>
                  <a:lnTo>
                    <a:pt x="286" y="58"/>
                  </a:lnTo>
                  <a:lnTo>
                    <a:pt x="290" y="58"/>
                  </a:lnTo>
                  <a:lnTo>
                    <a:pt x="292" y="60"/>
                  </a:lnTo>
                  <a:lnTo>
                    <a:pt x="296" y="60"/>
                  </a:lnTo>
                  <a:lnTo>
                    <a:pt x="302" y="58"/>
                  </a:lnTo>
                  <a:lnTo>
                    <a:pt x="304" y="58"/>
                  </a:lnTo>
                  <a:lnTo>
                    <a:pt x="308" y="58"/>
                  </a:lnTo>
                  <a:lnTo>
                    <a:pt x="312" y="60"/>
                  </a:lnTo>
                  <a:lnTo>
                    <a:pt x="314" y="62"/>
                  </a:lnTo>
                  <a:lnTo>
                    <a:pt x="316" y="68"/>
                  </a:lnTo>
                  <a:lnTo>
                    <a:pt x="320" y="68"/>
                  </a:lnTo>
                  <a:lnTo>
                    <a:pt x="324" y="70"/>
                  </a:lnTo>
                  <a:lnTo>
                    <a:pt x="326" y="64"/>
                  </a:lnTo>
                  <a:lnTo>
                    <a:pt x="326" y="60"/>
                  </a:lnTo>
                  <a:lnTo>
                    <a:pt x="320" y="54"/>
                  </a:lnTo>
                  <a:lnTo>
                    <a:pt x="322" y="48"/>
                  </a:lnTo>
                  <a:lnTo>
                    <a:pt x="326" y="42"/>
                  </a:lnTo>
                  <a:lnTo>
                    <a:pt x="330" y="34"/>
                  </a:lnTo>
                  <a:lnTo>
                    <a:pt x="336" y="30"/>
                  </a:lnTo>
                  <a:lnTo>
                    <a:pt x="338" y="26"/>
                  </a:lnTo>
                  <a:lnTo>
                    <a:pt x="338" y="22"/>
                  </a:lnTo>
                  <a:lnTo>
                    <a:pt x="344" y="20"/>
                  </a:lnTo>
                  <a:lnTo>
                    <a:pt x="346" y="22"/>
                  </a:lnTo>
                  <a:lnTo>
                    <a:pt x="350" y="22"/>
                  </a:lnTo>
                  <a:lnTo>
                    <a:pt x="352" y="20"/>
                  </a:lnTo>
                  <a:lnTo>
                    <a:pt x="362" y="18"/>
                  </a:lnTo>
                  <a:lnTo>
                    <a:pt x="370" y="18"/>
                  </a:lnTo>
                  <a:lnTo>
                    <a:pt x="376" y="20"/>
                  </a:lnTo>
                  <a:lnTo>
                    <a:pt x="384" y="22"/>
                  </a:lnTo>
                  <a:lnTo>
                    <a:pt x="390" y="16"/>
                  </a:lnTo>
                  <a:lnTo>
                    <a:pt x="394" y="8"/>
                  </a:lnTo>
                  <a:lnTo>
                    <a:pt x="396" y="0"/>
                  </a:lnTo>
                  <a:lnTo>
                    <a:pt x="404" y="8"/>
                  </a:lnTo>
                  <a:lnTo>
                    <a:pt x="414" y="8"/>
                  </a:lnTo>
                  <a:lnTo>
                    <a:pt x="426" y="0"/>
                  </a:lnTo>
                  <a:lnTo>
                    <a:pt x="438" y="4"/>
                  </a:lnTo>
                  <a:lnTo>
                    <a:pt x="446" y="0"/>
                  </a:lnTo>
                  <a:lnTo>
                    <a:pt x="450" y="8"/>
                  </a:lnTo>
                  <a:lnTo>
                    <a:pt x="456" y="12"/>
                  </a:lnTo>
                  <a:lnTo>
                    <a:pt x="460" y="22"/>
                  </a:lnTo>
                  <a:lnTo>
                    <a:pt x="462" y="26"/>
                  </a:lnTo>
                  <a:lnTo>
                    <a:pt x="466" y="32"/>
                  </a:lnTo>
                  <a:lnTo>
                    <a:pt x="472" y="36"/>
                  </a:lnTo>
                  <a:lnTo>
                    <a:pt x="472" y="44"/>
                  </a:lnTo>
                  <a:lnTo>
                    <a:pt x="466" y="42"/>
                  </a:lnTo>
                  <a:lnTo>
                    <a:pt x="460" y="46"/>
                  </a:lnTo>
                  <a:lnTo>
                    <a:pt x="462" y="54"/>
                  </a:lnTo>
                  <a:lnTo>
                    <a:pt x="464" y="64"/>
                  </a:lnTo>
                  <a:lnTo>
                    <a:pt x="470" y="72"/>
                  </a:lnTo>
                  <a:lnTo>
                    <a:pt x="480" y="72"/>
                  </a:lnTo>
                  <a:lnTo>
                    <a:pt x="484" y="76"/>
                  </a:lnTo>
                  <a:lnTo>
                    <a:pt x="492" y="74"/>
                  </a:lnTo>
                  <a:lnTo>
                    <a:pt x="498" y="74"/>
                  </a:lnTo>
                  <a:lnTo>
                    <a:pt x="498" y="82"/>
                  </a:lnTo>
                  <a:lnTo>
                    <a:pt x="506" y="82"/>
                  </a:lnTo>
                  <a:lnTo>
                    <a:pt x="506" y="92"/>
                  </a:lnTo>
                  <a:lnTo>
                    <a:pt x="510" y="100"/>
                  </a:lnTo>
                  <a:lnTo>
                    <a:pt x="512" y="106"/>
                  </a:lnTo>
                  <a:lnTo>
                    <a:pt x="510" y="112"/>
                  </a:lnTo>
                  <a:lnTo>
                    <a:pt x="512" y="118"/>
                  </a:lnTo>
                  <a:lnTo>
                    <a:pt x="514" y="120"/>
                  </a:lnTo>
                  <a:lnTo>
                    <a:pt x="520" y="128"/>
                  </a:lnTo>
                  <a:lnTo>
                    <a:pt x="524" y="122"/>
                  </a:lnTo>
                  <a:lnTo>
                    <a:pt x="532" y="120"/>
                  </a:lnTo>
                  <a:lnTo>
                    <a:pt x="536" y="122"/>
                  </a:lnTo>
                  <a:lnTo>
                    <a:pt x="546" y="130"/>
                  </a:lnTo>
                  <a:lnTo>
                    <a:pt x="548" y="128"/>
                  </a:lnTo>
                  <a:lnTo>
                    <a:pt x="552" y="130"/>
                  </a:lnTo>
                  <a:lnTo>
                    <a:pt x="554" y="134"/>
                  </a:lnTo>
                  <a:lnTo>
                    <a:pt x="562" y="130"/>
                  </a:lnTo>
                  <a:lnTo>
                    <a:pt x="568" y="128"/>
                  </a:lnTo>
                  <a:lnTo>
                    <a:pt x="572" y="128"/>
                  </a:lnTo>
                  <a:lnTo>
                    <a:pt x="582" y="124"/>
                  </a:lnTo>
                  <a:lnTo>
                    <a:pt x="588" y="122"/>
                  </a:lnTo>
                  <a:lnTo>
                    <a:pt x="590" y="126"/>
                  </a:lnTo>
                  <a:lnTo>
                    <a:pt x="594" y="132"/>
                  </a:lnTo>
                  <a:lnTo>
                    <a:pt x="594" y="134"/>
                  </a:lnTo>
                  <a:lnTo>
                    <a:pt x="598" y="140"/>
                  </a:lnTo>
                  <a:lnTo>
                    <a:pt x="598" y="144"/>
                  </a:lnTo>
                  <a:lnTo>
                    <a:pt x="604" y="144"/>
                  </a:lnTo>
                  <a:lnTo>
                    <a:pt x="608" y="150"/>
                  </a:lnTo>
                  <a:lnTo>
                    <a:pt x="612" y="152"/>
                  </a:lnTo>
                  <a:lnTo>
                    <a:pt x="616" y="148"/>
                  </a:lnTo>
                  <a:lnTo>
                    <a:pt x="618" y="144"/>
                  </a:lnTo>
                  <a:lnTo>
                    <a:pt x="622" y="142"/>
                  </a:lnTo>
                  <a:lnTo>
                    <a:pt x="626" y="150"/>
                  </a:lnTo>
                  <a:lnTo>
                    <a:pt x="634" y="152"/>
                  </a:lnTo>
                  <a:lnTo>
                    <a:pt x="642" y="154"/>
                  </a:lnTo>
                  <a:lnTo>
                    <a:pt x="646" y="158"/>
                  </a:lnTo>
                  <a:lnTo>
                    <a:pt x="652" y="156"/>
                  </a:lnTo>
                  <a:lnTo>
                    <a:pt x="656" y="160"/>
                  </a:lnTo>
                  <a:lnTo>
                    <a:pt x="660" y="164"/>
                  </a:lnTo>
                  <a:lnTo>
                    <a:pt x="668" y="164"/>
                  </a:lnTo>
                  <a:lnTo>
                    <a:pt x="670" y="170"/>
                  </a:lnTo>
                  <a:lnTo>
                    <a:pt x="678" y="174"/>
                  </a:lnTo>
                  <a:lnTo>
                    <a:pt x="682" y="174"/>
                  </a:lnTo>
                  <a:lnTo>
                    <a:pt x="684" y="172"/>
                  </a:lnTo>
                  <a:lnTo>
                    <a:pt x="688" y="170"/>
                  </a:lnTo>
                  <a:lnTo>
                    <a:pt x="690" y="172"/>
                  </a:lnTo>
                  <a:lnTo>
                    <a:pt x="688" y="176"/>
                  </a:lnTo>
                  <a:lnTo>
                    <a:pt x="688" y="180"/>
                  </a:lnTo>
                  <a:lnTo>
                    <a:pt x="690" y="182"/>
                  </a:lnTo>
                  <a:lnTo>
                    <a:pt x="692" y="188"/>
                  </a:lnTo>
                  <a:lnTo>
                    <a:pt x="692" y="194"/>
                  </a:lnTo>
                  <a:lnTo>
                    <a:pt x="688" y="196"/>
                  </a:lnTo>
                  <a:lnTo>
                    <a:pt x="684" y="198"/>
                  </a:lnTo>
                  <a:lnTo>
                    <a:pt x="678" y="202"/>
                  </a:lnTo>
                  <a:lnTo>
                    <a:pt x="674" y="204"/>
                  </a:lnTo>
                  <a:lnTo>
                    <a:pt x="678" y="210"/>
                  </a:lnTo>
                  <a:lnTo>
                    <a:pt x="682" y="212"/>
                  </a:lnTo>
                  <a:lnTo>
                    <a:pt x="686" y="214"/>
                  </a:lnTo>
                  <a:lnTo>
                    <a:pt x="684" y="218"/>
                  </a:lnTo>
                  <a:lnTo>
                    <a:pt x="680" y="218"/>
                  </a:lnTo>
                  <a:lnTo>
                    <a:pt x="674" y="218"/>
                  </a:lnTo>
                  <a:lnTo>
                    <a:pt x="674" y="222"/>
                  </a:lnTo>
                  <a:lnTo>
                    <a:pt x="674" y="228"/>
                  </a:lnTo>
                  <a:lnTo>
                    <a:pt x="676" y="230"/>
                  </a:lnTo>
                  <a:lnTo>
                    <a:pt x="680" y="232"/>
                  </a:lnTo>
                  <a:lnTo>
                    <a:pt x="680" y="236"/>
                  </a:lnTo>
                  <a:lnTo>
                    <a:pt x="680" y="240"/>
                  </a:lnTo>
                  <a:lnTo>
                    <a:pt x="682" y="246"/>
                  </a:lnTo>
                  <a:lnTo>
                    <a:pt x="684" y="248"/>
                  </a:lnTo>
                  <a:lnTo>
                    <a:pt x="680" y="260"/>
                  </a:lnTo>
                  <a:lnTo>
                    <a:pt x="678" y="268"/>
                  </a:lnTo>
                  <a:lnTo>
                    <a:pt x="678" y="272"/>
                  </a:lnTo>
                  <a:lnTo>
                    <a:pt x="672" y="274"/>
                  </a:lnTo>
                  <a:lnTo>
                    <a:pt x="658" y="270"/>
                  </a:lnTo>
                  <a:lnTo>
                    <a:pt x="646" y="272"/>
                  </a:lnTo>
                  <a:lnTo>
                    <a:pt x="642" y="272"/>
                  </a:lnTo>
                  <a:lnTo>
                    <a:pt x="640" y="276"/>
                  </a:lnTo>
                  <a:lnTo>
                    <a:pt x="636" y="282"/>
                  </a:lnTo>
                  <a:lnTo>
                    <a:pt x="630" y="284"/>
                  </a:lnTo>
                  <a:lnTo>
                    <a:pt x="624" y="286"/>
                  </a:lnTo>
                  <a:lnTo>
                    <a:pt x="620" y="288"/>
                  </a:lnTo>
                  <a:lnTo>
                    <a:pt x="618" y="300"/>
                  </a:lnTo>
                  <a:lnTo>
                    <a:pt x="618" y="306"/>
                  </a:lnTo>
                  <a:lnTo>
                    <a:pt x="618" y="310"/>
                  </a:lnTo>
                  <a:lnTo>
                    <a:pt x="618" y="312"/>
                  </a:lnTo>
                  <a:lnTo>
                    <a:pt x="604" y="314"/>
                  </a:lnTo>
                  <a:lnTo>
                    <a:pt x="588" y="316"/>
                  </a:lnTo>
                  <a:lnTo>
                    <a:pt x="578" y="326"/>
                  </a:lnTo>
                  <a:lnTo>
                    <a:pt x="566" y="332"/>
                  </a:lnTo>
                  <a:lnTo>
                    <a:pt x="546" y="334"/>
                  </a:lnTo>
                  <a:lnTo>
                    <a:pt x="528" y="340"/>
                  </a:lnTo>
                  <a:lnTo>
                    <a:pt x="518" y="348"/>
                  </a:lnTo>
                  <a:lnTo>
                    <a:pt x="510" y="350"/>
                  </a:lnTo>
                  <a:lnTo>
                    <a:pt x="502" y="342"/>
                  </a:lnTo>
                  <a:lnTo>
                    <a:pt x="496" y="356"/>
                  </a:lnTo>
                  <a:lnTo>
                    <a:pt x="492" y="362"/>
                  </a:lnTo>
                  <a:lnTo>
                    <a:pt x="484" y="362"/>
                  </a:lnTo>
                  <a:lnTo>
                    <a:pt x="476" y="362"/>
                  </a:lnTo>
                  <a:lnTo>
                    <a:pt x="458" y="362"/>
                  </a:lnTo>
                  <a:lnTo>
                    <a:pt x="450" y="366"/>
                  </a:lnTo>
                  <a:lnTo>
                    <a:pt x="462" y="372"/>
                  </a:lnTo>
                  <a:lnTo>
                    <a:pt x="496" y="398"/>
                  </a:lnTo>
                  <a:lnTo>
                    <a:pt x="496" y="402"/>
                  </a:lnTo>
                  <a:lnTo>
                    <a:pt x="494" y="406"/>
                  </a:lnTo>
                  <a:lnTo>
                    <a:pt x="498" y="412"/>
                  </a:lnTo>
                  <a:lnTo>
                    <a:pt x="508" y="414"/>
                  </a:lnTo>
                  <a:lnTo>
                    <a:pt x="516" y="410"/>
                  </a:lnTo>
                  <a:lnTo>
                    <a:pt x="528" y="406"/>
                  </a:lnTo>
                  <a:lnTo>
                    <a:pt x="546" y="408"/>
                  </a:lnTo>
                  <a:lnTo>
                    <a:pt x="554" y="410"/>
                  </a:lnTo>
                  <a:lnTo>
                    <a:pt x="548" y="416"/>
                  </a:lnTo>
                  <a:lnTo>
                    <a:pt x="548" y="422"/>
                  </a:lnTo>
                  <a:lnTo>
                    <a:pt x="544" y="426"/>
                  </a:lnTo>
                  <a:lnTo>
                    <a:pt x="534" y="430"/>
                  </a:lnTo>
                  <a:lnTo>
                    <a:pt x="528" y="430"/>
                  </a:lnTo>
                  <a:lnTo>
                    <a:pt x="518" y="426"/>
                  </a:lnTo>
                  <a:lnTo>
                    <a:pt x="510" y="428"/>
                  </a:lnTo>
                  <a:lnTo>
                    <a:pt x="498" y="438"/>
                  </a:lnTo>
                  <a:lnTo>
                    <a:pt x="480" y="440"/>
                  </a:lnTo>
                  <a:lnTo>
                    <a:pt x="470" y="444"/>
                  </a:lnTo>
                  <a:lnTo>
                    <a:pt x="462" y="456"/>
                  </a:lnTo>
                  <a:lnTo>
                    <a:pt x="456" y="458"/>
                  </a:lnTo>
                  <a:lnTo>
                    <a:pt x="444" y="456"/>
                  </a:lnTo>
                  <a:lnTo>
                    <a:pt x="434" y="454"/>
                  </a:lnTo>
                  <a:lnTo>
                    <a:pt x="440" y="434"/>
                  </a:lnTo>
                  <a:lnTo>
                    <a:pt x="438" y="424"/>
                  </a:lnTo>
                  <a:lnTo>
                    <a:pt x="434" y="418"/>
                  </a:lnTo>
                  <a:lnTo>
                    <a:pt x="418" y="410"/>
                  </a:lnTo>
                  <a:lnTo>
                    <a:pt x="414" y="410"/>
                  </a:lnTo>
                  <a:lnTo>
                    <a:pt x="404" y="410"/>
                  </a:lnTo>
                  <a:lnTo>
                    <a:pt x="402" y="412"/>
                  </a:lnTo>
                  <a:lnTo>
                    <a:pt x="400" y="406"/>
                  </a:lnTo>
                  <a:lnTo>
                    <a:pt x="414" y="394"/>
                  </a:lnTo>
                  <a:lnTo>
                    <a:pt x="426" y="388"/>
                  </a:lnTo>
                  <a:lnTo>
                    <a:pt x="438" y="384"/>
                  </a:lnTo>
                  <a:lnTo>
                    <a:pt x="442" y="380"/>
                  </a:lnTo>
                  <a:lnTo>
                    <a:pt x="438" y="370"/>
                  </a:lnTo>
                  <a:lnTo>
                    <a:pt x="430" y="368"/>
                  </a:lnTo>
                  <a:lnTo>
                    <a:pt x="416" y="368"/>
                  </a:lnTo>
                  <a:lnTo>
                    <a:pt x="400" y="370"/>
                  </a:lnTo>
                  <a:lnTo>
                    <a:pt x="388" y="368"/>
                  </a:lnTo>
                  <a:lnTo>
                    <a:pt x="384" y="364"/>
                  </a:lnTo>
                  <a:lnTo>
                    <a:pt x="376" y="354"/>
                  </a:lnTo>
                  <a:lnTo>
                    <a:pt x="386" y="344"/>
                  </a:lnTo>
                  <a:lnTo>
                    <a:pt x="378" y="328"/>
                  </a:lnTo>
                  <a:lnTo>
                    <a:pt x="372" y="338"/>
                  </a:lnTo>
                  <a:lnTo>
                    <a:pt x="362" y="338"/>
                  </a:lnTo>
                  <a:lnTo>
                    <a:pt x="344" y="342"/>
                  </a:lnTo>
                  <a:lnTo>
                    <a:pt x="334" y="344"/>
                  </a:lnTo>
                  <a:lnTo>
                    <a:pt x="322" y="362"/>
                  </a:lnTo>
                  <a:lnTo>
                    <a:pt x="306" y="384"/>
                  </a:lnTo>
                  <a:lnTo>
                    <a:pt x="292" y="390"/>
                  </a:lnTo>
                  <a:lnTo>
                    <a:pt x="288" y="390"/>
                  </a:lnTo>
                  <a:lnTo>
                    <a:pt x="284" y="402"/>
                  </a:lnTo>
                  <a:lnTo>
                    <a:pt x="284" y="406"/>
                  </a:lnTo>
                  <a:lnTo>
                    <a:pt x="288" y="408"/>
                  </a:lnTo>
                  <a:lnTo>
                    <a:pt x="276" y="406"/>
                  </a:lnTo>
                  <a:lnTo>
                    <a:pt x="264" y="412"/>
                  </a:lnTo>
                  <a:lnTo>
                    <a:pt x="256" y="412"/>
                  </a:lnTo>
                  <a:lnTo>
                    <a:pt x="256" y="418"/>
                  </a:lnTo>
                  <a:lnTo>
                    <a:pt x="246" y="416"/>
                  </a:lnTo>
                  <a:lnTo>
                    <a:pt x="238" y="412"/>
                  </a:lnTo>
                  <a:lnTo>
                    <a:pt x="236" y="406"/>
                  </a:lnTo>
                  <a:lnTo>
                    <a:pt x="234" y="406"/>
                  </a:lnTo>
                  <a:lnTo>
                    <a:pt x="234" y="404"/>
                  </a:lnTo>
                  <a:lnTo>
                    <a:pt x="236" y="404"/>
                  </a:lnTo>
                  <a:lnTo>
                    <a:pt x="238" y="404"/>
                  </a:lnTo>
                  <a:lnTo>
                    <a:pt x="240" y="404"/>
                  </a:lnTo>
                  <a:lnTo>
                    <a:pt x="244" y="404"/>
                  </a:lnTo>
                  <a:lnTo>
                    <a:pt x="246" y="402"/>
                  </a:lnTo>
                  <a:lnTo>
                    <a:pt x="246" y="400"/>
                  </a:lnTo>
                  <a:lnTo>
                    <a:pt x="244" y="396"/>
                  </a:lnTo>
                  <a:lnTo>
                    <a:pt x="244" y="394"/>
                  </a:lnTo>
                  <a:lnTo>
                    <a:pt x="246" y="392"/>
                  </a:lnTo>
                  <a:lnTo>
                    <a:pt x="248" y="390"/>
                  </a:lnTo>
                  <a:lnTo>
                    <a:pt x="250" y="390"/>
                  </a:lnTo>
                  <a:lnTo>
                    <a:pt x="252" y="388"/>
                  </a:lnTo>
                  <a:lnTo>
                    <a:pt x="254" y="386"/>
                  </a:lnTo>
                  <a:lnTo>
                    <a:pt x="254" y="382"/>
                  </a:lnTo>
                  <a:lnTo>
                    <a:pt x="254" y="380"/>
                  </a:lnTo>
                  <a:lnTo>
                    <a:pt x="256" y="380"/>
                  </a:lnTo>
                  <a:lnTo>
                    <a:pt x="262" y="378"/>
                  </a:lnTo>
                  <a:lnTo>
                    <a:pt x="262" y="376"/>
                  </a:lnTo>
                  <a:lnTo>
                    <a:pt x="262" y="374"/>
                  </a:lnTo>
                  <a:lnTo>
                    <a:pt x="262" y="372"/>
                  </a:lnTo>
                  <a:lnTo>
                    <a:pt x="264" y="368"/>
                  </a:lnTo>
                  <a:lnTo>
                    <a:pt x="264" y="366"/>
                  </a:lnTo>
                  <a:lnTo>
                    <a:pt x="262" y="362"/>
                  </a:lnTo>
                  <a:lnTo>
                    <a:pt x="262" y="360"/>
                  </a:lnTo>
                  <a:lnTo>
                    <a:pt x="262" y="356"/>
                  </a:lnTo>
                  <a:lnTo>
                    <a:pt x="260" y="354"/>
                  </a:lnTo>
                  <a:lnTo>
                    <a:pt x="264" y="350"/>
                  </a:lnTo>
                  <a:lnTo>
                    <a:pt x="268" y="348"/>
                  </a:lnTo>
                  <a:lnTo>
                    <a:pt x="270" y="346"/>
                  </a:lnTo>
                  <a:lnTo>
                    <a:pt x="272" y="348"/>
                  </a:lnTo>
                  <a:lnTo>
                    <a:pt x="272" y="350"/>
                  </a:lnTo>
                  <a:lnTo>
                    <a:pt x="272" y="356"/>
                  </a:lnTo>
                  <a:lnTo>
                    <a:pt x="274" y="356"/>
                  </a:lnTo>
                  <a:lnTo>
                    <a:pt x="274" y="354"/>
                  </a:lnTo>
                  <a:lnTo>
                    <a:pt x="274" y="352"/>
                  </a:lnTo>
                  <a:lnTo>
                    <a:pt x="276" y="352"/>
                  </a:lnTo>
                  <a:lnTo>
                    <a:pt x="278" y="354"/>
                  </a:lnTo>
                  <a:lnTo>
                    <a:pt x="278" y="352"/>
                  </a:lnTo>
                  <a:lnTo>
                    <a:pt x="280" y="350"/>
                  </a:lnTo>
                  <a:lnTo>
                    <a:pt x="282" y="350"/>
                  </a:lnTo>
                  <a:lnTo>
                    <a:pt x="282" y="352"/>
                  </a:lnTo>
                  <a:lnTo>
                    <a:pt x="284" y="354"/>
                  </a:lnTo>
                  <a:lnTo>
                    <a:pt x="286" y="358"/>
                  </a:lnTo>
                  <a:lnTo>
                    <a:pt x="288" y="356"/>
                  </a:lnTo>
                  <a:lnTo>
                    <a:pt x="290" y="354"/>
                  </a:lnTo>
                  <a:lnTo>
                    <a:pt x="292" y="352"/>
                  </a:lnTo>
                  <a:lnTo>
                    <a:pt x="294" y="352"/>
                  </a:lnTo>
                  <a:lnTo>
                    <a:pt x="294" y="358"/>
                  </a:lnTo>
                  <a:lnTo>
                    <a:pt x="296" y="358"/>
                  </a:lnTo>
                  <a:lnTo>
                    <a:pt x="298" y="356"/>
                  </a:lnTo>
                  <a:lnTo>
                    <a:pt x="300" y="356"/>
                  </a:lnTo>
                  <a:lnTo>
                    <a:pt x="304" y="356"/>
                  </a:lnTo>
                  <a:lnTo>
                    <a:pt x="306" y="354"/>
                  </a:lnTo>
                  <a:lnTo>
                    <a:pt x="304" y="354"/>
                  </a:lnTo>
                  <a:lnTo>
                    <a:pt x="302" y="350"/>
                  </a:lnTo>
                  <a:lnTo>
                    <a:pt x="300" y="348"/>
                  </a:lnTo>
                  <a:lnTo>
                    <a:pt x="298" y="348"/>
                  </a:lnTo>
                  <a:lnTo>
                    <a:pt x="298" y="346"/>
                  </a:lnTo>
                  <a:lnTo>
                    <a:pt x="300" y="346"/>
                  </a:lnTo>
                  <a:lnTo>
                    <a:pt x="300" y="342"/>
                  </a:lnTo>
                  <a:lnTo>
                    <a:pt x="300" y="340"/>
                  </a:lnTo>
                  <a:lnTo>
                    <a:pt x="300" y="336"/>
                  </a:lnTo>
                  <a:lnTo>
                    <a:pt x="300" y="334"/>
                  </a:lnTo>
                  <a:lnTo>
                    <a:pt x="298" y="332"/>
                  </a:lnTo>
                  <a:lnTo>
                    <a:pt x="294" y="330"/>
                  </a:lnTo>
                  <a:lnTo>
                    <a:pt x="292" y="330"/>
                  </a:lnTo>
                  <a:lnTo>
                    <a:pt x="290" y="326"/>
                  </a:lnTo>
                  <a:lnTo>
                    <a:pt x="288" y="324"/>
                  </a:lnTo>
                  <a:lnTo>
                    <a:pt x="286" y="324"/>
                  </a:lnTo>
                  <a:lnTo>
                    <a:pt x="286" y="320"/>
                  </a:lnTo>
                  <a:lnTo>
                    <a:pt x="286" y="318"/>
                  </a:lnTo>
                  <a:lnTo>
                    <a:pt x="286" y="316"/>
                  </a:lnTo>
                  <a:lnTo>
                    <a:pt x="284" y="318"/>
                  </a:lnTo>
                  <a:lnTo>
                    <a:pt x="282" y="314"/>
                  </a:lnTo>
                  <a:lnTo>
                    <a:pt x="284" y="314"/>
                  </a:lnTo>
                  <a:lnTo>
                    <a:pt x="284" y="308"/>
                  </a:lnTo>
                  <a:lnTo>
                    <a:pt x="286" y="306"/>
                  </a:lnTo>
                  <a:lnTo>
                    <a:pt x="286" y="304"/>
                  </a:lnTo>
                  <a:lnTo>
                    <a:pt x="286" y="302"/>
                  </a:lnTo>
                  <a:lnTo>
                    <a:pt x="284" y="302"/>
                  </a:lnTo>
                  <a:lnTo>
                    <a:pt x="282" y="304"/>
                  </a:lnTo>
                  <a:lnTo>
                    <a:pt x="280" y="304"/>
                  </a:lnTo>
                  <a:lnTo>
                    <a:pt x="278" y="302"/>
                  </a:lnTo>
                  <a:lnTo>
                    <a:pt x="276" y="300"/>
                  </a:lnTo>
                  <a:lnTo>
                    <a:pt x="274" y="298"/>
                  </a:lnTo>
                  <a:lnTo>
                    <a:pt x="270" y="296"/>
                  </a:lnTo>
                  <a:lnTo>
                    <a:pt x="268" y="294"/>
                  </a:lnTo>
                  <a:lnTo>
                    <a:pt x="268" y="290"/>
                  </a:lnTo>
                  <a:lnTo>
                    <a:pt x="272" y="286"/>
                  </a:lnTo>
                  <a:lnTo>
                    <a:pt x="272" y="282"/>
                  </a:lnTo>
                  <a:lnTo>
                    <a:pt x="272" y="278"/>
                  </a:lnTo>
                  <a:lnTo>
                    <a:pt x="272" y="276"/>
                  </a:lnTo>
                  <a:lnTo>
                    <a:pt x="270" y="276"/>
                  </a:lnTo>
                  <a:lnTo>
                    <a:pt x="274" y="272"/>
                  </a:lnTo>
                  <a:lnTo>
                    <a:pt x="272" y="270"/>
                  </a:lnTo>
                  <a:lnTo>
                    <a:pt x="270" y="270"/>
                  </a:lnTo>
                  <a:lnTo>
                    <a:pt x="268" y="266"/>
                  </a:lnTo>
                  <a:lnTo>
                    <a:pt x="266" y="266"/>
                  </a:lnTo>
                  <a:lnTo>
                    <a:pt x="266" y="268"/>
                  </a:lnTo>
                  <a:lnTo>
                    <a:pt x="264" y="268"/>
                  </a:lnTo>
                  <a:lnTo>
                    <a:pt x="260" y="266"/>
                  </a:lnTo>
                  <a:lnTo>
                    <a:pt x="258" y="262"/>
                  </a:lnTo>
                  <a:lnTo>
                    <a:pt x="256" y="258"/>
                  </a:lnTo>
                  <a:lnTo>
                    <a:pt x="250" y="254"/>
                  </a:lnTo>
                  <a:lnTo>
                    <a:pt x="244" y="256"/>
                  </a:lnTo>
                  <a:lnTo>
                    <a:pt x="242" y="260"/>
                  </a:lnTo>
                  <a:lnTo>
                    <a:pt x="242" y="258"/>
                  </a:lnTo>
                  <a:lnTo>
                    <a:pt x="242" y="256"/>
                  </a:lnTo>
                  <a:lnTo>
                    <a:pt x="240" y="256"/>
                  </a:lnTo>
                  <a:lnTo>
                    <a:pt x="238" y="256"/>
                  </a:lnTo>
                  <a:lnTo>
                    <a:pt x="238" y="254"/>
                  </a:lnTo>
                  <a:lnTo>
                    <a:pt x="240" y="252"/>
                  </a:lnTo>
                  <a:lnTo>
                    <a:pt x="240" y="250"/>
                  </a:lnTo>
                  <a:lnTo>
                    <a:pt x="238" y="250"/>
                  </a:lnTo>
                  <a:lnTo>
                    <a:pt x="234" y="252"/>
                  </a:lnTo>
                  <a:lnTo>
                    <a:pt x="232" y="250"/>
                  </a:lnTo>
                  <a:lnTo>
                    <a:pt x="230" y="252"/>
                  </a:lnTo>
                  <a:lnTo>
                    <a:pt x="230" y="250"/>
                  </a:lnTo>
                  <a:lnTo>
                    <a:pt x="228" y="248"/>
                  </a:lnTo>
                  <a:lnTo>
                    <a:pt x="226" y="246"/>
                  </a:lnTo>
                  <a:lnTo>
                    <a:pt x="224" y="246"/>
                  </a:lnTo>
                  <a:lnTo>
                    <a:pt x="222" y="244"/>
                  </a:lnTo>
                  <a:lnTo>
                    <a:pt x="220" y="242"/>
                  </a:lnTo>
                  <a:lnTo>
                    <a:pt x="216" y="238"/>
                  </a:lnTo>
                  <a:lnTo>
                    <a:pt x="214" y="238"/>
                  </a:lnTo>
                  <a:lnTo>
                    <a:pt x="212" y="240"/>
                  </a:lnTo>
                  <a:lnTo>
                    <a:pt x="210" y="238"/>
                  </a:lnTo>
                  <a:lnTo>
                    <a:pt x="208" y="238"/>
                  </a:lnTo>
                  <a:lnTo>
                    <a:pt x="206" y="238"/>
                  </a:lnTo>
                  <a:lnTo>
                    <a:pt x="202" y="240"/>
                  </a:lnTo>
                  <a:lnTo>
                    <a:pt x="200" y="240"/>
                  </a:lnTo>
                  <a:lnTo>
                    <a:pt x="198" y="240"/>
                  </a:lnTo>
                  <a:lnTo>
                    <a:pt x="196" y="244"/>
                  </a:lnTo>
                  <a:lnTo>
                    <a:pt x="194" y="244"/>
                  </a:lnTo>
                  <a:lnTo>
                    <a:pt x="188" y="242"/>
                  </a:lnTo>
                  <a:lnTo>
                    <a:pt x="186" y="244"/>
                  </a:lnTo>
                  <a:lnTo>
                    <a:pt x="180" y="240"/>
                  </a:lnTo>
                  <a:lnTo>
                    <a:pt x="180" y="244"/>
                  </a:lnTo>
                  <a:lnTo>
                    <a:pt x="180" y="246"/>
                  </a:lnTo>
                  <a:lnTo>
                    <a:pt x="178" y="246"/>
                  </a:lnTo>
                  <a:lnTo>
                    <a:pt x="176" y="244"/>
                  </a:lnTo>
                  <a:lnTo>
                    <a:pt x="174" y="248"/>
                  </a:lnTo>
                  <a:lnTo>
                    <a:pt x="172" y="250"/>
                  </a:lnTo>
                  <a:lnTo>
                    <a:pt x="162" y="250"/>
                  </a:lnTo>
                  <a:lnTo>
                    <a:pt x="160" y="260"/>
                  </a:lnTo>
                  <a:lnTo>
                    <a:pt x="154" y="264"/>
                  </a:lnTo>
                  <a:lnTo>
                    <a:pt x="120" y="268"/>
                  </a:lnTo>
                  <a:lnTo>
                    <a:pt x="116" y="274"/>
                  </a:lnTo>
                  <a:lnTo>
                    <a:pt x="112" y="278"/>
                  </a:lnTo>
                  <a:lnTo>
                    <a:pt x="106" y="278"/>
                  </a:lnTo>
                  <a:lnTo>
                    <a:pt x="104" y="274"/>
                  </a:lnTo>
                  <a:lnTo>
                    <a:pt x="98" y="274"/>
                  </a:lnTo>
                  <a:lnTo>
                    <a:pt x="98" y="266"/>
                  </a:lnTo>
                  <a:lnTo>
                    <a:pt x="92" y="268"/>
                  </a:lnTo>
                  <a:lnTo>
                    <a:pt x="72" y="266"/>
                  </a:lnTo>
                  <a:lnTo>
                    <a:pt x="56" y="262"/>
                  </a:lnTo>
                  <a:lnTo>
                    <a:pt x="50" y="264"/>
                  </a:lnTo>
                  <a:lnTo>
                    <a:pt x="38" y="262"/>
                  </a:lnTo>
                  <a:lnTo>
                    <a:pt x="36" y="264"/>
                  </a:lnTo>
                  <a:lnTo>
                    <a:pt x="24" y="254"/>
                  </a:lnTo>
                  <a:lnTo>
                    <a:pt x="14" y="248"/>
                  </a:lnTo>
                  <a:lnTo>
                    <a:pt x="2" y="240"/>
                  </a:lnTo>
                  <a:lnTo>
                    <a:pt x="0" y="240"/>
                  </a:lnTo>
                  <a:lnTo>
                    <a:pt x="18" y="202"/>
                  </a:lnTo>
                  <a:lnTo>
                    <a:pt x="28" y="202"/>
                  </a:lnTo>
                  <a:lnTo>
                    <a:pt x="24" y="192"/>
                  </a:lnTo>
                  <a:lnTo>
                    <a:pt x="22" y="178"/>
                  </a:lnTo>
                  <a:lnTo>
                    <a:pt x="24" y="170"/>
                  </a:lnTo>
                  <a:lnTo>
                    <a:pt x="50" y="138"/>
                  </a:lnTo>
                  <a:lnTo>
                    <a:pt x="60" y="126"/>
                  </a:lnTo>
                  <a:lnTo>
                    <a:pt x="64" y="122"/>
                  </a:lnTo>
                  <a:lnTo>
                    <a:pt x="72" y="120"/>
                  </a:lnTo>
                  <a:lnTo>
                    <a:pt x="76" y="114"/>
                  </a:lnTo>
                  <a:lnTo>
                    <a:pt x="76" y="106"/>
                  </a:lnTo>
                  <a:lnTo>
                    <a:pt x="72" y="98"/>
                  </a:lnTo>
                  <a:lnTo>
                    <a:pt x="72" y="94"/>
                  </a:lnTo>
                  <a:lnTo>
                    <a:pt x="78" y="94"/>
                  </a:lnTo>
                  <a:lnTo>
                    <a:pt x="72" y="88"/>
                  </a:lnTo>
                  <a:lnTo>
                    <a:pt x="58" y="64"/>
                  </a:lnTo>
                  <a:lnTo>
                    <a:pt x="60" y="58"/>
                  </a:lnTo>
                  <a:lnTo>
                    <a:pt x="56" y="52"/>
                  </a:lnTo>
                  <a:close/>
                </a:path>
              </a:pathLst>
            </a:custGeom>
            <a:solidFill>
              <a:srgbClr val="B2B2B2"/>
            </a:solidFill>
            <a:ln w="9525">
              <a:solidFill>
                <a:schemeClr val="bg1"/>
              </a:solidFill>
              <a:round/>
              <a:headEnd/>
              <a:tailEnd/>
            </a:ln>
          </p:spPr>
          <p:txBody>
            <a:bodyPr/>
            <a:lstStyle/>
            <a:p>
              <a:endParaRPr lang="de-DE"/>
            </a:p>
          </p:txBody>
        </p:sp>
        <p:sp>
          <p:nvSpPr>
            <p:cNvPr id="31" name="Freeform 33"/>
            <p:cNvSpPr>
              <a:spLocks/>
            </p:cNvSpPr>
            <p:nvPr/>
          </p:nvSpPr>
          <p:spPr bwMode="gray">
            <a:xfrm>
              <a:off x="3781425" y="5238750"/>
              <a:ext cx="219075" cy="393700"/>
            </a:xfrm>
            <a:custGeom>
              <a:avLst/>
              <a:gdLst>
                <a:gd name="T0" fmla="*/ 302 w 132"/>
                <a:gd name="T1" fmla="*/ 630 h 254"/>
                <a:gd name="T2" fmla="*/ 231 w 132"/>
                <a:gd name="T3" fmla="*/ 644 h 254"/>
                <a:gd name="T4" fmla="*/ 156 w 132"/>
                <a:gd name="T5" fmla="*/ 633 h 254"/>
                <a:gd name="T6" fmla="*/ 87 w 132"/>
                <a:gd name="T7" fmla="*/ 649 h 254"/>
                <a:gd name="T8" fmla="*/ 109 w 132"/>
                <a:gd name="T9" fmla="*/ 583 h 254"/>
                <a:gd name="T10" fmla="*/ 94 w 132"/>
                <a:gd name="T11" fmla="*/ 527 h 254"/>
                <a:gd name="T12" fmla="*/ 109 w 132"/>
                <a:gd name="T13" fmla="*/ 475 h 254"/>
                <a:gd name="T14" fmla="*/ 109 w 132"/>
                <a:gd name="T15" fmla="*/ 461 h 254"/>
                <a:gd name="T16" fmla="*/ 48 w 132"/>
                <a:gd name="T17" fmla="*/ 469 h 254"/>
                <a:gd name="T18" fmla="*/ 72 w 132"/>
                <a:gd name="T19" fmla="*/ 443 h 254"/>
                <a:gd name="T20" fmla="*/ 94 w 132"/>
                <a:gd name="T21" fmla="*/ 421 h 254"/>
                <a:gd name="T22" fmla="*/ 62 w 132"/>
                <a:gd name="T23" fmla="*/ 435 h 254"/>
                <a:gd name="T24" fmla="*/ 10 w 132"/>
                <a:gd name="T25" fmla="*/ 435 h 254"/>
                <a:gd name="T26" fmla="*/ 16 w 132"/>
                <a:gd name="T27" fmla="*/ 405 h 254"/>
                <a:gd name="T28" fmla="*/ 25 w 132"/>
                <a:gd name="T29" fmla="*/ 352 h 254"/>
                <a:gd name="T30" fmla="*/ 72 w 132"/>
                <a:gd name="T31" fmla="*/ 318 h 254"/>
                <a:gd name="T32" fmla="*/ 87 w 132"/>
                <a:gd name="T33" fmla="*/ 244 h 254"/>
                <a:gd name="T34" fmla="*/ 109 w 132"/>
                <a:gd name="T35" fmla="*/ 88 h 254"/>
                <a:gd name="T36" fmla="*/ 94 w 132"/>
                <a:gd name="T37" fmla="*/ 41 h 254"/>
                <a:gd name="T38" fmla="*/ 172 w 132"/>
                <a:gd name="T39" fmla="*/ 11 h 254"/>
                <a:gd name="T40" fmla="*/ 253 w 132"/>
                <a:gd name="T41" fmla="*/ 26 h 254"/>
                <a:gd name="T42" fmla="*/ 411 w 132"/>
                <a:gd name="T43" fmla="*/ 11 h 254"/>
                <a:gd name="T44" fmla="*/ 449 w 132"/>
                <a:gd name="T45" fmla="*/ 30 h 254"/>
                <a:gd name="T46" fmla="*/ 523 w 132"/>
                <a:gd name="T47" fmla="*/ 74 h 254"/>
                <a:gd name="T48" fmla="*/ 504 w 132"/>
                <a:gd name="T49" fmla="*/ 96 h 254"/>
                <a:gd name="T50" fmla="*/ 411 w 132"/>
                <a:gd name="T51" fmla="*/ 132 h 254"/>
                <a:gd name="T52" fmla="*/ 418 w 132"/>
                <a:gd name="T53" fmla="*/ 184 h 254"/>
                <a:gd name="T54" fmla="*/ 411 w 132"/>
                <a:gd name="T55" fmla="*/ 297 h 254"/>
                <a:gd name="T56" fmla="*/ 380 w 132"/>
                <a:gd name="T57" fmla="*/ 322 h 254"/>
                <a:gd name="T58" fmla="*/ 324 w 132"/>
                <a:gd name="T59" fmla="*/ 332 h 254"/>
                <a:gd name="T60" fmla="*/ 387 w 132"/>
                <a:gd name="T61" fmla="*/ 394 h 254"/>
                <a:gd name="T62" fmla="*/ 370 w 132"/>
                <a:gd name="T63" fmla="*/ 423 h 254"/>
                <a:gd name="T64" fmla="*/ 332 w 132"/>
                <a:gd name="T65" fmla="*/ 485 h 254"/>
                <a:gd name="T66" fmla="*/ 411 w 132"/>
                <a:gd name="T67" fmla="*/ 511 h 254"/>
                <a:gd name="T68" fmla="*/ 332 w 132"/>
                <a:gd name="T69" fmla="*/ 567 h 254"/>
                <a:gd name="T70" fmla="*/ 318 w 132"/>
                <a:gd name="T71" fmla="*/ 620 h 2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2"/>
                <a:gd name="T109" fmla="*/ 0 h 254"/>
                <a:gd name="T110" fmla="*/ 132 w 132"/>
                <a:gd name="T111" fmla="*/ 254 h 2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2" h="254">
                  <a:moveTo>
                    <a:pt x="80" y="242"/>
                  </a:moveTo>
                  <a:lnTo>
                    <a:pt x="76" y="246"/>
                  </a:lnTo>
                  <a:lnTo>
                    <a:pt x="66" y="252"/>
                  </a:lnTo>
                  <a:lnTo>
                    <a:pt x="58" y="252"/>
                  </a:lnTo>
                  <a:lnTo>
                    <a:pt x="50" y="248"/>
                  </a:lnTo>
                  <a:lnTo>
                    <a:pt x="40" y="248"/>
                  </a:lnTo>
                  <a:lnTo>
                    <a:pt x="34" y="248"/>
                  </a:lnTo>
                  <a:lnTo>
                    <a:pt x="22" y="254"/>
                  </a:lnTo>
                  <a:lnTo>
                    <a:pt x="20" y="250"/>
                  </a:lnTo>
                  <a:lnTo>
                    <a:pt x="28" y="228"/>
                  </a:lnTo>
                  <a:lnTo>
                    <a:pt x="28" y="208"/>
                  </a:lnTo>
                  <a:lnTo>
                    <a:pt x="24" y="206"/>
                  </a:lnTo>
                  <a:lnTo>
                    <a:pt x="28" y="194"/>
                  </a:lnTo>
                  <a:lnTo>
                    <a:pt x="28" y="186"/>
                  </a:lnTo>
                  <a:lnTo>
                    <a:pt x="30" y="184"/>
                  </a:lnTo>
                  <a:lnTo>
                    <a:pt x="28" y="180"/>
                  </a:lnTo>
                  <a:lnTo>
                    <a:pt x="20" y="182"/>
                  </a:lnTo>
                  <a:lnTo>
                    <a:pt x="12" y="184"/>
                  </a:lnTo>
                  <a:lnTo>
                    <a:pt x="10" y="174"/>
                  </a:lnTo>
                  <a:lnTo>
                    <a:pt x="18" y="174"/>
                  </a:lnTo>
                  <a:lnTo>
                    <a:pt x="24" y="168"/>
                  </a:lnTo>
                  <a:lnTo>
                    <a:pt x="24" y="164"/>
                  </a:lnTo>
                  <a:lnTo>
                    <a:pt x="20" y="160"/>
                  </a:lnTo>
                  <a:lnTo>
                    <a:pt x="16" y="170"/>
                  </a:lnTo>
                  <a:lnTo>
                    <a:pt x="8" y="172"/>
                  </a:lnTo>
                  <a:lnTo>
                    <a:pt x="2" y="170"/>
                  </a:lnTo>
                  <a:lnTo>
                    <a:pt x="0" y="166"/>
                  </a:lnTo>
                  <a:lnTo>
                    <a:pt x="4" y="158"/>
                  </a:lnTo>
                  <a:lnTo>
                    <a:pt x="6" y="144"/>
                  </a:lnTo>
                  <a:lnTo>
                    <a:pt x="6" y="138"/>
                  </a:lnTo>
                  <a:lnTo>
                    <a:pt x="10" y="134"/>
                  </a:lnTo>
                  <a:lnTo>
                    <a:pt x="18" y="124"/>
                  </a:lnTo>
                  <a:lnTo>
                    <a:pt x="24" y="98"/>
                  </a:lnTo>
                  <a:lnTo>
                    <a:pt x="22" y="96"/>
                  </a:lnTo>
                  <a:lnTo>
                    <a:pt x="34" y="56"/>
                  </a:lnTo>
                  <a:lnTo>
                    <a:pt x="28" y="34"/>
                  </a:lnTo>
                  <a:lnTo>
                    <a:pt x="28" y="24"/>
                  </a:lnTo>
                  <a:lnTo>
                    <a:pt x="24" y="16"/>
                  </a:lnTo>
                  <a:lnTo>
                    <a:pt x="30" y="10"/>
                  </a:lnTo>
                  <a:lnTo>
                    <a:pt x="44" y="4"/>
                  </a:lnTo>
                  <a:lnTo>
                    <a:pt x="54" y="0"/>
                  </a:lnTo>
                  <a:lnTo>
                    <a:pt x="64" y="10"/>
                  </a:lnTo>
                  <a:lnTo>
                    <a:pt x="94" y="12"/>
                  </a:lnTo>
                  <a:lnTo>
                    <a:pt x="104" y="4"/>
                  </a:lnTo>
                  <a:lnTo>
                    <a:pt x="110" y="6"/>
                  </a:lnTo>
                  <a:lnTo>
                    <a:pt x="114" y="12"/>
                  </a:lnTo>
                  <a:lnTo>
                    <a:pt x="116" y="18"/>
                  </a:lnTo>
                  <a:lnTo>
                    <a:pt x="132" y="28"/>
                  </a:lnTo>
                  <a:lnTo>
                    <a:pt x="132" y="34"/>
                  </a:lnTo>
                  <a:lnTo>
                    <a:pt x="128" y="38"/>
                  </a:lnTo>
                  <a:lnTo>
                    <a:pt x="106" y="50"/>
                  </a:lnTo>
                  <a:lnTo>
                    <a:pt x="104" y="52"/>
                  </a:lnTo>
                  <a:lnTo>
                    <a:pt x="104" y="62"/>
                  </a:lnTo>
                  <a:lnTo>
                    <a:pt x="106" y="72"/>
                  </a:lnTo>
                  <a:lnTo>
                    <a:pt x="102" y="96"/>
                  </a:lnTo>
                  <a:lnTo>
                    <a:pt x="104" y="116"/>
                  </a:lnTo>
                  <a:lnTo>
                    <a:pt x="102" y="122"/>
                  </a:lnTo>
                  <a:lnTo>
                    <a:pt x="96" y="126"/>
                  </a:lnTo>
                  <a:lnTo>
                    <a:pt x="86" y="126"/>
                  </a:lnTo>
                  <a:lnTo>
                    <a:pt x="82" y="130"/>
                  </a:lnTo>
                  <a:lnTo>
                    <a:pt x="90" y="140"/>
                  </a:lnTo>
                  <a:lnTo>
                    <a:pt x="98" y="154"/>
                  </a:lnTo>
                  <a:lnTo>
                    <a:pt x="102" y="158"/>
                  </a:lnTo>
                  <a:lnTo>
                    <a:pt x="94" y="166"/>
                  </a:lnTo>
                  <a:lnTo>
                    <a:pt x="86" y="180"/>
                  </a:lnTo>
                  <a:lnTo>
                    <a:pt x="84" y="190"/>
                  </a:lnTo>
                  <a:lnTo>
                    <a:pt x="98" y="194"/>
                  </a:lnTo>
                  <a:lnTo>
                    <a:pt x="104" y="200"/>
                  </a:lnTo>
                  <a:lnTo>
                    <a:pt x="90" y="214"/>
                  </a:lnTo>
                  <a:lnTo>
                    <a:pt x="84" y="222"/>
                  </a:lnTo>
                  <a:lnTo>
                    <a:pt x="80" y="242"/>
                  </a:lnTo>
                  <a:close/>
                </a:path>
              </a:pathLst>
            </a:custGeom>
            <a:solidFill>
              <a:srgbClr val="B2B2B2"/>
            </a:solidFill>
            <a:ln w="9525">
              <a:solidFill>
                <a:schemeClr val="bg1"/>
              </a:solidFill>
              <a:round/>
              <a:headEnd/>
              <a:tailEnd/>
            </a:ln>
          </p:spPr>
          <p:txBody>
            <a:bodyPr/>
            <a:lstStyle/>
            <a:p>
              <a:endParaRPr lang="de-DE"/>
            </a:p>
          </p:txBody>
        </p:sp>
        <p:sp>
          <p:nvSpPr>
            <p:cNvPr id="32" name="Freeform 34"/>
            <p:cNvSpPr>
              <a:spLocks/>
            </p:cNvSpPr>
            <p:nvPr/>
          </p:nvSpPr>
          <p:spPr bwMode="gray">
            <a:xfrm>
              <a:off x="5683250" y="4713288"/>
              <a:ext cx="600075" cy="387350"/>
            </a:xfrm>
            <a:custGeom>
              <a:avLst/>
              <a:gdLst>
                <a:gd name="T0" fmla="*/ 16 w 362"/>
                <a:gd name="T1" fmla="*/ 318 h 250"/>
                <a:gd name="T2" fmla="*/ 86 w 362"/>
                <a:gd name="T3" fmla="*/ 306 h 250"/>
                <a:gd name="T4" fmla="*/ 155 w 362"/>
                <a:gd name="T5" fmla="*/ 260 h 250"/>
                <a:gd name="T6" fmla="*/ 260 w 362"/>
                <a:gd name="T7" fmla="*/ 109 h 250"/>
                <a:gd name="T8" fmla="*/ 379 w 362"/>
                <a:gd name="T9" fmla="*/ 63 h 250"/>
                <a:gd name="T10" fmla="*/ 413 w 362"/>
                <a:gd name="T11" fmla="*/ 35 h 250"/>
                <a:gd name="T12" fmla="*/ 486 w 362"/>
                <a:gd name="T13" fmla="*/ 35 h 250"/>
                <a:gd name="T14" fmla="*/ 623 w 362"/>
                <a:gd name="T15" fmla="*/ 53 h 250"/>
                <a:gd name="T16" fmla="*/ 646 w 362"/>
                <a:gd name="T17" fmla="*/ 66 h 250"/>
                <a:gd name="T18" fmla="*/ 673 w 362"/>
                <a:gd name="T19" fmla="*/ 77 h 250"/>
                <a:gd name="T20" fmla="*/ 716 w 362"/>
                <a:gd name="T21" fmla="*/ 66 h 250"/>
                <a:gd name="T22" fmla="*/ 858 w 362"/>
                <a:gd name="T23" fmla="*/ 41 h 250"/>
                <a:gd name="T24" fmla="*/ 890 w 362"/>
                <a:gd name="T25" fmla="*/ 2 h 250"/>
                <a:gd name="T26" fmla="*/ 945 w 362"/>
                <a:gd name="T27" fmla="*/ 0 h 250"/>
                <a:gd name="T28" fmla="*/ 1036 w 362"/>
                <a:gd name="T29" fmla="*/ 93 h 250"/>
                <a:gd name="T30" fmla="*/ 1151 w 362"/>
                <a:gd name="T31" fmla="*/ 185 h 250"/>
                <a:gd name="T32" fmla="*/ 1169 w 362"/>
                <a:gd name="T33" fmla="*/ 265 h 250"/>
                <a:gd name="T34" fmla="*/ 1160 w 362"/>
                <a:gd name="T35" fmla="*/ 368 h 250"/>
                <a:gd name="T36" fmla="*/ 1145 w 362"/>
                <a:gd name="T37" fmla="*/ 388 h 250"/>
                <a:gd name="T38" fmla="*/ 1169 w 362"/>
                <a:gd name="T39" fmla="*/ 409 h 250"/>
                <a:gd name="T40" fmla="*/ 1175 w 362"/>
                <a:gd name="T41" fmla="*/ 409 h 250"/>
                <a:gd name="T42" fmla="*/ 1210 w 362"/>
                <a:gd name="T43" fmla="*/ 437 h 250"/>
                <a:gd name="T44" fmla="*/ 1253 w 362"/>
                <a:gd name="T45" fmla="*/ 424 h 250"/>
                <a:gd name="T46" fmla="*/ 1328 w 362"/>
                <a:gd name="T47" fmla="*/ 409 h 250"/>
                <a:gd name="T48" fmla="*/ 1382 w 362"/>
                <a:gd name="T49" fmla="*/ 421 h 250"/>
                <a:gd name="T50" fmla="*/ 1365 w 362"/>
                <a:gd name="T51" fmla="*/ 465 h 250"/>
                <a:gd name="T52" fmla="*/ 1319 w 362"/>
                <a:gd name="T53" fmla="*/ 493 h 250"/>
                <a:gd name="T54" fmla="*/ 1271 w 362"/>
                <a:gd name="T55" fmla="*/ 509 h 250"/>
                <a:gd name="T56" fmla="*/ 1221 w 362"/>
                <a:gd name="T57" fmla="*/ 586 h 250"/>
                <a:gd name="T58" fmla="*/ 1210 w 362"/>
                <a:gd name="T59" fmla="*/ 647 h 250"/>
                <a:gd name="T60" fmla="*/ 1074 w 362"/>
                <a:gd name="T61" fmla="*/ 621 h 250"/>
                <a:gd name="T62" fmla="*/ 1022 w 362"/>
                <a:gd name="T63" fmla="*/ 606 h 250"/>
                <a:gd name="T64" fmla="*/ 945 w 362"/>
                <a:gd name="T65" fmla="*/ 581 h 250"/>
                <a:gd name="T66" fmla="*/ 778 w 362"/>
                <a:gd name="T67" fmla="*/ 645 h 250"/>
                <a:gd name="T68" fmla="*/ 661 w 362"/>
                <a:gd name="T69" fmla="*/ 621 h 250"/>
                <a:gd name="T70" fmla="*/ 593 w 362"/>
                <a:gd name="T71" fmla="*/ 638 h 250"/>
                <a:gd name="T72" fmla="*/ 491 w 362"/>
                <a:gd name="T73" fmla="*/ 616 h 250"/>
                <a:gd name="T74" fmla="*/ 407 w 362"/>
                <a:gd name="T75" fmla="*/ 628 h 250"/>
                <a:gd name="T76" fmla="*/ 392 w 362"/>
                <a:gd name="T77" fmla="*/ 616 h 250"/>
                <a:gd name="T78" fmla="*/ 382 w 362"/>
                <a:gd name="T79" fmla="*/ 591 h 250"/>
                <a:gd name="T80" fmla="*/ 322 w 362"/>
                <a:gd name="T81" fmla="*/ 564 h 250"/>
                <a:gd name="T82" fmla="*/ 338 w 362"/>
                <a:gd name="T83" fmla="*/ 533 h 250"/>
                <a:gd name="T84" fmla="*/ 353 w 362"/>
                <a:gd name="T85" fmla="*/ 527 h 250"/>
                <a:gd name="T86" fmla="*/ 303 w 362"/>
                <a:gd name="T87" fmla="*/ 517 h 250"/>
                <a:gd name="T88" fmla="*/ 275 w 362"/>
                <a:gd name="T89" fmla="*/ 544 h 250"/>
                <a:gd name="T90" fmla="*/ 232 w 362"/>
                <a:gd name="T91" fmla="*/ 517 h 250"/>
                <a:gd name="T92" fmla="*/ 194 w 362"/>
                <a:gd name="T93" fmla="*/ 503 h 250"/>
                <a:gd name="T94" fmla="*/ 163 w 362"/>
                <a:gd name="T95" fmla="*/ 503 h 250"/>
                <a:gd name="T96" fmla="*/ 169 w 362"/>
                <a:gd name="T97" fmla="*/ 486 h 250"/>
                <a:gd name="T98" fmla="*/ 169 w 362"/>
                <a:gd name="T99" fmla="*/ 478 h 250"/>
                <a:gd name="T100" fmla="*/ 169 w 362"/>
                <a:gd name="T101" fmla="*/ 462 h 250"/>
                <a:gd name="T102" fmla="*/ 179 w 362"/>
                <a:gd name="T103" fmla="*/ 448 h 250"/>
                <a:gd name="T104" fmla="*/ 118 w 362"/>
                <a:gd name="T105" fmla="*/ 431 h 250"/>
                <a:gd name="T106" fmla="*/ 76 w 362"/>
                <a:gd name="T107" fmla="*/ 394 h 250"/>
                <a:gd name="T108" fmla="*/ 70 w 362"/>
                <a:gd name="T109" fmla="*/ 362 h 250"/>
                <a:gd name="T110" fmla="*/ 48 w 362"/>
                <a:gd name="T111" fmla="*/ 348 h 250"/>
                <a:gd name="T112" fmla="*/ 0 w 362"/>
                <a:gd name="T113" fmla="*/ 318 h 25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62"/>
                <a:gd name="T172" fmla="*/ 0 h 250"/>
                <a:gd name="T173" fmla="*/ 362 w 362"/>
                <a:gd name="T174" fmla="*/ 250 h 25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62" h="250">
                  <a:moveTo>
                    <a:pt x="0" y="122"/>
                  </a:moveTo>
                  <a:lnTo>
                    <a:pt x="4" y="122"/>
                  </a:lnTo>
                  <a:lnTo>
                    <a:pt x="8" y="118"/>
                  </a:lnTo>
                  <a:lnTo>
                    <a:pt x="22" y="118"/>
                  </a:lnTo>
                  <a:lnTo>
                    <a:pt x="28" y="114"/>
                  </a:lnTo>
                  <a:lnTo>
                    <a:pt x="40" y="100"/>
                  </a:lnTo>
                  <a:lnTo>
                    <a:pt x="52" y="78"/>
                  </a:lnTo>
                  <a:lnTo>
                    <a:pt x="68" y="42"/>
                  </a:lnTo>
                  <a:lnTo>
                    <a:pt x="78" y="30"/>
                  </a:lnTo>
                  <a:lnTo>
                    <a:pt x="98" y="24"/>
                  </a:lnTo>
                  <a:lnTo>
                    <a:pt x="106" y="16"/>
                  </a:lnTo>
                  <a:lnTo>
                    <a:pt x="108" y="14"/>
                  </a:lnTo>
                  <a:lnTo>
                    <a:pt x="120" y="16"/>
                  </a:lnTo>
                  <a:lnTo>
                    <a:pt x="126" y="14"/>
                  </a:lnTo>
                  <a:lnTo>
                    <a:pt x="142" y="18"/>
                  </a:lnTo>
                  <a:lnTo>
                    <a:pt x="162" y="20"/>
                  </a:lnTo>
                  <a:lnTo>
                    <a:pt x="168" y="18"/>
                  </a:lnTo>
                  <a:lnTo>
                    <a:pt x="168" y="26"/>
                  </a:lnTo>
                  <a:lnTo>
                    <a:pt x="174" y="26"/>
                  </a:lnTo>
                  <a:lnTo>
                    <a:pt x="176" y="30"/>
                  </a:lnTo>
                  <a:lnTo>
                    <a:pt x="182" y="30"/>
                  </a:lnTo>
                  <a:lnTo>
                    <a:pt x="186" y="26"/>
                  </a:lnTo>
                  <a:lnTo>
                    <a:pt x="190" y="20"/>
                  </a:lnTo>
                  <a:lnTo>
                    <a:pt x="224" y="16"/>
                  </a:lnTo>
                  <a:lnTo>
                    <a:pt x="230" y="12"/>
                  </a:lnTo>
                  <a:lnTo>
                    <a:pt x="232" y="2"/>
                  </a:lnTo>
                  <a:lnTo>
                    <a:pt x="242" y="2"/>
                  </a:lnTo>
                  <a:lnTo>
                    <a:pt x="246" y="0"/>
                  </a:lnTo>
                  <a:lnTo>
                    <a:pt x="258" y="4"/>
                  </a:lnTo>
                  <a:lnTo>
                    <a:pt x="270" y="36"/>
                  </a:lnTo>
                  <a:lnTo>
                    <a:pt x="288" y="64"/>
                  </a:lnTo>
                  <a:lnTo>
                    <a:pt x="300" y="72"/>
                  </a:lnTo>
                  <a:lnTo>
                    <a:pt x="306" y="92"/>
                  </a:lnTo>
                  <a:lnTo>
                    <a:pt x="304" y="102"/>
                  </a:lnTo>
                  <a:lnTo>
                    <a:pt x="300" y="128"/>
                  </a:lnTo>
                  <a:lnTo>
                    <a:pt x="302" y="142"/>
                  </a:lnTo>
                  <a:lnTo>
                    <a:pt x="302" y="148"/>
                  </a:lnTo>
                  <a:lnTo>
                    <a:pt x="298" y="150"/>
                  </a:lnTo>
                  <a:lnTo>
                    <a:pt x="302" y="152"/>
                  </a:lnTo>
                  <a:lnTo>
                    <a:pt x="304" y="158"/>
                  </a:lnTo>
                  <a:lnTo>
                    <a:pt x="306" y="158"/>
                  </a:lnTo>
                  <a:lnTo>
                    <a:pt x="308" y="164"/>
                  </a:lnTo>
                  <a:lnTo>
                    <a:pt x="316" y="168"/>
                  </a:lnTo>
                  <a:lnTo>
                    <a:pt x="326" y="170"/>
                  </a:lnTo>
                  <a:lnTo>
                    <a:pt x="326" y="164"/>
                  </a:lnTo>
                  <a:lnTo>
                    <a:pt x="334" y="164"/>
                  </a:lnTo>
                  <a:lnTo>
                    <a:pt x="346" y="158"/>
                  </a:lnTo>
                  <a:lnTo>
                    <a:pt x="358" y="160"/>
                  </a:lnTo>
                  <a:lnTo>
                    <a:pt x="360" y="162"/>
                  </a:lnTo>
                  <a:lnTo>
                    <a:pt x="362" y="170"/>
                  </a:lnTo>
                  <a:lnTo>
                    <a:pt x="356" y="180"/>
                  </a:lnTo>
                  <a:lnTo>
                    <a:pt x="352" y="188"/>
                  </a:lnTo>
                  <a:lnTo>
                    <a:pt x="344" y="190"/>
                  </a:lnTo>
                  <a:lnTo>
                    <a:pt x="338" y="190"/>
                  </a:lnTo>
                  <a:lnTo>
                    <a:pt x="332" y="196"/>
                  </a:lnTo>
                  <a:lnTo>
                    <a:pt x="322" y="210"/>
                  </a:lnTo>
                  <a:lnTo>
                    <a:pt x="318" y="226"/>
                  </a:lnTo>
                  <a:lnTo>
                    <a:pt x="316" y="246"/>
                  </a:lnTo>
                  <a:lnTo>
                    <a:pt x="316" y="250"/>
                  </a:lnTo>
                  <a:lnTo>
                    <a:pt x="304" y="248"/>
                  </a:lnTo>
                  <a:lnTo>
                    <a:pt x="280" y="240"/>
                  </a:lnTo>
                  <a:lnTo>
                    <a:pt x="272" y="234"/>
                  </a:lnTo>
                  <a:lnTo>
                    <a:pt x="266" y="234"/>
                  </a:lnTo>
                  <a:lnTo>
                    <a:pt x="256" y="224"/>
                  </a:lnTo>
                  <a:lnTo>
                    <a:pt x="246" y="224"/>
                  </a:lnTo>
                  <a:lnTo>
                    <a:pt x="234" y="230"/>
                  </a:lnTo>
                  <a:lnTo>
                    <a:pt x="202" y="248"/>
                  </a:lnTo>
                  <a:lnTo>
                    <a:pt x="196" y="248"/>
                  </a:lnTo>
                  <a:lnTo>
                    <a:pt x="172" y="240"/>
                  </a:lnTo>
                  <a:lnTo>
                    <a:pt x="166" y="240"/>
                  </a:lnTo>
                  <a:lnTo>
                    <a:pt x="154" y="246"/>
                  </a:lnTo>
                  <a:lnTo>
                    <a:pt x="148" y="248"/>
                  </a:lnTo>
                  <a:lnTo>
                    <a:pt x="128" y="238"/>
                  </a:lnTo>
                  <a:lnTo>
                    <a:pt x="120" y="238"/>
                  </a:lnTo>
                  <a:lnTo>
                    <a:pt x="106" y="242"/>
                  </a:lnTo>
                  <a:lnTo>
                    <a:pt x="102" y="242"/>
                  </a:lnTo>
                  <a:lnTo>
                    <a:pt x="102" y="238"/>
                  </a:lnTo>
                  <a:lnTo>
                    <a:pt x="106" y="230"/>
                  </a:lnTo>
                  <a:lnTo>
                    <a:pt x="100" y="228"/>
                  </a:lnTo>
                  <a:lnTo>
                    <a:pt x="92" y="224"/>
                  </a:lnTo>
                  <a:lnTo>
                    <a:pt x="84" y="218"/>
                  </a:lnTo>
                  <a:lnTo>
                    <a:pt x="82" y="210"/>
                  </a:lnTo>
                  <a:lnTo>
                    <a:pt x="88" y="206"/>
                  </a:lnTo>
                  <a:lnTo>
                    <a:pt x="94" y="206"/>
                  </a:lnTo>
                  <a:lnTo>
                    <a:pt x="92" y="204"/>
                  </a:lnTo>
                  <a:lnTo>
                    <a:pt x="82" y="196"/>
                  </a:lnTo>
                  <a:lnTo>
                    <a:pt x="78" y="200"/>
                  </a:lnTo>
                  <a:lnTo>
                    <a:pt x="74" y="206"/>
                  </a:lnTo>
                  <a:lnTo>
                    <a:pt x="72" y="210"/>
                  </a:lnTo>
                  <a:lnTo>
                    <a:pt x="64" y="204"/>
                  </a:lnTo>
                  <a:lnTo>
                    <a:pt x="60" y="200"/>
                  </a:lnTo>
                  <a:lnTo>
                    <a:pt x="50" y="200"/>
                  </a:lnTo>
                  <a:lnTo>
                    <a:pt x="50" y="194"/>
                  </a:lnTo>
                  <a:lnTo>
                    <a:pt x="46" y="194"/>
                  </a:lnTo>
                  <a:lnTo>
                    <a:pt x="42" y="194"/>
                  </a:lnTo>
                  <a:lnTo>
                    <a:pt x="40" y="190"/>
                  </a:lnTo>
                  <a:lnTo>
                    <a:pt x="44" y="188"/>
                  </a:lnTo>
                  <a:lnTo>
                    <a:pt x="48" y="186"/>
                  </a:lnTo>
                  <a:lnTo>
                    <a:pt x="44" y="184"/>
                  </a:lnTo>
                  <a:lnTo>
                    <a:pt x="40" y="182"/>
                  </a:lnTo>
                  <a:lnTo>
                    <a:pt x="44" y="178"/>
                  </a:lnTo>
                  <a:lnTo>
                    <a:pt x="46" y="176"/>
                  </a:lnTo>
                  <a:lnTo>
                    <a:pt x="46" y="172"/>
                  </a:lnTo>
                  <a:lnTo>
                    <a:pt x="40" y="170"/>
                  </a:lnTo>
                  <a:lnTo>
                    <a:pt x="30" y="166"/>
                  </a:lnTo>
                  <a:lnTo>
                    <a:pt x="18" y="154"/>
                  </a:lnTo>
                  <a:lnTo>
                    <a:pt x="20" y="152"/>
                  </a:lnTo>
                  <a:lnTo>
                    <a:pt x="18" y="148"/>
                  </a:lnTo>
                  <a:lnTo>
                    <a:pt x="18" y="140"/>
                  </a:lnTo>
                  <a:lnTo>
                    <a:pt x="14" y="140"/>
                  </a:lnTo>
                  <a:lnTo>
                    <a:pt x="12" y="134"/>
                  </a:lnTo>
                  <a:lnTo>
                    <a:pt x="2" y="130"/>
                  </a:lnTo>
                  <a:lnTo>
                    <a:pt x="0" y="122"/>
                  </a:lnTo>
                  <a:close/>
                </a:path>
              </a:pathLst>
            </a:custGeom>
            <a:solidFill>
              <a:srgbClr val="B2B2B2"/>
            </a:solidFill>
            <a:ln w="9525">
              <a:solidFill>
                <a:schemeClr val="bg1"/>
              </a:solidFill>
              <a:round/>
              <a:headEnd/>
              <a:tailEnd/>
            </a:ln>
          </p:spPr>
          <p:txBody>
            <a:bodyPr/>
            <a:lstStyle/>
            <a:p>
              <a:endParaRPr lang="de-DE"/>
            </a:p>
          </p:txBody>
        </p:sp>
        <p:sp>
          <p:nvSpPr>
            <p:cNvPr id="33" name="Freeform 35"/>
            <p:cNvSpPr>
              <a:spLocks/>
            </p:cNvSpPr>
            <p:nvPr/>
          </p:nvSpPr>
          <p:spPr bwMode="gray">
            <a:xfrm>
              <a:off x="6083300" y="4699000"/>
              <a:ext cx="220662" cy="258762"/>
            </a:xfrm>
            <a:custGeom>
              <a:avLst/>
              <a:gdLst>
                <a:gd name="T0" fmla="*/ 14 w 134"/>
                <a:gd name="T1" fmla="*/ 14 h 168"/>
                <a:gd name="T2" fmla="*/ 30 w 134"/>
                <a:gd name="T3" fmla="*/ 14 h 168"/>
                <a:gd name="T4" fmla="*/ 61 w 134"/>
                <a:gd name="T5" fmla="*/ 10 h 168"/>
                <a:gd name="T6" fmla="*/ 96 w 134"/>
                <a:gd name="T7" fmla="*/ 2 h 168"/>
                <a:gd name="T8" fmla="*/ 126 w 134"/>
                <a:gd name="T9" fmla="*/ 0 h 168"/>
                <a:gd name="T10" fmla="*/ 150 w 134"/>
                <a:gd name="T11" fmla="*/ 2 h 168"/>
                <a:gd name="T12" fmla="*/ 166 w 134"/>
                <a:gd name="T13" fmla="*/ 0 h 168"/>
                <a:gd name="T14" fmla="*/ 196 w 134"/>
                <a:gd name="T15" fmla="*/ 19 h 168"/>
                <a:gd name="T16" fmla="*/ 217 w 134"/>
                <a:gd name="T17" fmla="*/ 30 h 168"/>
                <a:gd name="T18" fmla="*/ 233 w 134"/>
                <a:gd name="T19" fmla="*/ 35 h 168"/>
                <a:gd name="T20" fmla="*/ 257 w 134"/>
                <a:gd name="T21" fmla="*/ 35 h 168"/>
                <a:gd name="T22" fmla="*/ 257 w 134"/>
                <a:gd name="T23" fmla="*/ 43 h 168"/>
                <a:gd name="T24" fmla="*/ 260 w 134"/>
                <a:gd name="T25" fmla="*/ 56 h 168"/>
                <a:gd name="T26" fmla="*/ 292 w 134"/>
                <a:gd name="T27" fmla="*/ 41 h 168"/>
                <a:gd name="T28" fmla="*/ 330 w 134"/>
                <a:gd name="T29" fmla="*/ 67 h 168"/>
                <a:gd name="T30" fmla="*/ 353 w 134"/>
                <a:gd name="T31" fmla="*/ 67 h 168"/>
                <a:gd name="T32" fmla="*/ 376 w 134"/>
                <a:gd name="T33" fmla="*/ 78 h 168"/>
                <a:gd name="T34" fmla="*/ 376 w 134"/>
                <a:gd name="T35" fmla="*/ 92 h 168"/>
                <a:gd name="T36" fmla="*/ 376 w 134"/>
                <a:gd name="T37" fmla="*/ 117 h 168"/>
                <a:gd name="T38" fmla="*/ 366 w 134"/>
                <a:gd name="T39" fmla="*/ 143 h 168"/>
                <a:gd name="T40" fmla="*/ 399 w 134"/>
                <a:gd name="T41" fmla="*/ 157 h 168"/>
                <a:gd name="T42" fmla="*/ 419 w 134"/>
                <a:gd name="T43" fmla="*/ 157 h 168"/>
                <a:gd name="T44" fmla="*/ 427 w 134"/>
                <a:gd name="T45" fmla="*/ 167 h 168"/>
                <a:gd name="T46" fmla="*/ 411 w 134"/>
                <a:gd name="T47" fmla="*/ 185 h 168"/>
                <a:gd name="T48" fmla="*/ 427 w 134"/>
                <a:gd name="T49" fmla="*/ 195 h 168"/>
                <a:gd name="T50" fmla="*/ 437 w 134"/>
                <a:gd name="T51" fmla="*/ 211 h 168"/>
                <a:gd name="T52" fmla="*/ 456 w 134"/>
                <a:gd name="T53" fmla="*/ 225 h 168"/>
                <a:gd name="T54" fmla="*/ 480 w 134"/>
                <a:gd name="T55" fmla="*/ 240 h 168"/>
                <a:gd name="T56" fmla="*/ 480 w 134"/>
                <a:gd name="T57" fmla="*/ 262 h 168"/>
                <a:gd name="T58" fmla="*/ 480 w 134"/>
                <a:gd name="T59" fmla="*/ 270 h 168"/>
                <a:gd name="T60" fmla="*/ 502 w 134"/>
                <a:gd name="T61" fmla="*/ 284 h 168"/>
                <a:gd name="T62" fmla="*/ 480 w 134"/>
                <a:gd name="T63" fmla="*/ 290 h 168"/>
                <a:gd name="T64" fmla="*/ 466 w 134"/>
                <a:gd name="T65" fmla="*/ 292 h 168"/>
                <a:gd name="T66" fmla="*/ 450 w 134"/>
                <a:gd name="T67" fmla="*/ 279 h 168"/>
                <a:gd name="T68" fmla="*/ 437 w 134"/>
                <a:gd name="T69" fmla="*/ 290 h 168"/>
                <a:gd name="T70" fmla="*/ 419 w 134"/>
                <a:gd name="T71" fmla="*/ 284 h 168"/>
                <a:gd name="T72" fmla="*/ 404 w 134"/>
                <a:gd name="T73" fmla="*/ 274 h 168"/>
                <a:gd name="T74" fmla="*/ 391 w 134"/>
                <a:gd name="T75" fmla="*/ 279 h 168"/>
                <a:gd name="T76" fmla="*/ 383 w 134"/>
                <a:gd name="T77" fmla="*/ 290 h 168"/>
                <a:gd name="T78" fmla="*/ 376 w 134"/>
                <a:gd name="T79" fmla="*/ 274 h 168"/>
                <a:gd name="T80" fmla="*/ 361 w 134"/>
                <a:gd name="T81" fmla="*/ 270 h 168"/>
                <a:gd name="T82" fmla="*/ 336 w 134"/>
                <a:gd name="T83" fmla="*/ 290 h 168"/>
                <a:gd name="T84" fmla="*/ 345 w 134"/>
                <a:gd name="T85" fmla="*/ 313 h 168"/>
                <a:gd name="T86" fmla="*/ 336 w 134"/>
                <a:gd name="T87" fmla="*/ 328 h 168"/>
                <a:gd name="T88" fmla="*/ 336 w 134"/>
                <a:gd name="T89" fmla="*/ 342 h 168"/>
                <a:gd name="T90" fmla="*/ 307 w 134"/>
                <a:gd name="T91" fmla="*/ 352 h 168"/>
                <a:gd name="T92" fmla="*/ 292 w 134"/>
                <a:gd name="T93" fmla="*/ 370 h 168"/>
                <a:gd name="T94" fmla="*/ 277 w 134"/>
                <a:gd name="T95" fmla="*/ 377 h 168"/>
                <a:gd name="T96" fmla="*/ 277 w 134"/>
                <a:gd name="T97" fmla="*/ 396 h 168"/>
                <a:gd name="T98" fmla="*/ 257 w 134"/>
                <a:gd name="T99" fmla="*/ 407 h 168"/>
                <a:gd name="T100" fmla="*/ 233 w 134"/>
                <a:gd name="T101" fmla="*/ 407 h 168"/>
                <a:gd name="T102" fmla="*/ 226 w 134"/>
                <a:gd name="T103" fmla="*/ 396 h 168"/>
                <a:gd name="T104" fmla="*/ 226 w 134"/>
                <a:gd name="T105" fmla="*/ 370 h 168"/>
                <a:gd name="T106" fmla="*/ 242 w 134"/>
                <a:gd name="T107" fmla="*/ 250 h 168"/>
                <a:gd name="T108" fmla="*/ 107 w 134"/>
                <a:gd name="T109" fmla="*/ 114 h 168"/>
                <a:gd name="T110" fmla="*/ 0 w 134"/>
                <a:gd name="T111" fmla="*/ 30 h 1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4"/>
                <a:gd name="T169" fmla="*/ 0 h 168"/>
                <a:gd name="T170" fmla="*/ 134 w 134"/>
                <a:gd name="T171" fmla="*/ 168 h 1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4" h="168">
                  <a:moveTo>
                    <a:pt x="0" y="12"/>
                  </a:moveTo>
                  <a:lnTo>
                    <a:pt x="2" y="10"/>
                  </a:lnTo>
                  <a:lnTo>
                    <a:pt x="4" y="6"/>
                  </a:lnTo>
                  <a:lnTo>
                    <a:pt x="6" y="8"/>
                  </a:lnTo>
                  <a:lnTo>
                    <a:pt x="8" y="8"/>
                  </a:lnTo>
                  <a:lnTo>
                    <a:pt x="8" y="6"/>
                  </a:lnTo>
                  <a:lnTo>
                    <a:pt x="8" y="2"/>
                  </a:lnTo>
                  <a:lnTo>
                    <a:pt x="14" y="6"/>
                  </a:lnTo>
                  <a:lnTo>
                    <a:pt x="16" y="4"/>
                  </a:lnTo>
                  <a:lnTo>
                    <a:pt x="22" y="6"/>
                  </a:lnTo>
                  <a:lnTo>
                    <a:pt x="24" y="6"/>
                  </a:lnTo>
                  <a:lnTo>
                    <a:pt x="26" y="2"/>
                  </a:lnTo>
                  <a:lnTo>
                    <a:pt x="28" y="2"/>
                  </a:lnTo>
                  <a:lnTo>
                    <a:pt x="30" y="2"/>
                  </a:lnTo>
                  <a:lnTo>
                    <a:pt x="34" y="0"/>
                  </a:lnTo>
                  <a:lnTo>
                    <a:pt x="36" y="0"/>
                  </a:lnTo>
                  <a:lnTo>
                    <a:pt x="38" y="0"/>
                  </a:lnTo>
                  <a:lnTo>
                    <a:pt x="40" y="2"/>
                  </a:lnTo>
                  <a:lnTo>
                    <a:pt x="42" y="0"/>
                  </a:lnTo>
                  <a:lnTo>
                    <a:pt x="44" y="0"/>
                  </a:lnTo>
                  <a:lnTo>
                    <a:pt x="48" y="4"/>
                  </a:lnTo>
                  <a:lnTo>
                    <a:pt x="50" y="6"/>
                  </a:lnTo>
                  <a:lnTo>
                    <a:pt x="52" y="8"/>
                  </a:lnTo>
                  <a:lnTo>
                    <a:pt x="54" y="8"/>
                  </a:lnTo>
                  <a:lnTo>
                    <a:pt x="56" y="10"/>
                  </a:lnTo>
                  <a:lnTo>
                    <a:pt x="58" y="12"/>
                  </a:lnTo>
                  <a:lnTo>
                    <a:pt x="58" y="14"/>
                  </a:lnTo>
                  <a:lnTo>
                    <a:pt x="60" y="12"/>
                  </a:lnTo>
                  <a:lnTo>
                    <a:pt x="62" y="14"/>
                  </a:lnTo>
                  <a:lnTo>
                    <a:pt x="66" y="12"/>
                  </a:lnTo>
                  <a:lnTo>
                    <a:pt x="68" y="12"/>
                  </a:lnTo>
                  <a:lnTo>
                    <a:pt x="68" y="14"/>
                  </a:lnTo>
                  <a:lnTo>
                    <a:pt x="66" y="16"/>
                  </a:lnTo>
                  <a:lnTo>
                    <a:pt x="66" y="18"/>
                  </a:lnTo>
                  <a:lnTo>
                    <a:pt x="68" y="18"/>
                  </a:lnTo>
                  <a:lnTo>
                    <a:pt x="70" y="18"/>
                  </a:lnTo>
                  <a:lnTo>
                    <a:pt x="70" y="20"/>
                  </a:lnTo>
                  <a:lnTo>
                    <a:pt x="70" y="22"/>
                  </a:lnTo>
                  <a:lnTo>
                    <a:pt x="72" y="18"/>
                  </a:lnTo>
                  <a:lnTo>
                    <a:pt x="78" y="16"/>
                  </a:lnTo>
                  <a:lnTo>
                    <a:pt x="84" y="20"/>
                  </a:lnTo>
                  <a:lnTo>
                    <a:pt x="86" y="24"/>
                  </a:lnTo>
                  <a:lnTo>
                    <a:pt x="88" y="28"/>
                  </a:lnTo>
                  <a:lnTo>
                    <a:pt x="92" y="30"/>
                  </a:lnTo>
                  <a:lnTo>
                    <a:pt x="94" y="30"/>
                  </a:lnTo>
                  <a:lnTo>
                    <a:pt x="94" y="28"/>
                  </a:lnTo>
                  <a:lnTo>
                    <a:pt x="96" y="28"/>
                  </a:lnTo>
                  <a:lnTo>
                    <a:pt x="98" y="32"/>
                  </a:lnTo>
                  <a:lnTo>
                    <a:pt x="100" y="32"/>
                  </a:lnTo>
                  <a:lnTo>
                    <a:pt x="102" y="34"/>
                  </a:lnTo>
                  <a:lnTo>
                    <a:pt x="98" y="38"/>
                  </a:lnTo>
                  <a:lnTo>
                    <a:pt x="100" y="38"/>
                  </a:lnTo>
                  <a:lnTo>
                    <a:pt x="100" y="40"/>
                  </a:lnTo>
                  <a:lnTo>
                    <a:pt x="100" y="44"/>
                  </a:lnTo>
                  <a:lnTo>
                    <a:pt x="100" y="48"/>
                  </a:lnTo>
                  <a:lnTo>
                    <a:pt x="96" y="52"/>
                  </a:lnTo>
                  <a:lnTo>
                    <a:pt x="96" y="56"/>
                  </a:lnTo>
                  <a:lnTo>
                    <a:pt x="98" y="58"/>
                  </a:lnTo>
                  <a:lnTo>
                    <a:pt x="102" y="60"/>
                  </a:lnTo>
                  <a:lnTo>
                    <a:pt x="104" y="62"/>
                  </a:lnTo>
                  <a:lnTo>
                    <a:pt x="106" y="64"/>
                  </a:lnTo>
                  <a:lnTo>
                    <a:pt x="108" y="66"/>
                  </a:lnTo>
                  <a:lnTo>
                    <a:pt x="110" y="66"/>
                  </a:lnTo>
                  <a:lnTo>
                    <a:pt x="112" y="64"/>
                  </a:lnTo>
                  <a:lnTo>
                    <a:pt x="114" y="64"/>
                  </a:lnTo>
                  <a:lnTo>
                    <a:pt x="114" y="66"/>
                  </a:lnTo>
                  <a:lnTo>
                    <a:pt x="114" y="68"/>
                  </a:lnTo>
                  <a:lnTo>
                    <a:pt x="112" y="70"/>
                  </a:lnTo>
                  <a:lnTo>
                    <a:pt x="112" y="76"/>
                  </a:lnTo>
                  <a:lnTo>
                    <a:pt x="110" y="76"/>
                  </a:lnTo>
                  <a:lnTo>
                    <a:pt x="112" y="80"/>
                  </a:lnTo>
                  <a:lnTo>
                    <a:pt x="114" y="78"/>
                  </a:lnTo>
                  <a:lnTo>
                    <a:pt x="114" y="80"/>
                  </a:lnTo>
                  <a:lnTo>
                    <a:pt x="114" y="82"/>
                  </a:lnTo>
                  <a:lnTo>
                    <a:pt x="114" y="86"/>
                  </a:lnTo>
                  <a:lnTo>
                    <a:pt x="116" y="86"/>
                  </a:lnTo>
                  <a:lnTo>
                    <a:pt x="118" y="88"/>
                  </a:lnTo>
                  <a:lnTo>
                    <a:pt x="120" y="92"/>
                  </a:lnTo>
                  <a:lnTo>
                    <a:pt x="122" y="92"/>
                  </a:lnTo>
                  <a:lnTo>
                    <a:pt x="126" y="94"/>
                  </a:lnTo>
                  <a:lnTo>
                    <a:pt x="128" y="96"/>
                  </a:lnTo>
                  <a:lnTo>
                    <a:pt x="128" y="98"/>
                  </a:lnTo>
                  <a:lnTo>
                    <a:pt x="128" y="102"/>
                  </a:lnTo>
                  <a:lnTo>
                    <a:pt x="128" y="104"/>
                  </a:lnTo>
                  <a:lnTo>
                    <a:pt x="128" y="108"/>
                  </a:lnTo>
                  <a:lnTo>
                    <a:pt x="126" y="108"/>
                  </a:lnTo>
                  <a:lnTo>
                    <a:pt x="126" y="110"/>
                  </a:lnTo>
                  <a:lnTo>
                    <a:pt x="128" y="110"/>
                  </a:lnTo>
                  <a:lnTo>
                    <a:pt x="130" y="112"/>
                  </a:lnTo>
                  <a:lnTo>
                    <a:pt x="132" y="116"/>
                  </a:lnTo>
                  <a:lnTo>
                    <a:pt x="134" y="116"/>
                  </a:lnTo>
                  <a:lnTo>
                    <a:pt x="132" y="118"/>
                  </a:lnTo>
                  <a:lnTo>
                    <a:pt x="128" y="118"/>
                  </a:lnTo>
                  <a:lnTo>
                    <a:pt x="126" y="118"/>
                  </a:lnTo>
                  <a:lnTo>
                    <a:pt x="124" y="120"/>
                  </a:lnTo>
                  <a:lnTo>
                    <a:pt x="122" y="120"/>
                  </a:lnTo>
                  <a:lnTo>
                    <a:pt x="122" y="114"/>
                  </a:lnTo>
                  <a:lnTo>
                    <a:pt x="120" y="114"/>
                  </a:lnTo>
                  <a:lnTo>
                    <a:pt x="118" y="116"/>
                  </a:lnTo>
                  <a:lnTo>
                    <a:pt x="116" y="118"/>
                  </a:lnTo>
                  <a:lnTo>
                    <a:pt x="114" y="120"/>
                  </a:lnTo>
                  <a:lnTo>
                    <a:pt x="112" y="116"/>
                  </a:lnTo>
                  <a:lnTo>
                    <a:pt x="110" y="114"/>
                  </a:lnTo>
                  <a:lnTo>
                    <a:pt x="110" y="112"/>
                  </a:lnTo>
                  <a:lnTo>
                    <a:pt x="108" y="112"/>
                  </a:lnTo>
                  <a:lnTo>
                    <a:pt x="106" y="114"/>
                  </a:lnTo>
                  <a:lnTo>
                    <a:pt x="106" y="116"/>
                  </a:lnTo>
                  <a:lnTo>
                    <a:pt x="104" y="114"/>
                  </a:lnTo>
                  <a:lnTo>
                    <a:pt x="102" y="114"/>
                  </a:lnTo>
                  <a:lnTo>
                    <a:pt x="102" y="116"/>
                  </a:lnTo>
                  <a:lnTo>
                    <a:pt x="102" y="118"/>
                  </a:lnTo>
                  <a:lnTo>
                    <a:pt x="100" y="118"/>
                  </a:lnTo>
                  <a:lnTo>
                    <a:pt x="100" y="112"/>
                  </a:lnTo>
                  <a:lnTo>
                    <a:pt x="100" y="110"/>
                  </a:lnTo>
                  <a:lnTo>
                    <a:pt x="98" y="108"/>
                  </a:lnTo>
                  <a:lnTo>
                    <a:pt x="96" y="110"/>
                  </a:lnTo>
                  <a:lnTo>
                    <a:pt x="92" y="112"/>
                  </a:lnTo>
                  <a:lnTo>
                    <a:pt x="88" y="116"/>
                  </a:lnTo>
                  <a:lnTo>
                    <a:pt x="90" y="118"/>
                  </a:lnTo>
                  <a:lnTo>
                    <a:pt x="90" y="122"/>
                  </a:lnTo>
                  <a:lnTo>
                    <a:pt x="90" y="124"/>
                  </a:lnTo>
                  <a:lnTo>
                    <a:pt x="92" y="128"/>
                  </a:lnTo>
                  <a:lnTo>
                    <a:pt x="92" y="130"/>
                  </a:lnTo>
                  <a:lnTo>
                    <a:pt x="90" y="134"/>
                  </a:lnTo>
                  <a:lnTo>
                    <a:pt x="90" y="136"/>
                  </a:lnTo>
                  <a:lnTo>
                    <a:pt x="90" y="138"/>
                  </a:lnTo>
                  <a:lnTo>
                    <a:pt x="90" y="140"/>
                  </a:lnTo>
                  <a:lnTo>
                    <a:pt x="84" y="142"/>
                  </a:lnTo>
                  <a:lnTo>
                    <a:pt x="82" y="142"/>
                  </a:lnTo>
                  <a:lnTo>
                    <a:pt x="82" y="144"/>
                  </a:lnTo>
                  <a:lnTo>
                    <a:pt x="82" y="148"/>
                  </a:lnTo>
                  <a:lnTo>
                    <a:pt x="80" y="150"/>
                  </a:lnTo>
                  <a:lnTo>
                    <a:pt x="78" y="152"/>
                  </a:lnTo>
                  <a:lnTo>
                    <a:pt x="76" y="152"/>
                  </a:lnTo>
                  <a:lnTo>
                    <a:pt x="74" y="154"/>
                  </a:lnTo>
                  <a:lnTo>
                    <a:pt x="72" y="156"/>
                  </a:lnTo>
                  <a:lnTo>
                    <a:pt x="72" y="158"/>
                  </a:lnTo>
                  <a:lnTo>
                    <a:pt x="74" y="162"/>
                  </a:lnTo>
                  <a:lnTo>
                    <a:pt x="74" y="164"/>
                  </a:lnTo>
                  <a:lnTo>
                    <a:pt x="72" y="166"/>
                  </a:lnTo>
                  <a:lnTo>
                    <a:pt x="68" y="166"/>
                  </a:lnTo>
                  <a:lnTo>
                    <a:pt x="66" y="166"/>
                  </a:lnTo>
                  <a:lnTo>
                    <a:pt x="64" y="166"/>
                  </a:lnTo>
                  <a:lnTo>
                    <a:pt x="62" y="166"/>
                  </a:lnTo>
                  <a:lnTo>
                    <a:pt x="62" y="168"/>
                  </a:lnTo>
                  <a:lnTo>
                    <a:pt x="60" y="162"/>
                  </a:lnTo>
                  <a:lnTo>
                    <a:pt x="56" y="160"/>
                  </a:lnTo>
                  <a:lnTo>
                    <a:pt x="60" y="158"/>
                  </a:lnTo>
                  <a:lnTo>
                    <a:pt x="60" y="152"/>
                  </a:lnTo>
                  <a:lnTo>
                    <a:pt x="58" y="138"/>
                  </a:lnTo>
                  <a:lnTo>
                    <a:pt x="62" y="112"/>
                  </a:lnTo>
                  <a:lnTo>
                    <a:pt x="64" y="102"/>
                  </a:lnTo>
                  <a:lnTo>
                    <a:pt x="58" y="82"/>
                  </a:lnTo>
                  <a:lnTo>
                    <a:pt x="46" y="74"/>
                  </a:lnTo>
                  <a:lnTo>
                    <a:pt x="28" y="46"/>
                  </a:lnTo>
                  <a:lnTo>
                    <a:pt x="16" y="14"/>
                  </a:lnTo>
                  <a:lnTo>
                    <a:pt x="4" y="10"/>
                  </a:lnTo>
                  <a:lnTo>
                    <a:pt x="0" y="12"/>
                  </a:lnTo>
                  <a:close/>
                </a:path>
              </a:pathLst>
            </a:custGeom>
            <a:solidFill>
              <a:srgbClr val="B2B2B2"/>
            </a:solidFill>
            <a:ln w="9525">
              <a:solidFill>
                <a:schemeClr val="bg1"/>
              </a:solidFill>
              <a:round/>
              <a:headEnd/>
              <a:tailEnd/>
            </a:ln>
          </p:spPr>
          <p:txBody>
            <a:bodyPr/>
            <a:lstStyle/>
            <a:p>
              <a:endParaRPr lang="de-DE"/>
            </a:p>
          </p:txBody>
        </p:sp>
        <p:sp>
          <p:nvSpPr>
            <p:cNvPr id="34" name="Freeform 36"/>
            <p:cNvSpPr>
              <a:spLocks/>
            </p:cNvSpPr>
            <p:nvPr/>
          </p:nvSpPr>
          <p:spPr bwMode="gray">
            <a:xfrm>
              <a:off x="5565775" y="5121275"/>
              <a:ext cx="119062" cy="136525"/>
            </a:xfrm>
            <a:custGeom>
              <a:avLst/>
              <a:gdLst>
                <a:gd name="T0" fmla="*/ 131 w 72"/>
                <a:gd name="T1" fmla="*/ 227 h 88"/>
                <a:gd name="T2" fmla="*/ 96 w 72"/>
                <a:gd name="T3" fmla="*/ 207 h 88"/>
                <a:gd name="T4" fmla="*/ 9 w 72"/>
                <a:gd name="T5" fmla="*/ 159 h 88"/>
                <a:gd name="T6" fmla="*/ 9 w 72"/>
                <a:gd name="T7" fmla="*/ 153 h 88"/>
                <a:gd name="T8" fmla="*/ 0 w 72"/>
                <a:gd name="T9" fmla="*/ 144 h 88"/>
                <a:gd name="T10" fmla="*/ 0 w 72"/>
                <a:gd name="T11" fmla="*/ 133 h 88"/>
                <a:gd name="T12" fmla="*/ 9 w 72"/>
                <a:gd name="T13" fmla="*/ 123 h 88"/>
                <a:gd name="T14" fmla="*/ 14 w 72"/>
                <a:gd name="T15" fmla="*/ 114 h 88"/>
                <a:gd name="T16" fmla="*/ 9 w 72"/>
                <a:gd name="T17" fmla="*/ 103 h 88"/>
                <a:gd name="T18" fmla="*/ 0 w 72"/>
                <a:gd name="T19" fmla="*/ 91 h 88"/>
                <a:gd name="T20" fmla="*/ 0 w 72"/>
                <a:gd name="T21" fmla="*/ 77 h 88"/>
                <a:gd name="T22" fmla="*/ 14 w 72"/>
                <a:gd name="T23" fmla="*/ 66 h 88"/>
                <a:gd name="T24" fmla="*/ 30 w 72"/>
                <a:gd name="T25" fmla="*/ 66 h 88"/>
                <a:gd name="T26" fmla="*/ 30 w 72"/>
                <a:gd name="T27" fmla="*/ 50 h 88"/>
                <a:gd name="T28" fmla="*/ 37 w 72"/>
                <a:gd name="T29" fmla="*/ 41 h 88"/>
                <a:gd name="T30" fmla="*/ 50 w 72"/>
                <a:gd name="T31" fmla="*/ 30 h 88"/>
                <a:gd name="T32" fmla="*/ 70 w 72"/>
                <a:gd name="T33" fmla="*/ 26 h 88"/>
                <a:gd name="T34" fmla="*/ 76 w 72"/>
                <a:gd name="T35" fmla="*/ 35 h 88"/>
                <a:gd name="T36" fmla="*/ 84 w 72"/>
                <a:gd name="T37" fmla="*/ 41 h 88"/>
                <a:gd name="T38" fmla="*/ 84 w 72"/>
                <a:gd name="T39" fmla="*/ 26 h 88"/>
                <a:gd name="T40" fmla="*/ 76 w 72"/>
                <a:gd name="T41" fmla="*/ 11 h 88"/>
                <a:gd name="T42" fmla="*/ 76 w 72"/>
                <a:gd name="T43" fmla="*/ 2 h 88"/>
                <a:gd name="T44" fmla="*/ 89 w 72"/>
                <a:gd name="T45" fmla="*/ 2 h 88"/>
                <a:gd name="T46" fmla="*/ 107 w 72"/>
                <a:gd name="T47" fmla="*/ 0 h 88"/>
                <a:gd name="T48" fmla="*/ 111 w 72"/>
                <a:gd name="T49" fmla="*/ 11 h 88"/>
                <a:gd name="T50" fmla="*/ 137 w 72"/>
                <a:gd name="T51" fmla="*/ 21 h 88"/>
                <a:gd name="T52" fmla="*/ 150 w 72"/>
                <a:gd name="T53" fmla="*/ 30 h 88"/>
                <a:gd name="T54" fmla="*/ 168 w 72"/>
                <a:gd name="T55" fmla="*/ 47 h 88"/>
                <a:gd name="T56" fmla="*/ 182 w 72"/>
                <a:gd name="T57" fmla="*/ 50 h 88"/>
                <a:gd name="T58" fmla="*/ 205 w 72"/>
                <a:gd name="T59" fmla="*/ 56 h 88"/>
                <a:gd name="T60" fmla="*/ 214 w 72"/>
                <a:gd name="T61" fmla="*/ 56 h 88"/>
                <a:gd name="T62" fmla="*/ 219 w 72"/>
                <a:gd name="T63" fmla="*/ 66 h 88"/>
                <a:gd name="T64" fmla="*/ 234 w 72"/>
                <a:gd name="T65" fmla="*/ 74 h 88"/>
                <a:gd name="T66" fmla="*/ 255 w 72"/>
                <a:gd name="T67" fmla="*/ 77 h 88"/>
                <a:gd name="T68" fmla="*/ 257 w 72"/>
                <a:gd name="T69" fmla="*/ 81 h 88"/>
                <a:gd name="T70" fmla="*/ 274 w 72"/>
                <a:gd name="T71" fmla="*/ 91 h 88"/>
                <a:gd name="T72" fmla="*/ 274 w 72"/>
                <a:gd name="T73" fmla="*/ 97 h 88"/>
                <a:gd name="T74" fmla="*/ 257 w 72"/>
                <a:gd name="T75" fmla="*/ 103 h 88"/>
                <a:gd name="T76" fmla="*/ 255 w 72"/>
                <a:gd name="T77" fmla="*/ 107 h 88"/>
                <a:gd name="T78" fmla="*/ 227 w 72"/>
                <a:gd name="T79" fmla="*/ 103 h 88"/>
                <a:gd name="T80" fmla="*/ 219 w 72"/>
                <a:gd name="T81" fmla="*/ 114 h 88"/>
                <a:gd name="T82" fmla="*/ 234 w 72"/>
                <a:gd name="T83" fmla="*/ 114 h 88"/>
                <a:gd name="T84" fmla="*/ 234 w 72"/>
                <a:gd name="T85" fmla="*/ 123 h 88"/>
                <a:gd name="T86" fmla="*/ 205 w 72"/>
                <a:gd name="T87" fmla="*/ 139 h 88"/>
                <a:gd name="T88" fmla="*/ 144 w 72"/>
                <a:gd name="T89" fmla="*/ 151 h 88"/>
                <a:gd name="T90" fmla="*/ 131 w 72"/>
                <a:gd name="T91" fmla="*/ 207 h 88"/>
                <a:gd name="T92" fmla="*/ 131 w 72"/>
                <a:gd name="T93" fmla="*/ 227 h 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2"/>
                <a:gd name="T142" fmla="*/ 0 h 88"/>
                <a:gd name="T143" fmla="*/ 72 w 72"/>
                <a:gd name="T144" fmla="*/ 88 h 8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2" h="88">
                  <a:moveTo>
                    <a:pt x="34" y="88"/>
                  </a:moveTo>
                  <a:lnTo>
                    <a:pt x="34" y="88"/>
                  </a:lnTo>
                  <a:lnTo>
                    <a:pt x="26" y="84"/>
                  </a:lnTo>
                  <a:lnTo>
                    <a:pt x="26" y="80"/>
                  </a:lnTo>
                  <a:lnTo>
                    <a:pt x="18" y="68"/>
                  </a:lnTo>
                  <a:lnTo>
                    <a:pt x="2" y="62"/>
                  </a:lnTo>
                  <a:lnTo>
                    <a:pt x="2" y="60"/>
                  </a:lnTo>
                  <a:lnTo>
                    <a:pt x="2" y="56"/>
                  </a:lnTo>
                  <a:lnTo>
                    <a:pt x="0" y="56"/>
                  </a:lnTo>
                  <a:lnTo>
                    <a:pt x="0" y="54"/>
                  </a:lnTo>
                  <a:lnTo>
                    <a:pt x="0" y="52"/>
                  </a:lnTo>
                  <a:lnTo>
                    <a:pt x="2" y="48"/>
                  </a:lnTo>
                  <a:lnTo>
                    <a:pt x="4" y="46"/>
                  </a:lnTo>
                  <a:lnTo>
                    <a:pt x="4" y="44"/>
                  </a:lnTo>
                  <a:lnTo>
                    <a:pt x="2" y="42"/>
                  </a:lnTo>
                  <a:lnTo>
                    <a:pt x="2" y="40"/>
                  </a:lnTo>
                  <a:lnTo>
                    <a:pt x="0" y="38"/>
                  </a:lnTo>
                  <a:lnTo>
                    <a:pt x="0" y="36"/>
                  </a:lnTo>
                  <a:lnTo>
                    <a:pt x="0" y="32"/>
                  </a:lnTo>
                  <a:lnTo>
                    <a:pt x="0" y="30"/>
                  </a:lnTo>
                  <a:lnTo>
                    <a:pt x="2" y="28"/>
                  </a:lnTo>
                  <a:lnTo>
                    <a:pt x="4" y="26"/>
                  </a:lnTo>
                  <a:lnTo>
                    <a:pt x="6" y="26"/>
                  </a:lnTo>
                  <a:lnTo>
                    <a:pt x="8" y="26"/>
                  </a:lnTo>
                  <a:lnTo>
                    <a:pt x="8" y="22"/>
                  </a:lnTo>
                  <a:lnTo>
                    <a:pt x="8" y="20"/>
                  </a:lnTo>
                  <a:lnTo>
                    <a:pt x="8" y="18"/>
                  </a:lnTo>
                  <a:lnTo>
                    <a:pt x="10" y="16"/>
                  </a:lnTo>
                  <a:lnTo>
                    <a:pt x="10" y="14"/>
                  </a:lnTo>
                  <a:lnTo>
                    <a:pt x="14" y="12"/>
                  </a:lnTo>
                  <a:lnTo>
                    <a:pt x="16" y="10"/>
                  </a:lnTo>
                  <a:lnTo>
                    <a:pt x="18" y="10"/>
                  </a:lnTo>
                  <a:lnTo>
                    <a:pt x="18" y="12"/>
                  </a:lnTo>
                  <a:lnTo>
                    <a:pt x="20" y="14"/>
                  </a:lnTo>
                  <a:lnTo>
                    <a:pt x="20" y="16"/>
                  </a:lnTo>
                  <a:lnTo>
                    <a:pt x="22" y="16"/>
                  </a:lnTo>
                  <a:lnTo>
                    <a:pt x="24" y="12"/>
                  </a:lnTo>
                  <a:lnTo>
                    <a:pt x="22" y="10"/>
                  </a:lnTo>
                  <a:lnTo>
                    <a:pt x="20" y="6"/>
                  </a:lnTo>
                  <a:lnTo>
                    <a:pt x="20" y="4"/>
                  </a:lnTo>
                  <a:lnTo>
                    <a:pt x="20" y="2"/>
                  </a:lnTo>
                  <a:lnTo>
                    <a:pt x="22" y="0"/>
                  </a:lnTo>
                  <a:lnTo>
                    <a:pt x="24" y="2"/>
                  </a:lnTo>
                  <a:lnTo>
                    <a:pt x="26" y="2"/>
                  </a:lnTo>
                  <a:lnTo>
                    <a:pt x="28" y="0"/>
                  </a:lnTo>
                  <a:lnTo>
                    <a:pt x="30" y="2"/>
                  </a:lnTo>
                  <a:lnTo>
                    <a:pt x="30" y="4"/>
                  </a:lnTo>
                  <a:lnTo>
                    <a:pt x="32" y="4"/>
                  </a:lnTo>
                  <a:lnTo>
                    <a:pt x="36" y="8"/>
                  </a:lnTo>
                  <a:lnTo>
                    <a:pt x="38" y="10"/>
                  </a:lnTo>
                  <a:lnTo>
                    <a:pt x="40" y="12"/>
                  </a:lnTo>
                  <a:lnTo>
                    <a:pt x="42" y="16"/>
                  </a:lnTo>
                  <a:lnTo>
                    <a:pt x="44" y="18"/>
                  </a:lnTo>
                  <a:lnTo>
                    <a:pt x="46" y="20"/>
                  </a:lnTo>
                  <a:lnTo>
                    <a:pt x="48" y="20"/>
                  </a:lnTo>
                  <a:lnTo>
                    <a:pt x="52" y="22"/>
                  </a:lnTo>
                  <a:lnTo>
                    <a:pt x="54" y="22"/>
                  </a:lnTo>
                  <a:lnTo>
                    <a:pt x="56" y="24"/>
                  </a:lnTo>
                  <a:lnTo>
                    <a:pt x="56" y="22"/>
                  </a:lnTo>
                  <a:lnTo>
                    <a:pt x="58" y="22"/>
                  </a:lnTo>
                  <a:lnTo>
                    <a:pt x="58" y="26"/>
                  </a:lnTo>
                  <a:lnTo>
                    <a:pt x="62" y="28"/>
                  </a:lnTo>
                  <a:lnTo>
                    <a:pt x="64" y="30"/>
                  </a:lnTo>
                  <a:lnTo>
                    <a:pt x="66" y="30"/>
                  </a:lnTo>
                  <a:lnTo>
                    <a:pt x="68" y="32"/>
                  </a:lnTo>
                  <a:lnTo>
                    <a:pt x="70" y="34"/>
                  </a:lnTo>
                  <a:lnTo>
                    <a:pt x="72" y="36"/>
                  </a:lnTo>
                  <a:lnTo>
                    <a:pt x="72" y="38"/>
                  </a:lnTo>
                  <a:lnTo>
                    <a:pt x="70" y="38"/>
                  </a:lnTo>
                  <a:lnTo>
                    <a:pt x="68" y="40"/>
                  </a:lnTo>
                  <a:lnTo>
                    <a:pt x="66" y="42"/>
                  </a:lnTo>
                  <a:lnTo>
                    <a:pt x="64" y="40"/>
                  </a:lnTo>
                  <a:lnTo>
                    <a:pt x="60" y="40"/>
                  </a:lnTo>
                  <a:lnTo>
                    <a:pt x="58" y="42"/>
                  </a:lnTo>
                  <a:lnTo>
                    <a:pt x="58" y="44"/>
                  </a:lnTo>
                  <a:lnTo>
                    <a:pt x="60" y="44"/>
                  </a:lnTo>
                  <a:lnTo>
                    <a:pt x="62" y="44"/>
                  </a:lnTo>
                  <a:lnTo>
                    <a:pt x="62" y="46"/>
                  </a:lnTo>
                  <a:lnTo>
                    <a:pt x="62" y="48"/>
                  </a:lnTo>
                  <a:lnTo>
                    <a:pt x="60" y="54"/>
                  </a:lnTo>
                  <a:lnTo>
                    <a:pt x="54" y="54"/>
                  </a:lnTo>
                  <a:lnTo>
                    <a:pt x="42" y="52"/>
                  </a:lnTo>
                  <a:lnTo>
                    <a:pt x="38" y="58"/>
                  </a:lnTo>
                  <a:lnTo>
                    <a:pt x="32" y="70"/>
                  </a:lnTo>
                  <a:lnTo>
                    <a:pt x="34" y="80"/>
                  </a:lnTo>
                  <a:lnTo>
                    <a:pt x="34" y="88"/>
                  </a:lnTo>
                  <a:close/>
                </a:path>
              </a:pathLst>
            </a:custGeom>
            <a:solidFill>
              <a:srgbClr val="B2B2B2"/>
            </a:solidFill>
            <a:ln w="9525">
              <a:solidFill>
                <a:schemeClr val="bg1"/>
              </a:solidFill>
              <a:round/>
              <a:headEnd/>
              <a:tailEnd/>
            </a:ln>
          </p:spPr>
          <p:txBody>
            <a:bodyPr/>
            <a:lstStyle/>
            <a:p>
              <a:endParaRPr lang="de-DE"/>
            </a:p>
          </p:txBody>
        </p:sp>
        <p:sp>
          <p:nvSpPr>
            <p:cNvPr id="35" name="Freeform 37"/>
            <p:cNvSpPr>
              <a:spLocks/>
            </p:cNvSpPr>
            <p:nvPr/>
          </p:nvSpPr>
          <p:spPr bwMode="gray">
            <a:xfrm>
              <a:off x="5588000" y="4899025"/>
              <a:ext cx="261937" cy="358775"/>
            </a:xfrm>
            <a:custGeom>
              <a:avLst/>
              <a:gdLst>
                <a:gd name="T0" fmla="*/ 510 w 158"/>
                <a:gd name="T1" fmla="*/ 343 h 230"/>
                <a:gd name="T2" fmla="*/ 585 w 158"/>
                <a:gd name="T3" fmla="*/ 461 h 230"/>
                <a:gd name="T4" fmla="*/ 520 w 158"/>
                <a:gd name="T5" fmla="*/ 544 h 230"/>
                <a:gd name="T6" fmla="*/ 496 w 158"/>
                <a:gd name="T7" fmla="*/ 551 h 230"/>
                <a:gd name="T8" fmla="*/ 465 w 158"/>
                <a:gd name="T9" fmla="*/ 551 h 230"/>
                <a:gd name="T10" fmla="*/ 441 w 158"/>
                <a:gd name="T11" fmla="*/ 558 h 230"/>
                <a:gd name="T12" fmla="*/ 411 w 158"/>
                <a:gd name="T13" fmla="*/ 561 h 230"/>
                <a:gd name="T14" fmla="*/ 371 w 158"/>
                <a:gd name="T15" fmla="*/ 571 h 230"/>
                <a:gd name="T16" fmla="*/ 355 w 158"/>
                <a:gd name="T17" fmla="*/ 577 h 230"/>
                <a:gd name="T18" fmla="*/ 325 w 158"/>
                <a:gd name="T19" fmla="*/ 571 h 230"/>
                <a:gd name="T20" fmla="*/ 289 w 158"/>
                <a:gd name="T21" fmla="*/ 595 h 230"/>
                <a:gd name="T22" fmla="*/ 272 w 158"/>
                <a:gd name="T23" fmla="*/ 615 h 230"/>
                <a:gd name="T24" fmla="*/ 185 w 158"/>
                <a:gd name="T25" fmla="*/ 523 h 230"/>
                <a:gd name="T26" fmla="*/ 185 w 158"/>
                <a:gd name="T27" fmla="*/ 497 h 230"/>
                <a:gd name="T28" fmla="*/ 179 w 158"/>
                <a:gd name="T29" fmla="*/ 485 h 230"/>
                <a:gd name="T30" fmla="*/ 211 w 158"/>
                <a:gd name="T31" fmla="*/ 485 h 230"/>
                <a:gd name="T32" fmla="*/ 224 w 158"/>
                <a:gd name="T33" fmla="*/ 476 h 230"/>
                <a:gd name="T34" fmla="*/ 201 w 158"/>
                <a:gd name="T35" fmla="*/ 461 h 230"/>
                <a:gd name="T36" fmla="*/ 169 w 158"/>
                <a:gd name="T37" fmla="*/ 450 h 230"/>
                <a:gd name="T38" fmla="*/ 155 w 158"/>
                <a:gd name="T39" fmla="*/ 437 h 230"/>
                <a:gd name="T40" fmla="*/ 118 w 158"/>
                <a:gd name="T41" fmla="*/ 430 h 230"/>
                <a:gd name="T42" fmla="*/ 86 w 158"/>
                <a:gd name="T43" fmla="*/ 403 h 230"/>
                <a:gd name="T44" fmla="*/ 70 w 158"/>
                <a:gd name="T45" fmla="*/ 375 h 230"/>
                <a:gd name="T46" fmla="*/ 94 w 158"/>
                <a:gd name="T47" fmla="*/ 375 h 230"/>
                <a:gd name="T48" fmla="*/ 100 w 158"/>
                <a:gd name="T49" fmla="*/ 356 h 230"/>
                <a:gd name="T50" fmla="*/ 61 w 158"/>
                <a:gd name="T51" fmla="*/ 315 h 230"/>
                <a:gd name="T52" fmla="*/ 100 w 158"/>
                <a:gd name="T53" fmla="*/ 320 h 230"/>
                <a:gd name="T54" fmla="*/ 118 w 158"/>
                <a:gd name="T55" fmla="*/ 304 h 230"/>
                <a:gd name="T56" fmla="*/ 76 w 158"/>
                <a:gd name="T57" fmla="*/ 290 h 230"/>
                <a:gd name="T58" fmla="*/ 48 w 158"/>
                <a:gd name="T59" fmla="*/ 272 h 230"/>
                <a:gd name="T60" fmla="*/ 48 w 158"/>
                <a:gd name="T61" fmla="*/ 246 h 230"/>
                <a:gd name="T62" fmla="*/ 61 w 158"/>
                <a:gd name="T63" fmla="*/ 219 h 230"/>
                <a:gd name="T64" fmla="*/ 76 w 158"/>
                <a:gd name="T65" fmla="*/ 186 h 230"/>
                <a:gd name="T66" fmla="*/ 31 w 158"/>
                <a:gd name="T67" fmla="*/ 193 h 230"/>
                <a:gd name="T68" fmla="*/ 48 w 158"/>
                <a:gd name="T69" fmla="*/ 181 h 230"/>
                <a:gd name="T70" fmla="*/ 39 w 158"/>
                <a:gd name="T71" fmla="*/ 163 h 230"/>
                <a:gd name="T72" fmla="*/ 48 w 158"/>
                <a:gd name="T73" fmla="*/ 139 h 230"/>
                <a:gd name="T74" fmla="*/ 70 w 158"/>
                <a:gd name="T75" fmla="*/ 145 h 230"/>
                <a:gd name="T76" fmla="*/ 86 w 158"/>
                <a:gd name="T77" fmla="*/ 139 h 230"/>
                <a:gd name="T78" fmla="*/ 61 w 158"/>
                <a:gd name="T79" fmla="*/ 130 h 230"/>
                <a:gd name="T80" fmla="*/ 39 w 158"/>
                <a:gd name="T81" fmla="*/ 118 h 230"/>
                <a:gd name="T82" fmla="*/ 31 w 158"/>
                <a:gd name="T83" fmla="*/ 107 h 230"/>
                <a:gd name="T84" fmla="*/ 39 w 158"/>
                <a:gd name="T85" fmla="*/ 94 h 230"/>
                <a:gd name="T86" fmla="*/ 16 w 158"/>
                <a:gd name="T87" fmla="*/ 86 h 230"/>
                <a:gd name="T88" fmla="*/ 16 w 158"/>
                <a:gd name="T89" fmla="*/ 72 h 230"/>
                <a:gd name="T90" fmla="*/ 0 w 158"/>
                <a:gd name="T91" fmla="*/ 37 h 230"/>
                <a:gd name="T92" fmla="*/ 224 w 158"/>
                <a:gd name="T93" fmla="*/ 26 h 230"/>
                <a:gd name="T94" fmla="*/ 289 w 158"/>
                <a:gd name="T95" fmla="*/ 75 h 230"/>
                <a:gd name="T96" fmla="*/ 371 w 158"/>
                <a:gd name="T97" fmla="*/ 134 h 230"/>
                <a:gd name="T98" fmla="*/ 371 w 158"/>
                <a:gd name="T99" fmla="*/ 165 h 230"/>
                <a:gd name="T100" fmla="*/ 371 w 158"/>
                <a:gd name="T101" fmla="*/ 186 h 230"/>
                <a:gd name="T102" fmla="*/ 411 w 158"/>
                <a:gd name="T103" fmla="*/ 213 h 230"/>
                <a:gd name="T104" fmla="*/ 504 w 158"/>
                <a:gd name="T105" fmla="*/ 229 h 230"/>
                <a:gd name="T106" fmla="*/ 583 w 158"/>
                <a:gd name="T107" fmla="*/ 229 h 230"/>
                <a:gd name="T108" fmla="*/ 573 w 158"/>
                <a:gd name="T109" fmla="*/ 279 h 2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8"/>
                <a:gd name="T166" fmla="*/ 0 h 230"/>
                <a:gd name="T167" fmla="*/ 158 w 158"/>
                <a:gd name="T168" fmla="*/ 230 h 23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8" h="230">
                  <a:moveTo>
                    <a:pt x="148" y="104"/>
                  </a:moveTo>
                  <a:lnTo>
                    <a:pt x="142" y="112"/>
                  </a:lnTo>
                  <a:lnTo>
                    <a:pt x="136" y="120"/>
                  </a:lnTo>
                  <a:lnTo>
                    <a:pt x="132" y="128"/>
                  </a:lnTo>
                  <a:lnTo>
                    <a:pt x="134" y="134"/>
                  </a:lnTo>
                  <a:lnTo>
                    <a:pt x="156" y="160"/>
                  </a:lnTo>
                  <a:lnTo>
                    <a:pt x="158" y="166"/>
                  </a:lnTo>
                  <a:lnTo>
                    <a:pt x="152" y="172"/>
                  </a:lnTo>
                  <a:lnTo>
                    <a:pt x="140" y="180"/>
                  </a:lnTo>
                  <a:lnTo>
                    <a:pt x="134" y="188"/>
                  </a:lnTo>
                  <a:lnTo>
                    <a:pt x="134" y="200"/>
                  </a:lnTo>
                  <a:lnTo>
                    <a:pt x="134" y="204"/>
                  </a:lnTo>
                  <a:lnTo>
                    <a:pt x="132" y="204"/>
                  </a:lnTo>
                  <a:lnTo>
                    <a:pt x="130" y="206"/>
                  </a:lnTo>
                  <a:lnTo>
                    <a:pt x="128" y="206"/>
                  </a:lnTo>
                  <a:lnTo>
                    <a:pt x="124" y="206"/>
                  </a:lnTo>
                  <a:lnTo>
                    <a:pt x="122" y="206"/>
                  </a:lnTo>
                  <a:lnTo>
                    <a:pt x="120" y="206"/>
                  </a:lnTo>
                  <a:lnTo>
                    <a:pt x="118" y="206"/>
                  </a:lnTo>
                  <a:lnTo>
                    <a:pt x="116" y="206"/>
                  </a:lnTo>
                  <a:lnTo>
                    <a:pt x="114" y="208"/>
                  </a:lnTo>
                  <a:lnTo>
                    <a:pt x="112" y="210"/>
                  </a:lnTo>
                  <a:lnTo>
                    <a:pt x="110" y="210"/>
                  </a:lnTo>
                  <a:lnTo>
                    <a:pt x="106" y="210"/>
                  </a:lnTo>
                  <a:lnTo>
                    <a:pt x="102" y="208"/>
                  </a:lnTo>
                  <a:lnTo>
                    <a:pt x="100" y="210"/>
                  </a:lnTo>
                  <a:lnTo>
                    <a:pt x="98" y="214"/>
                  </a:lnTo>
                  <a:lnTo>
                    <a:pt x="96" y="214"/>
                  </a:lnTo>
                  <a:lnTo>
                    <a:pt x="96" y="216"/>
                  </a:lnTo>
                  <a:lnTo>
                    <a:pt x="96" y="218"/>
                  </a:lnTo>
                  <a:lnTo>
                    <a:pt x="94" y="218"/>
                  </a:lnTo>
                  <a:lnTo>
                    <a:pt x="92" y="216"/>
                  </a:lnTo>
                  <a:lnTo>
                    <a:pt x="90" y="214"/>
                  </a:lnTo>
                  <a:lnTo>
                    <a:pt x="88" y="212"/>
                  </a:lnTo>
                  <a:lnTo>
                    <a:pt x="86" y="214"/>
                  </a:lnTo>
                  <a:lnTo>
                    <a:pt x="84" y="214"/>
                  </a:lnTo>
                  <a:lnTo>
                    <a:pt x="80" y="216"/>
                  </a:lnTo>
                  <a:lnTo>
                    <a:pt x="76" y="218"/>
                  </a:lnTo>
                  <a:lnTo>
                    <a:pt x="74" y="222"/>
                  </a:lnTo>
                  <a:lnTo>
                    <a:pt x="74" y="226"/>
                  </a:lnTo>
                  <a:lnTo>
                    <a:pt x="74" y="228"/>
                  </a:lnTo>
                  <a:lnTo>
                    <a:pt x="72" y="230"/>
                  </a:lnTo>
                  <a:lnTo>
                    <a:pt x="70" y="230"/>
                  </a:lnTo>
                  <a:lnTo>
                    <a:pt x="68" y="228"/>
                  </a:lnTo>
                  <a:lnTo>
                    <a:pt x="68" y="226"/>
                  </a:lnTo>
                  <a:lnTo>
                    <a:pt x="54" y="206"/>
                  </a:lnTo>
                  <a:lnTo>
                    <a:pt x="48" y="196"/>
                  </a:lnTo>
                  <a:lnTo>
                    <a:pt x="46" y="196"/>
                  </a:lnTo>
                  <a:lnTo>
                    <a:pt x="48" y="190"/>
                  </a:lnTo>
                  <a:lnTo>
                    <a:pt x="48" y="188"/>
                  </a:lnTo>
                  <a:lnTo>
                    <a:pt x="48" y="186"/>
                  </a:lnTo>
                  <a:lnTo>
                    <a:pt x="46" y="186"/>
                  </a:lnTo>
                  <a:lnTo>
                    <a:pt x="44" y="186"/>
                  </a:lnTo>
                  <a:lnTo>
                    <a:pt x="44" y="184"/>
                  </a:lnTo>
                  <a:lnTo>
                    <a:pt x="46" y="182"/>
                  </a:lnTo>
                  <a:lnTo>
                    <a:pt x="50" y="182"/>
                  </a:lnTo>
                  <a:lnTo>
                    <a:pt x="52" y="184"/>
                  </a:lnTo>
                  <a:lnTo>
                    <a:pt x="54" y="182"/>
                  </a:lnTo>
                  <a:lnTo>
                    <a:pt x="56" y="180"/>
                  </a:lnTo>
                  <a:lnTo>
                    <a:pt x="58" y="180"/>
                  </a:lnTo>
                  <a:lnTo>
                    <a:pt x="58" y="178"/>
                  </a:lnTo>
                  <a:lnTo>
                    <a:pt x="56" y="176"/>
                  </a:lnTo>
                  <a:lnTo>
                    <a:pt x="54" y="174"/>
                  </a:lnTo>
                  <a:lnTo>
                    <a:pt x="52" y="172"/>
                  </a:lnTo>
                  <a:lnTo>
                    <a:pt x="50" y="172"/>
                  </a:lnTo>
                  <a:lnTo>
                    <a:pt x="48" y="170"/>
                  </a:lnTo>
                  <a:lnTo>
                    <a:pt x="44" y="168"/>
                  </a:lnTo>
                  <a:lnTo>
                    <a:pt x="44" y="164"/>
                  </a:lnTo>
                  <a:lnTo>
                    <a:pt x="42" y="164"/>
                  </a:lnTo>
                  <a:lnTo>
                    <a:pt x="42" y="166"/>
                  </a:lnTo>
                  <a:lnTo>
                    <a:pt x="40" y="164"/>
                  </a:lnTo>
                  <a:lnTo>
                    <a:pt x="38" y="164"/>
                  </a:lnTo>
                  <a:lnTo>
                    <a:pt x="34" y="162"/>
                  </a:lnTo>
                  <a:lnTo>
                    <a:pt x="32" y="162"/>
                  </a:lnTo>
                  <a:lnTo>
                    <a:pt x="30" y="160"/>
                  </a:lnTo>
                  <a:lnTo>
                    <a:pt x="28" y="158"/>
                  </a:lnTo>
                  <a:lnTo>
                    <a:pt x="26" y="154"/>
                  </a:lnTo>
                  <a:lnTo>
                    <a:pt x="24" y="152"/>
                  </a:lnTo>
                  <a:lnTo>
                    <a:pt x="22" y="150"/>
                  </a:lnTo>
                  <a:lnTo>
                    <a:pt x="18" y="146"/>
                  </a:lnTo>
                  <a:lnTo>
                    <a:pt x="16" y="146"/>
                  </a:lnTo>
                  <a:lnTo>
                    <a:pt x="16" y="144"/>
                  </a:lnTo>
                  <a:lnTo>
                    <a:pt x="18" y="140"/>
                  </a:lnTo>
                  <a:lnTo>
                    <a:pt x="20" y="138"/>
                  </a:lnTo>
                  <a:lnTo>
                    <a:pt x="22" y="138"/>
                  </a:lnTo>
                  <a:lnTo>
                    <a:pt x="24" y="140"/>
                  </a:lnTo>
                  <a:lnTo>
                    <a:pt x="26" y="140"/>
                  </a:lnTo>
                  <a:lnTo>
                    <a:pt x="26" y="136"/>
                  </a:lnTo>
                  <a:lnTo>
                    <a:pt x="26" y="132"/>
                  </a:lnTo>
                  <a:lnTo>
                    <a:pt x="24" y="128"/>
                  </a:lnTo>
                  <a:lnTo>
                    <a:pt x="20" y="124"/>
                  </a:lnTo>
                  <a:lnTo>
                    <a:pt x="18" y="120"/>
                  </a:lnTo>
                  <a:lnTo>
                    <a:pt x="16" y="118"/>
                  </a:lnTo>
                  <a:lnTo>
                    <a:pt x="18" y="118"/>
                  </a:lnTo>
                  <a:lnTo>
                    <a:pt x="22" y="120"/>
                  </a:lnTo>
                  <a:lnTo>
                    <a:pt x="26" y="120"/>
                  </a:lnTo>
                  <a:lnTo>
                    <a:pt x="28" y="118"/>
                  </a:lnTo>
                  <a:lnTo>
                    <a:pt x="30" y="118"/>
                  </a:lnTo>
                  <a:lnTo>
                    <a:pt x="30" y="116"/>
                  </a:lnTo>
                  <a:lnTo>
                    <a:pt x="30" y="114"/>
                  </a:lnTo>
                  <a:lnTo>
                    <a:pt x="26" y="114"/>
                  </a:lnTo>
                  <a:lnTo>
                    <a:pt x="26" y="112"/>
                  </a:lnTo>
                  <a:lnTo>
                    <a:pt x="22" y="110"/>
                  </a:lnTo>
                  <a:lnTo>
                    <a:pt x="20" y="108"/>
                  </a:lnTo>
                  <a:lnTo>
                    <a:pt x="20" y="106"/>
                  </a:lnTo>
                  <a:lnTo>
                    <a:pt x="18" y="102"/>
                  </a:lnTo>
                  <a:lnTo>
                    <a:pt x="16" y="104"/>
                  </a:lnTo>
                  <a:lnTo>
                    <a:pt x="12" y="102"/>
                  </a:lnTo>
                  <a:lnTo>
                    <a:pt x="10" y="100"/>
                  </a:lnTo>
                  <a:lnTo>
                    <a:pt x="10" y="96"/>
                  </a:lnTo>
                  <a:lnTo>
                    <a:pt x="12" y="94"/>
                  </a:lnTo>
                  <a:lnTo>
                    <a:pt x="12" y="92"/>
                  </a:lnTo>
                  <a:lnTo>
                    <a:pt x="12" y="90"/>
                  </a:lnTo>
                  <a:lnTo>
                    <a:pt x="12" y="88"/>
                  </a:lnTo>
                  <a:lnTo>
                    <a:pt x="14" y="86"/>
                  </a:lnTo>
                  <a:lnTo>
                    <a:pt x="16" y="82"/>
                  </a:lnTo>
                  <a:lnTo>
                    <a:pt x="18" y="78"/>
                  </a:lnTo>
                  <a:lnTo>
                    <a:pt x="20" y="74"/>
                  </a:lnTo>
                  <a:lnTo>
                    <a:pt x="20" y="70"/>
                  </a:lnTo>
                  <a:lnTo>
                    <a:pt x="18" y="68"/>
                  </a:lnTo>
                  <a:lnTo>
                    <a:pt x="14" y="68"/>
                  </a:lnTo>
                  <a:lnTo>
                    <a:pt x="12" y="68"/>
                  </a:lnTo>
                  <a:lnTo>
                    <a:pt x="8" y="72"/>
                  </a:lnTo>
                  <a:lnTo>
                    <a:pt x="6" y="70"/>
                  </a:lnTo>
                  <a:lnTo>
                    <a:pt x="8" y="68"/>
                  </a:lnTo>
                  <a:lnTo>
                    <a:pt x="10" y="68"/>
                  </a:lnTo>
                  <a:lnTo>
                    <a:pt x="12" y="68"/>
                  </a:lnTo>
                  <a:lnTo>
                    <a:pt x="10" y="66"/>
                  </a:lnTo>
                  <a:lnTo>
                    <a:pt x="10" y="64"/>
                  </a:lnTo>
                  <a:lnTo>
                    <a:pt x="12" y="62"/>
                  </a:lnTo>
                  <a:lnTo>
                    <a:pt x="10" y="60"/>
                  </a:lnTo>
                  <a:lnTo>
                    <a:pt x="10" y="56"/>
                  </a:lnTo>
                  <a:lnTo>
                    <a:pt x="12" y="56"/>
                  </a:lnTo>
                  <a:lnTo>
                    <a:pt x="14" y="54"/>
                  </a:lnTo>
                  <a:lnTo>
                    <a:pt x="12" y="52"/>
                  </a:lnTo>
                  <a:lnTo>
                    <a:pt x="14" y="52"/>
                  </a:lnTo>
                  <a:lnTo>
                    <a:pt x="16" y="54"/>
                  </a:lnTo>
                  <a:lnTo>
                    <a:pt x="18" y="54"/>
                  </a:lnTo>
                  <a:lnTo>
                    <a:pt x="20" y="54"/>
                  </a:lnTo>
                  <a:lnTo>
                    <a:pt x="22" y="54"/>
                  </a:lnTo>
                  <a:lnTo>
                    <a:pt x="22" y="52"/>
                  </a:lnTo>
                  <a:lnTo>
                    <a:pt x="22" y="50"/>
                  </a:lnTo>
                  <a:lnTo>
                    <a:pt x="20" y="50"/>
                  </a:lnTo>
                  <a:lnTo>
                    <a:pt x="18" y="50"/>
                  </a:lnTo>
                  <a:lnTo>
                    <a:pt x="16" y="48"/>
                  </a:lnTo>
                  <a:lnTo>
                    <a:pt x="14" y="48"/>
                  </a:lnTo>
                  <a:lnTo>
                    <a:pt x="12" y="48"/>
                  </a:lnTo>
                  <a:lnTo>
                    <a:pt x="10" y="46"/>
                  </a:lnTo>
                  <a:lnTo>
                    <a:pt x="10" y="44"/>
                  </a:lnTo>
                  <a:lnTo>
                    <a:pt x="6" y="44"/>
                  </a:lnTo>
                  <a:lnTo>
                    <a:pt x="6" y="42"/>
                  </a:lnTo>
                  <a:lnTo>
                    <a:pt x="8" y="40"/>
                  </a:lnTo>
                  <a:lnTo>
                    <a:pt x="6" y="38"/>
                  </a:lnTo>
                  <a:lnTo>
                    <a:pt x="8" y="36"/>
                  </a:lnTo>
                  <a:lnTo>
                    <a:pt x="8" y="38"/>
                  </a:lnTo>
                  <a:lnTo>
                    <a:pt x="10" y="36"/>
                  </a:lnTo>
                  <a:lnTo>
                    <a:pt x="8" y="34"/>
                  </a:lnTo>
                  <a:lnTo>
                    <a:pt x="6" y="34"/>
                  </a:lnTo>
                  <a:lnTo>
                    <a:pt x="4" y="34"/>
                  </a:lnTo>
                  <a:lnTo>
                    <a:pt x="4" y="32"/>
                  </a:lnTo>
                  <a:lnTo>
                    <a:pt x="4" y="30"/>
                  </a:lnTo>
                  <a:lnTo>
                    <a:pt x="6" y="28"/>
                  </a:lnTo>
                  <a:lnTo>
                    <a:pt x="4" y="26"/>
                  </a:lnTo>
                  <a:lnTo>
                    <a:pt x="4" y="24"/>
                  </a:lnTo>
                  <a:lnTo>
                    <a:pt x="4" y="20"/>
                  </a:lnTo>
                  <a:lnTo>
                    <a:pt x="4" y="18"/>
                  </a:lnTo>
                  <a:lnTo>
                    <a:pt x="0" y="14"/>
                  </a:lnTo>
                  <a:lnTo>
                    <a:pt x="26" y="2"/>
                  </a:lnTo>
                  <a:lnTo>
                    <a:pt x="42" y="0"/>
                  </a:lnTo>
                  <a:lnTo>
                    <a:pt x="56" y="2"/>
                  </a:lnTo>
                  <a:lnTo>
                    <a:pt x="58" y="10"/>
                  </a:lnTo>
                  <a:lnTo>
                    <a:pt x="68" y="14"/>
                  </a:lnTo>
                  <a:lnTo>
                    <a:pt x="70" y="20"/>
                  </a:lnTo>
                  <a:lnTo>
                    <a:pt x="74" y="20"/>
                  </a:lnTo>
                  <a:lnTo>
                    <a:pt x="74" y="28"/>
                  </a:lnTo>
                  <a:lnTo>
                    <a:pt x="76" y="32"/>
                  </a:lnTo>
                  <a:lnTo>
                    <a:pt x="74" y="34"/>
                  </a:lnTo>
                  <a:lnTo>
                    <a:pt x="86" y="46"/>
                  </a:lnTo>
                  <a:lnTo>
                    <a:pt x="96" y="50"/>
                  </a:lnTo>
                  <a:lnTo>
                    <a:pt x="102" y="52"/>
                  </a:lnTo>
                  <a:lnTo>
                    <a:pt x="102" y="56"/>
                  </a:lnTo>
                  <a:lnTo>
                    <a:pt x="100" y="58"/>
                  </a:lnTo>
                  <a:lnTo>
                    <a:pt x="96" y="62"/>
                  </a:lnTo>
                  <a:lnTo>
                    <a:pt x="100" y="64"/>
                  </a:lnTo>
                  <a:lnTo>
                    <a:pt x="104" y="66"/>
                  </a:lnTo>
                  <a:lnTo>
                    <a:pt x="100" y="68"/>
                  </a:lnTo>
                  <a:lnTo>
                    <a:pt x="96" y="70"/>
                  </a:lnTo>
                  <a:lnTo>
                    <a:pt x="98" y="74"/>
                  </a:lnTo>
                  <a:lnTo>
                    <a:pt x="102" y="74"/>
                  </a:lnTo>
                  <a:lnTo>
                    <a:pt x="106" y="74"/>
                  </a:lnTo>
                  <a:lnTo>
                    <a:pt x="106" y="80"/>
                  </a:lnTo>
                  <a:lnTo>
                    <a:pt x="116" y="80"/>
                  </a:lnTo>
                  <a:lnTo>
                    <a:pt x="120" y="84"/>
                  </a:lnTo>
                  <a:lnTo>
                    <a:pt x="128" y="90"/>
                  </a:lnTo>
                  <a:lnTo>
                    <a:pt x="130" y="86"/>
                  </a:lnTo>
                  <a:lnTo>
                    <a:pt x="134" y="80"/>
                  </a:lnTo>
                  <a:lnTo>
                    <a:pt x="138" y="76"/>
                  </a:lnTo>
                  <a:lnTo>
                    <a:pt x="148" y="84"/>
                  </a:lnTo>
                  <a:lnTo>
                    <a:pt x="150" y="86"/>
                  </a:lnTo>
                  <a:lnTo>
                    <a:pt x="144" y="86"/>
                  </a:lnTo>
                  <a:lnTo>
                    <a:pt x="138" y="90"/>
                  </a:lnTo>
                  <a:lnTo>
                    <a:pt x="140" y="98"/>
                  </a:lnTo>
                  <a:lnTo>
                    <a:pt x="148" y="104"/>
                  </a:lnTo>
                  <a:close/>
                </a:path>
              </a:pathLst>
            </a:custGeom>
            <a:solidFill>
              <a:srgbClr val="B2B2B2"/>
            </a:solidFill>
            <a:ln w="9525">
              <a:solidFill>
                <a:schemeClr val="bg1"/>
              </a:solidFill>
              <a:round/>
              <a:headEnd/>
              <a:tailEnd/>
            </a:ln>
          </p:spPr>
          <p:txBody>
            <a:bodyPr/>
            <a:lstStyle/>
            <a:p>
              <a:endParaRPr lang="de-DE"/>
            </a:p>
          </p:txBody>
        </p:sp>
        <p:sp>
          <p:nvSpPr>
            <p:cNvPr id="36" name="Freeform 38"/>
            <p:cNvSpPr>
              <a:spLocks/>
            </p:cNvSpPr>
            <p:nvPr/>
          </p:nvSpPr>
          <p:spPr bwMode="gray">
            <a:xfrm>
              <a:off x="5656263" y="4035425"/>
              <a:ext cx="188912" cy="95250"/>
            </a:xfrm>
            <a:custGeom>
              <a:avLst/>
              <a:gdLst>
                <a:gd name="T0" fmla="*/ 16 w 114"/>
                <a:gd name="T1" fmla="*/ 161 h 60"/>
                <a:gd name="T2" fmla="*/ 77 w 114"/>
                <a:gd name="T3" fmla="*/ 161 h 60"/>
                <a:gd name="T4" fmla="*/ 227 w 114"/>
                <a:gd name="T5" fmla="*/ 163 h 60"/>
                <a:gd name="T6" fmla="*/ 428 w 114"/>
                <a:gd name="T7" fmla="*/ 161 h 60"/>
                <a:gd name="T8" fmla="*/ 428 w 114"/>
                <a:gd name="T9" fmla="*/ 153 h 60"/>
                <a:gd name="T10" fmla="*/ 419 w 114"/>
                <a:gd name="T11" fmla="*/ 143 h 60"/>
                <a:gd name="T12" fmla="*/ 419 w 114"/>
                <a:gd name="T13" fmla="*/ 130 h 60"/>
                <a:gd name="T14" fmla="*/ 428 w 114"/>
                <a:gd name="T15" fmla="*/ 116 h 60"/>
                <a:gd name="T16" fmla="*/ 428 w 114"/>
                <a:gd name="T17" fmla="*/ 99 h 60"/>
                <a:gd name="T18" fmla="*/ 444 w 114"/>
                <a:gd name="T19" fmla="*/ 92 h 60"/>
                <a:gd name="T20" fmla="*/ 444 w 114"/>
                <a:gd name="T21" fmla="*/ 84 h 60"/>
                <a:gd name="T22" fmla="*/ 435 w 114"/>
                <a:gd name="T23" fmla="*/ 73 h 60"/>
                <a:gd name="T24" fmla="*/ 428 w 114"/>
                <a:gd name="T25" fmla="*/ 64 h 60"/>
                <a:gd name="T26" fmla="*/ 413 w 114"/>
                <a:gd name="T27" fmla="*/ 62 h 60"/>
                <a:gd name="T28" fmla="*/ 413 w 114"/>
                <a:gd name="T29" fmla="*/ 54 h 60"/>
                <a:gd name="T30" fmla="*/ 403 w 114"/>
                <a:gd name="T31" fmla="*/ 44 h 60"/>
                <a:gd name="T32" fmla="*/ 389 w 114"/>
                <a:gd name="T33" fmla="*/ 44 h 60"/>
                <a:gd name="T34" fmla="*/ 341 w 114"/>
                <a:gd name="T35" fmla="*/ 44 h 60"/>
                <a:gd name="T36" fmla="*/ 327 w 114"/>
                <a:gd name="T37" fmla="*/ 51 h 60"/>
                <a:gd name="T38" fmla="*/ 320 w 114"/>
                <a:gd name="T39" fmla="*/ 39 h 60"/>
                <a:gd name="T40" fmla="*/ 290 w 114"/>
                <a:gd name="T41" fmla="*/ 33 h 60"/>
                <a:gd name="T42" fmla="*/ 265 w 114"/>
                <a:gd name="T43" fmla="*/ 28 h 60"/>
                <a:gd name="T44" fmla="*/ 247 w 114"/>
                <a:gd name="T45" fmla="*/ 15 h 60"/>
                <a:gd name="T46" fmla="*/ 242 w 114"/>
                <a:gd name="T47" fmla="*/ 15 h 60"/>
                <a:gd name="T48" fmla="*/ 233 w 114"/>
                <a:gd name="T49" fmla="*/ 11 h 60"/>
                <a:gd name="T50" fmla="*/ 227 w 114"/>
                <a:gd name="T51" fmla="*/ 0 h 60"/>
                <a:gd name="T52" fmla="*/ 217 w 114"/>
                <a:gd name="T53" fmla="*/ 2 h 60"/>
                <a:gd name="T54" fmla="*/ 196 w 114"/>
                <a:gd name="T55" fmla="*/ 11 h 60"/>
                <a:gd name="T56" fmla="*/ 203 w 114"/>
                <a:gd name="T57" fmla="*/ 33 h 60"/>
                <a:gd name="T58" fmla="*/ 186 w 114"/>
                <a:gd name="T59" fmla="*/ 39 h 60"/>
                <a:gd name="T60" fmla="*/ 203 w 114"/>
                <a:gd name="T61" fmla="*/ 62 h 60"/>
                <a:gd name="T62" fmla="*/ 196 w 114"/>
                <a:gd name="T63" fmla="*/ 84 h 60"/>
                <a:gd name="T64" fmla="*/ 172 w 114"/>
                <a:gd name="T65" fmla="*/ 89 h 60"/>
                <a:gd name="T66" fmla="*/ 138 w 114"/>
                <a:gd name="T67" fmla="*/ 89 h 60"/>
                <a:gd name="T68" fmla="*/ 39 w 114"/>
                <a:gd name="T69" fmla="*/ 84 h 60"/>
                <a:gd name="T70" fmla="*/ 16 w 114"/>
                <a:gd name="T71" fmla="*/ 76 h 60"/>
                <a:gd name="T72" fmla="*/ 0 w 114"/>
                <a:gd name="T73" fmla="*/ 99 h 60"/>
                <a:gd name="T74" fmla="*/ 0 w 114"/>
                <a:gd name="T75" fmla="*/ 137 h 60"/>
                <a:gd name="T76" fmla="*/ 10 w 114"/>
                <a:gd name="T77" fmla="*/ 137 h 60"/>
                <a:gd name="T78" fmla="*/ 16 w 114"/>
                <a:gd name="T79" fmla="*/ 127 h 60"/>
                <a:gd name="T80" fmla="*/ 25 w 114"/>
                <a:gd name="T81" fmla="*/ 137 h 60"/>
                <a:gd name="T82" fmla="*/ 56 w 114"/>
                <a:gd name="T83" fmla="*/ 130 h 60"/>
                <a:gd name="T84" fmla="*/ 70 w 114"/>
                <a:gd name="T85" fmla="*/ 130 h 60"/>
                <a:gd name="T86" fmla="*/ 56 w 114"/>
                <a:gd name="T87" fmla="*/ 137 h 60"/>
                <a:gd name="T88" fmla="*/ 16 w 114"/>
                <a:gd name="T89" fmla="*/ 161 h 60"/>
                <a:gd name="T90" fmla="*/ 16 w 114"/>
                <a:gd name="T91" fmla="*/ 161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60"/>
                <a:gd name="T140" fmla="*/ 114 w 114"/>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60">
                  <a:moveTo>
                    <a:pt x="4" y="58"/>
                  </a:moveTo>
                  <a:lnTo>
                    <a:pt x="20" y="58"/>
                  </a:lnTo>
                  <a:lnTo>
                    <a:pt x="58" y="60"/>
                  </a:lnTo>
                  <a:lnTo>
                    <a:pt x="110" y="58"/>
                  </a:lnTo>
                  <a:lnTo>
                    <a:pt x="110" y="56"/>
                  </a:lnTo>
                  <a:lnTo>
                    <a:pt x="108" y="52"/>
                  </a:lnTo>
                  <a:lnTo>
                    <a:pt x="108" y="48"/>
                  </a:lnTo>
                  <a:lnTo>
                    <a:pt x="110" y="42"/>
                  </a:lnTo>
                  <a:lnTo>
                    <a:pt x="110" y="36"/>
                  </a:lnTo>
                  <a:lnTo>
                    <a:pt x="114" y="34"/>
                  </a:lnTo>
                  <a:lnTo>
                    <a:pt x="114" y="30"/>
                  </a:lnTo>
                  <a:lnTo>
                    <a:pt x="112" y="26"/>
                  </a:lnTo>
                  <a:lnTo>
                    <a:pt x="110" y="24"/>
                  </a:lnTo>
                  <a:lnTo>
                    <a:pt x="106" y="22"/>
                  </a:lnTo>
                  <a:lnTo>
                    <a:pt x="106" y="20"/>
                  </a:lnTo>
                  <a:lnTo>
                    <a:pt x="104" y="16"/>
                  </a:lnTo>
                  <a:lnTo>
                    <a:pt x="100" y="16"/>
                  </a:lnTo>
                  <a:lnTo>
                    <a:pt x="88" y="16"/>
                  </a:lnTo>
                  <a:lnTo>
                    <a:pt x="84" y="18"/>
                  </a:lnTo>
                  <a:lnTo>
                    <a:pt x="82" y="14"/>
                  </a:lnTo>
                  <a:lnTo>
                    <a:pt x="74" y="12"/>
                  </a:lnTo>
                  <a:lnTo>
                    <a:pt x="68" y="10"/>
                  </a:lnTo>
                  <a:lnTo>
                    <a:pt x="64" y="6"/>
                  </a:lnTo>
                  <a:lnTo>
                    <a:pt x="62" y="6"/>
                  </a:lnTo>
                  <a:lnTo>
                    <a:pt x="60" y="4"/>
                  </a:lnTo>
                  <a:lnTo>
                    <a:pt x="58" y="0"/>
                  </a:lnTo>
                  <a:lnTo>
                    <a:pt x="56" y="2"/>
                  </a:lnTo>
                  <a:lnTo>
                    <a:pt x="50" y="4"/>
                  </a:lnTo>
                  <a:lnTo>
                    <a:pt x="52" y="12"/>
                  </a:lnTo>
                  <a:lnTo>
                    <a:pt x="48" y="14"/>
                  </a:lnTo>
                  <a:lnTo>
                    <a:pt x="52" y="22"/>
                  </a:lnTo>
                  <a:lnTo>
                    <a:pt x="50" y="30"/>
                  </a:lnTo>
                  <a:lnTo>
                    <a:pt x="44" y="32"/>
                  </a:lnTo>
                  <a:lnTo>
                    <a:pt x="36" y="32"/>
                  </a:lnTo>
                  <a:lnTo>
                    <a:pt x="10" y="30"/>
                  </a:lnTo>
                  <a:lnTo>
                    <a:pt x="4" y="28"/>
                  </a:lnTo>
                  <a:lnTo>
                    <a:pt x="0" y="36"/>
                  </a:lnTo>
                  <a:lnTo>
                    <a:pt x="0" y="50"/>
                  </a:lnTo>
                  <a:lnTo>
                    <a:pt x="2" y="50"/>
                  </a:lnTo>
                  <a:lnTo>
                    <a:pt x="4" y="46"/>
                  </a:lnTo>
                  <a:lnTo>
                    <a:pt x="6" y="50"/>
                  </a:lnTo>
                  <a:lnTo>
                    <a:pt x="14" y="48"/>
                  </a:lnTo>
                  <a:lnTo>
                    <a:pt x="18" y="48"/>
                  </a:lnTo>
                  <a:lnTo>
                    <a:pt x="14" y="50"/>
                  </a:lnTo>
                  <a:lnTo>
                    <a:pt x="4" y="58"/>
                  </a:lnTo>
                  <a:close/>
                </a:path>
              </a:pathLst>
            </a:custGeom>
            <a:solidFill>
              <a:srgbClr val="B2B2B2"/>
            </a:solidFill>
            <a:ln w="9525">
              <a:solidFill>
                <a:schemeClr val="bg1"/>
              </a:solidFill>
              <a:round/>
              <a:headEnd/>
              <a:tailEnd/>
            </a:ln>
          </p:spPr>
          <p:txBody>
            <a:bodyPr/>
            <a:lstStyle/>
            <a:p>
              <a:endParaRPr lang="de-DE"/>
            </a:p>
          </p:txBody>
        </p:sp>
        <p:sp>
          <p:nvSpPr>
            <p:cNvPr id="38" name="Freeform 40"/>
            <p:cNvSpPr>
              <a:spLocks noEditPoints="1"/>
            </p:cNvSpPr>
            <p:nvPr/>
          </p:nvSpPr>
          <p:spPr bwMode="gray">
            <a:xfrm>
              <a:off x="4803775" y="4818063"/>
              <a:ext cx="765175" cy="833437"/>
            </a:xfrm>
            <a:custGeom>
              <a:avLst/>
              <a:gdLst>
                <a:gd name="T0" fmla="*/ 275 w 462"/>
                <a:gd name="T1" fmla="*/ 1081 h 536"/>
                <a:gd name="T2" fmla="*/ 255 w 462"/>
                <a:gd name="T3" fmla="*/ 900 h 536"/>
                <a:gd name="T4" fmla="*/ 362 w 462"/>
                <a:gd name="T5" fmla="*/ 867 h 536"/>
                <a:gd name="T6" fmla="*/ 475 w 462"/>
                <a:gd name="T7" fmla="*/ 947 h 536"/>
                <a:gd name="T8" fmla="*/ 413 w 462"/>
                <a:gd name="T9" fmla="*/ 1092 h 536"/>
                <a:gd name="T10" fmla="*/ 344 w 462"/>
                <a:gd name="T11" fmla="*/ 1128 h 536"/>
                <a:gd name="T12" fmla="*/ 1012 w 462"/>
                <a:gd name="T13" fmla="*/ 206 h 536"/>
                <a:gd name="T14" fmla="*/ 881 w 462"/>
                <a:gd name="T15" fmla="*/ 239 h 536"/>
                <a:gd name="T16" fmla="*/ 858 w 462"/>
                <a:gd name="T17" fmla="*/ 281 h 536"/>
                <a:gd name="T18" fmla="*/ 852 w 462"/>
                <a:gd name="T19" fmla="*/ 355 h 536"/>
                <a:gd name="T20" fmla="*/ 1066 w 462"/>
                <a:gd name="T21" fmla="*/ 534 h 536"/>
                <a:gd name="T22" fmla="*/ 1180 w 462"/>
                <a:gd name="T23" fmla="*/ 691 h 536"/>
                <a:gd name="T24" fmla="*/ 1404 w 462"/>
                <a:gd name="T25" fmla="*/ 739 h 536"/>
                <a:gd name="T26" fmla="*/ 1404 w 462"/>
                <a:gd name="T27" fmla="*/ 803 h 536"/>
                <a:gd name="T28" fmla="*/ 1700 w 462"/>
                <a:gd name="T29" fmla="*/ 923 h 536"/>
                <a:gd name="T30" fmla="*/ 1716 w 462"/>
                <a:gd name="T31" fmla="*/ 1008 h 536"/>
                <a:gd name="T32" fmla="*/ 1609 w 462"/>
                <a:gd name="T33" fmla="*/ 954 h 536"/>
                <a:gd name="T34" fmla="*/ 1526 w 462"/>
                <a:gd name="T35" fmla="*/ 945 h 536"/>
                <a:gd name="T36" fmla="*/ 1481 w 462"/>
                <a:gd name="T37" fmla="*/ 1034 h 536"/>
                <a:gd name="T38" fmla="*/ 1573 w 462"/>
                <a:gd name="T39" fmla="*/ 1118 h 536"/>
                <a:gd name="T40" fmla="*/ 1488 w 462"/>
                <a:gd name="T41" fmla="*/ 1191 h 536"/>
                <a:gd name="T42" fmla="*/ 1342 w 462"/>
                <a:gd name="T43" fmla="*/ 1251 h 536"/>
                <a:gd name="T44" fmla="*/ 1395 w 462"/>
                <a:gd name="T45" fmla="*/ 1155 h 536"/>
                <a:gd name="T46" fmla="*/ 1395 w 462"/>
                <a:gd name="T47" fmla="*/ 1065 h 536"/>
                <a:gd name="T48" fmla="*/ 1317 w 462"/>
                <a:gd name="T49" fmla="*/ 992 h 536"/>
                <a:gd name="T50" fmla="*/ 1220 w 462"/>
                <a:gd name="T51" fmla="*/ 897 h 536"/>
                <a:gd name="T52" fmla="*/ 1145 w 462"/>
                <a:gd name="T53" fmla="*/ 873 h 536"/>
                <a:gd name="T54" fmla="*/ 1036 w 462"/>
                <a:gd name="T55" fmla="*/ 817 h 536"/>
                <a:gd name="T56" fmla="*/ 806 w 462"/>
                <a:gd name="T57" fmla="*/ 722 h 536"/>
                <a:gd name="T58" fmla="*/ 560 w 462"/>
                <a:gd name="T59" fmla="*/ 490 h 536"/>
                <a:gd name="T60" fmla="*/ 352 w 462"/>
                <a:gd name="T61" fmla="*/ 386 h 536"/>
                <a:gd name="T62" fmla="*/ 163 w 462"/>
                <a:gd name="T63" fmla="*/ 464 h 536"/>
                <a:gd name="T64" fmla="*/ 48 w 462"/>
                <a:gd name="T65" fmla="*/ 370 h 536"/>
                <a:gd name="T66" fmla="*/ 0 w 462"/>
                <a:gd name="T67" fmla="*/ 290 h 536"/>
                <a:gd name="T68" fmla="*/ 70 w 462"/>
                <a:gd name="T69" fmla="*/ 230 h 536"/>
                <a:gd name="T70" fmla="*/ 155 w 462"/>
                <a:gd name="T71" fmla="*/ 159 h 536"/>
                <a:gd name="T72" fmla="*/ 275 w 462"/>
                <a:gd name="T73" fmla="*/ 89 h 536"/>
                <a:gd name="T74" fmla="*/ 352 w 462"/>
                <a:gd name="T75" fmla="*/ 179 h 536"/>
                <a:gd name="T76" fmla="*/ 429 w 462"/>
                <a:gd name="T77" fmla="*/ 78 h 536"/>
                <a:gd name="T78" fmla="*/ 499 w 462"/>
                <a:gd name="T79" fmla="*/ 101 h 536"/>
                <a:gd name="T80" fmla="*/ 547 w 462"/>
                <a:gd name="T81" fmla="*/ 63 h 536"/>
                <a:gd name="T82" fmla="*/ 575 w 462"/>
                <a:gd name="T83" fmla="*/ 31 h 536"/>
                <a:gd name="T84" fmla="*/ 716 w 462"/>
                <a:gd name="T85" fmla="*/ 15 h 536"/>
                <a:gd name="T86" fmla="*/ 842 w 462"/>
                <a:gd name="T87" fmla="*/ 31 h 536"/>
                <a:gd name="T88" fmla="*/ 1052 w 462"/>
                <a:gd name="T89" fmla="*/ 101 h 536"/>
                <a:gd name="T90" fmla="*/ 1027 w 462"/>
                <a:gd name="T91" fmla="*/ 159 h 536"/>
                <a:gd name="T92" fmla="*/ 1073 w 462"/>
                <a:gd name="T93" fmla="*/ 221 h 536"/>
                <a:gd name="T94" fmla="*/ 1086 w 462"/>
                <a:gd name="T95" fmla="*/ 1360 h 536"/>
                <a:gd name="T96" fmla="*/ 890 w 462"/>
                <a:gd name="T97" fmla="*/ 1261 h 536"/>
                <a:gd name="T98" fmla="*/ 1052 w 462"/>
                <a:gd name="T99" fmla="*/ 1251 h 536"/>
                <a:gd name="T100" fmla="*/ 1317 w 462"/>
                <a:gd name="T101" fmla="*/ 1229 h 536"/>
                <a:gd name="T102" fmla="*/ 1271 w 462"/>
                <a:gd name="T103" fmla="*/ 1342 h 536"/>
                <a:gd name="T104" fmla="*/ 1241 w 462"/>
                <a:gd name="T105" fmla="*/ 1413 h 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2"/>
                <a:gd name="T160" fmla="*/ 0 h 536"/>
                <a:gd name="T161" fmla="*/ 462 w 462"/>
                <a:gd name="T162" fmla="*/ 536 h 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2" h="536">
                  <a:moveTo>
                    <a:pt x="90" y="428"/>
                  </a:moveTo>
                  <a:lnTo>
                    <a:pt x="84" y="426"/>
                  </a:lnTo>
                  <a:lnTo>
                    <a:pt x="80" y="422"/>
                  </a:lnTo>
                  <a:lnTo>
                    <a:pt x="74" y="416"/>
                  </a:lnTo>
                  <a:lnTo>
                    <a:pt x="72" y="410"/>
                  </a:lnTo>
                  <a:lnTo>
                    <a:pt x="76" y="394"/>
                  </a:lnTo>
                  <a:lnTo>
                    <a:pt x="78" y="378"/>
                  </a:lnTo>
                  <a:lnTo>
                    <a:pt x="78" y="366"/>
                  </a:lnTo>
                  <a:lnTo>
                    <a:pt x="74" y="352"/>
                  </a:lnTo>
                  <a:lnTo>
                    <a:pt x="66" y="342"/>
                  </a:lnTo>
                  <a:lnTo>
                    <a:pt x="64" y="336"/>
                  </a:lnTo>
                  <a:lnTo>
                    <a:pt x="68" y="332"/>
                  </a:lnTo>
                  <a:lnTo>
                    <a:pt x="74" y="332"/>
                  </a:lnTo>
                  <a:lnTo>
                    <a:pt x="88" y="332"/>
                  </a:lnTo>
                  <a:lnTo>
                    <a:pt x="94" y="328"/>
                  </a:lnTo>
                  <a:lnTo>
                    <a:pt x="108" y="316"/>
                  </a:lnTo>
                  <a:lnTo>
                    <a:pt x="120" y="330"/>
                  </a:lnTo>
                  <a:lnTo>
                    <a:pt x="128" y="348"/>
                  </a:lnTo>
                  <a:lnTo>
                    <a:pt x="128" y="354"/>
                  </a:lnTo>
                  <a:lnTo>
                    <a:pt x="124" y="360"/>
                  </a:lnTo>
                  <a:lnTo>
                    <a:pt x="120" y="372"/>
                  </a:lnTo>
                  <a:lnTo>
                    <a:pt x="124" y="392"/>
                  </a:lnTo>
                  <a:lnTo>
                    <a:pt x="122" y="404"/>
                  </a:lnTo>
                  <a:lnTo>
                    <a:pt x="116" y="418"/>
                  </a:lnTo>
                  <a:lnTo>
                    <a:pt x="108" y="414"/>
                  </a:lnTo>
                  <a:lnTo>
                    <a:pt x="100" y="416"/>
                  </a:lnTo>
                  <a:lnTo>
                    <a:pt x="96" y="416"/>
                  </a:lnTo>
                  <a:lnTo>
                    <a:pt x="94" y="424"/>
                  </a:lnTo>
                  <a:lnTo>
                    <a:pt x="90" y="428"/>
                  </a:lnTo>
                  <a:close/>
                  <a:moveTo>
                    <a:pt x="280" y="84"/>
                  </a:moveTo>
                  <a:lnTo>
                    <a:pt x="276" y="76"/>
                  </a:lnTo>
                  <a:lnTo>
                    <a:pt x="272" y="76"/>
                  </a:lnTo>
                  <a:lnTo>
                    <a:pt x="266" y="80"/>
                  </a:lnTo>
                  <a:lnTo>
                    <a:pt x="264" y="78"/>
                  </a:lnTo>
                  <a:lnTo>
                    <a:pt x="256" y="76"/>
                  </a:lnTo>
                  <a:lnTo>
                    <a:pt x="254" y="84"/>
                  </a:lnTo>
                  <a:lnTo>
                    <a:pt x="246" y="84"/>
                  </a:lnTo>
                  <a:lnTo>
                    <a:pt x="228" y="94"/>
                  </a:lnTo>
                  <a:lnTo>
                    <a:pt x="230" y="90"/>
                  </a:lnTo>
                  <a:lnTo>
                    <a:pt x="222" y="94"/>
                  </a:lnTo>
                  <a:lnTo>
                    <a:pt x="222" y="100"/>
                  </a:lnTo>
                  <a:lnTo>
                    <a:pt x="218" y="100"/>
                  </a:lnTo>
                  <a:lnTo>
                    <a:pt x="218" y="104"/>
                  </a:lnTo>
                  <a:lnTo>
                    <a:pt x="224" y="106"/>
                  </a:lnTo>
                  <a:lnTo>
                    <a:pt x="224" y="114"/>
                  </a:lnTo>
                  <a:lnTo>
                    <a:pt x="228" y="116"/>
                  </a:lnTo>
                  <a:lnTo>
                    <a:pt x="232" y="122"/>
                  </a:lnTo>
                  <a:lnTo>
                    <a:pt x="230" y="126"/>
                  </a:lnTo>
                  <a:lnTo>
                    <a:pt x="222" y="134"/>
                  </a:lnTo>
                  <a:lnTo>
                    <a:pt x="222" y="140"/>
                  </a:lnTo>
                  <a:lnTo>
                    <a:pt x="226" y="152"/>
                  </a:lnTo>
                  <a:lnTo>
                    <a:pt x="238" y="172"/>
                  </a:lnTo>
                  <a:lnTo>
                    <a:pt x="274" y="194"/>
                  </a:lnTo>
                  <a:lnTo>
                    <a:pt x="278" y="202"/>
                  </a:lnTo>
                  <a:lnTo>
                    <a:pt x="280" y="216"/>
                  </a:lnTo>
                  <a:lnTo>
                    <a:pt x="286" y="228"/>
                  </a:lnTo>
                  <a:lnTo>
                    <a:pt x="292" y="242"/>
                  </a:lnTo>
                  <a:lnTo>
                    <a:pt x="304" y="256"/>
                  </a:lnTo>
                  <a:lnTo>
                    <a:pt x="308" y="262"/>
                  </a:lnTo>
                  <a:lnTo>
                    <a:pt x="316" y="266"/>
                  </a:lnTo>
                  <a:lnTo>
                    <a:pt x="316" y="272"/>
                  </a:lnTo>
                  <a:lnTo>
                    <a:pt x="324" y="276"/>
                  </a:lnTo>
                  <a:lnTo>
                    <a:pt x="344" y="282"/>
                  </a:lnTo>
                  <a:lnTo>
                    <a:pt x="366" y="280"/>
                  </a:lnTo>
                  <a:lnTo>
                    <a:pt x="372" y="282"/>
                  </a:lnTo>
                  <a:lnTo>
                    <a:pt x="372" y="288"/>
                  </a:lnTo>
                  <a:lnTo>
                    <a:pt x="364" y="294"/>
                  </a:lnTo>
                  <a:lnTo>
                    <a:pt x="360" y="300"/>
                  </a:lnTo>
                  <a:lnTo>
                    <a:pt x="366" y="304"/>
                  </a:lnTo>
                  <a:lnTo>
                    <a:pt x="382" y="312"/>
                  </a:lnTo>
                  <a:lnTo>
                    <a:pt x="402" y="320"/>
                  </a:lnTo>
                  <a:lnTo>
                    <a:pt x="416" y="330"/>
                  </a:lnTo>
                  <a:lnTo>
                    <a:pt x="444" y="346"/>
                  </a:lnTo>
                  <a:lnTo>
                    <a:pt x="444" y="350"/>
                  </a:lnTo>
                  <a:lnTo>
                    <a:pt x="456" y="360"/>
                  </a:lnTo>
                  <a:lnTo>
                    <a:pt x="462" y="372"/>
                  </a:lnTo>
                  <a:lnTo>
                    <a:pt x="458" y="380"/>
                  </a:lnTo>
                  <a:lnTo>
                    <a:pt x="456" y="388"/>
                  </a:lnTo>
                  <a:lnTo>
                    <a:pt x="448" y="382"/>
                  </a:lnTo>
                  <a:lnTo>
                    <a:pt x="444" y="378"/>
                  </a:lnTo>
                  <a:lnTo>
                    <a:pt x="442" y="368"/>
                  </a:lnTo>
                  <a:lnTo>
                    <a:pt x="436" y="364"/>
                  </a:lnTo>
                  <a:lnTo>
                    <a:pt x="428" y="362"/>
                  </a:lnTo>
                  <a:lnTo>
                    <a:pt x="420" y="362"/>
                  </a:lnTo>
                  <a:lnTo>
                    <a:pt x="412" y="356"/>
                  </a:lnTo>
                  <a:lnTo>
                    <a:pt x="414" y="352"/>
                  </a:lnTo>
                  <a:lnTo>
                    <a:pt x="408" y="350"/>
                  </a:lnTo>
                  <a:lnTo>
                    <a:pt x="402" y="352"/>
                  </a:lnTo>
                  <a:lnTo>
                    <a:pt x="398" y="358"/>
                  </a:lnTo>
                  <a:lnTo>
                    <a:pt x="394" y="366"/>
                  </a:lnTo>
                  <a:lnTo>
                    <a:pt x="388" y="372"/>
                  </a:lnTo>
                  <a:lnTo>
                    <a:pt x="390" y="378"/>
                  </a:lnTo>
                  <a:lnTo>
                    <a:pt x="386" y="384"/>
                  </a:lnTo>
                  <a:lnTo>
                    <a:pt x="386" y="392"/>
                  </a:lnTo>
                  <a:lnTo>
                    <a:pt x="398" y="398"/>
                  </a:lnTo>
                  <a:lnTo>
                    <a:pt x="410" y="404"/>
                  </a:lnTo>
                  <a:lnTo>
                    <a:pt x="408" y="412"/>
                  </a:lnTo>
                  <a:lnTo>
                    <a:pt x="408" y="422"/>
                  </a:lnTo>
                  <a:lnTo>
                    <a:pt x="410" y="424"/>
                  </a:lnTo>
                  <a:lnTo>
                    <a:pt x="408" y="430"/>
                  </a:lnTo>
                  <a:lnTo>
                    <a:pt x="396" y="430"/>
                  </a:lnTo>
                  <a:lnTo>
                    <a:pt x="388" y="434"/>
                  </a:lnTo>
                  <a:lnTo>
                    <a:pt x="386" y="440"/>
                  </a:lnTo>
                  <a:lnTo>
                    <a:pt x="388" y="452"/>
                  </a:lnTo>
                  <a:lnTo>
                    <a:pt x="378" y="460"/>
                  </a:lnTo>
                  <a:lnTo>
                    <a:pt x="368" y="478"/>
                  </a:lnTo>
                  <a:lnTo>
                    <a:pt x="358" y="480"/>
                  </a:lnTo>
                  <a:lnTo>
                    <a:pt x="354" y="478"/>
                  </a:lnTo>
                  <a:lnTo>
                    <a:pt x="350" y="474"/>
                  </a:lnTo>
                  <a:lnTo>
                    <a:pt x="350" y="464"/>
                  </a:lnTo>
                  <a:lnTo>
                    <a:pt x="358" y="460"/>
                  </a:lnTo>
                  <a:lnTo>
                    <a:pt x="362" y="448"/>
                  </a:lnTo>
                  <a:lnTo>
                    <a:pt x="358" y="444"/>
                  </a:lnTo>
                  <a:lnTo>
                    <a:pt x="364" y="438"/>
                  </a:lnTo>
                  <a:lnTo>
                    <a:pt x="372" y="440"/>
                  </a:lnTo>
                  <a:lnTo>
                    <a:pt x="374" y="436"/>
                  </a:lnTo>
                  <a:lnTo>
                    <a:pt x="372" y="428"/>
                  </a:lnTo>
                  <a:lnTo>
                    <a:pt x="368" y="426"/>
                  </a:lnTo>
                  <a:lnTo>
                    <a:pt x="364" y="404"/>
                  </a:lnTo>
                  <a:lnTo>
                    <a:pt x="358" y="392"/>
                  </a:lnTo>
                  <a:lnTo>
                    <a:pt x="356" y="380"/>
                  </a:lnTo>
                  <a:lnTo>
                    <a:pt x="352" y="372"/>
                  </a:lnTo>
                  <a:lnTo>
                    <a:pt x="348" y="372"/>
                  </a:lnTo>
                  <a:lnTo>
                    <a:pt x="344" y="376"/>
                  </a:lnTo>
                  <a:lnTo>
                    <a:pt x="328" y="366"/>
                  </a:lnTo>
                  <a:lnTo>
                    <a:pt x="324" y="364"/>
                  </a:lnTo>
                  <a:lnTo>
                    <a:pt x="326" y="358"/>
                  </a:lnTo>
                  <a:lnTo>
                    <a:pt x="324" y="348"/>
                  </a:lnTo>
                  <a:lnTo>
                    <a:pt x="318" y="340"/>
                  </a:lnTo>
                  <a:lnTo>
                    <a:pt x="302" y="346"/>
                  </a:lnTo>
                  <a:lnTo>
                    <a:pt x="302" y="344"/>
                  </a:lnTo>
                  <a:lnTo>
                    <a:pt x="308" y="340"/>
                  </a:lnTo>
                  <a:lnTo>
                    <a:pt x="302" y="332"/>
                  </a:lnTo>
                  <a:lnTo>
                    <a:pt x="298" y="332"/>
                  </a:lnTo>
                  <a:lnTo>
                    <a:pt x="290" y="338"/>
                  </a:lnTo>
                  <a:lnTo>
                    <a:pt x="286" y="326"/>
                  </a:lnTo>
                  <a:lnTo>
                    <a:pt x="284" y="320"/>
                  </a:lnTo>
                  <a:lnTo>
                    <a:pt x="280" y="316"/>
                  </a:lnTo>
                  <a:lnTo>
                    <a:pt x="270" y="310"/>
                  </a:lnTo>
                  <a:lnTo>
                    <a:pt x="260" y="310"/>
                  </a:lnTo>
                  <a:lnTo>
                    <a:pt x="250" y="306"/>
                  </a:lnTo>
                  <a:lnTo>
                    <a:pt x="236" y="298"/>
                  </a:lnTo>
                  <a:lnTo>
                    <a:pt x="226" y="288"/>
                  </a:lnTo>
                  <a:lnTo>
                    <a:pt x="210" y="274"/>
                  </a:lnTo>
                  <a:lnTo>
                    <a:pt x="192" y="254"/>
                  </a:lnTo>
                  <a:lnTo>
                    <a:pt x="178" y="246"/>
                  </a:lnTo>
                  <a:lnTo>
                    <a:pt x="164" y="230"/>
                  </a:lnTo>
                  <a:lnTo>
                    <a:pt x="154" y="210"/>
                  </a:lnTo>
                  <a:lnTo>
                    <a:pt x="146" y="186"/>
                  </a:lnTo>
                  <a:lnTo>
                    <a:pt x="140" y="174"/>
                  </a:lnTo>
                  <a:lnTo>
                    <a:pt x="132" y="164"/>
                  </a:lnTo>
                  <a:lnTo>
                    <a:pt x="124" y="158"/>
                  </a:lnTo>
                  <a:lnTo>
                    <a:pt x="102" y="150"/>
                  </a:lnTo>
                  <a:lnTo>
                    <a:pt x="92" y="146"/>
                  </a:lnTo>
                  <a:lnTo>
                    <a:pt x="84" y="146"/>
                  </a:lnTo>
                  <a:lnTo>
                    <a:pt x="66" y="162"/>
                  </a:lnTo>
                  <a:lnTo>
                    <a:pt x="58" y="172"/>
                  </a:lnTo>
                  <a:lnTo>
                    <a:pt x="46" y="174"/>
                  </a:lnTo>
                  <a:lnTo>
                    <a:pt x="42" y="176"/>
                  </a:lnTo>
                  <a:lnTo>
                    <a:pt x="44" y="164"/>
                  </a:lnTo>
                  <a:lnTo>
                    <a:pt x="42" y="158"/>
                  </a:lnTo>
                  <a:lnTo>
                    <a:pt x="28" y="160"/>
                  </a:lnTo>
                  <a:lnTo>
                    <a:pt x="14" y="150"/>
                  </a:lnTo>
                  <a:lnTo>
                    <a:pt x="12" y="140"/>
                  </a:lnTo>
                  <a:lnTo>
                    <a:pt x="18" y="130"/>
                  </a:lnTo>
                  <a:lnTo>
                    <a:pt x="20" y="130"/>
                  </a:lnTo>
                  <a:lnTo>
                    <a:pt x="18" y="122"/>
                  </a:lnTo>
                  <a:lnTo>
                    <a:pt x="8" y="118"/>
                  </a:lnTo>
                  <a:lnTo>
                    <a:pt x="0" y="110"/>
                  </a:lnTo>
                  <a:lnTo>
                    <a:pt x="8" y="104"/>
                  </a:lnTo>
                  <a:lnTo>
                    <a:pt x="12" y="108"/>
                  </a:lnTo>
                  <a:lnTo>
                    <a:pt x="20" y="98"/>
                  </a:lnTo>
                  <a:lnTo>
                    <a:pt x="24" y="92"/>
                  </a:lnTo>
                  <a:lnTo>
                    <a:pt x="18" y="88"/>
                  </a:lnTo>
                  <a:lnTo>
                    <a:pt x="16" y="80"/>
                  </a:lnTo>
                  <a:lnTo>
                    <a:pt x="8" y="72"/>
                  </a:lnTo>
                  <a:lnTo>
                    <a:pt x="18" y="64"/>
                  </a:lnTo>
                  <a:lnTo>
                    <a:pt x="28" y="66"/>
                  </a:lnTo>
                  <a:lnTo>
                    <a:pt x="40" y="60"/>
                  </a:lnTo>
                  <a:lnTo>
                    <a:pt x="50" y="64"/>
                  </a:lnTo>
                  <a:lnTo>
                    <a:pt x="56" y="60"/>
                  </a:lnTo>
                  <a:lnTo>
                    <a:pt x="60" y="50"/>
                  </a:lnTo>
                  <a:lnTo>
                    <a:pt x="60" y="44"/>
                  </a:lnTo>
                  <a:lnTo>
                    <a:pt x="72" y="34"/>
                  </a:lnTo>
                  <a:lnTo>
                    <a:pt x="72" y="44"/>
                  </a:lnTo>
                  <a:lnTo>
                    <a:pt x="82" y="54"/>
                  </a:lnTo>
                  <a:lnTo>
                    <a:pt x="88" y="56"/>
                  </a:lnTo>
                  <a:lnTo>
                    <a:pt x="86" y="60"/>
                  </a:lnTo>
                  <a:lnTo>
                    <a:pt x="92" y="68"/>
                  </a:lnTo>
                  <a:lnTo>
                    <a:pt x="98" y="64"/>
                  </a:lnTo>
                  <a:lnTo>
                    <a:pt x="98" y="52"/>
                  </a:lnTo>
                  <a:lnTo>
                    <a:pt x="104" y="42"/>
                  </a:lnTo>
                  <a:lnTo>
                    <a:pt x="104" y="32"/>
                  </a:lnTo>
                  <a:lnTo>
                    <a:pt x="112" y="30"/>
                  </a:lnTo>
                  <a:lnTo>
                    <a:pt x="114" y="40"/>
                  </a:lnTo>
                  <a:lnTo>
                    <a:pt x="118" y="44"/>
                  </a:lnTo>
                  <a:lnTo>
                    <a:pt x="122" y="42"/>
                  </a:lnTo>
                  <a:lnTo>
                    <a:pt x="122" y="40"/>
                  </a:lnTo>
                  <a:lnTo>
                    <a:pt x="130" y="38"/>
                  </a:lnTo>
                  <a:lnTo>
                    <a:pt x="134" y="46"/>
                  </a:lnTo>
                  <a:lnTo>
                    <a:pt x="138" y="36"/>
                  </a:lnTo>
                  <a:lnTo>
                    <a:pt x="134" y="32"/>
                  </a:lnTo>
                  <a:lnTo>
                    <a:pt x="136" y="26"/>
                  </a:lnTo>
                  <a:lnTo>
                    <a:pt x="142" y="24"/>
                  </a:lnTo>
                  <a:lnTo>
                    <a:pt x="144" y="28"/>
                  </a:lnTo>
                  <a:lnTo>
                    <a:pt x="150" y="30"/>
                  </a:lnTo>
                  <a:lnTo>
                    <a:pt x="150" y="24"/>
                  </a:lnTo>
                  <a:lnTo>
                    <a:pt x="148" y="18"/>
                  </a:lnTo>
                  <a:lnTo>
                    <a:pt x="150" y="12"/>
                  </a:lnTo>
                  <a:lnTo>
                    <a:pt x="162" y="16"/>
                  </a:lnTo>
                  <a:lnTo>
                    <a:pt x="172" y="16"/>
                  </a:lnTo>
                  <a:lnTo>
                    <a:pt x="178" y="6"/>
                  </a:lnTo>
                  <a:lnTo>
                    <a:pt x="184" y="4"/>
                  </a:lnTo>
                  <a:lnTo>
                    <a:pt x="186" y="6"/>
                  </a:lnTo>
                  <a:lnTo>
                    <a:pt x="194" y="2"/>
                  </a:lnTo>
                  <a:lnTo>
                    <a:pt x="200" y="6"/>
                  </a:lnTo>
                  <a:lnTo>
                    <a:pt x="214" y="0"/>
                  </a:lnTo>
                  <a:lnTo>
                    <a:pt x="214" y="8"/>
                  </a:lnTo>
                  <a:lnTo>
                    <a:pt x="220" y="12"/>
                  </a:lnTo>
                  <a:lnTo>
                    <a:pt x="226" y="22"/>
                  </a:lnTo>
                  <a:lnTo>
                    <a:pt x="248" y="28"/>
                  </a:lnTo>
                  <a:lnTo>
                    <a:pt x="264" y="30"/>
                  </a:lnTo>
                  <a:lnTo>
                    <a:pt x="272" y="32"/>
                  </a:lnTo>
                  <a:lnTo>
                    <a:pt x="274" y="38"/>
                  </a:lnTo>
                  <a:lnTo>
                    <a:pt x="264" y="44"/>
                  </a:lnTo>
                  <a:lnTo>
                    <a:pt x="266" y="48"/>
                  </a:lnTo>
                  <a:lnTo>
                    <a:pt x="270" y="48"/>
                  </a:lnTo>
                  <a:lnTo>
                    <a:pt x="274" y="54"/>
                  </a:lnTo>
                  <a:lnTo>
                    <a:pt x="268" y="60"/>
                  </a:lnTo>
                  <a:lnTo>
                    <a:pt x="274" y="62"/>
                  </a:lnTo>
                  <a:lnTo>
                    <a:pt x="270" y="72"/>
                  </a:lnTo>
                  <a:lnTo>
                    <a:pt x="276" y="74"/>
                  </a:lnTo>
                  <a:lnTo>
                    <a:pt x="282" y="78"/>
                  </a:lnTo>
                  <a:lnTo>
                    <a:pt x="280" y="84"/>
                  </a:lnTo>
                  <a:close/>
                  <a:moveTo>
                    <a:pt x="324" y="536"/>
                  </a:moveTo>
                  <a:lnTo>
                    <a:pt x="312" y="534"/>
                  </a:lnTo>
                  <a:lnTo>
                    <a:pt x="298" y="520"/>
                  </a:lnTo>
                  <a:lnTo>
                    <a:pt x="284" y="516"/>
                  </a:lnTo>
                  <a:lnTo>
                    <a:pt x="250" y="498"/>
                  </a:lnTo>
                  <a:lnTo>
                    <a:pt x="236" y="496"/>
                  </a:lnTo>
                  <a:lnTo>
                    <a:pt x="232" y="492"/>
                  </a:lnTo>
                  <a:lnTo>
                    <a:pt x="230" y="486"/>
                  </a:lnTo>
                  <a:lnTo>
                    <a:pt x="232" y="478"/>
                  </a:lnTo>
                  <a:lnTo>
                    <a:pt x="238" y="472"/>
                  </a:lnTo>
                  <a:lnTo>
                    <a:pt x="242" y="468"/>
                  </a:lnTo>
                  <a:lnTo>
                    <a:pt x="252" y="472"/>
                  </a:lnTo>
                  <a:lnTo>
                    <a:pt x="262" y="464"/>
                  </a:lnTo>
                  <a:lnTo>
                    <a:pt x="274" y="474"/>
                  </a:lnTo>
                  <a:lnTo>
                    <a:pt x="282" y="476"/>
                  </a:lnTo>
                  <a:lnTo>
                    <a:pt x="294" y="476"/>
                  </a:lnTo>
                  <a:lnTo>
                    <a:pt x="318" y="472"/>
                  </a:lnTo>
                  <a:lnTo>
                    <a:pt x="342" y="464"/>
                  </a:lnTo>
                  <a:lnTo>
                    <a:pt x="344" y="466"/>
                  </a:lnTo>
                  <a:lnTo>
                    <a:pt x="346" y="470"/>
                  </a:lnTo>
                  <a:lnTo>
                    <a:pt x="344" y="472"/>
                  </a:lnTo>
                  <a:lnTo>
                    <a:pt x="334" y="490"/>
                  </a:lnTo>
                  <a:lnTo>
                    <a:pt x="332" y="500"/>
                  </a:lnTo>
                  <a:lnTo>
                    <a:pt x="332" y="510"/>
                  </a:lnTo>
                  <a:lnTo>
                    <a:pt x="338" y="520"/>
                  </a:lnTo>
                  <a:lnTo>
                    <a:pt x="336" y="524"/>
                  </a:lnTo>
                  <a:lnTo>
                    <a:pt x="328" y="536"/>
                  </a:lnTo>
                  <a:lnTo>
                    <a:pt x="324" y="536"/>
                  </a:lnTo>
                  <a:close/>
                </a:path>
              </a:pathLst>
            </a:custGeom>
            <a:solidFill>
              <a:srgbClr val="B2B2B2"/>
            </a:solidFill>
            <a:ln w="9525">
              <a:solidFill>
                <a:schemeClr val="bg1"/>
              </a:solidFill>
              <a:round/>
              <a:headEnd/>
              <a:tailEnd/>
            </a:ln>
          </p:spPr>
          <p:txBody>
            <a:bodyPr/>
            <a:lstStyle/>
            <a:p>
              <a:endParaRPr lang="de-DE"/>
            </a:p>
          </p:txBody>
        </p:sp>
        <p:sp>
          <p:nvSpPr>
            <p:cNvPr id="39" name="Freeform 41"/>
            <p:cNvSpPr>
              <a:spLocks/>
            </p:cNvSpPr>
            <p:nvPr/>
          </p:nvSpPr>
          <p:spPr bwMode="gray">
            <a:xfrm>
              <a:off x="5699125" y="5216525"/>
              <a:ext cx="150812" cy="131762"/>
            </a:xfrm>
            <a:custGeom>
              <a:avLst/>
              <a:gdLst>
                <a:gd name="T0" fmla="*/ 327 w 92"/>
                <a:gd name="T1" fmla="*/ 154 h 84"/>
                <a:gd name="T2" fmla="*/ 296 w 92"/>
                <a:gd name="T3" fmla="*/ 165 h 84"/>
                <a:gd name="T4" fmla="*/ 269 w 92"/>
                <a:gd name="T5" fmla="*/ 177 h 84"/>
                <a:gd name="T6" fmla="*/ 224 w 92"/>
                <a:gd name="T7" fmla="*/ 177 h 84"/>
                <a:gd name="T8" fmla="*/ 204 w 92"/>
                <a:gd name="T9" fmla="*/ 171 h 84"/>
                <a:gd name="T10" fmla="*/ 181 w 92"/>
                <a:gd name="T11" fmla="*/ 182 h 84"/>
                <a:gd name="T12" fmla="*/ 150 w 92"/>
                <a:gd name="T13" fmla="*/ 209 h 84"/>
                <a:gd name="T14" fmla="*/ 118 w 92"/>
                <a:gd name="T15" fmla="*/ 219 h 84"/>
                <a:gd name="T16" fmla="*/ 63 w 92"/>
                <a:gd name="T17" fmla="*/ 226 h 84"/>
                <a:gd name="T18" fmla="*/ 21 w 92"/>
                <a:gd name="T19" fmla="*/ 189 h 84"/>
                <a:gd name="T20" fmla="*/ 2 w 92"/>
                <a:gd name="T21" fmla="*/ 145 h 84"/>
                <a:gd name="T22" fmla="*/ 0 w 92"/>
                <a:gd name="T23" fmla="*/ 107 h 84"/>
                <a:gd name="T24" fmla="*/ 2 w 92"/>
                <a:gd name="T25" fmla="*/ 79 h 84"/>
                <a:gd name="T26" fmla="*/ 2 w 92"/>
                <a:gd name="T27" fmla="*/ 64 h 84"/>
                <a:gd name="T28" fmla="*/ 14 w 92"/>
                <a:gd name="T29" fmla="*/ 72 h 84"/>
                <a:gd name="T30" fmla="*/ 21 w 92"/>
                <a:gd name="T31" fmla="*/ 72 h 84"/>
                <a:gd name="T32" fmla="*/ 30 w 92"/>
                <a:gd name="T33" fmla="*/ 64 h 84"/>
                <a:gd name="T34" fmla="*/ 30 w 92"/>
                <a:gd name="T35" fmla="*/ 61 h 84"/>
                <a:gd name="T36" fmla="*/ 30 w 92"/>
                <a:gd name="T37" fmla="*/ 47 h 84"/>
                <a:gd name="T38" fmla="*/ 37 w 92"/>
                <a:gd name="T39" fmla="*/ 37 h 84"/>
                <a:gd name="T40" fmla="*/ 37 w 92"/>
                <a:gd name="T41" fmla="*/ 37 h 84"/>
                <a:gd name="T42" fmla="*/ 50 w 92"/>
                <a:gd name="T43" fmla="*/ 31 h 84"/>
                <a:gd name="T44" fmla="*/ 63 w 92"/>
                <a:gd name="T45" fmla="*/ 26 h 84"/>
                <a:gd name="T46" fmla="*/ 72 w 92"/>
                <a:gd name="T47" fmla="*/ 26 h 84"/>
                <a:gd name="T48" fmla="*/ 78 w 92"/>
                <a:gd name="T49" fmla="*/ 21 h 84"/>
                <a:gd name="T50" fmla="*/ 88 w 92"/>
                <a:gd name="T51" fmla="*/ 26 h 84"/>
                <a:gd name="T52" fmla="*/ 95 w 92"/>
                <a:gd name="T53" fmla="*/ 31 h 84"/>
                <a:gd name="T54" fmla="*/ 102 w 92"/>
                <a:gd name="T55" fmla="*/ 37 h 84"/>
                <a:gd name="T56" fmla="*/ 109 w 92"/>
                <a:gd name="T57" fmla="*/ 37 h 84"/>
                <a:gd name="T58" fmla="*/ 109 w 92"/>
                <a:gd name="T59" fmla="*/ 31 h 84"/>
                <a:gd name="T60" fmla="*/ 109 w 92"/>
                <a:gd name="T61" fmla="*/ 26 h 84"/>
                <a:gd name="T62" fmla="*/ 118 w 92"/>
                <a:gd name="T63" fmla="*/ 26 h 84"/>
                <a:gd name="T64" fmla="*/ 121 w 92"/>
                <a:gd name="T65" fmla="*/ 15 h 84"/>
                <a:gd name="T66" fmla="*/ 133 w 92"/>
                <a:gd name="T67" fmla="*/ 11 h 84"/>
                <a:gd name="T68" fmla="*/ 146 w 92"/>
                <a:gd name="T69" fmla="*/ 15 h 84"/>
                <a:gd name="T70" fmla="*/ 146 w 92"/>
                <a:gd name="T71" fmla="*/ 15 h 84"/>
                <a:gd name="T72" fmla="*/ 160 w 92"/>
                <a:gd name="T73" fmla="*/ 15 h 84"/>
                <a:gd name="T74" fmla="*/ 167 w 92"/>
                <a:gd name="T75" fmla="*/ 15 h 84"/>
                <a:gd name="T76" fmla="*/ 172 w 92"/>
                <a:gd name="T77" fmla="*/ 11 h 84"/>
                <a:gd name="T78" fmla="*/ 181 w 92"/>
                <a:gd name="T79" fmla="*/ 2 h 84"/>
                <a:gd name="T80" fmla="*/ 186 w 92"/>
                <a:gd name="T81" fmla="*/ 2 h 84"/>
                <a:gd name="T82" fmla="*/ 186 w 92"/>
                <a:gd name="T83" fmla="*/ 2 h 84"/>
                <a:gd name="T84" fmla="*/ 197 w 92"/>
                <a:gd name="T85" fmla="*/ 2 h 84"/>
                <a:gd name="T86" fmla="*/ 204 w 92"/>
                <a:gd name="T87" fmla="*/ 2 h 84"/>
                <a:gd name="T88" fmla="*/ 209 w 92"/>
                <a:gd name="T89" fmla="*/ 2 h 84"/>
                <a:gd name="T90" fmla="*/ 209 w 92"/>
                <a:gd name="T91" fmla="*/ 2 h 84"/>
                <a:gd name="T92" fmla="*/ 224 w 92"/>
                <a:gd name="T93" fmla="*/ 2 h 84"/>
                <a:gd name="T94" fmla="*/ 230 w 92"/>
                <a:gd name="T95" fmla="*/ 2 h 84"/>
                <a:gd name="T96" fmla="*/ 239 w 92"/>
                <a:gd name="T97" fmla="*/ 0 h 84"/>
                <a:gd name="T98" fmla="*/ 245 w 92"/>
                <a:gd name="T99" fmla="*/ 0 h 84"/>
                <a:gd name="T100" fmla="*/ 245 w 92"/>
                <a:gd name="T101" fmla="*/ 0 h 84"/>
                <a:gd name="T102" fmla="*/ 245 w 92"/>
                <a:gd name="T103" fmla="*/ 2 h 84"/>
                <a:gd name="T104" fmla="*/ 255 w 92"/>
                <a:gd name="T105" fmla="*/ 21 h 84"/>
                <a:gd name="T106" fmla="*/ 296 w 92"/>
                <a:gd name="T107" fmla="*/ 37 h 84"/>
                <a:gd name="T108" fmla="*/ 317 w 92"/>
                <a:gd name="T109" fmla="*/ 64 h 84"/>
                <a:gd name="T110" fmla="*/ 333 w 92"/>
                <a:gd name="T111" fmla="*/ 91 h 84"/>
                <a:gd name="T112" fmla="*/ 333 w 92"/>
                <a:gd name="T113" fmla="*/ 123 h 84"/>
                <a:gd name="T114" fmla="*/ 327 w 92"/>
                <a:gd name="T115" fmla="*/ 139 h 84"/>
                <a:gd name="T116" fmla="*/ 327 w 92"/>
                <a:gd name="T117" fmla="*/ 154 h 84"/>
                <a:gd name="T118" fmla="*/ 327 w 92"/>
                <a:gd name="T119" fmla="*/ 154 h 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2"/>
                <a:gd name="T181" fmla="*/ 0 h 84"/>
                <a:gd name="T182" fmla="*/ 92 w 92"/>
                <a:gd name="T183" fmla="*/ 84 h 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2" h="84">
                  <a:moveTo>
                    <a:pt x="90" y="58"/>
                  </a:moveTo>
                  <a:lnTo>
                    <a:pt x="82" y="62"/>
                  </a:lnTo>
                  <a:lnTo>
                    <a:pt x="74" y="66"/>
                  </a:lnTo>
                  <a:lnTo>
                    <a:pt x="62" y="66"/>
                  </a:lnTo>
                  <a:lnTo>
                    <a:pt x="56" y="64"/>
                  </a:lnTo>
                  <a:lnTo>
                    <a:pt x="50" y="68"/>
                  </a:lnTo>
                  <a:lnTo>
                    <a:pt x="42" y="78"/>
                  </a:lnTo>
                  <a:lnTo>
                    <a:pt x="32" y="82"/>
                  </a:lnTo>
                  <a:lnTo>
                    <a:pt x="18" y="84"/>
                  </a:lnTo>
                  <a:lnTo>
                    <a:pt x="6" y="70"/>
                  </a:lnTo>
                  <a:lnTo>
                    <a:pt x="2" y="54"/>
                  </a:lnTo>
                  <a:lnTo>
                    <a:pt x="0" y="40"/>
                  </a:lnTo>
                  <a:lnTo>
                    <a:pt x="2" y="30"/>
                  </a:lnTo>
                  <a:lnTo>
                    <a:pt x="2" y="24"/>
                  </a:lnTo>
                  <a:lnTo>
                    <a:pt x="4" y="26"/>
                  </a:lnTo>
                  <a:lnTo>
                    <a:pt x="6" y="26"/>
                  </a:lnTo>
                  <a:lnTo>
                    <a:pt x="8" y="24"/>
                  </a:lnTo>
                  <a:lnTo>
                    <a:pt x="8" y="22"/>
                  </a:lnTo>
                  <a:lnTo>
                    <a:pt x="8" y="18"/>
                  </a:lnTo>
                  <a:lnTo>
                    <a:pt x="10" y="14"/>
                  </a:lnTo>
                  <a:lnTo>
                    <a:pt x="14" y="12"/>
                  </a:lnTo>
                  <a:lnTo>
                    <a:pt x="18" y="10"/>
                  </a:lnTo>
                  <a:lnTo>
                    <a:pt x="20" y="10"/>
                  </a:lnTo>
                  <a:lnTo>
                    <a:pt x="22" y="8"/>
                  </a:lnTo>
                  <a:lnTo>
                    <a:pt x="24" y="10"/>
                  </a:lnTo>
                  <a:lnTo>
                    <a:pt x="26" y="12"/>
                  </a:lnTo>
                  <a:lnTo>
                    <a:pt x="28" y="14"/>
                  </a:lnTo>
                  <a:lnTo>
                    <a:pt x="30" y="14"/>
                  </a:lnTo>
                  <a:lnTo>
                    <a:pt x="30" y="12"/>
                  </a:lnTo>
                  <a:lnTo>
                    <a:pt x="30" y="10"/>
                  </a:lnTo>
                  <a:lnTo>
                    <a:pt x="32" y="10"/>
                  </a:lnTo>
                  <a:lnTo>
                    <a:pt x="34" y="6"/>
                  </a:lnTo>
                  <a:lnTo>
                    <a:pt x="36" y="4"/>
                  </a:lnTo>
                  <a:lnTo>
                    <a:pt x="40" y="6"/>
                  </a:lnTo>
                  <a:lnTo>
                    <a:pt x="44" y="6"/>
                  </a:lnTo>
                  <a:lnTo>
                    <a:pt x="46" y="6"/>
                  </a:lnTo>
                  <a:lnTo>
                    <a:pt x="48" y="4"/>
                  </a:lnTo>
                  <a:lnTo>
                    <a:pt x="50" y="2"/>
                  </a:lnTo>
                  <a:lnTo>
                    <a:pt x="52" y="2"/>
                  </a:lnTo>
                  <a:lnTo>
                    <a:pt x="54" y="2"/>
                  </a:lnTo>
                  <a:lnTo>
                    <a:pt x="56" y="2"/>
                  </a:lnTo>
                  <a:lnTo>
                    <a:pt x="58" y="2"/>
                  </a:lnTo>
                  <a:lnTo>
                    <a:pt x="62" y="2"/>
                  </a:lnTo>
                  <a:lnTo>
                    <a:pt x="64" y="2"/>
                  </a:lnTo>
                  <a:lnTo>
                    <a:pt x="66" y="0"/>
                  </a:lnTo>
                  <a:lnTo>
                    <a:pt x="68" y="0"/>
                  </a:lnTo>
                  <a:lnTo>
                    <a:pt x="68" y="2"/>
                  </a:lnTo>
                  <a:lnTo>
                    <a:pt x="70" y="8"/>
                  </a:lnTo>
                  <a:lnTo>
                    <a:pt x="82" y="14"/>
                  </a:lnTo>
                  <a:lnTo>
                    <a:pt x="88" y="24"/>
                  </a:lnTo>
                  <a:lnTo>
                    <a:pt x="92" y="34"/>
                  </a:lnTo>
                  <a:lnTo>
                    <a:pt x="92" y="46"/>
                  </a:lnTo>
                  <a:lnTo>
                    <a:pt x="90" y="52"/>
                  </a:lnTo>
                  <a:lnTo>
                    <a:pt x="90" y="58"/>
                  </a:lnTo>
                  <a:close/>
                </a:path>
              </a:pathLst>
            </a:custGeom>
            <a:solidFill>
              <a:srgbClr val="B2B2B2"/>
            </a:solidFill>
            <a:ln w="9525">
              <a:solidFill>
                <a:schemeClr val="bg1"/>
              </a:solidFill>
              <a:round/>
              <a:headEnd/>
              <a:tailEnd/>
            </a:ln>
          </p:spPr>
          <p:txBody>
            <a:bodyPr/>
            <a:lstStyle/>
            <a:p>
              <a:endParaRPr lang="de-DE"/>
            </a:p>
          </p:txBody>
        </p:sp>
        <p:sp>
          <p:nvSpPr>
            <p:cNvPr id="40" name="Freeform 42"/>
            <p:cNvSpPr>
              <a:spLocks/>
            </p:cNvSpPr>
            <p:nvPr/>
          </p:nvSpPr>
          <p:spPr bwMode="gray">
            <a:xfrm>
              <a:off x="5807075" y="5060950"/>
              <a:ext cx="398462" cy="250825"/>
            </a:xfrm>
            <a:custGeom>
              <a:avLst/>
              <a:gdLst>
                <a:gd name="T0" fmla="*/ 10 w 240"/>
                <a:gd name="T1" fmla="*/ 244 h 162"/>
                <a:gd name="T2" fmla="*/ 31 w 240"/>
                <a:gd name="T3" fmla="*/ 192 h 162"/>
                <a:gd name="T4" fmla="*/ 100 w 240"/>
                <a:gd name="T5" fmla="*/ 155 h 162"/>
                <a:gd name="T6" fmla="*/ 10 w 240"/>
                <a:gd name="T7" fmla="*/ 76 h 162"/>
                <a:gd name="T8" fmla="*/ 16 w 240"/>
                <a:gd name="T9" fmla="*/ 41 h 162"/>
                <a:gd name="T10" fmla="*/ 61 w 240"/>
                <a:gd name="T11" fmla="*/ 0 h 162"/>
                <a:gd name="T12" fmla="*/ 118 w 240"/>
                <a:gd name="T13" fmla="*/ 15 h 162"/>
                <a:gd name="T14" fmla="*/ 100 w 240"/>
                <a:gd name="T15" fmla="*/ 46 h 162"/>
                <a:gd name="T16" fmla="*/ 169 w 240"/>
                <a:gd name="T17" fmla="*/ 35 h 162"/>
                <a:gd name="T18" fmla="*/ 275 w 240"/>
                <a:gd name="T19" fmla="*/ 63 h 162"/>
                <a:gd name="T20" fmla="*/ 344 w 240"/>
                <a:gd name="T21" fmla="*/ 41 h 162"/>
                <a:gd name="T22" fmla="*/ 460 w 240"/>
                <a:gd name="T23" fmla="*/ 63 h 162"/>
                <a:gd name="T24" fmla="*/ 606 w 240"/>
                <a:gd name="T25" fmla="*/ 15 h 162"/>
                <a:gd name="T26" fmla="*/ 686 w 240"/>
                <a:gd name="T27" fmla="*/ 0 h 162"/>
                <a:gd name="T28" fmla="*/ 749 w 240"/>
                <a:gd name="T29" fmla="*/ 26 h 162"/>
                <a:gd name="T30" fmla="*/ 869 w 240"/>
                <a:gd name="T31" fmla="*/ 63 h 162"/>
                <a:gd name="T32" fmla="*/ 911 w 240"/>
                <a:gd name="T33" fmla="*/ 88 h 162"/>
                <a:gd name="T34" fmla="*/ 888 w 240"/>
                <a:gd name="T35" fmla="*/ 105 h 162"/>
                <a:gd name="T36" fmla="*/ 850 w 240"/>
                <a:gd name="T37" fmla="*/ 115 h 162"/>
                <a:gd name="T38" fmla="*/ 819 w 240"/>
                <a:gd name="T39" fmla="*/ 192 h 162"/>
                <a:gd name="T40" fmla="*/ 789 w 240"/>
                <a:gd name="T41" fmla="*/ 209 h 162"/>
                <a:gd name="T42" fmla="*/ 763 w 240"/>
                <a:gd name="T43" fmla="*/ 246 h 162"/>
                <a:gd name="T44" fmla="*/ 804 w 240"/>
                <a:gd name="T45" fmla="*/ 257 h 162"/>
                <a:gd name="T46" fmla="*/ 826 w 240"/>
                <a:gd name="T47" fmla="*/ 287 h 162"/>
                <a:gd name="T48" fmla="*/ 743 w 240"/>
                <a:gd name="T49" fmla="*/ 302 h 162"/>
                <a:gd name="T50" fmla="*/ 673 w 240"/>
                <a:gd name="T51" fmla="*/ 297 h 162"/>
                <a:gd name="T52" fmla="*/ 595 w 240"/>
                <a:gd name="T53" fmla="*/ 344 h 162"/>
                <a:gd name="T54" fmla="*/ 549 w 240"/>
                <a:gd name="T55" fmla="*/ 352 h 162"/>
                <a:gd name="T56" fmla="*/ 549 w 240"/>
                <a:gd name="T57" fmla="*/ 390 h 162"/>
                <a:gd name="T58" fmla="*/ 451 w 240"/>
                <a:gd name="T59" fmla="*/ 408 h 162"/>
                <a:gd name="T60" fmla="*/ 314 w 240"/>
                <a:gd name="T61" fmla="*/ 366 h 162"/>
                <a:gd name="T62" fmla="*/ 224 w 240"/>
                <a:gd name="T63" fmla="*/ 381 h 162"/>
                <a:gd name="T64" fmla="*/ 94 w 240"/>
                <a:gd name="T65" fmla="*/ 399 h 162"/>
                <a:gd name="T66" fmla="*/ 100 w 240"/>
                <a:gd name="T67" fmla="*/ 366 h 162"/>
                <a:gd name="T68" fmla="*/ 86 w 240"/>
                <a:gd name="T69" fmla="*/ 313 h 162"/>
                <a:gd name="T70" fmla="*/ 16 w 240"/>
                <a:gd name="T71" fmla="*/ 273 h 162"/>
                <a:gd name="T72" fmla="*/ 10 w 240"/>
                <a:gd name="T73" fmla="*/ 253 h 16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0"/>
                <a:gd name="T112" fmla="*/ 0 h 162"/>
                <a:gd name="T113" fmla="*/ 240 w 240"/>
                <a:gd name="T114" fmla="*/ 162 h 16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0" h="162">
                  <a:moveTo>
                    <a:pt x="2" y="100"/>
                  </a:moveTo>
                  <a:lnTo>
                    <a:pt x="2" y="96"/>
                  </a:lnTo>
                  <a:lnTo>
                    <a:pt x="2" y="84"/>
                  </a:lnTo>
                  <a:lnTo>
                    <a:pt x="8" y="76"/>
                  </a:lnTo>
                  <a:lnTo>
                    <a:pt x="20" y="68"/>
                  </a:lnTo>
                  <a:lnTo>
                    <a:pt x="26" y="62"/>
                  </a:lnTo>
                  <a:lnTo>
                    <a:pt x="24" y="56"/>
                  </a:lnTo>
                  <a:lnTo>
                    <a:pt x="2" y="30"/>
                  </a:lnTo>
                  <a:lnTo>
                    <a:pt x="0" y="24"/>
                  </a:lnTo>
                  <a:lnTo>
                    <a:pt x="4" y="16"/>
                  </a:lnTo>
                  <a:lnTo>
                    <a:pt x="10" y="8"/>
                  </a:lnTo>
                  <a:lnTo>
                    <a:pt x="16" y="0"/>
                  </a:lnTo>
                  <a:lnTo>
                    <a:pt x="24" y="4"/>
                  </a:lnTo>
                  <a:lnTo>
                    <a:pt x="30" y="6"/>
                  </a:lnTo>
                  <a:lnTo>
                    <a:pt x="26" y="14"/>
                  </a:lnTo>
                  <a:lnTo>
                    <a:pt x="26" y="18"/>
                  </a:lnTo>
                  <a:lnTo>
                    <a:pt x="30" y="18"/>
                  </a:lnTo>
                  <a:lnTo>
                    <a:pt x="44" y="14"/>
                  </a:lnTo>
                  <a:lnTo>
                    <a:pt x="52" y="14"/>
                  </a:lnTo>
                  <a:lnTo>
                    <a:pt x="72" y="24"/>
                  </a:lnTo>
                  <a:lnTo>
                    <a:pt x="78" y="22"/>
                  </a:lnTo>
                  <a:lnTo>
                    <a:pt x="90" y="16"/>
                  </a:lnTo>
                  <a:lnTo>
                    <a:pt x="96" y="16"/>
                  </a:lnTo>
                  <a:lnTo>
                    <a:pt x="120" y="24"/>
                  </a:lnTo>
                  <a:lnTo>
                    <a:pt x="126" y="24"/>
                  </a:lnTo>
                  <a:lnTo>
                    <a:pt x="158" y="6"/>
                  </a:lnTo>
                  <a:lnTo>
                    <a:pt x="170" y="0"/>
                  </a:lnTo>
                  <a:lnTo>
                    <a:pt x="180" y="0"/>
                  </a:lnTo>
                  <a:lnTo>
                    <a:pt x="190" y="10"/>
                  </a:lnTo>
                  <a:lnTo>
                    <a:pt x="196" y="10"/>
                  </a:lnTo>
                  <a:lnTo>
                    <a:pt x="204" y="16"/>
                  </a:lnTo>
                  <a:lnTo>
                    <a:pt x="228" y="24"/>
                  </a:lnTo>
                  <a:lnTo>
                    <a:pt x="240" y="26"/>
                  </a:lnTo>
                  <a:lnTo>
                    <a:pt x="238" y="34"/>
                  </a:lnTo>
                  <a:lnTo>
                    <a:pt x="238" y="42"/>
                  </a:lnTo>
                  <a:lnTo>
                    <a:pt x="232" y="42"/>
                  </a:lnTo>
                  <a:lnTo>
                    <a:pt x="228" y="42"/>
                  </a:lnTo>
                  <a:lnTo>
                    <a:pt x="222" y="46"/>
                  </a:lnTo>
                  <a:lnTo>
                    <a:pt x="216" y="62"/>
                  </a:lnTo>
                  <a:lnTo>
                    <a:pt x="214" y="76"/>
                  </a:lnTo>
                  <a:lnTo>
                    <a:pt x="214" y="80"/>
                  </a:lnTo>
                  <a:lnTo>
                    <a:pt x="206" y="82"/>
                  </a:lnTo>
                  <a:lnTo>
                    <a:pt x="202" y="92"/>
                  </a:lnTo>
                  <a:lnTo>
                    <a:pt x="200" y="98"/>
                  </a:lnTo>
                  <a:lnTo>
                    <a:pt x="204" y="96"/>
                  </a:lnTo>
                  <a:lnTo>
                    <a:pt x="210" y="102"/>
                  </a:lnTo>
                  <a:lnTo>
                    <a:pt x="210" y="106"/>
                  </a:lnTo>
                  <a:lnTo>
                    <a:pt x="216" y="114"/>
                  </a:lnTo>
                  <a:lnTo>
                    <a:pt x="216" y="120"/>
                  </a:lnTo>
                  <a:lnTo>
                    <a:pt x="194" y="120"/>
                  </a:lnTo>
                  <a:lnTo>
                    <a:pt x="184" y="116"/>
                  </a:lnTo>
                  <a:lnTo>
                    <a:pt x="176" y="118"/>
                  </a:lnTo>
                  <a:lnTo>
                    <a:pt x="166" y="126"/>
                  </a:lnTo>
                  <a:lnTo>
                    <a:pt x="156" y="136"/>
                  </a:lnTo>
                  <a:lnTo>
                    <a:pt x="150" y="136"/>
                  </a:lnTo>
                  <a:lnTo>
                    <a:pt x="144" y="140"/>
                  </a:lnTo>
                  <a:lnTo>
                    <a:pt x="146" y="148"/>
                  </a:lnTo>
                  <a:lnTo>
                    <a:pt x="144" y="154"/>
                  </a:lnTo>
                  <a:lnTo>
                    <a:pt x="126" y="162"/>
                  </a:lnTo>
                  <a:lnTo>
                    <a:pt x="118" y="162"/>
                  </a:lnTo>
                  <a:lnTo>
                    <a:pt x="108" y="156"/>
                  </a:lnTo>
                  <a:lnTo>
                    <a:pt x="82" y="146"/>
                  </a:lnTo>
                  <a:lnTo>
                    <a:pt x="72" y="146"/>
                  </a:lnTo>
                  <a:lnTo>
                    <a:pt x="58" y="152"/>
                  </a:lnTo>
                  <a:lnTo>
                    <a:pt x="26" y="158"/>
                  </a:lnTo>
                  <a:lnTo>
                    <a:pt x="24" y="158"/>
                  </a:lnTo>
                  <a:lnTo>
                    <a:pt x="24" y="152"/>
                  </a:lnTo>
                  <a:lnTo>
                    <a:pt x="26" y="146"/>
                  </a:lnTo>
                  <a:lnTo>
                    <a:pt x="26" y="134"/>
                  </a:lnTo>
                  <a:lnTo>
                    <a:pt x="22" y="124"/>
                  </a:lnTo>
                  <a:lnTo>
                    <a:pt x="16" y="114"/>
                  </a:lnTo>
                  <a:lnTo>
                    <a:pt x="4" y="108"/>
                  </a:lnTo>
                  <a:lnTo>
                    <a:pt x="2" y="102"/>
                  </a:lnTo>
                  <a:lnTo>
                    <a:pt x="2" y="100"/>
                  </a:lnTo>
                  <a:close/>
                </a:path>
              </a:pathLst>
            </a:custGeom>
            <a:solidFill>
              <a:srgbClr val="B2B2B2"/>
            </a:solidFill>
            <a:ln w="9525">
              <a:solidFill>
                <a:schemeClr val="bg1"/>
              </a:solidFill>
              <a:round/>
              <a:headEnd/>
              <a:tailEnd/>
            </a:ln>
          </p:spPr>
          <p:txBody>
            <a:bodyPr/>
            <a:lstStyle/>
            <a:p>
              <a:endParaRPr lang="de-DE"/>
            </a:p>
          </p:txBody>
        </p:sp>
        <p:sp>
          <p:nvSpPr>
            <p:cNvPr id="41" name="Freeform 43"/>
            <p:cNvSpPr>
              <a:spLocks/>
            </p:cNvSpPr>
            <p:nvPr/>
          </p:nvSpPr>
          <p:spPr bwMode="gray">
            <a:xfrm>
              <a:off x="5619750" y="5200650"/>
              <a:ext cx="109537" cy="234950"/>
            </a:xfrm>
            <a:custGeom>
              <a:avLst/>
              <a:gdLst>
                <a:gd name="T0" fmla="*/ 124 w 66"/>
                <a:gd name="T1" fmla="*/ 392 h 152"/>
                <a:gd name="T2" fmla="*/ 118 w 66"/>
                <a:gd name="T3" fmla="*/ 386 h 152"/>
                <a:gd name="T4" fmla="*/ 109 w 66"/>
                <a:gd name="T5" fmla="*/ 361 h 152"/>
                <a:gd name="T6" fmla="*/ 78 w 66"/>
                <a:gd name="T7" fmla="*/ 335 h 152"/>
                <a:gd name="T8" fmla="*/ 10 w 66"/>
                <a:gd name="T9" fmla="*/ 299 h 152"/>
                <a:gd name="T10" fmla="*/ 10 w 66"/>
                <a:gd name="T11" fmla="*/ 294 h 152"/>
                <a:gd name="T12" fmla="*/ 31 w 66"/>
                <a:gd name="T13" fmla="*/ 299 h 152"/>
                <a:gd name="T14" fmla="*/ 31 w 66"/>
                <a:gd name="T15" fmla="*/ 283 h 152"/>
                <a:gd name="T16" fmla="*/ 10 w 66"/>
                <a:gd name="T17" fmla="*/ 256 h 152"/>
                <a:gd name="T18" fmla="*/ 31 w 66"/>
                <a:gd name="T19" fmla="*/ 222 h 152"/>
                <a:gd name="T20" fmla="*/ 25 w 66"/>
                <a:gd name="T21" fmla="*/ 210 h 152"/>
                <a:gd name="T22" fmla="*/ 31 w 66"/>
                <a:gd name="T23" fmla="*/ 177 h 152"/>
                <a:gd name="T24" fmla="*/ 16 w 66"/>
                <a:gd name="T25" fmla="*/ 160 h 152"/>
                <a:gd name="T26" fmla="*/ 31 w 66"/>
                <a:gd name="T27" fmla="*/ 133 h 152"/>
                <a:gd name="T28" fmla="*/ 48 w 66"/>
                <a:gd name="T29" fmla="*/ 130 h 152"/>
                <a:gd name="T30" fmla="*/ 48 w 66"/>
                <a:gd name="T31" fmla="*/ 103 h 152"/>
                <a:gd name="T32" fmla="*/ 25 w 66"/>
                <a:gd name="T33" fmla="*/ 100 h 152"/>
                <a:gd name="T34" fmla="*/ 10 w 66"/>
                <a:gd name="T35" fmla="*/ 91 h 152"/>
                <a:gd name="T36" fmla="*/ 10 w 66"/>
                <a:gd name="T37" fmla="*/ 74 h 152"/>
                <a:gd name="T38" fmla="*/ 0 w 66"/>
                <a:gd name="T39" fmla="*/ 47 h 152"/>
                <a:gd name="T40" fmla="*/ 25 w 66"/>
                <a:gd name="T41" fmla="*/ 15 h 152"/>
                <a:gd name="T42" fmla="*/ 39 w 66"/>
                <a:gd name="T43" fmla="*/ 0 h 152"/>
                <a:gd name="T44" fmla="*/ 87 w 66"/>
                <a:gd name="T45" fmla="*/ 2 h 152"/>
                <a:gd name="T46" fmla="*/ 109 w 66"/>
                <a:gd name="T47" fmla="*/ 2 h 152"/>
                <a:gd name="T48" fmla="*/ 118 w 66"/>
                <a:gd name="T49" fmla="*/ 2 h 152"/>
                <a:gd name="T50" fmla="*/ 143 w 66"/>
                <a:gd name="T51" fmla="*/ 30 h 152"/>
                <a:gd name="T52" fmla="*/ 196 w 66"/>
                <a:gd name="T53" fmla="*/ 81 h 152"/>
                <a:gd name="T54" fmla="*/ 196 w 66"/>
                <a:gd name="T55" fmla="*/ 88 h 152"/>
                <a:gd name="T56" fmla="*/ 196 w 66"/>
                <a:gd name="T57" fmla="*/ 103 h 152"/>
                <a:gd name="T58" fmla="*/ 186 w 66"/>
                <a:gd name="T59" fmla="*/ 130 h 152"/>
                <a:gd name="T60" fmla="*/ 196 w 66"/>
                <a:gd name="T61" fmla="*/ 166 h 152"/>
                <a:gd name="T62" fmla="*/ 215 w 66"/>
                <a:gd name="T63" fmla="*/ 207 h 152"/>
                <a:gd name="T64" fmla="*/ 260 w 66"/>
                <a:gd name="T65" fmla="*/ 242 h 152"/>
                <a:gd name="T66" fmla="*/ 253 w 66"/>
                <a:gd name="T67" fmla="*/ 242 h 152"/>
                <a:gd name="T68" fmla="*/ 231 w 66"/>
                <a:gd name="T69" fmla="*/ 294 h 152"/>
                <a:gd name="T70" fmla="*/ 196 w 66"/>
                <a:gd name="T71" fmla="*/ 315 h 152"/>
                <a:gd name="T72" fmla="*/ 167 w 66"/>
                <a:gd name="T73" fmla="*/ 342 h 152"/>
                <a:gd name="T74" fmla="*/ 124 w 66"/>
                <a:gd name="T75" fmla="*/ 392 h 152"/>
                <a:gd name="T76" fmla="*/ 124 w 66"/>
                <a:gd name="T77" fmla="*/ 392 h 15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6"/>
                <a:gd name="T118" fmla="*/ 0 h 152"/>
                <a:gd name="T119" fmla="*/ 66 w 66"/>
                <a:gd name="T120" fmla="*/ 152 h 15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6" h="152">
                  <a:moveTo>
                    <a:pt x="32" y="152"/>
                  </a:moveTo>
                  <a:lnTo>
                    <a:pt x="30" y="150"/>
                  </a:lnTo>
                  <a:lnTo>
                    <a:pt x="28" y="140"/>
                  </a:lnTo>
                  <a:lnTo>
                    <a:pt x="20" y="130"/>
                  </a:lnTo>
                  <a:lnTo>
                    <a:pt x="2" y="116"/>
                  </a:lnTo>
                  <a:lnTo>
                    <a:pt x="2" y="114"/>
                  </a:lnTo>
                  <a:lnTo>
                    <a:pt x="8" y="116"/>
                  </a:lnTo>
                  <a:lnTo>
                    <a:pt x="8" y="110"/>
                  </a:lnTo>
                  <a:lnTo>
                    <a:pt x="2" y="100"/>
                  </a:lnTo>
                  <a:lnTo>
                    <a:pt x="8" y="86"/>
                  </a:lnTo>
                  <a:lnTo>
                    <a:pt x="6" y="82"/>
                  </a:lnTo>
                  <a:lnTo>
                    <a:pt x="8" y="68"/>
                  </a:lnTo>
                  <a:lnTo>
                    <a:pt x="4" y="62"/>
                  </a:lnTo>
                  <a:lnTo>
                    <a:pt x="8" y="52"/>
                  </a:lnTo>
                  <a:lnTo>
                    <a:pt x="12" y="50"/>
                  </a:lnTo>
                  <a:lnTo>
                    <a:pt x="12" y="40"/>
                  </a:lnTo>
                  <a:lnTo>
                    <a:pt x="6" y="38"/>
                  </a:lnTo>
                  <a:lnTo>
                    <a:pt x="2" y="36"/>
                  </a:lnTo>
                  <a:lnTo>
                    <a:pt x="2" y="28"/>
                  </a:lnTo>
                  <a:lnTo>
                    <a:pt x="0" y="18"/>
                  </a:lnTo>
                  <a:lnTo>
                    <a:pt x="6" y="6"/>
                  </a:lnTo>
                  <a:lnTo>
                    <a:pt x="10" y="0"/>
                  </a:lnTo>
                  <a:lnTo>
                    <a:pt x="22" y="2"/>
                  </a:lnTo>
                  <a:lnTo>
                    <a:pt x="28" y="2"/>
                  </a:lnTo>
                  <a:lnTo>
                    <a:pt x="30" y="2"/>
                  </a:lnTo>
                  <a:lnTo>
                    <a:pt x="36" y="12"/>
                  </a:lnTo>
                  <a:lnTo>
                    <a:pt x="50" y="32"/>
                  </a:lnTo>
                  <a:lnTo>
                    <a:pt x="50" y="34"/>
                  </a:lnTo>
                  <a:lnTo>
                    <a:pt x="50" y="40"/>
                  </a:lnTo>
                  <a:lnTo>
                    <a:pt x="48" y="50"/>
                  </a:lnTo>
                  <a:lnTo>
                    <a:pt x="50" y="64"/>
                  </a:lnTo>
                  <a:lnTo>
                    <a:pt x="54" y="80"/>
                  </a:lnTo>
                  <a:lnTo>
                    <a:pt x="66" y="94"/>
                  </a:lnTo>
                  <a:lnTo>
                    <a:pt x="64" y="94"/>
                  </a:lnTo>
                  <a:lnTo>
                    <a:pt x="58" y="114"/>
                  </a:lnTo>
                  <a:lnTo>
                    <a:pt x="50" y="122"/>
                  </a:lnTo>
                  <a:lnTo>
                    <a:pt x="42" y="132"/>
                  </a:lnTo>
                  <a:lnTo>
                    <a:pt x="32" y="152"/>
                  </a:lnTo>
                  <a:close/>
                </a:path>
              </a:pathLst>
            </a:custGeom>
            <a:solidFill>
              <a:srgbClr val="B2B2B2"/>
            </a:solidFill>
            <a:ln w="9525">
              <a:solidFill>
                <a:schemeClr val="bg1"/>
              </a:solidFill>
              <a:round/>
              <a:headEnd/>
              <a:tailEnd/>
            </a:ln>
          </p:spPr>
          <p:txBody>
            <a:bodyPr/>
            <a:lstStyle/>
            <a:p>
              <a:endParaRPr lang="de-DE"/>
            </a:p>
          </p:txBody>
        </p:sp>
        <p:sp>
          <p:nvSpPr>
            <p:cNvPr id="42" name="Freeform 44"/>
            <p:cNvSpPr>
              <a:spLocks noEditPoints="1"/>
            </p:cNvSpPr>
            <p:nvPr/>
          </p:nvSpPr>
          <p:spPr bwMode="gray">
            <a:xfrm>
              <a:off x="5672138" y="5273675"/>
              <a:ext cx="412750" cy="509587"/>
            </a:xfrm>
            <a:custGeom>
              <a:avLst/>
              <a:gdLst>
                <a:gd name="T0" fmla="*/ 577 w 250"/>
                <a:gd name="T1" fmla="*/ 826 h 328"/>
                <a:gd name="T2" fmla="*/ 500 w 250"/>
                <a:gd name="T3" fmla="*/ 784 h 328"/>
                <a:gd name="T4" fmla="*/ 535 w 250"/>
                <a:gd name="T5" fmla="*/ 772 h 328"/>
                <a:gd name="T6" fmla="*/ 577 w 250"/>
                <a:gd name="T7" fmla="*/ 779 h 328"/>
                <a:gd name="T8" fmla="*/ 585 w 250"/>
                <a:gd name="T9" fmla="*/ 790 h 328"/>
                <a:gd name="T10" fmla="*/ 632 w 250"/>
                <a:gd name="T11" fmla="*/ 808 h 328"/>
                <a:gd name="T12" fmla="*/ 779 w 250"/>
                <a:gd name="T13" fmla="*/ 817 h 328"/>
                <a:gd name="T14" fmla="*/ 831 w 250"/>
                <a:gd name="T15" fmla="*/ 838 h 328"/>
                <a:gd name="T16" fmla="*/ 890 w 250"/>
                <a:gd name="T17" fmla="*/ 822 h 328"/>
                <a:gd name="T18" fmla="*/ 856 w 250"/>
                <a:gd name="T19" fmla="*/ 847 h 328"/>
                <a:gd name="T20" fmla="*/ 0 w 250"/>
                <a:gd name="T21" fmla="*/ 277 h 328"/>
                <a:gd name="T22" fmla="*/ 133 w 250"/>
                <a:gd name="T23" fmla="*/ 124 h 328"/>
                <a:gd name="T24" fmla="*/ 303 w 250"/>
                <a:gd name="T25" fmla="*/ 77 h 328"/>
                <a:gd name="T26" fmla="*/ 537 w 250"/>
                <a:gd name="T27" fmla="*/ 42 h 328"/>
                <a:gd name="T28" fmla="*/ 801 w 250"/>
                <a:gd name="T29" fmla="*/ 68 h 328"/>
                <a:gd name="T30" fmla="*/ 916 w 250"/>
                <a:gd name="T31" fmla="*/ 0 h 328"/>
                <a:gd name="T32" fmla="*/ 890 w 250"/>
                <a:gd name="T33" fmla="*/ 101 h 328"/>
                <a:gd name="T34" fmla="*/ 722 w 250"/>
                <a:gd name="T35" fmla="*/ 94 h 328"/>
                <a:gd name="T36" fmla="*/ 646 w 250"/>
                <a:gd name="T37" fmla="*/ 89 h 328"/>
                <a:gd name="T38" fmla="*/ 535 w 250"/>
                <a:gd name="T39" fmla="*/ 117 h 328"/>
                <a:gd name="T40" fmla="*/ 562 w 250"/>
                <a:gd name="T41" fmla="*/ 164 h 328"/>
                <a:gd name="T42" fmla="*/ 562 w 250"/>
                <a:gd name="T43" fmla="*/ 171 h 328"/>
                <a:gd name="T44" fmla="*/ 523 w 250"/>
                <a:gd name="T45" fmla="*/ 189 h 328"/>
                <a:gd name="T46" fmla="*/ 537 w 250"/>
                <a:gd name="T47" fmla="*/ 221 h 328"/>
                <a:gd name="T48" fmla="*/ 471 w 250"/>
                <a:gd name="T49" fmla="*/ 189 h 328"/>
                <a:gd name="T50" fmla="*/ 500 w 250"/>
                <a:gd name="T51" fmla="*/ 221 h 328"/>
                <a:gd name="T52" fmla="*/ 461 w 250"/>
                <a:gd name="T53" fmla="*/ 227 h 328"/>
                <a:gd name="T54" fmla="*/ 387 w 250"/>
                <a:gd name="T55" fmla="*/ 156 h 328"/>
                <a:gd name="T56" fmla="*/ 379 w 250"/>
                <a:gd name="T57" fmla="*/ 141 h 328"/>
                <a:gd name="T58" fmla="*/ 353 w 250"/>
                <a:gd name="T59" fmla="*/ 208 h 328"/>
                <a:gd name="T60" fmla="*/ 439 w 250"/>
                <a:gd name="T61" fmla="*/ 298 h 328"/>
                <a:gd name="T62" fmla="*/ 429 w 250"/>
                <a:gd name="T63" fmla="*/ 316 h 328"/>
                <a:gd name="T64" fmla="*/ 392 w 250"/>
                <a:gd name="T65" fmla="*/ 325 h 328"/>
                <a:gd name="T66" fmla="*/ 363 w 250"/>
                <a:gd name="T67" fmla="*/ 366 h 328"/>
                <a:gd name="T68" fmla="*/ 447 w 250"/>
                <a:gd name="T69" fmla="*/ 393 h 328"/>
                <a:gd name="T70" fmla="*/ 523 w 250"/>
                <a:gd name="T71" fmla="*/ 435 h 328"/>
                <a:gd name="T72" fmla="*/ 568 w 250"/>
                <a:gd name="T73" fmla="*/ 509 h 328"/>
                <a:gd name="T74" fmla="*/ 500 w 250"/>
                <a:gd name="T75" fmla="*/ 477 h 328"/>
                <a:gd name="T76" fmla="*/ 411 w 250"/>
                <a:gd name="T77" fmla="*/ 492 h 328"/>
                <a:gd name="T78" fmla="*/ 454 w 250"/>
                <a:gd name="T79" fmla="*/ 528 h 328"/>
                <a:gd name="T80" fmla="*/ 454 w 250"/>
                <a:gd name="T81" fmla="*/ 560 h 328"/>
                <a:gd name="T82" fmla="*/ 387 w 250"/>
                <a:gd name="T83" fmla="*/ 539 h 328"/>
                <a:gd name="T84" fmla="*/ 392 w 250"/>
                <a:gd name="T85" fmla="*/ 587 h 328"/>
                <a:gd name="T86" fmla="*/ 332 w 250"/>
                <a:gd name="T87" fmla="*/ 664 h 328"/>
                <a:gd name="T88" fmla="*/ 209 w 250"/>
                <a:gd name="T89" fmla="*/ 589 h 328"/>
                <a:gd name="T90" fmla="*/ 163 w 250"/>
                <a:gd name="T91" fmla="*/ 501 h 328"/>
                <a:gd name="T92" fmla="*/ 278 w 250"/>
                <a:gd name="T93" fmla="*/ 446 h 328"/>
                <a:gd name="T94" fmla="*/ 411 w 250"/>
                <a:gd name="T95" fmla="*/ 450 h 328"/>
                <a:gd name="T96" fmla="*/ 155 w 250"/>
                <a:gd name="T97" fmla="*/ 435 h 328"/>
                <a:gd name="T98" fmla="*/ 155 w 250"/>
                <a:gd name="T99" fmla="*/ 350 h 328"/>
                <a:gd name="T100" fmla="*/ 0 w 250"/>
                <a:gd name="T101" fmla="*/ 277 h 3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50"/>
                <a:gd name="T154" fmla="*/ 0 h 328"/>
                <a:gd name="T155" fmla="*/ 250 w 250"/>
                <a:gd name="T156" fmla="*/ 328 h 32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50" h="328">
                  <a:moveTo>
                    <a:pt x="174" y="328"/>
                  </a:moveTo>
                  <a:lnTo>
                    <a:pt x="176" y="324"/>
                  </a:lnTo>
                  <a:lnTo>
                    <a:pt x="174" y="322"/>
                  </a:lnTo>
                  <a:lnTo>
                    <a:pt x="162" y="316"/>
                  </a:lnTo>
                  <a:lnTo>
                    <a:pt x="150" y="316"/>
                  </a:lnTo>
                  <a:lnTo>
                    <a:pt x="140" y="314"/>
                  </a:lnTo>
                  <a:lnTo>
                    <a:pt x="132" y="314"/>
                  </a:lnTo>
                  <a:lnTo>
                    <a:pt x="130" y="314"/>
                  </a:lnTo>
                  <a:lnTo>
                    <a:pt x="128" y="312"/>
                  </a:lnTo>
                  <a:lnTo>
                    <a:pt x="130" y="300"/>
                  </a:lnTo>
                  <a:lnTo>
                    <a:pt x="136" y="300"/>
                  </a:lnTo>
                  <a:lnTo>
                    <a:pt x="136" y="298"/>
                  </a:lnTo>
                  <a:lnTo>
                    <a:pt x="136" y="294"/>
                  </a:lnTo>
                  <a:lnTo>
                    <a:pt x="138" y="292"/>
                  </a:lnTo>
                  <a:lnTo>
                    <a:pt x="138" y="296"/>
                  </a:lnTo>
                  <a:lnTo>
                    <a:pt x="138" y="300"/>
                  </a:lnTo>
                  <a:lnTo>
                    <a:pt x="144" y="300"/>
                  </a:lnTo>
                  <a:lnTo>
                    <a:pt x="146" y="302"/>
                  </a:lnTo>
                  <a:lnTo>
                    <a:pt x="150" y="300"/>
                  </a:lnTo>
                  <a:lnTo>
                    <a:pt x="150" y="298"/>
                  </a:lnTo>
                  <a:lnTo>
                    <a:pt x="152" y="298"/>
                  </a:lnTo>
                  <a:lnTo>
                    <a:pt x="154" y="300"/>
                  </a:lnTo>
                  <a:lnTo>
                    <a:pt x="154" y="302"/>
                  </a:lnTo>
                  <a:lnTo>
                    <a:pt x="152" y="302"/>
                  </a:lnTo>
                  <a:lnTo>
                    <a:pt x="152" y="304"/>
                  </a:lnTo>
                  <a:lnTo>
                    <a:pt x="156" y="304"/>
                  </a:lnTo>
                  <a:lnTo>
                    <a:pt x="158" y="308"/>
                  </a:lnTo>
                  <a:lnTo>
                    <a:pt x="164" y="308"/>
                  </a:lnTo>
                  <a:lnTo>
                    <a:pt x="178" y="306"/>
                  </a:lnTo>
                  <a:lnTo>
                    <a:pt x="186" y="306"/>
                  </a:lnTo>
                  <a:lnTo>
                    <a:pt x="188" y="308"/>
                  </a:lnTo>
                  <a:lnTo>
                    <a:pt x="190" y="310"/>
                  </a:lnTo>
                  <a:lnTo>
                    <a:pt x="202" y="312"/>
                  </a:lnTo>
                  <a:lnTo>
                    <a:pt x="206" y="312"/>
                  </a:lnTo>
                  <a:lnTo>
                    <a:pt x="212" y="310"/>
                  </a:lnTo>
                  <a:lnTo>
                    <a:pt x="214" y="310"/>
                  </a:lnTo>
                  <a:lnTo>
                    <a:pt x="212" y="318"/>
                  </a:lnTo>
                  <a:lnTo>
                    <a:pt x="216" y="320"/>
                  </a:lnTo>
                  <a:lnTo>
                    <a:pt x="218" y="320"/>
                  </a:lnTo>
                  <a:lnTo>
                    <a:pt x="224" y="316"/>
                  </a:lnTo>
                  <a:lnTo>
                    <a:pt x="228" y="314"/>
                  </a:lnTo>
                  <a:lnTo>
                    <a:pt x="230" y="316"/>
                  </a:lnTo>
                  <a:lnTo>
                    <a:pt x="232" y="314"/>
                  </a:lnTo>
                  <a:lnTo>
                    <a:pt x="236" y="312"/>
                  </a:lnTo>
                  <a:lnTo>
                    <a:pt x="234" y="316"/>
                  </a:lnTo>
                  <a:lnTo>
                    <a:pt x="234" y="320"/>
                  </a:lnTo>
                  <a:lnTo>
                    <a:pt x="232" y="324"/>
                  </a:lnTo>
                  <a:lnTo>
                    <a:pt x="222" y="324"/>
                  </a:lnTo>
                  <a:lnTo>
                    <a:pt x="216" y="326"/>
                  </a:lnTo>
                  <a:lnTo>
                    <a:pt x="210" y="326"/>
                  </a:lnTo>
                  <a:lnTo>
                    <a:pt x="174" y="328"/>
                  </a:lnTo>
                  <a:close/>
                  <a:moveTo>
                    <a:pt x="0" y="106"/>
                  </a:moveTo>
                  <a:lnTo>
                    <a:pt x="10" y="86"/>
                  </a:lnTo>
                  <a:lnTo>
                    <a:pt x="18" y="76"/>
                  </a:lnTo>
                  <a:lnTo>
                    <a:pt x="26" y="68"/>
                  </a:lnTo>
                  <a:lnTo>
                    <a:pt x="32" y="48"/>
                  </a:lnTo>
                  <a:lnTo>
                    <a:pt x="34" y="48"/>
                  </a:lnTo>
                  <a:lnTo>
                    <a:pt x="48" y="46"/>
                  </a:lnTo>
                  <a:lnTo>
                    <a:pt x="58" y="42"/>
                  </a:lnTo>
                  <a:lnTo>
                    <a:pt x="66" y="32"/>
                  </a:lnTo>
                  <a:lnTo>
                    <a:pt x="72" y="28"/>
                  </a:lnTo>
                  <a:lnTo>
                    <a:pt x="78" y="30"/>
                  </a:lnTo>
                  <a:lnTo>
                    <a:pt x="90" y="30"/>
                  </a:lnTo>
                  <a:lnTo>
                    <a:pt x="98" y="26"/>
                  </a:lnTo>
                  <a:lnTo>
                    <a:pt x="106" y="22"/>
                  </a:lnTo>
                  <a:lnTo>
                    <a:pt x="108" y="22"/>
                  </a:lnTo>
                  <a:lnTo>
                    <a:pt x="140" y="16"/>
                  </a:lnTo>
                  <a:lnTo>
                    <a:pt x="154" y="10"/>
                  </a:lnTo>
                  <a:lnTo>
                    <a:pt x="164" y="10"/>
                  </a:lnTo>
                  <a:lnTo>
                    <a:pt x="190" y="20"/>
                  </a:lnTo>
                  <a:lnTo>
                    <a:pt x="200" y="26"/>
                  </a:lnTo>
                  <a:lnTo>
                    <a:pt x="208" y="26"/>
                  </a:lnTo>
                  <a:lnTo>
                    <a:pt x="226" y="18"/>
                  </a:lnTo>
                  <a:lnTo>
                    <a:pt x="228" y="12"/>
                  </a:lnTo>
                  <a:lnTo>
                    <a:pt x="226" y="4"/>
                  </a:lnTo>
                  <a:lnTo>
                    <a:pt x="232" y="0"/>
                  </a:lnTo>
                  <a:lnTo>
                    <a:pt x="238" y="0"/>
                  </a:lnTo>
                  <a:lnTo>
                    <a:pt x="240" y="0"/>
                  </a:lnTo>
                  <a:lnTo>
                    <a:pt x="248" y="6"/>
                  </a:lnTo>
                  <a:lnTo>
                    <a:pt x="250" y="10"/>
                  </a:lnTo>
                  <a:lnTo>
                    <a:pt x="238" y="26"/>
                  </a:lnTo>
                  <a:lnTo>
                    <a:pt x="232" y="38"/>
                  </a:lnTo>
                  <a:lnTo>
                    <a:pt x="226" y="50"/>
                  </a:lnTo>
                  <a:lnTo>
                    <a:pt x="224" y="40"/>
                  </a:lnTo>
                  <a:lnTo>
                    <a:pt x="212" y="40"/>
                  </a:lnTo>
                  <a:lnTo>
                    <a:pt x="198" y="38"/>
                  </a:lnTo>
                  <a:lnTo>
                    <a:pt x="188" y="36"/>
                  </a:lnTo>
                  <a:lnTo>
                    <a:pt x="188" y="32"/>
                  </a:lnTo>
                  <a:lnTo>
                    <a:pt x="180" y="36"/>
                  </a:lnTo>
                  <a:lnTo>
                    <a:pt x="176" y="40"/>
                  </a:lnTo>
                  <a:lnTo>
                    <a:pt x="168" y="40"/>
                  </a:lnTo>
                  <a:lnTo>
                    <a:pt x="168" y="34"/>
                  </a:lnTo>
                  <a:lnTo>
                    <a:pt x="162" y="34"/>
                  </a:lnTo>
                  <a:lnTo>
                    <a:pt x="156" y="42"/>
                  </a:lnTo>
                  <a:lnTo>
                    <a:pt x="150" y="46"/>
                  </a:lnTo>
                  <a:lnTo>
                    <a:pt x="144" y="48"/>
                  </a:lnTo>
                  <a:lnTo>
                    <a:pt x="138" y="44"/>
                  </a:lnTo>
                  <a:lnTo>
                    <a:pt x="134" y="44"/>
                  </a:lnTo>
                  <a:lnTo>
                    <a:pt x="134" y="48"/>
                  </a:lnTo>
                  <a:lnTo>
                    <a:pt x="138" y="52"/>
                  </a:lnTo>
                  <a:lnTo>
                    <a:pt x="140" y="60"/>
                  </a:lnTo>
                  <a:lnTo>
                    <a:pt x="146" y="62"/>
                  </a:lnTo>
                  <a:lnTo>
                    <a:pt x="160" y="74"/>
                  </a:lnTo>
                  <a:lnTo>
                    <a:pt x="156" y="76"/>
                  </a:lnTo>
                  <a:lnTo>
                    <a:pt x="150" y="70"/>
                  </a:lnTo>
                  <a:lnTo>
                    <a:pt x="150" y="68"/>
                  </a:lnTo>
                  <a:lnTo>
                    <a:pt x="146" y="66"/>
                  </a:lnTo>
                  <a:lnTo>
                    <a:pt x="140" y="64"/>
                  </a:lnTo>
                  <a:lnTo>
                    <a:pt x="138" y="66"/>
                  </a:lnTo>
                  <a:lnTo>
                    <a:pt x="134" y="66"/>
                  </a:lnTo>
                  <a:lnTo>
                    <a:pt x="136" y="70"/>
                  </a:lnTo>
                  <a:lnTo>
                    <a:pt x="136" y="72"/>
                  </a:lnTo>
                  <a:lnTo>
                    <a:pt x="140" y="76"/>
                  </a:lnTo>
                  <a:lnTo>
                    <a:pt x="144" y="76"/>
                  </a:lnTo>
                  <a:lnTo>
                    <a:pt x="146" y="82"/>
                  </a:lnTo>
                  <a:lnTo>
                    <a:pt x="144" y="84"/>
                  </a:lnTo>
                  <a:lnTo>
                    <a:pt x="140" y="84"/>
                  </a:lnTo>
                  <a:lnTo>
                    <a:pt x="132" y="74"/>
                  </a:lnTo>
                  <a:lnTo>
                    <a:pt x="126" y="72"/>
                  </a:lnTo>
                  <a:lnTo>
                    <a:pt x="124" y="70"/>
                  </a:lnTo>
                  <a:lnTo>
                    <a:pt x="122" y="70"/>
                  </a:lnTo>
                  <a:lnTo>
                    <a:pt x="122" y="72"/>
                  </a:lnTo>
                  <a:lnTo>
                    <a:pt x="120" y="72"/>
                  </a:lnTo>
                  <a:lnTo>
                    <a:pt x="122" y="76"/>
                  </a:lnTo>
                  <a:lnTo>
                    <a:pt x="124" y="78"/>
                  </a:lnTo>
                  <a:lnTo>
                    <a:pt x="126" y="82"/>
                  </a:lnTo>
                  <a:lnTo>
                    <a:pt x="130" y="84"/>
                  </a:lnTo>
                  <a:lnTo>
                    <a:pt x="132" y="84"/>
                  </a:lnTo>
                  <a:lnTo>
                    <a:pt x="134" y="86"/>
                  </a:lnTo>
                  <a:lnTo>
                    <a:pt x="134" y="88"/>
                  </a:lnTo>
                  <a:lnTo>
                    <a:pt x="124" y="86"/>
                  </a:lnTo>
                  <a:lnTo>
                    <a:pt x="120" y="86"/>
                  </a:lnTo>
                  <a:lnTo>
                    <a:pt x="120" y="82"/>
                  </a:lnTo>
                  <a:lnTo>
                    <a:pt x="118" y="74"/>
                  </a:lnTo>
                  <a:lnTo>
                    <a:pt x="116" y="70"/>
                  </a:lnTo>
                  <a:lnTo>
                    <a:pt x="108" y="68"/>
                  </a:lnTo>
                  <a:lnTo>
                    <a:pt x="100" y="60"/>
                  </a:lnTo>
                  <a:lnTo>
                    <a:pt x="104" y="56"/>
                  </a:lnTo>
                  <a:lnTo>
                    <a:pt x="106" y="54"/>
                  </a:lnTo>
                  <a:lnTo>
                    <a:pt x="104" y="50"/>
                  </a:lnTo>
                  <a:lnTo>
                    <a:pt x="102" y="50"/>
                  </a:lnTo>
                  <a:lnTo>
                    <a:pt x="98" y="54"/>
                  </a:lnTo>
                  <a:lnTo>
                    <a:pt x="90" y="58"/>
                  </a:lnTo>
                  <a:lnTo>
                    <a:pt x="94" y="64"/>
                  </a:lnTo>
                  <a:lnTo>
                    <a:pt x="90" y="72"/>
                  </a:lnTo>
                  <a:lnTo>
                    <a:pt x="90" y="78"/>
                  </a:lnTo>
                  <a:lnTo>
                    <a:pt x="92" y="80"/>
                  </a:lnTo>
                  <a:lnTo>
                    <a:pt x="92" y="84"/>
                  </a:lnTo>
                  <a:lnTo>
                    <a:pt x="98" y="92"/>
                  </a:lnTo>
                  <a:lnTo>
                    <a:pt x="100" y="94"/>
                  </a:lnTo>
                  <a:lnTo>
                    <a:pt x="102" y="104"/>
                  </a:lnTo>
                  <a:lnTo>
                    <a:pt x="114" y="114"/>
                  </a:lnTo>
                  <a:lnTo>
                    <a:pt x="120" y="124"/>
                  </a:lnTo>
                  <a:lnTo>
                    <a:pt x="116" y="126"/>
                  </a:lnTo>
                  <a:lnTo>
                    <a:pt x="112" y="128"/>
                  </a:lnTo>
                  <a:lnTo>
                    <a:pt x="114" y="124"/>
                  </a:lnTo>
                  <a:lnTo>
                    <a:pt x="112" y="120"/>
                  </a:lnTo>
                  <a:lnTo>
                    <a:pt x="110" y="118"/>
                  </a:lnTo>
                  <a:lnTo>
                    <a:pt x="106" y="116"/>
                  </a:lnTo>
                  <a:lnTo>
                    <a:pt x="104" y="116"/>
                  </a:lnTo>
                  <a:lnTo>
                    <a:pt x="100" y="120"/>
                  </a:lnTo>
                  <a:lnTo>
                    <a:pt x="102" y="124"/>
                  </a:lnTo>
                  <a:lnTo>
                    <a:pt x="104" y="126"/>
                  </a:lnTo>
                  <a:lnTo>
                    <a:pt x="106" y="132"/>
                  </a:lnTo>
                  <a:lnTo>
                    <a:pt x="102" y="136"/>
                  </a:lnTo>
                  <a:lnTo>
                    <a:pt x="90" y="140"/>
                  </a:lnTo>
                  <a:lnTo>
                    <a:pt x="94" y="140"/>
                  </a:lnTo>
                  <a:lnTo>
                    <a:pt x="100" y="144"/>
                  </a:lnTo>
                  <a:lnTo>
                    <a:pt x="106" y="146"/>
                  </a:lnTo>
                  <a:lnTo>
                    <a:pt x="110" y="150"/>
                  </a:lnTo>
                  <a:lnTo>
                    <a:pt x="114" y="150"/>
                  </a:lnTo>
                  <a:lnTo>
                    <a:pt x="116" y="150"/>
                  </a:lnTo>
                  <a:lnTo>
                    <a:pt x="118" y="152"/>
                  </a:lnTo>
                  <a:lnTo>
                    <a:pt x="124" y="160"/>
                  </a:lnTo>
                  <a:lnTo>
                    <a:pt x="128" y="160"/>
                  </a:lnTo>
                  <a:lnTo>
                    <a:pt x="132" y="166"/>
                  </a:lnTo>
                  <a:lnTo>
                    <a:pt x="136" y="166"/>
                  </a:lnTo>
                  <a:lnTo>
                    <a:pt x="140" y="166"/>
                  </a:lnTo>
                  <a:lnTo>
                    <a:pt x="148" y="172"/>
                  </a:lnTo>
                  <a:lnTo>
                    <a:pt x="148" y="176"/>
                  </a:lnTo>
                  <a:lnTo>
                    <a:pt x="144" y="178"/>
                  </a:lnTo>
                  <a:lnTo>
                    <a:pt x="148" y="194"/>
                  </a:lnTo>
                  <a:lnTo>
                    <a:pt x="146" y="198"/>
                  </a:lnTo>
                  <a:lnTo>
                    <a:pt x="142" y="198"/>
                  </a:lnTo>
                  <a:lnTo>
                    <a:pt x="138" y="190"/>
                  </a:lnTo>
                  <a:lnTo>
                    <a:pt x="134" y="188"/>
                  </a:lnTo>
                  <a:lnTo>
                    <a:pt x="130" y="182"/>
                  </a:lnTo>
                  <a:lnTo>
                    <a:pt x="128" y="180"/>
                  </a:lnTo>
                  <a:lnTo>
                    <a:pt x="126" y="180"/>
                  </a:lnTo>
                  <a:lnTo>
                    <a:pt x="118" y="182"/>
                  </a:lnTo>
                  <a:lnTo>
                    <a:pt x="110" y="184"/>
                  </a:lnTo>
                  <a:lnTo>
                    <a:pt x="106" y="188"/>
                  </a:lnTo>
                  <a:lnTo>
                    <a:pt x="112" y="190"/>
                  </a:lnTo>
                  <a:lnTo>
                    <a:pt x="112" y="194"/>
                  </a:lnTo>
                  <a:lnTo>
                    <a:pt x="112" y="200"/>
                  </a:lnTo>
                  <a:lnTo>
                    <a:pt x="116" y="202"/>
                  </a:lnTo>
                  <a:lnTo>
                    <a:pt x="118" y="202"/>
                  </a:lnTo>
                  <a:lnTo>
                    <a:pt x="122" y="200"/>
                  </a:lnTo>
                  <a:lnTo>
                    <a:pt x="122" y="204"/>
                  </a:lnTo>
                  <a:lnTo>
                    <a:pt x="126" y="208"/>
                  </a:lnTo>
                  <a:lnTo>
                    <a:pt x="118" y="210"/>
                  </a:lnTo>
                  <a:lnTo>
                    <a:pt x="118" y="214"/>
                  </a:lnTo>
                  <a:lnTo>
                    <a:pt x="114" y="214"/>
                  </a:lnTo>
                  <a:lnTo>
                    <a:pt x="110" y="212"/>
                  </a:lnTo>
                  <a:lnTo>
                    <a:pt x="112" y="208"/>
                  </a:lnTo>
                  <a:lnTo>
                    <a:pt x="108" y="206"/>
                  </a:lnTo>
                  <a:lnTo>
                    <a:pt x="100" y="206"/>
                  </a:lnTo>
                  <a:lnTo>
                    <a:pt x="96" y="202"/>
                  </a:lnTo>
                  <a:lnTo>
                    <a:pt x="96" y="208"/>
                  </a:lnTo>
                  <a:lnTo>
                    <a:pt x="100" y="218"/>
                  </a:lnTo>
                  <a:lnTo>
                    <a:pt x="102" y="220"/>
                  </a:lnTo>
                  <a:lnTo>
                    <a:pt x="102" y="224"/>
                  </a:lnTo>
                  <a:lnTo>
                    <a:pt x="106" y="228"/>
                  </a:lnTo>
                  <a:lnTo>
                    <a:pt x="110" y="250"/>
                  </a:lnTo>
                  <a:lnTo>
                    <a:pt x="98" y="244"/>
                  </a:lnTo>
                  <a:lnTo>
                    <a:pt x="92" y="244"/>
                  </a:lnTo>
                  <a:lnTo>
                    <a:pt x="86" y="254"/>
                  </a:lnTo>
                  <a:lnTo>
                    <a:pt x="78" y="238"/>
                  </a:lnTo>
                  <a:lnTo>
                    <a:pt x="72" y="230"/>
                  </a:lnTo>
                  <a:lnTo>
                    <a:pt x="64" y="240"/>
                  </a:lnTo>
                  <a:lnTo>
                    <a:pt x="56" y="232"/>
                  </a:lnTo>
                  <a:lnTo>
                    <a:pt x="54" y="226"/>
                  </a:lnTo>
                  <a:lnTo>
                    <a:pt x="58" y="216"/>
                  </a:lnTo>
                  <a:lnTo>
                    <a:pt x="56" y="212"/>
                  </a:lnTo>
                  <a:lnTo>
                    <a:pt x="54" y="206"/>
                  </a:lnTo>
                  <a:lnTo>
                    <a:pt x="44" y="196"/>
                  </a:lnTo>
                  <a:lnTo>
                    <a:pt x="42" y="192"/>
                  </a:lnTo>
                  <a:lnTo>
                    <a:pt x="42" y="188"/>
                  </a:lnTo>
                  <a:lnTo>
                    <a:pt x="50" y="174"/>
                  </a:lnTo>
                  <a:lnTo>
                    <a:pt x="60" y="176"/>
                  </a:lnTo>
                  <a:lnTo>
                    <a:pt x="68" y="170"/>
                  </a:lnTo>
                  <a:lnTo>
                    <a:pt x="72" y="170"/>
                  </a:lnTo>
                  <a:lnTo>
                    <a:pt x="100" y="184"/>
                  </a:lnTo>
                  <a:lnTo>
                    <a:pt x="106" y="184"/>
                  </a:lnTo>
                  <a:lnTo>
                    <a:pt x="114" y="174"/>
                  </a:lnTo>
                  <a:lnTo>
                    <a:pt x="110" y="174"/>
                  </a:lnTo>
                  <a:lnTo>
                    <a:pt x="106" y="172"/>
                  </a:lnTo>
                  <a:lnTo>
                    <a:pt x="84" y="162"/>
                  </a:lnTo>
                  <a:lnTo>
                    <a:pt x="66" y="160"/>
                  </a:lnTo>
                  <a:lnTo>
                    <a:pt x="58" y="162"/>
                  </a:lnTo>
                  <a:lnTo>
                    <a:pt x="48" y="162"/>
                  </a:lnTo>
                  <a:lnTo>
                    <a:pt x="40" y="166"/>
                  </a:lnTo>
                  <a:lnTo>
                    <a:pt x="24" y="142"/>
                  </a:lnTo>
                  <a:lnTo>
                    <a:pt x="30" y="138"/>
                  </a:lnTo>
                  <a:lnTo>
                    <a:pt x="34" y="140"/>
                  </a:lnTo>
                  <a:lnTo>
                    <a:pt x="38" y="138"/>
                  </a:lnTo>
                  <a:lnTo>
                    <a:pt x="40" y="134"/>
                  </a:lnTo>
                  <a:lnTo>
                    <a:pt x="34" y="128"/>
                  </a:lnTo>
                  <a:lnTo>
                    <a:pt x="30" y="130"/>
                  </a:lnTo>
                  <a:lnTo>
                    <a:pt x="20" y="130"/>
                  </a:lnTo>
                  <a:lnTo>
                    <a:pt x="4" y="114"/>
                  </a:lnTo>
                  <a:lnTo>
                    <a:pt x="0" y="106"/>
                  </a:lnTo>
                  <a:close/>
                </a:path>
              </a:pathLst>
            </a:custGeom>
            <a:solidFill>
              <a:srgbClr val="B2B2B2"/>
            </a:solidFill>
            <a:ln w="9525">
              <a:solidFill>
                <a:schemeClr val="bg1"/>
              </a:solidFill>
              <a:round/>
              <a:headEnd/>
              <a:tailEnd/>
            </a:ln>
          </p:spPr>
          <p:txBody>
            <a:bodyPr/>
            <a:lstStyle/>
            <a:p>
              <a:endParaRPr lang="de-DE"/>
            </a:p>
          </p:txBody>
        </p:sp>
        <p:sp>
          <p:nvSpPr>
            <p:cNvPr id="43" name="Freeform 45"/>
            <p:cNvSpPr>
              <a:spLocks/>
            </p:cNvSpPr>
            <p:nvPr/>
          </p:nvSpPr>
          <p:spPr bwMode="gray">
            <a:xfrm>
              <a:off x="6438900" y="5730875"/>
              <a:ext cx="144462" cy="82550"/>
            </a:xfrm>
            <a:custGeom>
              <a:avLst/>
              <a:gdLst>
                <a:gd name="T0" fmla="*/ 224 w 88"/>
                <a:gd name="T1" fmla="*/ 60 h 52"/>
                <a:gd name="T2" fmla="*/ 224 w 88"/>
                <a:gd name="T3" fmla="*/ 72 h 52"/>
                <a:gd name="T4" fmla="*/ 245 w 88"/>
                <a:gd name="T5" fmla="*/ 91 h 52"/>
                <a:gd name="T6" fmla="*/ 224 w 88"/>
                <a:gd name="T7" fmla="*/ 91 h 52"/>
                <a:gd name="T8" fmla="*/ 217 w 88"/>
                <a:gd name="T9" fmla="*/ 98 h 52"/>
                <a:gd name="T10" fmla="*/ 208 w 88"/>
                <a:gd name="T11" fmla="*/ 91 h 52"/>
                <a:gd name="T12" fmla="*/ 186 w 88"/>
                <a:gd name="T13" fmla="*/ 91 h 52"/>
                <a:gd name="T14" fmla="*/ 181 w 88"/>
                <a:gd name="T15" fmla="*/ 116 h 52"/>
                <a:gd name="T16" fmla="*/ 136 w 88"/>
                <a:gd name="T17" fmla="*/ 125 h 52"/>
                <a:gd name="T18" fmla="*/ 109 w 88"/>
                <a:gd name="T19" fmla="*/ 134 h 52"/>
                <a:gd name="T20" fmla="*/ 102 w 88"/>
                <a:gd name="T21" fmla="*/ 134 h 52"/>
                <a:gd name="T22" fmla="*/ 102 w 88"/>
                <a:gd name="T23" fmla="*/ 149 h 52"/>
                <a:gd name="T24" fmla="*/ 95 w 88"/>
                <a:gd name="T25" fmla="*/ 149 h 52"/>
                <a:gd name="T26" fmla="*/ 88 w 88"/>
                <a:gd name="T27" fmla="*/ 138 h 52"/>
                <a:gd name="T28" fmla="*/ 58 w 88"/>
                <a:gd name="T29" fmla="*/ 138 h 52"/>
                <a:gd name="T30" fmla="*/ 30 w 88"/>
                <a:gd name="T31" fmla="*/ 125 h 52"/>
                <a:gd name="T32" fmla="*/ 14 w 88"/>
                <a:gd name="T33" fmla="*/ 125 h 52"/>
                <a:gd name="T34" fmla="*/ 14 w 88"/>
                <a:gd name="T35" fmla="*/ 109 h 52"/>
                <a:gd name="T36" fmla="*/ 2 w 88"/>
                <a:gd name="T37" fmla="*/ 104 h 52"/>
                <a:gd name="T38" fmla="*/ 0 w 88"/>
                <a:gd name="T39" fmla="*/ 80 h 52"/>
                <a:gd name="T40" fmla="*/ 0 w 88"/>
                <a:gd name="T41" fmla="*/ 80 h 52"/>
                <a:gd name="T42" fmla="*/ 2 w 88"/>
                <a:gd name="T43" fmla="*/ 87 h 52"/>
                <a:gd name="T44" fmla="*/ 14 w 88"/>
                <a:gd name="T45" fmla="*/ 87 h 52"/>
                <a:gd name="T46" fmla="*/ 46 w 88"/>
                <a:gd name="T47" fmla="*/ 62 h 52"/>
                <a:gd name="T48" fmla="*/ 58 w 88"/>
                <a:gd name="T49" fmla="*/ 62 h 52"/>
                <a:gd name="T50" fmla="*/ 78 w 88"/>
                <a:gd name="T51" fmla="*/ 72 h 52"/>
                <a:gd name="T52" fmla="*/ 88 w 88"/>
                <a:gd name="T53" fmla="*/ 62 h 52"/>
                <a:gd name="T54" fmla="*/ 95 w 88"/>
                <a:gd name="T55" fmla="*/ 45 h 52"/>
                <a:gd name="T56" fmla="*/ 88 w 88"/>
                <a:gd name="T57" fmla="*/ 42 h 52"/>
                <a:gd name="T58" fmla="*/ 121 w 88"/>
                <a:gd name="T59" fmla="*/ 45 h 52"/>
                <a:gd name="T60" fmla="*/ 167 w 88"/>
                <a:gd name="T61" fmla="*/ 45 h 52"/>
                <a:gd name="T62" fmla="*/ 186 w 88"/>
                <a:gd name="T63" fmla="*/ 42 h 52"/>
                <a:gd name="T64" fmla="*/ 239 w 88"/>
                <a:gd name="T65" fmla="*/ 29 h 52"/>
                <a:gd name="T66" fmla="*/ 284 w 88"/>
                <a:gd name="T67" fmla="*/ 12 h 52"/>
                <a:gd name="T68" fmla="*/ 317 w 88"/>
                <a:gd name="T69" fmla="*/ 0 h 52"/>
                <a:gd name="T70" fmla="*/ 289 w 88"/>
                <a:gd name="T71" fmla="*/ 17 h 52"/>
                <a:gd name="T72" fmla="*/ 258 w 88"/>
                <a:gd name="T73" fmla="*/ 29 h 52"/>
                <a:gd name="T74" fmla="*/ 224 w 88"/>
                <a:gd name="T75" fmla="*/ 60 h 52"/>
                <a:gd name="T76" fmla="*/ 224 w 88"/>
                <a:gd name="T77" fmla="*/ 60 h 5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8"/>
                <a:gd name="T118" fmla="*/ 0 h 52"/>
                <a:gd name="T119" fmla="*/ 88 w 88"/>
                <a:gd name="T120" fmla="*/ 52 h 5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8" h="52">
                  <a:moveTo>
                    <a:pt x="62" y="20"/>
                  </a:moveTo>
                  <a:lnTo>
                    <a:pt x="62" y="24"/>
                  </a:lnTo>
                  <a:lnTo>
                    <a:pt x="68" y="32"/>
                  </a:lnTo>
                  <a:lnTo>
                    <a:pt x="62" y="32"/>
                  </a:lnTo>
                  <a:lnTo>
                    <a:pt x="60" y="34"/>
                  </a:lnTo>
                  <a:lnTo>
                    <a:pt x="58" y="32"/>
                  </a:lnTo>
                  <a:lnTo>
                    <a:pt x="52" y="32"/>
                  </a:lnTo>
                  <a:lnTo>
                    <a:pt x="50" y="40"/>
                  </a:lnTo>
                  <a:lnTo>
                    <a:pt x="38" y="44"/>
                  </a:lnTo>
                  <a:lnTo>
                    <a:pt x="30" y="46"/>
                  </a:lnTo>
                  <a:lnTo>
                    <a:pt x="28" y="46"/>
                  </a:lnTo>
                  <a:lnTo>
                    <a:pt x="28" y="52"/>
                  </a:lnTo>
                  <a:lnTo>
                    <a:pt x="26" y="52"/>
                  </a:lnTo>
                  <a:lnTo>
                    <a:pt x="24" y="48"/>
                  </a:lnTo>
                  <a:lnTo>
                    <a:pt x="16" y="48"/>
                  </a:lnTo>
                  <a:lnTo>
                    <a:pt x="8" y="44"/>
                  </a:lnTo>
                  <a:lnTo>
                    <a:pt x="4" y="44"/>
                  </a:lnTo>
                  <a:lnTo>
                    <a:pt x="4" y="38"/>
                  </a:lnTo>
                  <a:lnTo>
                    <a:pt x="2" y="36"/>
                  </a:lnTo>
                  <a:lnTo>
                    <a:pt x="0" y="28"/>
                  </a:lnTo>
                  <a:lnTo>
                    <a:pt x="2" y="30"/>
                  </a:lnTo>
                  <a:lnTo>
                    <a:pt x="4" y="30"/>
                  </a:lnTo>
                  <a:lnTo>
                    <a:pt x="12" y="22"/>
                  </a:lnTo>
                  <a:lnTo>
                    <a:pt x="16" y="22"/>
                  </a:lnTo>
                  <a:lnTo>
                    <a:pt x="22" y="24"/>
                  </a:lnTo>
                  <a:lnTo>
                    <a:pt x="24" y="22"/>
                  </a:lnTo>
                  <a:lnTo>
                    <a:pt x="26" y="16"/>
                  </a:lnTo>
                  <a:lnTo>
                    <a:pt x="24" y="14"/>
                  </a:lnTo>
                  <a:lnTo>
                    <a:pt x="34" y="16"/>
                  </a:lnTo>
                  <a:lnTo>
                    <a:pt x="46" y="16"/>
                  </a:lnTo>
                  <a:lnTo>
                    <a:pt x="52" y="14"/>
                  </a:lnTo>
                  <a:lnTo>
                    <a:pt x="66" y="10"/>
                  </a:lnTo>
                  <a:lnTo>
                    <a:pt x="78" y="4"/>
                  </a:lnTo>
                  <a:lnTo>
                    <a:pt x="88" y="0"/>
                  </a:lnTo>
                  <a:lnTo>
                    <a:pt x="80" y="6"/>
                  </a:lnTo>
                  <a:lnTo>
                    <a:pt x="72" y="10"/>
                  </a:lnTo>
                  <a:lnTo>
                    <a:pt x="62" y="20"/>
                  </a:lnTo>
                  <a:close/>
                </a:path>
              </a:pathLst>
            </a:custGeom>
            <a:solidFill>
              <a:srgbClr val="B2B2B2"/>
            </a:solidFill>
            <a:ln w="9525">
              <a:solidFill>
                <a:schemeClr val="bg1"/>
              </a:solidFill>
              <a:round/>
              <a:headEnd/>
              <a:tailEnd/>
            </a:ln>
          </p:spPr>
          <p:txBody>
            <a:bodyPr/>
            <a:lstStyle/>
            <a:p>
              <a:endParaRPr lang="de-DE"/>
            </a:p>
          </p:txBody>
        </p:sp>
        <p:sp>
          <p:nvSpPr>
            <p:cNvPr id="45" name="Freeform 47"/>
            <p:cNvSpPr>
              <a:spLocks noEditPoints="1"/>
            </p:cNvSpPr>
            <p:nvPr/>
          </p:nvSpPr>
          <p:spPr bwMode="gray">
            <a:xfrm>
              <a:off x="4765675" y="4073525"/>
              <a:ext cx="582612" cy="725487"/>
            </a:xfrm>
            <a:custGeom>
              <a:avLst/>
              <a:gdLst>
                <a:gd name="T0" fmla="*/ 245 w 350"/>
                <a:gd name="T1" fmla="*/ 1071 h 468"/>
                <a:gd name="T2" fmla="*/ 302 w 350"/>
                <a:gd name="T3" fmla="*/ 945 h 468"/>
                <a:gd name="T4" fmla="*/ 214 w 350"/>
                <a:gd name="T5" fmla="*/ 929 h 468"/>
                <a:gd name="T6" fmla="*/ 78 w 350"/>
                <a:gd name="T7" fmla="*/ 889 h 468"/>
                <a:gd name="T8" fmla="*/ 31 w 350"/>
                <a:gd name="T9" fmla="*/ 802 h 468"/>
                <a:gd name="T10" fmla="*/ 16 w 350"/>
                <a:gd name="T11" fmla="*/ 684 h 468"/>
                <a:gd name="T12" fmla="*/ 25 w 350"/>
                <a:gd name="T13" fmla="*/ 635 h 468"/>
                <a:gd name="T14" fmla="*/ 39 w 350"/>
                <a:gd name="T15" fmla="*/ 562 h 468"/>
                <a:gd name="T16" fmla="*/ 48 w 350"/>
                <a:gd name="T17" fmla="*/ 506 h 468"/>
                <a:gd name="T18" fmla="*/ 172 w 350"/>
                <a:gd name="T19" fmla="*/ 452 h 468"/>
                <a:gd name="T20" fmla="*/ 124 w 350"/>
                <a:gd name="T21" fmla="*/ 396 h 468"/>
                <a:gd name="T22" fmla="*/ 186 w 350"/>
                <a:gd name="T23" fmla="*/ 299 h 468"/>
                <a:gd name="T24" fmla="*/ 214 w 350"/>
                <a:gd name="T25" fmla="*/ 227 h 468"/>
                <a:gd name="T26" fmla="*/ 322 w 350"/>
                <a:gd name="T27" fmla="*/ 262 h 468"/>
                <a:gd name="T28" fmla="*/ 365 w 350"/>
                <a:gd name="T29" fmla="*/ 238 h 468"/>
                <a:gd name="T30" fmla="*/ 488 w 350"/>
                <a:gd name="T31" fmla="*/ 196 h 468"/>
                <a:gd name="T32" fmla="*/ 431 w 350"/>
                <a:gd name="T33" fmla="*/ 133 h 468"/>
                <a:gd name="T34" fmla="*/ 449 w 350"/>
                <a:gd name="T35" fmla="*/ 103 h 468"/>
                <a:gd name="T36" fmla="*/ 417 w 350"/>
                <a:gd name="T37" fmla="*/ 11 h 468"/>
                <a:gd name="T38" fmla="*/ 613 w 350"/>
                <a:gd name="T39" fmla="*/ 74 h 468"/>
                <a:gd name="T40" fmla="*/ 671 w 350"/>
                <a:gd name="T41" fmla="*/ 97 h 468"/>
                <a:gd name="T42" fmla="*/ 781 w 350"/>
                <a:gd name="T43" fmla="*/ 133 h 468"/>
                <a:gd name="T44" fmla="*/ 805 w 350"/>
                <a:gd name="T45" fmla="*/ 179 h 468"/>
                <a:gd name="T46" fmla="*/ 1027 w 350"/>
                <a:gd name="T47" fmla="*/ 103 h 468"/>
                <a:gd name="T48" fmla="*/ 1130 w 350"/>
                <a:gd name="T49" fmla="*/ 151 h 468"/>
                <a:gd name="T50" fmla="*/ 1194 w 350"/>
                <a:gd name="T51" fmla="*/ 196 h 468"/>
                <a:gd name="T52" fmla="*/ 1272 w 350"/>
                <a:gd name="T53" fmla="*/ 222 h 468"/>
                <a:gd name="T54" fmla="*/ 1272 w 350"/>
                <a:gd name="T55" fmla="*/ 364 h 468"/>
                <a:gd name="T56" fmla="*/ 1328 w 350"/>
                <a:gd name="T57" fmla="*/ 473 h 468"/>
                <a:gd name="T58" fmla="*/ 1334 w 350"/>
                <a:gd name="T59" fmla="*/ 542 h 468"/>
                <a:gd name="T60" fmla="*/ 1341 w 350"/>
                <a:gd name="T61" fmla="*/ 666 h 468"/>
                <a:gd name="T62" fmla="*/ 1285 w 350"/>
                <a:gd name="T63" fmla="*/ 655 h 468"/>
                <a:gd name="T64" fmla="*/ 1152 w 350"/>
                <a:gd name="T65" fmla="*/ 684 h 468"/>
                <a:gd name="T66" fmla="*/ 1075 w 350"/>
                <a:gd name="T67" fmla="*/ 717 h 468"/>
                <a:gd name="T68" fmla="*/ 979 w 350"/>
                <a:gd name="T69" fmla="*/ 752 h 468"/>
                <a:gd name="T70" fmla="*/ 997 w 350"/>
                <a:gd name="T71" fmla="*/ 820 h 468"/>
                <a:gd name="T72" fmla="*/ 1050 w 350"/>
                <a:gd name="T73" fmla="*/ 898 h 468"/>
                <a:gd name="T74" fmla="*/ 1162 w 350"/>
                <a:gd name="T75" fmla="*/ 948 h 468"/>
                <a:gd name="T76" fmla="*/ 1145 w 350"/>
                <a:gd name="T77" fmla="*/ 1011 h 468"/>
                <a:gd name="T78" fmla="*/ 1027 w 350"/>
                <a:gd name="T79" fmla="*/ 1082 h 468"/>
                <a:gd name="T80" fmla="*/ 1075 w 350"/>
                <a:gd name="T81" fmla="*/ 1174 h 468"/>
                <a:gd name="T82" fmla="*/ 988 w 350"/>
                <a:gd name="T83" fmla="*/ 1156 h 468"/>
                <a:gd name="T84" fmla="*/ 844 w 350"/>
                <a:gd name="T85" fmla="*/ 1171 h 468"/>
                <a:gd name="T86" fmla="*/ 749 w 350"/>
                <a:gd name="T87" fmla="*/ 1180 h 468"/>
                <a:gd name="T88" fmla="*/ 680 w 350"/>
                <a:gd name="T89" fmla="*/ 1186 h 468"/>
                <a:gd name="T90" fmla="*/ 625 w 350"/>
                <a:gd name="T91" fmla="*/ 1180 h 468"/>
                <a:gd name="T92" fmla="*/ 571 w 350"/>
                <a:gd name="T93" fmla="*/ 1171 h 468"/>
                <a:gd name="T94" fmla="*/ 417 w 350"/>
                <a:gd name="T95" fmla="*/ 1145 h 468"/>
                <a:gd name="T96" fmla="*/ 339 w 350"/>
                <a:gd name="T97" fmla="*/ 1156 h 468"/>
                <a:gd name="T98" fmla="*/ 245 w 350"/>
                <a:gd name="T99" fmla="*/ 1158 h 468"/>
                <a:gd name="T100" fmla="*/ 1194 w 350"/>
                <a:gd name="T101" fmla="*/ 166 h 4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50"/>
                <a:gd name="T154" fmla="*/ 0 h 468"/>
                <a:gd name="T155" fmla="*/ 350 w 350"/>
                <a:gd name="T156" fmla="*/ 468 h 46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50" h="468">
                  <a:moveTo>
                    <a:pt x="62" y="450"/>
                  </a:moveTo>
                  <a:lnTo>
                    <a:pt x="58" y="444"/>
                  </a:lnTo>
                  <a:lnTo>
                    <a:pt x="62" y="426"/>
                  </a:lnTo>
                  <a:lnTo>
                    <a:pt x="62" y="424"/>
                  </a:lnTo>
                  <a:lnTo>
                    <a:pt x="62" y="416"/>
                  </a:lnTo>
                  <a:lnTo>
                    <a:pt x="68" y="408"/>
                  </a:lnTo>
                  <a:lnTo>
                    <a:pt x="68" y="398"/>
                  </a:lnTo>
                  <a:lnTo>
                    <a:pt x="70" y="392"/>
                  </a:lnTo>
                  <a:lnTo>
                    <a:pt x="86" y="372"/>
                  </a:lnTo>
                  <a:lnTo>
                    <a:pt x="76" y="366"/>
                  </a:lnTo>
                  <a:lnTo>
                    <a:pt x="68" y="366"/>
                  </a:lnTo>
                  <a:lnTo>
                    <a:pt x="60" y="364"/>
                  </a:lnTo>
                  <a:lnTo>
                    <a:pt x="58" y="360"/>
                  </a:lnTo>
                  <a:lnTo>
                    <a:pt x="54" y="360"/>
                  </a:lnTo>
                  <a:lnTo>
                    <a:pt x="42" y="362"/>
                  </a:lnTo>
                  <a:lnTo>
                    <a:pt x="40" y="358"/>
                  </a:lnTo>
                  <a:lnTo>
                    <a:pt x="34" y="360"/>
                  </a:lnTo>
                  <a:lnTo>
                    <a:pt x="28" y="352"/>
                  </a:lnTo>
                  <a:lnTo>
                    <a:pt x="20" y="344"/>
                  </a:lnTo>
                  <a:lnTo>
                    <a:pt x="18" y="334"/>
                  </a:lnTo>
                  <a:lnTo>
                    <a:pt x="24" y="330"/>
                  </a:lnTo>
                  <a:lnTo>
                    <a:pt x="24" y="322"/>
                  </a:lnTo>
                  <a:lnTo>
                    <a:pt x="16" y="320"/>
                  </a:lnTo>
                  <a:lnTo>
                    <a:pt x="8" y="312"/>
                  </a:lnTo>
                  <a:lnTo>
                    <a:pt x="8" y="304"/>
                  </a:lnTo>
                  <a:lnTo>
                    <a:pt x="16" y="294"/>
                  </a:lnTo>
                  <a:lnTo>
                    <a:pt x="14" y="282"/>
                  </a:lnTo>
                  <a:lnTo>
                    <a:pt x="10" y="270"/>
                  </a:lnTo>
                  <a:lnTo>
                    <a:pt x="4" y="266"/>
                  </a:lnTo>
                  <a:lnTo>
                    <a:pt x="6" y="258"/>
                  </a:lnTo>
                  <a:lnTo>
                    <a:pt x="4" y="252"/>
                  </a:lnTo>
                  <a:lnTo>
                    <a:pt x="0" y="252"/>
                  </a:lnTo>
                  <a:lnTo>
                    <a:pt x="2" y="248"/>
                  </a:lnTo>
                  <a:lnTo>
                    <a:pt x="6" y="246"/>
                  </a:lnTo>
                  <a:lnTo>
                    <a:pt x="10" y="242"/>
                  </a:lnTo>
                  <a:lnTo>
                    <a:pt x="6" y="238"/>
                  </a:lnTo>
                  <a:lnTo>
                    <a:pt x="10" y="230"/>
                  </a:lnTo>
                  <a:lnTo>
                    <a:pt x="12" y="226"/>
                  </a:lnTo>
                  <a:lnTo>
                    <a:pt x="10" y="218"/>
                  </a:lnTo>
                  <a:lnTo>
                    <a:pt x="8" y="212"/>
                  </a:lnTo>
                  <a:lnTo>
                    <a:pt x="2" y="206"/>
                  </a:lnTo>
                  <a:lnTo>
                    <a:pt x="2" y="202"/>
                  </a:lnTo>
                  <a:lnTo>
                    <a:pt x="8" y="198"/>
                  </a:lnTo>
                  <a:lnTo>
                    <a:pt x="12" y="196"/>
                  </a:lnTo>
                  <a:lnTo>
                    <a:pt x="18" y="200"/>
                  </a:lnTo>
                  <a:lnTo>
                    <a:pt x="30" y="196"/>
                  </a:lnTo>
                  <a:lnTo>
                    <a:pt x="36" y="192"/>
                  </a:lnTo>
                  <a:lnTo>
                    <a:pt x="38" y="182"/>
                  </a:lnTo>
                  <a:lnTo>
                    <a:pt x="44" y="176"/>
                  </a:lnTo>
                  <a:lnTo>
                    <a:pt x="44" y="166"/>
                  </a:lnTo>
                  <a:lnTo>
                    <a:pt x="42" y="162"/>
                  </a:lnTo>
                  <a:lnTo>
                    <a:pt x="38" y="162"/>
                  </a:lnTo>
                  <a:lnTo>
                    <a:pt x="30" y="160"/>
                  </a:lnTo>
                  <a:lnTo>
                    <a:pt x="32" y="154"/>
                  </a:lnTo>
                  <a:lnTo>
                    <a:pt x="34" y="148"/>
                  </a:lnTo>
                  <a:lnTo>
                    <a:pt x="44" y="150"/>
                  </a:lnTo>
                  <a:lnTo>
                    <a:pt x="44" y="138"/>
                  </a:lnTo>
                  <a:lnTo>
                    <a:pt x="50" y="128"/>
                  </a:lnTo>
                  <a:lnTo>
                    <a:pt x="48" y="116"/>
                  </a:lnTo>
                  <a:lnTo>
                    <a:pt x="50" y="112"/>
                  </a:lnTo>
                  <a:lnTo>
                    <a:pt x="42" y="106"/>
                  </a:lnTo>
                  <a:lnTo>
                    <a:pt x="44" y="94"/>
                  </a:lnTo>
                  <a:lnTo>
                    <a:pt x="48" y="88"/>
                  </a:lnTo>
                  <a:lnTo>
                    <a:pt x="54" y="88"/>
                  </a:lnTo>
                  <a:lnTo>
                    <a:pt x="74" y="86"/>
                  </a:lnTo>
                  <a:lnTo>
                    <a:pt x="78" y="84"/>
                  </a:lnTo>
                  <a:lnTo>
                    <a:pt x="80" y="90"/>
                  </a:lnTo>
                  <a:lnTo>
                    <a:pt x="84" y="98"/>
                  </a:lnTo>
                  <a:lnTo>
                    <a:pt x="82" y="102"/>
                  </a:lnTo>
                  <a:lnTo>
                    <a:pt x="88" y="106"/>
                  </a:lnTo>
                  <a:lnTo>
                    <a:pt x="90" y="104"/>
                  </a:lnTo>
                  <a:lnTo>
                    <a:pt x="90" y="98"/>
                  </a:lnTo>
                  <a:lnTo>
                    <a:pt x="88" y="92"/>
                  </a:lnTo>
                  <a:lnTo>
                    <a:pt x="92" y="92"/>
                  </a:lnTo>
                  <a:lnTo>
                    <a:pt x="100" y="98"/>
                  </a:lnTo>
                  <a:lnTo>
                    <a:pt x="96" y="86"/>
                  </a:lnTo>
                  <a:lnTo>
                    <a:pt x="102" y="74"/>
                  </a:lnTo>
                  <a:lnTo>
                    <a:pt x="114" y="78"/>
                  </a:lnTo>
                  <a:lnTo>
                    <a:pt x="124" y="76"/>
                  </a:lnTo>
                  <a:lnTo>
                    <a:pt x="114" y="70"/>
                  </a:lnTo>
                  <a:lnTo>
                    <a:pt x="112" y="64"/>
                  </a:lnTo>
                  <a:lnTo>
                    <a:pt x="116" y="60"/>
                  </a:lnTo>
                  <a:lnTo>
                    <a:pt x="112" y="56"/>
                  </a:lnTo>
                  <a:lnTo>
                    <a:pt x="110" y="52"/>
                  </a:lnTo>
                  <a:lnTo>
                    <a:pt x="114" y="50"/>
                  </a:lnTo>
                  <a:lnTo>
                    <a:pt x="114" y="46"/>
                  </a:lnTo>
                  <a:lnTo>
                    <a:pt x="102" y="48"/>
                  </a:lnTo>
                  <a:lnTo>
                    <a:pt x="102" y="44"/>
                  </a:lnTo>
                  <a:lnTo>
                    <a:pt x="114" y="40"/>
                  </a:lnTo>
                  <a:lnTo>
                    <a:pt x="116" y="34"/>
                  </a:lnTo>
                  <a:lnTo>
                    <a:pt x="108" y="22"/>
                  </a:lnTo>
                  <a:lnTo>
                    <a:pt x="102" y="12"/>
                  </a:lnTo>
                  <a:lnTo>
                    <a:pt x="104" y="2"/>
                  </a:lnTo>
                  <a:lnTo>
                    <a:pt x="106" y="4"/>
                  </a:lnTo>
                  <a:lnTo>
                    <a:pt x="138" y="0"/>
                  </a:lnTo>
                  <a:lnTo>
                    <a:pt x="142" y="4"/>
                  </a:lnTo>
                  <a:lnTo>
                    <a:pt x="152" y="14"/>
                  </a:lnTo>
                  <a:lnTo>
                    <a:pt x="156" y="22"/>
                  </a:lnTo>
                  <a:lnTo>
                    <a:pt x="156" y="28"/>
                  </a:lnTo>
                  <a:lnTo>
                    <a:pt x="152" y="34"/>
                  </a:lnTo>
                  <a:lnTo>
                    <a:pt x="160" y="32"/>
                  </a:lnTo>
                  <a:lnTo>
                    <a:pt x="162" y="40"/>
                  </a:lnTo>
                  <a:lnTo>
                    <a:pt x="166" y="36"/>
                  </a:lnTo>
                  <a:lnTo>
                    <a:pt x="170" y="38"/>
                  </a:lnTo>
                  <a:lnTo>
                    <a:pt x="174" y="42"/>
                  </a:lnTo>
                  <a:lnTo>
                    <a:pt x="182" y="44"/>
                  </a:lnTo>
                  <a:lnTo>
                    <a:pt x="198" y="40"/>
                  </a:lnTo>
                  <a:lnTo>
                    <a:pt x="198" y="46"/>
                  </a:lnTo>
                  <a:lnTo>
                    <a:pt x="198" y="52"/>
                  </a:lnTo>
                  <a:lnTo>
                    <a:pt x="196" y="54"/>
                  </a:lnTo>
                  <a:lnTo>
                    <a:pt x="184" y="64"/>
                  </a:lnTo>
                  <a:lnTo>
                    <a:pt x="190" y="70"/>
                  </a:lnTo>
                  <a:lnTo>
                    <a:pt x="202" y="66"/>
                  </a:lnTo>
                  <a:lnTo>
                    <a:pt x="204" y="70"/>
                  </a:lnTo>
                  <a:lnTo>
                    <a:pt x="212" y="70"/>
                  </a:lnTo>
                  <a:lnTo>
                    <a:pt x="218" y="58"/>
                  </a:lnTo>
                  <a:lnTo>
                    <a:pt x="236" y="54"/>
                  </a:lnTo>
                  <a:lnTo>
                    <a:pt x="246" y="48"/>
                  </a:lnTo>
                  <a:lnTo>
                    <a:pt x="260" y="40"/>
                  </a:lnTo>
                  <a:lnTo>
                    <a:pt x="264" y="44"/>
                  </a:lnTo>
                  <a:lnTo>
                    <a:pt x="270" y="38"/>
                  </a:lnTo>
                  <a:lnTo>
                    <a:pt x="272" y="44"/>
                  </a:lnTo>
                  <a:lnTo>
                    <a:pt x="274" y="48"/>
                  </a:lnTo>
                  <a:lnTo>
                    <a:pt x="286" y="58"/>
                  </a:lnTo>
                  <a:lnTo>
                    <a:pt x="288" y="60"/>
                  </a:lnTo>
                  <a:lnTo>
                    <a:pt x="298" y="56"/>
                  </a:lnTo>
                  <a:lnTo>
                    <a:pt x="300" y="60"/>
                  </a:lnTo>
                  <a:lnTo>
                    <a:pt x="302" y="70"/>
                  </a:lnTo>
                  <a:lnTo>
                    <a:pt x="302" y="76"/>
                  </a:lnTo>
                  <a:lnTo>
                    <a:pt x="304" y="78"/>
                  </a:lnTo>
                  <a:lnTo>
                    <a:pt x="310" y="82"/>
                  </a:lnTo>
                  <a:lnTo>
                    <a:pt x="318" y="82"/>
                  </a:lnTo>
                  <a:lnTo>
                    <a:pt x="318" y="86"/>
                  </a:lnTo>
                  <a:lnTo>
                    <a:pt x="322" y="86"/>
                  </a:lnTo>
                  <a:lnTo>
                    <a:pt x="326" y="110"/>
                  </a:lnTo>
                  <a:lnTo>
                    <a:pt x="322" y="126"/>
                  </a:lnTo>
                  <a:lnTo>
                    <a:pt x="316" y="130"/>
                  </a:lnTo>
                  <a:lnTo>
                    <a:pt x="316" y="140"/>
                  </a:lnTo>
                  <a:lnTo>
                    <a:pt x="322" y="142"/>
                  </a:lnTo>
                  <a:lnTo>
                    <a:pt x="334" y="154"/>
                  </a:lnTo>
                  <a:lnTo>
                    <a:pt x="330" y="166"/>
                  </a:lnTo>
                  <a:lnTo>
                    <a:pt x="332" y="170"/>
                  </a:lnTo>
                  <a:lnTo>
                    <a:pt x="338" y="174"/>
                  </a:lnTo>
                  <a:lnTo>
                    <a:pt x="336" y="184"/>
                  </a:lnTo>
                  <a:lnTo>
                    <a:pt x="340" y="186"/>
                  </a:lnTo>
                  <a:lnTo>
                    <a:pt x="338" y="194"/>
                  </a:lnTo>
                  <a:lnTo>
                    <a:pt x="334" y="198"/>
                  </a:lnTo>
                  <a:lnTo>
                    <a:pt x="334" y="204"/>
                  </a:lnTo>
                  <a:lnTo>
                    <a:pt x="338" y="210"/>
                  </a:lnTo>
                  <a:lnTo>
                    <a:pt x="336" y="218"/>
                  </a:lnTo>
                  <a:lnTo>
                    <a:pt x="346" y="222"/>
                  </a:lnTo>
                  <a:lnTo>
                    <a:pt x="350" y="236"/>
                  </a:lnTo>
                  <a:lnTo>
                    <a:pt x="342" y="256"/>
                  </a:lnTo>
                  <a:lnTo>
                    <a:pt x="340" y="258"/>
                  </a:lnTo>
                  <a:lnTo>
                    <a:pt x="334" y="258"/>
                  </a:lnTo>
                  <a:lnTo>
                    <a:pt x="334" y="250"/>
                  </a:lnTo>
                  <a:lnTo>
                    <a:pt x="328" y="246"/>
                  </a:lnTo>
                  <a:lnTo>
                    <a:pt x="320" y="248"/>
                  </a:lnTo>
                  <a:lnTo>
                    <a:pt x="326" y="254"/>
                  </a:lnTo>
                  <a:lnTo>
                    <a:pt x="320" y="256"/>
                  </a:lnTo>
                  <a:lnTo>
                    <a:pt x="316" y="258"/>
                  </a:lnTo>
                  <a:lnTo>
                    <a:pt x="308" y="260"/>
                  </a:lnTo>
                  <a:lnTo>
                    <a:pt x="306" y="264"/>
                  </a:lnTo>
                  <a:lnTo>
                    <a:pt x="292" y="266"/>
                  </a:lnTo>
                  <a:lnTo>
                    <a:pt x="290" y="272"/>
                  </a:lnTo>
                  <a:lnTo>
                    <a:pt x="288" y="270"/>
                  </a:lnTo>
                  <a:lnTo>
                    <a:pt x="282" y="270"/>
                  </a:lnTo>
                  <a:lnTo>
                    <a:pt x="280" y="278"/>
                  </a:lnTo>
                  <a:lnTo>
                    <a:pt x="272" y="278"/>
                  </a:lnTo>
                  <a:lnTo>
                    <a:pt x="272" y="282"/>
                  </a:lnTo>
                  <a:lnTo>
                    <a:pt x="264" y="282"/>
                  </a:lnTo>
                  <a:lnTo>
                    <a:pt x="256" y="288"/>
                  </a:lnTo>
                  <a:lnTo>
                    <a:pt x="252" y="288"/>
                  </a:lnTo>
                  <a:lnTo>
                    <a:pt x="248" y="292"/>
                  </a:lnTo>
                  <a:lnTo>
                    <a:pt x="242" y="296"/>
                  </a:lnTo>
                  <a:lnTo>
                    <a:pt x="244" y="298"/>
                  </a:lnTo>
                  <a:lnTo>
                    <a:pt x="248" y="308"/>
                  </a:lnTo>
                  <a:lnTo>
                    <a:pt x="256" y="310"/>
                  </a:lnTo>
                  <a:lnTo>
                    <a:pt x="252" y="318"/>
                  </a:lnTo>
                  <a:lnTo>
                    <a:pt x="250" y="328"/>
                  </a:lnTo>
                  <a:lnTo>
                    <a:pt x="254" y="330"/>
                  </a:lnTo>
                  <a:lnTo>
                    <a:pt x="254" y="338"/>
                  </a:lnTo>
                  <a:lnTo>
                    <a:pt x="258" y="342"/>
                  </a:lnTo>
                  <a:lnTo>
                    <a:pt x="266" y="348"/>
                  </a:lnTo>
                  <a:lnTo>
                    <a:pt x="270" y="346"/>
                  </a:lnTo>
                  <a:lnTo>
                    <a:pt x="280" y="360"/>
                  </a:lnTo>
                  <a:lnTo>
                    <a:pt x="288" y="366"/>
                  </a:lnTo>
                  <a:lnTo>
                    <a:pt x="290" y="370"/>
                  </a:lnTo>
                  <a:lnTo>
                    <a:pt x="294" y="368"/>
                  </a:lnTo>
                  <a:lnTo>
                    <a:pt x="298" y="372"/>
                  </a:lnTo>
                  <a:lnTo>
                    <a:pt x="300" y="374"/>
                  </a:lnTo>
                  <a:lnTo>
                    <a:pt x="308" y="390"/>
                  </a:lnTo>
                  <a:lnTo>
                    <a:pt x="296" y="398"/>
                  </a:lnTo>
                  <a:lnTo>
                    <a:pt x="290" y="392"/>
                  </a:lnTo>
                  <a:lnTo>
                    <a:pt x="286" y="394"/>
                  </a:lnTo>
                  <a:lnTo>
                    <a:pt x="286" y="402"/>
                  </a:lnTo>
                  <a:lnTo>
                    <a:pt x="284" y="406"/>
                  </a:lnTo>
                  <a:lnTo>
                    <a:pt x="266" y="414"/>
                  </a:lnTo>
                  <a:lnTo>
                    <a:pt x="260" y="420"/>
                  </a:lnTo>
                  <a:lnTo>
                    <a:pt x="270" y="436"/>
                  </a:lnTo>
                  <a:lnTo>
                    <a:pt x="266" y="442"/>
                  </a:lnTo>
                  <a:lnTo>
                    <a:pt x="272" y="444"/>
                  </a:lnTo>
                  <a:lnTo>
                    <a:pt x="272" y="448"/>
                  </a:lnTo>
                  <a:lnTo>
                    <a:pt x="272" y="456"/>
                  </a:lnTo>
                  <a:lnTo>
                    <a:pt x="270" y="458"/>
                  </a:lnTo>
                  <a:lnTo>
                    <a:pt x="262" y="452"/>
                  </a:lnTo>
                  <a:lnTo>
                    <a:pt x="264" y="448"/>
                  </a:lnTo>
                  <a:lnTo>
                    <a:pt x="260" y="446"/>
                  </a:lnTo>
                  <a:lnTo>
                    <a:pt x="250" y="448"/>
                  </a:lnTo>
                  <a:lnTo>
                    <a:pt x="248" y="444"/>
                  </a:lnTo>
                  <a:lnTo>
                    <a:pt x="240" y="444"/>
                  </a:lnTo>
                  <a:lnTo>
                    <a:pt x="238" y="450"/>
                  </a:lnTo>
                  <a:lnTo>
                    <a:pt x="216" y="450"/>
                  </a:lnTo>
                  <a:lnTo>
                    <a:pt x="214" y="454"/>
                  </a:lnTo>
                  <a:lnTo>
                    <a:pt x="210" y="454"/>
                  </a:lnTo>
                  <a:lnTo>
                    <a:pt x="208" y="458"/>
                  </a:lnTo>
                  <a:lnTo>
                    <a:pt x="202" y="462"/>
                  </a:lnTo>
                  <a:lnTo>
                    <a:pt x="192" y="462"/>
                  </a:lnTo>
                  <a:lnTo>
                    <a:pt x="190" y="458"/>
                  </a:lnTo>
                  <a:lnTo>
                    <a:pt x="188" y="454"/>
                  </a:lnTo>
                  <a:lnTo>
                    <a:pt x="180" y="452"/>
                  </a:lnTo>
                  <a:lnTo>
                    <a:pt x="176" y="452"/>
                  </a:lnTo>
                  <a:lnTo>
                    <a:pt x="172" y="452"/>
                  </a:lnTo>
                  <a:lnTo>
                    <a:pt x="172" y="460"/>
                  </a:lnTo>
                  <a:lnTo>
                    <a:pt x="164" y="468"/>
                  </a:lnTo>
                  <a:lnTo>
                    <a:pt x="162" y="468"/>
                  </a:lnTo>
                  <a:lnTo>
                    <a:pt x="162" y="462"/>
                  </a:lnTo>
                  <a:lnTo>
                    <a:pt x="158" y="462"/>
                  </a:lnTo>
                  <a:lnTo>
                    <a:pt x="158" y="458"/>
                  </a:lnTo>
                  <a:lnTo>
                    <a:pt x="154" y="456"/>
                  </a:lnTo>
                  <a:lnTo>
                    <a:pt x="152" y="452"/>
                  </a:lnTo>
                  <a:lnTo>
                    <a:pt x="148" y="452"/>
                  </a:lnTo>
                  <a:lnTo>
                    <a:pt x="148" y="450"/>
                  </a:lnTo>
                  <a:lnTo>
                    <a:pt x="144" y="454"/>
                  </a:lnTo>
                  <a:lnTo>
                    <a:pt x="138" y="452"/>
                  </a:lnTo>
                  <a:lnTo>
                    <a:pt x="126" y="446"/>
                  </a:lnTo>
                  <a:lnTo>
                    <a:pt x="112" y="446"/>
                  </a:lnTo>
                  <a:lnTo>
                    <a:pt x="110" y="444"/>
                  </a:lnTo>
                  <a:lnTo>
                    <a:pt x="106" y="444"/>
                  </a:lnTo>
                  <a:lnTo>
                    <a:pt x="106" y="440"/>
                  </a:lnTo>
                  <a:lnTo>
                    <a:pt x="92" y="446"/>
                  </a:lnTo>
                  <a:lnTo>
                    <a:pt x="96" y="450"/>
                  </a:lnTo>
                  <a:lnTo>
                    <a:pt x="90" y="450"/>
                  </a:lnTo>
                  <a:lnTo>
                    <a:pt x="86" y="448"/>
                  </a:lnTo>
                  <a:lnTo>
                    <a:pt x="76" y="452"/>
                  </a:lnTo>
                  <a:lnTo>
                    <a:pt x="70" y="450"/>
                  </a:lnTo>
                  <a:lnTo>
                    <a:pt x="66" y="452"/>
                  </a:lnTo>
                  <a:lnTo>
                    <a:pt x="62" y="450"/>
                  </a:lnTo>
                  <a:close/>
                  <a:moveTo>
                    <a:pt x="316" y="72"/>
                  </a:moveTo>
                  <a:lnTo>
                    <a:pt x="314" y="72"/>
                  </a:lnTo>
                  <a:lnTo>
                    <a:pt x="312" y="70"/>
                  </a:lnTo>
                  <a:lnTo>
                    <a:pt x="304" y="72"/>
                  </a:lnTo>
                  <a:lnTo>
                    <a:pt x="302" y="64"/>
                  </a:lnTo>
                  <a:lnTo>
                    <a:pt x="302" y="58"/>
                  </a:lnTo>
                  <a:lnTo>
                    <a:pt x="314" y="66"/>
                  </a:lnTo>
                  <a:lnTo>
                    <a:pt x="316" y="72"/>
                  </a:lnTo>
                  <a:close/>
                </a:path>
              </a:pathLst>
            </a:custGeom>
            <a:solidFill>
              <a:srgbClr val="B2B2B2"/>
            </a:solidFill>
            <a:ln w="9525">
              <a:solidFill>
                <a:schemeClr val="bg1"/>
              </a:solidFill>
              <a:round/>
              <a:headEnd/>
              <a:tailEnd/>
            </a:ln>
          </p:spPr>
          <p:txBody>
            <a:bodyPr/>
            <a:lstStyle/>
            <a:p>
              <a:endParaRPr lang="de-DE"/>
            </a:p>
          </p:txBody>
        </p:sp>
        <p:sp>
          <p:nvSpPr>
            <p:cNvPr id="46" name="Freeform 48"/>
            <p:cNvSpPr>
              <a:spLocks/>
            </p:cNvSpPr>
            <p:nvPr/>
          </p:nvSpPr>
          <p:spPr bwMode="gray">
            <a:xfrm>
              <a:off x="3802063" y="5103813"/>
              <a:ext cx="790575" cy="601662"/>
            </a:xfrm>
            <a:custGeom>
              <a:avLst/>
              <a:gdLst>
                <a:gd name="T0" fmla="*/ 70 w 476"/>
                <a:gd name="T1" fmla="*/ 213 h 386"/>
                <a:gd name="T2" fmla="*/ 48 w 476"/>
                <a:gd name="T3" fmla="*/ 127 h 386"/>
                <a:gd name="T4" fmla="*/ 0 w 476"/>
                <a:gd name="T5" fmla="*/ 94 h 386"/>
                <a:gd name="T6" fmla="*/ 61 w 476"/>
                <a:gd name="T7" fmla="*/ 54 h 386"/>
                <a:gd name="T8" fmla="*/ 148 w 476"/>
                <a:gd name="T9" fmla="*/ 42 h 386"/>
                <a:gd name="T10" fmla="*/ 242 w 476"/>
                <a:gd name="T11" fmla="*/ 0 h 386"/>
                <a:gd name="T12" fmla="*/ 413 w 476"/>
                <a:gd name="T13" fmla="*/ 21 h 386"/>
                <a:gd name="T14" fmla="*/ 514 w 476"/>
                <a:gd name="T15" fmla="*/ 2 h 386"/>
                <a:gd name="T16" fmla="*/ 661 w 476"/>
                <a:gd name="T17" fmla="*/ 36 h 386"/>
                <a:gd name="T18" fmla="*/ 870 w 476"/>
                <a:gd name="T19" fmla="*/ 47 h 386"/>
                <a:gd name="T20" fmla="*/ 964 w 476"/>
                <a:gd name="T21" fmla="*/ 26 h 386"/>
                <a:gd name="T22" fmla="*/ 1100 w 476"/>
                <a:gd name="T23" fmla="*/ 58 h 386"/>
                <a:gd name="T24" fmla="*/ 1159 w 476"/>
                <a:gd name="T25" fmla="*/ 78 h 386"/>
                <a:gd name="T26" fmla="*/ 1168 w 476"/>
                <a:gd name="T27" fmla="*/ 101 h 386"/>
                <a:gd name="T28" fmla="*/ 1255 w 476"/>
                <a:gd name="T29" fmla="*/ 111 h 386"/>
                <a:gd name="T30" fmla="*/ 1317 w 476"/>
                <a:gd name="T31" fmla="*/ 132 h 386"/>
                <a:gd name="T32" fmla="*/ 1353 w 476"/>
                <a:gd name="T33" fmla="*/ 143 h 386"/>
                <a:gd name="T34" fmla="*/ 1410 w 476"/>
                <a:gd name="T35" fmla="*/ 154 h 386"/>
                <a:gd name="T36" fmla="*/ 1469 w 476"/>
                <a:gd name="T37" fmla="*/ 132 h 386"/>
                <a:gd name="T38" fmla="*/ 1578 w 476"/>
                <a:gd name="T39" fmla="*/ 165 h 386"/>
                <a:gd name="T40" fmla="*/ 1625 w 476"/>
                <a:gd name="T41" fmla="*/ 181 h 386"/>
                <a:gd name="T42" fmla="*/ 1667 w 476"/>
                <a:gd name="T43" fmla="*/ 195 h 386"/>
                <a:gd name="T44" fmla="*/ 1733 w 476"/>
                <a:gd name="T45" fmla="*/ 195 h 386"/>
                <a:gd name="T46" fmla="*/ 1821 w 476"/>
                <a:gd name="T47" fmla="*/ 181 h 386"/>
                <a:gd name="T48" fmla="*/ 1842 w 476"/>
                <a:gd name="T49" fmla="*/ 221 h 386"/>
                <a:gd name="T50" fmla="*/ 1775 w 476"/>
                <a:gd name="T51" fmla="*/ 292 h 386"/>
                <a:gd name="T52" fmla="*/ 1625 w 476"/>
                <a:gd name="T53" fmla="*/ 345 h 386"/>
                <a:gd name="T54" fmla="*/ 1498 w 476"/>
                <a:gd name="T55" fmla="*/ 392 h 386"/>
                <a:gd name="T56" fmla="*/ 1501 w 476"/>
                <a:gd name="T57" fmla="*/ 419 h 386"/>
                <a:gd name="T58" fmla="*/ 1353 w 476"/>
                <a:gd name="T59" fmla="*/ 525 h 386"/>
                <a:gd name="T60" fmla="*/ 1322 w 476"/>
                <a:gd name="T61" fmla="*/ 583 h 386"/>
                <a:gd name="T62" fmla="*/ 1353 w 476"/>
                <a:gd name="T63" fmla="*/ 647 h 386"/>
                <a:gd name="T64" fmla="*/ 1368 w 476"/>
                <a:gd name="T65" fmla="*/ 693 h 386"/>
                <a:gd name="T66" fmla="*/ 1302 w 476"/>
                <a:gd name="T67" fmla="*/ 740 h 386"/>
                <a:gd name="T68" fmla="*/ 1258 w 476"/>
                <a:gd name="T69" fmla="*/ 822 h 386"/>
                <a:gd name="T70" fmla="*/ 1136 w 476"/>
                <a:gd name="T71" fmla="*/ 842 h 386"/>
                <a:gd name="T72" fmla="*/ 1051 w 476"/>
                <a:gd name="T73" fmla="*/ 933 h 386"/>
                <a:gd name="T74" fmla="*/ 964 w 476"/>
                <a:gd name="T75" fmla="*/ 935 h 386"/>
                <a:gd name="T76" fmla="*/ 719 w 476"/>
                <a:gd name="T77" fmla="*/ 933 h 386"/>
                <a:gd name="T78" fmla="*/ 583 w 476"/>
                <a:gd name="T79" fmla="*/ 996 h 386"/>
                <a:gd name="T80" fmla="*/ 568 w 476"/>
                <a:gd name="T81" fmla="*/ 1000 h 386"/>
                <a:gd name="T82" fmla="*/ 537 w 476"/>
                <a:gd name="T83" fmla="*/ 1022 h 386"/>
                <a:gd name="T84" fmla="*/ 444 w 476"/>
                <a:gd name="T85" fmla="*/ 968 h 386"/>
                <a:gd name="T86" fmla="*/ 413 w 476"/>
                <a:gd name="T87" fmla="*/ 933 h 386"/>
                <a:gd name="T88" fmla="*/ 341 w 476"/>
                <a:gd name="T89" fmla="*/ 879 h 386"/>
                <a:gd name="T90" fmla="*/ 265 w 476"/>
                <a:gd name="T91" fmla="*/ 869 h 386"/>
                <a:gd name="T92" fmla="*/ 304 w 476"/>
                <a:gd name="T93" fmla="*/ 794 h 386"/>
                <a:gd name="T94" fmla="*/ 280 w 476"/>
                <a:gd name="T95" fmla="*/ 730 h 386"/>
                <a:gd name="T96" fmla="*/ 351 w 476"/>
                <a:gd name="T97" fmla="*/ 647 h 386"/>
                <a:gd name="T98" fmla="*/ 272 w 476"/>
                <a:gd name="T99" fmla="*/ 573 h 386"/>
                <a:gd name="T100" fmla="*/ 351 w 476"/>
                <a:gd name="T101" fmla="*/ 552 h 386"/>
                <a:gd name="T102" fmla="*/ 366 w 476"/>
                <a:gd name="T103" fmla="*/ 419 h 386"/>
                <a:gd name="T104" fmla="*/ 366 w 476"/>
                <a:gd name="T105" fmla="*/ 360 h 386"/>
                <a:gd name="T106" fmla="*/ 467 w 476"/>
                <a:gd name="T107" fmla="*/ 303 h 386"/>
                <a:gd name="T108" fmla="*/ 381 w 476"/>
                <a:gd name="T109" fmla="*/ 242 h 386"/>
                <a:gd name="T110" fmla="*/ 203 w 476"/>
                <a:gd name="T111" fmla="*/ 253 h 386"/>
                <a:gd name="T112" fmla="*/ 70 w 476"/>
                <a:gd name="T113" fmla="*/ 253 h 3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76"/>
                <a:gd name="T172" fmla="*/ 0 h 386"/>
                <a:gd name="T173" fmla="*/ 476 w 476"/>
                <a:gd name="T174" fmla="*/ 386 h 3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76" h="386">
                  <a:moveTo>
                    <a:pt x="18" y="96"/>
                  </a:moveTo>
                  <a:lnTo>
                    <a:pt x="16" y="90"/>
                  </a:lnTo>
                  <a:lnTo>
                    <a:pt x="18" y="80"/>
                  </a:lnTo>
                  <a:lnTo>
                    <a:pt x="24" y="68"/>
                  </a:lnTo>
                  <a:lnTo>
                    <a:pt x="18" y="58"/>
                  </a:lnTo>
                  <a:lnTo>
                    <a:pt x="12" y="48"/>
                  </a:lnTo>
                  <a:lnTo>
                    <a:pt x="4" y="46"/>
                  </a:lnTo>
                  <a:lnTo>
                    <a:pt x="0" y="44"/>
                  </a:lnTo>
                  <a:lnTo>
                    <a:pt x="0" y="36"/>
                  </a:lnTo>
                  <a:lnTo>
                    <a:pt x="2" y="30"/>
                  </a:lnTo>
                  <a:lnTo>
                    <a:pt x="10" y="24"/>
                  </a:lnTo>
                  <a:lnTo>
                    <a:pt x="16" y="20"/>
                  </a:lnTo>
                  <a:lnTo>
                    <a:pt x="26" y="20"/>
                  </a:lnTo>
                  <a:lnTo>
                    <a:pt x="36" y="20"/>
                  </a:lnTo>
                  <a:lnTo>
                    <a:pt x="38" y="16"/>
                  </a:lnTo>
                  <a:lnTo>
                    <a:pt x="40" y="6"/>
                  </a:lnTo>
                  <a:lnTo>
                    <a:pt x="48" y="0"/>
                  </a:lnTo>
                  <a:lnTo>
                    <a:pt x="62" y="0"/>
                  </a:lnTo>
                  <a:lnTo>
                    <a:pt x="80" y="8"/>
                  </a:lnTo>
                  <a:lnTo>
                    <a:pt x="94" y="10"/>
                  </a:lnTo>
                  <a:lnTo>
                    <a:pt x="106" y="8"/>
                  </a:lnTo>
                  <a:lnTo>
                    <a:pt x="116" y="4"/>
                  </a:lnTo>
                  <a:lnTo>
                    <a:pt x="126" y="2"/>
                  </a:lnTo>
                  <a:lnTo>
                    <a:pt x="132" y="2"/>
                  </a:lnTo>
                  <a:lnTo>
                    <a:pt x="142" y="8"/>
                  </a:lnTo>
                  <a:lnTo>
                    <a:pt x="154" y="12"/>
                  </a:lnTo>
                  <a:lnTo>
                    <a:pt x="170" y="14"/>
                  </a:lnTo>
                  <a:lnTo>
                    <a:pt x="198" y="14"/>
                  </a:lnTo>
                  <a:lnTo>
                    <a:pt x="208" y="14"/>
                  </a:lnTo>
                  <a:lnTo>
                    <a:pt x="224" y="18"/>
                  </a:lnTo>
                  <a:lnTo>
                    <a:pt x="232" y="14"/>
                  </a:lnTo>
                  <a:lnTo>
                    <a:pt x="240" y="10"/>
                  </a:lnTo>
                  <a:lnTo>
                    <a:pt x="248" y="10"/>
                  </a:lnTo>
                  <a:lnTo>
                    <a:pt x="264" y="20"/>
                  </a:lnTo>
                  <a:lnTo>
                    <a:pt x="276" y="20"/>
                  </a:lnTo>
                  <a:lnTo>
                    <a:pt x="282" y="22"/>
                  </a:lnTo>
                  <a:lnTo>
                    <a:pt x="290" y="28"/>
                  </a:lnTo>
                  <a:lnTo>
                    <a:pt x="298" y="26"/>
                  </a:lnTo>
                  <a:lnTo>
                    <a:pt x="298" y="30"/>
                  </a:lnTo>
                  <a:lnTo>
                    <a:pt x="296" y="36"/>
                  </a:lnTo>
                  <a:lnTo>
                    <a:pt x="296" y="38"/>
                  </a:lnTo>
                  <a:lnTo>
                    <a:pt x="300" y="38"/>
                  </a:lnTo>
                  <a:lnTo>
                    <a:pt x="302" y="36"/>
                  </a:lnTo>
                  <a:lnTo>
                    <a:pt x="320" y="44"/>
                  </a:lnTo>
                  <a:lnTo>
                    <a:pt x="322" y="42"/>
                  </a:lnTo>
                  <a:lnTo>
                    <a:pt x="332" y="52"/>
                  </a:lnTo>
                  <a:lnTo>
                    <a:pt x="332" y="50"/>
                  </a:lnTo>
                  <a:lnTo>
                    <a:pt x="338" y="50"/>
                  </a:lnTo>
                  <a:lnTo>
                    <a:pt x="340" y="50"/>
                  </a:lnTo>
                  <a:lnTo>
                    <a:pt x="346" y="52"/>
                  </a:lnTo>
                  <a:lnTo>
                    <a:pt x="348" y="54"/>
                  </a:lnTo>
                  <a:lnTo>
                    <a:pt x="348" y="56"/>
                  </a:lnTo>
                  <a:lnTo>
                    <a:pt x="362" y="56"/>
                  </a:lnTo>
                  <a:lnTo>
                    <a:pt x="362" y="58"/>
                  </a:lnTo>
                  <a:lnTo>
                    <a:pt x="368" y="58"/>
                  </a:lnTo>
                  <a:lnTo>
                    <a:pt x="378" y="58"/>
                  </a:lnTo>
                  <a:lnTo>
                    <a:pt x="378" y="50"/>
                  </a:lnTo>
                  <a:lnTo>
                    <a:pt x="384" y="50"/>
                  </a:lnTo>
                  <a:lnTo>
                    <a:pt x="406" y="58"/>
                  </a:lnTo>
                  <a:lnTo>
                    <a:pt x="406" y="62"/>
                  </a:lnTo>
                  <a:lnTo>
                    <a:pt x="408" y="68"/>
                  </a:lnTo>
                  <a:lnTo>
                    <a:pt x="410" y="70"/>
                  </a:lnTo>
                  <a:lnTo>
                    <a:pt x="418" y="68"/>
                  </a:lnTo>
                  <a:lnTo>
                    <a:pt x="420" y="68"/>
                  </a:lnTo>
                  <a:lnTo>
                    <a:pt x="426" y="70"/>
                  </a:lnTo>
                  <a:lnTo>
                    <a:pt x="428" y="74"/>
                  </a:lnTo>
                  <a:lnTo>
                    <a:pt x="432" y="74"/>
                  </a:lnTo>
                  <a:lnTo>
                    <a:pt x="438" y="70"/>
                  </a:lnTo>
                  <a:lnTo>
                    <a:pt x="446" y="74"/>
                  </a:lnTo>
                  <a:lnTo>
                    <a:pt x="454" y="76"/>
                  </a:lnTo>
                  <a:lnTo>
                    <a:pt x="454" y="72"/>
                  </a:lnTo>
                  <a:lnTo>
                    <a:pt x="468" y="68"/>
                  </a:lnTo>
                  <a:lnTo>
                    <a:pt x="474" y="72"/>
                  </a:lnTo>
                  <a:lnTo>
                    <a:pt x="474" y="74"/>
                  </a:lnTo>
                  <a:lnTo>
                    <a:pt x="474" y="84"/>
                  </a:lnTo>
                  <a:lnTo>
                    <a:pt x="476" y="86"/>
                  </a:lnTo>
                  <a:lnTo>
                    <a:pt x="476" y="98"/>
                  </a:lnTo>
                  <a:lnTo>
                    <a:pt x="456" y="110"/>
                  </a:lnTo>
                  <a:lnTo>
                    <a:pt x="440" y="118"/>
                  </a:lnTo>
                  <a:lnTo>
                    <a:pt x="436" y="126"/>
                  </a:lnTo>
                  <a:lnTo>
                    <a:pt x="418" y="130"/>
                  </a:lnTo>
                  <a:lnTo>
                    <a:pt x="406" y="134"/>
                  </a:lnTo>
                  <a:lnTo>
                    <a:pt x="388" y="140"/>
                  </a:lnTo>
                  <a:lnTo>
                    <a:pt x="384" y="148"/>
                  </a:lnTo>
                  <a:lnTo>
                    <a:pt x="382" y="152"/>
                  </a:lnTo>
                  <a:lnTo>
                    <a:pt x="386" y="156"/>
                  </a:lnTo>
                  <a:lnTo>
                    <a:pt x="386" y="158"/>
                  </a:lnTo>
                  <a:lnTo>
                    <a:pt x="374" y="162"/>
                  </a:lnTo>
                  <a:lnTo>
                    <a:pt x="364" y="180"/>
                  </a:lnTo>
                  <a:lnTo>
                    <a:pt x="348" y="198"/>
                  </a:lnTo>
                  <a:lnTo>
                    <a:pt x="348" y="202"/>
                  </a:lnTo>
                  <a:lnTo>
                    <a:pt x="344" y="210"/>
                  </a:lnTo>
                  <a:lnTo>
                    <a:pt x="340" y="220"/>
                  </a:lnTo>
                  <a:lnTo>
                    <a:pt x="346" y="238"/>
                  </a:lnTo>
                  <a:lnTo>
                    <a:pt x="348" y="242"/>
                  </a:lnTo>
                  <a:lnTo>
                    <a:pt x="348" y="244"/>
                  </a:lnTo>
                  <a:lnTo>
                    <a:pt x="360" y="250"/>
                  </a:lnTo>
                  <a:lnTo>
                    <a:pt x="362" y="254"/>
                  </a:lnTo>
                  <a:lnTo>
                    <a:pt x="352" y="262"/>
                  </a:lnTo>
                  <a:lnTo>
                    <a:pt x="348" y="264"/>
                  </a:lnTo>
                  <a:lnTo>
                    <a:pt x="338" y="270"/>
                  </a:lnTo>
                  <a:lnTo>
                    <a:pt x="334" y="280"/>
                  </a:lnTo>
                  <a:lnTo>
                    <a:pt x="330" y="282"/>
                  </a:lnTo>
                  <a:lnTo>
                    <a:pt x="322" y="302"/>
                  </a:lnTo>
                  <a:lnTo>
                    <a:pt x="324" y="310"/>
                  </a:lnTo>
                  <a:lnTo>
                    <a:pt x="320" y="312"/>
                  </a:lnTo>
                  <a:lnTo>
                    <a:pt x="302" y="312"/>
                  </a:lnTo>
                  <a:lnTo>
                    <a:pt x="292" y="318"/>
                  </a:lnTo>
                  <a:lnTo>
                    <a:pt x="286" y="326"/>
                  </a:lnTo>
                  <a:lnTo>
                    <a:pt x="280" y="342"/>
                  </a:lnTo>
                  <a:lnTo>
                    <a:pt x="270" y="352"/>
                  </a:lnTo>
                  <a:lnTo>
                    <a:pt x="264" y="348"/>
                  </a:lnTo>
                  <a:lnTo>
                    <a:pt x="254" y="348"/>
                  </a:lnTo>
                  <a:lnTo>
                    <a:pt x="248" y="354"/>
                  </a:lnTo>
                  <a:lnTo>
                    <a:pt x="244" y="354"/>
                  </a:lnTo>
                  <a:lnTo>
                    <a:pt x="242" y="352"/>
                  </a:lnTo>
                  <a:lnTo>
                    <a:pt x="184" y="352"/>
                  </a:lnTo>
                  <a:lnTo>
                    <a:pt x="172" y="364"/>
                  </a:lnTo>
                  <a:lnTo>
                    <a:pt x="154" y="368"/>
                  </a:lnTo>
                  <a:lnTo>
                    <a:pt x="150" y="376"/>
                  </a:lnTo>
                  <a:lnTo>
                    <a:pt x="148" y="382"/>
                  </a:lnTo>
                  <a:lnTo>
                    <a:pt x="148" y="384"/>
                  </a:lnTo>
                  <a:lnTo>
                    <a:pt x="146" y="378"/>
                  </a:lnTo>
                  <a:lnTo>
                    <a:pt x="144" y="378"/>
                  </a:lnTo>
                  <a:lnTo>
                    <a:pt x="144" y="384"/>
                  </a:lnTo>
                  <a:lnTo>
                    <a:pt x="138" y="386"/>
                  </a:lnTo>
                  <a:lnTo>
                    <a:pt x="130" y="384"/>
                  </a:lnTo>
                  <a:lnTo>
                    <a:pt x="116" y="374"/>
                  </a:lnTo>
                  <a:lnTo>
                    <a:pt x="114" y="366"/>
                  </a:lnTo>
                  <a:lnTo>
                    <a:pt x="114" y="360"/>
                  </a:lnTo>
                  <a:lnTo>
                    <a:pt x="108" y="358"/>
                  </a:lnTo>
                  <a:lnTo>
                    <a:pt x="106" y="352"/>
                  </a:lnTo>
                  <a:lnTo>
                    <a:pt x="108" y="350"/>
                  </a:lnTo>
                  <a:lnTo>
                    <a:pt x="100" y="338"/>
                  </a:lnTo>
                  <a:lnTo>
                    <a:pt x="88" y="332"/>
                  </a:lnTo>
                  <a:lnTo>
                    <a:pt x="86" y="332"/>
                  </a:lnTo>
                  <a:lnTo>
                    <a:pt x="78" y="328"/>
                  </a:lnTo>
                  <a:lnTo>
                    <a:pt x="68" y="328"/>
                  </a:lnTo>
                  <a:lnTo>
                    <a:pt x="72" y="308"/>
                  </a:lnTo>
                  <a:lnTo>
                    <a:pt x="78" y="300"/>
                  </a:lnTo>
                  <a:lnTo>
                    <a:pt x="92" y="286"/>
                  </a:lnTo>
                  <a:lnTo>
                    <a:pt x="86" y="280"/>
                  </a:lnTo>
                  <a:lnTo>
                    <a:pt x="72" y="276"/>
                  </a:lnTo>
                  <a:lnTo>
                    <a:pt x="74" y="266"/>
                  </a:lnTo>
                  <a:lnTo>
                    <a:pt x="82" y="252"/>
                  </a:lnTo>
                  <a:lnTo>
                    <a:pt x="90" y="244"/>
                  </a:lnTo>
                  <a:lnTo>
                    <a:pt x="86" y="240"/>
                  </a:lnTo>
                  <a:lnTo>
                    <a:pt x="78" y="226"/>
                  </a:lnTo>
                  <a:lnTo>
                    <a:pt x="70" y="216"/>
                  </a:lnTo>
                  <a:lnTo>
                    <a:pt x="74" y="212"/>
                  </a:lnTo>
                  <a:lnTo>
                    <a:pt x="84" y="212"/>
                  </a:lnTo>
                  <a:lnTo>
                    <a:pt x="90" y="208"/>
                  </a:lnTo>
                  <a:lnTo>
                    <a:pt x="92" y="202"/>
                  </a:lnTo>
                  <a:lnTo>
                    <a:pt x="90" y="182"/>
                  </a:lnTo>
                  <a:lnTo>
                    <a:pt x="94" y="158"/>
                  </a:lnTo>
                  <a:lnTo>
                    <a:pt x="92" y="148"/>
                  </a:lnTo>
                  <a:lnTo>
                    <a:pt x="92" y="138"/>
                  </a:lnTo>
                  <a:lnTo>
                    <a:pt x="94" y="136"/>
                  </a:lnTo>
                  <a:lnTo>
                    <a:pt x="116" y="124"/>
                  </a:lnTo>
                  <a:lnTo>
                    <a:pt x="120" y="120"/>
                  </a:lnTo>
                  <a:lnTo>
                    <a:pt x="120" y="114"/>
                  </a:lnTo>
                  <a:lnTo>
                    <a:pt x="104" y="104"/>
                  </a:lnTo>
                  <a:lnTo>
                    <a:pt x="102" y="98"/>
                  </a:lnTo>
                  <a:lnTo>
                    <a:pt x="98" y="92"/>
                  </a:lnTo>
                  <a:lnTo>
                    <a:pt x="92" y="90"/>
                  </a:lnTo>
                  <a:lnTo>
                    <a:pt x="82" y="98"/>
                  </a:lnTo>
                  <a:lnTo>
                    <a:pt x="52" y="96"/>
                  </a:lnTo>
                  <a:lnTo>
                    <a:pt x="42" y="86"/>
                  </a:lnTo>
                  <a:lnTo>
                    <a:pt x="32" y="90"/>
                  </a:lnTo>
                  <a:lnTo>
                    <a:pt x="18" y="96"/>
                  </a:lnTo>
                  <a:close/>
                </a:path>
              </a:pathLst>
            </a:custGeom>
            <a:solidFill>
              <a:srgbClr val="B2B2B2"/>
            </a:solidFill>
            <a:ln w="9525">
              <a:solidFill>
                <a:schemeClr val="bg1"/>
              </a:solidFill>
              <a:round/>
              <a:headEnd/>
              <a:tailEnd/>
            </a:ln>
          </p:spPr>
          <p:txBody>
            <a:bodyPr/>
            <a:lstStyle/>
            <a:p>
              <a:endParaRPr lang="de-DE"/>
            </a:p>
          </p:txBody>
        </p:sp>
      </p:grpSp>
      <p:grpSp>
        <p:nvGrpSpPr>
          <p:cNvPr id="47" name="Gruppierung 1"/>
          <p:cNvGrpSpPr/>
          <p:nvPr/>
        </p:nvGrpSpPr>
        <p:grpSpPr>
          <a:xfrm>
            <a:off x="4446454" y="3157814"/>
            <a:ext cx="4574211" cy="3243029"/>
            <a:chOff x="3781425" y="3570288"/>
            <a:chExt cx="3163888" cy="2243137"/>
          </a:xfrm>
        </p:grpSpPr>
        <p:sp>
          <p:nvSpPr>
            <p:cNvPr id="48" name="Freeform 7"/>
            <p:cNvSpPr>
              <a:spLocks noEditPoints="1"/>
            </p:cNvSpPr>
            <p:nvPr/>
          </p:nvSpPr>
          <p:spPr bwMode="gray">
            <a:xfrm>
              <a:off x="4084637" y="4457700"/>
              <a:ext cx="911225" cy="839787"/>
            </a:xfrm>
            <a:custGeom>
              <a:avLst/>
              <a:gdLst>
                <a:gd name="T0" fmla="*/ 2137 w 548"/>
                <a:gd name="T1" fmla="*/ 1240 h 542"/>
                <a:gd name="T2" fmla="*/ 2099 w 548"/>
                <a:gd name="T3" fmla="*/ 1402 h 542"/>
                <a:gd name="T4" fmla="*/ 2053 w 548"/>
                <a:gd name="T5" fmla="*/ 1360 h 542"/>
                <a:gd name="T6" fmla="*/ 2005 w 548"/>
                <a:gd name="T7" fmla="*/ 1329 h 542"/>
                <a:gd name="T8" fmla="*/ 1997 w 548"/>
                <a:gd name="T9" fmla="*/ 1297 h 542"/>
                <a:gd name="T10" fmla="*/ 2053 w 548"/>
                <a:gd name="T11" fmla="*/ 1231 h 542"/>
                <a:gd name="T12" fmla="*/ 2114 w 548"/>
                <a:gd name="T13" fmla="*/ 1217 h 542"/>
                <a:gd name="T14" fmla="*/ 428 w 548"/>
                <a:gd name="T15" fmla="*/ 1135 h 542"/>
                <a:gd name="T16" fmla="*/ 535 w 548"/>
                <a:gd name="T17" fmla="*/ 941 h 542"/>
                <a:gd name="T18" fmla="*/ 581 w 548"/>
                <a:gd name="T19" fmla="*/ 863 h 542"/>
                <a:gd name="T20" fmla="*/ 535 w 548"/>
                <a:gd name="T21" fmla="*/ 808 h 542"/>
                <a:gd name="T22" fmla="*/ 510 w 548"/>
                <a:gd name="T23" fmla="*/ 704 h 542"/>
                <a:gd name="T24" fmla="*/ 400 w 548"/>
                <a:gd name="T25" fmla="*/ 601 h 542"/>
                <a:gd name="T26" fmla="*/ 320 w 548"/>
                <a:gd name="T27" fmla="*/ 531 h 542"/>
                <a:gd name="T28" fmla="*/ 138 w 548"/>
                <a:gd name="T29" fmla="*/ 503 h 542"/>
                <a:gd name="T30" fmla="*/ 16 w 548"/>
                <a:gd name="T31" fmla="*/ 465 h 542"/>
                <a:gd name="T32" fmla="*/ 56 w 548"/>
                <a:gd name="T33" fmla="*/ 424 h 542"/>
                <a:gd name="T34" fmla="*/ 0 w 548"/>
                <a:gd name="T35" fmla="*/ 387 h 542"/>
                <a:gd name="T36" fmla="*/ 134 w 548"/>
                <a:gd name="T37" fmla="*/ 374 h 542"/>
                <a:gd name="T38" fmla="*/ 249 w 548"/>
                <a:gd name="T39" fmla="*/ 343 h 542"/>
                <a:gd name="T40" fmla="*/ 382 w 548"/>
                <a:gd name="T41" fmla="*/ 383 h 542"/>
                <a:gd name="T42" fmla="*/ 502 w 548"/>
                <a:gd name="T43" fmla="*/ 366 h 542"/>
                <a:gd name="T44" fmla="*/ 473 w 548"/>
                <a:gd name="T45" fmla="*/ 288 h 542"/>
                <a:gd name="T46" fmla="*/ 525 w 548"/>
                <a:gd name="T47" fmla="*/ 243 h 542"/>
                <a:gd name="T48" fmla="*/ 689 w 548"/>
                <a:gd name="T49" fmla="*/ 281 h 542"/>
                <a:gd name="T50" fmla="*/ 746 w 548"/>
                <a:gd name="T51" fmla="*/ 217 h 542"/>
                <a:gd name="T52" fmla="*/ 950 w 548"/>
                <a:gd name="T53" fmla="*/ 134 h 542"/>
                <a:gd name="T54" fmla="*/ 1083 w 548"/>
                <a:gd name="T55" fmla="*/ 2 h 542"/>
                <a:gd name="T56" fmla="*/ 1160 w 548"/>
                <a:gd name="T57" fmla="*/ 56 h 542"/>
                <a:gd name="T58" fmla="*/ 1260 w 548"/>
                <a:gd name="T59" fmla="*/ 91 h 542"/>
                <a:gd name="T60" fmla="*/ 1340 w 548"/>
                <a:gd name="T61" fmla="*/ 151 h 542"/>
                <a:gd name="T62" fmla="*/ 1417 w 548"/>
                <a:gd name="T63" fmla="*/ 177 h 542"/>
                <a:gd name="T64" fmla="*/ 1450 w 548"/>
                <a:gd name="T65" fmla="*/ 200 h 542"/>
                <a:gd name="T66" fmla="*/ 1591 w 548"/>
                <a:gd name="T67" fmla="*/ 240 h 542"/>
                <a:gd name="T68" fmla="*/ 1717 w 548"/>
                <a:gd name="T69" fmla="*/ 273 h 542"/>
                <a:gd name="T70" fmla="*/ 1819 w 548"/>
                <a:gd name="T71" fmla="*/ 296 h 542"/>
                <a:gd name="T72" fmla="*/ 1943 w 548"/>
                <a:gd name="T73" fmla="*/ 327 h 542"/>
                <a:gd name="T74" fmla="*/ 1849 w 548"/>
                <a:gd name="T75" fmla="*/ 462 h 542"/>
                <a:gd name="T76" fmla="*/ 1783 w 548"/>
                <a:gd name="T77" fmla="*/ 549 h 542"/>
                <a:gd name="T78" fmla="*/ 1760 w 548"/>
                <a:gd name="T79" fmla="*/ 569 h 542"/>
                <a:gd name="T80" fmla="*/ 1674 w 548"/>
                <a:gd name="T81" fmla="*/ 647 h 542"/>
                <a:gd name="T82" fmla="*/ 1612 w 548"/>
                <a:gd name="T83" fmla="*/ 735 h 542"/>
                <a:gd name="T84" fmla="*/ 1760 w 548"/>
                <a:gd name="T85" fmla="*/ 770 h 542"/>
                <a:gd name="T86" fmla="*/ 1769 w 548"/>
                <a:gd name="T87" fmla="*/ 859 h 542"/>
                <a:gd name="T88" fmla="*/ 1760 w 548"/>
                <a:gd name="T89" fmla="*/ 921 h 542"/>
                <a:gd name="T90" fmla="*/ 1803 w 548"/>
                <a:gd name="T91" fmla="*/ 1019 h 542"/>
                <a:gd name="T92" fmla="*/ 1819 w 548"/>
                <a:gd name="T93" fmla="*/ 1086 h 542"/>
                <a:gd name="T94" fmla="*/ 1591 w 548"/>
                <a:gd name="T95" fmla="*/ 1179 h 542"/>
                <a:gd name="T96" fmla="*/ 1436 w 548"/>
                <a:gd name="T97" fmla="*/ 1133 h 542"/>
                <a:gd name="T98" fmla="*/ 1238 w 548"/>
                <a:gd name="T99" fmla="*/ 1135 h 542"/>
                <a:gd name="T100" fmla="*/ 1184 w 548"/>
                <a:gd name="T101" fmla="*/ 1265 h 542"/>
                <a:gd name="T102" fmla="*/ 1041 w 548"/>
                <a:gd name="T103" fmla="*/ 1263 h 542"/>
                <a:gd name="T104" fmla="*/ 963 w 548"/>
                <a:gd name="T105" fmla="*/ 1256 h 542"/>
                <a:gd name="T106" fmla="*/ 829 w 548"/>
                <a:gd name="T107" fmla="*/ 1209 h 542"/>
                <a:gd name="T108" fmla="*/ 746 w 548"/>
                <a:gd name="T109" fmla="*/ 1225 h 542"/>
                <a:gd name="T110" fmla="*/ 649 w 548"/>
                <a:gd name="T111" fmla="*/ 1209 h 542"/>
                <a:gd name="T112" fmla="*/ 510 w 548"/>
                <a:gd name="T113" fmla="*/ 1174 h 542"/>
                <a:gd name="T114" fmla="*/ 493 w 548"/>
                <a:gd name="T115" fmla="*/ 1146 h 54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48"/>
                <a:gd name="T175" fmla="*/ 0 h 542"/>
                <a:gd name="T176" fmla="*/ 548 w 548"/>
                <a:gd name="T177" fmla="*/ 542 h 54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48" h="542">
                  <a:moveTo>
                    <a:pt x="542" y="456"/>
                  </a:moveTo>
                  <a:lnTo>
                    <a:pt x="544" y="460"/>
                  </a:lnTo>
                  <a:lnTo>
                    <a:pt x="546" y="468"/>
                  </a:lnTo>
                  <a:lnTo>
                    <a:pt x="544" y="478"/>
                  </a:lnTo>
                  <a:lnTo>
                    <a:pt x="546" y="480"/>
                  </a:lnTo>
                  <a:lnTo>
                    <a:pt x="548" y="488"/>
                  </a:lnTo>
                  <a:lnTo>
                    <a:pt x="546" y="506"/>
                  </a:lnTo>
                  <a:lnTo>
                    <a:pt x="542" y="514"/>
                  </a:lnTo>
                  <a:lnTo>
                    <a:pt x="540" y="530"/>
                  </a:lnTo>
                  <a:lnTo>
                    <a:pt x="536" y="542"/>
                  </a:lnTo>
                  <a:lnTo>
                    <a:pt x="530" y="540"/>
                  </a:lnTo>
                  <a:lnTo>
                    <a:pt x="530" y="536"/>
                  </a:lnTo>
                  <a:lnTo>
                    <a:pt x="522" y="534"/>
                  </a:lnTo>
                  <a:lnTo>
                    <a:pt x="518" y="530"/>
                  </a:lnTo>
                  <a:lnTo>
                    <a:pt x="524" y="526"/>
                  </a:lnTo>
                  <a:lnTo>
                    <a:pt x="522" y="524"/>
                  </a:lnTo>
                  <a:lnTo>
                    <a:pt x="514" y="522"/>
                  </a:lnTo>
                  <a:lnTo>
                    <a:pt x="518" y="514"/>
                  </a:lnTo>
                  <a:lnTo>
                    <a:pt x="516" y="512"/>
                  </a:lnTo>
                  <a:lnTo>
                    <a:pt x="512" y="514"/>
                  </a:lnTo>
                  <a:lnTo>
                    <a:pt x="512" y="510"/>
                  </a:lnTo>
                  <a:lnTo>
                    <a:pt x="516" y="506"/>
                  </a:lnTo>
                  <a:lnTo>
                    <a:pt x="514" y="504"/>
                  </a:lnTo>
                  <a:lnTo>
                    <a:pt x="510" y="502"/>
                  </a:lnTo>
                  <a:lnTo>
                    <a:pt x="510" y="498"/>
                  </a:lnTo>
                  <a:lnTo>
                    <a:pt x="514" y="494"/>
                  </a:lnTo>
                  <a:lnTo>
                    <a:pt x="510" y="490"/>
                  </a:lnTo>
                  <a:lnTo>
                    <a:pt x="514" y="482"/>
                  </a:lnTo>
                  <a:lnTo>
                    <a:pt x="524" y="476"/>
                  </a:lnTo>
                  <a:lnTo>
                    <a:pt x="528" y="476"/>
                  </a:lnTo>
                  <a:lnTo>
                    <a:pt x="530" y="472"/>
                  </a:lnTo>
                  <a:lnTo>
                    <a:pt x="534" y="472"/>
                  </a:lnTo>
                  <a:lnTo>
                    <a:pt x="538" y="474"/>
                  </a:lnTo>
                  <a:lnTo>
                    <a:pt x="540" y="470"/>
                  </a:lnTo>
                  <a:lnTo>
                    <a:pt x="538" y="462"/>
                  </a:lnTo>
                  <a:lnTo>
                    <a:pt x="540" y="456"/>
                  </a:lnTo>
                  <a:lnTo>
                    <a:pt x="542" y="456"/>
                  </a:lnTo>
                  <a:close/>
                  <a:moveTo>
                    <a:pt x="110" y="440"/>
                  </a:moveTo>
                  <a:lnTo>
                    <a:pt x="116" y="438"/>
                  </a:lnTo>
                  <a:lnTo>
                    <a:pt x="124" y="428"/>
                  </a:lnTo>
                  <a:lnTo>
                    <a:pt x="132" y="372"/>
                  </a:lnTo>
                  <a:lnTo>
                    <a:pt x="140" y="372"/>
                  </a:lnTo>
                  <a:lnTo>
                    <a:pt x="136" y="364"/>
                  </a:lnTo>
                  <a:lnTo>
                    <a:pt x="132" y="370"/>
                  </a:lnTo>
                  <a:lnTo>
                    <a:pt x="134" y="342"/>
                  </a:lnTo>
                  <a:lnTo>
                    <a:pt x="138" y="322"/>
                  </a:lnTo>
                  <a:lnTo>
                    <a:pt x="140" y="326"/>
                  </a:lnTo>
                  <a:lnTo>
                    <a:pt x="148" y="334"/>
                  </a:lnTo>
                  <a:lnTo>
                    <a:pt x="152" y="342"/>
                  </a:lnTo>
                  <a:lnTo>
                    <a:pt x="156" y="348"/>
                  </a:lnTo>
                  <a:lnTo>
                    <a:pt x="150" y="332"/>
                  </a:lnTo>
                  <a:lnTo>
                    <a:pt x="140" y="318"/>
                  </a:lnTo>
                  <a:lnTo>
                    <a:pt x="136" y="312"/>
                  </a:lnTo>
                  <a:lnTo>
                    <a:pt x="136" y="306"/>
                  </a:lnTo>
                  <a:lnTo>
                    <a:pt x="142" y="294"/>
                  </a:lnTo>
                  <a:lnTo>
                    <a:pt x="138" y="284"/>
                  </a:lnTo>
                  <a:lnTo>
                    <a:pt x="136" y="278"/>
                  </a:lnTo>
                  <a:lnTo>
                    <a:pt x="130" y="272"/>
                  </a:lnTo>
                  <a:lnTo>
                    <a:pt x="118" y="270"/>
                  </a:lnTo>
                  <a:lnTo>
                    <a:pt x="108" y="256"/>
                  </a:lnTo>
                  <a:lnTo>
                    <a:pt x="102" y="248"/>
                  </a:lnTo>
                  <a:lnTo>
                    <a:pt x="106" y="236"/>
                  </a:lnTo>
                  <a:lnTo>
                    <a:pt x="102" y="232"/>
                  </a:lnTo>
                  <a:lnTo>
                    <a:pt x="96" y="228"/>
                  </a:lnTo>
                  <a:lnTo>
                    <a:pt x="88" y="226"/>
                  </a:lnTo>
                  <a:lnTo>
                    <a:pt x="84" y="220"/>
                  </a:lnTo>
                  <a:lnTo>
                    <a:pt x="88" y="210"/>
                  </a:lnTo>
                  <a:lnTo>
                    <a:pt x="82" y="206"/>
                  </a:lnTo>
                  <a:lnTo>
                    <a:pt x="74" y="212"/>
                  </a:lnTo>
                  <a:lnTo>
                    <a:pt x="66" y="204"/>
                  </a:lnTo>
                  <a:lnTo>
                    <a:pt x="52" y="198"/>
                  </a:lnTo>
                  <a:lnTo>
                    <a:pt x="40" y="194"/>
                  </a:lnTo>
                  <a:lnTo>
                    <a:pt x="36" y="194"/>
                  </a:lnTo>
                  <a:lnTo>
                    <a:pt x="32" y="188"/>
                  </a:lnTo>
                  <a:lnTo>
                    <a:pt x="16" y="192"/>
                  </a:lnTo>
                  <a:lnTo>
                    <a:pt x="14" y="186"/>
                  </a:lnTo>
                  <a:lnTo>
                    <a:pt x="10" y="182"/>
                  </a:lnTo>
                  <a:lnTo>
                    <a:pt x="4" y="180"/>
                  </a:lnTo>
                  <a:lnTo>
                    <a:pt x="2" y="178"/>
                  </a:lnTo>
                  <a:lnTo>
                    <a:pt x="18" y="176"/>
                  </a:lnTo>
                  <a:lnTo>
                    <a:pt x="16" y="170"/>
                  </a:lnTo>
                  <a:lnTo>
                    <a:pt x="6" y="168"/>
                  </a:lnTo>
                  <a:lnTo>
                    <a:pt x="14" y="164"/>
                  </a:lnTo>
                  <a:lnTo>
                    <a:pt x="16" y="160"/>
                  </a:lnTo>
                  <a:lnTo>
                    <a:pt x="12" y="160"/>
                  </a:lnTo>
                  <a:lnTo>
                    <a:pt x="6" y="160"/>
                  </a:lnTo>
                  <a:lnTo>
                    <a:pt x="0" y="162"/>
                  </a:lnTo>
                  <a:lnTo>
                    <a:pt x="0" y="150"/>
                  </a:lnTo>
                  <a:lnTo>
                    <a:pt x="6" y="150"/>
                  </a:lnTo>
                  <a:lnTo>
                    <a:pt x="10" y="146"/>
                  </a:lnTo>
                  <a:lnTo>
                    <a:pt x="20" y="144"/>
                  </a:lnTo>
                  <a:lnTo>
                    <a:pt x="30" y="140"/>
                  </a:lnTo>
                  <a:lnTo>
                    <a:pt x="34" y="144"/>
                  </a:lnTo>
                  <a:lnTo>
                    <a:pt x="36" y="140"/>
                  </a:lnTo>
                  <a:lnTo>
                    <a:pt x="44" y="142"/>
                  </a:lnTo>
                  <a:lnTo>
                    <a:pt x="46" y="136"/>
                  </a:lnTo>
                  <a:lnTo>
                    <a:pt x="52" y="134"/>
                  </a:lnTo>
                  <a:lnTo>
                    <a:pt x="64" y="132"/>
                  </a:lnTo>
                  <a:lnTo>
                    <a:pt x="72" y="142"/>
                  </a:lnTo>
                  <a:lnTo>
                    <a:pt x="76" y="148"/>
                  </a:lnTo>
                  <a:lnTo>
                    <a:pt x="82" y="150"/>
                  </a:lnTo>
                  <a:lnTo>
                    <a:pt x="94" y="144"/>
                  </a:lnTo>
                  <a:lnTo>
                    <a:pt x="98" y="148"/>
                  </a:lnTo>
                  <a:lnTo>
                    <a:pt x="104" y="144"/>
                  </a:lnTo>
                  <a:lnTo>
                    <a:pt x="112" y="142"/>
                  </a:lnTo>
                  <a:lnTo>
                    <a:pt x="112" y="146"/>
                  </a:lnTo>
                  <a:lnTo>
                    <a:pt x="122" y="144"/>
                  </a:lnTo>
                  <a:lnTo>
                    <a:pt x="128" y="142"/>
                  </a:lnTo>
                  <a:lnTo>
                    <a:pt x="122" y="138"/>
                  </a:lnTo>
                  <a:lnTo>
                    <a:pt x="122" y="132"/>
                  </a:lnTo>
                  <a:lnTo>
                    <a:pt x="124" y="122"/>
                  </a:lnTo>
                  <a:lnTo>
                    <a:pt x="122" y="110"/>
                  </a:lnTo>
                  <a:lnTo>
                    <a:pt x="120" y="112"/>
                  </a:lnTo>
                  <a:lnTo>
                    <a:pt x="110" y="94"/>
                  </a:lnTo>
                  <a:lnTo>
                    <a:pt x="108" y="82"/>
                  </a:lnTo>
                  <a:lnTo>
                    <a:pt x="124" y="86"/>
                  </a:lnTo>
                  <a:lnTo>
                    <a:pt x="136" y="84"/>
                  </a:lnTo>
                  <a:lnTo>
                    <a:pt x="134" y="94"/>
                  </a:lnTo>
                  <a:lnTo>
                    <a:pt x="138" y="104"/>
                  </a:lnTo>
                  <a:lnTo>
                    <a:pt x="144" y="100"/>
                  </a:lnTo>
                  <a:lnTo>
                    <a:pt x="166" y="104"/>
                  </a:lnTo>
                  <a:lnTo>
                    <a:pt x="174" y="108"/>
                  </a:lnTo>
                  <a:lnTo>
                    <a:pt x="176" y="108"/>
                  </a:lnTo>
                  <a:lnTo>
                    <a:pt x="184" y="104"/>
                  </a:lnTo>
                  <a:lnTo>
                    <a:pt x="196" y="98"/>
                  </a:lnTo>
                  <a:lnTo>
                    <a:pt x="186" y="94"/>
                  </a:lnTo>
                  <a:lnTo>
                    <a:pt x="188" y="88"/>
                  </a:lnTo>
                  <a:lnTo>
                    <a:pt x="190" y="84"/>
                  </a:lnTo>
                  <a:lnTo>
                    <a:pt x="204" y="76"/>
                  </a:lnTo>
                  <a:lnTo>
                    <a:pt x="216" y="70"/>
                  </a:lnTo>
                  <a:lnTo>
                    <a:pt x="232" y="64"/>
                  </a:lnTo>
                  <a:lnTo>
                    <a:pt x="238" y="58"/>
                  </a:lnTo>
                  <a:lnTo>
                    <a:pt x="242" y="52"/>
                  </a:lnTo>
                  <a:lnTo>
                    <a:pt x="242" y="30"/>
                  </a:lnTo>
                  <a:lnTo>
                    <a:pt x="244" y="16"/>
                  </a:lnTo>
                  <a:lnTo>
                    <a:pt x="254" y="8"/>
                  </a:lnTo>
                  <a:lnTo>
                    <a:pt x="260" y="4"/>
                  </a:lnTo>
                  <a:lnTo>
                    <a:pt x="276" y="2"/>
                  </a:lnTo>
                  <a:lnTo>
                    <a:pt x="280" y="0"/>
                  </a:lnTo>
                  <a:lnTo>
                    <a:pt x="284" y="12"/>
                  </a:lnTo>
                  <a:lnTo>
                    <a:pt x="288" y="20"/>
                  </a:lnTo>
                  <a:lnTo>
                    <a:pt x="294" y="24"/>
                  </a:lnTo>
                  <a:lnTo>
                    <a:pt x="296" y="22"/>
                  </a:lnTo>
                  <a:lnTo>
                    <a:pt x="304" y="16"/>
                  </a:lnTo>
                  <a:lnTo>
                    <a:pt x="306" y="22"/>
                  </a:lnTo>
                  <a:lnTo>
                    <a:pt x="310" y="34"/>
                  </a:lnTo>
                  <a:lnTo>
                    <a:pt x="312" y="36"/>
                  </a:lnTo>
                  <a:lnTo>
                    <a:pt x="322" y="36"/>
                  </a:lnTo>
                  <a:lnTo>
                    <a:pt x="324" y="46"/>
                  </a:lnTo>
                  <a:lnTo>
                    <a:pt x="328" y="44"/>
                  </a:lnTo>
                  <a:lnTo>
                    <a:pt x="338" y="46"/>
                  </a:lnTo>
                  <a:lnTo>
                    <a:pt x="344" y="50"/>
                  </a:lnTo>
                  <a:lnTo>
                    <a:pt x="342" y="58"/>
                  </a:lnTo>
                  <a:lnTo>
                    <a:pt x="344" y="62"/>
                  </a:lnTo>
                  <a:lnTo>
                    <a:pt x="342" y="68"/>
                  </a:lnTo>
                  <a:lnTo>
                    <a:pt x="348" y="70"/>
                  </a:lnTo>
                  <a:lnTo>
                    <a:pt x="354" y="68"/>
                  </a:lnTo>
                  <a:lnTo>
                    <a:pt x="362" y="68"/>
                  </a:lnTo>
                  <a:lnTo>
                    <a:pt x="366" y="60"/>
                  </a:lnTo>
                  <a:lnTo>
                    <a:pt x="370" y="58"/>
                  </a:lnTo>
                  <a:lnTo>
                    <a:pt x="368" y="68"/>
                  </a:lnTo>
                  <a:lnTo>
                    <a:pt x="370" y="72"/>
                  </a:lnTo>
                  <a:lnTo>
                    <a:pt x="370" y="78"/>
                  </a:lnTo>
                  <a:lnTo>
                    <a:pt x="380" y="80"/>
                  </a:lnTo>
                  <a:lnTo>
                    <a:pt x="384" y="84"/>
                  </a:lnTo>
                  <a:lnTo>
                    <a:pt x="392" y="90"/>
                  </a:lnTo>
                  <a:lnTo>
                    <a:pt x="394" y="96"/>
                  </a:lnTo>
                  <a:lnTo>
                    <a:pt x="406" y="92"/>
                  </a:lnTo>
                  <a:lnTo>
                    <a:pt x="406" y="94"/>
                  </a:lnTo>
                  <a:lnTo>
                    <a:pt x="418" y="96"/>
                  </a:lnTo>
                  <a:lnTo>
                    <a:pt x="428" y="96"/>
                  </a:lnTo>
                  <a:lnTo>
                    <a:pt x="430" y="98"/>
                  </a:lnTo>
                  <a:lnTo>
                    <a:pt x="438" y="106"/>
                  </a:lnTo>
                  <a:lnTo>
                    <a:pt x="444" y="114"/>
                  </a:lnTo>
                  <a:lnTo>
                    <a:pt x="450" y="112"/>
                  </a:lnTo>
                  <a:lnTo>
                    <a:pt x="452" y="116"/>
                  </a:lnTo>
                  <a:lnTo>
                    <a:pt x="464" y="114"/>
                  </a:lnTo>
                  <a:lnTo>
                    <a:pt x="468" y="114"/>
                  </a:lnTo>
                  <a:lnTo>
                    <a:pt x="470" y="118"/>
                  </a:lnTo>
                  <a:lnTo>
                    <a:pt x="478" y="120"/>
                  </a:lnTo>
                  <a:lnTo>
                    <a:pt x="486" y="120"/>
                  </a:lnTo>
                  <a:lnTo>
                    <a:pt x="496" y="126"/>
                  </a:lnTo>
                  <a:lnTo>
                    <a:pt x="480" y="146"/>
                  </a:lnTo>
                  <a:lnTo>
                    <a:pt x="478" y="152"/>
                  </a:lnTo>
                  <a:lnTo>
                    <a:pt x="478" y="162"/>
                  </a:lnTo>
                  <a:lnTo>
                    <a:pt x="472" y="170"/>
                  </a:lnTo>
                  <a:lnTo>
                    <a:pt x="472" y="178"/>
                  </a:lnTo>
                  <a:lnTo>
                    <a:pt x="472" y="180"/>
                  </a:lnTo>
                  <a:lnTo>
                    <a:pt x="468" y="198"/>
                  </a:lnTo>
                  <a:lnTo>
                    <a:pt x="472" y="204"/>
                  </a:lnTo>
                  <a:lnTo>
                    <a:pt x="464" y="212"/>
                  </a:lnTo>
                  <a:lnTo>
                    <a:pt x="456" y="212"/>
                  </a:lnTo>
                  <a:lnTo>
                    <a:pt x="456" y="210"/>
                  </a:lnTo>
                  <a:lnTo>
                    <a:pt x="450" y="210"/>
                  </a:lnTo>
                  <a:lnTo>
                    <a:pt x="446" y="218"/>
                  </a:lnTo>
                  <a:lnTo>
                    <a:pt x="448" y="218"/>
                  </a:lnTo>
                  <a:lnTo>
                    <a:pt x="450" y="220"/>
                  </a:lnTo>
                  <a:lnTo>
                    <a:pt x="446" y="222"/>
                  </a:lnTo>
                  <a:lnTo>
                    <a:pt x="438" y="234"/>
                  </a:lnTo>
                  <a:lnTo>
                    <a:pt x="438" y="236"/>
                  </a:lnTo>
                  <a:lnTo>
                    <a:pt x="428" y="242"/>
                  </a:lnTo>
                  <a:lnTo>
                    <a:pt x="428" y="250"/>
                  </a:lnTo>
                  <a:lnTo>
                    <a:pt x="416" y="260"/>
                  </a:lnTo>
                  <a:lnTo>
                    <a:pt x="414" y="268"/>
                  </a:lnTo>
                  <a:lnTo>
                    <a:pt x="416" y="272"/>
                  </a:lnTo>
                  <a:lnTo>
                    <a:pt x="416" y="280"/>
                  </a:lnTo>
                  <a:lnTo>
                    <a:pt x="412" y="284"/>
                  </a:lnTo>
                  <a:lnTo>
                    <a:pt x="418" y="288"/>
                  </a:lnTo>
                  <a:lnTo>
                    <a:pt x="432" y="270"/>
                  </a:lnTo>
                  <a:lnTo>
                    <a:pt x="442" y="268"/>
                  </a:lnTo>
                  <a:lnTo>
                    <a:pt x="448" y="288"/>
                  </a:lnTo>
                  <a:lnTo>
                    <a:pt x="450" y="298"/>
                  </a:lnTo>
                  <a:lnTo>
                    <a:pt x="440" y="306"/>
                  </a:lnTo>
                  <a:lnTo>
                    <a:pt x="448" y="314"/>
                  </a:lnTo>
                  <a:lnTo>
                    <a:pt x="450" y="322"/>
                  </a:lnTo>
                  <a:lnTo>
                    <a:pt x="456" y="326"/>
                  </a:lnTo>
                  <a:lnTo>
                    <a:pt x="452" y="332"/>
                  </a:lnTo>
                  <a:lnTo>
                    <a:pt x="444" y="342"/>
                  </a:lnTo>
                  <a:lnTo>
                    <a:pt x="440" y="338"/>
                  </a:lnTo>
                  <a:lnTo>
                    <a:pt x="432" y="344"/>
                  </a:lnTo>
                  <a:lnTo>
                    <a:pt x="440" y="352"/>
                  </a:lnTo>
                  <a:lnTo>
                    <a:pt x="450" y="356"/>
                  </a:lnTo>
                  <a:lnTo>
                    <a:pt x="452" y="364"/>
                  </a:lnTo>
                  <a:lnTo>
                    <a:pt x="450" y="364"/>
                  </a:lnTo>
                  <a:lnTo>
                    <a:pt x="444" y="374"/>
                  </a:lnTo>
                  <a:lnTo>
                    <a:pt x="446" y="384"/>
                  </a:lnTo>
                  <a:lnTo>
                    <a:pt x="460" y="394"/>
                  </a:lnTo>
                  <a:lnTo>
                    <a:pt x="474" y="392"/>
                  </a:lnTo>
                  <a:lnTo>
                    <a:pt x="476" y="398"/>
                  </a:lnTo>
                  <a:lnTo>
                    <a:pt x="474" y="410"/>
                  </a:lnTo>
                  <a:lnTo>
                    <a:pt x="468" y="416"/>
                  </a:lnTo>
                  <a:lnTo>
                    <a:pt x="464" y="420"/>
                  </a:lnTo>
                  <a:lnTo>
                    <a:pt x="450" y="432"/>
                  </a:lnTo>
                  <a:lnTo>
                    <a:pt x="434" y="448"/>
                  </a:lnTo>
                  <a:lnTo>
                    <a:pt x="426" y="450"/>
                  </a:lnTo>
                  <a:lnTo>
                    <a:pt x="420" y="452"/>
                  </a:lnTo>
                  <a:lnTo>
                    <a:pt x="406" y="456"/>
                  </a:lnTo>
                  <a:lnTo>
                    <a:pt x="400" y="454"/>
                  </a:lnTo>
                  <a:lnTo>
                    <a:pt x="392" y="450"/>
                  </a:lnTo>
                  <a:lnTo>
                    <a:pt x="378" y="438"/>
                  </a:lnTo>
                  <a:lnTo>
                    <a:pt x="372" y="436"/>
                  </a:lnTo>
                  <a:lnTo>
                    <a:pt x="366" y="438"/>
                  </a:lnTo>
                  <a:lnTo>
                    <a:pt x="362" y="440"/>
                  </a:lnTo>
                  <a:lnTo>
                    <a:pt x="352" y="438"/>
                  </a:lnTo>
                  <a:lnTo>
                    <a:pt x="340" y="430"/>
                  </a:lnTo>
                  <a:lnTo>
                    <a:pt x="330" y="432"/>
                  </a:lnTo>
                  <a:lnTo>
                    <a:pt x="316" y="440"/>
                  </a:lnTo>
                  <a:lnTo>
                    <a:pt x="310" y="446"/>
                  </a:lnTo>
                  <a:lnTo>
                    <a:pt x="300" y="458"/>
                  </a:lnTo>
                  <a:lnTo>
                    <a:pt x="298" y="468"/>
                  </a:lnTo>
                  <a:lnTo>
                    <a:pt x="300" y="480"/>
                  </a:lnTo>
                  <a:lnTo>
                    <a:pt x="302" y="490"/>
                  </a:lnTo>
                  <a:lnTo>
                    <a:pt x="296" y="486"/>
                  </a:lnTo>
                  <a:lnTo>
                    <a:pt x="282" y="490"/>
                  </a:lnTo>
                  <a:lnTo>
                    <a:pt x="282" y="494"/>
                  </a:lnTo>
                  <a:lnTo>
                    <a:pt x="274" y="492"/>
                  </a:lnTo>
                  <a:lnTo>
                    <a:pt x="266" y="488"/>
                  </a:lnTo>
                  <a:lnTo>
                    <a:pt x="260" y="492"/>
                  </a:lnTo>
                  <a:lnTo>
                    <a:pt x="256" y="492"/>
                  </a:lnTo>
                  <a:lnTo>
                    <a:pt x="254" y="488"/>
                  </a:lnTo>
                  <a:lnTo>
                    <a:pt x="248" y="486"/>
                  </a:lnTo>
                  <a:lnTo>
                    <a:pt x="246" y="486"/>
                  </a:lnTo>
                  <a:lnTo>
                    <a:pt x="238" y="488"/>
                  </a:lnTo>
                  <a:lnTo>
                    <a:pt x="236" y="486"/>
                  </a:lnTo>
                  <a:lnTo>
                    <a:pt x="234" y="480"/>
                  </a:lnTo>
                  <a:lnTo>
                    <a:pt x="234" y="476"/>
                  </a:lnTo>
                  <a:lnTo>
                    <a:pt x="212" y="468"/>
                  </a:lnTo>
                  <a:lnTo>
                    <a:pt x="206" y="468"/>
                  </a:lnTo>
                  <a:lnTo>
                    <a:pt x="206" y="476"/>
                  </a:lnTo>
                  <a:lnTo>
                    <a:pt x="196" y="476"/>
                  </a:lnTo>
                  <a:lnTo>
                    <a:pt x="190" y="476"/>
                  </a:lnTo>
                  <a:lnTo>
                    <a:pt x="190" y="474"/>
                  </a:lnTo>
                  <a:lnTo>
                    <a:pt x="176" y="474"/>
                  </a:lnTo>
                  <a:lnTo>
                    <a:pt x="176" y="472"/>
                  </a:lnTo>
                  <a:lnTo>
                    <a:pt x="174" y="470"/>
                  </a:lnTo>
                  <a:lnTo>
                    <a:pt x="168" y="468"/>
                  </a:lnTo>
                  <a:lnTo>
                    <a:pt x="166" y="468"/>
                  </a:lnTo>
                  <a:lnTo>
                    <a:pt x="160" y="468"/>
                  </a:lnTo>
                  <a:lnTo>
                    <a:pt x="160" y="470"/>
                  </a:lnTo>
                  <a:lnTo>
                    <a:pt x="150" y="460"/>
                  </a:lnTo>
                  <a:lnTo>
                    <a:pt x="148" y="462"/>
                  </a:lnTo>
                  <a:lnTo>
                    <a:pt x="130" y="454"/>
                  </a:lnTo>
                  <a:lnTo>
                    <a:pt x="128" y="456"/>
                  </a:lnTo>
                  <a:lnTo>
                    <a:pt x="124" y="456"/>
                  </a:lnTo>
                  <a:lnTo>
                    <a:pt x="124" y="454"/>
                  </a:lnTo>
                  <a:lnTo>
                    <a:pt x="126" y="448"/>
                  </a:lnTo>
                  <a:lnTo>
                    <a:pt x="126" y="444"/>
                  </a:lnTo>
                  <a:lnTo>
                    <a:pt x="118" y="446"/>
                  </a:lnTo>
                  <a:lnTo>
                    <a:pt x="110" y="440"/>
                  </a:lnTo>
                  <a:close/>
                </a:path>
              </a:pathLst>
            </a:custGeom>
            <a:solidFill>
              <a:srgbClr val="B2B2B2"/>
            </a:solidFill>
            <a:ln w="9525">
              <a:solidFill>
                <a:schemeClr val="bg1"/>
              </a:solidFill>
              <a:round/>
              <a:headEnd/>
              <a:tailEnd/>
            </a:ln>
          </p:spPr>
          <p:txBody>
            <a:bodyPr/>
            <a:lstStyle/>
            <a:p>
              <a:endParaRPr lang="de-DE"/>
            </a:p>
          </p:txBody>
        </p:sp>
        <p:sp>
          <p:nvSpPr>
            <p:cNvPr id="49" name="Freeform 14"/>
            <p:cNvSpPr>
              <a:spLocks noEditPoints="1"/>
            </p:cNvSpPr>
            <p:nvPr/>
          </p:nvSpPr>
          <p:spPr bwMode="gray">
            <a:xfrm>
              <a:off x="4902200" y="3768725"/>
              <a:ext cx="284162" cy="311150"/>
            </a:xfrm>
            <a:custGeom>
              <a:avLst/>
              <a:gdLst>
                <a:gd name="T0" fmla="*/ 48 w 170"/>
                <a:gd name="T1" fmla="*/ 139 h 200"/>
                <a:gd name="T2" fmla="*/ 96 w 170"/>
                <a:gd name="T3" fmla="*/ 120 h 200"/>
                <a:gd name="T4" fmla="*/ 191 w 170"/>
                <a:gd name="T5" fmla="*/ 110 h 200"/>
                <a:gd name="T6" fmla="*/ 279 w 170"/>
                <a:gd name="T7" fmla="*/ 31 h 200"/>
                <a:gd name="T8" fmla="*/ 356 w 170"/>
                <a:gd name="T9" fmla="*/ 21 h 200"/>
                <a:gd name="T10" fmla="*/ 380 w 170"/>
                <a:gd name="T11" fmla="*/ 0 h 200"/>
                <a:gd name="T12" fmla="*/ 368 w 170"/>
                <a:gd name="T13" fmla="*/ 58 h 200"/>
                <a:gd name="T14" fmla="*/ 351 w 170"/>
                <a:gd name="T15" fmla="*/ 110 h 200"/>
                <a:gd name="T16" fmla="*/ 222 w 170"/>
                <a:gd name="T17" fmla="*/ 149 h 200"/>
                <a:gd name="T18" fmla="*/ 167 w 170"/>
                <a:gd name="T19" fmla="*/ 141 h 200"/>
                <a:gd name="T20" fmla="*/ 145 w 170"/>
                <a:gd name="T21" fmla="*/ 141 h 200"/>
                <a:gd name="T22" fmla="*/ 110 w 170"/>
                <a:gd name="T23" fmla="*/ 179 h 200"/>
                <a:gd name="T24" fmla="*/ 74 w 170"/>
                <a:gd name="T25" fmla="*/ 206 h 200"/>
                <a:gd name="T26" fmla="*/ 48 w 170"/>
                <a:gd name="T27" fmla="*/ 206 h 200"/>
                <a:gd name="T28" fmla="*/ 25 w 170"/>
                <a:gd name="T29" fmla="*/ 179 h 200"/>
                <a:gd name="T30" fmla="*/ 588 w 170"/>
                <a:gd name="T31" fmla="*/ 499 h 200"/>
                <a:gd name="T32" fmla="*/ 540 w 170"/>
                <a:gd name="T33" fmla="*/ 475 h 200"/>
                <a:gd name="T34" fmla="*/ 486 w 170"/>
                <a:gd name="T35" fmla="*/ 439 h 200"/>
                <a:gd name="T36" fmla="*/ 492 w 170"/>
                <a:gd name="T37" fmla="*/ 384 h 200"/>
                <a:gd name="T38" fmla="*/ 564 w 170"/>
                <a:gd name="T39" fmla="*/ 384 h 200"/>
                <a:gd name="T40" fmla="*/ 612 w 170"/>
                <a:gd name="T41" fmla="*/ 380 h 200"/>
                <a:gd name="T42" fmla="*/ 634 w 170"/>
                <a:gd name="T43" fmla="*/ 327 h 200"/>
                <a:gd name="T44" fmla="*/ 677 w 170"/>
                <a:gd name="T45" fmla="*/ 380 h 200"/>
                <a:gd name="T46" fmla="*/ 661 w 170"/>
                <a:gd name="T47" fmla="*/ 410 h 200"/>
                <a:gd name="T48" fmla="*/ 668 w 170"/>
                <a:gd name="T49" fmla="*/ 457 h 200"/>
                <a:gd name="T50" fmla="*/ 612 w 170"/>
                <a:gd name="T51" fmla="*/ 508 h 200"/>
                <a:gd name="T52" fmla="*/ 599 w 170"/>
                <a:gd name="T53" fmla="*/ 511 h 200"/>
                <a:gd name="T54" fmla="*/ 96 w 170"/>
                <a:gd name="T55" fmla="*/ 526 h 200"/>
                <a:gd name="T56" fmla="*/ 87 w 170"/>
                <a:gd name="T57" fmla="*/ 490 h 200"/>
                <a:gd name="T58" fmla="*/ 62 w 170"/>
                <a:gd name="T59" fmla="*/ 439 h 200"/>
                <a:gd name="T60" fmla="*/ 25 w 170"/>
                <a:gd name="T61" fmla="*/ 434 h 200"/>
                <a:gd name="T62" fmla="*/ 16 w 170"/>
                <a:gd name="T63" fmla="*/ 389 h 200"/>
                <a:gd name="T64" fmla="*/ 39 w 170"/>
                <a:gd name="T65" fmla="*/ 350 h 200"/>
                <a:gd name="T66" fmla="*/ 16 w 170"/>
                <a:gd name="T67" fmla="*/ 290 h 200"/>
                <a:gd name="T68" fmla="*/ 39 w 170"/>
                <a:gd name="T69" fmla="*/ 239 h 200"/>
                <a:gd name="T70" fmla="*/ 96 w 170"/>
                <a:gd name="T71" fmla="*/ 258 h 200"/>
                <a:gd name="T72" fmla="*/ 145 w 170"/>
                <a:gd name="T73" fmla="*/ 206 h 200"/>
                <a:gd name="T74" fmla="*/ 191 w 170"/>
                <a:gd name="T75" fmla="*/ 239 h 200"/>
                <a:gd name="T76" fmla="*/ 198 w 170"/>
                <a:gd name="T77" fmla="*/ 165 h 200"/>
                <a:gd name="T78" fmla="*/ 332 w 170"/>
                <a:gd name="T79" fmla="*/ 167 h 200"/>
                <a:gd name="T80" fmla="*/ 351 w 170"/>
                <a:gd name="T81" fmla="*/ 242 h 200"/>
                <a:gd name="T82" fmla="*/ 437 w 170"/>
                <a:gd name="T83" fmla="*/ 258 h 200"/>
                <a:gd name="T84" fmla="*/ 375 w 170"/>
                <a:gd name="T85" fmla="*/ 318 h 200"/>
                <a:gd name="T86" fmla="*/ 341 w 170"/>
                <a:gd name="T87" fmla="*/ 298 h 200"/>
                <a:gd name="T88" fmla="*/ 332 w 170"/>
                <a:gd name="T89" fmla="*/ 331 h 200"/>
                <a:gd name="T90" fmla="*/ 302 w 170"/>
                <a:gd name="T91" fmla="*/ 372 h 200"/>
                <a:gd name="T92" fmla="*/ 256 w 170"/>
                <a:gd name="T93" fmla="*/ 395 h 200"/>
                <a:gd name="T94" fmla="*/ 240 w 170"/>
                <a:gd name="T95" fmla="*/ 423 h 200"/>
                <a:gd name="T96" fmla="*/ 222 w 170"/>
                <a:gd name="T97" fmla="*/ 464 h 200"/>
                <a:gd name="T98" fmla="*/ 206 w 170"/>
                <a:gd name="T99" fmla="*/ 508 h 200"/>
                <a:gd name="T100" fmla="*/ 222 w 170"/>
                <a:gd name="T101" fmla="*/ 513 h 2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0"/>
                <a:gd name="T154" fmla="*/ 0 h 200"/>
                <a:gd name="T155" fmla="*/ 170 w 170"/>
                <a:gd name="T156" fmla="*/ 200 h 2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0" h="200">
                  <a:moveTo>
                    <a:pt x="6" y="68"/>
                  </a:moveTo>
                  <a:lnTo>
                    <a:pt x="12" y="52"/>
                  </a:lnTo>
                  <a:lnTo>
                    <a:pt x="18" y="44"/>
                  </a:lnTo>
                  <a:lnTo>
                    <a:pt x="24" y="46"/>
                  </a:lnTo>
                  <a:lnTo>
                    <a:pt x="34" y="44"/>
                  </a:lnTo>
                  <a:lnTo>
                    <a:pt x="48" y="42"/>
                  </a:lnTo>
                  <a:lnTo>
                    <a:pt x="54" y="38"/>
                  </a:lnTo>
                  <a:lnTo>
                    <a:pt x="70" y="12"/>
                  </a:lnTo>
                  <a:lnTo>
                    <a:pt x="86" y="6"/>
                  </a:lnTo>
                  <a:lnTo>
                    <a:pt x="90" y="8"/>
                  </a:lnTo>
                  <a:lnTo>
                    <a:pt x="94" y="0"/>
                  </a:lnTo>
                  <a:lnTo>
                    <a:pt x="96" y="0"/>
                  </a:lnTo>
                  <a:lnTo>
                    <a:pt x="90" y="18"/>
                  </a:lnTo>
                  <a:lnTo>
                    <a:pt x="92" y="22"/>
                  </a:lnTo>
                  <a:lnTo>
                    <a:pt x="94" y="36"/>
                  </a:lnTo>
                  <a:lnTo>
                    <a:pt x="88" y="42"/>
                  </a:lnTo>
                  <a:lnTo>
                    <a:pt x="84" y="54"/>
                  </a:lnTo>
                  <a:lnTo>
                    <a:pt x="56" y="56"/>
                  </a:lnTo>
                  <a:lnTo>
                    <a:pt x="50" y="52"/>
                  </a:lnTo>
                  <a:lnTo>
                    <a:pt x="42" y="54"/>
                  </a:lnTo>
                  <a:lnTo>
                    <a:pt x="40" y="52"/>
                  </a:lnTo>
                  <a:lnTo>
                    <a:pt x="36" y="54"/>
                  </a:lnTo>
                  <a:lnTo>
                    <a:pt x="30" y="54"/>
                  </a:lnTo>
                  <a:lnTo>
                    <a:pt x="28" y="68"/>
                  </a:lnTo>
                  <a:lnTo>
                    <a:pt x="24" y="74"/>
                  </a:lnTo>
                  <a:lnTo>
                    <a:pt x="18" y="78"/>
                  </a:lnTo>
                  <a:lnTo>
                    <a:pt x="16" y="82"/>
                  </a:lnTo>
                  <a:lnTo>
                    <a:pt x="12" y="78"/>
                  </a:lnTo>
                  <a:lnTo>
                    <a:pt x="6" y="68"/>
                  </a:lnTo>
                  <a:close/>
                  <a:moveTo>
                    <a:pt x="150" y="194"/>
                  </a:moveTo>
                  <a:lnTo>
                    <a:pt x="148" y="190"/>
                  </a:lnTo>
                  <a:lnTo>
                    <a:pt x="142" y="180"/>
                  </a:lnTo>
                  <a:lnTo>
                    <a:pt x="136" y="180"/>
                  </a:lnTo>
                  <a:lnTo>
                    <a:pt x="124" y="178"/>
                  </a:lnTo>
                  <a:lnTo>
                    <a:pt x="122" y="168"/>
                  </a:lnTo>
                  <a:lnTo>
                    <a:pt x="118" y="148"/>
                  </a:lnTo>
                  <a:lnTo>
                    <a:pt x="124" y="146"/>
                  </a:lnTo>
                  <a:lnTo>
                    <a:pt x="136" y="132"/>
                  </a:lnTo>
                  <a:lnTo>
                    <a:pt x="142" y="146"/>
                  </a:lnTo>
                  <a:lnTo>
                    <a:pt x="150" y="152"/>
                  </a:lnTo>
                  <a:lnTo>
                    <a:pt x="154" y="144"/>
                  </a:lnTo>
                  <a:lnTo>
                    <a:pt x="156" y="126"/>
                  </a:lnTo>
                  <a:lnTo>
                    <a:pt x="160" y="124"/>
                  </a:lnTo>
                  <a:lnTo>
                    <a:pt x="168" y="126"/>
                  </a:lnTo>
                  <a:lnTo>
                    <a:pt x="170" y="144"/>
                  </a:lnTo>
                  <a:lnTo>
                    <a:pt x="168" y="154"/>
                  </a:lnTo>
                  <a:lnTo>
                    <a:pt x="166" y="156"/>
                  </a:lnTo>
                  <a:lnTo>
                    <a:pt x="158" y="166"/>
                  </a:lnTo>
                  <a:lnTo>
                    <a:pt x="168" y="174"/>
                  </a:lnTo>
                  <a:lnTo>
                    <a:pt x="164" y="180"/>
                  </a:lnTo>
                  <a:lnTo>
                    <a:pt x="154" y="192"/>
                  </a:lnTo>
                  <a:lnTo>
                    <a:pt x="150" y="194"/>
                  </a:lnTo>
                  <a:close/>
                  <a:moveTo>
                    <a:pt x="56" y="196"/>
                  </a:moveTo>
                  <a:lnTo>
                    <a:pt x="24" y="200"/>
                  </a:lnTo>
                  <a:lnTo>
                    <a:pt x="22" y="198"/>
                  </a:lnTo>
                  <a:lnTo>
                    <a:pt x="22" y="186"/>
                  </a:lnTo>
                  <a:lnTo>
                    <a:pt x="20" y="168"/>
                  </a:lnTo>
                  <a:lnTo>
                    <a:pt x="16" y="168"/>
                  </a:lnTo>
                  <a:lnTo>
                    <a:pt x="10" y="158"/>
                  </a:lnTo>
                  <a:lnTo>
                    <a:pt x="6" y="164"/>
                  </a:lnTo>
                  <a:lnTo>
                    <a:pt x="0" y="160"/>
                  </a:lnTo>
                  <a:lnTo>
                    <a:pt x="4" y="148"/>
                  </a:lnTo>
                  <a:lnTo>
                    <a:pt x="10" y="140"/>
                  </a:lnTo>
                  <a:lnTo>
                    <a:pt x="10" y="134"/>
                  </a:lnTo>
                  <a:lnTo>
                    <a:pt x="2" y="116"/>
                  </a:lnTo>
                  <a:lnTo>
                    <a:pt x="4" y="110"/>
                  </a:lnTo>
                  <a:lnTo>
                    <a:pt x="6" y="94"/>
                  </a:lnTo>
                  <a:lnTo>
                    <a:pt x="10" y="90"/>
                  </a:lnTo>
                  <a:lnTo>
                    <a:pt x="16" y="94"/>
                  </a:lnTo>
                  <a:lnTo>
                    <a:pt x="24" y="98"/>
                  </a:lnTo>
                  <a:lnTo>
                    <a:pt x="32" y="80"/>
                  </a:lnTo>
                  <a:lnTo>
                    <a:pt x="36" y="78"/>
                  </a:lnTo>
                  <a:lnTo>
                    <a:pt x="42" y="92"/>
                  </a:lnTo>
                  <a:lnTo>
                    <a:pt x="48" y="90"/>
                  </a:lnTo>
                  <a:lnTo>
                    <a:pt x="48" y="74"/>
                  </a:lnTo>
                  <a:lnTo>
                    <a:pt x="50" y="62"/>
                  </a:lnTo>
                  <a:lnTo>
                    <a:pt x="68" y="62"/>
                  </a:lnTo>
                  <a:lnTo>
                    <a:pt x="84" y="64"/>
                  </a:lnTo>
                  <a:lnTo>
                    <a:pt x="84" y="82"/>
                  </a:lnTo>
                  <a:lnTo>
                    <a:pt x="88" y="92"/>
                  </a:lnTo>
                  <a:lnTo>
                    <a:pt x="106" y="92"/>
                  </a:lnTo>
                  <a:lnTo>
                    <a:pt x="110" y="98"/>
                  </a:lnTo>
                  <a:lnTo>
                    <a:pt x="104" y="116"/>
                  </a:lnTo>
                  <a:lnTo>
                    <a:pt x="94" y="122"/>
                  </a:lnTo>
                  <a:lnTo>
                    <a:pt x="92" y="114"/>
                  </a:lnTo>
                  <a:lnTo>
                    <a:pt x="86" y="114"/>
                  </a:lnTo>
                  <a:lnTo>
                    <a:pt x="82" y="118"/>
                  </a:lnTo>
                  <a:lnTo>
                    <a:pt x="84" y="126"/>
                  </a:lnTo>
                  <a:lnTo>
                    <a:pt x="80" y="140"/>
                  </a:lnTo>
                  <a:lnTo>
                    <a:pt x="76" y="142"/>
                  </a:lnTo>
                  <a:lnTo>
                    <a:pt x="74" y="150"/>
                  </a:lnTo>
                  <a:lnTo>
                    <a:pt x="64" y="150"/>
                  </a:lnTo>
                  <a:lnTo>
                    <a:pt x="66" y="158"/>
                  </a:lnTo>
                  <a:lnTo>
                    <a:pt x="60" y="160"/>
                  </a:lnTo>
                  <a:lnTo>
                    <a:pt x="58" y="168"/>
                  </a:lnTo>
                  <a:lnTo>
                    <a:pt x="56" y="176"/>
                  </a:lnTo>
                  <a:lnTo>
                    <a:pt x="56" y="182"/>
                  </a:lnTo>
                  <a:lnTo>
                    <a:pt x="52" y="192"/>
                  </a:lnTo>
                  <a:lnTo>
                    <a:pt x="56" y="196"/>
                  </a:lnTo>
                  <a:close/>
                </a:path>
              </a:pathLst>
            </a:custGeom>
            <a:solidFill>
              <a:srgbClr val="B2B2B2"/>
            </a:solidFill>
            <a:ln w="9525">
              <a:solidFill>
                <a:schemeClr val="bg1"/>
              </a:solidFill>
              <a:round/>
              <a:headEnd/>
              <a:tailEnd/>
            </a:ln>
          </p:spPr>
          <p:txBody>
            <a:bodyPr/>
            <a:lstStyle/>
            <a:p>
              <a:endParaRPr lang="de-DE"/>
            </a:p>
          </p:txBody>
        </p:sp>
        <p:sp>
          <p:nvSpPr>
            <p:cNvPr id="50" name="Freeform 16"/>
            <p:cNvSpPr>
              <a:spLocks/>
            </p:cNvSpPr>
            <p:nvPr/>
          </p:nvSpPr>
          <p:spPr bwMode="gray">
            <a:xfrm>
              <a:off x="5878513" y="3570288"/>
              <a:ext cx="303212" cy="227012"/>
            </a:xfrm>
            <a:custGeom>
              <a:avLst/>
              <a:gdLst>
                <a:gd name="T0" fmla="*/ 695 w 184"/>
                <a:gd name="T1" fmla="*/ 11 h 146"/>
                <a:gd name="T2" fmla="*/ 701 w 184"/>
                <a:gd name="T3" fmla="*/ 37 h 146"/>
                <a:gd name="T4" fmla="*/ 671 w 184"/>
                <a:gd name="T5" fmla="*/ 44 h 146"/>
                <a:gd name="T6" fmla="*/ 664 w 184"/>
                <a:gd name="T7" fmla="*/ 47 h 146"/>
                <a:gd name="T8" fmla="*/ 650 w 184"/>
                <a:gd name="T9" fmla="*/ 86 h 146"/>
                <a:gd name="T10" fmla="*/ 609 w 184"/>
                <a:gd name="T11" fmla="*/ 111 h 146"/>
                <a:gd name="T12" fmla="*/ 587 w 184"/>
                <a:gd name="T13" fmla="*/ 139 h 146"/>
                <a:gd name="T14" fmla="*/ 602 w 184"/>
                <a:gd name="T15" fmla="*/ 193 h 146"/>
                <a:gd name="T16" fmla="*/ 609 w 184"/>
                <a:gd name="T17" fmla="*/ 226 h 146"/>
                <a:gd name="T18" fmla="*/ 595 w 184"/>
                <a:gd name="T19" fmla="*/ 251 h 146"/>
                <a:gd name="T20" fmla="*/ 619 w 184"/>
                <a:gd name="T21" fmla="*/ 279 h 146"/>
                <a:gd name="T22" fmla="*/ 625 w 184"/>
                <a:gd name="T23" fmla="*/ 295 h 146"/>
                <a:gd name="T24" fmla="*/ 634 w 184"/>
                <a:gd name="T25" fmla="*/ 311 h 146"/>
                <a:gd name="T26" fmla="*/ 650 w 184"/>
                <a:gd name="T27" fmla="*/ 320 h 146"/>
                <a:gd name="T28" fmla="*/ 619 w 184"/>
                <a:gd name="T29" fmla="*/ 332 h 146"/>
                <a:gd name="T30" fmla="*/ 602 w 184"/>
                <a:gd name="T31" fmla="*/ 343 h 146"/>
                <a:gd name="T32" fmla="*/ 587 w 184"/>
                <a:gd name="T33" fmla="*/ 356 h 146"/>
                <a:gd name="T34" fmla="*/ 587 w 184"/>
                <a:gd name="T35" fmla="*/ 375 h 146"/>
                <a:gd name="T36" fmla="*/ 587 w 184"/>
                <a:gd name="T37" fmla="*/ 386 h 146"/>
                <a:gd name="T38" fmla="*/ 575 w 184"/>
                <a:gd name="T39" fmla="*/ 386 h 146"/>
                <a:gd name="T40" fmla="*/ 545 w 184"/>
                <a:gd name="T41" fmla="*/ 379 h 146"/>
                <a:gd name="T42" fmla="*/ 520 w 184"/>
                <a:gd name="T43" fmla="*/ 369 h 146"/>
                <a:gd name="T44" fmla="*/ 487 w 184"/>
                <a:gd name="T45" fmla="*/ 375 h 146"/>
                <a:gd name="T46" fmla="*/ 472 w 184"/>
                <a:gd name="T47" fmla="*/ 386 h 146"/>
                <a:gd name="T48" fmla="*/ 460 w 184"/>
                <a:gd name="T49" fmla="*/ 379 h 146"/>
                <a:gd name="T50" fmla="*/ 436 w 184"/>
                <a:gd name="T51" fmla="*/ 375 h 146"/>
                <a:gd name="T52" fmla="*/ 413 w 184"/>
                <a:gd name="T53" fmla="*/ 356 h 146"/>
                <a:gd name="T54" fmla="*/ 389 w 184"/>
                <a:gd name="T55" fmla="*/ 336 h 146"/>
                <a:gd name="T56" fmla="*/ 370 w 184"/>
                <a:gd name="T57" fmla="*/ 328 h 146"/>
                <a:gd name="T58" fmla="*/ 344 w 184"/>
                <a:gd name="T59" fmla="*/ 315 h 146"/>
                <a:gd name="T60" fmla="*/ 320 w 184"/>
                <a:gd name="T61" fmla="*/ 311 h 146"/>
                <a:gd name="T62" fmla="*/ 296 w 184"/>
                <a:gd name="T63" fmla="*/ 302 h 146"/>
                <a:gd name="T64" fmla="*/ 282 w 184"/>
                <a:gd name="T65" fmla="*/ 283 h 146"/>
                <a:gd name="T66" fmla="*/ 275 w 184"/>
                <a:gd name="T67" fmla="*/ 302 h 146"/>
                <a:gd name="T68" fmla="*/ 257 w 184"/>
                <a:gd name="T69" fmla="*/ 290 h 146"/>
                <a:gd name="T70" fmla="*/ 255 w 184"/>
                <a:gd name="T71" fmla="*/ 283 h 146"/>
                <a:gd name="T72" fmla="*/ 229 w 184"/>
                <a:gd name="T73" fmla="*/ 302 h 146"/>
                <a:gd name="T74" fmla="*/ 196 w 184"/>
                <a:gd name="T75" fmla="*/ 302 h 146"/>
                <a:gd name="T76" fmla="*/ 176 w 184"/>
                <a:gd name="T77" fmla="*/ 304 h 146"/>
                <a:gd name="T78" fmla="*/ 150 w 184"/>
                <a:gd name="T79" fmla="*/ 320 h 146"/>
                <a:gd name="T80" fmla="*/ 150 w 184"/>
                <a:gd name="T81" fmla="*/ 304 h 146"/>
                <a:gd name="T82" fmla="*/ 169 w 184"/>
                <a:gd name="T83" fmla="*/ 251 h 146"/>
                <a:gd name="T84" fmla="*/ 96 w 184"/>
                <a:gd name="T85" fmla="*/ 272 h 146"/>
                <a:gd name="T86" fmla="*/ 46 w 184"/>
                <a:gd name="T87" fmla="*/ 246 h 146"/>
                <a:gd name="T88" fmla="*/ 21 w 184"/>
                <a:gd name="T89" fmla="*/ 181 h 146"/>
                <a:gd name="T90" fmla="*/ 9 w 184"/>
                <a:gd name="T91" fmla="*/ 130 h 146"/>
                <a:gd name="T92" fmla="*/ 14 w 184"/>
                <a:gd name="T93" fmla="*/ 94 h 146"/>
                <a:gd name="T94" fmla="*/ 31 w 184"/>
                <a:gd name="T95" fmla="*/ 72 h 146"/>
                <a:gd name="T96" fmla="*/ 96 w 184"/>
                <a:gd name="T97" fmla="*/ 54 h 146"/>
                <a:gd name="T98" fmla="*/ 146 w 184"/>
                <a:gd name="T99" fmla="*/ 26 h 146"/>
                <a:gd name="T100" fmla="*/ 176 w 184"/>
                <a:gd name="T101" fmla="*/ 21 h 146"/>
                <a:gd name="T102" fmla="*/ 205 w 184"/>
                <a:gd name="T103" fmla="*/ 11 h 146"/>
                <a:gd name="T104" fmla="*/ 305 w 184"/>
                <a:gd name="T105" fmla="*/ 0 h 146"/>
                <a:gd name="T106" fmla="*/ 344 w 184"/>
                <a:gd name="T107" fmla="*/ 2 h 146"/>
                <a:gd name="T108" fmla="*/ 512 w 184"/>
                <a:gd name="T109" fmla="*/ 21 h 146"/>
                <a:gd name="T110" fmla="*/ 575 w 184"/>
                <a:gd name="T111" fmla="*/ 31 h 146"/>
                <a:gd name="T112" fmla="*/ 664 w 184"/>
                <a:gd name="T113" fmla="*/ 26 h 146"/>
                <a:gd name="T114" fmla="*/ 681 w 184"/>
                <a:gd name="T115" fmla="*/ 2 h 14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84"/>
                <a:gd name="T175" fmla="*/ 0 h 146"/>
                <a:gd name="T176" fmla="*/ 184 w 184"/>
                <a:gd name="T177" fmla="*/ 146 h 14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84" h="146">
                  <a:moveTo>
                    <a:pt x="178" y="2"/>
                  </a:moveTo>
                  <a:lnTo>
                    <a:pt x="182" y="4"/>
                  </a:lnTo>
                  <a:lnTo>
                    <a:pt x="184" y="8"/>
                  </a:lnTo>
                  <a:lnTo>
                    <a:pt x="184" y="14"/>
                  </a:lnTo>
                  <a:lnTo>
                    <a:pt x="180" y="16"/>
                  </a:lnTo>
                  <a:lnTo>
                    <a:pt x="176" y="16"/>
                  </a:lnTo>
                  <a:lnTo>
                    <a:pt x="174" y="16"/>
                  </a:lnTo>
                  <a:lnTo>
                    <a:pt x="174" y="18"/>
                  </a:lnTo>
                  <a:lnTo>
                    <a:pt x="172" y="22"/>
                  </a:lnTo>
                  <a:lnTo>
                    <a:pt x="170" y="32"/>
                  </a:lnTo>
                  <a:lnTo>
                    <a:pt x="166" y="38"/>
                  </a:lnTo>
                  <a:lnTo>
                    <a:pt x="160" y="42"/>
                  </a:lnTo>
                  <a:lnTo>
                    <a:pt x="156" y="46"/>
                  </a:lnTo>
                  <a:lnTo>
                    <a:pt x="154" y="52"/>
                  </a:lnTo>
                  <a:lnTo>
                    <a:pt x="156" y="58"/>
                  </a:lnTo>
                  <a:lnTo>
                    <a:pt x="158" y="72"/>
                  </a:lnTo>
                  <a:lnTo>
                    <a:pt x="160" y="78"/>
                  </a:lnTo>
                  <a:lnTo>
                    <a:pt x="160" y="84"/>
                  </a:lnTo>
                  <a:lnTo>
                    <a:pt x="156" y="88"/>
                  </a:lnTo>
                  <a:lnTo>
                    <a:pt x="156" y="94"/>
                  </a:lnTo>
                  <a:lnTo>
                    <a:pt x="160" y="102"/>
                  </a:lnTo>
                  <a:lnTo>
                    <a:pt x="162" y="104"/>
                  </a:lnTo>
                  <a:lnTo>
                    <a:pt x="164" y="106"/>
                  </a:lnTo>
                  <a:lnTo>
                    <a:pt x="164" y="110"/>
                  </a:lnTo>
                  <a:lnTo>
                    <a:pt x="164" y="112"/>
                  </a:lnTo>
                  <a:lnTo>
                    <a:pt x="166" y="116"/>
                  </a:lnTo>
                  <a:lnTo>
                    <a:pt x="168" y="118"/>
                  </a:lnTo>
                  <a:lnTo>
                    <a:pt x="170" y="120"/>
                  </a:lnTo>
                  <a:lnTo>
                    <a:pt x="166" y="122"/>
                  </a:lnTo>
                  <a:lnTo>
                    <a:pt x="162" y="124"/>
                  </a:lnTo>
                  <a:lnTo>
                    <a:pt x="160" y="126"/>
                  </a:lnTo>
                  <a:lnTo>
                    <a:pt x="158" y="128"/>
                  </a:lnTo>
                  <a:lnTo>
                    <a:pt x="156" y="132"/>
                  </a:lnTo>
                  <a:lnTo>
                    <a:pt x="154" y="132"/>
                  </a:lnTo>
                  <a:lnTo>
                    <a:pt x="154" y="136"/>
                  </a:lnTo>
                  <a:lnTo>
                    <a:pt x="154" y="140"/>
                  </a:lnTo>
                  <a:lnTo>
                    <a:pt x="152" y="140"/>
                  </a:lnTo>
                  <a:lnTo>
                    <a:pt x="154" y="144"/>
                  </a:lnTo>
                  <a:lnTo>
                    <a:pt x="150" y="146"/>
                  </a:lnTo>
                  <a:lnTo>
                    <a:pt x="150" y="144"/>
                  </a:lnTo>
                  <a:lnTo>
                    <a:pt x="144" y="144"/>
                  </a:lnTo>
                  <a:lnTo>
                    <a:pt x="142" y="142"/>
                  </a:lnTo>
                  <a:lnTo>
                    <a:pt x="138" y="140"/>
                  </a:lnTo>
                  <a:lnTo>
                    <a:pt x="136" y="138"/>
                  </a:lnTo>
                  <a:lnTo>
                    <a:pt x="132" y="140"/>
                  </a:lnTo>
                  <a:lnTo>
                    <a:pt x="128" y="140"/>
                  </a:lnTo>
                  <a:lnTo>
                    <a:pt x="126" y="142"/>
                  </a:lnTo>
                  <a:lnTo>
                    <a:pt x="124" y="144"/>
                  </a:lnTo>
                  <a:lnTo>
                    <a:pt x="122" y="144"/>
                  </a:lnTo>
                  <a:lnTo>
                    <a:pt x="120" y="142"/>
                  </a:lnTo>
                  <a:lnTo>
                    <a:pt x="116" y="140"/>
                  </a:lnTo>
                  <a:lnTo>
                    <a:pt x="114" y="140"/>
                  </a:lnTo>
                  <a:lnTo>
                    <a:pt x="110" y="138"/>
                  </a:lnTo>
                  <a:lnTo>
                    <a:pt x="108" y="132"/>
                  </a:lnTo>
                  <a:lnTo>
                    <a:pt x="104" y="128"/>
                  </a:lnTo>
                  <a:lnTo>
                    <a:pt x="102" y="126"/>
                  </a:lnTo>
                  <a:lnTo>
                    <a:pt x="100" y="122"/>
                  </a:lnTo>
                  <a:lnTo>
                    <a:pt x="98" y="122"/>
                  </a:lnTo>
                  <a:lnTo>
                    <a:pt x="94" y="122"/>
                  </a:lnTo>
                  <a:lnTo>
                    <a:pt x="90" y="118"/>
                  </a:lnTo>
                  <a:lnTo>
                    <a:pt x="84" y="116"/>
                  </a:lnTo>
                  <a:lnTo>
                    <a:pt x="84" y="114"/>
                  </a:lnTo>
                  <a:lnTo>
                    <a:pt x="78" y="112"/>
                  </a:lnTo>
                  <a:lnTo>
                    <a:pt x="76" y="110"/>
                  </a:lnTo>
                  <a:lnTo>
                    <a:pt x="74" y="106"/>
                  </a:lnTo>
                  <a:lnTo>
                    <a:pt x="74" y="108"/>
                  </a:lnTo>
                  <a:lnTo>
                    <a:pt x="72" y="112"/>
                  </a:lnTo>
                  <a:lnTo>
                    <a:pt x="70" y="110"/>
                  </a:lnTo>
                  <a:lnTo>
                    <a:pt x="68" y="108"/>
                  </a:lnTo>
                  <a:lnTo>
                    <a:pt x="68" y="106"/>
                  </a:lnTo>
                  <a:lnTo>
                    <a:pt x="66" y="106"/>
                  </a:lnTo>
                  <a:lnTo>
                    <a:pt x="62" y="110"/>
                  </a:lnTo>
                  <a:lnTo>
                    <a:pt x="60" y="112"/>
                  </a:lnTo>
                  <a:lnTo>
                    <a:pt x="56" y="112"/>
                  </a:lnTo>
                  <a:lnTo>
                    <a:pt x="52" y="112"/>
                  </a:lnTo>
                  <a:lnTo>
                    <a:pt x="50" y="114"/>
                  </a:lnTo>
                  <a:lnTo>
                    <a:pt x="46" y="114"/>
                  </a:lnTo>
                  <a:lnTo>
                    <a:pt x="42" y="116"/>
                  </a:lnTo>
                  <a:lnTo>
                    <a:pt x="40" y="120"/>
                  </a:lnTo>
                  <a:lnTo>
                    <a:pt x="38" y="120"/>
                  </a:lnTo>
                  <a:lnTo>
                    <a:pt x="40" y="114"/>
                  </a:lnTo>
                  <a:lnTo>
                    <a:pt x="40" y="102"/>
                  </a:lnTo>
                  <a:lnTo>
                    <a:pt x="44" y="94"/>
                  </a:lnTo>
                  <a:lnTo>
                    <a:pt x="38" y="88"/>
                  </a:lnTo>
                  <a:lnTo>
                    <a:pt x="26" y="102"/>
                  </a:lnTo>
                  <a:lnTo>
                    <a:pt x="20" y="94"/>
                  </a:lnTo>
                  <a:lnTo>
                    <a:pt x="12" y="92"/>
                  </a:lnTo>
                  <a:lnTo>
                    <a:pt x="12" y="62"/>
                  </a:lnTo>
                  <a:lnTo>
                    <a:pt x="6" y="68"/>
                  </a:lnTo>
                  <a:lnTo>
                    <a:pt x="0" y="54"/>
                  </a:lnTo>
                  <a:lnTo>
                    <a:pt x="2" y="48"/>
                  </a:lnTo>
                  <a:lnTo>
                    <a:pt x="0" y="40"/>
                  </a:lnTo>
                  <a:lnTo>
                    <a:pt x="4" y="36"/>
                  </a:lnTo>
                  <a:lnTo>
                    <a:pt x="2" y="28"/>
                  </a:lnTo>
                  <a:lnTo>
                    <a:pt x="8" y="26"/>
                  </a:lnTo>
                  <a:lnTo>
                    <a:pt x="26" y="24"/>
                  </a:lnTo>
                  <a:lnTo>
                    <a:pt x="26" y="20"/>
                  </a:lnTo>
                  <a:lnTo>
                    <a:pt x="36" y="16"/>
                  </a:lnTo>
                  <a:lnTo>
                    <a:pt x="38" y="10"/>
                  </a:lnTo>
                  <a:lnTo>
                    <a:pt x="46" y="12"/>
                  </a:lnTo>
                  <a:lnTo>
                    <a:pt x="46" y="8"/>
                  </a:lnTo>
                  <a:lnTo>
                    <a:pt x="52" y="10"/>
                  </a:lnTo>
                  <a:lnTo>
                    <a:pt x="54" y="4"/>
                  </a:lnTo>
                  <a:lnTo>
                    <a:pt x="72" y="10"/>
                  </a:lnTo>
                  <a:lnTo>
                    <a:pt x="80" y="0"/>
                  </a:lnTo>
                  <a:lnTo>
                    <a:pt x="82" y="6"/>
                  </a:lnTo>
                  <a:lnTo>
                    <a:pt x="90" y="2"/>
                  </a:lnTo>
                  <a:lnTo>
                    <a:pt x="114" y="4"/>
                  </a:lnTo>
                  <a:lnTo>
                    <a:pt x="134" y="8"/>
                  </a:lnTo>
                  <a:lnTo>
                    <a:pt x="140" y="14"/>
                  </a:lnTo>
                  <a:lnTo>
                    <a:pt x="150" y="12"/>
                  </a:lnTo>
                  <a:lnTo>
                    <a:pt x="166" y="14"/>
                  </a:lnTo>
                  <a:lnTo>
                    <a:pt x="174" y="10"/>
                  </a:lnTo>
                  <a:lnTo>
                    <a:pt x="178" y="2"/>
                  </a:lnTo>
                  <a:close/>
                </a:path>
              </a:pathLst>
            </a:custGeom>
            <a:solidFill>
              <a:srgbClr val="B2B2B2"/>
            </a:solidFill>
            <a:ln w="9525">
              <a:solidFill>
                <a:schemeClr val="bg1"/>
              </a:solidFill>
              <a:round/>
              <a:headEnd/>
              <a:tailEnd/>
            </a:ln>
          </p:spPr>
          <p:txBody>
            <a:bodyPr/>
            <a:lstStyle/>
            <a:p>
              <a:endParaRPr lang="de-DE"/>
            </a:p>
          </p:txBody>
        </p:sp>
        <p:sp>
          <p:nvSpPr>
            <p:cNvPr id="51" name="Freeform 17"/>
            <p:cNvSpPr>
              <a:spLocks/>
            </p:cNvSpPr>
            <p:nvPr/>
          </p:nvSpPr>
          <p:spPr bwMode="gray">
            <a:xfrm>
              <a:off x="5721350" y="3736975"/>
              <a:ext cx="463550" cy="258762"/>
            </a:xfrm>
            <a:custGeom>
              <a:avLst/>
              <a:gdLst>
                <a:gd name="T0" fmla="*/ 967 w 280"/>
                <a:gd name="T1" fmla="*/ 103 h 168"/>
                <a:gd name="T2" fmla="*/ 990 w 280"/>
                <a:gd name="T3" fmla="*/ 127 h 168"/>
                <a:gd name="T4" fmla="*/ 1015 w 280"/>
                <a:gd name="T5" fmla="*/ 143 h 168"/>
                <a:gd name="T6" fmla="*/ 1006 w 280"/>
                <a:gd name="T7" fmla="*/ 161 h 168"/>
                <a:gd name="T8" fmla="*/ 1000 w 280"/>
                <a:gd name="T9" fmla="*/ 171 h 168"/>
                <a:gd name="T10" fmla="*/ 990 w 280"/>
                <a:gd name="T11" fmla="*/ 201 h 168"/>
                <a:gd name="T12" fmla="*/ 1000 w 280"/>
                <a:gd name="T13" fmla="*/ 211 h 168"/>
                <a:gd name="T14" fmla="*/ 1024 w 280"/>
                <a:gd name="T15" fmla="*/ 215 h 168"/>
                <a:gd name="T16" fmla="*/ 1015 w 280"/>
                <a:gd name="T17" fmla="*/ 230 h 168"/>
                <a:gd name="T18" fmla="*/ 1037 w 280"/>
                <a:gd name="T19" fmla="*/ 254 h 168"/>
                <a:gd name="T20" fmla="*/ 1052 w 280"/>
                <a:gd name="T21" fmla="*/ 274 h 168"/>
                <a:gd name="T22" fmla="*/ 1067 w 280"/>
                <a:gd name="T23" fmla="*/ 313 h 168"/>
                <a:gd name="T24" fmla="*/ 1062 w 280"/>
                <a:gd name="T25" fmla="*/ 332 h 168"/>
                <a:gd name="T26" fmla="*/ 1015 w 280"/>
                <a:gd name="T27" fmla="*/ 349 h 168"/>
                <a:gd name="T28" fmla="*/ 986 w 280"/>
                <a:gd name="T29" fmla="*/ 367 h 168"/>
                <a:gd name="T30" fmla="*/ 961 w 280"/>
                <a:gd name="T31" fmla="*/ 396 h 168"/>
                <a:gd name="T32" fmla="*/ 906 w 280"/>
                <a:gd name="T33" fmla="*/ 385 h 168"/>
                <a:gd name="T34" fmla="*/ 869 w 280"/>
                <a:gd name="T35" fmla="*/ 402 h 168"/>
                <a:gd name="T36" fmla="*/ 839 w 280"/>
                <a:gd name="T37" fmla="*/ 407 h 168"/>
                <a:gd name="T38" fmla="*/ 782 w 280"/>
                <a:gd name="T39" fmla="*/ 402 h 168"/>
                <a:gd name="T40" fmla="*/ 745 w 280"/>
                <a:gd name="T41" fmla="*/ 367 h 168"/>
                <a:gd name="T42" fmla="*/ 671 w 280"/>
                <a:gd name="T43" fmla="*/ 332 h 168"/>
                <a:gd name="T44" fmla="*/ 586 w 280"/>
                <a:gd name="T45" fmla="*/ 305 h 168"/>
                <a:gd name="T46" fmla="*/ 555 w 280"/>
                <a:gd name="T47" fmla="*/ 292 h 168"/>
                <a:gd name="T48" fmla="*/ 499 w 280"/>
                <a:gd name="T49" fmla="*/ 305 h 168"/>
                <a:gd name="T50" fmla="*/ 440 w 280"/>
                <a:gd name="T51" fmla="*/ 301 h 168"/>
                <a:gd name="T52" fmla="*/ 355 w 280"/>
                <a:gd name="T53" fmla="*/ 301 h 168"/>
                <a:gd name="T54" fmla="*/ 311 w 280"/>
                <a:gd name="T55" fmla="*/ 303 h 168"/>
                <a:gd name="T56" fmla="*/ 281 w 280"/>
                <a:gd name="T57" fmla="*/ 290 h 168"/>
                <a:gd name="T58" fmla="*/ 205 w 280"/>
                <a:gd name="T59" fmla="*/ 290 h 168"/>
                <a:gd name="T60" fmla="*/ 89 w 280"/>
                <a:gd name="T61" fmla="*/ 305 h 168"/>
                <a:gd name="T62" fmla="*/ 37 w 280"/>
                <a:gd name="T63" fmla="*/ 342 h 168"/>
                <a:gd name="T64" fmla="*/ 9 w 280"/>
                <a:gd name="T65" fmla="*/ 274 h 168"/>
                <a:gd name="T66" fmla="*/ 61 w 280"/>
                <a:gd name="T67" fmla="*/ 211 h 168"/>
                <a:gd name="T68" fmla="*/ 96 w 280"/>
                <a:gd name="T69" fmla="*/ 123 h 168"/>
                <a:gd name="T70" fmla="*/ 196 w 280"/>
                <a:gd name="T71" fmla="*/ 89 h 168"/>
                <a:gd name="T72" fmla="*/ 244 w 280"/>
                <a:gd name="T73" fmla="*/ 78 h 168"/>
                <a:gd name="T74" fmla="*/ 320 w 280"/>
                <a:gd name="T75" fmla="*/ 143 h 168"/>
                <a:gd name="T76" fmla="*/ 365 w 280"/>
                <a:gd name="T77" fmla="*/ 207 h 168"/>
                <a:gd name="T78" fmla="*/ 487 w 280"/>
                <a:gd name="T79" fmla="*/ 182 h 168"/>
                <a:gd name="T80" fmla="*/ 487 w 280"/>
                <a:gd name="T81" fmla="*/ 58 h 168"/>
                <a:gd name="T82" fmla="*/ 512 w 280"/>
                <a:gd name="T83" fmla="*/ 35 h 168"/>
                <a:gd name="T84" fmla="*/ 549 w 280"/>
                <a:gd name="T85" fmla="*/ 19 h 168"/>
                <a:gd name="T86" fmla="*/ 586 w 280"/>
                <a:gd name="T87" fmla="*/ 14 h 168"/>
                <a:gd name="T88" fmla="*/ 615 w 280"/>
                <a:gd name="T89" fmla="*/ 0 h 168"/>
                <a:gd name="T90" fmla="*/ 632 w 280"/>
                <a:gd name="T91" fmla="*/ 14 h 168"/>
                <a:gd name="T92" fmla="*/ 646 w 280"/>
                <a:gd name="T93" fmla="*/ 10 h 168"/>
                <a:gd name="T94" fmla="*/ 675 w 280"/>
                <a:gd name="T95" fmla="*/ 26 h 168"/>
                <a:gd name="T96" fmla="*/ 717 w 280"/>
                <a:gd name="T97" fmla="*/ 41 h 168"/>
                <a:gd name="T98" fmla="*/ 745 w 280"/>
                <a:gd name="T99" fmla="*/ 49 h 168"/>
                <a:gd name="T100" fmla="*/ 780 w 280"/>
                <a:gd name="T101" fmla="*/ 78 h 168"/>
                <a:gd name="T102" fmla="*/ 814 w 280"/>
                <a:gd name="T103" fmla="*/ 89 h 168"/>
                <a:gd name="T104" fmla="*/ 839 w 280"/>
                <a:gd name="T105" fmla="*/ 89 h 168"/>
                <a:gd name="T106" fmla="*/ 876 w 280"/>
                <a:gd name="T107" fmla="*/ 78 h 168"/>
                <a:gd name="T108" fmla="*/ 906 w 280"/>
                <a:gd name="T109" fmla="*/ 92 h 168"/>
                <a:gd name="T110" fmla="*/ 945 w 280"/>
                <a:gd name="T111" fmla="*/ 92 h 1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0"/>
                <a:gd name="T169" fmla="*/ 0 h 168"/>
                <a:gd name="T170" fmla="*/ 280 w 280"/>
                <a:gd name="T171" fmla="*/ 168 h 1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0" h="168">
                  <a:moveTo>
                    <a:pt x="248" y="38"/>
                  </a:moveTo>
                  <a:lnTo>
                    <a:pt x="254" y="38"/>
                  </a:lnTo>
                  <a:lnTo>
                    <a:pt x="254" y="42"/>
                  </a:lnTo>
                  <a:lnTo>
                    <a:pt x="254" y="46"/>
                  </a:lnTo>
                  <a:lnTo>
                    <a:pt x="258" y="48"/>
                  </a:lnTo>
                  <a:lnTo>
                    <a:pt x="260" y="52"/>
                  </a:lnTo>
                  <a:lnTo>
                    <a:pt x="262" y="54"/>
                  </a:lnTo>
                  <a:lnTo>
                    <a:pt x="266" y="54"/>
                  </a:lnTo>
                  <a:lnTo>
                    <a:pt x="266" y="58"/>
                  </a:lnTo>
                  <a:lnTo>
                    <a:pt x="266" y="62"/>
                  </a:lnTo>
                  <a:lnTo>
                    <a:pt x="264" y="64"/>
                  </a:lnTo>
                  <a:lnTo>
                    <a:pt x="264" y="66"/>
                  </a:lnTo>
                  <a:lnTo>
                    <a:pt x="262" y="66"/>
                  </a:lnTo>
                  <a:lnTo>
                    <a:pt x="260" y="68"/>
                  </a:lnTo>
                  <a:lnTo>
                    <a:pt x="262" y="70"/>
                  </a:lnTo>
                  <a:lnTo>
                    <a:pt x="260" y="76"/>
                  </a:lnTo>
                  <a:lnTo>
                    <a:pt x="262" y="78"/>
                  </a:lnTo>
                  <a:lnTo>
                    <a:pt x="260" y="82"/>
                  </a:lnTo>
                  <a:lnTo>
                    <a:pt x="258" y="84"/>
                  </a:lnTo>
                  <a:lnTo>
                    <a:pt x="258" y="88"/>
                  </a:lnTo>
                  <a:lnTo>
                    <a:pt x="262" y="86"/>
                  </a:lnTo>
                  <a:lnTo>
                    <a:pt x="264" y="84"/>
                  </a:lnTo>
                  <a:lnTo>
                    <a:pt x="266" y="88"/>
                  </a:lnTo>
                  <a:lnTo>
                    <a:pt x="268" y="88"/>
                  </a:lnTo>
                  <a:lnTo>
                    <a:pt x="268" y="90"/>
                  </a:lnTo>
                  <a:lnTo>
                    <a:pt x="268" y="92"/>
                  </a:lnTo>
                  <a:lnTo>
                    <a:pt x="266" y="94"/>
                  </a:lnTo>
                  <a:lnTo>
                    <a:pt x="268" y="98"/>
                  </a:lnTo>
                  <a:lnTo>
                    <a:pt x="270" y="100"/>
                  </a:lnTo>
                  <a:lnTo>
                    <a:pt x="272" y="104"/>
                  </a:lnTo>
                  <a:lnTo>
                    <a:pt x="274" y="108"/>
                  </a:lnTo>
                  <a:lnTo>
                    <a:pt x="278" y="108"/>
                  </a:lnTo>
                  <a:lnTo>
                    <a:pt x="276" y="112"/>
                  </a:lnTo>
                  <a:lnTo>
                    <a:pt x="278" y="114"/>
                  </a:lnTo>
                  <a:lnTo>
                    <a:pt x="278" y="120"/>
                  </a:lnTo>
                  <a:lnTo>
                    <a:pt x="280" y="128"/>
                  </a:lnTo>
                  <a:lnTo>
                    <a:pt x="278" y="130"/>
                  </a:lnTo>
                  <a:lnTo>
                    <a:pt x="278" y="134"/>
                  </a:lnTo>
                  <a:lnTo>
                    <a:pt x="278" y="136"/>
                  </a:lnTo>
                  <a:lnTo>
                    <a:pt x="274" y="138"/>
                  </a:lnTo>
                  <a:lnTo>
                    <a:pt x="268" y="138"/>
                  </a:lnTo>
                  <a:lnTo>
                    <a:pt x="266" y="142"/>
                  </a:lnTo>
                  <a:lnTo>
                    <a:pt x="264" y="144"/>
                  </a:lnTo>
                  <a:lnTo>
                    <a:pt x="260" y="148"/>
                  </a:lnTo>
                  <a:lnTo>
                    <a:pt x="258" y="150"/>
                  </a:lnTo>
                  <a:lnTo>
                    <a:pt x="258" y="154"/>
                  </a:lnTo>
                  <a:lnTo>
                    <a:pt x="256" y="160"/>
                  </a:lnTo>
                  <a:lnTo>
                    <a:pt x="252" y="162"/>
                  </a:lnTo>
                  <a:lnTo>
                    <a:pt x="248" y="160"/>
                  </a:lnTo>
                  <a:lnTo>
                    <a:pt x="244" y="160"/>
                  </a:lnTo>
                  <a:lnTo>
                    <a:pt x="238" y="158"/>
                  </a:lnTo>
                  <a:lnTo>
                    <a:pt x="232" y="158"/>
                  </a:lnTo>
                  <a:lnTo>
                    <a:pt x="230" y="160"/>
                  </a:lnTo>
                  <a:lnTo>
                    <a:pt x="228" y="164"/>
                  </a:lnTo>
                  <a:lnTo>
                    <a:pt x="224" y="168"/>
                  </a:lnTo>
                  <a:lnTo>
                    <a:pt x="222" y="168"/>
                  </a:lnTo>
                  <a:lnTo>
                    <a:pt x="220" y="166"/>
                  </a:lnTo>
                  <a:lnTo>
                    <a:pt x="218" y="168"/>
                  </a:lnTo>
                  <a:lnTo>
                    <a:pt x="212" y="168"/>
                  </a:lnTo>
                  <a:lnTo>
                    <a:pt x="206" y="164"/>
                  </a:lnTo>
                  <a:lnTo>
                    <a:pt x="204" y="160"/>
                  </a:lnTo>
                  <a:lnTo>
                    <a:pt x="202" y="156"/>
                  </a:lnTo>
                  <a:lnTo>
                    <a:pt x="196" y="150"/>
                  </a:lnTo>
                  <a:lnTo>
                    <a:pt x="188" y="144"/>
                  </a:lnTo>
                  <a:lnTo>
                    <a:pt x="182" y="136"/>
                  </a:lnTo>
                  <a:lnTo>
                    <a:pt x="176" y="136"/>
                  </a:lnTo>
                  <a:lnTo>
                    <a:pt x="166" y="134"/>
                  </a:lnTo>
                  <a:lnTo>
                    <a:pt x="160" y="130"/>
                  </a:lnTo>
                  <a:lnTo>
                    <a:pt x="154" y="126"/>
                  </a:lnTo>
                  <a:lnTo>
                    <a:pt x="154" y="116"/>
                  </a:lnTo>
                  <a:lnTo>
                    <a:pt x="150" y="118"/>
                  </a:lnTo>
                  <a:lnTo>
                    <a:pt x="146" y="120"/>
                  </a:lnTo>
                  <a:lnTo>
                    <a:pt x="140" y="126"/>
                  </a:lnTo>
                  <a:lnTo>
                    <a:pt x="134" y="126"/>
                  </a:lnTo>
                  <a:lnTo>
                    <a:pt x="130" y="126"/>
                  </a:lnTo>
                  <a:lnTo>
                    <a:pt x="124" y="128"/>
                  </a:lnTo>
                  <a:lnTo>
                    <a:pt x="120" y="126"/>
                  </a:lnTo>
                  <a:lnTo>
                    <a:pt x="116" y="122"/>
                  </a:lnTo>
                  <a:lnTo>
                    <a:pt x="106" y="122"/>
                  </a:lnTo>
                  <a:lnTo>
                    <a:pt x="100" y="124"/>
                  </a:lnTo>
                  <a:lnTo>
                    <a:pt x="94" y="122"/>
                  </a:lnTo>
                  <a:lnTo>
                    <a:pt x="88" y="120"/>
                  </a:lnTo>
                  <a:lnTo>
                    <a:pt x="86" y="122"/>
                  </a:lnTo>
                  <a:lnTo>
                    <a:pt x="82" y="124"/>
                  </a:lnTo>
                  <a:lnTo>
                    <a:pt x="80" y="122"/>
                  </a:lnTo>
                  <a:lnTo>
                    <a:pt x="78" y="118"/>
                  </a:lnTo>
                  <a:lnTo>
                    <a:pt x="74" y="118"/>
                  </a:lnTo>
                  <a:lnTo>
                    <a:pt x="70" y="120"/>
                  </a:lnTo>
                  <a:lnTo>
                    <a:pt x="68" y="120"/>
                  </a:lnTo>
                  <a:lnTo>
                    <a:pt x="54" y="118"/>
                  </a:lnTo>
                  <a:lnTo>
                    <a:pt x="46" y="116"/>
                  </a:lnTo>
                  <a:lnTo>
                    <a:pt x="34" y="122"/>
                  </a:lnTo>
                  <a:lnTo>
                    <a:pt x="24" y="126"/>
                  </a:lnTo>
                  <a:lnTo>
                    <a:pt x="16" y="130"/>
                  </a:lnTo>
                  <a:lnTo>
                    <a:pt x="12" y="134"/>
                  </a:lnTo>
                  <a:lnTo>
                    <a:pt x="10" y="140"/>
                  </a:lnTo>
                  <a:lnTo>
                    <a:pt x="2" y="140"/>
                  </a:lnTo>
                  <a:lnTo>
                    <a:pt x="0" y="138"/>
                  </a:lnTo>
                  <a:lnTo>
                    <a:pt x="2" y="112"/>
                  </a:lnTo>
                  <a:lnTo>
                    <a:pt x="2" y="104"/>
                  </a:lnTo>
                  <a:lnTo>
                    <a:pt x="4" y="98"/>
                  </a:lnTo>
                  <a:lnTo>
                    <a:pt x="16" y="86"/>
                  </a:lnTo>
                  <a:lnTo>
                    <a:pt x="16" y="64"/>
                  </a:lnTo>
                  <a:lnTo>
                    <a:pt x="22" y="58"/>
                  </a:lnTo>
                  <a:lnTo>
                    <a:pt x="26" y="50"/>
                  </a:lnTo>
                  <a:lnTo>
                    <a:pt x="30" y="42"/>
                  </a:lnTo>
                  <a:lnTo>
                    <a:pt x="34" y="42"/>
                  </a:lnTo>
                  <a:lnTo>
                    <a:pt x="52" y="36"/>
                  </a:lnTo>
                  <a:lnTo>
                    <a:pt x="56" y="34"/>
                  </a:lnTo>
                  <a:lnTo>
                    <a:pt x="58" y="32"/>
                  </a:lnTo>
                  <a:lnTo>
                    <a:pt x="64" y="32"/>
                  </a:lnTo>
                  <a:lnTo>
                    <a:pt x="64" y="40"/>
                  </a:lnTo>
                  <a:lnTo>
                    <a:pt x="76" y="52"/>
                  </a:lnTo>
                  <a:lnTo>
                    <a:pt x="84" y="58"/>
                  </a:lnTo>
                  <a:lnTo>
                    <a:pt x="86" y="72"/>
                  </a:lnTo>
                  <a:lnTo>
                    <a:pt x="88" y="78"/>
                  </a:lnTo>
                  <a:lnTo>
                    <a:pt x="96" y="84"/>
                  </a:lnTo>
                  <a:lnTo>
                    <a:pt x="110" y="86"/>
                  </a:lnTo>
                  <a:lnTo>
                    <a:pt x="124" y="78"/>
                  </a:lnTo>
                  <a:lnTo>
                    <a:pt x="128" y="74"/>
                  </a:lnTo>
                  <a:lnTo>
                    <a:pt x="132" y="64"/>
                  </a:lnTo>
                  <a:lnTo>
                    <a:pt x="132" y="52"/>
                  </a:lnTo>
                  <a:lnTo>
                    <a:pt x="128" y="24"/>
                  </a:lnTo>
                  <a:lnTo>
                    <a:pt x="132" y="16"/>
                  </a:lnTo>
                  <a:lnTo>
                    <a:pt x="132" y="14"/>
                  </a:lnTo>
                  <a:lnTo>
                    <a:pt x="134" y="14"/>
                  </a:lnTo>
                  <a:lnTo>
                    <a:pt x="136" y="10"/>
                  </a:lnTo>
                  <a:lnTo>
                    <a:pt x="140" y="8"/>
                  </a:lnTo>
                  <a:lnTo>
                    <a:pt x="144" y="8"/>
                  </a:lnTo>
                  <a:lnTo>
                    <a:pt x="146" y="6"/>
                  </a:lnTo>
                  <a:lnTo>
                    <a:pt x="150" y="6"/>
                  </a:lnTo>
                  <a:lnTo>
                    <a:pt x="154" y="6"/>
                  </a:lnTo>
                  <a:lnTo>
                    <a:pt x="156" y="4"/>
                  </a:lnTo>
                  <a:lnTo>
                    <a:pt x="160" y="0"/>
                  </a:lnTo>
                  <a:lnTo>
                    <a:pt x="162" y="0"/>
                  </a:lnTo>
                  <a:lnTo>
                    <a:pt x="162" y="2"/>
                  </a:lnTo>
                  <a:lnTo>
                    <a:pt x="164" y="4"/>
                  </a:lnTo>
                  <a:lnTo>
                    <a:pt x="166" y="6"/>
                  </a:lnTo>
                  <a:lnTo>
                    <a:pt x="168" y="2"/>
                  </a:lnTo>
                  <a:lnTo>
                    <a:pt x="168" y="0"/>
                  </a:lnTo>
                  <a:lnTo>
                    <a:pt x="170" y="4"/>
                  </a:lnTo>
                  <a:lnTo>
                    <a:pt x="172" y="6"/>
                  </a:lnTo>
                  <a:lnTo>
                    <a:pt x="178" y="8"/>
                  </a:lnTo>
                  <a:lnTo>
                    <a:pt x="178" y="10"/>
                  </a:lnTo>
                  <a:lnTo>
                    <a:pt x="184" y="12"/>
                  </a:lnTo>
                  <a:lnTo>
                    <a:pt x="188" y="16"/>
                  </a:lnTo>
                  <a:lnTo>
                    <a:pt x="192" y="16"/>
                  </a:lnTo>
                  <a:lnTo>
                    <a:pt x="194" y="16"/>
                  </a:lnTo>
                  <a:lnTo>
                    <a:pt x="196" y="20"/>
                  </a:lnTo>
                  <a:lnTo>
                    <a:pt x="198" y="22"/>
                  </a:lnTo>
                  <a:lnTo>
                    <a:pt x="202" y="26"/>
                  </a:lnTo>
                  <a:lnTo>
                    <a:pt x="204" y="32"/>
                  </a:lnTo>
                  <a:lnTo>
                    <a:pt x="208" y="34"/>
                  </a:lnTo>
                  <a:lnTo>
                    <a:pt x="210" y="34"/>
                  </a:lnTo>
                  <a:lnTo>
                    <a:pt x="214" y="36"/>
                  </a:lnTo>
                  <a:lnTo>
                    <a:pt x="216" y="38"/>
                  </a:lnTo>
                  <a:lnTo>
                    <a:pt x="218" y="38"/>
                  </a:lnTo>
                  <a:lnTo>
                    <a:pt x="220" y="36"/>
                  </a:lnTo>
                  <a:lnTo>
                    <a:pt x="222" y="34"/>
                  </a:lnTo>
                  <a:lnTo>
                    <a:pt x="226" y="34"/>
                  </a:lnTo>
                  <a:lnTo>
                    <a:pt x="230" y="32"/>
                  </a:lnTo>
                  <a:lnTo>
                    <a:pt x="232" y="34"/>
                  </a:lnTo>
                  <a:lnTo>
                    <a:pt x="236" y="36"/>
                  </a:lnTo>
                  <a:lnTo>
                    <a:pt x="238" y="38"/>
                  </a:lnTo>
                  <a:lnTo>
                    <a:pt x="244" y="38"/>
                  </a:lnTo>
                  <a:lnTo>
                    <a:pt x="244" y="40"/>
                  </a:lnTo>
                  <a:lnTo>
                    <a:pt x="248" y="38"/>
                  </a:lnTo>
                  <a:close/>
                </a:path>
              </a:pathLst>
            </a:custGeom>
            <a:solidFill>
              <a:srgbClr val="B2B2B2"/>
            </a:solidFill>
            <a:ln w="9525">
              <a:solidFill>
                <a:schemeClr val="bg1"/>
              </a:solidFill>
              <a:round/>
              <a:headEnd/>
              <a:tailEnd/>
            </a:ln>
          </p:spPr>
          <p:txBody>
            <a:bodyPr/>
            <a:lstStyle/>
            <a:p>
              <a:endParaRPr lang="de-DE"/>
            </a:p>
          </p:txBody>
        </p:sp>
        <p:sp>
          <p:nvSpPr>
            <p:cNvPr id="52" name="Freeform 18"/>
            <p:cNvSpPr>
              <a:spLocks/>
            </p:cNvSpPr>
            <p:nvPr/>
          </p:nvSpPr>
          <p:spPr bwMode="gray">
            <a:xfrm>
              <a:off x="4613275" y="4227513"/>
              <a:ext cx="236537" cy="261937"/>
            </a:xfrm>
            <a:custGeom>
              <a:avLst/>
              <a:gdLst>
                <a:gd name="T0" fmla="*/ 552 w 142"/>
                <a:gd name="T1" fmla="*/ 75 h 168"/>
                <a:gd name="T2" fmla="*/ 526 w 142"/>
                <a:gd name="T3" fmla="*/ 136 h 168"/>
                <a:gd name="T4" fmla="*/ 479 w 142"/>
                <a:gd name="T5" fmla="*/ 145 h 168"/>
                <a:gd name="T6" fmla="*/ 504 w 142"/>
                <a:gd name="T7" fmla="*/ 165 h 168"/>
                <a:gd name="T8" fmla="*/ 526 w 142"/>
                <a:gd name="T9" fmla="*/ 177 h 168"/>
                <a:gd name="T10" fmla="*/ 504 w 142"/>
                <a:gd name="T11" fmla="*/ 219 h 168"/>
                <a:gd name="T12" fmla="*/ 475 w 142"/>
                <a:gd name="T13" fmla="*/ 257 h 168"/>
                <a:gd name="T14" fmla="*/ 402 w 142"/>
                <a:gd name="T15" fmla="*/ 257 h 168"/>
                <a:gd name="T16" fmla="*/ 366 w 142"/>
                <a:gd name="T17" fmla="*/ 272 h 168"/>
                <a:gd name="T18" fmla="*/ 389 w 142"/>
                <a:gd name="T19" fmla="*/ 302 h 168"/>
                <a:gd name="T20" fmla="*/ 402 w 142"/>
                <a:gd name="T21" fmla="*/ 336 h 168"/>
                <a:gd name="T22" fmla="*/ 380 w 142"/>
                <a:gd name="T23" fmla="*/ 370 h 168"/>
                <a:gd name="T24" fmla="*/ 380 w 142"/>
                <a:gd name="T25" fmla="*/ 391 h 168"/>
                <a:gd name="T26" fmla="*/ 357 w 142"/>
                <a:gd name="T27" fmla="*/ 407 h 168"/>
                <a:gd name="T28" fmla="*/ 380 w 142"/>
                <a:gd name="T29" fmla="*/ 422 h 168"/>
                <a:gd name="T30" fmla="*/ 325 w 142"/>
                <a:gd name="T31" fmla="*/ 450 h 168"/>
                <a:gd name="T32" fmla="*/ 333 w 142"/>
                <a:gd name="T33" fmla="*/ 420 h 168"/>
                <a:gd name="T34" fmla="*/ 293 w 142"/>
                <a:gd name="T35" fmla="*/ 358 h 168"/>
                <a:gd name="T36" fmla="*/ 242 w 142"/>
                <a:gd name="T37" fmla="*/ 336 h 168"/>
                <a:gd name="T38" fmla="*/ 211 w 142"/>
                <a:gd name="T39" fmla="*/ 343 h 168"/>
                <a:gd name="T40" fmla="*/ 169 w 142"/>
                <a:gd name="T41" fmla="*/ 336 h 168"/>
                <a:gd name="T42" fmla="*/ 134 w 142"/>
                <a:gd name="T43" fmla="*/ 336 h 168"/>
                <a:gd name="T44" fmla="*/ 100 w 142"/>
                <a:gd name="T45" fmla="*/ 348 h 168"/>
                <a:gd name="T46" fmla="*/ 39 w 142"/>
                <a:gd name="T47" fmla="*/ 336 h 168"/>
                <a:gd name="T48" fmla="*/ 0 w 142"/>
                <a:gd name="T49" fmla="*/ 311 h 168"/>
                <a:gd name="T50" fmla="*/ 108 w 142"/>
                <a:gd name="T51" fmla="*/ 226 h 168"/>
                <a:gd name="T52" fmla="*/ 169 w 142"/>
                <a:gd name="T53" fmla="*/ 115 h 168"/>
                <a:gd name="T54" fmla="*/ 227 w 142"/>
                <a:gd name="T55" fmla="*/ 98 h 168"/>
                <a:gd name="T56" fmla="*/ 256 w 142"/>
                <a:gd name="T57" fmla="*/ 136 h 168"/>
                <a:gd name="T58" fmla="*/ 227 w 142"/>
                <a:gd name="T59" fmla="*/ 145 h 168"/>
                <a:gd name="T60" fmla="*/ 217 w 142"/>
                <a:gd name="T61" fmla="*/ 193 h 168"/>
                <a:gd name="T62" fmla="*/ 310 w 142"/>
                <a:gd name="T63" fmla="*/ 193 h 168"/>
                <a:gd name="T64" fmla="*/ 341 w 142"/>
                <a:gd name="T65" fmla="*/ 150 h 168"/>
                <a:gd name="T66" fmla="*/ 303 w 142"/>
                <a:gd name="T67" fmla="*/ 139 h 168"/>
                <a:gd name="T68" fmla="*/ 318 w 142"/>
                <a:gd name="T69" fmla="*/ 115 h 168"/>
                <a:gd name="T70" fmla="*/ 272 w 142"/>
                <a:gd name="T71" fmla="*/ 107 h 168"/>
                <a:gd name="T72" fmla="*/ 272 w 142"/>
                <a:gd name="T73" fmla="*/ 72 h 168"/>
                <a:gd name="T74" fmla="*/ 280 w 142"/>
                <a:gd name="T75" fmla="*/ 44 h 168"/>
                <a:gd name="T76" fmla="*/ 366 w 142"/>
                <a:gd name="T77" fmla="*/ 11 h 168"/>
                <a:gd name="T78" fmla="*/ 479 w 142"/>
                <a:gd name="T79" fmla="*/ 0 h 168"/>
                <a:gd name="T80" fmla="*/ 520 w 142"/>
                <a:gd name="T81" fmla="*/ 26 h 168"/>
                <a:gd name="T82" fmla="*/ 542 w 142"/>
                <a:gd name="T83" fmla="*/ 44 h 16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2"/>
                <a:gd name="T127" fmla="*/ 0 h 168"/>
                <a:gd name="T128" fmla="*/ 142 w 142"/>
                <a:gd name="T129" fmla="*/ 168 h 16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2" h="168">
                  <a:moveTo>
                    <a:pt x="140" y="16"/>
                  </a:moveTo>
                  <a:lnTo>
                    <a:pt x="142" y="28"/>
                  </a:lnTo>
                  <a:lnTo>
                    <a:pt x="136" y="38"/>
                  </a:lnTo>
                  <a:lnTo>
                    <a:pt x="136" y="50"/>
                  </a:lnTo>
                  <a:lnTo>
                    <a:pt x="126" y="48"/>
                  </a:lnTo>
                  <a:lnTo>
                    <a:pt x="124" y="54"/>
                  </a:lnTo>
                  <a:lnTo>
                    <a:pt x="122" y="60"/>
                  </a:lnTo>
                  <a:lnTo>
                    <a:pt x="130" y="62"/>
                  </a:lnTo>
                  <a:lnTo>
                    <a:pt x="134" y="62"/>
                  </a:lnTo>
                  <a:lnTo>
                    <a:pt x="136" y="66"/>
                  </a:lnTo>
                  <a:lnTo>
                    <a:pt x="136" y="76"/>
                  </a:lnTo>
                  <a:lnTo>
                    <a:pt x="130" y="82"/>
                  </a:lnTo>
                  <a:lnTo>
                    <a:pt x="128" y="92"/>
                  </a:lnTo>
                  <a:lnTo>
                    <a:pt x="122" y="96"/>
                  </a:lnTo>
                  <a:lnTo>
                    <a:pt x="110" y="100"/>
                  </a:lnTo>
                  <a:lnTo>
                    <a:pt x="104" y="96"/>
                  </a:lnTo>
                  <a:lnTo>
                    <a:pt x="100" y="98"/>
                  </a:lnTo>
                  <a:lnTo>
                    <a:pt x="94" y="102"/>
                  </a:lnTo>
                  <a:lnTo>
                    <a:pt x="94" y="106"/>
                  </a:lnTo>
                  <a:lnTo>
                    <a:pt x="100" y="112"/>
                  </a:lnTo>
                  <a:lnTo>
                    <a:pt x="102" y="118"/>
                  </a:lnTo>
                  <a:lnTo>
                    <a:pt x="104" y="126"/>
                  </a:lnTo>
                  <a:lnTo>
                    <a:pt x="102" y="130"/>
                  </a:lnTo>
                  <a:lnTo>
                    <a:pt x="98" y="138"/>
                  </a:lnTo>
                  <a:lnTo>
                    <a:pt x="102" y="142"/>
                  </a:lnTo>
                  <a:lnTo>
                    <a:pt x="98" y="146"/>
                  </a:lnTo>
                  <a:lnTo>
                    <a:pt x="94" y="148"/>
                  </a:lnTo>
                  <a:lnTo>
                    <a:pt x="92" y="152"/>
                  </a:lnTo>
                  <a:lnTo>
                    <a:pt x="96" y="152"/>
                  </a:lnTo>
                  <a:lnTo>
                    <a:pt x="98" y="158"/>
                  </a:lnTo>
                  <a:lnTo>
                    <a:pt x="96" y="166"/>
                  </a:lnTo>
                  <a:lnTo>
                    <a:pt x="84" y="168"/>
                  </a:lnTo>
                  <a:lnTo>
                    <a:pt x="84" y="158"/>
                  </a:lnTo>
                  <a:lnTo>
                    <a:pt x="86" y="156"/>
                  </a:lnTo>
                  <a:lnTo>
                    <a:pt x="88" y="144"/>
                  </a:lnTo>
                  <a:lnTo>
                    <a:pt x="76" y="134"/>
                  </a:lnTo>
                  <a:lnTo>
                    <a:pt x="66" y="136"/>
                  </a:lnTo>
                  <a:lnTo>
                    <a:pt x="62" y="126"/>
                  </a:lnTo>
                  <a:lnTo>
                    <a:pt x="58" y="124"/>
                  </a:lnTo>
                  <a:lnTo>
                    <a:pt x="54" y="128"/>
                  </a:lnTo>
                  <a:lnTo>
                    <a:pt x="50" y="120"/>
                  </a:lnTo>
                  <a:lnTo>
                    <a:pt x="44" y="126"/>
                  </a:lnTo>
                  <a:lnTo>
                    <a:pt x="40" y="126"/>
                  </a:lnTo>
                  <a:lnTo>
                    <a:pt x="34" y="126"/>
                  </a:lnTo>
                  <a:lnTo>
                    <a:pt x="34" y="130"/>
                  </a:lnTo>
                  <a:lnTo>
                    <a:pt x="26" y="130"/>
                  </a:lnTo>
                  <a:lnTo>
                    <a:pt x="18" y="130"/>
                  </a:lnTo>
                  <a:lnTo>
                    <a:pt x="10" y="126"/>
                  </a:lnTo>
                  <a:lnTo>
                    <a:pt x="8" y="122"/>
                  </a:lnTo>
                  <a:lnTo>
                    <a:pt x="0" y="116"/>
                  </a:lnTo>
                  <a:lnTo>
                    <a:pt x="14" y="102"/>
                  </a:lnTo>
                  <a:lnTo>
                    <a:pt x="28" y="84"/>
                  </a:lnTo>
                  <a:lnTo>
                    <a:pt x="34" y="74"/>
                  </a:lnTo>
                  <a:lnTo>
                    <a:pt x="44" y="42"/>
                  </a:lnTo>
                  <a:lnTo>
                    <a:pt x="46" y="38"/>
                  </a:lnTo>
                  <a:lnTo>
                    <a:pt x="58" y="36"/>
                  </a:lnTo>
                  <a:lnTo>
                    <a:pt x="64" y="42"/>
                  </a:lnTo>
                  <a:lnTo>
                    <a:pt x="66" y="50"/>
                  </a:lnTo>
                  <a:lnTo>
                    <a:pt x="62" y="56"/>
                  </a:lnTo>
                  <a:lnTo>
                    <a:pt x="58" y="54"/>
                  </a:lnTo>
                  <a:lnTo>
                    <a:pt x="58" y="68"/>
                  </a:lnTo>
                  <a:lnTo>
                    <a:pt x="56" y="72"/>
                  </a:lnTo>
                  <a:lnTo>
                    <a:pt x="76" y="78"/>
                  </a:lnTo>
                  <a:lnTo>
                    <a:pt x="80" y="72"/>
                  </a:lnTo>
                  <a:lnTo>
                    <a:pt x="86" y="68"/>
                  </a:lnTo>
                  <a:lnTo>
                    <a:pt x="88" y="56"/>
                  </a:lnTo>
                  <a:lnTo>
                    <a:pt x="80" y="56"/>
                  </a:lnTo>
                  <a:lnTo>
                    <a:pt x="78" y="52"/>
                  </a:lnTo>
                  <a:lnTo>
                    <a:pt x="78" y="46"/>
                  </a:lnTo>
                  <a:lnTo>
                    <a:pt x="82" y="42"/>
                  </a:lnTo>
                  <a:lnTo>
                    <a:pt x="80" y="42"/>
                  </a:lnTo>
                  <a:lnTo>
                    <a:pt x="70" y="40"/>
                  </a:lnTo>
                  <a:lnTo>
                    <a:pt x="72" y="30"/>
                  </a:lnTo>
                  <a:lnTo>
                    <a:pt x="70" y="26"/>
                  </a:lnTo>
                  <a:lnTo>
                    <a:pt x="70" y="24"/>
                  </a:lnTo>
                  <a:lnTo>
                    <a:pt x="72" y="16"/>
                  </a:lnTo>
                  <a:lnTo>
                    <a:pt x="82" y="12"/>
                  </a:lnTo>
                  <a:lnTo>
                    <a:pt x="94" y="4"/>
                  </a:lnTo>
                  <a:lnTo>
                    <a:pt x="106" y="6"/>
                  </a:lnTo>
                  <a:lnTo>
                    <a:pt x="124" y="0"/>
                  </a:lnTo>
                  <a:lnTo>
                    <a:pt x="128" y="8"/>
                  </a:lnTo>
                  <a:lnTo>
                    <a:pt x="134" y="10"/>
                  </a:lnTo>
                  <a:lnTo>
                    <a:pt x="136" y="16"/>
                  </a:lnTo>
                  <a:lnTo>
                    <a:pt x="140" y="16"/>
                  </a:lnTo>
                  <a:close/>
                </a:path>
              </a:pathLst>
            </a:custGeom>
            <a:solidFill>
              <a:srgbClr val="B2B2B2"/>
            </a:solidFill>
            <a:ln w="9525">
              <a:solidFill>
                <a:schemeClr val="bg1"/>
              </a:solidFill>
              <a:round/>
              <a:headEnd/>
              <a:tailEnd/>
            </a:ln>
          </p:spPr>
          <p:txBody>
            <a:bodyPr/>
            <a:lstStyle/>
            <a:p>
              <a:endParaRPr lang="de-DE"/>
            </a:p>
          </p:txBody>
        </p:sp>
        <p:sp>
          <p:nvSpPr>
            <p:cNvPr id="53" name="Freeform 19"/>
            <p:cNvSpPr>
              <a:spLocks/>
            </p:cNvSpPr>
            <p:nvPr/>
          </p:nvSpPr>
          <p:spPr bwMode="gray">
            <a:xfrm>
              <a:off x="4549775" y="4414838"/>
              <a:ext cx="244475" cy="190500"/>
            </a:xfrm>
            <a:custGeom>
              <a:avLst/>
              <a:gdLst>
                <a:gd name="T0" fmla="*/ 74 w 146"/>
                <a:gd name="T1" fmla="*/ 33 h 122"/>
                <a:gd name="T2" fmla="*/ 145 w 146"/>
                <a:gd name="T3" fmla="*/ 33 h 122"/>
                <a:gd name="T4" fmla="*/ 192 w 146"/>
                <a:gd name="T5" fmla="*/ 15 h 122"/>
                <a:gd name="T6" fmla="*/ 258 w 146"/>
                <a:gd name="T7" fmla="*/ 28 h 122"/>
                <a:gd name="T8" fmla="*/ 291 w 146"/>
                <a:gd name="T9" fmla="*/ 15 h 122"/>
                <a:gd name="T10" fmla="*/ 329 w 146"/>
                <a:gd name="T11" fmla="*/ 15 h 122"/>
                <a:gd name="T12" fmla="*/ 368 w 146"/>
                <a:gd name="T13" fmla="*/ 21 h 122"/>
                <a:gd name="T14" fmla="*/ 401 w 146"/>
                <a:gd name="T15" fmla="*/ 15 h 122"/>
                <a:gd name="T16" fmla="*/ 456 w 146"/>
                <a:gd name="T17" fmla="*/ 39 h 122"/>
                <a:gd name="T18" fmla="*/ 497 w 146"/>
                <a:gd name="T19" fmla="*/ 98 h 122"/>
                <a:gd name="T20" fmla="*/ 489 w 146"/>
                <a:gd name="T21" fmla="*/ 130 h 122"/>
                <a:gd name="T22" fmla="*/ 561 w 146"/>
                <a:gd name="T23" fmla="*/ 137 h 122"/>
                <a:gd name="T24" fmla="*/ 585 w 146"/>
                <a:gd name="T25" fmla="*/ 201 h 122"/>
                <a:gd name="T26" fmla="*/ 537 w 146"/>
                <a:gd name="T27" fmla="*/ 222 h 122"/>
                <a:gd name="T28" fmla="*/ 513 w 146"/>
                <a:gd name="T29" fmla="*/ 238 h 122"/>
                <a:gd name="T30" fmla="*/ 497 w 146"/>
                <a:gd name="T31" fmla="*/ 288 h 122"/>
                <a:gd name="T32" fmla="*/ 505 w 146"/>
                <a:gd name="T33" fmla="*/ 326 h 122"/>
                <a:gd name="T34" fmla="*/ 456 w 146"/>
                <a:gd name="T35" fmla="*/ 330 h 122"/>
                <a:gd name="T36" fmla="*/ 416 w 146"/>
                <a:gd name="T37" fmla="*/ 299 h 122"/>
                <a:gd name="T38" fmla="*/ 359 w 146"/>
                <a:gd name="T39" fmla="*/ 281 h 122"/>
                <a:gd name="T40" fmla="*/ 353 w 146"/>
                <a:gd name="T41" fmla="*/ 255 h 122"/>
                <a:gd name="T42" fmla="*/ 343 w 146"/>
                <a:gd name="T43" fmla="*/ 234 h 122"/>
                <a:gd name="T44" fmla="*/ 294 w 146"/>
                <a:gd name="T45" fmla="*/ 255 h 122"/>
                <a:gd name="T46" fmla="*/ 248 w 146"/>
                <a:gd name="T47" fmla="*/ 255 h 122"/>
                <a:gd name="T48" fmla="*/ 248 w 146"/>
                <a:gd name="T49" fmla="*/ 227 h 122"/>
                <a:gd name="T50" fmla="*/ 232 w 146"/>
                <a:gd name="T51" fmla="*/ 194 h 122"/>
                <a:gd name="T52" fmla="*/ 175 w 146"/>
                <a:gd name="T53" fmla="*/ 194 h 122"/>
                <a:gd name="T54" fmla="*/ 126 w 146"/>
                <a:gd name="T55" fmla="*/ 168 h 122"/>
                <a:gd name="T56" fmla="*/ 106 w 146"/>
                <a:gd name="T57" fmla="*/ 130 h 122"/>
                <a:gd name="T58" fmla="*/ 63 w 146"/>
                <a:gd name="T59" fmla="*/ 130 h 122"/>
                <a:gd name="T60" fmla="*/ 32 w 146"/>
                <a:gd name="T61" fmla="*/ 125 h 122"/>
                <a:gd name="T62" fmla="*/ 0 w 146"/>
                <a:gd name="T63" fmla="*/ 72 h 1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6"/>
                <a:gd name="T97" fmla="*/ 0 h 122"/>
                <a:gd name="T98" fmla="*/ 146 w 146"/>
                <a:gd name="T99" fmla="*/ 122 h 1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6" h="122">
                  <a:moveTo>
                    <a:pt x="0" y="26"/>
                  </a:moveTo>
                  <a:lnTo>
                    <a:pt x="18" y="12"/>
                  </a:lnTo>
                  <a:lnTo>
                    <a:pt x="26" y="8"/>
                  </a:lnTo>
                  <a:lnTo>
                    <a:pt x="36" y="12"/>
                  </a:lnTo>
                  <a:lnTo>
                    <a:pt x="44" y="12"/>
                  </a:lnTo>
                  <a:lnTo>
                    <a:pt x="48" y="6"/>
                  </a:lnTo>
                  <a:lnTo>
                    <a:pt x="56" y="10"/>
                  </a:lnTo>
                  <a:lnTo>
                    <a:pt x="64" y="10"/>
                  </a:lnTo>
                  <a:lnTo>
                    <a:pt x="72" y="10"/>
                  </a:lnTo>
                  <a:lnTo>
                    <a:pt x="72" y="6"/>
                  </a:lnTo>
                  <a:lnTo>
                    <a:pt x="78" y="6"/>
                  </a:lnTo>
                  <a:lnTo>
                    <a:pt x="82" y="6"/>
                  </a:lnTo>
                  <a:lnTo>
                    <a:pt x="88" y="0"/>
                  </a:lnTo>
                  <a:lnTo>
                    <a:pt x="92" y="8"/>
                  </a:lnTo>
                  <a:lnTo>
                    <a:pt x="96" y="4"/>
                  </a:lnTo>
                  <a:lnTo>
                    <a:pt x="100" y="6"/>
                  </a:lnTo>
                  <a:lnTo>
                    <a:pt x="104" y="16"/>
                  </a:lnTo>
                  <a:lnTo>
                    <a:pt x="114" y="14"/>
                  </a:lnTo>
                  <a:lnTo>
                    <a:pt x="126" y="24"/>
                  </a:lnTo>
                  <a:lnTo>
                    <a:pt x="124" y="36"/>
                  </a:lnTo>
                  <a:lnTo>
                    <a:pt x="122" y="38"/>
                  </a:lnTo>
                  <a:lnTo>
                    <a:pt x="122" y="48"/>
                  </a:lnTo>
                  <a:lnTo>
                    <a:pt x="134" y="46"/>
                  </a:lnTo>
                  <a:lnTo>
                    <a:pt x="140" y="50"/>
                  </a:lnTo>
                  <a:lnTo>
                    <a:pt x="144" y="62"/>
                  </a:lnTo>
                  <a:lnTo>
                    <a:pt x="146" y="74"/>
                  </a:lnTo>
                  <a:lnTo>
                    <a:pt x="138" y="84"/>
                  </a:lnTo>
                  <a:lnTo>
                    <a:pt x="134" y="82"/>
                  </a:lnTo>
                  <a:lnTo>
                    <a:pt x="132" y="84"/>
                  </a:lnTo>
                  <a:lnTo>
                    <a:pt x="128" y="88"/>
                  </a:lnTo>
                  <a:lnTo>
                    <a:pt x="124" y="96"/>
                  </a:lnTo>
                  <a:lnTo>
                    <a:pt x="124" y="106"/>
                  </a:lnTo>
                  <a:lnTo>
                    <a:pt x="130" y="110"/>
                  </a:lnTo>
                  <a:lnTo>
                    <a:pt x="126" y="120"/>
                  </a:lnTo>
                  <a:lnTo>
                    <a:pt x="126" y="118"/>
                  </a:lnTo>
                  <a:lnTo>
                    <a:pt x="114" y="122"/>
                  </a:lnTo>
                  <a:lnTo>
                    <a:pt x="112" y="116"/>
                  </a:lnTo>
                  <a:lnTo>
                    <a:pt x="104" y="110"/>
                  </a:lnTo>
                  <a:lnTo>
                    <a:pt x="100" y="106"/>
                  </a:lnTo>
                  <a:lnTo>
                    <a:pt x="90" y="104"/>
                  </a:lnTo>
                  <a:lnTo>
                    <a:pt x="90" y="98"/>
                  </a:lnTo>
                  <a:lnTo>
                    <a:pt x="88" y="94"/>
                  </a:lnTo>
                  <a:lnTo>
                    <a:pt x="90" y="84"/>
                  </a:lnTo>
                  <a:lnTo>
                    <a:pt x="86" y="86"/>
                  </a:lnTo>
                  <a:lnTo>
                    <a:pt x="82" y="94"/>
                  </a:lnTo>
                  <a:lnTo>
                    <a:pt x="74" y="94"/>
                  </a:lnTo>
                  <a:lnTo>
                    <a:pt x="68" y="96"/>
                  </a:lnTo>
                  <a:lnTo>
                    <a:pt x="62" y="94"/>
                  </a:lnTo>
                  <a:lnTo>
                    <a:pt x="64" y="88"/>
                  </a:lnTo>
                  <a:lnTo>
                    <a:pt x="62" y="84"/>
                  </a:lnTo>
                  <a:lnTo>
                    <a:pt x="64" y="76"/>
                  </a:lnTo>
                  <a:lnTo>
                    <a:pt x="58" y="72"/>
                  </a:lnTo>
                  <a:lnTo>
                    <a:pt x="48" y="70"/>
                  </a:lnTo>
                  <a:lnTo>
                    <a:pt x="44" y="72"/>
                  </a:lnTo>
                  <a:lnTo>
                    <a:pt x="42" y="62"/>
                  </a:lnTo>
                  <a:lnTo>
                    <a:pt x="32" y="62"/>
                  </a:lnTo>
                  <a:lnTo>
                    <a:pt x="30" y="60"/>
                  </a:lnTo>
                  <a:lnTo>
                    <a:pt x="26" y="48"/>
                  </a:lnTo>
                  <a:lnTo>
                    <a:pt x="24" y="42"/>
                  </a:lnTo>
                  <a:lnTo>
                    <a:pt x="16" y="48"/>
                  </a:lnTo>
                  <a:lnTo>
                    <a:pt x="14" y="50"/>
                  </a:lnTo>
                  <a:lnTo>
                    <a:pt x="8" y="46"/>
                  </a:lnTo>
                  <a:lnTo>
                    <a:pt x="4" y="38"/>
                  </a:lnTo>
                  <a:lnTo>
                    <a:pt x="0" y="26"/>
                  </a:lnTo>
                  <a:close/>
                </a:path>
              </a:pathLst>
            </a:custGeom>
            <a:solidFill>
              <a:srgbClr val="B2B2B2"/>
            </a:solidFill>
            <a:ln w="9525">
              <a:solidFill>
                <a:schemeClr val="bg1"/>
              </a:solidFill>
              <a:round/>
              <a:headEnd/>
              <a:tailEnd/>
            </a:ln>
          </p:spPr>
          <p:txBody>
            <a:bodyPr/>
            <a:lstStyle/>
            <a:p>
              <a:endParaRPr lang="de-DE"/>
            </a:p>
          </p:txBody>
        </p:sp>
        <p:sp>
          <p:nvSpPr>
            <p:cNvPr id="54" name="Freeform 20"/>
            <p:cNvSpPr>
              <a:spLocks/>
            </p:cNvSpPr>
            <p:nvPr/>
          </p:nvSpPr>
          <p:spPr bwMode="gray">
            <a:xfrm>
              <a:off x="5724525" y="3914775"/>
              <a:ext cx="368300" cy="266700"/>
            </a:xfrm>
            <a:custGeom>
              <a:avLst/>
              <a:gdLst>
                <a:gd name="T0" fmla="*/ 260 w 222"/>
                <a:gd name="T1" fmla="*/ 342 h 172"/>
                <a:gd name="T2" fmla="*/ 265 w 222"/>
                <a:gd name="T3" fmla="*/ 305 h 172"/>
                <a:gd name="T4" fmla="*/ 278 w 222"/>
                <a:gd name="T5" fmla="*/ 271 h 172"/>
                <a:gd name="T6" fmla="*/ 245 w 222"/>
                <a:gd name="T7" fmla="*/ 258 h 172"/>
                <a:gd name="T8" fmla="*/ 204 w 222"/>
                <a:gd name="T9" fmla="*/ 247 h 172"/>
                <a:gd name="T10" fmla="*/ 156 w 222"/>
                <a:gd name="T11" fmla="*/ 242 h 172"/>
                <a:gd name="T12" fmla="*/ 87 w 222"/>
                <a:gd name="T13" fmla="*/ 221 h 172"/>
                <a:gd name="T14" fmla="*/ 62 w 222"/>
                <a:gd name="T15" fmla="*/ 206 h 172"/>
                <a:gd name="T16" fmla="*/ 25 w 222"/>
                <a:gd name="T17" fmla="*/ 210 h 172"/>
                <a:gd name="T18" fmla="*/ 10 w 222"/>
                <a:gd name="T19" fmla="*/ 141 h 172"/>
                <a:gd name="T20" fmla="*/ 0 w 222"/>
                <a:gd name="T21" fmla="*/ 63 h 172"/>
                <a:gd name="T22" fmla="*/ 57 w 222"/>
                <a:gd name="T23" fmla="*/ 36 h 172"/>
                <a:gd name="T24" fmla="*/ 172 w 222"/>
                <a:gd name="T25" fmla="*/ 0 h 172"/>
                <a:gd name="T26" fmla="*/ 265 w 222"/>
                <a:gd name="T27" fmla="*/ 11 h 172"/>
                <a:gd name="T28" fmla="*/ 308 w 222"/>
                <a:gd name="T29" fmla="*/ 15 h 172"/>
                <a:gd name="T30" fmla="*/ 339 w 222"/>
                <a:gd name="T31" fmla="*/ 11 h 172"/>
                <a:gd name="T32" fmla="*/ 411 w 222"/>
                <a:gd name="T33" fmla="*/ 15 h 172"/>
                <a:gd name="T34" fmla="*/ 479 w 222"/>
                <a:gd name="T35" fmla="*/ 31 h 172"/>
                <a:gd name="T36" fmla="*/ 542 w 222"/>
                <a:gd name="T37" fmla="*/ 26 h 172"/>
                <a:gd name="T38" fmla="*/ 601 w 222"/>
                <a:gd name="T39" fmla="*/ 0 h 172"/>
                <a:gd name="T40" fmla="*/ 647 w 222"/>
                <a:gd name="T41" fmla="*/ 47 h 172"/>
                <a:gd name="T42" fmla="*/ 733 w 222"/>
                <a:gd name="T43" fmla="*/ 74 h 172"/>
                <a:gd name="T44" fmla="*/ 796 w 222"/>
                <a:gd name="T45" fmla="*/ 117 h 172"/>
                <a:gd name="T46" fmla="*/ 851 w 222"/>
                <a:gd name="T47" fmla="*/ 137 h 172"/>
                <a:gd name="T48" fmla="*/ 843 w 222"/>
                <a:gd name="T49" fmla="*/ 175 h 172"/>
                <a:gd name="T50" fmla="*/ 851 w 222"/>
                <a:gd name="T51" fmla="*/ 198 h 172"/>
                <a:gd name="T52" fmla="*/ 866 w 222"/>
                <a:gd name="T53" fmla="*/ 210 h 172"/>
                <a:gd name="T54" fmla="*/ 851 w 222"/>
                <a:gd name="T55" fmla="*/ 236 h 172"/>
                <a:gd name="T56" fmla="*/ 828 w 222"/>
                <a:gd name="T57" fmla="*/ 230 h 172"/>
                <a:gd name="T58" fmla="*/ 796 w 222"/>
                <a:gd name="T59" fmla="*/ 247 h 172"/>
                <a:gd name="T60" fmla="*/ 740 w 222"/>
                <a:gd name="T61" fmla="*/ 261 h 172"/>
                <a:gd name="T62" fmla="*/ 719 w 222"/>
                <a:gd name="T63" fmla="*/ 295 h 172"/>
                <a:gd name="T64" fmla="*/ 719 w 222"/>
                <a:gd name="T65" fmla="*/ 331 h 172"/>
                <a:gd name="T66" fmla="*/ 694 w 222"/>
                <a:gd name="T67" fmla="*/ 362 h 172"/>
                <a:gd name="T68" fmla="*/ 719 w 222"/>
                <a:gd name="T69" fmla="*/ 372 h 172"/>
                <a:gd name="T70" fmla="*/ 703 w 222"/>
                <a:gd name="T71" fmla="*/ 405 h 172"/>
                <a:gd name="T72" fmla="*/ 687 w 222"/>
                <a:gd name="T73" fmla="*/ 382 h 172"/>
                <a:gd name="T74" fmla="*/ 662 w 222"/>
                <a:gd name="T75" fmla="*/ 389 h 172"/>
                <a:gd name="T76" fmla="*/ 613 w 222"/>
                <a:gd name="T77" fmla="*/ 405 h 172"/>
                <a:gd name="T78" fmla="*/ 573 w 222"/>
                <a:gd name="T79" fmla="*/ 409 h 172"/>
                <a:gd name="T80" fmla="*/ 566 w 222"/>
                <a:gd name="T81" fmla="*/ 436 h 172"/>
                <a:gd name="T82" fmla="*/ 512 w 222"/>
                <a:gd name="T83" fmla="*/ 450 h 172"/>
                <a:gd name="T84" fmla="*/ 479 w 222"/>
                <a:gd name="T85" fmla="*/ 436 h 172"/>
                <a:gd name="T86" fmla="*/ 426 w 222"/>
                <a:gd name="T87" fmla="*/ 447 h 172"/>
                <a:gd name="T88" fmla="*/ 387 w 222"/>
                <a:gd name="T89" fmla="*/ 438 h 172"/>
                <a:gd name="T90" fmla="*/ 369 w 222"/>
                <a:gd name="T91" fmla="*/ 416 h 172"/>
                <a:gd name="T92" fmla="*/ 308 w 222"/>
                <a:gd name="T93" fmla="*/ 358 h 1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22"/>
                <a:gd name="T142" fmla="*/ 0 h 172"/>
                <a:gd name="T143" fmla="*/ 222 w 222"/>
                <a:gd name="T144" fmla="*/ 172 h 17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22" h="172">
                  <a:moveTo>
                    <a:pt x="66" y="136"/>
                  </a:moveTo>
                  <a:lnTo>
                    <a:pt x="66" y="134"/>
                  </a:lnTo>
                  <a:lnTo>
                    <a:pt x="66" y="130"/>
                  </a:lnTo>
                  <a:lnTo>
                    <a:pt x="66" y="126"/>
                  </a:lnTo>
                  <a:lnTo>
                    <a:pt x="66" y="120"/>
                  </a:lnTo>
                  <a:lnTo>
                    <a:pt x="68" y="116"/>
                  </a:lnTo>
                  <a:lnTo>
                    <a:pt x="72" y="112"/>
                  </a:lnTo>
                  <a:lnTo>
                    <a:pt x="70" y="108"/>
                  </a:lnTo>
                  <a:lnTo>
                    <a:pt x="70" y="104"/>
                  </a:lnTo>
                  <a:lnTo>
                    <a:pt x="68" y="102"/>
                  </a:lnTo>
                  <a:lnTo>
                    <a:pt x="64" y="100"/>
                  </a:lnTo>
                  <a:lnTo>
                    <a:pt x="62" y="98"/>
                  </a:lnTo>
                  <a:lnTo>
                    <a:pt x="60" y="94"/>
                  </a:lnTo>
                  <a:lnTo>
                    <a:pt x="58" y="94"/>
                  </a:lnTo>
                  <a:lnTo>
                    <a:pt x="52" y="94"/>
                  </a:lnTo>
                  <a:lnTo>
                    <a:pt x="44" y="94"/>
                  </a:lnTo>
                  <a:lnTo>
                    <a:pt x="40" y="96"/>
                  </a:lnTo>
                  <a:lnTo>
                    <a:pt x="40" y="92"/>
                  </a:lnTo>
                  <a:lnTo>
                    <a:pt x="30" y="90"/>
                  </a:lnTo>
                  <a:lnTo>
                    <a:pt x="26" y="88"/>
                  </a:lnTo>
                  <a:lnTo>
                    <a:pt x="22" y="84"/>
                  </a:lnTo>
                  <a:lnTo>
                    <a:pt x="18" y="84"/>
                  </a:lnTo>
                  <a:lnTo>
                    <a:pt x="16" y="82"/>
                  </a:lnTo>
                  <a:lnTo>
                    <a:pt x="16" y="78"/>
                  </a:lnTo>
                  <a:lnTo>
                    <a:pt x="14" y="80"/>
                  </a:lnTo>
                  <a:lnTo>
                    <a:pt x="8" y="82"/>
                  </a:lnTo>
                  <a:lnTo>
                    <a:pt x="6" y="80"/>
                  </a:lnTo>
                  <a:lnTo>
                    <a:pt x="10" y="80"/>
                  </a:lnTo>
                  <a:lnTo>
                    <a:pt x="10" y="74"/>
                  </a:lnTo>
                  <a:lnTo>
                    <a:pt x="2" y="54"/>
                  </a:lnTo>
                  <a:lnTo>
                    <a:pt x="2" y="50"/>
                  </a:lnTo>
                  <a:lnTo>
                    <a:pt x="2" y="28"/>
                  </a:lnTo>
                  <a:lnTo>
                    <a:pt x="0" y="24"/>
                  </a:lnTo>
                  <a:lnTo>
                    <a:pt x="8" y="24"/>
                  </a:lnTo>
                  <a:lnTo>
                    <a:pt x="10" y="18"/>
                  </a:lnTo>
                  <a:lnTo>
                    <a:pt x="14" y="14"/>
                  </a:lnTo>
                  <a:lnTo>
                    <a:pt x="22" y="10"/>
                  </a:lnTo>
                  <a:lnTo>
                    <a:pt x="32" y="6"/>
                  </a:lnTo>
                  <a:lnTo>
                    <a:pt x="44" y="0"/>
                  </a:lnTo>
                  <a:lnTo>
                    <a:pt x="52" y="2"/>
                  </a:lnTo>
                  <a:lnTo>
                    <a:pt x="66" y="4"/>
                  </a:lnTo>
                  <a:lnTo>
                    <a:pt x="68" y="4"/>
                  </a:lnTo>
                  <a:lnTo>
                    <a:pt x="72" y="2"/>
                  </a:lnTo>
                  <a:lnTo>
                    <a:pt x="76" y="2"/>
                  </a:lnTo>
                  <a:lnTo>
                    <a:pt x="78" y="6"/>
                  </a:lnTo>
                  <a:lnTo>
                    <a:pt x="80" y="8"/>
                  </a:lnTo>
                  <a:lnTo>
                    <a:pt x="84" y="6"/>
                  </a:lnTo>
                  <a:lnTo>
                    <a:pt x="86" y="4"/>
                  </a:lnTo>
                  <a:lnTo>
                    <a:pt x="92" y="6"/>
                  </a:lnTo>
                  <a:lnTo>
                    <a:pt x="98" y="8"/>
                  </a:lnTo>
                  <a:lnTo>
                    <a:pt x="104" y="6"/>
                  </a:lnTo>
                  <a:lnTo>
                    <a:pt x="114" y="6"/>
                  </a:lnTo>
                  <a:lnTo>
                    <a:pt x="118" y="10"/>
                  </a:lnTo>
                  <a:lnTo>
                    <a:pt x="122" y="12"/>
                  </a:lnTo>
                  <a:lnTo>
                    <a:pt x="128" y="10"/>
                  </a:lnTo>
                  <a:lnTo>
                    <a:pt x="132" y="10"/>
                  </a:lnTo>
                  <a:lnTo>
                    <a:pt x="138" y="10"/>
                  </a:lnTo>
                  <a:lnTo>
                    <a:pt x="144" y="4"/>
                  </a:lnTo>
                  <a:lnTo>
                    <a:pt x="148" y="2"/>
                  </a:lnTo>
                  <a:lnTo>
                    <a:pt x="152" y="0"/>
                  </a:lnTo>
                  <a:lnTo>
                    <a:pt x="152" y="10"/>
                  </a:lnTo>
                  <a:lnTo>
                    <a:pt x="158" y="14"/>
                  </a:lnTo>
                  <a:lnTo>
                    <a:pt x="164" y="18"/>
                  </a:lnTo>
                  <a:lnTo>
                    <a:pt x="174" y="20"/>
                  </a:lnTo>
                  <a:lnTo>
                    <a:pt x="180" y="20"/>
                  </a:lnTo>
                  <a:lnTo>
                    <a:pt x="186" y="28"/>
                  </a:lnTo>
                  <a:lnTo>
                    <a:pt x="194" y="34"/>
                  </a:lnTo>
                  <a:lnTo>
                    <a:pt x="200" y="40"/>
                  </a:lnTo>
                  <a:lnTo>
                    <a:pt x="202" y="44"/>
                  </a:lnTo>
                  <a:lnTo>
                    <a:pt x="204" y="48"/>
                  </a:lnTo>
                  <a:lnTo>
                    <a:pt x="210" y="52"/>
                  </a:lnTo>
                  <a:lnTo>
                    <a:pt x="216" y="52"/>
                  </a:lnTo>
                  <a:lnTo>
                    <a:pt x="216" y="58"/>
                  </a:lnTo>
                  <a:lnTo>
                    <a:pt x="214" y="62"/>
                  </a:lnTo>
                  <a:lnTo>
                    <a:pt x="214" y="66"/>
                  </a:lnTo>
                  <a:lnTo>
                    <a:pt x="212" y="70"/>
                  </a:lnTo>
                  <a:lnTo>
                    <a:pt x="210" y="74"/>
                  </a:lnTo>
                  <a:lnTo>
                    <a:pt x="216" y="76"/>
                  </a:lnTo>
                  <a:lnTo>
                    <a:pt x="220" y="76"/>
                  </a:lnTo>
                  <a:lnTo>
                    <a:pt x="222" y="78"/>
                  </a:lnTo>
                  <a:lnTo>
                    <a:pt x="220" y="80"/>
                  </a:lnTo>
                  <a:lnTo>
                    <a:pt x="218" y="80"/>
                  </a:lnTo>
                  <a:lnTo>
                    <a:pt x="216" y="84"/>
                  </a:lnTo>
                  <a:lnTo>
                    <a:pt x="216" y="90"/>
                  </a:lnTo>
                  <a:lnTo>
                    <a:pt x="214" y="90"/>
                  </a:lnTo>
                  <a:lnTo>
                    <a:pt x="212" y="88"/>
                  </a:lnTo>
                  <a:lnTo>
                    <a:pt x="210" y="88"/>
                  </a:lnTo>
                  <a:lnTo>
                    <a:pt x="206" y="88"/>
                  </a:lnTo>
                  <a:lnTo>
                    <a:pt x="202" y="88"/>
                  </a:lnTo>
                  <a:lnTo>
                    <a:pt x="202" y="94"/>
                  </a:lnTo>
                  <a:lnTo>
                    <a:pt x="200" y="98"/>
                  </a:lnTo>
                  <a:lnTo>
                    <a:pt x="194" y="100"/>
                  </a:lnTo>
                  <a:lnTo>
                    <a:pt x="188" y="100"/>
                  </a:lnTo>
                  <a:lnTo>
                    <a:pt x="186" y="104"/>
                  </a:lnTo>
                  <a:lnTo>
                    <a:pt x="184" y="108"/>
                  </a:lnTo>
                  <a:lnTo>
                    <a:pt x="182" y="112"/>
                  </a:lnTo>
                  <a:lnTo>
                    <a:pt x="180" y="118"/>
                  </a:lnTo>
                  <a:lnTo>
                    <a:pt x="182" y="122"/>
                  </a:lnTo>
                  <a:lnTo>
                    <a:pt x="182" y="126"/>
                  </a:lnTo>
                  <a:lnTo>
                    <a:pt x="178" y="132"/>
                  </a:lnTo>
                  <a:lnTo>
                    <a:pt x="178" y="136"/>
                  </a:lnTo>
                  <a:lnTo>
                    <a:pt x="176" y="138"/>
                  </a:lnTo>
                  <a:lnTo>
                    <a:pt x="176" y="142"/>
                  </a:lnTo>
                  <a:lnTo>
                    <a:pt x="178" y="142"/>
                  </a:lnTo>
                  <a:lnTo>
                    <a:pt x="182" y="142"/>
                  </a:lnTo>
                  <a:lnTo>
                    <a:pt x="184" y="150"/>
                  </a:lnTo>
                  <a:lnTo>
                    <a:pt x="182" y="154"/>
                  </a:lnTo>
                  <a:lnTo>
                    <a:pt x="178" y="154"/>
                  </a:lnTo>
                  <a:lnTo>
                    <a:pt x="174" y="154"/>
                  </a:lnTo>
                  <a:lnTo>
                    <a:pt x="174" y="148"/>
                  </a:lnTo>
                  <a:lnTo>
                    <a:pt x="174" y="146"/>
                  </a:lnTo>
                  <a:lnTo>
                    <a:pt x="172" y="144"/>
                  </a:lnTo>
                  <a:lnTo>
                    <a:pt x="168" y="146"/>
                  </a:lnTo>
                  <a:lnTo>
                    <a:pt x="168" y="148"/>
                  </a:lnTo>
                  <a:lnTo>
                    <a:pt x="162" y="148"/>
                  </a:lnTo>
                  <a:lnTo>
                    <a:pt x="160" y="152"/>
                  </a:lnTo>
                  <a:lnTo>
                    <a:pt x="156" y="154"/>
                  </a:lnTo>
                  <a:lnTo>
                    <a:pt x="154" y="154"/>
                  </a:lnTo>
                  <a:lnTo>
                    <a:pt x="150" y="154"/>
                  </a:lnTo>
                  <a:lnTo>
                    <a:pt x="146" y="156"/>
                  </a:lnTo>
                  <a:lnTo>
                    <a:pt x="148" y="162"/>
                  </a:lnTo>
                  <a:lnTo>
                    <a:pt x="146" y="166"/>
                  </a:lnTo>
                  <a:lnTo>
                    <a:pt x="144" y="166"/>
                  </a:lnTo>
                  <a:lnTo>
                    <a:pt x="142" y="166"/>
                  </a:lnTo>
                  <a:lnTo>
                    <a:pt x="138" y="166"/>
                  </a:lnTo>
                  <a:lnTo>
                    <a:pt x="130" y="172"/>
                  </a:lnTo>
                  <a:lnTo>
                    <a:pt x="126" y="172"/>
                  </a:lnTo>
                  <a:lnTo>
                    <a:pt x="124" y="168"/>
                  </a:lnTo>
                  <a:lnTo>
                    <a:pt x="122" y="166"/>
                  </a:lnTo>
                  <a:lnTo>
                    <a:pt x="118" y="168"/>
                  </a:lnTo>
                  <a:lnTo>
                    <a:pt x="112" y="168"/>
                  </a:lnTo>
                  <a:lnTo>
                    <a:pt x="108" y="170"/>
                  </a:lnTo>
                  <a:lnTo>
                    <a:pt x="102" y="168"/>
                  </a:lnTo>
                  <a:lnTo>
                    <a:pt x="100" y="170"/>
                  </a:lnTo>
                  <a:lnTo>
                    <a:pt x="98" y="168"/>
                  </a:lnTo>
                  <a:lnTo>
                    <a:pt x="96" y="164"/>
                  </a:lnTo>
                  <a:lnTo>
                    <a:pt x="96" y="162"/>
                  </a:lnTo>
                  <a:lnTo>
                    <a:pt x="94" y="158"/>
                  </a:lnTo>
                  <a:lnTo>
                    <a:pt x="90" y="142"/>
                  </a:lnTo>
                  <a:lnTo>
                    <a:pt x="78" y="136"/>
                  </a:lnTo>
                  <a:lnTo>
                    <a:pt x="66" y="136"/>
                  </a:lnTo>
                  <a:close/>
                </a:path>
              </a:pathLst>
            </a:custGeom>
            <a:solidFill>
              <a:srgbClr val="B2B2B2"/>
            </a:solidFill>
            <a:ln w="9525">
              <a:solidFill>
                <a:schemeClr val="bg1"/>
              </a:solidFill>
              <a:round/>
              <a:headEnd/>
              <a:tailEnd/>
            </a:ln>
          </p:spPr>
          <p:txBody>
            <a:bodyPr/>
            <a:lstStyle/>
            <a:p>
              <a:endParaRPr lang="de-DE"/>
            </a:p>
          </p:txBody>
        </p:sp>
        <p:sp>
          <p:nvSpPr>
            <p:cNvPr id="55" name="Freeform 21"/>
            <p:cNvSpPr>
              <a:spLocks/>
            </p:cNvSpPr>
            <p:nvPr/>
          </p:nvSpPr>
          <p:spPr bwMode="gray">
            <a:xfrm>
              <a:off x="4757738" y="4543425"/>
              <a:ext cx="49212" cy="65087"/>
            </a:xfrm>
            <a:custGeom>
              <a:avLst/>
              <a:gdLst>
                <a:gd name="T0" fmla="*/ 2 w 30"/>
                <a:gd name="T1" fmla="*/ 83 h 42"/>
                <a:gd name="T2" fmla="*/ 21 w 30"/>
                <a:gd name="T3" fmla="*/ 63 h 42"/>
                <a:gd name="T4" fmla="*/ 0 w 30"/>
                <a:gd name="T5" fmla="*/ 53 h 42"/>
                <a:gd name="T6" fmla="*/ 0 w 30"/>
                <a:gd name="T7" fmla="*/ 31 h 42"/>
                <a:gd name="T8" fmla="*/ 14 w 30"/>
                <a:gd name="T9" fmla="*/ 13 h 42"/>
                <a:gd name="T10" fmla="*/ 28 w 30"/>
                <a:gd name="T11" fmla="*/ 2 h 42"/>
                <a:gd name="T12" fmla="*/ 35 w 30"/>
                <a:gd name="T13" fmla="*/ 0 h 42"/>
                <a:gd name="T14" fmla="*/ 48 w 30"/>
                <a:gd name="T15" fmla="*/ 2 h 42"/>
                <a:gd name="T16" fmla="*/ 48 w 30"/>
                <a:gd name="T17" fmla="*/ 22 h 42"/>
                <a:gd name="T18" fmla="*/ 78 w 30"/>
                <a:gd name="T19" fmla="*/ 40 h 42"/>
                <a:gd name="T20" fmla="*/ 106 w 30"/>
                <a:gd name="T21" fmla="*/ 45 h 42"/>
                <a:gd name="T22" fmla="*/ 106 w 30"/>
                <a:gd name="T23" fmla="*/ 63 h 42"/>
                <a:gd name="T24" fmla="*/ 86 w 30"/>
                <a:gd name="T25" fmla="*/ 72 h 42"/>
                <a:gd name="T26" fmla="*/ 90 w 30"/>
                <a:gd name="T27" fmla="*/ 94 h 42"/>
                <a:gd name="T28" fmla="*/ 86 w 30"/>
                <a:gd name="T29" fmla="*/ 91 h 42"/>
                <a:gd name="T30" fmla="*/ 48 w 30"/>
                <a:gd name="T31" fmla="*/ 91 h 42"/>
                <a:gd name="T32" fmla="*/ 2 w 30"/>
                <a:gd name="T33" fmla="*/ 83 h 42"/>
                <a:gd name="T34" fmla="*/ 2 w 30"/>
                <a:gd name="T35" fmla="*/ 83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42"/>
                <a:gd name="T56" fmla="*/ 30 w 30"/>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42">
                  <a:moveTo>
                    <a:pt x="2" y="38"/>
                  </a:moveTo>
                  <a:lnTo>
                    <a:pt x="6" y="28"/>
                  </a:lnTo>
                  <a:lnTo>
                    <a:pt x="0" y="24"/>
                  </a:lnTo>
                  <a:lnTo>
                    <a:pt x="0" y="14"/>
                  </a:lnTo>
                  <a:lnTo>
                    <a:pt x="4" y="6"/>
                  </a:lnTo>
                  <a:lnTo>
                    <a:pt x="8" y="2"/>
                  </a:lnTo>
                  <a:lnTo>
                    <a:pt x="10" y="0"/>
                  </a:lnTo>
                  <a:lnTo>
                    <a:pt x="14" y="2"/>
                  </a:lnTo>
                  <a:lnTo>
                    <a:pt x="14" y="10"/>
                  </a:lnTo>
                  <a:lnTo>
                    <a:pt x="22" y="18"/>
                  </a:lnTo>
                  <a:lnTo>
                    <a:pt x="30" y="20"/>
                  </a:lnTo>
                  <a:lnTo>
                    <a:pt x="30" y="28"/>
                  </a:lnTo>
                  <a:lnTo>
                    <a:pt x="24" y="32"/>
                  </a:lnTo>
                  <a:lnTo>
                    <a:pt x="26" y="42"/>
                  </a:lnTo>
                  <a:lnTo>
                    <a:pt x="24" y="40"/>
                  </a:lnTo>
                  <a:lnTo>
                    <a:pt x="14" y="40"/>
                  </a:lnTo>
                  <a:lnTo>
                    <a:pt x="2" y="38"/>
                  </a:lnTo>
                  <a:close/>
                </a:path>
              </a:pathLst>
            </a:custGeom>
            <a:solidFill>
              <a:srgbClr val="B2B2B2"/>
            </a:solidFill>
            <a:ln w="9525">
              <a:solidFill>
                <a:schemeClr val="bg1"/>
              </a:solidFill>
              <a:round/>
              <a:headEnd/>
              <a:tailEnd/>
            </a:ln>
          </p:spPr>
          <p:txBody>
            <a:bodyPr/>
            <a:lstStyle/>
            <a:p>
              <a:endParaRPr lang="de-DE"/>
            </a:p>
          </p:txBody>
        </p:sp>
        <p:sp>
          <p:nvSpPr>
            <p:cNvPr id="56" name="Freeform 22"/>
            <p:cNvSpPr>
              <a:spLocks/>
            </p:cNvSpPr>
            <p:nvPr/>
          </p:nvSpPr>
          <p:spPr bwMode="gray">
            <a:xfrm>
              <a:off x="5168900" y="4456113"/>
              <a:ext cx="419100" cy="233362"/>
            </a:xfrm>
            <a:custGeom>
              <a:avLst/>
              <a:gdLst>
                <a:gd name="T0" fmla="*/ 212 w 254"/>
                <a:gd name="T1" fmla="*/ 329 h 150"/>
                <a:gd name="T2" fmla="*/ 173 w 254"/>
                <a:gd name="T3" fmla="*/ 314 h 150"/>
                <a:gd name="T4" fmla="*/ 89 w 254"/>
                <a:gd name="T5" fmla="*/ 268 h 150"/>
                <a:gd name="T6" fmla="*/ 46 w 254"/>
                <a:gd name="T7" fmla="*/ 221 h 150"/>
                <a:gd name="T8" fmla="*/ 50 w 254"/>
                <a:gd name="T9" fmla="*/ 167 h 150"/>
                <a:gd name="T10" fmla="*/ 0 w 254"/>
                <a:gd name="T11" fmla="*/ 130 h 150"/>
                <a:gd name="T12" fmla="*/ 50 w 254"/>
                <a:gd name="T13" fmla="*/ 109 h 150"/>
                <a:gd name="T14" fmla="*/ 111 w 254"/>
                <a:gd name="T15" fmla="*/ 86 h 150"/>
                <a:gd name="T16" fmla="*/ 173 w 254"/>
                <a:gd name="T17" fmla="*/ 63 h 150"/>
                <a:gd name="T18" fmla="*/ 243 w 254"/>
                <a:gd name="T19" fmla="*/ 47 h 150"/>
                <a:gd name="T20" fmla="*/ 293 w 254"/>
                <a:gd name="T21" fmla="*/ 26 h 150"/>
                <a:gd name="T22" fmla="*/ 324 w 254"/>
                <a:gd name="T23" fmla="*/ 0 h 150"/>
                <a:gd name="T24" fmla="*/ 369 w 254"/>
                <a:gd name="T25" fmla="*/ 31 h 150"/>
                <a:gd name="T26" fmla="*/ 408 w 254"/>
                <a:gd name="T27" fmla="*/ 15 h 150"/>
                <a:gd name="T28" fmla="*/ 429 w 254"/>
                <a:gd name="T29" fmla="*/ 0 h 150"/>
                <a:gd name="T30" fmla="*/ 477 w 254"/>
                <a:gd name="T31" fmla="*/ 36 h 150"/>
                <a:gd name="T32" fmla="*/ 528 w 254"/>
                <a:gd name="T33" fmla="*/ 57 h 150"/>
                <a:gd name="T34" fmla="*/ 583 w 254"/>
                <a:gd name="T35" fmla="*/ 63 h 150"/>
                <a:gd name="T36" fmla="*/ 612 w 254"/>
                <a:gd name="T37" fmla="*/ 74 h 150"/>
                <a:gd name="T38" fmla="*/ 583 w 254"/>
                <a:gd name="T39" fmla="*/ 93 h 150"/>
                <a:gd name="T40" fmla="*/ 658 w 254"/>
                <a:gd name="T41" fmla="*/ 145 h 150"/>
                <a:gd name="T42" fmla="*/ 683 w 254"/>
                <a:gd name="T43" fmla="*/ 104 h 150"/>
                <a:gd name="T44" fmla="*/ 734 w 254"/>
                <a:gd name="T45" fmla="*/ 109 h 150"/>
                <a:gd name="T46" fmla="*/ 779 w 254"/>
                <a:gd name="T47" fmla="*/ 136 h 150"/>
                <a:gd name="T48" fmla="*/ 802 w 254"/>
                <a:gd name="T49" fmla="*/ 164 h 150"/>
                <a:gd name="T50" fmla="*/ 869 w 254"/>
                <a:gd name="T51" fmla="*/ 167 h 150"/>
                <a:gd name="T52" fmla="*/ 930 w 254"/>
                <a:gd name="T53" fmla="*/ 208 h 150"/>
                <a:gd name="T54" fmla="*/ 961 w 254"/>
                <a:gd name="T55" fmla="*/ 233 h 150"/>
                <a:gd name="T56" fmla="*/ 942 w 254"/>
                <a:gd name="T57" fmla="*/ 241 h 150"/>
                <a:gd name="T58" fmla="*/ 925 w 254"/>
                <a:gd name="T59" fmla="*/ 244 h 150"/>
                <a:gd name="T60" fmla="*/ 900 w 254"/>
                <a:gd name="T61" fmla="*/ 260 h 150"/>
                <a:gd name="T62" fmla="*/ 879 w 254"/>
                <a:gd name="T63" fmla="*/ 271 h 150"/>
                <a:gd name="T64" fmla="*/ 862 w 254"/>
                <a:gd name="T65" fmla="*/ 283 h 150"/>
                <a:gd name="T66" fmla="*/ 854 w 254"/>
                <a:gd name="T67" fmla="*/ 307 h 150"/>
                <a:gd name="T68" fmla="*/ 831 w 254"/>
                <a:gd name="T69" fmla="*/ 314 h 150"/>
                <a:gd name="T70" fmla="*/ 822 w 254"/>
                <a:gd name="T71" fmla="*/ 329 h 150"/>
                <a:gd name="T72" fmla="*/ 809 w 254"/>
                <a:gd name="T73" fmla="*/ 334 h 150"/>
                <a:gd name="T74" fmla="*/ 785 w 254"/>
                <a:gd name="T75" fmla="*/ 341 h 150"/>
                <a:gd name="T76" fmla="*/ 764 w 254"/>
                <a:gd name="T77" fmla="*/ 346 h 150"/>
                <a:gd name="T78" fmla="*/ 755 w 254"/>
                <a:gd name="T79" fmla="*/ 346 h 150"/>
                <a:gd name="T80" fmla="*/ 728 w 254"/>
                <a:gd name="T81" fmla="*/ 334 h 150"/>
                <a:gd name="T82" fmla="*/ 711 w 254"/>
                <a:gd name="T83" fmla="*/ 346 h 150"/>
                <a:gd name="T84" fmla="*/ 696 w 254"/>
                <a:gd name="T85" fmla="*/ 364 h 150"/>
                <a:gd name="T86" fmla="*/ 683 w 254"/>
                <a:gd name="T87" fmla="*/ 372 h 150"/>
                <a:gd name="T88" fmla="*/ 490 w 254"/>
                <a:gd name="T89" fmla="*/ 348 h 150"/>
                <a:gd name="T90" fmla="*/ 316 w 254"/>
                <a:gd name="T91" fmla="*/ 392 h 150"/>
                <a:gd name="T92" fmla="*/ 247 w 254"/>
                <a:gd name="T93" fmla="*/ 374 h 15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54"/>
                <a:gd name="T142" fmla="*/ 0 h 150"/>
                <a:gd name="T143" fmla="*/ 254 w 254"/>
                <a:gd name="T144" fmla="*/ 150 h 15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54" h="150">
                  <a:moveTo>
                    <a:pt x="66" y="144"/>
                  </a:moveTo>
                  <a:lnTo>
                    <a:pt x="58" y="128"/>
                  </a:lnTo>
                  <a:lnTo>
                    <a:pt x="56" y="126"/>
                  </a:lnTo>
                  <a:lnTo>
                    <a:pt x="52" y="122"/>
                  </a:lnTo>
                  <a:lnTo>
                    <a:pt x="48" y="124"/>
                  </a:lnTo>
                  <a:lnTo>
                    <a:pt x="46" y="120"/>
                  </a:lnTo>
                  <a:lnTo>
                    <a:pt x="38" y="114"/>
                  </a:lnTo>
                  <a:lnTo>
                    <a:pt x="28" y="100"/>
                  </a:lnTo>
                  <a:lnTo>
                    <a:pt x="24" y="102"/>
                  </a:lnTo>
                  <a:lnTo>
                    <a:pt x="16" y="96"/>
                  </a:lnTo>
                  <a:lnTo>
                    <a:pt x="12" y="90"/>
                  </a:lnTo>
                  <a:lnTo>
                    <a:pt x="12" y="84"/>
                  </a:lnTo>
                  <a:lnTo>
                    <a:pt x="8" y="82"/>
                  </a:lnTo>
                  <a:lnTo>
                    <a:pt x="10" y="72"/>
                  </a:lnTo>
                  <a:lnTo>
                    <a:pt x="14" y="64"/>
                  </a:lnTo>
                  <a:lnTo>
                    <a:pt x="6" y="62"/>
                  </a:lnTo>
                  <a:lnTo>
                    <a:pt x="2" y="52"/>
                  </a:lnTo>
                  <a:lnTo>
                    <a:pt x="0" y="50"/>
                  </a:lnTo>
                  <a:lnTo>
                    <a:pt x="6" y="46"/>
                  </a:lnTo>
                  <a:lnTo>
                    <a:pt x="10" y="42"/>
                  </a:lnTo>
                  <a:lnTo>
                    <a:pt x="14" y="42"/>
                  </a:lnTo>
                  <a:lnTo>
                    <a:pt x="22" y="36"/>
                  </a:lnTo>
                  <a:lnTo>
                    <a:pt x="30" y="36"/>
                  </a:lnTo>
                  <a:lnTo>
                    <a:pt x="30" y="32"/>
                  </a:lnTo>
                  <a:lnTo>
                    <a:pt x="38" y="32"/>
                  </a:lnTo>
                  <a:lnTo>
                    <a:pt x="40" y="24"/>
                  </a:lnTo>
                  <a:lnTo>
                    <a:pt x="46" y="24"/>
                  </a:lnTo>
                  <a:lnTo>
                    <a:pt x="48" y="26"/>
                  </a:lnTo>
                  <a:lnTo>
                    <a:pt x="50" y="20"/>
                  </a:lnTo>
                  <a:lnTo>
                    <a:pt x="64" y="18"/>
                  </a:lnTo>
                  <a:lnTo>
                    <a:pt x="66" y="14"/>
                  </a:lnTo>
                  <a:lnTo>
                    <a:pt x="74" y="12"/>
                  </a:lnTo>
                  <a:lnTo>
                    <a:pt x="78" y="10"/>
                  </a:lnTo>
                  <a:lnTo>
                    <a:pt x="84" y="8"/>
                  </a:lnTo>
                  <a:lnTo>
                    <a:pt x="78" y="2"/>
                  </a:lnTo>
                  <a:lnTo>
                    <a:pt x="86" y="0"/>
                  </a:lnTo>
                  <a:lnTo>
                    <a:pt x="92" y="4"/>
                  </a:lnTo>
                  <a:lnTo>
                    <a:pt x="92" y="12"/>
                  </a:lnTo>
                  <a:lnTo>
                    <a:pt x="98" y="12"/>
                  </a:lnTo>
                  <a:lnTo>
                    <a:pt x="100" y="10"/>
                  </a:lnTo>
                  <a:lnTo>
                    <a:pt x="106" y="10"/>
                  </a:lnTo>
                  <a:lnTo>
                    <a:pt x="108" y="6"/>
                  </a:lnTo>
                  <a:lnTo>
                    <a:pt x="106" y="4"/>
                  </a:lnTo>
                  <a:lnTo>
                    <a:pt x="108" y="2"/>
                  </a:lnTo>
                  <a:lnTo>
                    <a:pt x="114" y="0"/>
                  </a:lnTo>
                  <a:lnTo>
                    <a:pt x="118" y="4"/>
                  </a:lnTo>
                  <a:lnTo>
                    <a:pt x="118" y="10"/>
                  </a:lnTo>
                  <a:lnTo>
                    <a:pt x="126" y="14"/>
                  </a:lnTo>
                  <a:lnTo>
                    <a:pt x="128" y="16"/>
                  </a:lnTo>
                  <a:lnTo>
                    <a:pt x="138" y="16"/>
                  </a:lnTo>
                  <a:lnTo>
                    <a:pt x="140" y="22"/>
                  </a:lnTo>
                  <a:lnTo>
                    <a:pt x="146" y="22"/>
                  </a:lnTo>
                  <a:lnTo>
                    <a:pt x="146" y="26"/>
                  </a:lnTo>
                  <a:lnTo>
                    <a:pt x="154" y="24"/>
                  </a:lnTo>
                  <a:lnTo>
                    <a:pt x="154" y="22"/>
                  </a:lnTo>
                  <a:lnTo>
                    <a:pt x="158" y="22"/>
                  </a:lnTo>
                  <a:lnTo>
                    <a:pt x="162" y="28"/>
                  </a:lnTo>
                  <a:lnTo>
                    <a:pt x="160" y="30"/>
                  </a:lnTo>
                  <a:lnTo>
                    <a:pt x="158" y="32"/>
                  </a:lnTo>
                  <a:lnTo>
                    <a:pt x="154" y="36"/>
                  </a:lnTo>
                  <a:lnTo>
                    <a:pt x="162" y="44"/>
                  </a:lnTo>
                  <a:lnTo>
                    <a:pt x="168" y="54"/>
                  </a:lnTo>
                  <a:lnTo>
                    <a:pt x="174" y="56"/>
                  </a:lnTo>
                  <a:lnTo>
                    <a:pt x="176" y="50"/>
                  </a:lnTo>
                  <a:lnTo>
                    <a:pt x="184" y="48"/>
                  </a:lnTo>
                  <a:lnTo>
                    <a:pt x="180" y="40"/>
                  </a:lnTo>
                  <a:lnTo>
                    <a:pt x="180" y="36"/>
                  </a:lnTo>
                  <a:lnTo>
                    <a:pt x="184" y="36"/>
                  </a:lnTo>
                  <a:lnTo>
                    <a:pt x="194" y="42"/>
                  </a:lnTo>
                  <a:lnTo>
                    <a:pt x="198" y="44"/>
                  </a:lnTo>
                  <a:lnTo>
                    <a:pt x="210" y="44"/>
                  </a:lnTo>
                  <a:lnTo>
                    <a:pt x="206" y="52"/>
                  </a:lnTo>
                  <a:lnTo>
                    <a:pt x="212" y="50"/>
                  </a:lnTo>
                  <a:lnTo>
                    <a:pt x="212" y="56"/>
                  </a:lnTo>
                  <a:lnTo>
                    <a:pt x="212" y="62"/>
                  </a:lnTo>
                  <a:lnTo>
                    <a:pt x="218" y="64"/>
                  </a:lnTo>
                  <a:lnTo>
                    <a:pt x="224" y="60"/>
                  </a:lnTo>
                  <a:lnTo>
                    <a:pt x="230" y="64"/>
                  </a:lnTo>
                  <a:lnTo>
                    <a:pt x="244" y="68"/>
                  </a:lnTo>
                  <a:lnTo>
                    <a:pt x="242" y="74"/>
                  </a:lnTo>
                  <a:lnTo>
                    <a:pt x="246" y="80"/>
                  </a:lnTo>
                  <a:lnTo>
                    <a:pt x="252" y="82"/>
                  </a:lnTo>
                  <a:lnTo>
                    <a:pt x="254" y="90"/>
                  </a:lnTo>
                  <a:lnTo>
                    <a:pt x="252" y="92"/>
                  </a:lnTo>
                  <a:lnTo>
                    <a:pt x="250" y="94"/>
                  </a:lnTo>
                  <a:lnTo>
                    <a:pt x="250" y="92"/>
                  </a:lnTo>
                  <a:lnTo>
                    <a:pt x="246" y="92"/>
                  </a:lnTo>
                  <a:lnTo>
                    <a:pt x="244" y="92"/>
                  </a:lnTo>
                  <a:lnTo>
                    <a:pt x="244" y="94"/>
                  </a:lnTo>
                  <a:lnTo>
                    <a:pt x="242" y="96"/>
                  </a:lnTo>
                  <a:lnTo>
                    <a:pt x="240" y="98"/>
                  </a:lnTo>
                  <a:lnTo>
                    <a:pt x="238" y="100"/>
                  </a:lnTo>
                  <a:lnTo>
                    <a:pt x="236" y="102"/>
                  </a:lnTo>
                  <a:lnTo>
                    <a:pt x="234" y="104"/>
                  </a:lnTo>
                  <a:lnTo>
                    <a:pt x="232" y="104"/>
                  </a:lnTo>
                  <a:lnTo>
                    <a:pt x="230" y="104"/>
                  </a:lnTo>
                  <a:lnTo>
                    <a:pt x="230" y="106"/>
                  </a:lnTo>
                  <a:lnTo>
                    <a:pt x="228" y="108"/>
                  </a:lnTo>
                  <a:lnTo>
                    <a:pt x="228" y="112"/>
                  </a:lnTo>
                  <a:lnTo>
                    <a:pt x="228" y="114"/>
                  </a:lnTo>
                  <a:lnTo>
                    <a:pt x="226" y="118"/>
                  </a:lnTo>
                  <a:lnTo>
                    <a:pt x="224" y="120"/>
                  </a:lnTo>
                  <a:lnTo>
                    <a:pt x="222" y="120"/>
                  </a:lnTo>
                  <a:lnTo>
                    <a:pt x="220" y="120"/>
                  </a:lnTo>
                  <a:lnTo>
                    <a:pt x="220" y="122"/>
                  </a:lnTo>
                  <a:lnTo>
                    <a:pt x="218" y="124"/>
                  </a:lnTo>
                  <a:lnTo>
                    <a:pt x="218" y="126"/>
                  </a:lnTo>
                  <a:lnTo>
                    <a:pt x="216" y="126"/>
                  </a:lnTo>
                  <a:lnTo>
                    <a:pt x="214" y="126"/>
                  </a:lnTo>
                  <a:lnTo>
                    <a:pt x="214" y="128"/>
                  </a:lnTo>
                  <a:lnTo>
                    <a:pt x="212" y="128"/>
                  </a:lnTo>
                  <a:lnTo>
                    <a:pt x="210" y="130"/>
                  </a:lnTo>
                  <a:lnTo>
                    <a:pt x="208" y="130"/>
                  </a:lnTo>
                  <a:lnTo>
                    <a:pt x="206" y="132"/>
                  </a:lnTo>
                  <a:lnTo>
                    <a:pt x="204" y="132"/>
                  </a:lnTo>
                  <a:lnTo>
                    <a:pt x="202" y="132"/>
                  </a:lnTo>
                  <a:lnTo>
                    <a:pt x="202" y="130"/>
                  </a:lnTo>
                  <a:lnTo>
                    <a:pt x="200" y="130"/>
                  </a:lnTo>
                  <a:lnTo>
                    <a:pt x="200" y="132"/>
                  </a:lnTo>
                  <a:lnTo>
                    <a:pt x="196" y="132"/>
                  </a:lnTo>
                  <a:lnTo>
                    <a:pt x="194" y="130"/>
                  </a:lnTo>
                  <a:lnTo>
                    <a:pt x="192" y="128"/>
                  </a:lnTo>
                  <a:lnTo>
                    <a:pt x="190" y="130"/>
                  </a:lnTo>
                  <a:lnTo>
                    <a:pt x="188" y="130"/>
                  </a:lnTo>
                  <a:lnTo>
                    <a:pt x="188" y="132"/>
                  </a:lnTo>
                  <a:lnTo>
                    <a:pt x="186" y="134"/>
                  </a:lnTo>
                  <a:lnTo>
                    <a:pt x="184" y="136"/>
                  </a:lnTo>
                  <a:lnTo>
                    <a:pt x="184" y="140"/>
                  </a:lnTo>
                  <a:lnTo>
                    <a:pt x="182" y="142"/>
                  </a:lnTo>
                  <a:lnTo>
                    <a:pt x="182" y="144"/>
                  </a:lnTo>
                  <a:lnTo>
                    <a:pt x="180" y="142"/>
                  </a:lnTo>
                  <a:lnTo>
                    <a:pt x="172" y="136"/>
                  </a:lnTo>
                  <a:lnTo>
                    <a:pt x="148" y="140"/>
                  </a:lnTo>
                  <a:lnTo>
                    <a:pt x="130" y="134"/>
                  </a:lnTo>
                  <a:lnTo>
                    <a:pt x="106" y="126"/>
                  </a:lnTo>
                  <a:lnTo>
                    <a:pt x="94" y="146"/>
                  </a:lnTo>
                  <a:lnTo>
                    <a:pt x="84" y="150"/>
                  </a:lnTo>
                  <a:lnTo>
                    <a:pt x="76" y="148"/>
                  </a:lnTo>
                  <a:lnTo>
                    <a:pt x="68" y="144"/>
                  </a:lnTo>
                  <a:lnTo>
                    <a:pt x="66" y="144"/>
                  </a:lnTo>
                  <a:close/>
                </a:path>
              </a:pathLst>
            </a:custGeom>
            <a:solidFill>
              <a:srgbClr val="0061B2"/>
            </a:solidFill>
            <a:ln w="9525">
              <a:solidFill>
                <a:schemeClr val="bg1"/>
              </a:solidFill>
              <a:round/>
              <a:headEnd/>
              <a:tailEnd/>
            </a:ln>
          </p:spPr>
          <p:txBody>
            <a:bodyPr/>
            <a:lstStyle/>
            <a:p>
              <a:endParaRPr lang="de-DE"/>
            </a:p>
          </p:txBody>
        </p:sp>
        <p:sp>
          <p:nvSpPr>
            <p:cNvPr id="57" name="Freeform 23"/>
            <p:cNvSpPr>
              <a:spLocks noEditPoints="1"/>
            </p:cNvSpPr>
            <p:nvPr/>
          </p:nvSpPr>
          <p:spPr bwMode="gray">
            <a:xfrm>
              <a:off x="5287963" y="4095750"/>
              <a:ext cx="639762" cy="546100"/>
            </a:xfrm>
            <a:custGeom>
              <a:avLst/>
              <a:gdLst>
                <a:gd name="T0" fmla="*/ 1181 w 386"/>
                <a:gd name="T1" fmla="*/ 887 h 352"/>
                <a:gd name="T2" fmla="*/ 1120 w 386"/>
                <a:gd name="T3" fmla="*/ 849 h 352"/>
                <a:gd name="T4" fmla="*/ 1041 w 386"/>
                <a:gd name="T5" fmla="*/ 867 h 352"/>
                <a:gd name="T6" fmla="*/ 954 w 386"/>
                <a:gd name="T7" fmla="*/ 860 h 352"/>
                <a:gd name="T8" fmla="*/ 893 w 386"/>
                <a:gd name="T9" fmla="*/ 887 h 352"/>
                <a:gd name="T10" fmla="*/ 846 w 386"/>
                <a:gd name="T11" fmla="*/ 889 h 352"/>
                <a:gd name="T12" fmla="*/ 846 w 386"/>
                <a:gd name="T13" fmla="*/ 860 h 352"/>
                <a:gd name="T14" fmla="*/ 808 w 386"/>
                <a:gd name="T15" fmla="*/ 833 h 352"/>
                <a:gd name="T16" fmla="*/ 769 w 386"/>
                <a:gd name="T17" fmla="*/ 841 h 352"/>
                <a:gd name="T18" fmla="*/ 731 w 386"/>
                <a:gd name="T19" fmla="*/ 845 h 352"/>
                <a:gd name="T20" fmla="*/ 675 w 386"/>
                <a:gd name="T21" fmla="*/ 812 h 352"/>
                <a:gd name="T22" fmla="*/ 613 w 386"/>
                <a:gd name="T23" fmla="*/ 772 h 352"/>
                <a:gd name="T24" fmla="*/ 545 w 386"/>
                <a:gd name="T25" fmla="*/ 767 h 352"/>
                <a:gd name="T26" fmla="*/ 522 w 386"/>
                <a:gd name="T27" fmla="*/ 742 h 352"/>
                <a:gd name="T28" fmla="*/ 475 w 386"/>
                <a:gd name="T29" fmla="*/ 715 h 352"/>
                <a:gd name="T30" fmla="*/ 419 w 386"/>
                <a:gd name="T31" fmla="*/ 709 h 352"/>
                <a:gd name="T32" fmla="*/ 396 w 386"/>
                <a:gd name="T33" fmla="*/ 753 h 352"/>
                <a:gd name="T34" fmla="*/ 320 w 386"/>
                <a:gd name="T35" fmla="*/ 698 h 352"/>
                <a:gd name="T36" fmla="*/ 351 w 386"/>
                <a:gd name="T37" fmla="*/ 678 h 352"/>
                <a:gd name="T38" fmla="*/ 320 w 386"/>
                <a:gd name="T39" fmla="*/ 668 h 352"/>
                <a:gd name="T40" fmla="*/ 265 w 386"/>
                <a:gd name="T41" fmla="*/ 664 h 352"/>
                <a:gd name="T42" fmla="*/ 211 w 386"/>
                <a:gd name="T43" fmla="*/ 643 h 352"/>
                <a:gd name="T44" fmla="*/ 163 w 386"/>
                <a:gd name="T45" fmla="*/ 604 h 352"/>
                <a:gd name="T46" fmla="*/ 138 w 386"/>
                <a:gd name="T47" fmla="*/ 621 h 352"/>
                <a:gd name="T48" fmla="*/ 138 w 386"/>
                <a:gd name="T49" fmla="*/ 578 h 352"/>
                <a:gd name="T50" fmla="*/ 94 w 386"/>
                <a:gd name="T51" fmla="*/ 512 h 352"/>
                <a:gd name="T52" fmla="*/ 94 w 386"/>
                <a:gd name="T53" fmla="*/ 469 h 352"/>
                <a:gd name="T54" fmla="*/ 94 w 386"/>
                <a:gd name="T55" fmla="*/ 419 h 352"/>
                <a:gd name="T56" fmla="*/ 76 w 386"/>
                <a:gd name="T57" fmla="*/ 364 h 352"/>
                <a:gd name="T58" fmla="*/ 10 w 386"/>
                <a:gd name="T59" fmla="*/ 304 h 352"/>
                <a:gd name="T60" fmla="*/ 31 w 386"/>
                <a:gd name="T61" fmla="*/ 188 h 352"/>
                <a:gd name="T62" fmla="*/ 61 w 386"/>
                <a:gd name="T63" fmla="*/ 188 h 352"/>
                <a:gd name="T64" fmla="*/ 61 w 386"/>
                <a:gd name="T65" fmla="*/ 156 h 352"/>
                <a:gd name="T66" fmla="*/ 118 w 386"/>
                <a:gd name="T67" fmla="*/ 124 h 352"/>
                <a:gd name="T68" fmla="*/ 272 w 386"/>
                <a:gd name="T69" fmla="*/ 101 h 352"/>
                <a:gd name="T70" fmla="*/ 428 w 386"/>
                <a:gd name="T71" fmla="*/ 31 h 352"/>
                <a:gd name="T72" fmla="*/ 700 w 386"/>
                <a:gd name="T73" fmla="*/ 31 h 352"/>
                <a:gd name="T74" fmla="*/ 655 w 386"/>
                <a:gd name="T75" fmla="*/ 31 h 352"/>
                <a:gd name="T76" fmla="*/ 731 w 386"/>
                <a:gd name="T77" fmla="*/ 86 h 352"/>
                <a:gd name="T78" fmla="*/ 846 w 386"/>
                <a:gd name="T79" fmla="*/ 42 h 352"/>
                <a:gd name="T80" fmla="*/ 769 w 386"/>
                <a:gd name="T81" fmla="*/ 93 h 352"/>
                <a:gd name="T82" fmla="*/ 840 w 386"/>
                <a:gd name="T83" fmla="*/ 67 h 352"/>
                <a:gd name="T84" fmla="*/ 1088 w 386"/>
                <a:gd name="T85" fmla="*/ 63 h 352"/>
                <a:gd name="T86" fmla="*/ 1330 w 386"/>
                <a:gd name="T87" fmla="*/ 53 h 352"/>
                <a:gd name="T88" fmla="*/ 1399 w 386"/>
                <a:gd name="T89" fmla="*/ 120 h 352"/>
                <a:gd name="T90" fmla="*/ 1423 w 386"/>
                <a:gd name="T91" fmla="*/ 164 h 352"/>
                <a:gd name="T92" fmla="*/ 1468 w 386"/>
                <a:gd name="T93" fmla="*/ 329 h 352"/>
                <a:gd name="T94" fmla="*/ 1382 w 386"/>
                <a:gd name="T95" fmla="*/ 364 h 352"/>
                <a:gd name="T96" fmla="*/ 1376 w 386"/>
                <a:gd name="T97" fmla="*/ 412 h 352"/>
                <a:gd name="T98" fmla="*/ 1429 w 386"/>
                <a:gd name="T99" fmla="*/ 448 h 352"/>
                <a:gd name="T100" fmla="*/ 1413 w 386"/>
                <a:gd name="T101" fmla="*/ 526 h 352"/>
                <a:gd name="T102" fmla="*/ 1476 w 386"/>
                <a:gd name="T103" fmla="*/ 621 h 352"/>
                <a:gd name="T104" fmla="*/ 1476 w 386"/>
                <a:gd name="T105" fmla="*/ 645 h 352"/>
                <a:gd name="T106" fmla="*/ 1476 w 386"/>
                <a:gd name="T107" fmla="*/ 705 h 352"/>
                <a:gd name="T108" fmla="*/ 1392 w 386"/>
                <a:gd name="T109" fmla="*/ 753 h 352"/>
                <a:gd name="T110" fmla="*/ 1290 w 386"/>
                <a:gd name="T111" fmla="*/ 889 h 352"/>
                <a:gd name="T112" fmla="*/ 1268 w 386"/>
                <a:gd name="T113" fmla="*/ 920 h 352"/>
                <a:gd name="T114" fmla="*/ 39 w 386"/>
                <a:gd name="T115" fmla="*/ 151 h 352"/>
                <a:gd name="T116" fmla="*/ 31 w 386"/>
                <a:gd name="T117" fmla="*/ 136 h 352"/>
                <a:gd name="T118" fmla="*/ 56 w 386"/>
                <a:gd name="T119" fmla="*/ 145 h 352"/>
                <a:gd name="T120" fmla="*/ 16 w 386"/>
                <a:gd name="T121" fmla="*/ 156 h 352"/>
                <a:gd name="T122" fmla="*/ 0 w 386"/>
                <a:gd name="T123" fmla="*/ 136 h 3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6"/>
                <a:gd name="T187" fmla="*/ 0 h 352"/>
                <a:gd name="T188" fmla="*/ 386 w 386"/>
                <a:gd name="T189" fmla="*/ 352 h 35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6" h="352">
                  <a:moveTo>
                    <a:pt x="326" y="352"/>
                  </a:moveTo>
                  <a:lnTo>
                    <a:pt x="312" y="344"/>
                  </a:lnTo>
                  <a:lnTo>
                    <a:pt x="304" y="340"/>
                  </a:lnTo>
                  <a:lnTo>
                    <a:pt x="302" y="336"/>
                  </a:lnTo>
                  <a:lnTo>
                    <a:pt x="290" y="330"/>
                  </a:lnTo>
                  <a:lnTo>
                    <a:pt x="288" y="326"/>
                  </a:lnTo>
                  <a:lnTo>
                    <a:pt x="278" y="328"/>
                  </a:lnTo>
                  <a:lnTo>
                    <a:pt x="270" y="328"/>
                  </a:lnTo>
                  <a:lnTo>
                    <a:pt x="268" y="332"/>
                  </a:lnTo>
                  <a:lnTo>
                    <a:pt x="262" y="336"/>
                  </a:lnTo>
                  <a:lnTo>
                    <a:pt x="254" y="330"/>
                  </a:lnTo>
                  <a:lnTo>
                    <a:pt x="246" y="330"/>
                  </a:lnTo>
                  <a:lnTo>
                    <a:pt x="242" y="328"/>
                  </a:lnTo>
                  <a:lnTo>
                    <a:pt x="232" y="334"/>
                  </a:lnTo>
                  <a:lnTo>
                    <a:pt x="230" y="340"/>
                  </a:lnTo>
                  <a:lnTo>
                    <a:pt x="228" y="342"/>
                  </a:lnTo>
                  <a:lnTo>
                    <a:pt x="226" y="340"/>
                  </a:lnTo>
                  <a:lnTo>
                    <a:pt x="218" y="342"/>
                  </a:lnTo>
                  <a:lnTo>
                    <a:pt x="218" y="336"/>
                  </a:lnTo>
                  <a:lnTo>
                    <a:pt x="218" y="334"/>
                  </a:lnTo>
                  <a:lnTo>
                    <a:pt x="218" y="330"/>
                  </a:lnTo>
                  <a:lnTo>
                    <a:pt x="212" y="330"/>
                  </a:lnTo>
                  <a:lnTo>
                    <a:pt x="212" y="326"/>
                  </a:lnTo>
                  <a:lnTo>
                    <a:pt x="208" y="320"/>
                  </a:lnTo>
                  <a:lnTo>
                    <a:pt x="202" y="320"/>
                  </a:lnTo>
                  <a:lnTo>
                    <a:pt x="202" y="322"/>
                  </a:lnTo>
                  <a:lnTo>
                    <a:pt x="198" y="322"/>
                  </a:lnTo>
                  <a:lnTo>
                    <a:pt x="196" y="328"/>
                  </a:lnTo>
                  <a:lnTo>
                    <a:pt x="188" y="330"/>
                  </a:lnTo>
                  <a:lnTo>
                    <a:pt x="188" y="324"/>
                  </a:lnTo>
                  <a:lnTo>
                    <a:pt x="182" y="322"/>
                  </a:lnTo>
                  <a:lnTo>
                    <a:pt x="180" y="314"/>
                  </a:lnTo>
                  <a:lnTo>
                    <a:pt x="174" y="312"/>
                  </a:lnTo>
                  <a:lnTo>
                    <a:pt x="170" y="306"/>
                  </a:lnTo>
                  <a:lnTo>
                    <a:pt x="172" y="300"/>
                  </a:lnTo>
                  <a:lnTo>
                    <a:pt x="158" y="296"/>
                  </a:lnTo>
                  <a:lnTo>
                    <a:pt x="152" y="292"/>
                  </a:lnTo>
                  <a:lnTo>
                    <a:pt x="146" y="296"/>
                  </a:lnTo>
                  <a:lnTo>
                    <a:pt x="140" y="294"/>
                  </a:lnTo>
                  <a:lnTo>
                    <a:pt x="140" y="288"/>
                  </a:lnTo>
                  <a:lnTo>
                    <a:pt x="140" y="282"/>
                  </a:lnTo>
                  <a:lnTo>
                    <a:pt x="134" y="284"/>
                  </a:lnTo>
                  <a:lnTo>
                    <a:pt x="138" y="276"/>
                  </a:lnTo>
                  <a:lnTo>
                    <a:pt x="126" y="276"/>
                  </a:lnTo>
                  <a:lnTo>
                    <a:pt x="122" y="274"/>
                  </a:lnTo>
                  <a:lnTo>
                    <a:pt x="112" y="268"/>
                  </a:lnTo>
                  <a:lnTo>
                    <a:pt x="108" y="268"/>
                  </a:lnTo>
                  <a:lnTo>
                    <a:pt x="108" y="272"/>
                  </a:lnTo>
                  <a:lnTo>
                    <a:pt x="112" y="280"/>
                  </a:lnTo>
                  <a:lnTo>
                    <a:pt x="104" y="282"/>
                  </a:lnTo>
                  <a:lnTo>
                    <a:pt x="102" y="288"/>
                  </a:lnTo>
                  <a:lnTo>
                    <a:pt x="96" y="286"/>
                  </a:lnTo>
                  <a:lnTo>
                    <a:pt x="90" y="276"/>
                  </a:lnTo>
                  <a:lnTo>
                    <a:pt x="82" y="268"/>
                  </a:lnTo>
                  <a:lnTo>
                    <a:pt x="86" y="264"/>
                  </a:lnTo>
                  <a:lnTo>
                    <a:pt x="88" y="262"/>
                  </a:lnTo>
                  <a:lnTo>
                    <a:pt x="90" y="260"/>
                  </a:lnTo>
                  <a:lnTo>
                    <a:pt x="86" y="254"/>
                  </a:lnTo>
                  <a:lnTo>
                    <a:pt x="82" y="254"/>
                  </a:lnTo>
                  <a:lnTo>
                    <a:pt x="82" y="256"/>
                  </a:lnTo>
                  <a:lnTo>
                    <a:pt x="74" y="258"/>
                  </a:lnTo>
                  <a:lnTo>
                    <a:pt x="74" y="254"/>
                  </a:lnTo>
                  <a:lnTo>
                    <a:pt x="68" y="254"/>
                  </a:lnTo>
                  <a:lnTo>
                    <a:pt x="66" y="248"/>
                  </a:lnTo>
                  <a:lnTo>
                    <a:pt x="56" y="248"/>
                  </a:lnTo>
                  <a:lnTo>
                    <a:pt x="54" y="246"/>
                  </a:lnTo>
                  <a:lnTo>
                    <a:pt x="46" y="242"/>
                  </a:lnTo>
                  <a:lnTo>
                    <a:pt x="46" y="236"/>
                  </a:lnTo>
                  <a:lnTo>
                    <a:pt x="42" y="232"/>
                  </a:lnTo>
                  <a:lnTo>
                    <a:pt x="36" y="234"/>
                  </a:lnTo>
                  <a:lnTo>
                    <a:pt x="34" y="236"/>
                  </a:lnTo>
                  <a:lnTo>
                    <a:pt x="36" y="238"/>
                  </a:lnTo>
                  <a:lnTo>
                    <a:pt x="34" y="242"/>
                  </a:lnTo>
                  <a:lnTo>
                    <a:pt x="28" y="242"/>
                  </a:lnTo>
                  <a:lnTo>
                    <a:pt x="36" y="222"/>
                  </a:lnTo>
                  <a:lnTo>
                    <a:pt x="32" y="208"/>
                  </a:lnTo>
                  <a:lnTo>
                    <a:pt x="22" y="204"/>
                  </a:lnTo>
                  <a:lnTo>
                    <a:pt x="24" y="196"/>
                  </a:lnTo>
                  <a:lnTo>
                    <a:pt x="20" y="190"/>
                  </a:lnTo>
                  <a:lnTo>
                    <a:pt x="20" y="184"/>
                  </a:lnTo>
                  <a:lnTo>
                    <a:pt x="24" y="180"/>
                  </a:lnTo>
                  <a:lnTo>
                    <a:pt x="26" y="172"/>
                  </a:lnTo>
                  <a:lnTo>
                    <a:pt x="22" y="170"/>
                  </a:lnTo>
                  <a:lnTo>
                    <a:pt x="24" y="160"/>
                  </a:lnTo>
                  <a:lnTo>
                    <a:pt x="18" y="156"/>
                  </a:lnTo>
                  <a:lnTo>
                    <a:pt x="16" y="152"/>
                  </a:lnTo>
                  <a:lnTo>
                    <a:pt x="20" y="140"/>
                  </a:lnTo>
                  <a:lnTo>
                    <a:pt x="8" y="128"/>
                  </a:lnTo>
                  <a:lnTo>
                    <a:pt x="2" y="126"/>
                  </a:lnTo>
                  <a:lnTo>
                    <a:pt x="2" y="116"/>
                  </a:lnTo>
                  <a:lnTo>
                    <a:pt x="8" y="112"/>
                  </a:lnTo>
                  <a:lnTo>
                    <a:pt x="12" y="96"/>
                  </a:lnTo>
                  <a:lnTo>
                    <a:pt x="8" y="72"/>
                  </a:lnTo>
                  <a:lnTo>
                    <a:pt x="14" y="74"/>
                  </a:lnTo>
                  <a:lnTo>
                    <a:pt x="18" y="78"/>
                  </a:lnTo>
                  <a:lnTo>
                    <a:pt x="16" y="72"/>
                  </a:lnTo>
                  <a:lnTo>
                    <a:pt x="18" y="68"/>
                  </a:lnTo>
                  <a:lnTo>
                    <a:pt x="18" y="62"/>
                  </a:lnTo>
                  <a:lnTo>
                    <a:pt x="16" y="60"/>
                  </a:lnTo>
                  <a:lnTo>
                    <a:pt x="14" y="56"/>
                  </a:lnTo>
                  <a:lnTo>
                    <a:pt x="14" y="52"/>
                  </a:lnTo>
                  <a:lnTo>
                    <a:pt x="30" y="48"/>
                  </a:lnTo>
                  <a:lnTo>
                    <a:pt x="38" y="48"/>
                  </a:lnTo>
                  <a:lnTo>
                    <a:pt x="46" y="42"/>
                  </a:lnTo>
                  <a:lnTo>
                    <a:pt x="70" y="38"/>
                  </a:lnTo>
                  <a:lnTo>
                    <a:pt x="78" y="34"/>
                  </a:lnTo>
                  <a:lnTo>
                    <a:pt x="92" y="20"/>
                  </a:lnTo>
                  <a:lnTo>
                    <a:pt x="110" y="12"/>
                  </a:lnTo>
                  <a:lnTo>
                    <a:pt x="138" y="2"/>
                  </a:lnTo>
                  <a:lnTo>
                    <a:pt x="160" y="0"/>
                  </a:lnTo>
                  <a:lnTo>
                    <a:pt x="180" y="12"/>
                  </a:lnTo>
                  <a:lnTo>
                    <a:pt x="164" y="4"/>
                  </a:lnTo>
                  <a:lnTo>
                    <a:pt x="164" y="8"/>
                  </a:lnTo>
                  <a:lnTo>
                    <a:pt x="168" y="12"/>
                  </a:lnTo>
                  <a:lnTo>
                    <a:pt x="170" y="26"/>
                  </a:lnTo>
                  <a:lnTo>
                    <a:pt x="176" y="30"/>
                  </a:lnTo>
                  <a:lnTo>
                    <a:pt x="188" y="32"/>
                  </a:lnTo>
                  <a:lnTo>
                    <a:pt x="198" y="28"/>
                  </a:lnTo>
                  <a:lnTo>
                    <a:pt x="216" y="16"/>
                  </a:lnTo>
                  <a:lnTo>
                    <a:pt x="218" y="16"/>
                  </a:lnTo>
                  <a:lnTo>
                    <a:pt x="200" y="30"/>
                  </a:lnTo>
                  <a:lnTo>
                    <a:pt x="198" y="32"/>
                  </a:lnTo>
                  <a:lnTo>
                    <a:pt x="198" y="36"/>
                  </a:lnTo>
                  <a:lnTo>
                    <a:pt x="200" y="36"/>
                  </a:lnTo>
                  <a:lnTo>
                    <a:pt x="206" y="34"/>
                  </a:lnTo>
                  <a:lnTo>
                    <a:pt x="216" y="26"/>
                  </a:lnTo>
                  <a:lnTo>
                    <a:pt x="226" y="20"/>
                  </a:lnTo>
                  <a:lnTo>
                    <a:pt x="240" y="20"/>
                  </a:lnTo>
                  <a:lnTo>
                    <a:pt x="280" y="24"/>
                  </a:lnTo>
                  <a:lnTo>
                    <a:pt x="330" y="20"/>
                  </a:lnTo>
                  <a:lnTo>
                    <a:pt x="342" y="20"/>
                  </a:lnTo>
                  <a:lnTo>
                    <a:pt x="354" y="26"/>
                  </a:lnTo>
                  <a:lnTo>
                    <a:pt x="358" y="42"/>
                  </a:lnTo>
                  <a:lnTo>
                    <a:pt x="360" y="46"/>
                  </a:lnTo>
                  <a:lnTo>
                    <a:pt x="360" y="48"/>
                  </a:lnTo>
                  <a:lnTo>
                    <a:pt x="362" y="52"/>
                  </a:lnTo>
                  <a:lnTo>
                    <a:pt x="366" y="62"/>
                  </a:lnTo>
                  <a:lnTo>
                    <a:pt x="376" y="106"/>
                  </a:lnTo>
                  <a:lnTo>
                    <a:pt x="378" y="120"/>
                  </a:lnTo>
                  <a:lnTo>
                    <a:pt x="378" y="126"/>
                  </a:lnTo>
                  <a:lnTo>
                    <a:pt x="374" y="132"/>
                  </a:lnTo>
                  <a:lnTo>
                    <a:pt x="366" y="134"/>
                  </a:lnTo>
                  <a:lnTo>
                    <a:pt x="356" y="140"/>
                  </a:lnTo>
                  <a:lnTo>
                    <a:pt x="352" y="150"/>
                  </a:lnTo>
                  <a:lnTo>
                    <a:pt x="350" y="158"/>
                  </a:lnTo>
                  <a:lnTo>
                    <a:pt x="354" y="158"/>
                  </a:lnTo>
                  <a:lnTo>
                    <a:pt x="362" y="162"/>
                  </a:lnTo>
                  <a:lnTo>
                    <a:pt x="364" y="168"/>
                  </a:lnTo>
                  <a:lnTo>
                    <a:pt x="368" y="172"/>
                  </a:lnTo>
                  <a:lnTo>
                    <a:pt x="368" y="178"/>
                  </a:lnTo>
                  <a:lnTo>
                    <a:pt x="362" y="200"/>
                  </a:lnTo>
                  <a:lnTo>
                    <a:pt x="364" y="202"/>
                  </a:lnTo>
                  <a:lnTo>
                    <a:pt x="368" y="208"/>
                  </a:lnTo>
                  <a:lnTo>
                    <a:pt x="366" y="214"/>
                  </a:lnTo>
                  <a:lnTo>
                    <a:pt x="380" y="238"/>
                  </a:lnTo>
                  <a:lnTo>
                    <a:pt x="386" y="244"/>
                  </a:lnTo>
                  <a:lnTo>
                    <a:pt x="380" y="244"/>
                  </a:lnTo>
                  <a:lnTo>
                    <a:pt x="380" y="248"/>
                  </a:lnTo>
                  <a:lnTo>
                    <a:pt x="384" y="256"/>
                  </a:lnTo>
                  <a:lnTo>
                    <a:pt x="384" y="264"/>
                  </a:lnTo>
                  <a:lnTo>
                    <a:pt x="380" y="270"/>
                  </a:lnTo>
                  <a:lnTo>
                    <a:pt x="372" y="272"/>
                  </a:lnTo>
                  <a:lnTo>
                    <a:pt x="368" y="276"/>
                  </a:lnTo>
                  <a:lnTo>
                    <a:pt x="358" y="288"/>
                  </a:lnTo>
                  <a:lnTo>
                    <a:pt x="332" y="320"/>
                  </a:lnTo>
                  <a:lnTo>
                    <a:pt x="330" y="328"/>
                  </a:lnTo>
                  <a:lnTo>
                    <a:pt x="332" y="342"/>
                  </a:lnTo>
                  <a:lnTo>
                    <a:pt x="336" y="352"/>
                  </a:lnTo>
                  <a:lnTo>
                    <a:pt x="326" y="352"/>
                  </a:lnTo>
                  <a:close/>
                  <a:moveTo>
                    <a:pt x="14" y="56"/>
                  </a:moveTo>
                  <a:lnTo>
                    <a:pt x="14" y="60"/>
                  </a:lnTo>
                  <a:lnTo>
                    <a:pt x="10" y="58"/>
                  </a:lnTo>
                  <a:lnTo>
                    <a:pt x="6" y="60"/>
                  </a:lnTo>
                  <a:lnTo>
                    <a:pt x="6" y="54"/>
                  </a:lnTo>
                  <a:lnTo>
                    <a:pt x="8" y="52"/>
                  </a:lnTo>
                  <a:lnTo>
                    <a:pt x="12" y="52"/>
                  </a:lnTo>
                  <a:lnTo>
                    <a:pt x="14" y="56"/>
                  </a:lnTo>
                  <a:close/>
                  <a:moveTo>
                    <a:pt x="0" y="52"/>
                  </a:moveTo>
                  <a:lnTo>
                    <a:pt x="4" y="54"/>
                  </a:lnTo>
                  <a:lnTo>
                    <a:pt x="4" y="60"/>
                  </a:lnTo>
                  <a:lnTo>
                    <a:pt x="2" y="58"/>
                  </a:lnTo>
                  <a:lnTo>
                    <a:pt x="0" y="52"/>
                  </a:lnTo>
                  <a:close/>
                </a:path>
              </a:pathLst>
            </a:custGeom>
            <a:solidFill>
              <a:srgbClr val="B2B2B2"/>
            </a:solidFill>
            <a:ln w="9525">
              <a:solidFill>
                <a:schemeClr val="bg1"/>
              </a:solidFill>
              <a:round/>
              <a:headEnd/>
              <a:tailEnd/>
            </a:ln>
          </p:spPr>
          <p:txBody>
            <a:bodyPr/>
            <a:lstStyle/>
            <a:p>
              <a:endParaRPr lang="de-DE"/>
            </a:p>
          </p:txBody>
        </p:sp>
        <p:sp>
          <p:nvSpPr>
            <p:cNvPr id="58" name="Freeform 24"/>
            <p:cNvSpPr>
              <a:spLocks/>
            </p:cNvSpPr>
            <p:nvPr/>
          </p:nvSpPr>
          <p:spPr bwMode="gray">
            <a:xfrm>
              <a:off x="5867400" y="3946525"/>
              <a:ext cx="604837" cy="490537"/>
            </a:xfrm>
            <a:custGeom>
              <a:avLst/>
              <a:gdLst>
                <a:gd name="T0" fmla="*/ 100 w 364"/>
                <a:gd name="T1" fmla="*/ 383 h 316"/>
                <a:gd name="T2" fmla="*/ 172 w 364"/>
                <a:gd name="T3" fmla="*/ 392 h 316"/>
                <a:gd name="T4" fmla="*/ 242 w 364"/>
                <a:gd name="T5" fmla="*/ 364 h 316"/>
                <a:gd name="T6" fmla="*/ 291 w 364"/>
                <a:gd name="T7" fmla="*/ 340 h 316"/>
                <a:gd name="T8" fmla="*/ 341 w 364"/>
                <a:gd name="T9" fmla="*/ 327 h 316"/>
                <a:gd name="T10" fmla="*/ 382 w 364"/>
                <a:gd name="T11" fmla="*/ 335 h 316"/>
                <a:gd name="T12" fmla="*/ 363 w 364"/>
                <a:gd name="T13" fmla="*/ 299 h 316"/>
                <a:gd name="T14" fmla="*/ 378 w 364"/>
                <a:gd name="T15" fmla="*/ 238 h 316"/>
                <a:gd name="T16" fmla="*/ 448 w 364"/>
                <a:gd name="T17" fmla="*/ 200 h 316"/>
                <a:gd name="T18" fmla="*/ 493 w 364"/>
                <a:gd name="T19" fmla="*/ 177 h 316"/>
                <a:gd name="T20" fmla="*/ 525 w 364"/>
                <a:gd name="T21" fmla="*/ 153 h 316"/>
                <a:gd name="T22" fmla="*/ 493 w 364"/>
                <a:gd name="T23" fmla="*/ 130 h 316"/>
                <a:gd name="T24" fmla="*/ 517 w 364"/>
                <a:gd name="T25" fmla="*/ 77 h 316"/>
                <a:gd name="T26" fmla="*/ 564 w 364"/>
                <a:gd name="T27" fmla="*/ 56 h 316"/>
                <a:gd name="T28" fmla="*/ 659 w 364"/>
                <a:gd name="T29" fmla="*/ 63 h 316"/>
                <a:gd name="T30" fmla="*/ 697 w 364"/>
                <a:gd name="T31" fmla="*/ 15 h 316"/>
                <a:gd name="T32" fmla="*/ 767 w 364"/>
                <a:gd name="T33" fmla="*/ 15 h 316"/>
                <a:gd name="T34" fmla="*/ 829 w 364"/>
                <a:gd name="T35" fmla="*/ 35 h 316"/>
                <a:gd name="T36" fmla="*/ 924 w 364"/>
                <a:gd name="T37" fmla="*/ 30 h 316"/>
                <a:gd name="T38" fmla="*/ 924 w 364"/>
                <a:gd name="T39" fmla="*/ 66 h 316"/>
                <a:gd name="T40" fmla="*/ 996 w 364"/>
                <a:gd name="T41" fmla="*/ 63 h 316"/>
                <a:gd name="T42" fmla="*/ 1048 w 364"/>
                <a:gd name="T43" fmla="*/ 50 h 316"/>
                <a:gd name="T44" fmla="*/ 1136 w 364"/>
                <a:gd name="T45" fmla="*/ 97 h 316"/>
                <a:gd name="T46" fmla="*/ 1149 w 364"/>
                <a:gd name="T47" fmla="*/ 119 h 316"/>
                <a:gd name="T48" fmla="*/ 1168 w 364"/>
                <a:gd name="T49" fmla="*/ 185 h 316"/>
                <a:gd name="T50" fmla="*/ 1146 w 364"/>
                <a:gd name="T51" fmla="*/ 210 h 316"/>
                <a:gd name="T52" fmla="*/ 1176 w 364"/>
                <a:gd name="T53" fmla="*/ 262 h 316"/>
                <a:gd name="T54" fmla="*/ 1184 w 364"/>
                <a:gd name="T55" fmla="*/ 288 h 316"/>
                <a:gd name="T56" fmla="*/ 1261 w 364"/>
                <a:gd name="T57" fmla="*/ 350 h 316"/>
                <a:gd name="T58" fmla="*/ 1284 w 364"/>
                <a:gd name="T59" fmla="*/ 403 h 316"/>
                <a:gd name="T60" fmla="*/ 1394 w 364"/>
                <a:gd name="T61" fmla="*/ 417 h 316"/>
                <a:gd name="T62" fmla="*/ 1409 w 364"/>
                <a:gd name="T63" fmla="*/ 452 h 316"/>
                <a:gd name="T64" fmla="*/ 1394 w 364"/>
                <a:gd name="T65" fmla="*/ 488 h 316"/>
                <a:gd name="T66" fmla="*/ 1276 w 364"/>
                <a:gd name="T67" fmla="*/ 505 h 316"/>
                <a:gd name="T68" fmla="*/ 1214 w 364"/>
                <a:gd name="T69" fmla="*/ 537 h 316"/>
                <a:gd name="T70" fmla="*/ 1254 w 364"/>
                <a:gd name="T71" fmla="*/ 598 h 316"/>
                <a:gd name="T72" fmla="*/ 1261 w 364"/>
                <a:gd name="T73" fmla="*/ 649 h 316"/>
                <a:gd name="T74" fmla="*/ 1254 w 364"/>
                <a:gd name="T75" fmla="*/ 680 h 316"/>
                <a:gd name="T76" fmla="*/ 1160 w 364"/>
                <a:gd name="T77" fmla="*/ 692 h 316"/>
                <a:gd name="T78" fmla="*/ 1099 w 364"/>
                <a:gd name="T79" fmla="*/ 759 h 316"/>
                <a:gd name="T80" fmla="*/ 1090 w 364"/>
                <a:gd name="T81" fmla="*/ 810 h 316"/>
                <a:gd name="T82" fmla="*/ 1028 w 364"/>
                <a:gd name="T83" fmla="*/ 783 h 316"/>
                <a:gd name="T84" fmla="*/ 954 w 364"/>
                <a:gd name="T85" fmla="*/ 783 h 316"/>
                <a:gd name="T86" fmla="*/ 893 w 364"/>
                <a:gd name="T87" fmla="*/ 769 h 316"/>
                <a:gd name="T88" fmla="*/ 839 w 364"/>
                <a:gd name="T89" fmla="*/ 779 h 316"/>
                <a:gd name="T90" fmla="*/ 782 w 364"/>
                <a:gd name="T91" fmla="*/ 769 h 316"/>
                <a:gd name="T92" fmla="*/ 716 w 364"/>
                <a:gd name="T93" fmla="*/ 769 h 316"/>
                <a:gd name="T94" fmla="*/ 673 w 364"/>
                <a:gd name="T95" fmla="*/ 779 h 316"/>
                <a:gd name="T96" fmla="*/ 611 w 364"/>
                <a:gd name="T97" fmla="*/ 752 h 316"/>
                <a:gd name="T98" fmla="*/ 525 w 364"/>
                <a:gd name="T99" fmla="*/ 733 h 316"/>
                <a:gd name="T100" fmla="*/ 416 w 364"/>
                <a:gd name="T101" fmla="*/ 712 h 316"/>
                <a:gd name="T102" fmla="*/ 265 w 364"/>
                <a:gd name="T103" fmla="*/ 712 h 316"/>
                <a:gd name="T104" fmla="*/ 166 w 364"/>
                <a:gd name="T105" fmla="*/ 741 h 316"/>
                <a:gd name="T106" fmla="*/ 62 w 364"/>
                <a:gd name="T107" fmla="*/ 759 h 316"/>
                <a:gd name="T108" fmla="*/ 70 w 364"/>
                <a:gd name="T109" fmla="*/ 692 h 316"/>
                <a:gd name="T110" fmla="*/ 10 w 364"/>
                <a:gd name="T111" fmla="*/ 633 h 316"/>
                <a:gd name="T112" fmla="*/ 109 w 364"/>
                <a:gd name="T113" fmla="*/ 556 h 3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64"/>
                <a:gd name="T172" fmla="*/ 0 h 316"/>
                <a:gd name="T173" fmla="*/ 364 w 364"/>
                <a:gd name="T174" fmla="*/ 316 h 31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64" h="316">
                  <a:moveTo>
                    <a:pt x="12" y="148"/>
                  </a:moveTo>
                  <a:lnTo>
                    <a:pt x="14" y="150"/>
                  </a:lnTo>
                  <a:lnTo>
                    <a:pt x="16" y="148"/>
                  </a:lnTo>
                  <a:lnTo>
                    <a:pt x="22" y="150"/>
                  </a:lnTo>
                  <a:lnTo>
                    <a:pt x="26" y="148"/>
                  </a:lnTo>
                  <a:lnTo>
                    <a:pt x="32" y="148"/>
                  </a:lnTo>
                  <a:lnTo>
                    <a:pt x="36" y="146"/>
                  </a:lnTo>
                  <a:lnTo>
                    <a:pt x="38" y="148"/>
                  </a:lnTo>
                  <a:lnTo>
                    <a:pt x="40" y="152"/>
                  </a:lnTo>
                  <a:lnTo>
                    <a:pt x="44" y="152"/>
                  </a:lnTo>
                  <a:lnTo>
                    <a:pt x="52" y="146"/>
                  </a:lnTo>
                  <a:lnTo>
                    <a:pt x="56" y="146"/>
                  </a:lnTo>
                  <a:lnTo>
                    <a:pt x="58" y="146"/>
                  </a:lnTo>
                  <a:lnTo>
                    <a:pt x="60" y="146"/>
                  </a:lnTo>
                  <a:lnTo>
                    <a:pt x="62" y="142"/>
                  </a:lnTo>
                  <a:lnTo>
                    <a:pt x="60" y="136"/>
                  </a:lnTo>
                  <a:lnTo>
                    <a:pt x="64" y="134"/>
                  </a:lnTo>
                  <a:lnTo>
                    <a:pt x="68" y="134"/>
                  </a:lnTo>
                  <a:lnTo>
                    <a:pt x="70" y="134"/>
                  </a:lnTo>
                  <a:lnTo>
                    <a:pt x="74" y="132"/>
                  </a:lnTo>
                  <a:lnTo>
                    <a:pt x="76" y="128"/>
                  </a:lnTo>
                  <a:lnTo>
                    <a:pt x="82" y="128"/>
                  </a:lnTo>
                  <a:lnTo>
                    <a:pt x="82" y="126"/>
                  </a:lnTo>
                  <a:lnTo>
                    <a:pt x="86" y="124"/>
                  </a:lnTo>
                  <a:lnTo>
                    <a:pt x="88" y="126"/>
                  </a:lnTo>
                  <a:lnTo>
                    <a:pt x="88" y="128"/>
                  </a:lnTo>
                  <a:lnTo>
                    <a:pt x="88" y="134"/>
                  </a:lnTo>
                  <a:lnTo>
                    <a:pt x="92" y="134"/>
                  </a:lnTo>
                  <a:lnTo>
                    <a:pt x="96" y="134"/>
                  </a:lnTo>
                  <a:lnTo>
                    <a:pt x="98" y="130"/>
                  </a:lnTo>
                  <a:lnTo>
                    <a:pt x="96" y="122"/>
                  </a:lnTo>
                  <a:lnTo>
                    <a:pt x="92" y="122"/>
                  </a:lnTo>
                  <a:lnTo>
                    <a:pt x="90" y="122"/>
                  </a:lnTo>
                  <a:lnTo>
                    <a:pt x="90" y="118"/>
                  </a:lnTo>
                  <a:lnTo>
                    <a:pt x="92" y="116"/>
                  </a:lnTo>
                  <a:lnTo>
                    <a:pt x="92" y="112"/>
                  </a:lnTo>
                  <a:lnTo>
                    <a:pt x="96" y="106"/>
                  </a:lnTo>
                  <a:lnTo>
                    <a:pt x="96" y="102"/>
                  </a:lnTo>
                  <a:lnTo>
                    <a:pt x="94" y="98"/>
                  </a:lnTo>
                  <a:lnTo>
                    <a:pt x="96" y="92"/>
                  </a:lnTo>
                  <a:lnTo>
                    <a:pt x="98" y="88"/>
                  </a:lnTo>
                  <a:lnTo>
                    <a:pt x="100" y="84"/>
                  </a:lnTo>
                  <a:lnTo>
                    <a:pt x="102" y="80"/>
                  </a:lnTo>
                  <a:lnTo>
                    <a:pt x="108" y="80"/>
                  </a:lnTo>
                  <a:lnTo>
                    <a:pt x="114" y="78"/>
                  </a:lnTo>
                  <a:lnTo>
                    <a:pt x="116" y="74"/>
                  </a:lnTo>
                  <a:lnTo>
                    <a:pt x="116" y="68"/>
                  </a:lnTo>
                  <a:lnTo>
                    <a:pt x="120" y="68"/>
                  </a:lnTo>
                  <a:lnTo>
                    <a:pt x="124" y="68"/>
                  </a:lnTo>
                  <a:lnTo>
                    <a:pt x="126" y="68"/>
                  </a:lnTo>
                  <a:lnTo>
                    <a:pt x="128" y="70"/>
                  </a:lnTo>
                  <a:lnTo>
                    <a:pt x="130" y="70"/>
                  </a:lnTo>
                  <a:lnTo>
                    <a:pt x="130" y="64"/>
                  </a:lnTo>
                  <a:lnTo>
                    <a:pt x="132" y="60"/>
                  </a:lnTo>
                  <a:lnTo>
                    <a:pt x="134" y="60"/>
                  </a:lnTo>
                  <a:lnTo>
                    <a:pt x="136" y="58"/>
                  </a:lnTo>
                  <a:lnTo>
                    <a:pt x="134" y="56"/>
                  </a:lnTo>
                  <a:lnTo>
                    <a:pt x="130" y="56"/>
                  </a:lnTo>
                  <a:lnTo>
                    <a:pt x="124" y="54"/>
                  </a:lnTo>
                  <a:lnTo>
                    <a:pt x="126" y="50"/>
                  </a:lnTo>
                  <a:lnTo>
                    <a:pt x="128" y="46"/>
                  </a:lnTo>
                  <a:lnTo>
                    <a:pt x="128" y="42"/>
                  </a:lnTo>
                  <a:lnTo>
                    <a:pt x="130" y="38"/>
                  </a:lnTo>
                  <a:lnTo>
                    <a:pt x="130" y="32"/>
                  </a:lnTo>
                  <a:lnTo>
                    <a:pt x="132" y="30"/>
                  </a:lnTo>
                  <a:lnTo>
                    <a:pt x="134" y="32"/>
                  </a:lnTo>
                  <a:lnTo>
                    <a:pt x="136" y="32"/>
                  </a:lnTo>
                  <a:lnTo>
                    <a:pt x="140" y="28"/>
                  </a:lnTo>
                  <a:lnTo>
                    <a:pt x="142" y="24"/>
                  </a:lnTo>
                  <a:lnTo>
                    <a:pt x="144" y="22"/>
                  </a:lnTo>
                  <a:lnTo>
                    <a:pt x="150" y="22"/>
                  </a:lnTo>
                  <a:lnTo>
                    <a:pt x="156" y="24"/>
                  </a:lnTo>
                  <a:lnTo>
                    <a:pt x="160" y="24"/>
                  </a:lnTo>
                  <a:lnTo>
                    <a:pt x="164" y="26"/>
                  </a:lnTo>
                  <a:lnTo>
                    <a:pt x="168" y="24"/>
                  </a:lnTo>
                  <a:lnTo>
                    <a:pt x="170" y="18"/>
                  </a:lnTo>
                  <a:lnTo>
                    <a:pt x="170" y="14"/>
                  </a:lnTo>
                  <a:lnTo>
                    <a:pt x="172" y="12"/>
                  </a:lnTo>
                  <a:lnTo>
                    <a:pt x="176" y="8"/>
                  </a:lnTo>
                  <a:lnTo>
                    <a:pt x="178" y="6"/>
                  </a:lnTo>
                  <a:lnTo>
                    <a:pt x="180" y="2"/>
                  </a:lnTo>
                  <a:lnTo>
                    <a:pt x="186" y="2"/>
                  </a:lnTo>
                  <a:lnTo>
                    <a:pt x="190" y="0"/>
                  </a:lnTo>
                  <a:lnTo>
                    <a:pt x="192" y="4"/>
                  </a:lnTo>
                  <a:lnTo>
                    <a:pt x="196" y="6"/>
                  </a:lnTo>
                  <a:lnTo>
                    <a:pt x="200" y="2"/>
                  </a:lnTo>
                  <a:lnTo>
                    <a:pt x="202" y="2"/>
                  </a:lnTo>
                  <a:lnTo>
                    <a:pt x="208" y="4"/>
                  </a:lnTo>
                  <a:lnTo>
                    <a:pt x="210" y="8"/>
                  </a:lnTo>
                  <a:lnTo>
                    <a:pt x="212" y="14"/>
                  </a:lnTo>
                  <a:lnTo>
                    <a:pt x="214" y="12"/>
                  </a:lnTo>
                  <a:lnTo>
                    <a:pt x="218" y="10"/>
                  </a:lnTo>
                  <a:lnTo>
                    <a:pt x="226" y="8"/>
                  </a:lnTo>
                  <a:lnTo>
                    <a:pt x="230" y="10"/>
                  </a:lnTo>
                  <a:lnTo>
                    <a:pt x="236" y="12"/>
                  </a:lnTo>
                  <a:lnTo>
                    <a:pt x="238" y="12"/>
                  </a:lnTo>
                  <a:lnTo>
                    <a:pt x="238" y="16"/>
                  </a:lnTo>
                  <a:lnTo>
                    <a:pt x="236" y="18"/>
                  </a:lnTo>
                  <a:lnTo>
                    <a:pt x="236" y="22"/>
                  </a:lnTo>
                  <a:lnTo>
                    <a:pt x="236" y="26"/>
                  </a:lnTo>
                  <a:lnTo>
                    <a:pt x="238" y="32"/>
                  </a:lnTo>
                  <a:lnTo>
                    <a:pt x="242" y="32"/>
                  </a:lnTo>
                  <a:lnTo>
                    <a:pt x="246" y="26"/>
                  </a:lnTo>
                  <a:lnTo>
                    <a:pt x="250" y="24"/>
                  </a:lnTo>
                  <a:lnTo>
                    <a:pt x="254" y="24"/>
                  </a:lnTo>
                  <a:lnTo>
                    <a:pt x="256" y="22"/>
                  </a:lnTo>
                  <a:lnTo>
                    <a:pt x="260" y="18"/>
                  </a:lnTo>
                  <a:lnTo>
                    <a:pt x="262" y="20"/>
                  </a:lnTo>
                  <a:lnTo>
                    <a:pt x="264" y="22"/>
                  </a:lnTo>
                  <a:lnTo>
                    <a:pt x="268" y="20"/>
                  </a:lnTo>
                  <a:lnTo>
                    <a:pt x="278" y="24"/>
                  </a:lnTo>
                  <a:lnTo>
                    <a:pt x="280" y="28"/>
                  </a:lnTo>
                  <a:lnTo>
                    <a:pt x="286" y="32"/>
                  </a:lnTo>
                  <a:lnTo>
                    <a:pt x="286" y="34"/>
                  </a:lnTo>
                  <a:lnTo>
                    <a:pt x="290" y="38"/>
                  </a:lnTo>
                  <a:lnTo>
                    <a:pt x="292" y="38"/>
                  </a:lnTo>
                  <a:lnTo>
                    <a:pt x="294" y="38"/>
                  </a:lnTo>
                  <a:lnTo>
                    <a:pt x="296" y="40"/>
                  </a:lnTo>
                  <a:lnTo>
                    <a:pt x="294" y="44"/>
                  </a:lnTo>
                  <a:lnTo>
                    <a:pt x="294" y="46"/>
                  </a:lnTo>
                  <a:lnTo>
                    <a:pt x="294" y="52"/>
                  </a:lnTo>
                  <a:lnTo>
                    <a:pt x="292" y="56"/>
                  </a:lnTo>
                  <a:lnTo>
                    <a:pt x="294" y="64"/>
                  </a:lnTo>
                  <a:lnTo>
                    <a:pt x="298" y="68"/>
                  </a:lnTo>
                  <a:lnTo>
                    <a:pt x="298" y="72"/>
                  </a:lnTo>
                  <a:lnTo>
                    <a:pt x="298" y="76"/>
                  </a:lnTo>
                  <a:lnTo>
                    <a:pt x="296" y="76"/>
                  </a:lnTo>
                  <a:lnTo>
                    <a:pt x="296" y="78"/>
                  </a:lnTo>
                  <a:lnTo>
                    <a:pt x="294" y="82"/>
                  </a:lnTo>
                  <a:lnTo>
                    <a:pt x="292" y="82"/>
                  </a:lnTo>
                  <a:lnTo>
                    <a:pt x="290" y="88"/>
                  </a:lnTo>
                  <a:lnTo>
                    <a:pt x="290" y="92"/>
                  </a:lnTo>
                  <a:lnTo>
                    <a:pt x="296" y="94"/>
                  </a:lnTo>
                  <a:lnTo>
                    <a:pt x="298" y="98"/>
                  </a:lnTo>
                  <a:lnTo>
                    <a:pt x="300" y="102"/>
                  </a:lnTo>
                  <a:lnTo>
                    <a:pt x="302" y="100"/>
                  </a:lnTo>
                  <a:lnTo>
                    <a:pt x="306" y="102"/>
                  </a:lnTo>
                  <a:lnTo>
                    <a:pt x="304" y="106"/>
                  </a:lnTo>
                  <a:lnTo>
                    <a:pt x="302" y="110"/>
                  </a:lnTo>
                  <a:lnTo>
                    <a:pt x="302" y="112"/>
                  </a:lnTo>
                  <a:lnTo>
                    <a:pt x="306" y="112"/>
                  </a:lnTo>
                  <a:lnTo>
                    <a:pt x="310" y="120"/>
                  </a:lnTo>
                  <a:lnTo>
                    <a:pt x="312" y="128"/>
                  </a:lnTo>
                  <a:lnTo>
                    <a:pt x="318" y="134"/>
                  </a:lnTo>
                  <a:lnTo>
                    <a:pt x="322" y="136"/>
                  </a:lnTo>
                  <a:lnTo>
                    <a:pt x="328" y="138"/>
                  </a:lnTo>
                  <a:lnTo>
                    <a:pt x="330" y="140"/>
                  </a:lnTo>
                  <a:lnTo>
                    <a:pt x="332" y="146"/>
                  </a:lnTo>
                  <a:lnTo>
                    <a:pt x="330" y="150"/>
                  </a:lnTo>
                  <a:lnTo>
                    <a:pt x="328" y="156"/>
                  </a:lnTo>
                  <a:lnTo>
                    <a:pt x="332" y="158"/>
                  </a:lnTo>
                  <a:lnTo>
                    <a:pt x="338" y="156"/>
                  </a:lnTo>
                  <a:lnTo>
                    <a:pt x="344" y="158"/>
                  </a:lnTo>
                  <a:lnTo>
                    <a:pt x="350" y="160"/>
                  </a:lnTo>
                  <a:lnTo>
                    <a:pt x="356" y="162"/>
                  </a:lnTo>
                  <a:lnTo>
                    <a:pt x="354" y="164"/>
                  </a:lnTo>
                  <a:lnTo>
                    <a:pt x="354" y="166"/>
                  </a:lnTo>
                  <a:lnTo>
                    <a:pt x="352" y="166"/>
                  </a:lnTo>
                  <a:lnTo>
                    <a:pt x="354" y="172"/>
                  </a:lnTo>
                  <a:lnTo>
                    <a:pt x="360" y="176"/>
                  </a:lnTo>
                  <a:lnTo>
                    <a:pt x="364" y="178"/>
                  </a:lnTo>
                  <a:lnTo>
                    <a:pt x="364" y="182"/>
                  </a:lnTo>
                  <a:lnTo>
                    <a:pt x="364" y="186"/>
                  </a:lnTo>
                  <a:lnTo>
                    <a:pt x="358" y="186"/>
                  </a:lnTo>
                  <a:lnTo>
                    <a:pt x="356" y="190"/>
                  </a:lnTo>
                  <a:lnTo>
                    <a:pt x="354" y="192"/>
                  </a:lnTo>
                  <a:lnTo>
                    <a:pt x="348" y="198"/>
                  </a:lnTo>
                  <a:lnTo>
                    <a:pt x="338" y="200"/>
                  </a:lnTo>
                  <a:lnTo>
                    <a:pt x="330" y="200"/>
                  </a:lnTo>
                  <a:lnTo>
                    <a:pt x="326" y="196"/>
                  </a:lnTo>
                  <a:lnTo>
                    <a:pt x="320" y="194"/>
                  </a:lnTo>
                  <a:lnTo>
                    <a:pt x="314" y="196"/>
                  </a:lnTo>
                  <a:lnTo>
                    <a:pt x="312" y="200"/>
                  </a:lnTo>
                  <a:lnTo>
                    <a:pt x="310" y="204"/>
                  </a:lnTo>
                  <a:lnTo>
                    <a:pt x="310" y="208"/>
                  </a:lnTo>
                  <a:lnTo>
                    <a:pt x="314" y="216"/>
                  </a:lnTo>
                  <a:lnTo>
                    <a:pt x="320" y="222"/>
                  </a:lnTo>
                  <a:lnTo>
                    <a:pt x="320" y="226"/>
                  </a:lnTo>
                  <a:lnTo>
                    <a:pt x="318" y="228"/>
                  </a:lnTo>
                  <a:lnTo>
                    <a:pt x="320" y="232"/>
                  </a:lnTo>
                  <a:lnTo>
                    <a:pt x="322" y="236"/>
                  </a:lnTo>
                  <a:lnTo>
                    <a:pt x="320" y="238"/>
                  </a:lnTo>
                  <a:lnTo>
                    <a:pt x="322" y="244"/>
                  </a:lnTo>
                  <a:lnTo>
                    <a:pt x="322" y="250"/>
                  </a:lnTo>
                  <a:lnTo>
                    <a:pt x="322" y="252"/>
                  </a:lnTo>
                  <a:lnTo>
                    <a:pt x="324" y="256"/>
                  </a:lnTo>
                  <a:lnTo>
                    <a:pt x="326" y="258"/>
                  </a:lnTo>
                  <a:lnTo>
                    <a:pt x="328" y="260"/>
                  </a:lnTo>
                  <a:lnTo>
                    <a:pt x="328" y="264"/>
                  </a:lnTo>
                  <a:lnTo>
                    <a:pt x="320" y="264"/>
                  </a:lnTo>
                  <a:lnTo>
                    <a:pt x="310" y="266"/>
                  </a:lnTo>
                  <a:lnTo>
                    <a:pt x="308" y="268"/>
                  </a:lnTo>
                  <a:lnTo>
                    <a:pt x="304" y="268"/>
                  </a:lnTo>
                  <a:lnTo>
                    <a:pt x="302" y="266"/>
                  </a:lnTo>
                  <a:lnTo>
                    <a:pt x="296" y="268"/>
                  </a:lnTo>
                  <a:lnTo>
                    <a:pt x="296" y="272"/>
                  </a:lnTo>
                  <a:lnTo>
                    <a:pt x="294" y="276"/>
                  </a:lnTo>
                  <a:lnTo>
                    <a:pt x="288" y="280"/>
                  </a:lnTo>
                  <a:lnTo>
                    <a:pt x="284" y="288"/>
                  </a:lnTo>
                  <a:lnTo>
                    <a:pt x="280" y="294"/>
                  </a:lnTo>
                  <a:lnTo>
                    <a:pt x="278" y="300"/>
                  </a:lnTo>
                  <a:lnTo>
                    <a:pt x="284" y="306"/>
                  </a:lnTo>
                  <a:lnTo>
                    <a:pt x="284" y="310"/>
                  </a:lnTo>
                  <a:lnTo>
                    <a:pt x="282" y="316"/>
                  </a:lnTo>
                  <a:lnTo>
                    <a:pt x="278" y="314"/>
                  </a:lnTo>
                  <a:lnTo>
                    <a:pt x="274" y="314"/>
                  </a:lnTo>
                  <a:lnTo>
                    <a:pt x="272" y="308"/>
                  </a:lnTo>
                  <a:lnTo>
                    <a:pt x="270" y="306"/>
                  </a:lnTo>
                  <a:lnTo>
                    <a:pt x="266" y="304"/>
                  </a:lnTo>
                  <a:lnTo>
                    <a:pt x="262" y="304"/>
                  </a:lnTo>
                  <a:lnTo>
                    <a:pt x="260" y="304"/>
                  </a:lnTo>
                  <a:lnTo>
                    <a:pt x="254" y="306"/>
                  </a:lnTo>
                  <a:lnTo>
                    <a:pt x="250" y="306"/>
                  </a:lnTo>
                  <a:lnTo>
                    <a:pt x="248" y="304"/>
                  </a:lnTo>
                  <a:lnTo>
                    <a:pt x="244" y="304"/>
                  </a:lnTo>
                  <a:lnTo>
                    <a:pt x="240" y="308"/>
                  </a:lnTo>
                  <a:lnTo>
                    <a:pt x="234" y="310"/>
                  </a:lnTo>
                  <a:lnTo>
                    <a:pt x="232" y="308"/>
                  </a:lnTo>
                  <a:lnTo>
                    <a:pt x="230" y="302"/>
                  </a:lnTo>
                  <a:lnTo>
                    <a:pt x="228" y="298"/>
                  </a:lnTo>
                  <a:lnTo>
                    <a:pt x="226" y="294"/>
                  </a:lnTo>
                  <a:lnTo>
                    <a:pt x="224" y="296"/>
                  </a:lnTo>
                  <a:lnTo>
                    <a:pt x="222" y="298"/>
                  </a:lnTo>
                  <a:lnTo>
                    <a:pt x="218" y="298"/>
                  </a:lnTo>
                  <a:lnTo>
                    <a:pt x="214" y="302"/>
                  </a:lnTo>
                  <a:lnTo>
                    <a:pt x="212" y="306"/>
                  </a:lnTo>
                  <a:lnTo>
                    <a:pt x="208" y="306"/>
                  </a:lnTo>
                  <a:lnTo>
                    <a:pt x="206" y="300"/>
                  </a:lnTo>
                  <a:lnTo>
                    <a:pt x="204" y="298"/>
                  </a:lnTo>
                  <a:lnTo>
                    <a:pt x="200" y="298"/>
                  </a:lnTo>
                  <a:lnTo>
                    <a:pt x="196" y="302"/>
                  </a:lnTo>
                  <a:lnTo>
                    <a:pt x="194" y="296"/>
                  </a:lnTo>
                  <a:lnTo>
                    <a:pt x="190" y="294"/>
                  </a:lnTo>
                  <a:lnTo>
                    <a:pt x="188" y="298"/>
                  </a:lnTo>
                  <a:lnTo>
                    <a:pt x="182" y="298"/>
                  </a:lnTo>
                  <a:lnTo>
                    <a:pt x="178" y="296"/>
                  </a:lnTo>
                  <a:lnTo>
                    <a:pt x="176" y="296"/>
                  </a:lnTo>
                  <a:lnTo>
                    <a:pt x="176" y="302"/>
                  </a:lnTo>
                  <a:lnTo>
                    <a:pt x="172" y="304"/>
                  </a:lnTo>
                  <a:lnTo>
                    <a:pt x="172" y="302"/>
                  </a:lnTo>
                  <a:lnTo>
                    <a:pt x="172" y="296"/>
                  </a:lnTo>
                  <a:lnTo>
                    <a:pt x="168" y="294"/>
                  </a:lnTo>
                  <a:lnTo>
                    <a:pt x="164" y="294"/>
                  </a:lnTo>
                  <a:lnTo>
                    <a:pt x="156" y="296"/>
                  </a:lnTo>
                  <a:lnTo>
                    <a:pt x="156" y="292"/>
                  </a:lnTo>
                  <a:lnTo>
                    <a:pt x="152" y="292"/>
                  </a:lnTo>
                  <a:lnTo>
                    <a:pt x="152" y="286"/>
                  </a:lnTo>
                  <a:lnTo>
                    <a:pt x="148" y="286"/>
                  </a:lnTo>
                  <a:lnTo>
                    <a:pt x="144" y="288"/>
                  </a:lnTo>
                  <a:lnTo>
                    <a:pt x="134" y="284"/>
                  </a:lnTo>
                  <a:lnTo>
                    <a:pt x="124" y="282"/>
                  </a:lnTo>
                  <a:lnTo>
                    <a:pt x="124" y="280"/>
                  </a:lnTo>
                  <a:lnTo>
                    <a:pt x="114" y="280"/>
                  </a:lnTo>
                  <a:lnTo>
                    <a:pt x="110" y="276"/>
                  </a:lnTo>
                  <a:lnTo>
                    <a:pt x="106" y="276"/>
                  </a:lnTo>
                  <a:lnTo>
                    <a:pt x="96" y="274"/>
                  </a:lnTo>
                  <a:lnTo>
                    <a:pt x="88" y="276"/>
                  </a:lnTo>
                  <a:lnTo>
                    <a:pt x="80" y="276"/>
                  </a:lnTo>
                  <a:lnTo>
                    <a:pt x="74" y="274"/>
                  </a:lnTo>
                  <a:lnTo>
                    <a:pt x="68" y="276"/>
                  </a:lnTo>
                  <a:lnTo>
                    <a:pt x="62" y="278"/>
                  </a:lnTo>
                  <a:lnTo>
                    <a:pt x="54" y="276"/>
                  </a:lnTo>
                  <a:lnTo>
                    <a:pt x="46" y="278"/>
                  </a:lnTo>
                  <a:lnTo>
                    <a:pt x="42" y="282"/>
                  </a:lnTo>
                  <a:lnTo>
                    <a:pt x="42" y="288"/>
                  </a:lnTo>
                  <a:lnTo>
                    <a:pt x="34" y="292"/>
                  </a:lnTo>
                  <a:lnTo>
                    <a:pt x="28" y="298"/>
                  </a:lnTo>
                  <a:lnTo>
                    <a:pt x="26" y="294"/>
                  </a:lnTo>
                  <a:lnTo>
                    <a:pt x="22" y="294"/>
                  </a:lnTo>
                  <a:lnTo>
                    <a:pt x="16" y="294"/>
                  </a:lnTo>
                  <a:lnTo>
                    <a:pt x="14" y="298"/>
                  </a:lnTo>
                  <a:lnTo>
                    <a:pt x="12" y="296"/>
                  </a:lnTo>
                  <a:lnTo>
                    <a:pt x="18" y="274"/>
                  </a:lnTo>
                  <a:lnTo>
                    <a:pt x="18" y="268"/>
                  </a:lnTo>
                  <a:lnTo>
                    <a:pt x="14" y="264"/>
                  </a:lnTo>
                  <a:lnTo>
                    <a:pt x="12" y="258"/>
                  </a:lnTo>
                  <a:lnTo>
                    <a:pt x="4" y="254"/>
                  </a:lnTo>
                  <a:lnTo>
                    <a:pt x="0" y="254"/>
                  </a:lnTo>
                  <a:lnTo>
                    <a:pt x="2" y="246"/>
                  </a:lnTo>
                  <a:lnTo>
                    <a:pt x="6" y="236"/>
                  </a:lnTo>
                  <a:lnTo>
                    <a:pt x="16" y="230"/>
                  </a:lnTo>
                  <a:lnTo>
                    <a:pt x="24" y="228"/>
                  </a:lnTo>
                  <a:lnTo>
                    <a:pt x="28" y="222"/>
                  </a:lnTo>
                  <a:lnTo>
                    <a:pt x="28" y="216"/>
                  </a:lnTo>
                  <a:lnTo>
                    <a:pt x="26" y="202"/>
                  </a:lnTo>
                  <a:lnTo>
                    <a:pt x="16" y="158"/>
                  </a:lnTo>
                  <a:lnTo>
                    <a:pt x="12" y="148"/>
                  </a:lnTo>
                  <a:close/>
                </a:path>
              </a:pathLst>
            </a:custGeom>
            <a:solidFill>
              <a:srgbClr val="B2B2B2"/>
            </a:solidFill>
            <a:ln w="9525">
              <a:solidFill>
                <a:schemeClr val="bg1"/>
              </a:solidFill>
              <a:round/>
              <a:headEnd/>
              <a:tailEnd/>
            </a:ln>
          </p:spPr>
          <p:txBody>
            <a:bodyPr/>
            <a:lstStyle/>
            <a:p>
              <a:endParaRPr lang="de-DE"/>
            </a:p>
          </p:txBody>
        </p:sp>
        <p:sp>
          <p:nvSpPr>
            <p:cNvPr id="59" name="Freeform 25"/>
            <p:cNvSpPr>
              <a:spLocks/>
            </p:cNvSpPr>
            <p:nvPr/>
          </p:nvSpPr>
          <p:spPr bwMode="gray">
            <a:xfrm>
              <a:off x="4772025" y="4756150"/>
              <a:ext cx="280987" cy="168275"/>
            </a:xfrm>
            <a:custGeom>
              <a:avLst/>
              <a:gdLst>
                <a:gd name="T0" fmla="*/ 535 w 170"/>
                <a:gd name="T1" fmla="*/ 58 h 108"/>
                <a:gd name="T2" fmla="*/ 535 w 170"/>
                <a:gd name="T3" fmla="*/ 94 h 108"/>
                <a:gd name="T4" fmla="*/ 573 w 170"/>
                <a:gd name="T5" fmla="*/ 111 h 108"/>
                <a:gd name="T6" fmla="*/ 613 w 170"/>
                <a:gd name="T7" fmla="*/ 139 h 108"/>
                <a:gd name="T8" fmla="*/ 659 w 170"/>
                <a:gd name="T9" fmla="*/ 121 h 108"/>
                <a:gd name="T10" fmla="*/ 648 w 170"/>
                <a:gd name="T11" fmla="*/ 154 h 108"/>
                <a:gd name="T12" fmla="*/ 659 w 170"/>
                <a:gd name="T13" fmla="*/ 183 h 108"/>
                <a:gd name="T14" fmla="*/ 625 w 170"/>
                <a:gd name="T15" fmla="*/ 167 h 108"/>
                <a:gd name="T16" fmla="*/ 596 w 170"/>
                <a:gd name="T17" fmla="*/ 192 h 108"/>
                <a:gd name="T18" fmla="*/ 596 w 170"/>
                <a:gd name="T19" fmla="*/ 228 h 108"/>
                <a:gd name="T20" fmla="*/ 550 w 170"/>
                <a:gd name="T21" fmla="*/ 213 h 108"/>
                <a:gd name="T22" fmla="*/ 535 w 170"/>
                <a:gd name="T23" fmla="*/ 221 h 108"/>
                <a:gd name="T24" fmla="*/ 510 w 170"/>
                <a:gd name="T25" fmla="*/ 183 h 108"/>
                <a:gd name="T26" fmla="*/ 477 w 170"/>
                <a:gd name="T27" fmla="*/ 215 h 108"/>
                <a:gd name="T28" fmla="*/ 457 w 170"/>
                <a:gd name="T29" fmla="*/ 274 h 108"/>
                <a:gd name="T30" fmla="*/ 411 w 170"/>
                <a:gd name="T31" fmla="*/ 266 h 108"/>
                <a:gd name="T32" fmla="*/ 393 w 170"/>
                <a:gd name="T33" fmla="*/ 250 h 108"/>
                <a:gd name="T34" fmla="*/ 355 w 170"/>
                <a:gd name="T35" fmla="*/ 195 h 108"/>
                <a:gd name="T36" fmla="*/ 309 w 170"/>
                <a:gd name="T37" fmla="*/ 239 h 108"/>
                <a:gd name="T38" fmla="*/ 272 w 170"/>
                <a:gd name="T39" fmla="*/ 274 h 108"/>
                <a:gd name="T40" fmla="*/ 185 w 170"/>
                <a:gd name="T41" fmla="*/ 281 h 108"/>
                <a:gd name="T42" fmla="*/ 138 w 170"/>
                <a:gd name="T43" fmla="*/ 250 h 108"/>
                <a:gd name="T44" fmla="*/ 76 w 170"/>
                <a:gd name="T45" fmla="*/ 201 h 108"/>
                <a:gd name="T46" fmla="*/ 0 w 170"/>
                <a:gd name="T47" fmla="*/ 239 h 108"/>
                <a:gd name="T48" fmla="*/ 16 w 170"/>
                <a:gd name="T49" fmla="*/ 206 h 108"/>
                <a:gd name="T50" fmla="*/ 16 w 170"/>
                <a:gd name="T51" fmla="*/ 175 h 108"/>
                <a:gd name="T52" fmla="*/ 61 w 170"/>
                <a:gd name="T53" fmla="*/ 127 h 108"/>
                <a:gd name="T54" fmla="*/ 100 w 170"/>
                <a:gd name="T55" fmla="*/ 105 h 108"/>
                <a:gd name="T56" fmla="*/ 148 w 170"/>
                <a:gd name="T57" fmla="*/ 68 h 108"/>
                <a:gd name="T58" fmla="*/ 134 w 170"/>
                <a:gd name="T59" fmla="*/ 64 h 108"/>
                <a:gd name="T60" fmla="*/ 169 w 170"/>
                <a:gd name="T61" fmla="*/ 42 h 108"/>
                <a:gd name="T62" fmla="*/ 199 w 170"/>
                <a:gd name="T63" fmla="*/ 47 h 108"/>
                <a:gd name="T64" fmla="*/ 247 w 170"/>
                <a:gd name="T65" fmla="*/ 31 h 108"/>
                <a:gd name="T66" fmla="*/ 289 w 170"/>
                <a:gd name="T67" fmla="*/ 31 h 108"/>
                <a:gd name="T68" fmla="*/ 341 w 170"/>
                <a:gd name="T69" fmla="*/ 26 h 108"/>
                <a:gd name="T70" fmla="*/ 350 w 170"/>
                <a:gd name="T71" fmla="*/ 15 h 108"/>
                <a:gd name="T72" fmla="*/ 402 w 170"/>
                <a:gd name="T73" fmla="*/ 11 h 108"/>
                <a:gd name="T74" fmla="*/ 427 w 170"/>
                <a:gd name="T75" fmla="*/ 15 h 108"/>
                <a:gd name="T76" fmla="*/ 526 w 170"/>
                <a:gd name="T77" fmla="*/ 31 h 10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70"/>
                <a:gd name="T118" fmla="*/ 0 h 108"/>
                <a:gd name="T119" fmla="*/ 170 w 170"/>
                <a:gd name="T120" fmla="*/ 108 h 10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70" h="108">
                  <a:moveTo>
                    <a:pt x="136" y="12"/>
                  </a:moveTo>
                  <a:lnTo>
                    <a:pt x="138" y="22"/>
                  </a:lnTo>
                  <a:lnTo>
                    <a:pt x="134" y="28"/>
                  </a:lnTo>
                  <a:lnTo>
                    <a:pt x="138" y="36"/>
                  </a:lnTo>
                  <a:lnTo>
                    <a:pt x="136" y="40"/>
                  </a:lnTo>
                  <a:lnTo>
                    <a:pt x="148" y="42"/>
                  </a:lnTo>
                  <a:lnTo>
                    <a:pt x="148" y="46"/>
                  </a:lnTo>
                  <a:lnTo>
                    <a:pt x="158" y="52"/>
                  </a:lnTo>
                  <a:lnTo>
                    <a:pt x="168" y="44"/>
                  </a:lnTo>
                  <a:lnTo>
                    <a:pt x="170" y="46"/>
                  </a:lnTo>
                  <a:lnTo>
                    <a:pt x="170" y="52"/>
                  </a:lnTo>
                  <a:lnTo>
                    <a:pt x="168" y="58"/>
                  </a:lnTo>
                  <a:lnTo>
                    <a:pt x="170" y="64"/>
                  </a:lnTo>
                  <a:lnTo>
                    <a:pt x="170" y="70"/>
                  </a:lnTo>
                  <a:lnTo>
                    <a:pt x="164" y="68"/>
                  </a:lnTo>
                  <a:lnTo>
                    <a:pt x="162" y="64"/>
                  </a:lnTo>
                  <a:lnTo>
                    <a:pt x="156" y="66"/>
                  </a:lnTo>
                  <a:lnTo>
                    <a:pt x="154" y="72"/>
                  </a:lnTo>
                  <a:lnTo>
                    <a:pt x="158" y="76"/>
                  </a:lnTo>
                  <a:lnTo>
                    <a:pt x="154" y="86"/>
                  </a:lnTo>
                  <a:lnTo>
                    <a:pt x="150" y="78"/>
                  </a:lnTo>
                  <a:lnTo>
                    <a:pt x="142" y="80"/>
                  </a:lnTo>
                  <a:lnTo>
                    <a:pt x="142" y="82"/>
                  </a:lnTo>
                  <a:lnTo>
                    <a:pt x="138" y="84"/>
                  </a:lnTo>
                  <a:lnTo>
                    <a:pt x="134" y="80"/>
                  </a:lnTo>
                  <a:lnTo>
                    <a:pt x="132" y="70"/>
                  </a:lnTo>
                  <a:lnTo>
                    <a:pt x="124" y="72"/>
                  </a:lnTo>
                  <a:lnTo>
                    <a:pt x="124" y="82"/>
                  </a:lnTo>
                  <a:lnTo>
                    <a:pt x="118" y="92"/>
                  </a:lnTo>
                  <a:lnTo>
                    <a:pt x="118" y="104"/>
                  </a:lnTo>
                  <a:lnTo>
                    <a:pt x="112" y="108"/>
                  </a:lnTo>
                  <a:lnTo>
                    <a:pt x="106" y="100"/>
                  </a:lnTo>
                  <a:lnTo>
                    <a:pt x="108" y="96"/>
                  </a:lnTo>
                  <a:lnTo>
                    <a:pt x="102" y="94"/>
                  </a:lnTo>
                  <a:lnTo>
                    <a:pt x="92" y="84"/>
                  </a:lnTo>
                  <a:lnTo>
                    <a:pt x="92" y="74"/>
                  </a:lnTo>
                  <a:lnTo>
                    <a:pt x="80" y="84"/>
                  </a:lnTo>
                  <a:lnTo>
                    <a:pt x="80" y="90"/>
                  </a:lnTo>
                  <a:lnTo>
                    <a:pt x="76" y="100"/>
                  </a:lnTo>
                  <a:lnTo>
                    <a:pt x="70" y="104"/>
                  </a:lnTo>
                  <a:lnTo>
                    <a:pt x="60" y="100"/>
                  </a:lnTo>
                  <a:lnTo>
                    <a:pt x="48" y="106"/>
                  </a:lnTo>
                  <a:lnTo>
                    <a:pt x="38" y="104"/>
                  </a:lnTo>
                  <a:lnTo>
                    <a:pt x="36" y="94"/>
                  </a:lnTo>
                  <a:lnTo>
                    <a:pt x="30" y="74"/>
                  </a:lnTo>
                  <a:lnTo>
                    <a:pt x="20" y="76"/>
                  </a:lnTo>
                  <a:lnTo>
                    <a:pt x="6" y="94"/>
                  </a:lnTo>
                  <a:lnTo>
                    <a:pt x="0" y="90"/>
                  </a:lnTo>
                  <a:lnTo>
                    <a:pt x="4" y="86"/>
                  </a:lnTo>
                  <a:lnTo>
                    <a:pt x="4" y="78"/>
                  </a:lnTo>
                  <a:lnTo>
                    <a:pt x="2" y="74"/>
                  </a:lnTo>
                  <a:lnTo>
                    <a:pt x="4" y="66"/>
                  </a:lnTo>
                  <a:lnTo>
                    <a:pt x="16" y="56"/>
                  </a:lnTo>
                  <a:lnTo>
                    <a:pt x="16" y="48"/>
                  </a:lnTo>
                  <a:lnTo>
                    <a:pt x="26" y="42"/>
                  </a:lnTo>
                  <a:lnTo>
                    <a:pt x="26" y="40"/>
                  </a:lnTo>
                  <a:lnTo>
                    <a:pt x="34" y="28"/>
                  </a:lnTo>
                  <a:lnTo>
                    <a:pt x="38" y="26"/>
                  </a:lnTo>
                  <a:lnTo>
                    <a:pt x="36" y="24"/>
                  </a:lnTo>
                  <a:lnTo>
                    <a:pt x="34" y="24"/>
                  </a:lnTo>
                  <a:lnTo>
                    <a:pt x="38" y="16"/>
                  </a:lnTo>
                  <a:lnTo>
                    <a:pt x="44" y="16"/>
                  </a:lnTo>
                  <a:lnTo>
                    <a:pt x="44" y="18"/>
                  </a:lnTo>
                  <a:lnTo>
                    <a:pt x="52" y="18"/>
                  </a:lnTo>
                  <a:lnTo>
                    <a:pt x="60" y="10"/>
                  </a:lnTo>
                  <a:lnTo>
                    <a:pt x="64" y="12"/>
                  </a:lnTo>
                  <a:lnTo>
                    <a:pt x="68" y="10"/>
                  </a:lnTo>
                  <a:lnTo>
                    <a:pt x="74" y="12"/>
                  </a:lnTo>
                  <a:lnTo>
                    <a:pt x="84" y="8"/>
                  </a:lnTo>
                  <a:lnTo>
                    <a:pt x="88" y="10"/>
                  </a:lnTo>
                  <a:lnTo>
                    <a:pt x="94" y="10"/>
                  </a:lnTo>
                  <a:lnTo>
                    <a:pt x="90" y="6"/>
                  </a:lnTo>
                  <a:lnTo>
                    <a:pt x="104" y="0"/>
                  </a:lnTo>
                  <a:lnTo>
                    <a:pt x="104" y="4"/>
                  </a:lnTo>
                  <a:lnTo>
                    <a:pt x="108" y="4"/>
                  </a:lnTo>
                  <a:lnTo>
                    <a:pt x="110" y="6"/>
                  </a:lnTo>
                  <a:lnTo>
                    <a:pt x="124" y="6"/>
                  </a:lnTo>
                  <a:lnTo>
                    <a:pt x="136" y="12"/>
                  </a:lnTo>
                  <a:close/>
                </a:path>
              </a:pathLst>
            </a:custGeom>
            <a:solidFill>
              <a:srgbClr val="B2B2B2"/>
            </a:solidFill>
            <a:ln w="9525">
              <a:solidFill>
                <a:schemeClr val="bg1"/>
              </a:solidFill>
              <a:round/>
              <a:headEnd/>
              <a:tailEnd/>
            </a:ln>
          </p:spPr>
          <p:txBody>
            <a:bodyPr/>
            <a:lstStyle/>
            <a:p>
              <a:endParaRPr lang="de-DE"/>
            </a:p>
          </p:txBody>
        </p:sp>
        <p:sp>
          <p:nvSpPr>
            <p:cNvPr id="60" name="Freeform 26"/>
            <p:cNvSpPr>
              <a:spLocks/>
            </p:cNvSpPr>
            <p:nvPr/>
          </p:nvSpPr>
          <p:spPr bwMode="gray">
            <a:xfrm>
              <a:off x="4992688" y="4651375"/>
              <a:ext cx="500062" cy="228600"/>
            </a:xfrm>
            <a:custGeom>
              <a:avLst/>
              <a:gdLst>
                <a:gd name="T0" fmla="*/ 31 w 302"/>
                <a:gd name="T1" fmla="*/ 209 h 148"/>
                <a:gd name="T2" fmla="*/ 48 w 302"/>
                <a:gd name="T3" fmla="*/ 207 h 148"/>
                <a:gd name="T4" fmla="*/ 70 w 302"/>
                <a:gd name="T5" fmla="*/ 215 h 148"/>
                <a:gd name="T6" fmla="*/ 86 w 302"/>
                <a:gd name="T7" fmla="*/ 229 h 148"/>
                <a:gd name="T8" fmla="*/ 100 w 302"/>
                <a:gd name="T9" fmla="*/ 244 h 148"/>
                <a:gd name="T10" fmla="*/ 138 w 302"/>
                <a:gd name="T11" fmla="*/ 224 h 148"/>
                <a:gd name="T12" fmla="*/ 155 w 302"/>
                <a:gd name="T13" fmla="*/ 207 h 148"/>
                <a:gd name="T14" fmla="*/ 198 w 302"/>
                <a:gd name="T15" fmla="*/ 209 h 148"/>
                <a:gd name="T16" fmla="*/ 217 w 302"/>
                <a:gd name="T17" fmla="*/ 229 h 148"/>
                <a:gd name="T18" fmla="*/ 275 w 302"/>
                <a:gd name="T19" fmla="*/ 220 h 148"/>
                <a:gd name="T20" fmla="*/ 303 w 302"/>
                <a:gd name="T21" fmla="*/ 209 h 148"/>
                <a:gd name="T22" fmla="*/ 392 w 302"/>
                <a:gd name="T23" fmla="*/ 198 h 148"/>
                <a:gd name="T24" fmla="*/ 429 w 302"/>
                <a:gd name="T25" fmla="*/ 184 h 148"/>
                <a:gd name="T26" fmla="*/ 477 w 302"/>
                <a:gd name="T27" fmla="*/ 189 h 148"/>
                <a:gd name="T28" fmla="*/ 486 w 302"/>
                <a:gd name="T29" fmla="*/ 207 h 148"/>
                <a:gd name="T30" fmla="*/ 523 w 302"/>
                <a:gd name="T31" fmla="*/ 215 h 148"/>
                <a:gd name="T32" fmla="*/ 523 w 302"/>
                <a:gd name="T33" fmla="*/ 184 h 148"/>
                <a:gd name="T34" fmla="*/ 516 w 302"/>
                <a:gd name="T35" fmla="*/ 164 h 148"/>
                <a:gd name="T36" fmla="*/ 499 w 302"/>
                <a:gd name="T37" fmla="*/ 106 h 148"/>
                <a:gd name="T38" fmla="*/ 577 w 302"/>
                <a:gd name="T39" fmla="*/ 76 h 148"/>
                <a:gd name="T40" fmla="*/ 593 w 302"/>
                <a:gd name="T41" fmla="*/ 50 h 148"/>
                <a:gd name="T42" fmla="*/ 661 w 302"/>
                <a:gd name="T43" fmla="*/ 47 h 148"/>
                <a:gd name="T44" fmla="*/ 700 w 302"/>
                <a:gd name="T45" fmla="*/ 56 h 148"/>
                <a:gd name="T46" fmla="*/ 770 w 302"/>
                <a:gd name="T47" fmla="*/ 50 h 148"/>
                <a:gd name="T48" fmla="*/ 905 w 302"/>
                <a:gd name="T49" fmla="*/ 21 h 148"/>
                <a:gd name="T50" fmla="*/ 1070 w 302"/>
                <a:gd name="T51" fmla="*/ 26 h 148"/>
                <a:gd name="T52" fmla="*/ 1106 w 302"/>
                <a:gd name="T53" fmla="*/ 47 h 148"/>
                <a:gd name="T54" fmla="*/ 1100 w 302"/>
                <a:gd name="T55" fmla="*/ 91 h 148"/>
                <a:gd name="T56" fmla="*/ 1160 w 302"/>
                <a:gd name="T57" fmla="*/ 143 h 148"/>
                <a:gd name="T58" fmla="*/ 1121 w 302"/>
                <a:gd name="T59" fmla="*/ 189 h 148"/>
                <a:gd name="T60" fmla="*/ 1060 w 302"/>
                <a:gd name="T61" fmla="*/ 184 h 148"/>
                <a:gd name="T62" fmla="*/ 1023 w 302"/>
                <a:gd name="T63" fmla="*/ 195 h 148"/>
                <a:gd name="T64" fmla="*/ 1060 w 302"/>
                <a:gd name="T65" fmla="*/ 209 h 148"/>
                <a:gd name="T66" fmla="*/ 1028 w 302"/>
                <a:gd name="T67" fmla="*/ 229 h 148"/>
                <a:gd name="T68" fmla="*/ 1038 w 302"/>
                <a:gd name="T69" fmla="*/ 267 h 148"/>
                <a:gd name="T70" fmla="*/ 1008 w 302"/>
                <a:gd name="T71" fmla="*/ 306 h 148"/>
                <a:gd name="T72" fmla="*/ 964 w 302"/>
                <a:gd name="T73" fmla="*/ 334 h 148"/>
                <a:gd name="T74" fmla="*/ 884 w 302"/>
                <a:gd name="T75" fmla="*/ 347 h 148"/>
                <a:gd name="T76" fmla="*/ 792 w 302"/>
                <a:gd name="T77" fmla="*/ 347 h 148"/>
                <a:gd name="T78" fmla="*/ 732 w 302"/>
                <a:gd name="T79" fmla="*/ 366 h 148"/>
                <a:gd name="T80" fmla="*/ 675 w 302"/>
                <a:gd name="T81" fmla="*/ 362 h 148"/>
                <a:gd name="T82" fmla="*/ 577 w 302"/>
                <a:gd name="T83" fmla="*/ 351 h 148"/>
                <a:gd name="T84" fmla="*/ 429 w 302"/>
                <a:gd name="T85" fmla="*/ 332 h 148"/>
                <a:gd name="T86" fmla="*/ 382 w 302"/>
                <a:gd name="T87" fmla="*/ 297 h 148"/>
                <a:gd name="T88" fmla="*/ 332 w 302"/>
                <a:gd name="T89" fmla="*/ 290 h 148"/>
                <a:gd name="T90" fmla="*/ 275 w 302"/>
                <a:gd name="T91" fmla="*/ 290 h 148"/>
                <a:gd name="T92" fmla="*/ 244 w 302"/>
                <a:gd name="T93" fmla="*/ 290 h 148"/>
                <a:gd name="T94" fmla="*/ 185 w 302"/>
                <a:gd name="T95" fmla="*/ 316 h 148"/>
                <a:gd name="T96" fmla="*/ 138 w 302"/>
                <a:gd name="T97" fmla="*/ 290 h 148"/>
                <a:gd name="T98" fmla="*/ 94 w 302"/>
                <a:gd name="T99" fmla="*/ 306 h 148"/>
                <a:gd name="T100" fmla="*/ 56 w 302"/>
                <a:gd name="T101" fmla="*/ 283 h 148"/>
                <a:gd name="T102" fmla="*/ 16 w 302"/>
                <a:gd name="T103" fmla="*/ 267 h 148"/>
                <a:gd name="T104" fmla="*/ 16 w 302"/>
                <a:gd name="T105" fmla="*/ 229 h 148"/>
                <a:gd name="T106" fmla="*/ 10 w 302"/>
                <a:gd name="T107" fmla="*/ 207 h 1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2"/>
                <a:gd name="T163" fmla="*/ 0 h 148"/>
                <a:gd name="T164" fmla="*/ 302 w 302"/>
                <a:gd name="T165" fmla="*/ 148 h 14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2" h="148">
                  <a:moveTo>
                    <a:pt x="2" y="80"/>
                  </a:moveTo>
                  <a:lnTo>
                    <a:pt x="8" y="82"/>
                  </a:lnTo>
                  <a:lnTo>
                    <a:pt x="12" y="78"/>
                  </a:lnTo>
                  <a:lnTo>
                    <a:pt x="12" y="80"/>
                  </a:lnTo>
                  <a:lnTo>
                    <a:pt x="16" y="80"/>
                  </a:lnTo>
                  <a:lnTo>
                    <a:pt x="18" y="84"/>
                  </a:lnTo>
                  <a:lnTo>
                    <a:pt x="22" y="86"/>
                  </a:lnTo>
                  <a:lnTo>
                    <a:pt x="22" y="90"/>
                  </a:lnTo>
                  <a:lnTo>
                    <a:pt x="26" y="90"/>
                  </a:lnTo>
                  <a:lnTo>
                    <a:pt x="26" y="96"/>
                  </a:lnTo>
                  <a:lnTo>
                    <a:pt x="28" y="96"/>
                  </a:lnTo>
                  <a:lnTo>
                    <a:pt x="36" y="88"/>
                  </a:lnTo>
                  <a:lnTo>
                    <a:pt x="36" y="80"/>
                  </a:lnTo>
                  <a:lnTo>
                    <a:pt x="40" y="80"/>
                  </a:lnTo>
                  <a:lnTo>
                    <a:pt x="44" y="80"/>
                  </a:lnTo>
                  <a:lnTo>
                    <a:pt x="52" y="82"/>
                  </a:lnTo>
                  <a:lnTo>
                    <a:pt x="54" y="86"/>
                  </a:lnTo>
                  <a:lnTo>
                    <a:pt x="56" y="90"/>
                  </a:lnTo>
                  <a:lnTo>
                    <a:pt x="66" y="90"/>
                  </a:lnTo>
                  <a:lnTo>
                    <a:pt x="72" y="86"/>
                  </a:lnTo>
                  <a:lnTo>
                    <a:pt x="74" y="82"/>
                  </a:lnTo>
                  <a:lnTo>
                    <a:pt x="78" y="82"/>
                  </a:lnTo>
                  <a:lnTo>
                    <a:pt x="80" y="78"/>
                  </a:lnTo>
                  <a:lnTo>
                    <a:pt x="102" y="78"/>
                  </a:lnTo>
                  <a:lnTo>
                    <a:pt x="104" y="72"/>
                  </a:lnTo>
                  <a:lnTo>
                    <a:pt x="112" y="72"/>
                  </a:lnTo>
                  <a:lnTo>
                    <a:pt x="114" y="76"/>
                  </a:lnTo>
                  <a:lnTo>
                    <a:pt x="124" y="74"/>
                  </a:lnTo>
                  <a:lnTo>
                    <a:pt x="128" y="76"/>
                  </a:lnTo>
                  <a:lnTo>
                    <a:pt x="126" y="80"/>
                  </a:lnTo>
                  <a:lnTo>
                    <a:pt x="134" y="86"/>
                  </a:lnTo>
                  <a:lnTo>
                    <a:pt x="136" y="84"/>
                  </a:lnTo>
                  <a:lnTo>
                    <a:pt x="136" y="76"/>
                  </a:lnTo>
                  <a:lnTo>
                    <a:pt x="136" y="72"/>
                  </a:lnTo>
                  <a:lnTo>
                    <a:pt x="130" y="70"/>
                  </a:lnTo>
                  <a:lnTo>
                    <a:pt x="134" y="64"/>
                  </a:lnTo>
                  <a:lnTo>
                    <a:pt x="124" y="48"/>
                  </a:lnTo>
                  <a:lnTo>
                    <a:pt x="130" y="42"/>
                  </a:lnTo>
                  <a:lnTo>
                    <a:pt x="148" y="34"/>
                  </a:lnTo>
                  <a:lnTo>
                    <a:pt x="150" y="30"/>
                  </a:lnTo>
                  <a:lnTo>
                    <a:pt x="150" y="22"/>
                  </a:lnTo>
                  <a:lnTo>
                    <a:pt x="154" y="20"/>
                  </a:lnTo>
                  <a:lnTo>
                    <a:pt x="160" y="26"/>
                  </a:lnTo>
                  <a:lnTo>
                    <a:pt x="172" y="18"/>
                  </a:lnTo>
                  <a:lnTo>
                    <a:pt x="174" y="18"/>
                  </a:lnTo>
                  <a:lnTo>
                    <a:pt x="182" y="22"/>
                  </a:lnTo>
                  <a:lnTo>
                    <a:pt x="190" y="24"/>
                  </a:lnTo>
                  <a:lnTo>
                    <a:pt x="200" y="20"/>
                  </a:lnTo>
                  <a:lnTo>
                    <a:pt x="212" y="0"/>
                  </a:lnTo>
                  <a:lnTo>
                    <a:pt x="236" y="8"/>
                  </a:lnTo>
                  <a:lnTo>
                    <a:pt x="254" y="14"/>
                  </a:lnTo>
                  <a:lnTo>
                    <a:pt x="278" y="10"/>
                  </a:lnTo>
                  <a:lnTo>
                    <a:pt x="286" y="16"/>
                  </a:lnTo>
                  <a:lnTo>
                    <a:pt x="288" y="18"/>
                  </a:lnTo>
                  <a:lnTo>
                    <a:pt x="288" y="20"/>
                  </a:lnTo>
                  <a:lnTo>
                    <a:pt x="286" y="36"/>
                  </a:lnTo>
                  <a:lnTo>
                    <a:pt x="290" y="42"/>
                  </a:lnTo>
                  <a:lnTo>
                    <a:pt x="302" y="56"/>
                  </a:lnTo>
                  <a:lnTo>
                    <a:pt x="292" y="64"/>
                  </a:lnTo>
                  <a:lnTo>
                    <a:pt x="292" y="74"/>
                  </a:lnTo>
                  <a:lnTo>
                    <a:pt x="280" y="74"/>
                  </a:lnTo>
                  <a:lnTo>
                    <a:pt x="276" y="72"/>
                  </a:lnTo>
                  <a:lnTo>
                    <a:pt x="270" y="72"/>
                  </a:lnTo>
                  <a:lnTo>
                    <a:pt x="266" y="76"/>
                  </a:lnTo>
                  <a:lnTo>
                    <a:pt x="274" y="78"/>
                  </a:lnTo>
                  <a:lnTo>
                    <a:pt x="276" y="82"/>
                  </a:lnTo>
                  <a:lnTo>
                    <a:pt x="274" y="88"/>
                  </a:lnTo>
                  <a:lnTo>
                    <a:pt x="268" y="90"/>
                  </a:lnTo>
                  <a:lnTo>
                    <a:pt x="266" y="100"/>
                  </a:lnTo>
                  <a:lnTo>
                    <a:pt x="270" y="104"/>
                  </a:lnTo>
                  <a:lnTo>
                    <a:pt x="268" y="112"/>
                  </a:lnTo>
                  <a:lnTo>
                    <a:pt x="262" y="120"/>
                  </a:lnTo>
                  <a:lnTo>
                    <a:pt x="250" y="124"/>
                  </a:lnTo>
                  <a:lnTo>
                    <a:pt x="250" y="132"/>
                  </a:lnTo>
                  <a:lnTo>
                    <a:pt x="236" y="130"/>
                  </a:lnTo>
                  <a:lnTo>
                    <a:pt x="230" y="136"/>
                  </a:lnTo>
                  <a:lnTo>
                    <a:pt x="216" y="132"/>
                  </a:lnTo>
                  <a:lnTo>
                    <a:pt x="206" y="136"/>
                  </a:lnTo>
                  <a:lnTo>
                    <a:pt x="194" y="148"/>
                  </a:lnTo>
                  <a:lnTo>
                    <a:pt x="190" y="144"/>
                  </a:lnTo>
                  <a:lnTo>
                    <a:pt x="180" y="144"/>
                  </a:lnTo>
                  <a:lnTo>
                    <a:pt x="176" y="142"/>
                  </a:lnTo>
                  <a:lnTo>
                    <a:pt x="158" y="140"/>
                  </a:lnTo>
                  <a:lnTo>
                    <a:pt x="150" y="138"/>
                  </a:lnTo>
                  <a:lnTo>
                    <a:pt x="134" y="136"/>
                  </a:lnTo>
                  <a:lnTo>
                    <a:pt x="112" y="130"/>
                  </a:lnTo>
                  <a:lnTo>
                    <a:pt x="106" y="120"/>
                  </a:lnTo>
                  <a:lnTo>
                    <a:pt x="100" y="116"/>
                  </a:lnTo>
                  <a:lnTo>
                    <a:pt x="100" y="108"/>
                  </a:lnTo>
                  <a:lnTo>
                    <a:pt x="86" y="114"/>
                  </a:lnTo>
                  <a:lnTo>
                    <a:pt x="80" y="110"/>
                  </a:lnTo>
                  <a:lnTo>
                    <a:pt x="72" y="114"/>
                  </a:lnTo>
                  <a:lnTo>
                    <a:pt x="70" y="112"/>
                  </a:lnTo>
                  <a:lnTo>
                    <a:pt x="64" y="114"/>
                  </a:lnTo>
                  <a:lnTo>
                    <a:pt x="58" y="124"/>
                  </a:lnTo>
                  <a:lnTo>
                    <a:pt x="48" y="124"/>
                  </a:lnTo>
                  <a:lnTo>
                    <a:pt x="36" y="120"/>
                  </a:lnTo>
                  <a:lnTo>
                    <a:pt x="36" y="114"/>
                  </a:lnTo>
                  <a:lnTo>
                    <a:pt x="34" y="112"/>
                  </a:lnTo>
                  <a:lnTo>
                    <a:pt x="24" y="120"/>
                  </a:lnTo>
                  <a:lnTo>
                    <a:pt x="14" y="114"/>
                  </a:lnTo>
                  <a:lnTo>
                    <a:pt x="14" y="110"/>
                  </a:lnTo>
                  <a:lnTo>
                    <a:pt x="2" y="108"/>
                  </a:lnTo>
                  <a:lnTo>
                    <a:pt x="4" y="104"/>
                  </a:lnTo>
                  <a:lnTo>
                    <a:pt x="0" y="96"/>
                  </a:lnTo>
                  <a:lnTo>
                    <a:pt x="4" y="90"/>
                  </a:lnTo>
                  <a:lnTo>
                    <a:pt x="2" y="80"/>
                  </a:lnTo>
                  <a:close/>
                </a:path>
              </a:pathLst>
            </a:custGeom>
            <a:solidFill>
              <a:srgbClr val="0061B2"/>
            </a:solidFill>
            <a:ln w="9525">
              <a:solidFill>
                <a:schemeClr val="bg1"/>
              </a:solidFill>
              <a:round/>
              <a:headEnd/>
              <a:tailEnd/>
            </a:ln>
          </p:spPr>
          <p:txBody>
            <a:bodyPr/>
            <a:lstStyle/>
            <a:p>
              <a:endParaRPr lang="de-DE"/>
            </a:p>
          </p:txBody>
        </p:sp>
        <p:sp>
          <p:nvSpPr>
            <p:cNvPr id="61" name="Freeform 27"/>
            <p:cNvSpPr>
              <a:spLocks/>
            </p:cNvSpPr>
            <p:nvPr/>
          </p:nvSpPr>
          <p:spPr bwMode="gray">
            <a:xfrm>
              <a:off x="5467350" y="4591050"/>
              <a:ext cx="360362" cy="160337"/>
            </a:xfrm>
            <a:custGeom>
              <a:avLst/>
              <a:gdLst>
                <a:gd name="T0" fmla="*/ 2 w 218"/>
                <a:gd name="T1" fmla="*/ 144 h 102"/>
                <a:gd name="T2" fmla="*/ 14 w 218"/>
                <a:gd name="T3" fmla="*/ 127 h 102"/>
                <a:gd name="T4" fmla="*/ 30 w 218"/>
                <a:gd name="T5" fmla="*/ 118 h 102"/>
                <a:gd name="T6" fmla="*/ 37 w 218"/>
                <a:gd name="T7" fmla="*/ 111 h 102"/>
                <a:gd name="T8" fmla="*/ 50 w 218"/>
                <a:gd name="T9" fmla="*/ 111 h 102"/>
                <a:gd name="T10" fmla="*/ 76 w 218"/>
                <a:gd name="T11" fmla="*/ 118 h 102"/>
                <a:gd name="T12" fmla="*/ 81 w 218"/>
                <a:gd name="T13" fmla="*/ 111 h 102"/>
                <a:gd name="T14" fmla="*/ 89 w 218"/>
                <a:gd name="T15" fmla="*/ 118 h 102"/>
                <a:gd name="T16" fmla="*/ 107 w 218"/>
                <a:gd name="T17" fmla="*/ 111 h 102"/>
                <a:gd name="T18" fmla="*/ 120 w 218"/>
                <a:gd name="T19" fmla="*/ 105 h 102"/>
                <a:gd name="T20" fmla="*/ 126 w 218"/>
                <a:gd name="T21" fmla="*/ 101 h 102"/>
                <a:gd name="T22" fmla="*/ 143 w 218"/>
                <a:gd name="T23" fmla="*/ 101 h 102"/>
                <a:gd name="T24" fmla="*/ 150 w 218"/>
                <a:gd name="T25" fmla="*/ 89 h 102"/>
                <a:gd name="T26" fmla="*/ 157 w 218"/>
                <a:gd name="T27" fmla="*/ 86 h 102"/>
                <a:gd name="T28" fmla="*/ 172 w 218"/>
                <a:gd name="T29" fmla="*/ 78 h 102"/>
                <a:gd name="T30" fmla="*/ 182 w 218"/>
                <a:gd name="T31" fmla="*/ 64 h 102"/>
                <a:gd name="T32" fmla="*/ 187 w 218"/>
                <a:gd name="T33" fmla="*/ 47 h 102"/>
                <a:gd name="T34" fmla="*/ 196 w 218"/>
                <a:gd name="T35" fmla="*/ 42 h 102"/>
                <a:gd name="T36" fmla="*/ 212 w 218"/>
                <a:gd name="T37" fmla="*/ 36 h 102"/>
                <a:gd name="T38" fmla="*/ 227 w 218"/>
                <a:gd name="T39" fmla="*/ 26 h 102"/>
                <a:gd name="T40" fmla="*/ 243 w 218"/>
                <a:gd name="T41" fmla="*/ 15 h 102"/>
                <a:gd name="T42" fmla="*/ 246 w 218"/>
                <a:gd name="T43" fmla="*/ 11 h 102"/>
                <a:gd name="T44" fmla="*/ 265 w 218"/>
                <a:gd name="T45" fmla="*/ 15 h 102"/>
                <a:gd name="T46" fmla="*/ 277 w 218"/>
                <a:gd name="T47" fmla="*/ 2 h 102"/>
                <a:gd name="T48" fmla="*/ 303 w 218"/>
                <a:gd name="T49" fmla="*/ 11 h 102"/>
                <a:gd name="T50" fmla="*/ 332 w 218"/>
                <a:gd name="T51" fmla="*/ 21 h 102"/>
                <a:gd name="T52" fmla="*/ 353 w 218"/>
                <a:gd name="T53" fmla="*/ 2 h 102"/>
                <a:gd name="T54" fmla="*/ 378 w 218"/>
                <a:gd name="T55" fmla="*/ 0 h 102"/>
                <a:gd name="T56" fmla="*/ 392 w 218"/>
                <a:gd name="T57" fmla="*/ 26 h 102"/>
                <a:gd name="T58" fmla="*/ 414 w 218"/>
                <a:gd name="T59" fmla="*/ 36 h 102"/>
                <a:gd name="T60" fmla="*/ 414 w 218"/>
                <a:gd name="T61" fmla="*/ 58 h 102"/>
                <a:gd name="T62" fmla="*/ 453 w 218"/>
                <a:gd name="T63" fmla="*/ 58 h 102"/>
                <a:gd name="T64" fmla="*/ 469 w 218"/>
                <a:gd name="T65" fmla="*/ 36 h 102"/>
                <a:gd name="T66" fmla="*/ 520 w 218"/>
                <a:gd name="T67" fmla="*/ 26 h 102"/>
                <a:gd name="T68" fmla="*/ 580 w 218"/>
                <a:gd name="T69" fmla="*/ 42 h 102"/>
                <a:gd name="T70" fmla="*/ 610 w 218"/>
                <a:gd name="T71" fmla="*/ 21 h 102"/>
                <a:gd name="T72" fmla="*/ 681 w 218"/>
                <a:gd name="T73" fmla="*/ 15 h 102"/>
                <a:gd name="T74" fmla="*/ 731 w 218"/>
                <a:gd name="T75" fmla="*/ 42 h 102"/>
                <a:gd name="T76" fmla="*/ 771 w 218"/>
                <a:gd name="T77" fmla="*/ 64 h 102"/>
                <a:gd name="T78" fmla="*/ 755 w 218"/>
                <a:gd name="T79" fmla="*/ 184 h 102"/>
                <a:gd name="T80" fmla="*/ 685 w 218"/>
                <a:gd name="T81" fmla="*/ 181 h 102"/>
                <a:gd name="T82" fmla="*/ 580 w 218"/>
                <a:gd name="T83" fmla="*/ 160 h 102"/>
                <a:gd name="T84" fmla="*/ 469 w 218"/>
                <a:gd name="T85" fmla="*/ 216 h 102"/>
                <a:gd name="T86" fmla="*/ 401 w 218"/>
                <a:gd name="T87" fmla="*/ 216 h 102"/>
                <a:gd name="T88" fmla="*/ 316 w 218"/>
                <a:gd name="T89" fmla="*/ 228 h 102"/>
                <a:gd name="T90" fmla="*/ 277 w 218"/>
                <a:gd name="T91" fmla="*/ 269 h 102"/>
                <a:gd name="T92" fmla="*/ 143 w 218"/>
                <a:gd name="T93" fmla="*/ 267 h 102"/>
                <a:gd name="T94" fmla="*/ 76 w 218"/>
                <a:gd name="T95" fmla="*/ 240 h 102"/>
                <a:gd name="T96" fmla="*/ 14 w 218"/>
                <a:gd name="T97" fmla="*/ 213 h 102"/>
                <a:gd name="T98" fmla="*/ 2 w 218"/>
                <a:gd name="T99" fmla="*/ 154 h 102"/>
                <a:gd name="T100" fmla="*/ 2 w 218"/>
                <a:gd name="T101" fmla="*/ 149 h 1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18"/>
                <a:gd name="T154" fmla="*/ 0 h 102"/>
                <a:gd name="T155" fmla="*/ 218 w 218"/>
                <a:gd name="T156" fmla="*/ 102 h 10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18" h="102">
                  <a:moveTo>
                    <a:pt x="2" y="56"/>
                  </a:moveTo>
                  <a:lnTo>
                    <a:pt x="2" y="54"/>
                  </a:lnTo>
                  <a:lnTo>
                    <a:pt x="4" y="52"/>
                  </a:lnTo>
                  <a:lnTo>
                    <a:pt x="4" y="48"/>
                  </a:lnTo>
                  <a:lnTo>
                    <a:pt x="6" y="46"/>
                  </a:lnTo>
                  <a:lnTo>
                    <a:pt x="8" y="44"/>
                  </a:lnTo>
                  <a:lnTo>
                    <a:pt x="8" y="42"/>
                  </a:lnTo>
                  <a:lnTo>
                    <a:pt x="10" y="42"/>
                  </a:lnTo>
                  <a:lnTo>
                    <a:pt x="12" y="40"/>
                  </a:lnTo>
                  <a:lnTo>
                    <a:pt x="14" y="42"/>
                  </a:lnTo>
                  <a:lnTo>
                    <a:pt x="16" y="44"/>
                  </a:lnTo>
                  <a:lnTo>
                    <a:pt x="20" y="44"/>
                  </a:lnTo>
                  <a:lnTo>
                    <a:pt x="20" y="42"/>
                  </a:lnTo>
                  <a:lnTo>
                    <a:pt x="22" y="42"/>
                  </a:lnTo>
                  <a:lnTo>
                    <a:pt x="22" y="44"/>
                  </a:lnTo>
                  <a:lnTo>
                    <a:pt x="24" y="44"/>
                  </a:lnTo>
                  <a:lnTo>
                    <a:pt x="26" y="44"/>
                  </a:lnTo>
                  <a:lnTo>
                    <a:pt x="28" y="42"/>
                  </a:lnTo>
                  <a:lnTo>
                    <a:pt x="30" y="42"/>
                  </a:lnTo>
                  <a:lnTo>
                    <a:pt x="32" y="40"/>
                  </a:lnTo>
                  <a:lnTo>
                    <a:pt x="34" y="40"/>
                  </a:lnTo>
                  <a:lnTo>
                    <a:pt x="34" y="38"/>
                  </a:lnTo>
                  <a:lnTo>
                    <a:pt x="36" y="38"/>
                  </a:lnTo>
                  <a:lnTo>
                    <a:pt x="38" y="38"/>
                  </a:lnTo>
                  <a:lnTo>
                    <a:pt x="38" y="36"/>
                  </a:lnTo>
                  <a:lnTo>
                    <a:pt x="40" y="34"/>
                  </a:lnTo>
                  <a:lnTo>
                    <a:pt x="40" y="32"/>
                  </a:lnTo>
                  <a:lnTo>
                    <a:pt x="42" y="32"/>
                  </a:lnTo>
                  <a:lnTo>
                    <a:pt x="44" y="32"/>
                  </a:lnTo>
                  <a:lnTo>
                    <a:pt x="46" y="30"/>
                  </a:lnTo>
                  <a:lnTo>
                    <a:pt x="48" y="26"/>
                  </a:lnTo>
                  <a:lnTo>
                    <a:pt x="48" y="24"/>
                  </a:lnTo>
                  <a:lnTo>
                    <a:pt x="48" y="20"/>
                  </a:lnTo>
                  <a:lnTo>
                    <a:pt x="50" y="18"/>
                  </a:lnTo>
                  <a:lnTo>
                    <a:pt x="50" y="16"/>
                  </a:lnTo>
                  <a:lnTo>
                    <a:pt x="52" y="16"/>
                  </a:lnTo>
                  <a:lnTo>
                    <a:pt x="54" y="16"/>
                  </a:lnTo>
                  <a:lnTo>
                    <a:pt x="56" y="14"/>
                  </a:lnTo>
                  <a:lnTo>
                    <a:pt x="58" y="12"/>
                  </a:lnTo>
                  <a:lnTo>
                    <a:pt x="60" y="10"/>
                  </a:lnTo>
                  <a:lnTo>
                    <a:pt x="62" y="8"/>
                  </a:lnTo>
                  <a:lnTo>
                    <a:pt x="64" y="6"/>
                  </a:lnTo>
                  <a:lnTo>
                    <a:pt x="64" y="4"/>
                  </a:lnTo>
                  <a:lnTo>
                    <a:pt x="66" y="4"/>
                  </a:lnTo>
                  <a:lnTo>
                    <a:pt x="70" y="4"/>
                  </a:lnTo>
                  <a:lnTo>
                    <a:pt x="70" y="6"/>
                  </a:lnTo>
                  <a:lnTo>
                    <a:pt x="72" y="4"/>
                  </a:lnTo>
                  <a:lnTo>
                    <a:pt x="74" y="2"/>
                  </a:lnTo>
                  <a:lnTo>
                    <a:pt x="80" y="4"/>
                  </a:lnTo>
                  <a:lnTo>
                    <a:pt x="80" y="10"/>
                  </a:lnTo>
                  <a:lnTo>
                    <a:pt x="88" y="8"/>
                  </a:lnTo>
                  <a:lnTo>
                    <a:pt x="90" y="2"/>
                  </a:lnTo>
                  <a:lnTo>
                    <a:pt x="94" y="2"/>
                  </a:lnTo>
                  <a:lnTo>
                    <a:pt x="94" y="0"/>
                  </a:lnTo>
                  <a:lnTo>
                    <a:pt x="100" y="0"/>
                  </a:lnTo>
                  <a:lnTo>
                    <a:pt x="104" y="6"/>
                  </a:lnTo>
                  <a:lnTo>
                    <a:pt x="104" y="10"/>
                  </a:lnTo>
                  <a:lnTo>
                    <a:pt x="110" y="10"/>
                  </a:lnTo>
                  <a:lnTo>
                    <a:pt x="110" y="14"/>
                  </a:lnTo>
                  <a:lnTo>
                    <a:pt x="110" y="16"/>
                  </a:lnTo>
                  <a:lnTo>
                    <a:pt x="110" y="22"/>
                  </a:lnTo>
                  <a:lnTo>
                    <a:pt x="118" y="20"/>
                  </a:lnTo>
                  <a:lnTo>
                    <a:pt x="120" y="22"/>
                  </a:lnTo>
                  <a:lnTo>
                    <a:pt x="122" y="20"/>
                  </a:lnTo>
                  <a:lnTo>
                    <a:pt x="124" y="14"/>
                  </a:lnTo>
                  <a:lnTo>
                    <a:pt x="134" y="8"/>
                  </a:lnTo>
                  <a:lnTo>
                    <a:pt x="138" y="10"/>
                  </a:lnTo>
                  <a:lnTo>
                    <a:pt x="146" y="10"/>
                  </a:lnTo>
                  <a:lnTo>
                    <a:pt x="154" y="16"/>
                  </a:lnTo>
                  <a:lnTo>
                    <a:pt x="160" y="12"/>
                  </a:lnTo>
                  <a:lnTo>
                    <a:pt x="162" y="8"/>
                  </a:lnTo>
                  <a:lnTo>
                    <a:pt x="170" y="8"/>
                  </a:lnTo>
                  <a:lnTo>
                    <a:pt x="180" y="6"/>
                  </a:lnTo>
                  <a:lnTo>
                    <a:pt x="182" y="10"/>
                  </a:lnTo>
                  <a:lnTo>
                    <a:pt x="194" y="16"/>
                  </a:lnTo>
                  <a:lnTo>
                    <a:pt x="196" y="20"/>
                  </a:lnTo>
                  <a:lnTo>
                    <a:pt x="204" y="24"/>
                  </a:lnTo>
                  <a:lnTo>
                    <a:pt x="218" y="32"/>
                  </a:lnTo>
                  <a:lnTo>
                    <a:pt x="200" y="70"/>
                  </a:lnTo>
                  <a:lnTo>
                    <a:pt x="188" y="72"/>
                  </a:lnTo>
                  <a:lnTo>
                    <a:pt x="182" y="68"/>
                  </a:lnTo>
                  <a:lnTo>
                    <a:pt x="172" y="60"/>
                  </a:lnTo>
                  <a:lnTo>
                    <a:pt x="154" y="60"/>
                  </a:lnTo>
                  <a:lnTo>
                    <a:pt x="142" y="62"/>
                  </a:lnTo>
                  <a:lnTo>
                    <a:pt x="124" y="82"/>
                  </a:lnTo>
                  <a:lnTo>
                    <a:pt x="116" y="82"/>
                  </a:lnTo>
                  <a:lnTo>
                    <a:pt x="106" y="82"/>
                  </a:lnTo>
                  <a:lnTo>
                    <a:pt x="98" y="82"/>
                  </a:lnTo>
                  <a:lnTo>
                    <a:pt x="84" y="86"/>
                  </a:lnTo>
                  <a:lnTo>
                    <a:pt x="80" y="86"/>
                  </a:lnTo>
                  <a:lnTo>
                    <a:pt x="74" y="102"/>
                  </a:lnTo>
                  <a:lnTo>
                    <a:pt x="46" y="100"/>
                  </a:lnTo>
                  <a:lnTo>
                    <a:pt x="38" y="100"/>
                  </a:lnTo>
                  <a:lnTo>
                    <a:pt x="28" y="94"/>
                  </a:lnTo>
                  <a:lnTo>
                    <a:pt x="20" y="90"/>
                  </a:lnTo>
                  <a:lnTo>
                    <a:pt x="16" y="94"/>
                  </a:lnTo>
                  <a:lnTo>
                    <a:pt x="4" y="80"/>
                  </a:lnTo>
                  <a:lnTo>
                    <a:pt x="0" y="74"/>
                  </a:lnTo>
                  <a:lnTo>
                    <a:pt x="2" y="58"/>
                  </a:lnTo>
                  <a:lnTo>
                    <a:pt x="2" y="56"/>
                  </a:lnTo>
                  <a:close/>
                </a:path>
              </a:pathLst>
            </a:custGeom>
            <a:solidFill>
              <a:srgbClr val="B2B2B2"/>
            </a:solidFill>
            <a:ln w="9525">
              <a:solidFill>
                <a:schemeClr val="bg1"/>
              </a:solidFill>
              <a:round/>
              <a:headEnd/>
              <a:tailEnd/>
            </a:ln>
          </p:spPr>
          <p:txBody>
            <a:bodyPr/>
            <a:lstStyle/>
            <a:p>
              <a:endParaRPr lang="de-DE"/>
            </a:p>
          </p:txBody>
        </p:sp>
        <p:sp>
          <p:nvSpPr>
            <p:cNvPr id="62" name="Freeform 28"/>
            <p:cNvSpPr>
              <a:spLocks/>
            </p:cNvSpPr>
            <p:nvPr/>
          </p:nvSpPr>
          <p:spPr bwMode="gray">
            <a:xfrm>
              <a:off x="5241925" y="4838700"/>
              <a:ext cx="200025" cy="123825"/>
            </a:xfrm>
            <a:custGeom>
              <a:avLst/>
              <a:gdLst>
                <a:gd name="T0" fmla="*/ 110 w 122"/>
                <a:gd name="T1" fmla="*/ 63 h 80"/>
                <a:gd name="T2" fmla="*/ 209 w 122"/>
                <a:gd name="T3" fmla="*/ 42 h 80"/>
                <a:gd name="T4" fmla="*/ 321 w 122"/>
                <a:gd name="T5" fmla="*/ 26 h 80"/>
                <a:gd name="T6" fmla="*/ 419 w 122"/>
                <a:gd name="T7" fmla="*/ 0 h 80"/>
                <a:gd name="T8" fmla="*/ 455 w 122"/>
                <a:gd name="T9" fmla="*/ 58 h 80"/>
                <a:gd name="T10" fmla="*/ 437 w 122"/>
                <a:gd name="T11" fmla="*/ 54 h 80"/>
                <a:gd name="T12" fmla="*/ 419 w 122"/>
                <a:gd name="T13" fmla="*/ 58 h 80"/>
                <a:gd name="T14" fmla="*/ 411 w 122"/>
                <a:gd name="T15" fmla="*/ 74 h 80"/>
                <a:gd name="T16" fmla="*/ 394 w 122"/>
                <a:gd name="T17" fmla="*/ 74 h 80"/>
                <a:gd name="T18" fmla="*/ 380 w 122"/>
                <a:gd name="T19" fmla="*/ 86 h 80"/>
                <a:gd name="T20" fmla="*/ 361 w 122"/>
                <a:gd name="T21" fmla="*/ 89 h 80"/>
                <a:gd name="T22" fmla="*/ 336 w 122"/>
                <a:gd name="T23" fmla="*/ 94 h 80"/>
                <a:gd name="T24" fmla="*/ 321 w 122"/>
                <a:gd name="T25" fmla="*/ 110 h 80"/>
                <a:gd name="T26" fmla="*/ 336 w 122"/>
                <a:gd name="T27" fmla="*/ 120 h 80"/>
                <a:gd name="T28" fmla="*/ 336 w 122"/>
                <a:gd name="T29" fmla="*/ 137 h 80"/>
                <a:gd name="T30" fmla="*/ 336 w 122"/>
                <a:gd name="T31" fmla="*/ 152 h 80"/>
                <a:gd name="T32" fmla="*/ 315 w 122"/>
                <a:gd name="T33" fmla="*/ 152 h 80"/>
                <a:gd name="T34" fmla="*/ 292 w 122"/>
                <a:gd name="T35" fmla="*/ 156 h 80"/>
                <a:gd name="T36" fmla="*/ 277 w 122"/>
                <a:gd name="T37" fmla="*/ 167 h 80"/>
                <a:gd name="T38" fmla="*/ 284 w 122"/>
                <a:gd name="T39" fmla="*/ 175 h 80"/>
                <a:gd name="T40" fmla="*/ 284 w 122"/>
                <a:gd name="T41" fmla="*/ 183 h 80"/>
                <a:gd name="T42" fmla="*/ 277 w 122"/>
                <a:gd name="T43" fmla="*/ 189 h 80"/>
                <a:gd name="T44" fmla="*/ 284 w 122"/>
                <a:gd name="T45" fmla="*/ 206 h 80"/>
                <a:gd name="T46" fmla="*/ 270 w 122"/>
                <a:gd name="T47" fmla="*/ 210 h 80"/>
                <a:gd name="T48" fmla="*/ 254 w 122"/>
                <a:gd name="T49" fmla="*/ 206 h 80"/>
                <a:gd name="T50" fmla="*/ 233 w 122"/>
                <a:gd name="T51" fmla="*/ 200 h 80"/>
                <a:gd name="T52" fmla="*/ 226 w 122"/>
                <a:gd name="T53" fmla="*/ 206 h 80"/>
                <a:gd name="T54" fmla="*/ 198 w 122"/>
                <a:gd name="T55" fmla="*/ 206 h 80"/>
                <a:gd name="T56" fmla="*/ 187 w 122"/>
                <a:gd name="T57" fmla="*/ 189 h 80"/>
                <a:gd name="T58" fmla="*/ 181 w 122"/>
                <a:gd name="T59" fmla="*/ 183 h 80"/>
                <a:gd name="T60" fmla="*/ 181 w 122"/>
                <a:gd name="T61" fmla="*/ 179 h 80"/>
                <a:gd name="T62" fmla="*/ 171 w 122"/>
                <a:gd name="T63" fmla="*/ 183 h 80"/>
                <a:gd name="T64" fmla="*/ 166 w 122"/>
                <a:gd name="T65" fmla="*/ 195 h 80"/>
                <a:gd name="T66" fmla="*/ 150 w 122"/>
                <a:gd name="T67" fmla="*/ 206 h 80"/>
                <a:gd name="T68" fmla="*/ 126 w 122"/>
                <a:gd name="T69" fmla="*/ 200 h 80"/>
                <a:gd name="T70" fmla="*/ 107 w 122"/>
                <a:gd name="T71" fmla="*/ 206 h 80"/>
                <a:gd name="T72" fmla="*/ 88 w 122"/>
                <a:gd name="T73" fmla="*/ 200 h 80"/>
                <a:gd name="T74" fmla="*/ 88 w 122"/>
                <a:gd name="T75" fmla="*/ 206 h 80"/>
                <a:gd name="T76" fmla="*/ 76 w 122"/>
                <a:gd name="T77" fmla="*/ 206 h 80"/>
                <a:gd name="T78" fmla="*/ 61 w 122"/>
                <a:gd name="T79" fmla="*/ 206 h 80"/>
                <a:gd name="T80" fmla="*/ 30 w 122"/>
                <a:gd name="T81" fmla="*/ 206 h 80"/>
                <a:gd name="T82" fmla="*/ 65 w 122"/>
                <a:gd name="T83" fmla="*/ 175 h 80"/>
                <a:gd name="T84" fmla="*/ 37 w 122"/>
                <a:gd name="T85" fmla="*/ 132 h 80"/>
                <a:gd name="T86" fmla="*/ 21 w 122"/>
                <a:gd name="T87" fmla="*/ 94 h 80"/>
                <a:gd name="T88" fmla="*/ 37 w 122"/>
                <a:gd name="T89" fmla="*/ 68 h 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2"/>
                <a:gd name="T136" fmla="*/ 0 h 80"/>
                <a:gd name="T137" fmla="*/ 122 w 122"/>
                <a:gd name="T138" fmla="*/ 80 h 8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2" h="80">
                  <a:moveTo>
                    <a:pt x="8" y="20"/>
                  </a:moveTo>
                  <a:lnTo>
                    <a:pt x="26" y="22"/>
                  </a:lnTo>
                  <a:lnTo>
                    <a:pt x="30" y="24"/>
                  </a:lnTo>
                  <a:lnTo>
                    <a:pt x="40" y="24"/>
                  </a:lnTo>
                  <a:lnTo>
                    <a:pt x="44" y="28"/>
                  </a:lnTo>
                  <a:lnTo>
                    <a:pt x="56" y="16"/>
                  </a:lnTo>
                  <a:lnTo>
                    <a:pt x="66" y="12"/>
                  </a:lnTo>
                  <a:lnTo>
                    <a:pt x="80" y="16"/>
                  </a:lnTo>
                  <a:lnTo>
                    <a:pt x="86" y="10"/>
                  </a:lnTo>
                  <a:lnTo>
                    <a:pt x="100" y="12"/>
                  </a:lnTo>
                  <a:lnTo>
                    <a:pt x="100" y="4"/>
                  </a:lnTo>
                  <a:lnTo>
                    <a:pt x="112" y="0"/>
                  </a:lnTo>
                  <a:lnTo>
                    <a:pt x="116" y="14"/>
                  </a:lnTo>
                  <a:lnTo>
                    <a:pt x="122" y="22"/>
                  </a:lnTo>
                  <a:lnTo>
                    <a:pt x="120" y="20"/>
                  </a:lnTo>
                  <a:lnTo>
                    <a:pt x="118" y="20"/>
                  </a:lnTo>
                  <a:lnTo>
                    <a:pt x="116" y="20"/>
                  </a:lnTo>
                  <a:lnTo>
                    <a:pt x="112" y="20"/>
                  </a:lnTo>
                  <a:lnTo>
                    <a:pt x="112" y="22"/>
                  </a:lnTo>
                  <a:lnTo>
                    <a:pt x="112" y="26"/>
                  </a:lnTo>
                  <a:lnTo>
                    <a:pt x="112" y="28"/>
                  </a:lnTo>
                  <a:lnTo>
                    <a:pt x="110" y="28"/>
                  </a:lnTo>
                  <a:lnTo>
                    <a:pt x="108" y="28"/>
                  </a:lnTo>
                  <a:lnTo>
                    <a:pt x="108" y="26"/>
                  </a:lnTo>
                  <a:lnTo>
                    <a:pt x="106" y="28"/>
                  </a:lnTo>
                  <a:lnTo>
                    <a:pt x="104" y="30"/>
                  </a:lnTo>
                  <a:lnTo>
                    <a:pt x="104" y="32"/>
                  </a:lnTo>
                  <a:lnTo>
                    <a:pt x="102" y="32"/>
                  </a:lnTo>
                  <a:lnTo>
                    <a:pt x="100" y="32"/>
                  </a:lnTo>
                  <a:lnTo>
                    <a:pt x="98" y="34"/>
                  </a:lnTo>
                  <a:lnTo>
                    <a:pt x="96" y="34"/>
                  </a:lnTo>
                  <a:lnTo>
                    <a:pt x="94" y="36"/>
                  </a:lnTo>
                  <a:lnTo>
                    <a:pt x="92" y="36"/>
                  </a:lnTo>
                  <a:lnTo>
                    <a:pt x="90" y="36"/>
                  </a:lnTo>
                  <a:lnTo>
                    <a:pt x="88" y="38"/>
                  </a:lnTo>
                  <a:lnTo>
                    <a:pt x="86" y="40"/>
                  </a:lnTo>
                  <a:lnTo>
                    <a:pt x="86" y="42"/>
                  </a:lnTo>
                  <a:lnTo>
                    <a:pt x="86" y="44"/>
                  </a:lnTo>
                  <a:lnTo>
                    <a:pt x="88" y="44"/>
                  </a:lnTo>
                  <a:lnTo>
                    <a:pt x="90" y="46"/>
                  </a:lnTo>
                  <a:lnTo>
                    <a:pt x="90" y="48"/>
                  </a:lnTo>
                  <a:lnTo>
                    <a:pt x="90" y="50"/>
                  </a:lnTo>
                  <a:lnTo>
                    <a:pt x="90" y="52"/>
                  </a:lnTo>
                  <a:lnTo>
                    <a:pt x="90" y="54"/>
                  </a:lnTo>
                  <a:lnTo>
                    <a:pt x="90" y="56"/>
                  </a:lnTo>
                  <a:lnTo>
                    <a:pt x="90" y="58"/>
                  </a:lnTo>
                  <a:lnTo>
                    <a:pt x="88" y="58"/>
                  </a:lnTo>
                  <a:lnTo>
                    <a:pt x="86" y="58"/>
                  </a:lnTo>
                  <a:lnTo>
                    <a:pt x="84" y="58"/>
                  </a:lnTo>
                  <a:lnTo>
                    <a:pt x="82" y="58"/>
                  </a:lnTo>
                  <a:lnTo>
                    <a:pt x="80" y="60"/>
                  </a:lnTo>
                  <a:lnTo>
                    <a:pt x="78" y="60"/>
                  </a:lnTo>
                  <a:lnTo>
                    <a:pt x="78" y="62"/>
                  </a:lnTo>
                  <a:lnTo>
                    <a:pt x="76" y="62"/>
                  </a:lnTo>
                  <a:lnTo>
                    <a:pt x="74" y="64"/>
                  </a:lnTo>
                  <a:lnTo>
                    <a:pt x="76" y="66"/>
                  </a:lnTo>
                  <a:lnTo>
                    <a:pt x="78" y="68"/>
                  </a:lnTo>
                  <a:lnTo>
                    <a:pt x="76" y="70"/>
                  </a:lnTo>
                  <a:lnTo>
                    <a:pt x="74" y="70"/>
                  </a:lnTo>
                  <a:lnTo>
                    <a:pt x="74" y="72"/>
                  </a:lnTo>
                  <a:lnTo>
                    <a:pt x="76" y="74"/>
                  </a:lnTo>
                  <a:lnTo>
                    <a:pt x="76" y="76"/>
                  </a:lnTo>
                  <a:lnTo>
                    <a:pt x="76" y="78"/>
                  </a:lnTo>
                  <a:lnTo>
                    <a:pt x="74" y="78"/>
                  </a:lnTo>
                  <a:lnTo>
                    <a:pt x="72" y="80"/>
                  </a:lnTo>
                  <a:lnTo>
                    <a:pt x="70" y="80"/>
                  </a:lnTo>
                  <a:lnTo>
                    <a:pt x="68" y="80"/>
                  </a:lnTo>
                  <a:lnTo>
                    <a:pt x="68" y="78"/>
                  </a:lnTo>
                  <a:lnTo>
                    <a:pt x="66" y="78"/>
                  </a:lnTo>
                  <a:lnTo>
                    <a:pt x="64" y="78"/>
                  </a:lnTo>
                  <a:lnTo>
                    <a:pt x="62" y="76"/>
                  </a:lnTo>
                  <a:lnTo>
                    <a:pt x="60" y="76"/>
                  </a:lnTo>
                  <a:lnTo>
                    <a:pt x="60" y="78"/>
                  </a:lnTo>
                  <a:lnTo>
                    <a:pt x="58" y="78"/>
                  </a:lnTo>
                  <a:lnTo>
                    <a:pt x="56" y="78"/>
                  </a:lnTo>
                  <a:lnTo>
                    <a:pt x="54" y="78"/>
                  </a:lnTo>
                  <a:lnTo>
                    <a:pt x="54" y="76"/>
                  </a:lnTo>
                  <a:lnTo>
                    <a:pt x="52" y="76"/>
                  </a:lnTo>
                  <a:lnTo>
                    <a:pt x="50" y="72"/>
                  </a:lnTo>
                  <a:lnTo>
                    <a:pt x="48" y="70"/>
                  </a:lnTo>
                  <a:lnTo>
                    <a:pt x="48" y="68"/>
                  </a:lnTo>
                  <a:lnTo>
                    <a:pt x="46" y="68"/>
                  </a:lnTo>
                  <a:lnTo>
                    <a:pt x="46" y="70"/>
                  </a:lnTo>
                  <a:lnTo>
                    <a:pt x="44" y="72"/>
                  </a:lnTo>
                  <a:lnTo>
                    <a:pt x="44" y="74"/>
                  </a:lnTo>
                  <a:lnTo>
                    <a:pt x="42" y="76"/>
                  </a:lnTo>
                  <a:lnTo>
                    <a:pt x="40" y="78"/>
                  </a:lnTo>
                  <a:lnTo>
                    <a:pt x="36" y="78"/>
                  </a:lnTo>
                  <a:lnTo>
                    <a:pt x="34" y="76"/>
                  </a:lnTo>
                  <a:lnTo>
                    <a:pt x="32" y="78"/>
                  </a:lnTo>
                  <a:lnTo>
                    <a:pt x="30" y="78"/>
                  </a:lnTo>
                  <a:lnTo>
                    <a:pt x="28" y="78"/>
                  </a:lnTo>
                  <a:lnTo>
                    <a:pt x="26" y="76"/>
                  </a:lnTo>
                  <a:lnTo>
                    <a:pt x="24" y="76"/>
                  </a:lnTo>
                  <a:lnTo>
                    <a:pt x="24" y="78"/>
                  </a:lnTo>
                  <a:lnTo>
                    <a:pt x="22" y="78"/>
                  </a:lnTo>
                  <a:lnTo>
                    <a:pt x="20" y="78"/>
                  </a:lnTo>
                  <a:lnTo>
                    <a:pt x="18" y="78"/>
                  </a:lnTo>
                  <a:lnTo>
                    <a:pt x="16" y="78"/>
                  </a:lnTo>
                  <a:lnTo>
                    <a:pt x="14" y="80"/>
                  </a:lnTo>
                  <a:lnTo>
                    <a:pt x="12" y="80"/>
                  </a:lnTo>
                  <a:lnTo>
                    <a:pt x="8" y="78"/>
                  </a:lnTo>
                  <a:lnTo>
                    <a:pt x="14" y="76"/>
                  </a:lnTo>
                  <a:lnTo>
                    <a:pt x="16" y="72"/>
                  </a:lnTo>
                  <a:lnTo>
                    <a:pt x="18" y="66"/>
                  </a:lnTo>
                  <a:lnTo>
                    <a:pt x="12" y="62"/>
                  </a:lnTo>
                  <a:lnTo>
                    <a:pt x="6" y="60"/>
                  </a:lnTo>
                  <a:lnTo>
                    <a:pt x="10" y="50"/>
                  </a:lnTo>
                  <a:lnTo>
                    <a:pt x="4" y="48"/>
                  </a:lnTo>
                  <a:lnTo>
                    <a:pt x="10" y="42"/>
                  </a:lnTo>
                  <a:lnTo>
                    <a:pt x="6" y="36"/>
                  </a:lnTo>
                  <a:lnTo>
                    <a:pt x="2" y="36"/>
                  </a:lnTo>
                  <a:lnTo>
                    <a:pt x="0" y="32"/>
                  </a:lnTo>
                  <a:lnTo>
                    <a:pt x="10" y="26"/>
                  </a:lnTo>
                  <a:lnTo>
                    <a:pt x="8" y="20"/>
                  </a:lnTo>
                  <a:close/>
                </a:path>
              </a:pathLst>
            </a:custGeom>
            <a:solidFill>
              <a:srgbClr val="B2B2B2"/>
            </a:solidFill>
            <a:ln w="9525">
              <a:solidFill>
                <a:schemeClr val="bg1"/>
              </a:solidFill>
              <a:round/>
              <a:headEnd/>
              <a:tailEnd/>
            </a:ln>
          </p:spPr>
          <p:txBody>
            <a:bodyPr/>
            <a:lstStyle/>
            <a:p>
              <a:endParaRPr lang="de-DE"/>
            </a:p>
          </p:txBody>
        </p:sp>
        <p:sp>
          <p:nvSpPr>
            <p:cNvPr id="63" name="Freeform 29"/>
            <p:cNvSpPr>
              <a:spLocks/>
            </p:cNvSpPr>
            <p:nvPr/>
          </p:nvSpPr>
          <p:spPr bwMode="gray">
            <a:xfrm>
              <a:off x="5424488" y="4686300"/>
              <a:ext cx="433387" cy="247650"/>
            </a:xfrm>
            <a:custGeom>
              <a:avLst/>
              <a:gdLst>
                <a:gd name="T0" fmla="*/ 387 w 260"/>
                <a:gd name="T1" fmla="*/ 388 h 160"/>
                <a:gd name="T2" fmla="*/ 350 w 260"/>
                <a:gd name="T3" fmla="*/ 403 h 160"/>
                <a:gd name="T4" fmla="*/ 318 w 260"/>
                <a:gd name="T5" fmla="*/ 403 h 160"/>
                <a:gd name="T6" fmla="*/ 270 w 260"/>
                <a:gd name="T7" fmla="*/ 408 h 160"/>
                <a:gd name="T8" fmla="*/ 231 w 260"/>
                <a:gd name="T9" fmla="*/ 403 h 160"/>
                <a:gd name="T10" fmla="*/ 157 w 260"/>
                <a:gd name="T11" fmla="*/ 358 h 160"/>
                <a:gd name="T12" fmla="*/ 57 w 260"/>
                <a:gd name="T13" fmla="*/ 321 h 160"/>
                <a:gd name="T14" fmla="*/ 39 w 260"/>
                <a:gd name="T15" fmla="*/ 306 h 160"/>
                <a:gd name="T16" fmla="*/ 16 w 260"/>
                <a:gd name="T17" fmla="*/ 285 h 160"/>
                <a:gd name="T18" fmla="*/ 0 w 260"/>
                <a:gd name="T19" fmla="*/ 250 h 160"/>
                <a:gd name="T20" fmla="*/ 25 w 260"/>
                <a:gd name="T21" fmla="*/ 229 h 160"/>
                <a:gd name="T22" fmla="*/ 31 w 260"/>
                <a:gd name="T23" fmla="*/ 209 h 160"/>
                <a:gd name="T24" fmla="*/ 16 w 260"/>
                <a:gd name="T25" fmla="*/ 198 h 160"/>
                <a:gd name="T26" fmla="*/ 25 w 260"/>
                <a:gd name="T27" fmla="*/ 172 h 160"/>
                <a:gd name="T28" fmla="*/ 48 w 260"/>
                <a:gd name="T29" fmla="*/ 168 h 160"/>
                <a:gd name="T30" fmla="*/ 57 w 260"/>
                <a:gd name="T31" fmla="*/ 153 h 160"/>
                <a:gd name="T32" fmla="*/ 48 w 260"/>
                <a:gd name="T33" fmla="*/ 143 h 160"/>
                <a:gd name="T34" fmla="*/ 16 w 260"/>
                <a:gd name="T35" fmla="*/ 138 h 160"/>
                <a:gd name="T36" fmla="*/ 31 w 260"/>
                <a:gd name="T37" fmla="*/ 126 h 160"/>
                <a:gd name="T38" fmla="*/ 57 w 260"/>
                <a:gd name="T39" fmla="*/ 126 h 160"/>
                <a:gd name="T40" fmla="*/ 72 w 260"/>
                <a:gd name="T41" fmla="*/ 132 h 160"/>
                <a:gd name="T42" fmla="*/ 118 w 260"/>
                <a:gd name="T43" fmla="*/ 132 h 160"/>
                <a:gd name="T44" fmla="*/ 118 w 260"/>
                <a:gd name="T45" fmla="*/ 106 h 160"/>
                <a:gd name="T46" fmla="*/ 157 w 260"/>
                <a:gd name="T47" fmla="*/ 88 h 160"/>
                <a:gd name="T48" fmla="*/ 172 w 260"/>
                <a:gd name="T49" fmla="*/ 76 h 160"/>
                <a:gd name="T50" fmla="*/ 206 w 260"/>
                <a:gd name="T51" fmla="*/ 88 h 160"/>
                <a:gd name="T52" fmla="*/ 245 w 260"/>
                <a:gd name="T53" fmla="*/ 103 h 160"/>
                <a:gd name="T54" fmla="*/ 278 w 260"/>
                <a:gd name="T55" fmla="*/ 103 h 160"/>
                <a:gd name="T56" fmla="*/ 387 w 260"/>
                <a:gd name="T57" fmla="*/ 106 h 160"/>
                <a:gd name="T58" fmla="*/ 415 w 260"/>
                <a:gd name="T59" fmla="*/ 65 h 160"/>
                <a:gd name="T60" fmla="*/ 428 w 260"/>
                <a:gd name="T61" fmla="*/ 65 h 160"/>
                <a:gd name="T62" fmla="*/ 479 w 260"/>
                <a:gd name="T63" fmla="*/ 56 h 160"/>
                <a:gd name="T64" fmla="*/ 516 w 260"/>
                <a:gd name="T65" fmla="*/ 56 h 160"/>
                <a:gd name="T66" fmla="*/ 553 w 260"/>
                <a:gd name="T67" fmla="*/ 56 h 160"/>
                <a:gd name="T68" fmla="*/ 585 w 260"/>
                <a:gd name="T69" fmla="*/ 56 h 160"/>
                <a:gd name="T70" fmla="*/ 658 w 260"/>
                <a:gd name="T71" fmla="*/ 2 h 160"/>
                <a:gd name="T72" fmla="*/ 706 w 260"/>
                <a:gd name="T73" fmla="*/ 0 h 160"/>
                <a:gd name="T74" fmla="*/ 779 w 260"/>
                <a:gd name="T75" fmla="*/ 0 h 160"/>
                <a:gd name="T76" fmla="*/ 816 w 260"/>
                <a:gd name="T77" fmla="*/ 21 h 160"/>
                <a:gd name="T78" fmla="*/ 841 w 260"/>
                <a:gd name="T79" fmla="*/ 30 h 160"/>
                <a:gd name="T80" fmla="*/ 888 w 260"/>
                <a:gd name="T81" fmla="*/ 26 h 160"/>
                <a:gd name="T82" fmla="*/ 894 w 260"/>
                <a:gd name="T83" fmla="*/ 26 h 160"/>
                <a:gd name="T84" fmla="*/ 941 w 260"/>
                <a:gd name="T85" fmla="*/ 47 h 160"/>
                <a:gd name="T86" fmla="*/ 981 w 260"/>
                <a:gd name="T87" fmla="*/ 63 h 160"/>
                <a:gd name="T88" fmla="*/ 1028 w 260"/>
                <a:gd name="T89" fmla="*/ 88 h 160"/>
                <a:gd name="T90" fmla="*/ 999 w 260"/>
                <a:gd name="T91" fmla="*/ 106 h 160"/>
                <a:gd name="T92" fmla="*/ 919 w 260"/>
                <a:gd name="T93" fmla="*/ 122 h 160"/>
                <a:gd name="T94" fmla="*/ 878 w 260"/>
                <a:gd name="T95" fmla="*/ 153 h 160"/>
                <a:gd name="T96" fmla="*/ 816 w 260"/>
                <a:gd name="T97" fmla="*/ 244 h 160"/>
                <a:gd name="T98" fmla="*/ 767 w 260"/>
                <a:gd name="T99" fmla="*/ 300 h 160"/>
                <a:gd name="T100" fmla="*/ 719 w 260"/>
                <a:gd name="T101" fmla="*/ 334 h 160"/>
                <a:gd name="T102" fmla="*/ 696 w 260"/>
                <a:gd name="T103" fmla="*/ 347 h 160"/>
                <a:gd name="T104" fmla="*/ 643 w 260"/>
                <a:gd name="T105" fmla="*/ 347 h 160"/>
                <a:gd name="T106" fmla="*/ 625 w 260"/>
                <a:gd name="T107" fmla="*/ 358 h 160"/>
                <a:gd name="T108" fmla="*/ 610 w 260"/>
                <a:gd name="T109" fmla="*/ 358 h 160"/>
                <a:gd name="T110" fmla="*/ 553 w 260"/>
                <a:gd name="T111" fmla="*/ 351 h 160"/>
                <a:gd name="T112" fmla="*/ 492 w 260"/>
                <a:gd name="T113" fmla="*/ 358 h 160"/>
                <a:gd name="T114" fmla="*/ 387 w 260"/>
                <a:gd name="T115" fmla="*/ 388 h 160"/>
                <a:gd name="T116" fmla="*/ 387 w 260"/>
                <a:gd name="T117" fmla="*/ 388 h 16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60"/>
                <a:gd name="T178" fmla="*/ 0 h 160"/>
                <a:gd name="T179" fmla="*/ 260 w 260"/>
                <a:gd name="T180" fmla="*/ 160 h 16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60" h="160">
                  <a:moveTo>
                    <a:pt x="98" y="152"/>
                  </a:moveTo>
                  <a:lnTo>
                    <a:pt x="88" y="158"/>
                  </a:lnTo>
                  <a:lnTo>
                    <a:pt x="80" y="158"/>
                  </a:lnTo>
                  <a:lnTo>
                    <a:pt x="68" y="160"/>
                  </a:lnTo>
                  <a:lnTo>
                    <a:pt x="58" y="158"/>
                  </a:lnTo>
                  <a:lnTo>
                    <a:pt x="40" y="140"/>
                  </a:lnTo>
                  <a:lnTo>
                    <a:pt x="14" y="126"/>
                  </a:lnTo>
                  <a:lnTo>
                    <a:pt x="10" y="120"/>
                  </a:lnTo>
                  <a:lnTo>
                    <a:pt x="4" y="112"/>
                  </a:lnTo>
                  <a:lnTo>
                    <a:pt x="0" y="98"/>
                  </a:lnTo>
                  <a:lnTo>
                    <a:pt x="6" y="90"/>
                  </a:lnTo>
                  <a:lnTo>
                    <a:pt x="8" y="82"/>
                  </a:lnTo>
                  <a:lnTo>
                    <a:pt x="4" y="78"/>
                  </a:lnTo>
                  <a:lnTo>
                    <a:pt x="6" y="68"/>
                  </a:lnTo>
                  <a:lnTo>
                    <a:pt x="12" y="66"/>
                  </a:lnTo>
                  <a:lnTo>
                    <a:pt x="14" y="60"/>
                  </a:lnTo>
                  <a:lnTo>
                    <a:pt x="12" y="56"/>
                  </a:lnTo>
                  <a:lnTo>
                    <a:pt x="4" y="54"/>
                  </a:lnTo>
                  <a:lnTo>
                    <a:pt x="8" y="50"/>
                  </a:lnTo>
                  <a:lnTo>
                    <a:pt x="14" y="50"/>
                  </a:lnTo>
                  <a:lnTo>
                    <a:pt x="18" y="52"/>
                  </a:lnTo>
                  <a:lnTo>
                    <a:pt x="30" y="52"/>
                  </a:lnTo>
                  <a:lnTo>
                    <a:pt x="30" y="42"/>
                  </a:lnTo>
                  <a:lnTo>
                    <a:pt x="40" y="34"/>
                  </a:lnTo>
                  <a:lnTo>
                    <a:pt x="44" y="30"/>
                  </a:lnTo>
                  <a:lnTo>
                    <a:pt x="52" y="34"/>
                  </a:lnTo>
                  <a:lnTo>
                    <a:pt x="62" y="40"/>
                  </a:lnTo>
                  <a:lnTo>
                    <a:pt x="70" y="40"/>
                  </a:lnTo>
                  <a:lnTo>
                    <a:pt x="98" y="42"/>
                  </a:lnTo>
                  <a:lnTo>
                    <a:pt x="104" y="26"/>
                  </a:lnTo>
                  <a:lnTo>
                    <a:pt x="108" y="26"/>
                  </a:lnTo>
                  <a:lnTo>
                    <a:pt x="122" y="22"/>
                  </a:lnTo>
                  <a:lnTo>
                    <a:pt x="130" y="22"/>
                  </a:lnTo>
                  <a:lnTo>
                    <a:pt x="140" y="22"/>
                  </a:lnTo>
                  <a:lnTo>
                    <a:pt x="148" y="22"/>
                  </a:lnTo>
                  <a:lnTo>
                    <a:pt x="166" y="2"/>
                  </a:lnTo>
                  <a:lnTo>
                    <a:pt x="178" y="0"/>
                  </a:lnTo>
                  <a:lnTo>
                    <a:pt x="196" y="0"/>
                  </a:lnTo>
                  <a:lnTo>
                    <a:pt x="206" y="8"/>
                  </a:lnTo>
                  <a:lnTo>
                    <a:pt x="212" y="12"/>
                  </a:lnTo>
                  <a:lnTo>
                    <a:pt x="224" y="10"/>
                  </a:lnTo>
                  <a:lnTo>
                    <a:pt x="226" y="10"/>
                  </a:lnTo>
                  <a:lnTo>
                    <a:pt x="238" y="18"/>
                  </a:lnTo>
                  <a:lnTo>
                    <a:pt x="248" y="24"/>
                  </a:lnTo>
                  <a:lnTo>
                    <a:pt x="260" y="34"/>
                  </a:lnTo>
                  <a:lnTo>
                    <a:pt x="252" y="42"/>
                  </a:lnTo>
                  <a:lnTo>
                    <a:pt x="232" y="48"/>
                  </a:lnTo>
                  <a:lnTo>
                    <a:pt x="222" y="60"/>
                  </a:lnTo>
                  <a:lnTo>
                    <a:pt x="206" y="96"/>
                  </a:lnTo>
                  <a:lnTo>
                    <a:pt x="194" y="118"/>
                  </a:lnTo>
                  <a:lnTo>
                    <a:pt x="182" y="132"/>
                  </a:lnTo>
                  <a:lnTo>
                    <a:pt x="176" y="136"/>
                  </a:lnTo>
                  <a:lnTo>
                    <a:pt x="162" y="136"/>
                  </a:lnTo>
                  <a:lnTo>
                    <a:pt x="158" y="140"/>
                  </a:lnTo>
                  <a:lnTo>
                    <a:pt x="154" y="140"/>
                  </a:lnTo>
                  <a:lnTo>
                    <a:pt x="140" y="138"/>
                  </a:lnTo>
                  <a:lnTo>
                    <a:pt x="124" y="140"/>
                  </a:lnTo>
                  <a:lnTo>
                    <a:pt x="98" y="152"/>
                  </a:lnTo>
                  <a:close/>
                </a:path>
              </a:pathLst>
            </a:custGeom>
            <a:solidFill>
              <a:srgbClr val="B2B2B2"/>
            </a:solidFill>
            <a:ln w="9525">
              <a:solidFill>
                <a:schemeClr val="bg1"/>
              </a:solidFill>
              <a:round/>
              <a:headEnd/>
              <a:tailEnd/>
            </a:ln>
          </p:spPr>
          <p:txBody>
            <a:bodyPr/>
            <a:lstStyle/>
            <a:p>
              <a:endParaRPr lang="de-DE"/>
            </a:p>
          </p:txBody>
        </p:sp>
        <p:sp>
          <p:nvSpPr>
            <p:cNvPr id="64" name="Freeform 30"/>
            <p:cNvSpPr>
              <a:spLocks noEditPoints="1"/>
            </p:cNvSpPr>
            <p:nvPr/>
          </p:nvSpPr>
          <p:spPr bwMode="gray">
            <a:xfrm>
              <a:off x="5251450" y="4868863"/>
              <a:ext cx="373062" cy="347662"/>
            </a:xfrm>
            <a:custGeom>
              <a:avLst/>
              <a:gdLst>
                <a:gd name="T0" fmla="*/ 428 w 226"/>
                <a:gd name="T1" fmla="*/ 436 h 224"/>
                <a:gd name="T2" fmla="*/ 229 w 226"/>
                <a:gd name="T3" fmla="*/ 325 h 224"/>
                <a:gd name="T4" fmla="*/ 198 w 226"/>
                <a:gd name="T5" fmla="*/ 258 h 224"/>
                <a:gd name="T6" fmla="*/ 106 w 226"/>
                <a:gd name="T7" fmla="*/ 208 h 224"/>
                <a:gd name="T8" fmla="*/ 50 w 226"/>
                <a:gd name="T9" fmla="*/ 252 h 224"/>
                <a:gd name="T10" fmla="*/ 21 w 226"/>
                <a:gd name="T11" fmla="*/ 156 h 224"/>
                <a:gd name="T12" fmla="*/ 50 w 226"/>
                <a:gd name="T13" fmla="*/ 151 h 224"/>
                <a:gd name="T14" fmla="*/ 65 w 226"/>
                <a:gd name="T15" fmla="*/ 146 h 224"/>
                <a:gd name="T16" fmla="*/ 88 w 226"/>
                <a:gd name="T17" fmla="*/ 151 h 224"/>
                <a:gd name="T18" fmla="*/ 126 w 226"/>
                <a:gd name="T19" fmla="*/ 151 h 224"/>
                <a:gd name="T20" fmla="*/ 139 w 226"/>
                <a:gd name="T21" fmla="*/ 137 h 224"/>
                <a:gd name="T22" fmla="*/ 157 w 226"/>
                <a:gd name="T23" fmla="*/ 124 h 224"/>
                <a:gd name="T24" fmla="*/ 164 w 226"/>
                <a:gd name="T25" fmla="*/ 137 h 224"/>
                <a:gd name="T26" fmla="*/ 195 w 226"/>
                <a:gd name="T27" fmla="*/ 151 h 224"/>
                <a:gd name="T28" fmla="*/ 215 w 226"/>
                <a:gd name="T29" fmla="*/ 151 h 224"/>
                <a:gd name="T30" fmla="*/ 244 w 226"/>
                <a:gd name="T31" fmla="*/ 156 h 224"/>
                <a:gd name="T32" fmla="*/ 259 w 226"/>
                <a:gd name="T33" fmla="*/ 141 h 224"/>
                <a:gd name="T34" fmla="*/ 267 w 226"/>
                <a:gd name="T35" fmla="*/ 124 h 224"/>
                <a:gd name="T36" fmla="*/ 254 w 226"/>
                <a:gd name="T37" fmla="*/ 117 h 224"/>
                <a:gd name="T38" fmla="*/ 279 w 226"/>
                <a:gd name="T39" fmla="*/ 101 h 224"/>
                <a:gd name="T40" fmla="*/ 307 w 226"/>
                <a:gd name="T41" fmla="*/ 94 h 224"/>
                <a:gd name="T42" fmla="*/ 307 w 226"/>
                <a:gd name="T43" fmla="*/ 68 h 224"/>
                <a:gd name="T44" fmla="*/ 303 w 226"/>
                <a:gd name="T45" fmla="*/ 47 h 224"/>
                <a:gd name="T46" fmla="*/ 341 w 226"/>
                <a:gd name="T47" fmla="*/ 36 h 224"/>
                <a:gd name="T48" fmla="*/ 367 w 226"/>
                <a:gd name="T49" fmla="*/ 21 h 224"/>
                <a:gd name="T50" fmla="*/ 393 w 226"/>
                <a:gd name="T51" fmla="*/ 15 h 224"/>
                <a:gd name="T52" fmla="*/ 413 w 226"/>
                <a:gd name="T53" fmla="*/ 0 h 224"/>
                <a:gd name="T54" fmla="*/ 540 w 226"/>
                <a:gd name="T55" fmla="*/ 58 h 224"/>
                <a:gd name="T56" fmla="*/ 756 w 226"/>
                <a:gd name="T57" fmla="*/ 89 h 224"/>
                <a:gd name="T58" fmla="*/ 768 w 226"/>
                <a:gd name="T59" fmla="*/ 120 h 224"/>
                <a:gd name="T60" fmla="*/ 776 w 226"/>
                <a:gd name="T61" fmla="*/ 141 h 224"/>
                <a:gd name="T62" fmla="*/ 776 w 226"/>
                <a:gd name="T63" fmla="*/ 151 h 224"/>
                <a:gd name="T64" fmla="*/ 792 w 226"/>
                <a:gd name="T65" fmla="*/ 167 h 224"/>
                <a:gd name="T66" fmla="*/ 819 w 226"/>
                <a:gd name="T67" fmla="*/ 183 h 224"/>
                <a:gd name="T68" fmla="*/ 828 w 226"/>
                <a:gd name="T69" fmla="*/ 195 h 224"/>
                <a:gd name="T70" fmla="*/ 806 w 226"/>
                <a:gd name="T71" fmla="*/ 189 h 224"/>
                <a:gd name="T72" fmla="*/ 792 w 226"/>
                <a:gd name="T73" fmla="*/ 208 h 224"/>
                <a:gd name="T74" fmla="*/ 792 w 226"/>
                <a:gd name="T75" fmla="*/ 230 h 224"/>
                <a:gd name="T76" fmla="*/ 768 w 226"/>
                <a:gd name="T77" fmla="*/ 241 h 224"/>
                <a:gd name="T78" fmla="*/ 741 w 226"/>
                <a:gd name="T79" fmla="*/ 221 h 224"/>
                <a:gd name="T80" fmla="*/ 710 w 226"/>
                <a:gd name="T81" fmla="*/ 208 h 224"/>
                <a:gd name="T82" fmla="*/ 666 w 226"/>
                <a:gd name="T83" fmla="*/ 205 h 224"/>
                <a:gd name="T84" fmla="*/ 627 w 226"/>
                <a:gd name="T85" fmla="*/ 208 h 224"/>
                <a:gd name="T86" fmla="*/ 567 w 226"/>
                <a:gd name="T87" fmla="*/ 205 h 224"/>
                <a:gd name="T88" fmla="*/ 527 w 226"/>
                <a:gd name="T89" fmla="*/ 197 h 224"/>
                <a:gd name="T90" fmla="*/ 481 w 226"/>
                <a:gd name="T91" fmla="*/ 183 h 224"/>
                <a:gd name="T92" fmla="*/ 424 w 226"/>
                <a:gd name="T93" fmla="*/ 189 h 224"/>
                <a:gd name="T94" fmla="*/ 367 w 226"/>
                <a:gd name="T95" fmla="*/ 208 h 224"/>
                <a:gd name="T96" fmla="*/ 325 w 226"/>
                <a:gd name="T97" fmla="*/ 197 h 224"/>
                <a:gd name="T98" fmla="*/ 317 w 226"/>
                <a:gd name="T99" fmla="*/ 241 h 224"/>
                <a:gd name="T100" fmla="*/ 347 w 226"/>
                <a:gd name="T101" fmla="*/ 261 h 224"/>
                <a:gd name="T102" fmla="*/ 382 w 226"/>
                <a:gd name="T103" fmla="*/ 316 h 224"/>
                <a:gd name="T104" fmla="*/ 400 w 226"/>
                <a:gd name="T105" fmla="*/ 342 h 224"/>
                <a:gd name="T106" fmla="*/ 451 w 226"/>
                <a:gd name="T107" fmla="*/ 382 h 224"/>
                <a:gd name="T108" fmla="*/ 512 w 226"/>
                <a:gd name="T109" fmla="*/ 431 h 224"/>
                <a:gd name="T110" fmla="*/ 547 w 226"/>
                <a:gd name="T111" fmla="*/ 466 h 224"/>
                <a:gd name="T112" fmla="*/ 567 w 226"/>
                <a:gd name="T113" fmla="*/ 510 h 224"/>
                <a:gd name="T114" fmla="*/ 610 w 226"/>
                <a:gd name="T115" fmla="*/ 513 h 224"/>
                <a:gd name="T116" fmla="*/ 649 w 226"/>
                <a:gd name="T117" fmla="*/ 537 h 224"/>
                <a:gd name="T118" fmla="*/ 696 w 226"/>
                <a:gd name="T119" fmla="*/ 555 h 224"/>
                <a:gd name="T120" fmla="*/ 710 w 226"/>
                <a:gd name="T121" fmla="*/ 571 h 224"/>
                <a:gd name="T122" fmla="*/ 583 w 226"/>
                <a:gd name="T123" fmla="*/ 517 h 2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6"/>
                <a:gd name="T187" fmla="*/ 0 h 224"/>
                <a:gd name="T188" fmla="*/ 226 w 226"/>
                <a:gd name="T189" fmla="*/ 224 h 22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6" h="224">
                  <a:moveTo>
                    <a:pt x="154" y="194"/>
                  </a:moveTo>
                  <a:lnTo>
                    <a:pt x="136" y="178"/>
                  </a:lnTo>
                  <a:lnTo>
                    <a:pt x="134" y="174"/>
                  </a:lnTo>
                  <a:lnTo>
                    <a:pt x="120" y="170"/>
                  </a:lnTo>
                  <a:lnTo>
                    <a:pt x="116" y="166"/>
                  </a:lnTo>
                  <a:lnTo>
                    <a:pt x="110" y="164"/>
                  </a:lnTo>
                  <a:lnTo>
                    <a:pt x="98" y="168"/>
                  </a:lnTo>
                  <a:lnTo>
                    <a:pt x="92" y="156"/>
                  </a:lnTo>
                  <a:lnTo>
                    <a:pt x="72" y="140"/>
                  </a:lnTo>
                  <a:lnTo>
                    <a:pt x="62" y="124"/>
                  </a:lnTo>
                  <a:lnTo>
                    <a:pt x="68" y="124"/>
                  </a:lnTo>
                  <a:lnTo>
                    <a:pt x="78" y="124"/>
                  </a:lnTo>
                  <a:lnTo>
                    <a:pt x="68" y="120"/>
                  </a:lnTo>
                  <a:lnTo>
                    <a:pt x="56" y="108"/>
                  </a:lnTo>
                  <a:lnTo>
                    <a:pt x="54" y="98"/>
                  </a:lnTo>
                  <a:lnTo>
                    <a:pt x="54" y="88"/>
                  </a:lnTo>
                  <a:lnTo>
                    <a:pt x="50" y="80"/>
                  </a:lnTo>
                  <a:lnTo>
                    <a:pt x="38" y="70"/>
                  </a:lnTo>
                  <a:lnTo>
                    <a:pt x="32" y="66"/>
                  </a:lnTo>
                  <a:lnTo>
                    <a:pt x="28" y="80"/>
                  </a:lnTo>
                  <a:lnTo>
                    <a:pt x="26" y="82"/>
                  </a:lnTo>
                  <a:lnTo>
                    <a:pt x="26" y="86"/>
                  </a:lnTo>
                  <a:lnTo>
                    <a:pt x="20" y="90"/>
                  </a:lnTo>
                  <a:lnTo>
                    <a:pt x="18" y="94"/>
                  </a:lnTo>
                  <a:lnTo>
                    <a:pt x="14" y="96"/>
                  </a:lnTo>
                  <a:lnTo>
                    <a:pt x="6" y="80"/>
                  </a:lnTo>
                  <a:lnTo>
                    <a:pt x="4" y="74"/>
                  </a:lnTo>
                  <a:lnTo>
                    <a:pt x="0" y="58"/>
                  </a:lnTo>
                  <a:lnTo>
                    <a:pt x="2" y="58"/>
                  </a:lnTo>
                  <a:lnTo>
                    <a:pt x="6" y="60"/>
                  </a:lnTo>
                  <a:lnTo>
                    <a:pt x="8" y="60"/>
                  </a:lnTo>
                  <a:lnTo>
                    <a:pt x="10" y="58"/>
                  </a:lnTo>
                  <a:lnTo>
                    <a:pt x="12" y="58"/>
                  </a:lnTo>
                  <a:lnTo>
                    <a:pt x="14" y="58"/>
                  </a:lnTo>
                  <a:lnTo>
                    <a:pt x="16" y="58"/>
                  </a:lnTo>
                  <a:lnTo>
                    <a:pt x="18" y="58"/>
                  </a:lnTo>
                  <a:lnTo>
                    <a:pt x="18" y="56"/>
                  </a:lnTo>
                  <a:lnTo>
                    <a:pt x="20" y="56"/>
                  </a:lnTo>
                  <a:lnTo>
                    <a:pt x="22" y="58"/>
                  </a:lnTo>
                  <a:lnTo>
                    <a:pt x="24" y="58"/>
                  </a:lnTo>
                  <a:lnTo>
                    <a:pt x="26" y="58"/>
                  </a:lnTo>
                  <a:lnTo>
                    <a:pt x="28" y="56"/>
                  </a:lnTo>
                  <a:lnTo>
                    <a:pt x="30" y="58"/>
                  </a:lnTo>
                  <a:lnTo>
                    <a:pt x="34" y="58"/>
                  </a:lnTo>
                  <a:lnTo>
                    <a:pt x="36" y="56"/>
                  </a:lnTo>
                  <a:lnTo>
                    <a:pt x="38" y="54"/>
                  </a:lnTo>
                  <a:lnTo>
                    <a:pt x="38" y="52"/>
                  </a:lnTo>
                  <a:lnTo>
                    <a:pt x="40" y="50"/>
                  </a:lnTo>
                  <a:lnTo>
                    <a:pt x="40" y="48"/>
                  </a:lnTo>
                  <a:lnTo>
                    <a:pt x="42" y="48"/>
                  </a:lnTo>
                  <a:lnTo>
                    <a:pt x="42" y="50"/>
                  </a:lnTo>
                  <a:lnTo>
                    <a:pt x="44" y="52"/>
                  </a:lnTo>
                  <a:lnTo>
                    <a:pt x="46" y="56"/>
                  </a:lnTo>
                  <a:lnTo>
                    <a:pt x="48" y="56"/>
                  </a:lnTo>
                  <a:lnTo>
                    <a:pt x="48" y="58"/>
                  </a:lnTo>
                  <a:lnTo>
                    <a:pt x="50" y="58"/>
                  </a:lnTo>
                  <a:lnTo>
                    <a:pt x="52" y="58"/>
                  </a:lnTo>
                  <a:lnTo>
                    <a:pt x="54" y="58"/>
                  </a:lnTo>
                  <a:lnTo>
                    <a:pt x="54" y="56"/>
                  </a:lnTo>
                  <a:lnTo>
                    <a:pt x="56" y="56"/>
                  </a:lnTo>
                  <a:lnTo>
                    <a:pt x="58" y="58"/>
                  </a:lnTo>
                  <a:lnTo>
                    <a:pt x="60" y="58"/>
                  </a:lnTo>
                  <a:lnTo>
                    <a:pt x="62" y="58"/>
                  </a:lnTo>
                  <a:lnTo>
                    <a:pt x="62" y="60"/>
                  </a:lnTo>
                  <a:lnTo>
                    <a:pt x="64" y="60"/>
                  </a:lnTo>
                  <a:lnTo>
                    <a:pt x="66" y="60"/>
                  </a:lnTo>
                  <a:lnTo>
                    <a:pt x="68" y="58"/>
                  </a:lnTo>
                  <a:lnTo>
                    <a:pt x="70" y="58"/>
                  </a:lnTo>
                  <a:lnTo>
                    <a:pt x="70" y="56"/>
                  </a:lnTo>
                  <a:lnTo>
                    <a:pt x="70" y="54"/>
                  </a:lnTo>
                  <a:lnTo>
                    <a:pt x="68" y="52"/>
                  </a:lnTo>
                  <a:lnTo>
                    <a:pt x="68" y="50"/>
                  </a:lnTo>
                  <a:lnTo>
                    <a:pt x="70" y="50"/>
                  </a:lnTo>
                  <a:lnTo>
                    <a:pt x="72" y="48"/>
                  </a:lnTo>
                  <a:lnTo>
                    <a:pt x="70" y="46"/>
                  </a:lnTo>
                  <a:lnTo>
                    <a:pt x="68" y="44"/>
                  </a:lnTo>
                  <a:lnTo>
                    <a:pt x="70" y="42"/>
                  </a:lnTo>
                  <a:lnTo>
                    <a:pt x="72" y="42"/>
                  </a:lnTo>
                  <a:lnTo>
                    <a:pt x="72" y="40"/>
                  </a:lnTo>
                  <a:lnTo>
                    <a:pt x="74" y="40"/>
                  </a:lnTo>
                  <a:lnTo>
                    <a:pt x="76" y="38"/>
                  </a:lnTo>
                  <a:lnTo>
                    <a:pt x="78" y="38"/>
                  </a:lnTo>
                  <a:lnTo>
                    <a:pt x="80" y="38"/>
                  </a:lnTo>
                  <a:lnTo>
                    <a:pt x="82" y="38"/>
                  </a:lnTo>
                  <a:lnTo>
                    <a:pt x="84" y="38"/>
                  </a:lnTo>
                  <a:lnTo>
                    <a:pt x="84" y="36"/>
                  </a:lnTo>
                  <a:lnTo>
                    <a:pt x="84" y="34"/>
                  </a:lnTo>
                  <a:lnTo>
                    <a:pt x="84" y="32"/>
                  </a:lnTo>
                  <a:lnTo>
                    <a:pt x="84" y="30"/>
                  </a:lnTo>
                  <a:lnTo>
                    <a:pt x="84" y="28"/>
                  </a:lnTo>
                  <a:lnTo>
                    <a:pt x="84" y="26"/>
                  </a:lnTo>
                  <a:lnTo>
                    <a:pt x="82" y="24"/>
                  </a:lnTo>
                  <a:lnTo>
                    <a:pt x="80" y="24"/>
                  </a:lnTo>
                  <a:lnTo>
                    <a:pt x="80" y="22"/>
                  </a:lnTo>
                  <a:lnTo>
                    <a:pt x="80" y="20"/>
                  </a:lnTo>
                  <a:lnTo>
                    <a:pt x="82" y="18"/>
                  </a:lnTo>
                  <a:lnTo>
                    <a:pt x="84" y="16"/>
                  </a:lnTo>
                  <a:lnTo>
                    <a:pt x="86" y="16"/>
                  </a:lnTo>
                  <a:lnTo>
                    <a:pt x="88" y="16"/>
                  </a:lnTo>
                  <a:lnTo>
                    <a:pt x="90" y="14"/>
                  </a:lnTo>
                  <a:lnTo>
                    <a:pt x="92" y="14"/>
                  </a:lnTo>
                  <a:lnTo>
                    <a:pt x="94" y="12"/>
                  </a:lnTo>
                  <a:lnTo>
                    <a:pt x="96" y="12"/>
                  </a:lnTo>
                  <a:lnTo>
                    <a:pt x="98" y="12"/>
                  </a:lnTo>
                  <a:lnTo>
                    <a:pt x="98" y="10"/>
                  </a:lnTo>
                  <a:lnTo>
                    <a:pt x="100" y="8"/>
                  </a:lnTo>
                  <a:lnTo>
                    <a:pt x="102" y="6"/>
                  </a:lnTo>
                  <a:lnTo>
                    <a:pt x="102" y="8"/>
                  </a:lnTo>
                  <a:lnTo>
                    <a:pt x="104" y="8"/>
                  </a:lnTo>
                  <a:lnTo>
                    <a:pt x="106" y="8"/>
                  </a:lnTo>
                  <a:lnTo>
                    <a:pt x="106" y="6"/>
                  </a:lnTo>
                  <a:lnTo>
                    <a:pt x="106" y="2"/>
                  </a:lnTo>
                  <a:lnTo>
                    <a:pt x="106" y="0"/>
                  </a:lnTo>
                  <a:lnTo>
                    <a:pt x="110" y="0"/>
                  </a:lnTo>
                  <a:lnTo>
                    <a:pt x="112" y="0"/>
                  </a:lnTo>
                  <a:lnTo>
                    <a:pt x="114" y="0"/>
                  </a:lnTo>
                  <a:lnTo>
                    <a:pt x="116" y="2"/>
                  </a:lnTo>
                  <a:lnTo>
                    <a:pt x="120" y="8"/>
                  </a:lnTo>
                  <a:lnTo>
                    <a:pt x="146" y="22"/>
                  </a:lnTo>
                  <a:lnTo>
                    <a:pt x="164" y="40"/>
                  </a:lnTo>
                  <a:lnTo>
                    <a:pt x="174" y="42"/>
                  </a:lnTo>
                  <a:lnTo>
                    <a:pt x="186" y="40"/>
                  </a:lnTo>
                  <a:lnTo>
                    <a:pt x="194" y="40"/>
                  </a:lnTo>
                  <a:lnTo>
                    <a:pt x="204" y="34"/>
                  </a:lnTo>
                  <a:lnTo>
                    <a:pt x="208" y="38"/>
                  </a:lnTo>
                  <a:lnTo>
                    <a:pt x="208" y="40"/>
                  </a:lnTo>
                  <a:lnTo>
                    <a:pt x="208" y="44"/>
                  </a:lnTo>
                  <a:lnTo>
                    <a:pt x="208" y="46"/>
                  </a:lnTo>
                  <a:lnTo>
                    <a:pt x="210" y="48"/>
                  </a:lnTo>
                  <a:lnTo>
                    <a:pt x="208" y="50"/>
                  </a:lnTo>
                  <a:lnTo>
                    <a:pt x="208" y="52"/>
                  </a:lnTo>
                  <a:lnTo>
                    <a:pt x="208" y="54"/>
                  </a:lnTo>
                  <a:lnTo>
                    <a:pt x="210" y="54"/>
                  </a:lnTo>
                  <a:lnTo>
                    <a:pt x="212" y="54"/>
                  </a:lnTo>
                  <a:lnTo>
                    <a:pt x="214" y="56"/>
                  </a:lnTo>
                  <a:lnTo>
                    <a:pt x="212" y="58"/>
                  </a:lnTo>
                  <a:lnTo>
                    <a:pt x="212" y="56"/>
                  </a:lnTo>
                  <a:lnTo>
                    <a:pt x="210" y="58"/>
                  </a:lnTo>
                  <a:lnTo>
                    <a:pt x="212" y="60"/>
                  </a:lnTo>
                  <a:lnTo>
                    <a:pt x="210" y="62"/>
                  </a:lnTo>
                  <a:lnTo>
                    <a:pt x="210" y="64"/>
                  </a:lnTo>
                  <a:lnTo>
                    <a:pt x="214" y="64"/>
                  </a:lnTo>
                  <a:lnTo>
                    <a:pt x="214" y="66"/>
                  </a:lnTo>
                  <a:lnTo>
                    <a:pt x="216" y="68"/>
                  </a:lnTo>
                  <a:lnTo>
                    <a:pt x="218" y="68"/>
                  </a:lnTo>
                  <a:lnTo>
                    <a:pt x="220" y="68"/>
                  </a:lnTo>
                  <a:lnTo>
                    <a:pt x="222" y="70"/>
                  </a:lnTo>
                  <a:lnTo>
                    <a:pt x="224" y="70"/>
                  </a:lnTo>
                  <a:lnTo>
                    <a:pt x="226" y="70"/>
                  </a:lnTo>
                  <a:lnTo>
                    <a:pt x="226" y="72"/>
                  </a:lnTo>
                  <a:lnTo>
                    <a:pt x="226" y="74"/>
                  </a:lnTo>
                  <a:lnTo>
                    <a:pt x="224" y="74"/>
                  </a:lnTo>
                  <a:lnTo>
                    <a:pt x="222" y="74"/>
                  </a:lnTo>
                  <a:lnTo>
                    <a:pt x="220" y="74"/>
                  </a:lnTo>
                  <a:lnTo>
                    <a:pt x="218" y="72"/>
                  </a:lnTo>
                  <a:lnTo>
                    <a:pt x="216" y="72"/>
                  </a:lnTo>
                  <a:lnTo>
                    <a:pt x="218" y="74"/>
                  </a:lnTo>
                  <a:lnTo>
                    <a:pt x="216" y="76"/>
                  </a:lnTo>
                  <a:lnTo>
                    <a:pt x="214" y="76"/>
                  </a:lnTo>
                  <a:lnTo>
                    <a:pt x="214" y="80"/>
                  </a:lnTo>
                  <a:lnTo>
                    <a:pt x="216" y="82"/>
                  </a:lnTo>
                  <a:lnTo>
                    <a:pt x="214" y="84"/>
                  </a:lnTo>
                  <a:lnTo>
                    <a:pt x="214" y="86"/>
                  </a:lnTo>
                  <a:lnTo>
                    <a:pt x="216" y="88"/>
                  </a:lnTo>
                  <a:lnTo>
                    <a:pt x="214" y="88"/>
                  </a:lnTo>
                  <a:lnTo>
                    <a:pt x="212" y="88"/>
                  </a:lnTo>
                  <a:lnTo>
                    <a:pt x="210" y="90"/>
                  </a:lnTo>
                  <a:lnTo>
                    <a:pt x="212" y="92"/>
                  </a:lnTo>
                  <a:lnTo>
                    <a:pt x="210" y="92"/>
                  </a:lnTo>
                  <a:lnTo>
                    <a:pt x="208" y="92"/>
                  </a:lnTo>
                  <a:lnTo>
                    <a:pt x="204" y="92"/>
                  </a:lnTo>
                  <a:lnTo>
                    <a:pt x="202" y="88"/>
                  </a:lnTo>
                  <a:lnTo>
                    <a:pt x="202" y="86"/>
                  </a:lnTo>
                  <a:lnTo>
                    <a:pt x="202" y="84"/>
                  </a:lnTo>
                  <a:lnTo>
                    <a:pt x="200" y="84"/>
                  </a:lnTo>
                  <a:lnTo>
                    <a:pt x="200" y="80"/>
                  </a:lnTo>
                  <a:lnTo>
                    <a:pt x="198" y="80"/>
                  </a:lnTo>
                  <a:lnTo>
                    <a:pt x="194" y="78"/>
                  </a:lnTo>
                  <a:lnTo>
                    <a:pt x="192" y="80"/>
                  </a:lnTo>
                  <a:lnTo>
                    <a:pt x="188" y="78"/>
                  </a:lnTo>
                  <a:lnTo>
                    <a:pt x="184" y="78"/>
                  </a:lnTo>
                  <a:lnTo>
                    <a:pt x="182" y="76"/>
                  </a:lnTo>
                  <a:lnTo>
                    <a:pt x="180" y="78"/>
                  </a:lnTo>
                  <a:lnTo>
                    <a:pt x="178" y="80"/>
                  </a:lnTo>
                  <a:lnTo>
                    <a:pt x="176" y="78"/>
                  </a:lnTo>
                  <a:lnTo>
                    <a:pt x="174" y="76"/>
                  </a:lnTo>
                  <a:lnTo>
                    <a:pt x="172" y="76"/>
                  </a:lnTo>
                  <a:lnTo>
                    <a:pt x="170" y="80"/>
                  </a:lnTo>
                  <a:lnTo>
                    <a:pt x="166" y="80"/>
                  </a:lnTo>
                  <a:lnTo>
                    <a:pt x="164" y="80"/>
                  </a:lnTo>
                  <a:lnTo>
                    <a:pt x="160" y="78"/>
                  </a:lnTo>
                  <a:lnTo>
                    <a:pt x="156" y="78"/>
                  </a:lnTo>
                  <a:lnTo>
                    <a:pt x="154" y="78"/>
                  </a:lnTo>
                  <a:lnTo>
                    <a:pt x="150" y="76"/>
                  </a:lnTo>
                  <a:lnTo>
                    <a:pt x="148" y="76"/>
                  </a:lnTo>
                  <a:lnTo>
                    <a:pt x="144" y="74"/>
                  </a:lnTo>
                  <a:lnTo>
                    <a:pt x="144" y="76"/>
                  </a:lnTo>
                  <a:lnTo>
                    <a:pt x="142" y="76"/>
                  </a:lnTo>
                  <a:lnTo>
                    <a:pt x="140" y="74"/>
                  </a:lnTo>
                  <a:lnTo>
                    <a:pt x="136" y="72"/>
                  </a:lnTo>
                  <a:lnTo>
                    <a:pt x="134" y="72"/>
                  </a:lnTo>
                  <a:lnTo>
                    <a:pt x="132" y="70"/>
                  </a:lnTo>
                  <a:lnTo>
                    <a:pt x="130" y="70"/>
                  </a:lnTo>
                  <a:lnTo>
                    <a:pt x="128" y="74"/>
                  </a:lnTo>
                  <a:lnTo>
                    <a:pt x="126" y="72"/>
                  </a:lnTo>
                  <a:lnTo>
                    <a:pt x="122" y="72"/>
                  </a:lnTo>
                  <a:lnTo>
                    <a:pt x="118" y="72"/>
                  </a:lnTo>
                  <a:lnTo>
                    <a:pt x="114" y="72"/>
                  </a:lnTo>
                  <a:lnTo>
                    <a:pt x="114" y="74"/>
                  </a:lnTo>
                  <a:lnTo>
                    <a:pt x="110" y="78"/>
                  </a:lnTo>
                  <a:lnTo>
                    <a:pt x="108" y="84"/>
                  </a:lnTo>
                  <a:lnTo>
                    <a:pt x="106" y="82"/>
                  </a:lnTo>
                  <a:lnTo>
                    <a:pt x="100" y="80"/>
                  </a:lnTo>
                  <a:lnTo>
                    <a:pt x="98" y="74"/>
                  </a:lnTo>
                  <a:lnTo>
                    <a:pt x="96" y="72"/>
                  </a:lnTo>
                  <a:lnTo>
                    <a:pt x="90" y="72"/>
                  </a:lnTo>
                  <a:lnTo>
                    <a:pt x="88" y="72"/>
                  </a:lnTo>
                  <a:lnTo>
                    <a:pt x="88" y="76"/>
                  </a:lnTo>
                  <a:lnTo>
                    <a:pt x="86" y="80"/>
                  </a:lnTo>
                  <a:lnTo>
                    <a:pt x="88" y="84"/>
                  </a:lnTo>
                  <a:lnTo>
                    <a:pt x="88" y="86"/>
                  </a:lnTo>
                  <a:lnTo>
                    <a:pt x="88" y="92"/>
                  </a:lnTo>
                  <a:lnTo>
                    <a:pt x="86" y="92"/>
                  </a:lnTo>
                  <a:lnTo>
                    <a:pt x="86" y="94"/>
                  </a:lnTo>
                  <a:lnTo>
                    <a:pt x="88" y="96"/>
                  </a:lnTo>
                  <a:lnTo>
                    <a:pt x="90" y="98"/>
                  </a:lnTo>
                  <a:lnTo>
                    <a:pt x="92" y="100"/>
                  </a:lnTo>
                  <a:lnTo>
                    <a:pt x="94" y="100"/>
                  </a:lnTo>
                  <a:lnTo>
                    <a:pt x="96" y="106"/>
                  </a:lnTo>
                  <a:lnTo>
                    <a:pt x="100" y="110"/>
                  </a:lnTo>
                  <a:lnTo>
                    <a:pt x="102" y="114"/>
                  </a:lnTo>
                  <a:lnTo>
                    <a:pt x="102" y="118"/>
                  </a:lnTo>
                  <a:lnTo>
                    <a:pt x="104" y="120"/>
                  </a:lnTo>
                  <a:lnTo>
                    <a:pt x="102" y="120"/>
                  </a:lnTo>
                  <a:lnTo>
                    <a:pt x="102" y="124"/>
                  </a:lnTo>
                  <a:lnTo>
                    <a:pt x="102" y="126"/>
                  </a:lnTo>
                  <a:lnTo>
                    <a:pt x="106" y="126"/>
                  </a:lnTo>
                  <a:lnTo>
                    <a:pt x="108" y="130"/>
                  </a:lnTo>
                  <a:lnTo>
                    <a:pt x="108" y="132"/>
                  </a:lnTo>
                  <a:lnTo>
                    <a:pt x="110" y="134"/>
                  </a:lnTo>
                  <a:lnTo>
                    <a:pt x="114" y="136"/>
                  </a:lnTo>
                  <a:lnTo>
                    <a:pt x="116" y="136"/>
                  </a:lnTo>
                  <a:lnTo>
                    <a:pt x="122" y="146"/>
                  </a:lnTo>
                  <a:lnTo>
                    <a:pt x="122" y="150"/>
                  </a:lnTo>
                  <a:lnTo>
                    <a:pt x="124" y="150"/>
                  </a:lnTo>
                  <a:lnTo>
                    <a:pt x="128" y="152"/>
                  </a:lnTo>
                  <a:lnTo>
                    <a:pt x="134" y="160"/>
                  </a:lnTo>
                  <a:lnTo>
                    <a:pt x="138" y="164"/>
                  </a:lnTo>
                  <a:lnTo>
                    <a:pt x="142" y="166"/>
                  </a:lnTo>
                  <a:lnTo>
                    <a:pt x="144" y="166"/>
                  </a:lnTo>
                  <a:lnTo>
                    <a:pt x="144" y="170"/>
                  </a:lnTo>
                  <a:lnTo>
                    <a:pt x="146" y="176"/>
                  </a:lnTo>
                  <a:lnTo>
                    <a:pt x="148" y="178"/>
                  </a:lnTo>
                  <a:lnTo>
                    <a:pt x="152" y="182"/>
                  </a:lnTo>
                  <a:lnTo>
                    <a:pt x="154" y="184"/>
                  </a:lnTo>
                  <a:lnTo>
                    <a:pt x="158" y="188"/>
                  </a:lnTo>
                  <a:lnTo>
                    <a:pt x="160" y="192"/>
                  </a:lnTo>
                  <a:lnTo>
                    <a:pt x="154" y="194"/>
                  </a:lnTo>
                  <a:close/>
                  <a:moveTo>
                    <a:pt x="158" y="198"/>
                  </a:moveTo>
                  <a:lnTo>
                    <a:pt x="162" y="194"/>
                  </a:lnTo>
                  <a:lnTo>
                    <a:pt x="166" y="196"/>
                  </a:lnTo>
                  <a:lnTo>
                    <a:pt x="166" y="198"/>
                  </a:lnTo>
                  <a:lnTo>
                    <a:pt x="168" y="200"/>
                  </a:lnTo>
                  <a:lnTo>
                    <a:pt x="170" y="202"/>
                  </a:lnTo>
                  <a:lnTo>
                    <a:pt x="174" y="204"/>
                  </a:lnTo>
                  <a:lnTo>
                    <a:pt x="176" y="204"/>
                  </a:lnTo>
                  <a:lnTo>
                    <a:pt x="182" y="210"/>
                  </a:lnTo>
                  <a:lnTo>
                    <a:pt x="182" y="212"/>
                  </a:lnTo>
                  <a:lnTo>
                    <a:pt x="186" y="210"/>
                  </a:lnTo>
                  <a:lnTo>
                    <a:pt x="186" y="212"/>
                  </a:lnTo>
                  <a:lnTo>
                    <a:pt x="188" y="212"/>
                  </a:lnTo>
                  <a:lnTo>
                    <a:pt x="190" y="214"/>
                  </a:lnTo>
                  <a:lnTo>
                    <a:pt x="190" y="216"/>
                  </a:lnTo>
                  <a:lnTo>
                    <a:pt x="190" y="218"/>
                  </a:lnTo>
                  <a:lnTo>
                    <a:pt x="192" y="218"/>
                  </a:lnTo>
                  <a:lnTo>
                    <a:pt x="192" y="222"/>
                  </a:lnTo>
                  <a:lnTo>
                    <a:pt x="192" y="224"/>
                  </a:lnTo>
                  <a:lnTo>
                    <a:pt x="182" y="214"/>
                  </a:lnTo>
                  <a:lnTo>
                    <a:pt x="172" y="206"/>
                  </a:lnTo>
                  <a:lnTo>
                    <a:pt x="158" y="198"/>
                  </a:lnTo>
                  <a:close/>
                </a:path>
              </a:pathLst>
            </a:custGeom>
            <a:solidFill>
              <a:srgbClr val="B2B2B2"/>
            </a:solidFill>
            <a:ln w="9525">
              <a:solidFill>
                <a:schemeClr val="bg1"/>
              </a:solidFill>
              <a:round/>
              <a:headEnd/>
              <a:tailEnd/>
            </a:ln>
          </p:spPr>
          <p:txBody>
            <a:bodyPr/>
            <a:lstStyle/>
            <a:p>
              <a:endParaRPr lang="de-DE"/>
            </a:p>
          </p:txBody>
        </p:sp>
        <p:sp>
          <p:nvSpPr>
            <p:cNvPr id="65" name="Freeform 31"/>
            <p:cNvSpPr>
              <a:spLocks/>
            </p:cNvSpPr>
            <p:nvPr/>
          </p:nvSpPr>
          <p:spPr bwMode="gray">
            <a:xfrm>
              <a:off x="5392738" y="4976813"/>
              <a:ext cx="246062" cy="223837"/>
            </a:xfrm>
            <a:custGeom>
              <a:avLst/>
              <a:gdLst>
                <a:gd name="T0" fmla="*/ 257 w 148"/>
                <a:gd name="T1" fmla="*/ 325 h 144"/>
                <a:gd name="T2" fmla="*/ 257 w 148"/>
                <a:gd name="T3" fmla="*/ 297 h 144"/>
                <a:gd name="T4" fmla="*/ 229 w 148"/>
                <a:gd name="T5" fmla="*/ 277 h 144"/>
                <a:gd name="T6" fmla="*/ 214 w 148"/>
                <a:gd name="T7" fmla="*/ 252 h 144"/>
                <a:gd name="T8" fmla="*/ 157 w 148"/>
                <a:gd name="T9" fmla="*/ 215 h 144"/>
                <a:gd name="T10" fmla="*/ 137 w 148"/>
                <a:gd name="T11" fmla="*/ 197 h 144"/>
                <a:gd name="T12" fmla="*/ 89 w 148"/>
                <a:gd name="T13" fmla="*/ 167 h 144"/>
                <a:gd name="T14" fmla="*/ 76 w 148"/>
                <a:gd name="T15" fmla="*/ 146 h 144"/>
                <a:gd name="T16" fmla="*/ 61 w 148"/>
                <a:gd name="T17" fmla="*/ 130 h 144"/>
                <a:gd name="T18" fmla="*/ 61 w 148"/>
                <a:gd name="T19" fmla="*/ 117 h 144"/>
                <a:gd name="T20" fmla="*/ 30 w 148"/>
                <a:gd name="T21" fmla="*/ 77 h 144"/>
                <a:gd name="T22" fmla="*/ 9 w 148"/>
                <a:gd name="T23" fmla="*/ 68 h 144"/>
                <a:gd name="T24" fmla="*/ 9 w 148"/>
                <a:gd name="T25" fmla="*/ 58 h 144"/>
                <a:gd name="T26" fmla="*/ 0 w 148"/>
                <a:gd name="T27" fmla="*/ 26 h 144"/>
                <a:gd name="T28" fmla="*/ 14 w 148"/>
                <a:gd name="T29" fmla="*/ 2 h 144"/>
                <a:gd name="T30" fmla="*/ 50 w 148"/>
                <a:gd name="T31" fmla="*/ 26 h 144"/>
                <a:gd name="T32" fmla="*/ 89 w 148"/>
                <a:gd name="T33" fmla="*/ 21 h 144"/>
                <a:gd name="T34" fmla="*/ 120 w 148"/>
                <a:gd name="T35" fmla="*/ 2 h 144"/>
                <a:gd name="T36" fmla="*/ 157 w 148"/>
                <a:gd name="T37" fmla="*/ 11 h 144"/>
                <a:gd name="T38" fmla="*/ 183 w 148"/>
                <a:gd name="T39" fmla="*/ 2 h 144"/>
                <a:gd name="T40" fmla="*/ 214 w 148"/>
                <a:gd name="T41" fmla="*/ 15 h 144"/>
                <a:gd name="T42" fmla="*/ 234 w 148"/>
                <a:gd name="T43" fmla="*/ 15 h 144"/>
                <a:gd name="T44" fmla="*/ 267 w 148"/>
                <a:gd name="T45" fmla="*/ 21 h 144"/>
                <a:gd name="T46" fmla="*/ 305 w 148"/>
                <a:gd name="T47" fmla="*/ 26 h 144"/>
                <a:gd name="T48" fmla="*/ 334 w 148"/>
                <a:gd name="T49" fmla="*/ 15 h 144"/>
                <a:gd name="T50" fmla="*/ 358 w 148"/>
                <a:gd name="T51" fmla="*/ 21 h 144"/>
                <a:gd name="T52" fmla="*/ 389 w 148"/>
                <a:gd name="T53" fmla="*/ 21 h 144"/>
                <a:gd name="T54" fmla="*/ 401 w 148"/>
                <a:gd name="T55" fmla="*/ 26 h 144"/>
                <a:gd name="T56" fmla="*/ 432 w 148"/>
                <a:gd name="T57" fmla="*/ 26 h 144"/>
                <a:gd name="T58" fmla="*/ 441 w 148"/>
                <a:gd name="T59" fmla="*/ 42 h 144"/>
                <a:gd name="T60" fmla="*/ 462 w 148"/>
                <a:gd name="T61" fmla="*/ 58 h 144"/>
                <a:gd name="T62" fmla="*/ 499 w 148"/>
                <a:gd name="T63" fmla="*/ 47 h 144"/>
                <a:gd name="T64" fmla="*/ 527 w 148"/>
                <a:gd name="T65" fmla="*/ 53 h 144"/>
                <a:gd name="T66" fmla="*/ 517 w 148"/>
                <a:gd name="T67" fmla="*/ 74 h 144"/>
                <a:gd name="T68" fmla="*/ 499 w 148"/>
                <a:gd name="T69" fmla="*/ 101 h 144"/>
                <a:gd name="T70" fmla="*/ 499 w 148"/>
                <a:gd name="T71" fmla="*/ 117 h 144"/>
                <a:gd name="T72" fmla="*/ 499 w 148"/>
                <a:gd name="T73" fmla="*/ 137 h 144"/>
                <a:gd name="T74" fmla="*/ 527 w 148"/>
                <a:gd name="T75" fmla="*/ 146 h 144"/>
                <a:gd name="T76" fmla="*/ 549 w 148"/>
                <a:gd name="T77" fmla="*/ 164 h 144"/>
                <a:gd name="T78" fmla="*/ 564 w 148"/>
                <a:gd name="T79" fmla="*/ 171 h 144"/>
                <a:gd name="T80" fmla="*/ 549 w 148"/>
                <a:gd name="T81" fmla="*/ 183 h 144"/>
                <a:gd name="T82" fmla="*/ 517 w 148"/>
                <a:gd name="T83" fmla="*/ 177 h 144"/>
                <a:gd name="T84" fmla="*/ 527 w 148"/>
                <a:gd name="T85" fmla="*/ 194 h 144"/>
                <a:gd name="T86" fmla="*/ 549 w 148"/>
                <a:gd name="T87" fmla="*/ 225 h 144"/>
                <a:gd name="T88" fmla="*/ 540 w 148"/>
                <a:gd name="T89" fmla="*/ 236 h 144"/>
                <a:gd name="T90" fmla="*/ 527 w 148"/>
                <a:gd name="T91" fmla="*/ 230 h 144"/>
                <a:gd name="T92" fmla="*/ 501 w 148"/>
                <a:gd name="T93" fmla="*/ 241 h 144"/>
                <a:gd name="T94" fmla="*/ 477 w 148"/>
                <a:gd name="T95" fmla="*/ 241 h 144"/>
                <a:gd name="T96" fmla="*/ 471 w 148"/>
                <a:gd name="T97" fmla="*/ 252 h 144"/>
                <a:gd name="T98" fmla="*/ 487 w 148"/>
                <a:gd name="T99" fmla="*/ 271 h 144"/>
                <a:gd name="T100" fmla="*/ 471 w 148"/>
                <a:gd name="T101" fmla="*/ 277 h 144"/>
                <a:gd name="T102" fmla="*/ 456 w 148"/>
                <a:gd name="T103" fmla="*/ 268 h 144"/>
                <a:gd name="T104" fmla="*/ 432 w 148"/>
                <a:gd name="T105" fmla="*/ 283 h 144"/>
                <a:gd name="T106" fmla="*/ 429 w 148"/>
                <a:gd name="T107" fmla="*/ 297 h 144"/>
                <a:gd name="T108" fmla="*/ 412 w 148"/>
                <a:gd name="T109" fmla="*/ 307 h 144"/>
                <a:gd name="T110" fmla="*/ 399 w 148"/>
                <a:gd name="T111" fmla="*/ 325 h 144"/>
                <a:gd name="T112" fmla="*/ 401 w 148"/>
                <a:gd name="T113" fmla="*/ 346 h 144"/>
                <a:gd name="T114" fmla="*/ 412 w 148"/>
                <a:gd name="T115" fmla="*/ 360 h 144"/>
                <a:gd name="T116" fmla="*/ 389 w 148"/>
                <a:gd name="T117" fmla="*/ 372 h 144"/>
                <a:gd name="T118" fmla="*/ 365 w 148"/>
                <a:gd name="T119" fmla="*/ 372 h 144"/>
                <a:gd name="T120" fmla="*/ 334 w 148"/>
                <a:gd name="T121" fmla="*/ 349 h 144"/>
                <a:gd name="T122" fmla="*/ 305 w 148"/>
                <a:gd name="T123" fmla="*/ 334 h 144"/>
                <a:gd name="T124" fmla="*/ 290 w 148"/>
                <a:gd name="T125" fmla="*/ 325 h 1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8"/>
                <a:gd name="T190" fmla="*/ 0 h 144"/>
                <a:gd name="T191" fmla="*/ 148 w 148"/>
                <a:gd name="T192" fmla="*/ 144 h 14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8" h="144">
                  <a:moveTo>
                    <a:pt x="72" y="128"/>
                  </a:moveTo>
                  <a:lnTo>
                    <a:pt x="70" y="126"/>
                  </a:lnTo>
                  <a:lnTo>
                    <a:pt x="68" y="124"/>
                  </a:lnTo>
                  <a:lnTo>
                    <a:pt x="74" y="122"/>
                  </a:lnTo>
                  <a:lnTo>
                    <a:pt x="72" y="118"/>
                  </a:lnTo>
                  <a:lnTo>
                    <a:pt x="68" y="114"/>
                  </a:lnTo>
                  <a:lnTo>
                    <a:pt x="66" y="112"/>
                  </a:lnTo>
                  <a:lnTo>
                    <a:pt x="62" y="108"/>
                  </a:lnTo>
                  <a:lnTo>
                    <a:pt x="60" y="106"/>
                  </a:lnTo>
                  <a:lnTo>
                    <a:pt x="58" y="100"/>
                  </a:lnTo>
                  <a:lnTo>
                    <a:pt x="58" y="96"/>
                  </a:lnTo>
                  <a:lnTo>
                    <a:pt x="56" y="96"/>
                  </a:lnTo>
                  <a:lnTo>
                    <a:pt x="52" y="94"/>
                  </a:lnTo>
                  <a:lnTo>
                    <a:pt x="48" y="90"/>
                  </a:lnTo>
                  <a:lnTo>
                    <a:pt x="42" y="82"/>
                  </a:lnTo>
                  <a:lnTo>
                    <a:pt x="38" y="80"/>
                  </a:lnTo>
                  <a:lnTo>
                    <a:pt x="36" y="80"/>
                  </a:lnTo>
                  <a:lnTo>
                    <a:pt x="36" y="76"/>
                  </a:lnTo>
                  <a:lnTo>
                    <a:pt x="30" y="66"/>
                  </a:lnTo>
                  <a:lnTo>
                    <a:pt x="28" y="66"/>
                  </a:lnTo>
                  <a:lnTo>
                    <a:pt x="24" y="64"/>
                  </a:lnTo>
                  <a:lnTo>
                    <a:pt x="22" y="62"/>
                  </a:lnTo>
                  <a:lnTo>
                    <a:pt x="22" y="60"/>
                  </a:lnTo>
                  <a:lnTo>
                    <a:pt x="20" y="56"/>
                  </a:lnTo>
                  <a:lnTo>
                    <a:pt x="16" y="56"/>
                  </a:lnTo>
                  <a:lnTo>
                    <a:pt x="16" y="54"/>
                  </a:lnTo>
                  <a:lnTo>
                    <a:pt x="16" y="50"/>
                  </a:lnTo>
                  <a:lnTo>
                    <a:pt x="18" y="50"/>
                  </a:lnTo>
                  <a:lnTo>
                    <a:pt x="16" y="48"/>
                  </a:lnTo>
                  <a:lnTo>
                    <a:pt x="16" y="44"/>
                  </a:lnTo>
                  <a:lnTo>
                    <a:pt x="14" y="40"/>
                  </a:lnTo>
                  <a:lnTo>
                    <a:pt x="10" y="36"/>
                  </a:lnTo>
                  <a:lnTo>
                    <a:pt x="8" y="30"/>
                  </a:lnTo>
                  <a:lnTo>
                    <a:pt x="6" y="30"/>
                  </a:lnTo>
                  <a:lnTo>
                    <a:pt x="4" y="28"/>
                  </a:lnTo>
                  <a:lnTo>
                    <a:pt x="2" y="26"/>
                  </a:lnTo>
                  <a:lnTo>
                    <a:pt x="0" y="24"/>
                  </a:lnTo>
                  <a:lnTo>
                    <a:pt x="0" y="22"/>
                  </a:lnTo>
                  <a:lnTo>
                    <a:pt x="2" y="22"/>
                  </a:lnTo>
                  <a:lnTo>
                    <a:pt x="2" y="16"/>
                  </a:lnTo>
                  <a:lnTo>
                    <a:pt x="2" y="14"/>
                  </a:lnTo>
                  <a:lnTo>
                    <a:pt x="0" y="10"/>
                  </a:lnTo>
                  <a:lnTo>
                    <a:pt x="2" y="6"/>
                  </a:lnTo>
                  <a:lnTo>
                    <a:pt x="2" y="2"/>
                  </a:lnTo>
                  <a:lnTo>
                    <a:pt x="4" y="2"/>
                  </a:lnTo>
                  <a:lnTo>
                    <a:pt x="10" y="2"/>
                  </a:lnTo>
                  <a:lnTo>
                    <a:pt x="12" y="4"/>
                  </a:lnTo>
                  <a:lnTo>
                    <a:pt x="14" y="10"/>
                  </a:lnTo>
                  <a:lnTo>
                    <a:pt x="20" y="12"/>
                  </a:lnTo>
                  <a:lnTo>
                    <a:pt x="22" y="14"/>
                  </a:lnTo>
                  <a:lnTo>
                    <a:pt x="24" y="8"/>
                  </a:lnTo>
                  <a:lnTo>
                    <a:pt x="28" y="4"/>
                  </a:lnTo>
                  <a:lnTo>
                    <a:pt x="28" y="2"/>
                  </a:lnTo>
                  <a:lnTo>
                    <a:pt x="32" y="2"/>
                  </a:lnTo>
                  <a:lnTo>
                    <a:pt x="36" y="2"/>
                  </a:lnTo>
                  <a:lnTo>
                    <a:pt x="40" y="2"/>
                  </a:lnTo>
                  <a:lnTo>
                    <a:pt x="42" y="4"/>
                  </a:lnTo>
                  <a:lnTo>
                    <a:pt x="44" y="0"/>
                  </a:lnTo>
                  <a:lnTo>
                    <a:pt x="46" y="0"/>
                  </a:lnTo>
                  <a:lnTo>
                    <a:pt x="48" y="2"/>
                  </a:lnTo>
                  <a:lnTo>
                    <a:pt x="50" y="2"/>
                  </a:lnTo>
                  <a:lnTo>
                    <a:pt x="54" y="4"/>
                  </a:lnTo>
                  <a:lnTo>
                    <a:pt x="56" y="6"/>
                  </a:lnTo>
                  <a:lnTo>
                    <a:pt x="58" y="6"/>
                  </a:lnTo>
                  <a:lnTo>
                    <a:pt x="58" y="4"/>
                  </a:lnTo>
                  <a:lnTo>
                    <a:pt x="62" y="6"/>
                  </a:lnTo>
                  <a:lnTo>
                    <a:pt x="64" y="6"/>
                  </a:lnTo>
                  <a:lnTo>
                    <a:pt x="68" y="8"/>
                  </a:lnTo>
                  <a:lnTo>
                    <a:pt x="70" y="8"/>
                  </a:lnTo>
                  <a:lnTo>
                    <a:pt x="74" y="8"/>
                  </a:lnTo>
                  <a:lnTo>
                    <a:pt x="78" y="10"/>
                  </a:lnTo>
                  <a:lnTo>
                    <a:pt x="80" y="10"/>
                  </a:lnTo>
                  <a:lnTo>
                    <a:pt x="84" y="10"/>
                  </a:lnTo>
                  <a:lnTo>
                    <a:pt x="86" y="6"/>
                  </a:lnTo>
                  <a:lnTo>
                    <a:pt x="88" y="6"/>
                  </a:lnTo>
                  <a:lnTo>
                    <a:pt x="90" y="8"/>
                  </a:lnTo>
                  <a:lnTo>
                    <a:pt x="92" y="10"/>
                  </a:lnTo>
                  <a:lnTo>
                    <a:pt x="94" y="8"/>
                  </a:lnTo>
                  <a:lnTo>
                    <a:pt x="96" y="6"/>
                  </a:lnTo>
                  <a:lnTo>
                    <a:pt x="98" y="8"/>
                  </a:lnTo>
                  <a:lnTo>
                    <a:pt x="102" y="8"/>
                  </a:lnTo>
                  <a:lnTo>
                    <a:pt x="106" y="10"/>
                  </a:lnTo>
                  <a:lnTo>
                    <a:pt x="108" y="8"/>
                  </a:lnTo>
                  <a:lnTo>
                    <a:pt x="112" y="10"/>
                  </a:lnTo>
                  <a:lnTo>
                    <a:pt x="114" y="10"/>
                  </a:lnTo>
                  <a:lnTo>
                    <a:pt x="114" y="14"/>
                  </a:lnTo>
                  <a:lnTo>
                    <a:pt x="116" y="14"/>
                  </a:lnTo>
                  <a:lnTo>
                    <a:pt x="116" y="16"/>
                  </a:lnTo>
                  <a:lnTo>
                    <a:pt x="116" y="18"/>
                  </a:lnTo>
                  <a:lnTo>
                    <a:pt x="118" y="22"/>
                  </a:lnTo>
                  <a:lnTo>
                    <a:pt x="122" y="22"/>
                  </a:lnTo>
                  <a:lnTo>
                    <a:pt x="124" y="22"/>
                  </a:lnTo>
                  <a:lnTo>
                    <a:pt x="126" y="22"/>
                  </a:lnTo>
                  <a:lnTo>
                    <a:pt x="130" y="18"/>
                  </a:lnTo>
                  <a:lnTo>
                    <a:pt x="132" y="18"/>
                  </a:lnTo>
                  <a:lnTo>
                    <a:pt x="136" y="18"/>
                  </a:lnTo>
                  <a:lnTo>
                    <a:pt x="138" y="20"/>
                  </a:lnTo>
                  <a:lnTo>
                    <a:pt x="138" y="24"/>
                  </a:lnTo>
                  <a:lnTo>
                    <a:pt x="136" y="28"/>
                  </a:lnTo>
                  <a:lnTo>
                    <a:pt x="134" y="32"/>
                  </a:lnTo>
                  <a:lnTo>
                    <a:pt x="132" y="36"/>
                  </a:lnTo>
                  <a:lnTo>
                    <a:pt x="130" y="38"/>
                  </a:lnTo>
                  <a:lnTo>
                    <a:pt x="130" y="40"/>
                  </a:lnTo>
                  <a:lnTo>
                    <a:pt x="130" y="42"/>
                  </a:lnTo>
                  <a:lnTo>
                    <a:pt x="130" y="44"/>
                  </a:lnTo>
                  <a:lnTo>
                    <a:pt x="128" y="46"/>
                  </a:lnTo>
                  <a:lnTo>
                    <a:pt x="128" y="50"/>
                  </a:lnTo>
                  <a:lnTo>
                    <a:pt x="130" y="52"/>
                  </a:lnTo>
                  <a:lnTo>
                    <a:pt x="134" y="54"/>
                  </a:lnTo>
                  <a:lnTo>
                    <a:pt x="136" y="52"/>
                  </a:lnTo>
                  <a:lnTo>
                    <a:pt x="138" y="56"/>
                  </a:lnTo>
                  <a:lnTo>
                    <a:pt x="138" y="58"/>
                  </a:lnTo>
                  <a:lnTo>
                    <a:pt x="140" y="60"/>
                  </a:lnTo>
                  <a:lnTo>
                    <a:pt x="144" y="62"/>
                  </a:lnTo>
                  <a:lnTo>
                    <a:pt x="144" y="64"/>
                  </a:lnTo>
                  <a:lnTo>
                    <a:pt x="148" y="64"/>
                  </a:lnTo>
                  <a:lnTo>
                    <a:pt x="148" y="66"/>
                  </a:lnTo>
                  <a:lnTo>
                    <a:pt x="148" y="68"/>
                  </a:lnTo>
                  <a:lnTo>
                    <a:pt x="146" y="68"/>
                  </a:lnTo>
                  <a:lnTo>
                    <a:pt x="144" y="70"/>
                  </a:lnTo>
                  <a:lnTo>
                    <a:pt x="140" y="70"/>
                  </a:lnTo>
                  <a:lnTo>
                    <a:pt x="136" y="68"/>
                  </a:lnTo>
                  <a:lnTo>
                    <a:pt x="134" y="68"/>
                  </a:lnTo>
                  <a:lnTo>
                    <a:pt x="136" y="70"/>
                  </a:lnTo>
                  <a:lnTo>
                    <a:pt x="138" y="74"/>
                  </a:lnTo>
                  <a:lnTo>
                    <a:pt x="142" y="78"/>
                  </a:lnTo>
                  <a:lnTo>
                    <a:pt x="144" y="82"/>
                  </a:lnTo>
                  <a:lnTo>
                    <a:pt x="144" y="86"/>
                  </a:lnTo>
                  <a:lnTo>
                    <a:pt x="144" y="90"/>
                  </a:lnTo>
                  <a:lnTo>
                    <a:pt x="142" y="90"/>
                  </a:lnTo>
                  <a:lnTo>
                    <a:pt x="140" y="88"/>
                  </a:lnTo>
                  <a:lnTo>
                    <a:pt x="138" y="88"/>
                  </a:lnTo>
                  <a:lnTo>
                    <a:pt x="136" y="90"/>
                  </a:lnTo>
                  <a:lnTo>
                    <a:pt x="134" y="94"/>
                  </a:lnTo>
                  <a:lnTo>
                    <a:pt x="132" y="92"/>
                  </a:lnTo>
                  <a:lnTo>
                    <a:pt x="130" y="94"/>
                  </a:lnTo>
                  <a:lnTo>
                    <a:pt x="128" y="94"/>
                  </a:lnTo>
                  <a:lnTo>
                    <a:pt x="126" y="92"/>
                  </a:lnTo>
                  <a:lnTo>
                    <a:pt x="124" y="94"/>
                  </a:lnTo>
                  <a:lnTo>
                    <a:pt x="124" y="96"/>
                  </a:lnTo>
                  <a:lnTo>
                    <a:pt x="124" y="98"/>
                  </a:lnTo>
                  <a:lnTo>
                    <a:pt x="126" y="102"/>
                  </a:lnTo>
                  <a:lnTo>
                    <a:pt x="128" y="104"/>
                  </a:lnTo>
                  <a:lnTo>
                    <a:pt x="126" y="108"/>
                  </a:lnTo>
                  <a:lnTo>
                    <a:pt x="124" y="108"/>
                  </a:lnTo>
                  <a:lnTo>
                    <a:pt x="124" y="106"/>
                  </a:lnTo>
                  <a:lnTo>
                    <a:pt x="122" y="104"/>
                  </a:lnTo>
                  <a:lnTo>
                    <a:pt x="122" y="102"/>
                  </a:lnTo>
                  <a:lnTo>
                    <a:pt x="120" y="102"/>
                  </a:lnTo>
                  <a:lnTo>
                    <a:pt x="118" y="104"/>
                  </a:lnTo>
                  <a:lnTo>
                    <a:pt x="114" y="106"/>
                  </a:lnTo>
                  <a:lnTo>
                    <a:pt x="114" y="108"/>
                  </a:lnTo>
                  <a:lnTo>
                    <a:pt x="112" y="110"/>
                  </a:lnTo>
                  <a:lnTo>
                    <a:pt x="112" y="112"/>
                  </a:lnTo>
                  <a:lnTo>
                    <a:pt x="112" y="114"/>
                  </a:lnTo>
                  <a:lnTo>
                    <a:pt x="112" y="118"/>
                  </a:lnTo>
                  <a:lnTo>
                    <a:pt x="110" y="118"/>
                  </a:lnTo>
                  <a:lnTo>
                    <a:pt x="108" y="118"/>
                  </a:lnTo>
                  <a:lnTo>
                    <a:pt x="106" y="120"/>
                  </a:lnTo>
                  <a:lnTo>
                    <a:pt x="104" y="122"/>
                  </a:lnTo>
                  <a:lnTo>
                    <a:pt x="104" y="124"/>
                  </a:lnTo>
                  <a:lnTo>
                    <a:pt x="104" y="128"/>
                  </a:lnTo>
                  <a:lnTo>
                    <a:pt x="104" y="130"/>
                  </a:lnTo>
                  <a:lnTo>
                    <a:pt x="106" y="132"/>
                  </a:lnTo>
                  <a:lnTo>
                    <a:pt x="106" y="134"/>
                  </a:lnTo>
                  <a:lnTo>
                    <a:pt x="108" y="136"/>
                  </a:lnTo>
                  <a:lnTo>
                    <a:pt x="108" y="138"/>
                  </a:lnTo>
                  <a:lnTo>
                    <a:pt x="106" y="140"/>
                  </a:lnTo>
                  <a:lnTo>
                    <a:pt x="104" y="144"/>
                  </a:lnTo>
                  <a:lnTo>
                    <a:pt x="102" y="142"/>
                  </a:lnTo>
                  <a:lnTo>
                    <a:pt x="100" y="142"/>
                  </a:lnTo>
                  <a:lnTo>
                    <a:pt x="100" y="140"/>
                  </a:lnTo>
                  <a:lnTo>
                    <a:pt x="96" y="142"/>
                  </a:lnTo>
                  <a:lnTo>
                    <a:pt x="96" y="140"/>
                  </a:lnTo>
                  <a:lnTo>
                    <a:pt x="90" y="134"/>
                  </a:lnTo>
                  <a:lnTo>
                    <a:pt x="88" y="134"/>
                  </a:lnTo>
                  <a:lnTo>
                    <a:pt x="84" y="132"/>
                  </a:lnTo>
                  <a:lnTo>
                    <a:pt x="82" y="130"/>
                  </a:lnTo>
                  <a:lnTo>
                    <a:pt x="80" y="128"/>
                  </a:lnTo>
                  <a:lnTo>
                    <a:pt x="80" y="126"/>
                  </a:lnTo>
                  <a:lnTo>
                    <a:pt x="76" y="124"/>
                  </a:lnTo>
                  <a:lnTo>
                    <a:pt x="72" y="128"/>
                  </a:lnTo>
                  <a:close/>
                </a:path>
              </a:pathLst>
            </a:custGeom>
            <a:solidFill>
              <a:srgbClr val="B2B2B2"/>
            </a:solidFill>
            <a:ln w="9525">
              <a:solidFill>
                <a:schemeClr val="bg1"/>
              </a:solidFill>
              <a:round/>
              <a:headEnd/>
              <a:tailEnd/>
            </a:ln>
          </p:spPr>
          <p:txBody>
            <a:bodyPr/>
            <a:lstStyle/>
            <a:p>
              <a:endParaRPr lang="de-DE"/>
            </a:p>
          </p:txBody>
        </p:sp>
        <p:sp>
          <p:nvSpPr>
            <p:cNvPr id="66" name="Freeform 32"/>
            <p:cNvSpPr>
              <a:spLocks/>
            </p:cNvSpPr>
            <p:nvPr/>
          </p:nvSpPr>
          <p:spPr bwMode="gray">
            <a:xfrm>
              <a:off x="5799138" y="4329113"/>
              <a:ext cx="1146175" cy="711200"/>
            </a:xfrm>
            <a:custGeom>
              <a:avLst/>
              <a:gdLst>
                <a:gd name="T0" fmla="*/ 322 w 692"/>
                <a:gd name="T1" fmla="*/ 110 h 458"/>
                <a:gd name="T2" fmla="*/ 499 w 692"/>
                <a:gd name="T3" fmla="*/ 78 h 458"/>
                <a:gd name="T4" fmla="*/ 716 w 692"/>
                <a:gd name="T5" fmla="*/ 110 h 458"/>
                <a:gd name="T6" fmla="*/ 821 w 692"/>
                <a:gd name="T7" fmla="*/ 132 h 458"/>
                <a:gd name="T8" fmla="*/ 890 w 692"/>
                <a:gd name="T9" fmla="*/ 127 h 458"/>
                <a:gd name="T10" fmla="*/ 982 w 692"/>
                <a:gd name="T11" fmla="*/ 149 h 458"/>
                <a:gd name="T12" fmla="*/ 1060 w 692"/>
                <a:gd name="T13" fmla="*/ 167 h 458"/>
                <a:gd name="T14" fmla="*/ 1183 w 692"/>
                <a:gd name="T15" fmla="*/ 152 h 458"/>
                <a:gd name="T16" fmla="*/ 1229 w 692"/>
                <a:gd name="T17" fmla="*/ 141 h 458"/>
                <a:gd name="T18" fmla="*/ 1328 w 692"/>
                <a:gd name="T19" fmla="*/ 58 h 458"/>
                <a:gd name="T20" fmla="*/ 1513 w 692"/>
                <a:gd name="T21" fmla="*/ 21 h 458"/>
                <a:gd name="T22" fmla="*/ 1755 w 692"/>
                <a:gd name="T23" fmla="*/ 31 h 458"/>
                <a:gd name="T24" fmla="*/ 1775 w 692"/>
                <a:gd name="T25" fmla="*/ 141 h 458"/>
                <a:gd name="T26" fmla="*/ 1942 w 692"/>
                <a:gd name="T27" fmla="*/ 215 h 458"/>
                <a:gd name="T28" fmla="*/ 2012 w 692"/>
                <a:gd name="T29" fmla="*/ 318 h 458"/>
                <a:gd name="T30" fmla="*/ 2184 w 692"/>
                <a:gd name="T31" fmla="*/ 335 h 458"/>
                <a:gd name="T32" fmla="*/ 2294 w 692"/>
                <a:gd name="T33" fmla="*/ 379 h 458"/>
                <a:gd name="T34" fmla="*/ 2432 w 692"/>
                <a:gd name="T35" fmla="*/ 401 h 458"/>
                <a:gd name="T36" fmla="*/ 2603 w 692"/>
                <a:gd name="T37" fmla="*/ 457 h 458"/>
                <a:gd name="T38" fmla="*/ 2659 w 692"/>
                <a:gd name="T39" fmla="*/ 495 h 458"/>
                <a:gd name="T40" fmla="*/ 2634 w 692"/>
                <a:gd name="T41" fmla="*/ 563 h 458"/>
                <a:gd name="T42" fmla="*/ 2612 w 692"/>
                <a:gd name="T43" fmla="*/ 619 h 458"/>
                <a:gd name="T44" fmla="*/ 2527 w 692"/>
                <a:gd name="T45" fmla="*/ 708 h 458"/>
                <a:gd name="T46" fmla="*/ 2371 w 692"/>
                <a:gd name="T47" fmla="*/ 787 h 458"/>
                <a:gd name="T48" fmla="*/ 2097 w 692"/>
                <a:gd name="T49" fmla="*/ 875 h 458"/>
                <a:gd name="T50" fmla="*/ 1831 w 692"/>
                <a:gd name="T51" fmla="*/ 949 h 458"/>
                <a:gd name="T52" fmla="*/ 1951 w 692"/>
                <a:gd name="T53" fmla="*/ 1088 h 458"/>
                <a:gd name="T54" fmla="*/ 2050 w 692"/>
                <a:gd name="T55" fmla="*/ 1130 h 458"/>
                <a:gd name="T56" fmla="*/ 1755 w 692"/>
                <a:gd name="T57" fmla="*/ 1203 h 458"/>
                <a:gd name="T58" fmla="*/ 1552 w 692"/>
                <a:gd name="T59" fmla="*/ 1077 h 458"/>
                <a:gd name="T60" fmla="*/ 1651 w 692"/>
                <a:gd name="T61" fmla="*/ 966 h 458"/>
                <a:gd name="T62" fmla="*/ 1432 w 692"/>
                <a:gd name="T63" fmla="*/ 887 h 458"/>
                <a:gd name="T64" fmla="*/ 1090 w 692"/>
                <a:gd name="T65" fmla="*/ 1056 h 458"/>
                <a:gd name="T66" fmla="*/ 915 w 692"/>
                <a:gd name="T67" fmla="*/ 1083 h 458"/>
                <a:gd name="T68" fmla="*/ 945 w 692"/>
                <a:gd name="T69" fmla="*/ 1056 h 458"/>
                <a:gd name="T70" fmla="*/ 966 w 692"/>
                <a:gd name="T71" fmla="*/ 1021 h 458"/>
                <a:gd name="T72" fmla="*/ 1005 w 692"/>
                <a:gd name="T73" fmla="*/ 977 h 458"/>
                <a:gd name="T74" fmla="*/ 1014 w 692"/>
                <a:gd name="T75" fmla="*/ 919 h 458"/>
                <a:gd name="T76" fmla="*/ 1052 w 692"/>
                <a:gd name="T77" fmla="*/ 930 h 458"/>
                <a:gd name="T78" fmla="*/ 1090 w 692"/>
                <a:gd name="T79" fmla="*/ 930 h 458"/>
                <a:gd name="T80" fmla="*/ 1131 w 692"/>
                <a:gd name="T81" fmla="*/ 941 h 458"/>
                <a:gd name="T82" fmla="*/ 1169 w 692"/>
                <a:gd name="T83" fmla="*/ 930 h 458"/>
                <a:gd name="T84" fmla="*/ 1151 w 692"/>
                <a:gd name="T85" fmla="*/ 883 h 458"/>
                <a:gd name="T86" fmla="*/ 1100 w 692"/>
                <a:gd name="T87" fmla="*/ 842 h 458"/>
                <a:gd name="T88" fmla="*/ 1100 w 692"/>
                <a:gd name="T89" fmla="*/ 798 h 458"/>
                <a:gd name="T90" fmla="*/ 1036 w 692"/>
                <a:gd name="T91" fmla="*/ 779 h 458"/>
                <a:gd name="T92" fmla="*/ 1052 w 692"/>
                <a:gd name="T93" fmla="*/ 717 h 458"/>
                <a:gd name="T94" fmla="*/ 991 w 692"/>
                <a:gd name="T95" fmla="*/ 688 h 458"/>
                <a:gd name="T96" fmla="*/ 920 w 692"/>
                <a:gd name="T97" fmla="*/ 674 h 458"/>
                <a:gd name="T98" fmla="*/ 884 w 692"/>
                <a:gd name="T99" fmla="*/ 663 h 458"/>
                <a:gd name="T100" fmla="*/ 821 w 692"/>
                <a:gd name="T101" fmla="*/ 625 h 458"/>
                <a:gd name="T102" fmla="*/ 761 w 692"/>
                <a:gd name="T103" fmla="*/ 631 h 458"/>
                <a:gd name="T104" fmla="*/ 685 w 692"/>
                <a:gd name="T105" fmla="*/ 646 h 458"/>
                <a:gd name="T106" fmla="*/ 444 w 692"/>
                <a:gd name="T107" fmla="*/ 720 h 458"/>
                <a:gd name="T108" fmla="*/ 217 w 692"/>
                <a:gd name="T109" fmla="*/ 688 h 458"/>
                <a:gd name="T110" fmla="*/ 70 w 692"/>
                <a:gd name="T111" fmla="*/ 530 h 458"/>
                <a:gd name="T112" fmla="*/ 275 w 692"/>
                <a:gd name="T113" fmla="*/ 316 h 458"/>
                <a:gd name="T114" fmla="*/ 232 w 692"/>
                <a:gd name="T115" fmla="*/ 152 h 45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92"/>
                <a:gd name="T175" fmla="*/ 0 h 458"/>
                <a:gd name="T176" fmla="*/ 692 w 692"/>
                <a:gd name="T177" fmla="*/ 458 h 45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92" h="458">
                  <a:moveTo>
                    <a:pt x="56" y="52"/>
                  </a:moveTo>
                  <a:lnTo>
                    <a:pt x="56" y="52"/>
                  </a:lnTo>
                  <a:lnTo>
                    <a:pt x="58" y="48"/>
                  </a:lnTo>
                  <a:lnTo>
                    <a:pt x="64" y="48"/>
                  </a:lnTo>
                  <a:lnTo>
                    <a:pt x="68" y="48"/>
                  </a:lnTo>
                  <a:lnTo>
                    <a:pt x="70" y="52"/>
                  </a:lnTo>
                  <a:lnTo>
                    <a:pt x="76" y="46"/>
                  </a:lnTo>
                  <a:lnTo>
                    <a:pt x="84" y="42"/>
                  </a:lnTo>
                  <a:lnTo>
                    <a:pt x="84" y="36"/>
                  </a:lnTo>
                  <a:lnTo>
                    <a:pt x="88" y="32"/>
                  </a:lnTo>
                  <a:lnTo>
                    <a:pt x="96" y="30"/>
                  </a:lnTo>
                  <a:lnTo>
                    <a:pt x="104" y="32"/>
                  </a:lnTo>
                  <a:lnTo>
                    <a:pt x="110" y="30"/>
                  </a:lnTo>
                  <a:lnTo>
                    <a:pt x="116" y="28"/>
                  </a:lnTo>
                  <a:lnTo>
                    <a:pt x="122" y="30"/>
                  </a:lnTo>
                  <a:lnTo>
                    <a:pt x="130" y="30"/>
                  </a:lnTo>
                  <a:lnTo>
                    <a:pt x="138" y="28"/>
                  </a:lnTo>
                  <a:lnTo>
                    <a:pt x="148" y="30"/>
                  </a:lnTo>
                  <a:lnTo>
                    <a:pt x="152" y="30"/>
                  </a:lnTo>
                  <a:lnTo>
                    <a:pt x="156" y="34"/>
                  </a:lnTo>
                  <a:lnTo>
                    <a:pt x="166" y="34"/>
                  </a:lnTo>
                  <a:lnTo>
                    <a:pt x="166" y="36"/>
                  </a:lnTo>
                  <a:lnTo>
                    <a:pt x="176" y="38"/>
                  </a:lnTo>
                  <a:lnTo>
                    <a:pt x="186" y="42"/>
                  </a:lnTo>
                  <a:lnTo>
                    <a:pt x="190" y="40"/>
                  </a:lnTo>
                  <a:lnTo>
                    <a:pt x="194" y="40"/>
                  </a:lnTo>
                  <a:lnTo>
                    <a:pt x="194" y="46"/>
                  </a:lnTo>
                  <a:lnTo>
                    <a:pt x="198" y="46"/>
                  </a:lnTo>
                  <a:lnTo>
                    <a:pt x="198" y="50"/>
                  </a:lnTo>
                  <a:lnTo>
                    <a:pt x="206" y="48"/>
                  </a:lnTo>
                  <a:lnTo>
                    <a:pt x="210" y="48"/>
                  </a:lnTo>
                  <a:lnTo>
                    <a:pt x="214" y="50"/>
                  </a:lnTo>
                  <a:lnTo>
                    <a:pt x="214" y="56"/>
                  </a:lnTo>
                  <a:lnTo>
                    <a:pt x="214" y="58"/>
                  </a:lnTo>
                  <a:lnTo>
                    <a:pt x="218" y="56"/>
                  </a:lnTo>
                  <a:lnTo>
                    <a:pt x="218" y="50"/>
                  </a:lnTo>
                  <a:lnTo>
                    <a:pt x="220" y="50"/>
                  </a:lnTo>
                  <a:lnTo>
                    <a:pt x="224" y="52"/>
                  </a:lnTo>
                  <a:lnTo>
                    <a:pt x="230" y="52"/>
                  </a:lnTo>
                  <a:lnTo>
                    <a:pt x="232" y="48"/>
                  </a:lnTo>
                  <a:lnTo>
                    <a:pt x="236" y="50"/>
                  </a:lnTo>
                  <a:lnTo>
                    <a:pt x="238" y="56"/>
                  </a:lnTo>
                  <a:lnTo>
                    <a:pt x="242" y="52"/>
                  </a:lnTo>
                  <a:lnTo>
                    <a:pt x="246" y="52"/>
                  </a:lnTo>
                  <a:lnTo>
                    <a:pt x="248" y="54"/>
                  </a:lnTo>
                  <a:lnTo>
                    <a:pt x="250" y="60"/>
                  </a:lnTo>
                  <a:lnTo>
                    <a:pt x="254" y="60"/>
                  </a:lnTo>
                  <a:lnTo>
                    <a:pt x="256" y="56"/>
                  </a:lnTo>
                  <a:lnTo>
                    <a:pt x="260" y="52"/>
                  </a:lnTo>
                  <a:lnTo>
                    <a:pt x="264" y="52"/>
                  </a:lnTo>
                  <a:lnTo>
                    <a:pt x="266" y="50"/>
                  </a:lnTo>
                  <a:lnTo>
                    <a:pt x="268" y="48"/>
                  </a:lnTo>
                  <a:lnTo>
                    <a:pt x="270" y="52"/>
                  </a:lnTo>
                  <a:lnTo>
                    <a:pt x="272" y="56"/>
                  </a:lnTo>
                  <a:lnTo>
                    <a:pt x="274" y="62"/>
                  </a:lnTo>
                  <a:lnTo>
                    <a:pt x="276" y="64"/>
                  </a:lnTo>
                  <a:lnTo>
                    <a:pt x="282" y="62"/>
                  </a:lnTo>
                  <a:lnTo>
                    <a:pt x="286" y="58"/>
                  </a:lnTo>
                  <a:lnTo>
                    <a:pt x="290" y="58"/>
                  </a:lnTo>
                  <a:lnTo>
                    <a:pt x="292" y="60"/>
                  </a:lnTo>
                  <a:lnTo>
                    <a:pt x="296" y="60"/>
                  </a:lnTo>
                  <a:lnTo>
                    <a:pt x="302" y="58"/>
                  </a:lnTo>
                  <a:lnTo>
                    <a:pt x="304" y="58"/>
                  </a:lnTo>
                  <a:lnTo>
                    <a:pt x="308" y="58"/>
                  </a:lnTo>
                  <a:lnTo>
                    <a:pt x="312" y="60"/>
                  </a:lnTo>
                  <a:lnTo>
                    <a:pt x="314" y="62"/>
                  </a:lnTo>
                  <a:lnTo>
                    <a:pt x="316" y="68"/>
                  </a:lnTo>
                  <a:lnTo>
                    <a:pt x="320" y="68"/>
                  </a:lnTo>
                  <a:lnTo>
                    <a:pt x="324" y="70"/>
                  </a:lnTo>
                  <a:lnTo>
                    <a:pt x="326" y="64"/>
                  </a:lnTo>
                  <a:lnTo>
                    <a:pt x="326" y="60"/>
                  </a:lnTo>
                  <a:lnTo>
                    <a:pt x="320" y="54"/>
                  </a:lnTo>
                  <a:lnTo>
                    <a:pt x="322" y="48"/>
                  </a:lnTo>
                  <a:lnTo>
                    <a:pt x="326" y="42"/>
                  </a:lnTo>
                  <a:lnTo>
                    <a:pt x="330" y="34"/>
                  </a:lnTo>
                  <a:lnTo>
                    <a:pt x="336" y="30"/>
                  </a:lnTo>
                  <a:lnTo>
                    <a:pt x="338" y="26"/>
                  </a:lnTo>
                  <a:lnTo>
                    <a:pt x="338" y="22"/>
                  </a:lnTo>
                  <a:lnTo>
                    <a:pt x="344" y="20"/>
                  </a:lnTo>
                  <a:lnTo>
                    <a:pt x="346" y="22"/>
                  </a:lnTo>
                  <a:lnTo>
                    <a:pt x="350" y="22"/>
                  </a:lnTo>
                  <a:lnTo>
                    <a:pt x="352" y="20"/>
                  </a:lnTo>
                  <a:lnTo>
                    <a:pt x="362" y="18"/>
                  </a:lnTo>
                  <a:lnTo>
                    <a:pt x="370" y="18"/>
                  </a:lnTo>
                  <a:lnTo>
                    <a:pt x="376" y="20"/>
                  </a:lnTo>
                  <a:lnTo>
                    <a:pt x="384" y="22"/>
                  </a:lnTo>
                  <a:lnTo>
                    <a:pt x="390" y="16"/>
                  </a:lnTo>
                  <a:lnTo>
                    <a:pt x="394" y="8"/>
                  </a:lnTo>
                  <a:lnTo>
                    <a:pt x="396" y="0"/>
                  </a:lnTo>
                  <a:lnTo>
                    <a:pt x="404" y="8"/>
                  </a:lnTo>
                  <a:lnTo>
                    <a:pt x="414" y="8"/>
                  </a:lnTo>
                  <a:lnTo>
                    <a:pt x="426" y="0"/>
                  </a:lnTo>
                  <a:lnTo>
                    <a:pt x="438" y="4"/>
                  </a:lnTo>
                  <a:lnTo>
                    <a:pt x="446" y="0"/>
                  </a:lnTo>
                  <a:lnTo>
                    <a:pt x="450" y="8"/>
                  </a:lnTo>
                  <a:lnTo>
                    <a:pt x="456" y="12"/>
                  </a:lnTo>
                  <a:lnTo>
                    <a:pt x="460" y="22"/>
                  </a:lnTo>
                  <a:lnTo>
                    <a:pt x="462" y="26"/>
                  </a:lnTo>
                  <a:lnTo>
                    <a:pt x="466" y="32"/>
                  </a:lnTo>
                  <a:lnTo>
                    <a:pt x="472" y="36"/>
                  </a:lnTo>
                  <a:lnTo>
                    <a:pt x="472" y="44"/>
                  </a:lnTo>
                  <a:lnTo>
                    <a:pt x="466" y="42"/>
                  </a:lnTo>
                  <a:lnTo>
                    <a:pt x="460" y="46"/>
                  </a:lnTo>
                  <a:lnTo>
                    <a:pt x="462" y="54"/>
                  </a:lnTo>
                  <a:lnTo>
                    <a:pt x="464" y="64"/>
                  </a:lnTo>
                  <a:lnTo>
                    <a:pt x="470" y="72"/>
                  </a:lnTo>
                  <a:lnTo>
                    <a:pt x="480" y="72"/>
                  </a:lnTo>
                  <a:lnTo>
                    <a:pt x="484" y="76"/>
                  </a:lnTo>
                  <a:lnTo>
                    <a:pt x="492" y="74"/>
                  </a:lnTo>
                  <a:lnTo>
                    <a:pt x="498" y="74"/>
                  </a:lnTo>
                  <a:lnTo>
                    <a:pt x="498" y="82"/>
                  </a:lnTo>
                  <a:lnTo>
                    <a:pt x="506" y="82"/>
                  </a:lnTo>
                  <a:lnTo>
                    <a:pt x="506" y="92"/>
                  </a:lnTo>
                  <a:lnTo>
                    <a:pt x="510" y="100"/>
                  </a:lnTo>
                  <a:lnTo>
                    <a:pt x="512" y="106"/>
                  </a:lnTo>
                  <a:lnTo>
                    <a:pt x="510" y="112"/>
                  </a:lnTo>
                  <a:lnTo>
                    <a:pt x="512" y="118"/>
                  </a:lnTo>
                  <a:lnTo>
                    <a:pt x="514" y="120"/>
                  </a:lnTo>
                  <a:lnTo>
                    <a:pt x="520" y="128"/>
                  </a:lnTo>
                  <a:lnTo>
                    <a:pt x="524" y="122"/>
                  </a:lnTo>
                  <a:lnTo>
                    <a:pt x="532" y="120"/>
                  </a:lnTo>
                  <a:lnTo>
                    <a:pt x="536" y="122"/>
                  </a:lnTo>
                  <a:lnTo>
                    <a:pt x="546" y="130"/>
                  </a:lnTo>
                  <a:lnTo>
                    <a:pt x="548" y="128"/>
                  </a:lnTo>
                  <a:lnTo>
                    <a:pt x="552" y="130"/>
                  </a:lnTo>
                  <a:lnTo>
                    <a:pt x="554" y="134"/>
                  </a:lnTo>
                  <a:lnTo>
                    <a:pt x="562" y="130"/>
                  </a:lnTo>
                  <a:lnTo>
                    <a:pt x="568" y="128"/>
                  </a:lnTo>
                  <a:lnTo>
                    <a:pt x="572" y="128"/>
                  </a:lnTo>
                  <a:lnTo>
                    <a:pt x="582" y="124"/>
                  </a:lnTo>
                  <a:lnTo>
                    <a:pt x="588" y="122"/>
                  </a:lnTo>
                  <a:lnTo>
                    <a:pt x="590" y="126"/>
                  </a:lnTo>
                  <a:lnTo>
                    <a:pt x="594" y="132"/>
                  </a:lnTo>
                  <a:lnTo>
                    <a:pt x="594" y="134"/>
                  </a:lnTo>
                  <a:lnTo>
                    <a:pt x="598" y="140"/>
                  </a:lnTo>
                  <a:lnTo>
                    <a:pt x="598" y="144"/>
                  </a:lnTo>
                  <a:lnTo>
                    <a:pt x="604" y="144"/>
                  </a:lnTo>
                  <a:lnTo>
                    <a:pt x="608" y="150"/>
                  </a:lnTo>
                  <a:lnTo>
                    <a:pt x="612" y="152"/>
                  </a:lnTo>
                  <a:lnTo>
                    <a:pt x="616" y="148"/>
                  </a:lnTo>
                  <a:lnTo>
                    <a:pt x="618" y="144"/>
                  </a:lnTo>
                  <a:lnTo>
                    <a:pt x="622" y="142"/>
                  </a:lnTo>
                  <a:lnTo>
                    <a:pt x="626" y="150"/>
                  </a:lnTo>
                  <a:lnTo>
                    <a:pt x="634" y="152"/>
                  </a:lnTo>
                  <a:lnTo>
                    <a:pt x="642" y="154"/>
                  </a:lnTo>
                  <a:lnTo>
                    <a:pt x="646" y="158"/>
                  </a:lnTo>
                  <a:lnTo>
                    <a:pt x="652" y="156"/>
                  </a:lnTo>
                  <a:lnTo>
                    <a:pt x="656" y="160"/>
                  </a:lnTo>
                  <a:lnTo>
                    <a:pt x="660" y="164"/>
                  </a:lnTo>
                  <a:lnTo>
                    <a:pt x="668" y="164"/>
                  </a:lnTo>
                  <a:lnTo>
                    <a:pt x="670" y="170"/>
                  </a:lnTo>
                  <a:lnTo>
                    <a:pt x="678" y="174"/>
                  </a:lnTo>
                  <a:lnTo>
                    <a:pt x="682" y="174"/>
                  </a:lnTo>
                  <a:lnTo>
                    <a:pt x="684" y="172"/>
                  </a:lnTo>
                  <a:lnTo>
                    <a:pt x="688" y="170"/>
                  </a:lnTo>
                  <a:lnTo>
                    <a:pt x="690" y="172"/>
                  </a:lnTo>
                  <a:lnTo>
                    <a:pt x="688" y="176"/>
                  </a:lnTo>
                  <a:lnTo>
                    <a:pt x="688" y="180"/>
                  </a:lnTo>
                  <a:lnTo>
                    <a:pt x="690" y="182"/>
                  </a:lnTo>
                  <a:lnTo>
                    <a:pt x="692" y="188"/>
                  </a:lnTo>
                  <a:lnTo>
                    <a:pt x="692" y="194"/>
                  </a:lnTo>
                  <a:lnTo>
                    <a:pt x="688" y="196"/>
                  </a:lnTo>
                  <a:lnTo>
                    <a:pt x="684" y="198"/>
                  </a:lnTo>
                  <a:lnTo>
                    <a:pt x="678" y="202"/>
                  </a:lnTo>
                  <a:lnTo>
                    <a:pt x="674" y="204"/>
                  </a:lnTo>
                  <a:lnTo>
                    <a:pt x="678" y="210"/>
                  </a:lnTo>
                  <a:lnTo>
                    <a:pt x="682" y="212"/>
                  </a:lnTo>
                  <a:lnTo>
                    <a:pt x="686" y="214"/>
                  </a:lnTo>
                  <a:lnTo>
                    <a:pt x="684" y="218"/>
                  </a:lnTo>
                  <a:lnTo>
                    <a:pt x="680" y="218"/>
                  </a:lnTo>
                  <a:lnTo>
                    <a:pt x="674" y="218"/>
                  </a:lnTo>
                  <a:lnTo>
                    <a:pt x="674" y="222"/>
                  </a:lnTo>
                  <a:lnTo>
                    <a:pt x="674" y="228"/>
                  </a:lnTo>
                  <a:lnTo>
                    <a:pt x="676" y="230"/>
                  </a:lnTo>
                  <a:lnTo>
                    <a:pt x="680" y="232"/>
                  </a:lnTo>
                  <a:lnTo>
                    <a:pt x="680" y="236"/>
                  </a:lnTo>
                  <a:lnTo>
                    <a:pt x="680" y="240"/>
                  </a:lnTo>
                  <a:lnTo>
                    <a:pt x="682" y="246"/>
                  </a:lnTo>
                  <a:lnTo>
                    <a:pt x="684" y="248"/>
                  </a:lnTo>
                  <a:lnTo>
                    <a:pt x="680" y="260"/>
                  </a:lnTo>
                  <a:lnTo>
                    <a:pt x="678" y="268"/>
                  </a:lnTo>
                  <a:lnTo>
                    <a:pt x="678" y="272"/>
                  </a:lnTo>
                  <a:lnTo>
                    <a:pt x="672" y="274"/>
                  </a:lnTo>
                  <a:lnTo>
                    <a:pt x="658" y="270"/>
                  </a:lnTo>
                  <a:lnTo>
                    <a:pt x="646" y="272"/>
                  </a:lnTo>
                  <a:lnTo>
                    <a:pt x="642" y="272"/>
                  </a:lnTo>
                  <a:lnTo>
                    <a:pt x="640" y="276"/>
                  </a:lnTo>
                  <a:lnTo>
                    <a:pt x="636" y="282"/>
                  </a:lnTo>
                  <a:lnTo>
                    <a:pt x="630" y="284"/>
                  </a:lnTo>
                  <a:lnTo>
                    <a:pt x="624" y="286"/>
                  </a:lnTo>
                  <a:lnTo>
                    <a:pt x="620" y="288"/>
                  </a:lnTo>
                  <a:lnTo>
                    <a:pt x="618" y="300"/>
                  </a:lnTo>
                  <a:lnTo>
                    <a:pt x="618" y="306"/>
                  </a:lnTo>
                  <a:lnTo>
                    <a:pt x="618" y="310"/>
                  </a:lnTo>
                  <a:lnTo>
                    <a:pt x="618" y="312"/>
                  </a:lnTo>
                  <a:lnTo>
                    <a:pt x="604" y="314"/>
                  </a:lnTo>
                  <a:lnTo>
                    <a:pt x="588" y="316"/>
                  </a:lnTo>
                  <a:lnTo>
                    <a:pt x="578" y="326"/>
                  </a:lnTo>
                  <a:lnTo>
                    <a:pt x="566" y="332"/>
                  </a:lnTo>
                  <a:lnTo>
                    <a:pt x="546" y="334"/>
                  </a:lnTo>
                  <a:lnTo>
                    <a:pt x="528" y="340"/>
                  </a:lnTo>
                  <a:lnTo>
                    <a:pt x="518" y="348"/>
                  </a:lnTo>
                  <a:lnTo>
                    <a:pt x="510" y="350"/>
                  </a:lnTo>
                  <a:lnTo>
                    <a:pt x="502" y="342"/>
                  </a:lnTo>
                  <a:lnTo>
                    <a:pt x="496" y="356"/>
                  </a:lnTo>
                  <a:lnTo>
                    <a:pt x="492" y="362"/>
                  </a:lnTo>
                  <a:lnTo>
                    <a:pt x="484" y="362"/>
                  </a:lnTo>
                  <a:lnTo>
                    <a:pt x="476" y="362"/>
                  </a:lnTo>
                  <a:lnTo>
                    <a:pt x="458" y="362"/>
                  </a:lnTo>
                  <a:lnTo>
                    <a:pt x="450" y="366"/>
                  </a:lnTo>
                  <a:lnTo>
                    <a:pt x="462" y="372"/>
                  </a:lnTo>
                  <a:lnTo>
                    <a:pt x="496" y="398"/>
                  </a:lnTo>
                  <a:lnTo>
                    <a:pt x="496" y="402"/>
                  </a:lnTo>
                  <a:lnTo>
                    <a:pt x="494" y="406"/>
                  </a:lnTo>
                  <a:lnTo>
                    <a:pt x="498" y="412"/>
                  </a:lnTo>
                  <a:lnTo>
                    <a:pt x="508" y="414"/>
                  </a:lnTo>
                  <a:lnTo>
                    <a:pt x="516" y="410"/>
                  </a:lnTo>
                  <a:lnTo>
                    <a:pt x="528" y="406"/>
                  </a:lnTo>
                  <a:lnTo>
                    <a:pt x="546" y="408"/>
                  </a:lnTo>
                  <a:lnTo>
                    <a:pt x="554" y="410"/>
                  </a:lnTo>
                  <a:lnTo>
                    <a:pt x="548" y="416"/>
                  </a:lnTo>
                  <a:lnTo>
                    <a:pt x="548" y="422"/>
                  </a:lnTo>
                  <a:lnTo>
                    <a:pt x="544" y="426"/>
                  </a:lnTo>
                  <a:lnTo>
                    <a:pt x="534" y="430"/>
                  </a:lnTo>
                  <a:lnTo>
                    <a:pt x="528" y="430"/>
                  </a:lnTo>
                  <a:lnTo>
                    <a:pt x="518" y="426"/>
                  </a:lnTo>
                  <a:lnTo>
                    <a:pt x="510" y="428"/>
                  </a:lnTo>
                  <a:lnTo>
                    <a:pt x="498" y="438"/>
                  </a:lnTo>
                  <a:lnTo>
                    <a:pt x="480" y="440"/>
                  </a:lnTo>
                  <a:lnTo>
                    <a:pt x="470" y="444"/>
                  </a:lnTo>
                  <a:lnTo>
                    <a:pt x="462" y="456"/>
                  </a:lnTo>
                  <a:lnTo>
                    <a:pt x="456" y="458"/>
                  </a:lnTo>
                  <a:lnTo>
                    <a:pt x="444" y="456"/>
                  </a:lnTo>
                  <a:lnTo>
                    <a:pt x="434" y="454"/>
                  </a:lnTo>
                  <a:lnTo>
                    <a:pt x="440" y="434"/>
                  </a:lnTo>
                  <a:lnTo>
                    <a:pt x="438" y="424"/>
                  </a:lnTo>
                  <a:lnTo>
                    <a:pt x="434" y="418"/>
                  </a:lnTo>
                  <a:lnTo>
                    <a:pt x="418" y="410"/>
                  </a:lnTo>
                  <a:lnTo>
                    <a:pt x="414" y="410"/>
                  </a:lnTo>
                  <a:lnTo>
                    <a:pt x="404" y="410"/>
                  </a:lnTo>
                  <a:lnTo>
                    <a:pt x="402" y="412"/>
                  </a:lnTo>
                  <a:lnTo>
                    <a:pt x="400" y="406"/>
                  </a:lnTo>
                  <a:lnTo>
                    <a:pt x="414" y="394"/>
                  </a:lnTo>
                  <a:lnTo>
                    <a:pt x="426" y="388"/>
                  </a:lnTo>
                  <a:lnTo>
                    <a:pt x="438" y="384"/>
                  </a:lnTo>
                  <a:lnTo>
                    <a:pt x="442" y="380"/>
                  </a:lnTo>
                  <a:lnTo>
                    <a:pt x="438" y="370"/>
                  </a:lnTo>
                  <a:lnTo>
                    <a:pt x="430" y="368"/>
                  </a:lnTo>
                  <a:lnTo>
                    <a:pt x="416" y="368"/>
                  </a:lnTo>
                  <a:lnTo>
                    <a:pt x="400" y="370"/>
                  </a:lnTo>
                  <a:lnTo>
                    <a:pt x="388" y="368"/>
                  </a:lnTo>
                  <a:lnTo>
                    <a:pt x="384" y="364"/>
                  </a:lnTo>
                  <a:lnTo>
                    <a:pt x="376" y="354"/>
                  </a:lnTo>
                  <a:lnTo>
                    <a:pt x="386" y="344"/>
                  </a:lnTo>
                  <a:lnTo>
                    <a:pt x="378" y="328"/>
                  </a:lnTo>
                  <a:lnTo>
                    <a:pt x="372" y="338"/>
                  </a:lnTo>
                  <a:lnTo>
                    <a:pt x="362" y="338"/>
                  </a:lnTo>
                  <a:lnTo>
                    <a:pt x="344" y="342"/>
                  </a:lnTo>
                  <a:lnTo>
                    <a:pt x="334" y="344"/>
                  </a:lnTo>
                  <a:lnTo>
                    <a:pt x="322" y="362"/>
                  </a:lnTo>
                  <a:lnTo>
                    <a:pt x="306" y="384"/>
                  </a:lnTo>
                  <a:lnTo>
                    <a:pt x="292" y="390"/>
                  </a:lnTo>
                  <a:lnTo>
                    <a:pt x="288" y="390"/>
                  </a:lnTo>
                  <a:lnTo>
                    <a:pt x="284" y="402"/>
                  </a:lnTo>
                  <a:lnTo>
                    <a:pt x="284" y="406"/>
                  </a:lnTo>
                  <a:lnTo>
                    <a:pt x="288" y="408"/>
                  </a:lnTo>
                  <a:lnTo>
                    <a:pt x="276" y="406"/>
                  </a:lnTo>
                  <a:lnTo>
                    <a:pt x="264" y="412"/>
                  </a:lnTo>
                  <a:lnTo>
                    <a:pt x="256" y="412"/>
                  </a:lnTo>
                  <a:lnTo>
                    <a:pt x="256" y="418"/>
                  </a:lnTo>
                  <a:lnTo>
                    <a:pt x="246" y="416"/>
                  </a:lnTo>
                  <a:lnTo>
                    <a:pt x="238" y="412"/>
                  </a:lnTo>
                  <a:lnTo>
                    <a:pt x="236" y="406"/>
                  </a:lnTo>
                  <a:lnTo>
                    <a:pt x="234" y="406"/>
                  </a:lnTo>
                  <a:lnTo>
                    <a:pt x="234" y="404"/>
                  </a:lnTo>
                  <a:lnTo>
                    <a:pt x="236" y="404"/>
                  </a:lnTo>
                  <a:lnTo>
                    <a:pt x="238" y="404"/>
                  </a:lnTo>
                  <a:lnTo>
                    <a:pt x="240" y="404"/>
                  </a:lnTo>
                  <a:lnTo>
                    <a:pt x="244" y="404"/>
                  </a:lnTo>
                  <a:lnTo>
                    <a:pt x="246" y="402"/>
                  </a:lnTo>
                  <a:lnTo>
                    <a:pt x="246" y="400"/>
                  </a:lnTo>
                  <a:lnTo>
                    <a:pt x="244" y="396"/>
                  </a:lnTo>
                  <a:lnTo>
                    <a:pt x="244" y="394"/>
                  </a:lnTo>
                  <a:lnTo>
                    <a:pt x="246" y="392"/>
                  </a:lnTo>
                  <a:lnTo>
                    <a:pt x="248" y="390"/>
                  </a:lnTo>
                  <a:lnTo>
                    <a:pt x="250" y="390"/>
                  </a:lnTo>
                  <a:lnTo>
                    <a:pt x="252" y="388"/>
                  </a:lnTo>
                  <a:lnTo>
                    <a:pt x="254" y="386"/>
                  </a:lnTo>
                  <a:lnTo>
                    <a:pt x="254" y="382"/>
                  </a:lnTo>
                  <a:lnTo>
                    <a:pt x="254" y="380"/>
                  </a:lnTo>
                  <a:lnTo>
                    <a:pt x="256" y="380"/>
                  </a:lnTo>
                  <a:lnTo>
                    <a:pt x="262" y="378"/>
                  </a:lnTo>
                  <a:lnTo>
                    <a:pt x="262" y="376"/>
                  </a:lnTo>
                  <a:lnTo>
                    <a:pt x="262" y="374"/>
                  </a:lnTo>
                  <a:lnTo>
                    <a:pt x="262" y="372"/>
                  </a:lnTo>
                  <a:lnTo>
                    <a:pt x="264" y="368"/>
                  </a:lnTo>
                  <a:lnTo>
                    <a:pt x="264" y="366"/>
                  </a:lnTo>
                  <a:lnTo>
                    <a:pt x="262" y="362"/>
                  </a:lnTo>
                  <a:lnTo>
                    <a:pt x="262" y="360"/>
                  </a:lnTo>
                  <a:lnTo>
                    <a:pt x="262" y="356"/>
                  </a:lnTo>
                  <a:lnTo>
                    <a:pt x="260" y="354"/>
                  </a:lnTo>
                  <a:lnTo>
                    <a:pt x="264" y="350"/>
                  </a:lnTo>
                  <a:lnTo>
                    <a:pt x="268" y="348"/>
                  </a:lnTo>
                  <a:lnTo>
                    <a:pt x="270" y="346"/>
                  </a:lnTo>
                  <a:lnTo>
                    <a:pt x="272" y="348"/>
                  </a:lnTo>
                  <a:lnTo>
                    <a:pt x="272" y="350"/>
                  </a:lnTo>
                  <a:lnTo>
                    <a:pt x="272" y="356"/>
                  </a:lnTo>
                  <a:lnTo>
                    <a:pt x="274" y="356"/>
                  </a:lnTo>
                  <a:lnTo>
                    <a:pt x="274" y="354"/>
                  </a:lnTo>
                  <a:lnTo>
                    <a:pt x="274" y="352"/>
                  </a:lnTo>
                  <a:lnTo>
                    <a:pt x="276" y="352"/>
                  </a:lnTo>
                  <a:lnTo>
                    <a:pt x="278" y="354"/>
                  </a:lnTo>
                  <a:lnTo>
                    <a:pt x="278" y="352"/>
                  </a:lnTo>
                  <a:lnTo>
                    <a:pt x="280" y="350"/>
                  </a:lnTo>
                  <a:lnTo>
                    <a:pt x="282" y="350"/>
                  </a:lnTo>
                  <a:lnTo>
                    <a:pt x="282" y="352"/>
                  </a:lnTo>
                  <a:lnTo>
                    <a:pt x="284" y="354"/>
                  </a:lnTo>
                  <a:lnTo>
                    <a:pt x="286" y="358"/>
                  </a:lnTo>
                  <a:lnTo>
                    <a:pt x="288" y="356"/>
                  </a:lnTo>
                  <a:lnTo>
                    <a:pt x="290" y="354"/>
                  </a:lnTo>
                  <a:lnTo>
                    <a:pt x="292" y="352"/>
                  </a:lnTo>
                  <a:lnTo>
                    <a:pt x="294" y="352"/>
                  </a:lnTo>
                  <a:lnTo>
                    <a:pt x="294" y="358"/>
                  </a:lnTo>
                  <a:lnTo>
                    <a:pt x="296" y="358"/>
                  </a:lnTo>
                  <a:lnTo>
                    <a:pt x="298" y="356"/>
                  </a:lnTo>
                  <a:lnTo>
                    <a:pt x="300" y="356"/>
                  </a:lnTo>
                  <a:lnTo>
                    <a:pt x="304" y="356"/>
                  </a:lnTo>
                  <a:lnTo>
                    <a:pt x="306" y="354"/>
                  </a:lnTo>
                  <a:lnTo>
                    <a:pt x="304" y="354"/>
                  </a:lnTo>
                  <a:lnTo>
                    <a:pt x="302" y="350"/>
                  </a:lnTo>
                  <a:lnTo>
                    <a:pt x="300" y="348"/>
                  </a:lnTo>
                  <a:lnTo>
                    <a:pt x="298" y="348"/>
                  </a:lnTo>
                  <a:lnTo>
                    <a:pt x="298" y="346"/>
                  </a:lnTo>
                  <a:lnTo>
                    <a:pt x="300" y="346"/>
                  </a:lnTo>
                  <a:lnTo>
                    <a:pt x="300" y="342"/>
                  </a:lnTo>
                  <a:lnTo>
                    <a:pt x="300" y="340"/>
                  </a:lnTo>
                  <a:lnTo>
                    <a:pt x="300" y="336"/>
                  </a:lnTo>
                  <a:lnTo>
                    <a:pt x="300" y="334"/>
                  </a:lnTo>
                  <a:lnTo>
                    <a:pt x="298" y="332"/>
                  </a:lnTo>
                  <a:lnTo>
                    <a:pt x="294" y="330"/>
                  </a:lnTo>
                  <a:lnTo>
                    <a:pt x="292" y="330"/>
                  </a:lnTo>
                  <a:lnTo>
                    <a:pt x="290" y="326"/>
                  </a:lnTo>
                  <a:lnTo>
                    <a:pt x="288" y="324"/>
                  </a:lnTo>
                  <a:lnTo>
                    <a:pt x="286" y="324"/>
                  </a:lnTo>
                  <a:lnTo>
                    <a:pt x="286" y="320"/>
                  </a:lnTo>
                  <a:lnTo>
                    <a:pt x="286" y="318"/>
                  </a:lnTo>
                  <a:lnTo>
                    <a:pt x="286" y="316"/>
                  </a:lnTo>
                  <a:lnTo>
                    <a:pt x="284" y="318"/>
                  </a:lnTo>
                  <a:lnTo>
                    <a:pt x="282" y="314"/>
                  </a:lnTo>
                  <a:lnTo>
                    <a:pt x="284" y="314"/>
                  </a:lnTo>
                  <a:lnTo>
                    <a:pt x="284" y="308"/>
                  </a:lnTo>
                  <a:lnTo>
                    <a:pt x="286" y="306"/>
                  </a:lnTo>
                  <a:lnTo>
                    <a:pt x="286" y="304"/>
                  </a:lnTo>
                  <a:lnTo>
                    <a:pt x="286" y="302"/>
                  </a:lnTo>
                  <a:lnTo>
                    <a:pt x="284" y="302"/>
                  </a:lnTo>
                  <a:lnTo>
                    <a:pt x="282" y="304"/>
                  </a:lnTo>
                  <a:lnTo>
                    <a:pt x="280" y="304"/>
                  </a:lnTo>
                  <a:lnTo>
                    <a:pt x="278" y="302"/>
                  </a:lnTo>
                  <a:lnTo>
                    <a:pt x="276" y="300"/>
                  </a:lnTo>
                  <a:lnTo>
                    <a:pt x="274" y="298"/>
                  </a:lnTo>
                  <a:lnTo>
                    <a:pt x="270" y="296"/>
                  </a:lnTo>
                  <a:lnTo>
                    <a:pt x="268" y="294"/>
                  </a:lnTo>
                  <a:lnTo>
                    <a:pt x="268" y="290"/>
                  </a:lnTo>
                  <a:lnTo>
                    <a:pt x="272" y="286"/>
                  </a:lnTo>
                  <a:lnTo>
                    <a:pt x="272" y="282"/>
                  </a:lnTo>
                  <a:lnTo>
                    <a:pt x="272" y="278"/>
                  </a:lnTo>
                  <a:lnTo>
                    <a:pt x="272" y="276"/>
                  </a:lnTo>
                  <a:lnTo>
                    <a:pt x="270" y="276"/>
                  </a:lnTo>
                  <a:lnTo>
                    <a:pt x="274" y="272"/>
                  </a:lnTo>
                  <a:lnTo>
                    <a:pt x="272" y="270"/>
                  </a:lnTo>
                  <a:lnTo>
                    <a:pt x="270" y="270"/>
                  </a:lnTo>
                  <a:lnTo>
                    <a:pt x="268" y="266"/>
                  </a:lnTo>
                  <a:lnTo>
                    <a:pt x="266" y="266"/>
                  </a:lnTo>
                  <a:lnTo>
                    <a:pt x="266" y="268"/>
                  </a:lnTo>
                  <a:lnTo>
                    <a:pt x="264" y="268"/>
                  </a:lnTo>
                  <a:lnTo>
                    <a:pt x="260" y="266"/>
                  </a:lnTo>
                  <a:lnTo>
                    <a:pt x="258" y="262"/>
                  </a:lnTo>
                  <a:lnTo>
                    <a:pt x="256" y="258"/>
                  </a:lnTo>
                  <a:lnTo>
                    <a:pt x="250" y="254"/>
                  </a:lnTo>
                  <a:lnTo>
                    <a:pt x="244" y="256"/>
                  </a:lnTo>
                  <a:lnTo>
                    <a:pt x="242" y="260"/>
                  </a:lnTo>
                  <a:lnTo>
                    <a:pt x="242" y="258"/>
                  </a:lnTo>
                  <a:lnTo>
                    <a:pt x="242" y="256"/>
                  </a:lnTo>
                  <a:lnTo>
                    <a:pt x="240" y="256"/>
                  </a:lnTo>
                  <a:lnTo>
                    <a:pt x="238" y="256"/>
                  </a:lnTo>
                  <a:lnTo>
                    <a:pt x="238" y="254"/>
                  </a:lnTo>
                  <a:lnTo>
                    <a:pt x="240" y="252"/>
                  </a:lnTo>
                  <a:lnTo>
                    <a:pt x="240" y="250"/>
                  </a:lnTo>
                  <a:lnTo>
                    <a:pt x="238" y="250"/>
                  </a:lnTo>
                  <a:lnTo>
                    <a:pt x="234" y="252"/>
                  </a:lnTo>
                  <a:lnTo>
                    <a:pt x="232" y="250"/>
                  </a:lnTo>
                  <a:lnTo>
                    <a:pt x="230" y="252"/>
                  </a:lnTo>
                  <a:lnTo>
                    <a:pt x="230" y="250"/>
                  </a:lnTo>
                  <a:lnTo>
                    <a:pt x="228" y="248"/>
                  </a:lnTo>
                  <a:lnTo>
                    <a:pt x="226" y="246"/>
                  </a:lnTo>
                  <a:lnTo>
                    <a:pt x="224" y="246"/>
                  </a:lnTo>
                  <a:lnTo>
                    <a:pt x="222" y="244"/>
                  </a:lnTo>
                  <a:lnTo>
                    <a:pt x="220" y="242"/>
                  </a:lnTo>
                  <a:lnTo>
                    <a:pt x="216" y="238"/>
                  </a:lnTo>
                  <a:lnTo>
                    <a:pt x="214" y="238"/>
                  </a:lnTo>
                  <a:lnTo>
                    <a:pt x="212" y="240"/>
                  </a:lnTo>
                  <a:lnTo>
                    <a:pt x="210" y="238"/>
                  </a:lnTo>
                  <a:lnTo>
                    <a:pt x="208" y="238"/>
                  </a:lnTo>
                  <a:lnTo>
                    <a:pt x="206" y="238"/>
                  </a:lnTo>
                  <a:lnTo>
                    <a:pt x="202" y="240"/>
                  </a:lnTo>
                  <a:lnTo>
                    <a:pt x="200" y="240"/>
                  </a:lnTo>
                  <a:lnTo>
                    <a:pt x="198" y="240"/>
                  </a:lnTo>
                  <a:lnTo>
                    <a:pt x="196" y="244"/>
                  </a:lnTo>
                  <a:lnTo>
                    <a:pt x="194" y="244"/>
                  </a:lnTo>
                  <a:lnTo>
                    <a:pt x="188" y="242"/>
                  </a:lnTo>
                  <a:lnTo>
                    <a:pt x="186" y="244"/>
                  </a:lnTo>
                  <a:lnTo>
                    <a:pt x="180" y="240"/>
                  </a:lnTo>
                  <a:lnTo>
                    <a:pt x="180" y="244"/>
                  </a:lnTo>
                  <a:lnTo>
                    <a:pt x="180" y="246"/>
                  </a:lnTo>
                  <a:lnTo>
                    <a:pt x="178" y="246"/>
                  </a:lnTo>
                  <a:lnTo>
                    <a:pt x="176" y="244"/>
                  </a:lnTo>
                  <a:lnTo>
                    <a:pt x="174" y="248"/>
                  </a:lnTo>
                  <a:lnTo>
                    <a:pt x="172" y="250"/>
                  </a:lnTo>
                  <a:lnTo>
                    <a:pt x="162" y="250"/>
                  </a:lnTo>
                  <a:lnTo>
                    <a:pt x="160" y="260"/>
                  </a:lnTo>
                  <a:lnTo>
                    <a:pt x="154" y="264"/>
                  </a:lnTo>
                  <a:lnTo>
                    <a:pt x="120" y="268"/>
                  </a:lnTo>
                  <a:lnTo>
                    <a:pt x="116" y="274"/>
                  </a:lnTo>
                  <a:lnTo>
                    <a:pt x="112" y="278"/>
                  </a:lnTo>
                  <a:lnTo>
                    <a:pt x="106" y="278"/>
                  </a:lnTo>
                  <a:lnTo>
                    <a:pt x="104" y="274"/>
                  </a:lnTo>
                  <a:lnTo>
                    <a:pt x="98" y="274"/>
                  </a:lnTo>
                  <a:lnTo>
                    <a:pt x="98" y="266"/>
                  </a:lnTo>
                  <a:lnTo>
                    <a:pt x="92" y="268"/>
                  </a:lnTo>
                  <a:lnTo>
                    <a:pt x="72" y="266"/>
                  </a:lnTo>
                  <a:lnTo>
                    <a:pt x="56" y="262"/>
                  </a:lnTo>
                  <a:lnTo>
                    <a:pt x="50" y="264"/>
                  </a:lnTo>
                  <a:lnTo>
                    <a:pt x="38" y="262"/>
                  </a:lnTo>
                  <a:lnTo>
                    <a:pt x="36" y="264"/>
                  </a:lnTo>
                  <a:lnTo>
                    <a:pt x="24" y="254"/>
                  </a:lnTo>
                  <a:lnTo>
                    <a:pt x="14" y="248"/>
                  </a:lnTo>
                  <a:lnTo>
                    <a:pt x="2" y="240"/>
                  </a:lnTo>
                  <a:lnTo>
                    <a:pt x="0" y="240"/>
                  </a:lnTo>
                  <a:lnTo>
                    <a:pt x="18" y="202"/>
                  </a:lnTo>
                  <a:lnTo>
                    <a:pt x="28" y="202"/>
                  </a:lnTo>
                  <a:lnTo>
                    <a:pt x="24" y="192"/>
                  </a:lnTo>
                  <a:lnTo>
                    <a:pt x="22" y="178"/>
                  </a:lnTo>
                  <a:lnTo>
                    <a:pt x="24" y="170"/>
                  </a:lnTo>
                  <a:lnTo>
                    <a:pt x="50" y="138"/>
                  </a:lnTo>
                  <a:lnTo>
                    <a:pt x="60" y="126"/>
                  </a:lnTo>
                  <a:lnTo>
                    <a:pt x="64" y="122"/>
                  </a:lnTo>
                  <a:lnTo>
                    <a:pt x="72" y="120"/>
                  </a:lnTo>
                  <a:lnTo>
                    <a:pt x="76" y="114"/>
                  </a:lnTo>
                  <a:lnTo>
                    <a:pt x="76" y="106"/>
                  </a:lnTo>
                  <a:lnTo>
                    <a:pt x="72" y="98"/>
                  </a:lnTo>
                  <a:lnTo>
                    <a:pt x="72" y="94"/>
                  </a:lnTo>
                  <a:lnTo>
                    <a:pt x="78" y="94"/>
                  </a:lnTo>
                  <a:lnTo>
                    <a:pt x="72" y="88"/>
                  </a:lnTo>
                  <a:lnTo>
                    <a:pt x="58" y="64"/>
                  </a:lnTo>
                  <a:lnTo>
                    <a:pt x="60" y="58"/>
                  </a:lnTo>
                  <a:lnTo>
                    <a:pt x="56" y="52"/>
                  </a:lnTo>
                  <a:close/>
                </a:path>
              </a:pathLst>
            </a:custGeom>
            <a:solidFill>
              <a:srgbClr val="B2B2B2"/>
            </a:solidFill>
            <a:ln w="9525">
              <a:solidFill>
                <a:schemeClr val="bg1"/>
              </a:solidFill>
              <a:round/>
              <a:headEnd/>
              <a:tailEnd/>
            </a:ln>
          </p:spPr>
          <p:txBody>
            <a:bodyPr/>
            <a:lstStyle/>
            <a:p>
              <a:endParaRPr lang="de-DE"/>
            </a:p>
          </p:txBody>
        </p:sp>
        <p:sp>
          <p:nvSpPr>
            <p:cNvPr id="67" name="Freeform 33"/>
            <p:cNvSpPr>
              <a:spLocks/>
            </p:cNvSpPr>
            <p:nvPr/>
          </p:nvSpPr>
          <p:spPr bwMode="gray">
            <a:xfrm>
              <a:off x="3781425" y="5238750"/>
              <a:ext cx="219075" cy="393700"/>
            </a:xfrm>
            <a:custGeom>
              <a:avLst/>
              <a:gdLst>
                <a:gd name="T0" fmla="*/ 302 w 132"/>
                <a:gd name="T1" fmla="*/ 630 h 254"/>
                <a:gd name="T2" fmla="*/ 231 w 132"/>
                <a:gd name="T3" fmla="*/ 644 h 254"/>
                <a:gd name="T4" fmla="*/ 156 w 132"/>
                <a:gd name="T5" fmla="*/ 633 h 254"/>
                <a:gd name="T6" fmla="*/ 87 w 132"/>
                <a:gd name="T7" fmla="*/ 649 h 254"/>
                <a:gd name="T8" fmla="*/ 109 w 132"/>
                <a:gd name="T9" fmla="*/ 583 h 254"/>
                <a:gd name="T10" fmla="*/ 94 w 132"/>
                <a:gd name="T11" fmla="*/ 527 h 254"/>
                <a:gd name="T12" fmla="*/ 109 w 132"/>
                <a:gd name="T13" fmla="*/ 475 h 254"/>
                <a:gd name="T14" fmla="*/ 109 w 132"/>
                <a:gd name="T15" fmla="*/ 461 h 254"/>
                <a:gd name="T16" fmla="*/ 48 w 132"/>
                <a:gd name="T17" fmla="*/ 469 h 254"/>
                <a:gd name="T18" fmla="*/ 72 w 132"/>
                <a:gd name="T19" fmla="*/ 443 h 254"/>
                <a:gd name="T20" fmla="*/ 94 w 132"/>
                <a:gd name="T21" fmla="*/ 421 h 254"/>
                <a:gd name="T22" fmla="*/ 62 w 132"/>
                <a:gd name="T23" fmla="*/ 435 h 254"/>
                <a:gd name="T24" fmla="*/ 10 w 132"/>
                <a:gd name="T25" fmla="*/ 435 h 254"/>
                <a:gd name="T26" fmla="*/ 16 w 132"/>
                <a:gd name="T27" fmla="*/ 405 h 254"/>
                <a:gd name="T28" fmla="*/ 25 w 132"/>
                <a:gd name="T29" fmla="*/ 352 h 254"/>
                <a:gd name="T30" fmla="*/ 72 w 132"/>
                <a:gd name="T31" fmla="*/ 318 h 254"/>
                <a:gd name="T32" fmla="*/ 87 w 132"/>
                <a:gd name="T33" fmla="*/ 244 h 254"/>
                <a:gd name="T34" fmla="*/ 109 w 132"/>
                <a:gd name="T35" fmla="*/ 88 h 254"/>
                <a:gd name="T36" fmla="*/ 94 w 132"/>
                <a:gd name="T37" fmla="*/ 41 h 254"/>
                <a:gd name="T38" fmla="*/ 172 w 132"/>
                <a:gd name="T39" fmla="*/ 11 h 254"/>
                <a:gd name="T40" fmla="*/ 253 w 132"/>
                <a:gd name="T41" fmla="*/ 26 h 254"/>
                <a:gd name="T42" fmla="*/ 411 w 132"/>
                <a:gd name="T43" fmla="*/ 11 h 254"/>
                <a:gd name="T44" fmla="*/ 449 w 132"/>
                <a:gd name="T45" fmla="*/ 30 h 254"/>
                <a:gd name="T46" fmla="*/ 523 w 132"/>
                <a:gd name="T47" fmla="*/ 74 h 254"/>
                <a:gd name="T48" fmla="*/ 504 w 132"/>
                <a:gd name="T49" fmla="*/ 96 h 254"/>
                <a:gd name="T50" fmla="*/ 411 w 132"/>
                <a:gd name="T51" fmla="*/ 132 h 254"/>
                <a:gd name="T52" fmla="*/ 418 w 132"/>
                <a:gd name="T53" fmla="*/ 184 h 254"/>
                <a:gd name="T54" fmla="*/ 411 w 132"/>
                <a:gd name="T55" fmla="*/ 297 h 254"/>
                <a:gd name="T56" fmla="*/ 380 w 132"/>
                <a:gd name="T57" fmla="*/ 322 h 254"/>
                <a:gd name="T58" fmla="*/ 324 w 132"/>
                <a:gd name="T59" fmla="*/ 332 h 254"/>
                <a:gd name="T60" fmla="*/ 387 w 132"/>
                <a:gd name="T61" fmla="*/ 394 h 254"/>
                <a:gd name="T62" fmla="*/ 370 w 132"/>
                <a:gd name="T63" fmla="*/ 423 h 254"/>
                <a:gd name="T64" fmla="*/ 332 w 132"/>
                <a:gd name="T65" fmla="*/ 485 h 254"/>
                <a:gd name="T66" fmla="*/ 411 w 132"/>
                <a:gd name="T67" fmla="*/ 511 h 254"/>
                <a:gd name="T68" fmla="*/ 332 w 132"/>
                <a:gd name="T69" fmla="*/ 567 h 254"/>
                <a:gd name="T70" fmla="*/ 318 w 132"/>
                <a:gd name="T71" fmla="*/ 620 h 2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2"/>
                <a:gd name="T109" fmla="*/ 0 h 254"/>
                <a:gd name="T110" fmla="*/ 132 w 132"/>
                <a:gd name="T111" fmla="*/ 254 h 2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2" h="254">
                  <a:moveTo>
                    <a:pt x="80" y="242"/>
                  </a:moveTo>
                  <a:lnTo>
                    <a:pt x="76" y="246"/>
                  </a:lnTo>
                  <a:lnTo>
                    <a:pt x="66" y="252"/>
                  </a:lnTo>
                  <a:lnTo>
                    <a:pt x="58" y="252"/>
                  </a:lnTo>
                  <a:lnTo>
                    <a:pt x="50" y="248"/>
                  </a:lnTo>
                  <a:lnTo>
                    <a:pt x="40" y="248"/>
                  </a:lnTo>
                  <a:lnTo>
                    <a:pt x="34" y="248"/>
                  </a:lnTo>
                  <a:lnTo>
                    <a:pt x="22" y="254"/>
                  </a:lnTo>
                  <a:lnTo>
                    <a:pt x="20" y="250"/>
                  </a:lnTo>
                  <a:lnTo>
                    <a:pt x="28" y="228"/>
                  </a:lnTo>
                  <a:lnTo>
                    <a:pt x="28" y="208"/>
                  </a:lnTo>
                  <a:lnTo>
                    <a:pt x="24" y="206"/>
                  </a:lnTo>
                  <a:lnTo>
                    <a:pt x="28" y="194"/>
                  </a:lnTo>
                  <a:lnTo>
                    <a:pt x="28" y="186"/>
                  </a:lnTo>
                  <a:lnTo>
                    <a:pt x="30" y="184"/>
                  </a:lnTo>
                  <a:lnTo>
                    <a:pt x="28" y="180"/>
                  </a:lnTo>
                  <a:lnTo>
                    <a:pt x="20" y="182"/>
                  </a:lnTo>
                  <a:lnTo>
                    <a:pt x="12" y="184"/>
                  </a:lnTo>
                  <a:lnTo>
                    <a:pt x="10" y="174"/>
                  </a:lnTo>
                  <a:lnTo>
                    <a:pt x="18" y="174"/>
                  </a:lnTo>
                  <a:lnTo>
                    <a:pt x="24" y="168"/>
                  </a:lnTo>
                  <a:lnTo>
                    <a:pt x="24" y="164"/>
                  </a:lnTo>
                  <a:lnTo>
                    <a:pt x="20" y="160"/>
                  </a:lnTo>
                  <a:lnTo>
                    <a:pt x="16" y="170"/>
                  </a:lnTo>
                  <a:lnTo>
                    <a:pt x="8" y="172"/>
                  </a:lnTo>
                  <a:lnTo>
                    <a:pt x="2" y="170"/>
                  </a:lnTo>
                  <a:lnTo>
                    <a:pt x="0" y="166"/>
                  </a:lnTo>
                  <a:lnTo>
                    <a:pt x="4" y="158"/>
                  </a:lnTo>
                  <a:lnTo>
                    <a:pt x="6" y="144"/>
                  </a:lnTo>
                  <a:lnTo>
                    <a:pt x="6" y="138"/>
                  </a:lnTo>
                  <a:lnTo>
                    <a:pt x="10" y="134"/>
                  </a:lnTo>
                  <a:lnTo>
                    <a:pt x="18" y="124"/>
                  </a:lnTo>
                  <a:lnTo>
                    <a:pt x="24" y="98"/>
                  </a:lnTo>
                  <a:lnTo>
                    <a:pt x="22" y="96"/>
                  </a:lnTo>
                  <a:lnTo>
                    <a:pt x="34" y="56"/>
                  </a:lnTo>
                  <a:lnTo>
                    <a:pt x="28" y="34"/>
                  </a:lnTo>
                  <a:lnTo>
                    <a:pt x="28" y="24"/>
                  </a:lnTo>
                  <a:lnTo>
                    <a:pt x="24" y="16"/>
                  </a:lnTo>
                  <a:lnTo>
                    <a:pt x="30" y="10"/>
                  </a:lnTo>
                  <a:lnTo>
                    <a:pt x="44" y="4"/>
                  </a:lnTo>
                  <a:lnTo>
                    <a:pt x="54" y="0"/>
                  </a:lnTo>
                  <a:lnTo>
                    <a:pt x="64" y="10"/>
                  </a:lnTo>
                  <a:lnTo>
                    <a:pt x="94" y="12"/>
                  </a:lnTo>
                  <a:lnTo>
                    <a:pt x="104" y="4"/>
                  </a:lnTo>
                  <a:lnTo>
                    <a:pt x="110" y="6"/>
                  </a:lnTo>
                  <a:lnTo>
                    <a:pt x="114" y="12"/>
                  </a:lnTo>
                  <a:lnTo>
                    <a:pt x="116" y="18"/>
                  </a:lnTo>
                  <a:lnTo>
                    <a:pt x="132" y="28"/>
                  </a:lnTo>
                  <a:lnTo>
                    <a:pt x="132" y="34"/>
                  </a:lnTo>
                  <a:lnTo>
                    <a:pt x="128" y="38"/>
                  </a:lnTo>
                  <a:lnTo>
                    <a:pt x="106" y="50"/>
                  </a:lnTo>
                  <a:lnTo>
                    <a:pt x="104" y="52"/>
                  </a:lnTo>
                  <a:lnTo>
                    <a:pt x="104" y="62"/>
                  </a:lnTo>
                  <a:lnTo>
                    <a:pt x="106" y="72"/>
                  </a:lnTo>
                  <a:lnTo>
                    <a:pt x="102" y="96"/>
                  </a:lnTo>
                  <a:lnTo>
                    <a:pt x="104" y="116"/>
                  </a:lnTo>
                  <a:lnTo>
                    <a:pt x="102" y="122"/>
                  </a:lnTo>
                  <a:lnTo>
                    <a:pt x="96" y="126"/>
                  </a:lnTo>
                  <a:lnTo>
                    <a:pt x="86" y="126"/>
                  </a:lnTo>
                  <a:lnTo>
                    <a:pt x="82" y="130"/>
                  </a:lnTo>
                  <a:lnTo>
                    <a:pt x="90" y="140"/>
                  </a:lnTo>
                  <a:lnTo>
                    <a:pt x="98" y="154"/>
                  </a:lnTo>
                  <a:lnTo>
                    <a:pt x="102" y="158"/>
                  </a:lnTo>
                  <a:lnTo>
                    <a:pt x="94" y="166"/>
                  </a:lnTo>
                  <a:lnTo>
                    <a:pt x="86" y="180"/>
                  </a:lnTo>
                  <a:lnTo>
                    <a:pt x="84" y="190"/>
                  </a:lnTo>
                  <a:lnTo>
                    <a:pt x="98" y="194"/>
                  </a:lnTo>
                  <a:lnTo>
                    <a:pt x="104" y="200"/>
                  </a:lnTo>
                  <a:lnTo>
                    <a:pt x="90" y="214"/>
                  </a:lnTo>
                  <a:lnTo>
                    <a:pt x="84" y="222"/>
                  </a:lnTo>
                  <a:lnTo>
                    <a:pt x="80" y="242"/>
                  </a:lnTo>
                  <a:close/>
                </a:path>
              </a:pathLst>
            </a:custGeom>
            <a:solidFill>
              <a:srgbClr val="B2B2B2"/>
            </a:solidFill>
            <a:ln w="9525">
              <a:solidFill>
                <a:schemeClr val="bg1"/>
              </a:solidFill>
              <a:round/>
              <a:headEnd/>
              <a:tailEnd/>
            </a:ln>
          </p:spPr>
          <p:txBody>
            <a:bodyPr/>
            <a:lstStyle/>
            <a:p>
              <a:endParaRPr lang="de-DE"/>
            </a:p>
          </p:txBody>
        </p:sp>
        <p:sp>
          <p:nvSpPr>
            <p:cNvPr id="68" name="Freeform 34"/>
            <p:cNvSpPr>
              <a:spLocks/>
            </p:cNvSpPr>
            <p:nvPr/>
          </p:nvSpPr>
          <p:spPr bwMode="gray">
            <a:xfrm>
              <a:off x="5683250" y="4713288"/>
              <a:ext cx="600075" cy="387350"/>
            </a:xfrm>
            <a:custGeom>
              <a:avLst/>
              <a:gdLst>
                <a:gd name="T0" fmla="*/ 16 w 362"/>
                <a:gd name="T1" fmla="*/ 318 h 250"/>
                <a:gd name="T2" fmla="*/ 86 w 362"/>
                <a:gd name="T3" fmla="*/ 306 h 250"/>
                <a:gd name="T4" fmla="*/ 155 w 362"/>
                <a:gd name="T5" fmla="*/ 260 h 250"/>
                <a:gd name="T6" fmla="*/ 260 w 362"/>
                <a:gd name="T7" fmla="*/ 109 h 250"/>
                <a:gd name="T8" fmla="*/ 379 w 362"/>
                <a:gd name="T9" fmla="*/ 63 h 250"/>
                <a:gd name="T10" fmla="*/ 413 w 362"/>
                <a:gd name="T11" fmla="*/ 35 h 250"/>
                <a:gd name="T12" fmla="*/ 486 w 362"/>
                <a:gd name="T13" fmla="*/ 35 h 250"/>
                <a:gd name="T14" fmla="*/ 623 w 362"/>
                <a:gd name="T15" fmla="*/ 53 h 250"/>
                <a:gd name="T16" fmla="*/ 646 w 362"/>
                <a:gd name="T17" fmla="*/ 66 h 250"/>
                <a:gd name="T18" fmla="*/ 673 w 362"/>
                <a:gd name="T19" fmla="*/ 77 h 250"/>
                <a:gd name="T20" fmla="*/ 716 w 362"/>
                <a:gd name="T21" fmla="*/ 66 h 250"/>
                <a:gd name="T22" fmla="*/ 858 w 362"/>
                <a:gd name="T23" fmla="*/ 41 h 250"/>
                <a:gd name="T24" fmla="*/ 890 w 362"/>
                <a:gd name="T25" fmla="*/ 2 h 250"/>
                <a:gd name="T26" fmla="*/ 945 w 362"/>
                <a:gd name="T27" fmla="*/ 0 h 250"/>
                <a:gd name="T28" fmla="*/ 1036 w 362"/>
                <a:gd name="T29" fmla="*/ 93 h 250"/>
                <a:gd name="T30" fmla="*/ 1151 w 362"/>
                <a:gd name="T31" fmla="*/ 185 h 250"/>
                <a:gd name="T32" fmla="*/ 1169 w 362"/>
                <a:gd name="T33" fmla="*/ 265 h 250"/>
                <a:gd name="T34" fmla="*/ 1160 w 362"/>
                <a:gd name="T35" fmla="*/ 368 h 250"/>
                <a:gd name="T36" fmla="*/ 1145 w 362"/>
                <a:gd name="T37" fmla="*/ 388 h 250"/>
                <a:gd name="T38" fmla="*/ 1169 w 362"/>
                <a:gd name="T39" fmla="*/ 409 h 250"/>
                <a:gd name="T40" fmla="*/ 1175 w 362"/>
                <a:gd name="T41" fmla="*/ 409 h 250"/>
                <a:gd name="T42" fmla="*/ 1210 w 362"/>
                <a:gd name="T43" fmla="*/ 437 h 250"/>
                <a:gd name="T44" fmla="*/ 1253 w 362"/>
                <a:gd name="T45" fmla="*/ 424 h 250"/>
                <a:gd name="T46" fmla="*/ 1328 w 362"/>
                <a:gd name="T47" fmla="*/ 409 h 250"/>
                <a:gd name="T48" fmla="*/ 1382 w 362"/>
                <a:gd name="T49" fmla="*/ 421 h 250"/>
                <a:gd name="T50" fmla="*/ 1365 w 362"/>
                <a:gd name="T51" fmla="*/ 465 h 250"/>
                <a:gd name="T52" fmla="*/ 1319 w 362"/>
                <a:gd name="T53" fmla="*/ 493 h 250"/>
                <a:gd name="T54" fmla="*/ 1271 w 362"/>
                <a:gd name="T55" fmla="*/ 509 h 250"/>
                <a:gd name="T56" fmla="*/ 1221 w 362"/>
                <a:gd name="T57" fmla="*/ 586 h 250"/>
                <a:gd name="T58" fmla="*/ 1210 w 362"/>
                <a:gd name="T59" fmla="*/ 647 h 250"/>
                <a:gd name="T60" fmla="*/ 1074 w 362"/>
                <a:gd name="T61" fmla="*/ 621 h 250"/>
                <a:gd name="T62" fmla="*/ 1022 w 362"/>
                <a:gd name="T63" fmla="*/ 606 h 250"/>
                <a:gd name="T64" fmla="*/ 945 w 362"/>
                <a:gd name="T65" fmla="*/ 581 h 250"/>
                <a:gd name="T66" fmla="*/ 778 w 362"/>
                <a:gd name="T67" fmla="*/ 645 h 250"/>
                <a:gd name="T68" fmla="*/ 661 w 362"/>
                <a:gd name="T69" fmla="*/ 621 h 250"/>
                <a:gd name="T70" fmla="*/ 593 w 362"/>
                <a:gd name="T71" fmla="*/ 638 h 250"/>
                <a:gd name="T72" fmla="*/ 491 w 362"/>
                <a:gd name="T73" fmla="*/ 616 h 250"/>
                <a:gd name="T74" fmla="*/ 407 w 362"/>
                <a:gd name="T75" fmla="*/ 628 h 250"/>
                <a:gd name="T76" fmla="*/ 392 w 362"/>
                <a:gd name="T77" fmla="*/ 616 h 250"/>
                <a:gd name="T78" fmla="*/ 382 w 362"/>
                <a:gd name="T79" fmla="*/ 591 h 250"/>
                <a:gd name="T80" fmla="*/ 322 w 362"/>
                <a:gd name="T81" fmla="*/ 564 h 250"/>
                <a:gd name="T82" fmla="*/ 338 w 362"/>
                <a:gd name="T83" fmla="*/ 533 h 250"/>
                <a:gd name="T84" fmla="*/ 353 w 362"/>
                <a:gd name="T85" fmla="*/ 527 h 250"/>
                <a:gd name="T86" fmla="*/ 303 w 362"/>
                <a:gd name="T87" fmla="*/ 517 h 250"/>
                <a:gd name="T88" fmla="*/ 275 w 362"/>
                <a:gd name="T89" fmla="*/ 544 h 250"/>
                <a:gd name="T90" fmla="*/ 232 w 362"/>
                <a:gd name="T91" fmla="*/ 517 h 250"/>
                <a:gd name="T92" fmla="*/ 194 w 362"/>
                <a:gd name="T93" fmla="*/ 503 h 250"/>
                <a:gd name="T94" fmla="*/ 163 w 362"/>
                <a:gd name="T95" fmla="*/ 503 h 250"/>
                <a:gd name="T96" fmla="*/ 169 w 362"/>
                <a:gd name="T97" fmla="*/ 486 h 250"/>
                <a:gd name="T98" fmla="*/ 169 w 362"/>
                <a:gd name="T99" fmla="*/ 478 h 250"/>
                <a:gd name="T100" fmla="*/ 169 w 362"/>
                <a:gd name="T101" fmla="*/ 462 h 250"/>
                <a:gd name="T102" fmla="*/ 179 w 362"/>
                <a:gd name="T103" fmla="*/ 448 h 250"/>
                <a:gd name="T104" fmla="*/ 118 w 362"/>
                <a:gd name="T105" fmla="*/ 431 h 250"/>
                <a:gd name="T106" fmla="*/ 76 w 362"/>
                <a:gd name="T107" fmla="*/ 394 h 250"/>
                <a:gd name="T108" fmla="*/ 70 w 362"/>
                <a:gd name="T109" fmla="*/ 362 h 250"/>
                <a:gd name="T110" fmla="*/ 48 w 362"/>
                <a:gd name="T111" fmla="*/ 348 h 250"/>
                <a:gd name="T112" fmla="*/ 0 w 362"/>
                <a:gd name="T113" fmla="*/ 318 h 25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62"/>
                <a:gd name="T172" fmla="*/ 0 h 250"/>
                <a:gd name="T173" fmla="*/ 362 w 362"/>
                <a:gd name="T174" fmla="*/ 250 h 25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62" h="250">
                  <a:moveTo>
                    <a:pt x="0" y="122"/>
                  </a:moveTo>
                  <a:lnTo>
                    <a:pt x="4" y="122"/>
                  </a:lnTo>
                  <a:lnTo>
                    <a:pt x="8" y="118"/>
                  </a:lnTo>
                  <a:lnTo>
                    <a:pt x="22" y="118"/>
                  </a:lnTo>
                  <a:lnTo>
                    <a:pt x="28" y="114"/>
                  </a:lnTo>
                  <a:lnTo>
                    <a:pt x="40" y="100"/>
                  </a:lnTo>
                  <a:lnTo>
                    <a:pt x="52" y="78"/>
                  </a:lnTo>
                  <a:lnTo>
                    <a:pt x="68" y="42"/>
                  </a:lnTo>
                  <a:lnTo>
                    <a:pt x="78" y="30"/>
                  </a:lnTo>
                  <a:lnTo>
                    <a:pt x="98" y="24"/>
                  </a:lnTo>
                  <a:lnTo>
                    <a:pt x="106" y="16"/>
                  </a:lnTo>
                  <a:lnTo>
                    <a:pt x="108" y="14"/>
                  </a:lnTo>
                  <a:lnTo>
                    <a:pt x="120" y="16"/>
                  </a:lnTo>
                  <a:lnTo>
                    <a:pt x="126" y="14"/>
                  </a:lnTo>
                  <a:lnTo>
                    <a:pt x="142" y="18"/>
                  </a:lnTo>
                  <a:lnTo>
                    <a:pt x="162" y="20"/>
                  </a:lnTo>
                  <a:lnTo>
                    <a:pt x="168" y="18"/>
                  </a:lnTo>
                  <a:lnTo>
                    <a:pt x="168" y="26"/>
                  </a:lnTo>
                  <a:lnTo>
                    <a:pt x="174" y="26"/>
                  </a:lnTo>
                  <a:lnTo>
                    <a:pt x="176" y="30"/>
                  </a:lnTo>
                  <a:lnTo>
                    <a:pt x="182" y="30"/>
                  </a:lnTo>
                  <a:lnTo>
                    <a:pt x="186" y="26"/>
                  </a:lnTo>
                  <a:lnTo>
                    <a:pt x="190" y="20"/>
                  </a:lnTo>
                  <a:lnTo>
                    <a:pt x="224" y="16"/>
                  </a:lnTo>
                  <a:lnTo>
                    <a:pt x="230" y="12"/>
                  </a:lnTo>
                  <a:lnTo>
                    <a:pt x="232" y="2"/>
                  </a:lnTo>
                  <a:lnTo>
                    <a:pt x="242" y="2"/>
                  </a:lnTo>
                  <a:lnTo>
                    <a:pt x="246" y="0"/>
                  </a:lnTo>
                  <a:lnTo>
                    <a:pt x="258" y="4"/>
                  </a:lnTo>
                  <a:lnTo>
                    <a:pt x="270" y="36"/>
                  </a:lnTo>
                  <a:lnTo>
                    <a:pt x="288" y="64"/>
                  </a:lnTo>
                  <a:lnTo>
                    <a:pt x="300" y="72"/>
                  </a:lnTo>
                  <a:lnTo>
                    <a:pt x="306" y="92"/>
                  </a:lnTo>
                  <a:lnTo>
                    <a:pt x="304" y="102"/>
                  </a:lnTo>
                  <a:lnTo>
                    <a:pt x="300" y="128"/>
                  </a:lnTo>
                  <a:lnTo>
                    <a:pt x="302" y="142"/>
                  </a:lnTo>
                  <a:lnTo>
                    <a:pt x="302" y="148"/>
                  </a:lnTo>
                  <a:lnTo>
                    <a:pt x="298" y="150"/>
                  </a:lnTo>
                  <a:lnTo>
                    <a:pt x="302" y="152"/>
                  </a:lnTo>
                  <a:lnTo>
                    <a:pt x="304" y="158"/>
                  </a:lnTo>
                  <a:lnTo>
                    <a:pt x="306" y="158"/>
                  </a:lnTo>
                  <a:lnTo>
                    <a:pt x="308" y="164"/>
                  </a:lnTo>
                  <a:lnTo>
                    <a:pt x="316" y="168"/>
                  </a:lnTo>
                  <a:lnTo>
                    <a:pt x="326" y="170"/>
                  </a:lnTo>
                  <a:lnTo>
                    <a:pt x="326" y="164"/>
                  </a:lnTo>
                  <a:lnTo>
                    <a:pt x="334" y="164"/>
                  </a:lnTo>
                  <a:lnTo>
                    <a:pt x="346" y="158"/>
                  </a:lnTo>
                  <a:lnTo>
                    <a:pt x="358" y="160"/>
                  </a:lnTo>
                  <a:lnTo>
                    <a:pt x="360" y="162"/>
                  </a:lnTo>
                  <a:lnTo>
                    <a:pt x="362" y="170"/>
                  </a:lnTo>
                  <a:lnTo>
                    <a:pt x="356" y="180"/>
                  </a:lnTo>
                  <a:lnTo>
                    <a:pt x="352" y="188"/>
                  </a:lnTo>
                  <a:lnTo>
                    <a:pt x="344" y="190"/>
                  </a:lnTo>
                  <a:lnTo>
                    <a:pt x="338" y="190"/>
                  </a:lnTo>
                  <a:lnTo>
                    <a:pt x="332" y="196"/>
                  </a:lnTo>
                  <a:lnTo>
                    <a:pt x="322" y="210"/>
                  </a:lnTo>
                  <a:lnTo>
                    <a:pt x="318" y="226"/>
                  </a:lnTo>
                  <a:lnTo>
                    <a:pt x="316" y="246"/>
                  </a:lnTo>
                  <a:lnTo>
                    <a:pt x="316" y="250"/>
                  </a:lnTo>
                  <a:lnTo>
                    <a:pt x="304" y="248"/>
                  </a:lnTo>
                  <a:lnTo>
                    <a:pt x="280" y="240"/>
                  </a:lnTo>
                  <a:lnTo>
                    <a:pt x="272" y="234"/>
                  </a:lnTo>
                  <a:lnTo>
                    <a:pt x="266" y="234"/>
                  </a:lnTo>
                  <a:lnTo>
                    <a:pt x="256" y="224"/>
                  </a:lnTo>
                  <a:lnTo>
                    <a:pt x="246" y="224"/>
                  </a:lnTo>
                  <a:lnTo>
                    <a:pt x="234" y="230"/>
                  </a:lnTo>
                  <a:lnTo>
                    <a:pt x="202" y="248"/>
                  </a:lnTo>
                  <a:lnTo>
                    <a:pt x="196" y="248"/>
                  </a:lnTo>
                  <a:lnTo>
                    <a:pt x="172" y="240"/>
                  </a:lnTo>
                  <a:lnTo>
                    <a:pt x="166" y="240"/>
                  </a:lnTo>
                  <a:lnTo>
                    <a:pt x="154" y="246"/>
                  </a:lnTo>
                  <a:lnTo>
                    <a:pt x="148" y="248"/>
                  </a:lnTo>
                  <a:lnTo>
                    <a:pt x="128" y="238"/>
                  </a:lnTo>
                  <a:lnTo>
                    <a:pt x="120" y="238"/>
                  </a:lnTo>
                  <a:lnTo>
                    <a:pt x="106" y="242"/>
                  </a:lnTo>
                  <a:lnTo>
                    <a:pt x="102" y="242"/>
                  </a:lnTo>
                  <a:lnTo>
                    <a:pt x="102" y="238"/>
                  </a:lnTo>
                  <a:lnTo>
                    <a:pt x="106" y="230"/>
                  </a:lnTo>
                  <a:lnTo>
                    <a:pt x="100" y="228"/>
                  </a:lnTo>
                  <a:lnTo>
                    <a:pt x="92" y="224"/>
                  </a:lnTo>
                  <a:lnTo>
                    <a:pt x="84" y="218"/>
                  </a:lnTo>
                  <a:lnTo>
                    <a:pt x="82" y="210"/>
                  </a:lnTo>
                  <a:lnTo>
                    <a:pt x="88" y="206"/>
                  </a:lnTo>
                  <a:lnTo>
                    <a:pt x="94" y="206"/>
                  </a:lnTo>
                  <a:lnTo>
                    <a:pt x="92" y="204"/>
                  </a:lnTo>
                  <a:lnTo>
                    <a:pt x="82" y="196"/>
                  </a:lnTo>
                  <a:lnTo>
                    <a:pt x="78" y="200"/>
                  </a:lnTo>
                  <a:lnTo>
                    <a:pt x="74" y="206"/>
                  </a:lnTo>
                  <a:lnTo>
                    <a:pt x="72" y="210"/>
                  </a:lnTo>
                  <a:lnTo>
                    <a:pt x="64" y="204"/>
                  </a:lnTo>
                  <a:lnTo>
                    <a:pt x="60" y="200"/>
                  </a:lnTo>
                  <a:lnTo>
                    <a:pt x="50" y="200"/>
                  </a:lnTo>
                  <a:lnTo>
                    <a:pt x="50" y="194"/>
                  </a:lnTo>
                  <a:lnTo>
                    <a:pt x="46" y="194"/>
                  </a:lnTo>
                  <a:lnTo>
                    <a:pt x="42" y="194"/>
                  </a:lnTo>
                  <a:lnTo>
                    <a:pt x="40" y="190"/>
                  </a:lnTo>
                  <a:lnTo>
                    <a:pt x="44" y="188"/>
                  </a:lnTo>
                  <a:lnTo>
                    <a:pt x="48" y="186"/>
                  </a:lnTo>
                  <a:lnTo>
                    <a:pt x="44" y="184"/>
                  </a:lnTo>
                  <a:lnTo>
                    <a:pt x="40" y="182"/>
                  </a:lnTo>
                  <a:lnTo>
                    <a:pt x="44" y="178"/>
                  </a:lnTo>
                  <a:lnTo>
                    <a:pt x="46" y="176"/>
                  </a:lnTo>
                  <a:lnTo>
                    <a:pt x="46" y="172"/>
                  </a:lnTo>
                  <a:lnTo>
                    <a:pt x="40" y="170"/>
                  </a:lnTo>
                  <a:lnTo>
                    <a:pt x="30" y="166"/>
                  </a:lnTo>
                  <a:lnTo>
                    <a:pt x="18" y="154"/>
                  </a:lnTo>
                  <a:lnTo>
                    <a:pt x="20" y="152"/>
                  </a:lnTo>
                  <a:lnTo>
                    <a:pt x="18" y="148"/>
                  </a:lnTo>
                  <a:lnTo>
                    <a:pt x="18" y="140"/>
                  </a:lnTo>
                  <a:lnTo>
                    <a:pt x="14" y="140"/>
                  </a:lnTo>
                  <a:lnTo>
                    <a:pt x="12" y="134"/>
                  </a:lnTo>
                  <a:lnTo>
                    <a:pt x="2" y="130"/>
                  </a:lnTo>
                  <a:lnTo>
                    <a:pt x="0" y="122"/>
                  </a:lnTo>
                  <a:close/>
                </a:path>
              </a:pathLst>
            </a:custGeom>
            <a:solidFill>
              <a:srgbClr val="B2B2B2"/>
            </a:solidFill>
            <a:ln w="9525">
              <a:solidFill>
                <a:schemeClr val="bg1"/>
              </a:solidFill>
              <a:round/>
              <a:headEnd/>
              <a:tailEnd/>
            </a:ln>
          </p:spPr>
          <p:txBody>
            <a:bodyPr/>
            <a:lstStyle/>
            <a:p>
              <a:endParaRPr lang="de-DE"/>
            </a:p>
          </p:txBody>
        </p:sp>
        <p:sp>
          <p:nvSpPr>
            <p:cNvPr id="69" name="Freeform 35"/>
            <p:cNvSpPr>
              <a:spLocks/>
            </p:cNvSpPr>
            <p:nvPr/>
          </p:nvSpPr>
          <p:spPr bwMode="gray">
            <a:xfrm>
              <a:off x="6083300" y="4699000"/>
              <a:ext cx="220662" cy="258762"/>
            </a:xfrm>
            <a:custGeom>
              <a:avLst/>
              <a:gdLst>
                <a:gd name="T0" fmla="*/ 14 w 134"/>
                <a:gd name="T1" fmla="*/ 14 h 168"/>
                <a:gd name="T2" fmla="*/ 30 w 134"/>
                <a:gd name="T3" fmla="*/ 14 h 168"/>
                <a:gd name="T4" fmla="*/ 61 w 134"/>
                <a:gd name="T5" fmla="*/ 10 h 168"/>
                <a:gd name="T6" fmla="*/ 96 w 134"/>
                <a:gd name="T7" fmla="*/ 2 h 168"/>
                <a:gd name="T8" fmla="*/ 126 w 134"/>
                <a:gd name="T9" fmla="*/ 0 h 168"/>
                <a:gd name="T10" fmla="*/ 150 w 134"/>
                <a:gd name="T11" fmla="*/ 2 h 168"/>
                <a:gd name="T12" fmla="*/ 166 w 134"/>
                <a:gd name="T13" fmla="*/ 0 h 168"/>
                <a:gd name="T14" fmla="*/ 196 w 134"/>
                <a:gd name="T15" fmla="*/ 19 h 168"/>
                <a:gd name="T16" fmla="*/ 217 w 134"/>
                <a:gd name="T17" fmla="*/ 30 h 168"/>
                <a:gd name="T18" fmla="*/ 233 w 134"/>
                <a:gd name="T19" fmla="*/ 35 h 168"/>
                <a:gd name="T20" fmla="*/ 257 w 134"/>
                <a:gd name="T21" fmla="*/ 35 h 168"/>
                <a:gd name="T22" fmla="*/ 257 w 134"/>
                <a:gd name="T23" fmla="*/ 43 h 168"/>
                <a:gd name="T24" fmla="*/ 260 w 134"/>
                <a:gd name="T25" fmla="*/ 56 h 168"/>
                <a:gd name="T26" fmla="*/ 292 w 134"/>
                <a:gd name="T27" fmla="*/ 41 h 168"/>
                <a:gd name="T28" fmla="*/ 330 w 134"/>
                <a:gd name="T29" fmla="*/ 67 h 168"/>
                <a:gd name="T30" fmla="*/ 353 w 134"/>
                <a:gd name="T31" fmla="*/ 67 h 168"/>
                <a:gd name="T32" fmla="*/ 376 w 134"/>
                <a:gd name="T33" fmla="*/ 78 h 168"/>
                <a:gd name="T34" fmla="*/ 376 w 134"/>
                <a:gd name="T35" fmla="*/ 92 h 168"/>
                <a:gd name="T36" fmla="*/ 376 w 134"/>
                <a:gd name="T37" fmla="*/ 117 h 168"/>
                <a:gd name="T38" fmla="*/ 366 w 134"/>
                <a:gd name="T39" fmla="*/ 143 h 168"/>
                <a:gd name="T40" fmla="*/ 399 w 134"/>
                <a:gd name="T41" fmla="*/ 157 h 168"/>
                <a:gd name="T42" fmla="*/ 419 w 134"/>
                <a:gd name="T43" fmla="*/ 157 h 168"/>
                <a:gd name="T44" fmla="*/ 427 w 134"/>
                <a:gd name="T45" fmla="*/ 167 h 168"/>
                <a:gd name="T46" fmla="*/ 411 w 134"/>
                <a:gd name="T47" fmla="*/ 185 h 168"/>
                <a:gd name="T48" fmla="*/ 427 w 134"/>
                <a:gd name="T49" fmla="*/ 195 h 168"/>
                <a:gd name="T50" fmla="*/ 437 w 134"/>
                <a:gd name="T51" fmla="*/ 211 h 168"/>
                <a:gd name="T52" fmla="*/ 456 w 134"/>
                <a:gd name="T53" fmla="*/ 225 h 168"/>
                <a:gd name="T54" fmla="*/ 480 w 134"/>
                <a:gd name="T55" fmla="*/ 240 h 168"/>
                <a:gd name="T56" fmla="*/ 480 w 134"/>
                <a:gd name="T57" fmla="*/ 262 h 168"/>
                <a:gd name="T58" fmla="*/ 480 w 134"/>
                <a:gd name="T59" fmla="*/ 270 h 168"/>
                <a:gd name="T60" fmla="*/ 502 w 134"/>
                <a:gd name="T61" fmla="*/ 284 h 168"/>
                <a:gd name="T62" fmla="*/ 480 w 134"/>
                <a:gd name="T63" fmla="*/ 290 h 168"/>
                <a:gd name="T64" fmla="*/ 466 w 134"/>
                <a:gd name="T65" fmla="*/ 292 h 168"/>
                <a:gd name="T66" fmla="*/ 450 w 134"/>
                <a:gd name="T67" fmla="*/ 279 h 168"/>
                <a:gd name="T68" fmla="*/ 437 w 134"/>
                <a:gd name="T69" fmla="*/ 290 h 168"/>
                <a:gd name="T70" fmla="*/ 419 w 134"/>
                <a:gd name="T71" fmla="*/ 284 h 168"/>
                <a:gd name="T72" fmla="*/ 404 w 134"/>
                <a:gd name="T73" fmla="*/ 274 h 168"/>
                <a:gd name="T74" fmla="*/ 391 w 134"/>
                <a:gd name="T75" fmla="*/ 279 h 168"/>
                <a:gd name="T76" fmla="*/ 383 w 134"/>
                <a:gd name="T77" fmla="*/ 290 h 168"/>
                <a:gd name="T78" fmla="*/ 376 w 134"/>
                <a:gd name="T79" fmla="*/ 274 h 168"/>
                <a:gd name="T80" fmla="*/ 361 w 134"/>
                <a:gd name="T81" fmla="*/ 270 h 168"/>
                <a:gd name="T82" fmla="*/ 336 w 134"/>
                <a:gd name="T83" fmla="*/ 290 h 168"/>
                <a:gd name="T84" fmla="*/ 345 w 134"/>
                <a:gd name="T85" fmla="*/ 313 h 168"/>
                <a:gd name="T86" fmla="*/ 336 w 134"/>
                <a:gd name="T87" fmla="*/ 328 h 168"/>
                <a:gd name="T88" fmla="*/ 336 w 134"/>
                <a:gd name="T89" fmla="*/ 342 h 168"/>
                <a:gd name="T90" fmla="*/ 307 w 134"/>
                <a:gd name="T91" fmla="*/ 352 h 168"/>
                <a:gd name="T92" fmla="*/ 292 w 134"/>
                <a:gd name="T93" fmla="*/ 370 h 168"/>
                <a:gd name="T94" fmla="*/ 277 w 134"/>
                <a:gd name="T95" fmla="*/ 377 h 168"/>
                <a:gd name="T96" fmla="*/ 277 w 134"/>
                <a:gd name="T97" fmla="*/ 396 h 168"/>
                <a:gd name="T98" fmla="*/ 257 w 134"/>
                <a:gd name="T99" fmla="*/ 407 h 168"/>
                <a:gd name="T100" fmla="*/ 233 w 134"/>
                <a:gd name="T101" fmla="*/ 407 h 168"/>
                <a:gd name="T102" fmla="*/ 226 w 134"/>
                <a:gd name="T103" fmla="*/ 396 h 168"/>
                <a:gd name="T104" fmla="*/ 226 w 134"/>
                <a:gd name="T105" fmla="*/ 370 h 168"/>
                <a:gd name="T106" fmla="*/ 242 w 134"/>
                <a:gd name="T107" fmla="*/ 250 h 168"/>
                <a:gd name="T108" fmla="*/ 107 w 134"/>
                <a:gd name="T109" fmla="*/ 114 h 168"/>
                <a:gd name="T110" fmla="*/ 0 w 134"/>
                <a:gd name="T111" fmla="*/ 30 h 1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4"/>
                <a:gd name="T169" fmla="*/ 0 h 168"/>
                <a:gd name="T170" fmla="*/ 134 w 134"/>
                <a:gd name="T171" fmla="*/ 168 h 1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4" h="168">
                  <a:moveTo>
                    <a:pt x="0" y="12"/>
                  </a:moveTo>
                  <a:lnTo>
                    <a:pt x="2" y="10"/>
                  </a:lnTo>
                  <a:lnTo>
                    <a:pt x="4" y="6"/>
                  </a:lnTo>
                  <a:lnTo>
                    <a:pt x="6" y="8"/>
                  </a:lnTo>
                  <a:lnTo>
                    <a:pt x="8" y="8"/>
                  </a:lnTo>
                  <a:lnTo>
                    <a:pt x="8" y="6"/>
                  </a:lnTo>
                  <a:lnTo>
                    <a:pt x="8" y="2"/>
                  </a:lnTo>
                  <a:lnTo>
                    <a:pt x="14" y="6"/>
                  </a:lnTo>
                  <a:lnTo>
                    <a:pt x="16" y="4"/>
                  </a:lnTo>
                  <a:lnTo>
                    <a:pt x="22" y="6"/>
                  </a:lnTo>
                  <a:lnTo>
                    <a:pt x="24" y="6"/>
                  </a:lnTo>
                  <a:lnTo>
                    <a:pt x="26" y="2"/>
                  </a:lnTo>
                  <a:lnTo>
                    <a:pt x="28" y="2"/>
                  </a:lnTo>
                  <a:lnTo>
                    <a:pt x="30" y="2"/>
                  </a:lnTo>
                  <a:lnTo>
                    <a:pt x="34" y="0"/>
                  </a:lnTo>
                  <a:lnTo>
                    <a:pt x="36" y="0"/>
                  </a:lnTo>
                  <a:lnTo>
                    <a:pt x="38" y="0"/>
                  </a:lnTo>
                  <a:lnTo>
                    <a:pt x="40" y="2"/>
                  </a:lnTo>
                  <a:lnTo>
                    <a:pt x="42" y="0"/>
                  </a:lnTo>
                  <a:lnTo>
                    <a:pt x="44" y="0"/>
                  </a:lnTo>
                  <a:lnTo>
                    <a:pt x="48" y="4"/>
                  </a:lnTo>
                  <a:lnTo>
                    <a:pt x="50" y="6"/>
                  </a:lnTo>
                  <a:lnTo>
                    <a:pt x="52" y="8"/>
                  </a:lnTo>
                  <a:lnTo>
                    <a:pt x="54" y="8"/>
                  </a:lnTo>
                  <a:lnTo>
                    <a:pt x="56" y="10"/>
                  </a:lnTo>
                  <a:lnTo>
                    <a:pt x="58" y="12"/>
                  </a:lnTo>
                  <a:lnTo>
                    <a:pt x="58" y="14"/>
                  </a:lnTo>
                  <a:lnTo>
                    <a:pt x="60" y="12"/>
                  </a:lnTo>
                  <a:lnTo>
                    <a:pt x="62" y="14"/>
                  </a:lnTo>
                  <a:lnTo>
                    <a:pt x="66" y="12"/>
                  </a:lnTo>
                  <a:lnTo>
                    <a:pt x="68" y="12"/>
                  </a:lnTo>
                  <a:lnTo>
                    <a:pt x="68" y="14"/>
                  </a:lnTo>
                  <a:lnTo>
                    <a:pt x="66" y="16"/>
                  </a:lnTo>
                  <a:lnTo>
                    <a:pt x="66" y="18"/>
                  </a:lnTo>
                  <a:lnTo>
                    <a:pt x="68" y="18"/>
                  </a:lnTo>
                  <a:lnTo>
                    <a:pt x="70" y="18"/>
                  </a:lnTo>
                  <a:lnTo>
                    <a:pt x="70" y="20"/>
                  </a:lnTo>
                  <a:lnTo>
                    <a:pt x="70" y="22"/>
                  </a:lnTo>
                  <a:lnTo>
                    <a:pt x="72" y="18"/>
                  </a:lnTo>
                  <a:lnTo>
                    <a:pt x="78" y="16"/>
                  </a:lnTo>
                  <a:lnTo>
                    <a:pt x="84" y="20"/>
                  </a:lnTo>
                  <a:lnTo>
                    <a:pt x="86" y="24"/>
                  </a:lnTo>
                  <a:lnTo>
                    <a:pt x="88" y="28"/>
                  </a:lnTo>
                  <a:lnTo>
                    <a:pt x="92" y="30"/>
                  </a:lnTo>
                  <a:lnTo>
                    <a:pt x="94" y="30"/>
                  </a:lnTo>
                  <a:lnTo>
                    <a:pt x="94" y="28"/>
                  </a:lnTo>
                  <a:lnTo>
                    <a:pt x="96" y="28"/>
                  </a:lnTo>
                  <a:lnTo>
                    <a:pt x="98" y="32"/>
                  </a:lnTo>
                  <a:lnTo>
                    <a:pt x="100" y="32"/>
                  </a:lnTo>
                  <a:lnTo>
                    <a:pt x="102" y="34"/>
                  </a:lnTo>
                  <a:lnTo>
                    <a:pt x="98" y="38"/>
                  </a:lnTo>
                  <a:lnTo>
                    <a:pt x="100" y="38"/>
                  </a:lnTo>
                  <a:lnTo>
                    <a:pt x="100" y="40"/>
                  </a:lnTo>
                  <a:lnTo>
                    <a:pt x="100" y="44"/>
                  </a:lnTo>
                  <a:lnTo>
                    <a:pt x="100" y="48"/>
                  </a:lnTo>
                  <a:lnTo>
                    <a:pt x="96" y="52"/>
                  </a:lnTo>
                  <a:lnTo>
                    <a:pt x="96" y="56"/>
                  </a:lnTo>
                  <a:lnTo>
                    <a:pt x="98" y="58"/>
                  </a:lnTo>
                  <a:lnTo>
                    <a:pt x="102" y="60"/>
                  </a:lnTo>
                  <a:lnTo>
                    <a:pt x="104" y="62"/>
                  </a:lnTo>
                  <a:lnTo>
                    <a:pt x="106" y="64"/>
                  </a:lnTo>
                  <a:lnTo>
                    <a:pt x="108" y="66"/>
                  </a:lnTo>
                  <a:lnTo>
                    <a:pt x="110" y="66"/>
                  </a:lnTo>
                  <a:lnTo>
                    <a:pt x="112" y="64"/>
                  </a:lnTo>
                  <a:lnTo>
                    <a:pt x="114" y="64"/>
                  </a:lnTo>
                  <a:lnTo>
                    <a:pt x="114" y="66"/>
                  </a:lnTo>
                  <a:lnTo>
                    <a:pt x="114" y="68"/>
                  </a:lnTo>
                  <a:lnTo>
                    <a:pt x="112" y="70"/>
                  </a:lnTo>
                  <a:lnTo>
                    <a:pt x="112" y="76"/>
                  </a:lnTo>
                  <a:lnTo>
                    <a:pt x="110" y="76"/>
                  </a:lnTo>
                  <a:lnTo>
                    <a:pt x="112" y="80"/>
                  </a:lnTo>
                  <a:lnTo>
                    <a:pt x="114" y="78"/>
                  </a:lnTo>
                  <a:lnTo>
                    <a:pt x="114" y="80"/>
                  </a:lnTo>
                  <a:lnTo>
                    <a:pt x="114" y="82"/>
                  </a:lnTo>
                  <a:lnTo>
                    <a:pt x="114" y="86"/>
                  </a:lnTo>
                  <a:lnTo>
                    <a:pt x="116" y="86"/>
                  </a:lnTo>
                  <a:lnTo>
                    <a:pt x="118" y="88"/>
                  </a:lnTo>
                  <a:lnTo>
                    <a:pt x="120" y="92"/>
                  </a:lnTo>
                  <a:lnTo>
                    <a:pt x="122" y="92"/>
                  </a:lnTo>
                  <a:lnTo>
                    <a:pt x="126" y="94"/>
                  </a:lnTo>
                  <a:lnTo>
                    <a:pt x="128" y="96"/>
                  </a:lnTo>
                  <a:lnTo>
                    <a:pt x="128" y="98"/>
                  </a:lnTo>
                  <a:lnTo>
                    <a:pt x="128" y="102"/>
                  </a:lnTo>
                  <a:lnTo>
                    <a:pt x="128" y="104"/>
                  </a:lnTo>
                  <a:lnTo>
                    <a:pt x="128" y="108"/>
                  </a:lnTo>
                  <a:lnTo>
                    <a:pt x="126" y="108"/>
                  </a:lnTo>
                  <a:lnTo>
                    <a:pt x="126" y="110"/>
                  </a:lnTo>
                  <a:lnTo>
                    <a:pt x="128" y="110"/>
                  </a:lnTo>
                  <a:lnTo>
                    <a:pt x="130" y="112"/>
                  </a:lnTo>
                  <a:lnTo>
                    <a:pt x="132" y="116"/>
                  </a:lnTo>
                  <a:lnTo>
                    <a:pt x="134" y="116"/>
                  </a:lnTo>
                  <a:lnTo>
                    <a:pt x="132" y="118"/>
                  </a:lnTo>
                  <a:lnTo>
                    <a:pt x="128" y="118"/>
                  </a:lnTo>
                  <a:lnTo>
                    <a:pt x="126" y="118"/>
                  </a:lnTo>
                  <a:lnTo>
                    <a:pt x="124" y="120"/>
                  </a:lnTo>
                  <a:lnTo>
                    <a:pt x="122" y="120"/>
                  </a:lnTo>
                  <a:lnTo>
                    <a:pt x="122" y="114"/>
                  </a:lnTo>
                  <a:lnTo>
                    <a:pt x="120" y="114"/>
                  </a:lnTo>
                  <a:lnTo>
                    <a:pt x="118" y="116"/>
                  </a:lnTo>
                  <a:lnTo>
                    <a:pt x="116" y="118"/>
                  </a:lnTo>
                  <a:lnTo>
                    <a:pt x="114" y="120"/>
                  </a:lnTo>
                  <a:lnTo>
                    <a:pt x="112" y="116"/>
                  </a:lnTo>
                  <a:lnTo>
                    <a:pt x="110" y="114"/>
                  </a:lnTo>
                  <a:lnTo>
                    <a:pt x="110" y="112"/>
                  </a:lnTo>
                  <a:lnTo>
                    <a:pt x="108" y="112"/>
                  </a:lnTo>
                  <a:lnTo>
                    <a:pt x="106" y="114"/>
                  </a:lnTo>
                  <a:lnTo>
                    <a:pt x="106" y="116"/>
                  </a:lnTo>
                  <a:lnTo>
                    <a:pt x="104" y="114"/>
                  </a:lnTo>
                  <a:lnTo>
                    <a:pt x="102" y="114"/>
                  </a:lnTo>
                  <a:lnTo>
                    <a:pt x="102" y="116"/>
                  </a:lnTo>
                  <a:lnTo>
                    <a:pt x="102" y="118"/>
                  </a:lnTo>
                  <a:lnTo>
                    <a:pt x="100" y="118"/>
                  </a:lnTo>
                  <a:lnTo>
                    <a:pt x="100" y="112"/>
                  </a:lnTo>
                  <a:lnTo>
                    <a:pt x="100" y="110"/>
                  </a:lnTo>
                  <a:lnTo>
                    <a:pt x="98" y="108"/>
                  </a:lnTo>
                  <a:lnTo>
                    <a:pt x="96" y="110"/>
                  </a:lnTo>
                  <a:lnTo>
                    <a:pt x="92" y="112"/>
                  </a:lnTo>
                  <a:lnTo>
                    <a:pt x="88" y="116"/>
                  </a:lnTo>
                  <a:lnTo>
                    <a:pt x="90" y="118"/>
                  </a:lnTo>
                  <a:lnTo>
                    <a:pt x="90" y="122"/>
                  </a:lnTo>
                  <a:lnTo>
                    <a:pt x="90" y="124"/>
                  </a:lnTo>
                  <a:lnTo>
                    <a:pt x="92" y="128"/>
                  </a:lnTo>
                  <a:lnTo>
                    <a:pt x="92" y="130"/>
                  </a:lnTo>
                  <a:lnTo>
                    <a:pt x="90" y="134"/>
                  </a:lnTo>
                  <a:lnTo>
                    <a:pt x="90" y="136"/>
                  </a:lnTo>
                  <a:lnTo>
                    <a:pt x="90" y="138"/>
                  </a:lnTo>
                  <a:lnTo>
                    <a:pt x="90" y="140"/>
                  </a:lnTo>
                  <a:lnTo>
                    <a:pt x="84" y="142"/>
                  </a:lnTo>
                  <a:lnTo>
                    <a:pt x="82" y="142"/>
                  </a:lnTo>
                  <a:lnTo>
                    <a:pt x="82" y="144"/>
                  </a:lnTo>
                  <a:lnTo>
                    <a:pt x="82" y="148"/>
                  </a:lnTo>
                  <a:lnTo>
                    <a:pt x="80" y="150"/>
                  </a:lnTo>
                  <a:lnTo>
                    <a:pt x="78" y="152"/>
                  </a:lnTo>
                  <a:lnTo>
                    <a:pt x="76" y="152"/>
                  </a:lnTo>
                  <a:lnTo>
                    <a:pt x="74" y="154"/>
                  </a:lnTo>
                  <a:lnTo>
                    <a:pt x="72" y="156"/>
                  </a:lnTo>
                  <a:lnTo>
                    <a:pt x="72" y="158"/>
                  </a:lnTo>
                  <a:lnTo>
                    <a:pt x="74" y="162"/>
                  </a:lnTo>
                  <a:lnTo>
                    <a:pt x="74" y="164"/>
                  </a:lnTo>
                  <a:lnTo>
                    <a:pt x="72" y="166"/>
                  </a:lnTo>
                  <a:lnTo>
                    <a:pt x="68" y="166"/>
                  </a:lnTo>
                  <a:lnTo>
                    <a:pt x="66" y="166"/>
                  </a:lnTo>
                  <a:lnTo>
                    <a:pt x="64" y="166"/>
                  </a:lnTo>
                  <a:lnTo>
                    <a:pt x="62" y="166"/>
                  </a:lnTo>
                  <a:lnTo>
                    <a:pt x="62" y="168"/>
                  </a:lnTo>
                  <a:lnTo>
                    <a:pt x="60" y="162"/>
                  </a:lnTo>
                  <a:lnTo>
                    <a:pt x="56" y="160"/>
                  </a:lnTo>
                  <a:lnTo>
                    <a:pt x="60" y="158"/>
                  </a:lnTo>
                  <a:lnTo>
                    <a:pt x="60" y="152"/>
                  </a:lnTo>
                  <a:lnTo>
                    <a:pt x="58" y="138"/>
                  </a:lnTo>
                  <a:lnTo>
                    <a:pt x="62" y="112"/>
                  </a:lnTo>
                  <a:lnTo>
                    <a:pt x="64" y="102"/>
                  </a:lnTo>
                  <a:lnTo>
                    <a:pt x="58" y="82"/>
                  </a:lnTo>
                  <a:lnTo>
                    <a:pt x="46" y="74"/>
                  </a:lnTo>
                  <a:lnTo>
                    <a:pt x="28" y="46"/>
                  </a:lnTo>
                  <a:lnTo>
                    <a:pt x="16" y="14"/>
                  </a:lnTo>
                  <a:lnTo>
                    <a:pt x="4" y="10"/>
                  </a:lnTo>
                  <a:lnTo>
                    <a:pt x="0" y="12"/>
                  </a:lnTo>
                  <a:close/>
                </a:path>
              </a:pathLst>
            </a:custGeom>
            <a:solidFill>
              <a:srgbClr val="B2B2B2"/>
            </a:solidFill>
            <a:ln w="9525">
              <a:solidFill>
                <a:schemeClr val="bg1"/>
              </a:solidFill>
              <a:round/>
              <a:headEnd/>
              <a:tailEnd/>
            </a:ln>
          </p:spPr>
          <p:txBody>
            <a:bodyPr/>
            <a:lstStyle/>
            <a:p>
              <a:endParaRPr lang="de-DE"/>
            </a:p>
          </p:txBody>
        </p:sp>
        <p:sp>
          <p:nvSpPr>
            <p:cNvPr id="70" name="Freeform 36"/>
            <p:cNvSpPr>
              <a:spLocks/>
            </p:cNvSpPr>
            <p:nvPr/>
          </p:nvSpPr>
          <p:spPr bwMode="gray">
            <a:xfrm>
              <a:off x="5565775" y="5121275"/>
              <a:ext cx="119062" cy="136525"/>
            </a:xfrm>
            <a:custGeom>
              <a:avLst/>
              <a:gdLst>
                <a:gd name="T0" fmla="*/ 131 w 72"/>
                <a:gd name="T1" fmla="*/ 227 h 88"/>
                <a:gd name="T2" fmla="*/ 96 w 72"/>
                <a:gd name="T3" fmla="*/ 207 h 88"/>
                <a:gd name="T4" fmla="*/ 9 w 72"/>
                <a:gd name="T5" fmla="*/ 159 h 88"/>
                <a:gd name="T6" fmla="*/ 9 w 72"/>
                <a:gd name="T7" fmla="*/ 153 h 88"/>
                <a:gd name="T8" fmla="*/ 0 w 72"/>
                <a:gd name="T9" fmla="*/ 144 h 88"/>
                <a:gd name="T10" fmla="*/ 0 w 72"/>
                <a:gd name="T11" fmla="*/ 133 h 88"/>
                <a:gd name="T12" fmla="*/ 9 w 72"/>
                <a:gd name="T13" fmla="*/ 123 h 88"/>
                <a:gd name="T14" fmla="*/ 14 w 72"/>
                <a:gd name="T15" fmla="*/ 114 h 88"/>
                <a:gd name="T16" fmla="*/ 9 w 72"/>
                <a:gd name="T17" fmla="*/ 103 h 88"/>
                <a:gd name="T18" fmla="*/ 0 w 72"/>
                <a:gd name="T19" fmla="*/ 91 h 88"/>
                <a:gd name="T20" fmla="*/ 0 w 72"/>
                <a:gd name="T21" fmla="*/ 77 h 88"/>
                <a:gd name="T22" fmla="*/ 14 w 72"/>
                <a:gd name="T23" fmla="*/ 66 h 88"/>
                <a:gd name="T24" fmla="*/ 30 w 72"/>
                <a:gd name="T25" fmla="*/ 66 h 88"/>
                <a:gd name="T26" fmla="*/ 30 w 72"/>
                <a:gd name="T27" fmla="*/ 50 h 88"/>
                <a:gd name="T28" fmla="*/ 37 w 72"/>
                <a:gd name="T29" fmla="*/ 41 h 88"/>
                <a:gd name="T30" fmla="*/ 50 w 72"/>
                <a:gd name="T31" fmla="*/ 30 h 88"/>
                <a:gd name="T32" fmla="*/ 70 w 72"/>
                <a:gd name="T33" fmla="*/ 26 h 88"/>
                <a:gd name="T34" fmla="*/ 76 w 72"/>
                <a:gd name="T35" fmla="*/ 35 h 88"/>
                <a:gd name="T36" fmla="*/ 84 w 72"/>
                <a:gd name="T37" fmla="*/ 41 h 88"/>
                <a:gd name="T38" fmla="*/ 84 w 72"/>
                <a:gd name="T39" fmla="*/ 26 h 88"/>
                <a:gd name="T40" fmla="*/ 76 w 72"/>
                <a:gd name="T41" fmla="*/ 11 h 88"/>
                <a:gd name="T42" fmla="*/ 76 w 72"/>
                <a:gd name="T43" fmla="*/ 2 h 88"/>
                <a:gd name="T44" fmla="*/ 89 w 72"/>
                <a:gd name="T45" fmla="*/ 2 h 88"/>
                <a:gd name="T46" fmla="*/ 107 w 72"/>
                <a:gd name="T47" fmla="*/ 0 h 88"/>
                <a:gd name="T48" fmla="*/ 111 w 72"/>
                <a:gd name="T49" fmla="*/ 11 h 88"/>
                <a:gd name="T50" fmla="*/ 137 w 72"/>
                <a:gd name="T51" fmla="*/ 21 h 88"/>
                <a:gd name="T52" fmla="*/ 150 w 72"/>
                <a:gd name="T53" fmla="*/ 30 h 88"/>
                <a:gd name="T54" fmla="*/ 168 w 72"/>
                <a:gd name="T55" fmla="*/ 47 h 88"/>
                <a:gd name="T56" fmla="*/ 182 w 72"/>
                <a:gd name="T57" fmla="*/ 50 h 88"/>
                <a:gd name="T58" fmla="*/ 205 w 72"/>
                <a:gd name="T59" fmla="*/ 56 h 88"/>
                <a:gd name="T60" fmla="*/ 214 w 72"/>
                <a:gd name="T61" fmla="*/ 56 h 88"/>
                <a:gd name="T62" fmla="*/ 219 w 72"/>
                <a:gd name="T63" fmla="*/ 66 h 88"/>
                <a:gd name="T64" fmla="*/ 234 w 72"/>
                <a:gd name="T65" fmla="*/ 74 h 88"/>
                <a:gd name="T66" fmla="*/ 255 w 72"/>
                <a:gd name="T67" fmla="*/ 77 h 88"/>
                <a:gd name="T68" fmla="*/ 257 w 72"/>
                <a:gd name="T69" fmla="*/ 81 h 88"/>
                <a:gd name="T70" fmla="*/ 274 w 72"/>
                <a:gd name="T71" fmla="*/ 91 h 88"/>
                <a:gd name="T72" fmla="*/ 274 w 72"/>
                <a:gd name="T73" fmla="*/ 97 h 88"/>
                <a:gd name="T74" fmla="*/ 257 w 72"/>
                <a:gd name="T75" fmla="*/ 103 h 88"/>
                <a:gd name="T76" fmla="*/ 255 w 72"/>
                <a:gd name="T77" fmla="*/ 107 h 88"/>
                <a:gd name="T78" fmla="*/ 227 w 72"/>
                <a:gd name="T79" fmla="*/ 103 h 88"/>
                <a:gd name="T80" fmla="*/ 219 w 72"/>
                <a:gd name="T81" fmla="*/ 114 h 88"/>
                <a:gd name="T82" fmla="*/ 234 w 72"/>
                <a:gd name="T83" fmla="*/ 114 h 88"/>
                <a:gd name="T84" fmla="*/ 234 w 72"/>
                <a:gd name="T85" fmla="*/ 123 h 88"/>
                <a:gd name="T86" fmla="*/ 205 w 72"/>
                <a:gd name="T87" fmla="*/ 139 h 88"/>
                <a:gd name="T88" fmla="*/ 144 w 72"/>
                <a:gd name="T89" fmla="*/ 151 h 88"/>
                <a:gd name="T90" fmla="*/ 131 w 72"/>
                <a:gd name="T91" fmla="*/ 207 h 88"/>
                <a:gd name="T92" fmla="*/ 131 w 72"/>
                <a:gd name="T93" fmla="*/ 227 h 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2"/>
                <a:gd name="T142" fmla="*/ 0 h 88"/>
                <a:gd name="T143" fmla="*/ 72 w 72"/>
                <a:gd name="T144" fmla="*/ 88 h 8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2" h="88">
                  <a:moveTo>
                    <a:pt x="34" y="88"/>
                  </a:moveTo>
                  <a:lnTo>
                    <a:pt x="34" y="88"/>
                  </a:lnTo>
                  <a:lnTo>
                    <a:pt x="26" y="84"/>
                  </a:lnTo>
                  <a:lnTo>
                    <a:pt x="26" y="80"/>
                  </a:lnTo>
                  <a:lnTo>
                    <a:pt x="18" y="68"/>
                  </a:lnTo>
                  <a:lnTo>
                    <a:pt x="2" y="62"/>
                  </a:lnTo>
                  <a:lnTo>
                    <a:pt x="2" y="60"/>
                  </a:lnTo>
                  <a:lnTo>
                    <a:pt x="2" y="56"/>
                  </a:lnTo>
                  <a:lnTo>
                    <a:pt x="0" y="56"/>
                  </a:lnTo>
                  <a:lnTo>
                    <a:pt x="0" y="54"/>
                  </a:lnTo>
                  <a:lnTo>
                    <a:pt x="0" y="52"/>
                  </a:lnTo>
                  <a:lnTo>
                    <a:pt x="2" y="48"/>
                  </a:lnTo>
                  <a:lnTo>
                    <a:pt x="4" y="46"/>
                  </a:lnTo>
                  <a:lnTo>
                    <a:pt x="4" y="44"/>
                  </a:lnTo>
                  <a:lnTo>
                    <a:pt x="2" y="42"/>
                  </a:lnTo>
                  <a:lnTo>
                    <a:pt x="2" y="40"/>
                  </a:lnTo>
                  <a:lnTo>
                    <a:pt x="0" y="38"/>
                  </a:lnTo>
                  <a:lnTo>
                    <a:pt x="0" y="36"/>
                  </a:lnTo>
                  <a:lnTo>
                    <a:pt x="0" y="32"/>
                  </a:lnTo>
                  <a:lnTo>
                    <a:pt x="0" y="30"/>
                  </a:lnTo>
                  <a:lnTo>
                    <a:pt x="2" y="28"/>
                  </a:lnTo>
                  <a:lnTo>
                    <a:pt x="4" y="26"/>
                  </a:lnTo>
                  <a:lnTo>
                    <a:pt x="6" y="26"/>
                  </a:lnTo>
                  <a:lnTo>
                    <a:pt x="8" y="26"/>
                  </a:lnTo>
                  <a:lnTo>
                    <a:pt x="8" y="22"/>
                  </a:lnTo>
                  <a:lnTo>
                    <a:pt x="8" y="20"/>
                  </a:lnTo>
                  <a:lnTo>
                    <a:pt x="8" y="18"/>
                  </a:lnTo>
                  <a:lnTo>
                    <a:pt x="10" y="16"/>
                  </a:lnTo>
                  <a:lnTo>
                    <a:pt x="10" y="14"/>
                  </a:lnTo>
                  <a:lnTo>
                    <a:pt x="14" y="12"/>
                  </a:lnTo>
                  <a:lnTo>
                    <a:pt x="16" y="10"/>
                  </a:lnTo>
                  <a:lnTo>
                    <a:pt x="18" y="10"/>
                  </a:lnTo>
                  <a:lnTo>
                    <a:pt x="18" y="12"/>
                  </a:lnTo>
                  <a:lnTo>
                    <a:pt x="20" y="14"/>
                  </a:lnTo>
                  <a:lnTo>
                    <a:pt x="20" y="16"/>
                  </a:lnTo>
                  <a:lnTo>
                    <a:pt x="22" y="16"/>
                  </a:lnTo>
                  <a:lnTo>
                    <a:pt x="24" y="12"/>
                  </a:lnTo>
                  <a:lnTo>
                    <a:pt x="22" y="10"/>
                  </a:lnTo>
                  <a:lnTo>
                    <a:pt x="20" y="6"/>
                  </a:lnTo>
                  <a:lnTo>
                    <a:pt x="20" y="4"/>
                  </a:lnTo>
                  <a:lnTo>
                    <a:pt x="20" y="2"/>
                  </a:lnTo>
                  <a:lnTo>
                    <a:pt x="22" y="0"/>
                  </a:lnTo>
                  <a:lnTo>
                    <a:pt x="24" y="2"/>
                  </a:lnTo>
                  <a:lnTo>
                    <a:pt x="26" y="2"/>
                  </a:lnTo>
                  <a:lnTo>
                    <a:pt x="28" y="0"/>
                  </a:lnTo>
                  <a:lnTo>
                    <a:pt x="30" y="2"/>
                  </a:lnTo>
                  <a:lnTo>
                    <a:pt x="30" y="4"/>
                  </a:lnTo>
                  <a:lnTo>
                    <a:pt x="32" y="4"/>
                  </a:lnTo>
                  <a:lnTo>
                    <a:pt x="36" y="8"/>
                  </a:lnTo>
                  <a:lnTo>
                    <a:pt x="38" y="10"/>
                  </a:lnTo>
                  <a:lnTo>
                    <a:pt x="40" y="12"/>
                  </a:lnTo>
                  <a:lnTo>
                    <a:pt x="42" y="16"/>
                  </a:lnTo>
                  <a:lnTo>
                    <a:pt x="44" y="18"/>
                  </a:lnTo>
                  <a:lnTo>
                    <a:pt x="46" y="20"/>
                  </a:lnTo>
                  <a:lnTo>
                    <a:pt x="48" y="20"/>
                  </a:lnTo>
                  <a:lnTo>
                    <a:pt x="52" y="22"/>
                  </a:lnTo>
                  <a:lnTo>
                    <a:pt x="54" y="22"/>
                  </a:lnTo>
                  <a:lnTo>
                    <a:pt x="56" y="24"/>
                  </a:lnTo>
                  <a:lnTo>
                    <a:pt x="56" y="22"/>
                  </a:lnTo>
                  <a:lnTo>
                    <a:pt x="58" y="22"/>
                  </a:lnTo>
                  <a:lnTo>
                    <a:pt x="58" y="26"/>
                  </a:lnTo>
                  <a:lnTo>
                    <a:pt x="62" y="28"/>
                  </a:lnTo>
                  <a:lnTo>
                    <a:pt x="64" y="30"/>
                  </a:lnTo>
                  <a:lnTo>
                    <a:pt x="66" y="30"/>
                  </a:lnTo>
                  <a:lnTo>
                    <a:pt x="68" y="32"/>
                  </a:lnTo>
                  <a:lnTo>
                    <a:pt x="70" y="34"/>
                  </a:lnTo>
                  <a:lnTo>
                    <a:pt x="72" y="36"/>
                  </a:lnTo>
                  <a:lnTo>
                    <a:pt x="72" y="38"/>
                  </a:lnTo>
                  <a:lnTo>
                    <a:pt x="70" y="38"/>
                  </a:lnTo>
                  <a:lnTo>
                    <a:pt x="68" y="40"/>
                  </a:lnTo>
                  <a:lnTo>
                    <a:pt x="66" y="42"/>
                  </a:lnTo>
                  <a:lnTo>
                    <a:pt x="64" y="40"/>
                  </a:lnTo>
                  <a:lnTo>
                    <a:pt x="60" y="40"/>
                  </a:lnTo>
                  <a:lnTo>
                    <a:pt x="58" y="42"/>
                  </a:lnTo>
                  <a:lnTo>
                    <a:pt x="58" y="44"/>
                  </a:lnTo>
                  <a:lnTo>
                    <a:pt x="60" y="44"/>
                  </a:lnTo>
                  <a:lnTo>
                    <a:pt x="62" y="44"/>
                  </a:lnTo>
                  <a:lnTo>
                    <a:pt x="62" y="46"/>
                  </a:lnTo>
                  <a:lnTo>
                    <a:pt x="62" y="48"/>
                  </a:lnTo>
                  <a:lnTo>
                    <a:pt x="60" y="54"/>
                  </a:lnTo>
                  <a:lnTo>
                    <a:pt x="54" y="54"/>
                  </a:lnTo>
                  <a:lnTo>
                    <a:pt x="42" y="52"/>
                  </a:lnTo>
                  <a:lnTo>
                    <a:pt x="38" y="58"/>
                  </a:lnTo>
                  <a:lnTo>
                    <a:pt x="32" y="70"/>
                  </a:lnTo>
                  <a:lnTo>
                    <a:pt x="34" y="80"/>
                  </a:lnTo>
                  <a:lnTo>
                    <a:pt x="34" y="88"/>
                  </a:lnTo>
                  <a:close/>
                </a:path>
              </a:pathLst>
            </a:custGeom>
            <a:solidFill>
              <a:srgbClr val="B2B2B2"/>
            </a:solidFill>
            <a:ln w="9525">
              <a:solidFill>
                <a:schemeClr val="bg1"/>
              </a:solidFill>
              <a:round/>
              <a:headEnd/>
              <a:tailEnd/>
            </a:ln>
          </p:spPr>
          <p:txBody>
            <a:bodyPr/>
            <a:lstStyle/>
            <a:p>
              <a:endParaRPr lang="de-DE"/>
            </a:p>
          </p:txBody>
        </p:sp>
        <p:sp>
          <p:nvSpPr>
            <p:cNvPr id="71" name="Freeform 37"/>
            <p:cNvSpPr>
              <a:spLocks/>
            </p:cNvSpPr>
            <p:nvPr/>
          </p:nvSpPr>
          <p:spPr bwMode="gray">
            <a:xfrm>
              <a:off x="5588000" y="4899025"/>
              <a:ext cx="261937" cy="358775"/>
            </a:xfrm>
            <a:custGeom>
              <a:avLst/>
              <a:gdLst>
                <a:gd name="T0" fmla="*/ 510 w 158"/>
                <a:gd name="T1" fmla="*/ 343 h 230"/>
                <a:gd name="T2" fmla="*/ 585 w 158"/>
                <a:gd name="T3" fmla="*/ 461 h 230"/>
                <a:gd name="T4" fmla="*/ 520 w 158"/>
                <a:gd name="T5" fmla="*/ 544 h 230"/>
                <a:gd name="T6" fmla="*/ 496 w 158"/>
                <a:gd name="T7" fmla="*/ 551 h 230"/>
                <a:gd name="T8" fmla="*/ 465 w 158"/>
                <a:gd name="T9" fmla="*/ 551 h 230"/>
                <a:gd name="T10" fmla="*/ 441 w 158"/>
                <a:gd name="T11" fmla="*/ 558 h 230"/>
                <a:gd name="T12" fmla="*/ 411 w 158"/>
                <a:gd name="T13" fmla="*/ 561 h 230"/>
                <a:gd name="T14" fmla="*/ 371 w 158"/>
                <a:gd name="T15" fmla="*/ 571 h 230"/>
                <a:gd name="T16" fmla="*/ 355 w 158"/>
                <a:gd name="T17" fmla="*/ 577 h 230"/>
                <a:gd name="T18" fmla="*/ 325 w 158"/>
                <a:gd name="T19" fmla="*/ 571 h 230"/>
                <a:gd name="T20" fmla="*/ 289 w 158"/>
                <a:gd name="T21" fmla="*/ 595 h 230"/>
                <a:gd name="T22" fmla="*/ 272 w 158"/>
                <a:gd name="T23" fmla="*/ 615 h 230"/>
                <a:gd name="T24" fmla="*/ 185 w 158"/>
                <a:gd name="T25" fmla="*/ 523 h 230"/>
                <a:gd name="T26" fmla="*/ 185 w 158"/>
                <a:gd name="T27" fmla="*/ 497 h 230"/>
                <a:gd name="T28" fmla="*/ 179 w 158"/>
                <a:gd name="T29" fmla="*/ 485 h 230"/>
                <a:gd name="T30" fmla="*/ 211 w 158"/>
                <a:gd name="T31" fmla="*/ 485 h 230"/>
                <a:gd name="T32" fmla="*/ 224 w 158"/>
                <a:gd name="T33" fmla="*/ 476 h 230"/>
                <a:gd name="T34" fmla="*/ 201 w 158"/>
                <a:gd name="T35" fmla="*/ 461 h 230"/>
                <a:gd name="T36" fmla="*/ 169 w 158"/>
                <a:gd name="T37" fmla="*/ 450 h 230"/>
                <a:gd name="T38" fmla="*/ 155 w 158"/>
                <a:gd name="T39" fmla="*/ 437 h 230"/>
                <a:gd name="T40" fmla="*/ 118 w 158"/>
                <a:gd name="T41" fmla="*/ 430 h 230"/>
                <a:gd name="T42" fmla="*/ 86 w 158"/>
                <a:gd name="T43" fmla="*/ 403 h 230"/>
                <a:gd name="T44" fmla="*/ 70 w 158"/>
                <a:gd name="T45" fmla="*/ 375 h 230"/>
                <a:gd name="T46" fmla="*/ 94 w 158"/>
                <a:gd name="T47" fmla="*/ 375 h 230"/>
                <a:gd name="T48" fmla="*/ 100 w 158"/>
                <a:gd name="T49" fmla="*/ 356 h 230"/>
                <a:gd name="T50" fmla="*/ 61 w 158"/>
                <a:gd name="T51" fmla="*/ 315 h 230"/>
                <a:gd name="T52" fmla="*/ 100 w 158"/>
                <a:gd name="T53" fmla="*/ 320 h 230"/>
                <a:gd name="T54" fmla="*/ 118 w 158"/>
                <a:gd name="T55" fmla="*/ 304 h 230"/>
                <a:gd name="T56" fmla="*/ 76 w 158"/>
                <a:gd name="T57" fmla="*/ 290 h 230"/>
                <a:gd name="T58" fmla="*/ 48 w 158"/>
                <a:gd name="T59" fmla="*/ 272 h 230"/>
                <a:gd name="T60" fmla="*/ 48 w 158"/>
                <a:gd name="T61" fmla="*/ 246 h 230"/>
                <a:gd name="T62" fmla="*/ 61 w 158"/>
                <a:gd name="T63" fmla="*/ 219 h 230"/>
                <a:gd name="T64" fmla="*/ 76 w 158"/>
                <a:gd name="T65" fmla="*/ 186 h 230"/>
                <a:gd name="T66" fmla="*/ 31 w 158"/>
                <a:gd name="T67" fmla="*/ 193 h 230"/>
                <a:gd name="T68" fmla="*/ 48 w 158"/>
                <a:gd name="T69" fmla="*/ 181 h 230"/>
                <a:gd name="T70" fmla="*/ 39 w 158"/>
                <a:gd name="T71" fmla="*/ 163 h 230"/>
                <a:gd name="T72" fmla="*/ 48 w 158"/>
                <a:gd name="T73" fmla="*/ 139 h 230"/>
                <a:gd name="T74" fmla="*/ 70 w 158"/>
                <a:gd name="T75" fmla="*/ 145 h 230"/>
                <a:gd name="T76" fmla="*/ 86 w 158"/>
                <a:gd name="T77" fmla="*/ 139 h 230"/>
                <a:gd name="T78" fmla="*/ 61 w 158"/>
                <a:gd name="T79" fmla="*/ 130 h 230"/>
                <a:gd name="T80" fmla="*/ 39 w 158"/>
                <a:gd name="T81" fmla="*/ 118 h 230"/>
                <a:gd name="T82" fmla="*/ 31 w 158"/>
                <a:gd name="T83" fmla="*/ 107 h 230"/>
                <a:gd name="T84" fmla="*/ 39 w 158"/>
                <a:gd name="T85" fmla="*/ 94 h 230"/>
                <a:gd name="T86" fmla="*/ 16 w 158"/>
                <a:gd name="T87" fmla="*/ 86 h 230"/>
                <a:gd name="T88" fmla="*/ 16 w 158"/>
                <a:gd name="T89" fmla="*/ 72 h 230"/>
                <a:gd name="T90" fmla="*/ 0 w 158"/>
                <a:gd name="T91" fmla="*/ 37 h 230"/>
                <a:gd name="T92" fmla="*/ 224 w 158"/>
                <a:gd name="T93" fmla="*/ 26 h 230"/>
                <a:gd name="T94" fmla="*/ 289 w 158"/>
                <a:gd name="T95" fmla="*/ 75 h 230"/>
                <a:gd name="T96" fmla="*/ 371 w 158"/>
                <a:gd name="T97" fmla="*/ 134 h 230"/>
                <a:gd name="T98" fmla="*/ 371 w 158"/>
                <a:gd name="T99" fmla="*/ 165 h 230"/>
                <a:gd name="T100" fmla="*/ 371 w 158"/>
                <a:gd name="T101" fmla="*/ 186 h 230"/>
                <a:gd name="T102" fmla="*/ 411 w 158"/>
                <a:gd name="T103" fmla="*/ 213 h 230"/>
                <a:gd name="T104" fmla="*/ 504 w 158"/>
                <a:gd name="T105" fmla="*/ 229 h 230"/>
                <a:gd name="T106" fmla="*/ 583 w 158"/>
                <a:gd name="T107" fmla="*/ 229 h 230"/>
                <a:gd name="T108" fmla="*/ 573 w 158"/>
                <a:gd name="T109" fmla="*/ 279 h 2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8"/>
                <a:gd name="T166" fmla="*/ 0 h 230"/>
                <a:gd name="T167" fmla="*/ 158 w 158"/>
                <a:gd name="T168" fmla="*/ 230 h 23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8" h="230">
                  <a:moveTo>
                    <a:pt x="148" y="104"/>
                  </a:moveTo>
                  <a:lnTo>
                    <a:pt x="142" y="112"/>
                  </a:lnTo>
                  <a:lnTo>
                    <a:pt x="136" y="120"/>
                  </a:lnTo>
                  <a:lnTo>
                    <a:pt x="132" y="128"/>
                  </a:lnTo>
                  <a:lnTo>
                    <a:pt x="134" y="134"/>
                  </a:lnTo>
                  <a:lnTo>
                    <a:pt x="156" y="160"/>
                  </a:lnTo>
                  <a:lnTo>
                    <a:pt x="158" y="166"/>
                  </a:lnTo>
                  <a:lnTo>
                    <a:pt x="152" y="172"/>
                  </a:lnTo>
                  <a:lnTo>
                    <a:pt x="140" y="180"/>
                  </a:lnTo>
                  <a:lnTo>
                    <a:pt x="134" y="188"/>
                  </a:lnTo>
                  <a:lnTo>
                    <a:pt x="134" y="200"/>
                  </a:lnTo>
                  <a:lnTo>
                    <a:pt x="134" y="204"/>
                  </a:lnTo>
                  <a:lnTo>
                    <a:pt x="132" y="204"/>
                  </a:lnTo>
                  <a:lnTo>
                    <a:pt x="130" y="206"/>
                  </a:lnTo>
                  <a:lnTo>
                    <a:pt x="128" y="206"/>
                  </a:lnTo>
                  <a:lnTo>
                    <a:pt x="124" y="206"/>
                  </a:lnTo>
                  <a:lnTo>
                    <a:pt x="122" y="206"/>
                  </a:lnTo>
                  <a:lnTo>
                    <a:pt x="120" y="206"/>
                  </a:lnTo>
                  <a:lnTo>
                    <a:pt x="118" y="206"/>
                  </a:lnTo>
                  <a:lnTo>
                    <a:pt x="116" y="206"/>
                  </a:lnTo>
                  <a:lnTo>
                    <a:pt x="114" y="208"/>
                  </a:lnTo>
                  <a:lnTo>
                    <a:pt x="112" y="210"/>
                  </a:lnTo>
                  <a:lnTo>
                    <a:pt x="110" y="210"/>
                  </a:lnTo>
                  <a:lnTo>
                    <a:pt x="106" y="210"/>
                  </a:lnTo>
                  <a:lnTo>
                    <a:pt x="102" y="208"/>
                  </a:lnTo>
                  <a:lnTo>
                    <a:pt x="100" y="210"/>
                  </a:lnTo>
                  <a:lnTo>
                    <a:pt x="98" y="214"/>
                  </a:lnTo>
                  <a:lnTo>
                    <a:pt x="96" y="214"/>
                  </a:lnTo>
                  <a:lnTo>
                    <a:pt x="96" y="216"/>
                  </a:lnTo>
                  <a:lnTo>
                    <a:pt x="96" y="218"/>
                  </a:lnTo>
                  <a:lnTo>
                    <a:pt x="94" y="218"/>
                  </a:lnTo>
                  <a:lnTo>
                    <a:pt x="92" y="216"/>
                  </a:lnTo>
                  <a:lnTo>
                    <a:pt x="90" y="214"/>
                  </a:lnTo>
                  <a:lnTo>
                    <a:pt x="88" y="212"/>
                  </a:lnTo>
                  <a:lnTo>
                    <a:pt x="86" y="214"/>
                  </a:lnTo>
                  <a:lnTo>
                    <a:pt x="84" y="214"/>
                  </a:lnTo>
                  <a:lnTo>
                    <a:pt x="80" y="216"/>
                  </a:lnTo>
                  <a:lnTo>
                    <a:pt x="76" y="218"/>
                  </a:lnTo>
                  <a:lnTo>
                    <a:pt x="74" y="222"/>
                  </a:lnTo>
                  <a:lnTo>
                    <a:pt x="74" y="226"/>
                  </a:lnTo>
                  <a:lnTo>
                    <a:pt x="74" y="228"/>
                  </a:lnTo>
                  <a:lnTo>
                    <a:pt x="72" y="230"/>
                  </a:lnTo>
                  <a:lnTo>
                    <a:pt x="70" y="230"/>
                  </a:lnTo>
                  <a:lnTo>
                    <a:pt x="68" y="228"/>
                  </a:lnTo>
                  <a:lnTo>
                    <a:pt x="68" y="226"/>
                  </a:lnTo>
                  <a:lnTo>
                    <a:pt x="54" y="206"/>
                  </a:lnTo>
                  <a:lnTo>
                    <a:pt x="48" y="196"/>
                  </a:lnTo>
                  <a:lnTo>
                    <a:pt x="46" y="196"/>
                  </a:lnTo>
                  <a:lnTo>
                    <a:pt x="48" y="190"/>
                  </a:lnTo>
                  <a:lnTo>
                    <a:pt x="48" y="188"/>
                  </a:lnTo>
                  <a:lnTo>
                    <a:pt x="48" y="186"/>
                  </a:lnTo>
                  <a:lnTo>
                    <a:pt x="46" y="186"/>
                  </a:lnTo>
                  <a:lnTo>
                    <a:pt x="44" y="186"/>
                  </a:lnTo>
                  <a:lnTo>
                    <a:pt x="44" y="184"/>
                  </a:lnTo>
                  <a:lnTo>
                    <a:pt x="46" y="182"/>
                  </a:lnTo>
                  <a:lnTo>
                    <a:pt x="50" y="182"/>
                  </a:lnTo>
                  <a:lnTo>
                    <a:pt x="52" y="184"/>
                  </a:lnTo>
                  <a:lnTo>
                    <a:pt x="54" y="182"/>
                  </a:lnTo>
                  <a:lnTo>
                    <a:pt x="56" y="180"/>
                  </a:lnTo>
                  <a:lnTo>
                    <a:pt x="58" y="180"/>
                  </a:lnTo>
                  <a:lnTo>
                    <a:pt x="58" y="178"/>
                  </a:lnTo>
                  <a:lnTo>
                    <a:pt x="56" y="176"/>
                  </a:lnTo>
                  <a:lnTo>
                    <a:pt x="54" y="174"/>
                  </a:lnTo>
                  <a:lnTo>
                    <a:pt x="52" y="172"/>
                  </a:lnTo>
                  <a:lnTo>
                    <a:pt x="50" y="172"/>
                  </a:lnTo>
                  <a:lnTo>
                    <a:pt x="48" y="170"/>
                  </a:lnTo>
                  <a:lnTo>
                    <a:pt x="44" y="168"/>
                  </a:lnTo>
                  <a:lnTo>
                    <a:pt x="44" y="164"/>
                  </a:lnTo>
                  <a:lnTo>
                    <a:pt x="42" y="164"/>
                  </a:lnTo>
                  <a:lnTo>
                    <a:pt x="42" y="166"/>
                  </a:lnTo>
                  <a:lnTo>
                    <a:pt x="40" y="164"/>
                  </a:lnTo>
                  <a:lnTo>
                    <a:pt x="38" y="164"/>
                  </a:lnTo>
                  <a:lnTo>
                    <a:pt x="34" y="162"/>
                  </a:lnTo>
                  <a:lnTo>
                    <a:pt x="32" y="162"/>
                  </a:lnTo>
                  <a:lnTo>
                    <a:pt x="30" y="160"/>
                  </a:lnTo>
                  <a:lnTo>
                    <a:pt x="28" y="158"/>
                  </a:lnTo>
                  <a:lnTo>
                    <a:pt x="26" y="154"/>
                  </a:lnTo>
                  <a:lnTo>
                    <a:pt x="24" y="152"/>
                  </a:lnTo>
                  <a:lnTo>
                    <a:pt x="22" y="150"/>
                  </a:lnTo>
                  <a:lnTo>
                    <a:pt x="18" y="146"/>
                  </a:lnTo>
                  <a:lnTo>
                    <a:pt x="16" y="146"/>
                  </a:lnTo>
                  <a:lnTo>
                    <a:pt x="16" y="144"/>
                  </a:lnTo>
                  <a:lnTo>
                    <a:pt x="18" y="140"/>
                  </a:lnTo>
                  <a:lnTo>
                    <a:pt x="20" y="138"/>
                  </a:lnTo>
                  <a:lnTo>
                    <a:pt x="22" y="138"/>
                  </a:lnTo>
                  <a:lnTo>
                    <a:pt x="24" y="140"/>
                  </a:lnTo>
                  <a:lnTo>
                    <a:pt x="26" y="140"/>
                  </a:lnTo>
                  <a:lnTo>
                    <a:pt x="26" y="136"/>
                  </a:lnTo>
                  <a:lnTo>
                    <a:pt x="26" y="132"/>
                  </a:lnTo>
                  <a:lnTo>
                    <a:pt x="24" y="128"/>
                  </a:lnTo>
                  <a:lnTo>
                    <a:pt x="20" y="124"/>
                  </a:lnTo>
                  <a:lnTo>
                    <a:pt x="18" y="120"/>
                  </a:lnTo>
                  <a:lnTo>
                    <a:pt x="16" y="118"/>
                  </a:lnTo>
                  <a:lnTo>
                    <a:pt x="18" y="118"/>
                  </a:lnTo>
                  <a:lnTo>
                    <a:pt x="22" y="120"/>
                  </a:lnTo>
                  <a:lnTo>
                    <a:pt x="26" y="120"/>
                  </a:lnTo>
                  <a:lnTo>
                    <a:pt x="28" y="118"/>
                  </a:lnTo>
                  <a:lnTo>
                    <a:pt x="30" y="118"/>
                  </a:lnTo>
                  <a:lnTo>
                    <a:pt x="30" y="116"/>
                  </a:lnTo>
                  <a:lnTo>
                    <a:pt x="30" y="114"/>
                  </a:lnTo>
                  <a:lnTo>
                    <a:pt x="26" y="114"/>
                  </a:lnTo>
                  <a:lnTo>
                    <a:pt x="26" y="112"/>
                  </a:lnTo>
                  <a:lnTo>
                    <a:pt x="22" y="110"/>
                  </a:lnTo>
                  <a:lnTo>
                    <a:pt x="20" y="108"/>
                  </a:lnTo>
                  <a:lnTo>
                    <a:pt x="20" y="106"/>
                  </a:lnTo>
                  <a:lnTo>
                    <a:pt x="18" y="102"/>
                  </a:lnTo>
                  <a:lnTo>
                    <a:pt x="16" y="104"/>
                  </a:lnTo>
                  <a:lnTo>
                    <a:pt x="12" y="102"/>
                  </a:lnTo>
                  <a:lnTo>
                    <a:pt x="10" y="100"/>
                  </a:lnTo>
                  <a:lnTo>
                    <a:pt x="10" y="96"/>
                  </a:lnTo>
                  <a:lnTo>
                    <a:pt x="12" y="94"/>
                  </a:lnTo>
                  <a:lnTo>
                    <a:pt x="12" y="92"/>
                  </a:lnTo>
                  <a:lnTo>
                    <a:pt x="12" y="90"/>
                  </a:lnTo>
                  <a:lnTo>
                    <a:pt x="12" y="88"/>
                  </a:lnTo>
                  <a:lnTo>
                    <a:pt x="14" y="86"/>
                  </a:lnTo>
                  <a:lnTo>
                    <a:pt x="16" y="82"/>
                  </a:lnTo>
                  <a:lnTo>
                    <a:pt x="18" y="78"/>
                  </a:lnTo>
                  <a:lnTo>
                    <a:pt x="20" y="74"/>
                  </a:lnTo>
                  <a:lnTo>
                    <a:pt x="20" y="70"/>
                  </a:lnTo>
                  <a:lnTo>
                    <a:pt x="18" y="68"/>
                  </a:lnTo>
                  <a:lnTo>
                    <a:pt x="14" y="68"/>
                  </a:lnTo>
                  <a:lnTo>
                    <a:pt x="12" y="68"/>
                  </a:lnTo>
                  <a:lnTo>
                    <a:pt x="8" y="72"/>
                  </a:lnTo>
                  <a:lnTo>
                    <a:pt x="6" y="70"/>
                  </a:lnTo>
                  <a:lnTo>
                    <a:pt x="8" y="68"/>
                  </a:lnTo>
                  <a:lnTo>
                    <a:pt x="10" y="68"/>
                  </a:lnTo>
                  <a:lnTo>
                    <a:pt x="12" y="68"/>
                  </a:lnTo>
                  <a:lnTo>
                    <a:pt x="10" y="66"/>
                  </a:lnTo>
                  <a:lnTo>
                    <a:pt x="10" y="64"/>
                  </a:lnTo>
                  <a:lnTo>
                    <a:pt x="12" y="62"/>
                  </a:lnTo>
                  <a:lnTo>
                    <a:pt x="10" y="60"/>
                  </a:lnTo>
                  <a:lnTo>
                    <a:pt x="10" y="56"/>
                  </a:lnTo>
                  <a:lnTo>
                    <a:pt x="12" y="56"/>
                  </a:lnTo>
                  <a:lnTo>
                    <a:pt x="14" y="54"/>
                  </a:lnTo>
                  <a:lnTo>
                    <a:pt x="12" y="52"/>
                  </a:lnTo>
                  <a:lnTo>
                    <a:pt x="14" y="52"/>
                  </a:lnTo>
                  <a:lnTo>
                    <a:pt x="16" y="54"/>
                  </a:lnTo>
                  <a:lnTo>
                    <a:pt x="18" y="54"/>
                  </a:lnTo>
                  <a:lnTo>
                    <a:pt x="20" y="54"/>
                  </a:lnTo>
                  <a:lnTo>
                    <a:pt x="22" y="54"/>
                  </a:lnTo>
                  <a:lnTo>
                    <a:pt x="22" y="52"/>
                  </a:lnTo>
                  <a:lnTo>
                    <a:pt x="22" y="50"/>
                  </a:lnTo>
                  <a:lnTo>
                    <a:pt x="20" y="50"/>
                  </a:lnTo>
                  <a:lnTo>
                    <a:pt x="18" y="50"/>
                  </a:lnTo>
                  <a:lnTo>
                    <a:pt x="16" y="48"/>
                  </a:lnTo>
                  <a:lnTo>
                    <a:pt x="14" y="48"/>
                  </a:lnTo>
                  <a:lnTo>
                    <a:pt x="12" y="48"/>
                  </a:lnTo>
                  <a:lnTo>
                    <a:pt x="10" y="46"/>
                  </a:lnTo>
                  <a:lnTo>
                    <a:pt x="10" y="44"/>
                  </a:lnTo>
                  <a:lnTo>
                    <a:pt x="6" y="44"/>
                  </a:lnTo>
                  <a:lnTo>
                    <a:pt x="6" y="42"/>
                  </a:lnTo>
                  <a:lnTo>
                    <a:pt x="8" y="40"/>
                  </a:lnTo>
                  <a:lnTo>
                    <a:pt x="6" y="38"/>
                  </a:lnTo>
                  <a:lnTo>
                    <a:pt x="8" y="36"/>
                  </a:lnTo>
                  <a:lnTo>
                    <a:pt x="8" y="38"/>
                  </a:lnTo>
                  <a:lnTo>
                    <a:pt x="10" y="36"/>
                  </a:lnTo>
                  <a:lnTo>
                    <a:pt x="8" y="34"/>
                  </a:lnTo>
                  <a:lnTo>
                    <a:pt x="6" y="34"/>
                  </a:lnTo>
                  <a:lnTo>
                    <a:pt x="4" y="34"/>
                  </a:lnTo>
                  <a:lnTo>
                    <a:pt x="4" y="32"/>
                  </a:lnTo>
                  <a:lnTo>
                    <a:pt x="4" y="30"/>
                  </a:lnTo>
                  <a:lnTo>
                    <a:pt x="6" y="28"/>
                  </a:lnTo>
                  <a:lnTo>
                    <a:pt x="4" y="26"/>
                  </a:lnTo>
                  <a:lnTo>
                    <a:pt x="4" y="24"/>
                  </a:lnTo>
                  <a:lnTo>
                    <a:pt x="4" y="20"/>
                  </a:lnTo>
                  <a:lnTo>
                    <a:pt x="4" y="18"/>
                  </a:lnTo>
                  <a:lnTo>
                    <a:pt x="0" y="14"/>
                  </a:lnTo>
                  <a:lnTo>
                    <a:pt x="26" y="2"/>
                  </a:lnTo>
                  <a:lnTo>
                    <a:pt x="42" y="0"/>
                  </a:lnTo>
                  <a:lnTo>
                    <a:pt x="56" y="2"/>
                  </a:lnTo>
                  <a:lnTo>
                    <a:pt x="58" y="10"/>
                  </a:lnTo>
                  <a:lnTo>
                    <a:pt x="68" y="14"/>
                  </a:lnTo>
                  <a:lnTo>
                    <a:pt x="70" y="20"/>
                  </a:lnTo>
                  <a:lnTo>
                    <a:pt x="74" y="20"/>
                  </a:lnTo>
                  <a:lnTo>
                    <a:pt x="74" y="28"/>
                  </a:lnTo>
                  <a:lnTo>
                    <a:pt x="76" y="32"/>
                  </a:lnTo>
                  <a:lnTo>
                    <a:pt x="74" y="34"/>
                  </a:lnTo>
                  <a:lnTo>
                    <a:pt x="86" y="46"/>
                  </a:lnTo>
                  <a:lnTo>
                    <a:pt x="96" y="50"/>
                  </a:lnTo>
                  <a:lnTo>
                    <a:pt x="102" y="52"/>
                  </a:lnTo>
                  <a:lnTo>
                    <a:pt x="102" y="56"/>
                  </a:lnTo>
                  <a:lnTo>
                    <a:pt x="100" y="58"/>
                  </a:lnTo>
                  <a:lnTo>
                    <a:pt x="96" y="62"/>
                  </a:lnTo>
                  <a:lnTo>
                    <a:pt x="100" y="64"/>
                  </a:lnTo>
                  <a:lnTo>
                    <a:pt x="104" y="66"/>
                  </a:lnTo>
                  <a:lnTo>
                    <a:pt x="100" y="68"/>
                  </a:lnTo>
                  <a:lnTo>
                    <a:pt x="96" y="70"/>
                  </a:lnTo>
                  <a:lnTo>
                    <a:pt x="98" y="74"/>
                  </a:lnTo>
                  <a:lnTo>
                    <a:pt x="102" y="74"/>
                  </a:lnTo>
                  <a:lnTo>
                    <a:pt x="106" y="74"/>
                  </a:lnTo>
                  <a:lnTo>
                    <a:pt x="106" y="80"/>
                  </a:lnTo>
                  <a:lnTo>
                    <a:pt x="116" y="80"/>
                  </a:lnTo>
                  <a:lnTo>
                    <a:pt x="120" y="84"/>
                  </a:lnTo>
                  <a:lnTo>
                    <a:pt x="128" y="90"/>
                  </a:lnTo>
                  <a:lnTo>
                    <a:pt x="130" y="86"/>
                  </a:lnTo>
                  <a:lnTo>
                    <a:pt x="134" y="80"/>
                  </a:lnTo>
                  <a:lnTo>
                    <a:pt x="138" y="76"/>
                  </a:lnTo>
                  <a:lnTo>
                    <a:pt x="148" y="84"/>
                  </a:lnTo>
                  <a:lnTo>
                    <a:pt x="150" y="86"/>
                  </a:lnTo>
                  <a:lnTo>
                    <a:pt x="144" y="86"/>
                  </a:lnTo>
                  <a:lnTo>
                    <a:pt x="138" y="90"/>
                  </a:lnTo>
                  <a:lnTo>
                    <a:pt x="140" y="98"/>
                  </a:lnTo>
                  <a:lnTo>
                    <a:pt x="148" y="104"/>
                  </a:lnTo>
                  <a:close/>
                </a:path>
              </a:pathLst>
            </a:custGeom>
            <a:solidFill>
              <a:srgbClr val="B2B2B2"/>
            </a:solidFill>
            <a:ln w="9525">
              <a:solidFill>
                <a:schemeClr val="bg1"/>
              </a:solidFill>
              <a:round/>
              <a:headEnd/>
              <a:tailEnd/>
            </a:ln>
          </p:spPr>
          <p:txBody>
            <a:bodyPr/>
            <a:lstStyle/>
            <a:p>
              <a:endParaRPr lang="de-DE"/>
            </a:p>
          </p:txBody>
        </p:sp>
        <p:sp>
          <p:nvSpPr>
            <p:cNvPr id="72" name="Freeform 38"/>
            <p:cNvSpPr>
              <a:spLocks/>
            </p:cNvSpPr>
            <p:nvPr/>
          </p:nvSpPr>
          <p:spPr bwMode="gray">
            <a:xfrm>
              <a:off x="5656263" y="4035425"/>
              <a:ext cx="188912" cy="95250"/>
            </a:xfrm>
            <a:custGeom>
              <a:avLst/>
              <a:gdLst>
                <a:gd name="T0" fmla="*/ 16 w 114"/>
                <a:gd name="T1" fmla="*/ 161 h 60"/>
                <a:gd name="T2" fmla="*/ 77 w 114"/>
                <a:gd name="T3" fmla="*/ 161 h 60"/>
                <a:gd name="T4" fmla="*/ 227 w 114"/>
                <a:gd name="T5" fmla="*/ 163 h 60"/>
                <a:gd name="T6" fmla="*/ 428 w 114"/>
                <a:gd name="T7" fmla="*/ 161 h 60"/>
                <a:gd name="T8" fmla="*/ 428 w 114"/>
                <a:gd name="T9" fmla="*/ 153 h 60"/>
                <a:gd name="T10" fmla="*/ 419 w 114"/>
                <a:gd name="T11" fmla="*/ 143 h 60"/>
                <a:gd name="T12" fmla="*/ 419 w 114"/>
                <a:gd name="T13" fmla="*/ 130 h 60"/>
                <a:gd name="T14" fmla="*/ 428 w 114"/>
                <a:gd name="T15" fmla="*/ 116 h 60"/>
                <a:gd name="T16" fmla="*/ 428 w 114"/>
                <a:gd name="T17" fmla="*/ 99 h 60"/>
                <a:gd name="T18" fmla="*/ 444 w 114"/>
                <a:gd name="T19" fmla="*/ 92 h 60"/>
                <a:gd name="T20" fmla="*/ 444 w 114"/>
                <a:gd name="T21" fmla="*/ 84 h 60"/>
                <a:gd name="T22" fmla="*/ 435 w 114"/>
                <a:gd name="T23" fmla="*/ 73 h 60"/>
                <a:gd name="T24" fmla="*/ 428 w 114"/>
                <a:gd name="T25" fmla="*/ 64 h 60"/>
                <a:gd name="T26" fmla="*/ 413 w 114"/>
                <a:gd name="T27" fmla="*/ 62 h 60"/>
                <a:gd name="T28" fmla="*/ 413 w 114"/>
                <a:gd name="T29" fmla="*/ 54 h 60"/>
                <a:gd name="T30" fmla="*/ 403 w 114"/>
                <a:gd name="T31" fmla="*/ 44 h 60"/>
                <a:gd name="T32" fmla="*/ 389 w 114"/>
                <a:gd name="T33" fmla="*/ 44 h 60"/>
                <a:gd name="T34" fmla="*/ 341 w 114"/>
                <a:gd name="T35" fmla="*/ 44 h 60"/>
                <a:gd name="T36" fmla="*/ 327 w 114"/>
                <a:gd name="T37" fmla="*/ 51 h 60"/>
                <a:gd name="T38" fmla="*/ 320 w 114"/>
                <a:gd name="T39" fmla="*/ 39 h 60"/>
                <a:gd name="T40" fmla="*/ 290 w 114"/>
                <a:gd name="T41" fmla="*/ 33 h 60"/>
                <a:gd name="T42" fmla="*/ 265 w 114"/>
                <a:gd name="T43" fmla="*/ 28 h 60"/>
                <a:gd name="T44" fmla="*/ 247 w 114"/>
                <a:gd name="T45" fmla="*/ 15 h 60"/>
                <a:gd name="T46" fmla="*/ 242 w 114"/>
                <a:gd name="T47" fmla="*/ 15 h 60"/>
                <a:gd name="T48" fmla="*/ 233 w 114"/>
                <a:gd name="T49" fmla="*/ 11 h 60"/>
                <a:gd name="T50" fmla="*/ 227 w 114"/>
                <a:gd name="T51" fmla="*/ 0 h 60"/>
                <a:gd name="T52" fmla="*/ 217 w 114"/>
                <a:gd name="T53" fmla="*/ 2 h 60"/>
                <a:gd name="T54" fmla="*/ 196 w 114"/>
                <a:gd name="T55" fmla="*/ 11 h 60"/>
                <a:gd name="T56" fmla="*/ 203 w 114"/>
                <a:gd name="T57" fmla="*/ 33 h 60"/>
                <a:gd name="T58" fmla="*/ 186 w 114"/>
                <a:gd name="T59" fmla="*/ 39 h 60"/>
                <a:gd name="T60" fmla="*/ 203 w 114"/>
                <a:gd name="T61" fmla="*/ 62 h 60"/>
                <a:gd name="T62" fmla="*/ 196 w 114"/>
                <a:gd name="T63" fmla="*/ 84 h 60"/>
                <a:gd name="T64" fmla="*/ 172 w 114"/>
                <a:gd name="T65" fmla="*/ 89 h 60"/>
                <a:gd name="T66" fmla="*/ 138 w 114"/>
                <a:gd name="T67" fmla="*/ 89 h 60"/>
                <a:gd name="T68" fmla="*/ 39 w 114"/>
                <a:gd name="T69" fmla="*/ 84 h 60"/>
                <a:gd name="T70" fmla="*/ 16 w 114"/>
                <a:gd name="T71" fmla="*/ 76 h 60"/>
                <a:gd name="T72" fmla="*/ 0 w 114"/>
                <a:gd name="T73" fmla="*/ 99 h 60"/>
                <a:gd name="T74" fmla="*/ 0 w 114"/>
                <a:gd name="T75" fmla="*/ 137 h 60"/>
                <a:gd name="T76" fmla="*/ 10 w 114"/>
                <a:gd name="T77" fmla="*/ 137 h 60"/>
                <a:gd name="T78" fmla="*/ 16 w 114"/>
                <a:gd name="T79" fmla="*/ 127 h 60"/>
                <a:gd name="T80" fmla="*/ 25 w 114"/>
                <a:gd name="T81" fmla="*/ 137 h 60"/>
                <a:gd name="T82" fmla="*/ 56 w 114"/>
                <a:gd name="T83" fmla="*/ 130 h 60"/>
                <a:gd name="T84" fmla="*/ 70 w 114"/>
                <a:gd name="T85" fmla="*/ 130 h 60"/>
                <a:gd name="T86" fmla="*/ 56 w 114"/>
                <a:gd name="T87" fmla="*/ 137 h 60"/>
                <a:gd name="T88" fmla="*/ 16 w 114"/>
                <a:gd name="T89" fmla="*/ 161 h 60"/>
                <a:gd name="T90" fmla="*/ 16 w 114"/>
                <a:gd name="T91" fmla="*/ 161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60"/>
                <a:gd name="T140" fmla="*/ 114 w 114"/>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60">
                  <a:moveTo>
                    <a:pt x="4" y="58"/>
                  </a:moveTo>
                  <a:lnTo>
                    <a:pt x="20" y="58"/>
                  </a:lnTo>
                  <a:lnTo>
                    <a:pt x="58" y="60"/>
                  </a:lnTo>
                  <a:lnTo>
                    <a:pt x="110" y="58"/>
                  </a:lnTo>
                  <a:lnTo>
                    <a:pt x="110" y="56"/>
                  </a:lnTo>
                  <a:lnTo>
                    <a:pt x="108" y="52"/>
                  </a:lnTo>
                  <a:lnTo>
                    <a:pt x="108" y="48"/>
                  </a:lnTo>
                  <a:lnTo>
                    <a:pt x="110" y="42"/>
                  </a:lnTo>
                  <a:lnTo>
                    <a:pt x="110" y="36"/>
                  </a:lnTo>
                  <a:lnTo>
                    <a:pt x="114" y="34"/>
                  </a:lnTo>
                  <a:lnTo>
                    <a:pt x="114" y="30"/>
                  </a:lnTo>
                  <a:lnTo>
                    <a:pt x="112" y="26"/>
                  </a:lnTo>
                  <a:lnTo>
                    <a:pt x="110" y="24"/>
                  </a:lnTo>
                  <a:lnTo>
                    <a:pt x="106" y="22"/>
                  </a:lnTo>
                  <a:lnTo>
                    <a:pt x="106" y="20"/>
                  </a:lnTo>
                  <a:lnTo>
                    <a:pt x="104" y="16"/>
                  </a:lnTo>
                  <a:lnTo>
                    <a:pt x="100" y="16"/>
                  </a:lnTo>
                  <a:lnTo>
                    <a:pt x="88" y="16"/>
                  </a:lnTo>
                  <a:lnTo>
                    <a:pt x="84" y="18"/>
                  </a:lnTo>
                  <a:lnTo>
                    <a:pt x="82" y="14"/>
                  </a:lnTo>
                  <a:lnTo>
                    <a:pt x="74" y="12"/>
                  </a:lnTo>
                  <a:lnTo>
                    <a:pt x="68" y="10"/>
                  </a:lnTo>
                  <a:lnTo>
                    <a:pt x="64" y="6"/>
                  </a:lnTo>
                  <a:lnTo>
                    <a:pt x="62" y="6"/>
                  </a:lnTo>
                  <a:lnTo>
                    <a:pt x="60" y="4"/>
                  </a:lnTo>
                  <a:lnTo>
                    <a:pt x="58" y="0"/>
                  </a:lnTo>
                  <a:lnTo>
                    <a:pt x="56" y="2"/>
                  </a:lnTo>
                  <a:lnTo>
                    <a:pt x="50" y="4"/>
                  </a:lnTo>
                  <a:lnTo>
                    <a:pt x="52" y="12"/>
                  </a:lnTo>
                  <a:lnTo>
                    <a:pt x="48" y="14"/>
                  </a:lnTo>
                  <a:lnTo>
                    <a:pt x="52" y="22"/>
                  </a:lnTo>
                  <a:lnTo>
                    <a:pt x="50" y="30"/>
                  </a:lnTo>
                  <a:lnTo>
                    <a:pt x="44" y="32"/>
                  </a:lnTo>
                  <a:lnTo>
                    <a:pt x="36" y="32"/>
                  </a:lnTo>
                  <a:lnTo>
                    <a:pt x="10" y="30"/>
                  </a:lnTo>
                  <a:lnTo>
                    <a:pt x="4" y="28"/>
                  </a:lnTo>
                  <a:lnTo>
                    <a:pt x="0" y="36"/>
                  </a:lnTo>
                  <a:lnTo>
                    <a:pt x="0" y="50"/>
                  </a:lnTo>
                  <a:lnTo>
                    <a:pt x="2" y="50"/>
                  </a:lnTo>
                  <a:lnTo>
                    <a:pt x="4" y="46"/>
                  </a:lnTo>
                  <a:lnTo>
                    <a:pt x="6" y="50"/>
                  </a:lnTo>
                  <a:lnTo>
                    <a:pt x="14" y="48"/>
                  </a:lnTo>
                  <a:lnTo>
                    <a:pt x="18" y="48"/>
                  </a:lnTo>
                  <a:lnTo>
                    <a:pt x="14" y="50"/>
                  </a:lnTo>
                  <a:lnTo>
                    <a:pt x="4" y="58"/>
                  </a:lnTo>
                  <a:close/>
                </a:path>
              </a:pathLst>
            </a:custGeom>
            <a:solidFill>
              <a:srgbClr val="B2B2B2"/>
            </a:solidFill>
            <a:ln w="9525">
              <a:solidFill>
                <a:schemeClr val="bg1"/>
              </a:solidFill>
              <a:round/>
              <a:headEnd/>
              <a:tailEnd/>
            </a:ln>
          </p:spPr>
          <p:txBody>
            <a:bodyPr/>
            <a:lstStyle/>
            <a:p>
              <a:endParaRPr lang="de-DE"/>
            </a:p>
          </p:txBody>
        </p:sp>
        <p:sp>
          <p:nvSpPr>
            <p:cNvPr id="73" name="Freeform 40"/>
            <p:cNvSpPr>
              <a:spLocks noEditPoints="1"/>
            </p:cNvSpPr>
            <p:nvPr/>
          </p:nvSpPr>
          <p:spPr bwMode="gray">
            <a:xfrm>
              <a:off x="4803775" y="4818063"/>
              <a:ext cx="765175" cy="833437"/>
            </a:xfrm>
            <a:custGeom>
              <a:avLst/>
              <a:gdLst>
                <a:gd name="T0" fmla="*/ 275 w 462"/>
                <a:gd name="T1" fmla="*/ 1081 h 536"/>
                <a:gd name="T2" fmla="*/ 255 w 462"/>
                <a:gd name="T3" fmla="*/ 900 h 536"/>
                <a:gd name="T4" fmla="*/ 362 w 462"/>
                <a:gd name="T5" fmla="*/ 867 h 536"/>
                <a:gd name="T6" fmla="*/ 475 w 462"/>
                <a:gd name="T7" fmla="*/ 947 h 536"/>
                <a:gd name="T8" fmla="*/ 413 w 462"/>
                <a:gd name="T9" fmla="*/ 1092 h 536"/>
                <a:gd name="T10" fmla="*/ 344 w 462"/>
                <a:gd name="T11" fmla="*/ 1128 h 536"/>
                <a:gd name="T12" fmla="*/ 1012 w 462"/>
                <a:gd name="T13" fmla="*/ 206 h 536"/>
                <a:gd name="T14" fmla="*/ 881 w 462"/>
                <a:gd name="T15" fmla="*/ 239 h 536"/>
                <a:gd name="T16" fmla="*/ 858 w 462"/>
                <a:gd name="T17" fmla="*/ 281 h 536"/>
                <a:gd name="T18" fmla="*/ 852 w 462"/>
                <a:gd name="T19" fmla="*/ 355 h 536"/>
                <a:gd name="T20" fmla="*/ 1066 w 462"/>
                <a:gd name="T21" fmla="*/ 534 h 536"/>
                <a:gd name="T22" fmla="*/ 1180 w 462"/>
                <a:gd name="T23" fmla="*/ 691 h 536"/>
                <a:gd name="T24" fmla="*/ 1404 w 462"/>
                <a:gd name="T25" fmla="*/ 739 h 536"/>
                <a:gd name="T26" fmla="*/ 1404 w 462"/>
                <a:gd name="T27" fmla="*/ 803 h 536"/>
                <a:gd name="T28" fmla="*/ 1700 w 462"/>
                <a:gd name="T29" fmla="*/ 923 h 536"/>
                <a:gd name="T30" fmla="*/ 1716 w 462"/>
                <a:gd name="T31" fmla="*/ 1008 h 536"/>
                <a:gd name="T32" fmla="*/ 1609 w 462"/>
                <a:gd name="T33" fmla="*/ 954 h 536"/>
                <a:gd name="T34" fmla="*/ 1526 w 462"/>
                <a:gd name="T35" fmla="*/ 945 h 536"/>
                <a:gd name="T36" fmla="*/ 1481 w 462"/>
                <a:gd name="T37" fmla="*/ 1034 h 536"/>
                <a:gd name="T38" fmla="*/ 1573 w 462"/>
                <a:gd name="T39" fmla="*/ 1118 h 536"/>
                <a:gd name="T40" fmla="*/ 1488 w 462"/>
                <a:gd name="T41" fmla="*/ 1191 h 536"/>
                <a:gd name="T42" fmla="*/ 1342 w 462"/>
                <a:gd name="T43" fmla="*/ 1251 h 536"/>
                <a:gd name="T44" fmla="*/ 1395 w 462"/>
                <a:gd name="T45" fmla="*/ 1155 h 536"/>
                <a:gd name="T46" fmla="*/ 1395 w 462"/>
                <a:gd name="T47" fmla="*/ 1065 h 536"/>
                <a:gd name="T48" fmla="*/ 1317 w 462"/>
                <a:gd name="T49" fmla="*/ 992 h 536"/>
                <a:gd name="T50" fmla="*/ 1220 w 462"/>
                <a:gd name="T51" fmla="*/ 897 h 536"/>
                <a:gd name="T52" fmla="*/ 1145 w 462"/>
                <a:gd name="T53" fmla="*/ 873 h 536"/>
                <a:gd name="T54" fmla="*/ 1036 w 462"/>
                <a:gd name="T55" fmla="*/ 817 h 536"/>
                <a:gd name="T56" fmla="*/ 806 w 462"/>
                <a:gd name="T57" fmla="*/ 722 h 536"/>
                <a:gd name="T58" fmla="*/ 560 w 462"/>
                <a:gd name="T59" fmla="*/ 490 h 536"/>
                <a:gd name="T60" fmla="*/ 352 w 462"/>
                <a:gd name="T61" fmla="*/ 386 h 536"/>
                <a:gd name="T62" fmla="*/ 163 w 462"/>
                <a:gd name="T63" fmla="*/ 464 h 536"/>
                <a:gd name="T64" fmla="*/ 48 w 462"/>
                <a:gd name="T65" fmla="*/ 370 h 536"/>
                <a:gd name="T66" fmla="*/ 0 w 462"/>
                <a:gd name="T67" fmla="*/ 290 h 536"/>
                <a:gd name="T68" fmla="*/ 70 w 462"/>
                <a:gd name="T69" fmla="*/ 230 h 536"/>
                <a:gd name="T70" fmla="*/ 155 w 462"/>
                <a:gd name="T71" fmla="*/ 159 h 536"/>
                <a:gd name="T72" fmla="*/ 275 w 462"/>
                <a:gd name="T73" fmla="*/ 89 h 536"/>
                <a:gd name="T74" fmla="*/ 352 w 462"/>
                <a:gd name="T75" fmla="*/ 179 h 536"/>
                <a:gd name="T76" fmla="*/ 429 w 462"/>
                <a:gd name="T77" fmla="*/ 78 h 536"/>
                <a:gd name="T78" fmla="*/ 499 w 462"/>
                <a:gd name="T79" fmla="*/ 101 h 536"/>
                <a:gd name="T80" fmla="*/ 547 w 462"/>
                <a:gd name="T81" fmla="*/ 63 h 536"/>
                <a:gd name="T82" fmla="*/ 575 w 462"/>
                <a:gd name="T83" fmla="*/ 31 h 536"/>
                <a:gd name="T84" fmla="*/ 716 w 462"/>
                <a:gd name="T85" fmla="*/ 15 h 536"/>
                <a:gd name="T86" fmla="*/ 842 w 462"/>
                <a:gd name="T87" fmla="*/ 31 h 536"/>
                <a:gd name="T88" fmla="*/ 1052 w 462"/>
                <a:gd name="T89" fmla="*/ 101 h 536"/>
                <a:gd name="T90" fmla="*/ 1027 w 462"/>
                <a:gd name="T91" fmla="*/ 159 h 536"/>
                <a:gd name="T92" fmla="*/ 1073 w 462"/>
                <a:gd name="T93" fmla="*/ 221 h 536"/>
                <a:gd name="T94" fmla="*/ 1086 w 462"/>
                <a:gd name="T95" fmla="*/ 1360 h 536"/>
                <a:gd name="T96" fmla="*/ 890 w 462"/>
                <a:gd name="T97" fmla="*/ 1261 h 536"/>
                <a:gd name="T98" fmla="*/ 1052 w 462"/>
                <a:gd name="T99" fmla="*/ 1251 h 536"/>
                <a:gd name="T100" fmla="*/ 1317 w 462"/>
                <a:gd name="T101" fmla="*/ 1229 h 536"/>
                <a:gd name="T102" fmla="*/ 1271 w 462"/>
                <a:gd name="T103" fmla="*/ 1342 h 536"/>
                <a:gd name="T104" fmla="*/ 1241 w 462"/>
                <a:gd name="T105" fmla="*/ 1413 h 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2"/>
                <a:gd name="T160" fmla="*/ 0 h 536"/>
                <a:gd name="T161" fmla="*/ 462 w 462"/>
                <a:gd name="T162" fmla="*/ 536 h 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2" h="536">
                  <a:moveTo>
                    <a:pt x="90" y="428"/>
                  </a:moveTo>
                  <a:lnTo>
                    <a:pt x="84" y="426"/>
                  </a:lnTo>
                  <a:lnTo>
                    <a:pt x="80" y="422"/>
                  </a:lnTo>
                  <a:lnTo>
                    <a:pt x="74" y="416"/>
                  </a:lnTo>
                  <a:lnTo>
                    <a:pt x="72" y="410"/>
                  </a:lnTo>
                  <a:lnTo>
                    <a:pt x="76" y="394"/>
                  </a:lnTo>
                  <a:lnTo>
                    <a:pt x="78" y="378"/>
                  </a:lnTo>
                  <a:lnTo>
                    <a:pt x="78" y="366"/>
                  </a:lnTo>
                  <a:lnTo>
                    <a:pt x="74" y="352"/>
                  </a:lnTo>
                  <a:lnTo>
                    <a:pt x="66" y="342"/>
                  </a:lnTo>
                  <a:lnTo>
                    <a:pt x="64" y="336"/>
                  </a:lnTo>
                  <a:lnTo>
                    <a:pt x="68" y="332"/>
                  </a:lnTo>
                  <a:lnTo>
                    <a:pt x="74" y="332"/>
                  </a:lnTo>
                  <a:lnTo>
                    <a:pt x="88" y="332"/>
                  </a:lnTo>
                  <a:lnTo>
                    <a:pt x="94" y="328"/>
                  </a:lnTo>
                  <a:lnTo>
                    <a:pt x="108" y="316"/>
                  </a:lnTo>
                  <a:lnTo>
                    <a:pt x="120" y="330"/>
                  </a:lnTo>
                  <a:lnTo>
                    <a:pt x="128" y="348"/>
                  </a:lnTo>
                  <a:lnTo>
                    <a:pt x="128" y="354"/>
                  </a:lnTo>
                  <a:lnTo>
                    <a:pt x="124" y="360"/>
                  </a:lnTo>
                  <a:lnTo>
                    <a:pt x="120" y="372"/>
                  </a:lnTo>
                  <a:lnTo>
                    <a:pt x="124" y="392"/>
                  </a:lnTo>
                  <a:lnTo>
                    <a:pt x="122" y="404"/>
                  </a:lnTo>
                  <a:lnTo>
                    <a:pt x="116" y="418"/>
                  </a:lnTo>
                  <a:lnTo>
                    <a:pt x="108" y="414"/>
                  </a:lnTo>
                  <a:lnTo>
                    <a:pt x="100" y="416"/>
                  </a:lnTo>
                  <a:lnTo>
                    <a:pt x="96" y="416"/>
                  </a:lnTo>
                  <a:lnTo>
                    <a:pt x="94" y="424"/>
                  </a:lnTo>
                  <a:lnTo>
                    <a:pt x="90" y="428"/>
                  </a:lnTo>
                  <a:close/>
                  <a:moveTo>
                    <a:pt x="280" y="84"/>
                  </a:moveTo>
                  <a:lnTo>
                    <a:pt x="276" y="76"/>
                  </a:lnTo>
                  <a:lnTo>
                    <a:pt x="272" y="76"/>
                  </a:lnTo>
                  <a:lnTo>
                    <a:pt x="266" y="80"/>
                  </a:lnTo>
                  <a:lnTo>
                    <a:pt x="264" y="78"/>
                  </a:lnTo>
                  <a:lnTo>
                    <a:pt x="256" y="76"/>
                  </a:lnTo>
                  <a:lnTo>
                    <a:pt x="254" y="84"/>
                  </a:lnTo>
                  <a:lnTo>
                    <a:pt x="246" y="84"/>
                  </a:lnTo>
                  <a:lnTo>
                    <a:pt x="228" y="94"/>
                  </a:lnTo>
                  <a:lnTo>
                    <a:pt x="230" y="90"/>
                  </a:lnTo>
                  <a:lnTo>
                    <a:pt x="222" y="94"/>
                  </a:lnTo>
                  <a:lnTo>
                    <a:pt x="222" y="100"/>
                  </a:lnTo>
                  <a:lnTo>
                    <a:pt x="218" y="100"/>
                  </a:lnTo>
                  <a:lnTo>
                    <a:pt x="218" y="104"/>
                  </a:lnTo>
                  <a:lnTo>
                    <a:pt x="224" y="106"/>
                  </a:lnTo>
                  <a:lnTo>
                    <a:pt x="224" y="114"/>
                  </a:lnTo>
                  <a:lnTo>
                    <a:pt x="228" y="116"/>
                  </a:lnTo>
                  <a:lnTo>
                    <a:pt x="232" y="122"/>
                  </a:lnTo>
                  <a:lnTo>
                    <a:pt x="230" y="126"/>
                  </a:lnTo>
                  <a:lnTo>
                    <a:pt x="222" y="134"/>
                  </a:lnTo>
                  <a:lnTo>
                    <a:pt x="222" y="140"/>
                  </a:lnTo>
                  <a:lnTo>
                    <a:pt x="226" y="152"/>
                  </a:lnTo>
                  <a:lnTo>
                    <a:pt x="238" y="172"/>
                  </a:lnTo>
                  <a:lnTo>
                    <a:pt x="274" y="194"/>
                  </a:lnTo>
                  <a:lnTo>
                    <a:pt x="278" y="202"/>
                  </a:lnTo>
                  <a:lnTo>
                    <a:pt x="280" y="216"/>
                  </a:lnTo>
                  <a:lnTo>
                    <a:pt x="286" y="228"/>
                  </a:lnTo>
                  <a:lnTo>
                    <a:pt x="292" y="242"/>
                  </a:lnTo>
                  <a:lnTo>
                    <a:pt x="304" y="256"/>
                  </a:lnTo>
                  <a:lnTo>
                    <a:pt x="308" y="262"/>
                  </a:lnTo>
                  <a:lnTo>
                    <a:pt x="316" y="266"/>
                  </a:lnTo>
                  <a:lnTo>
                    <a:pt x="316" y="272"/>
                  </a:lnTo>
                  <a:lnTo>
                    <a:pt x="324" y="276"/>
                  </a:lnTo>
                  <a:lnTo>
                    <a:pt x="344" y="282"/>
                  </a:lnTo>
                  <a:lnTo>
                    <a:pt x="366" y="280"/>
                  </a:lnTo>
                  <a:lnTo>
                    <a:pt x="372" y="282"/>
                  </a:lnTo>
                  <a:lnTo>
                    <a:pt x="372" y="288"/>
                  </a:lnTo>
                  <a:lnTo>
                    <a:pt x="364" y="294"/>
                  </a:lnTo>
                  <a:lnTo>
                    <a:pt x="360" y="300"/>
                  </a:lnTo>
                  <a:lnTo>
                    <a:pt x="366" y="304"/>
                  </a:lnTo>
                  <a:lnTo>
                    <a:pt x="382" y="312"/>
                  </a:lnTo>
                  <a:lnTo>
                    <a:pt x="402" y="320"/>
                  </a:lnTo>
                  <a:lnTo>
                    <a:pt x="416" y="330"/>
                  </a:lnTo>
                  <a:lnTo>
                    <a:pt x="444" y="346"/>
                  </a:lnTo>
                  <a:lnTo>
                    <a:pt x="444" y="350"/>
                  </a:lnTo>
                  <a:lnTo>
                    <a:pt x="456" y="360"/>
                  </a:lnTo>
                  <a:lnTo>
                    <a:pt x="462" y="372"/>
                  </a:lnTo>
                  <a:lnTo>
                    <a:pt x="458" y="380"/>
                  </a:lnTo>
                  <a:lnTo>
                    <a:pt x="456" y="388"/>
                  </a:lnTo>
                  <a:lnTo>
                    <a:pt x="448" y="382"/>
                  </a:lnTo>
                  <a:lnTo>
                    <a:pt x="444" y="378"/>
                  </a:lnTo>
                  <a:lnTo>
                    <a:pt x="442" y="368"/>
                  </a:lnTo>
                  <a:lnTo>
                    <a:pt x="436" y="364"/>
                  </a:lnTo>
                  <a:lnTo>
                    <a:pt x="428" y="362"/>
                  </a:lnTo>
                  <a:lnTo>
                    <a:pt x="420" y="362"/>
                  </a:lnTo>
                  <a:lnTo>
                    <a:pt x="412" y="356"/>
                  </a:lnTo>
                  <a:lnTo>
                    <a:pt x="414" y="352"/>
                  </a:lnTo>
                  <a:lnTo>
                    <a:pt x="408" y="350"/>
                  </a:lnTo>
                  <a:lnTo>
                    <a:pt x="402" y="352"/>
                  </a:lnTo>
                  <a:lnTo>
                    <a:pt x="398" y="358"/>
                  </a:lnTo>
                  <a:lnTo>
                    <a:pt x="394" y="366"/>
                  </a:lnTo>
                  <a:lnTo>
                    <a:pt x="388" y="372"/>
                  </a:lnTo>
                  <a:lnTo>
                    <a:pt x="390" y="378"/>
                  </a:lnTo>
                  <a:lnTo>
                    <a:pt x="386" y="384"/>
                  </a:lnTo>
                  <a:lnTo>
                    <a:pt x="386" y="392"/>
                  </a:lnTo>
                  <a:lnTo>
                    <a:pt x="398" y="398"/>
                  </a:lnTo>
                  <a:lnTo>
                    <a:pt x="410" y="404"/>
                  </a:lnTo>
                  <a:lnTo>
                    <a:pt x="408" y="412"/>
                  </a:lnTo>
                  <a:lnTo>
                    <a:pt x="408" y="422"/>
                  </a:lnTo>
                  <a:lnTo>
                    <a:pt x="410" y="424"/>
                  </a:lnTo>
                  <a:lnTo>
                    <a:pt x="408" y="430"/>
                  </a:lnTo>
                  <a:lnTo>
                    <a:pt x="396" y="430"/>
                  </a:lnTo>
                  <a:lnTo>
                    <a:pt x="388" y="434"/>
                  </a:lnTo>
                  <a:lnTo>
                    <a:pt x="386" y="440"/>
                  </a:lnTo>
                  <a:lnTo>
                    <a:pt x="388" y="452"/>
                  </a:lnTo>
                  <a:lnTo>
                    <a:pt x="378" y="460"/>
                  </a:lnTo>
                  <a:lnTo>
                    <a:pt x="368" y="478"/>
                  </a:lnTo>
                  <a:lnTo>
                    <a:pt x="358" y="480"/>
                  </a:lnTo>
                  <a:lnTo>
                    <a:pt x="354" y="478"/>
                  </a:lnTo>
                  <a:lnTo>
                    <a:pt x="350" y="474"/>
                  </a:lnTo>
                  <a:lnTo>
                    <a:pt x="350" y="464"/>
                  </a:lnTo>
                  <a:lnTo>
                    <a:pt x="358" y="460"/>
                  </a:lnTo>
                  <a:lnTo>
                    <a:pt x="362" y="448"/>
                  </a:lnTo>
                  <a:lnTo>
                    <a:pt x="358" y="444"/>
                  </a:lnTo>
                  <a:lnTo>
                    <a:pt x="364" y="438"/>
                  </a:lnTo>
                  <a:lnTo>
                    <a:pt x="372" y="440"/>
                  </a:lnTo>
                  <a:lnTo>
                    <a:pt x="374" y="436"/>
                  </a:lnTo>
                  <a:lnTo>
                    <a:pt x="372" y="428"/>
                  </a:lnTo>
                  <a:lnTo>
                    <a:pt x="368" y="426"/>
                  </a:lnTo>
                  <a:lnTo>
                    <a:pt x="364" y="404"/>
                  </a:lnTo>
                  <a:lnTo>
                    <a:pt x="358" y="392"/>
                  </a:lnTo>
                  <a:lnTo>
                    <a:pt x="356" y="380"/>
                  </a:lnTo>
                  <a:lnTo>
                    <a:pt x="352" y="372"/>
                  </a:lnTo>
                  <a:lnTo>
                    <a:pt x="348" y="372"/>
                  </a:lnTo>
                  <a:lnTo>
                    <a:pt x="344" y="376"/>
                  </a:lnTo>
                  <a:lnTo>
                    <a:pt x="328" y="366"/>
                  </a:lnTo>
                  <a:lnTo>
                    <a:pt x="324" y="364"/>
                  </a:lnTo>
                  <a:lnTo>
                    <a:pt x="326" y="358"/>
                  </a:lnTo>
                  <a:lnTo>
                    <a:pt x="324" y="348"/>
                  </a:lnTo>
                  <a:lnTo>
                    <a:pt x="318" y="340"/>
                  </a:lnTo>
                  <a:lnTo>
                    <a:pt x="302" y="346"/>
                  </a:lnTo>
                  <a:lnTo>
                    <a:pt x="302" y="344"/>
                  </a:lnTo>
                  <a:lnTo>
                    <a:pt x="308" y="340"/>
                  </a:lnTo>
                  <a:lnTo>
                    <a:pt x="302" y="332"/>
                  </a:lnTo>
                  <a:lnTo>
                    <a:pt x="298" y="332"/>
                  </a:lnTo>
                  <a:lnTo>
                    <a:pt x="290" y="338"/>
                  </a:lnTo>
                  <a:lnTo>
                    <a:pt x="286" y="326"/>
                  </a:lnTo>
                  <a:lnTo>
                    <a:pt x="284" y="320"/>
                  </a:lnTo>
                  <a:lnTo>
                    <a:pt x="280" y="316"/>
                  </a:lnTo>
                  <a:lnTo>
                    <a:pt x="270" y="310"/>
                  </a:lnTo>
                  <a:lnTo>
                    <a:pt x="260" y="310"/>
                  </a:lnTo>
                  <a:lnTo>
                    <a:pt x="250" y="306"/>
                  </a:lnTo>
                  <a:lnTo>
                    <a:pt x="236" y="298"/>
                  </a:lnTo>
                  <a:lnTo>
                    <a:pt x="226" y="288"/>
                  </a:lnTo>
                  <a:lnTo>
                    <a:pt x="210" y="274"/>
                  </a:lnTo>
                  <a:lnTo>
                    <a:pt x="192" y="254"/>
                  </a:lnTo>
                  <a:lnTo>
                    <a:pt x="178" y="246"/>
                  </a:lnTo>
                  <a:lnTo>
                    <a:pt x="164" y="230"/>
                  </a:lnTo>
                  <a:lnTo>
                    <a:pt x="154" y="210"/>
                  </a:lnTo>
                  <a:lnTo>
                    <a:pt x="146" y="186"/>
                  </a:lnTo>
                  <a:lnTo>
                    <a:pt x="140" y="174"/>
                  </a:lnTo>
                  <a:lnTo>
                    <a:pt x="132" y="164"/>
                  </a:lnTo>
                  <a:lnTo>
                    <a:pt x="124" y="158"/>
                  </a:lnTo>
                  <a:lnTo>
                    <a:pt x="102" y="150"/>
                  </a:lnTo>
                  <a:lnTo>
                    <a:pt x="92" y="146"/>
                  </a:lnTo>
                  <a:lnTo>
                    <a:pt x="84" y="146"/>
                  </a:lnTo>
                  <a:lnTo>
                    <a:pt x="66" y="162"/>
                  </a:lnTo>
                  <a:lnTo>
                    <a:pt x="58" y="172"/>
                  </a:lnTo>
                  <a:lnTo>
                    <a:pt x="46" y="174"/>
                  </a:lnTo>
                  <a:lnTo>
                    <a:pt x="42" y="176"/>
                  </a:lnTo>
                  <a:lnTo>
                    <a:pt x="44" y="164"/>
                  </a:lnTo>
                  <a:lnTo>
                    <a:pt x="42" y="158"/>
                  </a:lnTo>
                  <a:lnTo>
                    <a:pt x="28" y="160"/>
                  </a:lnTo>
                  <a:lnTo>
                    <a:pt x="14" y="150"/>
                  </a:lnTo>
                  <a:lnTo>
                    <a:pt x="12" y="140"/>
                  </a:lnTo>
                  <a:lnTo>
                    <a:pt x="18" y="130"/>
                  </a:lnTo>
                  <a:lnTo>
                    <a:pt x="20" y="130"/>
                  </a:lnTo>
                  <a:lnTo>
                    <a:pt x="18" y="122"/>
                  </a:lnTo>
                  <a:lnTo>
                    <a:pt x="8" y="118"/>
                  </a:lnTo>
                  <a:lnTo>
                    <a:pt x="0" y="110"/>
                  </a:lnTo>
                  <a:lnTo>
                    <a:pt x="8" y="104"/>
                  </a:lnTo>
                  <a:lnTo>
                    <a:pt x="12" y="108"/>
                  </a:lnTo>
                  <a:lnTo>
                    <a:pt x="20" y="98"/>
                  </a:lnTo>
                  <a:lnTo>
                    <a:pt x="24" y="92"/>
                  </a:lnTo>
                  <a:lnTo>
                    <a:pt x="18" y="88"/>
                  </a:lnTo>
                  <a:lnTo>
                    <a:pt x="16" y="80"/>
                  </a:lnTo>
                  <a:lnTo>
                    <a:pt x="8" y="72"/>
                  </a:lnTo>
                  <a:lnTo>
                    <a:pt x="18" y="64"/>
                  </a:lnTo>
                  <a:lnTo>
                    <a:pt x="28" y="66"/>
                  </a:lnTo>
                  <a:lnTo>
                    <a:pt x="40" y="60"/>
                  </a:lnTo>
                  <a:lnTo>
                    <a:pt x="50" y="64"/>
                  </a:lnTo>
                  <a:lnTo>
                    <a:pt x="56" y="60"/>
                  </a:lnTo>
                  <a:lnTo>
                    <a:pt x="60" y="50"/>
                  </a:lnTo>
                  <a:lnTo>
                    <a:pt x="60" y="44"/>
                  </a:lnTo>
                  <a:lnTo>
                    <a:pt x="72" y="34"/>
                  </a:lnTo>
                  <a:lnTo>
                    <a:pt x="72" y="44"/>
                  </a:lnTo>
                  <a:lnTo>
                    <a:pt x="82" y="54"/>
                  </a:lnTo>
                  <a:lnTo>
                    <a:pt x="88" y="56"/>
                  </a:lnTo>
                  <a:lnTo>
                    <a:pt x="86" y="60"/>
                  </a:lnTo>
                  <a:lnTo>
                    <a:pt x="92" y="68"/>
                  </a:lnTo>
                  <a:lnTo>
                    <a:pt x="98" y="64"/>
                  </a:lnTo>
                  <a:lnTo>
                    <a:pt x="98" y="52"/>
                  </a:lnTo>
                  <a:lnTo>
                    <a:pt x="104" y="42"/>
                  </a:lnTo>
                  <a:lnTo>
                    <a:pt x="104" y="32"/>
                  </a:lnTo>
                  <a:lnTo>
                    <a:pt x="112" y="30"/>
                  </a:lnTo>
                  <a:lnTo>
                    <a:pt x="114" y="40"/>
                  </a:lnTo>
                  <a:lnTo>
                    <a:pt x="118" y="44"/>
                  </a:lnTo>
                  <a:lnTo>
                    <a:pt x="122" y="42"/>
                  </a:lnTo>
                  <a:lnTo>
                    <a:pt x="122" y="40"/>
                  </a:lnTo>
                  <a:lnTo>
                    <a:pt x="130" y="38"/>
                  </a:lnTo>
                  <a:lnTo>
                    <a:pt x="134" y="46"/>
                  </a:lnTo>
                  <a:lnTo>
                    <a:pt x="138" y="36"/>
                  </a:lnTo>
                  <a:lnTo>
                    <a:pt x="134" y="32"/>
                  </a:lnTo>
                  <a:lnTo>
                    <a:pt x="136" y="26"/>
                  </a:lnTo>
                  <a:lnTo>
                    <a:pt x="142" y="24"/>
                  </a:lnTo>
                  <a:lnTo>
                    <a:pt x="144" y="28"/>
                  </a:lnTo>
                  <a:lnTo>
                    <a:pt x="150" y="30"/>
                  </a:lnTo>
                  <a:lnTo>
                    <a:pt x="150" y="24"/>
                  </a:lnTo>
                  <a:lnTo>
                    <a:pt x="148" y="18"/>
                  </a:lnTo>
                  <a:lnTo>
                    <a:pt x="150" y="12"/>
                  </a:lnTo>
                  <a:lnTo>
                    <a:pt x="162" y="16"/>
                  </a:lnTo>
                  <a:lnTo>
                    <a:pt x="172" y="16"/>
                  </a:lnTo>
                  <a:lnTo>
                    <a:pt x="178" y="6"/>
                  </a:lnTo>
                  <a:lnTo>
                    <a:pt x="184" y="4"/>
                  </a:lnTo>
                  <a:lnTo>
                    <a:pt x="186" y="6"/>
                  </a:lnTo>
                  <a:lnTo>
                    <a:pt x="194" y="2"/>
                  </a:lnTo>
                  <a:lnTo>
                    <a:pt x="200" y="6"/>
                  </a:lnTo>
                  <a:lnTo>
                    <a:pt x="214" y="0"/>
                  </a:lnTo>
                  <a:lnTo>
                    <a:pt x="214" y="8"/>
                  </a:lnTo>
                  <a:lnTo>
                    <a:pt x="220" y="12"/>
                  </a:lnTo>
                  <a:lnTo>
                    <a:pt x="226" y="22"/>
                  </a:lnTo>
                  <a:lnTo>
                    <a:pt x="248" y="28"/>
                  </a:lnTo>
                  <a:lnTo>
                    <a:pt x="264" y="30"/>
                  </a:lnTo>
                  <a:lnTo>
                    <a:pt x="272" y="32"/>
                  </a:lnTo>
                  <a:lnTo>
                    <a:pt x="274" y="38"/>
                  </a:lnTo>
                  <a:lnTo>
                    <a:pt x="264" y="44"/>
                  </a:lnTo>
                  <a:lnTo>
                    <a:pt x="266" y="48"/>
                  </a:lnTo>
                  <a:lnTo>
                    <a:pt x="270" y="48"/>
                  </a:lnTo>
                  <a:lnTo>
                    <a:pt x="274" y="54"/>
                  </a:lnTo>
                  <a:lnTo>
                    <a:pt x="268" y="60"/>
                  </a:lnTo>
                  <a:lnTo>
                    <a:pt x="274" y="62"/>
                  </a:lnTo>
                  <a:lnTo>
                    <a:pt x="270" y="72"/>
                  </a:lnTo>
                  <a:lnTo>
                    <a:pt x="276" y="74"/>
                  </a:lnTo>
                  <a:lnTo>
                    <a:pt x="282" y="78"/>
                  </a:lnTo>
                  <a:lnTo>
                    <a:pt x="280" y="84"/>
                  </a:lnTo>
                  <a:close/>
                  <a:moveTo>
                    <a:pt x="324" y="536"/>
                  </a:moveTo>
                  <a:lnTo>
                    <a:pt x="312" y="534"/>
                  </a:lnTo>
                  <a:lnTo>
                    <a:pt x="298" y="520"/>
                  </a:lnTo>
                  <a:lnTo>
                    <a:pt x="284" y="516"/>
                  </a:lnTo>
                  <a:lnTo>
                    <a:pt x="250" y="498"/>
                  </a:lnTo>
                  <a:lnTo>
                    <a:pt x="236" y="496"/>
                  </a:lnTo>
                  <a:lnTo>
                    <a:pt x="232" y="492"/>
                  </a:lnTo>
                  <a:lnTo>
                    <a:pt x="230" y="486"/>
                  </a:lnTo>
                  <a:lnTo>
                    <a:pt x="232" y="478"/>
                  </a:lnTo>
                  <a:lnTo>
                    <a:pt x="238" y="472"/>
                  </a:lnTo>
                  <a:lnTo>
                    <a:pt x="242" y="468"/>
                  </a:lnTo>
                  <a:lnTo>
                    <a:pt x="252" y="472"/>
                  </a:lnTo>
                  <a:lnTo>
                    <a:pt x="262" y="464"/>
                  </a:lnTo>
                  <a:lnTo>
                    <a:pt x="274" y="474"/>
                  </a:lnTo>
                  <a:lnTo>
                    <a:pt x="282" y="476"/>
                  </a:lnTo>
                  <a:lnTo>
                    <a:pt x="294" y="476"/>
                  </a:lnTo>
                  <a:lnTo>
                    <a:pt x="318" y="472"/>
                  </a:lnTo>
                  <a:lnTo>
                    <a:pt x="342" y="464"/>
                  </a:lnTo>
                  <a:lnTo>
                    <a:pt x="344" y="466"/>
                  </a:lnTo>
                  <a:lnTo>
                    <a:pt x="346" y="470"/>
                  </a:lnTo>
                  <a:lnTo>
                    <a:pt x="344" y="472"/>
                  </a:lnTo>
                  <a:lnTo>
                    <a:pt x="334" y="490"/>
                  </a:lnTo>
                  <a:lnTo>
                    <a:pt x="332" y="500"/>
                  </a:lnTo>
                  <a:lnTo>
                    <a:pt x="332" y="510"/>
                  </a:lnTo>
                  <a:lnTo>
                    <a:pt x="338" y="520"/>
                  </a:lnTo>
                  <a:lnTo>
                    <a:pt x="336" y="524"/>
                  </a:lnTo>
                  <a:lnTo>
                    <a:pt x="328" y="536"/>
                  </a:lnTo>
                  <a:lnTo>
                    <a:pt x="324" y="536"/>
                  </a:lnTo>
                  <a:close/>
                </a:path>
              </a:pathLst>
            </a:custGeom>
            <a:solidFill>
              <a:srgbClr val="B2B2B2"/>
            </a:solidFill>
            <a:ln w="9525">
              <a:solidFill>
                <a:schemeClr val="bg1"/>
              </a:solidFill>
              <a:round/>
              <a:headEnd/>
              <a:tailEnd/>
            </a:ln>
          </p:spPr>
          <p:txBody>
            <a:bodyPr/>
            <a:lstStyle/>
            <a:p>
              <a:endParaRPr lang="de-DE"/>
            </a:p>
          </p:txBody>
        </p:sp>
        <p:sp>
          <p:nvSpPr>
            <p:cNvPr id="74" name="Freeform 41"/>
            <p:cNvSpPr>
              <a:spLocks/>
            </p:cNvSpPr>
            <p:nvPr/>
          </p:nvSpPr>
          <p:spPr bwMode="gray">
            <a:xfrm>
              <a:off x="5699125" y="5216525"/>
              <a:ext cx="150812" cy="131762"/>
            </a:xfrm>
            <a:custGeom>
              <a:avLst/>
              <a:gdLst>
                <a:gd name="T0" fmla="*/ 327 w 92"/>
                <a:gd name="T1" fmla="*/ 154 h 84"/>
                <a:gd name="T2" fmla="*/ 296 w 92"/>
                <a:gd name="T3" fmla="*/ 165 h 84"/>
                <a:gd name="T4" fmla="*/ 269 w 92"/>
                <a:gd name="T5" fmla="*/ 177 h 84"/>
                <a:gd name="T6" fmla="*/ 224 w 92"/>
                <a:gd name="T7" fmla="*/ 177 h 84"/>
                <a:gd name="T8" fmla="*/ 204 w 92"/>
                <a:gd name="T9" fmla="*/ 171 h 84"/>
                <a:gd name="T10" fmla="*/ 181 w 92"/>
                <a:gd name="T11" fmla="*/ 182 h 84"/>
                <a:gd name="T12" fmla="*/ 150 w 92"/>
                <a:gd name="T13" fmla="*/ 209 h 84"/>
                <a:gd name="T14" fmla="*/ 118 w 92"/>
                <a:gd name="T15" fmla="*/ 219 h 84"/>
                <a:gd name="T16" fmla="*/ 63 w 92"/>
                <a:gd name="T17" fmla="*/ 226 h 84"/>
                <a:gd name="T18" fmla="*/ 21 w 92"/>
                <a:gd name="T19" fmla="*/ 189 h 84"/>
                <a:gd name="T20" fmla="*/ 2 w 92"/>
                <a:gd name="T21" fmla="*/ 145 h 84"/>
                <a:gd name="T22" fmla="*/ 0 w 92"/>
                <a:gd name="T23" fmla="*/ 107 h 84"/>
                <a:gd name="T24" fmla="*/ 2 w 92"/>
                <a:gd name="T25" fmla="*/ 79 h 84"/>
                <a:gd name="T26" fmla="*/ 2 w 92"/>
                <a:gd name="T27" fmla="*/ 64 h 84"/>
                <a:gd name="T28" fmla="*/ 14 w 92"/>
                <a:gd name="T29" fmla="*/ 72 h 84"/>
                <a:gd name="T30" fmla="*/ 21 w 92"/>
                <a:gd name="T31" fmla="*/ 72 h 84"/>
                <a:gd name="T32" fmla="*/ 30 w 92"/>
                <a:gd name="T33" fmla="*/ 64 h 84"/>
                <a:gd name="T34" fmla="*/ 30 w 92"/>
                <a:gd name="T35" fmla="*/ 61 h 84"/>
                <a:gd name="T36" fmla="*/ 30 w 92"/>
                <a:gd name="T37" fmla="*/ 47 h 84"/>
                <a:gd name="T38" fmla="*/ 37 w 92"/>
                <a:gd name="T39" fmla="*/ 37 h 84"/>
                <a:gd name="T40" fmla="*/ 37 w 92"/>
                <a:gd name="T41" fmla="*/ 37 h 84"/>
                <a:gd name="T42" fmla="*/ 50 w 92"/>
                <a:gd name="T43" fmla="*/ 31 h 84"/>
                <a:gd name="T44" fmla="*/ 63 w 92"/>
                <a:gd name="T45" fmla="*/ 26 h 84"/>
                <a:gd name="T46" fmla="*/ 72 w 92"/>
                <a:gd name="T47" fmla="*/ 26 h 84"/>
                <a:gd name="T48" fmla="*/ 78 w 92"/>
                <a:gd name="T49" fmla="*/ 21 h 84"/>
                <a:gd name="T50" fmla="*/ 88 w 92"/>
                <a:gd name="T51" fmla="*/ 26 h 84"/>
                <a:gd name="T52" fmla="*/ 95 w 92"/>
                <a:gd name="T53" fmla="*/ 31 h 84"/>
                <a:gd name="T54" fmla="*/ 102 w 92"/>
                <a:gd name="T55" fmla="*/ 37 h 84"/>
                <a:gd name="T56" fmla="*/ 109 w 92"/>
                <a:gd name="T57" fmla="*/ 37 h 84"/>
                <a:gd name="T58" fmla="*/ 109 w 92"/>
                <a:gd name="T59" fmla="*/ 31 h 84"/>
                <a:gd name="T60" fmla="*/ 109 w 92"/>
                <a:gd name="T61" fmla="*/ 26 h 84"/>
                <a:gd name="T62" fmla="*/ 118 w 92"/>
                <a:gd name="T63" fmla="*/ 26 h 84"/>
                <a:gd name="T64" fmla="*/ 121 w 92"/>
                <a:gd name="T65" fmla="*/ 15 h 84"/>
                <a:gd name="T66" fmla="*/ 133 w 92"/>
                <a:gd name="T67" fmla="*/ 11 h 84"/>
                <a:gd name="T68" fmla="*/ 146 w 92"/>
                <a:gd name="T69" fmla="*/ 15 h 84"/>
                <a:gd name="T70" fmla="*/ 146 w 92"/>
                <a:gd name="T71" fmla="*/ 15 h 84"/>
                <a:gd name="T72" fmla="*/ 160 w 92"/>
                <a:gd name="T73" fmla="*/ 15 h 84"/>
                <a:gd name="T74" fmla="*/ 167 w 92"/>
                <a:gd name="T75" fmla="*/ 15 h 84"/>
                <a:gd name="T76" fmla="*/ 172 w 92"/>
                <a:gd name="T77" fmla="*/ 11 h 84"/>
                <a:gd name="T78" fmla="*/ 181 w 92"/>
                <a:gd name="T79" fmla="*/ 2 h 84"/>
                <a:gd name="T80" fmla="*/ 186 w 92"/>
                <a:gd name="T81" fmla="*/ 2 h 84"/>
                <a:gd name="T82" fmla="*/ 186 w 92"/>
                <a:gd name="T83" fmla="*/ 2 h 84"/>
                <a:gd name="T84" fmla="*/ 197 w 92"/>
                <a:gd name="T85" fmla="*/ 2 h 84"/>
                <a:gd name="T86" fmla="*/ 204 w 92"/>
                <a:gd name="T87" fmla="*/ 2 h 84"/>
                <a:gd name="T88" fmla="*/ 209 w 92"/>
                <a:gd name="T89" fmla="*/ 2 h 84"/>
                <a:gd name="T90" fmla="*/ 209 w 92"/>
                <a:gd name="T91" fmla="*/ 2 h 84"/>
                <a:gd name="T92" fmla="*/ 224 w 92"/>
                <a:gd name="T93" fmla="*/ 2 h 84"/>
                <a:gd name="T94" fmla="*/ 230 w 92"/>
                <a:gd name="T95" fmla="*/ 2 h 84"/>
                <a:gd name="T96" fmla="*/ 239 w 92"/>
                <a:gd name="T97" fmla="*/ 0 h 84"/>
                <a:gd name="T98" fmla="*/ 245 w 92"/>
                <a:gd name="T99" fmla="*/ 0 h 84"/>
                <a:gd name="T100" fmla="*/ 245 w 92"/>
                <a:gd name="T101" fmla="*/ 0 h 84"/>
                <a:gd name="T102" fmla="*/ 245 w 92"/>
                <a:gd name="T103" fmla="*/ 2 h 84"/>
                <a:gd name="T104" fmla="*/ 255 w 92"/>
                <a:gd name="T105" fmla="*/ 21 h 84"/>
                <a:gd name="T106" fmla="*/ 296 w 92"/>
                <a:gd name="T107" fmla="*/ 37 h 84"/>
                <a:gd name="T108" fmla="*/ 317 w 92"/>
                <a:gd name="T109" fmla="*/ 64 h 84"/>
                <a:gd name="T110" fmla="*/ 333 w 92"/>
                <a:gd name="T111" fmla="*/ 91 h 84"/>
                <a:gd name="T112" fmla="*/ 333 w 92"/>
                <a:gd name="T113" fmla="*/ 123 h 84"/>
                <a:gd name="T114" fmla="*/ 327 w 92"/>
                <a:gd name="T115" fmla="*/ 139 h 84"/>
                <a:gd name="T116" fmla="*/ 327 w 92"/>
                <a:gd name="T117" fmla="*/ 154 h 84"/>
                <a:gd name="T118" fmla="*/ 327 w 92"/>
                <a:gd name="T119" fmla="*/ 154 h 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2"/>
                <a:gd name="T181" fmla="*/ 0 h 84"/>
                <a:gd name="T182" fmla="*/ 92 w 92"/>
                <a:gd name="T183" fmla="*/ 84 h 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2" h="84">
                  <a:moveTo>
                    <a:pt x="90" y="58"/>
                  </a:moveTo>
                  <a:lnTo>
                    <a:pt x="82" y="62"/>
                  </a:lnTo>
                  <a:lnTo>
                    <a:pt x="74" y="66"/>
                  </a:lnTo>
                  <a:lnTo>
                    <a:pt x="62" y="66"/>
                  </a:lnTo>
                  <a:lnTo>
                    <a:pt x="56" y="64"/>
                  </a:lnTo>
                  <a:lnTo>
                    <a:pt x="50" y="68"/>
                  </a:lnTo>
                  <a:lnTo>
                    <a:pt x="42" y="78"/>
                  </a:lnTo>
                  <a:lnTo>
                    <a:pt x="32" y="82"/>
                  </a:lnTo>
                  <a:lnTo>
                    <a:pt x="18" y="84"/>
                  </a:lnTo>
                  <a:lnTo>
                    <a:pt x="6" y="70"/>
                  </a:lnTo>
                  <a:lnTo>
                    <a:pt x="2" y="54"/>
                  </a:lnTo>
                  <a:lnTo>
                    <a:pt x="0" y="40"/>
                  </a:lnTo>
                  <a:lnTo>
                    <a:pt x="2" y="30"/>
                  </a:lnTo>
                  <a:lnTo>
                    <a:pt x="2" y="24"/>
                  </a:lnTo>
                  <a:lnTo>
                    <a:pt x="4" y="26"/>
                  </a:lnTo>
                  <a:lnTo>
                    <a:pt x="6" y="26"/>
                  </a:lnTo>
                  <a:lnTo>
                    <a:pt x="8" y="24"/>
                  </a:lnTo>
                  <a:lnTo>
                    <a:pt x="8" y="22"/>
                  </a:lnTo>
                  <a:lnTo>
                    <a:pt x="8" y="18"/>
                  </a:lnTo>
                  <a:lnTo>
                    <a:pt x="10" y="14"/>
                  </a:lnTo>
                  <a:lnTo>
                    <a:pt x="14" y="12"/>
                  </a:lnTo>
                  <a:lnTo>
                    <a:pt x="18" y="10"/>
                  </a:lnTo>
                  <a:lnTo>
                    <a:pt x="20" y="10"/>
                  </a:lnTo>
                  <a:lnTo>
                    <a:pt x="22" y="8"/>
                  </a:lnTo>
                  <a:lnTo>
                    <a:pt x="24" y="10"/>
                  </a:lnTo>
                  <a:lnTo>
                    <a:pt x="26" y="12"/>
                  </a:lnTo>
                  <a:lnTo>
                    <a:pt x="28" y="14"/>
                  </a:lnTo>
                  <a:lnTo>
                    <a:pt x="30" y="14"/>
                  </a:lnTo>
                  <a:lnTo>
                    <a:pt x="30" y="12"/>
                  </a:lnTo>
                  <a:lnTo>
                    <a:pt x="30" y="10"/>
                  </a:lnTo>
                  <a:lnTo>
                    <a:pt x="32" y="10"/>
                  </a:lnTo>
                  <a:lnTo>
                    <a:pt x="34" y="6"/>
                  </a:lnTo>
                  <a:lnTo>
                    <a:pt x="36" y="4"/>
                  </a:lnTo>
                  <a:lnTo>
                    <a:pt x="40" y="6"/>
                  </a:lnTo>
                  <a:lnTo>
                    <a:pt x="44" y="6"/>
                  </a:lnTo>
                  <a:lnTo>
                    <a:pt x="46" y="6"/>
                  </a:lnTo>
                  <a:lnTo>
                    <a:pt x="48" y="4"/>
                  </a:lnTo>
                  <a:lnTo>
                    <a:pt x="50" y="2"/>
                  </a:lnTo>
                  <a:lnTo>
                    <a:pt x="52" y="2"/>
                  </a:lnTo>
                  <a:lnTo>
                    <a:pt x="54" y="2"/>
                  </a:lnTo>
                  <a:lnTo>
                    <a:pt x="56" y="2"/>
                  </a:lnTo>
                  <a:lnTo>
                    <a:pt x="58" y="2"/>
                  </a:lnTo>
                  <a:lnTo>
                    <a:pt x="62" y="2"/>
                  </a:lnTo>
                  <a:lnTo>
                    <a:pt x="64" y="2"/>
                  </a:lnTo>
                  <a:lnTo>
                    <a:pt x="66" y="0"/>
                  </a:lnTo>
                  <a:lnTo>
                    <a:pt x="68" y="0"/>
                  </a:lnTo>
                  <a:lnTo>
                    <a:pt x="68" y="2"/>
                  </a:lnTo>
                  <a:lnTo>
                    <a:pt x="70" y="8"/>
                  </a:lnTo>
                  <a:lnTo>
                    <a:pt x="82" y="14"/>
                  </a:lnTo>
                  <a:lnTo>
                    <a:pt x="88" y="24"/>
                  </a:lnTo>
                  <a:lnTo>
                    <a:pt x="92" y="34"/>
                  </a:lnTo>
                  <a:lnTo>
                    <a:pt x="92" y="46"/>
                  </a:lnTo>
                  <a:lnTo>
                    <a:pt x="90" y="52"/>
                  </a:lnTo>
                  <a:lnTo>
                    <a:pt x="90" y="58"/>
                  </a:lnTo>
                  <a:close/>
                </a:path>
              </a:pathLst>
            </a:custGeom>
            <a:solidFill>
              <a:srgbClr val="B2B2B2"/>
            </a:solidFill>
            <a:ln w="9525">
              <a:solidFill>
                <a:schemeClr val="bg1"/>
              </a:solidFill>
              <a:round/>
              <a:headEnd/>
              <a:tailEnd/>
            </a:ln>
          </p:spPr>
          <p:txBody>
            <a:bodyPr/>
            <a:lstStyle/>
            <a:p>
              <a:endParaRPr lang="de-DE"/>
            </a:p>
          </p:txBody>
        </p:sp>
        <p:sp>
          <p:nvSpPr>
            <p:cNvPr id="75" name="Freeform 42"/>
            <p:cNvSpPr>
              <a:spLocks/>
            </p:cNvSpPr>
            <p:nvPr/>
          </p:nvSpPr>
          <p:spPr bwMode="gray">
            <a:xfrm>
              <a:off x="5807075" y="5060950"/>
              <a:ext cx="398462" cy="250825"/>
            </a:xfrm>
            <a:custGeom>
              <a:avLst/>
              <a:gdLst>
                <a:gd name="T0" fmla="*/ 10 w 240"/>
                <a:gd name="T1" fmla="*/ 244 h 162"/>
                <a:gd name="T2" fmla="*/ 31 w 240"/>
                <a:gd name="T3" fmla="*/ 192 h 162"/>
                <a:gd name="T4" fmla="*/ 100 w 240"/>
                <a:gd name="T5" fmla="*/ 155 h 162"/>
                <a:gd name="T6" fmla="*/ 10 w 240"/>
                <a:gd name="T7" fmla="*/ 76 h 162"/>
                <a:gd name="T8" fmla="*/ 16 w 240"/>
                <a:gd name="T9" fmla="*/ 41 h 162"/>
                <a:gd name="T10" fmla="*/ 61 w 240"/>
                <a:gd name="T11" fmla="*/ 0 h 162"/>
                <a:gd name="T12" fmla="*/ 118 w 240"/>
                <a:gd name="T13" fmla="*/ 15 h 162"/>
                <a:gd name="T14" fmla="*/ 100 w 240"/>
                <a:gd name="T15" fmla="*/ 46 h 162"/>
                <a:gd name="T16" fmla="*/ 169 w 240"/>
                <a:gd name="T17" fmla="*/ 35 h 162"/>
                <a:gd name="T18" fmla="*/ 275 w 240"/>
                <a:gd name="T19" fmla="*/ 63 h 162"/>
                <a:gd name="T20" fmla="*/ 344 w 240"/>
                <a:gd name="T21" fmla="*/ 41 h 162"/>
                <a:gd name="T22" fmla="*/ 460 w 240"/>
                <a:gd name="T23" fmla="*/ 63 h 162"/>
                <a:gd name="T24" fmla="*/ 606 w 240"/>
                <a:gd name="T25" fmla="*/ 15 h 162"/>
                <a:gd name="T26" fmla="*/ 686 w 240"/>
                <a:gd name="T27" fmla="*/ 0 h 162"/>
                <a:gd name="T28" fmla="*/ 749 w 240"/>
                <a:gd name="T29" fmla="*/ 26 h 162"/>
                <a:gd name="T30" fmla="*/ 869 w 240"/>
                <a:gd name="T31" fmla="*/ 63 h 162"/>
                <a:gd name="T32" fmla="*/ 911 w 240"/>
                <a:gd name="T33" fmla="*/ 88 h 162"/>
                <a:gd name="T34" fmla="*/ 888 w 240"/>
                <a:gd name="T35" fmla="*/ 105 h 162"/>
                <a:gd name="T36" fmla="*/ 850 w 240"/>
                <a:gd name="T37" fmla="*/ 115 h 162"/>
                <a:gd name="T38" fmla="*/ 819 w 240"/>
                <a:gd name="T39" fmla="*/ 192 h 162"/>
                <a:gd name="T40" fmla="*/ 789 w 240"/>
                <a:gd name="T41" fmla="*/ 209 h 162"/>
                <a:gd name="T42" fmla="*/ 763 w 240"/>
                <a:gd name="T43" fmla="*/ 246 h 162"/>
                <a:gd name="T44" fmla="*/ 804 w 240"/>
                <a:gd name="T45" fmla="*/ 257 h 162"/>
                <a:gd name="T46" fmla="*/ 826 w 240"/>
                <a:gd name="T47" fmla="*/ 287 h 162"/>
                <a:gd name="T48" fmla="*/ 743 w 240"/>
                <a:gd name="T49" fmla="*/ 302 h 162"/>
                <a:gd name="T50" fmla="*/ 673 w 240"/>
                <a:gd name="T51" fmla="*/ 297 h 162"/>
                <a:gd name="T52" fmla="*/ 595 w 240"/>
                <a:gd name="T53" fmla="*/ 344 h 162"/>
                <a:gd name="T54" fmla="*/ 549 w 240"/>
                <a:gd name="T55" fmla="*/ 352 h 162"/>
                <a:gd name="T56" fmla="*/ 549 w 240"/>
                <a:gd name="T57" fmla="*/ 390 h 162"/>
                <a:gd name="T58" fmla="*/ 451 w 240"/>
                <a:gd name="T59" fmla="*/ 408 h 162"/>
                <a:gd name="T60" fmla="*/ 314 w 240"/>
                <a:gd name="T61" fmla="*/ 366 h 162"/>
                <a:gd name="T62" fmla="*/ 224 w 240"/>
                <a:gd name="T63" fmla="*/ 381 h 162"/>
                <a:gd name="T64" fmla="*/ 94 w 240"/>
                <a:gd name="T65" fmla="*/ 399 h 162"/>
                <a:gd name="T66" fmla="*/ 100 w 240"/>
                <a:gd name="T67" fmla="*/ 366 h 162"/>
                <a:gd name="T68" fmla="*/ 86 w 240"/>
                <a:gd name="T69" fmla="*/ 313 h 162"/>
                <a:gd name="T70" fmla="*/ 16 w 240"/>
                <a:gd name="T71" fmla="*/ 273 h 162"/>
                <a:gd name="T72" fmla="*/ 10 w 240"/>
                <a:gd name="T73" fmla="*/ 253 h 16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0"/>
                <a:gd name="T112" fmla="*/ 0 h 162"/>
                <a:gd name="T113" fmla="*/ 240 w 240"/>
                <a:gd name="T114" fmla="*/ 162 h 16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0" h="162">
                  <a:moveTo>
                    <a:pt x="2" y="100"/>
                  </a:moveTo>
                  <a:lnTo>
                    <a:pt x="2" y="96"/>
                  </a:lnTo>
                  <a:lnTo>
                    <a:pt x="2" y="84"/>
                  </a:lnTo>
                  <a:lnTo>
                    <a:pt x="8" y="76"/>
                  </a:lnTo>
                  <a:lnTo>
                    <a:pt x="20" y="68"/>
                  </a:lnTo>
                  <a:lnTo>
                    <a:pt x="26" y="62"/>
                  </a:lnTo>
                  <a:lnTo>
                    <a:pt x="24" y="56"/>
                  </a:lnTo>
                  <a:lnTo>
                    <a:pt x="2" y="30"/>
                  </a:lnTo>
                  <a:lnTo>
                    <a:pt x="0" y="24"/>
                  </a:lnTo>
                  <a:lnTo>
                    <a:pt x="4" y="16"/>
                  </a:lnTo>
                  <a:lnTo>
                    <a:pt x="10" y="8"/>
                  </a:lnTo>
                  <a:lnTo>
                    <a:pt x="16" y="0"/>
                  </a:lnTo>
                  <a:lnTo>
                    <a:pt x="24" y="4"/>
                  </a:lnTo>
                  <a:lnTo>
                    <a:pt x="30" y="6"/>
                  </a:lnTo>
                  <a:lnTo>
                    <a:pt x="26" y="14"/>
                  </a:lnTo>
                  <a:lnTo>
                    <a:pt x="26" y="18"/>
                  </a:lnTo>
                  <a:lnTo>
                    <a:pt x="30" y="18"/>
                  </a:lnTo>
                  <a:lnTo>
                    <a:pt x="44" y="14"/>
                  </a:lnTo>
                  <a:lnTo>
                    <a:pt x="52" y="14"/>
                  </a:lnTo>
                  <a:lnTo>
                    <a:pt x="72" y="24"/>
                  </a:lnTo>
                  <a:lnTo>
                    <a:pt x="78" y="22"/>
                  </a:lnTo>
                  <a:lnTo>
                    <a:pt x="90" y="16"/>
                  </a:lnTo>
                  <a:lnTo>
                    <a:pt x="96" y="16"/>
                  </a:lnTo>
                  <a:lnTo>
                    <a:pt x="120" y="24"/>
                  </a:lnTo>
                  <a:lnTo>
                    <a:pt x="126" y="24"/>
                  </a:lnTo>
                  <a:lnTo>
                    <a:pt x="158" y="6"/>
                  </a:lnTo>
                  <a:lnTo>
                    <a:pt x="170" y="0"/>
                  </a:lnTo>
                  <a:lnTo>
                    <a:pt x="180" y="0"/>
                  </a:lnTo>
                  <a:lnTo>
                    <a:pt x="190" y="10"/>
                  </a:lnTo>
                  <a:lnTo>
                    <a:pt x="196" y="10"/>
                  </a:lnTo>
                  <a:lnTo>
                    <a:pt x="204" y="16"/>
                  </a:lnTo>
                  <a:lnTo>
                    <a:pt x="228" y="24"/>
                  </a:lnTo>
                  <a:lnTo>
                    <a:pt x="240" y="26"/>
                  </a:lnTo>
                  <a:lnTo>
                    <a:pt x="238" y="34"/>
                  </a:lnTo>
                  <a:lnTo>
                    <a:pt x="238" y="42"/>
                  </a:lnTo>
                  <a:lnTo>
                    <a:pt x="232" y="42"/>
                  </a:lnTo>
                  <a:lnTo>
                    <a:pt x="228" y="42"/>
                  </a:lnTo>
                  <a:lnTo>
                    <a:pt x="222" y="46"/>
                  </a:lnTo>
                  <a:lnTo>
                    <a:pt x="216" y="62"/>
                  </a:lnTo>
                  <a:lnTo>
                    <a:pt x="214" y="76"/>
                  </a:lnTo>
                  <a:lnTo>
                    <a:pt x="214" y="80"/>
                  </a:lnTo>
                  <a:lnTo>
                    <a:pt x="206" y="82"/>
                  </a:lnTo>
                  <a:lnTo>
                    <a:pt x="202" y="92"/>
                  </a:lnTo>
                  <a:lnTo>
                    <a:pt x="200" y="98"/>
                  </a:lnTo>
                  <a:lnTo>
                    <a:pt x="204" y="96"/>
                  </a:lnTo>
                  <a:lnTo>
                    <a:pt x="210" y="102"/>
                  </a:lnTo>
                  <a:lnTo>
                    <a:pt x="210" y="106"/>
                  </a:lnTo>
                  <a:lnTo>
                    <a:pt x="216" y="114"/>
                  </a:lnTo>
                  <a:lnTo>
                    <a:pt x="216" y="120"/>
                  </a:lnTo>
                  <a:lnTo>
                    <a:pt x="194" y="120"/>
                  </a:lnTo>
                  <a:lnTo>
                    <a:pt x="184" y="116"/>
                  </a:lnTo>
                  <a:lnTo>
                    <a:pt x="176" y="118"/>
                  </a:lnTo>
                  <a:lnTo>
                    <a:pt x="166" y="126"/>
                  </a:lnTo>
                  <a:lnTo>
                    <a:pt x="156" y="136"/>
                  </a:lnTo>
                  <a:lnTo>
                    <a:pt x="150" y="136"/>
                  </a:lnTo>
                  <a:lnTo>
                    <a:pt x="144" y="140"/>
                  </a:lnTo>
                  <a:lnTo>
                    <a:pt x="146" y="148"/>
                  </a:lnTo>
                  <a:lnTo>
                    <a:pt x="144" y="154"/>
                  </a:lnTo>
                  <a:lnTo>
                    <a:pt x="126" y="162"/>
                  </a:lnTo>
                  <a:lnTo>
                    <a:pt x="118" y="162"/>
                  </a:lnTo>
                  <a:lnTo>
                    <a:pt x="108" y="156"/>
                  </a:lnTo>
                  <a:lnTo>
                    <a:pt x="82" y="146"/>
                  </a:lnTo>
                  <a:lnTo>
                    <a:pt x="72" y="146"/>
                  </a:lnTo>
                  <a:lnTo>
                    <a:pt x="58" y="152"/>
                  </a:lnTo>
                  <a:lnTo>
                    <a:pt x="26" y="158"/>
                  </a:lnTo>
                  <a:lnTo>
                    <a:pt x="24" y="158"/>
                  </a:lnTo>
                  <a:lnTo>
                    <a:pt x="24" y="152"/>
                  </a:lnTo>
                  <a:lnTo>
                    <a:pt x="26" y="146"/>
                  </a:lnTo>
                  <a:lnTo>
                    <a:pt x="26" y="134"/>
                  </a:lnTo>
                  <a:lnTo>
                    <a:pt x="22" y="124"/>
                  </a:lnTo>
                  <a:lnTo>
                    <a:pt x="16" y="114"/>
                  </a:lnTo>
                  <a:lnTo>
                    <a:pt x="4" y="108"/>
                  </a:lnTo>
                  <a:lnTo>
                    <a:pt x="2" y="102"/>
                  </a:lnTo>
                  <a:lnTo>
                    <a:pt x="2" y="100"/>
                  </a:lnTo>
                  <a:close/>
                </a:path>
              </a:pathLst>
            </a:custGeom>
            <a:solidFill>
              <a:srgbClr val="B2B2B2"/>
            </a:solidFill>
            <a:ln w="9525">
              <a:solidFill>
                <a:schemeClr val="bg1"/>
              </a:solidFill>
              <a:round/>
              <a:headEnd/>
              <a:tailEnd/>
            </a:ln>
          </p:spPr>
          <p:txBody>
            <a:bodyPr/>
            <a:lstStyle/>
            <a:p>
              <a:endParaRPr lang="de-DE"/>
            </a:p>
          </p:txBody>
        </p:sp>
        <p:sp>
          <p:nvSpPr>
            <p:cNvPr id="76" name="Freeform 43"/>
            <p:cNvSpPr>
              <a:spLocks/>
            </p:cNvSpPr>
            <p:nvPr/>
          </p:nvSpPr>
          <p:spPr bwMode="gray">
            <a:xfrm>
              <a:off x="5619750" y="5200650"/>
              <a:ext cx="109537" cy="234950"/>
            </a:xfrm>
            <a:custGeom>
              <a:avLst/>
              <a:gdLst>
                <a:gd name="T0" fmla="*/ 124 w 66"/>
                <a:gd name="T1" fmla="*/ 392 h 152"/>
                <a:gd name="T2" fmla="*/ 118 w 66"/>
                <a:gd name="T3" fmla="*/ 386 h 152"/>
                <a:gd name="T4" fmla="*/ 109 w 66"/>
                <a:gd name="T5" fmla="*/ 361 h 152"/>
                <a:gd name="T6" fmla="*/ 78 w 66"/>
                <a:gd name="T7" fmla="*/ 335 h 152"/>
                <a:gd name="T8" fmla="*/ 10 w 66"/>
                <a:gd name="T9" fmla="*/ 299 h 152"/>
                <a:gd name="T10" fmla="*/ 10 w 66"/>
                <a:gd name="T11" fmla="*/ 294 h 152"/>
                <a:gd name="T12" fmla="*/ 31 w 66"/>
                <a:gd name="T13" fmla="*/ 299 h 152"/>
                <a:gd name="T14" fmla="*/ 31 w 66"/>
                <a:gd name="T15" fmla="*/ 283 h 152"/>
                <a:gd name="T16" fmla="*/ 10 w 66"/>
                <a:gd name="T17" fmla="*/ 256 h 152"/>
                <a:gd name="T18" fmla="*/ 31 w 66"/>
                <a:gd name="T19" fmla="*/ 222 h 152"/>
                <a:gd name="T20" fmla="*/ 25 w 66"/>
                <a:gd name="T21" fmla="*/ 210 h 152"/>
                <a:gd name="T22" fmla="*/ 31 w 66"/>
                <a:gd name="T23" fmla="*/ 177 h 152"/>
                <a:gd name="T24" fmla="*/ 16 w 66"/>
                <a:gd name="T25" fmla="*/ 160 h 152"/>
                <a:gd name="T26" fmla="*/ 31 w 66"/>
                <a:gd name="T27" fmla="*/ 133 h 152"/>
                <a:gd name="T28" fmla="*/ 48 w 66"/>
                <a:gd name="T29" fmla="*/ 130 h 152"/>
                <a:gd name="T30" fmla="*/ 48 w 66"/>
                <a:gd name="T31" fmla="*/ 103 h 152"/>
                <a:gd name="T32" fmla="*/ 25 w 66"/>
                <a:gd name="T33" fmla="*/ 100 h 152"/>
                <a:gd name="T34" fmla="*/ 10 w 66"/>
                <a:gd name="T35" fmla="*/ 91 h 152"/>
                <a:gd name="T36" fmla="*/ 10 w 66"/>
                <a:gd name="T37" fmla="*/ 74 h 152"/>
                <a:gd name="T38" fmla="*/ 0 w 66"/>
                <a:gd name="T39" fmla="*/ 47 h 152"/>
                <a:gd name="T40" fmla="*/ 25 w 66"/>
                <a:gd name="T41" fmla="*/ 15 h 152"/>
                <a:gd name="T42" fmla="*/ 39 w 66"/>
                <a:gd name="T43" fmla="*/ 0 h 152"/>
                <a:gd name="T44" fmla="*/ 87 w 66"/>
                <a:gd name="T45" fmla="*/ 2 h 152"/>
                <a:gd name="T46" fmla="*/ 109 w 66"/>
                <a:gd name="T47" fmla="*/ 2 h 152"/>
                <a:gd name="T48" fmla="*/ 118 w 66"/>
                <a:gd name="T49" fmla="*/ 2 h 152"/>
                <a:gd name="T50" fmla="*/ 143 w 66"/>
                <a:gd name="T51" fmla="*/ 30 h 152"/>
                <a:gd name="T52" fmla="*/ 196 w 66"/>
                <a:gd name="T53" fmla="*/ 81 h 152"/>
                <a:gd name="T54" fmla="*/ 196 w 66"/>
                <a:gd name="T55" fmla="*/ 88 h 152"/>
                <a:gd name="T56" fmla="*/ 196 w 66"/>
                <a:gd name="T57" fmla="*/ 103 h 152"/>
                <a:gd name="T58" fmla="*/ 186 w 66"/>
                <a:gd name="T59" fmla="*/ 130 h 152"/>
                <a:gd name="T60" fmla="*/ 196 w 66"/>
                <a:gd name="T61" fmla="*/ 166 h 152"/>
                <a:gd name="T62" fmla="*/ 215 w 66"/>
                <a:gd name="T63" fmla="*/ 207 h 152"/>
                <a:gd name="T64" fmla="*/ 260 w 66"/>
                <a:gd name="T65" fmla="*/ 242 h 152"/>
                <a:gd name="T66" fmla="*/ 253 w 66"/>
                <a:gd name="T67" fmla="*/ 242 h 152"/>
                <a:gd name="T68" fmla="*/ 231 w 66"/>
                <a:gd name="T69" fmla="*/ 294 h 152"/>
                <a:gd name="T70" fmla="*/ 196 w 66"/>
                <a:gd name="T71" fmla="*/ 315 h 152"/>
                <a:gd name="T72" fmla="*/ 167 w 66"/>
                <a:gd name="T73" fmla="*/ 342 h 152"/>
                <a:gd name="T74" fmla="*/ 124 w 66"/>
                <a:gd name="T75" fmla="*/ 392 h 152"/>
                <a:gd name="T76" fmla="*/ 124 w 66"/>
                <a:gd name="T77" fmla="*/ 392 h 15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6"/>
                <a:gd name="T118" fmla="*/ 0 h 152"/>
                <a:gd name="T119" fmla="*/ 66 w 66"/>
                <a:gd name="T120" fmla="*/ 152 h 15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6" h="152">
                  <a:moveTo>
                    <a:pt x="32" y="152"/>
                  </a:moveTo>
                  <a:lnTo>
                    <a:pt x="30" y="150"/>
                  </a:lnTo>
                  <a:lnTo>
                    <a:pt x="28" y="140"/>
                  </a:lnTo>
                  <a:lnTo>
                    <a:pt x="20" y="130"/>
                  </a:lnTo>
                  <a:lnTo>
                    <a:pt x="2" y="116"/>
                  </a:lnTo>
                  <a:lnTo>
                    <a:pt x="2" y="114"/>
                  </a:lnTo>
                  <a:lnTo>
                    <a:pt x="8" y="116"/>
                  </a:lnTo>
                  <a:lnTo>
                    <a:pt x="8" y="110"/>
                  </a:lnTo>
                  <a:lnTo>
                    <a:pt x="2" y="100"/>
                  </a:lnTo>
                  <a:lnTo>
                    <a:pt x="8" y="86"/>
                  </a:lnTo>
                  <a:lnTo>
                    <a:pt x="6" y="82"/>
                  </a:lnTo>
                  <a:lnTo>
                    <a:pt x="8" y="68"/>
                  </a:lnTo>
                  <a:lnTo>
                    <a:pt x="4" y="62"/>
                  </a:lnTo>
                  <a:lnTo>
                    <a:pt x="8" y="52"/>
                  </a:lnTo>
                  <a:lnTo>
                    <a:pt x="12" y="50"/>
                  </a:lnTo>
                  <a:lnTo>
                    <a:pt x="12" y="40"/>
                  </a:lnTo>
                  <a:lnTo>
                    <a:pt x="6" y="38"/>
                  </a:lnTo>
                  <a:lnTo>
                    <a:pt x="2" y="36"/>
                  </a:lnTo>
                  <a:lnTo>
                    <a:pt x="2" y="28"/>
                  </a:lnTo>
                  <a:lnTo>
                    <a:pt x="0" y="18"/>
                  </a:lnTo>
                  <a:lnTo>
                    <a:pt x="6" y="6"/>
                  </a:lnTo>
                  <a:lnTo>
                    <a:pt x="10" y="0"/>
                  </a:lnTo>
                  <a:lnTo>
                    <a:pt x="22" y="2"/>
                  </a:lnTo>
                  <a:lnTo>
                    <a:pt x="28" y="2"/>
                  </a:lnTo>
                  <a:lnTo>
                    <a:pt x="30" y="2"/>
                  </a:lnTo>
                  <a:lnTo>
                    <a:pt x="36" y="12"/>
                  </a:lnTo>
                  <a:lnTo>
                    <a:pt x="50" y="32"/>
                  </a:lnTo>
                  <a:lnTo>
                    <a:pt x="50" y="34"/>
                  </a:lnTo>
                  <a:lnTo>
                    <a:pt x="50" y="40"/>
                  </a:lnTo>
                  <a:lnTo>
                    <a:pt x="48" y="50"/>
                  </a:lnTo>
                  <a:lnTo>
                    <a:pt x="50" y="64"/>
                  </a:lnTo>
                  <a:lnTo>
                    <a:pt x="54" y="80"/>
                  </a:lnTo>
                  <a:lnTo>
                    <a:pt x="66" y="94"/>
                  </a:lnTo>
                  <a:lnTo>
                    <a:pt x="64" y="94"/>
                  </a:lnTo>
                  <a:lnTo>
                    <a:pt x="58" y="114"/>
                  </a:lnTo>
                  <a:lnTo>
                    <a:pt x="50" y="122"/>
                  </a:lnTo>
                  <a:lnTo>
                    <a:pt x="42" y="132"/>
                  </a:lnTo>
                  <a:lnTo>
                    <a:pt x="32" y="152"/>
                  </a:lnTo>
                  <a:close/>
                </a:path>
              </a:pathLst>
            </a:custGeom>
            <a:solidFill>
              <a:srgbClr val="B2B2B2"/>
            </a:solidFill>
            <a:ln w="9525">
              <a:solidFill>
                <a:schemeClr val="bg1"/>
              </a:solidFill>
              <a:round/>
              <a:headEnd/>
              <a:tailEnd/>
            </a:ln>
          </p:spPr>
          <p:txBody>
            <a:bodyPr/>
            <a:lstStyle/>
            <a:p>
              <a:endParaRPr lang="de-DE"/>
            </a:p>
          </p:txBody>
        </p:sp>
        <p:sp>
          <p:nvSpPr>
            <p:cNvPr id="77" name="Freeform 44"/>
            <p:cNvSpPr>
              <a:spLocks noEditPoints="1"/>
            </p:cNvSpPr>
            <p:nvPr/>
          </p:nvSpPr>
          <p:spPr bwMode="gray">
            <a:xfrm>
              <a:off x="5672138" y="5273675"/>
              <a:ext cx="412750" cy="509587"/>
            </a:xfrm>
            <a:custGeom>
              <a:avLst/>
              <a:gdLst>
                <a:gd name="T0" fmla="*/ 577 w 250"/>
                <a:gd name="T1" fmla="*/ 826 h 328"/>
                <a:gd name="T2" fmla="*/ 500 w 250"/>
                <a:gd name="T3" fmla="*/ 784 h 328"/>
                <a:gd name="T4" fmla="*/ 535 w 250"/>
                <a:gd name="T5" fmla="*/ 772 h 328"/>
                <a:gd name="T6" fmla="*/ 577 w 250"/>
                <a:gd name="T7" fmla="*/ 779 h 328"/>
                <a:gd name="T8" fmla="*/ 585 w 250"/>
                <a:gd name="T9" fmla="*/ 790 h 328"/>
                <a:gd name="T10" fmla="*/ 632 w 250"/>
                <a:gd name="T11" fmla="*/ 808 h 328"/>
                <a:gd name="T12" fmla="*/ 779 w 250"/>
                <a:gd name="T13" fmla="*/ 817 h 328"/>
                <a:gd name="T14" fmla="*/ 831 w 250"/>
                <a:gd name="T15" fmla="*/ 838 h 328"/>
                <a:gd name="T16" fmla="*/ 890 w 250"/>
                <a:gd name="T17" fmla="*/ 822 h 328"/>
                <a:gd name="T18" fmla="*/ 856 w 250"/>
                <a:gd name="T19" fmla="*/ 847 h 328"/>
                <a:gd name="T20" fmla="*/ 0 w 250"/>
                <a:gd name="T21" fmla="*/ 277 h 328"/>
                <a:gd name="T22" fmla="*/ 133 w 250"/>
                <a:gd name="T23" fmla="*/ 124 h 328"/>
                <a:gd name="T24" fmla="*/ 303 w 250"/>
                <a:gd name="T25" fmla="*/ 77 h 328"/>
                <a:gd name="T26" fmla="*/ 537 w 250"/>
                <a:gd name="T27" fmla="*/ 42 h 328"/>
                <a:gd name="T28" fmla="*/ 801 w 250"/>
                <a:gd name="T29" fmla="*/ 68 h 328"/>
                <a:gd name="T30" fmla="*/ 916 w 250"/>
                <a:gd name="T31" fmla="*/ 0 h 328"/>
                <a:gd name="T32" fmla="*/ 890 w 250"/>
                <a:gd name="T33" fmla="*/ 101 h 328"/>
                <a:gd name="T34" fmla="*/ 722 w 250"/>
                <a:gd name="T35" fmla="*/ 94 h 328"/>
                <a:gd name="T36" fmla="*/ 646 w 250"/>
                <a:gd name="T37" fmla="*/ 89 h 328"/>
                <a:gd name="T38" fmla="*/ 535 w 250"/>
                <a:gd name="T39" fmla="*/ 117 h 328"/>
                <a:gd name="T40" fmla="*/ 562 w 250"/>
                <a:gd name="T41" fmla="*/ 164 h 328"/>
                <a:gd name="T42" fmla="*/ 562 w 250"/>
                <a:gd name="T43" fmla="*/ 171 h 328"/>
                <a:gd name="T44" fmla="*/ 523 w 250"/>
                <a:gd name="T45" fmla="*/ 189 h 328"/>
                <a:gd name="T46" fmla="*/ 537 w 250"/>
                <a:gd name="T47" fmla="*/ 221 h 328"/>
                <a:gd name="T48" fmla="*/ 471 w 250"/>
                <a:gd name="T49" fmla="*/ 189 h 328"/>
                <a:gd name="T50" fmla="*/ 500 w 250"/>
                <a:gd name="T51" fmla="*/ 221 h 328"/>
                <a:gd name="T52" fmla="*/ 461 w 250"/>
                <a:gd name="T53" fmla="*/ 227 h 328"/>
                <a:gd name="T54" fmla="*/ 387 w 250"/>
                <a:gd name="T55" fmla="*/ 156 h 328"/>
                <a:gd name="T56" fmla="*/ 379 w 250"/>
                <a:gd name="T57" fmla="*/ 141 h 328"/>
                <a:gd name="T58" fmla="*/ 353 w 250"/>
                <a:gd name="T59" fmla="*/ 208 h 328"/>
                <a:gd name="T60" fmla="*/ 439 w 250"/>
                <a:gd name="T61" fmla="*/ 298 h 328"/>
                <a:gd name="T62" fmla="*/ 429 w 250"/>
                <a:gd name="T63" fmla="*/ 316 h 328"/>
                <a:gd name="T64" fmla="*/ 392 w 250"/>
                <a:gd name="T65" fmla="*/ 325 h 328"/>
                <a:gd name="T66" fmla="*/ 363 w 250"/>
                <a:gd name="T67" fmla="*/ 366 h 328"/>
                <a:gd name="T68" fmla="*/ 447 w 250"/>
                <a:gd name="T69" fmla="*/ 393 h 328"/>
                <a:gd name="T70" fmla="*/ 523 w 250"/>
                <a:gd name="T71" fmla="*/ 435 h 328"/>
                <a:gd name="T72" fmla="*/ 568 w 250"/>
                <a:gd name="T73" fmla="*/ 509 h 328"/>
                <a:gd name="T74" fmla="*/ 500 w 250"/>
                <a:gd name="T75" fmla="*/ 477 h 328"/>
                <a:gd name="T76" fmla="*/ 411 w 250"/>
                <a:gd name="T77" fmla="*/ 492 h 328"/>
                <a:gd name="T78" fmla="*/ 454 w 250"/>
                <a:gd name="T79" fmla="*/ 528 h 328"/>
                <a:gd name="T80" fmla="*/ 454 w 250"/>
                <a:gd name="T81" fmla="*/ 560 h 328"/>
                <a:gd name="T82" fmla="*/ 387 w 250"/>
                <a:gd name="T83" fmla="*/ 539 h 328"/>
                <a:gd name="T84" fmla="*/ 392 w 250"/>
                <a:gd name="T85" fmla="*/ 587 h 328"/>
                <a:gd name="T86" fmla="*/ 332 w 250"/>
                <a:gd name="T87" fmla="*/ 664 h 328"/>
                <a:gd name="T88" fmla="*/ 209 w 250"/>
                <a:gd name="T89" fmla="*/ 589 h 328"/>
                <a:gd name="T90" fmla="*/ 163 w 250"/>
                <a:gd name="T91" fmla="*/ 501 h 328"/>
                <a:gd name="T92" fmla="*/ 278 w 250"/>
                <a:gd name="T93" fmla="*/ 446 h 328"/>
                <a:gd name="T94" fmla="*/ 411 w 250"/>
                <a:gd name="T95" fmla="*/ 450 h 328"/>
                <a:gd name="T96" fmla="*/ 155 w 250"/>
                <a:gd name="T97" fmla="*/ 435 h 328"/>
                <a:gd name="T98" fmla="*/ 155 w 250"/>
                <a:gd name="T99" fmla="*/ 350 h 328"/>
                <a:gd name="T100" fmla="*/ 0 w 250"/>
                <a:gd name="T101" fmla="*/ 277 h 3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50"/>
                <a:gd name="T154" fmla="*/ 0 h 328"/>
                <a:gd name="T155" fmla="*/ 250 w 250"/>
                <a:gd name="T156" fmla="*/ 328 h 32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50" h="328">
                  <a:moveTo>
                    <a:pt x="174" y="328"/>
                  </a:moveTo>
                  <a:lnTo>
                    <a:pt x="176" y="324"/>
                  </a:lnTo>
                  <a:lnTo>
                    <a:pt x="174" y="322"/>
                  </a:lnTo>
                  <a:lnTo>
                    <a:pt x="162" y="316"/>
                  </a:lnTo>
                  <a:lnTo>
                    <a:pt x="150" y="316"/>
                  </a:lnTo>
                  <a:lnTo>
                    <a:pt x="140" y="314"/>
                  </a:lnTo>
                  <a:lnTo>
                    <a:pt x="132" y="314"/>
                  </a:lnTo>
                  <a:lnTo>
                    <a:pt x="130" y="314"/>
                  </a:lnTo>
                  <a:lnTo>
                    <a:pt x="128" y="312"/>
                  </a:lnTo>
                  <a:lnTo>
                    <a:pt x="130" y="300"/>
                  </a:lnTo>
                  <a:lnTo>
                    <a:pt x="136" y="300"/>
                  </a:lnTo>
                  <a:lnTo>
                    <a:pt x="136" y="298"/>
                  </a:lnTo>
                  <a:lnTo>
                    <a:pt x="136" y="294"/>
                  </a:lnTo>
                  <a:lnTo>
                    <a:pt x="138" y="292"/>
                  </a:lnTo>
                  <a:lnTo>
                    <a:pt x="138" y="296"/>
                  </a:lnTo>
                  <a:lnTo>
                    <a:pt x="138" y="300"/>
                  </a:lnTo>
                  <a:lnTo>
                    <a:pt x="144" y="300"/>
                  </a:lnTo>
                  <a:lnTo>
                    <a:pt x="146" y="302"/>
                  </a:lnTo>
                  <a:lnTo>
                    <a:pt x="150" y="300"/>
                  </a:lnTo>
                  <a:lnTo>
                    <a:pt x="150" y="298"/>
                  </a:lnTo>
                  <a:lnTo>
                    <a:pt x="152" y="298"/>
                  </a:lnTo>
                  <a:lnTo>
                    <a:pt x="154" y="300"/>
                  </a:lnTo>
                  <a:lnTo>
                    <a:pt x="154" y="302"/>
                  </a:lnTo>
                  <a:lnTo>
                    <a:pt x="152" y="302"/>
                  </a:lnTo>
                  <a:lnTo>
                    <a:pt x="152" y="304"/>
                  </a:lnTo>
                  <a:lnTo>
                    <a:pt x="156" y="304"/>
                  </a:lnTo>
                  <a:lnTo>
                    <a:pt x="158" y="308"/>
                  </a:lnTo>
                  <a:lnTo>
                    <a:pt x="164" y="308"/>
                  </a:lnTo>
                  <a:lnTo>
                    <a:pt x="178" y="306"/>
                  </a:lnTo>
                  <a:lnTo>
                    <a:pt x="186" y="306"/>
                  </a:lnTo>
                  <a:lnTo>
                    <a:pt x="188" y="308"/>
                  </a:lnTo>
                  <a:lnTo>
                    <a:pt x="190" y="310"/>
                  </a:lnTo>
                  <a:lnTo>
                    <a:pt x="202" y="312"/>
                  </a:lnTo>
                  <a:lnTo>
                    <a:pt x="206" y="312"/>
                  </a:lnTo>
                  <a:lnTo>
                    <a:pt x="212" y="310"/>
                  </a:lnTo>
                  <a:lnTo>
                    <a:pt x="214" y="310"/>
                  </a:lnTo>
                  <a:lnTo>
                    <a:pt x="212" y="318"/>
                  </a:lnTo>
                  <a:lnTo>
                    <a:pt x="216" y="320"/>
                  </a:lnTo>
                  <a:lnTo>
                    <a:pt x="218" y="320"/>
                  </a:lnTo>
                  <a:lnTo>
                    <a:pt x="224" y="316"/>
                  </a:lnTo>
                  <a:lnTo>
                    <a:pt x="228" y="314"/>
                  </a:lnTo>
                  <a:lnTo>
                    <a:pt x="230" y="316"/>
                  </a:lnTo>
                  <a:lnTo>
                    <a:pt x="232" y="314"/>
                  </a:lnTo>
                  <a:lnTo>
                    <a:pt x="236" y="312"/>
                  </a:lnTo>
                  <a:lnTo>
                    <a:pt x="234" y="316"/>
                  </a:lnTo>
                  <a:lnTo>
                    <a:pt x="234" y="320"/>
                  </a:lnTo>
                  <a:lnTo>
                    <a:pt x="232" y="324"/>
                  </a:lnTo>
                  <a:lnTo>
                    <a:pt x="222" y="324"/>
                  </a:lnTo>
                  <a:lnTo>
                    <a:pt x="216" y="326"/>
                  </a:lnTo>
                  <a:lnTo>
                    <a:pt x="210" y="326"/>
                  </a:lnTo>
                  <a:lnTo>
                    <a:pt x="174" y="328"/>
                  </a:lnTo>
                  <a:close/>
                  <a:moveTo>
                    <a:pt x="0" y="106"/>
                  </a:moveTo>
                  <a:lnTo>
                    <a:pt x="10" y="86"/>
                  </a:lnTo>
                  <a:lnTo>
                    <a:pt x="18" y="76"/>
                  </a:lnTo>
                  <a:lnTo>
                    <a:pt x="26" y="68"/>
                  </a:lnTo>
                  <a:lnTo>
                    <a:pt x="32" y="48"/>
                  </a:lnTo>
                  <a:lnTo>
                    <a:pt x="34" y="48"/>
                  </a:lnTo>
                  <a:lnTo>
                    <a:pt x="48" y="46"/>
                  </a:lnTo>
                  <a:lnTo>
                    <a:pt x="58" y="42"/>
                  </a:lnTo>
                  <a:lnTo>
                    <a:pt x="66" y="32"/>
                  </a:lnTo>
                  <a:lnTo>
                    <a:pt x="72" y="28"/>
                  </a:lnTo>
                  <a:lnTo>
                    <a:pt x="78" y="30"/>
                  </a:lnTo>
                  <a:lnTo>
                    <a:pt x="90" y="30"/>
                  </a:lnTo>
                  <a:lnTo>
                    <a:pt x="98" y="26"/>
                  </a:lnTo>
                  <a:lnTo>
                    <a:pt x="106" y="22"/>
                  </a:lnTo>
                  <a:lnTo>
                    <a:pt x="108" y="22"/>
                  </a:lnTo>
                  <a:lnTo>
                    <a:pt x="140" y="16"/>
                  </a:lnTo>
                  <a:lnTo>
                    <a:pt x="154" y="10"/>
                  </a:lnTo>
                  <a:lnTo>
                    <a:pt x="164" y="10"/>
                  </a:lnTo>
                  <a:lnTo>
                    <a:pt x="190" y="20"/>
                  </a:lnTo>
                  <a:lnTo>
                    <a:pt x="200" y="26"/>
                  </a:lnTo>
                  <a:lnTo>
                    <a:pt x="208" y="26"/>
                  </a:lnTo>
                  <a:lnTo>
                    <a:pt x="226" y="18"/>
                  </a:lnTo>
                  <a:lnTo>
                    <a:pt x="228" y="12"/>
                  </a:lnTo>
                  <a:lnTo>
                    <a:pt x="226" y="4"/>
                  </a:lnTo>
                  <a:lnTo>
                    <a:pt x="232" y="0"/>
                  </a:lnTo>
                  <a:lnTo>
                    <a:pt x="238" y="0"/>
                  </a:lnTo>
                  <a:lnTo>
                    <a:pt x="240" y="0"/>
                  </a:lnTo>
                  <a:lnTo>
                    <a:pt x="248" y="6"/>
                  </a:lnTo>
                  <a:lnTo>
                    <a:pt x="250" y="10"/>
                  </a:lnTo>
                  <a:lnTo>
                    <a:pt x="238" y="26"/>
                  </a:lnTo>
                  <a:lnTo>
                    <a:pt x="232" y="38"/>
                  </a:lnTo>
                  <a:lnTo>
                    <a:pt x="226" y="50"/>
                  </a:lnTo>
                  <a:lnTo>
                    <a:pt x="224" y="40"/>
                  </a:lnTo>
                  <a:lnTo>
                    <a:pt x="212" y="40"/>
                  </a:lnTo>
                  <a:lnTo>
                    <a:pt x="198" y="38"/>
                  </a:lnTo>
                  <a:lnTo>
                    <a:pt x="188" y="36"/>
                  </a:lnTo>
                  <a:lnTo>
                    <a:pt x="188" y="32"/>
                  </a:lnTo>
                  <a:lnTo>
                    <a:pt x="180" y="36"/>
                  </a:lnTo>
                  <a:lnTo>
                    <a:pt x="176" y="40"/>
                  </a:lnTo>
                  <a:lnTo>
                    <a:pt x="168" y="40"/>
                  </a:lnTo>
                  <a:lnTo>
                    <a:pt x="168" y="34"/>
                  </a:lnTo>
                  <a:lnTo>
                    <a:pt x="162" y="34"/>
                  </a:lnTo>
                  <a:lnTo>
                    <a:pt x="156" y="42"/>
                  </a:lnTo>
                  <a:lnTo>
                    <a:pt x="150" y="46"/>
                  </a:lnTo>
                  <a:lnTo>
                    <a:pt x="144" y="48"/>
                  </a:lnTo>
                  <a:lnTo>
                    <a:pt x="138" y="44"/>
                  </a:lnTo>
                  <a:lnTo>
                    <a:pt x="134" y="44"/>
                  </a:lnTo>
                  <a:lnTo>
                    <a:pt x="134" y="48"/>
                  </a:lnTo>
                  <a:lnTo>
                    <a:pt x="138" y="52"/>
                  </a:lnTo>
                  <a:lnTo>
                    <a:pt x="140" y="60"/>
                  </a:lnTo>
                  <a:lnTo>
                    <a:pt x="146" y="62"/>
                  </a:lnTo>
                  <a:lnTo>
                    <a:pt x="160" y="74"/>
                  </a:lnTo>
                  <a:lnTo>
                    <a:pt x="156" y="76"/>
                  </a:lnTo>
                  <a:lnTo>
                    <a:pt x="150" y="70"/>
                  </a:lnTo>
                  <a:lnTo>
                    <a:pt x="150" y="68"/>
                  </a:lnTo>
                  <a:lnTo>
                    <a:pt x="146" y="66"/>
                  </a:lnTo>
                  <a:lnTo>
                    <a:pt x="140" y="64"/>
                  </a:lnTo>
                  <a:lnTo>
                    <a:pt x="138" y="66"/>
                  </a:lnTo>
                  <a:lnTo>
                    <a:pt x="134" y="66"/>
                  </a:lnTo>
                  <a:lnTo>
                    <a:pt x="136" y="70"/>
                  </a:lnTo>
                  <a:lnTo>
                    <a:pt x="136" y="72"/>
                  </a:lnTo>
                  <a:lnTo>
                    <a:pt x="140" y="76"/>
                  </a:lnTo>
                  <a:lnTo>
                    <a:pt x="144" y="76"/>
                  </a:lnTo>
                  <a:lnTo>
                    <a:pt x="146" y="82"/>
                  </a:lnTo>
                  <a:lnTo>
                    <a:pt x="144" y="84"/>
                  </a:lnTo>
                  <a:lnTo>
                    <a:pt x="140" y="84"/>
                  </a:lnTo>
                  <a:lnTo>
                    <a:pt x="132" y="74"/>
                  </a:lnTo>
                  <a:lnTo>
                    <a:pt x="126" y="72"/>
                  </a:lnTo>
                  <a:lnTo>
                    <a:pt x="124" y="70"/>
                  </a:lnTo>
                  <a:lnTo>
                    <a:pt x="122" y="70"/>
                  </a:lnTo>
                  <a:lnTo>
                    <a:pt x="122" y="72"/>
                  </a:lnTo>
                  <a:lnTo>
                    <a:pt x="120" y="72"/>
                  </a:lnTo>
                  <a:lnTo>
                    <a:pt x="122" y="76"/>
                  </a:lnTo>
                  <a:lnTo>
                    <a:pt x="124" y="78"/>
                  </a:lnTo>
                  <a:lnTo>
                    <a:pt x="126" y="82"/>
                  </a:lnTo>
                  <a:lnTo>
                    <a:pt x="130" y="84"/>
                  </a:lnTo>
                  <a:lnTo>
                    <a:pt x="132" y="84"/>
                  </a:lnTo>
                  <a:lnTo>
                    <a:pt x="134" y="86"/>
                  </a:lnTo>
                  <a:lnTo>
                    <a:pt x="134" y="88"/>
                  </a:lnTo>
                  <a:lnTo>
                    <a:pt x="124" y="86"/>
                  </a:lnTo>
                  <a:lnTo>
                    <a:pt x="120" y="86"/>
                  </a:lnTo>
                  <a:lnTo>
                    <a:pt x="120" y="82"/>
                  </a:lnTo>
                  <a:lnTo>
                    <a:pt x="118" y="74"/>
                  </a:lnTo>
                  <a:lnTo>
                    <a:pt x="116" y="70"/>
                  </a:lnTo>
                  <a:lnTo>
                    <a:pt x="108" y="68"/>
                  </a:lnTo>
                  <a:lnTo>
                    <a:pt x="100" y="60"/>
                  </a:lnTo>
                  <a:lnTo>
                    <a:pt x="104" y="56"/>
                  </a:lnTo>
                  <a:lnTo>
                    <a:pt x="106" y="54"/>
                  </a:lnTo>
                  <a:lnTo>
                    <a:pt x="104" y="50"/>
                  </a:lnTo>
                  <a:lnTo>
                    <a:pt x="102" y="50"/>
                  </a:lnTo>
                  <a:lnTo>
                    <a:pt x="98" y="54"/>
                  </a:lnTo>
                  <a:lnTo>
                    <a:pt x="90" y="58"/>
                  </a:lnTo>
                  <a:lnTo>
                    <a:pt x="94" y="64"/>
                  </a:lnTo>
                  <a:lnTo>
                    <a:pt x="90" y="72"/>
                  </a:lnTo>
                  <a:lnTo>
                    <a:pt x="90" y="78"/>
                  </a:lnTo>
                  <a:lnTo>
                    <a:pt x="92" y="80"/>
                  </a:lnTo>
                  <a:lnTo>
                    <a:pt x="92" y="84"/>
                  </a:lnTo>
                  <a:lnTo>
                    <a:pt x="98" y="92"/>
                  </a:lnTo>
                  <a:lnTo>
                    <a:pt x="100" y="94"/>
                  </a:lnTo>
                  <a:lnTo>
                    <a:pt x="102" y="104"/>
                  </a:lnTo>
                  <a:lnTo>
                    <a:pt x="114" y="114"/>
                  </a:lnTo>
                  <a:lnTo>
                    <a:pt x="120" y="124"/>
                  </a:lnTo>
                  <a:lnTo>
                    <a:pt x="116" y="126"/>
                  </a:lnTo>
                  <a:lnTo>
                    <a:pt x="112" y="128"/>
                  </a:lnTo>
                  <a:lnTo>
                    <a:pt x="114" y="124"/>
                  </a:lnTo>
                  <a:lnTo>
                    <a:pt x="112" y="120"/>
                  </a:lnTo>
                  <a:lnTo>
                    <a:pt x="110" y="118"/>
                  </a:lnTo>
                  <a:lnTo>
                    <a:pt x="106" y="116"/>
                  </a:lnTo>
                  <a:lnTo>
                    <a:pt x="104" y="116"/>
                  </a:lnTo>
                  <a:lnTo>
                    <a:pt x="100" y="120"/>
                  </a:lnTo>
                  <a:lnTo>
                    <a:pt x="102" y="124"/>
                  </a:lnTo>
                  <a:lnTo>
                    <a:pt x="104" y="126"/>
                  </a:lnTo>
                  <a:lnTo>
                    <a:pt x="106" y="132"/>
                  </a:lnTo>
                  <a:lnTo>
                    <a:pt x="102" y="136"/>
                  </a:lnTo>
                  <a:lnTo>
                    <a:pt x="90" y="140"/>
                  </a:lnTo>
                  <a:lnTo>
                    <a:pt x="94" y="140"/>
                  </a:lnTo>
                  <a:lnTo>
                    <a:pt x="100" y="144"/>
                  </a:lnTo>
                  <a:lnTo>
                    <a:pt x="106" y="146"/>
                  </a:lnTo>
                  <a:lnTo>
                    <a:pt x="110" y="150"/>
                  </a:lnTo>
                  <a:lnTo>
                    <a:pt x="114" y="150"/>
                  </a:lnTo>
                  <a:lnTo>
                    <a:pt x="116" y="150"/>
                  </a:lnTo>
                  <a:lnTo>
                    <a:pt x="118" y="152"/>
                  </a:lnTo>
                  <a:lnTo>
                    <a:pt x="124" y="160"/>
                  </a:lnTo>
                  <a:lnTo>
                    <a:pt x="128" y="160"/>
                  </a:lnTo>
                  <a:lnTo>
                    <a:pt x="132" y="166"/>
                  </a:lnTo>
                  <a:lnTo>
                    <a:pt x="136" y="166"/>
                  </a:lnTo>
                  <a:lnTo>
                    <a:pt x="140" y="166"/>
                  </a:lnTo>
                  <a:lnTo>
                    <a:pt x="148" y="172"/>
                  </a:lnTo>
                  <a:lnTo>
                    <a:pt x="148" y="176"/>
                  </a:lnTo>
                  <a:lnTo>
                    <a:pt x="144" y="178"/>
                  </a:lnTo>
                  <a:lnTo>
                    <a:pt x="148" y="194"/>
                  </a:lnTo>
                  <a:lnTo>
                    <a:pt x="146" y="198"/>
                  </a:lnTo>
                  <a:lnTo>
                    <a:pt x="142" y="198"/>
                  </a:lnTo>
                  <a:lnTo>
                    <a:pt x="138" y="190"/>
                  </a:lnTo>
                  <a:lnTo>
                    <a:pt x="134" y="188"/>
                  </a:lnTo>
                  <a:lnTo>
                    <a:pt x="130" y="182"/>
                  </a:lnTo>
                  <a:lnTo>
                    <a:pt x="128" y="180"/>
                  </a:lnTo>
                  <a:lnTo>
                    <a:pt x="126" y="180"/>
                  </a:lnTo>
                  <a:lnTo>
                    <a:pt x="118" y="182"/>
                  </a:lnTo>
                  <a:lnTo>
                    <a:pt x="110" y="184"/>
                  </a:lnTo>
                  <a:lnTo>
                    <a:pt x="106" y="188"/>
                  </a:lnTo>
                  <a:lnTo>
                    <a:pt x="112" y="190"/>
                  </a:lnTo>
                  <a:lnTo>
                    <a:pt x="112" y="194"/>
                  </a:lnTo>
                  <a:lnTo>
                    <a:pt x="112" y="200"/>
                  </a:lnTo>
                  <a:lnTo>
                    <a:pt x="116" y="202"/>
                  </a:lnTo>
                  <a:lnTo>
                    <a:pt x="118" y="202"/>
                  </a:lnTo>
                  <a:lnTo>
                    <a:pt x="122" y="200"/>
                  </a:lnTo>
                  <a:lnTo>
                    <a:pt x="122" y="204"/>
                  </a:lnTo>
                  <a:lnTo>
                    <a:pt x="126" y="208"/>
                  </a:lnTo>
                  <a:lnTo>
                    <a:pt x="118" y="210"/>
                  </a:lnTo>
                  <a:lnTo>
                    <a:pt x="118" y="214"/>
                  </a:lnTo>
                  <a:lnTo>
                    <a:pt x="114" y="214"/>
                  </a:lnTo>
                  <a:lnTo>
                    <a:pt x="110" y="212"/>
                  </a:lnTo>
                  <a:lnTo>
                    <a:pt x="112" y="208"/>
                  </a:lnTo>
                  <a:lnTo>
                    <a:pt x="108" y="206"/>
                  </a:lnTo>
                  <a:lnTo>
                    <a:pt x="100" y="206"/>
                  </a:lnTo>
                  <a:lnTo>
                    <a:pt x="96" y="202"/>
                  </a:lnTo>
                  <a:lnTo>
                    <a:pt x="96" y="208"/>
                  </a:lnTo>
                  <a:lnTo>
                    <a:pt x="100" y="218"/>
                  </a:lnTo>
                  <a:lnTo>
                    <a:pt x="102" y="220"/>
                  </a:lnTo>
                  <a:lnTo>
                    <a:pt x="102" y="224"/>
                  </a:lnTo>
                  <a:lnTo>
                    <a:pt x="106" y="228"/>
                  </a:lnTo>
                  <a:lnTo>
                    <a:pt x="110" y="250"/>
                  </a:lnTo>
                  <a:lnTo>
                    <a:pt x="98" y="244"/>
                  </a:lnTo>
                  <a:lnTo>
                    <a:pt x="92" y="244"/>
                  </a:lnTo>
                  <a:lnTo>
                    <a:pt x="86" y="254"/>
                  </a:lnTo>
                  <a:lnTo>
                    <a:pt x="78" y="238"/>
                  </a:lnTo>
                  <a:lnTo>
                    <a:pt x="72" y="230"/>
                  </a:lnTo>
                  <a:lnTo>
                    <a:pt x="64" y="240"/>
                  </a:lnTo>
                  <a:lnTo>
                    <a:pt x="56" y="232"/>
                  </a:lnTo>
                  <a:lnTo>
                    <a:pt x="54" y="226"/>
                  </a:lnTo>
                  <a:lnTo>
                    <a:pt x="58" y="216"/>
                  </a:lnTo>
                  <a:lnTo>
                    <a:pt x="56" y="212"/>
                  </a:lnTo>
                  <a:lnTo>
                    <a:pt x="54" y="206"/>
                  </a:lnTo>
                  <a:lnTo>
                    <a:pt x="44" y="196"/>
                  </a:lnTo>
                  <a:lnTo>
                    <a:pt x="42" y="192"/>
                  </a:lnTo>
                  <a:lnTo>
                    <a:pt x="42" y="188"/>
                  </a:lnTo>
                  <a:lnTo>
                    <a:pt x="50" y="174"/>
                  </a:lnTo>
                  <a:lnTo>
                    <a:pt x="60" y="176"/>
                  </a:lnTo>
                  <a:lnTo>
                    <a:pt x="68" y="170"/>
                  </a:lnTo>
                  <a:lnTo>
                    <a:pt x="72" y="170"/>
                  </a:lnTo>
                  <a:lnTo>
                    <a:pt x="100" y="184"/>
                  </a:lnTo>
                  <a:lnTo>
                    <a:pt x="106" y="184"/>
                  </a:lnTo>
                  <a:lnTo>
                    <a:pt x="114" y="174"/>
                  </a:lnTo>
                  <a:lnTo>
                    <a:pt x="110" y="174"/>
                  </a:lnTo>
                  <a:lnTo>
                    <a:pt x="106" y="172"/>
                  </a:lnTo>
                  <a:lnTo>
                    <a:pt x="84" y="162"/>
                  </a:lnTo>
                  <a:lnTo>
                    <a:pt x="66" y="160"/>
                  </a:lnTo>
                  <a:lnTo>
                    <a:pt x="58" y="162"/>
                  </a:lnTo>
                  <a:lnTo>
                    <a:pt x="48" y="162"/>
                  </a:lnTo>
                  <a:lnTo>
                    <a:pt x="40" y="166"/>
                  </a:lnTo>
                  <a:lnTo>
                    <a:pt x="24" y="142"/>
                  </a:lnTo>
                  <a:lnTo>
                    <a:pt x="30" y="138"/>
                  </a:lnTo>
                  <a:lnTo>
                    <a:pt x="34" y="140"/>
                  </a:lnTo>
                  <a:lnTo>
                    <a:pt x="38" y="138"/>
                  </a:lnTo>
                  <a:lnTo>
                    <a:pt x="40" y="134"/>
                  </a:lnTo>
                  <a:lnTo>
                    <a:pt x="34" y="128"/>
                  </a:lnTo>
                  <a:lnTo>
                    <a:pt x="30" y="130"/>
                  </a:lnTo>
                  <a:lnTo>
                    <a:pt x="20" y="130"/>
                  </a:lnTo>
                  <a:lnTo>
                    <a:pt x="4" y="114"/>
                  </a:lnTo>
                  <a:lnTo>
                    <a:pt x="0" y="106"/>
                  </a:lnTo>
                  <a:close/>
                </a:path>
              </a:pathLst>
            </a:custGeom>
            <a:solidFill>
              <a:srgbClr val="B2B2B2"/>
            </a:solidFill>
            <a:ln w="9525">
              <a:solidFill>
                <a:schemeClr val="bg1"/>
              </a:solidFill>
              <a:round/>
              <a:headEnd/>
              <a:tailEnd/>
            </a:ln>
          </p:spPr>
          <p:txBody>
            <a:bodyPr/>
            <a:lstStyle/>
            <a:p>
              <a:endParaRPr lang="de-DE"/>
            </a:p>
          </p:txBody>
        </p:sp>
        <p:sp>
          <p:nvSpPr>
            <p:cNvPr id="78" name="Freeform 45"/>
            <p:cNvSpPr>
              <a:spLocks/>
            </p:cNvSpPr>
            <p:nvPr/>
          </p:nvSpPr>
          <p:spPr bwMode="gray">
            <a:xfrm>
              <a:off x="6438900" y="5730875"/>
              <a:ext cx="144462" cy="82550"/>
            </a:xfrm>
            <a:custGeom>
              <a:avLst/>
              <a:gdLst>
                <a:gd name="T0" fmla="*/ 224 w 88"/>
                <a:gd name="T1" fmla="*/ 60 h 52"/>
                <a:gd name="T2" fmla="*/ 224 w 88"/>
                <a:gd name="T3" fmla="*/ 72 h 52"/>
                <a:gd name="T4" fmla="*/ 245 w 88"/>
                <a:gd name="T5" fmla="*/ 91 h 52"/>
                <a:gd name="T6" fmla="*/ 224 w 88"/>
                <a:gd name="T7" fmla="*/ 91 h 52"/>
                <a:gd name="T8" fmla="*/ 217 w 88"/>
                <a:gd name="T9" fmla="*/ 98 h 52"/>
                <a:gd name="T10" fmla="*/ 208 w 88"/>
                <a:gd name="T11" fmla="*/ 91 h 52"/>
                <a:gd name="T12" fmla="*/ 186 w 88"/>
                <a:gd name="T13" fmla="*/ 91 h 52"/>
                <a:gd name="T14" fmla="*/ 181 w 88"/>
                <a:gd name="T15" fmla="*/ 116 h 52"/>
                <a:gd name="T16" fmla="*/ 136 w 88"/>
                <a:gd name="T17" fmla="*/ 125 h 52"/>
                <a:gd name="T18" fmla="*/ 109 w 88"/>
                <a:gd name="T19" fmla="*/ 134 h 52"/>
                <a:gd name="T20" fmla="*/ 102 w 88"/>
                <a:gd name="T21" fmla="*/ 134 h 52"/>
                <a:gd name="T22" fmla="*/ 102 w 88"/>
                <a:gd name="T23" fmla="*/ 149 h 52"/>
                <a:gd name="T24" fmla="*/ 95 w 88"/>
                <a:gd name="T25" fmla="*/ 149 h 52"/>
                <a:gd name="T26" fmla="*/ 88 w 88"/>
                <a:gd name="T27" fmla="*/ 138 h 52"/>
                <a:gd name="T28" fmla="*/ 58 w 88"/>
                <a:gd name="T29" fmla="*/ 138 h 52"/>
                <a:gd name="T30" fmla="*/ 30 w 88"/>
                <a:gd name="T31" fmla="*/ 125 h 52"/>
                <a:gd name="T32" fmla="*/ 14 w 88"/>
                <a:gd name="T33" fmla="*/ 125 h 52"/>
                <a:gd name="T34" fmla="*/ 14 w 88"/>
                <a:gd name="T35" fmla="*/ 109 h 52"/>
                <a:gd name="T36" fmla="*/ 2 w 88"/>
                <a:gd name="T37" fmla="*/ 104 h 52"/>
                <a:gd name="T38" fmla="*/ 0 w 88"/>
                <a:gd name="T39" fmla="*/ 80 h 52"/>
                <a:gd name="T40" fmla="*/ 0 w 88"/>
                <a:gd name="T41" fmla="*/ 80 h 52"/>
                <a:gd name="T42" fmla="*/ 2 w 88"/>
                <a:gd name="T43" fmla="*/ 87 h 52"/>
                <a:gd name="T44" fmla="*/ 14 w 88"/>
                <a:gd name="T45" fmla="*/ 87 h 52"/>
                <a:gd name="T46" fmla="*/ 46 w 88"/>
                <a:gd name="T47" fmla="*/ 62 h 52"/>
                <a:gd name="T48" fmla="*/ 58 w 88"/>
                <a:gd name="T49" fmla="*/ 62 h 52"/>
                <a:gd name="T50" fmla="*/ 78 w 88"/>
                <a:gd name="T51" fmla="*/ 72 h 52"/>
                <a:gd name="T52" fmla="*/ 88 w 88"/>
                <a:gd name="T53" fmla="*/ 62 h 52"/>
                <a:gd name="T54" fmla="*/ 95 w 88"/>
                <a:gd name="T55" fmla="*/ 45 h 52"/>
                <a:gd name="T56" fmla="*/ 88 w 88"/>
                <a:gd name="T57" fmla="*/ 42 h 52"/>
                <a:gd name="T58" fmla="*/ 121 w 88"/>
                <a:gd name="T59" fmla="*/ 45 h 52"/>
                <a:gd name="T60" fmla="*/ 167 w 88"/>
                <a:gd name="T61" fmla="*/ 45 h 52"/>
                <a:gd name="T62" fmla="*/ 186 w 88"/>
                <a:gd name="T63" fmla="*/ 42 h 52"/>
                <a:gd name="T64" fmla="*/ 239 w 88"/>
                <a:gd name="T65" fmla="*/ 29 h 52"/>
                <a:gd name="T66" fmla="*/ 284 w 88"/>
                <a:gd name="T67" fmla="*/ 12 h 52"/>
                <a:gd name="T68" fmla="*/ 317 w 88"/>
                <a:gd name="T69" fmla="*/ 0 h 52"/>
                <a:gd name="T70" fmla="*/ 289 w 88"/>
                <a:gd name="T71" fmla="*/ 17 h 52"/>
                <a:gd name="T72" fmla="*/ 258 w 88"/>
                <a:gd name="T73" fmla="*/ 29 h 52"/>
                <a:gd name="T74" fmla="*/ 224 w 88"/>
                <a:gd name="T75" fmla="*/ 60 h 52"/>
                <a:gd name="T76" fmla="*/ 224 w 88"/>
                <a:gd name="T77" fmla="*/ 60 h 5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8"/>
                <a:gd name="T118" fmla="*/ 0 h 52"/>
                <a:gd name="T119" fmla="*/ 88 w 88"/>
                <a:gd name="T120" fmla="*/ 52 h 5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8" h="52">
                  <a:moveTo>
                    <a:pt x="62" y="20"/>
                  </a:moveTo>
                  <a:lnTo>
                    <a:pt x="62" y="24"/>
                  </a:lnTo>
                  <a:lnTo>
                    <a:pt x="68" y="32"/>
                  </a:lnTo>
                  <a:lnTo>
                    <a:pt x="62" y="32"/>
                  </a:lnTo>
                  <a:lnTo>
                    <a:pt x="60" y="34"/>
                  </a:lnTo>
                  <a:lnTo>
                    <a:pt x="58" y="32"/>
                  </a:lnTo>
                  <a:lnTo>
                    <a:pt x="52" y="32"/>
                  </a:lnTo>
                  <a:lnTo>
                    <a:pt x="50" y="40"/>
                  </a:lnTo>
                  <a:lnTo>
                    <a:pt x="38" y="44"/>
                  </a:lnTo>
                  <a:lnTo>
                    <a:pt x="30" y="46"/>
                  </a:lnTo>
                  <a:lnTo>
                    <a:pt x="28" y="46"/>
                  </a:lnTo>
                  <a:lnTo>
                    <a:pt x="28" y="52"/>
                  </a:lnTo>
                  <a:lnTo>
                    <a:pt x="26" y="52"/>
                  </a:lnTo>
                  <a:lnTo>
                    <a:pt x="24" y="48"/>
                  </a:lnTo>
                  <a:lnTo>
                    <a:pt x="16" y="48"/>
                  </a:lnTo>
                  <a:lnTo>
                    <a:pt x="8" y="44"/>
                  </a:lnTo>
                  <a:lnTo>
                    <a:pt x="4" y="44"/>
                  </a:lnTo>
                  <a:lnTo>
                    <a:pt x="4" y="38"/>
                  </a:lnTo>
                  <a:lnTo>
                    <a:pt x="2" y="36"/>
                  </a:lnTo>
                  <a:lnTo>
                    <a:pt x="0" y="28"/>
                  </a:lnTo>
                  <a:lnTo>
                    <a:pt x="2" y="30"/>
                  </a:lnTo>
                  <a:lnTo>
                    <a:pt x="4" y="30"/>
                  </a:lnTo>
                  <a:lnTo>
                    <a:pt x="12" y="22"/>
                  </a:lnTo>
                  <a:lnTo>
                    <a:pt x="16" y="22"/>
                  </a:lnTo>
                  <a:lnTo>
                    <a:pt x="22" y="24"/>
                  </a:lnTo>
                  <a:lnTo>
                    <a:pt x="24" y="22"/>
                  </a:lnTo>
                  <a:lnTo>
                    <a:pt x="26" y="16"/>
                  </a:lnTo>
                  <a:lnTo>
                    <a:pt x="24" y="14"/>
                  </a:lnTo>
                  <a:lnTo>
                    <a:pt x="34" y="16"/>
                  </a:lnTo>
                  <a:lnTo>
                    <a:pt x="46" y="16"/>
                  </a:lnTo>
                  <a:lnTo>
                    <a:pt x="52" y="14"/>
                  </a:lnTo>
                  <a:lnTo>
                    <a:pt x="66" y="10"/>
                  </a:lnTo>
                  <a:lnTo>
                    <a:pt x="78" y="4"/>
                  </a:lnTo>
                  <a:lnTo>
                    <a:pt x="88" y="0"/>
                  </a:lnTo>
                  <a:lnTo>
                    <a:pt x="80" y="6"/>
                  </a:lnTo>
                  <a:lnTo>
                    <a:pt x="72" y="10"/>
                  </a:lnTo>
                  <a:lnTo>
                    <a:pt x="62" y="20"/>
                  </a:lnTo>
                  <a:close/>
                </a:path>
              </a:pathLst>
            </a:custGeom>
            <a:solidFill>
              <a:srgbClr val="B2B2B2"/>
            </a:solidFill>
            <a:ln w="9525">
              <a:solidFill>
                <a:schemeClr val="bg1"/>
              </a:solidFill>
              <a:round/>
              <a:headEnd/>
              <a:tailEnd/>
            </a:ln>
          </p:spPr>
          <p:txBody>
            <a:bodyPr/>
            <a:lstStyle/>
            <a:p>
              <a:endParaRPr lang="de-DE"/>
            </a:p>
          </p:txBody>
        </p:sp>
        <p:sp>
          <p:nvSpPr>
            <p:cNvPr id="79" name="Freeform 47"/>
            <p:cNvSpPr>
              <a:spLocks noEditPoints="1"/>
            </p:cNvSpPr>
            <p:nvPr/>
          </p:nvSpPr>
          <p:spPr bwMode="gray">
            <a:xfrm>
              <a:off x="4765675" y="4073525"/>
              <a:ext cx="582612" cy="725487"/>
            </a:xfrm>
            <a:custGeom>
              <a:avLst/>
              <a:gdLst>
                <a:gd name="T0" fmla="*/ 245 w 350"/>
                <a:gd name="T1" fmla="*/ 1071 h 468"/>
                <a:gd name="T2" fmla="*/ 302 w 350"/>
                <a:gd name="T3" fmla="*/ 945 h 468"/>
                <a:gd name="T4" fmla="*/ 214 w 350"/>
                <a:gd name="T5" fmla="*/ 929 h 468"/>
                <a:gd name="T6" fmla="*/ 78 w 350"/>
                <a:gd name="T7" fmla="*/ 889 h 468"/>
                <a:gd name="T8" fmla="*/ 31 w 350"/>
                <a:gd name="T9" fmla="*/ 802 h 468"/>
                <a:gd name="T10" fmla="*/ 16 w 350"/>
                <a:gd name="T11" fmla="*/ 684 h 468"/>
                <a:gd name="T12" fmla="*/ 25 w 350"/>
                <a:gd name="T13" fmla="*/ 635 h 468"/>
                <a:gd name="T14" fmla="*/ 39 w 350"/>
                <a:gd name="T15" fmla="*/ 562 h 468"/>
                <a:gd name="T16" fmla="*/ 48 w 350"/>
                <a:gd name="T17" fmla="*/ 506 h 468"/>
                <a:gd name="T18" fmla="*/ 172 w 350"/>
                <a:gd name="T19" fmla="*/ 452 h 468"/>
                <a:gd name="T20" fmla="*/ 124 w 350"/>
                <a:gd name="T21" fmla="*/ 396 h 468"/>
                <a:gd name="T22" fmla="*/ 186 w 350"/>
                <a:gd name="T23" fmla="*/ 299 h 468"/>
                <a:gd name="T24" fmla="*/ 214 w 350"/>
                <a:gd name="T25" fmla="*/ 227 h 468"/>
                <a:gd name="T26" fmla="*/ 322 w 350"/>
                <a:gd name="T27" fmla="*/ 262 h 468"/>
                <a:gd name="T28" fmla="*/ 365 w 350"/>
                <a:gd name="T29" fmla="*/ 238 h 468"/>
                <a:gd name="T30" fmla="*/ 488 w 350"/>
                <a:gd name="T31" fmla="*/ 196 h 468"/>
                <a:gd name="T32" fmla="*/ 431 w 350"/>
                <a:gd name="T33" fmla="*/ 133 h 468"/>
                <a:gd name="T34" fmla="*/ 449 w 350"/>
                <a:gd name="T35" fmla="*/ 103 h 468"/>
                <a:gd name="T36" fmla="*/ 417 w 350"/>
                <a:gd name="T37" fmla="*/ 11 h 468"/>
                <a:gd name="T38" fmla="*/ 613 w 350"/>
                <a:gd name="T39" fmla="*/ 74 h 468"/>
                <a:gd name="T40" fmla="*/ 671 w 350"/>
                <a:gd name="T41" fmla="*/ 97 h 468"/>
                <a:gd name="T42" fmla="*/ 781 w 350"/>
                <a:gd name="T43" fmla="*/ 133 h 468"/>
                <a:gd name="T44" fmla="*/ 805 w 350"/>
                <a:gd name="T45" fmla="*/ 179 h 468"/>
                <a:gd name="T46" fmla="*/ 1027 w 350"/>
                <a:gd name="T47" fmla="*/ 103 h 468"/>
                <a:gd name="T48" fmla="*/ 1130 w 350"/>
                <a:gd name="T49" fmla="*/ 151 h 468"/>
                <a:gd name="T50" fmla="*/ 1194 w 350"/>
                <a:gd name="T51" fmla="*/ 196 h 468"/>
                <a:gd name="T52" fmla="*/ 1272 w 350"/>
                <a:gd name="T53" fmla="*/ 222 h 468"/>
                <a:gd name="T54" fmla="*/ 1272 w 350"/>
                <a:gd name="T55" fmla="*/ 364 h 468"/>
                <a:gd name="T56" fmla="*/ 1328 w 350"/>
                <a:gd name="T57" fmla="*/ 473 h 468"/>
                <a:gd name="T58" fmla="*/ 1334 w 350"/>
                <a:gd name="T59" fmla="*/ 542 h 468"/>
                <a:gd name="T60" fmla="*/ 1341 w 350"/>
                <a:gd name="T61" fmla="*/ 666 h 468"/>
                <a:gd name="T62" fmla="*/ 1285 w 350"/>
                <a:gd name="T63" fmla="*/ 655 h 468"/>
                <a:gd name="T64" fmla="*/ 1152 w 350"/>
                <a:gd name="T65" fmla="*/ 684 h 468"/>
                <a:gd name="T66" fmla="*/ 1075 w 350"/>
                <a:gd name="T67" fmla="*/ 717 h 468"/>
                <a:gd name="T68" fmla="*/ 979 w 350"/>
                <a:gd name="T69" fmla="*/ 752 h 468"/>
                <a:gd name="T70" fmla="*/ 997 w 350"/>
                <a:gd name="T71" fmla="*/ 820 h 468"/>
                <a:gd name="T72" fmla="*/ 1050 w 350"/>
                <a:gd name="T73" fmla="*/ 898 h 468"/>
                <a:gd name="T74" fmla="*/ 1162 w 350"/>
                <a:gd name="T75" fmla="*/ 948 h 468"/>
                <a:gd name="T76" fmla="*/ 1145 w 350"/>
                <a:gd name="T77" fmla="*/ 1011 h 468"/>
                <a:gd name="T78" fmla="*/ 1027 w 350"/>
                <a:gd name="T79" fmla="*/ 1082 h 468"/>
                <a:gd name="T80" fmla="*/ 1075 w 350"/>
                <a:gd name="T81" fmla="*/ 1174 h 468"/>
                <a:gd name="T82" fmla="*/ 988 w 350"/>
                <a:gd name="T83" fmla="*/ 1156 h 468"/>
                <a:gd name="T84" fmla="*/ 844 w 350"/>
                <a:gd name="T85" fmla="*/ 1171 h 468"/>
                <a:gd name="T86" fmla="*/ 749 w 350"/>
                <a:gd name="T87" fmla="*/ 1180 h 468"/>
                <a:gd name="T88" fmla="*/ 680 w 350"/>
                <a:gd name="T89" fmla="*/ 1186 h 468"/>
                <a:gd name="T90" fmla="*/ 625 w 350"/>
                <a:gd name="T91" fmla="*/ 1180 h 468"/>
                <a:gd name="T92" fmla="*/ 571 w 350"/>
                <a:gd name="T93" fmla="*/ 1171 h 468"/>
                <a:gd name="T94" fmla="*/ 417 w 350"/>
                <a:gd name="T95" fmla="*/ 1145 h 468"/>
                <a:gd name="T96" fmla="*/ 339 w 350"/>
                <a:gd name="T97" fmla="*/ 1156 h 468"/>
                <a:gd name="T98" fmla="*/ 245 w 350"/>
                <a:gd name="T99" fmla="*/ 1158 h 468"/>
                <a:gd name="T100" fmla="*/ 1194 w 350"/>
                <a:gd name="T101" fmla="*/ 166 h 4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50"/>
                <a:gd name="T154" fmla="*/ 0 h 468"/>
                <a:gd name="T155" fmla="*/ 350 w 350"/>
                <a:gd name="T156" fmla="*/ 468 h 46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50" h="468">
                  <a:moveTo>
                    <a:pt x="62" y="450"/>
                  </a:moveTo>
                  <a:lnTo>
                    <a:pt x="58" y="444"/>
                  </a:lnTo>
                  <a:lnTo>
                    <a:pt x="62" y="426"/>
                  </a:lnTo>
                  <a:lnTo>
                    <a:pt x="62" y="424"/>
                  </a:lnTo>
                  <a:lnTo>
                    <a:pt x="62" y="416"/>
                  </a:lnTo>
                  <a:lnTo>
                    <a:pt x="68" y="408"/>
                  </a:lnTo>
                  <a:lnTo>
                    <a:pt x="68" y="398"/>
                  </a:lnTo>
                  <a:lnTo>
                    <a:pt x="70" y="392"/>
                  </a:lnTo>
                  <a:lnTo>
                    <a:pt x="86" y="372"/>
                  </a:lnTo>
                  <a:lnTo>
                    <a:pt x="76" y="366"/>
                  </a:lnTo>
                  <a:lnTo>
                    <a:pt x="68" y="366"/>
                  </a:lnTo>
                  <a:lnTo>
                    <a:pt x="60" y="364"/>
                  </a:lnTo>
                  <a:lnTo>
                    <a:pt x="58" y="360"/>
                  </a:lnTo>
                  <a:lnTo>
                    <a:pt x="54" y="360"/>
                  </a:lnTo>
                  <a:lnTo>
                    <a:pt x="42" y="362"/>
                  </a:lnTo>
                  <a:lnTo>
                    <a:pt x="40" y="358"/>
                  </a:lnTo>
                  <a:lnTo>
                    <a:pt x="34" y="360"/>
                  </a:lnTo>
                  <a:lnTo>
                    <a:pt x="28" y="352"/>
                  </a:lnTo>
                  <a:lnTo>
                    <a:pt x="20" y="344"/>
                  </a:lnTo>
                  <a:lnTo>
                    <a:pt x="18" y="334"/>
                  </a:lnTo>
                  <a:lnTo>
                    <a:pt x="24" y="330"/>
                  </a:lnTo>
                  <a:lnTo>
                    <a:pt x="24" y="322"/>
                  </a:lnTo>
                  <a:lnTo>
                    <a:pt x="16" y="320"/>
                  </a:lnTo>
                  <a:lnTo>
                    <a:pt x="8" y="312"/>
                  </a:lnTo>
                  <a:lnTo>
                    <a:pt x="8" y="304"/>
                  </a:lnTo>
                  <a:lnTo>
                    <a:pt x="16" y="294"/>
                  </a:lnTo>
                  <a:lnTo>
                    <a:pt x="14" y="282"/>
                  </a:lnTo>
                  <a:lnTo>
                    <a:pt x="10" y="270"/>
                  </a:lnTo>
                  <a:lnTo>
                    <a:pt x="4" y="266"/>
                  </a:lnTo>
                  <a:lnTo>
                    <a:pt x="6" y="258"/>
                  </a:lnTo>
                  <a:lnTo>
                    <a:pt x="4" y="252"/>
                  </a:lnTo>
                  <a:lnTo>
                    <a:pt x="0" y="252"/>
                  </a:lnTo>
                  <a:lnTo>
                    <a:pt x="2" y="248"/>
                  </a:lnTo>
                  <a:lnTo>
                    <a:pt x="6" y="246"/>
                  </a:lnTo>
                  <a:lnTo>
                    <a:pt x="10" y="242"/>
                  </a:lnTo>
                  <a:lnTo>
                    <a:pt x="6" y="238"/>
                  </a:lnTo>
                  <a:lnTo>
                    <a:pt x="10" y="230"/>
                  </a:lnTo>
                  <a:lnTo>
                    <a:pt x="12" y="226"/>
                  </a:lnTo>
                  <a:lnTo>
                    <a:pt x="10" y="218"/>
                  </a:lnTo>
                  <a:lnTo>
                    <a:pt x="8" y="212"/>
                  </a:lnTo>
                  <a:lnTo>
                    <a:pt x="2" y="206"/>
                  </a:lnTo>
                  <a:lnTo>
                    <a:pt x="2" y="202"/>
                  </a:lnTo>
                  <a:lnTo>
                    <a:pt x="8" y="198"/>
                  </a:lnTo>
                  <a:lnTo>
                    <a:pt x="12" y="196"/>
                  </a:lnTo>
                  <a:lnTo>
                    <a:pt x="18" y="200"/>
                  </a:lnTo>
                  <a:lnTo>
                    <a:pt x="30" y="196"/>
                  </a:lnTo>
                  <a:lnTo>
                    <a:pt x="36" y="192"/>
                  </a:lnTo>
                  <a:lnTo>
                    <a:pt x="38" y="182"/>
                  </a:lnTo>
                  <a:lnTo>
                    <a:pt x="44" y="176"/>
                  </a:lnTo>
                  <a:lnTo>
                    <a:pt x="44" y="166"/>
                  </a:lnTo>
                  <a:lnTo>
                    <a:pt x="42" y="162"/>
                  </a:lnTo>
                  <a:lnTo>
                    <a:pt x="38" y="162"/>
                  </a:lnTo>
                  <a:lnTo>
                    <a:pt x="30" y="160"/>
                  </a:lnTo>
                  <a:lnTo>
                    <a:pt x="32" y="154"/>
                  </a:lnTo>
                  <a:lnTo>
                    <a:pt x="34" y="148"/>
                  </a:lnTo>
                  <a:lnTo>
                    <a:pt x="44" y="150"/>
                  </a:lnTo>
                  <a:lnTo>
                    <a:pt x="44" y="138"/>
                  </a:lnTo>
                  <a:lnTo>
                    <a:pt x="50" y="128"/>
                  </a:lnTo>
                  <a:lnTo>
                    <a:pt x="48" y="116"/>
                  </a:lnTo>
                  <a:lnTo>
                    <a:pt x="50" y="112"/>
                  </a:lnTo>
                  <a:lnTo>
                    <a:pt x="42" y="106"/>
                  </a:lnTo>
                  <a:lnTo>
                    <a:pt x="44" y="94"/>
                  </a:lnTo>
                  <a:lnTo>
                    <a:pt x="48" y="88"/>
                  </a:lnTo>
                  <a:lnTo>
                    <a:pt x="54" y="88"/>
                  </a:lnTo>
                  <a:lnTo>
                    <a:pt x="74" y="86"/>
                  </a:lnTo>
                  <a:lnTo>
                    <a:pt x="78" y="84"/>
                  </a:lnTo>
                  <a:lnTo>
                    <a:pt x="80" y="90"/>
                  </a:lnTo>
                  <a:lnTo>
                    <a:pt x="84" y="98"/>
                  </a:lnTo>
                  <a:lnTo>
                    <a:pt x="82" y="102"/>
                  </a:lnTo>
                  <a:lnTo>
                    <a:pt x="88" y="106"/>
                  </a:lnTo>
                  <a:lnTo>
                    <a:pt x="90" y="104"/>
                  </a:lnTo>
                  <a:lnTo>
                    <a:pt x="90" y="98"/>
                  </a:lnTo>
                  <a:lnTo>
                    <a:pt x="88" y="92"/>
                  </a:lnTo>
                  <a:lnTo>
                    <a:pt x="92" y="92"/>
                  </a:lnTo>
                  <a:lnTo>
                    <a:pt x="100" y="98"/>
                  </a:lnTo>
                  <a:lnTo>
                    <a:pt x="96" y="86"/>
                  </a:lnTo>
                  <a:lnTo>
                    <a:pt x="102" y="74"/>
                  </a:lnTo>
                  <a:lnTo>
                    <a:pt x="114" y="78"/>
                  </a:lnTo>
                  <a:lnTo>
                    <a:pt x="124" y="76"/>
                  </a:lnTo>
                  <a:lnTo>
                    <a:pt x="114" y="70"/>
                  </a:lnTo>
                  <a:lnTo>
                    <a:pt x="112" y="64"/>
                  </a:lnTo>
                  <a:lnTo>
                    <a:pt x="116" y="60"/>
                  </a:lnTo>
                  <a:lnTo>
                    <a:pt x="112" y="56"/>
                  </a:lnTo>
                  <a:lnTo>
                    <a:pt x="110" y="52"/>
                  </a:lnTo>
                  <a:lnTo>
                    <a:pt x="114" y="50"/>
                  </a:lnTo>
                  <a:lnTo>
                    <a:pt x="114" y="46"/>
                  </a:lnTo>
                  <a:lnTo>
                    <a:pt x="102" y="48"/>
                  </a:lnTo>
                  <a:lnTo>
                    <a:pt x="102" y="44"/>
                  </a:lnTo>
                  <a:lnTo>
                    <a:pt x="114" y="40"/>
                  </a:lnTo>
                  <a:lnTo>
                    <a:pt x="116" y="34"/>
                  </a:lnTo>
                  <a:lnTo>
                    <a:pt x="108" y="22"/>
                  </a:lnTo>
                  <a:lnTo>
                    <a:pt x="102" y="12"/>
                  </a:lnTo>
                  <a:lnTo>
                    <a:pt x="104" y="2"/>
                  </a:lnTo>
                  <a:lnTo>
                    <a:pt x="106" y="4"/>
                  </a:lnTo>
                  <a:lnTo>
                    <a:pt x="138" y="0"/>
                  </a:lnTo>
                  <a:lnTo>
                    <a:pt x="142" y="4"/>
                  </a:lnTo>
                  <a:lnTo>
                    <a:pt x="152" y="14"/>
                  </a:lnTo>
                  <a:lnTo>
                    <a:pt x="156" y="22"/>
                  </a:lnTo>
                  <a:lnTo>
                    <a:pt x="156" y="28"/>
                  </a:lnTo>
                  <a:lnTo>
                    <a:pt x="152" y="34"/>
                  </a:lnTo>
                  <a:lnTo>
                    <a:pt x="160" y="32"/>
                  </a:lnTo>
                  <a:lnTo>
                    <a:pt x="162" y="40"/>
                  </a:lnTo>
                  <a:lnTo>
                    <a:pt x="166" y="36"/>
                  </a:lnTo>
                  <a:lnTo>
                    <a:pt x="170" y="38"/>
                  </a:lnTo>
                  <a:lnTo>
                    <a:pt x="174" y="42"/>
                  </a:lnTo>
                  <a:lnTo>
                    <a:pt x="182" y="44"/>
                  </a:lnTo>
                  <a:lnTo>
                    <a:pt x="198" y="40"/>
                  </a:lnTo>
                  <a:lnTo>
                    <a:pt x="198" y="46"/>
                  </a:lnTo>
                  <a:lnTo>
                    <a:pt x="198" y="52"/>
                  </a:lnTo>
                  <a:lnTo>
                    <a:pt x="196" y="54"/>
                  </a:lnTo>
                  <a:lnTo>
                    <a:pt x="184" y="64"/>
                  </a:lnTo>
                  <a:lnTo>
                    <a:pt x="190" y="70"/>
                  </a:lnTo>
                  <a:lnTo>
                    <a:pt x="202" y="66"/>
                  </a:lnTo>
                  <a:lnTo>
                    <a:pt x="204" y="70"/>
                  </a:lnTo>
                  <a:lnTo>
                    <a:pt x="212" y="70"/>
                  </a:lnTo>
                  <a:lnTo>
                    <a:pt x="218" y="58"/>
                  </a:lnTo>
                  <a:lnTo>
                    <a:pt x="236" y="54"/>
                  </a:lnTo>
                  <a:lnTo>
                    <a:pt x="246" y="48"/>
                  </a:lnTo>
                  <a:lnTo>
                    <a:pt x="260" y="40"/>
                  </a:lnTo>
                  <a:lnTo>
                    <a:pt x="264" y="44"/>
                  </a:lnTo>
                  <a:lnTo>
                    <a:pt x="270" y="38"/>
                  </a:lnTo>
                  <a:lnTo>
                    <a:pt x="272" y="44"/>
                  </a:lnTo>
                  <a:lnTo>
                    <a:pt x="274" y="48"/>
                  </a:lnTo>
                  <a:lnTo>
                    <a:pt x="286" y="58"/>
                  </a:lnTo>
                  <a:lnTo>
                    <a:pt x="288" y="60"/>
                  </a:lnTo>
                  <a:lnTo>
                    <a:pt x="298" y="56"/>
                  </a:lnTo>
                  <a:lnTo>
                    <a:pt x="300" y="60"/>
                  </a:lnTo>
                  <a:lnTo>
                    <a:pt x="302" y="70"/>
                  </a:lnTo>
                  <a:lnTo>
                    <a:pt x="302" y="76"/>
                  </a:lnTo>
                  <a:lnTo>
                    <a:pt x="304" y="78"/>
                  </a:lnTo>
                  <a:lnTo>
                    <a:pt x="310" y="82"/>
                  </a:lnTo>
                  <a:lnTo>
                    <a:pt x="318" y="82"/>
                  </a:lnTo>
                  <a:lnTo>
                    <a:pt x="318" y="86"/>
                  </a:lnTo>
                  <a:lnTo>
                    <a:pt x="322" y="86"/>
                  </a:lnTo>
                  <a:lnTo>
                    <a:pt x="326" y="110"/>
                  </a:lnTo>
                  <a:lnTo>
                    <a:pt x="322" y="126"/>
                  </a:lnTo>
                  <a:lnTo>
                    <a:pt x="316" y="130"/>
                  </a:lnTo>
                  <a:lnTo>
                    <a:pt x="316" y="140"/>
                  </a:lnTo>
                  <a:lnTo>
                    <a:pt x="322" y="142"/>
                  </a:lnTo>
                  <a:lnTo>
                    <a:pt x="334" y="154"/>
                  </a:lnTo>
                  <a:lnTo>
                    <a:pt x="330" y="166"/>
                  </a:lnTo>
                  <a:lnTo>
                    <a:pt x="332" y="170"/>
                  </a:lnTo>
                  <a:lnTo>
                    <a:pt x="338" y="174"/>
                  </a:lnTo>
                  <a:lnTo>
                    <a:pt x="336" y="184"/>
                  </a:lnTo>
                  <a:lnTo>
                    <a:pt x="340" y="186"/>
                  </a:lnTo>
                  <a:lnTo>
                    <a:pt x="338" y="194"/>
                  </a:lnTo>
                  <a:lnTo>
                    <a:pt x="334" y="198"/>
                  </a:lnTo>
                  <a:lnTo>
                    <a:pt x="334" y="204"/>
                  </a:lnTo>
                  <a:lnTo>
                    <a:pt x="338" y="210"/>
                  </a:lnTo>
                  <a:lnTo>
                    <a:pt x="336" y="218"/>
                  </a:lnTo>
                  <a:lnTo>
                    <a:pt x="346" y="222"/>
                  </a:lnTo>
                  <a:lnTo>
                    <a:pt x="350" y="236"/>
                  </a:lnTo>
                  <a:lnTo>
                    <a:pt x="342" y="256"/>
                  </a:lnTo>
                  <a:lnTo>
                    <a:pt x="340" y="258"/>
                  </a:lnTo>
                  <a:lnTo>
                    <a:pt x="334" y="258"/>
                  </a:lnTo>
                  <a:lnTo>
                    <a:pt x="334" y="250"/>
                  </a:lnTo>
                  <a:lnTo>
                    <a:pt x="328" y="246"/>
                  </a:lnTo>
                  <a:lnTo>
                    <a:pt x="320" y="248"/>
                  </a:lnTo>
                  <a:lnTo>
                    <a:pt x="326" y="254"/>
                  </a:lnTo>
                  <a:lnTo>
                    <a:pt x="320" y="256"/>
                  </a:lnTo>
                  <a:lnTo>
                    <a:pt x="316" y="258"/>
                  </a:lnTo>
                  <a:lnTo>
                    <a:pt x="308" y="260"/>
                  </a:lnTo>
                  <a:lnTo>
                    <a:pt x="306" y="264"/>
                  </a:lnTo>
                  <a:lnTo>
                    <a:pt x="292" y="266"/>
                  </a:lnTo>
                  <a:lnTo>
                    <a:pt x="290" y="272"/>
                  </a:lnTo>
                  <a:lnTo>
                    <a:pt x="288" y="270"/>
                  </a:lnTo>
                  <a:lnTo>
                    <a:pt x="282" y="270"/>
                  </a:lnTo>
                  <a:lnTo>
                    <a:pt x="280" y="278"/>
                  </a:lnTo>
                  <a:lnTo>
                    <a:pt x="272" y="278"/>
                  </a:lnTo>
                  <a:lnTo>
                    <a:pt x="272" y="282"/>
                  </a:lnTo>
                  <a:lnTo>
                    <a:pt x="264" y="282"/>
                  </a:lnTo>
                  <a:lnTo>
                    <a:pt x="256" y="288"/>
                  </a:lnTo>
                  <a:lnTo>
                    <a:pt x="252" y="288"/>
                  </a:lnTo>
                  <a:lnTo>
                    <a:pt x="248" y="292"/>
                  </a:lnTo>
                  <a:lnTo>
                    <a:pt x="242" y="296"/>
                  </a:lnTo>
                  <a:lnTo>
                    <a:pt x="244" y="298"/>
                  </a:lnTo>
                  <a:lnTo>
                    <a:pt x="248" y="308"/>
                  </a:lnTo>
                  <a:lnTo>
                    <a:pt x="256" y="310"/>
                  </a:lnTo>
                  <a:lnTo>
                    <a:pt x="252" y="318"/>
                  </a:lnTo>
                  <a:lnTo>
                    <a:pt x="250" y="328"/>
                  </a:lnTo>
                  <a:lnTo>
                    <a:pt x="254" y="330"/>
                  </a:lnTo>
                  <a:lnTo>
                    <a:pt x="254" y="338"/>
                  </a:lnTo>
                  <a:lnTo>
                    <a:pt x="258" y="342"/>
                  </a:lnTo>
                  <a:lnTo>
                    <a:pt x="266" y="348"/>
                  </a:lnTo>
                  <a:lnTo>
                    <a:pt x="270" y="346"/>
                  </a:lnTo>
                  <a:lnTo>
                    <a:pt x="280" y="360"/>
                  </a:lnTo>
                  <a:lnTo>
                    <a:pt x="288" y="366"/>
                  </a:lnTo>
                  <a:lnTo>
                    <a:pt x="290" y="370"/>
                  </a:lnTo>
                  <a:lnTo>
                    <a:pt x="294" y="368"/>
                  </a:lnTo>
                  <a:lnTo>
                    <a:pt x="298" y="372"/>
                  </a:lnTo>
                  <a:lnTo>
                    <a:pt x="300" y="374"/>
                  </a:lnTo>
                  <a:lnTo>
                    <a:pt x="308" y="390"/>
                  </a:lnTo>
                  <a:lnTo>
                    <a:pt x="296" y="398"/>
                  </a:lnTo>
                  <a:lnTo>
                    <a:pt x="290" y="392"/>
                  </a:lnTo>
                  <a:lnTo>
                    <a:pt x="286" y="394"/>
                  </a:lnTo>
                  <a:lnTo>
                    <a:pt x="286" y="402"/>
                  </a:lnTo>
                  <a:lnTo>
                    <a:pt x="284" y="406"/>
                  </a:lnTo>
                  <a:lnTo>
                    <a:pt x="266" y="414"/>
                  </a:lnTo>
                  <a:lnTo>
                    <a:pt x="260" y="420"/>
                  </a:lnTo>
                  <a:lnTo>
                    <a:pt x="270" y="436"/>
                  </a:lnTo>
                  <a:lnTo>
                    <a:pt x="266" y="442"/>
                  </a:lnTo>
                  <a:lnTo>
                    <a:pt x="272" y="444"/>
                  </a:lnTo>
                  <a:lnTo>
                    <a:pt x="272" y="448"/>
                  </a:lnTo>
                  <a:lnTo>
                    <a:pt x="272" y="456"/>
                  </a:lnTo>
                  <a:lnTo>
                    <a:pt x="270" y="458"/>
                  </a:lnTo>
                  <a:lnTo>
                    <a:pt x="262" y="452"/>
                  </a:lnTo>
                  <a:lnTo>
                    <a:pt x="264" y="448"/>
                  </a:lnTo>
                  <a:lnTo>
                    <a:pt x="260" y="446"/>
                  </a:lnTo>
                  <a:lnTo>
                    <a:pt x="250" y="448"/>
                  </a:lnTo>
                  <a:lnTo>
                    <a:pt x="248" y="444"/>
                  </a:lnTo>
                  <a:lnTo>
                    <a:pt x="240" y="444"/>
                  </a:lnTo>
                  <a:lnTo>
                    <a:pt x="238" y="450"/>
                  </a:lnTo>
                  <a:lnTo>
                    <a:pt x="216" y="450"/>
                  </a:lnTo>
                  <a:lnTo>
                    <a:pt x="214" y="454"/>
                  </a:lnTo>
                  <a:lnTo>
                    <a:pt x="210" y="454"/>
                  </a:lnTo>
                  <a:lnTo>
                    <a:pt x="208" y="458"/>
                  </a:lnTo>
                  <a:lnTo>
                    <a:pt x="202" y="462"/>
                  </a:lnTo>
                  <a:lnTo>
                    <a:pt x="192" y="462"/>
                  </a:lnTo>
                  <a:lnTo>
                    <a:pt x="190" y="458"/>
                  </a:lnTo>
                  <a:lnTo>
                    <a:pt x="188" y="454"/>
                  </a:lnTo>
                  <a:lnTo>
                    <a:pt x="180" y="452"/>
                  </a:lnTo>
                  <a:lnTo>
                    <a:pt x="176" y="452"/>
                  </a:lnTo>
                  <a:lnTo>
                    <a:pt x="172" y="452"/>
                  </a:lnTo>
                  <a:lnTo>
                    <a:pt x="172" y="460"/>
                  </a:lnTo>
                  <a:lnTo>
                    <a:pt x="164" y="468"/>
                  </a:lnTo>
                  <a:lnTo>
                    <a:pt x="162" y="468"/>
                  </a:lnTo>
                  <a:lnTo>
                    <a:pt x="162" y="462"/>
                  </a:lnTo>
                  <a:lnTo>
                    <a:pt x="158" y="462"/>
                  </a:lnTo>
                  <a:lnTo>
                    <a:pt x="158" y="458"/>
                  </a:lnTo>
                  <a:lnTo>
                    <a:pt x="154" y="456"/>
                  </a:lnTo>
                  <a:lnTo>
                    <a:pt x="152" y="452"/>
                  </a:lnTo>
                  <a:lnTo>
                    <a:pt x="148" y="452"/>
                  </a:lnTo>
                  <a:lnTo>
                    <a:pt x="148" y="450"/>
                  </a:lnTo>
                  <a:lnTo>
                    <a:pt x="144" y="454"/>
                  </a:lnTo>
                  <a:lnTo>
                    <a:pt x="138" y="452"/>
                  </a:lnTo>
                  <a:lnTo>
                    <a:pt x="126" y="446"/>
                  </a:lnTo>
                  <a:lnTo>
                    <a:pt x="112" y="446"/>
                  </a:lnTo>
                  <a:lnTo>
                    <a:pt x="110" y="444"/>
                  </a:lnTo>
                  <a:lnTo>
                    <a:pt x="106" y="444"/>
                  </a:lnTo>
                  <a:lnTo>
                    <a:pt x="106" y="440"/>
                  </a:lnTo>
                  <a:lnTo>
                    <a:pt x="92" y="446"/>
                  </a:lnTo>
                  <a:lnTo>
                    <a:pt x="96" y="450"/>
                  </a:lnTo>
                  <a:lnTo>
                    <a:pt x="90" y="450"/>
                  </a:lnTo>
                  <a:lnTo>
                    <a:pt x="86" y="448"/>
                  </a:lnTo>
                  <a:lnTo>
                    <a:pt x="76" y="452"/>
                  </a:lnTo>
                  <a:lnTo>
                    <a:pt x="70" y="450"/>
                  </a:lnTo>
                  <a:lnTo>
                    <a:pt x="66" y="452"/>
                  </a:lnTo>
                  <a:lnTo>
                    <a:pt x="62" y="450"/>
                  </a:lnTo>
                  <a:close/>
                  <a:moveTo>
                    <a:pt x="316" y="72"/>
                  </a:moveTo>
                  <a:lnTo>
                    <a:pt x="314" y="72"/>
                  </a:lnTo>
                  <a:lnTo>
                    <a:pt x="312" y="70"/>
                  </a:lnTo>
                  <a:lnTo>
                    <a:pt x="304" y="72"/>
                  </a:lnTo>
                  <a:lnTo>
                    <a:pt x="302" y="64"/>
                  </a:lnTo>
                  <a:lnTo>
                    <a:pt x="302" y="58"/>
                  </a:lnTo>
                  <a:lnTo>
                    <a:pt x="314" y="66"/>
                  </a:lnTo>
                  <a:lnTo>
                    <a:pt x="316" y="72"/>
                  </a:lnTo>
                  <a:close/>
                </a:path>
              </a:pathLst>
            </a:custGeom>
            <a:solidFill>
              <a:srgbClr val="B2B2B2"/>
            </a:solidFill>
            <a:ln w="9525">
              <a:solidFill>
                <a:schemeClr val="bg1"/>
              </a:solidFill>
              <a:round/>
              <a:headEnd/>
              <a:tailEnd/>
            </a:ln>
          </p:spPr>
          <p:txBody>
            <a:bodyPr/>
            <a:lstStyle/>
            <a:p>
              <a:endParaRPr lang="de-DE"/>
            </a:p>
          </p:txBody>
        </p:sp>
        <p:sp>
          <p:nvSpPr>
            <p:cNvPr id="80" name="Freeform 48"/>
            <p:cNvSpPr>
              <a:spLocks/>
            </p:cNvSpPr>
            <p:nvPr/>
          </p:nvSpPr>
          <p:spPr bwMode="gray">
            <a:xfrm>
              <a:off x="3802063" y="5103813"/>
              <a:ext cx="790575" cy="601662"/>
            </a:xfrm>
            <a:custGeom>
              <a:avLst/>
              <a:gdLst>
                <a:gd name="T0" fmla="*/ 70 w 476"/>
                <a:gd name="T1" fmla="*/ 213 h 386"/>
                <a:gd name="T2" fmla="*/ 48 w 476"/>
                <a:gd name="T3" fmla="*/ 127 h 386"/>
                <a:gd name="T4" fmla="*/ 0 w 476"/>
                <a:gd name="T5" fmla="*/ 94 h 386"/>
                <a:gd name="T6" fmla="*/ 61 w 476"/>
                <a:gd name="T7" fmla="*/ 54 h 386"/>
                <a:gd name="T8" fmla="*/ 148 w 476"/>
                <a:gd name="T9" fmla="*/ 42 h 386"/>
                <a:gd name="T10" fmla="*/ 242 w 476"/>
                <a:gd name="T11" fmla="*/ 0 h 386"/>
                <a:gd name="T12" fmla="*/ 413 w 476"/>
                <a:gd name="T13" fmla="*/ 21 h 386"/>
                <a:gd name="T14" fmla="*/ 514 w 476"/>
                <a:gd name="T15" fmla="*/ 2 h 386"/>
                <a:gd name="T16" fmla="*/ 661 w 476"/>
                <a:gd name="T17" fmla="*/ 36 h 386"/>
                <a:gd name="T18" fmla="*/ 870 w 476"/>
                <a:gd name="T19" fmla="*/ 47 h 386"/>
                <a:gd name="T20" fmla="*/ 964 w 476"/>
                <a:gd name="T21" fmla="*/ 26 h 386"/>
                <a:gd name="T22" fmla="*/ 1100 w 476"/>
                <a:gd name="T23" fmla="*/ 58 h 386"/>
                <a:gd name="T24" fmla="*/ 1159 w 476"/>
                <a:gd name="T25" fmla="*/ 78 h 386"/>
                <a:gd name="T26" fmla="*/ 1168 w 476"/>
                <a:gd name="T27" fmla="*/ 101 h 386"/>
                <a:gd name="T28" fmla="*/ 1255 w 476"/>
                <a:gd name="T29" fmla="*/ 111 h 386"/>
                <a:gd name="T30" fmla="*/ 1317 w 476"/>
                <a:gd name="T31" fmla="*/ 132 h 386"/>
                <a:gd name="T32" fmla="*/ 1353 w 476"/>
                <a:gd name="T33" fmla="*/ 143 h 386"/>
                <a:gd name="T34" fmla="*/ 1410 w 476"/>
                <a:gd name="T35" fmla="*/ 154 h 386"/>
                <a:gd name="T36" fmla="*/ 1469 w 476"/>
                <a:gd name="T37" fmla="*/ 132 h 386"/>
                <a:gd name="T38" fmla="*/ 1578 w 476"/>
                <a:gd name="T39" fmla="*/ 165 h 386"/>
                <a:gd name="T40" fmla="*/ 1625 w 476"/>
                <a:gd name="T41" fmla="*/ 181 h 386"/>
                <a:gd name="T42" fmla="*/ 1667 w 476"/>
                <a:gd name="T43" fmla="*/ 195 h 386"/>
                <a:gd name="T44" fmla="*/ 1733 w 476"/>
                <a:gd name="T45" fmla="*/ 195 h 386"/>
                <a:gd name="T46" fmla="*/ 1821 w 476"/>
                <a:gd name="T47" fmla="*/ 181 h 386"/>
                <a:gd name="T48" fmla="*/ 1842 w 476"/>
                <a:gd name="T49" fmla="*/ 221 h 386"/>
                <a:gd name="T50" fmla="*/ 1775 w 476"/>
                <a:gd name="T51" fmla="*/ 292 h 386"/>
                <a:gd name="T52" fmla="*/ 1625 w 476"/>
                <a:gd name="T53" fmla="*/ 345 h 386"/>
                <a:gd name="T54" fmla="*/ 1498 w 476"/>
                <a:gd name="T55" fmla="*/ 392 h 386"/>
                <a:gd name="T56" fmla="*/ 1501 w 476"/>
                <a:gd name="T57" fmla="*/ 419 h 386"/>
                <a:gd name="T58" fmla="*/ 1353 w 476"/>
                <a:gd name="T59" fmla="*/ 525 h 386"/>
                <a:gd name="T60" fmla="*/ 1322 w 476"/>
                <a:gd name="T61" fmla="*/ 583 h 386"/>
                <a:gd name="T62" fmla="*/ 1353 w 476"/>
                <a:gd name="T63" fmla="*/ 647 h 386"/>
                <a:gd name="T64" fmla="*/ 1368 w 476"/>
                <a:gd name="T65" fmla="*/ 693 h 386"/>
                <a:gd name="T66" fmla="*/ 1302 w 476"/>
                <a:gd name="T67" fmla="*/ 740 h 386"/>
                <a:gd name="T68" fmla="*/ 1258 w 476"/>
                <a:gd name="T69" fmla="*/ 822 h 386"/>
                <a:gd name="T70" fmla="*/ 1136 w 476"/>
                <a:gd name="T71" fmla="*/ 842 h 386"/>
                <a:gd name="T72" fmla="*/ 1051 w 476"/>
                <a:gd name="T73" fmla="*/ 933 h 386"/>
                <a:gd name="T74" fmla="*/ 964 w 476"/>
                <a:gd name="T75" fmla="*/ 935 h 386"/>
                <a:gd name="T76" fmla="*/ 719 w 476"/>
                <a:gd name="T77" fmla="*/ 933 h 386"/>
                <a:gd name="T78" fmla="*/ 583 w 476"/>
                <a:gd name="T79" fmla="*/ 996 h 386"/>
                <a:gd name="T80" fmla="*/ 568 w 476"/>
                <a:gd name="T81" fmla="*/ 1000 h 386"/>
                <a:gd name="T82" fmla="*/ 537 w 476"/>
                <a:gd name="T83" fmla="*/ 1022 h 386"/>
                <a:gd name="T84" fmla="*/ 444 w 476"/>
                <a:gd name="T85" fmla="*/ 968 h 386"/>
                <a:gd name="T86" fmla="*/ 413 w 476"/>
                <a:gd name="T87" fmla="*/ 933 h 386"/>
                <a:gd name="T88" fmla="*/ 341 w 476"/>
                <a:gd name="T89" fmla="*/ 879 h 386"/>
                <a:gd name="T90" fmla="*/ 265 w 476"/>
                <a:gd name="T91" fmla="*/ 869 h 386"/>
                <a:gd name="T92" fmla="*/ 304 w 476"/>
                <a:gd name="T93" fmla="*/ 794 h 386"/>
                <a:gd name="T94" fmla="*/ 280 w 476"/>
                <a:gd name="T95" fmla="*/ 730 h 386"/>
                <a:gd name="T96" fmla="*/ 351 w 476"/>
                <a:gd name="T97" fmla="*/ 647 h 386"/>
                <a:gd name="T98" fmla="*/ 272 w 476"/>
                <a:gd name="T99" fmla="*/ 573 h 386"/>
                <a:gd name="T100" fmla="*/ 351 w 476"/>
                <a:gd name="T101" fmla="*/ 552 h 386"/>
                <a:gd name="T102" fmla="*/ 366 w 476"/>
                <a:gd name="T103" fmla="*/ 419 h 386"/>
                <a:gd name="T104" fmla="*/ 366 w 476"/>
                <a:gd name="T105" fmla="*/ 360 h 386"/>
                <a:gd name="T106" fmla="*/ 467 w 476"/>
                <a:gd name="T107" fmla="*/ 303 h 386"/>
                <a:gd name="T108" fmla="*/ 381 w 476"/>
                <a:gd name="T109" fmla="*/ 242 h 386"/>
                <a:gd name="T110" fmla="*/ 203 w 476"/>
                <a:gd name="T111" fmla="*/ 253 h 386"/>
                <a:gd name="T112" fmla="*/ 70 w 476"/>
                <a:gd name="T113" fmla="*/ 253 h 3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76"/>
                <a:gd name="T172" fmla="*/ 0 h 386"/>
                <a:gd name="T173" fmla="*/ 476 w 476"/>
                <a:gd name="T174" fmla="*/ 386 h 3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76" h="386">
                  <a:moveTo>
                    <a:pt x="18" y="96"/>
                  </a:moveTo>
                  <a:lnTo>
                    <a:pt x="16" y="90"/>
                  </a:lnTo>
                  <a:lnTo>
                    <a:pt x="18" y="80"/>
                  </a:lnTo>
                  <a:lnTo>
                    <a:pt x="24" y="68"/>
                  </a:lnTo>
                  <a:lnTo>
                    <a:pt x="18" y="58"/>
                  </a:lnTo>
                  <a:lnTo>
                    <a:pt x="12" y="48"/>
                  </a:lnTo>
                  <a:lnTo>
                    <a:pt x="4" y="46"/>
                  </a:lnTo>
                  <a:lnTo>
                    <a:pt x="0" y="44"/>
                  </a:lnTo>
                  <a:lnTo>
                    <a:pt x="0" y="36"/>
                  </a:lnTo>
                  <a:lnTo>
                    <a:pt x="2" y="30"/>
                  </a:lnTo>
                  <a:lnTo>
                    <a:pt x="10" y="24"/>
                  </a:lnTo>
                  <a:lnTo>
                    <a:pt x="16" y="20"/>
                  </a:lnTo>
                  <a:lnTo>
                    <a:pt x="26" y="20"/>
                  </a:lnTo>
                  <a:lnTo>
                    <a:pt x="36" y="20"/>
                  </a:lnTo>
                  <a:lnTo>
                    <a:pt x="38" y="16"/>
                  </a:lnTo>
                  <a:lnTo>
                    <a:pt x="40" y="6"/>
                  </a:lnTo>
                  <a:lnTo>
                    <a:pt x="48" y="0"/>
                  </a:lnTo>
                  <a:lnTo>
                    <a:pt x="62" y="0"/>
                  </a:lnTo>
                  <a:lnTo>
                    <a:pt x="80" y="8"/>
                  </a:lnTo>
                  <a:lnTo>
                    <a:pt x="94" y="10"/>
                  </a:lnTo>
                  <a:lnTo>
                    <a:pt x="106" y="8"/>
                  </a:lnTo>
                  <a:lnTo>
                    <a:pt x="116" y="4"/>
                  </a:lnTo>
                  <a:lnTo>
                    <a:pt x="126" y="2"/>
                  </a:lnTo>
                  <a:lnTo>
                    <a:pt x="132" y="2"/>
                  </a:lnTo>
                  <a:lnTo>
                    <a:pt x="142" y="8"/>
                  </a:lnTo>
                  <a:lnTo>
                    <a:pt x="154" y="12"/>
                  </a:lnTo>
                  <a:lnTo>
                    <a:pt x="170" y="14"/>
                  </a:lnTo>
                  <a:lnTo>
                    <a:pt x="198" y="14"/>
                  </a:lnTo>
                  <a:lnTo>
                    <a:pt x="208" y="14"/>
                  </a:lnTo>
                  <a:lnTo>
                    <a:pt x="224" y="18"/>
                  </a:lnTo>
                  <a:lnTo>
                    <a:pt x="232" y="14"/>
                  </a:lnTo>
                  <a:lnTo>
                    <a:pt x="240" y="10"/>
                  </a:lnTo>
                  <a:lnTo>
                    <a:pt x="248" y="10"/>
                  </a:lnTo>
                  <a:lnTo>
                    <a:pt x="264" y="20"/>
                  </a:lnTo>
                  <a:lnTo>
                    <a:pt x="276" y="20"/>
                  </a:lnTo>
                  <a:lnTo>
                    <a:pt x="282" y="22"/>
                  </a:lnTo>
                  <a:lnTo>
                    <a:pt x="290" y="28"/>
                  </a:lnTo>
                  <a:lnTo>
                    <a:pt x="298" y="26"/>
                  </a:lnTo>
                  <a:lnTo>
                    <a:pt x="298" y="30"/>
                  </a:lnTo>
                  <a:lnTo>
                    <a:pt x="296" y="36"/>
                  </a:lnTo>
                  <a:lnTo>
                    <a:pt x="296" y="38"/>
                  </a:lnTo>
                  <a:lnTo>
                    <a:pt x="300" y="38"/>
                  </a:lnTo>
                  <a:lnTo>
                    <a:pt x="302" y="36"/>
                  </a:lnTo>
                  <a:lnTo>
                    <a:pt x="320" y="44"/>
                  </a:lnTo>
                  <a:lnTo>
                    <a:pt x="322" y="42"/>
                  </a:lnTo>
                  <a:lnTo>
                    <a:pt x="332" y="52"/>
                  </a:lnTo>
                  <a:lnTo>
                    <a:pt x="332" y="50"/>
                  </a:lnTo>
                  <a:lnTo>
                    <a:pt x="338" y="50"/>
                  </a:lnTo>
                  <a:lnTo>
                    <a:pt x="340" y="50"/>
                  </a:lnTo>
                  <a:lnTo>
                    <a:pt x="346" y="52"/>
                  </a:lnTo>
                  <a:lnTo>
                    <a:pt x="348" y="54"/>
                  </a:lnTo>
                  <a:lnTo>
                    <a:pt x="348" y="56"/>
                  </a:lnTo>
                  <a:lnTo>
                    <a:pt x="362" y="56"/>
                  </a:lnTo>
                  <a:lnTo>
                    <a:pt x="362" y="58"/>
                  </a:lnTo>
                  <a:lnTo>
                    <a:pt x="368" y="58"/>
                  </a:lnTo>
                  <a:lnTo>
                    <a:pt x="378" y="58"/>
                  </a:lnTo>
                  <a:lnTo>
                    <a:pt x="378" y="50"/>
                  </a:lnTo>
                  <a:lnTo>
                    <a:pt x="384" y="50"/>
                  </a:lnTo>
                  <a:lnTo>
                    <a:pt x="406" y="58"/>
                  </a:lnTo>
                  <a:lnTo>
                    <a:pt x="406" y="62"/>
                  </a:lnTo>
                  <a:lnTo>
                    <a:pt x="408" y="68"/>
                  </a:lnTo>
                  <a:lnTo>
                    <a:pt x="410" y="70"/>
                  </a:lnTo>
                  <a:lnTo>
                    <a:pt x="418" y="68"/>
                  </a:lnTo>
                  <a:lnTo>
                    <a:pt x="420" y="68"/>
                  </a:lnTo>
                  <a:lnTo>
                    <a:pt x="426" y="70"/>
                  </a:lnTo>
                  <a:lnTo>
                    <a:pt x="428" y="74"/>
                  </a:lnTo>
                  <a:lnTo>
                    <a:pt x="432" y="74"/>
                  </a:lnTo>
                  <a:lnTo>
                    <a:pt x="438" y="70"/>
                  </a:lnTo>
                  <a:lnTo>
                    <a:pt x="446" y="74"/>
                  </a:lnTo>
                  <a:lnTo>
                    <a:pt x="454" y="76"/>
                  </a:lnTo>
                  <a:lnTo>
                    <a:pt x="454" y="72"/>
                  </a:lnTo>
                  <a:lnTo>
                    <a:pt x="468" y="68"/>
                  </a:lnTo>
                  <a:lnTo>
                    <a:pt x="474" y="72"/>
                  </a:lnTo>
                  <a:lnTo>
                    <a:pt x="474" y="74"/>
                  </a:lnTo>
                  <a:lnTo>
                    <a:pt x="474" y="84"/>
                  </a:lnTo>
                  <a:lnTo>
                    <a:pt x="476" y="86"/>
                  </a:lnTo>
                  <a:lnTo>
                    <a:pt x="476" y="98"/>
                  </a:lnTo>
                  <a:lnTo>
                    <a:pt x="456" y="110"/>
                  </a:lnTo>
                  <a:lnTo>
                    <a:pt x="440" y="118"/>
                  </a:lnTo>
                  <a:lnTo>
                    <a:pt x="436" y="126"/>
                  </a:lnTo>
                  <a:lnTo>
                    <a:pt x="418" y="130"/>
                  </a:lnTo>
                  <a:lnTo>
                    <a:pt x="406" y="134"/>
                  </a:lnTo>
                  <a:lnTo>
                    <a:pt x="388" y="140"/>
                  </a:lnTo>
                  <a:lnTo>
                    <a:pt x="384" y="148"/>
                  </a:lnTo>
                  <a:lnTo>
                    <a:pt x="382" y="152"/>
                  </a:lnTo>
                  <a:lnTo>
                    <a:pt x="386" y="156"/>
                  </a:lnTo>
                  <a:lnTo>
                    <a:pt x="386" y="158"/>
                  </a:lnTo>
                  <a:lnTo>
                    <a:pt x="374" y="162"/>
                  </a:lnTo>
                  <a:lnTo>
                    <a:pt x="364" y="180"/>
                  </a:lnTo>
                  <a:lnTo>
                    <a:pt x="348" y="198"/>
                  </a:lnTo>
                  <a:lnTo>
                    <a:pt x="348" y="202"/>
                  </a:lnTo>
                  <a:lnTo>
                    <a:pt x="344" y="210"/>
                  </a:lnTo>
                  <a:lnTo>
                    <a:pt x="340" y="220"/>
                  </a:lnTo>
                  <a:lnTo>
                    <a:pt x="346" y="238"/>
                  </a:lnTo>
                  <a:lnTo>
                    <a:pt x="348" y="242"/>
                  </a:lnTo>
                  <a:lnTo>
                    <a:pt x="348" y="244"/>
                  </a:lnTo>
                  <a:lnTo>
                    <a:pt x="360" y="250"/>
                  </a:lnTo>
                  <a:lnTo>
                    <a:pt x="362" y="254"/>
                  </a:lnTo>
                  <a:lnTo>
                    <a:pt x="352" y="262"/>
                  </a:lnTo>
                  <a:lnTo>
                    <a:pt x="348" y="264"/>
                  </a:lnTo>
                  <a:lnTo>
                    <a:pt x="338" y="270"/>
                  </a:lnTo>
                  <a:lnTo>
                    <a:pt x="334" y="280"/>
                  </a:lnTo>
                  <a:lnTo>
                    <a:pt x="330" y="282"/>
                  </a:lnTo>
                  <a:lnTo>
                    <a:pt x="322" y="302"/>
                  </a:lnTo>
                  <a:lnTo>
                    <a:pt x="324" y="310"/>
                  </a:lnTo>
                  <a:lnTo>
                    <a:pt x="320" y="312"/>
                  </a:lnTo>
                  <a:lnTo>
                    <a:pt x="302" y="312"/>
                  </a:lnTo>
                  <a:lnTo>
                    <a:pt x="292" y="318"/>
                  </a:lnTo>
                  <a:lnTo>
                    <a:pt x="286" y="326"/>
                  </a:lnTo>
                  <a:lnTo>
                    <a:pt x="280" y="342"/>
                  </a:lnTo>
                  <a:lnTo>
                    <a:pt x="270" y="352"/>
                  </a:lnTo>
                  <a:lnTo>
                    <a:pt x="264" y="348"/>
                  </a:lnTo>
                  <a:lnTo>
                    <a:pt x="254" y="348"/>
                  </a:lnTo>
                  <a:lnTo>
                    <a:pt x="248" y="354"/>
                  </a:lnTo>
                  <a:lnTo>
                    <a:pt x="244" y="354"/>
                  </a:lnTo>
                  <a:lnTo>
                    <a:pt x="242" y="352"/>
                  </a:lnTo>
                  <a:lnTo>
                    <a:pt x="184" y="352"/>
                  </a:lnTo>
                  <a:lnTo>
                    <a:pt x="172" y="364"/>
                  </a:lnTo>
                  <a:lnTo>
                    <a:pt x="154" y="368"/>
                  </a:lnTo>
                  <a:lnTo>
                    <a:pt x="150" y="376"/>
                  </a:lnTo>
                  <a:lnTo>
                    <a:pt x="148" y="382"/>
                  </a:lnTo>
                  <a:lnTo>
                    <a:pt x="148" y="384"/>
                  </a:lnTo>
                  <a:lnTo>
                    <a:pt x="146" y="378"/>
                  </a:lnTo>
                  <a:lnTo>
                    <a:pt x="144" y="378"/>
                  </a:lnTo>
                  <a:lnTo>
                    <a:pt x="144" y="384"/>
                  </a:lnTo>
                  <a:lnTo>
                    <a:pt x="138" y="386"/>
                  </a:lnTo>
                  <a:lnTo>
                    <a:pt x="130" y="384"/>
                  </a:lnTo>
                  <a:lnTo>
                    <a:pt x="116" y="374"/>
                  </a:lnTo>
                  <a:lnTo>
                    <a:pt x="114" y="366"/>
                  </a:lnTo>
                  <a:lnTo>
                    <a:pt x="114" y="360"/>
                  </a:lnTo>
                  <a:lnTo>
                    <a:pt x="108" y="358"/>
                  </a:lnTo>
                  <a:lnTo>
                    <a:pt x="106" y="352"/>
                  </a:lnTo>
                  <a:lnTo>
                    <a:pt x="108" y="350"/>
                  </a:lnTo>
                  <a:lnTo>
                    <a:pt x="100" y="338"/>
                  </a:lnTo>
                  <a:lnTo>
                    <a:pt x="88" y="332"/>
                  </a:lnTo>
                  <a:lnTo>
                    <a:pt x="86" y="332"/>
                  </a:lnTo>
                  <a:lnTo>
                    <a:pt x="78" y="328"/>
                  </a:lnTo>
                  <a:lnTo>
                    <a:pt x="68" y="328"/>
                  </a:lnTo>
                  <a:lnTo>
                    <a:pt x="72" y="308"/>
                  </a:lnTo>
                  <a:lnTo>
                    <a:pt x="78" y="300"/>
                  </a:lnTo>
                  <a:lnTo>
                    <a:pt x="92" y="286"/>
                  </a:lnTo>
                  <a:lnTo>
                    <a:pt x="86" y="280"/>
                  </a:lnTo>
                  <a:lnTo>
                    <a:pt x="72" y="276"/>
                  </a:lnTo>
                  <a:lnTo>
                    <a:pt x="74" y="266"/>
                  </a:lnTo>
                  <a:lnTo>
                    <a:pt x="82" y="252"/>
                  </a:lnTo>
                  <a:lnTo>
                    <a:pt x="90" y="244"/>
                  </a:lnTo>
                  <a:lnTo>
                    <a:pt x="86" y="240"/>
                  </a:lnTo>
                  <a:lnTo>
                    <a:pt x="78" y="226"/>
                  </a:lnTo>
                  <a:lnTo>
                    <a:pt x="70" y="216"/>
                  </a:lnTo>
                  <a:lnTo>
                    <a:pt x="74" y="212"/>
                  </a:lnTo>
                  <a:lnTo>
                    <a:pt x="84" y="212"/>
                  </a:lnTo>
                  <a:lnTo>
                    <a:pt x="90" y="208"/>
                  </a:lnTo>
                  <a:lnTo>
                    <a:pt x="92" y="202"/>
                  </a:lnTo>
                  <a:lnTo>
                    <a:pt x="90" y="182"/>
                  </a:lnTo>
                  <a:lnTo>
                    <a:pt x="94" y="158"/>
                  </a:lnTo>
                  <a:lnTo>
                    <a:pt x="92" y="148"/>
                  </a:lnTo>
                  <a:lnTo>
                    <a:pt x="92" y="138"/>
                  </a:lnTo>
                  <a:lnTo>
                    <a:pt x="94" y="136"/>
                  </a:lnTo>
                  <a:lnTo>
                    <a:pt x="116" y="124"/>
                  </a:lnTo>
                  <a:lnTo>
                    <a:pt x="120" y="120"/>
                  </a:lnTo>
                  <a:lnTo>
                    <a:pt x="120" y="114"/>
                  </a:lnTo>
                  <a:lnTo>
                    <a:pt x="104" y="104"/>
                  </a:lnTo>
                  <a:lnTo>
                    <a:pt x="102" y="98"/>
                  </a:lnTo>
                  <a:lnTo>
                    <a:pt x="98" y="92"/>
                  </a:lnTo>
                  <a:lnTo>
                    <a:pt x="92" y="90"/>
                  </a:lnTo>
                  <a:lnTo>
                    <a:pt x="82" y="98"/>
                  </a:lnTo>
                  <a:lnTo>
                    <a:pt x="52" y="96"/>
                  </a:lnTo>
                  <a:lnTo>
                    <a:pt x="42" y="86"/>
                  </a:lnTo>
                  <a:lnTo>
                    <a:pt x="32" y="90"/>
                  </a:lnTo>
                  <a:lnTo>
                    <a:pt x="18" y="96"/>
                  </a:lnTo>
                  <a:close/>
                </a:path>
              </a:pathLst>
            </a:custGeom>
            <a:solidFill>
              <a:srgbClr val="B2B2B2"/>
            </a:solidFill>
            <a:ln w="9525">
              <a:solidFill>
                <a:schemeClr val="bg1"/>
              </a:solidFill>
              <a:round/>
              <a:headEnd/>
              <a:tailEnd/>
            </a:ln>
          </p:spPr>
          <p:txBody>
            <a:bodyPr/>
            <a:lstStyle/>
            <a:p>
              <a:endParaRPr lang="de-DE"/>
            </a:p>
          </p:txBody>
        </p:sp>
      </p:grpSp>
      <p:sp>
        <p:nvSpPr>
          <p:cNvPr id="81" name="Textfeld 80"/>
          <p:cNvSpPr txBox="1"/>
          <p:nvPr/>
        </p:nvSpPr>
        <p:spPr>
          <a:xfrm>
            <a:off x="769146" y="2564904"/>
            <a:ext cx="2967479" cy="1200329"/>
          </a:xfrm>
          <a:prstGeom prst="rect">
            <a:avLst/>
          </a:prstGeom>
          <a:noFill/>
        </p:spPr>
        <p:txBody>
          <a:bodyPr wrap="none" rtlCol="0">
            <a:spAutoFit/>
          </a:bodyPr>
          <a:lstStyle/>
          <a:p>
            <a:r>
              <a:rPr lang="en-GB" dirty="0" smtClean="0"/>
              <a:t>First integration idea in the </a:t>
            </a:r>
          </a:p>
          <a:p>
            <a:r>
              <a:rPr lang="en-GB" dirty="0" smtClean="0"/>
              <a:t>CEE countries in 2011- </a:t>
            </a:r>
          </a:p>
          <a:p>
            <a:r>
              <a:rPr lang="en-GB" dirty="0" smtClean="0"/>
              <a:t>CEETR Project </a:t>
            </a:r>
          </a:p>
          <a:p>
            <a:endParaRPr lang="en-GB" dirty="0"/>
          </a:p>
        </p:txBody>
      </p:sp>
      <p:sp>
        <p:nvSpPr>
          <p:cNvPr id="83" name="Textfeld 82"/>
          <p:cNvSpPr txBox="1"/>
          <p:nvPr/>
        </p:nvSpPr>
        <p:spPr>
          <a:xfrm>
            <a:off x="5504395" y="2564903"/>
            <a:ext cx="2933432" cy="369332"/>
          </a:xfrm>
          <a:prstGeom prst="rect">
            <a:avLst/>
          </a:prstGeom>
          <a:noFill/>
        </p:spPr>
        <p:txBody>
          <a:bodyPr wrap="none" rtlCol="0">
            <a:spAutoFit/>
          </a:bodyPr>
          <a:lstStyle/>
          <a:p>
            <a:r>
              <a:rPr lang="en-GB" dirty="0" smtClean="0"/>
              <a:t>CZ - AT market integration </a:t>
            </a:r>
          </a:p>
        </p:txBody>
      </p:sp>
      <p:pic>
        <p:nvPicPr>
          <p:cNvPr id="84"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86536" y="4736073"/>
            <a:ext cx="307752" cy="130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5" name="Picture 11" descr="http://stromliste.at/images/logo-e-control.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80194" y="5075108"/>
            <a:ext cx="242472" cy="172389"/>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www.borealis.ca/files/styles/case_studies_page_logo/public/logo/N4G_net4gas_logo_colour.png?itok=lMDLS11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12398" y="4378827"/>
            <a:ext cx="199715" cy="20071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www.eru.cz/eru-new-theme/images/logo-big.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35195" y="4229376"/>
            <a:ext cx="240336" cy="24033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media.licdn.com/mpr/mpr/shrink_200_200/AAEAAQAAAAAAAAQ3AAAAJDA3OGQzMmM1LWFiODItNDkzOC1iNTJiLTcyYzdmYTVjNWE3YQ.pn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11755" y="5035237"/>
            <a:ext cx="198546" cy="198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745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1"/>
                                        </p:tgtEl>
                                        <p:attrNameLst>
                                          <p:attrName>style.visibility</p:attrName>
                                        </p:attrNameLst>
                                      </p:cBhvr>
                                      <p:to>
                                        <p:strVal val="visible"/>
                                      </p:to>
                                    </p:set>
                                    <p:anim calcmode="lin" valueType="num">
                                      <p:cBhvr additive="base">
                                        <p:cTn id="11" dur="500" fill="hold"/>
                                        <p:tgtEl>
                                          <p:spTgt spid="81"/>
                                        </p:tgtEl>
                                        <p:attrNameLst>
                                          <p:attrName>ppt_x</p:attrName>
                                        </p:attrNameLst>
                                      </p:cBhvr>
                                      <p:tavLst>
                                        <p:tav tm="0">
                                          <p:val>
                                            <p:strVal val="#ppt_x"/>
                                          </p:val>
                                        </p:tav>
                                        <p:tav tm="100000">
                                          <p:val>
                                            <p:strVal val="#ppt_x"/>
                                          </p:val>
                                        </p:tav>
                                      </p:tavLst>
                                    </p:anim>
                                    <p:anim calcmode="lin" valueType="num">
                                      <p:cBhvr additive="base">
                                        <p:cTn id="12"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3"/>
                                        </p:tgtEl>
                                        <p:attrNameLst>
                                          <p:attrName>style.visibility</p:attrName>
                                        </p:attrNameLst>
                                      </p:cBhvr>
                                      <p:to>
                                        <p:strVal val="visible"/>
                                      </p:to>
                                    </p:set>
                                    <p:anim calcmode="lin" valueType="num">
                                      <p:cBhvr additive="base">
                                        <p:cTn id="17" dur="500" fill="hold"/>
                                        <p:tgtEl>
                                          <p:spTgt spid="83"/>
                                        </p:tgtEl>
                                        <p:attrNameLst>
                                          <p:attrName>ppt_x</p:attrName>
                                        </p:attrNameLst>
                                      </p:cBhvr>
                                      <p:tavLst>
                                        <p:tav tm="0">
                                          <p:val>
                                            <p:strVal val="#ppt_x"/>
                                          </p:val>
                                        </p:tav>
                                        <p:tav tm="100000">
                                          <p:val>
                                            <p:strVal val="#ppt_x"/>
                                          </p:val>
                                        </p:tav>
                                      </p:tavLst>
                                    </p:anim>
                                    <p:anim calcmode="lin" valueType="num">
                                      <p:cBhvr additive="base">
                                        <p:cTn id="18" dur="500" fill="hold"/>
                                        <p:tgtEl>
                                          <p:spTgt spid="8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additive="base">
                                        <p:cTn id="21" dur="500" fill="hold"/>
                                        <p:tgtEl>
                                          <p:spTgt spid="47"/>
                                        </p:tgtEl>
                                        <p:attrNameLst>
                                          <p:attrName>ppt_x</p:attrName>
                                        </p:attrNameLst>
                                      </p:cBhvr>
                                      <p:tavLst>
                                        <p:tav tm="0">
                                          <p:val>
                                            <p:strVal val="#ppt_x"/>
                                          </p:val>
                                        </p:tav>
                                        <p:tav tm="100000">
                                          <p:val>
                                            <p:strVal val="#ppt_x"/>
                                          </p:val>
                                        </p:tav>
                                      </p:tavLst>
                                    </p:anim>
                                    <p:anim calcmode="lin" valueType="num">
                                      <p:cBhvr additive="base">
                                        <p:cTn id="22" dur="500" fill="hold"/>
                                        <p:tgtEl>
                                          <p:spTgt spid="47"/>
                                        </p:tgtEl>
                                        <p:attrNameLst>
                                          <p:attrName>ppt_y</p:attrName>
                                        </p:attrNameLst>
                                      </p:cBhvr>
                                      <p:tavLst>
                                        <p:tav tm="0">
                                          <p:val>
                                            <p:strVal val="1+#ppt_h/2"/>
                                          </p:val>
                                        </p:tav>
                                        <p:tav tm="100000">
                                          <p:val>
                                            <p:strVal val="#ppt_y"/>
                                          </p:val>
                                        </p:tav>
                                      </p:tavLst>
                                    </p:anim>
                                  </p:childTnLst>
                                </p:cTn>
                              </p:par>
                              <p:par>
                                <p:cTn id="23" presetID="10" presetClass="entr" presetSubtype="0" fill="hold" nodeType="withEffect">
                                  <p:stCondLst>
                                    <p:cond delay="0"/>
                                  </p:stCondLst>
                                  <p:childTnLst>
                                    <p:set>
                                      <p:cBhvr>
                                        <p:cTn id="24" dur="1" fill="hold">
                                          <p:stCondLst>
                                            <p:cond delay="0"/>
                                          </p:stCondLst>
                                        </p:cTn>
                                        <p:tgtEl>
                                          <p:spTgt spid="84"/>
                                        </p:tgtEl>
                                        <p:attrNameLst>
                                          <p:attrName>style.visibility</p:attrName>
                                        </p:attrNameLst>
                                      </p:cBhvr>
                                      <p:to>
                                        <p:strVal val="visible"/>
                                      </p:to>
                                    </p:set>
                                    <p:animEffect transition="in" filter="fade">
                                      <p:cBhvr>
                                        <p:cTn id="25" dur="500"/>
                                        <p:tgtEl>
                                          <p:spTgt spid="84"/>
                                        </p:tgtEl>
                                      </p:cBhvr>
                                    </p:animEffect>
                                  </p:childTnLst>
                                </p:cTn>
                              </p:par>
                              <p:par>
                                <p:cTn id="26" presetID="10" presetClass="entr" presetSubtype="0" fill="hold" nodeType="withEffect">
                                  <p:stCondLst>
                                    <p:cond delay="0"/>
                                  </p:stCondLst>
                                  <p:childTnLst>
                                    <p:set>
                                      <p:cBhvr>
                                        <p:cTn id="27" dur="1" fill="hold">
                                          <p:stCondLst>
                                            <p:cond delay="0"/>
                                          </p:stCondLst>
                                        </p:cTn>
                                        <p:tgtEl>
                                          <p:spTgt spid="85"/>
                                        </p:tgtEl>
                                        <p:attrNameLst>
                                          <p:attrName>style.visibility</p:attrName>
                                        </p:attrNameLst>
                                      </p:cBhvr>
                                      <p:to>
                                        <p:strVal val="visible"/>
                                      </p:to>
                                    </p:set>
                                    <p:animEffect transition="in" filter="fade">
                                      <p:cBhvr>
                                        <p:cTn id="28" dur="500"/>
                                        <p:tgtEl>
                                          <p:spTgt spid="85"/>
                                        </p:tgtEl>
                                      </p:cBhvr>
                                    </p:animEffect>
                                  </p:childTnLst>
                                </p:cTn>
                              </p:par>
                              <p:par>
                                <p:cTn id="29" presetID="10" presetClass="entr" presetSubtype="0" fill="hold" nodeType="withEffect">
                                  <p:stCondLst>
                                    <p:cond delay="0"/>
                                  </p:stCondLst>
                                  <p:childTnLst>
                                    <p:set>
                                      <p:cBhvr>
                                        <p:cTn id="30" dur="1" fill="hold">
                                          <p:stCondLst>
                                            <p:cond delay="0"/>
                                          </p:stCondLst>
                                        </p:cTn>
                                        <p:tgtEl>
                                          <p:spTgt spid="7172"/>
                                        </p:tgtEl>
                                        <p:attrNameLst>
                                          <p:attrName>style.visibility</p:attrName>
                                        </p:attrNameLst>
                                      </p:cBhvr>
                                      <p:to>
                                        <p:strVal val="visible"/>
                                      </p:to>
                                    </p:set>
                                    <p:animEffect transition="in" filter="fade">
                                      <p:cBhvr>
                                        <p:cTn id="31" dur="500"/>
                                        <p:tgtEl>
                                          <p:spTgt spid="7172"/>
                                        </p:tgtEl>
                                      </p:cBhvr>
                                    </p:animEffect>
                                  </p:childTnLst>
                                </p:cTn>
                              </p:par>
                              <p:par>
                                <p:cTn id="32" presetID="10" presetClass="entr" presetSubtype="0" fill="hold" nodeType="withEffect">
                                  <p:stCondLst>
                                    <p:cond delay="0"/>
                                  </p:stCondLst>
                                  <p:childTnLst>
                                    <p:set>
                                      <p:cBhvr>
                                        <p:cTn id="33" dur="1" fill="hold">
                                          <p:stCondLst>
                                            <p:cond delay="0"/>
                                          </p:stCondLst>
                                        </p:cTn>
                                        <p:tgtEl>
                                          <p:spTgt spid="7170"/>
                                        </p:tgtEl>
                                        <p:attrNameLst>
                                          <p:attrName>style.visibility</p:attrName>
                                        </p:attrNameLst>
                                      </p:cBhvr>
                                      <p:to>
                                        <p:strVal val="visible"/>
                                      </p:to>
                                    </p:set>
                                    <p:animEffect transition="in" filter="fade">
                                      <p:cBhvr>
                                        <p:cTn id="34" dur="500"/>
                                        <p:tgtEl>
                                          <p:spTgt spid="7170"/>
                                        </p:tgtEl>
                                      </p:cBhvr>
                                    </p:animEffect>
                                  </p:childTnLst>
                                </p:cTn>
                              </p:par>
                              <p:par>
                                <p:cTn id="35" presetID="10" presetClass="entr" presetSubtype="0" fill="hold" nodeType="withEffect">
                                  <p:stCondLst>
                                    <p:cond delay="0"/>
                                  </p:stCondLst>
                                  <p:childTnLst>
                                    <p:set>
                                      <p:cBhvr>
                                        <p:cTn id="36" dur="1" fill="hold">
                                          <p:stCondLst>
                                            <p:cond delay="0"/>
                                          </p:stCondLst>
                                        </p:cTn>
                                        <p:tgtEl>
                                          <p:spTgt spid="7174"/>
                                        </p:tgtEl>
                                        <p:attrNameLst>
                                          <p:attrName>style.visibility</p:attrName>
                                        </p:attrNameLst>
                                      </p:cBhvr>
                                      <p:to>
                                        <p:strVal val="visible"/>
                                      </p:to>
                                    </p:set>
                                    <p:animEffect transition="in" filter="fade">
                                      <p:cBhvr>
                                        <p:cTn id="37" dur="5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Inhaltsplatzhalter 2"/>
          <p:cNvSpPr>
            <a:spLocks noGrp="1"/>
          </p:cNvSpPr>
          <p:nvPr>
            <p:ph idx="1"/>
          </p:nvPr>
        </p:nvSpPr>
        <p:spPr bwMode="auto">
          <a:xfrm>
            <a:off x="457200" y="1711350"/>
            <a:ext cx="82296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sz="2400" dirty="0" smtClean="0">
                <a:ea typeface="ＭＳ Ｐゴシック" pitchFamily="34" charset="-128"/>
              </a:rPr>
              <a:t>Joint working group between the involved NRAs (ERÚ and E-Control) and the TSOs (Net4Gas, GCA and TAG) established in 2014</a:t>
            </a:r>
          </a:p>
          <a:p>
            <a:endParaRPr lang="en-US" altLang="en-US" sz="2400" dirty="0" smtClean="0">
              <a:ea typeface="ＭＳ Ｐゴシック" pitchFamily="34" charset="-128"/>
            </a:endParaRPr>
          </a:p>
          <a:p>
            <a:pPr marL="400050" lvl="1" indent="0">
              <a:buNone/>
            </a:pPr>
            <a:r>
              <a:rPr lang="en-US" altLang="en-US" sz="2000" dirty="0" smtClean="0">
                <a:ea typeface="ＭＳ Ｐゴシック" pitchFamily="34" charset="-128"/>
              </a:rPr>
              <a:t>Various market integration models have been analyzed</a:t>
            </a:r>
          </a:p>
          <a:p>
            <a:pPr marL="400050" lvl="1" indent="0">
              <a:buNone/>
            </a:pPr>
            <a:endParaRPr lang="en-US" altLang="en-US" sz="2000" dirty="0" smtClean="0">
              <a:ea typeface="ＭＳ Ｐゴシック" pitchFamily="34" charset="-128"/>
            </a:endParaRPr>
          </a:p>
          <a:p>
            <a:pPr lvl="2">
              <a:spcBef>
                <a:spcPts val="600"/>
              </a:spcBef>
              <a:spcAft>
                <a:spcPts val="600"/>
              </a:spcAft>
            </a:pPr>
            <a:r>
              <a:rPr lang="en-US" altLang="en-US" sz="2000" dirty="0">
                <a:ea typeface="ＭＳ Ｐゴシック" pitchFamily="34" charset="-128"/>
              </a:rPr>
              <a:t>Market connection via </a:t>
            </a:r>
            <a:r>
              <a:rPr lang="en-US" altLang="en-US" sz="2000" dirty="0" smtClean="0">
                <a:ea typeface="ＭＳ Ｐゴシック" pitchFamily="34" charset="-128"/>
              </a:rPr>
              <a:t>new IP </a:t>
            </a:r>
            <a:r>
              <a:rPr lang="en-US" altLang="en-US" sz="2000" dirty="0" err="1">
                <a:ea typeface="ＭＳ Ｐゴシック" pitchFamily="34" charset="-128"/>
              </a:rPr>
              <a:t>Reintal</a:t>
            </a:r>
            <a:endParaRPr lang="en-US" altLang="en-US" sz="2000" dirty="0" smtClean="0">
              <a:ea typeface="ＭＳ Ｐゴシック" pitchFamily="34" charset="-128"/>
            </a:endParaRPr>
          </a:p>
          <a:p>
            <a:pPr lvl="2">
              <a:spcBef>
                <a:spcPts val="600"/>
              </a:spcBef>
              <a:spcAft>
                <a:spcPts val="600"/>
              </a:spcAft>
            </a:pPr>
            <a:r>
              <a:rPr lang="en-US" altLang="en-US" sz="2000" dirty="0">
                <a:ea typeface="ＭＳ Ｐゴシック" pitchFamily="34" charset="-128"/>
              </a:rPr>
              <a:t>Trading </a:t>
            </a:r>
            <a:r>
              <a:rPr lang="en-US" altLang="en-US" sz="2000" dirty="0" smtClean="0">
                <a:ea typeface="ＭＳ Ｐゴシック" pitchFamily="34" charset="-128"/>
              </a:rPr>
              <a:t>Zone with separate VTPs</a:t>
            </a:r>
          </a:p>
          <a:p>
            <a:pPr lvl="2">
              <a:spcBef>
                <a:spcPts val="600"/>
              </a:spcBef>
              <a:spcAft>
                <a:spcPts val="600"/>
              </a:spcAft>
            </a:pPr>
            <a:r>
              <a:rPr lang="en-US" altLang="en-US" sz="2000" dirty="0" smtClean="0">
                <a:ea typeface="ＭＳ Ｐゴシック" pitchFamily="34" charset="-128"/>
              </a:rPr>
              <a:t>Trading Zone with common VTP</a:t>
            </a:r>
          </a:p>
          <a:p>
            <a:pPr lvl="2">
              <a:spcBef>
                <a:spcPts val="600"/>
              </a:spcBef>
              <a:spcAft>
                <a:spcPts val="600"/>
              </a:spcAft>
            </a:pPr>
            <a:r>
              <a:rPr lang="en-US" altLang="en-US" sz="2000" dirty="0" smtClean="0">
                <a:ea typeface="ＭＳ Ｐゴシック" pitchFamily="34" charset="-128"/>
              </a:rPr>
              <a:t>Trading Region</a:t>
            </a:r>
            <a:endParaRPr lang="en-US" altLang="en-US" sz="2000" dirty="0">
              <a:ea typeface="ＭＳ Ｐゴシック" pitchFamily="34" charset="-128"/>
            </a:endParaRPr>
          </a:p>
        </p:txBody>
      </p:sp>
      <p:sp>
        <p:nvSpPr>
          <p:cNvPr id="6" name="Foliennummernplatzhalter 5"/>
          <p:cNvSpPr txBox="1">
            <a:spLocks/>
          </p:cNvSpPr>
          <p:nvPr/>
        </p:nvSpPr>
        <p:spPr bwMode="auto">
          <a:xfrm>
            <a:off x="6743170" y="6381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r" fontAlgn="base">
              <a:spcBef>
                <a:spcPct val="0"/>
              </a:spcBef>
              <a:spcAft>
                <a:spcPct val="0"/>
              </a:spcAft>
            </a:pPr>
            <a:fld id="{75FA483E-AB2C-4530-A9CF-F4A1F6A7B4E6}" type="slidenum">
              <a:rPr lang="de-DE" altLang="de-DE" sz="1000">
                <a:solidFill>
                  <a:srgbClr val="000000"/>
                </a:solidFill>
                <a:ea typeface="ＭＳ Ｐゴシック" pitchFamily="34" charset="-128"/>
              </a:rPr>
              <a:pPr algn="r" fontAlgn="base">
                <a:spcBef>
                  <a:spcPct val="0"/>
                </a:spcBef>
                <a:spcAft>
                  <a:spcPct val="0"/>
                </a:spcAft>
              </a:pPr>
              <a:t>4</a:t>
            </a:fld>
            <a:endParaRPr lang="de-DE" altLang="de-DE" sz="1000" dirty="0">
              <a:solidFill>
                <a:srgbClr val="000000"/>
              </a:solidFill>
              <a:ea typeface="ＭＳ Ｐゴシック" pitchFamily="34" charset="-128"/>
            </a:endParaRPr>
          </a:p>
        </p:txBody>
      </p:sp>
      <p:sp>
        <p:nvSpPr>
          <p:cNvPr id="7" name="Titel 1"/>
          <p:cNvSpPr txBox="1">
            <a:spLocks/>
          </p:cNvSpPr>
          <p:nvPr/>
        </p:nvSpPr>
        <p:spPr bwMode="auto">
          <a:xfrm>
            <a:off x="457200" y="274638"/>
            <a:ext cx="706712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a:solidFill>
                  <a:srgbClr val="000066"/>
                </a:solidFill>
                <a:latin typeface="+mj-lt"/>
                <a:ea typeface="+mj-ea"/>
                <a:cs typeface="+mj-cs"/>
              </a:defRPr>
            </a:lvl1pPr>
            <a:lvl2pPr algn="l" rtl="0" eaLnBrk="0" fontAlgn="base" hangingPunct="0">
              <a:spcBef>
                <a:spcPct val="0"/>
              </a:spcBef>
              <a:spcAft>
                <a:spcPct val="0"/>
              </a:spcAft>
              <a:defRPr sz="2800">
                <a:solidFill>
                  <a:srgbClr val="000066"/>
                </a:solidFill>
                <a:latin typeface="Arial" pitchFamily="34" charset="0"/>
              </a:defRPr>
            </a:lvl2pPr>
            <a:lvl3pPr algn="l" rtl="0" eaLnBrk="0" fontAlgn="base" hangingPunct="0">
              <a:spcBef>
                <a:spcPct val="0"/>
              </a:spcBef>
              <a:spcAft>
                <a:spcPct val="0"/>
              </a:spcAft>
              <a:defRPr sz="2800">
                <a:solidFill>
                  <a:srgbClr val="000066"/>
                </a:solidFill>
                <a:latin typeface="Arial" pitchFamily="34" charset="0"/>
              </a:defRPr>
            </a:lvl3pPr>
            <a:lvl4pPr algn="l" rtl="0" eaLnBrk="0" fontAlgn="base" hangingPunct="0">
              <a:spcBef>
                <a:spcPct val="0"/>
              </a:spcBef>
              <a:spcAft>
                <a:spcPct val="0"/>
              </a:spcAft>
              <a:defRPr sz="2800">
                <a:solidFill>
                  <a:srgbClr val="000066"/>
                </a:solidFill>
                <a:latin typeface="Arial" pitchFamily="34" charset="0"/>
              </a:defRPr>
            </a:lvl4pPr>
            <a:lvl5pPr algn="l" rtl="0" eaLnBrk="0" fontAlgn="base" hangingPunct="0">
              <a:spcBef>
                <a:spcPct val="0"/>
              </a:spcBef>
              <a:spcAft>
                <a:spcPct val="0"/>
              </a:spcAft>
              <a:defRPr sz="2800">
                <a:solidFill>
                  <a:srgbClr val="000066"/>
                </a:solidFill>
                <a:latin typeface="Arial" pitchFamily="34" charset="0"/>
              </a:defRPr>
            </a:lvl5pPr>
            <a:lvl6pPr marL="457200" algn="l" rtl="0" fontAlgn="base">
              <a:spcBef>
                <a:spcPct val="0"/>
              </a:spcBef>
              <a:spcAft>
                <a:spcPct val="0"/>
              </a:spcAft>
              <a:defRPr sz="2800">
                <a:solidFill>
                  <a:srgbClr val="000066"/>
                </a:solidFill>
                <a:latin typeface="Arial" pitchFamily="34" charset="0"/>
              </a:defRPr>
            </a:lvl6pPr>
            <a:lvl7pPr marL="914400" algn="l" rtl="0" fontAlgn="base">
              <a:spcBef>
                <a:spcPct val="0"/>
              </a:spcBef>
              <a:spcAft>
                <a:spcPct val="0"/>
              </a:spcAft>
              <a:defRPr sz="2800">
                <a:solidFill>
                  <a:srgbClr val="000066"/>
                </a:solidFill>
                <a:latin typeface="Arial" pitchFamily="34" charset="0"/>
              </a:defRPr>
            </a:lvl7pPr>
            <a:lvl8pPr marL="1371600" algn="l" rtl="0" fontAlgn="base">
              <a:spcBef>
                <a:spcPct val="0"/>
              </a:spcBef>
              <a:spcAft>
                <a:spcPct val="0"/>
              </a:spcAft>
              <a:defRPr sz="2800">
                <a:solidFill>
                  <a:srgbClr val="000066"/>
                </a:solidFill>
                <a:latin typeface="Arial" pitchFamily="34" charset="0"/>
              </a:defRPr>
            </a:lvl8pPr>
            <a:lvl9pPr marL="1828800" algn="l" rtl="0" fontAlgn="base">
              <a:spcBef>
                <a:spcPct val="0"/>
              </a:spcBef>
              <a:spcAft>
                <a:spcPct val="0"/>
              </a:spcAft>
              <a:defRPr sz="2800">
                <a:solidFill>
                  <a:srgbClr val="000066"/>
                </a:solidFill>
                <a:latin typeface="Arial" pitchFamily="34" charset="0"/>
              </a:defRPr>
            </a:lvl9pPr>
          </a:lstStyle>
          <a:p>
            <a:r>
              <a:rPr lang="en-US" b="1" i="1" kern="0" dirty="0"/>
              <a:t>Czech-Austrian market integration</a:t>
            </a:r>
          </a:p>
        </p:txBody>
      </p:sp>
    </p:spTree>
    <p:extLst>
      <p:ext uri="{BB962C8B-B14F-4D97-AF65-F5344CB8AC3E}">
        <p14:creationId xmlns:p14="http://schemas.microsoft.com/office/powerpoint/2010/main" val="1110590160"/>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Grafik 1" descr="http://www.gasconnect.at/de/Das-Netz/Projekte/~/media/44B838550B4546CA9055785378E53F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2348756"/>
            <a:ext cx="5743575"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Inhaltsplatzhalter 2"/>
          <p:cNvSpPr>
            <a:spLocks noGrp="1"/>
          </p:cNvSpPr>
          <p:nvPr>
            <p:ph idx="1"/>
          </p:nvPr>
        </p:nvSpPr>
        <p:spPr bwMode="auto">
          <a:xfrm>
            <a:off x="457200" y="1700808"/>
            <a:ext cx="82296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spcBef>
                <a:spcPts val="600"/>
              </a:spcBef>
              <a:spcAft>
                <a:spcPts val="600"/>
              </a:spcAft>
            </a:pPr>
            <a:r>
              <a:rPr lang="en-US" altLang="en-US" sz="2400" dirty="0" smtClean="0">
                <a:ea typeface="ＭＳ Ｐゴシック" pitchFamily="34" charset="-128"/>
              </a:rPr>
              <a:t>Objective: close integration of Czech and Austrian gas markets</a:t>
            </a:r>
          </a:p>
          <a:p>
            <a:pPr lvl="1">
              <a:spcBef>
                <a:spcPts val="600"/>
              </a:spcBef>
              <a:spcAft>
                <a:spcPts val="600"/>
              </a:spcAft>
            </a:pPr>
            <a:r>
              <a:rPr lang="en-US" altLang="en-US" sz="2000" b="1" dirty="0" smtClean="0">
                <a:ea typeface="ＭＳ Ｐゴシック" pitchFamily="34" charset="-128"/>
              </a:rPr>
              <a:t>Market survey</a:t>
            </a:r>
            <a:br>
              <a:rPr lang="en-US" altLang="en-US" sz="2000" b="1" dirty="0" smtClean="0">
                <a:ea typeface="ＭＳ Ｐゴシック" pitchFamily="34" charset="-128"/>
              </a:rPr>
            </a:br>
            <a:r>
              <a:rPr lang="en-US" altLang="en-US" sz="2000" b="1" dirty="0" smtClean="0">
                <a:ea typeface="ＭＳ Ｐゴシック" pitchFamily="34" charset="-128"/>
              </a:rPr>
              <a:t>in Q2 2015</a:t>
            </a:r>
            <a:br>
              <a:rPr lang="en-US" altLang="en-US" sz="2000" b="1" dirty="0" smtClean="0">
                <a:ea typeface="ＭＳ Ｐゴシック" pitchFamily="34" charset="-128"/>
              </a:rPr>
            </a:br>
            <a:r>
              <a:rPr lang="en-US" altLang="en-US" sz="2000" dirty="0" smtClean="0">
                <a:ea typeface="ＭＳ Ｐゴシック" pitchFamily="34" charset="-128"/>
              </a:rPr>
              <a:t>indicated</a:t>
            </a:r>
            <a:br>
              <a:rPr lang="en-US" altLang="en-US" sz="2000" dirty="0" smtClean="0">
                <a:ea typeface="ＭＳ Ｐゴシック" pitchFamily="34" charset="-128"/>
              </a:rPr>
            </a:br>
            <a:r>
              <a:rPr lang="en-US" altLang="en-US" sz="2000" dirty="0" smtClean="0">
                <a:ea typeface="ＭＳ Ｐゴシック" pitchFamily="34" charset="-128"/>
              </a:rPr>
              <a:t>preference for</a:t>
            </a:r>
            <a:br>
              <a:rPr lang="en-US" altLang="en-US" sz="2000" dirty="0" smtClean="0">
                <a:ea typeface="ＭＳ Ｐゴシック" pitchFamily="34" charset="-128"/>
              </a:rPr>
            </a:br>
            <a:r>
              <a:rPr lang="en-US" altLang="en-US" sz="2000" b="1" dirty="0" smtClean="0">
                <a:ea typeface="ＭＳ Ｐゴシック" pitchFamily="34" charset="-128"/>
              </a:rPr>
              <a:t>market integration</a:t>
            </a:r>
            <a:r>
              <a:rPr lang="en-US" altLang="en-US" sz="2000" dirty="0" smtClean="0">
                <a:ea typeface="ＭＳ Ｐゴシック" pitchFamily="34" charset="-128"/>
              </a:rPr>
              <a:t/>
            </a:r>
            <a:br>
              <a:rPr lang="en-US" altLang="en-US" sz="2000" dirty="0" smtClean="0">
                <a:ea typeface="ＭＳ Ｐゴシック" pitchFamily="34" charset="-128"/>
              </a:rPr>
            </a:br>
            <a:r>
              <a:rPr lang="en-US" altLang="en-US" sz="2000" dirty="0" smtClean="0">
                <a:ea typeface="ＭＳ Ｐゴシック" pitchFamily="34" charset="-128"/>
              </a:rPr>
              <a:t>as compared to a</a:t>
            </a:r>
            <a:br>
              <a:rPr lang="en-US" altLang="en-US" sz="2000" dirty="0" smtClean="0">
                <a:ea typeface="ＭＳ Ｐゴシック" pitchFamily="34" charset="-128"/>
              </a:rPr>
            </a:br>
            <a:r>
              <a:rPr lang="en-US" altLang="en-US" sz="2000" dirty="0" smtClean="0">
                <a:ea typeface="ＭＳ Ｐゴシック" pitchFamily="34" charset="-128"/>
              </a:rPr>
              <a:t>classical market</a:t>
            </a:r>
            <a:br>
              <a:rPr lang="en-US" altLang="en-US" sz="2000" dirty="0" smtClean="0">
                <a:ea typeface="ＭＳ Ｐゴシック" pitchFamily="34" charset="-128"/>
              </a:rPr>
            </a:br>
            <a:r>
              <a:rPr lang="en-US" altLang="en-US" sz="2000" dirty="0" smtClean="0">
                <a:ea typeface="ＭＳ Ｐゴシック" pitchFamily="34" charset="-128"/>
              </a:rPr>
              <a:t>connection (i.e. new IP)</a:t>
            </a:r>
          </a:p>
        </p:txBody>
      </p:sp>
      <p:sp>
        <p:nvSpPr>
          <p:cNvPr id="6" name="Foliennummernplatzhalter 5"/>
          <p:cNvSpPr txBox="1">
            <a:spLocks/>
          </p:cNvSpPr>
          <p:nvPr/>
        </p:nvSpPr>
        <p:spPr bwMode="auto">
          <a:xfrm>
            <a:off x="6711950" y="6381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r" fontAlgn="base">
              <a:spcBef>
                <a:spcPct val="0"/>
              </a:spcBef>
              <a:spcAft>
                <a:spcPct val="0"/>
              </a:spcAft>
            </a:pPr>
            <a:fld id="{75FA483E-AB2C-4530-A9CF-F4A1F6A7B4E6}" type="slidenum">
              <a:rPr lang="de-DE" altLang="de-DE" sz="1000">
                <a:solidFill>
                  <a:srgbClr val="000000"/>
                </a:solidFill>
                <a:ea typeface="ＭＳ Ｐゴシック" pitchFamily="34" charset="-128"/>
              </a:rPr>
              <a:pPr algn="r" fontAlgn="base">
                <a:spcBef>
                  <a:spcPct val="0"/>
                </a:spcBef>
                <a:spcAft>
                  <a:spcPct val="0"/>
                </a:spcAft>
              </a:pPr>
              <a:t>5</a:t>
            </a:fld>
            <a:endParaRPr lang="de-DE" altLang="de-DE" sz="1000" dirty="0">
              <a:solidFill>
                <a:srgbClr val="000000"/>
              </a:solidFill>
              <a:ea typeface="ＭＳ Ｐゴシック" pitchFamily="34" charset="-128"/>
            </a:endParaRPr>
          </a:p>
        </p:txBody>
      </p:sp>
      <p:sp>
        <p:nvSpPr>
          <p:cNvPr id="7" name="Titel 1"/>
          <p:cNvSpPr txBox="1">
            <a:spLocks/>
          </p:cNvSpPr>
          <p:nvPr/>
        </p:nvSpPr>
        <p:spPr bwMode="auto">
          <a:xfrm>
            <a:off x="457200" y="274638"/>
            <a:ext cx="706712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a:solidFill>
                  <a:srgbClr val="000066"/>
                </a:solidFill>
                <a:latin typeface="+mj-lt"/>
                <a:ea typeface="+mj-ea"/>
                <a:cs typeface="+mj-cs"/>
              </a:defRPr>
            </a:lvl1pPr>
            <a:lvl2pPr algn="l" rtl="0" eaLnBrk="0" fontAlgn="base" hangingPunct="0">
              <a:spcBef>
                <a:spcPct val="0"/>
              </a:spcBef>
              <a:spcAft>
                <a:spcPct val="0"/>
              </a:spcAft>
              <a:defRPr sz="2800">
                <a:solidFill>
                  <a:srgbClr val="000066"/>
                </a:solidFill>
                <a:latin typeface="Arial" pitchFamily="34" charset="0"/>
              </a:defRPr>
            </a:lvl2pPr>
            <a:lvl3pPr algn="l" rtl="0" eaLnBrk="0" fontAlgn="base" hangingPunct="0">
              <a:spcBef>
                <a:spcPct val="0"/>
              </a:spcBef>
              <a:spcAft>
                <a:spcPct val="0"/>
              </a:spcAft>
              <a:defRPr sz="2800">
                <a:solidFill>
                  <a:srgbClr val="000066"/>
                </a:solidFill>
                <a:latin typeface="Arial" pitchFamily="34" charset="0"/>
              </a:defRPr>
            </a:lvl3pPr>
            <a:lvl4pPr algn="l" rtl="0" eaLnBrk="0" fontAlgn="base" hangingPunct="0">
              <a:spcBef>
                <a:spcPct val="0"/>
              </a:spcBef>
              <a:spcAft>
                <a:spcPct val="0"/>
              </a:spcAft>
              <a:defRPr sz="2800">
                <a:solidFill>
                  <a:srgbClr val="000066"/>
                </a:solidFill>
                <a:latin typeface="Arial" pitchFamily="34" charset="0"/>
              </a:defRPr>
            </a:lvl4pPr>
            <a:lvl5pPr algn="l" rtl="0" eaLnBrk="0" fontAlgn="base" hangingPunct="0">
              <a:spcBef>
                <a:spcPct val="0"/>
              </a:spcBef>
              <a:spcAft>
                <a:spcPct val="0"/>
              </a:spcAft>
              <a:defRPr sz="2800">
                <a:solidFill>
                  <a:srgbClr val="000066"/>
                </a:solidFill>
                <a:latin typeface="Arial" pitchFamily="34" charset="0"/>
              </a:defRPr>
            </a:lvl5pPr>
            <a:lvl6pPr marL="457200" algn="l" rtl="0" fontAlgn="base">
              <a:spcBef>
                <a:spcPct val="0"/>
              </a:spcBef>
              <a:spcAft>
                <a:spcPct val="0"/>
              </a:spcAft>
              <a:defRPr sz="2800">
                <a:solidFill>
                  <a:srgbClr val="000066"/>
                </a:solidFill>
                <a:latin typeface="Arial" pitchFamily="34" charset="0"/>
              </a:defRPr>
            </a:lvl6pPr>
            <a:lvl7pPr marL="914400" algn="l" rtl="0" fontAlgn="base">
              <a:spcBef>
                <a:spcPct val="0"/>
              </a:spcBef>
              <a:spcAft>
                <a:spcPct val="0"/>
              </a:spcAft>
              <a:defRPr sz="2800">
                <a:solidFill>
                  <a:srgbClr val="000066"/>
                </a:solidFill>
                <a:latin typeface="Arial" pitchFamily="34" charset="0"/>
              </a:defRPr>
            </a:lvl7pPr>
            <a:lvl8pPr marL="1371600" algn="l" rtl="0" fontAlgn="base">
              <a:spcBef>
                <a:spcPct val="0"/>
              </a:spcBef>
              <a:spcAft>
                <a:spcPct val="0"/>
              </a:spcAft>
              <a:defRPr sz="2800">
                <a:solidFill>
                  <a:srgbClr val="000066"/>
                </a:solidFill>
                <a:latin typeface="Arial" pitchFamily="34" charset="0"/>
              </a:defRPr>
            </a:lvl8pPr>
            <a:lvl9pPr marL="1828800" algn="l" rtl="0" fontAlgn="base">
              <a:spcBef>
                <a:spcPct val="0"/>
              </a:spcBef>
              <a:spcAft>
                <a:spcPct val="0"/>
              </a:spcAft>
              <a:defRPr sz="2800">
                <a:solidFill>
                  <a:srgbClr val="000066"/>
                </a:solidFill>
                <a:latin typeface="Arial" pitchFamily="34" charset="0"/>
              </a:defRPr>
            </a:lvl9pPr>
          </a:lstStyle>
          <a:p>
            <a:r>
              <a:rPr lang="en-US" b="1" i="1" kern="0" dirty="0"/>
              <a:t>Czech-Austrian market integration</a:t>
            </a:r>
          </a:p>
        </p:txBody>
      </p:sp>
    </p:spTree>
    <p:extLst>
      <p:ext uri="{BB962C8B-B14F-4D97-AF65-F5344CB8AC3E}">
        <p14:creationId xmlns:p14="http://schemas.microsoft.com/office/powerpoint/2010/main" val="2155780136"/>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pPr marL="0" indent="0">
              <a:buNone/>
            </a:pPr>
            <a:r>
              <a:rPr lang="de-DE" sz="1200" dirty="0" smtClean="0"/>
              <a:t>Source: N4G</a:t>
            </a:r>
            <a:endParaRPr lang="de-DE" sz="1200" dirty="0"/>
          </a:p>
        </p:txBody>
      </p:sp>
      <p:sp>
        <p:nvSpPr>
          <p:cNvPr id="2" name="Titel 1"/>
          <p:cNvSpPr>
            <a:spLocks noGrp="1"/>
          </p:cNvSpPr>
          <p:nvPr>
            <p:ph type="title"/>
          </p:nvPr>
        </p:nvSpPr>
        <p:spPr/>
        <p:txBody>
          <a:bodyPr/>
          <a:lstStyle/>
          <a:p>
            <a:r>
              <a:rPr lang="en-GB" b="1" i="1" dirty="0" smtClean="0"/>
              <a:t>Envisaged model </a:t>
            </a:r>
            <a:endParaRPr lang="en-GB" b="1" i="1" dirty="0"/>
          </a:p>
        </p:txBody>
      </p:sp>
      <p:sp>
        <p:nvSpPr>
          <p:cNvPr id="4" name="Foliennummernplatzhalter 3"/>
          <p:cNvSpPr>
            <a:spLocks noGrp="1"/>
          </p:cNvSpPr>
          <p:nvPr>
            <p:ph type="sldNum" sz="quarter" idx="12"/>
          </p:nvPr>
        </p:nvSpPr>
        <p:spPr/>
        <p:txBody>
          <a:bodyPr/>
          <a:lstStyle/>
          <a:p>
            <a:pPr>
              <a:defRPr/>
            </a:pPr>
            <a:fld id="{8EF86687-BCEF-4555-A441-4DAADF8D100C}" type="slidenum">
              <a:rPr lang="de-DE" smtClean="0"/>
              <a:pPr>
                <a:defRPr/>
              </a:pPr>
              <a:t>6</a:t>
            </a:fld>
            <a:endParaRPr lang="de-DE"/>
          </a:p>
        </p:txBody>
      </p:sp>
      <p:grpSp>
        <p:nvGrpSpPr>
          <p:cNvPr id="5" name="Skupina 163"/>
          <p:cNvGrpSpPr/>
          <p:nvPr/>
        </p:nvGrpSpPr>
        <p:grpSpPr>
          <a:xfrm>
            <a:off x="525254" y="1600327"/>
            <a:ext cx="7867115" cy="4059977"/>
            <a:chOff x="837073" y="1556792"/>
            <a:chExt cx="7867115" cy="4059977"/>
          </a:xfrm>
        </p:grpSpPr>
        <p:sp>
          <p:nvSpPr>
            <p:cNvPr id="6" name="Obdélník 164"/>
            <p:cNvSpPr/>
            <p:nvPr/>
          </p:nvSpPr>
          <p:spPr>
            <a:xfrm>
              <a:off x="2025205" y="1890749"/>
              <a:ext cx="5688632" cy="3726020"/>
            </a:xfrm>
            <a:prstGeom prst="rect">
              <a:avLst/>
            </a:prstGeom>
            <a:noFill/>
            <a:ln w="19050">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Přímá spojnice 165"/>
            <p:cNvCxnSpPr/>
            <p:nvPr/>
          </p:nvCxnSpPr>
          <p:spPr>
            <a:xfrm>
              <a:off x="2025205" y="4437112"/>
              <a:ext cx="5688632" cy="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Přímá spojnice 166"/>
            <p:cNvCxnSpPr>
              <a:endCxn id="6" idx="2"/>
            </p:cNvCxnSpPr>
            <p:nvPr/>
          </p:nvCxnSpPr>
          <p:spPr>
            <a:xfrm>
              <a:off x="4869521" y="4437112"/>
              <a:ext cx="0" cy="1179657"/>
            </a:xfrm>
            <a:prstGeom prst="line">
              <a:avLst/>
            </a:prstGeom>
            <a:ln w="19050">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9" name="TextovéPole 167"/>
            <p:cNvSpPr txBox="1"/>
            <p:nvPr/>
          </p:nvSpPr>
          <p:spPr>
            <a:xfrm>
              <a:off x="2349241" y="1916832"/>
              <a:ext cx="2232248" cy="276999"/>
            </a:xfrm>
            <a:prstGeom prst="rect">
              <a:avLst/>
            </a:prstGeom>
            <a:noFill/>
          </p:spPr>
          <p:txBody>
            <a:bodyPr wrap="square" rtlCol="0">
              <a:spAutoFit/>
            </a:bodyPr>
            <a:lstStyle/>
            <a:p>
              <a:pPr algn="ctr"/>
              <a:r>
                <a:rPr lang="cs-CZ" sz="1200" b="1" dirty="0">
                  <a:solidFill>
                    <a:schemeClr val="accent1"/>
                  </a:solidFill>
                  <a:latin typeface="Arial" panose="020B0604020202020204" pitchFamily="34" charset="0"/>
                  <a:cs typeface="Arial" panose="020B0604020202020204" pitchFamily="34" charset="0"/>
                </a:rPr>
                <a:t>Czech Republic</a:t>
              </a:r>
              <a:endParaRPr lang="en-US" sz="1200" b="1" dirty="0">
                <a:solidFill>
                  <a:schemeClr val="accent1"/>
                </a:solidFill>
                <a:latin typeface="Arial" panose="020B0604020202020204" pitchFamily="34" charset="0"/>
                <a:cs typeface="Arial" panose="020B0604020202020204" pitchFamily="34" charset="0"/>
              </a:endParaRPr>
            </a:p>
          </p:txBody>
        </p:sp>
        <p:sp>
          <p:nvSpPr>
            <p:cNvPr id="10" name="TextovéPole 168"/>
            <p:cNvSpPr txBox="1"/>
            <p:nvPr/>
          </p:nvSpPr>
          <p:spPr>
            <a:xfrm>
              <a:off x="5157553" y="1916832"/>
              <a:ext cx="2232248" cy="276999"/>
            </a:xfrm>
            <a:prstGeom prst="rect">
              <a:avLst/>
            </a:prstGeom>
            <a:noFill/>
          </p:spPr>
          <p:txBody>
            <a:bodyPr wrap="square" rtlCol="0">
              <a:spAutoFit/>
            </a:bodyPr>
            <a:lstStyle/>
            <a:p>
              <a:pPr algn="ctr"/>
              <a:r>
                <a:rPr lang="en-US" sz="1200" b="1" dirty="0" smtClean="0">
                  <a:solidFill>
                    <a:srgbClr val="C00000"/>
                  </a:solidFill>
                  <a:latin typeface="Arial" panose="020B0604020202020204" pitchFamily="34" charset="0"/>
                  <a:cs typeface="Arial" panose="020B0604020202020204" pitchFamily="34" charset="0"/>
                </a:rPr>
                <a:t>Republic of Austria</a:t>
              </a:r>
              <a:endParaRPr lang="en-US" sz="1200" b="1" dirty="0">
                <a:solidFill>
                  <a:srgbClr val="C00000"/>
                </a:solidFill>
                <a:latin typeface="Arial" panose="020B0604020202020204" pitchFamily="34" charset="0"/>
                <a:cs typeface="Arial" panose="020B0604020202020204" pitchFamily="34" charset="0"/>
              </a:endParaRPr>
            </a:p>
          </p:txBody>
        </p:sp>
        <p:sp>
          <p:nvSpPr>
            <p:cNvPr id="11" name="Zaoblený obdélník 169"/>
            <p:cNvSpPr/>
            <p:nvPr/>
          </p:nvSpPr>
          <p:spPr>
            <a:xfrm>
              <a:off x="3635897" y="2898854"/>
              <a:ext cx="2520280" cy="1001318"/>
            </a:xfrm>
            <a:prstGeom prst="roundRect">
              <a:avLst>
                <a:gd name="adj" fmla="val 9108"/>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smtClean="0">
                  <a:solidFill>
                    <a:schemeClr val="tx1"/>
                  </a:solidFill>
                  <a:latin typeface="Arial" panose="020B0604020202020204" pitchFamily="34" charset="0"/>
                  <a:cs typeface="Arial" panose="020B0604020202020204" pitchFamily="34" charset="0"/>
                </a:rPr>
                <a:t>Common V</a:t>
              </a:r>
              <a:r>
                <a:rPr lang="cs-CZ" sz="1400" b="1" dirty="0" smtClean="0">
                  <a:solidFill>
                    <a:schemeClr val="tx1"/>
                  </a:solidFill>
                  <a:latin typeface="Arial" panose="020B0604020202020204" pitchFamily="34" charset="0"/>
                  <a:cs typeface="Arial" panose="020B0604020202020204" pitchFamily="34" charset="0"/>
                </a:rPr>
                <a:t>T</a:t>
              </a:r>
              <a:r>
                <a:rPr lang="en-US" sz="1400" b="1" dirty="0" smtClean="0">
                  <a:solidFill>
                    <a:schemeClr val="tx1"/>
                  </a:solidFill>
                  <a:latin typeface="Arial" panose="020B0604020202020204" pitchFamily="34" charset="0"/>
                  <a:cs typeface="Arial" panose="020B0604020202020204" pitchFamily="34" charset="0"/>
                </a:rPr>
                <a:t>P</a:t>
              </a:r>
            </a:p>
          </p:txBody>
        </p:sp>
        <p:sp>
          <p:nvSpPr>
            <p:cNvPr id="12" name="Ovál 170"/>
            <p:cNvSpPr/>
            <p:nvPr/>
          </p:nvSpPr>
          <p:spPr>
            <a:xfrm>
              <a:off x="1953205" y="3983233"/>
              <a:ext cx="144000" cy="144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ál 171"/>
            <p:cNvSpPr/>
            <p:nvPr/>
          </p:nvSpPr>
          <p:spPr>
            <a:xfrm>
              <a:off x="1953205" y="3042894"/>
              <a:ext cx="144000" cy="144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ál 172"/>
            <p:cNvSpPr/>
            <p:nvPr/>
          </p:nvSpPr>
          <p:spPr>
            <a:xfrm>
              <a:off x="1953205" y="2826854"/>
              <a:ext cx="144000" cy="144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ál 173"/>
            <p:cNvSpPr/>
            <p:nvPr/>
          </p:nvSpPr>
          <p:spPr>
            <a:xfrm>
              <a:off x="1953205" y="2610830"/>
              <a:ext cx="144000" cy="144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ál 174"/>
            <p:cNvSpPr/>
            <p:nvPr/>
          </p:nvSpPr>
          <p:spPr>
            <a:xfrm>
              <a:off x="2277249" y="1818750"/>
              <a:ext cx="144000" cy="144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ál 175"/>
            <p:cNvSpPr/>
            <p:nvPr/>
          </p:nvSpPr>
          <p:spPr>
            <a:xfrm>
              <a:off x="4495425" y="1818750"/>
              <a:ext cx="144000" cy="144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ál 176"/>
            <p:cNvSpPr/>
            <p:nvPr/>
          </p:nvSpPr>
          <p:spPr>
            <a:xfrm>
              <a:off x="5095733" y="1818750"/>
              <a:ext cx="144000" cy="144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ál 177"/>
            <p:cNvSpPr/>
            <p:nvPr/>
          </p:nvSpPr>
          <p:spPr>
            <a:xfrm>
              <a:off x="7317809" y="1818750"/>
              <a:ext cx="144000" cy="144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ál 178"/>
            <p:cNvSpPr/>
            <p:nvPr/>
          </p:nvSpPr>
          <p:spPr>
            <a:xfrm>
              <a:off x="7641837" y="2538806"/>
              <a:ext cx="144000" cy="144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ál 179"/>
            <p:cNvSpPr/>
            <p:nvPr/>
          </p:nvSpPr>
          <p:spPr>
            <a:xfrm>
              <a:off x="7641837" y="3038729"/>
              <a:ext cx="144000" cy="144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ál 180"/>
            <p:cNvSpPr/>
            <p:nvPr/>
          </p:nvSpPr>
          <p:spPr>
            <a:xfrm>
              <a:off x="1957591" y="2034782"/>
              <a:ext cx="144000" cy="144000"/>
            </a:xfrm>
            <a:prstGeom prst="ellipse">
              <a:avLst/>
            </a:prstGeom>
            <a:solidFill>
              <a:schemeClr val="bg1"/>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ál 181"/>
            <p:cNvSpPr/>
            <p:nvPr/>
          </p:nvSpPr>
          <p:spPr>
            <a:xfrm>
              <a:off x="7641837" y="2040290"/>
              <a:ext cx="144000" cy="144000"/>
            </a:xfrm>
            <a:prstGeom prst="ellipse">
              <a:avLst/>
            </a:prstGeom>
            <a:solidFill>
              <a:schemeClr val="bg1"/>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ál 182"/>
            <p:cNvSpPr/>
            <p:nvPr/>
          </p:nvSpPr>
          <p:spPr>
            <a:xfrm>
              <a:off x="7641837" y="3983233"/>
              <a:ext cx="144000" cy="144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ál 183"/>
            <p:cNvSpPr/>
            <p:nvPr/>
          </p:nvSpPr>
          <p:spPr>
            <a:xfrm>
              <a:off x="7641837" y="3516121"/>
              <a:ext cx="144000" cy="144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ovéPole 184"/>
            <p:cNvSpPr txBox="1"/>
            <p:nvPr/>
          </p:nvSpPr>
          <p:spPr>
            <a:xfrm>
              <a:off x="1111130" y="3947511"/>
              <a:ext cx="864096" cy="215444"/>
            </a:xfrm>
            <a:prstGeom prst="rect">
              <a:avLst/>
            </a:prstGeom>
            <a:noFill/>
          </p:spPr>
          <p:txBody>
            <a:bodyPr wrap="square" rtlCol="0" anchor="ctr">
              <a:spAutoFit/>
            </a:bodyPr>
            <a:lstStyle/>
            <a:p>
              <a:pPr algn="r"/>
              <a:r>
                <a:rPr lang="cs-CZ" sz="800" dirty="0" smtClean="0">
                  <a:latin typeface="Arial" panose="020B0604020202020204" pitchFamily="34" charset="0"/>
                  <a:cs typeface="Arial" panose="020B0604020202020204" pitchFamily="34" charset="0"/>
                </a:rPr>
                <a:t>Waidhaus</a:t>
              </a:r>
              <a:endParaRPr lang="en-US" sz="800" dirty="0">
                <a:latin typeface="Arial" panose="020B0604020202020204" pitchFamily="34" charset="0"/>
                <a:cs typeface="Arial" panose="020B0604020202020204" pitchFamily="34" charset="0"/>
              </a:endParaRPr>
            </a:p>
          </p:txBody>
        </p:sp>
        <p:sp>
          <p:nvSpPr>
            <p:cNvPr id="27" name="TextovéPole 185"/>
            <p:cNvSpPr txBox="1"/>
            <p:nvPr/>
          </p:nvSpPr>
          <p:spPr>
            <a:xfrm>
              <a:off x="7749841" y="3964057"/>
              <a:ext cx="954347" cy="215444"/>
            </a:xfrm>
            <a:prstGeom prst="rect">
              <a:avLst/>
            </a:prstGeom>
            <a:noFill/>
          </p:spPr>
          <p:txBody>
            <a:bodyPr wrap="square" rtlCol="0" anchor="ctr">
              <a:spAutoFit/>
            </a:bodyPr>
            <a:lstStyle/>
            <a:p>
              <a:pPr algn="l"/>
              <a:r>
                <a:rPr lang="cs-CZ" sz="800" dirty="0" smtClean="0">
                  <a:latin typeface="Arial" panose="020B0604020202020204" pitchFamily="34" charset="0"/>
                  <a:cs typeface="Arial" panose="020B0604020202020204" pitchFamily="34" charset="0"/>
                </a:rPr>
                <a:t>Oberkappel</a:t>
              </a:r>
              <a:endParaRPr lang="en-US" sz="800" dirty="0">
                <a:latin typeface="Arial" panose="020B0604020202020204" pitchFamily="34" charset="0"/>
                <a:cs typeface="Arial" panose="020B0604020202020204" pitchFamily="34" charset="0"/>
              </a:endParaRPr>
            </a:p>
          </p:txBody>
        </p:sp>
        <p:sp>
          <p:nvSpPr>
            <p:cNvPr id="28" name="TextovéPole 186"/>
            <p:cNvSpPr txBox="1"/>
            <p:nvPr/>
          </p:nvSpPr>
          <p:spPr>
            <a:xfrm>
              <a:off x="7749841" y="3490430"/>
              <a:ext cx="954347" cy="215444"/>
            </a:xfrm>
            <a:prstGeom prst="rect">
              <a:avLst/>
            </a:prstGeom>
            <a:noFill/>
          </p:spPr>
          <p:txBody>
            <a:bodyPr wrap="square" rtlCol="0" anchor="ctr">
              <a:spAutoFit/>
            </a:bodyPr>
            <a:lstStyle/>
            <a:p>
              <a:pPr algn="l"/>
              <a:r>
                <a:rPr lang="cs-CZ" sz="800" dirty="0" smtClean="0">
                  <a:latin typeface="Arial" panose="020B0604020202020204" pitchFamily="34" charset="0"/>
                  <a:cs typeface="Arial" panose="020B0604020202020204" pitchFamily="34" charset="0"/>
                </a:rPr>
                <a:t>Überackern</a:t>
              </a:r>
              <a:endParaRPr lang="en-US" sz="800" dirty="0">
                <a:latin typeface="Arial" panose="020B0604020202020204" pitchFamily="34" charset="0"/>
                <a:cs typeface="Arial" panose="020B0604020202020204" pitchFamily="34" charset="0"/>
              </a:endParaRPr>
            </a:p>
          </p:txBody>
        </p:sp>
        <p:sp>
          <p:nvSpPr>
            <p:cNvPr id="29" name="TextovéPole 187"/>
            <p:cNvSpPr txBox="1"/>
            <p:nvPr/>
          </p:nvSpPr>
          <p:spPr>
            <a:xfrm>
              <a:off x="7749841" y="2998139"/>
              <a:ext cx="954347" cy="215444"/>
            </a:xfrm>
            <a:prstGeom prst="rect">
              <a:avLst/>
            </a:prstGeom>
            <a:noFill/>
          </p:spPr>
          <p:txBody>
            <a:bodyPr wrap="square" rtlCol="0" anchor="ctr">
              <a:spAutoFit/>
            </a:bodyPr>
            <a:lstStyle/>
            <a:p>
              <a:pPr algn="l"/>
              <a:r>
                <a:rPr lang="cs-CZ" sz="800" dirty="0" smtClean="0">
                  <a:latin typeface="Arial" panose="020B0604020202020204" pitchFamily="34" charset="0"/>
                  <a:cs typeface="Arial" panose="020B0604020202020204" pitchFamily="34" charset="0"/>
                </a:rPr>
                <a:t>Arnoldstein</a:t>
              </a:r>
              <a:endParaRPr lang="en-US" sz="800" dirty="0">
                <a:latin typeface="Arial" panose="020B0604020202020204" pitchFamily="34" charset="0"/>
                <a:cs typeface="Arial" panose="020B0604020202020204" pitchFamily="34" charset="0"/>
              </a:endParaRPr>
            </a:p>
          </p:txBody>
        </p:sp>
        <p:sp>
          <p:nvSpPr>
            <p:cNvPr id="30" name="TextovéPole 188"/>
            <p:cNvSpPr txBox="1"/>
            <p:nvPr/>
          </p:nvSpPr>
          <p:spPr>
            <a:xfrm>
              <a:off x="7749841" y="2503107"/>
              <a:ext cx="954347" cy="215444"/>
            </a:xfrm>
            <a:prstGeom prst="rect">
              <a:avLst/>
            </a:prstGeom>
            <a:noFill/>
          </p:spPr>
          <p:txBody>
            <a:bodyPr wrap="square" rtlCol="0" anchor="ctr">
              <a:spAutoFit/>
            </a:bodyPr>
            <a:lstStyle/>
            <a:p>
              <a:pPr algn="l"/>
              <a:r>
                <a:rPr lang="cs-CZ" sz="800" dirty="0" smtClean="0">
                  <a:latin typeface="Arial" panose="020B0604020202020204" pitchFamily="34" charset="0"/>
                  <a:cs typeface="Arial" panose="020B0604020202020204" pitchFamily="34" charset="0"/>
                </a:rPr>
                <a:t>Murfeld</a:t>
              </a:r>
              <a:endParaRPr lang="en-US" sz="800" dirty="0">
                <a:latin typeface="Arial" panose="020B0604020202020204" pitchFamily="34" charset="0"/>
                <a:cs typeface="Arial" panose="020B0604020202020204" pitchFamily="34" charset="0"/>
              </a:endParaRPr>
            </a:p>
          </p:txBody>
        </p:sp>
        <p:sp>
          <p:nvSpPr>
            <p:cNvPr id="31" name="TextovéPole 189"/>
            <p:cNvSpPr txBox="1"/>
            <p:nvPr/>
          </p:nvSpPr>
          <p:spPr>
            <a:xfrm>
              <a:off x="7749841" y="2004568"/>
              <a:ext cx="954347" cy="215444"/>
            </a:xfrm>
            <a:prstGeom prst="rect">
              <a:avLst/>
            </a:prstGeom>
            <a:noFill/>
          </p:spPr>
          <p:txBody>
            <a:bodyPr wrap="square" rtlCol="0" anchor="ctr">
              <a:spAutoFit/>
            </a:bodyPr>
            <a:lstStyle/>
            <a:p>
              <a:pPr algn="l"/>
              <a:r>
                <a:rPr lang="cs-CZ" sz="800" dirty="0" smtClean="0">
                  <a:latin typeface="Arial" panose="020B0604020202020204" pitchFamily="34" charset="0"/>
                  <a:cs typeface="Arial" panose="020B0604020202020204" pitchFamily="34" charset="0"/>
                </a:rPr>
                <a:t>South Stream IP</a:t>
              </a:r>
              <a:endParaRPr lang="en-US" sz="800" dirty="0">
                <a:latin typeface="Arial" panose="020B0604020202020204" pitchFamily="34" charset="0"/>
                <a:cs typeface="Arial" panose="020B0604020202020204" pitchFamily="34" charset="0"/>
              </a:endParaRPr>
            </a:p>
          </p:txBody>
        </p:sp>
        <p:sp>
          <p:nvSpPr>
            <p:cNvPr id="32" name="TextovéPole 190"/>
            <p:cNvSpPr txBox="1"/>
            <p:nvPr/>
          </p:nvSpPr>
          <p:spPr>
            <a:xfrm>
              <a:off x="6715560" y="1572297"/>
              <a:ext cx="1348497" cy="215444"/>
            </a:xfrm>
            <a:prstGeom prst="rect">
              <a:avLst/>
            </a:prstGeom>
            <a:noFill/>
          </p:spPr>
          <p:txBody>
            <a:bodyPr wrap="square" rtlCol="0">
              <a:spAutoFit/>
            </a:bodyPr>
            <a:lstStyle/>
            <a:p>
              <a:pPr algn="ctr"/>
              <a:r>
                <a:rPr lang="cs-CZ" sz="800" dirty="0" smtClean="0">
                  <a:latin typeface="Arial" panose="020B0604020202020204" pitchFamily="34" charset="0"/>
                  <a:cs typeface="Arial" panose="020B0604020202020204" pitchFamily="34" charset="0"/>
                </a:rPr>
                <a:t>Mosonmagyarovar</a:t>
              </a:r>
              <a:endParaRPr lang="en-US" sz="800" dirty="0">
                <a:latin typeface="Arial" panose="020B0604020202020204" pitchFamily="34" charset="0"/>
                <a:cs typeface="Arial" panose="020B0604020202020204" pitchFamily="34" charset="0"/>
              </a:endParaRPr>
            </a:p>
          </p:txBody>
        </p:sp>
        <p:sp>
          <p:nvSpPr>
            <p:cNvPr id="33" name="TextovéPole 191"/>
            <p:cNvSpPr txBox="1"/>
            <p:nvPr/>
          </p:nvSpPr>
          <p:spPr>
            <a:xfrm>
              <a:off x="4529136" y="1556792"/>
              <a:ext cx="1348497" cy="215444"/>
            </a:xfrm>
            <a:prstGeom prst="rect">
              <a:avLst/>
            </a:prstGeom>
            <a:noFill/>
          </p:spPr>
          <p:txBody>
            <a:bodyPr wrap="square" rtlCol="0">
              <a:spAutoFit/>
            </a:bodyPr>
            <a:lstStyle/>
            <a:p>
              <a:pPr algn="ctr"/>
              <a:r>
                <a:rPr lang="cs-CZ" sz="800" dirty="0" smtClean="0">
                  <a:latin typeface="Arial" panose="020B0604020202020204" pitchFamily="34" charset="0"/>
                  <a:cs typeface="Arial" panose="020B0604020202020204" pitchFamily="34" charset="0"/>
                </a:rPr>
                <a:t>Baumgarten</a:t>
              </a:r>
              <a:endParaRPr lang="en-US" sz="800" dirty="0">
                <a:latin typeface="Arial" panose="020B0604020202020204" pitchFamily="34" charset="0"/>
                <a:cs typeface="Arial" panose="020B0604020202020204" pitchFamily="34" charset="0"/>
              </a:endParaRPr>
            </a:p>
          </p:txBody>
        </p:sp>
        <p:sp>
          <p:nvSpPr>
            <p:cNvPr id="34" name="TextovéPole 192"/>
            <p:cNvSpPr txBox="1"/>
            <p:nvPr/>
          </p:nvSpPr>
          <p:spPr>
            <a:xfrm>
              <a:off x="3893176" y="1556792"/>
              <a:ext cx="1348497" cy="215444"/>
            </a:xfrm>
            <a:prstGeom prst="rect">
              <a:avLst/>
            </a:prstGeom>
            <a:noFill/>
          </p:spPr>
          <p:txBody>
            <a:bodyPr wrap="square" rtlCol="0">
              <a:spAutoFit/>
            </a:bodyPr>
            <a:lstStyle/>
            <a:p>
              <a:pPr algn="ctr"/>
              <a:r>
                <a:rPr lang="cs-CZ" sz="800" dirty="0" smtClean="0">
                  <a:latin typeface="Arial" panose="020B0604020202020204" pitchFamily="34" charset="0"/>
                  <a:cs typeface="Arial" panose="020B0604020202020204" pitchFamily="34" charset="0"/>
                </a:rPr>
                <a:t>Lanžhot</a:t>
              </a:r>
              <a:endParaRPr lang="en-US" sz="800" dirty="0">
                <a:latin typeface="Arial" panose="020B0604020202020204" pitchFamily="34" charset="0"/>
                <a:cs typeface="Arial" panose="020B0604020202020204" pitchFamily="34" charset="0"/>
              </a:endParaRPr>
            </a:p>
          </p:txBody>
        </p:sp>
        <p:sp>
          <p:nvSpPr>
            <p:cNvPr id="35" name="TextovéPole 193"/>
            <p:cNvSpPr txBox="1"/>
            <p:nvPr/>
          </p:nvSpPr>
          <p:spPr>
            <a:xfrm>
              <a:off x="1872075" y="1572296"/>
              <a:ext cx="954347" cy="215444"/>
            </a:xfrm>
            <a:prstGeom prst="rect">
              <a:avLst/>
            </a:prstGeom>
            <a:noFill/>
          </p:spPr>
          <p:txBody>
            <a:bodyPr wrap="square" rtlCol="0" anchor="ctr">
              <a:spAutoFit/>
            </a:bodyPr>
            <a:lstStyle/>
            <a:p>
              <a:pPr algn="ctr"/>
              <a:r>
                <a:rPr lang="cs-CZ" sz="800" dirty="0" smtClean="0">
                  <a:latin typeface="Arial" panose="020B0604020202020204" pitchFamily="34" charset="0"/>
                  <a:cs typeface="Arial" panose="020B0604020202020204" pitchFamily="34" charset="0"/>
                </a:rPr>
                <a:t>Český Těšín</a:t>
              </a:r>
              <a:endParaRPr lang="en-US" sz="800" dirty="0">
                <a:latin typeface="Arial" panose="020B0604020202020204" pitchFamily="34" charset="0"/>
                <a:cs typeface="Arial" panose="020B0604020202020204" pitchFamily="34" charset="0"/>
              </a:endParaRPr>
            </a:p>
          </p:txBody>
        </p:sp>
        <p:sp>
          <p:nvSpPr>
            <p:cNvPr id="36" name="TextovéPole 194"/>
            <p:cNvSpPr txBox="1"/>
            <p:nvPr/>
          </p:nvSpPr>
          <p:spPr>
            <a:xfrm>
              <a:off x="837567" y="1999060"/>
              <a:ext cx="1137659" cy="215444"/>
            </a:xfrm>
            <a:prstGeom prst="rect">
              <a:avLst/>
            </a:prstGeom>
            <a:noFill/>
          </p:spPr>
          <p:txBody>
            <a:bodyPr wrap="square" rtlCol="0" anchor="ctr">
              <a:spAutoFit/>
            </a:bodyPr>
            <a:lstStyle/>
            <a:p>
              <a:pPr algn="r"/>
              <a:r>
                <a:rPr lang="cs-CZ" sz="800" dirty="0" smtClean="0">
                  <a:latin typeface="Arial" panose="020B0604020202020204" pitchFamily="34" charset="0"/>
                  <a:cs typeface="Arial" panose="020B0604020202020204" pitchFamily="34" charset="0"/>
                </a:rPr>
                <a:t>Hať IP (STORK II)</a:t>
              </a:r>
              <a:endParaRPr lang="en-US" sz="800" dirty="0">
                <a:latin typeface="Arial" panose="020B0604020202020204" pitchFamily="34" charset="0"/>
                <a:cs typeface="Arial" panose="020B0604020202020204" pitchFamily="34" charset="0"/>
              </a:endParaRPr>
            </a:p>
          </p:txBody>
        </p:sp>
        <p:sp>
          <p:nvSpPr>
            <p:cNvPr id="37" name="TextovéPole 195"/>
            <p:cNvSpPr txBox="1"/>
            <p:nvPr/>
          </p:nvSpPr>
          <p:spPr>
            <a:xfrm>
              <a:off x="837567" y="2575084"/>
              <a:ext cx="1137659" cy="215444"/>
            </a:xfrm>
            <a:prstGeom prst="rect">
              <a:avLst/>
            </a:prstGeom>
            <a:noFill/>
          </p:spPr>
          <p:txBody>
            <a:bodyPr wrap="square" rtlCol="0" anchor="ctr">
              <a:spAutoFit/>
            </a:bodyPr>
            <a:lstStyle/>
            <a:p>
              <a:pPr algn="r"/>
              <a:r>
                <a:rPr lang="cs-CZ" sz="800" dirty="0">
                  <a:latin typeface="Arial" panose="020B0604020202020204" pitchFamily="34" charset="0"/>
                  <a:cs typeface="Arial" panose="020B0604020202020204" pitchFamily="34" charset="0"/>
                </a:rPr>
                <a:t>Brandov (STEGAL)</a:t>
              </a:r>
            </a:p>
          </p:txBody>
        </p:sp>
        <p:sp>
          <p:nvSpPr>
            <p:cNvPr id="38" name="TextovéPole 196"/>
            <p:cNvSpPr txBox="1"/>
            <p:nvPr/>
          </p:nvSpPr>
          <p:spPr>
            <a:xfrm>
              <a:off x="837073" y="2791132"/>
              <a:ext cx="1137659" cy="215444"/>
            </a:xfrm>
            <a:prstGeom prst="rect">
              <a:avLst/>
            </a:prstGeom>
            <a:noFill/>
          </p:spPr>
          <p:txBody>
            <a:bodyPr wrap="square" rtlCol="0" anchor="ctr">
              <a:spAutoFit/>
            </a:bodyPr>
            <a:lstStyle/>
            <a:p>
              <a:pPr algn="r"/>
              <a:r>
                <a:rPr lang="cs-CZ" sz="800" dirty="0">
                  <a:latin typeface="Arial" panose="020B0604020202020204" pitchFamily="34" charset="0"/>
                  <a:cs typeface="Arial" panose="020B0604020202020204" pitchFamily="34" charset="0"/>
                </a:rPr>
                <a:t>Olbernhau/HSK</a:t>
              </a:r>
            </a:p>
          </p:txBody>
        </p:sp>
        <p:sp>
          <p:nvSpPr>
            <p:cNvPr id="39" name="TextovéPole 197"/>
            <p:cNvSpPr txBox="1"/>
            <p:nvPr/>
          </p:nvSpPr>
          <p:spPr>
            <a:xfrm>
              <a:off x="837073" y="3007949"/>
              <a:ext cx="1137659" cy="215444"/>
            </a:xfrm>
            <a:prstGeom prst="rect">
              <a:avLst/>
            </a:prstGeom>
            <a:noFill/>
          </p:spPr>
          <p:txBody>
            <a:bodyPr wrap="square" rtlCol="0" anchor="ctr">
              <a:spAutoFit/>
            </a:bodyPr>
            <a:lstStyle/>
            <a:p>
              <a:pPr algn="r"/>
              <a:r>
                <a:rPr lang="cs-CZ" sz="800" dirty="0">
                  <a:latin typeface="Arial" panose="020B0604020202020204" pitchFamily="34" charset="0"/>
                  <a:cs typeface="Arial" panose="020B0604020202020204" pitchFamily="34" charset="0"/>
                </a:rPr>
                <a:t>Brandov (OPAL)</a:t>
              </a:r>
              <a:endParaRPr lang="en-US" sz="800" dirty="0">
                <a:latin typeface="Arial" panose="020B0604020202020204" pitchFamily="34" charset="0"/>
                <a:cs typeface="Arial" panose="020B0604020202020204" pitchFamily="34" charset="0"/>
              </a:endParaRPr>
            </a:p>
          </p:txBody>
        </p:sp>
        <p:sp>
          <p:nvSpPr>
            <p:cNvPr id="40" name="TextovéPole 198"/>
            <p:cNvSpPr txBox="1"/>
            <p:nvPr/>
          </p:nvSpPr>
          <p:spPr>
            <a:xfrm>
              <a:off x="4499992" y="3262205"/>
              <a:ext cx="1664060" cy="507831"/>
            </a:xfrm>
            <a:prstGeom prst="rect">
              <a:avLst/>
            </a:prstGeom>
            <a:noFill/>
            <a:ln w="12700">
              <a:noFill/>
              <a:prstDash val="sysDash"/>
            </a:ln>
          </p:spPr>
          <p:txBody>
            <a:bodyPr wrap="square" rtlCol="0">
              <a:spAutoFit/>
            </a:bodyPr>
            <a:lstStyle/>
            <a:p>
              <a:pPr algn="l"/>
              <a:r>
                <a:rPr lang="en-US" sz="900" b="1" dirty="0" smtClean="0">
                  <a:solidFill>
                    <a:srgbClr val="00B050"/>
                  </a:solidFill>
                  <a:latin typeface="Arial" panose="020B0604020202020204" pitchFamily="34" charset="0"/>
                  <a:cs typeface="Arial" panose="020B0604020202020204" pitchFamily="34" charset="0"/>
                </a:rPr>
                <a:t>Gas Exchange</a:t>
              </a:r>
            </a:p>
            <a:p>
              <a:pPr algn="l"/>
              <a:r>
                <a:rPr lang="en-US" sz="900" b="1" dirty="0" smtClean="0">
                  <a:latin typeface="Arial" panose="020B0604020202020204" pitchFamily="34" charset="0"/>
                  <a:cs typeface="Arial" panose="020B0604020202020204" pitchFamily="34" charset="0"/>
                </a:rPr>
                <a:t>PXE</a:t>
              </a:r>
              <a:r>
                <a:rPr lang="en-US" sz="900" dirty="0" smtClean="0">
                  <a:latin typeface="Arial" panose="020B0604020202020204" pitchFamily="34" charset="0"/>
                  <a:cs typeface="Arial" panose="020B0604020202020204" pitchFamily="34" charset="0"/>
                </a:rPr>
                <a:t> (futures)</a:t>
              </a:r>
              <a:r>
                <a:rPr lang="cs-CZ" sz="900" dirty="0" smtClean="0">
                  <a:latin typeface="Arial" panose="020B0604020202020204" pitchFamily="34" charset="0"/>
                  <a:cs typeface="Arial" panose="020B0604020202020204" pitchFamily="34" charset="0"/>
                </a:rPr>
                <a:t> / </a:t>
              </a:r>
              <a:r>
                <a:rPr lang="en-US" sz="900" b="1" dirty="0" smtClean="0">
                  <a:latin typeface="Arial" panose="020B0604020202020204" pitchFamily="34" charset="0"/>
                  <a:cs typeface="Arial" panose="020B0604020202020204" pitchFamily="34" charset="0"/>
                </a:rPr>
                <a:t>OTE</a:t>
              </a:r>
              <a:r>
                <a:rPr lang="en-US" sz="900" dirty="0" smtClean="0">
                  <a:latin typeface="Arial" panose="020B0604020202020204" pitchFamily="34" charset="0"/>
                  <a:cs typeface="Arial" panose="020B0604020202020204" pitchFamily="34" charset="0"/>
                </a:rPr>
                <a:t> (</a:t>
              </a:r>
              <a:r>
                <a:rPr lang="cs-CZ" sz="900" dirty="0" smtClean="0">
                  <a:latin typeface="Arial" panose="020B0604020202020204" pitchFamily="34" charset="0"/>
                  <a:cs typeface="Arial" panose="020B0604020202020204" pitchFamily="34" charset="0"/>
                </a:rPr>
                <a:t>SPOT</a:t>
              </a:r>
              <a:r>
                <a:rPr lang="en-US" sz="900" dirty="0" smtClean="0">
                  <a:latin typeface="Arial" panose="020B0604020202020204" pitchFamily="34" charset="0"/>
                  <a:cs typeface="Arial" panose="020B0604020202020204" pitchFamily="34" charset="0"/>
                </a:rPr>
                <a:t>)</a:t>
              </a:r>
            </a:p>
            <a:p>
              <a:pPr algn="l"/>
              <a:r>
                <a:rPr lang="en-US" sz="900" b="1" dirty="0" smtClean="0">
                  <a:latin typeface="Arial" panose="020B0604020202020204" pitchFamily="34" charset="0"/>
                  <a:cs typeface="Arial" panose="020B0604020202020204" pitchFamily="34" charset="0"/>
                </a:rPr>
                <a:t>CEGH</a:t>
              </a:r>
              <a:r>
                <a:rPr lang="en-US" sz="900" dirty="0" smtClean="0">
                  <a:latin typeface="Arial" panose="020B0604020202020204" pitchFamily="34" charset="0"/>
                  <a:cs typeface="Arial" panose="020B0604020202020204" pitchFamily="34" charset="0"/>
                </a:rPr>
                <a:t> (both)</a:t>
              </a:r>
              <a:endParaRPr lang="en-US" sz="900" dirty="0">
                <a:latin typeface="Arial" panose="020B0604020202020204" pitchFamily="34" charset="0"/>
                <a:cs typeface="Arial" panose="020B0604020202020204" pitchFamily="34" charset="0"/>
              </a:endParaRPr>
            </a:p>
          </p:txBody>
        </p:sp>
        <p:sp>
          <p:nvSpPr>
            <p:cNvPr id="41" name="TextovéPole 199"/>
            <p:cNvSpPr txBox="1"/>
            <p:nvPr/>
          </p:nvSpPr>
          <p:spPr>
            <a:xfrm>
              <a:off x="2025205" y="4437112"/>
              <a:ext cx="1124441" cy="246221"/>
            </a:xfrm>
            <a:prstGeom prst="rect">
              <a:avLst/>
            </a:prstGeom>
            <a:noFill/>
          </p:spPr>
          <p:txBody>
            <a:bodyPr wrap="square" rtlCol="0">
              <a:spAutoFit/>
            </a:bodyPr>
            <a:lstStyle/>
            <a:p>
              <a:pPr algn="l"/>
              <a:r>
                <a:rPr lang="en-US" sz="1000" b="1" dirty="0" smtClean="0">
                  <a:solidFill>
                    <a:schemeClr val="tx1">
                      <a:lumMod val="75000"/>
                      <a:lumOff val="25000"/>
                    </a:schemeClr>
                  </a:solidFill>
                  <a:latin typeface="Arial" panose="020B0604020202020204" pitchFamily="34" charset="0"/>
                  <a:cs typeface="Arial" panose="020B0604020202020204" pitchFamily="34" charset="0"/>
                </a:rPr>
                <a:t>DSO</a:t>
              </a:r>
              <a:r>
                <a:rPr lang="cs-CZ" sz="1000" b="1" dirty="0" smtClean="0">
                  <a:solidFill>
                    <a:schemeClr val="tx1">
                      <a:lumMod val="75000"/>
                      <a:lumOff val="25000"/>
                    </a:schemeClr>
                  </a:solidFill>
                  <a:latin typeface="Arial" panose="020B0604020202020204" pitchFamily="34" charset="0"/>
                  <a:cs typeface="Arial" panose="020B0604020202020204" pitchFamily="34" charset="0"/>
                </a:rPr>
                <a:t>s</a:t>
              </a:r>
              <a:r>
                <a:rPr lang="en-US" sz="1000" b="1" dirty="0" smtClean="0">
                  <a:solidFill>
                    <a:schemeClr val="tx1">
                      <a:lumMod val="75000"/>
                      <a:lumOff val="25000"/>
                    </a:schemeClr>
                  </a:solidFill>
                  <a:latin typeface="Arial" panose="020B0604020202020204" pitchFamily="34" charset="0"/>
                  <a:cs typeface="Arial" panose="020B0604020202020204" pitchFamily="34" charset="0"/>
                </a:rPr>
                <a:t> level</a:t>
              </a:r>
              <a:endParaRPr lang="en-US" sz="10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2" name="TextovéPole 200"/>
            <p:cNvSpPr txBox="1"/>
            <p:nvPr/>
          </p:nvSpPr>
          <p:spPr>
            <a:xfrm>
              <a:off x="2025205" y="4183586"/>
              <a:ext cx="1034485" cy="246221"/>
            </a:xfrm>
            <a:prstGeom prst="rect">
              <a:avLst/>
            </a:prstGeom>
            <a:noFill/>
          </p:spPr>
          <p:txBody>
            <a:bodyPr wrap="square" rtlCol="0">
              <a:spAutoFit/>
            </a:bodyPr>
            <a:lstStyle/>
            <a:p>
              <a:pPr algn="l"/>
              <a:r>
                <a:rPr lang="cs-CZ" sz="1000" b="1" dirty="0" smtClean="0">
                  <a:solidFill>
                    <a:schemeClr val="tx1">
                      <a:lumMod val="75000"/>
                      <a:lumOff val="25000"/>
                    </a:schemeClr>
                  </a:solidFill>
                  <a:latin typeface="Arial" panose="020B0604020202020204" pitchFamily="34" charset="0"/>
                  <a:cs typeface="Arial" panose="020B0604020202020204" pitchFamily="34" charset="0"/>
                </a:rPr>
                <a:t>TSOs</a:t>
              </a:r>
              <a:r>
                <a:rPr lang="en-US" sz="1000" b="1" dirty="0" smtClean="0">
                  <a:solidFill>
                    <a:schemeClr val="tx1">
                      <a:lumMod val="75000"/>
                      <a:lumOff val="25000"/>
                    </a:schemeClr>
                  </a:solidFill>
                  <a:latin typeface="Arial" panose="020B0604020202020204" pitchFamily="34" charset="0"/>
                  <a:cs typeface="Arial" panose="020B0604020202020204" pitchFamily="34" charset="0"/>
                </a:rPr>
                <a:t> level</a:t>
              </a:r>
              <a:endParaRPr lang="en-US" sz="10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3" name="TextovéPole 201"/>
            <p:cNvSpPr txBox="1"/>
            <p:nvPr/>
          </p:nvSpPr>
          <p:spPr>
            <a:xfrm>
              <a:off x="2563539" y="5204166"/>
              <a:ext cx="1803649" cy="276999"/>
            </a:xfrm>
            <a:prstGeom prst="rect">
              <a:avLst/>
            </a:prstGeom>
            <a:noFill/>
            <a:ln w="12700">
              <a:noFill/>
              <a:prstDash val="sysDash"/>
            </a:ln>
          </p:spPr>
          <p:txBody>
            <a:bodyPr wrap="square" rtlCol="0">
              <a:spAutoFit/>
            </a:bodyPr>
            <a:lstStyle/>
            <a:p>
              <a:pPr algn="ctr"/>
              <a:r>
                <a:rPr lang="en-US" sz="1200" b="1" dirty="0">
                  <a:solidFill>
                    <a:schemeClr val="tx1">
                      <a:lumMod val="75000"/>
                      <a:lumOff val="25000"/>
                    </a:schemeClr>
                  </a:solidFill>
                  <a:latin typeface="Arial" panose="020B0604020202020204" pitchFamily="34" charset="0"/>
                  <a:cs typeface="Arial" panose="020B0604020202020204" pitchFamily="34" charset="0"/>
                </a:rPr>
                <a:t>End-user </a:t>
              </a:r>
              <a:r>
                <a:rPr lang="cs-CZ" sz="1200" b="1" dirty="0" smtClean="0">
                  <a:solidFill>
                    <a:schemeClr val="tx1">
                      <a:lumMod val="75000"/>
                      <a:lumOff val="25000"/>
                    </a:schemeClr>
                  </a:solidFill>
                  <a:latin typeface="Arial" panose="020B0604020202020204" pitchFamily="34" charset="0"/>
                  <a:cs typeface="Arial" panose="020B0604020202020204" pitchFamily="34" charset="0"/>
                </a:rPr>
                <a:t>Z</a:t>
              </a:r>
              <a:r>
                <a:rPr lang="en-US" sz="1200" b="1" dirty="0" smtClean="0">
                  <a:solidFill>
                    <a:schemeClr val="tx1">
                      <a:lumMod val="75000"/>
                      <a:lumOff val="25000"/>
                    </a:schemeClr>
                  </a:solidFill>
                  <a:latin typeface="Arial" panose="020B0604020202020204" pitchFamily="34" charset="0"/>
                  <a:cs typeface="Arial" panose="020B0604020202020204" pitchFamily="34" charset="0"/>
                </a:rPr>
                <a:t>one</a:t>
              </a:r>
              <a:r>
                <a:rPr lang="cs-CZ" sz="1200" b="1" dirty="0" smtClean="0">
                  <a:solidFill>
                    <a:schemeClr val="tx1">
                      <a:lumMod val="75000"/>
                      <a:lumOff val="25000"/>
                    </a:schemeClr>
                  </a:solidFill>
                  <a:latin typeface="Arial" panose="020B0604020202020204" pitchFamily="34" charset="0"/>
                  <a:cs typeface="Arial" panose="020B0604020202020204" pitchFamily="34" charset="0"/>
                </a:rPr>
                <a:t> CZ</a:t>
              </a:r>
              <a:endParaRPr lang="en-US" sz="12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4" name="TextovéPole 202"/>
            <p:cNvSpPr txBox="1"/>
            <p:nvPr/>
          </p:nvSpPr>
          <p:spPr>
            <a:xfrm>
              <a:off x="3753743" y="3245928"/>
              <a:ext cx="746249" cy="507831"/>
            </a:xfrm>
            <a:prstGeom prst="rect">
              <a:avLst/>
            </a:prstGeom>
            <a:noFill/>
            <a:ln w="12700">
              <a:noFill/>
              <a:prstDash val="sysDash"/>
            </a:ln>
          </p:spPr>
          <p:txBody>
            <a:bodyPr wrap="square" rtlCol="0">
              <a:spAutoFit/>
            </a:bodyPr>
            <a:lstStyle/>
            <a:p>
              <a:pPr algn="l"/>
              <a:r>
                <a:rPr lang="en-US" sz="900" b="1" dirty="0" smtClean="0">
                  <a:solidFill>
                    <a:schemeClr val="bg1">
                      <a:lumMod val="50000"/>
                    </a:schemeClr>
                  </a:solidFill>
                  <a:latin typeface="Arial" panose="020B0604020202020204" pitchFamily="34" charset="0"/>
                  <a:cs typeface="Arial" panose="020B0604020202020204" pitchFamily="34" charset="0"/>
                </a:rPr>
                <a:t>Balancing</a:t>
              </a:r>
            </a:p>
            <a:p>
              <a:pPr algn="l"/>
              <a:r>
                <a:rPr lang="cs-CZ" sz="900" b="1" dirty="0" smtClean="0">
                  <a:latin typeface="Arial" panose="020B0604020202020204" pitchFamily="34" charset="0"/>
                  <a:cs typeface="Arial" panose="020B0604020202020204" pitchFamily="34" charset="0"/>
                </a:rPr>
                <a:t>N4G</a:t>
              </a:r>
            </a:p>
            <a:p>
              <a:pPr algn="l"/>
              <a:r>
                <a:rPr lang="cs-CZ" sz="900" b="1" dirty="0" smtClean="0">
                  <a:latin typeface="Arial" panose="020B0604020202020204" pitchFamily="34" charset="0"/>
                  <a:cs typeface="Arial" panose="020B0604020202020204" pitchFamily="34" charset="0"/>
                </a:rPr>
                <a:t>GCA</a:t>
              </a:r>
              <a:endParaRPr lang="en-US" sz="900" dirty="0">
                <a:latin typeface="Arial" panose="020B0604020202020204" pitchFamily="34" charset="0"/>
                <a:cs typeface="Arial" panose="020B0604020202020204" pitchFamily="34" charset="0"/>
              </a:endParaRPr>
            </a:p>
          </p:txBody>
        </p:sp>
        <p:grpSp>
          <p:nvGrpSpPr>
            <p:cNvPr id="45" name="Skupina 203"/>
            <p:cNvGrpSpPr/>
            <p:nvPr/>
          </p:nvGrpSpPr>
          <p:grpSpPr>
            <a:xfrm>
              <a:off x="2587425" y="3499843"/>
              <a:ext cx="216000" cy="324000"/>
              <a:chOff x="2221706" y="692696"/>
              <a:chExt cx="301762" cy="486984"/>
            </a:xfrm>
          </p:grpSpPr>
          <p:sp>
            <p:nvSpPr>
              <p:cNvPr id="79" name="Oblouk 237"/>
              <p:cNvSpPr/>
              <p:nvPr/>
            </p:nvSpPr>
            <p:spPr>
              <a:xfrm>
                <a:off x="2221706" y="847053"/>
                <a:ext cx="300000" cy="332627"/>
              </a:xfrm>
              <a:prstGeom prst="arc">
                <a:avLst>
                  <a:gd name="adj1" fmla="val 10757342"/>
                  <a:gd name="adj2" fmla="val 0"/>
                </a:avLst>
              </a:prstGeom>
              <a:pattFill prst="ltUpDiag">
                <a:fgClr>
                  <a:schemeClr val="accent1"/>
                </a:fgClr>
                <a:bgClr>
                  <a:schemeClr val="bg1"/>
                </a:bgClr>
              </a:pattFill>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Obdélník 238"/>
              <p:cNvSpPr/>
              <p:nvPr/>
            </p:nvSpPr>
            <p:spPr>
              <a:xfrm>
                <a:off x="2223468" y="692696"/>
                <a:ext cx="300000" cy="332627"/>
              </a:xfrm>
              <a:prstGeom prst="rect">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Skupina 204"/>
            <p:cNvGrpSpPr/>
            <p:nvPr/>
          </p:nvGrpSpPr>
          <p:grpSpPr>
            <a:xfrm>
              <a:off x="6786877" y="4065412"/>
              <a:ext cx="216000" cy="324000"/>
              <a:chOff x="2416050" y="692696"/>
              <a:chExt cx="300000" cy="486984"/>
            </a:xfrm>
          </p:grpSpPr>
          <p:sp>
            <p:nvSpPr>
              <p:cNvPr id="77" name="Oblouk 235"/>
              <p:cNvSpPr/>
              <p:nvPr/>
            </p:nvSpPr>
            <p:spPr>
              <a:xfrm>
                <a:off x="2416050" y="847053"/>
                <a:ext cx="300000" cy="332627"/>
              </a:xfrm>
              <a:prstGeom prst="arc">
                <a:avLst>
                  <a:gd name="adj1" fmla="val 10757342"/>
                  <a:gd name="adj2" fmla="val 0"/>
                </a:avLst>
              </a:prstGeom>
              <a:pattFill prst="ltUpDiag">
                <a:fgClr>
                  <a:srgbClr val="C00000"/>
                </a:fgClr>
                <a:bgClr>
                  <a:schemeClr val="bg1"/>
                </a:bgClr>
              </a:pattFill>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Obdélník 236"/>
              <p:cNvSpPr/>
              <p:nvPr/>
            </p:nvSpPr>
            <p:spPr>
              <a:xfrm>
                <a:off x="2416050" y="692696"/>
                <a:ext cx="300000" cy="332627"/>
              </a:xfrm>
              <a:prstGeom prst="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ovéPole 205"/>
            <p:cNvSpPr txBox="1"/>
            <p:nvPr/>
          </p:nvSpPr>
          <p:spPr>
            <a:xfrm>
              <a:off x="5346798" y="2282293"/>
              <a:ext cx="936000" cy="215444"/>
            </a:xfrm>
            <a:prstGeom prst="rect">
              <a:avLst/>
            </a:prstGeom>
            <a:noFill/>
            <a:ln>
              <a:solidFill>
                <a:srgbClr val="C00000"/>
              </a:solidFill>
            </a:ln>
          </p:spPr>
          <p:txBody>
            <a:bodyPr wrap="square" rtlCol="0">
              <a:spAutoFit/>
            </a:bodyPr>
            <a:lstStyle/>
            <a:p>
              <a:pPr algn="ctr"/>
              <a:r>
                <a:rPr lang="en-US" sz="800" b="1" dirty="0" smtClean="0">
                  <a:solidFill>
                    <a:srgbClr val="C00000"/>
                  </a:solidFill>
                  <a:latin typeface="Arial" panose="020B0604020202020204" pitchFamily="34" charset="0"/>
                  <a:cs typeface="Arial" panose="020B0604020202020204" pitchFamily="34" charset="0"/>
                </a:rPr>
                <a:t>Ind. Production</a:t>
              </a:r>
              <a:endParaRPr lang="en-US" sz="800" b="1" dirty="0">
                <a:solidFill>
                  <a:srgbClr val="C00000"/>
                </a:solidFill>
                <a:latin typeface="Arial" panose="020B0604020202020204" pitchFamily="34" charset="0"/>
                <a:cs typeface="Arial" panose="020B0604020202020204" pitchFamily="34" charset="0"/>
              </a:endParaRPr>
            </a:p>
          </p:txBody>
        </p:sp>
        <p:sp>
          <p:nvSpPr>
            <p:cNvPr id="48" name="TextovéPole 206"/>
            <p:cNvSpPr txBox="1"/>
            <p:nvPr/>
          </p:nvSpPr>
          <p:spPr>
            <a:xfrm>
              <a:off x="3410430" y="2282261"/>
              <a:ext cx="936000" cy="215444"/>
            </a:xfrm>
            <a:prstGeom prst="rect">
              <a:avLst/>
            </a:prstGeom>
            <a:noFill/>
            <a:ln>
              <a:solidFill>
                <a:schemeClr val="accent1"/>
              </a:solidFill>
            </a:ln>
          </p:spPr>
          <p:txBody>
            <a:bodyPr wrap="square" rtlCol="0" anchor="b">
              <a:spAutoFit/>
            </a:bodyPr>
            <a:lstStyle/>
            <a:p>
              <a:pPr algn="ctr"/>
              <a:r>
                <a:rPr lang="en-US" sz="800" b="1" dirty="0" smtClean="0">
                  <a:solidFill>
                    <a:schemeClr val="accent1"/>
                  </a:solidFill>
                  <a:latin typeface="Arial" panose="020B0604020202020204" pitchFamily="34" charset="0"/>
                  <a:cs typeface="Arial" panose="020B0604020202020204" pitchFamily="34" charset="0"/>
                </a:rPr>
                <a:t>Ind. Production</a:t>
              </a:r>
              <a:endParaRPr lang="en-US" sz="800" b="1" dirty="0">
                <a:solidFill>
                  <a:schemeClr val="accent1"/>
                </a:solidFill>
                <a:latin typeface="Arial" panose="020B0604020202020204" pitchFamily="34" charset="0"/>
                <a:cs typeface="Arial" panose="020B0604020202020204" pitchFamily="34" charset="0"/>
              </a:endParaRPr>
            </a:p>
          </p:txBody>
        </p:sp>
        <p:grpSp>
          <p:nvGrpSpPr>
            <p:cNvPr id="49" name="Skupina 207"/>
            <p:cNvGrpSpPr/>
            <p:nvPr/>
          </p:nvGrpSpPr>
          <p:grpSpPr>
            <a:xfrm>
              <a:off x="2563539" y="4725144"/>
              <a:ext cx="1803650" cy="429280"/>
              <a:chOff x="3239935" y="4646045"/>
              <a:chExt cx="1418554" cy="429280"/>
            </a:xfrm>
          </p:grpSpPr>
          <p:sp>
            <p:nvSpPr>
              <p:cNvPr id="75" name="Zaoblený obdélník 233"/>
              <p:cNvSpPr/>
              <p:nvPr/>
            </p:nvSpPr>
            <p:spPr>
              <a:xfrm>
                <a:off x="3239935" y="4646045"/>
                <a:ext cx="1418554" cy="429280"/>
              </a:xfrm>
              <a:prstGeom prst="roundRect">
                <a:avLst>
                  <a:gd name="adj" fmla="val 7114"/>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cs-CZ" sz="1400" b="1" dirty="0" smtClean="0">
                    <a:solidFill>
                      <a:schemeClr val="tx1">
                        <a:lumMod val="75000"/>
                        <a:lumOff val="25000"/>
                      </a:schemeClr>
                    </a:solidFill>
                    <a:latin typeface="Arial" panose="020B0604020202020204" pitchFamily="34" charset="0"/>
                    <a:cs typeface="Arial" panose="020B0604020202020204" pitchFamily="34" charset="0"/>
                  </a:rPr>
                  <a:t>VBP</a:t>
                </a:r>
                <a:r>
                  <a:rPr lang="cs-CZ" sz="1400" b="1" baseline="-25000" dirty="0" smtClean="0">
                    <a:solidFill>
                      <a:schemeClr val="tx1">
                        <a:lumMod val="75000"/>
                        <a:lumOff val="25000"/>
                      </a:schemeClr>
                    </a:solidFill>
                    <a:latin typeface="Arial" panose="020B0604020202020204" pitchFamily="34" charset="0"/>
                    <a:cs typeface="Arial" panose="020B0604020202020204" pitchFamily="34" charset="0"/>
                  </a:rPr>
                  <a:t>CZ</a:t>
                </a:r>
                <a:endParaRPr lang="en-US" sz="1400" b="1" baseline="-250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6" name="TextovéPole 234"/>
              <p:cNvSpPr txBox="1"/>
              <p:nvPr/>
            </p:nvSpPr>
            <p:spPr>
              <a:xfrm>
                <a:off x="3239935" y="4676019"/>
                <a:ext cx="792000" cy="369332"/>
              </a:xfrm>
              <a:prstGeom prst="rect">
                <a:avLst/>
              </a:prstGeom>
              <a:noFill/>
              <a:ln w="12700">
                <a:noFill/>
                <a:prstDash val="sysDash"/>
              </a:ln>
            </p:spPr>
            <p:txBody>
              <a:bodyPr wrap="square" rtlCol="0">
                <a:spAutoFit/>
              </a:bodyPr>
              <a:lstStyle/>
              <a:p>
                <a:pPr algn="l"/>
                <a:r>
                  <a:rPr lang="en-US" sz="900" b="1" dirty="0" smtClean="0">
                    <a:solidFill>
                      <a:schemeClr val="bg1">
                        <a:lumMod val="50000"/>
                      </a:schemeClr>
                    </a:solidFill>
                    <a:latin typeface="Arial" panose="020B0604020202020204" pitchFamily="34" charset="0"/>
                    <a:cs typeface="Arial" panose="020B0604020202020204" pitchFamily="34" charset="0"/>
                  </a:rPr>
                  <a:t>Balancing</a:t>
                </a:r>
              </a:p>
              <a:p>
                <a:pPr algn="l"/>
                <a:r>
                  <a:rPr lang="cs-CZ" sz="900" b="1" dirty="0" smtClean="0">
                    <a:latin typeface="Arial" panose="020B0604020202020204" pitchFamily="34" charset="0"/>
                    <a:cs typeface="Arial" panose="020B0604020202020204" pitchFamily="34" charset="0"/>
                  </a:rPr>
                  <a:t>OTE</a:t>
                </a:r>
                <a:endParaRPr lang="en-US" sz="900" dirty="0">
                  <a:latin typeface="Arial" panose="020B0604020202020204" pitchFamily="34" charset="0"/>
                  <a:cs typeface="Arial" panose="020B0604020202020204" pitchFamily="34" charset="0"/>
                </a:endParaRPr>
              </a:p>
            </p:txBody>
          </p:sp>
        </p:grpSp>
        <p:sp>
          <p:nvSpPr>
            <p:cNvPr id="50" name="TextovéPole 208"/>
            <p:cNvSpPr txBox="1"/>
            <p:nvPr/>
          </p:nvSpPr>
          <p:spPr>
            <a:xfrm>
              <a:off x="5371852" y="5204166"/>
              <a:ext cx="1791330" cy="276999"/>
            </a:xfrm>
            <a:prstGeom prst="rect">
              <a:avLst/>
            </a:prstGeom>
            <a:noFill/>
            <a:ln w="12700">
              <a:noFill/>
              <a:prstDash val="sysDash"/>
            </a:ln>
          </p:spPr>
          <p:txBody>
            <a:bodyPr wrap="square" rtlCol="0">
              <a:spAutoFit/>
            </a:bodyPr>
            <a:lstStyle/>
            <a:p>
              <a:pPr algn="ctr"/>
              <a:r>
                <a:rPr lang="en-US" sz="1200" b="1" dirty="0">
                  <a:solidFill>
                    <a:schemeClr val="tx1">
                      <a:lumMod val="75000"/>
                      <a:lumOff val="25000"/>
                    </a:schemeClr>
                  </a:solidFill>
                  <a:latin typeface="Arial" panose="020B0604020202020204" pitchFamily="34" charset="0"/>
                  <a:cs typeface="Arial" panose="020B0604020202020204" pitchFamily="34" charset="0"/>
                </a:rPr>
                <a:t>End-user </a:t>
              </a:r>
              <a:r>
                <a:rPr lang="cs-CZ" sz="1200" b="1" dirty="0" smtClean="0">
                  <a:solidFill>
                    <a:schemeClr val="tx1">
                      <a:lumMod val="75000"/>
                      <a:lumOff val="25000"/>
                    </a:schemeClr>
                  </a:solidFill>
                  <a:latin typeface="Arial" panose="020B0604020202020204" pitchFamily="34" charset="0"/>
                  <a:cs typeface="Arial" panose="020B0604020202020204" pitchFamily="34" charset="0"/>
                </a:rPr>
                <a:t>Z</a:t>
              </a:r>
              <a:r>
                <a:rPr lang="en-US" sz="1200" b="1" dirty="0" smtClean="0">
                  <a:solidFill>
                    <a:schemeClr val="tx1">
                      <a:lumMod val="75000"/>
                      <a:lumOff val="25000"/>
                    </a:schemeClr>
                  </a:solidFill>
                  <a:latin typeface="Arial" panose="020B0604020202020204" pitchFamily="34" charset="0"/>
                  <a:cs typeface="Arial" panose="020B0604020202020204" pitchFamily="34" charset="0"/>
                </a:rPr>
                <a:t>one</a:t>
              </a:r>
              <a:r>
                <a:rPr lang="cs-CZ" sz="1200" b="1" dirty="0" smtClean="0">
                  <a:solidFill>
                    <a:schemeClr val="tx1">
                      <a:lumMod val="75000"/>
                      <a:lumOff val="25000"/>
                    </a:schemeClr>
                  </a:solidFill>
                  <a:latin typeface="Arial" panose="020B0604020202020204" pitchFamily="34" charset="0"/>
                  <a:cs typeface="Arial" panose="020B0604020202020204" pitchFamily="34" charset="0"/>
                </a:rPr>
                <a:t> AT</a:t>
              </a:r>
              <a:endParaRPr lang="en-US" sz="1200" b="1"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51" name="Skupina 209"/>
            <p:cNvGrpSpPr/>
            <p:nvPr/>
          </p:nvGrpSpPr>
          <p:grpSpPr>
            <a:xfrm>
              <a:off x="5371852" y="4725144"/>
              <a:ext cx="1803650" cy="429280"/>
              <a:chOff x="3239935" y="4676019"/>
              <a:chExt cx="1418554" cy="429280"/>
            </a:xfrm>
          </p:grpSpPr>
          <p:sp>
            <p:nvSpPr>
              <p:cNvPr id="73" name="Zaoblený obdélník 231"/>
              <p:cNvSpPr/>
              <p:nvPr/>
            </p:nvSpPr>
            <p:spPr>
              <a:xfrm>
                <a:off x="3239935" y="4676019"/>
                <a:ext cx="1418554" cy="429280"/>
              </a:xfrm>
              <a:prstGeom prst="roundRect">
                <a:avLst>
                  <a:gd name="adj" fmla="val 7114"/>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cs-CZ" sz="1400" b="1" dirty="0" smtClean="0">
                    <a:solidFill>
                      <a:schemeClr val="tx1">
                        <a:lumMod val="75000"/>
                        <a:lumOff val="25000"/>
                      </a:schemeClr>
                    </a:solidFill>
                    <a:latin typeface="Arial" panose="020B0604020202020204" pitchFamily="34" charset="0"/>
                    <a:cs typeface="Arial" panose="020B0604020202020204" pitchFamily="34" charset="0"/>
                  </a:rPr>
                  <a:t>VBP</a:t>
                </a:r>
                <a:r>
                  <a:rPr lang="cs-CZ" sz="1400" b="1" baseline="-25000" dirty="0" smtClean="0">
                    <a:solidFill>
                      <a:schemeClr val="tx1">
                        <a:lumMod val="75000"/>
                        <a:lumOff val="25000"/>
                      </a:schemeClr>
                    </a:solidFill>
                    <a:latin typeface="Arial" panose="020B0604020202020204" pitchFamily="34" charset="0"/>
                    <a:cs typeface="Arial" panose="020B0604020202020204" pitchFamily="34" charset="0"/>
                  </a:rPr>
                  <a:t>AT</a:t>
                </a:r>
                <a:endParaRPr lang="en-US" sz="1400" b="1" baseline="-250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4" name="TextovéPole 232"/>
              <p:cNvSpPr txBox="1"/>
              <p:nvPr/>
            </p:nvSpPr>
            <p:spPr>
              <a:xfrm>
                <a:off x="3856799" y="4705993"/>
                <a:ext cx="792000" cy="369332"/>
              </a:xfrm>
              <a:prstGeom prst="rect">
                <a:avLst/>
              </a:prstGeom>
              <a:noFill/>
              <a:ln w="12700">
                <a:noFill/>
                <a:prstDash val="sysDash"/>
              </a:ln>
            </p:spPr>
            <p:txBody>
              <a:bodyPr wrap="square" rtlCol="0">
                <a:spAutoFit/>
              </a:bodyPr>
              <a:lstStyle/>
              <a:p>
                <a:pPr algn="r"/>
                <a:r>
                  <a:rPr lang="en-US" sz="900" b="1" dirty="0" smtClean="0">
                    <a:solidFill>
                      <a:schemeClr val="bg1">
                        <a:lumMod val="50000"/>
                      </a:schemeClr>
                    </a:solidFill>
                    <a:latin typeface="Arial" panose="020B0604020202020204" pitchFamily="34" charset="0"/>
                    <a:cs typeface="Arial" panose="020B0604020202020204" pitchFamily="34" charset="0"/>
                  </a:rPr>
                  <a:t>Balancing</a:t>
                </a:r>
              </a:p>
              <a:p>
                <a:pPr algn="r"/>
                <a:r>
                  <a:rPr lang="cs-CZ" sz="900" b="1" dirty="0" smtClean="0">
                    <a:latin typeface="Arial" panose="020B0604020202020204" pitchFamily="34" charset="0"/>
                    <a:cs typeface="Arial" panose="020B0604020202020204" pitchFamily="34" charset="0"/>
                  </a:rPr>
                  <a:t>AGCS</a:t>
                </a:r>
                <a:endParaRPr lang="en-US" sz="900" dirty="0">
                  <a:latin typeface="Arial" panose="020B0604020202020204" pitchFamily="34" charset="0"/>
                  <a:cs typeface="Arial" panose="020B0604020202020204" pitchFamily="34" charset="0"/>
                </a:endParaRPr>
              </a:p>
            </p:txBody>
          </p:sp>
        </p:grpSp>
        <p:sp>
          <p:nvSpPr>
            <p:cNvPr id="52" name="TextovéPole 210"/>
            <p:cNvSpPr txBox="1"/>
            <p:nvPr/>
          </p:nvSpPr>
          <p:spPr>
            <a:xfrm>
              <a:off x="3609381" y="4006304"/>
              <a:ext cx="2520279" cy="276999"/>
            </a:xfrm>
            <a:prstGeom prst="rect">
              <a:avLst/>
            </a:prstGeom>
            <a:noFill/>
            <a:ln w="12700">
              <a:noFill/>
              <a:prstDash val="sysDash"/>
            </a:ln>
          </p:spPr>
          <p:txBody>
            <a:bodyPr wrap="square" rtlCol="0">
              <a:spAutoFit/>
            </a:bodyPr>
            <a:lstStyle/>
            <a:p>
              <a:pPr algn="ctr"/>
              <a:r>
                <a:rPr lang="en-US" sz="1200" b="1" dirty="0" smtClean="0">
                  <a:solidFill>
                    <a:schemeClr val="tx1">
                      <a:lumMod val="75000"/>
                      <a:lumOff val="25000"/>
                    </a:schemeClr>
                  </a:solidFill>
                  <a:latin typeface="Arial" panose="020B0604020202020204" pitchFamily="34" charset="0"/>
                  <a:cs typeface="Arial" panose="020B0604020202020204" pitchFamily="34" charset="0"/>
                </a:rPr>
                <a:t>AT-CZ Trading Region</a:t>
              </a:r>
              <a:endParaRPr lang="en-US" sz="1200" b="1" dirty="0">
                <a:solidFill>
                  <a:schemeClr val="tx1">
                    <a:lumMod val="75000"/>
                    <a:lumOff val="25000"/>
                  </a:schemeClr>
                </a:solidFill>
                <a:latin typeface="Arial" panose="020B0604020202020204" pitchFamily="34" charset="0"/>
                <a:cs typeface="Arial" panose="020B0604020202020204" pitchFamily="34" charset="0"/>
              </a:endParaRPr>
            </a:p>
          </p:txBody>
        </p:sp>
        <p:cxnSp>
          <p:nvCxnSpPr>
            <p:cNvPr id="53" name="Přímá spojnice se šipkou 211"/>
            <p:cNvCxnSpPr>
              <a:stCxn id="12" idx="6"/>
            </p:cNvCxnSpPr>
            <p:nvPr/>
          </p:nvCxnSpPr>
          <p:spPr>
            <a:xfrm flipV="1">
              <a:off x="2097205" y="3823843"/>
              <a:ext cx="1538692" cy="231390"/>
            </a:xfrm>
            <a:prstGeom prst="straightConnector1">
              <a:avLst/>
            </a:prstGeom>
            <a:ln w="12700">
              <a:solidFill>
                <a:schemeClr val="tx1">
                  <a:lumMod val="75000"/>
                  <a:lumOff val="25000"/>
                </a:schemeClr>
              </a:solidFill>
              <a:headEnd type="triangle"/>
              <a:tailEnd type="triangle" w="sm" len="sm"/>
            </a:ln>
          </p:spPr>
          <p:style>
            <a:lnRef idx="1">
              <a:schemeClr val="accent1"/>
            </a:lnRef>
            <a:fillRef idx="0">
              <a:schemeClr val="accent1"/>
            </a:fillRef>
            <a:effectRef idx="0">
              <a:schemeClr val="accent1"/>
            </a:effectRef>
            <a:fontRef idx="minor">
              <a:schemeClr val="tx1"/>
            </a:fontRef>
          </p:style>
        </p:cxnSp>
        <p:cxnSp>
          <p:nvCxnSpPr>
            <p:cNvPr id="54" name="Přímá spojnice se šipkou 212"/>
            <p:cNvCxnSpPr>
              <a:stCxn id="13" idx="6"/>
            </p:cNvCxnSpPr>
            <p:nvPr/>
          </p:nvCxnSpPr>
          <p:spPr>
            <a:xfrm>
              <a:off x="2097205" y="3114894"/>
              <a:ext cx="1538692" cy="461278"/>
            </a:xfrm>
            <a:prstGeom prst="straightConnector1">
              <a:avLst/>
            </a:prstGeom>
            <a:ln w="12700">
              <a:solidFill>
                <a:schemeClr val="tx1">
                  <a:lumMod val="75000"/>
                  <a:lumOff val="25000"/>
                </a:schemeClr>
              </a:solidFill>
              <a:headEnd type="triangle" w="sm" len="sm"/>
              <a:tailEnd type="triangle"/>
            </a:ln>
          </p:spPr>
          <p:style>
            <a:lnRef idx="1">
              <a:schemeClr val="accent1"/>
            </a:lnRef>
            <a:fillRef idx="0">
              <a:schemeClr val="accent1"/>
            </a:fillRef>
            <a:effectRef idx="0">
              <a:schemeClr val="accent1"/>
            </a:effectRef>
            <a:fontRef idx="minor">
              <a:schemeClr val="tx1"/>
            </a:fontRef>
          </p:style>
        </p:cxnSp>
        <p:cxnSp>
          <p:nvCxnSpPr>
            <p:cNvPr id="55" name="Přímá spojnice se šipkou 213"/>
            <p:cNvCxnSpPr>
              <a:stCxn id="14" idx="6"/>
              <a:endCxn id="11" idx="1"/>
            </p:cNvCxnSpPr>
            <p:nvPr/>
          </p:nvCxnSpPr>
          <p:spPr>
            <a:xfrm>
              <a:off x="2097205" y="2898854"/>
              <a:ext cx="1538692" cy="500659"/>
            </a:xfrm>
            <a:prstGeom prst="straightConnector1">
              <a:avLst/>
            </a:prstGeom>
            <a:ln w="12700">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6" name="Přímá spojnice se šipkou 214"/>
            <p:cNvCxnSpPr>
              <a:stCxn id="15" idx="6"/>
            </p:cNvCxnSpPr>
            <p:nvPr/>
          </p:nvCxnSpPr>
          <p:spPr>
            <a:xfrm>
              <a:off x="2097205" y="2682830"/>
              <a:ext cx="1538692" cy="540563"/>
            </a:xfrm>
            <a:prstGeom prst="straightConnector1">
              <a:avLst/>
            </a:prstGeom>
            <a:ln w="12700">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7" name="Přímá spojnice se šipkou 215"/>
            <p:cNvCxnSpPr>
              <a:stCxn id="22" idx="5"/>
            </p:cNvCxnSpPr>
            <p:nvPr/>
          </p:nvCxnSpPr>
          <p:spPr>
            <a:xfrm>
              <a:off x="2080503" y="2157694"/>
              <a:ext cx="1555394" cy="885200"/>
            </a:xfrm>
            <a:prstGeom prst="straightConnector1">
              <a:avLst/>
            </a:prstGeom>
            <a:ln w="12700">
              <a:solidFill>
                <a:schemeClr val="tx1">
                  <a:lumMod val="75000"/>
                  <a:lumOff val="2500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8" name="Přímá spojnice se šipkou 216"/>
            <p:cNvCxnSpPr>
              <a:stCxn id="16" idx="5"/>
            </p:cNvCxnSpPr>
            <p:nvPr/>
          </p:nvCxnSpPr>
          <p:spPr>
            <a:xfrm>
              <a:off x="2400161" y="1941662"/>
              <a:ext cx="1307743" cy="957192"/>
            </a:xfrm>
            <a:prstGeom prst="straightConnector1">
              <a:avLst/>
            </a:prstGeom>
            <a:ln w="12700">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9" name="Přímá spojnice se šipkou 217"/>
            <p:cNvCxnSpPr>
              <a:stCxn id="17" idx="4"/>
            </p:cNvCxnSpPr>
            <p:nvPr/>
          </p:nvCxnSpPr>
          <p:spPr>
            <a:xfrm flipH="1">
              <a:off x="4567424" y="1962750"/>
              <a:ext cx="1" cy="936104"/>
            </a:xfrm>
            <a:prstGeom prst="straightConnector1">
              <a:avLst/>
            </a:prstGeom>
            <a:ln w="12700">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0" name="Přímá spojnice se šipkou 218"/>
            <p:cNvCxnSpPr>
              <a:stCxn id="18" idx="4"/>
            </p:cNvCxnSpPr>
            <p:nvPr/>
          </p:nvCxnSpPr>
          <p:spPr>
            <a:xfrm>
              <a:off x="5167733" y="1962750"/>
              <a:ext cx="1" cy="936104"/>
            </a:xfrm>
            <a:prstGeom prst="straightConnector1">
              <a:avLst/>
            </a:prstGeom>
            <a:ln w="12700">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1" name="Přímá spojnice se šipkou 219"/>
            <p:cNvCxnSpPr>
              <a:stCxn id="48" idx="2"/>
            </p:cNvCxnSpPr>
            <p:nvPr/>
          </p:nvCxnSpPr>
          <p:spPr>
            <a:xfrm>
              <a:off x="3878430" y="2497705"/>
              <a:ext cx="252000" cy="401149"/>
            </a:xfrm>
            <a:prstGeom prst="straightConnector1">
              <a:avLst/>
            </a:prstGeom>
            <a:ln w="127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2" name="Přímá spojnice se šipkou 220"/>
            <p:cNvCxnSpPr>
              <a:stCxn id="75" idx="0"/>
            </p:cNvCxnSpPr>
            <p:nvPr/>
          </p:nvCxnSpPr>
          <p:spPr>
            <a:xfrm flipV="1">
              <a:off x="3465364" y="3900172"/>
              <a:ext cx="359463" cy="824972"/>
            </a:xfrm>
            <a:prstGeom prst="straightConnector1">
              <a:avLst/>
            </a:prstGeom>
            <a:ln w="12700">
              <a:solidFill>
                <a:schemeClr val="tx1">
                  <a:lumMod val="75000"/>
                  <a:lumOff val="2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3" name="Přímá spojnice se šipkou 221"/>
            <p:cNvCxnSpPr>
              <a:stCxn id="73" idx="0"/>
            </p:cNvCxnSpPr>
            <p:nvPr/>
          </p:nvCxnSpPr>
          <p:spPr>
            <a:xfrm flipH="1" flipV="1">
              <a:off x="5914212" y="3900172"/>
              <a:ext cx="359465" cy="824972"/>
            </a:xfrm>
            <a:prstGeom prst="straightConnector1">
              <a:avLst/>
            </a:prstGeom>
            <a:ln w="12700">
              <a:solidFill>
                <a:schemeClr val="tx1">
                  <a:lumMod val="75000"/>
                  <a:lumOff val="2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4" name="Přímá spojnice se šipkou 222"/>
            <p:cNvCxnSpPr>
              <a:stCxn id="47" idx="2"/>
            </p:cNvCxnSpPr>
            <p:nvPr/>
          </p:nvCxnSpPr>
          <p:spPr>
            <a:xfrm flipH="1">
              <a:off x="5562718" y="2497737"/>
              <a:ext cx="252080" cy="401117"/>
            </a:xfrm>
            <a:prstGeom prst="straightConnector1">
              <a:avLst/>
            </a:prstGeom>
            <a:ln w="127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5" name="Přímá spojnice se šipkou 223"/>
            <p:cNvCxnSpPr>
              <a:stCxn id="80" idx="3"/>
            </p:cNvCxnSpPr>
            <p:nvPr/>
          </p:nvCxnSpPr>
          <p:spPr>
            <a:xfrm>
              <a:off x="2803425" y="3610495"/>
              <a:ext cx="832472" cy="95379"/>
            </a:xfrm>
            <a:prstGeom prst="straightConnector1">
              <a:avLst/>
            </a:prstGeom>
            <a:ln w="127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6" name="Přímá spojnice se šipkou 224"/>
            <p:cNvCxnSpPr>
              <a:stCxn id="19" idx="3"/>
            </p:cNvCxnSpPr>
            <p:nvPr/>
          </p:nvCxnSpPr>
          <p:spPr>
            <a:xfrm flipH="1">
              <a:off x="6093944" y="1941662"/>
              <a:ext cx="1244953" cy="957192"/>
            </a:xfrm>
            <a:prstGeom prst="straightConnector1">
              <a:avLst/>
            </a:prstGeom>
            <a:ln w="12700">
              <a:solidFill>
                <a:schemeClr val="tx1">
                  <a:lumMod val="75000"/>
                  <a:lumOff val="25000"/>
                </a:schemeClr>
              </a:solidFill>
              <a:headEnd type="triangl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67" name="Přímá spojnice se šipkou 225"/>
            <p:cNvCxnSpPr>
              <a:stCxn id="23" idx="3"/>
            </p:cNvCxnSpPr>
            <p:nvPr/>
          </p:nvCxnSpPr>
          <p:spPr>
            <a:xfrm flipH="1">
              <a:off x="6164052" y="2163202"/>
              <a:ext cx="1498873" cy="879692"/>
            </a:xfrm>
            <a:prstGeom prst="straightConnector1">
              <a:avLst/>
            </a:prstGeom>
            <a:ln w="12700">
              <a:solidFill>
                <a:schemeClr val="tx1">
                  <a:lumMod val="75000"/>
                  <a:lumOff val="2500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8" name="Přímá spojnice se šipkou 226"/>
            <p:cNvCxnSpPr>
              <a:stCxn id="20" idx="2"/>
            </p:cNvCxnSpPr>
            <p:nvPr/>
          </p:nvCxnSpPr>
          <p:spPr>
            <a:xfrm flipH="1">
              <a:off x="6164052" y="2610806"/>
              <a:ext cx="1477785" cy="602777"/>
            </a:xfrm>
            <a:prstGeom prst="straightConnector1">
              <a:avLst/>
            </a:prstGeom>
            <a:ln w="12700">
              <a:solidFill>
                <a:schemeClr val="tx1">
                  <a:lumMod val="75000"/>
                  <a:lumOff val="25000"/>
                </a:schemeClr>
              </a:solidFill>
              <a:headEnd type="triangl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69" name="Přímá spojnice se šipkou 227"/>
            <p:cNvCxnSpPr>
              <a:stCxn id="21" idx="2"/>
              <a:endCxn id="11" idx="3"/>
            </p:cNvCxnSpPr>
            <p:nvPr/>
          </p:nvCxnSpPr>
          <p:spPr>
            <a:xfrm flipH="1">
              <a:off x="6156177" y="3110729"/>
              <a:ext cx="1485660" cy="288784"/>
            </a:xfrm>
            <a:prstGeom prst="straightConnector1">
              <a:avLst/>
            </a:prstGeom>
            <a:ln w="12700">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0" name="Přímá spojnice se šipkou 228"/>
            <p:cNvCxnSpPr>
              <a:stCxn id="25" idx="2"/>
            </p:cNvCxnSpPr>
            <p:nvPr/>
          </p:nvCxnSpPr>
          <p:spPr>
            <a:xfrm flipH="1" flipV="1">
              <a:off x="6164052" y="3570017"/>
              <a:ext cx="1477785" cy="18104"/>
            </a:xfrm>
            <a:prstGeom prst="straightConnector1">
              <a:avLst/>
            </a:prstGeom>
            <a:ln w="12700">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1" name="Přímá spojnice se šipkou 229"/>
            <p:cNvCxnSpPr>
              <a:stCxn id="24" idx="2"/>
            </p:cNvCxnSpPr>
            <p:nvPr/>
          </p:nvCxnSpPr>
          <p:spPr>
            <a:xfrm flipH="1" flipV="1">
              <a:off x="6156177" y="3753759"/>
              <a:ext cx="1485660" cy="301474"/>
            </a:xfrm>
            <a:prstGeom prst="straightConnector1">
              <a:avLst/>
            </a:prstGeom>
            <a:ln w="12700">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2" name="Přímá spojnice se šipkou 230"/>
            <p:cNvCxnSpPr>
              <a:endCxn id="78" idx="1"/>
            </p:cNvCxnSpPr>
            <p:nvPr/>
          </p:nvCxnSpPr>
          <p:spPr>
            <a:xfrm>
              <a:off x="6129660" y="3888577"/>
              <a:ext cx="657217" cy="287487"/>
            </a:xfrm>
            <a:prstGeom prst="straightConnector1">
              <a:avLst/>
            </a:prstGeom>
            <a:ln w="127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81" name="Gruppieren 198"/>
          <p:cNvGrpSpPr/>
          <p:nvPr/>
        </p:nvGrpSpPr>
        <p:grpSpPr bwMode="auto">
          <a:xfrm rot="1126486">
            <a:off x="2637975" y="1613844"/>
            <a:ext cx="4230688" cy="3589338"/>
            <a:chOff x="-14538328" y="-2354261"/>
            <a:chExt cx="11579237" cy="9825038"/>
          </a:xfrm>
          <a:effectLst/>
          <a:scene3d>
            <a:camera prst="perspectiveRelaxed" fov="4200000">
              <a:rot lat="19188000" lon="18048000" rev="4260000"/>
            </a:camera>
            <a:lightRig rig="threePt" dir="t">
              <a:rot lat="0" lon="0" rev="60000"/>
            </a:lightRig>
          </a:scene3d>
        </p:grpSpPr>
        <p:grpSp>
          <p:nvGrpSpPr>
            <p:cNvPr id="82" name="Gruppieren 184"/>
            <p:cNvGrpSpPr/>
            <p:nvPr/>
          </p:nvGrpSpPr>
          <p:grpSpPr>
            <a:xfrm>
              <a:off x="-11379200" y="-2354261"/>
              <a:ext cx="5260984" cy="9825038"/>
              <a:chOff x="12334812" y="-2354261"/>
              <a:chExt cx="5260984" cy="9825038"/>
            </a:xfrm>
          </p:grpSpPr>
          <p:sp>
            <p:nvSpPr>
              <p:cNvPr id="116" name="Rechteck 115"/>
              <p:cNvSpPr/>
              <p:nvPr/>
            </p:nvSpPr>
            <p:spPr>
              <a:xfrm rot="16200000">
                <a:off x="12965842" y="3898899"/>
                <a:ext cx="207963" cy="1057275"/>
              </a:xfrm>
              <a:prstGeom prst="rect">
                <a:avLst/>
              </a:prstGeom>
              <a:solidFill>
                <a:srgbClr val="C00000"/>
              </a:solidFill>
              <a:ln>
                <a:noFill/>
              </a:ln>
              <a:sp3d z="-63500" extrusionH="3175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17" name="Rechteck 116"/>
              <p:cNvSpPr/>
              <p:nvPr/>
            </p:nvSpPr>
            <p:spPr>
              <a:xfrm>
                <a:off x="12334812" y="3311525"/>
                <a:ext cx="206375" cy="1219994"/>
              </a:xfrm>
              <a:prstGeom prst="rect">
                <a:avLst/>
              </a:prstGeom>
              <a:solidFill>
                <a:srgbClr val="C00000"/>
              </a:solidFill>
              <a:ln>
                <a:noFill/>
              </a:ln>
              <a:sp3d z="-63500" extrusionH="3175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18" name="Rechteck 117"/>
              <p:cNvSpPr/>
              <p:nvPr/>
            </p:nvSpPr>
            <p:spPr>
              <a:xfrm rot="16200000">
                <a:off x="14126309" y="1312063"/>
                <a:ext cx="207963" cy="3790957"/>
              </a:xfrm>
              <a:prstGeom prst="rect">
                <a:avLst/>
              </a:prstGeom>
              <a:solidFill>
                <a:srgbClr val="C00000"/>
              </a:solidFill>
              <a:ln>
                <a:noFill/>
              </a:ln>
              <a:sp3d z="-63500" extrusionH="3175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19" name="Rechteck 118"/>
              <p:cNvSpPr/>
              <p:nvPr/>
            </p:nvSpPr>
            <p:spPr>
              <a:xfrm>
                <a:off x="13598462" y="4323554"/>
                <a:ext cx="206375" cy="3147223"/>
              </a:xfrm>
              <a:prstGeom prst="rect">
                <a:avLst/>
              </a:prstGeom>
              <a:solidFill>
                <a:srgbClr val="C00000"/>
              </a:solidFill>
              <a:ln>
                <a:noFill/>
              </a:ln>
              <a:sp3d z="-63500" extrusionH="3175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20" name="Rechteck 119"/>
              <p:cNvSpPr/>
              <p:nvPr/>
            </p:nvSpPr>
            <p:spPr>
              <a:xfrm>
                <a:off x="16125769" y="600870"/>
                <a:ext cx="206375" cy="2710653"/>
              </a:xfrm>
              <a:prstGeom prst="rect">
                <a:avLst/>
              </a:prstGeom>
              <a:solidFill>
                <a:srgbClr val="C00000"/>
              </a:solidFill>
              <a:ln>
                <a:noFill/>
              </a:ln>
              <a:sp3d z="-63500" extrusionH="3175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21" name="Rechteck 120"/>
              <p:cNvSpPr/>
              <p:nvPr/>
            </p:nvSpPr>
            <p:spPr>
              <a:xfrm rot="16200000">
                <a:off x="16756801" y="176212"/>
                <a:ext cx="207963" cy="1057277"/>
              </a:xfrm>
              <a:prstGeom prst="rect">
                <a:avLst/>
              </a:prstGeom>
              <a:solidFill>
                <a:srgbClr val="C00000"/>
              </a:solidFill>
              <a:ln>
                <a:noFill/>
              </a:ln>
              <a:sp3d z="-63500" extrusionH="3175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22" name="Rechteck 121"/>
              <p:cNvSpPr/>
              <p:nvPr/>
            </p:nvSpPr>
            <p:spPr>
              <a:xfrm rot="16200000">
                <a:off x="16124975" y="-1734351"/>
                <a:ext cx="207963" cy="2320930"/>
              </a:xfrm>
              <a:prstGeom prst="rect">
                <a:avLst/>
              </a:prstGeom>
              <a:solidFill>
                <a:srgbClr val="C00000"/>
              </a:solidFill>
              <a:ln>
                <a:noFill/>
              </a:ln>
              <a:sp3d z="-63500" extrusionH="3175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23" name="Rechteck 122"/>
              <p:cNvSpPr/>
              <p:nvPr/>
            </p:nvSpPr>
            <p:spPr>
              <a:xfrm>
                <a:off x="17389421" y="-677865"/>
                <a:ext cx="206375" cy="1486698"/>
              </a:xfrm>
              <a:prstGeom prst="rect">
                <a:avLst/>
              </a:prstGeom>
              <a:solidFill>
                <a:srgbClr val="C00000"/>
              </a:solidFill>
              <a:ln>
                <a:noFill/>
              </a:ln>
              <a:sp3d z="-63500" extrusionH="3175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24" name="Rechteck 123"/>
              <p:cNvSpPr/>
              <p:nvPr/>
            </p:nvSpPr>
            <p:spPr>
              <a:xfrm>
                <a:off x="14862116" y="-1683657"/>
                <a:ext cx="206375" cy="1213754"/>
              </a:xfrm>
              <a:prstGeom prst="rect">
                <a:avLst/>
              </a:prstGeom>
              <a:solidFill>
                <a:srgbClr val="C00000"/>
              </a:solidFill>
              <a:ln>
                <a:noFill/>
              </a:ln>
              <a:sp3d z="-63500" extrusionH="3175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25" name="Gleichschenkliges Dreieck 124"/>
              <p:cNvSpPr/>
              <p:nvPr/>
            </p:nvSpPr>
            <p:spPr>
              <a:xfrm>
                <a:off x="14576353" y="-2354261"/>
                <a:ext cx="777901" cy="670604"/>
              </a:xfrm>
              <a:prstGeom prst="triangle">
                <a:avLst/>
              </a:prstGeom>
              <a:solidFill>
                <a:srgbClr val="C00000"/>
              </a:solidFill>
              <a:ln>
                <a:noFill/>
              </a:ln>
              <a:sp3d z="-63500" extrusionH="3175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grpSp>
          <p:nvGrpSpPr>
            <p:cNvPr id="83" name="Gruppieren 197"/>
            <p:cNvGrpSpPr/>
            <p:nvPr/>
          </p:nvGrpSpPr>
          <p:grpSpPr>
            <a:xfrm>
              <a:off x="-14538328" y="-1298584"/>
              <a:ext cx="11579237" cy="7712084"/>
              <a:chOff x="-14538328" y="-1298584"/>
              <a:chExt cx="11579237" cy="7712084"/>
            </a:xfrm>
          </p:grpSpPr>
          <p:sp>
            <p:nvSpPr>
              <p:cNvPr id="84" name="Rechteck 83"/>
              <p:cNvSpPr/>
              <p:nvPr/>
            </p:nvSpPr>
            <p:spPr>
              <a:xfrm rot="16200000">
                <a:off x="-5796751" y="-3721906"/>
                <a:ext cx="207963" cy="5054608"/>
              </a:xfrm>
              <a:prstGeom prst="rect">
                <a:avLst/>
              </a:prstGeom>
              <a:solidFill>
                <a:schemeClr val="bg1">
                  <a:lumMod val="85000"/>
                </a:schemeClr>
              </a:solidFill>
              <a:ln>
                <a:noFill/>
              </a:ln>
              <a:sp3d extrusionH="381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5" name="Rechteck 84"/>
              <p:cNvSpPr/>
              <p:nvPr/>
            </p:nvSpPr>
            <p:spPr>
              <a:xfrm rot="16200000">
                <a:off x="-12540458" y="4414042"/>
                <a:ext cx="207963" cy="3790954"/>
              </a:xfrm>
              <a:prstGeom prst="rect">
                <a:avLst/>
              </a:prstGeom>
              <a:solidFill>
                <a:schemeClr val="bg1">
                  <a:lumMod val="85000"/>
                </a:schemeClr>
              </a:solidFill>
              <a:ln>
                <a:noFill/>
              </a:ln>
              <a:sp3d extrusionH="381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6" name="Rechteck 85"/>
              <p:cNvSpPr/>
              <p:nvPr/>
            </p:nvSpPr>
            <p:spPr>
              <a:xfrm rot="16200000">
                <a:off x="-6428579" y="3148802"/>
                <a:ext cx="207963" cy="3790955"/>
              </a:xfrm>
              <a:prstGeom prst="rect">
                <a:avLst/>
              </a:prstGeom>
              <a:solidFill>
                <a:schemeClr val="bg1">
                  <a:lumMod val="85000"/>
                </a:schemeClr>
              </a:solidFill>
              <a:ln>
                <a:noFill/>
              </a:ln>
              <a:sp3d extrusionH="381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7" name="Rechteck 86"/>
              <p:cNvSpPr/>
              <p:nvPr/>
            </p:nvSpPr>
            <p:spPr>
              <a:xfrm rot="16200000">
                <a:off x="-12540458" y="3174201"/>
                <a:ext cx="207963" cy="1263660"/>
              </a:xfrm>
              <a:prstGeom prst="rect">
                <a:avLst/>
              </a:prstGeom>
              <a:solidFill>
                <a:schemeClr val="bg1">
                  <a:lumMod val="85000"/>
                </a:schemeClr>
              </a:solidFill>
              <a:ln>
                <a:noFill/>
              </a:ln>
              <a:sp3d extrusionH="381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88" name="Rechteck 87"/>
              <p:cNvSpPr/>
              <p:nvPr/>
            </p:nvSpPr>
            <p:spPr>
              <a:xfrm rot="16200000">
                <a:off x="-11908634" y="3780630"/>
                <a:ext cx="207963" cy="2527300"/>
              </a:xfrm>
              <a:prstGeom prst="rect">
                <a:avLst/>
              </a:prstGeom>
              <a:solidFill>
                <a:schemeClr val="bg1">
                  <a:lumMod val="85000"/>
                </a:schemeClr>
              </a:solidFill>
              <a:ln>
                <a:noFill/>
              </a:ln>
              <a:sp3d extrusionH="381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9" name="Rechteck 88"/>
              <p:cNvSpPr/>
              <p:nvPr/>
            </p:nvSpPr>
            <p:spPr>
              <a:xfrm>
                <a:off x="-13274677" y="4940300"/>
                <a:ext cx="206375" cy="1265238"/>
              </a:xfrm>
              <a:prstGeom prst="rect">
                <a:avLst/>
              </a:prstGeom>
              <a:solidFill>
                <a:schemeClr val="bg1">
                  <a:lumMod val="85000"/>
                </a:schemeClr>
              </a:solidFill>
              <a:ln>
                <a:noFill/>
              </a:ln>
              <a:sp3d extrusionH="381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0" name="Rechteck 89"/>
              <p:cNvSpPr/>
              <p:nvPr/>
            </p:nvSpPr>
            <p:spPr>
              <a:xfrm rot="16200000">
                <a:off x="-12643646" y="-469901"/>
                <a:ext cx="207963" cy="1057275"/>
              </a:xfrm>
              <a:prstGeom prst="rect">
                <a:avLst/>
              </a:prstGeom>
              <a:solidFill>
                <a:schemeClr val="bg1">
                  <a:lumMod val="85000"/>
                </a:schemeClr>
              </a:solidFill>
              <a:ln>
                <a:noFill/>
              </a:ln>
              <a:sp3d extrusionH="381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1" name="Rechteck 90"/>
              <p:cNvSpPr/>
              <p:nvPr/>
            </p:nvSpPr>
            <p:spPr>
              <a:xfrm>
                <a:off x="-12011027" y="1185846"/>
                <a:ext cx="206375" cy="1268429"/>
              </a:xfrm>
              <a:prstGeom prst="rect">
                <a:avLst/>
              </a:prstGeom>
              <a:solidFill>
                <a:schemeClr val="bg1">
                  <a:lumMod val="85000"/>
                </a:schemeClr>
              </a:solidFill>
              <a:ln>
                <a:noFill/>
              </a:ln>
              <a:sp3d extrusionH="381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2" name="Rechteck 91"/>
              <p:cNvSpPr/>
              <p:nvPr/>
            </p:nvSpPr>
            <p:spPr>
              <a:xfrm rot="16200000">
                <a:off x="-10644978" y="30956"/>
                <a:ext cx="207963" cy="5054615"/>
              </a:xfrm>
              <a:prstGeom prst="rect">
                <a:avLst/>
              </a:prstGeom>
              <a:solidFill>
                <a:schemeClr val="bg1">
                  <a:lumMod val="85000"/>
                </a:schemeClr>
              </a:solidFill>
              <a:ln>
                <a:noFill/>
              </a:ln>
              <a:sp3d extrusionH="381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3" name="Rechteck 92"/>
              <p:cNvSpPr/>
              <p:nvPr/>
            </p:nvSpPr>
            <p:spPr>
              <a:xfrm>
                <a:off x="-13274677" y="-1089023"/>
                <a:ext cx="206375" cy="2530477"/>
              </a:xfrm>
              <a:prstGeom prst="rect">
                <a:avLst/>
              </a:prstGeom>
              <a:solidFill>
                <a:schemeClr val="bg1">
                  <a:lumMod val="85000"/>
                </a:schemeClr>
              </a:solidFill>
              <a:ln>
                <a:noFill/>
              </a:ln>
              <a:sp3d extrusionH="381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4" name="Rechteck 93"/>
              <p:cNvSpPr/>
              <p:nvPr/>
            </p:nvSpPr>
            <p:spPr>
              <a:xfrm rot="16200000">
                <a:off x="-8749504" y="-1867700"/>
                <a:ext cx="207963" cy="3790959"/>
              </a:xfrm>
              <a:prstGeom prst="rect">
                <a:avLst/>
              </a:prstGeom>
              <a:solidFill>
                <a:schemeClr val="bg1">
                  <a:lumMod val="85000"/>
                </a:schemeClr>
              </a:solidFill>
              <a:ln>
                <a:noFill/>
              </a:ln>
              <a:sp3d extrusionH="381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5" name="Rechteck 94"/>
              <p:cNvSpPr/>
              <p:nvPr/>
            </p:nvSpPr>
            <p:spPr>
              <a:xfrm>
                <a:off x="-6956418" y="1185847"/>
                <a:ext cx="206375" cy="1444654"/>
              </a:xfrm>
              <a:prstGeom prst="rect">
                <a:avLst/>
              </a:prstGeom>
              <a:solidFill>
                <a:schemeClr val="bg1">
                  <a:lumMod val="85000"/>
                </a:schemeClr>
              </a:solidFill>
              <a:ln>
                <a:noFill/>
              </a:ln>
              <a:sp3d extrusionH="381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6" name="Rechteck 95"/>
              <p:cNvSpPr/>
              <p:nvPr/>
            </p:nvSpPr>
            <p:spPr>
              <a:xfrm rot="16200000">
                <a:off x="-5693562" y="129367"/>
                <a:ext cx="207963" cy="2320922"/>
              </a:xfrm>
              <a:prstGeom prst="rect">
                <a:avLst/>
              </a:prstGeom>
              <a:solidFill>
                <a:schemeClr val="bg1">
                  <a:lumMod val="85000"/>
                </a:schemeClr>
              </a:solidFill>
              <a:ln>
                <a:noFill/>
              </a:ln>
              <a:sp3d extrusionH="381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7" name="Rechteck 96"/>
              <p:cNvSpPr/>
              <p:nvPr/>
            </p:nvSpPr>
            <p:spPr>
              <a:xfrm rot="16200000">
                <a:off x="-10116344" y="764381"/>
                <a:ext cx="207963" cy="1057275"/>
              </a:xfrm>
              <a:prstGeom prst="rect">
                <a:avLst/>
              </a:prstGeom>
              <a:solidFill>
                <a:schemeClr val="bg1">
                  <a:lumMod val="85000"/>
                </a:schemeClr>
              </a:solidFill>
              <a:ln>
                <a:noFill/>
              </a:ln>
              <a:sp3d extrusionH="381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8" name="Rechteck 97"/>
              <p:cNvSpPr/>
              <p:nvPr/>
            </p:nvSpPr>
            <p:spPr>
              <a:xfrm>
                <a:off x="-9483725" y="3702048"/>
                <a:ext cx="206375" cy="2709858"/>
              </a:xfrm>
              <a:prstGeom prst="rect">
                <a:avLst/>
              </a:prstGeom>
              <a:solidFill>
                <a:schemeClr val="bg1">
                  <a:lumMod val="85000"/>
                </a:schemeClr>
              </a:solidFill>
              <a:ln>
                <a:noFill/>
              </a:ln>
              <a:sp3d extrusionH="381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9" name="Rechteck 98"/>
              <p:cNvSpPr/>
              <p:nvPr/>
            </p:nvSpPr>
            <p:spPr>
              <a:xfrm rot="16200000">
                <a:off x="-10219533" y="3174200"/>
                <a:ext cx="207963" cy="1263661"/>
              </a:xfrm>
              <a:prstGeom prst="rect">
                <a:avLst/>
              </a:prstGeom>
              <a:solidFill>
                <a:schemeClr val="bg1">
                  <a:lumMod val="85000"/>
                </a:schemeClr>
              </a:solidFill>
              <a:ln>
                <a:noFill/>
              </a:ln>
              <a:sp3d extrusionH="381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00" name="Rechteck 99"/>
              <p:cNvSpPr/>
              <p:nvPr/>
            </p:nvSpPr>
            <p:spPr>
              <a:xfrm rot="16200000">
                <a:off x="-6325390" y="3253577"/>
                <a:ext cx="207963" cy="6111882"/>
              </a:xfrm>
              <a:prstGeom prst="rect">
                <a:avLst/>
              </a:prstGeom>
              <a:solidFill>
                <a:schemeClr val="bg1">
                  <a:lumMod val="85000"/>
                </a:schemeClr>
              </a:solidFill>
              <a:ln>
                <a:noFill/>
              </a:ln>
              <a:sp3d extrusionH="381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1" name="Rechteck 100"/>
              <p:cNvSpPr/>
              <p:nvPr/>
            </p:nvSpPr>
            <p:spPr>
              <a:xfrm>
                <a:off x="-3165466" y="-1296986"/>
                <a:ext cx="206375" cy="7708892"/>
              </a:xfrm>
              <a:prstGeom prst="rect">
                <a:avLst/>
              </a:prstGeom>
              <a:solidFill>
                <a:schemeClr val="bg1">
                  <a:lumMod val="85000"/>
                </a:schemeClr>
              </a:solidFill>
              <a:ln>
                <a:noFill/>
              </a:ln>
              <a:sp3d extrusionH="381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2" name="Rechteck 101"/>
              <p:cNvSpPr/>
              <p:nvPr/>
            </p:nvSpPr>
            <p:spPr>
              <a:xfrm>
                <a:off x="-4429117" y="3690937"/>
                <a:ext cx="206375" cy="1458920"/>
              </a:xfrm>
              <a:prstGeom prst="rect">
                <a:avLst/>
              </a:prstGeom>
              <a:solidFill>
                <a:schemeClr val="bg1">
                  <a:lumMod val="85000"/>
                </a:schemeClr>
              </a:solidFill>
              <a:ln>
                <a:noFill/>
              </a:ln>
              <a:sp3d extrusionH="381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3" name="Rechteck 102"/>
              <p:cNvSpPr/>
              <p:nvPr/>
            </p:nvSpPr>
            <p:spPr>
              <a:xfrm rot="16200000">
                <a:off x="-6428576" y="1899443"/>
                <a:ext cx="207963" cy="3790950"/>
              </a:xfrm>
              <a:prstGeom prst="rect">
                <a:avLst/>
              </a:prstGeom>
              <a:solidFill>
                <a:schemeClr val="bg1">
                  <a:lumMod val="85000"/>
                </a:schemeClr>
              </a:solidFill>
              <a:ln>
                <a:noFill/>
              </a:ln>
              <a:sp3d extrusionH="381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4" name="Rechteck 103"/>
              <p:cNvSpPr/>
              <p:nvPr/>
            </p:nvSpPr>
            <p:spPr>
              <a:xfrm>
                <a:off x="-5692769" y="2436811"/>
                <a:ext cx="206375" cy="1254126"/>
              </a:xfrm>
              <a:prstGeom prst="rect">
                <a:avLst/>
              </a:prstGeom>
              <a:solidFill>
                <a:schemeClr val="bg1">
                  <a:lumMod val="85000"/>
                </a:schemeClr>
              </a:solidFill>
              <a:ln>
                <a:noFill/>
              </a:ln>
              <a:sp3d extrusionH="381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5" name="Rechteck 104"/>
              <p:cNvSpPr/>
              <p:nvPr/>
            </p:nvSpPr>
            <p:spPr>
              <a:xfrm rot="16200000">
                <a:off x="-4429911" y="1380329"/>
                <a:ext cx="207963" cy="2320928"/>
              </a:xfrm>
              <a:prstGeom prst="rect">
                <a:avLst/>
              </a:prstGeom>
              <a:solidFill>
                <a:schemeClr val="bg1">
                  <a:lumMod val="85000"/>
                </a:schemeClr>
              </a:solidFill>
              <a:ln>
                <a:noFill/>
              </a:ln>
              <a:sp3d extrusionH="381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6" name="Rechteck 105"/>
              <p:cNvSpPr/>
              <p:nvPr/>
            </p:nvSpPr>
            <p:spPr>
              <a:xfrm>
                <a:off x="-4429115" y="-76202"/>
                <a:ext cx="206375" cy="1473202"/>
              </a:xfrm>
              <a:prstGeom prst="rect">
                <a:avLst/>
              </a:prstGeom>
              <a:solidFill>
                <a:schemeClr val="bg1">
                  <a:lumMod val="85000"/>
                </a:schemeClr>
              </a:solidFill>
              <a:ln>
                <a:noFill/>
              </a:ln>
              <a:sp3d extrusionH="381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7" name="Rechteck 106"/>
              <p:cNvSpPr/>
              <p:nvPr/>
            </p:nvSpPr>
            <p:spPr>
              <a:xfrm rot="16200000">
                <a:off x="-5061738" y="-500858"/>
                <a:ext cx="207963" cy="1057275"/>
              </a:xfrm>
              <a:prstGeom prst="rect">
                <a:avLst/>
              </a:prstGeom>
              <a:solidFill>
                <a:schemeClr val="bg1">
                  <a:lumMod val="85000"/>
                </a:schemeClr>
              </a:solidFill>
              <a:ln>
                <a:noFill/>
              </a:ln>
              <a:sp3d extrusionH="381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8" name="Rechteck 107"/>
              <p:cNvSpPr/>
              <p:nvPr/>
            </p:nvSpPr>
            <p:spPr>
              <a:xfrm>
                <a:off x="-9483719" y="1185846"/>
                <a:ext cx="206375" cy="1268429"/>
              </a:xfrm>
              <a:prstGeom prst="rect">
                <a:avLst/>
              </a:prstGeom>
              <a:solidFill>
                <a:schemeClr val="bg1">
                  <a:lumMod val="85000"/>
                </a:schemeClr>
              </a:solidFill>
              <a:ln>
                <a:noFill/>
              </a:ln>
              <a:sp3d extrusionH="381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9" name="Rechteck 108"/>
              <p:cNvSpPr/>
              <p:nvPr/>
            </p:nvSpPr>
            <p:spPr>
              <a:xfrm>
                <a:off x="-10747374" y="-76203"/>
                <a:ext cx="206375" cy="1473203"/>
              </a:xfrm>
              <a:prstGeom prst="rect">
                <a:avLst/>
              </a:prstGeom>
              <a:solidFill>
                <a:schemeClr val="bg1">
                  <a:lumMod val="85000"/>
                </a:schemeClr>
              </a:solidFill>
              <a:ln>
                <a:noFill/>
              </a:ln>
              <a:sp3d extrusionH="381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10" name="Rechteck 109"/>
              <p:cNvSpPr/>
              <p:nvPr/>
            </p:nvSpPr>
            <p:spPr>
              <a:xfrm>
                <a:off x="-8220068" y="128571"/>
                <a:ext cx="206375" cy="1268429"/>
              </a:xfrm>
              <a:prstGeom prst="rect">
                <a:avLst/>
              </a:prstGeom>
              <a:solidFill>
                <a:schemeClr val="bg1">
                  <a:lumMod val="85000"/>
                </a:schemeClr>
              </a:solidFill>
              <a:ln>
                <a:noFill/>
              </a:ln>
              <a:sp3d extrusionH="381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11" name="Rechteck 110"/>
              <p:cNvSpPr/>
              <p:nvPr/>
            </p:nvSpPr>
            <p:spPr>
              <a:xfrm>
                <a:off x="-9483719" y="-1102520"/>
                <a:ext cx="206375" cy="1026317"/>
              </a:xfrm>
              <a:prstGeom prst="rect">
                <a:avLst/>
              </a:prstGeom>
              <a:solidFill>
                <a:schemeClr val="bg1">
                  <a:lumMod val="85000"/>
                </a:schemeClr>
              </a:solidFill>
              <a:ln>
                <a:noFill/>
              </a:ln>
              <a:sp3d extrusionH="381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12" name="Rechteck 111"/>
              <p:cNvSpPr/>
              <p:nvPr/>
            </p:nvSpPr>
            <p:spPr>
              <a:xfrm rot="16200000">
                <a:off x="-11908630" y="-3720310"/>
                <a:ext cx="207963" cy="5054608"/>
              </a:xfrm>
              <a:prstGeom prst="rect">
                <a:avLst/>
              </a:prstGeom>
              <a:solidFill>
                <a:schemeClr val="bg1">
                  <a:lumMod val="85000"/>
                </a:schemeClr>
              </a:solidFill>
              <a:ln>
                <a:noFill/>
              </a:ln>
              <a:sp3d extrusionH="381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13" name="Rechteck 112"/>
              <p:cNvSpPr/>
              <p:nvPr/>
            </p:nvSpPr>
            <p:spPr>
              <a:xfrm>
                <a:off x="-5692769" y="-1102521"/>
                <a:ext cx="206375" cy="1231093"/>
              </a:xfrm>
              <a:prstGeom prst="rect">
                <a:avLst/>
              </a:prstGeom>
              <a:solidFill>
                <a:schemeClr val="bg1">
                  <a:lumMod val="85000"/>
                </a:schemeClr>
              </a:solidFill>
              <a:ln>
                <a:noFill/>
              </a:ln>
              <a:sp3d extrusionH="381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14" name="Rechteck 113"/>
              <p:cNvSpPr/>
              <p:nvPr/>
            </p:nvSpPr>
            <p:spPr>
              <a:xfrm>
                <a:off x="-14538328" y="-1296986"/>
                <a:ext cx="206375" cy="7708892"/>
              </a:xfrm>
              <a:prstGeom prst="rect">
                <a:avLst/>
              </a:prstGeom>
              <a:solidFill>
                <a:schemeClr val="bg1">
                  <a:lumMod val="85000"/>
                </a:schemeClr>
              </a:solidFill>
              <a:ln>
                <a:noFill/>
              </a:ln>
              <a:sp3d extrusionH="381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15" name="Rechteck 114"/>
              <p:cNvSpPr/>
              <p:nvPr/>
            </p:nvSpPr>
            <p:spPr>
              <a:xfrm>
                <a:off x="-13274677" y="2455869"/>
                <a:ext cx="206375" cy="1454144"/>
              </a:xfrm>
              <a:prstGeom prst="rect">
                <a:avLst/>
              </a:prstGeom>
              <a:solidFill>
                <a:schemeClr val="bg1">
                  <a:lumMod val="85000"/>
                </a:schemeClr>
              </a:solidFill>
              <a:ln>
                <a:noFill/>
              </a:ln>
              <a:sp3d extrusionH="381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grpSp>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41924" y="2550186"/>
            <a:ext cx="2194767" cy="2117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429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cBhvr additive="base">
                                        <p:cTn id="7" dur="500" fill="hold"/>
                                        <p:tgtEl>
                                          <p:spTgt spid="81"/>
                                        </p:tgtEl>
                                        <p:attrNameLst>
                                          <p:attrName>ppt_x</p:attrName>
                                        </p:attrNameLst>
                                      </p:cBhvr>
                                      <p:tavLst>
                                        <p:tav tm="0">
                                          <p:val>
                                            <p:strVal val="#ppt_x"/>
                                          </p:val>
                                        </p:tav>
                                        <p:tav tm="100000">
                                          <p:val>
                                            <p:strVal val="#ppt_x"/>
                                          </p:val>
                                        </p:tav>
                                      </p:tavLst>
                                    </p:anim>
                                    <p:anim calcmode="lin" valueType="num">
                                      <p:cBhvr additive="base">
                                        <p:cTn id="8"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8434"/>
                                        </p:tgtEl>
                                        <p:attrNameLst>
                                          <p:attrName>style.visibility</p:attrName>
                                        </p:attrNameLst>
                                      </p:cBhvr>
                                      <p:to>
                                        <p:strVal val="visible"/>
                                      </p:to>
                                    </p:set>
                                    <p:anim calcmode="lin" valueType="num">
                                      <p:cBhvr>
                                        <p:cTn id="13" dur="500" fill="hold"/>
                                        <p:tgtEl>
                                          <p:spTgt spid="18434"/>
                                        </p:tgtEl>
                                        <p:attrNameLst>
                                          <p:attrName>ppt_w</p:attrName>
                                        </p:attrNameLst>
                                      </p:cBhvr>
                                      <p:tavLst>
                                        <p:tav tm="0">
                                          <p:val>
                                            <p:fltVal val="0"/>
                                          </p:val>
                                        </p:tav>
                                        <p:tav tm="100000">
                                          <p:val>
                                            <p:strVal val="#ppt_w"/>
                                          </p:val>
                                        </p:tav>
                                      </p:tavLst>
                                    </p:anim>
                                    <p:anim calcmode="lin" valueType="num">
                                      <p:cBhvr>
                                        <p:cTn id="14" dur="500" fill="hold"/>
                                        <p:tgtEl>
                                          <p:spTgt spid="18434"/>
                                        </p:tgtEl>
                                        <p:attrNameLst>
                                          <p:attrName>ppt_h</p:attrName>
                                        </p:attrNameLst>
                                      </p:cBhvr>
                                      <p:tavLst>
                                        <p:tav tm="0">
                                          <p:val>
                                            <p:fltVal val="0"/>
                                          </p:val>
                                        </p:tav>
                                        <p:tav tm="100000">
                                          <p:val>
                                            <p:strVal val="#ppt_h"/>
                                          </p:val>
                                        </p:tav>
                                      </p:tavLst>
                                    </p:anim>
                                    <p:animEffect transition="in" filter="fade">
                                      <p:cBhvr>
                                        <p:cTn id="15" dur="5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i="1" dirty="0" err="1" smtClean="0"/>
              <a:t>What</a:t>
            </a:r>
            <a:r>
              <a:rPr lang="de-DE" b="1" i="1" dirty="0" smtClean="0"/>
              <a:t> </a:t>
            </a:r>
            <a:r>
              <a:rPr lang="de-DE" b="1" i="1" dirty="0" err="1" smtClean="0"/>
              <a:t>to</a:t>
            </a:r>
            <a:r>
              <a:rPr lang="de-DE" b="1" i="1" dirty="0" smtClean="0"/>
              <a:t> do?</a:t>
            </a:r>
            <a:endParaRPr lang="de-DE" b="1" i="1" dirty="0"/>
          </a:p>
        </p:txBody>
      </p:sp>
      <p:sp>
        <p:nvSpPr>
          <p:cNvPr id="3" name="Inhaltsplatzhalter 2"/>
          <p:cNvSpPr>
            <a:spLocks noGrp="1"/>
          </p:cNvSpPr>
          <p:nvPr>
            <p:ph idx="1"/>
          </p:nvPr>
        </p:nvSpPr>
        <p:spPr/>
        <p:txBody>
          <a:bodyPr/>
          <a:lstStyle/>
          <a:p>
            <a:endParaRPr lang="de-DE" dirty="0"/>
          </a:p>
        </p:txBody>
      </p:sp>
      <p:sp>
        <p:nvSpPr>
          <p:cNvPr id="4" name="Foliennummernplatzhalter 3"/>
          <p:cNvSpPr>
            <a:spLocks noGrp="1"/>
          </p:cNvSpPr>
          <p:nvPr>
            <p:ph type="sldNum" sz="quarter" idx="12"/>
          </p:nvPr>
        </p:nvSpPr>
        <p:spPr/>
        <p:txBody>
          <a:bodyPr/>
          <a:lstStyle/>
          <a:p>
            <a:pPr>
              <a:defRPr/>
            </a:pPr>
            <a:fld id="{8EF86687-BCEF-4555-A441-4DAADF8D100C}" type="slidenum">
              <a:rPr lang="de-DE" smtClean="0"/>
              <a:pPr>
                <a:defRPr/>
              </a:pPr>
              <a:t>7</a:t>
            </a:fld>
            <a:endParaRPr lang="de-DE"/>
          </a:p>
        </p:txBody>
      </p:sp>
      <p:grpSp>
        <p:nvGrpSpPr>
          <p:cNvPr id="15" name="Group 16"/>
          <p:cNvGrpSpPr>
            <a:grpSpLocks/>
          </p:cNvGrpSpPr>
          <p:nvPr/>
        </p:nvGrpSpPr>
        <p:grpSpPr bwMode="auto">
          <a:xfrm>
            <a:off x="3851275" y="3200400"/>
            <a:ext cx="1439863" cy="1439863"/>
            <a:chOff x="2426" y="2016"/>
            <a:chExt cx="907" cy="907"/>
          </a:xfrm>
        </p:grpSpPr>
        <p:sp>
          <p:nvSpPr>
            <p:cNvPr id="16" name="Oval 17"/>
            <p:cNvSpPr>
              <a:spLocks noChangeArrowheads="1"/>
            </p:cNvSpPr>
            <p:nvPr/>
          </p:nvSpPr>
          <p:spPr bwMode="gray">
            <a:xfrm>
              <a:off x="2426" y="2016"/>
              <a:ext cx="907" cy="907"/>
            </a:xfrm>
            <a:prstGeom prst="ellipse">
              <a:avLst/>
            </a:prstGeom>
            <a:gradFill rotWithShape="0">
              <a:gsLst>
                <a:gs pos="0">
                  <a:schemeClr val="accent2"/>
                </a:gs>
                <a:gs pos="100000">
                  <a:schemeClr val="accent2">
                    <a:gamma/>
                    <a:shade val="46275"/>
                    <a:invGamma/>
                  </a:schemeClr>
                </a:gs>
              </a:gsLst>
              <a:lin ang="5400000" scaled="1"/>
            </a:gradFill>
            <a:ln w="3175">
              <a:noFill/>
              <a:round/>
              <a:headEnd/>
              <a:tailEnd/>
            </a:ln>
          </p:spPr>
          <p:txBody>
            <a:bodyPr/>
            <a:lstStyle/>
            <a:p>
              <a:endParaRPr lang="de-DE"/>
            </a:p>
          </p:txBody>
        </p:sp>
        <p:sp>
          <p:nvSpPr>
            <p:cNvPr id="17" name="Oval 18"/>
            <p:cNvSpPr>
              <a:spLocks noChangeArrowheads="1"/>
            </p:cNvSpPr>
            <p:nvPr/>
          </p:nvSpPr>
          <p:spPr bwMode="gray">
            <a:xfrm>
              <a:off x="2635" y="2040"/>
              <a:ext cx="478" cy="256"/>
            </a:xfrm>
            <a:prstGeom prst="ellipse">
              <a:avLst/>
            </a:prstGeom>
            <a:gradFill rotWithShape="1">
              <a:gsLst>
                <a:gs pos="0">
                  <a:schemeClr val="bg1">
                    <a:alpha val="39000"/>
                  </a:schemeClr>
                </a:gs>
                <a:gs pos="100000">
                  <a:schemeClr val="bg1">
                    <a:alpha val="0"/>
                  </a:schemeClr>
                </a:gs>
              </a:gsLst>
              <a:lin ang="5400000" scaled="1"/>
            </a:gradFill>
            <a:ln w="9525">
              <a:noFill/>
              <a:round/>
              <a:headEnd/>
              <a:tailEnd/>
            </a:ln>
            <a:effectLst/>
          </p:spPr>
          <p:txBody>
            <a:bodyPr wrap="none" anchor="ctr"/>
            <a:lstStyle/>
            <a:p>
              <a:endParaRPr lang="de-DE"/>
            </a:p>
          </p:txBody>
        </p:sp>
      </p:grpSp>
      <p:sp>
        <p:nvSpPr>
          <p:cNvPr id="14" name="Text Box 12"/>
          <p:cNvSpPr txBox="1">
            <a:spLocks noChangeArrowheads="1"/>
          </p:cNvSpPr>
          <p:nvPr/>
        </p:nvSpPr>
        <p:spPr bwMode="gray">
          <a:xfrm>
            <a:off x="3300412" y="3644900"/>
            <a:ext cx="2524125" cy="430887"/>
          </a:xfrm>
          <a:prstGeom prst="rect">
            <a:avLst/>
          </a:prstGeom>
          <a:noFill/>
          <a:ln w="9525">
            <a:noFill/>
            <a:miter lim="800000"/>
            <a:headEnd/>
            <a:tailEnd/>
          </a:ln>
          <a:effectLst/>
        </p:spPr>
        <p:txBody>
          <a:bodyPr>
            <a:spAutoFit/>
          </a:bodyPr>
          <a:lstStyle/>
          <a:p>
            <a:pPr algn="ctr" eaLnBrk="0" hangingPunct="0">
              <a:spcBef>
                <a:spcPct val="50000"/>
              </a:spcBef>
            </a:pPr>
            <a:r>
              <a:rPr lang="de-DE" sz="2200" noProof="1" smtClean="0">
                <a:cs typeface="Arial" pitchFamily="34" charset="0"/>
              </a:rPr>
              <a:t>TRU</a:t>
            </a:r>
            <a:endParaRPr lang="de-DE" sz="2200" noProof="1">
              <a:cs typeface="Arial" pitchFamily="34" charset="0"/>
            </a:endParaRPr>
          </a:p>
        </p:txBody>
      </p:sp>
      <p:sp>
        <p:nvSpPr>
          <p:cNvPr id="6" name="Freeform 4"/>
          <p:cNvSpPr>
            <a:spLocks/>
          </p:cNvSpPr>
          <p:nvPr/>
        </p:nvSpPr>
        <p:spPr bwMode="gray">
          <a:xfrm>
            <a:off x="4499992" y="2590576"/>
            <a:ext cx="1609725" cy="3214688"/>
          </a:xfrm>
          <a:custGeom>
            <a:avLst/>
            <a:gdLst/>
            <a:ahLst/>
            <a:cxnLst>
              <a:cxn ang="0">
                <a:pos x="0" y="0"/>
              </a:cxn>
              <a:cxn ang="0">
                <a:pos x="567" y="567"/>
              </a:cxn>
              <a:cxn ang="0">
                <a:pos x="0" y="1134"/>
              </a:cxn>
            </a:cxnLst>
            <a:rect l="0" t="0" r="r" b="b"/>
            <a:pathLst>
              <a:path w="567" h="1134">
                <a:moveTo>
                  <a:pt x="0" y="0"/>
                </a:moveTo>
                <a:cubicBezTo>
                  <a:pt x="313" y="0"/>
                  <a:pt x="567" y="254"/>
                  <a:pt x="567" y="567"/>
                </a:cubicBezTo>
                <a:cubicBezTo>
                  <a:pt x="567" y="880"/>
                  <a:pt x="313" y="1134"/>
                  <a:pt x="0" y="1134"/>
                </a:cubicBezTo>
              </a:path>
            </a:pathLst>
          </a:custGeom>
          <a:gradFill rotWithShape="0">
            <a:gsLst>
              <a:gs pos="0">
                <a:srgbClr val="DDDDDD"/>
              </a:gs>
              <a:gs pos="100000">
                <a:srgbClr val="DDDDDD">
                  <a:gamma/>
                  <a:shade val="54510"/>
                  <a:invGamma/>
                </a:srgbClr>
              </a:gs>
            </a:gsLst>
            <a:lin ang="2700000" scaled="1"/>
          </a:gradFill>
          <a:ln w="3175">
            <a:noFill/>
            <a:round/>
            <a:headEnd/>
            <a:tailEnd/>
          </a:ln>
        </p:spPr>
        <p:txBody>
          <a:bodyPr/>
          <a:lstStyle/>
          <a:p>
            <a:endParaRPr lang="de-DE"/>
          </a:p>
        </p:txBody>
      </p:sp>
      <p:sp>
        <p:nvSpPr>
          <p:cNvPr id="10" name="Freeform 8"/>
          <p:cNvSpPr>
            <a:spLocks/>
          </p:cNvSpPr>
          <p:nvPr/>
        </p:nvSpPr>
        <p:spPr bwMode="gray">
          <a:xfrm>
            <a:off x="2946400" y="2590574"/>
            <a:ext cx="1609725" cy="3214688"/>
          </a:xfrm>
          <a:custGeom>
            <a:avLst/>
            <a:gdLst/>
            <a:ahLst/>
            <a:cxnLst>
              <a:cxn ang="0">
                <a:pos x="567" y="1134"/>
              </a:cxn>
              <a:cxn ang="0">
                <a:pos x="0" y="567"/>
              </a:cxn>
              <a:cxn ang="0">
                <a:pos x="567" y="0"/>
              </a:cxn>
            </a:cxnLst>
            <a:rect l="0" t="0" r="r" b="b"/>
            <a:pathLst>
              <a:path w="567" h="1134">
                <a:moveTo>
                  <a:pt x="567" y="1134"/>
                </a:moveTo>
                <a:cubicBezTo>
                  <a:pt x="254" y="1134"/>
                  <a:pt x="0" y="880"/>
                  <a:pt x="0" y="567"/>
                </a:cubicBezTo>
                <a:cubicBezTo>
                  <a:pt x="0" y="254"/>
                  <a:pt x="254" y="0"/>
                  <a:pt x="567" y="0"/>
                </a:cubicBezTo>
              </a:path>
            </a:pathLst>
          </a:custGeom>
          <a:gradFill rotWithShape="0">
            <a:gsLst>
              <a:gs pos="0">
                <a:srgbClr val="DDDDDD"/>
              </a:gs>
              <a:gs pos="100000">
                <a:srgbClr val="DDDDDD">
                  <a:gamma/>
                  <a:shade val="64706"/>
                  <a:invGamma/>
                </a:srgbClr>
              </a:gs>
            </a:gsLst>
            <a:lin ang="2700000" scaled="1"/>
          </a:gradFill>
          <a:ln w="3175">
            <a:noFill/>
            <a:round/>
            <a:headEnd/>
            <a:tailEnd/>
          </a:ln>
          <a:effectLst/>
        </p:spPr>
        <p:txBody>
          <a:bodyPr/>
          <a:lstStyle/>
          <a:p>
            <a:endParaRPr lang="de-DE"/>
          </a:p>
        </p:txBody>
      </p:sp>
      <p:sp>
        <p:nvSpPr>
          <p:cNvPr id="13" name="Text Box 11"/>
          <p:cNvSpPr txBox="1">
            <a:spLocks noChangeArrowheads="1"/>
          </p:cNvSpPr>
          <p:nvPr/>
        </p:nvSpPr>
        <p:spPr bwMode="gray">
          <a:xfrm>
            <a:off x="2755925" y="3726840"/>
            <a:ext cx="3600400" cy="1523494"/>
          </a:xfrm>
          <a:prstGeom prst="rect">
            <a:avLst/>
          </a:prstGeom>
          <a:noFill/>
          <a:ln w="9525">
            <a:noFill/>
            <a:miter lim="800000"/>
            <a:headEnd/>
            <a:tailEnd/>
          </a:ln>
          <a:effectLst/>
        </p:spPr>
        <p:txBody>
          <a:bodyPr wrap="square">
            <a:spAutoFit/>
          </a:bodyPr>
          <a:lstStyle/>
          <a:p>
            <a:pPr algn="ctr" eaLnBrk="0" hangingPunct="0">
              <a:spcBef>
                <a:spcPct val="50000"/>
              </a:spcBef>
            </a:pPr>
            <a:r>
              <a:rPr lang="en-US" sz="2000" dirty="0"/>
              <a:t>Insufficient interconnection capacity does not allow for a market </a:t>
            </a:r>
            <a:r>
              <a:rPr lang="en-US" sz="2000" dirty="0" smtClean="0"/>
              <a:t>integration ?</a:t>
            </a:r>
            <a:endParaRPr lang="en-US" sz="2000" dirty="0"/>
          </a:p>
          <a:p>
            <a:pPr algn="ctr" eaLnBrk="0" hangingPunct="0">
              <a:spcBef>
                <a:spcPct val="50000"/>
              </a:spcBef>
            </a:pPr>
            <a:endParaRPr lang="de-DE" sz="2200" noProof="1">
              <a:cs typeface="Arial" pitchFamily="34" charset="0"/>
            </a:endParaRPr>
          </a:p>
        </p:txBody>
      </p:sp>
    </p:spTree>
    <p:extLst>
      <p:ext uri="{BB962C8B-B14F-4D97-AF65-F5344CB8AC3E}">
        <p14:creationId xmlns:p14="http://schemas.microsoft.com/office/powerpoint/2010/main" val="253283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i="1" dirty="0" err="1"/>
              <a:t>What</a:t>
            </a:r>
            <a:r>
              <a:rPr lang="de-DE" b="1" i="1" dirty="0"/>
              <a:t> </a:t>
            </a:r>
            <a:r>
              <a:rPr lang="de-DE" b="1" i="1" dirty="0" err="1"/>
              <a:t>to</a:t>
            </a:r>
            <a:r>
              <a:rPr lang="de-DE" b="1" i="1" dirty="0"/>
              <a:t> do?</a:t>
            </a:r>
            <a:endParaRPr lang="de-DE" dirty="0"/>
          </a:p>
        </p:txBody>
      </p:sp>
      <p:sp>
        <p:nvSpPr>
          <p:cNvPr id="4" name="Foliennummernplatzhalter 3"/>
          <p:cNvSpPr>
            <a:spLocks noGrp="1"/>
          </p:cNvSpPr>
          <p:nvPr>
            <p:ph type="sldNum" sz="quarter" idx="12"/>
          </p:nvPr>
        </p:nvSpPr>
        <p:spPr/>
        <p:txBody>
          <a:bodyPr/>
          <a:lstStyle/>
          <a:p>
            <a:pPr>
              <a:defRPr/>
            </a:pPr>
            <a:fld id="{8EF86687-BCEF-4555-A441-4DAADF8D100C}" type="slidenum">
              <a:rPr lang="de-DE" smtClean="0"/>
              <a:pPr>
                <a:defRPr/>
              </a:pPr>
              <a:t>8</a:t>
            </a:fld>
            <a:endParaRPr lang="de-DE"/>
          </a:p>
        </p:txBody>
      </p:sp>
      <p:grpSp>
        <p:nvGrpSpPr>
          <p:cNvPr id="15" name="Group 16"/>
          <p:cNvGrpSpPr>
            <a:grpSpLocks/>
          </p:cNvGrpSpPr>
          <p:nvPr/>
        </p:nvGrpSpPr>
        <p:grpSpPr bwMode="auto">
          <a:xfrm>
            <a:off x="3851275" y="3609192"/>
            <a:ext cx="1439863" cy="1439863"/>
            <a:chOff x="2426" y="2016"/>
            <a:chExt cx="907" cy="907"/>
          </a:xfrm>
        </p:grpSpPr>
        <p:sp>
          <p:nvSpPr>
            <p:cNvPr id="16" name="Oval 17"/>
            <p:cNvSpPr>
              <a:spLocks noChangeArrowheads="1"/>
            </p:cNvSpPr>
            <p:nvPr/>
          </p:nvSpPr>
          <p:spPr bwMode="gray">
            <a:xfrm>
              <a:off x="2426" y="2016"/>
              <a:ext cx="907" cy="907"/>
            </a:xfrm>
            <a:prstGeom prst="ellipse">
              <a:avLst/>
            </a:prstGeom>
            <a:gradFill rotWithShape="0">
              <a:gsLst>
                <a:gs pos="0">
                  <a:schemeClr val="accent2"/>
                </a:gs>
                <a:gs pos="100000">
                  <a:schemeClr val="accent2">
                    <a:gamma/>
                    <a:shade val="46275"/>
                    <a:invGamma/>
                  </a:schemeClr>
                </a:gs>
              </a:gsLst>
              <a:lin ang="5400000" scaled="1"/>
            </a:gradFill>
            <a:ln w="3175">
              <a:noFill/>
              <a:round/>
              <a:headEnd/>
              <a:tailEnd/>
            </a:ln>
          </p:spPr>
          <p:txBody>
            <a:bodyPr/>
            <a:lstStyle/>
            <a:p>
              <a:endParaRPr lang="de-DE"/>
            </a:p>
          </p:txBody>
        </p:sp>
        <p:sp>
          <p:nvSpPr>
            <p:cNvPr id="17" name="Oval 18"/>
            <p:cNvSpPr>
              <a:spLocks noChangeArrowheads="1"/>
            </p:cNvSpPr>
            <p:nvPr/>
          </p:nvSpPr>
          <p:spPr bwMode="gray">
            <a:xfrm>
              <a:off x="2635" y="2040"/>
              <a:ext cx="478" cy="256"/>
            </a:xfrm>
            <a:prstGeom prst="ellipse">
              <a:avLst/>
            </a:prstGeom>
            <a:gradFill rotWithShape="1">
              <a:gsLst>
                <a:gs pos="0">
                  <a:schemeClr val="bg1">
                    <a:alpha val="39000"/>
                  </a:schemeClr>
                </a:gs>
                <a:gs pos="100000">
                  <a:schemeClr val="bg1">
                    <a:alpha val="0"/>
                  </a:schemeClr>
                </a:gs>
              </a:gsLst>
              <a:lin ang="5400000" scaled="1"/>
            </a:gradFill>
            <a:ln w="9525">
              <a:noFill/>
              <a:round/>
              <a:headEnd/>
              <a:tailEnd/>
            </a:ln>
            <a:effectLst/>
          </p:spPr>
          <p:txBody>
            <a:bodyPr wrap="none" anchor="ctr"/>
            <a:lstStyle/>
            <a:p>
              <a:endParaRPr lang="de-DE"/>
            </a:p>
          </p:txBody>
        </p:sp>
      </p:grpSp>
      <p:sp>
        <p:nvSpPr>
          <p:cNvPr id="14" name="Text Box 12"/>
          <p:cNvSpPr txBox="1">
            <a:spLocks noChangeArrowheads="1"/>
          </p:cNvSpPr>
          <p:nvPr/>
        </p:nvSpPr>
        <p:spPr bwMode="gray">
          <a:xfrm>
            <a:off x="3300412" y="4078233"/>
            <a:ext cx="2524125" cy="430887"/>
          </a:xfrm>
          <a:prstGeom prst="rect">
            <a:avLst/>
          </a:prstGeom>
          <a:noFill/>
          <a:ln w="9525">
            <a:noFill/>
            <a:miter lim="800000"/>
            <a:headEnd/>
            <a:tailEnd/>
          </a:ln>
          <a:effectLst/>
        </p:spPr>
        <p:txBody>
          <a:bodyPr>
            <a:spAutoFit/>
          </a:bodyPr>
          <a:lstStyle/>
          <a:p>
            <a:pPr algn="ctr" eaLnBrk="0" hangingPunct="0">
              <a:spcBef>
                <a:spcPct val="50000"/>
              </a:spcBef>
            </a:pPr>
            <a:r>
              <a:rPr lang="de-DE" sz="2200" noProof="1" smtClean="0">
                <a:solidFill>
                  <a:schemeClr val="bg1"/>
                </a:solidFill>
                <a:cs typeface="Arial" pitchFamily="34" charset="0"/>
              </a:rPr>
              <a:t>TRU</a:t>
            </a:r>
            <a:endParaRPr lang="de-DE" sz="2200" noProof="1">
              <a:solidFill>
                <a:schemeClr val="bg1"/>
              </a:solidFill>
              <a:cs typeface="Arial" pitchFamily="34" charset="0"/>
            </a:endParaRPr>
          </a:p>
        </p:txBody>
      </p:sp>
      <p:grpSp>
        <p:nvGrpSpPr>
          <p:cNvPr id="5" name="Group 3"/>
          <p:cNvGrpSpPr>
            <a:grpSpLocks/>
          </p:cNvGrpSpPr>
          <p:nvPr/>
        </p:nvGrpSpPr>
        <p:grpSpPr bwMode="auto">
          <a:xfrm>
            <a:off x="5508104" y="2661791"/>
            <a:ext cx="1995488" cy="3214688"/>
            <a:chOff x="3505" y="1465"/>
            <a:chExt cx="1257" cy="2025"/>
          </a:xfrm>
          <a:effectLst/>
        </p:grpSpPr>
        <p:sp>
          <p:nvSpPr>
            <p:cNvPr id="6" name="Freeform 4"/>
            <p:cNvSpPr>
              <a:spLocks/>
            </p:cNvSpPr>
            <p:nvPr/>
          </p:nvSpPr>
          <p:spPr bwMode="gray">
            <a:xfrm>
              <a:off x="3748" y="1465"/>
              <a:ext cx="1014" cy="2025"/>
            </a:xfrm>
            <a:custGeom>
              <a:avLst/>
              <a:gdLst/>
              <a:ahLst/>
              <a:cxnLst>
                <a:cxn ang="0">
                  <a:pos x="0" y="0"/>
                </a:cxn>
                <a:cxn ang="0">
                  <a:pos x="567" y="567"/>
                </a:cxn>
                <a:cxn ang="0">
                  <a:pos x="0" y="1134"/>
                </a:cxn>
              </a:cxnLst>
              <a:rect l="0" t="0" r="r" b="b"/>
              <a:pathLst>
                <a:path w="567" h="1134">
                  <a:moveTo>
                    <a:pt x="0" y="0"/>
                  </a:moveTo>
                  <a:cubicBezTo>
                    <a:pt x="313" y="0"/>
                    <a:pt x="567" y="254"/>
                    <a:pt x="567" y="567"/>
                  </a:cubicBezTo>
                  <a:cubicBezTo>
                    <a:pt x="567" y="880"/>
                    <a:pt x="313" y="1134"/>
                    <a:pt x="0" y="1134"/>
                  </a:cubicBezTo>
                </a:path>
              </a:pathLst>
            </a:custGeom>
            <a:gradFill rotWithShape="0">
              <a:gsLst>
                <a:gs pos="0">
                  <a:srgbClr val="DDDDDD"/>
                </a:gs>
                <a:gs pos="100000">
                  <a:srgbClr val="DDDDDD">
                    <a:gamma/>
                    <a:shade val="54510"/>
                    <a:invGamma/>
                  </a:srgbClr>
                </a:gs>
              </a:gsLst>
              <a:lin ang="2700000" scaled="1"/>
            </a:gradFill>
            <a:ln w="3175">
              <a:noFill/>
              <a:round/>
              <a:headEnd/>
              <a:tailEnd/>
            </a:ln>
          </p:spPr>
          <p:txBody>
            <a:bodyPr/>
            <a:lstStyle/>
            <a:p>
              <a:endParaRPr lang="de-DE"/>
            </a:p>
          </p:txBody>
        </p:sp>
        <p:sp>
          <p:nvSpPr>
            <p:cNvPr id="7" name="Freeform 5"/>
            <p:cNvSpPr>
              <a:spLocks/>
            </p:cNvSpPr>
            <p:nvPr/>
          </p:nvSpPr>
          <p:spPr bwMode="gray">
            <a:xfrm>
              <a:off x="3505" y="1465"/>
              <a:ext cx="489" cy="2025"/>
            </a:xfrm>
            <a:custGeom>
              <a:avLst/>
              <a:gdLst/>
              <a:ahLst/>
              <a:cxnLst>
                <a:cxn ang="0">
                  <a:pos x="137" y="0"/>
                </a:cxn>
                <a:cxn ang="0">
                  <a:pos x="274" y="567"/>
                </a:cxn>
                <a:cxn ang="0">
                  <a:pos x="137" y="1134"/>
                </a:cxn>
                <a:cxn ang="0">
                  <a:pos x="0" y="567"/>
                </a:cxn>
                <a:cxn ang="0">
                  <a:pos x="137" y="0"/>
                </a:cxn>
              </a:cxnLst>
              <a:rect l="0" t="0" r="r" b="b"/>
              <a:pathLst>
                <a:path w="275" h="1134">
                  <a:moveTo>
                    <a:pt x="137" y="0"/>
                  </a:moveTo>
                  <a:cubicBezTo>
                    <a:pt x="213" y="0"/>
                    <a:pt x="275" y="254"/>
                    <a:pt x="274" y="567"/>
                  </a:cubicBezTo>
                  <a:cubicBezTo>
                    <a:pt x="274" y="880"/>
                    <a:pt x="213" y="1134"/>
                    <a:pt x="137" y="1134"/>
                  </a:cubicBezTo>
                  <a:cubicBezTo>
                    <a:pt x="61" y="1134"/>
                    <a:pt x="0" y="880"/>
                    <a:pt x="0" y="567"/>
                  </a:cubicBezTo>
                  <a:cubicBezTo>
                    <a:pt x="0" y="254"/>
                    <a:pt x="61" y="0"/>
                    <a:pt x="137" y="0"/>
                  </a:cubicBezTo>
                  <a:close/>
                </a:path>
              </a:pathLst>
            </a:custGeom>
            <a:gradFill rotWithShape="0">
              <a:gsLst>
                <a:gs pos="0">
                  <a:srgbClr val="DDDDDD"/>
                </a:gs>
                <a:gs pos="100000">
                  <a:srgbClr val="DDDDDD">
                    <a:gamma/>
                    <a:shade val="48235"/>
                    <a:invGamma/>
                  </a:srgbClr>
                </a:gs>
              </a:gsLst>
              <a:lin ang="2700000" scaled="1"/>
            </a:gradFill>
            <a:ln w="3175">
              <a:noFill/>
              <a:miter lim="800000"/>
              <a:headEnd/>
              <a:tailEnd/>
            </a:ln>
          </p:spPr>
          <p:txBody>
            <a:bodyPr/>
            <a:lstStyle/>
            <a:p>
              <a:endParaRPr lang="de-DE"/>
            </a:p>
          </p:txBody>
        </p:sp>
        <p:sp>
          <p:nvSpPr>
            <p:cNvPr id="8" name="Freeform 6"/>
            <p:cNvSpPr>
              <a:spLocks/>
            </p:cNvSpPr>
            <p:nvPr/>
          </p:nvSpPr>
          <p:spPr bwMode="gray">
            <a:xfrm>
              <a:off x="3568" y="1571"/>
              <a:ext cx="363" cy="1814"/>
            </a:xfrm>
            <a:custGeom>
              <a:avLst/>
              <a:gdLst/>
              <a:ahLst/>
              <a:cxnLst>
                <a:cxn ang="0">
                  <a:pos x="137" y="0"/>
                </a:cxn>
                <a:cxn ang="0">
                  <a:pos x="274" y="567"/>
                </a:cxn>
                <a:cxn ang="0">
                  <a:pos x="137" y="1134"/>
                </a:cxn>
                <a:cxn ang="0">
                  <a:pos x="0" y="567"/>
                </a:cxn>
                <a:cxn ang="0">
                  <a:pos x="137" y="0"/>
                </a:cxn>
              </a:cxnLst>
              <a:rect l="0" t="0" r="r" b="b"/>
              <a:pathLst>
                <a:path w="275" h="1134">
                  <a:moveTo>
                    <a:pt x="137" y="0"/>
                  </a:moveTo>
                  <a:cubicBezTo>
                    <a:pt x="213" y="0"/>
                    <a:pt x="275" y="254"/>
                    <a:pt x="274" y="567"/>
                  </a:cubicBezTo>
                  <a:cubicBezTo>
                    <a:pt x="274" y="880"/>
                    <a:pt x="213" y="1134"/>
                    <a:pt x="137" y="1134"/>
                  </a:cubicBezTo>
                  <a:cubicBezTo>
                    <a:pt x="61" y="1134"/>
                    <a:pt x="0" y="880"/>
                    <a:pt x="0" y="567"/>
                  </a:cubicBezTo>
                  <a:cubicBezTo>
                    <a:pt x="0" y="254"/>
                    <a:pt x="61" y="0"/>
                    <a:pt x="137" y="0"/>
                  </a:cubicBezTo>
                  <a:close/>
                </a:path>
              </a:pathLst>
            </a:custGeom>
            <a:gradFill rotWithShape="0">
              <a:gsLst>
                <a:gs pos="0">
                  <a:srgbClr val="919191"/>
                </a:gs>
                <a:gs pos="100000">
                  <a:srgbClr val="919191">
                    <a:gamma/>
                    <a:shade val="0"/>
                    <a:invGamma/>
                  </a:srgbClr>
                </a:gs>
              </a:gsLst>
              <a:lin ang="18900000" scaled="1"/>
            </a:gradFill>
            <a:ln w="3175">
              <a:noFill/>
              <a:miter lim="800000"/>
              <a:headEnd/>
              <a:tailEnd/>
            </a:ln>
          </p:spPr>
          <p:txBody>
            <a:bodyPr/>
            <a:lstStyle/>
            <a:p>
              <a:endParaRPr lang="de-DE"/>
            </a:p>
          </p:txBody>
        </p:sp>
      </p:grpSp>
      <p:grpSp>
        <p:nvGrpSpPr>
          <p:cNvPr id="9" name="Group 7"/>
          <p:cNvGrpSpPr>
            <a:grpSpLocks/>
          </p:cNvGrpSpPr>
          <p:nvPr/>
        </p:nvGrpSpPr>
        <p:grpSpPr bwMode="auto">
          <a:xfrm>
            <a:off x="1562893" y="2662584"/>
            <a:ext cx="1995488" cy="3214688"/>
            <a:chOff x="999" y="1465"/>
            <a:chExt cx="1257" cy="2025"/>
          </a:xfrm>
          <a:effectLst/>
        </p:grpSpPr>
        <p:sp>
          <p:nvSpPr>
            <p:cNvPr id="10" name="Freeform 8"/>
            <p:cNvSpPr>
              <a:spLocks/>
            </p:cNvSpPr>
            <p:nvPr/>
          </p:nvSpPr>
          <p:spPr bwMode="gray">
            <a:xfrm>
              <a:off x="999" y="1465"/>
              <a:ext cx="1014" cy="2025"/>
            </a:xfrm>
            <a:custGeom>
              <a:avLst/>
              <a:gdLst/>
              <a:ahLst/>
              <a:cxnLst>
                <a:cxn ang="0">
                  <a:pos x="567" y="1134"/>
                </a:cxn>
                <a:cxn ang="0">
                  <a:pos x="0" y="567"/>
                </a:cxn>
                <a:cxn ang="0">
                  <a:pos x="567" y="0"/>
                </a:cxn>
              </a:cxnLst>
              <a:rect l="0" t="0" r="r" b="b"/>
              <a:pathLst>
                <a:path w="567" h="1134">
                  <a:moveTo>
                    <a:pt x="567" y="1134"/>
                  </a:moveTo>
                  <a:cubicBezTo>
                    <a:pt x="254" y="1134"/>
                    <a:pt x="0" y="880"/>
                    <a:pt x="0" y="567"/>
                  </a:cubicBezTo>
                  <a:cubicBezTo>
                    <a:pt x="0" y="254"/>
                    <a:pt x="254" y="0"/>
                    <a:pt x="567" y="0"/>
                  </a:cubicBezTo>
                </a:path>
              </a:pathLst>
            </a:custGeom>
            <a:gradFill rotWithShape="0">
              <a:gsLst>
                <a:gs pos="0">
                  <a:srgbClr val="DDDDDD"/>
                </a:gs>
                <a:gs pos="100000">
                  <a:srgbClr val="DDDDDD">
                    <a:gamma/>
                    <a:shade val="64706"/>
                    <a:invGamma/>
                  </a:srgbClr>
                </a:gs>
              </a:gsLst>
              <a:lin ang="2700000" scaled="1"/>
            </a:gradFill>
            <a:ln w="3175">
              <a:noFill/>
              <a:round/>
              <a:headEnd/>
              <a:tailEnd/>
            </a:ln>
            <a:effectLst/>
          </p:spPr>
          <p:txBody>
            <a:bodyPr/>
            <a:lstStyle/>
            <a:p>
              <a:endParaRPr lang="de-DE"/>
            </a:p>
          </p:txBody>
        </p:sp>
        <p:sp>
          <p:nvSpPr>
            <p:cNvPr id="11" name="Freeform 9"/>
            <p:cNvSpPr>
              <a:spLocks/>
            </p:cNvSpPr>
            <p:nvPr/>
          </p:nvSpPr>
          <p:spPr bwMode="gray">
            <a:xfrm>
              <a:off x="1767" y="1465"/>
              <a:ext cx="489" cy="2025"/>
            </a:xfrm>
            <a:custGeom>
              <a:avLst/>
              <a:gdLst/>
              <a:ahLst/>
              <a:cxnLst>
                <a:cxn ang="0">
                  <a:pos x="138" y="1134"/>
                </a:cxn>
                <a:cxn ang="0">
                  <a:pos x="1" y="567"/>
                </a:cxn>
                <a:cxn ang="0">
                  <a:pos x="138" y="0"/>
                </a:cxn>
                <a:cxn ang="0">
                  <a:pos x="275" y="567"/>
                </a:cxn>
                <a:cxn ang="0">
                  <a:pos x="138" y="1134"/>
                </a:cxn>
              </a:cxnLst>
              <a:rect l="0" t="0" r="r" b="b"/>
              <a:pathLst>
                <a:path w="275" h="1134">
                  <a:moveTo>
                    <a:pt x="138" y="1134"/>
                  </a:moveTo>
                  <a:cubicBezTo>
                    <a:pt x="62" y="1134"/>
                    <a:pt x="0" y="880"/>
                    <a:pt x="1" y="567"/>
                  </a:cubicBezTo>
                  <a:cubicBezTo>
                    <a:pt x="1" y="254"/>
                    <a:pt x="62" y="0"/>
                    <a:pt x="138" y="0"/>
                  </a:cubicBezTo>
                  <a:cubicBezTo>
                    <a:pt x="214" y="0"/>
                    <a:pt x="275" y="254"/>
                    <a:pt x="275" y="567"/>
                  </a:cubicBezTo>
                  <a:cubicBezTo>
                    <a:pt x="275" y="880"/>
                    <a:pt x="214" y="1134"/>
                    <a:pt x="138" y="1134"/>
                  </a:cubicBezTo>
                  <a:close/>
                </a:path>
              </a:pathLst>
            </a:custGeom>
            <a:gradFill rotWithShape="0">
              <a:gsLst>
                <a:gs pos="0">
                  <a:srgbClr val="DDDDDD">
                    <a:gamma/>
                    <a:shade val="48235"/>
                    <a:invGamma/>
                  </a:srgbClr>
                </a:gs>
                <a:gs pos="100000">
                  <a:srgbClr val="DDDDDD"/>
                </a:gs>
              </a:gsLst>
              <a:lin ang="18900000" scaled="1"/>
            </a:gradFill>
            <a:ln w="3175">
              <a:noFill/>
              <a:miter lim="800000"/>
              <a:headEnd/>
              <a:tailEnd/>
            </a:ln>
            <a:effectLst/>
          </p:spPr>
          <p:txBody>
            <a:bodyPr/>
            <a:lstStyle/>
            <a:p>
              <a:endParaRPr lang="de-DE"/>
            </a:p>
          </p:txBody>
        </p:sp>
        <p:sp>
          <p:nvSpPr>
            <p:cNvPr id="12" name="Freeform 10"/>
            <p:cNvSpPr>
              <a:spLocks/>
            </p:cNvSpPr>
            <p:nvPr/>
          </p:nvSpPr>
          <p:spPr bwMode="gray">
            <a:xfrm>
              <a:off x="1830" y="1571"/>
              <a:ext cx="363" cy="1814"/>
            </a:xfrm>
            <a:custGeom>
              <a:avLst/>
              <a:gdLst/>
              <a:ahLst/>
              <a:cxnLst>
                <a:cxn ang="0">
                  <a:pos x="137" y="0"/>
                </a:cxn>
                <a:cxn ang="0">
                  <a:pos x="274" y="567"/>
                </a:cxn>
                <a:cxn ang="0">
                  <a:pos x="137" y="1134"/>
                </a:cxn>
                <a:cxn ang="0">
                  <a:pos x="0" y="567"/>
                </a:cxn>
                <a:cxn ang="0">
                  <a:pos x="137" y="0"/>
                </a:cxn>
              </a:cxnLst>
              <a:rect l="0" t="0" r="r" b="b"/>
              <a:pathLst>
                <a:path w="275" h="1134">
                  <a:moveTo>
                    <a:pt x="137" y="0"/>
                  </a:moveTo>
                  <a:cubicBezTo>
                    <a:pt x="213" y="0"/>
                    <a:pt x="275" y="254"/>
                    <a:pt x="274" y="567"/>
                  </a:cubicBezTo>
                  <a:cubicBezTo>
                    <a:pt x="274" y="880"/>
                    <a:pt x="213" y="1134"/>
                    <a:pt x="137" y="1134"/>
                  </a:cubicBezTo>
                  <a:cubicBezTo>
                    <a:pt x="61" y="1134"/>
                    <a:pt x="0" y="880"/>
                    <a:pt x="0" y="567"/>
                  </a:cubicBezTo>
                  <a:cubicBezTo>
                    <a:pt x="0" y="254"/>
                    <a:pt x="61" y="0"/>
                    <a:pt x="137" y="0"/>
                  </a:cubicBezTo>
                  <a:close/>
                </a:path>
              </a:pathLst>
            </a:custGeom>
            <a:gradFill rotWithShape="0">
              <a:gsLst>
                <a:gs pos="0">
                  <a:srgbClr val="919191">
                    <a:gamma/>
                    <a:shade val="0"/>
                    <a:invGamma/>
                  </a:srgbClr>
                </a:gs>
                <a:gs pos="100000">
                  <a:srgbClr val="919191"/>
                </a:gs>
              </a:gsLst>
              <a:lin ang="2700000" scaled="1"/>
            </a:gradFill>
            <a:ln w="3175">
              <a:noFill/>
              <a:miter lim="800000"/>
              <a:headEnd/>
              <a:tailEnd/>
            </a:ln>
            <a:effectLst/>
          </p:spPr>
          <p:txBody>
            <a:bodyPr/>
            <a:lstStyle/>
            <a:p>
              <a:endParaRPr lang="de-DE"/>
            </a:p>
          </p:txBody>
        </p:sp>
      </p:grpSp>
      <p:sp>
        <p:nvSpPr>
          <p:cNvPr id="13" name="Text Box 11"/>
          <p:cNvSpPr txBox="1">
            <a:spLocks noChangeArrowheads="1"/>
          </p:cNvSpPr>
          <p:nvPr/>
        </p:nvSpPr>
        <p:spPr bwMode="gray">
          <a:xfrm>
            <a:off x="1150826" y="1709768"/>
            <a:ext cx="6840759" cy="707886"/>
          </a:xfrm>
          <a:prstGeom prst="rect">
            <a:avLst/>
          </a:prstGeom>
          <a:noFill/>
          <a:ln w="9525">
            <a:noFill/>
            <a:miter lim="800000"/>
            <a:headEnd/>
            <a:tailEnd/>
          </a:ln>
          <a:effectLst/>
        </p:spPr>
        <p:txBody>
          <a:bodyPr wrap="square">
            <a:spAutoFit/>
          </a:bodyPr>
          <a:lstStyle/>
          <a:p>
            <a:pPr algn="ctr"/>
            <a:r>
              <a:rPr lang="en-US" sz="2000" dirty="0" smtClean="0"/>
              <a:t>Trading region upgrade (TRU)</a:t>
            </a:r>
          </a:p>
          <a:p>
            <a:pPr algn="ctr"/>
            <a:r>
              <a:rPr lang="en-US" sz="2000" dirty="0" smtClean="0"/>
              <a:t>  </a:t>
            </a:r>
            <a:r>
              <a:rPr lang="en-US" sz="2000" dirty="0"/>
              <a:t>solution to </a:t>
            </a:r>
            <a:r>
              <a:rPr lang="en-US" sz="2000" dirty="0" smtClean="0"/>
              <a:t>better connect </a:t>
            </a:r>
            <a:r>
              <a:rPr lang="en-US" sz="2000" dirty="0"/>
              <a:t>CZ and </a:t>
            </a:r>
            <a:r>
              <a:rPr lang="en-US" sz="2000" dirty="0" smtClean="0"/>
              <a:t>AT markets</a:t>
            </a:r>
            <a:endParaRPr lang="en-US" sz="2000" dirty="0"/>
          </a:p>
        </p:txBody>
      </p:sp>
    </p:spTree>
    <p:extLst>
      <p:ext uri="{BB962C8B-B14F-4D97-AF65-F5344CB8AC3E}">
        <p14:creationId xmlns:p14="http://schemas.microsoft.com/office/powerpoint/2010/main" val="7849709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i="1" dirty="0" smtClean="0"/>
              <a:t>Trading Region Upgrade (TRU)</a:t>
            </a:r>
            <a:endParaRPr lang="en-GB" b="1" i="1" dirty="0"/>
          </a:p>
        </p:txBody>
      </p:sp>
      <p:sp>
        <p:nvSpPr>
          <p:cNvPr id="4" name="Foliennummernplatzhalter 3"/>
          <p:cNvSpPr>
            <a:spLocks noGrp="1"/>
          </p:cNvSpPr>
          <p:nvPr>
            <p:ph type="sldNum" sz="quarter" idx="12"/>
          </p:nvPr>
        </p:nvSpPr>
        <p:spPr/>
        <p:txBody>
          <a:bodyPr/>
          <a:lstStyle/>
          <a:p>
            <a:pPr>
              <a:defRPr/>
            </a:pPr>
            <a:fld id="{8EF86687-BCEF-4555-A441-4DAADF8D100C}" type="slidenum">
              <a:rPr lang="de-DE" smtClean="0"/>
              <a:pPr>
                <a:defRPr/>
              </a:pPr>
              <a:t>9</a:t>
            </a:fld>
            <a:endParaRPr lang="de-DE"/>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556792"/>
            <a:ext cx="8064896" cy="4733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9214427"/>
      </p:ext>
    </p:extLst>
  </p:cSld>
  <p:clrMapOvr>
    <a:masterClrMapping/>
  </p:clrMapOvr>
  <p:timing>
    <p:tnLst>
      <p:par>
        <p:cTn id="1" dur="indefinite" restart="never" nodeType="tmRoot"/>
      </p:par>
    </p:tnLst>
  </p:timing>
</p:sld>
</file>

<file path=ppt/theme/theme1.xml><?xml version="1.0" encoding="utf-8"?>
<a:theme xmlns:a="http://schemas.openxmlformats.org/drawingml/2006/main" name="VORLAGENGAS">
  <a:themeElements>
    <a:clrScheme name="VORLAGENGA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ORLAGENGA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ORLAGENGA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ORLAGENGA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ORLAGENGA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ORLAGENGA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ORLAGENGA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ORLAGENGA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ORLAGENGA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ORLAGENGA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ORLAGENGA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ORLAGENGA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ORLAGENGA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ORLAGENGA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VORLAGENALLGEMEIN">
  <a:themeElements>
    <a:clrScheme name="VORLAGENALLGEMEI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ORLAGENALLGEMEI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ORLAGENALLGEMEI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ORLAGENALLGEMEI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ORLAGENALLGEMEI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ORLAGENALLGEMEI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ORLAGENALLGEMEI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ORLAGENALLGEMEI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ORLAGENALLGEMEI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ORLAGENALLGEMEI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ORLAGENALLGEMEI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ORLAGENALLGEMEI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ORLAGENALLGEMEI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ORLAGENALLGEMEI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VORLAGENALLGEMEIN">
  <a:themeElements>
    <a:clrScheme name="VORLAGENALLGEMEI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ORLAGENALLGEMEI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ORLAGENALLGEMEI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ORLAGENALLGEMEI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ORLAGENALLGEMEI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ORLAGENALLGEMEI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ORLAGENALLGEMEI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ORLAGENALLGEMEI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ORLAGENALLGEMEI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ORLAGENALLGEMEI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ORLAGENALLGEMEI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ORLAGENALLGEMEI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ORLAGENALLGEMEI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ORLAGENALLGEMEI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VORLAGENGAS">
  <a:themeElements>
    <a:clrScheme name="Kopie von GA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pie von GA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Kopie von GA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Kopie von GA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Kopie von GA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Kopie von GA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Kopie von GA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Kopie von GA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Kopie von GA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Kopie von GA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Kopie von GA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Kopie von GA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Kopie von GA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Kopie von GA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DocumentWithSurveyEventReceiver</Name>
    <Synchronization>Asynchronous</Synchronization>
    <Type>10002</Type>
    <SequenceNumber>11001</SequenceNumber>
    <Assembly>Acer.DocSurvey.DataModel, Version=1.0.0.0, Culture=neutral, PublicKeyToken=4521b098f10fe6ff</Assembly>
    <Class>Acer.DocSurvey.DataModel.EventReceivers.DocumentWithSurveyEventReceiver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AcerDocumentName xmlns="51e2ee58-da6a-49c0-95c2-16695a96d1e6">2016_07_08 GRI SSE TRU 02 .pptx</AcerDocumentName>
    <_dlc_DocId xmlns="985daa2e-53d8-4475-82b8-9c7d25324e34">ACER-2016-41921</_dlc_DocId>
    <_dlc_DocIdUrl xmlns="985daa2e-53d8-4475-82b8-9c7d25324e34">
      <Url>https://extranet.acer.europa.eu/Events/20th-SSE-GRI-SG-meeting/_layouts/DocIdRedir.aspx?ID=ACER-2016-41921</Url>
      <Description>ACER-2016-41921</Description>
    </_dlc_DocIdUrl>
    <ACER_Abstract xmlns="985daa2e-53d8-4475-82b8-9c7d25324e3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17E2F6896BB82143BB85E450B3820B2C" ma:contentTypeVersion="20" ma:contentTypeDescription="Create a new document." ma:contentTypeScope="" ma:versionID="159c7ce00ca53b2a923683dd35388fe5">
  <xsd:schema xmlns:xsd="http://www.w3.org/2001/XMLSchema" xmlns:xs="http://www.w3.org/2001/XMLSchema" xmlns:p="http://schemas.microsoft.com/office/2006/metadata/properties" xmlns:ns2="985daa2e-53d8-4475-82b8-9c7d25324e34" xmlns:ns3="51e2ee58-da6a-49c0-95c2-16695a96d1e6" targetNamespace="http://schemas.microsoft.com/office/2006/metadata/properties" ma:root="true" ma:fieldsID="644900c7e40aaea2c252cf4521a9eae2" ns2:_="" ns3:_="">
    <xsd:import namespace="985daa2e-53d8-4475-82b8-9c7d25324e34"/>
    <xsd:import namespace="51e2ee58-da6a-49c0-95c2-16695a96d1e6"/>
    <xsd:element name="properties">
      <xsd:complexType>
        <xsd:sequence>
          <xsd:element name="documentManagement">
            <xsd:complexType>
              <xsd:all>
                <xsd:element ref="ns2:_dlc_DocId" minOccurs="0"/>
                <xsd:element ref="ns2:_dlc_DocIdUrl" minOccurs="0"/>
                <xsd:element ref="ns2:_dlc_DocIdPersistId" minOccurs="0"/>
                <xsd:element ref="ns3:AcerDocumentName" minOccurs="0"/>
                <xsd:element ref="ns2:ACER_Abstra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5daa2e-53d8-4475-82b8-9c7d25324e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CER_Abstract" ma:index="12" nillable="true" ma:displayName="Abstract" ma:description="" ma:internalName="ACER_Abstract">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1e2ee58-da6a-49c0-95c2-16695a96d1e6" elementFormDefault="qualified">
    <xsd:import namespace="http://schemas.microsoft.com/office/2006/documentManagement/types"/>
    <xsd:import namespace="http://schemas.microsoft.com/office/infopath/2007/PartnerControls"/>
    <xsd:element name="AcerDocumentName" ma:index="11" nillable="true" ma:displayName="Document name" ma:hidden="true" ma:internalName="AcerDocumentNam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Description"/>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0A8E8D-2C65-4D50-BCE5-A5F545129165}"/>
</file>

<file path=customXml/itemProps2.xml><?xml version="1.0" encoding="utf-8"?>
<ds:datastoreItem xmlns:ds="http://schemas.openxmlformats.org/officeDocument/2006/customXml" ds:itemID="{21696848-0647-46FA-B6D0-342FCF413791}"/>
</file>

<file path=customXml/itemProps3.xml><?xml version="1.0" encoding="utf-8"?>
<ds:datastoreItem xmlns:ds="http://schemas.openxmlformats.org/officeDocument/2006/customXml" ds:itemID="{A41B3342-DAC3-40A2-AB2A-B2F955B4499B}"/>
</file>

<file path=customXml/itemProps4.xml><?xml version="1.0" encoding="utf-8"?>
<ds:datastoreItem xmlns:ds="http://schemas.openxmlformats.org/officeDocument/2006/customXml" ds:itemID="{4DDDC21C-AED9-406A-9135-5C85F9512787}"/>
</file>

<file path=docProps/app.xml><?xml version="1.0" encoding="utf-8"?>
<Properties xmlns="http://schemas.openxmlformats.org/officeDocument/2006/extended-properties" xmlns:vt="http://schemas.openxmlformats.org/officeDocument/2006/docPropsVTypes">
  <Template>VORLAGENGAS</Template>
  <TotalTime>0</TotalTime>
  <Words>965</Words>
  <Application>Microsoft Office PowerPoint</Application>
  <PresentationFormat>Bildschirmpräsentation (4:3)</PresentationFormat>
  <Paragraphs>177</Paragraphs>
  <Slides>25</Slides>
  <Notes>3</Notes>
  <HiddenSlides>0</HiddenSlides>
  <MMClips>0</MMClips>
  <ScaleCrop>false</ScaleCrop>
  <HeadingPairs>
    <vt:vector size="4" baseType="variant">
      <vt:variant>
        <vt:lpstr>Design</vt:lpstr>
      </vt:variant>
      <vt:variant>
        <vt:i4>4</vt:i4>
      </vt:variant>
      <vt:variant>
        <vt:lpstr>Folientitel</vt:lpstr>
      </vt:variant>
      <vt:variant>
        <vt:i4>25</vt:i4>
      </vt:variant>
    </vt:vector>
  </HeadingPairs>
  <TitlesOfParts>
    <vt:vector size="29" baseType="lpstr">
      <vt:lpstr>VORLAGENGAS</vt:lpstr>
      <vt:lpstr>2_VORLAGENALLGEMEIN</vt:lpstr>
      <vt:lpstr>VORLAGENALLGEMEIN</vt:lpstr>
      <vt:lpstr>1_VORLAGENGAS</vt:lpstr>
      <vt:lpstr>PowerPoint-Präsentation</vt:lpstr>
      <vt:lpstr>PowerPoint-Präsentation</vt:lpstr>
      <vt:lpstr>Market integration  </vt:lpstr>
      <vt:lpstr>PowerPoint-Präsentation</vt:lpstr>
      <vt:lpstr>PowerPoint-Präsentation</vt:lpstr>
      <vt:lpstr>Envisaged model </vt:lpstr>
      <vt:lpstr>What to do?</vt:lpstr>
      <vt:lpstr>What to do?</vt:lpstr>
      <vt:lpstr>Trading Region Upgrade (TRU)</vt:lpstr>
      <vt:lpstr>Trading region upgrade</vt:lpstr>
      <vt:lpstr>Trading region upgrade</vt:lpstr>
      <vt:lpstr>Trading region upgrade</vt:lpstr>
      <vt:lpstr>Spread AT-CZ and capacity costs on yearly basis </vt:lpstr>
      <vt:lpstr>Spread AT-CZ and capacity costs on day-ahead basis </vt:lpstr>
      <vt:lpstr>Consultation revealed interest</vt:lpstr>
      <vt:lpstr>Sample of answers to questions</vt:lpstr>
      <vt:lpstr>Sample of answers to questions</vt:lpstr>
      <vt:lpstr>Sample of answers to questions</vt:lpstr>
      <vt:lpstr>Sample of answers to questions</vt:lpstr>
      <vt:lpstr>Sample of answers to questions</vt:lpstr>
      <vt:lpstr>Sample of answers to questions</vt:lpstr>
      <vt:lpstr>Sample of answers to questions</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of the project of market integration between Austria and Czech Republic via "Trading Region Upgrade"</dc:title>
  <dc:creator>Markus Krug</dc:creator>
  <cp:lastModifiedBy>Ischia Alessandro</cp:lastModifiedBy>
  <cp:revision>297</cp:revision>
  <cp:lastPrinted>2012-09-24T10:50:24Z</cp:lastPrinted>
  <dcterms:created xsi:type="dcterms:W3CDTF">2011-05-23T19:40:03Z</dcterms:created>
  <dcterms:modified xsi:type="dcterms:W3CDTF">2016-07-04T08:32:05Z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0x01010017E2F6896BB82143BB85E450B3820B2C</vt:lpwstr>
  </property>
  <property fmtid="{D5CDD505-2E9C-101B-9397-08002B2CF9AE}" pid="3" name="_dlc_DocIdItemGuid">
    <vt:lpwstr>fc251406-fe20-43b8-ad41-89773aa98115</vt:lpwstr>
  </property>
</Properties>
</file>