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</p:sldMasterIdLst>
  <p:notesMasterIdLst>
    <p:notesMasterId r:id="rId23"/>
  </p:notesMasterIdLst>
  <p:handoutMasterIdLst>
    <p:handoutMasterId r:id="rId24"/>
  </p:handoutMasterIdLst>
  <p:sldIdLst>
    <p:sldId id="291" r:id="rId8"/>
    <p:sldId id="895" r:id="rId9"/>
    <p:sldId id="943" r:id="rId10"/>
    <p:sldId id="840" r:id="rId11"/>
    <p:sldId id="936" r:id="rId12"/>
    <p:sldId id="938" r:id="rId13"/>
    <p:sldId id="939" r:id="rId14"/>
    <p:sldId id="937" r:id="rId15"/>
    <p:sldId id="951" r:id="rId16"/>
    <p:sldId id="944" r:id="rId17"/>
    <p:sldId id="945" r:id="rId18"/>
    <p:sldId id="946" r:id="rId19"/>
    <p:sldId id="941" r:id="rId20"/>
    <p:sldId id="942" r:id="rId21"/>
    <p:sldId id="532" r:id="rId22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84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3.xml"/><Relationship Id="rId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PIRINEOS_Entrada'!$O$29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PIRINEOS_Entrada'!$O$150:$O$180</c:f>
              <c:numCache>
                <c:formatCode>0</c:formatCode>
                <c:ptCount val="31"/>
                <c:pt idx="0">
                  <c:v>16.971042000000001</c:v>
                </c:pt>
                <c:pt idx="1">
                  <c:v>16.971042000000001</c:v>
                </c:pt>
                <c:pt idx="2">
                  <c:v>16.971042000000001</c:v>
                </c:pt>
                <c:pt idx="3">
                  <c:v>16.97104199999999</c:v>
                </c:pt>
                <c:pt idx="4">
                  <c:v>17</c:v>
                </c:pt>
                <c:pt idx="5">
                  <c:v>16.971042000000001</c:v>
                </c:pt>
                <c:pt idx="6">
                  <c:v>16.971042000000001</c:v>
                </c:pt>
                <c:pt idx="7">
                  <c:v>16.971042000000001</c:v>
                </c:pt>
                <c:pt idx="8">
                  <c:v>16.971042000000001</c:v>
                </c:pt>
                <c:pt idx="9">
                  <c:v>16.971042000000001</c:v>
                </c:pt>
                <c:pt idx="10">
                  <c:v>16.971042000000001</c:v>
                </c:pt>
                <c:pt idx="11">
                  <c:v>16.971042000000001</c:v>
                </c:pt>
                <c:pt idx="12">
                  <c:v>16.971042000000001</c:v>
                </c:pt>
                <c:pt idx="13">
                  <c:v>16.971042000000001</c:v>
                </c:pt>
                <c:pt idx="14">
                  <c:v>16.971042000000001</c:v>
                </c:pt>
                <c:pt idx="15">
                  <c:v>16.971042000000001</c:v>
                </c:pt>
                <c:pt idx="16">
                  <c:v>16.971042000000001</c:v>
                </c:pt>
                <c:pt idx="17">
                  <c:v>16.971042000000001</c:v>
                </c:pt>
                <c:pt idx="18">
                  <c:v>16.97104199999999</c:v>
                </c:pt>
                <c:pt idx="19">
                  <c:v>16.971042000000001</c:v>
                </c:pt>
                <c:pt idx="20">
                  <c:v>16.971042000000001</c:v>
                </c:pt>
                <c:pt idx="21">
                  <c:v>16.971042000000001</c:v>
                </c:pt>
                <c:pt idx="22">
                  <c:v>16.97104199999999</c:v>
                </c:pt>
                <c:pt idx="23">
                  <c:v>16.263915000000001</c:v>
                </c:pt>
                <c:pt idx="24">
                  <c:v>16.971042000000001</c:v>
                </c:pt>
                <c:pt idx="25">
                  <c:v>16.971042000000001</c:v>
                </c:pt>
                <c:pt idx="26">
                  <c:v>16.971042000000001</c:v>
                </c:pt>
                <c:pt idx="27">
                  <c:v>16.971042000000001</c:v>
                </c:pt>
                <c:pt idx="28">
                  <c:v>16.971042000000001</c:v>
                </c:pt>
                <c:pt idx="29">
                  <c:v>16.971042000000001</c:v>
                </c:pt>
                <c:pt idx="30">
                  <c:v>16.971042000000001</c:v>
                </c:pt>
              </c:numCache>
            </c:numRef>
          </c:val>
        </c:ser>
        <c:ser>
          <c:idx val="2"/>
          <c:order val="1"/>
          <c:tx>
            <c:strRef>
              <c:f>'VIP PIRINEOS_Entrada'!$P$29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PIRINEOS_Entrada'!$P$150:$P$180</c:f>
              <c:numCache>
                <c:formatCode>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14.740000000000009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16.499997000000008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0.75000100000001169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0"/>
          <c:order val="2"/>
          <c:tx>
            <c:strRef>
              <c:f>'VIP PIRINEOS_Entrada'!$N$29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 w="158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PIRINEOS_Entrada'!$N$150:$N$180</c:f>
              <c:numCache>
                <c:formatCode>0</c:formatCode>
                <c:ptCount val="31"/>
                <c:pt idx="0">
                  <c:v>50.074551999999997</c:v>
                </c:pt>
                <c:pt idx="1">
                  <c:v>50.074551999999997</c:v>
                </c:pt>
                <c:pt idx="2">
                  <c:v>50.074551999999997</c:v>
                </c:pt>
                <c:pt idx="3">
                  <c:v>50.074551999999997</c:v>
                </c:pt>
                <c:pt idx="4">
                  <c:v>38.814551999999999</c:v>
                </c:pt>
                <c:pt idx="5">
                  <c:v>50.074551999999997</c:v>
                </c:pt>
                <c:pt idx="6">
                  <c:v>50.074551999999997</c:v>
                </c:pt>
                <c:pt idx="7">
                  <c:v>50.074551999999997</c:v>
                </c:pt>
                <c:pt idx="8">
                  <c:v>50.074551999999997</c:v>
                </c:pt>
                <c:pt idx="9">
                  <c:v>50.074551999999997</c:v>
                </c:pt>
                <c:pt idx="10">
                  <c:v>50.074551999999997</c:v>
                </c:pt>
                <c:pt idx="11">
                  <c:v>50.074551999999997</c:v>
                </c:pt>
                <c:pt idx="12">
                  <c:v>50.074551999999997</c:v>
                </c:pt>
                <c:pt idx="13">
                  <c:v>50.074551999999997</c:v>
                </c:pt>
                <c:pt idx="14">
                  <c:v>50.074551999999997</c:v>
                </c:pt>
                <c:pt idx="15">
                  <c:v>50.074551999999997</c:v>
                </c:pt>
                <c:pt idx="16">
                  <c:v>50.074551999999997</c:v>
                </c:pt>
                <c:pt idx="17">
                  <c:v>50.074551999999997</c:v>
                </c:pt>
                <c:pt idx="18">
                  <c:v>50.074551999999997</c:v>
                </c:pt>
                <c:pt idx="19">
                  <c:v>50.074551999999997</c:v>
                </c:pt>
                <c:pt idx="20">
                  <c:v>50.074551999999997</c:v>
                </c:pt>
                <c:pt idx="21">
                  <c:v>50.074551999999997</c:v>
                </c:pt>
                <c:pt idx="22">
                  <c:v>50.074551999999997</c:v>
                </c:pt>
                <c:pt idx="23">
                  <c:v>50.781668000000003</c:v>
                </c:pt>
                <c:pt idx="24">
                  <c:v>50.074551999999997</c:v>
                </c:pt>
                <c:pt idx="25">
                  <c:v>50.074551999999997</c:v>
                </c:pt>
                <c:pt idx="26">
                  <c:v>50.074551999999997</c:v>
                </c:pt>
                <c:pt idx="27">
                  <c:v>50.074551999999997</c:v>
                </c:pt>
                <c:pt idx="28">
                  <c:v>50.074551999999997</c:v>
                </c:pt>
                <c:pt idx="29">
                  <c:v>50.074551999999997</c:v>
                </c:pt>
                <c:pt idx="30">
                  <c:v>50.074551999999997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88800"/>
        <c:axId val="157390336"/>
      </c:barChart>
      <c:lineChart>
        <c:grouping val="standard"/>
        <c:varyColors val="0"/>
        <c:ser>
          <c:idx val="3"/>
          <c:order val="3"/>
          <c:tx>
            <c:strRef>
              <c:f>'VIP PIRINEOS_Entrada'!$S$29</c:f>
              <c:strCache>
                <c:ptCount val="1"/>
                <c:pt idx="0">
                  <c:v>Booked</c:v>
                </c:pt>
              </c:strCache>
            </c:strRef>
          </c:tx>
          <c:spPr>
            <a:ln w="19050"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5607378796445132E-2"/>
                  <c:y val="-3.55039731524111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3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021695969304481E-2"/>
                  <c:y val="-2.761420134076421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12,5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PIRINEOS_Entrada'!$S$150:$S$180</c:f>
              <c:numCache>
                <c:formatCode>General</c:formatCode>
                <c:ptCount val="31"/>
                <c:pt idx="7">
                  <c:v>3.0078</c:v>
                </c:pt>
                <c:pt idx="8">
                  <c:v>12.540528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8800"/>
        <c:axId val="157390336"/>
      </c:lineChart>
      <c:dateAx>
        <c:axId val="1573888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57390336"/>
        <c:crosses val="autoZero"/>
        <c:auto val="1"/>
        <c:lblOffset val="100"/>
        <c:baseTimeUnit val="days"/>
      </c:dateAx>
      <c:valAx>
        <c:axId val="1573903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57388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'VIP PIRINEOS_Salida'!$O$29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PIRINEOS_Salida'!$O$150:$O$180</c:f>
              <c:numCache>
                <c:formatCode>0</c:formatCode>
                <c:ptCount val="31"/>
                <c:pt idx="0">
                  <c:v>43.580953000000001</c:v>
                </c:pt>
                <c:pt idx="1">
                  <c:v>48.200958</c:v>
                </c:pt>
                <c:pt idx="2">
                  <c:v>48.200958</c:v>
                </c:pt>
                <c:pt idx="3">
                  <c:v>48.200958</c:v>
                </c:pt>
                <c:pt idx="4">
                  <c:v>48</c:v>
                </c:pt>
                <c:pt idx="5">
                  <c:v>48.200958</c:v>
                </c:pt>
                <c:pt idx="6">
                  <c:v>48.200958</c:v>
                </c:pt>
                <c:pt idx="7">
                  <c:v>48.200958</c:v>
                </c:pt>
                <c:pt idx="8">
                  <c:v>48.200958</c:v>
                </c:pt>
                <c:pt idx="9">
                  <c:v>48.200958</c:v>
                </c:pt>
                <c:pt idx="10">
                  <c:v>48.200958</c:v>
                </c:pt>
                <c:pt idx="11">
                  <c:v>48.200958</c:v>
                </c:pt>
                <c:pt idx="12">
                  <c:v>48.200958</c:v>
                </c:pt>
                <c:pt idx="13">
                  <c:v>48.200958</c:v>
                </c:pt>
                <c:pt idx="14">
                  <c:v>48.200958</c:v>
                </c:pt>
                <c:pt idx="15">
                  <c:v>48.200958</c:v>
                </c:pt>
                <c:pt idx="16">
                  <c:v>48.200958</c:v>
                </c:pt>
                <c:pt idx="17">
                  <c:v>48.200958</c:v>
                </c:pt>
                <c:pt idx="18">
                  <c:v>48.200958</c:v>
                </c:pt>
                <c:pt idx="19">
                  <c:v>48.200958</c:v>
                </c:pt>
                <c:pt idx="20">
                  <c:v>48.200958</c:v>
                </c:pt>
                <c:pt idx="21">
                  <c:v>48.200958</c:v>
                </c:pt>
                <c:pt idx="22">
                  <c:v>48.200958</c:v>
                </c:pt>
                <c:pt idx="23">
                  <c:v>46.192590000000003</c:v>
                </c:pt>
                <c:pt idx="24">
                  <c:v>48.200958</c:v>
                </c:pt>
                <c:pt idx="25">
                  <c:v>48.200958</c:v>
                </c:pt>
                <c:pt idx="26">
                  <c:v>48.200958</c:v>
                </c:pt>
                <c:pt idx="27">
                  <c:v>48.200958</c:v>
                </c:pt>
                <c:pt idx="28">
                  <c:v>48.200958</c:v>
                </c:pt>
                <c:pt idx="29">
                  <c:v>48.200958</c:v>
                </c:pt>
                <c:pt idx="30">
                  <c:v>48.200958</c:v>
                </c:pt>
              </c:numCache>
            </c:numRef>
          </c:val>
        </c:ser>
        <c:ser>
          <c:idx val="2"/>
          <c:order val="1"/>
          <c:tx>
            <c:strRef>
              <c:f>'VIP PIRINEOS_Salida'!$P$29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6.8492919814071383E-3"/>
                  <c:y val="-3.2785057035673239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PIRINEOS_Salida'!$P$150:$P$180</c:f>
              <c:numCache>
                <c:formatCode>0.0</c:formatCode>
                <c:ptCount val="31"/>
                <c:pt idx="0">
                  <c:v>2.2999999998774001E-5</c:v>
                </c:pt>
                <c:pt idx="1">
                  <c:v>22.500003000000007</c:v>
                </c:pt>
                <c:pt idx="2">
                  <c:v>22.500003000000007</c:v>
                </c:pt>
                <c:pt idx="3">
                  <c:v>22.500003000000007</c:v>
                </c:pt>
                <c:pt idx="4">
                  <c:v>22.5</c:v>
                </c:pt>
                <c:pt idx="5">
                  <c:v>22.500003000000007</c:v>
                </c:pt>
                <c:pt idx="6">
                  <c:v>22.500003000000007</c:v>
                </c:pt>
                <c:pt idx="7">
                  <c:v>22.500003000000007</c:v>
                </c:pt>
                <c:pt idx="8">
                  <c:v>22.500003000000007</c:v>
                </c:pt>
                <c:pt idx="9">
                  <c:v>22.500003000000007</c:v>
                </c:pt>
                <c:pt idx="10">
                  <c:v>22.500003000000007</c:v>
                </c:pt>
                <c:pt idx="11">
                  <c:v>22.500003000000007</c:v>
                </c:pt>
                <c:pt idx="12">
                  <c:v>22.500003000000007</c:v>
                </c:pt>
                <c:pt idx="13">
                  <c:v>22.500003000000007</c:v>
                </c:pt>
                <c:pt idx="14">
                  <c:v>22.500003000000007</c:v>
                </c:pt>
                <c:pt idx="15">
                  <c:v>22.500003000000007</c:v>
                </c:pt>
                <c:pt idx="16">
                  <c:v>22.500003000000007</c:v>
                </c:pt>
                <c:pt idx="17">
                  <c:v>22.500003000000007</c:v>
                </c:pt>
                <c:pt idx="18">
                  <c:v>22.500003000000007</c:v>
                </c:pt>
                <c:pt idx="19">
                  <c:v>22.500003000000007</c:v>
                </c:pt>
                <c:pt idx="20">
                  <c:v>22.500003000000007</c:v>
                </c:pt>
                <c:pt idx="21">
                  <c:v>22.500003000000007</c:v>
                </c:pt>
                <c:pt idx="22">
                  <c:v>22.500003000000007</c:v>
                </c:pt>
                <c:pt idx="23">
                  <c:v>1.699999999971169E-5</c:v>
                </c:pt>
                <c:pt idx="24">
                  <c:v>22.500003000000007</c:v>
                </c:pt>
                <c:pt idx="25">
                  <c:v>22.500003000000007</c:v>
                </c:pt>
                <c:pt idx="26">
                  <c:v>22.500003000000007</c:v>
                </c:pt>
                <c:pt idx="27">
                  <c:v>22.500003000000007</c:v>
                </c:pt>
                <c:pt idx="28">
                  <c:v>22.500003000000007</c:v>
                </c:pt>
                <c:pt idx="29">
                  <c:v>22.500003000000007</c:v>
                </c:pt>
                <c:pt idx="30">
                  <c:v>22.500003000000007</c:v>
                </c:pt>
              </c:numCache>
            </c:numRef>
          </c:val>
        </c:ser>
        <c:ser>
          <c:idx val="1"/>
          <c:order val="2"/>
          <c:tx>
            <c:strRef>
              <c:f>'VIP PIRINEOS_Salida'!$N$29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5074298487252604E-3"/>
                  <c:y val="-2.800271979172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PIRINEOS_Salida'!$N$150:$N$180</c:f>
              <c:numCache>
                <c:formatCode>0</c:formatCode>
                <c:ptCount val="31"/>
                <c:pt idx="0">
                  <c:v>54.990980999999998</c:v>
                </c:pt>
                <c:pt idx="1">
                  <c:v>50.370975999999999</c:v>
                </c:pt>
                <c:pt idx="2">
                  <c:v>50.370975999999999</c:v>
                </c:pt>
                <c:pt idx="3">
                  <c:v>50.370975999999999</c:v>
                </c:pt>
                <c:pt idx="4">
                  <c:v>27.870971999999998</c:v>
                </c:pt>
                <c:pt idx="5">
                  <c:v>50.370975999999999</c:v>
                </c:pt>
                <c:pt idx="6">
                  <c:v>50.370975999999999</c:v>
                </c:pt>
                <c:pt idx="7">
                  <c:v>50.370975999999999</c:v>
                </c:pt>
                <c:pt idx="8">
                  <c:v>50.370975999999999</c:v>
                </c:pt>
                <c:pt idx="9">
                  <c:v>50.370975999999999</c:v>
                </c:pt>
                <c:pt idx="10">
                  <c:v>50.370975999999999</c:v>
                </c:pt>
                <c:pt idx="11">
                  <c:v>50.370975999999999</c:v>
                </c:pt>
                <c:pt idx="12">
                  <c:v>50.370975999999999</c:v>
                </c:pt>
                <c:pt idx="13">
                  <c:v>50.370975999999999</c:v>
                </c:pt>
                <c:pt idx="14">
                  <c:v>50.370975999999999</c:v>
                </c:pt>
                <c:pt idx="15">
                  <c:v>50.370975999999999</c:v>
                </c:pt>
                <c:pt idx="16">
                  <c:v>50.370975999999999</c:v>
                </c:pt>
                <c:pt idx="17">
                  <c:v>50.370975999999999</c:v>
                </c:pt>
                <c:pt idx="18">
                  <c:v>50.370975999999999</c:v>
                </c:pt>
                <c:pt idx="19">
                  <c:v>50.370975999999999</c:v>
                </c:pt>
                <c:pt idx="20">
                  <c:v>50.370975999999999</c:v>
                </c:pt>
                <c:pt idx="21">
                  <c:v>50.370975999999999</c:v>
                </c:pt>
                <c:pt idx="22">
                  <c:v>50.370975999999999</c:v>
                </c:pt>
                <c:pt idx="23">
                  <c:v>52.379344000000003</c:v>
                </c:pt>
                <c:pt idx="24">
                  <c:v>50.370975999999999</c:v>
                </c:pt>
                <c:pt idx="25">
                  <c:v>50.370975999999999</c:v>
                </c:pt>
                <c:pt idx="26">
                  <c:v>50.370975999999999</c:v>
                </c:pt>
                <c:pt idx="27">
                  <c:v>50.370975999999999</c:v>
                </c:pt>
                <c:pt idx="28">
                  <c:v>50.370975999999999</c:v>
                </c:pt>
                <c:pt idx="29">
                  <c:v>50.370975999999999</c:v>
                </c:pt>
                <c:pt idx="30">
                  <c:v>50.370975999999999</c:v>
                </c:pt>
              </c:numCache>
            </c:numRef>
          </c:val>
        </c:ser>
        <c:ser>
          <c:idx val="0"/>
          <c:order val="3"/>
          <c:tx>
            <c:strRef>
              <c:f>'VIP PIRINEOS_Salida'!$S$29</c:f>
              <c:strCache>
                <c:ptCount val="1"/>
                <c:pt idx="0">
                  <c:v>Interruptible offer - Enagas</c:v>
                </c:pt>
              </c:strCache>
            </c:strRef>
          </c:tx>
          <c:spPr>
            <a:solidFill>
              <a:srgbClr val="D2D2D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21"/>
            <c:invertIfNegative val="0"/>
            <c:bubble3D val="0"/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PIRINEOS_Salida'!$S$150:$S$180</c:f>
              <c:numCache>
                <c:formatCode>0</c:formatCode>
                <c:ptCount val="31"/>
                <c:pt idx="1">
                  <c:v>200.39128199999999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4546048"/>
        <c:axId val="204547584"/>
      </c:barChart>
      <c:lineChart>
        <c:grouping val="standard"/>
        <c:varyColors val="0"/>
        <c:ser>
          <c:idx val="4"/>
          <c:order val="4"/>
          <c:tx>
            <c:strRef>
              <c:f>'VIP PIRINEOS_Salida'!$T$29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83960566584718E-2"/>
                  <c:y val="-3.6399952704067755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39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81017012352014E-2"/>
                  <c:y val="-1.648117771640954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120,5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6070206758636E-3"/>
                  <c:y val="-2.353468194172934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7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PIRINEOS_Salida'!$T$150:$T$180</c:f>
              <c:numCache>
                <c:formatCode>General</c:formatCode>
                <c:ptCount val="31"/>
                <c:pt idx="0">
                  <c:v>39.380159999999997</c:v>
                </c:pt>
                <c:pt idx="1">
                  <c:v>120.53019499999999</c:v>
                </c:pt>
                <c:pt idx="2">
                  <c:v>7.0502820000000002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46048"/>
        <c:axId val="204547584"/>
      </c:lineChart>
      <c:dateAx>
        <c:axId val="2045460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204547584"/>
        <c:crosses val="autoZero"/>
        <c:auto val="1"/>
        <c:lblOffset val="100"/>
        <c:baseTimeUnit val="days"/>
      </c:dateAx>
      <c:valAx>
        <c:axId val="2045475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04546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IBERICO_Salida'!$M$26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dLbl>
              <c:idx val="0"/>
              <c:layout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IBERICO_Salida'!$M$270:$M$300</c:f>
              <c:numCache>
                <c:formatCode>#,##0</c:formatCode>
                <c:ptCount val="31"/>
                <c:pt idx="0">
                  <c:v>36.110731999999999</c:v>
                </c:pt>
                <c:pt idx="1">
                  <c:v>36.110731999999999</c:v>
                </c:pt>
                <c:pt idx="2">
                  <c:v>36.110731999999999</c:v>
                </c:pt>
                <c:pt idx="3">
                  <c:v>36.110731999999999</c:v>
                </c:pt>
                <c:pt idx="4">
                  <c:v>36.110731999999999</c:v>
                </c:pt>
                <c:pt idx="5">
                  <c:v>36.110731999999999</c:v>
                </c:pt>
                <c:pt idx="6">
                  <c:v>36.110731999999999</c:v>
                </c:pt>
                <c:pt idx="7">
                  <c:v>36.110731999999999</c:v>
                </c:pt>
                <c:pt idx="8">
                  <c:v>36.110731999999999</c:v>
                </c:pt>
                <c:pt idx="9">
                  <c:v>36.110731999999999</c:v>
                </c:pt>
                <c:pt idx="10">
                  <c:v>36.110731999999999</c:v>
                </c:pt>
                <c:pt idx="11">
                  <c:v>36.110731999999999</c:v>
                </c:pt>
                <c:pt idx="12">
                  <c:v>36.110731999999999</c:v>
                </c:pt>
                <c:pt idx="13">
                  <c:v>36.110731999999999</c:v>
                </c:pt>
                <c:pt idx="14">
                  <c:v>36.110731999999999</c:v>
                </c:pt>
                <c:pt idx="15">
                  <c:v>36.110731999999999</c:v>
                </c:pt>
                <c:pt idx="16">
                  <c:v>36.110731999999999</c:v>
                </c:pt>
                <c:pt idx="17">
                  <c:v>36.110731999999999</c:v>
                </c:pt>
                <c:pt idx="18">
                  <c:v>36.110731999999999</c:v>
                </c:pt>
                <c:pt idx="19">
                  <c:v>36.110731999999999</c:v>
                </c:pt>
                <c:pt idx="20">
                  <c:v>36.110731999999999</c:v>
                </c:pt>
                <c:pt idx="21">
                  <c:v>36.110731999999999</c:v>
                </c:pt>
                <c:pt idx="22">
                  <c:v>36.110731999999999</c:v>
                </c:pt>
                <c:pt idx="23">
                  <c:v>36.110731999999999</c:v>
                </c:pt>
                <c:pt idx="24">
                  <c:v>36.110731999999999</c:v>
                </c:pt>
                <c:pt idx="25">
                  <c:v>36.110731999999999</c:v>
                </c:pt>
                <c:pt idx="26">
                  <c:v>36.110731999999999</c:v>
                </c:pt>
                <c:pt idx="27">
                  <c:v>36.110731999999999</c:v>
                </c:pt>
                <c:pt idx="28">
                  <c:v>36.110731999999999</c:v>
                </c:pt>
                <c:pt idx="29">
                  <c:v>36.110731999999999</c:v>
                </c:pt>
                <c:pt idx="30">
                  <c:v>36.110731999999999</c:v>
                </c:pt>
              </c:numCache>
            </c:numRef>
          </c:val>
        </c:ser>
        <c:ser>
          <c:idx val="2"/>
          <c:order val="1"/>
          <c:tx>
            <c:strRef>
              <c:f>'VIP IBERICO_Salida'!$N$26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92CDD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IBERICO_Salida'!$N$270:$N$300</c:f>
              <c:numCache>
                <c:formatCode>#,##0</c:formatCode>
                <c:ptCount val="31"/>
                <c:pt idx="0">
                  <c:v>0</c:v>
                </c:pt>
                <c:pt idx="1">
                  <c:v>14.437440000000002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9.2937170000000009</c:v>
                </c:pt>
                <c:pt idx="11">
                  <c:v>9.2937170000000009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7.4107139999999987</c:v>
                </c:pt>
                <c:pt idx="21">
                  <c:v>14.437440000000002</c:v>
                </c:pt>
                <c:pt idx="22">
                  <c:v>10.110708000000002</c:v>
                </c:pt>
                <c:pt idx="23">
                  <c:v>12.331265999999999</c:v>
                </c:pt>
                <c:pt idx="24">
                  <c:v>0</c:v>
                </c:pt>
                <c:pt idx="25">
                  <c:v>14.223164000000004</c:v>
                </c:pt>
                <c:pt idx="26">
                  <c:v>9.4107079999999996</c:v>
                </c:pt>
                <c:pt idx="27">
                  <c:v>9.4107079999999996</c:v>
                </c:pt>
                <c:pt idx="28">
                  <c:v>9.4107079999999996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5751296"/>
        <c:axId val="105752832"/>
      </c:barChart>
      <c:lineChart>
        <c:grouping val="standard"/>
        <c:varyColors val="0"/>
        <c:ser>
          <c:idx val="0"/>
          <c:order val="2"/>
          <c:tx>
            <c:strRef>
              <c:f>'VIP IBERICO_Salida'!$O$26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IBERICO_Salida'!$O$270:$O$300</c:f>
              <c:numCache>
                <c:formatCode>#,##0.00</c:formatCode>
                <c:ptCount val="31"/>
                <c:pt idx="0">
                  <c:v>5.2335E-2</c:v>
                </c:pt>
                <c:pt idx="1">
                  <c:v>4.0304E-2</c:v>
                </c:pt>
                <c:pt idx="2">
                  <c:v>3.9702000000000001E-2</c:v>
                </c:pt>
                <c:pt idx="3">
                  <c:v>4.0785000000000002E-2</c:v>
                </c:pt>
                <c:pt idx="4">
                  <c:v>4.0785000000000002E-2</c:v>
                </c:pt>
                <c:pt idx="5">
                  <c:v>4.0785000000000002E-2</c:v>
                </c:pt>
                <c:pt idx="6">
                  <c:v>4.0785000000000002E-2</c:v>
                </c:pt>
                <c:pt idx="7">
                  <c:v>4.0905999999999998E-2</c:v>
                </c:pt>
                <c:pt idx="8">
                  <c:v>4.0905999999999998E-2</c:v>
                </c:pt>
                <c:pt idx="9">
                  <c:v>4.0905999999999998E-2</c:v>
                </c:pt>
                <c:pt idx="10">
                  <c:v>4.0905999999999998E-2</c:v>
                </c:pt>
                <c:pt idx="11">
                  <c:v>4.0905999999999998E-2</c:v>
                </c:pt>
                <c:pt idx="12">
                  <c:v>4.0905999999999998E-2</c:v>
                </c:pt>
                <c:pt idx="13">
                  <c:v>3.1400999999999998E-2</c:v>
                </c:pt>
                <c:pt idx="14">
                  <c:v>3.3687000000000002E-2</c:v>
                </c:pt>
                <c:pt idx="15">
                  <c:v>3.3687000000000002E-2</c:v>
                </c:pt>
                <c:pt idx="16">
                  <c:v>3.3687000000000002E-2</c:v>
                </c:pt>
                <c:pt idx="17">
                  <c:v>3.3687000000000002E-2</c:v>
                </c:pt>
                <c:pt idx="18">
                  <c:v>3.3687000000000002E-2</c:v>
                </c:pt>
                <c:pt idx="19">
                  <c:v>3.7176000000000001E-2</c:v>
                </c:pt>
                <c:pt idx="20">
                  <c:v>3.7176000000000001E-2</c:v>
                </c:pt>
                <c:pt idx="21">
                  <c:v>3.7176000000000001E-2</c:v>
                </c:pt>
                <c:pt idx="22">
                  <c:v>5.8686000000000002E-2</c:v>
                </c:pt>
                <c:pt idx="23">
                  <c:v>3.7176000000000001E-2</c:v>
                </c:pt>
                <c:pt idx="24">
                  <c:v>3.7176000000000001E-2</c:v>
                </c:pt>
                <c:pt idx="25">
                  <c:v>3.7176000000000001E-2</c:v>
                </c:pt>
                <c:pt idx="26">
                  <c:v>3.1281000000000003E-2</c:v>
                </c:pt>
                <c:pt idx="27">
                  <c:v>3.7296000000000003E-2</c:v>
                </c:pt>
                <c:pt idx="28">
                  <c:v>3.7296000000000003E-2</c:v>
                </c:pt>
                <c:pt idx="29">
                  <c:v>3.7296000000000003E-2</c:v>
                </c:pt>
                <c:pt idx="30">
                  <c:v>3.7296000000000003E-2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1296"/>
        <c:axId val="105752832"/>
      </c:lineChart>
      <c:dateAx>
        <c:axId val="1057512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05752832"/>
        <c:crosses val="autoZero"/>
        <c:auto val="1"/>
        <c:lblOffset val="100"/>
        <c:baseTimeUnit val="days"/>
      </c:dateAx>
      <c:valAx>
        <c:axId val="105752832"/>
        <c:scaling>
          <c:orientation val="minMax"/>
          <c:max val="53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  <a:alpha val="52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05751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71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317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726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211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11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6685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58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7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23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8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565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00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6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3" y="1411160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SG 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9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Abril 2018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</a:t>
            </a:r>
            <a:r>
              <a:rPr lang="en-GB" sz="3200" dirty="0" err="1" smtClean="0"/>
              <a:t>Teréga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>
                <a:solidFill>
                  <a:srgbClr val="C29903"/>
                </a:solidFill>
              </a:rPr>
              <a:t>OS in March 2018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FR - ES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2965876" y="1380838"/>
            <a:ext cx="3578146" cy="680010"/>
            <a:chOff x="2965876" y="1380838"/>
            <a:chExt cx="3578146" cy="680010"/>
          </a:xfrm>
        </p:grpSpPr>
        <p:grpSp>
          <p:nvGrpSpPr>
            <p:cNvPr id="45" name="44 Grupo"/>
            <p:cNvGrpSpPr/>
            <p:nvPr/>
          </p:nvGrpSpPr>
          <p:grpSpPr>
            <a:xfrm>
              <a:off x="2987824" y="1380838"/>
              <a:ext cx="3556198" cy="680010"/>
              <a:chOff x="2987824" y="1380838"/>
              <a:chExt cx="3556198" cy="680010"/>
            </a:xfrm>
          </p:grpSpPr>
          <p:grpSp>
            <p:nvGrpSpPr>
              <p:cNvPr id="44" name="43 Grupo"/>
              <p:cNvGrpSpPr/>
              <p:nvPr/>
            </p:nvGrpSpPr>
            <p:grpSpPr>
              <a:xfrm>
                <a:off x="3059832" y="1380838"/>
                <a:ext cx="3484190" cy="680010"/>
                <a:chOff x="899592" y="1380838"/>
                <a:chExt cx="3484190" cy="680010"/>
              </a:xfrm>
            </p:grpSpPr>
            <p:grpSp>
              <p:nvGrpSpPr>
                <p:cNvPr id="40" name="39 Grupo"/>
                <p:cNvGrpSpPr/>
                <p:nvPr/>
              </p:nvGrpSpPr>
              <p:grpSpPr>
                <a:xfrm>
                  <a:off x="899592" y="1380838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38" name="37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007AAE"/>
                        </a:solidFill>
                      </a:rPr>
                      <a:t>17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007AAE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  <p:sp>
                <p:nvSpPr>
                  <p:cNvPr id="39" name="38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007AAE"/>
                        </a:solidFill>
                      </a:rPr>
                      <a:t>Bundled offer – without OS</a:t>
                    </a:r>
                    <a:endParaRPr lang="en-US" sz="11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</p:grpSp>
            <p:grpSp>
              <p:nvGrpSpPr>
                <p:cNvPr id="41" name="40 Grupo"/>
                <p:cNvGrpSpPr/>
                <p:nvPr/>
              </p:nvGrpSpPr>
              <p:grpSpPr>
                <a:xfrm>
                  <a:off x="899592" y="1691516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42" name="41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63666A"/>
                        </a:solidFill>
                      </a:rPr>
                      <a:t>50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63666A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  <p:sp>
                <p:nvSpPr>
                  <p:cNvPr id="43" name="42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63666A"/>
                        </a:solidFill>
                      </a:rPr>
                      <a:t>Unbundled offer – Enagas</a:t>
                    </a:r>
                    <a:endParaRPr lang="en-US" sz="11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</p:grp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455379"/>
                <a:ext cx="205504" cy="20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76" y="1777601"/>
              <a:ext cx="237972" cy="17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48 Grupo"/>
          <p:cNvGrpSpPr/>
          <p:nvPr/>
        </p:nvGrpSpPr>
        <p:grpSpPr>
          <a:xfrm>
            <a:off x="1691680" y="5445224"/>
            <a:ext cx="5979306" cy="661720"/>
            <a:chOff x="1691680" y="5445224"/>
            <a:chExt cx="5979306" cy="661720"/>
          </a:xfrm>
        </p:grpSpPr>
        <p:sp>
          <p:nvSpPr>
            <p:cNvPr id="47" name="46 Rectángulo redondeado"/>
            <p:cNvSpPr/>
            <p:nvPr/>
          </p:nvSpPr>
          <p:spPr bwMode="auto">
            <a:xfrm>
              <a:off x="2090364" y="5445224"/>
              <a:ext cx="5364598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8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and 9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March: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3 and 12,5 </a:t>
              </a:r>
              <a:r>
                <a:rPr lang="en-US" sz="16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/d booked - Bundled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1028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5868144" y="1565503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 bwMode="auto">
          <a:xfrm>
            <a:off x="5868144" y="1423961"/>
            <a:ext cx="1" cy="540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50 Grupo"/>
          <p:cNvGrpSpPr/>
          <p:nvPr/>
        </p:nvGrpSpPr>
        <p:grpSpPr>
          <a:xfrm>
            <a:off x="888559" y="2014681"/>
            <a:ext cx="7439262" cy="3219358"/>
            <a:chOff x="888559" y="2014681"/>
            <a:chExt cx="7439262" cy="3219358"/>
          </a:xfrm>
        </p:grpSpPr>
        <p:graphicFrame>
          <p:nvGraphicFramePr>
            <p:cNvPr id="53" name="6 Gráfico"/>
            <p:cNvGraphicFramePr>
              <a:graphicFrameLocks/>
            </p:cNvGraphicFramePr>
            <p:nvPr>
              <p:extLst/>
            </p:nvPr>
          </p:nvGraphicFramePr>
          <p:xfrm>
            <a:off x="888559" y="2014681"/>
            <a:ext cx="7439262" cy="3219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56 Rectángulo"/>
            <p:cNvSpPr/>
            <p:nvPr/>
          </p:nvSpPr>
          <p:spPr>
            <a:xfrm>
              <a:off x="6187773" y="3717032"/>
              <a:ext cx="2880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 smtClean="0">
                  <a:solidFill>
                    <a:srgbClr val="007A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900" b="0" dirty="0" smtClean="0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83671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ES - FR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833911" y="1124744"/>
            <a:ext cx="3668823" cy="983540"/>
            <a:chOff x="2833911" y="1268760"/>
            <a:chExt cx="3668823" cy="983540"/>
          </a:xfrm>
        </p:grpSpPr>
        <p:grpSp>
          <p:nvGrpSpPr>
            <p:cNvPr id="3" name="2 Grupo"/>
            <p:cNvGrpSpPr/>
            <p:nvPr/>
          </p:nvGrpSpPr>
          <p:grpSpPr>
            <a:xfrm>
              <a:off x="2885048" y="1268760"/>
              <a:ext cx="3617686" cy="983540"/>
              <a:chOff x="2926336" y="1374632"/>
              <a:chExt cx="3617686" cy="983540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2926336" y="1374632"/>
                <a:ext cx="3617686" cy="686216"/>
                <a:chOff x="2926336" y="1374632"/>
                <a:chExt cx="3617686" cy="686216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3034018" y="1374632"/>
                  <a:ext cx="3510004" cy="686216"/>
                  <a:chOff x="873778" y="1374632"/>
                  <a:chExt cx="3510004" cy="686216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873778" y="1374632"/>
                    <a:ext cx="3510004" cy="369332"/>
                    <a:chOff x="873778" y="1374632"/>
                    <a:chExt cx="3510004" cy="369332"/>
                  </a:xfrm>
                </p:grpSpPr>
                <p:sp>
                  <p:nvSpPr>
                    <p:cNvPr id="16" name="15 Rectángulo"/>
                    <p:cNvSpPr/>
                    <p:nvPr/>
                  </p:nvSpPr>
                  <p:spPr>
                    <a:xfrm>
                      <a:off x="873778" y="1374632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007AAE"/>
                          </a:solidFill>
                        </a:rPr>
                        <a:t>48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7AAE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  <p:sp>
                  <p:nvSpPr>
                    <p:cNvPr id="17" name="16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007AAE"/>
                          </a:solidFill>
                        </a:rPr>
                        <a:t>Bundled offer – without OS</a:t>
                      </a:r>
                      <a:endParaRPr lang="en-US" sz="11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12 Grupo"/>
                  <p:cNvGrpSpPr/>
                  <p:nvPr/>
                </p:nvGrpSpPr>
                <p:grpSpPr>
                  <a:xfrm>
                    <a:off x="899592" y="1691516"/>
                    <a:ext cx="3484190" cy="369332"/>
                    <a:chOff x="899592" y="1380838"/>
                    <a:chExt cx="3484190" cy="369332"/>
                  </a:xfrm>
                </p:grpSpPr>
                <p:sp>
                  <p:nvSpPr>
                    <p:cNvPr id="14" name="13 Rectángulo"/>
                    <p:cNvSpPr/>
                    <p:nvPr/>
                  </p:nvSpPr>
                  <p:spPr>
                    <a:xfrm>
                      <a:off x="899592" y="1380838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63666A"/>
                          </a:solidFill>
                        </a:rPr>
                        <a:t>50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63666A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  <p:sp>
                  <p:nvSpPr>
                    <p:cNvPr id="15" name="14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63666A"/>
                          </a:solidFill>
                        </a:rPr>
                        <a:t>Unbundled offer – Enagas</a:t>
                      </a:r>
                      <a:endParaRPr lang="en-US" sz="11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336" y="1455379"/>
                  <a:ext cx="205504" cy="207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20 Rectángulo"/>
              <p:cNvSpPr/>
              <p:nvPr/>
            </p:nvSpPr>
            <p:spPr>
              <a:xfrm>
                <a:off x="2987824" y="1988840"/>
                <a:ext cx="12245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/d</a:t>
                </a:r>
                <a:endParaRPr lang="en-US" sz="1600" b="0" dirty="0" smtClean="0">
                  <a:solidFill>
                    <a:srgbClr val="92CDDC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076327" y="2035006"/>
                <a:ext cx="186382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92CDDC"/>
                    </a:solidFill>
                  </a:rPr>
                  <a:t>OS offer</a:t>
                </a:r>
                <a:endParaRPr lang="en-US" sz="1100" b="0" dirty="0" smtClean="0">
                  <a:solidFill>
                    <a:srgbClr val="92CDDC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336" y="1777601"/>
                <a:ext cx="237972" cy="17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11" y="1879837"/>
              <a:ext cx="340246" cy="34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1547664" y="5419553"/>
            <a:ext cx="5969658" cy="661720"/>
            <a:chOff x="678354" y="5445224"/>
            <a:chExt cx="5969658" cy="661720"/>
          </a:xfrm>
        </p:grpSpPr>
        <p:grpSp>
          <p:nvGrpSpPr>
            <p:cNvPr id="26" name="25 Grupo"/>
            <p:cNvGrpSpPr/>
            <p:nvPr/>
          </p:nvGrpSpPr>
          <p:grpSpPr>
            <a:xfrm>
              <a:off x="678354" y="5445224"/>
              <a:ext cx="5969658" cy="661720"/>
              <a:chOff x="1614857" y="5445224"/>
              <a:chExt cx="6893143" cy="661720"/>
            </a:xfrm>
          </p:grpSpPr>
          <p:sp>
            <p:nvSpPr>
              <p:cNvPr id="27" name="26 Rectángulo redondeado"/>
              <p:cNvSpPr/>
              <p:nvPr/>
            </p:nvSpPr>
            <p:spPr bwMode="auto">
              <a:xfrm>
                <a:off x="2090364" y="5445224"/>
                <a:ext cx="5932862" cy="661720"/>
              </a:xfrm>
              <a:prstGeom prst="roundRect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096646" y="5445224"/>
                <a:ext cx="6411354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st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, 2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and 3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rd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 March: 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39, 120,5 and 7 </a:t>
                </a:r>
                <a:r>
                  <a:rPr lang="en-US" sz="1200" b="0" dirty="0" err="1" smtClean="0">
                    <a:solidFill>
                      <a:srgbClr val="FFC000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FFC000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 booked</a:t>
                </a: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92CDDC"/>
                    </a:solidFill>
                  </a:rPr>
                  <a:t>Allocation of OS: 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16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1200" b="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92CDDC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the 2</a:t>
                </a:r>
                <a:r>
                  <a:rPr lang="en-US" sz="1600" b="0" baseline="30000" dirty="0" smtClean="0">
                    <a:solidFill>
                      <a:srgbClr val="92CDDC"/>
                    </a:solidFill>
                  </a:rPr>
                  <a:t>nd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March</a:t>
                </a:r>
              </a:p>
            </p:txBody>
          </p:sp>
          <p:pic>
            <p:nvPicPr>
              <p:cNvPr id="29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857" y="5516413"/>
                <a:ext cx="468001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31 Rectángulo"/>
            <p:cNvSpPr/>
            <p:nvPr/>
          </p:nvSpPr>
          <p:spPr>
            <a:xfrm>
              <a:off x="5324184" y="5761763"/>
              <a:ext cx="10480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1</a:t>
              </a:r>
              <a:r>
                <a:rPr lang="en-US" sz="160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st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 time</a:t>
              </a:r>
              <a:endParaRPr lang="en-US" sz="1600" b="0" dirty="0" smtClean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24 Flecha derecha"/>
            <p:cNvSpPr/>
            <p:nvPr/>
          </p:nvSpPr>
          <p:spPr bwMode="auto">
            <a:xfrm>
              <a:off x="5148064" y="5840793"/>
              <a:ext cx="243410" cy="180495"/>
            </a:xfrm>
            <a:prstGeom prst="rightArrow">
              <a:avLst/>
            </a:prstGeom>
            <a:solidFill>
              <a:srgbClr val="92CD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855924" y="145411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 bwMode="auto">
          <a:xfrm>
            <a:off x="5868145" y="1177116"/>
            <a:ext cx="0" cy="811724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44981"/>
              </p:ext>
            </p:extLst>
          </p:nvPr>
        </p:nvGraphicFramePr>
        <p:xfrm>
          <a:off x="395536" y="1988840"/>
          <a:ext cx="8352928" cy="323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3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Spain to Portugal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467544" y="1844824"/>
          <a:ext cx="82872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771800" y="1331476"/>
            <a:ext cx="3556198" cy="369332"/>
            <a:chOff x="2987824" y="1380838"/>
            <a:chExt cx="3556198" cy="369332"/>
          </a:xfrm>
        </p:grpSpPr>
        <p:grpSp>
          <p:nvGrpSpPr>
            <p:cNvPr id="14" name="13 Grupo"/>
            <p:cNvGrpSpPr/>
            <p:nvPr/>
          </p:nvGrpSpPr>
          <p:grpSpPr>
            <a:xfrm>
              <a:off x="3059832" y="1380838"/>
              <a:ext cx="3484190" cy="369332"/>
              <a:chOff x="899592" y="1380838"/>
              <a:chExt cx="3484190" cy="36933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99592" y="1380838"/>
                <a:ext cx="9361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007AAE"/>
                    </a:solidFill>
                  </a:rPr>
                  <a:t>36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007AAE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/d</a:t>
                </a:r>
                <a:endParaRPr lang="en-US" sz="1600" b="0" dirty="0" smtClean="0">
                  <a:solidFill>
                    <a:srgbClr val="007AAE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763687" y="1427004"/>
                <a:ext cx="26200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007AAE"/>
                    </a:solidFill>
                  </a:rPr>
                  <a:t>Bundled offer – without OS</a:t>
                </a:r>
                <a:endParaRPr lang="en-US" sz="1100" b="0" dirty="0" smtClean="0">
                  <a:solidFill>
                    <a:srgbClr val="007AAE"/>
                  </a:solidFill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55379"/>
              <a:ext cx="205504" cy="20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2555776" y="5359568"/>
            <a:ext cx="5979306" cy="661720"/>
            <a:chOff x="1691680" y="5445224"/>
            <a:chExt cx="5979306" cy="661720"/>
          </a:xfrm>
        </p:grpSpPr>
        <p:sp>
          <p:nvSpPr>
            <p:cNvPr id="21" name="20 Rectángulo redondeado"/>
            <p:cNvSpPr/>
            <p:nvPr/>
          </p:nvSpPr>
          <p:spPr bwMode="auto">
            <a:xfrm>
              <a:off x="2090364" y="5445224"/>
              <a:ext cx="3057700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Everyday: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≈ 0,04 </a:t>
              </a:r>
              <a:r>
                <a:rPr lang="en-US" sz="12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200" b="0" dirty="0" smtClean="0">
                  <a:solidFill>
                    <a:srgbClr val="FFC000"/>
                  </a:solidFill>
                </a:rPr>
                <a:t>/d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 booked.</a:t>
              </a:r>
              <a:endParaRPr lang="en-US" sz="1600" dirty="0" smtClean="0">
                <a:solidFill>
                  <a:srgbClr val="FFC000"/>
                </a:solidFill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23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5708454" y="13714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5715930" y="1318141"/>
            <a:ext cx="1" cy="396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39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7 AOB</a:t>
            </a:r>
          </a:p>
        </p:txBody>
      </p:sp>
    </p:spTree>
    <p:extLst>
      <p:ext uri="{BB962C8B-B14F-4D97-AF65-F5344CB8AC3E}">
        <p14:creationId xmlns:p14="http://schemas.microsoft.com/office/powerpoint/2010/main" val="36469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/>
          <p:nvPr/>
        </p:nvSpPr>
        <p:spPr>
          <a:xfrm>
            <a:off x="1592191" y="1734194"/>
            <a:ext cx="733320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During March/April, contacts and a technical </a:t>
            </a:r>
            <a:r>
              <a:rPr lang="en-US" sz="1700" dirty="0">
                <a:solidFill>
                  <a:schemeClr val="tx2"/>
                </a:solidFill>
              </a:rPr>
              <a:t>meeting between </a:t>
            </a:r>
            <a:r>
              <a:rPr lang="en-US" sz="1700" dirty="0" smtClean="0">
                <a:solidFill>
                  <a:schemeClr val="tx2"/>
                </a:solidFill>
              </a:rPr>
              <a:t>REN and Enagas has taken </a:t>
            </a:r>
            <a:r>
              <a:rPr lang="en-US" sz="1700" dirty="0">
                <a:solidFill>
                  <a:schemeClr val="tx2"/>
                </a:solidFill>
              </a:rPr>
              <a:t>place to discuss </a:t>
            </a:r>
            <a:r>
              <a:rPr lang="en-US" sz="1700" dirty="0" smtClean="0">
                <a:solidFill>
                  <a:schemeClr val="tx2"/>
                </a:solidFill>
              </a:rPr>
              <a:t>technical capacity topics at </a:t>
            </a:r>
            <a:r>
              <a:rPr lang="en-US" sz="1700" dirty="0">
                <a:solidFill>
                  <a:schemeClr val="tx2"/>
                </a:solidFill>
              </a:rPr>
              <a:t>the VIP </a:t>
            </a:r>
            <a:r>
              <a:rPr lang="en-US" sz="1700" dirty="0" smtClean="0">
                <a:solidFill>
                  <a:schemeClr val="tx2"/>
                </a:solidFill>
              </a:rPr>
              <a:t>Ibérico:</a:t>
            </a:r>
            <a:endParaRPr lang="en-US" sz="1700" b="1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Main aspects to further develop according to NC-CAM (on-going):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Review of technical capacity agreement for </a:t>
            </a:r>
            <a:r>
              <a:rPr lang="en-US" sz="1600" b="0" dirty="0"/>
              <a:t>more than one year (at least for the upcoming 5 gas years</a:t>
            </a:r>
            <a:r>
              <a:rPr lang="en-US" sz="1600" b="0" dirty="0" smtClean="0"/>
              <a:t>). </a:t>
            </a:r>
            <a:endParaRPr lang="en-US" sz="1600" b="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Dynamic Capacity Calculation Approach according to Art. 6.1.a.4 </a:t>
            </a:r>
            <a:r>
              <a:rPr lang="en-US" sz="1600" b="0" smtClean="0"/>
              <a:t>on ST </a:t>
            </a:r>
            <a:r>
              <a:rPr lang="en-US" sz="1600" b="0" dirty="0"/>
              <a:t>basis depending on boundary conditions such as local demand, temperatures, </a:t>
            </a:r>
            <a:r>
              <a:rPr lang="en-US" sz="1600" b="0" dirty="0" smtClean="0"/>
              <a:t>nominations…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600075" y="188640"/>
            <a:ext cx="83327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7. Technical Capacity Calculation at VIPs</a:t>
            </a:r>
            <a:endParaRPr lang="en-US" dirty="0"/>
          </a:p>
        </p:txBody>
      </p:sp>
      <p:sp>
        <p:nvSpPr>
          <p:cNvPr id="2" name="1 Abrir llave"/>
          <p:cNvSpPr/>
          <p:nvPr/>
        </p:nvSpPr>
        <p:spPr bwMode="auto">
          <a:xfrm>
            <a:off x="1240679" y="1662186"/>
            <a:ext cx="351513" cy="2918942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4" y="3030338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298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0075" y="836712"/>
            <a:ext cx="807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/>
              <a:t>In response to the NRAs request about capacity calculation topic</a:t>
            </a:r>
            <a:r>
              <a:rPr lang="en-US" sz="1600" b="0" dirty="0"/>
              <a:t>, </a:t>
            </a:r>
            <a:r>
              <a:rPr lang="en-US" sz="1600" b="0" dirty="0" smtClean="0"/>
              <a:t>latest </a:t>
            </a:r>
            <a:r>
              <a:rPr lang="en-US" sz="1600" b="0" dirty="0"/>
              <a:t>steps </a:t>
            </a:r>
            <a:r>
              <a:rPr lang="en-US" sz="1600" b="0" dirty="0" smtClean="0"/>
              <a:t>are the following </a:t>
            </a:r>
            <a:r>
              <a:rPr lang="en-US" sz="1600" b="0" dirty="0"/>
              <a:t>:</a:t>
            </a:r>
            <a:endParaRPr lang="en-US" sz="1600" dirty="0"/>
          </a:p>
        </p:txBody>
      </p:sp>
      <p:sp>
        <p:nvSpPr>
          <p:cNvPr id="8" name="Rectangle 2"/>
          <p:cNvSpPr/>
          <p:nvPr/>
        </p:nvSpPr>
        <p:spPr>
          <a:xfrm>
            <a:off x="1592191" y="5045695"/>
            <a:ext cx="7333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On going. Under conversations between both TSOs on the Dynamic Capacity Calculation approach at VIP </a:t>
            </a:r>
            <a:r>
              <a:rPr lang="en-US" sz="1700" dirty="0" err="1" smtClean="0">
                <a:solidFill>
                  <a:schemeClr val="tx2"/>
                </a:solidFill>
              </a:rPr>
              <a:t>Pirineos</a:t>
            </a:r>
            <a:r>
              <a:rPr lang="en-US" sz="1700" dirty="0" smtClean="0">
                <a:solidFill>
                  <a:schemeClr val="tx2"/>
                </a:solidFill>
              </a:rPr>
              <a:t>. </a:t>
            </a:r>
            <a:endParaRPr lang="en-US" sz="17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0" y="4754777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Abrir llave"/>
          <p:cNvSpPr/>
          <p:nvPr/>
        </p:nvSpPr>
        <p:spPr bwMode="auto">
          <a:xfrm>
            <a:off x="1240679" y="4898794"/>
            <a:ext cx="351513" cy="923329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" y="5455589"/>
            <a:ext cx="1294133" cy="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7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</a:t>
            </a:r>
            <a:r>
              <a:rPr lang="en-US" sz="3200" dirty="0">
                <a:solidFill>
                  <a:srgbClr val="2A4677"/>
                </a:solidFill>
              </a:rPr>
              <a:t>.	CMP: potential for further coordination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CMP: </a:t>
            </a:r>
            <a:r>
              <a:rPr lang="en-US" sz="2400" dirty="0" smtClean="0">
                <a:solidFill>
                  <a:srgbClr val="C29903"/>
                </a:solidFill>
              </a:rPr>
              <a:t>Potential for further coordination</a:t>
            </a:r>
            <a:endParaRPr lang="en-US" sz="2400" dirty="0">
              <a:solidFill>
                <a:srgbClr val="C29903"/>
              </a:solidFill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76999" y="1369010"/>
            <a:ext cx="7551385" cy="2504147"/>
            <a:chOff x="476999" y="1369010"/>
            <a:chExt cx="7551385" cy="2504147"/>
          </a:xfrm>
        </p:grpSpPr>
        <p:grpSp>
          <p:nvGrpSpPr>
            <p:cNvPr id="24" name="23 Grupo"/>
            <p:cNvGrpSpPr/>
            <p:nvPr/>
          </p:nvGrpSpPr>
          <p:grpSpPr>
            <a:xfrm>
              <a:off x="3389151" y="1369010"/>
              <a:ext cx="2102959" cy="484262"/>
              <a:chOff x="3187030" y="1369010"/>
              <a:chExt cx="2102959" cy="484262"/>
            </a:xfrm>
          </p:grpSpPr>
          <p:pic>
            <p:nvPicPr>
              <p:cNvPr id="3073" name="Picture 1" descr="J:\00000-Iconos presentaciones\Iconos en dos colores_Versión principal_JPG y PNG\Iconos en dos colores y fondo transparente_ PNG\Institución, Legislativ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030" y="1369010"/>
                <a:ext cx="484262" cy="48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53 Rectángulo"/>
              <p:cNvSpPr/>
              <p:nvPr/>
            </p:nvSpPr>
            <p:spPr>
              <a:xfrm>
                <a:off x="3561797" y="1457252"/>
                <a:ext cx="17281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NRAs request</a:t>
                </a:r>
                <a:endParaRPr lang="es-ES" sz="1400" dirty="0"/>
              </a:p>
            </p:txBody>
          </p:sp>
        </p:grpSp>
        <p:sp>
          <p:nvSpPr>
            <p:cNvPr id="55" name="54 Rectángulo"/>
            <p:cNvSpPr/>
            <p:nvPr/>
          </p:nvSpPr>
          <p:spPr>
            <a:xfrm>
              <a:off x="476999" y="2265859"/>
              <a:ext cx="351893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/>
                <a:t>W</a:t>
              </a:r>
              <a:r>
                <a:rPr lang="en-US" sz="1100" b="0" dirty="0" smtClean="0"/>
                <a:t>hat </a:t>
              </a:r>
              <a:r>
                <a:rPr lang="en-US" sz="1100" b="0" dirty="0"/>
                <a:t>would had happened if </a:t>
              </a:r>
              <a:r>
                <a:rPr lang="en-US" sz="1100" dirty="0"/>
                <a:t>capacity withdrawn </a:t>
              </a:r>
              <a:r>
                <a:rPr lang="en-US" sz="1100" b="0" dirty="0"/>
                <a:t>from </a:t>
              </a:r>
              <a:r>
                <a:rPr lang="en-US" sz="1100" dirty="0"/>
                <a:t>LT UIOLI </a:t>
              </a:r>
              <a:r>
                <a:rPr lang="en-US" sz="1100" b="0" dirty="0"/>
                <a:t>would had been offered in the </a:t>
              </a:r>
              <a:r>
                <a:rPr lang="en-US" sz="1100" b="0" dirty="0" smtClean="0"/>
                <a:t>auctions (focus </a:t>
              </a:r>
              <a:r>
                <a:rPr lang="en-US" sz="1100" b="0" dirty="0"/>
                <a:t>on the auctions that cleared with a </a:t>
              </a:r>
              <a:r>
                <a:rPr lang="en-US" sz="1100" b="0" dirty="0" smtClean="0"/>
                <a:t>premium).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43828" y="2280365"/>
              <a:ext cx="29523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 smtClean="0"/>
                <a:t>Analyze </a:t>
              </a:r>
              <a:r>
                <a:rPr lang="en-US" sz="1100" dirty="0" smtClean="0"/>
                <a:t>historical </a:t>
              </a:r>
              <a:r>
                <a:rPr lang="en-US" sz="1100" dirty="0"/>
                <a:t>flows </a:t>
              </a:r>
              <a:r>
                <a:rPr lang="en-US" sz="1100" b="0" dirty="0"/>
                <a:t>as well as </a:t>
              </a:r>
              <a:r>
                <a:rPr lang="en-US" sz="1100" dirty="0"/>
                <a:t>LT bookings </a:t>
              </a:r>
              <a:r>
                <a:rPr lang="en-US" sz="1100" b="0" dirty="0"/>
                <a:t>at both sides of the VIP IBERICO.</a:t>
              </a:r>
              <a:endParaRPr lang="es-ES" sz="1100" b="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1557119" y="1973470"/>
              <a:ext cx="16393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C29903"/>
                  </a:solidFill>
                </a:rPr>
                <a:t>VIP PIRINEOS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442464" y="1972588"/>
              <a:ext cx="1805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29903"/>
                  </a:solidFill>
                </a:rPr>
                <a:t>VIP IBERICO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cxnSp>
          <p:nvCxnSpPr>
            <p:cNvPr id="19" name="18 Conector recto"/>
            <p:cNvCxnSpPr/>
            <p:nvPr/>
          </p:nvCxnSpPr>
          <p:spPr bwMode="auto">
            <a:xfrm>
              <a:off x="476999" y="2265859"/>
              <a:ext cx="3518937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58 Conector recto"/>
            <p:cNvCxnSpPr/>
            <p:nvPr/>
          </p:nvCxnSpPr>
          <p:spPr bwMode="auto">
            <a:xfrm>
              <a:off x="4788024" y="2265859"/>
              <a:ext cx="3204000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25 Grupo"/>
            <p:cNvGrpSpPr/>
            <p:nvPr/>
          </p:nvGrpSpPr>
          <p:grpSpPr>
            <a:xfrm>
              <a:off x="899592" y="2922733"/>
              <a:ext cx="2681657" cy="708381"/>
              <a:chOff x="899592" y="2922733"/>
              <a:chExt cx="2681657" cy="708381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1473676" y="3369504"/>
                <a:ext cx="95424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/>
                  <a:t>Document</a:t>
                </a:r>
              </a:p>
            </p:txBody>
          </p:sp>
          <p:pic>
            <p:nvPicPr>
              <p:cNvPr id="3074" name="Picture 2" descr="J:\00000-Iconos presentaciones\Iconos en dos colores_Versión principal_JPG y PNG\Iconos en dos colores y fondo transparente_ PNG\Document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729" y="2922733"/>
                <a:ext cx="368139" cy="368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Image 37"/>
              <p:cNvPicPr/>
              <p:nvPr/>
            </p:nvPicPr>
            <p:blipFill rotWithShape="1">
              <a:blip r:embed="rId5"/>
              <a:srcRect t="10577" r="80889" b="8654"/>
              <a:stretch/>
            </p:blipFill>
            <p:spPr bwMode="auto">
              <a:xfrm>
                <a:off x="899592" y="3081435"/>
                <a:ext cx="585519" cy="41887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62 Imagen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7030" y="3141987"/>
                <a:ext cx="1154219" cy="317405"/>
              </a:xfrm>
              <a:prstGeom prst="rect">
                <a:avLst/>
              </a:prstGeom>
            </p:spPr>
          </p:pic>
          <p:sp>
            <p:nvSpPr>
              <p:cNvPr id="25" name="24 Flecha derecha"/>
              <p:cNvSpPr/>
              <p:nvPr/>
            </p:nvSpPr>
            <p:spPr bwMode="auto">
              <a:xfrm>
                <a:off x="1557119" y="3228682"/>
                <a:ext cx="787361" cy="144016"/>
              </a:xfrm>
              <a:prstGeom prst="rightArrow">
                <a:avLst/>
              </a:prstGeom>
              <a:solidFill>
                <a:srgbClr val="C2990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4" name="Image 37"/>
            <p:cNvPicPr/>
            <p:nvPr/>
          </p:nvPicPr>
          <p:blipFill rotWithShape="1">
            <a:blip r:embed="rId5"/>
            <a:srcRect t="10577" r="80889" b="8654"/>
            <a:stretch/>
          </p:blipFill>
          <p:spPr bwMode="auto">
            <a:xfrm>
              <a:off x="5149704" y="2897365"/>
              <a:ext cx="585519" cy="4188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Image 37"/>
            <p:cNvPicPr/>
            <p:nvPr/>
          </p:nvPicPr>
          <p:blipFill rotWithShape="1">
            <a:blip r:embed="rId5"/>
            <a:srcRect l="47648" t="17314" r="27229" b="20161"/>
            <a:stretch/>
          </p:blipFill>
          <p:spPr bwMode="auto">
            <a:xfrm>
              <a:off x="5068609" y="3331002"/>
              <a:ext cx="747708" cy="2581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5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2" y="2996952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Rectángulo"/>
            <p:cNvSpPr/>
            <p:nvPr/>
          </p:nvSpPr>
          <p:spPr>
            <a:xfrm>
              <a:off x="5816317" y="3141987"/>
              <a:ext cx="19971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 smtClean="0"/>
                <a:t>Carrying out the analysis</a:t>
              </a:r>
            </a:p>
          </p:txBody>
        </p:sp>
        <p:pic>
          <p:nvPicPr>
            <p:cNvPr id="67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41" y="3388895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67 Rectángulo"/>
            <p:cNvSpPr/>
            <p:nvPr/>
          </p:nvSpPr>
          <p:spPr>
            <a:xfrm>
              <a:off x="3154159" y="3500221"/>
              <a:ext cx="9542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 smtClean="0"/>
                <a:t>In progress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176195" y="4203551"/>
            <a:ext cx="6814653" cy="524646"/>
            <a:chOff x="1176195" y="4203551"/>
            <a:chExt cx="6814653" cy="524646"/>
          </a:xfrm>
        </p:grpSpPr>
        <p:sp>
          <p:nvSpPr>
            <p:cNvPr id="2" name="1 Rectángulo redondeado"/>
            <p:cNvSpPr/>
            <p:nvPr/>
          </p:nvSpPr>
          <p:spPr bwMode="auto">
            <a:xfrm>
              <a:off x="1898350" y="4278855"/>
              <a:ext cx="5443279" cy="374038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1176195" y="4203551"/>
              <a:ext cx="6814653" cy="524646"/>
              <a:chOff x="998854" y="4169271"/>
              <a:chExt cx="6814653" cy="524646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998854" y="4293095"/>
                <a:ext cx="681465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Conclusions of this study will be communicated in the next IG meeting</a:t>
                </a:r>
              </a:p>
            </p:txBody>
          </p:sp>
          <p:pic>
            <p:nvPicPr>
              <p:cNvPr id="3076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083" y="4169271"/>
                <a:ext cx="524646" cy="524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55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5.1. Update </a:t>
            </a:r>
            <a:r>
              <a:rPr lang="en-US" sz="3200" dirty="0">
                <a:solidFill>
                  <a:srgbClr val="2A4677"/>
                </a:solidFill>
              </a:rPr>
              <a:t>on STEP </a:t>
            </a:r>
            <a:r>
              <a:rPr lang="en-US" sz="3200" dirty="0" smtClean="0">
                <a:solidFill>
                  <a:srgbClr val="2A4677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468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</a:t>
            </a:r>
            <a:endParaRPr lang="fr-FR" dirty="0">
              <a:solidFill>
                <a:srgbClr val="2A4677"/>
              </a:solidFill>
            </a:endParaRPr>
          </a:p>
        </p:txBody>
      </p:sp>
      <p:grpSp>
        <p:nvGrpSpPr>
          <p:cNvPr id="35" name="Groupe 4"/>
          <p:cNvGrpSpPr>
            <a:grpSpLocks/>
          </p:cNvGrpSpPr>
          <p:nvPr/>
        </p:nvGrpSpPr>
        <p:grpSpPr bwMode="auto">
          <a:xfrm>
            <a:off x="743992" y="827476"/>
            <a:ext cx="6564312" cy="4206875"/>
            <a:chOff x="-25158" y="641162"/>
            <a:chExt cx="7541816" cy="533927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 t="11098" r="404" b="510"/>
            <a:stretch>
              <a:fillRect/>
            </a:stretch>
          </p:blipFill>
          <p:spPr bwMode="auto">
            <a:xfrm>
              <a:off x="-25158" y="641162"/>
              <a:ext cx="7541816" cy="53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7"/>
            <p:cNvCxnSpPr>
              <a:cxnSpLocks noChangeShapeType="1"/>
            </p:cNvCxnSpPr>
            <p:nvPr/>
          </p:nvCxnSpPr>
          <p:spPr bwMode="auto">
            <a:xfrm flipV="1">
              <a:off x="3632192" y="4509121"/>
              <a:ext cx="216024" cy="444166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9"/>
            <p:cNvCxnSpPr>
              <a:cxnSpLocks noChangeShapeType="1"/>
            </p:cNvCxnSpPr>
            <p:nvPr/>
          </p:nvCxnSpPr>
          <p:spPr bwMode="auto">
            <a:xfrm flipV="1">
              <a:off x="3859630" y="4324467"/>
              <a:ext cx="0" cy="216024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10"/>
            <p:cNvCxnSpPr>
              <a:cxnSpLocks noChangeShapeType="1"/>
            </p:cNvCxnSpPr>
            <p:nvPr/>
          </p:nvCxnSpPr>
          <p:spPr bwMode="auto">
            <a:xfrm flipV="1">
              <a:off x="3838752" y="3696118"/>
              <a:ext cx="0" cy="576064"/>
            </a:xfrm>
            <a:prstGeom prst="line">
              <a:avLst/>
            </a:prstGeom>
            <a:noFill/>
            <a:ln w="38100" algn="ctr">
              <a:solidFill>
                <a:srgbClr val="9CB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riangle isocèle 21"/>
          <p:cNvSpPr>
            <a:spLocks noChangeArrowheads="1"/>
          </p:cNvSpPr>
          <p:nvPr/>
        </p:nvSpPr>
        <p:spPr bwMode="auto">
          <a:xfrm>
            <a:off x="3436392" y="4212026"/>
            <a:ext cx="160337" cy="141287"/>
          </a:xfrm>
          <a:prstGeom prst="triangle">
            <a:avLst>
              <a:gd name="adj" fmla="val 50000"/>
            </a:avLst>
          </a:prstGeom>
          <a:solidFill>
            <a:srgbClr val="007AAE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s-ES" sz="2000" b="0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zdeFranceMedium"/>
              <a:ea typeface="ヒラギノ角ゴ Pro W3"/>
              <a:cs typeface="ヒラギノ角ゴ Pro W3"/>
            </a:endParaRPr>
          </a:p>
        </p:txBody>
      </p:sp>
      <p:graphicFrame>
        <p:nvGraphicFramePr>
          <p:cNvPr id="41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9922"/>
              </p:ext>
            </p:extLst>
          </p:nvPr>
        </p:nvGraphicFramePr>
        <p:xfrm>
          <a:off x="743992" y="4580326"/>
          <a:ext cx="6393529" cy="1560064"/>
        </p:xfrm>
        <a:graphic>
          <a:graphicData uri="http://schemas.openxmlformats.org/drawingml/2006/table">
            <a:tbl>
              <a:tblPr/>
              <a:tblGrid>
                <a:gridCol w="864007"/>
                <a:gridCol w="477123"/>
                <a:gridCol w="1598860"/>
                <a:gridCol w="1598860"/>
                <a:gridCol w="950717"/>
                <a:gridCol w="903962"/>
              </a:tblGrid>
              <a:tr h="43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TSO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Nº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Pipeline 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Diameter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CAPEX (M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€)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</a:tr>
              <a:tr h="233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TIGF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Barbaira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</a:tr>
              <a:tr h="22200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Enagás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Hostalrich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Martorell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MW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50 Elipse"/>
          <p:cNvSpPr>
            <a:spLocks/>
          </p:cNvSpPr>
          <p:nvPr/>
        </p:nvSpPr>
        <p:spPr bwMode="auto">
          <a:xfrm>
            <a:off x="3463379" y="3996125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4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  <p:sp>
        <p:nvSpPr>
          <p:cNvPr id="43" name="50 Elipse"/>
          <p:cNvSpPr>
            <a:spLocks/>
          </p:cNvSpPr>
          <p:nvPr/>
        </p:nvSpPr>
        <p:spPr bwMode="auto">
          <a:xfrm>
            <a:off x="4068217" y="4031050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3</a:t>
            </a:r>
          </a:p>
        </p:txBody>
      </p:sp>
      <p:sp>
        <p:nvSpPr>
          <p:cNvPr id="44" name="50 Elipse"/>
          <p:cNvSpPr>
            <a:spLocks/>
          </p:cNvSpPr>
          <p:nvPr/>
        </p:nvSpPr>
        <p:spPr bwMode="auto">
          <a:xfrm>
            <a:off x="4217442" y="3746887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2</a:t>
            </a:r>
          </a:p>
        </p:txBody>
      </p:sp>
      <p:sp>
        <p:nvSpPr>
          <p:cNvPr id="45" name="50 Elipse"/>
          <p:cNvSpPr>
            <a:spLocks/>
          </p:cNvSpPr>
          <p:nvPr/>
        </p:nvSpPr>
        <p:spPr bwMode="auto">
          <a:xfrm>
            <a:off x="4222204" y="3281795"/>
            <a:ext cx="252000" cy="252000"/>
          </a:xfrm>
          <a:prstGeom prst="ellipse">
            <a:avLst/>
          </a:prstGeom>
          <a:solidFill>
            <a:srgbClr val="9CB7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1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 timeline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885950"/>
            <a:ext cx="7762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authorisation procedure is restored in Spain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333500"/>
            <a:ext cx="7019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6.1 Follow-up </a:t>
            </a:r>
            <a:r>
              <a:rPr lang="en-US" sz="3200" dirty="0">
                <a:solidFill>
                  <a:srgbClr val="2A4677"/>
                </a:solidFill>
              </a:rPr>
              <a:t>on the OSBB functioning: OS in March 2018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 smtClean="0">
                <a:solidFill>
                  <a:srgbClr val="C29903"/>
                </a:solidFill>
              </a:rPr>
              <a:t>statistics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628800"/>
            <a:ext cx="440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</a:t>
            </a:r>
            <a:r>
              <a:rPr lang="fr-FR" dirty="0" smtClean="0"/>
              <a:t>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152</a:t>
            </a:r>
            <a:r>
              <a:rPr lang="fr-FR" dirty="0"/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65181"/>
              </p:ext>
            </p:extLst>
          </p:nvPr>
        </p:nvGraphicFramePr>
        <p:xfrm>
          <a:off x="755576" y="2564904"/>
          <a:ext cx="7272807" cy="1944216"/>
        </p:xfrm>
        <a:graphic>
          <a:graphicData uri="http://schemas.openxmlformats.org/drawingml/2006/table">
            <a:tbl>
              <a:tblPr/>
              <a:tblGrid>
                <a:gridCol w="3456080"/>
                <a:gridCol w="1006867"/>
                <a:gridCol w="960036"/>
                <a:gridCol w="936620"/>
                <a:gridCol w="913204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to Spain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 to France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offered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issue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Teréga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offered : [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Nomination]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trigger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12 Rectángulo"/>
          <p:cNvSpPr/>
          <p:nvPr/>
        </p:nvSpPr>
        <p:spPr>
          <a:xfrm>
            <a:off x="755576" y="9807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[07/11/2017 to 08/04/2018]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7971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FR &gt; 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 direction : No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endParaRPr lang="fr-FR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ESP &gt; FR direction : On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day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02/03/2018, all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22,5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GWh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5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20180409_TSOs_presentation_v1.4.pptx</AcerDocumentName>
    <ACER_Abstract xmlns="985daa2e-53d8-4475-82b8-9c7d25324e34" xsi:nil="true"/>
    <_dlc_DocId xmlns="985daa2e-53d8-4475-82b8-9c7d25324e34">ACER-2018-78382</_dlc_DocId>
    <_dlc_DocIdUrl xmlns="985daa2e-53d8-4475-82b8-9c7d25324e34">
      <Url>https://extranet.acer.europa.eu/Events/46th-IG-Meeting/_layouts/15/DocIdRedir.aspx?ID=ACER-2018-78382</Url>
      <Description>ACER-2018-78382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0" ma:contentTypeDescription="Create a new document." ma:contentTypeScope="" ma:versionID="ac726033efb3c9ba6f32d803af100f51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A4B6D-C6D9-42BD-BC17-970D0B7D8777}"/>
</file>

<file path=customXml/itemProps2.xml><?xml version="1.0" encoding="utf-8"?>
<ds:datastoreItem xmlns:ds="http://schemas.openxmlformats.org/officeDocument/2006/customXml" ds:itemID="{C42CF551-37D2-4A31-88D0-87EE3F31C8ED}"/>
</file>

<file path=customXml/itemProps3.xml><?xml version="1.0" encoding="utf-8"?>
<ds:datastoreItem xmlns:ds="http://schemas.openxmlformats.org/officeDocument/2006/customXml" ds:itemID="{6B1FB961-D946-44B2-82A3-4222AB51B32F}"/>
</file>

<file path=customXml/itemProps4.xml><?xml version="1.0" encoding="utf-8"?>
<ds:datastoreItem xmlns:ds="http://schemas.openxmlformats.org/officeDocument/2006/customXml" ds:itemID="{81B0FAF8-9F93-4DF5-B1FA-4AA5C7E590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18884</TotalTime>
  <Words>652</Words>
  <Application>Microsoft Office PowerPoint</Application>
  <PresentationFormat>Presentación en pantalla (4:3)</PresentationFormat>
  <Paragraphs>176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1_Vorlage Power Point</vt:lpstr>
      <vt:lpstr>22_Vorlage Power Point</vt:lpstr>
      <vt:lpstr>2_Vorlage Power Point</vt:lpstr>
      <vt:lpstr>3_Vorlage Power Point</vt:lpstr>
      <vt:lpstr> </vt:lpstr>
      <vt:lpstr>Presentación de PowerPoint</vt:lpstr>
      <vt:lpstr>2.1 CMP: Potential for further coordination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6.1 Follow-up on the OSBB functioning: statistics</vt:lpstr>
      <vt:lpstr>6.1 Follow-up on the OSBB functioning: OS in March 2018</vt:lpstr>
      <vt:lpstr>6.1 Follow-up on the OSBB functioning: OS in March 2018</vt:lpstr>
      <vt:lpstr>6.1 Follow-up on the OSBB functioning: OS in March 2018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Lage, Ana Maria</cp:lastModifiedBy>
  <cp:revision>1822</cp:revision>
  <cp:lastPrinted>2018-02-07T16:25:07Z</cp:lastPrinted>
  <dcterms:modified xsi:type="dcterms:W3CDTF">2018-04-11T07:45:27Z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161e48a1-f782-4d3c-ab3e-3716b6262c7b</vt:lpwstr>
  </property>
</Properties>
</file>