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7.xml" ContentType="application/vnd.openxmlformats-officedocument.presentationml.slideMaster+xml"/>
  <Override PartName="/ppt/notesSlides/notesSlide9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6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4"/>
    <p:sldMasterId id="2147483892" r:id="rId5"/>
    <p:sldMasterId id="2147483797" r:id="rId6"/>
    <p:sldMasterId id="2147483800" r:id="rId7"/>
    <p:sldMasterId id="2147483895" r:id="rId8"/>
    <p:sldMasterId id="2147483898" r:id="rId9"/>
    <p:sldMasterId id="2147483901" r:id="rId10"/>
  </p:sldMasterIdLst>
  <p:notesMasterIdLst>
    <p:notesMasterId r:id="rId22"/>
  </p:notesMasterIdLst>
  <p:handoutMasterIdLst>
    <p:handoutMasterId r:id="rId23"/>
  </p:handoutMasterIdLst>
  <p:sldIdLst>
    <p:sldId id="291" r:id="rId11"/>
    <p:sldId id="895" r:id="rId12"/>
    <p:sldId id="985" r:id="rId13"/>
    <p:sldId id="987" r:id="rId14"/>
    <p:sldId id="986" r:id="rId15"/>
    <p:sldId id="969" r:id="rId16"/>
    <p:sldId id="977" r:id="rId17"/>
    <p:sldId id="962" r:id="rId18"/>
    <p:sldId id="983" r:id="rId19"/>
    <p:sldId id="964" r:id="rId20"/>
    <p:sldId id="532" r:id="rId21"/>
  </p:sldIdLst>
  <p:sldSz cx="9144000" cy="6858000" type="screen4x3"/>
  <p:notesSz cx="6805613" cy="99441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2925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  <p:cmAuthor id="1" name="J0424266" initials="J" lastIdx="1" clrIdx="1"/>
  <p:cmAuthor id="2" name="Javier Camarillo" initials="JCB" lastIdx="1" clrIdx="2"/>
  <p:cmAuthor id="3" name="Valter Diniz" initials="REN " lastIdx="3" clrIdx="3"/>
  <p:cmAuthor id="4" name="Izquierdo Fernandez, Paloma" initials="EN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9696"/>
    <a:srgbClr val="92D050"/>
    <a:srgbClr val="002060"/>
    <a:srgbClr val="BDA174"/>
    <a:srgbClr val="C29903"/>
    <a:srgbClr val="FF0000"/>
    <a:srgbClr val="007AAE"/>
    <a:srgbClr val="339966"/>
    <a:srgbClr val="2A4677"/>
    <a:srgbClr val="98B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9" autoAdjust="0"/>
    <p:restoredTop sz="86391" autoAdjust="0"/>
  </p:normalViewPr>
  <p:slideViewPr>
    <p:cSldViewPr showGuides="1">
      <p:cViewPr varScale="1">
        <p:scale>
          <a:sx n="108" d="100"/>
          <a:sy n="108" d="100"/>
        </p:scale>
        <p:origin x="1554" y="96"/>
      </p:cViewPr>
      <p:guideLst>
        <p:guide pos="2925"/>
        <p:guide orient="horz" pos="2160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772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algn="r"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72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algn="r"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72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algn="r"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70462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2" y="4723172"/>
            <a:ext cx="4990571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72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algn="r"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6337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11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588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6368" indent="-287064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8258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7561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6864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2616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85470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44773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90407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035ABD3A-B38D-45A2-B5C3-8DD098EE1F29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80031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6368" indent="-287064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8258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7561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6864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2616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85470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44773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90407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035ABD3A-B38D-45A2-B5C3-8DD098EE1F29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78934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6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50504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6368" indent="-287064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8258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7561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6864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2616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85470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44773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90407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035ABD3A-B38D-45A2-B5C3-8DD098EE1F29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6530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3692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6368" indent="-287064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8258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7561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6864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2616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85470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44773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90407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035ABD3A-B38D-45A2-B5C3-8DD098EE1F29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3571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6368" indent="-287064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8258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7561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6864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2616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85470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44773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90407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035ABD3A-B38D-45A2-B5C3-8DD098EE1F29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10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2729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51469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004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3" name="Imagen 12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27222"/>
            <a:ext cx="2277551" cy="4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945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60179"/>
            <a:ext cx="1050184" cy="819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323" y="1498923"/>
            <a:ext cx="1679975" cy="54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56233"/>
            <a:ext cx="2232248" cy="42719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12662" y="1446678"/>
            <a:ext cx="1368152" cy="646305"/>
          </a:xfrm>
          <a:prstGeom prst="rect">
            <a:avLst/>
          </a:prstGeom>
        </p:spPr>
      </p:pic>
      <p:pic>
        <p:nvPicPr>
          <p:cNvPr id="2050" name="Picture 2" descr="Inici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764" y="1546261"/>
            <a:ext cx="1826609" cy="44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863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820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771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6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865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761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LÍNEA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8 Conector recto"/>
          <p:cNvCxnSpPr/>
          <p:nvPr userDrawn="1"/>
        </p:nvCxnSpPr>
        <p:spPr>
          <a:xfrm>
            <a:off x="272302" y="795097"/>
            <a:ext cx="784887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180832" y="259774"/>
            <a:ext cx="7940342" cy="6800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accent1"/>
                </a:solidFill>
                <a:latin typeface="Enagás PT Serif" panose="020A0603040505020204" pitchFamily="18" charset="0"/>
                <a:ea typeface="Enagás PT Serif" panose="020A06030405050202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_tradnl" sz="2000" dirty="0" smtClean="0">
                <a:solidFill>
                  <a:schemeClr val="accent1"/>
                </a:solidFill>
                <a:latin typeface="Enagás PT Serif" panose="020A0603040505020204" pitchFamily="18" charset="0"/>
                <a:ea typeface="Enagás PT Serif" panose="020A0603040505020204" pitchFamily="18" charset="0"/>
              </a:rPr>
              <a:t>Escribe el título en la tipografía Enagás PT Serif (RGB 0, 122, 174)</a:t>
            </a:r>
            <a:endParaRPr lang="es-ES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12" hasCustomPrompt="1"/>
          </p:nvPr>
        </p:nvSpPr>
        <p:spPr>
          <a:xfrm>
            <a:off x="181308" y="1012923"/>
            <a:ext cx="7940342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baseline="0">
                <a:solidFill>
                  <a:schemeClr val="accent1"/>
                </a:solidFill>
              </a:defRPr>
            </a:lvl1pPr>
          </a:lstStyle>
          <a:p>
            <a:r>
              <a:rPr lang="es-ES_tradnl" sz="1400" b="1" dirty="0" smtClean="0">
                <a:solidFill>
                  <a:schemeClr val="accent1"/>
                </a:solidFill>
              </a:rPr>
              <a:t>Subtítulo de la diapositiva si lo tuviera. </a:t>
            </a:r>
            <a:r>
              <a:rPr lang="es-ES_tradnl" sz="1400" b="1" dirty="0" err="1" smtClean="0">
                <a:solidFill>
                  <a:schemeClr val="accent1"/>
                </a:solidFill>
              </a:rPr>
              <a:t>Verdana</a:t>
            </a:r>
            <a:r>
              <a:rPr lang="es-ES_tradnl" sz="1400" b="1" dirty="0" smtClean="0">
                <a:solidFill>
                  <a:schemeClr val="accent1"/>
                </a:solidFill>
              </a:rPr>
              <a:t> 14 negrita (RGB 0, 122,174)</a:t>
            </a:r>
            <a:endParaRPr lang="es-ES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58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739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86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" name="Imagen 9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45524"/>
            <a:ext cx="2195830" cy="43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473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88" y="1471312"/>
            <a:ext cx="2701552" cy="58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60179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401" y="1600225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623243"/>
            <a:ext cx="2701552" cy="58953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022696" y="1500275"/>
            <a:ext cx="1768599" cy="83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5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heme" Target="../theme/theme6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2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235337"/>
            <a:ext cx="1790595" cy="365728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97329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93" r:id="rId1"/>
    <p:sldLayoutId id="2147483894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17" y="6263576"/>
            <a:ext cx="1679215" cy="36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428" y="6260591"/>
            <a:ext cx="1790595" cy="36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068" y="624540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45407"/>
            <a:ext cx="1790595" cy="36572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356839" y="6203949"/>
            <a:ext cx="872845" cy="41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357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96" r:id="rId1"/>
    <p:sldLayoutId id="2147483897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949" y="6256098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407" y="6245717"/>
            <a:ext cx="1790595" cy="36572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353782" y="6222419"/>
            <a:ext cx="872845" cy="412325"/>
          </a:xfrm>
          <a:prstGeom prst="rect">
            <a:avLst/>
          </a:prstGeom>
        </p:spPr>
      </p:pic>
      <p:pic>
        <p:nvPicPr>
          <p:cNvPr id="3074" name="Picture 2" descr="Inicio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559" y="6257661"/>
            <a:ext cx="1396458" cy="341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9871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99" r:id="rId1"/>
    <p:sldLayoutId id="2147483900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672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81120" y="5334000"/>
            <a:ext cx="4992688" cy="990600"/>
          </a:xfrm>
        </p:spPr>
        <p:txBody>
          <a:bodyPr/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22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November 2019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13420" y="2852936"/>
            <a:ext cx="8712968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smtClean="0"/>
              <a:t>52</a:t>
            </a:r>
            <a:r>
              <a:rPr lang="en-GB" sz="3200" baseline="30000" dirty="0" smtClean="0"/>
              <a:t>st</a:t>
            </a:r>
            <a:r>
              <a:rPr lang="en-GB" sz="3200" dirty="0" smtClean="0"/>
              <a:t> IG meeting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b="1859"/>
          <a:stretch/>
        </p:blipFill>
        <p:spPr>
          <a:xfrm>
            <a:off x="361144" y="1988840"/>
            <a:ext cx="8571719" cy="4104456"/>
          </a:xfrm>
          <a:prstGeom prst="rect">
            <a:avLst/>
          </a:prstGeom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3.2 Follow-up gas prices</a:t>
            </a:r>
            <a:endParaRPr lang="en-US" sz="2400" dirty="0">
              <a:solidFill>
                <a:srgbClr val="C29903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96560" y="861648"/>
            <a:ext cx="85398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/>
              <a:t>Day-</a:t>
            </a:r>
            <a:r>
              <a:rPr lang="es-ES" sz="2000" dirty="0" err="1"/>
              <a:t>ahead</a:t>
            </a:r>
            <a:r>
              <a:rPr lang="es-ES" sz="2000" dirty="0"/>
              <a:t> </a:t>
            </a:r>
            <a:r>
              <a:rPr lang="es-ES" sz="2000" dirty="0" err="1"/>
              <a:t>prices</a:t>
            </a:r>
            <a:r>
              <a:rPr lang="es-ES" sz="2000" dirty="0"/>
              <a:t> France, </a:t>
            </a:r>
            <a:r>
              <a:rPr lang="es-ES" sz="2000" dirty="0" err="1"/>
              <a:t>Spain</a:t>
            </a:r>
            <a:r>
              <a:rPr lang="es-ES" sz="2000" dirty="0"/>
              <a:t> and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Netherlands</a:t>
            </a:r>
            <a:endParaRPr lang="es-ES" sz="2000" dirty="0"/>
          </a:p>
        </p:txBody>
      </p:sp>
      <p:pic>
        <p:nvPicPr>
          <p:cNvPr id="1027" name="Picture 3" descr="image0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169" y="1412776"/>
            <a:ext cx="1370328" cy="91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lipse 2"/>
          <p:cNvSpPr/>
          <p:nvPr/>
        </p:nvSpPr>
        <p:spPr bwMode="auto">
          <a:xfrm>
            <a:off x="1269948" y="1340901"/>
            <a:ext cx="1944216" cy="89086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es-E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" name="Elipse 3"/>
          <p:cNvSpPr/>
          <p:nvPr/>
        </p:nvSpPr>
        <p:spPr bwMode="auto">
          <a:xfrm>
            <a:off x="1126503" y="1293488"/>
            <a:ext cx="2087661" cy="1152128"/>
          </a:xfrm>
          <a:prstGeom prst="ellipse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es-E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57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97235" y="3352735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2.1. Follow-up </a:t>
            </a:r>
            <a:r>
              <a:rPr lang="en-US" sz="3200" dirty="0">
                <a:solidFill>
                  <a:srgbClr val="2A4677"/>
                </a:solidFill>
              </a:rPr>
              <a:t>of infrastructures </a:t>
            </a:r>
            <a:r>
              <a:rPr lang="en-US" sz="3200" dirty="0" smtClean="0">
                <a:solidFill>
                  <a:srgbClr val="2A4677"/>
                </a:solidFill>
              </a:rPr>
              <a:t>developments</a:t>
            </a:r>
          </a:p>
        </p:txBody>
      </p:sp>
    </p:spTree>
    <p:extLst>
      <p:ext uri="{BB962C8B-B14F-4D97-AF65-F5344CB8AC3E}">
        <p14:creationId xmlns:p14="http://schemas.microsoft.com/office/powerpoint/2010/main" val="2911215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2.1 TYNDP 2020</a:t>
            </a:r>
            <a:r>
              <a:rPr lang="en-US" sz="2400" dirty="0"/>
              <a:t> </a:t>
            </a:r>
            <a:r>
              <a:rPr lang="en-US" sz="2400" dirty="0" smtClean="0"/>
              <a:t>&amp;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PCI list 2019</a:t>
            </a:r>
            <a:endParaRPr lang="en-US" sz="2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6012160" y="1311151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+mj-lt"/>
              </a:rPr>
              <a:t>*</a:t>
            </a: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3" name="Flecha a la derecha con muesca 92"/>
          <p:cNvSpPr/>
          <p:nvPr/>
        </p:nvSpPr>
        <p:spPr>
          <a:xfrm>
            <a:off x="0" y="2744046"/>
            <a:ext cx="9144000" cy="1323376"/>
          </a:xfrm>
          <a:prstGeom prst="notchedRightArrow">
            <a:avLst>
              <a:gd name="adj1" fmla="val 50000"/>
              <a:gd name="adj2" fmla="val 28609"/>
            </a:avLst>
          </a:prstGeom>
          <a:solidFill>
            <a:srgbClr val="E7E6E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4" name="Rectángulo redondeado 93"/>
          <p:cNvSpPr/>
          <p:nvPr/>
        </p:nvSpPr>
        <p:spPr>
          <a:xfrm>
            <a:off x="114300" y="3931030"/>
            <a:ext cx="1798320" cy="75731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95" name="Conector recto 94"/>
          <p:cNvCxnSpPr>
            <a:stCxn id="138" idx="1"/>
            <a:endCxn id="107" idx="1"/>
          </p:cNvCxnSpPr>
          <p:nvPr/>
        </p:nvCxnSpPr>
        <p:spPr>
          <a:xfrm>
            <a:off x="3380377" y="3617582"/>
            <a:ext cx="1" cy="619872"/>
          </a:xfrm>
          <a:prstGeom prst="line">
            <a:avLst/>
          </a:prstGeom>
          <a:noFill/>
          <a:ln w="25400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</p:cxnSp>
      <p:cxnSp>
        <p:nvCxnSpPr>
          <p:cNvPr id="96" name="Conector recto 95"/>
          <p:cNvCxnSpPr>
            <a:stCxn id="101" idx="1"/>
            <a:endCxn id="157" idx="0"/>
          </p:cNvCxnSpPr>
          <p:nvPr/>
        </p:nvCxnSpPr>
        <p:spPr>
          <a:xfrm flipH="1">
            <a:off x="3761530" y="1680018"/>
            <a:ext cx="4924" cy="1387333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97" name="Rectángulo redondeado 96"/>
          <p:cNvSpPr/>
          <p:nvPr/>
        </p:nvSpPr>
        <p:spPr>
          <a:xfrm>
            <a:off x="286095" y="1401065"/>
            <a:ext cx="1011829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Regional needs identification</a:t>
            </a:r>
          </a:p>
        </p:txBody>
      </p:sp>
      <p:sp>
        <p:nvSpPr>
          <p:cNvPr id="98" name="Rectángulo redondeado 97"/>
          <p:cNvSpPr/>
          <p:nvPr/>
        </p:nvSpPr>
        <p:spPr>
          <a:xfrm>
            <a:off x="1536555" y="1399909"/>
            <a:ext cx="943739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Public consultation</a:t>
            </a:r>
          </a:p>
        </p:txBody>
      </p:sp>
      <p:sp>
        <p:nvSpPr>
          <p:cNvPr id="99" name="Rectángulo redondeado 98"/>
          <p:cNvSpPr/>
          <p:nvPr/>
        </p:nvSpPr>
        <p:spPr>
          <a:xfrm>
            <a:off x="1801714" y="2263322"/>
            <a:ext cx="1032347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NRAs consultation</a:t>
            </a:r>
          </a:p>
        </p:txBody>
      </p:sp>
      <p:sp>
        <p:nvSpPr>
          <p:cNvPr id="100" name="Rectángulo redondeado 99"/>
          <p:cNvSpPr/>
          <p:nvPr/>
        </p:nvSpPr>
        <p:spPr>
          <a:xfrm>
            <a:off x="2592357" y="1404596"/>
            <a:ext cx="991551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Methodology drafting and publication</a:t>
            </a:r>
          </a:p>
        </p:txBody>
      </p:sp>
      <p:sp>
        <p:nvSpPr>
          <p:cNvPr id="101" name="Rectángulo redondeado 100"/>
          <p:cNvSpPr/>
          <p:nvPr/>
        </p:nvSpPr>
        <p:spPr>
          <a:xfrm>
            <a:off x="3766454" y="1403292"/>
            <a:ext cx="901551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Technical Decision making body</a:t>
            </a:r>
          </a:p>
        </p:txBody>
      </p:sp>
      <p:sp>
        <p:nvSpPr>
          <p:cNvPr id="102" name="Rectángulo redondeado 101"/>
          <p:cNvSpPr/>
          <p:nvPr/>
        </p:nvSpPr>
        <p:spPr>
          <a:xfrm>
            <a:off x="3877109" y="2247887"/>
            <a:ext cx="711369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ACER opinion</a:t>
            </a:r>
          </a:p>
        </p:txBody>
      </p:sp>
      <p:sp>
        <p:nvSpPr>
          <p:cNvPr id="103" name="Rectángulo redondeado 102"/>
          <p:cNvSpPr/>
          <p:nvPr/>
        </p:nvSpPr>
        <p:spPr>
          <a:xfrm>
            <a:off x="4736842" y="1399909"/>
            <a:ext cx="848910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High Level Decision making body</a:t>
            </a:r>
          </a:p>
        </p:txBody>
      </p:sp>
      <p:sp>
        <p:nvSpPr>
          <p:cNvPr id="104" name="Rectángulo redondeado 103"/>
          <p:cNvSpPr/>
          <p:nvPr/>
        </p:nvSpPr>
        <p:spPr>
          <a:xfrm>
            <a:off x="5860890" y="1399909"/>
            <a:ext cx="787163" cy="553452"/>
          </a:xfrm>
          <a:prstGeom prst="roundRect">
            <a:avLst/>
          </a:prstGeom>
          <a:solidFill>
            <a:srgbClr val="007AAE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Draft final 4</a:t>
            </a:r>
            <a:r>
              <a:rPr kumimoji="0" lang="en-GB" sz="9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PCI list </a:t>
            </a:r>
          </a:p>
        </p:txBody>
      </p:sp>
      <p:sp>
        <p:nvSpPr>
          <p:cNvPr id="105" name="Rectángulo redondeado 104"/>
          <p:cNvSpPr/>
          <p:nvPr/>
        </p:nvSpPr>
        <p:spPr>
          <a:xfrm>
            <a:off x="125587" y="2274626"/>
            <a:ext cx="881067" cy="553452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Project submission</a:t>
            </a:r>
          </a:p>
        </p:txBody>
      </p:sp>
      <p:sp>
        <p:nvSpPr>
          <p:cNvPr id="106" name="Rectángulo redondeado 105"/>
          <p:cNvSpPr/>
          <p:nvPr/>
        </p:nvSpPr>
        <p:spPr>
          <a:xfrm>
            <a:off x="1885840" y="3956210"/>
            <a:ext cx="1295400" cy="553452"/>
          </a:xfrm>
          <a:prstGeom prst="roundRect">
            <a:avLst/>
          </a:prstGeom>
          <a:noFill/>
          <a:ln w="25400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Practical Implementation Document (PID)</a:t>
            </a:r>
          </a:p>
        </p:txBody>
      </p:sp>
      <p:sp>
        <p:nvSpPr>
          <p:cNvPr id="107" name="Rectángulo redondeado 106"/>
          <p:cNvSpPr/>
          <p:nvPr/>
        </p:nvSpPr>
        <p:spPr>
          <a:xfrm>
            <a:off x="3380378" y="3965258"/>
            <a:ext cx="844498" cy="544392"/>
          </a:xfrm>
          <a:prstGeom prst="roundRect">
            <a:avLst/>
          </a:prstGeom>
          <a:noFill/>
          <a:ln w="25400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Project collection</a:t>
            </a:r>
          </a:p>
        </p:txBody>
      </p:sp>
      <p:sp>
        <p:nvSpPr>
          <p:cNvPr id="108" name="Rectángulo redondeado 107"/>
          <p:cNvSpPr/>
          <p:nvPr/>
        </p:nvSpPr>
        <p:spPr>
          <a:xfrm>
            <a:off x="4801657" y="3932367"/>
            <a:ext cx="1062789" cy="553452"/>
          </a:xfrm>
          <a:prstGeom prst="roundRect">
            <a:avLst/>
          </a:prstGeom>
          <a:solidFill>
            <a:srgbClr val="9CB700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System needs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assessment</a:t>
            </a:r>
          </a:p>
        </p:txBody>
      </p:sp>
      <p:sp>
        <p:nvSpPr>
          <p:cNvPr id="109" name="Rectángulo redondeado 108"/>
          <p:cNvSpPr/>
          <p:nvPr/>
        </p:nvSpPr>
        <p:spPr>
          <a:xfrm>
            <a:off x="5052359" y="4783702"/>
            <a:ext cx="1062789" cy="553452"/>
          </a:xfrm>
          <a:prstGeom prst="round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Project assessment CBA</a:t>
            </a:r>
          </a:p>
        </p:txBody>
      </p:sp>
      <p:sp>
        <p:nvSpPr>
          <p:cNvPr id="110" name="Rectángulo redondeado 109"/>
          <p:cNvSpPr/>
          <p:nvPr/>
        </p:nvSpPr>
        <p:spPr>
          <a:xfrm>
            <a:off x="6146275" y="4073232"/>
            <a:ext cx="893651" cy="553452"/>
          </a:xfrm>
          <a:prstGeom prst="round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PS-CBA Fiches</a:t>
            </a:r>
          </a:p>
        </p:txBody>
      </p:sp>
      <p:sp>
        <p:nvSpPr>
          <p:cNvPr id="111" name="Rectángulo redondeado 110"/>
          <p:cNvSpPr/>
          <p:nvPr/>
        </p:nvSpPr>
        <p:spPr>
          <a:xfrm>
            <a:off x="7363584" y="4073232"/>
            <a:ext cx="785178" cy="553452"/>
          </a:xfrm>
          <a:prstGeom prst="round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Draft TYNDP report</a:t>
            </a:r>
          </a:p>
        </p:txBody>
      </p:sp>
      <p:sp>
        <p:nvSpPr>
          <p:cNvPr id="112" name="Rectángulo redondeado 111"/>
          <p:cNvSpPr/>
          <p:nvPr/>
        </p:nvSpPr>
        <p:spPr>
          <a:xfrm>
            <a:off x="8232204" y="4073232"/>
            <a:ext cx="782075" cy="553452"/>
          </a:xfrm>
          <a:prstGeom prst="round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Final TYNDP report</a:t>
            </a:r>
          </a:p>
        </p:txBody>
      </p:sp>
      <p:sp>
        <p:nvSpPr>
          <p:cNvPr id="113" name="CuadroTexto 112"/>
          <p:cNvSpPr txBox="1"/>
          <p:nvPr/>
        </p:nvSpPr>
        <p:spPr>
          <a:xfrm>
            <a:off x="326492" y="1953361"/>
            <a:ext cx="9525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Nov 18 - Mar 19 </a:t>
            </a:r>
          </a:p>
        </p:txBody>
      </p:sp>
      <p:cxnSp>
        <p:nvCxnSpPr>
          <p:cNvPr id="114" name="Conector recto 113"/>
          <p:cNvCxnSpPr>
            <a:stCxn id="105" idx="3"/>
          </p:cNvCxnSpPr>
          <p:nvPr/>
        </p:nvCxnSpPr>
        <p:spPr>
          <a:xfrm flipH="1">
            <a:off x="995042" y="2551352"/>
            <a:ext cx="11612" cy="526707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115" name="CuadroTexto 114"/>
          <p:cNvSpPr txBox="1"/>
          <p:nvPr/>
        </p:nvSpPr>
        <p:spPr>
          <a:xfrm>
            <a:off x="159605" y="2825954"/>
            <a:ext cx="7857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Nov - Dec 18</a:t>
            </a:r>
          </a:p>
        </p:txBody>
      </p:sp>
      <p:cxnSp>
        <p:nvCxnSpPr>
          <p:cNvPr id="116" name="Conector recto 115"/>
          <p:cNvCxnSpPr/>
          <p:nvPr/>
        </p:nvCxnSpPr>
        <p:spPr>
          <a:xfrm>
            <a:off x="1536556" y="1793890"/>
            <a:ext cx="0" cy="1310595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117" name="Rectángulo 116"/>
          <p:cNvSpPr/>
          <p:nvPr/>
        </p:nvSpPr>
        <p:spPr>
          <a:xfrm>
            <a:off x="1527028" y="3094961"/>
            <a:ext cx="1803640" cy="68632"/>
          </a:xfrm>
          <a:prstGeom prst="rect">
            <a:avLst/>
          </a:prstGeom>
          <a:solidFill>
            <a:srgbClr val="00B5E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8" name="CuadroTexto 117"/>
          <p:cNvSpPr txBox="1"/>
          <p:nvPr/>
        </p:nvSpPr>
        <p:spPr>
          <a:xfrm>
            <a:off x="1533096" y="1958048"/>
            <a:ext cx="8210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Feb - May 19 </a:t>
            </a:r>
          </a:p>
        </p:txBody>
      </p:sp>
      <p:sp>
        <p:nvSpPr>
          <p:cNvPr id="119" name="Rectángulo 118"/>
          <p:cNvSpPr/>
          <p:nvPr/>
        </p:nvSpPr>
        <p:spPr>
          <a:xfrm>
            <a:off x="1800114" y="3198810"/>
            <a:ext cx="1371601" cy="68990"/>
          </a:xfrm>
          <a:prstGeom prst="rect">
            <a:avLst/>
          </a:prstGeom>
          <a:solidFill>
            <a:srgbClr val="00B5E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120" name="Conector recto 119"/>
          <p:cNvCxnSpPr/>
          <p:nvPr/>
        </p:nvCxnSpPr>
        <p:spPr>
          <a:xfrm flipH="1">
            <a:off x="1800114" y="2582381"/>
            <a:ext cx="2" cy="653484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121" name="CuadroTexto 120"/>
          <p:cNvSpPr txBox="1"/>
          <p:nvPr/>
        </p:nvSpPr>
        <p:spPr>
          <a:xfrm>
            <a:off x="1762968" y="2808169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Mar- Apr 19 </a:t>
            </a:r>
          </a:p>
        </p:txBody>
      </p:sp>
      <p:cxnSp>
        <p:nvCxnSpPr>
          <p:cNvPr id="122" name="Conector recto 121"/>
          <p:cNvCxnSpPr>
            <a:stCxn id="100" idx="3"/>
            <a:endCxn id="160" idx="0"/>
          </p:cNvCxnSpPr>
          <p:nvPr/>
        </p:nvCxnSpPr>
        <p:spPr>
          <a:xfrm>
            <a:off x="3583908" y="1681322"/>
            <a:ext cx="8489" cy="1385625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123" name="CuadroTexto 122"/>
          <p:cNvSpPr txBox="1"/>
          <p:nvPr/>
        </p:nvSpPr>
        <p:spPr>
          <a:xfrm>
            <a:off x="2763008" y="1948761"/>
            <a:ext cx="7922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Mar - Jun 19 </a:t>
            </a:r>
          </a:p>
        </p:txBody>
      </p:sp>
      <p:sp>
        <p:nvSpPr>
          <p:cNvPr id="124" name="Rectángulo 123"/>
          <p:cNvSpPr/>
          <p:nvPr/>
        </p:nvSpPr>
        <p:spPr>
          <a:xfrm>
            <a:off x="3876535" y="3104485"/>
            <a:ext cx="1324741" cy="55709"/>
          </a:xfrm>
          <a:prstGeom prst="rect">
            <a:avLst/>
          </a:prstGeom>
          <a:solidFill>
            <a:srgbClr val="00B5E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125" name="Conector recto 124"/>
          <p:cNvCxnSpPr/>
          <p:nvPr/>
        </p:nvCxnSpPr>
        <p:spPr>
          <a:xfrm flipH="1">
            <a:off x="5859231" y="1490702"/>
            <a:ext cx="1659" cy="1603333"/>
          </a:xfrm>
          <a:prstGeom prst="line">
            <a:avLst/>
          </a:prstGeom>
          <a:noFill/>
          <a:ln w="9525" cap="flat" cmpd="sng" algn="ctr">
            <a:solidFill>
              <a:srgbClr val="007AAE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26" name="Conector recto 125"/>
          <p:cNvCxnSpPr/>
          <p:nvPr/>
        </p:nvCxnSpPr>
        <p:spPr>
          <a:xfrm flipH="1">
            <a:off x="3876536" y="2596088"/>
            <a:ext cx="573" cy="554931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127" name="CuadroTexto 126"/>
          <p:cNvSpPr txBox="1"/>
          <p:nvPr/>
        </p:nvSpPr>
        <p:spPr>
          <a:xfrm>
            <a:off x="3736747" y="1978008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>
                <a:solidFill>
                  <a:srgbClr val="63666A"/>
                </a:solidFill>
                <a:latin typeface="+mj-lt"/>
                <a:cs typeface="+mn-cs"/>
              </a:rPr>
              <a:t>5</a:t>
            </a:r>
            <a:r>
              <a:rPr lang="en-GB" sz="800" b="0" baseline="30000">
                <a:solidFill>
                  <a:srgbClr val="63666A"/>
                </a:solidFill>
                <a:latin typeface="+mj-lt"/>
                <a:cs typeface="+mn-cs"/>
              </a:rPr>
              <a:t>th</a:t>
            </a:r>
            <a:r>
              <a:rPr lang="en-GB" sz="800" b="0">
                <a:solidFill>
                  <a:srgbClr val="63666A"/>
                </a:solidFill>
                <a:latin typeface="+mj-lt"/>
                <a:cs typeface="+mn-cs"/>
              </a:rPr>
              <a:t> Jul </a:t>
            </a: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19 </a:t>
            </a:r>
          </a:p>
        </p:txBody>
      </p:sp>
      <p:sp>
        <p:nvSpPr>
          <p:cNvPr id="128" name="CuadroTexto 127"/>
          <p:cNvSpPr txBox="1"/>
          <p:nvPr/>
        </p:nvSpPr>
        <p:spPr>
          <a:xfrm>
            <a:off x="3880452" y="2816542"/>
            <a:ext cx="7889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Jul – Sept 19</a:t>
            </a:r>
          </a:p>
        </p:txBody>
      </p:sp>
      <p:sp>
        <p:nvSpPr>
          <p:cNvPr id="129" name="CuadroTexto 128"/>
          <p:cNvSpPr txBox="1"/>
          <p:nvPr/>
        </p:nvSpPr>
        <p:spPr>
          <a:xfrm>
            <a:off x="4760528" y="1978008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>
                <a:solidFill>
                  <a:srgbClr val="63666A"/>
                </a:solidFill>
                <a:latin typeface="+mj-lt"/>
                <a:cs typeface="+mn-cs"/>
              </a:rPr>
              <a:t>Mid-Oct </a:t>
            </a: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19 </a:t>
            </a:r>
          </a:p>
        </p:txBody>
      </p:sp>
      <p:sp>
        <p:nvSpPr>
          <p:cNvPr id="130" name="CuadroTexto 129"/>
          <p:cNvSpPr txBox="1"/>
          <p:nvPr/>
        </p:nvSpPr>
        <p:spPr>
          <a:xfrm>
            <a:off x="5866882" y="1958431"/>
            <a:ext cx="5180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Oct 19 </a:t>
            </a:r>
          </a:p>
        </p:txBody>
      </p:sp>
      <p:cxnSp>
        <p:nvCxnSpPr>
          <p:cNvPr id="131" name="Conector recto 130"/>
          <p:cNvCxnSpPr/>
          <p:nvPr/>
        </p:nvCxnSpPr>
        <p:spPr>
          <a:xfrm flipH="1">
            <a:off x="5581151" y="1689078"/>
            <a:ext cx="1660" cy="1387116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132" name="Rectángulo redondeado 131"/>
          <p:cNvSpPr/>
          <p:nvPr/>
        </p:nvSpPr>
        <p:spPr>
          <a:xfrm>
            <a:off x="165774" y="3965212"/>
            <a:ext cx="1520928" cy="553452"/>
          </a:xfrm>
          <a:prstGeom prst="roundRect">
            <a:avLst/>
          </a:prstGeom>
          <a:noFill/>
          <a:ln w="25400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ENTSOs joint scenario development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&amp; Scenario report</a:t>
            </a:r>
          </a:p>
        </p:txBody>
      </p:sp>
      <p:cxnSp>
        <p:nvCxnSpPr>
          <p:cNvPr id="133" name="Conector recto 132"/>
          <p:cNvCxnSpPr>
            <a:stCxn id="134" idx="1"/>
            <a:endCxn id="132" idx="1"/>
          </p:cNvCxnSpPr>
          <p:nvPr/>
        </p:nvCxnSpPr>
        <p:spPr>
          <a:xfrm flipH="1">
            <a:off x="165774" y="3435631"/>
            <a:ext cx="15058" cy="806307"/>
          </a:xfrm>
          <a:prstGeom prst="line">
            <a:avLst/>
          </a:prstGeom>
          <a:noFill/>
          <a:ln w="9525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</p:cxnSp>
      <p:sp>
        <p:nvSpPr>
          <p:cNvPr id="134" name="Rectángulo 133"/>
          <p:cNvSpPr/>
          <p:nvPr/>
        </p:nvSpPr>
        <p:spPr>
          <a:xfrm flipV="1">
            <a:off x="180832" y="3404406"/>
            <a:ext cx="5675749" cy="62451"/>
          </a:xfrm>
          <a:prstGeom prst="rect">
            <a:avLst/>
          </a:prstGeom>
          <a:solidFill>
            <a:srgbClr val="9CB700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5" name="CuadroTexto 134"/>
          <p:cNvSpPr txBox="1"/>
          <p:nvPr/>
        </p:nvSpPr>
        <p:spPr>
          <a:xfrm>
            <a:off x="170386" y="3741047"/>
            <a:ext cx="10743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Spring 18 - Nov 19 </a:t>
            </a:r>
          </a:p>
        </p:txBody>
      </p:sp>
      <p:cxnSp>
        <p:nvCxnSpPr>
          <p:cNvPr id="136" name="Conector recto 135"/>
          <p:cNvCxnSpPr>
            <a:endCxn id="106" idx="3"/>
          </p:cNvCxnSpPr>
          <p:nvPr/>
        </p:nvCxnSpPr>
        <p:spPr>
          <a:xfrm>
            <a:off x="3170629" y="3578872"/>
            <a:ext cx="10611" cy="654064"/>
          </a:xfrm>
          <a:prstGeom prst="line">
            <a:avLst/>
          </a:prstGeom>
          <a:noFill/>
          <a:ln w="9525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</p:cxnSp>
      <p:sp>
        <p:nvSpPr>
          <p:cNvPr id="137" name="CuadroTexto 136"/>
          <p:cNvSpPr txBox="1"/>
          <p:nvPr/>
        </p:nvSpPr>
        <p:spPr>
          <a:xfrm>
            <a:off x="2631468" y="3739581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May 19 </a:t>
            </a:r>
          </a:p>
        </p:txBody>
      </p:sp>
      <p:sp>
        <p:nvSpPr>
          <p:cNvPr id="138" name="Rectángulo 137"/>
          <p:cNvSpPr/>
          <p:nvPr/>
        </p:nvSpPr>
        <p:spPr>
          <a:xfrm>
            <a:off x="3380377" y="3586259"/>
            <a:ext cx="310451" cy="62645"/>
          </a:xfrm>
          <a:prstGeom prst="rect">
            <a:avLst/>
          </a:prstGeom>
          <a:solidFill>
            <a:srgbClr val="9CB700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9" name="CuadroTexto 138"/>
          <p:cNvSpPr txBox="1"/>
          <p:nvPr/>
        </p:nvSpPr>
        <p:spPr>
          <a:xfrm>
            <a:off x="3432970" y="3740754"/>
            <a:ext cx="8274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May - </a:t>
            </a:r>
            <a:r>
              <a:rPr lang="en-GB" sz="800" b="0" dirty="0" smtClean="0">
                <a:solidFill>
                  <a:srgbClr val="63666A"/>
                </a:solidFill>
                <a:latin typeface="+mj-lt"/>
                <a:cs typeface="+mn-cs"/>
              </a:rPr>
              <a:t>Aug </a:t>
            </a: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19 </a:t>
            </a:r>
          </a:p>
        </p:txBody>
      </p:sp>
      <p:cxnSp>
        <p:nvCxnSpPr>
          <p:cNvPr id="140" name="Conector recto 139"/>
          <p:cNvCxnSpPr>
            <a:stCxn id="142" idx="1"/>
            <a:endCxn id="109" idx="3"/>
          </p:cNvCxnSpPr>
          <p:nvPr/>
        </p:nvCxnSpPr>
        <p:spPr>
          <a:xfrm>
            <a:off x="6108607" y="3628293"/>
            <a:ext cx="6541" cy="1432135"/>
          </a:xfrm>
          <a:prstGeom prst="line">
            <a:avLst/>
          </a:prstGeom>
          <a:noFill/>
          <a:ln w="9525" cap="flat" cmpd="sng" algn="ctr">
            <a:solidFill>
              <a:srgbClr val="9CB700"/>
            </a:solidFill>
            <a:prstDash val="solid"/>
          </a:ln>
          <a:effectLst/>
        </p:spPr>
      </p:cxnSp>
      <p:sp>
        <p:nvSpPr>
          <p:cNvPr id="141" name="Rectángulo 140"/>
          <p:cNvSpPr/>
          <p:nvPr/>
        </p:nvSpPr>
        <p:spPr>
          <a:xfrm>
            <a:off x="5856582" y="3514983"/>
            <a:ext cx="1053410" cy="66066"/>
          </a:xfrm>
          <a:prstGeom prst="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2" name="Rectángulo 141"/>
          <p:cNvSpPr/>
          <p:nvPr/>
        </p:nvSpPr>
        <p:spPr>
          <a:xfrm>
            <a:off x="6108607" y="3593499"/>
            <a:ext cx="838131" cy="69587"/>
          </a:xfrm>
          <a:prstGeom prst="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3" name="Estrella de 5 puntas 142"/>
          <p:cNvSpPr/>
          <p:nvPr/>
        </p:nvSpPr>
        <p:spPr>
          <a:xfrm>
            <a:off x="8416211" y="3404407"/>
            <a:ext cx="372068" cy="339055"/>
          </a:xfrm>
          <a:prstGeom prst="star5">
            <a:avLst/>
          </a:prstGeom>
          <a:solidFill>
            <a:srgbClr val="9CB700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144" name="Conector recto 143"/>
          <p:cNvCxnSpPr>
            <a:endCxn id="110" idx="3"/>
          </p:cNvCxnSpPr>
          <p:nvPr/>
        </p:nvCxnSpPr>
        <p:spPr>
          <a:xfrm>
            <a:off x="7039926" y="3716312"/>
            <a:ext cx="0" cy="633646"/>
          </a:xfrm>
          <a:prstGeom prst="line">
            <a:avLst/>
          </a:prstGeom>
          <a:noFill/>
          <a:ln w="9525" cap="flat" cmpd="sng" algn="ctr">
            <a:solidFill>
              <a:srgbClr val="9CB700"/>
            </a:solidFill>
            <a:prstDash val="solid"/>
          </a:ln>
          <a:effectLst/>
        </p:spPr>
      </p:cxnSp>
      <p:cxnSp>
        <p:nvCxnSpPr>
          <p:cNvPr id="145" name="Conector recto 144"/>
          <p:cNvCxnSpPr>
            <a:stCxn id="166" idx="3"/>
          </p:cNvCxnSpPr>
          <p:nvPr/>
        </p:nvCxnSpPr>
        <p:spPr>
          <a:xfrm>
            <a:off x="7515940" y="3694184"/>
            <a:ext cx="4013" cy="379048"/>
          </a:xfrm>
          <a:prstGeom prst="line">
            <a:avLst/>
          </a:prstGeom>
          <a:noFill/>
          <a:ln w="9525" cap="flat" cmpd="sng" algn="ctr">
            <a:solidFill>
              <a:srgbClr val="9CB700"/>
            </a:solidFill>
            <a:prstDash val="solid"/>
          </a:ln>
          <a:effectLst/>
        </p:spPr>
      </p:cxnSp>
      <p:cxnSp>
        <p:nvCxnSpPr>
          <p:cNvPr id="146" name="Conector recto 145"/>
          <p:cNvCxnSpPr>
            <a:stCxn id="143" idx="0"/>
            <a:endCxn id="112" idx="0"/>
          </p:cNvCxnSpPr>
          <p:nvPr/>
        </p:nvCxnSpPr>
        <p:spPr>
          <a:xfrm>
            <a:off x="8602245" y="3404407"/>
            <a:ext cx="20997" cy="668825"/>
          </a:xfrm>
          <a:prstGeom prst="line">
            <a:avLst/>
          </a:prstGeom>
          <a:noFill/>
          <a:ln w="9525" cap="flat" cmpd="sng" algn="ctr">
            <a:solidFill>
              <a:srgbClr val="9CB700"/>
            </a:solidFill>
            <a:prstDash val="solid"/>
          </a:ln>
          <a:effectLst/>
        </p:spPr>
      </p:cxnSp>
      <p:sp>
        <p:nvSpPr>
          <p:cNvPr id="147" name="CuadroTexto 146"/>
          <p:cNvSpPr txBox="1"/>
          <p:nvPr/>
        </p:nvSpPr>
        <p:spPr>
          <a:xfrm>
            <a:off x="5050666" y="4612569"/>
            <a:ext cx="10406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 smtClean="0">
                <a:solidFill>
                  <a:srgbClr val="63666A"/>
                </a:solidFill>
                <a:latin typeface="+mj-lt"/>
                <a:cs typeface="+mn-cs"/>
              </a:rPr>
              <a:t>Jan 20– March</a:t>
            </a:r>
            <a:r>
              <a:rPr lang="en-GB" sz="800" b="0" dirty="0" smtClean="0">
                <a:solidFill>
                  <a:srgbClr val="007AAE"/>
                </a:solidFill>
                <a:latin typeface="+mj-lt"/>
                <a:cs typeface="+mn-cs"/>
              </a:rPr>
              <a:t> </a:t>
            </a: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20 </a:t>
            </a:r>
          </a:p>
        </p:txBody>
      </p:sp>
      <p:sp>
        <p:nvSpPr>
          <p:cNvPr id="148" name="CuadroTexto 147"/>
          <p:cNvSpPr txBox="1"/>
          <p:nvPr/>
        </p:nvSpPr>
        <p:spPr>
          <a:xfrm>
            <a:off x="4639869" y="3716312"/>
            <a:ext cx="1165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Oct/Nov 19 – Mar 20 </a:t>
            </a:r>
          </a:p>
        </p:txBody>
      </p:sp>
      <p:cxnSp>
        <p:nvCxnSpPr>
          <p:cNvPr id="149" name="Conector recto 148"/>
          <p:cNvCxnSpPr>
            <a:stCxn id="97" idx="3"/>
            <a:endCxn id="155" idx="0"/>
          </p:cNvCxnSpPr>
          <p:nvPr/>
        </p:nvCxnSpPr>
        <p:spPr>
          <a:xfrm flipH="1">
            <a:off x="1294689" y="1677791"/>
            <a:ext cx="3235" cy="1394772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150" name="CuadroTexto 149"/>
          <p:cNvSpPr txBox="1"/>
          <p:nvPr/>
        </p:nvSpPr>
        <p:spPr>
          <a:xfrm>
            <a:off x="6551477" y="3855235"/>
            <a:ext cx="489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Apr 20</a:t>
            </a:r>
          </a:p>
        </p:txBody>
      </p:sp>
      <p:sp>
        <p:nvSpPr>
          <p:cNvPr id="151" name="Rectángulo redondeado 150"/>
          <p:cNvSpPr/>
          <p:nvPr/>
        </p:nvSpPr>
        <p:spPr>
          <a:xfrm>
            <a:off x="7753904" y="2218394"/>
            <a:ext cx="720600" cy="553452"/>
          </a:xfrm>
          <a:prstGeom prst="round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Public consul.</a:t>
            </a:r>
          </a:p>
        </p:txBody>
      </p:sp>
      <p:cxnSp>
        <p:nvCxnSpPr>
          <p:cNvPr id="152" name="Conector recto 151"/>
          <p:cNvCxnSpPr>
            <a:stCxn id="151" idx="1"/>
            <a:endCxn id="175" idx="1"/>
          </p:cNvCxnSpPr>
          <p:nvPr/>
        </p:nvCxnSpPr>
        <p:spPr>
          <a:xfrm>
            <a:off x="7753904" y="2495120"/>
            <a:ext cx="8495" cy="1112286"/>
          </a:xfrm>
          <a:prstGeom prst="line">
            <a:avLst/>
          </a:prstGeom>
          <a:noFill/>
          <a:ln w="9525" cap="flat" cmpd="sng" algn="ctr">
            <a:solidFill>
              <a:srgbClr val="9CB700"/>
            </a:solidFill>
            <a:prstDash val="solid"/>
          </a:ln>
          <a:effectLst/>
        </p:spPr>
      </p:cxnSp>
      <p:sp>
        <p:nvSpPr>
          <p:cNvPr id="153" name="CuadroTexto 152"/>
          <p:cNvSpPr txBox="1"/>
          <p:nvPr/>
        </p:nvSpPr>
        <p:spPr>
          <a:xfrm>
            <a:off x="7765708" y="2789639"/>
            <a:ext cx="7425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 smtClean="0">
                <a:solidFill>
                  <a:srgbClr val="63666A"/>
                </a:solidFill>
                <a:latin typeface="+mj-lt"/>
                <a:cs typeface="+mn-cs"/>
              </a:rPr>
              <a:t>Jun </a:t>
            </a: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– Jul 20</a:t>
            </a:r>
          </a:p>
        </p:txBody>
      </p:sp>
      <p:cxnSp>
        <p:nvCxnSpPr>
          <p:cNvPr id="154" name="Conector recto 153"/>
          <p:cNvCxnSpPr>
            <a:stCxn id="141" idx="1"/>
            <a:endCxn id="108" idx="3"/>
          </p:cNvCxnSpPr>
          <p:nvPr/>
        </p:nvCxnSpPr>
        <p:spPr>
          <a:xfrm>
            <a:off x="5856582" y="3548016"/>
            <a:ext cx="7864" cy="661077"/>
          </a:xfrm>
          <a:prstGeom prst="line">
            <a:avLst/>
          </a:prstGeom>
          <a:noFill/>
          <a:ln w="9525" cap="flat" cmpd="sng" algn="ctr">
            <a:solidFill>
              <a:srgbClr val="9CB700"/>
            </a:solidFill>
            <a:prstDash val="solid"/>
          </a:ln>
          <a:effectLst/>
        </p:spPr>
      </p:cxnSp>
      <p:sp>
        <p:nvSpPr>
          <p:cNvPr id="155" name="Triángulo isósceles 154"/>
          <p:cNvSpPr/>
          <p:nvPr/>
        </p:nvSpPr>
        <p:spPr>
          <a:xfrm>
            <a:off x="1223987" y="3072563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6" name="Triángulo isósceles 155"/>
          <p:cNvSpPr/>
          <p:nvPr/>
        </p:nvSpPr>
        <p:spPr>
          <a:xfrm>
            <a:off x="3108772" y="3525347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7" name="Triángulo isósceles 156"/>
          <p:cNvSpPr/>
          <p:nvPr/>
        </p:nvSpPr>
        <p:spPr>
          <a:xfrm>
            <a:off x="3690828" y="3067351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8" name="Triángulo isósceles 157"/>
          <p:cNvSpPr/>
          <p:nvPr/>
        </p:nvSpPr>
        <p:spPr>
          <a:xfrm>
            <a:off x="5507960" y="3057741"/>
            <a:ext cx="153840" cy="164735"/>
          </a:xfrm>
          <a:prstGeom prst="triangl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9" name="Rectángulo redondeado 158"/>
          <p:cNvSpPr/>
          <p:nvPr/>
        </p:nvSpPr>
        <p:spPr>
          <a:xfrm>
            <a:off x="41504" y="4652156"/>
            <a:ext cx="2285940" cy="1053839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7AA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7AA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</a:t>
            </a:r>
            <a:r>
              <a:rPr kumimoji="0" lang="en-GB" sz="9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7AA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7AA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PCI list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9CB7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TYNDP 2020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ENTOSG &amp; EC´s milestones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Enagas´ milestones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Final report/list</a:t>
            </a:r>
          </a:p>
        </p:txBody>
      </p:sp>
      <p:sp>
        <p:nvSpPr>
          <p:cNvPr id="160" name="Triángulo isósceles 159"/>
          <p:cNvSpPr/>
          <p:nvPr/>
        </p:nvSpPr>
        <p:spPr>
          <a:xfrm>
            <a:off x="3521695" y="3066947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1" name="Triángulo isósceles 160"/>
          <p:cNvSpPr/>
          <p:nvPr/>
        </p:nvSpPr>
        <p:spPr>
          <a:xfrm>
            <a:off x="115507" y="5067470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63666A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2" name="Elipse 161"/>
          <p:cNvSpPr/>
          <p:nvPr/>
        </p:nvSpPr>
        <p:spPr>
          <a:xfrm>
            <a:off x="113346" y="5333996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63666A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3" name="Estrella de 5 puntas 162"/>
          <p:cNvSpPr/>
          <p:nvPr/>
        </p:nvSpPr>
        <p:spPr>
          <a:xfrm>
            <a:off x="89299" y="5580856"/>
            <a:ext cx="157095" cy="152400"/>
          </a:xfrm>
          <a:prstGeom prst="star5">
            <a:avLst/>
          </a:prstGeom>
          <a:solidFill>
            <a:srgbClr val="63666A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4" name="Elipse 163"/>
          <p:cNvSpPr/>
          <p:nvPr/>
        </p:nvSpPr>
        <p:spPr>
          <a:xfrm>
            <a:off x="931063" y="3077719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5" name="Triángulo isósceles 164"/>
          <p:cNvSpPr/>
          <p:nvPr/>
        </p:nvSpPr>
        <p:spPr>
          <a:xfrm>
            <a:off x="6963683" y="3541784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9CB7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6" name="Triángulo isósceles 165"/>
          <p:cNvSpPr/>
          <p:nvPr/>
        </p:nvSpPr>
        <p:spPr>
          <a:xfrm>
            <a:off x="7445238" y="3539058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9CB7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7" name="Elipse 166"/>
          <p:cNvSpPr/>
          <p:nvPr/>
        </p:nvSpPr>
        <p:spPr>
          <a:xfrm>
            <a:off x="3663663" y="3541769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9CB700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8" name="Triángulo isósceles 167"/>
          <p:cNvSpPr/>
          <p:nvPr/>
        </p:nvSpPr>
        <p:spPr>
          <a:xfrm>
            <a:off x="5169859" y="3065698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9" name="Rectángulo redondeado 168"/>
          <p:cNvSpPr/>
          <p:nvPr/>
        </p:nvSpPr>
        <p:spPr>
          <a:xfrm>
            <a:off x="6448564" y="2104229"/>
            <a:ext cx="787163" cy="553452"/>
          </a:xfrm>
          <a:prstGeom prst="roundRect">
            <a:avLst/>
          </a:prstGeom>
          <a:solidFill>
            <a:srgbClr val="007AA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Final 4</a:t>
            </a:r>
            <a:r>
              <a:rPr kumimoji="0" lang="en-GB" sz="9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PCI list </a:t>
            </a:r>
          </a:p>
        </p:txBody>
      </p:sp>
      <p:cxnSp>
        <p:nvCxnSpPr>
          <p:cNvPr id="170" name="Conector recto 169"/>
          <p:cNvCxnSpPr>
            <a:stCxn id="169" idx="1"/>
            <a:endCxn id="173" idx="0"/>
          </p:cNvCxnSpPr>
          <p:nvPr/>
        </p:nvCxnSpPr>
        <p:spPr>
          <a:xfrm>
            <a:off x="6448564" y="2380955"/>
            <a:ext cx="662" cy="570686"/>
          </a:xfrm>
          <a:prstGeom prst="line">
            <a:avLst/>
          </a:prstGeom>
          <a:noFill/>
          <a:ln w="9525" cap="flat" cmpd="sng" algn="ctr">
            <a:solidFill>
              <a:srgbClr val="007AAE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71" name="CuadroTexto 170"/>
          <p:cNvSpPr txBox="1"/>
          <p:nvPr/>
        </p:nvSpPr>
        <p:spPr>
          <a:xfrm>
            <a:off x="6411702" y="2657681"/>
            <a:ext cx="7889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 smtClean="0">
                <a:solidFill>
                  <a:srgbClr val="63666A"/>
                </a:solidFill>
                <a:latin typeface="+mj-lt"/>
                <a:cs typeface="+mn-cs"/>
              </a:rPr>
              <a:t>Jan / Feb 20 </a:t>
            </a:r>
            <a:endParaRPr lang="en-GB" sz="800" b="0" dirty="0">
              <a:solidFill>
                <a:srgbClr val="63666A"/>
              </a:solidFill>
              <a:latin typeface="+mj-lt"/>
              <a:cs typeface="+mn-cs"/>
            </a:endParaRPr>
          </a:p>
        </p:txBody>
      </p:sp>
      <p:sp>
        <p:nvSpPr>
          <p:cNvPr id="172" name="Triángulo isósceles 171"/>
          <p:cNvSpPr/>
          <p:nvPr/>
        </p:nvSpPr>
        <p:spPr>
          <a:xfrm>
            <a:off x="5793744" y="3076579"/>
            <a:ext cx="141404" cy="159286"/>
          </a:xfrm>
          <a:prstGeom prst="triangle">
            <a:avLst/>
          </a:prstGeom>
          <a:noFill/>
          <a:ln w="25400" cap="flat" cmpd="sng" algn="ctr">
            <a:solidFill>
              <a:srgbClr val="007AA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73" name="Estrella de 5 puntas 172"/>
          <p:cNvSpPr/>
          <p:nvPr/>
        </p:nvSpPr>
        <p:spPr>
          <a:xfrm>
            <a:off x="6263192" y="2951641"/>
            <a:ext cx="372068" cy="339055"/>
          </a:xfrm>
          <a:prstGeom prst="star5">
            <a:avLst/>
          </a:prstGeom>
          <a:solidFill>
            <a:srgbClr val="007AAE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74" name="Triángulo isósceles 173"/>
          <p:cNvSpPr/>
          <p:nvPr/>
        </p:nvSpPr>
        <p:spPr>
          <a:xfrm>
            <a:off x="5835971" y="3311731"/>
            <a:ext cx="141404" cy="155126"/>
          </a:xfrm>
          <a:prstGeom prst="triangle">
            <a:avLst/>
          </a:prstGeom>
          <a:noFill/>
          <a:ln w="25400" cap="flat" cmpd="sng" algn="ctr">
            <a:solidFill>
              <a:srgbClr val="9CB7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75" name="Rectángulo 174"/>
          <p:cNvSpPr/>
          <p:nvPr/>
        </p:nvSpPr>
        <p:spPr>
          <a:xfrm>
            <a:off x="7762399" y="3572839"/>
            <a:ext cx="584601" cy="69134"/>
          </a:xfrm>
          <a:prstGeom prst="rect">
            <a:avLst/>
          </a:prstGeom>
          <a:solidFill>
            <a:srgbClr val="9CB7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76" name="CuadroTexto 175"/>
          <p:cNvSpPr txBox="1"/>
          <p:nvPr/>
        </p:nvSpPr>
        <p:spPr>
          <a:xfrm>
            <a:off x="7495963" y="388762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0" dirty="0" smtClean="0">
                <a:solidFill>
                  <a:srgbClr val="63666A"/>
                </a:solidFill>
                <a:latin typeface="+mj-lt"/>
                <a:cs typeface="+mn-cs"/>
              </a:rPr>
              <a:t>Q2/Q3 </a:t>
            </a:r>
            <a:r>
              <a:rPr lang="en-GB" sz="800" b="0" dirty="0">
                <a:solidFill>
                  <a:srgbClr val="63666A"/>
                </a:solidFill>
                <a:latin typeface="+mj-lt"/>
                <a:cs typeface="+mn-cs"/>
              </a:rPr>
              <a:t>20</a:t>
            </a:r>
          </a:p>
        </p:txBody>
      </p:sp>
      <p:sp>
        <p:nvSpPr>
          <p:cNvPr id="177" name="Rectángulo 176"/>
          <p:cNvSpPr/>
          <p:nvPr/>
        </p:nvSpPr>
        <p:spPr>
          <a:xfrm>
            <a:off x="7526351" y="4666416"/>
            <a:ext cx="1324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600" b="0" i="1" dirty="0" smtClean="0">
                <a:solidFill>
                  <a:srgbClr val="63666A">
                    <a:lumMod val="75000"/>
                  </a:srgbClr>
                </a:solidFill>
                <a:latin typeface="+mj-lt"/>
                <a:cs typeface="+mn-cs"/>
              </a:rPr>
              <a:t>Infrastructure Report &amp; Maps</a:t>
            </a:r>
          </a:p>
          <a:p>
            <a:pPr marL="0" lvl="1"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600" b="0" i="1" dirty="0" smtClean="0">
                <a:solidFill>
                  <a:srgbClr val="63666A">
                    <a:lumMod val="75000"/>
                  </a:srgbClr>
                </a:solidFill>
                <a:latin typeface="+mj-lt"/>
                <a:cs typeface="+mn-cs"/>
              </a:rPr>
              <a:t>System Assessment Report</a:t>
            </a:r>
          </a:p>
          <a:p>
            <a:pPr marL="0" lvl="1"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600" b="0" i="1" dirty="0" smtClean="0">
                <a:solidFill>
                  <a:srgbClr val="63666A">
                    <a:lumMod val="75000"/>
                  </a:srgbClr>
                </a:solidFill>
                <a:latin typeface="+mj-lt"/>
                <a:cs typeface="+mn-cs"/>
              </a:rPr>
              <a:t>Gas Quality Outlook</a:t>
            </a:r>
          </a:p>
          <a:p>
            <a:pPr marL="0" lvl="1"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600" b="0" i="1" dirty="0" smtClean="0">
                <a:solidFill>
                  <a:srgbClr val="63666A">
                    <a:lumMod val="75000"/>
                  </a:srgbClr>
                </a:solidFill>
                <a:latin typeface="+mj-lt"/>
                <a:cs typeface="+mn-cs"/>
              </a:rPr>
              <a:t>Annexes</a:t>
            </a:r>
            <a:endParaRPr lang="en-US" sz="600" b="0" i="1" dirty="0">
              <a:solidFill>
                <a:srgbClr val="63666A">
                  <a:lumMod val="75000"/>
                </a:srgbClr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76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2.1 Focus on TYNDP 2020</a:t>
            </a:r>
            <a:endParaRPr lang="en-US" sz="2400" dirty="0">
              <a:solidFill>
                <a:srgbClr val="C29903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31" y="1469770"/>
            <a:ext cx="9015370" cy="4191478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3707904" y="764704"/>
            <a:ext cx="0" cy="72319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46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en-GB" sz="2400" dirty="0"/>
              <a:t>2.1 PCI selection process</a:t>
            </a:r>
          </a:p>
        </p:txBody>
      </p:sp>
      <p:sp>
        <p:nvSpPr>
          <p:cNvPr id="4" name="Flecha a la derecha con muesca 3"/>
          <p:cNvSpPr/>
          <p:nvPr/>
        </p:nvSpPr>
        <p:spPr>
          <a:xfrm>
            <a:off x="0" y="2964070"/>
            <a:ext cx="9144000" cy="854446"/>
          </a:xfrm>
          <a:prstGeom prst="notchedRightArrow">
            <a:avLst>
              <a:gd name="adj1" fmla="val 50000"/>
              <a:gd name="adj2" fmla="val 28609"/>
            </a:avLst>
          </a:prstGeom>
          <a:solidFill>
            <a:srgbClr val="E7E6E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79512" y="1628800"/>
            <a:ext cx="1875391" cy="801784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Common Decision of CRE and CNMC concerning the </a:t>
            </a:r>
            <a:r>
              <a:rPr lang="en-US" sz="1000" b="0" kern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STEP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Conector recto 5"/>
          <p:cNvCxnSpPr>
            <a:stCxn id="5" idx="2"/>
            <a:endCxn id="16" idx="0"/>
          </p:cNvCxnSpPr>
          <p:nvPr/>
        </p:nvCxnSpPr>
        <p:spPr>
          <a:xfrm>
            <a:off x="1117208" y="2430584"/>
            <a:ext cx="7449" cy="875752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7" name="CuadroTexto 6"/>
          <p:cNvSpPr txBox="1"/>
          <p:nvPr/>
        </p:nvSpPr>
        <p:spPr>
          <a:xfrm>
            <a:off x="190363" y="2468080"/>
            <a:ext cx="8386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22</a:t>
            </a:r>
            <a:r>
              <a:rPr lang="en-GB" sz="1000" b="0" baseline="3000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nd</a:t>
            </a: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Jan 19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246343" y="1628800"/>
            <a:ext cx="1819339" cy="820394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STEP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Investment</a:t>
            </a:r>
            <a:r>
              <a:rPr kumimoji="0" lang="en-US" sz="1000" b="0" i="0" u="none" strike="noStrike" kern="0" cap="none" spc="0" normalizeH="0" noProof="0" dirty="0" smtClean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b="0" kern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Request – ACER conclusion</a:t>
            </a:r>
          </a:p>
        </p:txBody>
      </p:sp>
      <p:sp>
        <p:nvSpPr>
          <p:cNvPr id="16" name="Elipse 15"/>
          <p:cNvSpPr/>
          <p:nvPr/>
        </p:nvSpPr>
        <p:spPr>
          <a:xfrm>
            <a:off x="1063777" y="3306336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195736" y="2468080"/>
            <a:ext cx="8386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22</a:t>
            </a:r>
            <a:r>
              <a:rPr lang="en-GB" sz="1000" b="0" baseline="3000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nd</a:t>
            </a: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Jun 19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4" name="Conector recto 23"/>
          <p:cNvCxnSpPr>
            <a:stCxn id="12" idx="2"/>
            <a:endCxn id="25" idx="0"/>
          </p:cNvCxnSpPr>
          <p:nvPr/>
        </p:nvCxnSpPr>
        <p:spPr>
          <a:xfrm flipH="1">
            <a:off x="3151506" y="2449194"/>
            <a:ext cx="4507" cy="857142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25" name="Elipse 24"/>
          <p:cNvSpPr/>
          <p:nvPr/>
        </p:nvSpPr>
        <p:spPr>
          <a:xfrm>
            <a:off x="3090626" y="3306336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3055122" y="4333392"/>
            <a:ext cx="1334101" cy="895807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 final PCI assessment methodology was published by the EC</a:t>
            </a:r>
          </a:p>
        </p:txBody>
      </p:sp>
      <p:cxnSp>
        <p:nvCxnSpPr>
          <p:cNvPr id="28" name="Conector recto 27"/>
          <p:cNvCxnSpPr>
            <a:stCxn id="27" idx="0"/>
            <a:endCxn id="29" idx="4"/>
          </p:cNvCxnSpPr>
          <p:nvPr/>
        </p:nvCxnSpPr>
        <p:spPr>
          <a:xfrm flipV="1">
            <a:off x="3722173" y="3450266"/>
            <a:ext cx="7850" cy="883126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29" name="Elipse 28"/>
          <p:cNvSpPr/>
          <p:nvPr/>
        </p:nvSpPr>
        <p:spPr>
          <a:xfrm>
            <a:off x="3669143" y="3306336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841546" y="4077072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27</a:t>
            </a:r>
            <a:r>
              <a:rPr lang="en-GB" sz="1000" b="0" baseline="3000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Jun 19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4285125" y="1628799"/>
            <a:ext cx="1366995" cy="818203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Technical </a:t>
            </a:r>
            <a:r>
              <a:rPr lang="en-US" sz="1000" b="0" kern="0" dirty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Decision making </a:t>
            </a:r>
            <a:r>
              <a:rPr lang="en-US" sz="1000" b="0" kern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body</a:t>
            </a:r>
          </a:p>
        </p:txBody>
      </p:sp>
      <p:sp>
        <p:nvSpPr>
          <p:cNvPr id="42" name="Rectángulo redondeado 41"/>
          <p:cNvSpPr/>
          <p:nvPr/>
        </p:nvSpPr>
        <p:spPr>
          <a:xfrm>
            <a:off x="6119708" y="1623950"/>
            <a:ext cx="1384611" cy="796938"/>
          </a:xfrm>
          <a:prstGeom prst="roundRect">
            <a:avLst/>
          </a:prstGeom>
          <a:solidFill>
            <a:srgbClr val="007AAE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b="0" kern="0" dirty="0" smtClean="0">
                <a:solidFill>
                  <a:prstClr val="whit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Draft </a:t>
            </a:r>
            <a:r>
              <a:rPr lang="en-US" sz="1000" kern="0" dirty="0" smtClean="0">
                <a:solidFill>
                  <a:prstClr val="whit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PCI list</a:t>
            </a:r>
            <a:endParaRPr lang="en-US" sz="1000" b="0" kern="0" dirty="0">
              <a:solidFill>
                <a:prstClr val="whit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4594257" y="4352001"/>
            <a:ext cx="1368152" cy="877197"/>
          </a:xfrm>
          <a:prstGeom prst="roundRect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ACER </a:t>
            </a:r>
            <a:r>
              <a:rPr lang="en-US" sz="1000" b="0" kern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Opinion </a:t>
            </a:r>
            <a:r>
              <a:rPr lang="en-US" sz="1000" b="0" kern="0" dirty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on the draft PCI list </a:t>
            </a:r>
          </a:p>
        </p:txBody>
      </p:sp>
      <p:cxnSp>
        <p:nvCxnSpPr>
          <p:cNvPr id="46" name="Conector recto 45"/>
          <p:cNvCxnSpPr>
            <a:stCxn id="41" idx="1"/>
            <a:endCxn id="47" idx="0"/>
          </p:cNvCxnSpPr>
          <p:nvPr/>
        </p:nvCxnSpPr>
        <p:spPr>
          <a:xfrm>
            <a:off x="4285125" y="2037901"/>
            <a:ext cx="11129" cy="1268435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47" name="Elipse 46"/>
          <p:cNvSpPr/>
          <p:nvPr/>
        </p:nvSpPr>
        <p:spPr>
          <a:xfrm>
            <a:off x="4235374" y="3306336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50" name="Conector recto 49"/>
          <p:cNvCxnSpPr>
            <a:stCxn id="43" idx="3"/>
            <a:endCxn id="51" idx="4"/>
          </p:cNvCxnSpPr>
          <p:nvPr/>
        </p:nvCxnSpPr>
        <p:spPr>
          <a:xfrm flipH="1" flipV="1">
            <a:off x="5951281" y="3450266"/>
            <a:ext cx="11128" cy="1340334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51" name="Elipse 50"/>
          <p:cNvSpPr/>
          <p:nvPr/>
        </p:nvSpPr>
        <p:spPr>
          <a:xfrm>
            <a:off x="5890401" y="3306336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4809969" y="4087667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30</a:t>
            </a:r>
            <a:r>
              <a:rPr lang="en-GB" sz="1000" b="0" baseline="3000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Sept 19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4296253" y="2468080"/>
            <a:ext cx="702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GB" sz="1000" b="0" baseline="3000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Jul 19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6083172" y="2468080"/>
            <a:ext cx="8034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en-GB" sz="1000" b="0" baseline="3000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Oct 19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7" name="Conector recto 56"/>
          <p:cNvCxnSpPr>
            <a:stCxn id="42" idx="2"/>
            <a:endCxn id="58" idx="0"/>
          </p:cNvCxnSpPr>
          <p:nvPr/>
        </p:nvCxnSpPr>
        <p:spPr>
          <a:xfrm>
            <a:off x="6812014" y="2420888"/>
            <a:ext cx="3363" cy="885448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58" name="Elipse 57"/>
          <p:cNvSpPr/>
          <p:nvPr/>
        </p:nvSpPr>
        <p:spPr>
          <a:xfrm>
            <a:off x="6754497" y="3306336"/>
            <a:ext cx="121759" cy="143930"/>
          </a:xfrm>
          <a:prstGeom prst="ellipse">
            <a:avLst/>
          </a:prstGeom>
          <a:noFill/>
          <a:ln w="25400" cap="flat" cmpd="sng" algn="ctr">
            <a:solidFill>
              <a:srgbClr val="00B5E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6" name="Rectángulo redondeado 65"/>
          <p:cNvSpPr/>
          <p:nvPr/>
        </p:nvSpPr>
        <p:spPr>
          <a:xfrm>
            <a:off x="7380312" y="4352003"/>
            <a:ext cx="1705717" cy="877197"/>
          </a:xfrm>
          <a:prstGeom prst="roundRect">
            <a:avLst/>
          </a:prstGeom>
          <a:solidFill>
            <a:srgbClr val="007AAE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kern="0" dirty="0" smtClean="0">
                <a:solidFill>
                  <a:prstClr val="whit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Final PCI list publication (OJEU)</a:t>
            </a:r>
            <a:endParaRPr lang="en-US" sz="1000" kern="0" dirty="0">
              <a:solidFill>
                <a:prstClr val="whit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7" name="Conector recto 66"/>
          <p:cNvCxnSpPr>
            <a:stCxn id="66" idx="0"/>
          </p:cNvCxnSpPr>
          <p:nvPr/>
        </p:nvCxnSpPr>
        <p:spPr>
          <a:xfrm flipH="1" flipV="1">
            <a:off x="8232983" y="3469645"/>
            <a:ext cx="188" cy="882358"/>
          </a:xfrm>
          <a:prstGeom prst="line">
            <a:avLst/>
          </a:prstGeom>
          <a:noFill/>
          <a:ln w="9525" cap="flat" cmpd="sng" algn="ctr">
            <a:solidFill>
              <a:srgbClr val="00B5E2"/>
            </a:solidFill>
            <a:prstDash val="solid"/>
          </a:ln>
          <a:effectLst/>
        </p:spPr>
      </p:cxnSp>
      <p:sp>
        <p:nvSpPr>
          <p:cNvPr id="69" name="CuadroTexto 68"/>
          <p:cNvSpPr txBox="1"/>
          <p:nvPr/>
        </p:nvSpPr>
        <p:spPr>
          <a:xfrm>
            <a:off x="7380312" y="4077749"/>
            <a:ext cx="8210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Jan/Feb 20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1" name="Estrella de 5 puntas 70"/>
          <p:cNvSpPr/>
          <p:nvPr/>
        </p:nvSpPr>
        <p:spPr>
          <a:xfrm>
            <a:off x="8062245" y="3217463"/>
            <a:ext cx="372068" cy="339055"/>
          </a:xfrm>
          <a:prstGeom prst="star5">
            <a:avLst/>
          </a:prstGeom>
          <a:solidFill>
            <a:srgbClr val="007AAE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5" name="Rectángulo redondeado 74"/>
          <p:cNvSpPr/>
          <p:nvPr/>
        </p:nvSpPr>
        <p:spPr>
          <a:xfrm>
            <a:off x="7890993" y="1623950"/>
            <a:ext cx="1047252" cy="773864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b="0" kern="0" dirty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HLG</a:t>
            </a:r>
          </a:p>
        </p:txBody>
      </p:sp>
      <p:sp>
        <p:nvSpPr>
          <p:cNvPr id="76" name="CuadroTexto 75"/>
          <p:cNvSpPr txBox="1"/>
          <p:nvPr/>
        </p:nvSpPr>
        <p:spPr>
          <a:xfrm>
            <a:off x="8107954" y="2468080"/>
            <a:ext cx="397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1000" b="0" dirty="0" smtClean="0">
                <a:solidFill>
                  <a:srgbClr val="63666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Tbc</a:t>
            </a:r>
            <a:endParaRPr lang="en-GB" sz="1000" b="0" dirty="0">
              <a:solidFill>
                <a:srgbClr val="63666A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0104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2.2. Report </a:t>
            </a:r>
            <a:r>
              <a:rPr lang="en-US" sz="3200" dirty="0">
                <a:solidFill>
                  <a:srgbClr val="2A4677"/>
                </a:solidFill>
              </a:rPr>
              <a:t>on the use of VIP infrastructures October 16- Sept19:  progress and work calendar </a:t>
            </a:r>
            <a:endParaRPr lang="en-US" sz="3200" dirty="0" smtClean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62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à coins arrondis 38"/>
          <p:cNvSpPr/>
          <p:nvPr/>
        </p:nvSpPr>
        <p:spPr bwMode="auto">
          <a:xfrm>
            <a:off x="4418855" y="3332338"/>
            <a:ext cx="3302313" cy="349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0075" y="-9628"/>
            <a:ext cx="8332788" cy="365125"/>
          </a:xfrm>
        </p:spPr>
        <p:txBody>
          <a:bodyPr anchor="t" anchorCtr="0"/>
          <a:lstStyle/>
          <a:p>
            <a:r>
              <a:rPr lang="en-GB" sz="2400" dirty="0" smtClean="0"/>
              <a:t>2.2. </a:t>
            </a:r>
            <a:r>
              <a:rPr lang="en-US" sz="2400" dirty="0"/>
              <a:t>Report on the use of VIP infrastructures October 16- Sept19:  progress and work calendar </a:t>
            </a:r>
            <a:endParaRPr lang="en-US" sz="2400" dirty="0">
              <a:solidFill>
                <a:srgbClr val="2A4677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4165" y="1211857"/>
            <a:ext cx="7232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OCT 19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9332" y="121185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SEPT 19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6859" y="1201427"/>
            <a:ext cx="731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NOV 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97568" y="1201428"/>
            <a:ext cx="7216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DEC 19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28659" y="1201429"/>
            <a:ext cx="7040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JAN 20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42117" y="1211858"/>
            <a:ext cx="7056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FEB 20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956376" y="1211859"/>
            <a:ext cx="7473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MAR 20</a:t>
            </a:r>
          </a:p>
        </p:txBody>
      </p:sp>
      <p:cxnSp>
        <p:nvCxnSpPr>
          <p:cNvPr id="24" name="Connecteur droit 23"/>
          <p:cNvCxnSpPr/>
          <p:nvPr/>
        </p:nvCxnSpPr>
        <p:spPr bwMode="auto">
          <a:xfrm>
            <a:off x="2051720" y="1488856"/>
            <a:ext cx="0" cy="2232248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eur droit 25"/>
          <p:cNvCxnSpPr/>
          <p:nvPr/>
        </p:nvCxnSpPr>
        <p:spPr bwMode="auto">
          <a:xfrm>
            <a:off x="3275856" y="1488856"/>
            <a:ext cx="0" cy="2232248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eur droit 26"/>
          <p:cNvCxnSpPr/>
          <p:nvPr/>
        </p:nvCxnSpPr>
        <p:spPr bwMode="auto">
          <a:xfrm>
            <a:off x="4427984" y="1488856"/>
            <a:ext cx="0" cy="2232248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eur droit 27"/>
          <p:cNvCxnSpPr/>
          <p:nvPr/>
        </p:nvCxnSpPr>
        <p:spPr bwMode="auto">
          <a:xfrm>
            <a:off x="5580112" y="1488856"/>
            <a:ext cx="0" cy="2232248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cteur droit 28"/>
          <p:cNvCxnSpPr/>
          <p:nvPr/>
        </p:nvCxnSpPr>
        <p:spPr bwMode="auto">
          <a:xfrm>
            <a:off x="6660232" y="1488856"/>
            <a:ext cx="0" cy="2232248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29"/>
          <p:cNvCxnSpPr/>
          <p:nvPr/>
        </p:nvCxnSpPr>
        <p:spPr bwMode="auto">
          <a:xfrm>
            <a:off x="7740352" y="1488856"/>
            <a:ext cx="0" cy="2232248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à coins arrondis 34"/>
          <p:cNvSpPr/>
          <p:nvPr/>
        </p:nvSpPr>
        <p:spPr bwMode="auto">
          <a:xfrm>
            <a:off x="1109332" y="1922502"/>
            <a:ext cx="2123884" cy="35437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6" name="Rectangle à coins arrondis 35"/>
          <p:cNvSpPr/>
          <p:nvPr/>
        </p:nvSpPr>
        <p:spPr bwMode="auto">
          <a:xfrm>
            <a:off x="3282615" y="2435768"/>
            <a:ext cx="1115680" cy="34911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7" name="Étoile à 5 branches 36"/>
          <p:cNvSpPr/>
          <p:nvPr/>
        </p:nvSpPr>
        <p:spPr bwMode="auto">
          <a:xfrm>
            <a:off x="806596" y="4770645"/>
            <a:ext cx="258312" cy="260942"/>
          </a:xfrm>
          <a:prstGeom prst="star5">
            <a:avLst/>
          </a:prstGeom>
          <a:solidFill>
            <a:schemeClr val="bg1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8" name="Étoile à 5 branches 37"/>
          <p:cNvSpPr/>
          <p:nvPr/>
        </p:nvSpPr>
        <p:spPr bwMode="auto">
          <a:xfrm>
            <a:off x="817647" y="5414645"/>
            <a:ext cx="258312" cy="265014"/>
          </a:xfrm>
          <a:prstGeom prst="star5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40" name="Triangle isocèle 39"/>
          <p:cNvSpPr/>
          <p:nvPr/>
        </p:nvSpPr>
        <p:spPr bwMode="auto">
          <a:xfrm rot="5400000">
            <a:off x="3179415" y="2077851"/>
            <a:ext cx="354371" cy="76207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1" name="Triangle isocèle 40"/>
          <p:cNvSpPr/>
          <p:nvPr/>
        </p:nvSpPr>
        <p:spPr bwMode="auto">
          <a:xfrm rot="5400000">
            <a:off x="4345052" y="2570179"/>
            <a:ext cx="354371" cy="76207"/>
          </a:xfrm>
          <a:prstGeom prst="triangl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2" name="Triangle isocèle 41"/>
          <p:cNvSpPr/>
          <p:nvPr/>
        </p:nvSpPr>
        <p:spPr bwMode="auto">
          <a:xfrm rot="5400000">
            <a:off x="7717205" y="3496941"/>
            <a:ext cx="354371" cy="76207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172921" y="4776997"/>
            <a:ext cx="5137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Intermediate</a:t>
            </a:r>
            <a:r>
              <a:rPr lang="fr-FR" sz="1600" dirty="0" smtClean="0"/>
              <a:t> Report (report </a:t>
            </a:r>
            <a:r>
              <a:rPr lang="fr-FR" sz="1600" dirty="0" err="1" smtClean="0"/>
              <a:t>with</a:t>
            </a:r>
            <a:r>
              <a:rPr lang="fr-FR" sz="1600" dirty="0" smtClean="0"/>
              <a:t> Oct16-Jun19 data) </a:t>
            </a:r>
            <a:endParaRPr lang="fr-FR" sz="1600" dirty="0"/>
          </a:p>
        </p:txBody>
      </p:sp>
      <p:sp>
        <p:nvSpPr>
          <p:cNvPr id="44" name="ZoneTexte 43"/>
          <p:cNvSpPr txBox="1"/>
          <p:nvPr/>
        </p:nvSpPr>
        <p:spPr>
          <a:xfrm>
            <a:off x="1172921" y="5341105"/>
            <a:ext cx="5137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Final Report (report </a:t>
            </a:r>
            <a:r>
              <a:rPr lang="fr-FR" sz="1600" dirty="0" err="1" smtClean="0"/>
              <a:t>with</a:t>
            </a:r>
            <a:r>
              <a:rPr lang="fr-FR" sz="1600" dirty="0" smtClean="0"/>
              <a:t> Oct16-Sept19 data) </a:t>
            </a:r>
            <a:endParaRPr lang="fr-FR" sz="1600" dirty="0"/>
          </a:p>
        </p:txBody>
      </p:sp>
      <p:sp>
        <p:nvSpPr>
          <p:cNvPr id="45" name="Étoile à 5 branches 44"/>
          <p:cNvSpPr/>
          <p:nvPr/>
        </p:nvSpPr>
        <p:spPr bwMode="auto">
          <a:xfrm>
            <a:off x="7547759" y="3363681"/>
            <a:ext cx="309352" cy="342729"/>
          </a:xfrm>
          <a:prstGeom prst="star5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46" name="Étoile à 5 branches 45"/>
          <p:cNvSpPr/>
          <p:nvPr/>
        </p:nvSpPr>
        <p:spPr bwMode="auto">
          <a:xfrm>
            <a:off x="4199362" y="2477811"/>
            <a:ext cx="258312" cy="260942"/>
          </a:xfrm>
          <a:prstGeom prst="star5">
            <a:avLst/>
          </a:prstGeom>
          <a:solidFill>
            <a:schemeClr val="bg1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69519" y="2314438"/>
            <a:ext cx="20244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36550" eaLnBrk="0" hangingPunct="0">
              <a:buClr>
                <a:schemeClr val="tx2"/>
              </a:buClr>
              <a:buSzPct val="100000"/>
            </a:pPr>
            <a:r>
              <a:rPr lang="fr-FR" sz="1200" dirty="0" smtClean="0"/>
              <a:t>1st  </a:t>
            </a:r>
            <a:r>
              <a:rPr lang="fr-FR" sz="1200" dirty="0" err="1"/>
              <a:t>d</a:t>
            </a:r>
            <a:r>
              <a:rPr lang="fr-FR" sz="1200" dirty="0" err="1" smtClean="0"/>
              <a:t>raft</a:t>
            </a:r>
            <a:r>
              <a:rPr lang="fr-FR" sz="1200" dirty="0" smtClean="0"/>
              <a:t> </a:t>
            </a:r>
            <a:r>
              <a:rPr lang="fr-FR" sz="1200" dirty="0"/>
              <a:t>of the report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233217" y="2838991"/>
            <a:ext cx="2230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36550" eaLnBrk="0" hangingPunct="0">
              <a:buClr>
                <a:schemeClr val="tx2"/>
              </a:buClr>
              <a:buSzPct val="100000"/>
            </a:pPr>
            <a:r>
              <a:rPr lang="fr-FR" sz="1200" dirty="0" err="1" smtClean="0"/>
              <a:t>Completing</a:t>
            </a:r>
            <a:r>
              <a:rPr lang="fr-FR" sz="1200" dirty="0" smtClean="0"/>
              <a:t> and </a:t>
            </a:r>
            <a:r>
              <a:rPr lang="fr-FR" sz="1200" dirty="0" err="1" smtClean="0"/>
              <a:t>checking</a:t>
            </a:r>
            <a:r>
              <a:rPr lang="fr-FR" sz="1200" dirty="0" smtClean="0"/>
              <a:t> the 1st </a:t>
            </a:r>
            <a:r>
              <a:rPr lang="fr-FR" sz="1200" dirty="0" err="1" smtClean="0"/>
              <a:t>draft</a:t>
            </a:r>
            <a:endParaRPr lang="fr-FR" sz="1200" dirty="0"/>
          </a:p>
        </p:txBody>
      </p:sp>
      <p:sp>
        <p:nvSpPr>
          <p:cNvPr id="51" name="Rectangle 50"/>
          <p:cNvSpPr/>
          <p:nvPr/>
        </p:nvSpPr>
        <p:spPr>
          <a:xfrm>
            <a:off x="4374232" y="374192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336550" eaLnBrk="0" hangingPunct="0">
              <a:buClr>
                <a:schemeClr val="tx2"/>
              </a:buClr>
              <a:buSzPct val="100000"/>
            </a:pPr>
            <a:r>
              <a:rPr lang="fr-FR" sz="1200" dirty="0" smtClean="0"/>
              <a:t>2</a:t>
            </a:r>
            <a:r>
              <a:rPr lang="fr-FR" sz="1200" baseline="30000" dirty="0" smtClean="0"/>
              <a:t>nd</a:t>
            </a:r>
            <a:r>
              <a:rPr lang="fr-FR" sz="1200" dirty="0" smtClean="0"/>
              <a:t> </a:t>
            </a:r>
            <a:r>
              <a:rPr lang="fr-FR" sz="1200" dirty="0" err="1" smtClean="0"/>
              <a:t>draft</a:t>
            </a:r>
            <a:r>
              <a:rPr lang="fr-FR" sz="1200" dirty="0" smtClean="0"/>
              <a:t> of the report (</a:t>
            </a:r>
            <a:r>
              <a:rPr lang="fr-FR" sz="1200" dirty="0" err="1" smtClean="0"/>
              <a:t>with</a:t>
            </a:r>
            <a:r>
              <a:rPr lang="fr-FR" sz="1200" dirty="0" smtClean="0"/>
              <a:t> Jun19 -Sept19 data) </a:t>
            </a:r>
            <a:endParaRPr lang="fr-FR" sz="1200" dirty="0"/>
          </a:p>
        </p:txBody>
      </p:sp>
      <p:sp>
        <p:nvSpPr>
          <p:cNvPr id="52" name="Flèche vers le haut 51"/>
          <p:cNvSpPr/>
          <p:nvPr/>
        </p:nvSpPr>
        <p:spPr bwMode="auto">
          <a:xfrm>
            <a:off x="1070890" y="2784880"/>
            <a:ext cx="263688" cy="264283"/>
          </a:xfrm>
          <a:prstGeom prst="upArrow">
            <a:avLst/>
          </a:prstGeom>
          <a:noFill/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00075" y="3138356"/>
            <a:ext cx="2078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Curent </a:t>
            </a:r>
            <a:r>
              <a:rPr lang="fr-FR" sz="1100" dirty="0" err="1" smtClean="0">
                <a:solidFill>
                  <a:srgbClr val="FF0000"/>
                </a:solidFill>
              </a:rPr>
              <a:t>status</a:t>
            </a:r>
            <a:r>
              <a:rPr lang="fr-FR" sz="1100" dirty="0" smtClean="0">
                <a:solidFill>
                  <a:srgbClr val="FF0000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 smtClean="0"/>
              <a:t>Working</a:t>
            </a:r>
            <a:r>
              <a:rPr lang="fr-FR" sz="1100" dirty="0" smtClean="0"/>
              <a:t> on the first </a:t>
            </a:r>
            <a:r>
              <a:rPr lang="fr-FR" sz="1100" dirty="0" err="1" smtClean="0"/>
              <a:t>draft</a:t>
            </a:r>
            <a:r>
              <a:rPr lang="fr-FR" sz="1100" dirty="0" smtClean="0"/>
              <a:t> 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34160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>
                <a:solidFill>
                  <a:srgbClr val="2A4677"/>
                </a:solidFill>
              </a:rPr>
              <a:t>3.2 Follow-up gas </a:t>
            </a:r>
            <a:r>
              <a:rPr lang="en-US" sz="3200" dirty="0" smtClean="0">
                <a:solidFill>
                  <a:srgbClr val="2A4677"/>
                </a:solidFill>
              </a:rPr>
              <a:t>prices</a:t>
            </a:r>
          </a:p>
        </p:txBody>
      </p:sp>
    </p:spTree>
    <p:extLst>
      <p:ext uri="{BB962C8B-B14F-4D97-AF65-F5344CB8AC3E}">
        <p14:creationId xmlns:p14="http://schemas.microsoft.com/office/powerpoint/2010/main" val="852284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591" y="806214"/>
            <a:ext cx="5884519" cy="2847603"/>
          </a:xfrm>
          <a:prstGeom prst="rect">
            <a:avLst/>
          </a:prstGeom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3.2 Follow-up gas prices</a:t>
            </a:r>
            <a:endParaRPr lang="en-US" sz="2400" dirty="0">
              <a:solidFill>
                <a:srgbClr val="C29903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67544" y="172853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Day-</a:t>
            </a:r>
            <a:r>
              <a:rPr lang="es-ES" sz="1600" dirty="0" err="1" smtClean="0"/>
              <a:t>ahead</a:t>
            </a:r>
            <a:r>
              <a:rPr lang="es-ES" sz="1600" dirty="0" smtClean="0"/>
              <a:t> </a:t>
            </a:r>
            <a:r>
              <a:rPr lang="es-ES" sz="1600" dirty="0" err="1" smtClean="0"/>
              <a:t>prices</a:t>
            </a:r>
            <a:r>
              <a:rPr lang="es-ES" sz="1600" dirty="0" smtClean="0"/>
              <a:t> France, </a:t>
            </a:r>
            <a:r>
              <a:rPr lang="es-ES" sz="1600" dirty="0" err="1" smtClean="0"/>
              <a:t>Spain</a:t>
            </a:r>
            <a:r>
              <a:rPr lang="es-ES" sz="1600" dirty="0" smtClean="0"/>
              <a:t> and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Netherlands</a:t>
            </a:r>
            <a:endParaRPr lang="es-ES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77310" y="4437112"/>
            <a:ext cx="2484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Capacity utilization VIP </a:t>
            </a:r>
            <a:r>
              <a:rPr lang="en-GB" sz="1600" dirty="0" err="1" smtClean="0"/>
              <a:t>Pirineos</a:t>
            </a:r>
            <a:r>
              <a:rPr lang="en-GB" sz="1600" dirty="0" smtClean="0"/>
              <a:t> 1</a:t>
            </a:r>
            <a:r>
              <a:rPr lang="en-GB" sz="1600" baseline="30000" dirty="0" smtClean="0"/>
              <a:t>st</a:t>
            </a:r>
            <a:r>
              <a:rPr lang="en-GB" sz="1600" dirty="0" smtClean="0"/>
              <a:t> Nov – 11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Nov 17-18 vs 18-19</a:t>
            </a:r>
            <a:endParaRPr lang="en-GB" sz="1600" dirty="0"/>
          </a:p>
        </p:txBody>
      </p:sp>
      <p:sp>
        <p:nvSpPr>
          <p:cNvPr id="12" name="Rectángulo 11"/>
          <p:cNvSpPr/>
          <p:nvPr/>
        </p:nvSpPr>
        <p:spPr bwMode="auto">
          <a:xfrm>
            <a:off x="10188624" y="1772816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es-E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026" name="Imagen 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562" y="3642232"/>
            <a:ext cx="5345275" cy="252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81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d0449a69-6ace-41aa-98bb-5d028f4aa414">20191122_TSOs_presentation_vFinal.pptx</AcerDocumentName>
    <ACER_Abstract xmlns="985daa2e-53d8-4475-82b8-9c7d25324e34" xsi:nil="true"/>
    <_dlc_DocId xmlns="985daa2e-53d8-4475-82b8-9c7d25324e34">ACER-2019-88757</_dlc_DocId>
    <_dlc_DocIdUrl xmlns="985daa2e-53d8-4475-82b8-9c7d25324e34">
      <Url>https://extranet.acer.europa.eu/Events/52nd-IG-Meeting/_layouts/15/DocIdRedir.aspx?ID=ACER-2019-88757</Url>
      <Description>ACER-2019-88757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2D8B7CEB10D14E80AAF2934816F6B5" ma:contentTypeVersion="20" ma:contentTypeDescription="Create a new document." ma:contentTypeScope="" ma:versionID="0802602ad4a6d923d901ec3cc8551c94">
  <xsd:schema xmlns:xsd="http://www.w3.org/2001/XMLSchema" xmlns:xs="http://www.w3.org/2001/XMLSchema" xmlns:p="http://schemas.microsoft.com/office/2006/metadata/properties" xmlns:ns2="985daa2e-53d8-4475-82b8-9c7d25324e34" xmlns:ns3="d0449a69-6ace-41aa-98bb-5d028f4aa414" targetNamespace="http://schemas.microsoft.com/office/2006/metadata/properties" ma:root="true" ma:fieldsID="e1d9c4bb62623164c344451a2bf2a357" ns2:_="" ns3:_="">
    <xsd:import namespace="985daa2e-53d8-4475-82b8-9c7d25324e34"/>
    <xsd:import namespace="d0449a69-6ace-41aa-98bb-5d028f4aa4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49a69-6ace-41aa-98bb-5d028f4aa414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C42CF551-37D2-4A31-88D0-87EE3F31C8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1FB961-D946-44B2-82A3-4222AB51B32F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DB1D546-B3C9-4F25-B2C3-06B5C6CA91BF}"/>
</file>

<file path=customXml/itemProps4.xml><?xml version="1.0" encoding="utf-8"?>
<ds:datastoreItem xmlns:ds="http://schemas.openxmlformats.org/officeDocument/2006/customXml" ds:itemID="{2A684390-B2D6-424A-94C0-60CFE030E89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19914</TotalTime>
  <Words>406</Words>
  <Application>Microsoft Office PowerPoint</Application>
  <PresentationFormat>Presentación en pantalla (4:3)</PresentationFormat>
  <Paragraphs>108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11</vt:i4>
      </vt:variant>
    </vt:vector>
  </HeadingPairs>
  <TitlesOfParts>
    <vt:vector size="23" baseType="lpstr">
      <vt:lpstr>Arial</vt:lpstr>
      <vt:lpstr>Enagás PT Serif</vt:lpstr>
      <vt:lpstr>Symbol</vt:lpstr>
      <vt:lpstr>Times New Roman</vt:lpstr>
      <vt:lpstr>Verdana</vt:lpstr>
      <vt:lpstr>1_Vorlage Power Point</vt:lpstr>
      <vt:lpstr>22_Vorlage Power Point</vt:lpstr>
      <vt:lpstr>2_Vorlage Power Point</vt:lpstr>
      <vt:lpstr>3_Vorlage Power Point</vt:lpstr>
      <vt:lpstr>4_Vorlage Power Point</vt:lpstr>
      <vt:lpstr>5_Vorlage Power Point</vt:lpstr>
      <vt:lpstr>6_Vorlage Power Point</vt:lpstr>
      <vt:lpstr> </vt:lpstr>
      <vt:lpstr>Presentación de PowerPoint</vt:lpstr>
      <vt:lpstr>2.1 TYNDP 2020 &amp; 4th PCI list 2019</vt:lpstr>
      <vt:lpstr>2.1 Focus on TYNDP 2020</vt:lpstr>
      <vt:lpstr>2.1 PCI selection process</vt:lpstr>
      <vt:lpstr>Presentación de PowerPoint</vt:lpstr>
      <vt:lpstr>2.2. Report on the use of VIP infrastructures October 16- Sept19:  progress and work calendar </vt:lpstr>
      <vt:lpstr>Presentación de PowerPoint</vt:lpstr>
      <vt:lpstr>3.2 Follow-up gas prices</vt:lpstr>
      <vt:lpstr>3.2 Follow-up gas prices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 Vicente Puente, Maria de los Angeles</dc:creator>
  <cp:lastModifiedBy>De Vicente Puente, Maria de los Angeles</cp:lastModifiedBy>
  <cp:revision>1929</cp:revision>
  <cp:lastPrinted>2018-02-07T16:25:07Z</cp:lastPrinted>
  <dcterms:modified xsi:type="dcterms:W3CDTF">2019-11-21T10:20:47Z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0x010100082D8B7CEB10D14E80AAF2934816F6B5</vt:lpwstr>
  </property>
  <property fmtid="{D5CDD505-2E9C-101B-9397-08002B2CF9AE}" pid="3" name="_dlc_DocIdItemGuid">
    <vt:lpwstr>b970e5f6-76a5-45d4-9ca9-64a8a68fc463</vt:lpwstr>
  </property>
</Properties>
</file>