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5"/>
    <p:sldMasterId id="2147483729" r:id="rId6"/>
  </p:sldMasterIdLst>
  <p:notesMasterIdLst>
    <p:notesMasterId r:id="rId25"/>
  </p:notesMasterIdLst>
  <p:handoutMasterIdLst>
    <p:handoutMasterId r:id="rId26"/>
  </p:handoutMasterIdLst>
  <p:sldIdLst>
    <p:sldId id="782" r:id="rId7"/>
    <p:sldId id="784" r:id="rId8"/>
    <p:sldId id="829" r:id="rId9"/>
    <p:sldId id="832" r:id="rId10"/>
    <p:sldId id="833" r:id="rId11"/>
    <p:sldId id="834" r:id="rId12"/>
    <p:sldId id="835" r:id="rId13"/>
    <p:sldId id="836" r:id="rId14"/>
    <p:sldId id="837" r:id="rId15"/>
    <p:sldId id="838" r:id="rId16"/>
    <p:sldId id="848" r:id="rId17"/>
    <p:sldId id="876" r:id="rId18"/>
    <p:sldId id="854" r:id="rId19"/>
    <p:sldId id="849" r:id="rId20"/>
    <p:sldId id="875" r:id="rId21"/>
    <p:sldId id="877" r:id="rId22"/>
    <p:sldId id="804" r:id="rId23"/>
    <p:sldId id="790" r:id="rId24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0" userDrawn="1">
          <p15:clr>
            <a:srgbClr val="A4A3A4"/>
          </p15:clr>
        </p15:guide>
        <p15:guide id="2" pos="2260" userDrawn="1">
          <p15:clr>
            <a:srgbClr val="A4A3A4"/>
          </p15:clr>
        </p15:guide>
        <p15:guide id="3" orient="horz" pos="3024" userDrawn="1">
          <p15:clr>
            <a:srgbClr val="A4A3A4"/>
          </p15:clr>
        </p15:guide>
        <p15:guide id="4" pos="230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t VEREECKE (ACER)" initials="BV(" lastIdx="1" clrIdx="0">
    <p:extLst>
      <p:ext uri="{19B8F6BF-5375-455C-9EA6-DF929625EA0E}">
        <p15:presenceInfo xmlns:p15="http://schemas.microsoft.com/office/powerpoint/2012/main" userId="S-1-5-21-2095169090-3124838536-772759387-4676" providerId="AD"/>
      </p:ext>
    </p:extLst>
  </p:cmAuthor>
  <p:cmAuthor id="2" name="Sasa BORKO GRGIC (ACER)" initials="SBG(" lastIdx="0" clrIdx="1">
    <p:extLst>
      <p:ext uri="{19B8F6BF-5375-455C-9EA6-DF929625EA0E}">
        <p15:presenceInfo xmlns:p15="http://schemas.microsoft.com/office/powerpoint/2012/main" userId="S-1-5-21-2095169090-3124838536-772759387-11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EE"/>
    <a:srgbClr val="E8E8E8"/>
    <a:srgbClr val="808080"/>
    <a:srgbClr val="0A5F98"/>
    <a:srgbClr val="4784C1"/>
    <a:srgbClr val="A3C2FF"/>
    <a:srgbClr val="E88938"/>
    <a:srgbClr val="376192"/>
    <a:srgbClr val="2B3D5A"/>
    <a:srgbClr val="F53A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32" autoAdjust="0"/>
    <p:restoredTop sz="85886" autoAdjust="0"/>
  </p:normalViewPr>
  <p:slideViewPr>
    <p:cSldViewPr snapToGrid="0" showGuides="1">
      <p:cViewPr varScale="1">
        <p:scale>
          <a:sx n="83" d="100"/>
          <a:sy n="83" d="100"/>
        </p:scale>
        <p:origin x="1368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102"/>
      </p:cViewPr>
      <p:guideLst>
        <p:guide orient="horz" pos="3040"/>
        <p:guide pos="2260"/>
        <p:guide orient="horz" pos="3024"/>
        <p:guide pos="23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B6714-7BAF-4DAF-8232-AA0EFD3D7F80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C4779-9F3B-4023-9A64-72230967F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14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2E4AE-A23F-4D9F-B4EF-A6ED45CEC049}" type="datetimeFigureOut">
              <a:rPr lang="en-GB" smtClean="0"/>
              <a:t>30/10/2020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719138"/>
            <a:ext cx="6403975" cy="360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49404-AEEE-4B4E-B616-1BC6E4EEEF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65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4" b="30875"/>
          <a:stretch/>
        </p:blipFill>
        <p:spPr>
          <a:xfrm flipH="1">
            <a:off x="356476" y="210155"/>
            <a:ext cx="8432135" cy="3739244"/>
          </a:xfrm>
          <a:prstGeom prst="rect">
            <a:avLst/>
          </a:prstGeom>
        </p:spPr>
      </p:pic>
      <p:sp>
        <p:nvSpPr>
          <p:cNvPr id="10" name="Text Placeholder 1"/>
          <p:cNvSpPr>
            <a:spLocks noGrp="1"/>
          </p:cNvSpPr>
          <p:nvPr>
            <p:ph type="body" sz="quarter" idx="12" hasCustomPrompt="1"/>
          </p:nvPr>
        </p:nvSpPr>
        <p:spPr>
          <a:xfrm>
            <a:off x="106680" y="3764261"/>
            <a:ext cx="8931728" cy="784463"/>
          </a:xfrm>
          <a:solidFill>
            <a:srgbClr val="E8E8E8">
              <a:alpha val="74902"/>
            </a:srgbClr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b="1"/>
            </a:lvl1pPr>
          </a:lstStyle>
          <a:p>
            <a:pPr algn="ctr"/>
            <a:r>
              <a:rPr lang="en-US" sz="2400" dirty="0" smtClean="0">
                <a:solidFill>
                  <a:srgbClr val="004FEE"/>
                </a:solidFill>
              </a:rPr>
              <a:t>Title</a:t>
            </a:r>
            <a:endParaRPr lang="en-GB" sz="400" i="1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76" y="1216573"/>
            <a:ext cx="3525632" cy="172792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623886" y="4600217"/>
            <a:ext cx="3897313" cy="3556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Type of Meeting -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53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89EC27-CBC7-4047-ABA4-3285CA0906A7}" type="datetime1">
              <a:rPr lang="sr-Latn-CS" altLang="en-US"/>
              <a:pPr/>
              <a:t>30.10.2020.</a:t>
            </a:fld>
            <a:endParaRPr lang="sr-Latn-C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FE1E3-9195-4DC8-AD35-8678D2E7154E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175148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48D5DC-E872-4E94-8B0E-2D95209E9028}" type="datetime1">
              <a:rPr lang="sr-Latn-CS" altLang="en-US"/>
              <a:pPr/>
              <a:t>30.10.2020.</a:t>
            </a:fld>
            <a:endParaRPr lang="sr-Latn-C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058DC-A19C-4803-8C52-A6653DDC9AF3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336860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0277DC-4FFF-49E5-8A38-1E5CDE9710E8}" type="datetime1">
              <a:rPr lang="sr-Latn-CS" altLang="en-US"/>
              <a:pPr/>
              <a:t>30.10.2020.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A7E22-1ACF-4045-A6D2-2C01E6864EC6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4224183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56E011-F679-4D5E-BC5C-5FA481D3CFBA}" type="datetime1">
              <a:rPr lang="sr-Latn-CS" altLang="en-US"/>
              <a:pPr/>
              <a:t>30.10.2020.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09122-6450-4879-B839-62DC47A10C94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3298678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D0AAFE-E524-46B7-8197-C35E20FC2713}" type="datetime1">
              <a:rPr lang="sr-Latn-CS" altLang="en-US"/>
              <a:pPr/>
              <a:t>30.10.2020.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B20A7-CC6B-43AC-9D5D-347D0C8D39C6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764867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8360"/>
            <a:ext cx="2057400" cy="43898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8360"/>
            <a:ext cx="6019800" cy="43898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90D7FF-0F4E-4C22-B650-41C3CE3214F7}" type="datetime1">
              <a:rPr lang="sr-Latn-CS" altLang="en-US"/>
              <a:pPr/>
              <a:t>30.10.2020.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7F150-EEB7-4411-94DF-D00000F17AEA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3841258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48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fld id="{6B31F0C3-26FD-4684-B53B-27ABB6E4FB30}" type="datetime1">
              <a:rPr lang="sr-Latn-CS" altLang="en-US"/>
              <a:pPr/>
              <a:t>30.10.2020.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fld id="{EBF1C077-ED9E-42FF-925F-97128150AC9D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1079511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1" y="50345"/>
            <a:ext cx="1161182" cy="5691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68287" y="2055812"/>
            <a:ext cx="8607425" cy="1031875"/>
          </a:xfrm>
          <a:ln w="28575">
            <a:solidFill>
              <a:srgbClr val="004FEE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800" b="1" baseline="0"/>
            </a:lvl1pPr>
          </a:lstStyle>
          <a:p>
            <a:pPr lvl="0"/>
            <a:r>
              <a:rPr lang="en-US" dirty="0" smtClean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909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154383" y="569104"/>
            <a:ext cx="8847116" cy="0"/>
          </a:xfrm>
          <a:prstGeom prst="line">
            <a:avLst/>
          </a:prstGeom>
          <a:ln w="19050">
            <a:solidFill>
              <a:srgbClr val="004F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1" y="50345"/>
            <a:ext cx="1161182" cy="569100"/>
          </a:xfrm>
          <a:prstGeom prst="rect">
            <a:avLst/>
          </a:prstGeom>
        </p:spPr>
      </p:pic>
      <p:sp>
        <p:nvSpPr>
          <p:cNvPr id="8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1717964" y="114233"/>
            <a:ext cx="7283536" cy="441325"/>
          </a:xfrm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5341" y="776523"/>
            <a:ext cx="8585200" cy="603250"/>
          </a:xfrm>
          <a:solidFill>
            <a:srgbClr val="E8E8E8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b="1"/>
            </a:lvl1pPr>
          </a:lstStyle>
          <a:p>
            <a:pPr lvl="0"/>
            <a:r>
              <a:rPr lang="en-US" dirty="0" smtClean="0"/>
              <a:t>Point 1</a:t>
            </a:r>
            <a:endParaRPr lang="en-GB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85341" y="1479514"/>
            <a:ext cx="8585200" cy="603250"/>
          </a:xfrm>
          <a:solidFill>
            <a:srgbClr val="E8E8E8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b="1"/>
            </a:lvl1pPr>
          </a:lstStyle>
          <a:p>
            <a:pPr lvl="0"/>
            <a:r>
              <a:rPr lang="en-US" dirty="0" smtClean="0"/>
              <a:t>Point 2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85341" y="2182505"/>
            <a:ext cx="8585200" cy="603250"/>
          </a:xfrm>
          <a:solidFill>
            <a:srgbClr val="E8E8E8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b="1"/>
            </a:lvl1pPr>
          </a:lstStyle>
          <a:p>
            <a:pPr lvl="0"/>
            <a:r>
              <a:rPr lang="en-US" dirty="0" smtClean="0"/>
              <a:t>Point 3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85341" y="2885496"/>
            <a:ext cx="8585200" cy="603250"/>
          </a:xfrm>
          <a:solidFill>
            <a:srgbClr val="E8E8E8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b="1"/>
            </a:lvl1pPr>
          </a:lstStyle>
          <a:p>
            <a:pPr lvl="0"/>
            <a:r>
              <a:rPr lang="en-US" dirty="0" smtClean="0"/>
              <a:t>Point 4</a:t>
            </a:r>
            <a:endParaRPr lang="en-GB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85341" y="3623508"/>
            <a:ext cx="8585200" cy="603250"/>
          </a:xfrm>
          <a:solidFill>
            <a:srgbClr val="E8E8E8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b="1"/>
            </a:lvl1pPr>
          </a:lstStyle>
          <a:p>
            <a:pPr lvl="0"/>
            <a:r>
              <a:rPr lang="en-US" dirty="0" smtClean="0"/>
              <a:t>Point 5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85341" y="4361520"/>
            <a:ext cx="8585200" cy="603250"/>
          </a:xfrm>
          <a:solidFill>
            <a:srgbClr val="E8E8E8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b="1"/>
            </a:lvl1pPr>
          </a:lstStyle>
          <a:p>
            <a:pPr lvl="0"/>
            <a:r>
              <a:rPr lang="en-US" dirty="0" smtClean="0"/>
              <a:t>Point 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57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1" y="50345"/>
            <a:ext cx="1161182" cy="5691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68287" y="2055812"/>
            <a:ext cx="8607425" cy="1031875"/>
          </a:xfrm>
          <a:ln w="28575">
            <a:solidFill>
              <a:srgbClr val="004FEE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800" b="1" baseline="0"/>
            </a:lvl1pPr>
          </a:lstStyle>
          <a:p>
            <a:pPr lvl="0"/>
            <a:r>
              <a:rPr lang="en-US" dirty="0" smtClean="0"/>
              <a:t>Section Title</a:t>
            </a:r>
            <a:endParaRPr lang="en-GB" dirty="0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154383" y="569104"/>
            <a:ext cx="8847116" cy="0"/>
          </a:xfrm>
          <a:prstGeom prst="line">
            <a:avLst/>
          </a:prstGeom>
          <a:ln w="19050">
            <a:solidFill>
              <a:srgbClr val="004F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1" y="50345"/>
            <a:ext cx="1161182" cy="569100"/>
          </a:xfrm>
          <a:prstGeom prst="rect">
            <a:avLst/>
          </a:prstGeom>
        </p:spPr>
      </p:pic>
      <p:sp>
        <p:nvSpPr>
          <p:cNvPr id="8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1717964" y="114233"/>
            <a:ext cx="7283536" cy="441325"/>
          </a:xfrm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r>
              <a:rPr lang="en-US" dirty="0" smtClean="0"/>
              <a:t>Title – one line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4383" y="721823"/>
            <a:ext cx="8903099" cy="4366771"/>
          </a:xfrm>
        </p:spPr>
        <p:txBody>
          <a:bodyPr>
            <a:normAutofit/>
          </a:bodyPr>
          <a:lstStyle/>
          <a:p>
            <a:r>
              <a:rPr lang="en-GB" b="1" dirty="0"/>
              <a:t>Broadening engagement with stakeholders </a:t>
            </a:r>
            <a:r>
              <a:rPr lang="en-GB" dirty="0"/>
              <a:t>due to enlarged mandate</a:t>
            </a:r>
          </a:p>
          <a:p>
            <a:r>
              <a:rPr lang="en-GB" dirty="0"/>
              <a:t>Contributing to a few relevant </a:t>
            </a:r>
            <a:r>
              <a:rPr lang="en-GB" b="1" dirty="0"/>
              <a:t>forward-looking topics </a:t>
            </a:r>
            <a:r>
              <a:rPr lang="en-GB" dirty="0"/>
              <a:t>in cooperation with NRAs </a:t>
            </a:r>
          </a:p>
          <a:p>
            <a:r>
              <a:rPr lang="en-GB" dirty="0"/>
              <a:t>Applying more </a:t>
            </a:r>
            <a:r>
              <a:rPr lang="en-GB" b="1" dirty="0"/>
              <a:t>horizontal</a:t>
            </a:r>
            <a:r>
              <a:rPr lang="en-GB" dirty="0"/>
              <a:t> </a:t>
            </a:r>
            <a:r>
              <a:rPr lang="en-GB" b="1" dirty="0"/>
              <a:t>stakeholder approaches with </a:t>
            </a:r>
            <a:r>
              <a:rPr lang="en-GB" dirty="0"/>
              <a:t>diversified </a:t>
            </a:r>
            <a:r>
              <a:rPr lang="en-GB" b="1" dirty="0"/>
              <a:t>messaging</a:t>
            </a:r>
            <a:r>
              <a:rPr lang="en-GB" dirty="0"/>
              <a:t> per a wider group of audiences </a:t>
            </a:r>
          </a:p>
          <a:p>
            <a:r>
              <a:rPr lang="en-GB" dirty="0"/>
              <a:t>Highlighting the Agency’s </a:t>
            </a:r>
            <a:r>
              <a:rPr lang="en-GB" b="1" dirty="0"/>
              <a:t>added value </a:t>
            </a:r>
            <a:r>
              <a:rPr lang="en-GB" dirty="0"/>
              <a:t>in outreach and communication</a:t>
            </a:r>
          </a:p>
          <a:p>
            <a:r>
              <a:rPr lang="en-GB" dirty="0"/>
              <a:t>Delivering a fully-fledged </a:t>
            </a:r>
            <a:r>
              <a:rPr lang="en-GB" b="1" dirty="0"/>
              <a:t>new website</a:t>
            </a:r>
            <a:r>
              <a:rPr lang="en-GB" dirty="0"/>
              <a:t>, ‘online’ since 28/09 </a:t>
            </a:r>
          </a:p>
          <a:p>
            <a:r>
              <a:rPr lang="en-GB" dirty="0"/>
              <a:t>Modernising </a:t>
            </a:r>
            <a:r>
              <a:rPr lang="en-GB" b="1" dirty="0"/>
              <a:t>visual identity </a:t>
            </a:r>
            <a:r>
              <a:rPr lang="en-GB" dirty="0"/>
              <a:t>with adapted logo and brand system </a:t>
            </a:r>
          </a:p>
          <a:p>
            <a:r>
              <a:rPr lang="en-GB" dirty="0"/>
              <a:t>Employing </a:t>
            </a:r>
            <a:r>
              <a:rPr lang="en-GB" b="1" dirty="0"/>
              <a:t>innovative communication and software tools </a:t>
            </a:r>
            <a:r>
              <a:rPr lang="en-GB" dirty="0"/>
              <a:t>to modernise ways of working </a:t>
            </a:r>
          </a:p>
        </p:txBody>
      </p:sp>
    </p:spTree>
    <p:extLst>
      <p:ext uri="{BB962C8B-B14F-4D97-AF65-F5344CB8AC3E}">
        <p14:creationId xmlns:p14="http://schemas.microsoft.com/office/powerpoint/2010/main" val="421366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1" y="2926557"/>
            <a:ext cx="3400425" cy="2212181"/>
            <a:chOff x="0" y="2458"/>
            <a:chExt cx="2142" cy="1858"/>
          </a:xfrm>
        </p:grpSpPr>
        <p:sp>
          <p:nvSpPr>
            <p:cNvPr id="358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584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584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584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3585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04937"/>
            <a:ext cx="7772400" cy="1166813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sr-Latn-CS" altLang="en-US" noProof="0" smtClean="0"/>
              <a:t>Click to edit Master title style</a:t>
            </a:r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r-Latn-CS" altLang="en-US" noProof="0" smtClean="0"/>
              <a:t>Click to edit Master subtitle style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BA6A1D83-7FA7-435E-8FF7-B0CBCC7F1C7E}" type="datetime1">
              <a:rPr lang="sr-Latn-CS" altLang="en-US"/>
              <a:pPr/>
              <a:t>30.10.2020.</a:t>
            </a:fld>
            <a:endParaRPr lang="sr-Latn-CS" altLang="en-US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DC12F83-29A1-48EA-8006-215693183C0F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1921509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97FB10-E691-4F4C-9787-BCC41A43DEB9}" type="datetime1">
              <a:rPr lang="sr-Latn-CS" altLang="en-US"/>
              <a:pPr/>
              <a:t>30.10.2020.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2A9AC-8C55-449D-AB76-623A89D85C61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396147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1D7EC9-FC49-4872-938E-47C45F597D7F}" type="datetime1">
              <a:rPr lang="sr-Latn-CS" altLang="en-US"/>
              <a:pPr/>
              <a:t>30.10.2020.</a:t>
            </a:fld>
            <a:endParaRPr lang="sr-Latn-C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4084D-46F5-44DB-BFCE-E3352CBCBFAA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321561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F8FF67-4A20-4D9D-ADF7-CDF3170C6EBF}" type="datetime1">
              <a:rPr lang="sr-Latn-CS" altLang="en-US"/>
              <a:pPr/>
              <a:t>30.10.2020.</a:t>
            </a:fld>
            <a:endParaRPr lang="sr-Latn-C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B28AA-02D1-44B5-961A-0329B571172A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56683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BF187B-8D94-491E-B903-BBD21BE62B2F}" type="datetime1">
              <a:rPr lang="sr-Latn-CS" altLang="en-US"/>
              <a:pPr/>
              <a:t>30.10.2020.</a:t>
            </a:fld>
            <a:endParaRPr lang="sr-Latn-C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62549-C190-4F09-9AAD-17F4AC570846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395872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874517"/>
            <a:ext cx="8780338" cy="3857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4383" y="569104"/>
            <a:ext cx="8847116" cy="0"/>
          </a:xfrm>
          <a:prstGeom prst="line">
            <a:avLst/>
          </a:prstGeom>
          <a:ln w="19050">
            <a:solidFill>
              <a:srgbClr val="004F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1" y="50345"/>
            <a:ext cx="1161182" cy="569100"/>
          </a:xfrm>
          <a:prstGeom prst="rect">
            <a:avLst/>
          </a:prstGeom>
        </p:spPr>
      </p:pic>
      <p:sp>
        <p:nvSpPr>
          <p:cNvPr id="10" name="Text Placeholder 1"/>
          <p:cNvSpPr txBox="1">
            <a:spLocks/>
          </p:cNvSpPr>
          <p:nvPr userDrawn="1"/>
        </p:nvSpPr>
        <p:spPr>
          <a:xfrm>
            <a:off x="2579914" y="114233"/>
            <a:ext cx="6421586" cy="4413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2200"/>
              </a:spcBef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spcBef>
                <a:spcPts val="500"/>
              </a:spcBef>
              <a:buClr>
                <a:schemeClr val="bg1">
                  <a:lumMod val="65000"/>
                </a:schemeClr>
              </a:buClr>
              <a:buSzPct val="100000"/>
              <a:buFont typeface="Segoe UI" panose="020B0502040204020203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180000" algn="l" defTabSz="914400" rtl="0" eaLnBrk="1" latinLnBrk="0" hangingPunct="1"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Segoe UI" panose="020B0502040204020203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∙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▫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Title – one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73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9" r:id="rId2"/>
    <p:sldLayoutId id="2147483708" r:id="rId3"/>
    <p:sldLayoutId id="214748370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2200"/>
        </a:spcBef>
        <a:buClr>
          <a:schemeClr val="bg1">
            <a:lumMod val="65000"/>
          </a:schemeClr>
        </a:buClr>
        <a:buSzPct val="100000"/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spcBef>
          <a:spcPts val="500"/>
        </a:spcBef>
        <a:buClr>
          <a:schemeClr val="bg1">
            <a:lumMod val="65000"/>
          </a:schemeClr>
        </a:buClr>
        <a:buSzPct val="100000"/>
        <a:buFont typeface="Segoe UI" panose="020B0502040204020203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180000" algn="l" defTabSz="914400" rtl="0" eaLnBrk="1" latinLnBrk="0" hangingPunct="1">
        <a:spcBef>
          <a:spcPts val="500"/>
        </a:spcBef>
        <a:buClr>
          <a:schemeClr val="bg1">
            <a:lumMod val="75000"/>
          </a:schemeClr>
        </a:buClr>
        <a:buFont typeface="Segoe UI" panose="020B0502040204020203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∙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1" y="2926557"/>
            <a:ext cx="3400425" cy="2212181"/>
            <a:chOff x="0" y="2458"/>
            <a:chExt cx="2142" cy="1858"/>
          </a:xfrm>
        </p:grpSpPr>
        <p:sp>
          <p:nvSpPr>
            <p:cNvPr id="3481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482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482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482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348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8360"/>
            <a:ext cx="8229600" cy="85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 smtClean="0"/>
              <a:t>Click to edit Master title style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 smtClean="0"/>
              <a:t>Click to edit Master text styles</a:t>
            </a:r>
          </a:p>
          <a:p>
            <a:pPr lvl="1"/>
            <a:r>
              <a:rPr lang="sr-Latn-CS" altLang="en-US" smtClean="0"/>
              <a:t>Second level</a:t>
            </a:r>
          </a:p>
          <a:p>
            <a:pPr lvl="2"/>
            <a:r>
              <a:rPr lang="sr-Latn-CS" altLang="en-US" smtClean="0"/>
              <a:t>Third level</a:t>
            </a:r>
          </a:p>
          <a:p>
            <a:pPr lvl="3"/>
            <a:r>
              <a:rPr lang="sr-Latn-CS" altLang="en-US" smtClean="0"/>
              <a:t>Fourth level</a:t>
            </a:r>
          </a:p>
          <a:p>
            <a:pPr lvl="4"/>
            <a:r>
              <a:rPr lang="sr-Latn-CS" altLang="en-US" smtClean="0"/>
              <a:t>Fifth level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75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31F6ABA9-1B8D-4FA9-BCEE-71810302B8AD}" type="datetime1">
              <a:rPr lang="sr-Latn-CS" altLang="en-US"/>
              <a:pPr/>
              <a:t>30.10.2020.</a:t>
            </a:fld>
            <a:endParaRPr lang="sr-Latn-CS" altLang="en-US"/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75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sr-Latn-CS" altLang="en-US"/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75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75B1BDE2-0681-4072-BE87-B0648EEA036B}" type="slidenum">
              <a:rPr lang="sr-Latn-CS" altLang="en-US"/>
              <a:pPr/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340766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1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18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15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15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acer.europa.eu/en/Gas/Regional_%20Intiatives/Pages/Gas-Regional-Work-Plans.aspx" TargetMode="External"/><Relationship Id="rId2" Type="http://schemas.openxmlformats.org/officeDocument/2006/relationships/hyperlink" Target="https://extranet.acer.europa.eu/en/Gas/Regional_%20Intiatives/Pages/Gas-Regional-Initiatives.aspx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3200" dirty="0" smtClean="0">
                <a:solidFill>
                  <a:srgbClr val="004FEE"/>
                </a:solidFill>
              </a:rPr>
              <a:t>Gas Regional Initiative South South-East</a:t>
            </a:r>
            <a:endParaRPr lang="en-GB" sz="3200" dirty="0">
              <a:solidFill>
                <a:srgbClr val="004FEE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27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/>
              <a:t>Stakeholder </a:t>
            </a:r>
            <a:r>
              <a:rPr lang="en-GB" dirty="0" smtClean="0"/>
              <a:t>Group (</a:t>
            </a:r>
            <a:r>
              <a:rPr lang="en-GB" dirty="0"/>
              <a:t>SG)  Meeting– </a:t>
            </a:r>
            <a:r>
              <a:rPr lang="en-GB" dirty="0" smtClean="0"/>
              <a:t>30 October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084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South GRI highlights - 5</a:t>
            </a:r>
            <a:r>
              <a:rPr lang="en-GB" kern="0" dirty="0" smtClean="0"/>
              <a:t>5</a:t>
            </a:r>
            <a:r>
              <a:rPr lang="en-GB" kern="0" baseline="30000" dirty="0" smtClean="0"/>
              <a:t>th</a:t>
            </a:r>
            <a:r>
              <a:rPr lang="en-GB" kern="0" dirty="0" smtClean="0"/>
              <a:t> </a:t>
            </a:r>
            <a:r>
              <a:rPr lang="en-GB" kern="0" dirty="0"/>
              <a:t>IG </a:t>
            </a:r>
            <a:r>
              <a:rPr lang="en-GB" kern="0" dirty="0" smtClean="0"/>
              <a:t>meeting (15 September 2020) 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4383" y="713659"/>
            <a:ext cx="8903099" cy="4366771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WP First </a:t>
            </a:r>
            <a:r>
              <a:rPr lang="en-GB" dirty="0" smtClean="0"/>
              <a:t>target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</a:t>
            </a:r>
            <a:r>
              <a:rPr lang="en-GB" b="1" dirty="0"/>
              <a:t>Use of infrastructures in the Region</a:t>
            </a:r>
            <a:r>
              <a:rPr lang="en-GB" dirty="0"/>
              <a:t> </a:t>
            </a:r>
            <a:endParaRPr lang="en-GB" sz="1600" dirty="0"/>
          </a:p>
          <a:p>
            <a:pPr lvl="1"/>
            <a:r>
              <a:rPr lang="en-GB" dirty="0" smtClean="0"/>
              <a:t>    Soon published: Report </a:t>
            </a:r>
            <a:r>
              <a:rPr lang="en-GB" dirty="0"/>
              <a:t>on the use of VIP infrastructures </a:t>
            </a:r>
            <a:r>
              <a:rPr lang="en-GB" dirty="0" smtClean="0"/>
              <a:t>(October 16 – September 19)</a:t>
            </a:r>
          </a:p>
          <a:p>
            <a:pPr lvl="1"/>
            <a:r>
              <a:rPr lang="en-GB" dirty="0"/>
              <a:t>Follow-up of infrastructures developments (PCIs, TYNDP, GRIP,…) </a:t>
            </a:r>
          </a:p>
          <a:p>
            <a:pPr lvl="0"/>
            <a:r>
              <a:rPr lang="en-GB" dirty="0" smtClean="0"/>
              <a:t>WP Second target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 smtClean="0"/>
              <a:t> </a:t>
            </a:r>
            <a:r>
              <a:rPr lang="en-GB" b="1" dirty="0" smtClean="0"/>
              <a:t>Market integration</a:t>
            </a:r>
            <a:endParaRPr lang="en-GB" sz="1600" b="1" dirty="0" smtClean="0"/>
          </a:p>
          <a:p>
            <a:pPr lvl="1"/>
            <a:r>
              <a:rPr lang="en-GB" dirty="0" smtClean="0"/>
              <a:t>Follow-up </a:t>
            </a:r>
            <a:r>
              <a:rPr lang="en-GB" dirty="0"/>
              <a:t>of gas </a:t>
            </a:r>
            <a:r>
              <a:rPr lang="en-GB" dirty="0" smtClean="0"/>
              <a:t>prices evolution in the region </a:t>
            </a:r>
          </a:p>
          <a:p>
            <a:pPr lvl="1"/>
            <a:r>
              <a:rPr lang="en-GB" dirty="0" smtClean="0"/>
              <a:t>ERSE </a:t>
            </a:r>
            <a:r>
              <a:rPr lang="en-GB" dirty="0"/>
              <a:t>public consultation on rules for trading products on MIBGAS and </a:t>
            </a:r>
            <a:r>
              <a:rPr lang="en-GB" dirty="0" smtClean="0"/>
              <a:t>consultation </a:t>
            </a:r>
            <a:r>
              <a:rPr lang="en-GB" dirty="0"/>
              <a:t>on balancing </a:t>
            </a:r>
            <a:r>
              <a:rPr lang="en-GB" dirty="0" smtClean="0"/>
              <a:t>rules </a:t>
            </a:r>
            <a:endParaRPr lang="en-GB" sz="1400" dirty="0" smtClean="0"/>
          </a:p>
          <a:p>
            <a:pPr lvl="0"/>
            <a:r>
              <a:rPr lang="en-GB" dirty="0" smtClean="0"/>
              <a:t>WP Third target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</a:t>
            </a:r>
            <a:r>
              <a:rPr lang="en-GB" b="1" dirty="0" smtClean="0"/>
              <a:t>Contribution of gases to decarbonisation </a:t>
            </a:r>
            <a:r>
              <a:rPr lang="en-GB" dirty="0" smtClean="0"/>
              <a:t>(e.g. hydrogen policy in France). </a:t>
            </a:r>
            <a:endParaRPr lang="en-GB" sz="1600" dirty="0" smtClean="0"/>
          </a:p>
          <a:p>
            <a:pPr lvl="0"/>
            <a:r>
              <a:rPr lang="en-GB" dirty="0" smtClean="0"/>
              <a:t>WP </a:t>
            </a:r>
            <a:r>
              <a:rPr lang="en-GB" dirty="0"/>
              <a:t>Forth </a:t>
            </a:r>
            <a:r>
              <a:rPr lang="en-GB" dirty="0" smtClean="0"/>
              <a:t>target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Other </a:t>
            </a:r>
            <a:r>
              <a:rPr lang="en-GB" dirty="0"/>
              <a:t>items for discussion</a:t>
            </a:r>
            <a:endParaRPr lang="en-GB" sz="1600" dirty="0"/>
          </a:p>
          <a:p>
            <a:pPr lvl="1"/>
            <a:r>
              <a:rPr lang="en-GB" dirty="0"/>
              <a:t>Status of </a:t>
            </a:r>
            <a:r>
              <a:rPr lang="en-GB" dirty="0" smtClean="0"/>
              <a:t>TAR </a:t>
            </a:r>
            <a:r>
              <a:rPr lang="en-GB" dirty="0"/>
              <a:t>NC implementation in the </a:t>
            </a:r>
            <a:r>
              <a:rPr lang="en-GB" dirty="0" smtClean="0"/>
              <a:t>Region</a:t>
            </a:r>
            <a:endParaRPr lang="en-GB" dirty="0"/>
          </a:p>
        </p:txBody>
      </p:sp>
      <p:sp>
        <p:nvSpPr>
          <p:cNvPr id="4" name="5-Point Star 3"/>
          <p:cNvSpPr/>
          <p:nvPr/>
        </p:nvSpPr>
        <p:spPr>
          <a:xfrm>
            <a:off x="718458" y="1085852"/>
            <a:ext cx="293914" cy="244928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692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68287" y="2055812"/>
            <a:ext cx="8607425" cy="1856431"/>
          </a:xfrm>
        </p:spPr>
        <p:txBody>
          <a:bodyPr>
            <a:normAutofit/>
          </a:bodyPr>
          <a:lstStyle/>
          <a:p>
            <a:pPr marL="101600" indent="-1016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tabLst>
                <a:tab pos="1260475" algn="l"/>
                <a:tab pos="457200" algn="l"/>
              </a:tabLst>
            </a:pPr>
            <a:r>
              <a:rPr lang="en-GB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Overview </a:t>
            </a:r>
            <a:r>
              <a:rPr lang="en-GB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of gas developments in the Energy Community</a:t>
            </a:r>
            <a:endParaRPr lang="en-GB" sz="3600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531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68287" y="2055812"/>
            <a:ext cx="8607425" cy="1856431"/>
          </a:xfrm>
        </p:spPr>
        <p:txBody>
          <a:bodyPr>
            <a:normAutofit/>
          </a:bodyPr>
          <a:lstStyle/>
          <a:p>
            <a:r>
              <a:rPr lang="en-US" altLang="en-US" dirty="0"/>
              <a:t>GRI SSE </a:t>
            </a:r>
            <a:br>
              <a:rPr lang="en-US" altLang="en-US" dirty="0"/>
            </a:br>
            <a:r>
              <a:rPr lang="en-US" altLang="en-US" dirty="0"/>
              <a:t>Working plan 2019 </a:t>
            </a:r>
            <a:r>
              <a:rPr lang="sr-Latn-RS" altLang="en-US" dirty="0"/>
              <a:t>-</a:t>
            </a:r>
            <a:r>
              <a:rPr lang="en-US" altLang="en-US" dirty="0"/>
              <a:t> 2020</a:t>
            </a:r>
            <a:br>
              <a:rPr lang="en-US" altLang="en-US" dirty="0"/>
            </a:br>
            <a:r>
              <a:rPr lang="en-US" altLang="en-US" dirty="0"/>
              <a:t> </a:t>
            </a:r>
            <a:br>
              <a:rPr lang="en-US" altLang="en-US" dirty="0"/>
            </a:br>
            <a:r>
              <a:rPr lang="cs-CZ" dirty="0"/>
              <a:t>24H </a:t>
            </a:r>
            <a:r>
              <a:rPr lang="en-US" dirty="0"/>
              <a:t>supplier switching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047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68287" y="2055812"/>
            <a:ext cx="8607425" cy="1856431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GRI SSE </a:t>
            </a:r>
            <a:br>
              <a:rPr lang="en-US" altLang="en-US" dirty="0"/>
            </a:br>
            <a:r>
              <a:rPr lang="en-US" altLang="en-US" dirty="0"/>
              <a:t>Working plan 2019 </a:t>
            </a:r>
            <a:r>
              <a:rPr lang="sr-Latn-RS" altLang="en-US" dirty="0"/>
              <a:t>-</a:t>
            </a:r>
            <a:r>
              <a:rPr lang="en-US" altLang="en-US" dirty="0"/>
              <a:t> 2020</a:t>
            </a:r>
            <a:br>
              <a:rPr lang="en-US" altLang="en-US" dirty="0"/>
            </a:br>
            <a:r>
              <a:rPr lang="en-US" altLang="en-US" dirty="0"/>
              <a:t> </a:t>
            </a:r>
            <a:br>
              <a:rPr lang="en-US" altLang="en-US" dirty="0"/>
            </a:br>
            <a:r>
              <a:rPr lang="en-US" altLang="de-DE" dirty="0"/>
              <a:t>Regional Gas Market Integration </a:t>
            </a:r>
            <a:r>
              <a:rPr lang="en-US" altLang="de-DE" dirty="0" smtClean="0"/>
              <a:t>Italy-Austria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84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68287" y="2055812"/>
            <a:ext cx="8607425" cy="1856431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GRI SSE </a:t>
            </a:r>
            <a:br>
              <a:rPr lang="en-US" altLang="en-US" dirty="0"/>
            </a:br>
            <a:r>
              <a:rPr lang="en-US" altLang="en-US" dirty="0"/>
              <a:t>Working plan 2019 </a:t>
            </a:r>
            <a:r>
              <a:rPr lang="sr-Latn-RS" altLang="en-US" dirty="0"/>
              <a:t>-</a:t>
            </a:r>
            <a:r>
              <a:rPr lang="en-US" altLang="en-US" dirty="0"/>
              <a:t> 2020</a:t>
            </a:r>
            <a:br>
              <a:rPr lang="en-US" altLang="en-US" dirty="0"/>
            </a:br>
            <a:r>
              <a:rPr lang="en-US" altLang="en-US" dirty="0"/>
              <a:t> </a:t>
            </a:r>
            <a:br>
              <a:rPr lang="en-US" altLang="en-US" dirty="0"/>
            </a:br>
            <a:r>
              <a:rPr lang="en-US" altLang="en-US" dirty="0"/>
              <a:t>EU Network Code </a:t>
            </a:r>
            <a:r>
              <a:rPr lang="sr-Latn-RS" altLang="en-US" dirty="0" err="1"/>
              <a:t>implementation</a:t>
            </a:r>
            <a:r>
              <a:rPr lang="sr-Latn-RS" altLang="en-US" dirty="0"/>
              <a:t> </a:t>
            </a:r>
            <a:r>
              <a:rPr lang="en-US" altLang="en-US" dirty="0"/>
              <a:t>on IPs between EU and </a:t>
            </a:r>
            <a:r>
              <a:rPr lang="en-US" altLang="en-US" dirty="0" err="1"/>
              <a:t>EnC</a:t>
            </a:r>
            <a:r>
              <a:rPr lang="en-US" altLang="en-US" dirty="0"/>
              <a:t> TSOs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149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68287" y="2055812"/>
            <a:ext cx="8607425" cy="1856431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US" altLang="en-US" sz="48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GRI SSE </a:t>
            </a:r>
            <a:br>
              <a:rPr lang="en-US" altLang="en-US" sz="48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en-US" sz="48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Working plan 2019 </a:t>
            </a:r>
            <a:r>
              <a:rPr lang="sr-Latn-RS" altLang="en-US" sz="48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altLang="en-US" sz="48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2020</a:t>
            </a:r>
            <a:br>
              <a:rPr lang="en-US" altLang="en-US" sz="48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en-US" sz="48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en-US" altLang="en-US" sz="48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6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Survey on the </a:t>
            </a:r>
          </a:p>
          <a:p>
            <a:pPr>
              <a:defRPr/>
            </a:pPr>
            <a:r>
              <a:rPr lang="en-GB" sz="6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application of procurement rules at the national level by the TSOs of the GRI SSE Member States and Contracting Parties</a:t>
            </a:r>
            <a:r>
              <a:rPr lang="en-GB" altLang="de-DE" sz="6400" dirty="0">
                <a:effectLst/>
                <a:latin typeface="Segoe UI" panose="020B0502040204020203" pitchFamily="34" charset="0"/>
                <a:ea typeface="MS PGothic" panose="020B0600070205080204" pitchFamily="34" charset="-128"/>
                <a:cs typeface="Segoe UI" panose="020B0502040204020203" pitchFamily="34" charset="0"/>
              </a:rPr>
              <a:t/>
            </a:r>
            <a:br>
              <a:rPr lang="en-GB" altLang="de-DE" sz="6400" dirty="0">
                <a:effectLst/>
                <a:latin typeface="Segoe UI" panose="020B0502040204020203" pitchFamily="34" charset="0"/>
                <a:ea typeface="MS PGothic" panose="020B0600070205080204" pitchFamily="34" charset="-128"/>
                <a:cs typeface="Segoe UI" panose="020B0502040204020203" pitchFamily="34" charset="0"/>
              </a:rPr>
            </a:br>
            <a:endParaRPr lang="en-GB" altLang="de-DE" sz="6400" dirty="0">
              <a:effectLst/>
              <a:latin typeface="Segoe UI" panose="020B0502040204020203" pitchFamily="34" charset="0"/>
              <a:ea typeface="MS PGothic" panose="020B0600070205080204" pitchFamily="34" charset="-128"/>
              <a:cs typeface="Segoe UI" panose="020B0502040204020203" pitchFamily="34" charset="0"/>
            </a:endParaRPr>
          </a:p>
          <a:p>
            <a:pPr>
              <a:defRPr/>
            </a:pPr>
            <a:r>
              <a:rPr lang="en-GB" altLang="de-DE" sz="6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Regulatory </a:t>
            </a:r>
            <a:r>
              <a:rPr lang="en-GB" altLang="de-DE" sz="6400" dirty="0" smtClean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perspectives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718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Other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677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 smtClean="0">
              <a:solidFill>
                <a:srgbClr val="000000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Discussion </a:t>
            </a:r>
            <a:r>
              <a:rPr lang="en-GB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about the next meeting format</a:t>
            </a:r>
            <a:endParaRPr lang="en-GB" sz="3600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905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444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053128"/>
              </p:ext>
            </p:extLst>
          </p:nvPr>
        </p:nvGraphicFramePr>
        <p:xfrm>
          <a:off x="1799844" y="514907"/>
          <a:ext cx="4056946" cy="4384308"/>
        </p:xfrm>
        <a:graphic>
          <a:graphicData uri="http://schemas.openxmlformats.org/drawingml/2006/table">
            <a:tbl>
              <a:tblPr/>
              <a:tblGrid>
                <a:gridCol w="4056946">
                  <a:extLst>
                    <a:ext uri="{9D8B030D-6E8A-4147-A177-3AD203B41FA5}">
                      <a16:colId xmlns:a16="http://schemas.microsoft.com/office/drawing/2014/main" val="1449677753"/>
                    </a:ext>
                  </a:extLst>
                </a:gridCol>
              </a:tblGrid>
              <a:tr h="66829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0475" algn="l"/>
                          <a:tab pos="457200" algn="l"/>
                        </a:tabLst>
                      </a:pPr>
                      <a:r>
                        <a:rPr lang="en-GB" sz="11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1. Opening</a:t>
                      </a:r>
                      <a:endParaRPr lang="en-GB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  <a:p>
                      <a:pPr marL="144145"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0475" algn="l"/>
                          <a:tab pos="457200" algn="l"/>
                        </a:tabLst>
                      </a:pPr>
                      <a:r>
                        <a:rPr lang="en-GB" sz="11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1.1.</a:t>
                      </a:r>
                      <a:r>
                        <a:rPr lang="en-GB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 Approval of the agenda</a:t>
                      </a:r>
                      <a:endParaRPr lang="en-GB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  <a:p>
                      <a:pPr marL="144145"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0475" algn="l"/>
                          <a:tab pos="457200" algn="l"/>
                        </a:tabLst>
                      </a:pPr>
                      <a:r>
                        <a:rPr lang="en-GB" sz="11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1.2.</a:t>
                      </a:r>
                      <a:r>
                        <a:rPr lang="en-GB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 Approval of the minutes of 26</a:t>
                      </a:r>
                      <a:r>
                        <a:rPr lang="en-GB" sz="1100" baseline="300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th</a:t>
                      </a:r>
                      <a:r>
                        <a:rPr lang="en-GB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 GRI SSE SG meeting </a:t>
                      </a:r>
                      <a:br>
                        <a:rPr lang="en-GB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</a:br>
                      <a:endParaRPr lang="en-GB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17404" marR="17404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362468"/>
                  </a:ext>
                </a:extLst>
              </a:tr>
              <a:tr h="63744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0475" algn="l"/>
                          <a:tab pos="457200" algn="l"/>
                        </a:tabLst>
                      </a:pPr>
                      <a:r>
                        <a:rPr lang="en-GB" sz="11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2. Briefing on recent development at ACER level </a:t>
                      </a:r>
                      <a:endParaRPr lang="en-GB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  <a:p>
                      <a:pPr marL="144145"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0475" algn="l"/>
                          <a:tab pos="457200" algn="l"/>
                        </a:tabLst>
                      </a:pPr>
                      <a:r>
                        <a:rPr lang="en-GB" sz="11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2.1. </a:t>
                      </a:r>
                      <a:r>
                        <a:rPr lang="en-GB" sz="11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Updates </a:t>
                      </a:r>
                      <a:r>
                        <a:rPr lang="en-GB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from Madrid Forum</a:t>
                      </a:r>
                      <a:endParaRPr lang="en-GB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  <a:p>
                      <a:pPr marL="144145"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0475" algn="l"/>
                          <a:tab pos="457200" algn="l"/>
                        </a:tabLst>
                      </a:pPr>
                      <a:r>
                        <a:rPr lang="en-GB" sz="11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2.2.</a:t>
                      </a:r>
                      <a:r>
                        <a:rPr lang="en-GB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1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Updates from other  ACER </a:t>
                      </a:r>
                      <a:r>
                        <a:rPr lang="en-GB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GRI </a:t>
                      </a:r>
                      <a:r>
                        <a:rPr lang="en-GB" sz="1100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forums  </a:t>
                      </a:r>
                      <a:r>
                        <a:rPr lang="en-GB" sz="11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17404" marR="17404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716566"/>
                  </a:ext>
                </a:extLst>
              </a:tr>
              <a:tr h="415366">
                <a:tc>
                  <a:txBody>
                    <a:bodyPr/>
                    <a:lstStyle/>
                    <a:p>
                      <a:pPr marL="101600" indent="-1016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0475" algn="l"/>
                          <a:tab pos="457200" algn="l"/>
                        </a:tabLst>
                      </a:pPr>
                      <a:r>
                        <a:rPr lang="en-GB" sz="11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3.</a:t>
                      </a:r>
                      <a:r>
                        <a:rPr lang="en-GB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GB" sz="11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Overview of gas developments in the Energy Community</a:t>
                      </a:r>
                      <a:endParaRPr lang="en-GB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17404" marR="17404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972108"/>
                  </a:ext>
                </a:extLst>
              </a:tr>
              <a:tr h="20966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0475" algn="l"/>
                          <a:tab pos="457200" algn="l"/>
                        </a:tabLst>
                      </a:pPr>
                      <a:r>
                        <a:rPr lang="en-GB" sz="11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en-GB" sz="1100" b="1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Break</a:t>
                      </a:r>
                      <a:r>
                        <a:rPr lang="en-GB" sz="11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17404" marR="17404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089653"/>
                  </a:ext>
                </a:extLst>
              </a:tr>
              <a:tr h="96764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0475" algn="l"/>
                          <a:tab pos="228600" algn="l"/>
                        </a:tabLs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4. GRI SSE Work Plan 2019-2020: </a:t>
                      </a:r>
                      <a:r>
                        <a:rPr lang="en-GB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Presentation of projects, questions and discussion: </a:t>
                      </a:r>
                      <a:endParaRPr lang="en-GB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  <a:p>
                      <a:pPr marL="144145"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0475" algn="l"/>
                          <a:tab pos="457200" algn="l"/>
                        </a:tabLst>
                      </a:pPr>
                      <a:r>
                        <a:rPr lang="en-GB" sz="11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4.1. </a:t>
                      </a:r>
                      <a:r>
                        <a:rPr lang="en-GB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24h supplier switching</a:t>
                      </a:r>
                      <a:endParaRPr lang="en-GB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  <a:p>
                      <a:pPr marL="144145"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0475" algn="l"/>
                          <a:tab pos="457200" algn="l"/>
                        </a:tabLst>
                      </a:pPr>
                      <a:r>
                        <a:rPr lang="en-GB" sz="11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4.2.</a:t>
                      </a:r>
                      <a:r>
                        <a:rPr lang="en-GB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 Market integration AT- IT</a:t>
                      </a:r>
                      <a:endParaRPr lang="en-GB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  <a:p>
                      <a:pPr marL="144145"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0475" algn="l"/>
                          <a:tab pos="457200" algn="l"/>
                        </a:tabLst>
                      </a:pPr>
                      <a:r>
                        <a:rPr lang="en-GB" sz="11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4.3.</a:t>
                      </a:r>
                      <a:r>
                        <a:rPr lang="en-GB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 GAS NCs implementation on IPs between EU and </a:t>
                      </a:r>
                      <a:r>
                        <a:rPr lang="en-GB" sz="1100" dirty="0" err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EnC</a:t>
                      </a:r>
                      <a:r>
                        <a:rPr lang="en-GB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 TSOs</a:t>
                      </a:r>
                      <a:endParaRPr lang="en-GB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  <a:p>
                      <a:pPr marL="144145"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0475" algn="l"/>
                          <a:tab pos="457200" algn="l"/>
                        </a:tabLst>
                      </a:pPr>
                      <a:r>
                        <a:rPr lang="en-GB" sz="11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4.4.</a:t>
                      </a:r>
                      <a:r>
                        <a:rPr lang="en-GB" sz="1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 Survey on Public Procurement rules</a:t>
                      </a:r>
                      <a:endParaRPr lang="en-GB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17404" marR="17404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508052"/>
                  </a:ext>
                </a:extLst>
              </a:tr>
              <a:tr h="31089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0475" algn="l"/>
                          <a:tab pos="228600" algn="l"/>
                        </a:tabLs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 5. AOB</a:t>
                      </a:r>
                      <a:endParaRPr lang="en-GB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17404" marR="17404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978588"/>
                  </a:ext>
                </a:extLst>
              </a:tr>
              <a:tr h="27845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0475" algn="l"/>
                          <a:tab pos="228600" algn="l"/>
                        </a:tabLs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 6. Discussion about the next meeting format</a:t>
                      </a:r>
                      <a:endParaRPr lang="en-GB" sz="14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17404" marR="17404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062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767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Agenda – ACER update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ACER remote working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New ACER website and digital identity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Madrid </a:t>
            </a:r>
            <a:r>
              <a:rPr lang="en-GB" dirty="0" smtClean="0"/>
              <a:t>Forum </a:t>
            </a:r>
            <a:r>
              <a:rPr lang="en-GB" dirty="0"/>
              <a:t>– highlights from the conclusions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GRI updates</a:t>
            </a:r>
            <a:r>
              <a:rPr lang="it-IT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546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New ACER website and digital identity</a:t>
            </a:r>
          </a:p>
        </p:txBody>
      </p:sp>
    </p:spTree>
    <p:extLst>
      <p:ext uri="{BB962C8B-B14F-4D97-AF65-F5344CB8AC3E}">
        <p14:creationId xmlns:p14="http://schemas.microsoft.com/office/powerpoint/2010/main" val="448553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New ACER website and digital identity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The new ACER website was launched a few weeks ago </a:t>
            </a:r>
          </a:p>
          <a:p>
            <a:r>
              <a:rPr lang="en-GB" dirty="0" smtClean="0"/>
              <a:t>Your feedback will help improving it: be specific (and realistic with your wishes </a:t>
            </a:r>
            <a:r>
              <a:rPr lang="en-GB" dirty="0" smtClean="0">
                <a:sym typeface="Wingdings" panose="05000000000000000000" pitchFamily="2" charset="2"/>
              </a:rPr>
              <a:t>)</a:t>
            </a:r>
            <a:endParaRPr lang="en-GB" dirty="0" smtClean="0"/>
          </a:p>
          <a:p>
            <a:r>
              <a:rPr lang="en-GB" dirty="0" smtClean="0"/>
              <a:t>Also the logo and the presentation and publication templates have changed, in order to develop the </a:t>
            </a:r>
            <a:r>
              <a:rPr lang="en-GB" dirty="0"/>
              <a:t>corporate </a:t>
            </a:r>
            <a:r>
              <a:rPr lang="en-GB" dirty="0" smtClean="0"/>
              <a:t>identity </a:t>
            </a:r>
          </a:p>
          <a:p>
            <a:pPr lvl="1"/>
            <a:r>
              <a:rPr lang="en-GB" dirty="0" smtClean="0"/>
              <a:t>The idea is to apply </a:t>
            </a:r>
            <a:r>
              <a:rPr lang="en-GB" dirty="0"/>
              <a:t>those visuals to all </a:t>
            </a:r>
            <a:r>
              <a:rPr lang="en-GB" dirty="0" smtClean="0"/>
              <a:t>Agency’s products </a:t>
            </a:r>
          </a:p>
          <a:p>
            <a:r>
              <a:rPr lang="en-GB" dirty="0" smtClean="0"/>
              <a:t>Restructured GRI </a:t>
            </a:r>
            <a:r>
              <a:rPr lang="en-GB" dirty="0"/>
              <a:t>SSE </a:t>
            </a:r>
            <a:r>
              <a:rPr lang="en-GB" dirty="0" smtClean="0"/>
              <a:t>section: </a:t>
            </a:r>
            <a:r>
              <a:rPr lang="en-GB" dirty="0"/>
              <a:t>no more direct links to the meeting folders</a:t>
            </a:r>
          </a:p>
          <a:p>
            <a:r>
              <a:rPr lang="en-GB" dirty="0"/>
              <a:t>Access </a:t>
            </a:r>
            <a:r>
              <a:rPr lang="en-GB" dirty="0" smtClean="0"/>
              <a:t>to meetings through “Events” </a:t>
            </a:r>
            <a:r>
              <a:rPr lang="en-GB" dirty="0"/>
              <a:t>page or NRAs extranet</a:t>
            </a:r>
          </a:p>
          <a:p>
            <a:r>
              <a:rPr lang="en-GB" dirty="0" smtClean="0"/>
              <a:t>Links to the relevant GRI pages:</a:t>
            </a:r>
          </a:p>
          <a:p>
            <a:pPr lvl="1"/>
            <a:r>
              <a:rPr lang="en-GB" dirty="0">
                <a:hlinkClick r:id="rId2"/>
              </a:rPr>
              <a:t>https://www.acer.europa.eu/en/Gas/Regional_%</a:t>
            </a:r>
            <a:r>
              <a:rPr lang="en-GB" dirty="0" smtClean="0">
                <a:hlinkClick r:id="rId2"/>
              </a:rPr>
              <a:t>20Intiatives/Pages/Gas-Regional-Initiatives.aspx</a:t>
            </a:r>
            <a:endParaRPr lang="en-GB" dirty="0" smtClean="0"/>
          </a:p>
          <a:p>
            <a:pPr lvl="1"/>
            <a:r>
              <a:rPr lang="en-GB" dirty="0">
                <a:hlinkClick r:id="rId3"/>
              </a:rPr>
              <a:t>https://www.acer.europa.eu/en/Gas/Regional_%</a:t>
            </a:r>
            <a:r>
              <a:rPr lang="en-GB" dirty="0" smtClean="0">
                <a:hlinkClick r:id="rId3"/>
              </a:rPr>
              <a:t>20Intiatives/Pages/Gas-Regional-Work-Plans.aspx</a:t>
            </a:r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219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Madrid Forum </a:t>
            </a:r>
            <a:r>
              <a:rPr lang="en-GB" dirty="0" smtClean="0"/>
              <a:t>– highlights </a:t>
            </a:r>
            <a:r>
              <a:rPr lang="en-GB" dirty="0"/>
              <a:t>from the conclusions</a:t>
            </a:r>
          </a:p>
        </p:txBody>
      </p:sp>
    </p:spTree>
    <p:extLst>
      <p:ext uri="{BB962C8B-B14F-4D97-AF65-F5344CB8AC3E}">
        <p14:creationId xmlns:p14="http://schemas.microsoft.com/office/powerpoint/2010/main" val="3640288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Madrid Forum </a:t>
            </a:r>
            <a:r>
              <a:rPr lang="en-GB" dirty="0" smtClean="0"/>
              <a:t>– highlights from the conclusions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dirty="0" smtClean="0"/>
              <a:t>Focus on energy transition: creating infrastructure, market, and regulatory conditions for renewable and low-carbon gases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GB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dirty="0" smtClean="0"/>
              <a:t>ACER praised for its work on tariffs and encouraged to continue working on allowed revenue and TSO benchmarking and remuneration, </a:t>
            </a:r>
            <a:r>
              <a:rPr lang="en-GB" dirty="0"/>
              <a:t>in </a:t>
            </a:r>
            <a:r>
              <a:rPr lang="en-GB" dirty="0" smtClean="0"/>
              <a:t>cooperation </a:t>
            </a:r>
            <a:r>
              <a:rPr lang="en-GB" dirty="0"/>
              <a:t>with </a:t>
            </a:r>
            <a:r>
              <a:rPr lang="en-GB" dirty="0" smtClean="0"/>
              <a:t>NRAs,  </a:t>
            </a:r>
            <a:r>
              <a:rPr lang="en-GB" dirty="0"/>
              <a:t>incorporating topics related to decarbonising the gas sector  </a:t>
            </a:r>
            <a:r>
              <a:rPr lang="en-GB" dirty="0" smtClean="0"/>
              <a:t>study </a:t>
            </a:r>
            <a:r>
              <a:rPr lang="en-GB" dirty="0"/>
              <a:t>on allowed </a:t>
            </a:r>
            <a:r>
              <a:rPr lang="en-GB" dirty="0" smtClean="0"/>
              <a:t>revenue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it-IT" dirty="0" smtClean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dirty="0" smtClean="0"/>
              <a:t>ACER to continue supporting NRAs, MSs, and market participants to reach full network codes implementation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GB" dirty="0"/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GB" dirty="0" smtClean="0"/>
              <a:t>ACER </a:t>
            </a:r>
            <a:r>
              <a:rPr lang="en-GB" dirty="0"/>
              <a:t>to </a:t>
            </a:r>
            <a:r>
              <a:rPr lang="en-GB" dirty="0" smtClean="0"/>
              <a:t>gradually take a </a:t>
            </a:r>
            <a:r>
              <a:rPr lang="en-GB" dirty="0"/>
              <a:t>more cross-sectoral approach </a:t>
            </a:r>
            <a:r>
              <a:rPr lang="en-GB" dirty="0" smtClean="0"/>
              <a:t>to market monitoring in view of the energy transition</a:t>
            </a:r>
            <a:endParaRPr lang="en-GB" dirty="0"/>
          </a:p>
          <a:p>
            <a:pPr>
              <a:spcBef>
                <a:spcPts val="800"/>
              </a:spcBef>
              <a:spcAft>
                <a:spcPts val="0"/>
              </a:spcAft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952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 Updates from other GRI forums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940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 GRI Coordination Group highlights - 47</a:t>
            </a:r>
            <a:r>
              <a:rPr lang="en-GB" baseline="30000" dirty="0" smtClean="0"/>
              <a:t>th</a:t>
            </a:r>
            <a:r>
              <a:rPr lang="en-GB" dirty="0" smtClean="0"/>
              <a:t> m</a:t>
            </a:r>
            <a:r>
              <a:rPr lang="en-GB" kern="0" dirty="0" smtClean="0"/>
              <a:t>eeting (6 June 2020) 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Briefing on recent developments at ACER </a:t>
            </a:r>
            <a:r>
              <a:rPr lang="en-GB" dirty="0" smtClean="0"/>
              <a:t>level, including update </a:t>
            </a:r>
            <a:r>
              <a:rPr lang="en-GB" dirty="0"/>
              <a:t>from last AGWG and BoR meetings </a:t>
            </a:r>
            <a:endParaRPr lang="en-GB" dirty="0" smtClean="0"/>
          </a:p>
          <a:p>
            <a:pPr lvl="0"/>
            <a:r>
              <a:rPr lang="en-GB" b="1" dirty="0"/>
              <a:t>South GRI activity</a:t>
            </a:r>
            <a:endParaRPr lang="en-GB" sz="2800" dirty="0"/>
          </a:p>
          <a:p>
            <a:pPr lvl="1"/>
            <a:r>
              <a:rPr lang="en-GB" dirty="0"/>
              <a:t>Briefing on last IG </a:t>
            </a:r>
            <a:r>
              <a:rPr lang="en-GB" dirty="0" smtClean="0"/>
              <a:t>meeting</a:t>
            </a:r>
            <a:endParaRPr lang="en-GB" sz="2400" dirty="0"/>
          </a:p>
          <a:p>
            <a:pPr lvl="1"/>
            <a:r>
              <a:rPr lang="en-GB" dirty="0"/>
              <a:t>Progress on the new work plan developments</a:t>
            </a:r>
            <a:endParaRPr lang="en-GB" sz="2400" dirty="0"/>
          </a:p>
          <a:p>
            <a:pPr lvl="0"/>
            <a:r>
              <a:rPr lang="en-GB" b="1" dirty="0"/>
              <a:t>SSE GRI activity</a:t>
            </a:r>
            <a:endParaRPr lang="en-GB" sz="2800" dirty="0"/>
          </a:p>
          <a:p>
            <a:pPr lvl="1"/>
            <a:r>
              <a:rPr lang="en-GB" dirty="0"/>
              <a:t>Progress on the new work plan developments</a:t>
            </a:r>
            <a:endParaRPr lang="en-GB" sz="2400" dirty="0"/>
          </a:p>
          <a:p>
            <a:pPr lvl="1"/>
            <a:r>
              <a:rPr lang="en-GB" dirty="0"/>
              <a:t>Energy Community’s activity </a:t>
            </a:r>
            <a:endParaRPr lang="en-GB" sz="2400" dirty="0"/>
          </a:p>
          <a:p>
            <a:pPr lvl="0"/>
            <a:r>
              <a:rPr lang="en-GB" b="1" dirty="0"/>
              <a:t>Baltic Gas Regional Cooperation</a:t>
            </a:r>
            <a:r>
              <a:rPr lang="en-GB" dirty="0"/>
              <a:t>: updates on market integration and other regional developments </a:t>
            </a:r>
            <a:r>
              <a:rPr lang="en-GB" dirty="0" smtClean="0"/>
              <a:t>(</a:t>
            </a:r>
            <a:r>
              <a:rPr lang="en-GB" dirty="0"/>
              <a:t>FINESTLAT </a:t>
            </a:r>
            <a:r>
              <a:rPr lang="en-GB" dirty="0" smtClean="0"/>
              <a:t>zone)</a:t>
            </a:r>
          </a:p>
          <a:p>
            <a:pPr lvl="0"/>
            <a:r>
              <a:rPr lang="en-GB" dirty="0"/>
              <a:t>Next GRI Coordination Group meeting </a:t>
            </a:r>
            <a:r>
              <a:rPr lang="en-GB" dirty="0" smtClean="0"/>
              <a:t>– 23 November 2020 (tbc)</a:t>
            </a:r>
          </a:p>
        </p:txBody>
      </p:sp>
    </p:spTree>
    <p:extLst>
      <p:ext uri="{BB962C8B-B14F-4D97-AF65-F5344CB8AC3E}">
        <p14:creationId xmlns:p14="http://schemas.microsoft.com/office/powerpoint/2010/main" val="2510094422"/>
      </p:ext>
    </p:extLst>
  </p:cSld>
  <p:clrMapOvr>
    <a:masterClrMapping/>
  </p:clrMapOvr>
</p:sld>
</file>

<file path=ppt/theme/theme1.xml><?xml version="1.0" encoding="utf-8"?>
<a:theme xmlns:a="http://schemas.openxmlformats.org/drawingml/2006/main" name="IEA Powerpoint Template">
  <a:themeElements>
    <a:clrScheme name="ACER">
      <a:dk1>
        <a:srgbClr val="000000"/>
      </a:dk1>
      <a:lt1>
        <a:sysClr val="window" lastClr="FFFFFF"/>
      </a:lt1>
      <a:dk2>
        <a:srgbClr val="004FEE"/>
      </a:dk2>
      <a:lt2>
        <a:srgbClr val="E8E8E8"/>
      </a:lt2>
      <a:accent1>
        <a:srgbClr val="004FEE"/>
      </a:accent1>
      <a:accent2>
        <a:srgbClr val="9BE6FD"/>
      </a:accent2>
      <a:accent3>
        <a:srgbClr val="FEEA70"/>
      </a:accent3>
      <a:accent4>
        <a:srgbClr val="81F39C"/>
      </a:accent4>
      <a:accent5>
        <a:srgbClr val="E8E8E8"/>
      </a:accent5>
      <a:accent6>
        <a:srgbClr val="FFFFFF"/>
      </a:accent6>
      <a:hlink>
        <a:srgbClr val="004FEE"/>
      </a:hlink>
      <a:folHlink>
        <a:srgbClr val="7030A0"/>
      </a:folHlink>
    </a:clrScheme>
    <a:fontScheme name="IEA template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95000"/>
          </a:schemeClr>
        </a:solidFill>
        <a:ln>
          <a:noFill/>
        </a:ln>
      </a:spPr>
      <a:bodyPr rtlCol="0" anchor="ctr"/>
      <a:lstStyle>
        <a:defPPr algn="ctr">
          <a:defRPr sz="1200"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STERRRR" id="{456EE99C-A401-9042-AE35-6303BF32DC67}" vid="{340D35D1-2DCC-6D41-B9ED-E2003C8C3E0F}"/>
    </a:ext>
  </a:extLst>
</a:theme>
</file>

<file path=ppt/theme/theme2.xml><?xml version="1.0" encoding="utf-8"?>
<a:theme xmlns:a="http://schemas.openxmlformats.org/drawingml/2006/main" name="Orbit">
  <a:themeElements>
    <a:clrScheme name="Orbit 8">
      <a:dk1>
        <a:srgbClr val="000000"/>
      </a:dk1>
      <a:lt1>
        <a:srgbClr val="C5D9ED"/>
      </a:lt1>
      <a:dk2>
        <a:srgbClr val="000000"/>
      </a:dk2>
      <a:lt2>
        <a:srgbClr val="FFFFFF"/>
      </a:lt2>
      <a:accent1>
        <a:srgbClr val="F3F6FF"/>
      </a:accent1>
      <a:accent2>
        <a:srgbClr val="33CCCC"/>
      </a:accent2>
      <a:accent3>
        <a:srgbClr val="DFE9F4"/>
      </a:accent3>
      <a:accent4>
        <a:srgbClr val="000000"/>
      </a:accent4>
      <a:accent5>
        <a:srgbClr val="F8FAFF"/>
      </a:accent5>
      <a:accent6>
        <a:srgbClr val="2DB9B9"/>
      </a:accent6>
      <a:hlink>
        <a:srgbClr val="0000FF"/>
      </a:hlink>
      <a:folHlink>
        <a:srgbClr val="006699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anose="05000000000000000000" pitchFamily="2" charset="2"/>
          <a:buNone/>
          <a:tabLst/>
          <a:defRPr kumimoji="0" lang="sr-Latn-CS" alt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anose="05000000000000000000" pitchFamily="2" charset="2"/>
          <a:buNone/>
          <a:tabLst/>
          <a:defRPr kumimoji="0" lang="sr-Latn-CS" altLang="en-US" sz="1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CC030ED8812845B49A2C8A201CD1F1" ma:contentTypeVersion="1" ma:contentTypeDescription="Create a new document." ma:contentTypeScope="" ma:versionID="0e2980ab9491807154f3b31f7b931226">
  <xsd:schema xmlns:xsd="http://www.w3.org/2001/XMLSchema" xmlns:xs="http://www.w3.org/2001/XMLSchema" xmlns:p="http://schemas.microsoft.com/office/2006/metadata/properties" xmlns:ns2="985daa2e-53d8-4475-82b8-9c7d25324e34" xmlns:ns3="ab27c67e-1381-4525-8ded-86ae1ad6c914" targetNamespace="http://schemas.microsoft.com/office/2006/metadata/properties" ma:root="true" ma:fieldsID="7bccfdf0d7e7f15724748f7991a81469" ns2:_="" ns3:_="">
    <xsd:import namespace="985daa2e-53d8-4475-82b8-9c7d25324e34"/>
    <xsd:import namespace="ab27c67e-1381-4525-8ded-86ae1ad6c91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7c67e-1381-4525-8ded-86ae1ad6c914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ACER-2020-98272</_dlc_DocId>
    <_dlc_DocIdUrl xmlns="985daa2e-53d8-4475-82b8-9c7d25324e34">
      <Url>https://extranet.acer.europa.eu/Events/27th-Stakeholder-Group-Meeting/_layouts/15/DocIdRedir.aspx?ID=ACER-2020-98272</Url>
      <Description>ACER-2020-98272</Description>
    </_dlc_DocIdUrl>
    <AcerDocumentName xmlns="ab27c67e-1381-4525-8ded-86ae1ad6c914">20201030_ACER_SG.pptx</AcerDocumentName>
    <ACER_Abstract xmlns="985daa2e-53d8-4475-82b8-9c7d25324e34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1EDE50-1487-47A9-807A-29DAB121EAA3}"/>
</file>

<file path=customXml/itemProps2.xml><?xml version="1.0" encoding="utf-8"?>
<ds:datastoreItem xmlns:ds="http://schemas.openxmlformats.org/officeDocument/2006/customXml" ds:itemID="{33F5460C-9D95-46BC-974A-5E6C5B51BC3D}"/>
</file>

<file path=customXml/itemProps3.xml><?xml version="1.0" encoding="utf-8"?>
<ds:datastoreItem xmlns:ds="http://schemas.openxmlformats.org/officeDocument/2006/customXml" ds:itemID="{E58F2E0D-CF48-44BE-A62B-DC987A39D860}">
  <ds:schemaRefs>
    <ds:schemaRef ds:uri="93ef63bf-cef1-4083-9157-77ac7c92663d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d922e069-700e-480d-94a6-be6a437551cf"/>
  </ds:schemaRefs>
</ds:datastoreItem>
</file>

<file path=customXml/itemProps4.xml><?xml version="1.0" encoding="utf-8"?>
<ds:datastoreItem xmlns:ds="http://schemas.openxmlformats.org/officeDocument/2006/customXml" ds:itemID="{8ED7BBDF-F27E-4313-ACFB-919DDFB857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IEA Powerpoint Template</Template>
  <TotalTime>21707</TotalTime>
  <Words>688</Words>
  <Application>Microsoft Office PowerPoint</Application>
  <PresentationFormat>On-screen Show (16:9)</PresentationFormat>
  <Paragraphs>74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MS PGothic</vt:lpstr>
      <vt:lpstr>Arial</vt:lpstr>
      <vt:lpstr>Calibri</vt:lpstr>
      <vt:lpstr>Segoe UI</vt:lpstr>
      <vt:lpstr>Times New Roman</vt:lpstr>
      <vt:lpstr>Wingdings</vt:lpstr>
      <vt:lpstr>IEA Powerpoint Template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BRIGGS Rachael, CEM</dc:creator>
  <cp:lastModifiedBy>Zivile JASELSKYTE (ACER)</cp:lastModifiedBy>
  <cp:revision>1292</cp:revision>
  <cp:lastPrinted>2019-09-18T10:41:15Z</cp:lastPrinted>
  <dcterms:created xsi:type="dcterms:W3CDTF">2017-08-02T12:38:26Z</dcterms:created>
  <dcterms:modified xsi:type="dcterms:W3CDTF">2020-10-30T07:24:42Z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0x01010015CC030ED8812845B49A2C8A201CD1F1</vt:lpwstr>
  </property>
  <property fmtid="{D5CDD505-2E9C-101B-9397-08002B2CF9AE}" pid="3" name="_dlc_DocIdItemGuid">
    <vt:lpwstr>f45aaba2-5300-4a38-85d1-75bf13131e97</vt:lpwstr>
  </property>
</Properties>
</file>