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 id="2147483655" r:id="rId3"/>
  </p:sldMasterIdLst>
  <p:notesMasterIdLst>
    <p:notesMasterId r:id="rId52"/>
  </p:notesMasterIdLst>
  <p:sldIdLst>
    <p:sldId id="256" r:id="rId4"/>
    <p:sldId id="257" r:id="rId5"/>
    <p:sldId id="258" r:id="rId6"/>
    <p:sldId id="284" r:id="rId7"/>
    <p:sldId id="280" r:id="rId8"/>
    <p:sldId id="281" r:id="rId9"/>
    <p:sldId id="282" r:id="rId10"/>
    <p:sldId id="283" r:id="rId11"/>
    <p:sldId id="294" r:id="rId12"/>
    <p:sldId id="310" r:id="rId13"/>
    <p:sldId id="297" r:id="rId14"/>
    <p:sldId id="337" r:id="rId15"/>
    <p:sldId id="259" r:id="rId16"/>
    <p:sldId id="261" r:id="rId17"/>
    <p:sldId id="260" r:id="rId18"/>
    <p:sldId id="262" r:id="rId19"/>
    <p:sldId id="263" r:id="rId20"/>
    <p:sldId id="334" r:id="rId21"/>
    <p:sldId id="311" r:id="rId22"/>
    <p:sldId id="300" r:id="rId23"/>
    <p:sldId id="305" r:id="rId24"/>
    <p:sldId id="306" r:id="rId25"/>
    <p:sldId id="312" r:id="rId26"/>
    <p:sldId id="313" r:id="rId27"/>
    <p:sldId id="314" r:id="rId28"/>
    <p:sldId id="309" r:id="rId29"/>
    <p:sldId id="358" r:id="rId30"/>
    <p:sldId id="359"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60" r:id="rId48"/>
    <p:sldId id="355" r:id="rId49"/>
    <p:sldId id="356" r:id="rId50"/>
    <p:sldId id="357" r:id="rId51"/>
  </p:sldIdLst>
  <p:sldSz cx="9144000" cy="6858000" type="screen4x3"/>
  <p:notesSz cx="6805613" cy="9944100"/>
  <p:embeddedFontLst>
    <p:embeddedFont>
      <p:font typeface="Arial Black" panose="020B0A04020102020204" pitchFamily="34" charset="0"/>
      <p:bold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entury Gothic" panose="020B0502020202020204" pitchFamily="34" charset="0"/>
      <p:regular r:id="rId60"/>
      <p:bold r:id="rId61"/>
      <p:italic r:id="rId62"/>
      <p:boldItalic r:id="rId63"/>
    </p:embeddedFont>
    <p:embeddedFont>
      <p:font typeface="Enagás PT Serif" panose="020B0604020202020204" charset="0"/>
      <p:regular r:id="rId64"/>
      <p:bold r:id="rId65"/>
      <p:italic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5">
          <p15:clr>
            <a:srgbClr val="A4A3A4"/>
          </p15:clr>
        </p15:guide>
        <p15:guide id="2" orient="horz" pos="21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snapToGrid="0">
      <p:cViewPr varScale="1">
        <p:scale>
          <a:sx n="68" d="100"/>
          <a:sy n="68" d="100"/>
        </p:scale>
        <p:origin x="1482" y="72"/>
      </p:cViewPr>
      <p:guideLst>
        <p:guide pos="385"/>
        <p:guide orient="horz" pos="21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heme" Target="theme/theme1.xml"/><Relationship Id="rId79" Type="http://schemas.openxmlformats.org/officeDocument/2006/relationships/customXml" Target="../customXml/item4.xml"/><Relationship Id="rId5" Type="http://schemas.openxmlformats.org/officeDocument/2006/relationships/slide" Target="slides/slide2.xml"/><Relationship Id="rId61" Type="http://schemas.openxmlformats.org/officeDocument/2006/relationships/font" Target="fonts/font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3.fntdata"/><Relationship Id="rId76" Type="http://schemas.openxmlformats.org/officeDocument/2006/relationships/customXml" Target="../customXml/item1.xml"/><Relationship Id="rId7" Type="http://schemas.openxmlformats.org/officeDocument/2006/relationships/slide" Target="slides/slide4.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49841" cy="497763"/>
          </a:xfrm>
          <a:prstGeom prst="rect">
            <a:avLst/>
          </a:prstGeom>
          <a:noFill/>
          <a:ln>
            <a:noFill/>
          </a:ln>
        </p:spPr>
        <p:txBody>
          <a:bodyPr spcFirstLastPara="1" wrap="square" lIns="91650" tIns="45825" rIns="91650" bIns="45825" anchor="t" anchorCtr="0">
            <a:noAutofit/>
          </a:bodyPr>
          <a:lstStyle>
            <a:lvl1pPr marR="0" lvl="0" algn="l" rtl="0">
              <a:spcBef>
                <a:spcPts val="0"/>
              </a:spcBef>
              <a:spcAft>
                <a:spcPts val="0"/>
              </a:spcAft>
              <a:buSzPts val="1400"/>
              <a:buNone/>
              <a:defRPr sz="1200" b="1"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772" y="2"/>
            <a:ext cx="2949841" cy="497763"/>
          </a:xfrm>
          <a:prstGeom prst="rect">
            <a:avLst/>
          </a:prstGeom>
          <a:noFill/>
          <a:ln>
            <a:noFill/>
          </a:ln>
        </p:spPr>
        <p:txBody>
          <a:bodyPr spcFirstLastPara="1" wrap="square" lIns="91650" tIns="45825" rIns="91650" bIns="45825" anchor="t" anchorCtr="0">
            <a:noAutofit/>
          </a:bodyPr>
          <a:lstStyle>
            <a:lvl1pPr marR="0" lvl="0" algn="r" rtl="0">
              <a:spcBef>
                <a:spcPts val="0"/>
              </a:spcBef>
              <a:spcAft>
                <a:spcPts val="0"/>
              </a:spcAft>
              <a:buSzPts val="1400"/>
              <a:buNone/>
              <a:defRPr sz="1200" b="1"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7522" y="4723172"/>
            <a:ext cx="4990571" cy="4475083"/>
          </a:xfrm>
          <a:prstGeom prst="rect">
            <a:avLst/>
          </a:prstGeom>
          <a:noFill/>
          <a:ln>
            <a:noFill/>
          </a:ln>
        </p:spPr>
        <p:txBody>
          <a:bodyPr spcFirstLastPara="1" wrap="square" lIns="91650" tIns="45825" rIns="91650" bIns="45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338"/>
            <a:ext cx="2949841" cy="497763"/>
          </a:xfrm>
          <a:prstGeom prst="rect">
            <a:avLst/>
          </a:prstGeom>
          <a:noFill/>
          <a:ln>
            <a:noFill/>
          </a:ln>
        </p:spPr>
        <p:txBody>
          <a:bodyPr spcFirstLastPara="1" wrap="square" lIns="91650" tIns="45825" rIns="91650" bIns="45825" anchor="b" anchorCtr="0">
            <a:noAutofit/>
          </a:bodyPr>
          <a:lstStyle>
            <a:lvl1pPr marR="0" lvl="0" algn="l" rtl="0">
              <a:spcBef>
                <a:spcPts val="0"/>
              </a:spcBef>
              <a:spcAft>
                <a:spcPts val="0"/>
              </a:spcAft>
              <a:buSzPts val="1400"/>
              <a:buNone/>
              <a:defRPr sz="1200" b="1"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772" y="9446338"/>
            <a:ext cx="2949841" cy="497763"/>
          </a:xfrm>
          <a:prstGeom prst="rect">
            <a:avLst/>
          </a:prstGeom>
          <a:noFill/>
          <a:ln>
            <a:noFill/>
          </a:ln>
        </p:spPr>
        <p:txBody>
          <a:bodyPr spcFirstLastPara="1" wrap="square" lIns="91650" tIns="45825" rIns="91650" bIns="45825" anchor="b" anchorCtr="0">
            <a:noAutofit/>
          </a:bodyPr>
          <a:lstStyle/>
          <a:p>
            <a:pPr marL="0" marR="0" lvl="0" indent="0" algn="r" rtl="0">
              <a:spcBef>
                <a:spcPts val="0"/>
              </a:spcBef>
              <a:spcAft>
                <a:spcPts val="0"/>
              </a:spcAft>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‹Nº›</a:t>
            </a:fld>
            <a:endParaRPr sz="1200" b="1"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38292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sldNum" idx="12"/>
          </p:nvPr>
        </p:nvSpPr>
        <p:spPr>
          <a:xfrm>
            <a:off x="3855772" y="9446338"/>
            <a:ext cx="2949841" cy="497763"/>
          </a:xfrm>
          <a:prstGeom prst="rect">
            <a:avLst/>
          </a:prstGeom>
          <a:noFill/>
          <a:ln>
            <a:noFill/>
          </a:ln>
        </p:spPr>
        <p:txBody>
          <a:bodyPr spcFirstLastPara="1" wrap="square" lIns="91650" tIns="45825" rIns="91650" bIns="45825" anchor="b" anchorCtr="0">
            <a:noAutofit/>
          </a:bodyPr>
          <a:lstStyle/>
          <a:p>
            <a:pPr marL="0" lvl="0" indent="0" algn="r" rtl="0">
              <a:spcBef>
                <a:spcPts val="0"/>
              </a:spcBef>
              <a:spcAft>
                <a:spcPts val="0"/>
              </a:spcAft>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a:t>
            </a:fld>
            <a:endParaRPr sz="1200" b="1" i="0" u="none" strike="noStrike" cap="none">
              <a:solidFill>
                <a:srgbClr val="000000"/>
              </a:solidFill>
              <a:latin typeface="Times New Roman"/>
              <a:ea typeface="Times New Roman"/>
              <a:cs typeface="Times New Roman"/>
              <a:sym typeface="Times New Roman"/>
            </a:endParaRPr>
          </a:p>
        </p:txBody>
      </p:sp>
      <p:sp>
        <p:nvSpPr>
          <p:cNvPr id="34" name="Google Shape;34;p1: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907522" y="4723172"/>
            <a:ext cx="4990571" cy="4475083"/>
          </a:xfrm>
          <a:prstGeom prst="rect">
            <a:avLst/>
          </a:prstGeom>
          <a:noFill/>
          <a:ln>
            <a:noFill/>
          </a:ln>
        </p:spPr>
        <p:txBody>
          <a:bodyPr spcFirstLastPara="1" wrap="square" lIns="91650" tIns="45825" rIns="91650" bIns="458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80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sldNum" idx="12"/>
          </p:nvPr>
        </p:nvSpPr>
        <p:spPr>
          <a:xfrm>
            <a:off x="3855772" y="9446338"/>
            <a:ext cx="2949841" cy="497763"/>
          </a:xfrm>
          <a:prstGeom prst="rect">
            <a:avLst/>
          </a:prstGeom>
          <a:noFill/>
          <a:ln>
            <a:noFill/>
          </a:ln>
        </p:spPr>
        <p:txBody>
          <a:bodyPr spcFirstLastPara="1" wrap="square" lIns="91650" tIns="45825" rIns="91650" bIns="45825" anchor="b" anchorCtr="0">
            <a:noAutofit/>
          </a:bodyPr>
          <a:lstStyle/>
          <a:p>
            <a:pPr marL="0" lvl="0" indent="0" algn="r" rtl="0">
              <a:spcBef>
                <a:spcPts val="0"/>
              </a:spcBef>
              <a:spcAft>
                <a:spcPts val="0"/>
              </a:spcAft>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20</a:t>
            </a:fld>
            <a:endParaRPr sz="1200" b="1" i="0" u="none" strike="noStrike" cap="none">
              <a:solidFill>
                <a:srgbClr val="000000"/>
              </a:solidFill>
              <a:latin typeface="Times New Roman"/>
              <a:ea typeface="Times New Roman"/>
              <a:cs typeface="Times New Roman"/>
              <a:sym typeface="Times New Roman"/>
            </a:endParaRPr>
          </a:p>
        </p:txBody>
      </p:sp>
      <p:sp>
        <p:nvSpPr>
          <p:cNvPr id="42" name="Google Shape;42;p2: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 name="Google Shape;43;p2:notes"/>
          <p:cNvSpPr txBox="1">
            <a:spLocks noGrp="1"/>
          </p:cNvSpPr>
          <p:nvPr>
            <p:ph type="body" idx="1"/>
          </p:nvPr>
        </p:nvSpPr>
        <p:spPr>
          <a:xfrm>
            <a:off x="907522" y="4723172"/>
            <a:ext cx="4990571" cy="4475083"/>
          </a:xfrm>
          <a:prstGeom prst="rect">
            <a:avLst/>
          </a:prstGeom>
          <a:noFill/>
          <a:ln>
            <a:noFill/>
          </a:ln>
        </p:spPr>
        <p:txBody>
          <a:bodyPr spcFirstLastPara="1" wrap="square" lIns="91650" tIns="45825" rIns="91650" bIns="458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06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39" name="Google Shape;239;p8: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44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sldNum" idx="12"/>
          </p:nvPr>
        </p:nvSpPr>
        <p:spPr>
          <a:xfrm>
            <a:off x="3855772" y="9446338"/>
            <a:ext cx="2949841" cy="497763"/>
          </a:xfrm>
          <a:prstGeom prst="rect">
            <a:avLst/>
          </a:prstGeom>
          <a:noFill/>
          <a:ln>
            <a:noFill/>
          </a:ln>
        </p:spPr>
        <p:txBody>
          <a:bodyPr spcFirstLastPara="1" wrap="square" lIns="91650" tIns="45825" rIns="91650" bIns="45825" anchor="b" anchorCtr="0">
            <a:noAutofit/>
          </a:bodyPr>
          <a:lstStyle/>
          <a:p>
            <a:pPr marL="0" lvl="0" indent="0" algn="r" rtl="0">
              <a:spcBef>
                <a:spcPts val="0"/>
              </a:spcBef>
              <a:spcAft>
                <a:spcPts val="0"/>
              </a:spcAft>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27</a:t>
            </a:fld>
            <a:endParaRPr sz="1200" b="1" i="0" u="none" strike="noStrike" cap="none">
              <a:solidFill>
                <a:srgbClr val="000000"/>
              </a:solidFill>
              <a:latin typeface="Times New Roman"/>
              <a:ea typeface="Times New Roman"/>
              <a:cs typeface="Times New Roman"/>
              <a:sym typeface="Times New Roman"/>
            </a:endParaRPr>
          </a:p>
        </p:txBody>
      </p:sp>
      <p:sp>
        <p:nvSpPr>
          <p:cNvPr id="42" name="Google Shape;42;p2: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 name="Google Shape;43;p2:notes"/>
          <p:cNvSpPr txBox="1">
            <a:spLocks noGrp="1"/>
          </p:cNvSpPr>
          <p:nvPr>
            <p:ph type="body" idx="1"/>
          </p:nvPr>
        </p:nvSpPr>
        <p:spPr>
          <a:xfrm>
            <a:off x="907522" y="4723172"/>
            <a:ext cx="4990571" cy="4475083"/>
          </a:xfrm>
          <a:prstGeom prst="rect">
            <a:avLst/>
          </a:prstGeom>
          <a:noFill/>
          <a:ln>
            <a:noFill/>
          </a:ln>
        </p:spPr>
        <p:txBody>
          <a:bodyPr spcFirstLastPara="1" wrap="square" lIns="91650" tIns="45825" rIns="91650" bIns="458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768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28</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50361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2CA00-E81B-364B-9266-FB89834558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93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2CA00-E81B-364B-9266-FB89834558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25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2CA00-E81B-364B-9266-FB89834558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75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2CA00-E81B-364B-9266-FB89834558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52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2CA00-E81B-364B-9266-FB89834558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68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2CA00-E81B-364B-9266-FB89834558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1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sldNum" idx="12"/>
          </p:nvPr>
        </p:nvSpPr>
        <p:spPr>
          <a:xfrm>
            <a:off x="3855772" y="9446338"/>
            <a:ext cx="2949841" cy="497763"/>
          </a:xfrm>
          <a:prstGeom prst="rect">
            <a:avLst/>
          </a:prstGeom>
          <a:noFill/>
          <a:ln>
            <a:noFill/>
          </a:ln>
        </p:spPr>
        <p:txBody>
          <a:bodyPr spcFirstLastPara="1" wrap="square" lIns="91650" tIns="45825" rIns="91650" bIns="45825" anchor="b" anchorCtr="0">
            <a:noAutofit/>
          </a:bodyPr>
          <a:lstStyle/>
          <a:p>
            <a:pPr marL="0" lvl="0" indent="0" algn="r" rtl="0">
              <a:spcBef>
                <a:spcPts val="0"/>
              </a:spcBef>
              <a:spcAft>
                <a:spcPts val="0"/>
              </a:spcAft>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a:t>
            </a:fld>
            <a:endParaRPr sz="1200" b="1" i="0" u="none" strike="noStrike" cap="none">
              <a:solidFill>
                <a:srgbClr val="000000"/>
              </a:solidFill>
              <a:latin typeface="Times New Roman"/>
              <a:ea typeface="Times New Roman"/>
              <a:cs typeface="Times New Roman"/>
              <a:sym typeface="Times New Roman"/>
            </a:endParaRPr>
          </a:p>
        </p:txBody>
      </p:sp>
      <p:sp>
        <p:nvSpPr>
          <p:cNvPr id="42" name="Google Shape;42;p2: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 name="Google Shape;43;p2:notes"/>
          <p:cNvSpPr txBox="1">
            <a:spLocks noGrp="1"/>
          </p:cNvSpPr>
          <p:nvPr>
            <p:ph type="body" idx="1"/>
          </p:nvPr>
        </p:nvSpPr>
        <p:spPr>
          <a:xfrm>
            <a:off x="907522" y="4723172"/>
            <a:ext cx="4990571" cy="4475083"/>
          </a:xfrm>
          <a:prstGeom prst="rect">
            <a:avLst/>
          </a:prstGeom>
          <a:noFill/>
          <a:ln>
            <a:noFill/>
          </a:ln>
        </p:spPr>
        <p:txBody>
          <a:bodyPr spcFirstLastPara="1" wrap="square" lIns="91650" tIns="45825" rIns="91650" bIns="458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395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1195388"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notes"/>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39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78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4:notes"/>
          <p:cNvSpPr>
            <a:spLocks noGrp="1" noRot="1" noChangeAspect="1"/>
          </p:cNvSpPr>
          <p:nvPr>
            <p:ph type="sldImg" idx="2"/>
          </p:nvPr>
        </p:nvSpPr>
        <p:spPr>
          <a:xfrm>
            <a:off x="1195388"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2028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5:notes"/>
          <p:cNvSpPr>
            <a:spLocks noGrp="1" noRot="1" noChangeAspect="1"/>
          </p:cNvSpPr>
          <p:nvPr>
            <p:ph type="sldImg" idx="2"/>
          </p:nvPr>
        </p:nvSpPr>
        <p:spPr>
          <a:xfrm>
            <a:off x="1195388"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034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9: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9:notes"/>
          <p:cNvSpPr>
            <a:spLocks noGrp="1" noRot="1" noChangeAspect="1"/>
          </p:cNvSpPr>
          <p:nvPr>
            <p:ph type="sldImg" idx="2"/>
          </p:nvPr>
        </p:nvSpPr>
        <p:spPr>
          <a:xfrm>
            <a:off x="1195388"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06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27EF-C8E1-4C08-AB11-D1C310BDB64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109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6:notes"/>
          <p:cNvSpPr>
            <a:spLocks noGrp="1" noRot="1" noChangeAspect="1"/>
          </p:cNvSpPr>
          <p:nvPr>
            <p:ph type="sldImg" idx="2"/>
          </p:nvPr>
        </p:nvSpPr>
        <p:spPr>
          <a:xfrm>
            <a:off x="1195388"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5572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7" name="Google Shape;307;p6:notes"/>
          <p:cNvSpPr>
            <a:spLocks noGrp="1" noRot="1" noChangeAspect="1"/>
          </p:cNvSpPr>
          <p:nvPr>
            <p:ph type="sldImg" idx="2"/>
          </p:nvPr>
        </p:nvSpPr>
        <p:spPr>
          <a:xfrm>
            <a:off x="1195388"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0334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0: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10:notes"/>
          <p:cNvSpPr>
            <a:spLocks noGrp="1" noRot="1" noChangeAspect="1"/>
          </p:cNvSpPr>
          <p:nvPr>
            <p:ph type="sldImg" idx="2"/>
          </p:nvPr>
        </p:nvSpPr>
        <p:spPr>
          <a:xfrm>
            <a:off x="1195388"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73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sldNum" idx="12"/>
          </p:nvPr>
        </p:nvSpPr>
        <p:spPr>
          <a:xfrm>
            <a:off x="3855772" y="9446338"/>
            <a:ext cx="2949841" cy="497763"/>
          </a:xfrm>
          <a:prstGeom prst="rect">
            <a:avLst/>
          </a:prstGeom>
          <a:noFill/>
          <a:ln>
            <a:noFill/>
          </a:ln>
        </p:spPr>
        <p:txBody>
          <a:bodyPr spcFirstLastPara="1" wrap="square" lIns="91650" tIns="45825" rIns="91650" bIns="45825" anchor="b" anchorCtr="0">
            <a:noAutofit/>
          </a:bodyPr>
          <a:lstStyle/>
          <a:p>
            <a:pPr marL="0" lvl="0" indent="0" algn="r" rtl="0">
              <a:spcBef>
                <a:spcPts val="0"/>
              </a:spcBef>
              <a:spcAft>
                <a:spcPts val="0"/>
              </a:spcAft>
              <a:buNone/>
            </a:pPr>
            <a:fld id="{00000000-1234-1234-1234-123412341234}" type="slidenum">
              <a:rPr lang="en-US" sz="1200" b="1">
                <a:solidFill>
                  <a:srgbClr val="000000"/>
                </a:solidFill>
                <a:latin typeface="Times New Roman"/>
                <a:ea typeface="Times New Roman"/>
                <a:cs typeface="Times New Roman"/>
                <a:sym typeface="Times New Roman"/>
              </a:rPr>
              <a:t>48</a:t>
            </a:fld>
            <a:endParaRPr sz="1200" b="1">
              <a:solidFill>
                <a:srgbClr val="000000"/>
              </a:solidFill>
              <a:latin typeface="Times New Roman"/>
              <a:ea typeface="Times New Roman"/>
              <a:cs typeface="Times New Roman"/>
              <a:sym typeface="Times New Roman"/>
            </a:endParaRPr>
          </a:p>
        </p:txBody>
      </p:sp>
      <p:sp>
        <p:nvSpPr>
          <p:cNvPr id="308" name="Google Shape;308;p26: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26:notes"/>
          <p:cNvSpPr txBox="1">
            <a:spLocks noGrp="1"/>
          </p:cNvSpPr>
          <p:nvPr>
            <p:ph type="body" idx="1"/>
          </p:nvPr>
        </p:nvSpPr>
        <p:spPr>
          <a:xfrm>
            <a:off x="907522" y="4723172"/>
            <a:ext cx="4990571" cy="4475083"/>
          </a:xfrm>
          <a:prstGeom prst="rect">
            <a:avLst/>
          </a:prstGeom>
          <a:noFill/>
          <a:ln>
            <a:noFill/>
          </a:ln>
        </p:spPr>
        <p:txBody>
          <a:bodyPr spcFirstLastPara="1" wrap="square" lIns="91650" tIns="45825" rIns="91650" bIns="458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09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48" name="Google Shape;48;p3: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44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97" name="Google Shape;97;p6: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1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23" name="Google Shape;123;p8: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52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12" name="Google Shape;112;p7: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12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36" name="Google Shape;136;p9: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69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58" name="Google Shape;158;p10: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81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907522" y="4723172"/>
            <a:ext cx="4990571" cy="4475083"/>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65" name="Google Shape;165;p11:notes"/>
          <p:cNvSpPr>
            <a:spLocks noGrp="1" noRot="1" noChangeAspect="1"/>
          </p:cNvSpPr>
          <p:nvPr>
            <p:ph type="sldImg" idx="2"/>
          </p:nvPr>
        </p:nvSpPr>
        <p:spPr>
          <a:xfrm>
            <a:off x="919163" y="746125"/>
            <a:ext cx="4970462"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990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20"/>
        <p:cNvGrpSpPr/>
        <p:nvPr/>
      </p:nvGrpSpPr>
      <p:grpSpPr>
        <a:xfrm>
          <a:off x="0" y="0"/>
          <a:ext cx="0" cy="0"/>
          <a:chOff x="0" y="0"/>
          <a:chExt cx="0" cy="0"/>
        </a:xfrm>
      </p:grpSpPr>
      <p:cxnSp>
        <p:nvCxnSpPr>
          <p:cNvPr id="21" name="Google Shape;21;p2"/>
          <p:cNvCxnSpPr/>
          <p:nvPr/>
        </p:nvCxnSpPr>
        <p:spPr>
          <a:xfrm>
            <a:off x="838200" y="5257800"/>
            <a:ext cx="7543800" cy="0"/>
          </a:xfrm>
          <a:prstGeom prst="straightConnector1">
            <a:avLst/>
          </a:prstGeom>
          <a:noFill/>
          <a:ln w="19050" cap="flat" cmpd="sng">
            <a:solidFill>
              <a:srgbClr val="F2E674"/>
            </a:solidFill>
            <a:prstDash val="solid"/>
            <a:round/>
            <a:headEnd type="none" w="sm" len="sm"/>
            <a:tailEnd type="none" w="sm" len="sm"/>
          </a:ln>
        </p:spPr>
      </p:cxnSp>
      <p:pic>
        <p:nvPicPr>
          <p:cNvPr id="22" name="Google Shape;22;p2" descr="CABI8VBP"/>
          <p:cNvPicPr preferRelativeResize="0"/>
          <p:nvPr/>
        </p:nvPicPr>
        <p:blipFill rotWithShape="1">
          <a:blip r:embed="rId2">
            <a:alphaModFix/>
          </a:blip>
          <a:srcRect/>
          <a:stretch/>
        </p:blipFill>
        <p:spPr>
          <a:xfrm>
            <a:off x="323528" y="1360179"/>
            <a:ext cx="1050184" cy="819303"/>
          </a:xfrm>
          <a:prstGeom prst="rect">
            <a:avLst/>
          </a:prstGeom>
          <a:noFill/>
          <a:ln>
            <a:noFill/>
          </a:ln>
        </p:spPr>
      </p:pic>
      <p:sp>
        <p:nvSpPr>
          <p:cNvPr id="23" name="Google Shape;23;p2"/>
          <p:cNvSpPr txBox="1">
            <a:spLocks noGrp="1"/>
          </p:cNvSpPr>
          <p:nvPr>
            <p:ph type="ctrTitle"/>
          </p:nvPr>
        </p:nvSpPr>
        <p:spPr>
          <a:xfrm>
            <a:off x="762000" y="3962400"/>
            <a:ext cx="7524750" cy="8096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838200" y="5334000"/>
            <a:ext cx="4992688" cy="990600"/>
          </a:xfrm>
          <a:prstGeom prst="rect">
            <a:avLst/>
          </a:prstGeom>
          <a:noFill/>
          <a:ln>
            <a:noFill/>
          </a:ln>
        </p:spPr>
        <p:txBody>
          <a:bodyPr spcFirstLastPara="1" wrap="square" lIns="0" tIns="0" rIns="0" bIns="0" anchor="t" anchorCtr="0">
            <a:noAutofit/>
          </a:bodyPr>
          <a:lstStyle>
            <a:lvl1pPr lvl="0" algn="l">
              <a:spcBef>
                <a:spcPts val="1200"/>
              </a:spcBef>
              <a:spcAft>
                <a:spcPts val="0"/>
              </a:spcAft>
              <a:buSzPts val="1400"/>
              <a:buNone/>
              <a:defRPr b="1"/>
            </a:lvl1pPr>
            <a:lvl2pPr lvl="1" algn="l">
              <a:spcBef>
                <a:spcPts val="630"/>
              </a:spcBef>
              <a:spcAft>
                <a:spcPts val="0"/>
              </a:spcAft>
              <a:buSzPts val="2160"/>
              <a:buChar char="∙"/>
              <a:defRPr/>
            </a:lvl2pPr>
            <a:lvl3pPr lvl="2" algn="l">
              <a:spcBef>
                <a:spcPts val="450"/>
              </a:spcBef>
              <a:spcAft>
                <a:spcPts val="0"/>
              </a:spcAft>
              <a:buSzPts val="1530"/>
              <a:buChar char="♦"/>
              <a:defRPr/>
            </a:lvl3pPr>
            <a:lvl4pPr lvl="3" algn="l">
              <a:spcBef>
                <a:spcPts val="270"/>
              </a:spcBef>
              <a:spcAft>
                <a:spcPts val="0"/>
              </a:spcAft>
              <a:buSzPts val="1620"/>
              <a:buChar char="●"/>
              <a:defRPr/>
            </a:lvl4pPr>
            <a:lvl5pPr lvl="4" algn="l">
              <a:spcBef>
                <a:spcPts val="270"/>
              </a:spcBef>
              <a:spcAft>
                <a:spcPts val="0"/>
              </a:spcAft>
              <a:buSzPts val="1620"/>
              <a:buChar char="−"/>
              <a:defRPr/>
            </a:lvl5pPr>
            <a:lvl6pPr lvl="5" algn="l">
              <a:spcBef>
                <a:spcPts val="270"/>
              </a:spcBef>
              <a:spcAft>
                <a:spcPts val="0"/>
              </a:spcAft>
              <a:buSzPts val="1620"/>
              <a:buChar char="−"/>
              <a:defRPr/>
            </a:lvl6pPr>
            <a:lvl7pPr lvl="6" algn="l">
              <a:spcBef>
                <a:spcPts val="270"/>
              </a:spcBef>
              <a:spcAft>
                <a:spcPts val="0"/>
              </a:spcAft>
              <a:buSzPts val="1620"/>
              <a:buChar char="−"/>
              <a:defRPr/>
            </a:lvl7pPr>
            <a:lvl8pPr lvl="7" algn="l">
              <a:spcBef>
                <a:spcPts val="270"/>
              </a:spcBef>
              <a:spcAft>
                <a:spcPts val="0"/>
              </a:spcAft>
              <a:buSzPts val="1620"/>
              <a:buChar char="−"/>
              <a:defRPr/>
            </a:lvl8pPr>
            <a:lvl9pPr lvl="8" algn="l">
              <a:spcBef>
                <a:spcPts val="270"/>
              </a:spcBef>
              <a:spcAft>
                <a:spcPts val="0"/>
              </a:spcAft>
              <a:buSzPts val="1620"/>
              <a:buChar char="−"/>
              <a:defRPr/>
            </a:lvl9pPr>
          </a:lstStyle>
          <a:p>
            <a:endParaRPr/>
          </a:p>
        </p:txBody>
      </p:sp>
      <p:pic>
        <p:nvPicPr>
          <p:cNvPr id="25" name="Google Shape;25;p2" descr="REN"/>
          <p:cNvPicPr preferRelativeResize="0"/>
          <p:nvPr/>
        </p:nvPicPr>
        <p:blipFill rotWithShape="1">
          <a:blip r:embed="rId3">
            <a:alphaModFix/>
          </a:blip>
          <a:srcRect/>
          <a:stretch/>
        </p:blipFill>
        <p:spPr>
          <a:xfrm>
            <a:off x="4985323" y="1498923"/>
            <a:ext cx="1679975" cy="541815"/>
          </a:xfrm>
          <a:prstGeom prst="rect">
            <a:avLst/>
          </a:prstGeom>
          <a:noFill/>
          <a:ln>
            <a:noFill/>
          </a:ln>
        </p:spPr>
      </p:pic>
      <p:pic>
        <p:nvPicPr>
          <p:cNvPr id="26" name="Google Shape;26;p2"/>
          <p:cNvPicPr preferRelativeResize="0"/>
          <p:nvPr/>
        </p:nvPicPr>
        <p:blipFill rotWithShape="1">
          <a:blip r:embed="rId4">
            <a:alphaModFix/>
          </a:blip>
          <a:srcRect/>
          <a:stretch/>
        </p:blipFill>
        <p:spPr>
          <a:xfrm>
            <a:off x="6804248" y="1556233"/>
            <a:ext cx="2232248" cy="427195"/>
          </a:xfrm>
          <a:prstGeom prst="rect">
            <a:avLst/>
          </a:prstGeom>
          <a:noFill/>
          <a:ln>
            <a:noFill/>
          </a:ln>
        </p:spPr>
      </p:pic>
      <p:pic>
        <p:nvPicPr>
          <p:cNvPr id="27" name="Google Shape;27;p2"/>
          <p:cNvPicPr preferRelativeResize="0"/>
          <p:nvPr/>
        </p:nvPicPr>
        <p:blipFill rotWithShape="1">
          <a:blip r:embed="rId5">
            <a:alphaModFix/>
          </a:blip>
          <a:srcRect/>
          <a:stretch/>
        </p:blipFill>
        <p:spPr>
          <a:xfrm>
            <a:off x="1512662" y="1446678"/>
            <a:ext cx="1368152" cy="646305"/>
          </a:xfrm>
          <a:prstGeom prst="rect">
            <a:avLst/>
          </a:prstGeom>
          <a:noFill/>
          <a:ln>
            <a:noFill/>
          </a:ln>
        </p:spPr>
      </p:pic>
      <p:pic>
        <p:nvPicPr>
          <p:cNvPr id="28" name="Google Shape;28;p2" descr="Inicio"/>
          <p:cNvPicPr preferRelativeResize="0"/>
          <p:nvPr/>
        </p:nvPicPr>
        <p:blipFill rotWithShape="1">
          <a:blip r:embed="rId6">
            <a:alphaModFix/>
          </a:blip>
          <a:srcRect/>
          <a:stretch/>
        </p:blipFill>
        <p:spPr>
          <a:xfrm>
            <a:off x="3019764" y="1546261"/>
            <a:ext cx="1826609" cy="4471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591106" y="836712"/>
            <a:ext cx="8332788" cy="4768850"/>
          </a:xfrm>
          <a:prstGeom prst="rect">
            <a:avLst/>
          </a:prstGeom>
          <a:noFill/>
          <a:ln>
            <a:noFill/>
          </a:ln>
        </p:spPr>
        <p:txBody>
          <a:bodyPr spcFirstLastPara="1" wrap="square" lIns="0" tIns="0" rIns="0" bIns="0" anchor="t" anchorCtr="0">
            <a:noAutofit/>
          </a:bodyPr>
          <a:lstStyle>
            <a:lvl1pPr marL="457200" lvl="0" indent="-228600" algn="l">
              <a:spcBef>
                <a:spcPts val="900"/>
              </a:spcBef>
              <a:spcAft>
                <a:spcPts val="0"/>
              </a:spcAft>
              <a:buSzPts val="1400"/>
              <a:buNone/>
              <a:defRPr/>
            </a:lvl1pPr>
            <a:lvl2pPr marL="914400" lvl="1" indent="-365760" algn="l">
              <a:spcBef>
                <a:spcPts val="630"/>
              </a:spcBef>
              <a:spcAft>
                <a:spcPts val="0"/>
              </a:spcAft>
              <a:buSzPts val="2160"/>
              <a:buChar char="∙"/>
              <a:defRPr/>
            </a:lvl2pPr>
            <a:lvl3pPr marL="1371600" lvl="2" indent="-325755" algn="l">
              <a:spcBef>
                <a:spcPts val="450"/>
              </a:spcBef>
              <a:spcAft>
                <a:spcPts val="0"/>
              </a:spcAft>
              <a:buSzPts val="1530"/>
              <a:buChar char="♦"/>
              <a:defRPr/>
            </a:lvl3pPr>
            <a:lvl4pPr marL="1828800" lvl="3" indent="-331469" algn="l">
              <a:spcBef>
                <a:spcPts val="270"/>
              </a:spcBef>
              <a:spcAft>
                <a:spcPts val="0"/>
              </a:spcAft>
              <a:buSzPts val="1620"/>
              <a:buChar char="●"/>
              <a:defRPr/>
            </a:lvl4pPr>
            <a:lvl5pPr marL="2286000" lvl="4" indent="-331470" algn="l">
              <a:spcBef>
                <a:spcPts val="270"/>
              </a:spcBef>
              <a:spcAft>
                <a:spcPts val="0"/>
              </a:spcAft>
              <a:buSzPts val="1620"/>
              <a:buChar char="−"/>
              <a:defRPr/>
            </a:lvl5pPr>
            <a:lvl6pPr marL="2743200" lvl="5" indent="-331470" algn="l">
              <a:spcBef>
                <a:spcPts val="270"/>
              </a:spcBef>
              <a:spcAft>
                <a:spcPts val="0"/>
              </a:spcAft>
              <a:buSzPts val="1620"/>
              <a:buChar char="−"/>
              <a:defRPr/>
            </a:lvl6pPr>
            <a:lvl7pPr marL="3200400" lvl="6" indent="-331470" algn="l">
              <a:spcBef>
                <a:spcPts val="270"/>
              </a:spcBef>
              <a:spcAft>
                <a:spcPts val="0"/>
              </a:spcAft>
              <a:buSzPts val="1620"/>
              <a:buChar char="−"/>
              <a:defRPr/>
            </a:lvl7pPr>
            <a:lvl8pPr marL="3657600" lvl="7" indent="-331470" algn="l">
              <a:spcBef>
                <a:spcPts val="270"/>
              </a:spcBef>
              <a:spcAft>
                <a:spcPts val="0"/>
              </a:spcAft>
              <a:buSzPts val="1620"/>
              <a:buChar char="−"/>
              <a:defRPr/>
            </a:lvl8pPr>
            <a:lvl9pPr marL="4114800" lvl="8" indent="-331470" algn="l">
              <a:spcBef>
                <a:spcPts val="270"/>
              </a:spcBef>
              <a:spcAft>
                <a:spcPts val="0"/>
              </a:spcAft>
              <a:buSzPts val="162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ClrTx/>
              <a:buFontTx/>
              <a:buNone/>
            </a:pPr>
            <a:endParaRPr lang="es-ES" sz="2400" b="1" kern="1200">
              <a:solidFill>
                <a:srgbClr val="2A4677"/>
              </a:solidFill>
              <a:latin typeface="Arial" charset="0"/>
              <a:ea typeface="+mn-ea"/>
              <a:cs typeface="Arial" charset="0"/>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27771"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3356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00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a:t>Cliquez pour modifier le style du titre</a:t>
            </a:r>
          </a:p>
        </p:txBody>
      </p:sp>
      <p:sp>
        <p:nvSpPr>
          <p:cNvPr id="3" name="Espace réservé du contenu 2"/>
          <p:cNvSpPr>
            <a:spLocks noGrp="1"/>
          </p:cNvSpPr>
          <p:nvPr>
            <p:ph idx="1"/>
          </p:nvPr>
        </p:nvSpPr>
        <p:spPr>
          <a:xfrm>
            <a:off x="591106" y="836712"/>
            <a:ext cx="8332788" cy="47688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36033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LÍNEA TÍTULO">
    <p:spTree>
      <p:nvGrpSpPr>
        <p:cNvPr id="1" name=""/>
        <p:cNvGrpSpPr/>
        <p:nvPr/>
      </p:nvGrpSpPr>
      <p:grpSpPr>
        <a:xfrm>
          <a:off x="0" y="0"/>
          <a:ext cx="0" cy="0"/>
          <a:chOff x="0" y="0"/>
          <a:chExt cx="0" cy="0"/>
        </a:xfrm>
      </p:grpSpPr>
      <p:cxnSp>
        <p:nvCxnSpPr>
          <p:cNvPr id="4" name="8 Conector recto"/>
          <p:cNvCxnSpPr/>
          <p:nvPr userDrawn="1"/>
        </p:nvCxnSpPr>
        <p:spPr>
          <a:xfrm>
            <a:off x="272302" y="795097"/>
            <a:ext cx="78488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arcador de texto 5"/>
          <p:cNvSpPr>
            <a:spLocks noGrp="1"/>
          </p:cNvSpPr>
          <p:nvPr>
            <p:ph type="body" sz="quarter" idx="10" hasCustomPrompt="1"/>
          </p:nvPr>
        </p:nvSpPr>
        <p:spPr>
          <a:xfrm>
            <a:off x="180832" y="259774"/>
            <a:ext cx="7940342" cy="6800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accent1"/>
                </a:solidFill>
                <a:latin typeface="Enagás PT Serif" panose="020A0603040505020204" pitchFamily="18" charset="0"/>
                <a:ea typeface="Enagás PT Serif" panose="020A0603040505020204" pitchFamily="18" charset="0"/>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_tradnl" sz="2000" dirty="0">
                <a:solidFill>
                  <a:schemeClr val="accent1"/>
                </a:solidFill>
                <a:latin typeface="Enagás PT Serif" panose="020A0603040505020204" pitchFamily="18" charset="0"/>
                <a:ea typeface="Enagás PT Serif" panose="020A0603040505020204" pitchFamily="18" charset="0"/>
              </a:rPr>
              <a:t>Escribe el título en la tipografía Enagás PT Serif (RGB 0, 122, 174)</a:t>
            </a:r>
            <a:endParaRPr lang="es-ES" dirty="0"/>
          </a:p>
        </p:txBody>
      </p:sp>
      <p:sp>
        <p:nvSpPr>
          <p:cNvPr id="14" name="Marcador de texto 13"/>
          <p:cNvSpPr>
            <a:spLocks noGrp="1"/>
          </p:cNvSpPr>
          <p:nvPr>
            <p:ph type="body" sz="quarter" idx="12" hasCustomPrompt="1"/>
          </p:nvPr>
        </p:nvSpPr>
        <p:spPr>
          <a:xfrm>
            <a:off x="181308" y="1012923"/>
            <a:ext cx="7940342" cy="393700"/>
          </a:xfrm>
          <a:prstGeom prst="rect">
            <a:avLst/>
          </a:prstGeom>
        </p:spPr>
        <p:txBody>
          <a:bodyPr/>
          <a:lstStyle>
            <a:lvl1pPr marL="0" indent="0">
              <a:buNone/>
              <a:defRPr sz="1400" b="1" baseline="0">
                <a:solidFill>
                  <a:schemeClr val="accent1"/>
                </a:solidFill>
              </a:defRPr>
            </a:lvl1pPr>
          </a:lstStyle>
          <a:p>
            <a:r>
              <a:rPr lang="es-ES_tradnl" sz="1400" b="1" dirty="0">
                <a:solidFill>
                  <a:schemeClr val="accent1"/>
                </a:solidFill>
              </a:rPr>
              <a:t>Subtítulo de la diapositiva si lo tuviera. </a:t>
            </a:r>
            <a:r>
              <a:rPr lang="es-ES_tradnl" sz="1400" b="1" dirty="0" err="1">
                <a:solidFill>
                  <a:schemeClr val="accent1"/>
                </a:solidFill>
              </a:rPr>
              <a:t>Verdana</a:t>
            </a:r>
            <a:r>
              <a:rPr lang="es-ES_tradnl" sz="1400" b="1" dirty="0">
                <a:solidFill>
                  <a:schemeClr val="accent1"/>
                </a:solidFill>
              </a:rPr>
              <a:t> 14 negrita (RGB 0, 122,174)</a:t>
            </a:r>
            <a:endParaRPr lang="es-ES" sz="1400" b="1" dirty="0">
              <a:solidFill>
                <a:schemeClr val="accent1"/>
              </a:solidFill>
            </a:endParaRPr>
          </a:p>
        </p:txBody>
      </p:sp>
    </p:spTree>
    <p:extLst>
      <p:ext uri="{BB962C8B-B14F-4D97-AF65-F5344CB8AC3E}">
        <p14:creationId xmlns:p14="http://schemas.microsoft.com/office/powerpoint/2010/main" val="140162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apositive de titre" type="title" preserve="1">
  <p:cSld name="Diapositive de titre">
    <p:spTree>
      <p:nvGrpSpPr>
        <p:cNvPr id="1" name="Shape 20"/>
        <p:cNvGrpSpPr/>
        <p:nvPr/>
      </p:nvGrpSpPr>
      <p:grpSpPr>
        <a:xfrm>
          <a:off x="0" y="0"/>
          <a:ext cx="0" cy="0"/>
          <a:chOff x="0" y="0"/>
          <a:chExt cx="0" cy="0"/>
        </a:xfrm>
      </p:grpSpPr>
      <p:cxnSp>
        <p:nvCxnSpPr>
          <p:cNvPr id="21" name="Google Shape;21;p2"/>
          <p:cNvCxnSpPr/>
          <p:nvPr/>
        </p:nvCxnSpPr>
        <p:spPr>
          <a:xfrm>
            <a:off x="838200" y="5257800"/>
            <a:ext cx="7543800" cy="0"/>
          </a:xfrm>
          <a:prstGeom prst="straightConnector1">
            <a:avLst/>
          </a:prstGeom>
          <a:noFill/>
          <a:ln w="19050" cap="flat" cmpd="sng">
            <a:solidFill>
              <a:srgbClr val="F2E674"/>
            </a:solidFill>
            <a:prstDash val="solid"/>
            <a:round/>
            <a:headEnd type="none" w="sm" len="sm"/>
            <a:tailEnd type="none" w="sm" len="sm"/>
          </a:ln>
        </p:spPr>
      </p:cxnSp>
      <p:sp>
        <p:nvSpPr>
          <p:cNvPr id="23" name="Google Shape;23;p2"/>
          <p:cNvSpPr txBox="1">
            <a:spLocks noGrp="1"/>
          </p:cNvSpPr>
          <p:nvPr>
            <p:ph type="ctrTitle"/>
          </p:nvPr>
        </p:nvSpPr>
        <p:spPr>
          <a:xfrm>
            <a:off x="762000" y="3962400"/>
            <a:ext cx="7524750" cy="8096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838200" y="5334000"/>
            <a:ext cx="4992688" cy="990600"/>
          </a:xfrm>
          <a:prstGeom prst="rect">
            <a:avLst/>
          </a:prstGeom>
          <a:noFill/>
          <a:ln>
            <a:noFill/>
          </a:ln>
        </p:spPr>
        <p:txBody>
          <a:bodyPr spcFirstLastPara="1" wrap="square" lIns="0" tIns="0" rIns="0" bIns="0" anchor="t" anchorCtr="0">
            <a:noAutofit/>
          </a:bodyPr>
          <a:lstStyle>
            <a:lvl1pPr lvl="0" algn="l">
              <a:spcBef>
                <a:spcPts val="1200"/>
              </a:spcBef>
              <a:spcAft>
                <a:spcPts val="0"/>
              </a:spcAft>
              <a:buSzPts val="1400"/>
              <a:buNone/>
              <a:defRPr b="1"/>
            </a:lvl1pPr>
            <a:lvl2pPr lvl="1" algn="l">
              <a:spcBef>
                <a:spcPts val="630"/>
              </a:spcBef>
              <a:spcAft>
                <a:spcPts val="0"/>
              </a:spcAft>
              <a:buSzPts val="2160"/>
              <a:buChar char="∙"/>
              <a:defRPr/>
            </a:lvl2pPr>
            <a:lvl3pPr lvl="2" algn="l">
              <a:spcBef>
                <a:spcPts val="450"/>
              </a:spcBef>
              <a:spcAft>
                <a:spcPts val="0"/>
              </a:spcAft>
              <a:buSzPts val="1530"/>
              <a:buChar char="♦"/>
              <a:defRPr/>
            </a:lvl3pPr>
            <a:lvl4pPr lvl="3" algn="l">
              <a:spcBef>
                <a:spcPts val="270"/>
              </a:spcBef>
              <a:spcAft>
                <a:spcPts val="0"/>
              </a:spcAft>
              <a:buSzPts val="1620"/>
              <a:buChar char="●"/>
              <a:defRPr/>
            </a:lvl4pPr>
            <a:lvl5pPr lvl="4" algn="l">
              <a:spcBef>
                <a:spcPts val="270"/>
              </a:spcBef>
              <a:spcAft>
                <a:spcPts val="0"/>
              </a:spcAft>
              <a:buSzPts val="1620"/>
              <a:buChar char="−"/>
              <a:defRPr/>
            </a:lvl5pPr>
            <a:lvl6pPr lvl="5" algn="l">
              <a:spcBef>
                <a:spcPts val="270"/>
              </a:spcBef>
              <a:spcAft>
                <a:spcPts val="0"/>
              </a:spcAft>
              <a:buSzPts val="1620"/>
              <a:buChar char="−"/>
              <a:defRPr/>
            </a:lvl6pPr>
            <a:lvl7pPr lvl="6" algn="l">
              <a:spcBef>
                <a:spcPts val="270"/>
              </a:spcBef>
              <a:spcAft>
                <a:spcPts val="0"/>
              </a:spcAft>
              <a:buSzPts val="1620"/>
              <a:buChar char="−"/>
              <a:defRPr/>
            </a:lvl7pPr>
            <a:lvl8pPr lvl="7" algn="l">
              <a:spcBef>
                <a:spcPts val="270"/>
              </a:spcBef>
              <a:spcAft>
                <a:spcPts val="0"/>
              </a:spcAft>
              <a:buSzPts val="1620"/>
              <a:buChar char="−"/>
              <a:defRPr/>
            </a:lvl8pPr>
            <a:lvl9pPr lvl="8" algn="l">
              <a:spcBef>
                <a:spcPts val="270"/>
              </a:spcBef>
              <a:spcAft>
                <a:spcPts val="0"/>
              </a:spcAft>
              <a:buSzPts val="1620"/>
              <a:buChar char="−"/>
              <a:defRPr/>
            </a:lvl9pPr>
          </a:lstStyle>
          <a:p>
            <a:endParaRPr/>
          </a:p>
        </p:txBody>
      </p:sp>
      <p:pic>
        <p:nvPicPr>
          <p:cNvPr id="26" name="Google Shape;26;p2"/>
          <p:cNvPicPr preferRelativeResize="0"/>
          <p:nvPr/>
        </p:nvPicPr>
        <p:blipFill rotWithShape="1">
          <a:blip r:embed="rId2">
            <a:alphaModFix/>
          </a:blip>
          <a:srcRect/>
          <a:stretch/>
        </p:blipFill>
        <p:spPr>
          <a:xfrm>
            <a:off x="4177430" y="1556233"/>
            <a:ext cx="2232248" cy="427195"/>
          </a:xfrm>
          <a:prstGeom prst="rect">
            <a:avLst/>
          </a:prstGeom>
          <a:noFill/>
          <a:ln>
            <a:noFill/>
          </a:ln>
        </p:spPr>
      </p:pic>
      <p:pic>
        <p:nvPicPr>
          <p:cNvPr id="27" name="Google Shape;27;p2"/>
          <p:cNvPicPr preferRelativeResize="0"/>
          <p:nvPr/>
        </p:nvPicPr>
        <p:blipFill rotWithShape="1">
          <a:blip r:embed="rId3">
            <a:alphaModFix/>
          </a:blip>
          <a:srcRect/>
          <a:stretch/>
        </p:blipFill>
        <p:spPr>
          <a:xfrm>
            <a:off x="2651507" y="1446678"/>
            <a:ext cx="1368152" cy="646305"/>
          </a:xfrm>
          <a:prstGeom prst="rect">
            <a:avLst/>
          </a:prstGeom>
          <a:noFill/>
          <a:ln>
            <a:noFill/>
          </a:ln>
        </p:spPr>
      </p:pic>
    </p:spTree>
    <p:extLst>
      <p:ext uri="{BB962C8B-B14F-4D97-AF65-F5344CB8AC3E}">
        <p14:creationId xmlns:p14="http://schemas.microsoft.com/office/powerpoint/2010/main" val="72039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contenu" type="obj" preserve="1">
  <p:cSld name="Titre et contenu">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591106" y="836712"/>
            <a:ext cx="8332788" cy="4768850"/>
          </a:xfrm>
          <a:prstGeom prst="rect">
            <a:avLst/>
          </a:prstGeom>
          <a:noFill/>
          <a:ln>
            <a:noFill/>
          </a:ln>
        </p:spPr>
        <p:txBody>
          <a:bodyPr spcFirstLastPara="1" wrap="square" lIns="0" tIns="0" rIns="0" bIns="0" anchor="t" anchorCtr="0">
            <a:noAutofit/>
          </a:bodyPr>
          <a:lstStyle>
            <a:lvl1pPr marL="457200" lvl="0" indent="-228600" algn="l">
              <a:spcBef>
                <a:spcPts val="900"/>
              </a:spcBef>
              <a:spcAft>
                <a:spcPts val="0"/>
              </a:spcAft>
              <a:buSzPts val="1400"/>
              <a:buNone/>
              <a:defRPr/>
            </a:lvl1pPr>
            <a:lvl2pPr marL="914400" lvl="1" indent="-365760" algn="l">
              <a:spcBef>
                <a:spcPts val="630"/>
              </a:spcBef>
              <a:spcAft>
                <a:spcPts val="0"/>
              </a:spcAft>
              <a:buSzPts val="2160"/>
              <a:buChar char="∙"/>
              <a:defRPr/>
            </a:lvl2pPr>
            <a:lvl3pPr marL="1371600" lvl="2" indent="-325755" algn="l">
              <a:spcBef>
                <a:spcPts val="450"/>
              </a:spcBef>
              <a:spcAft>
                <a:spcPts val="0"/>
              </a:spcAft>
              <a:buSzPts val="1530"/>
              <a:buChar char="♦"/>
              <a:defRPr/>
            </a:lvl3pPr>
            <a:lvl4pPr marL="1828800" lvl="3" indent="-331469" algn="l">
              <a:spcBef>
                <a:spcPts val="270"/>
              </a:spcBef>
              <a:spcAft>
                <a:spcPts val="0"/>
              </a:spcAft>
              <a:buSzPts val="1620"/>
              <a:buChar char="●"/>
              <a:defRPr/>
            </a:lvl4pPr>
            <a:lvl5pPr marL="2286000" lvl="4" indent="-331470" algn="l">
              <a:spcBef>
                <a:spcPts val="270"/>
              </a:spcBef>
              <a:spcAft>
                <a:spcPts val="0"/>
              </a:spcAft>
              <a:buSzPts val="1620"/>
              <a:buChar char="−"/>
              <a:defRPr/>
            </a:lvl5pPr>
            <a:lvl6pPr marL="2743200" lvl="5" indent="-331470" algn="l">
              <a:spcBef>
                <a:spcPts val="270"/>
              </a:spcBef>
              <a:spcAft>
                <a:spcPts val="0"/>
              </a:spcAft>
              <a:buSzPts val="1620"/>
              <a:buChar char="−"/>
              <a:defRPr/>
            </a:lvl6pPr>
            <a:lvl7pPr marL="3200400" lvl="6" indent="-331470" algn="l">
              <a:spcBef>
                <a:spcPts val="270"/>
              </a:spcBef>
              <a:spcAft>
                <a:spcPts val="0"/>
              </a:spcAft>
              <a:buSzPts val="1620"/>
              <a:buChar char="−"/>
              <a:defRPr/>
            </a:lvl7pPr>
            <a:lvl8pPr marL="3657600" lvl="7" indent="-331470" algn="l">
              <a:spcBef>
                <a:spcPts val="270"/>
              </a:spcBef>
              <a:spcAft>
                <a:spcPts val="0"/>
              </a:spcAft>
              <a:buSzPts val="1620"/>
              <a:buChar char="−"/>
              <a:defRPr/>
            </a:lvl8pPr>
            <a:lvl9pPr marL="4114800" lvl="8" indent="-331470" algn="l">
              <a:spcBef>
                <a:spcPts val="270"/>
              </a:spcBef>
              <a:spcAft>
                <a:spcPts val="0"/>
              </a:spcAft>
              <a:buSzPts val="1620"/>
              <a:buChar char="−"/>
              <a:defRPr/>
            </a:lvl9pPr>
          </a:lstStyle>
          <a:p>
            <a:endParaRPr/>
          </a:p>
        </p:txBody>
      </p:sp>
    </p:spTree>
    <p:extLst>
      <p:ext uri="{BB962C8B-B14F-4D97-AF65-F5344CB8AC3E}">
        <p14:creationId xmlns:p14="http://schemas.microsoft.com/office/powerpoint/2010/main" val="342623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0075" y="312738"/>
            <a:ext cx="8332788"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28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28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28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28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28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28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2800" b="1"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0075" y="981075"/>
            <a:ext cx="8332788" cy="5006975"/>
          </a:xfrm>
          <a:prstGeom prst="rect">
            <a:avLst/>
          </a:prstGeom>
          <a:noFill/>
          <a:ln>
            <a:noFill/>
          </a:ln>
        </p:spPr>
        <p:txBody>
          <a:bodyPr spcFirstLastPara="1" wrap="square" lIns="0" tIns="0" rIns="0" bIns="0" anchor="t" anchorCtr="0">
            <a:noAutofit/>
          </a:bodyPr>
          <a:lstStyle>
            <a:lvl1pPr marL="457200" marR="0" lvl="0" indent="-228600" algn="l" rtl="0">
              <a:spcBef>
                <a:spcPts val="1200"/>
              </a:spcBef>
              <a:spcAft>
                <a:spcPts val="0"/>
              </a:spcAft>
              <a:buSzPts val="1400"/>
              <a:buNone/>
              <a:defRPr sz="2400" b="0" i="0" u="none" strike="noStrike" cap="none">
                <a:solidFill>
                  <a:schemeClr val="dk2"/>
                </a:solidFill>
                <a:latin typeface="Arial"/>
                <a:ea typeface="Arial"/>
                <a:cs typeface="Arial"/>
                <a:sym typeface="Arial"/>
              </a:defRPr>
            </a:lvl1pPr>
            <a:lvl2pPr marL="914400" marR="0" lvl="1" indent="-411480" algn="l" rtl="0">
              <a:spcBef>
                <a:spcPts val="840"/>
              </a:spcBef>
              <a:spcAft>
                <a:spcPts val="0"/>
              </a:spcAft>
              <a:buClr>
                <a:schemeClr val="lt2"/>
              </a:buClr>
              <a:buSzPts val="2880"/>
              <a:buFont typeface="Noto Sans Symbols"/>
              <a:buChar char="∙"/>
              <a:defRPr sz="2400" b="0" i="0" u="none" strike="noStrike" cap="none">
                <a:solidFill>
                  <a:schemeClr val="dk2"/>
                </a:solidFill>
                <a:latin typeface="Arial"/>
                <a:ea typeface="Arial"/>
                <a:cs typeface="Arial"/>
                <a:sym typeface="Arial"/>
              </a:defRPr>
            </a:lvl2pPr>
            <a:lvl3pPr marL="1371600" marR="0" lvl="2" indent="-336550" algn="l" rtl="0">
              <a:spcBef>
                <a:spcPts val="500"/>
              </a:spcBef>
              <a:spcAft>
                <a:spcPts val="0"/>
              </a:spcAft>
              <a:buClr>
                <a:schemeClr val="lt2"/>
              </a:buClr>
              <a:buSzPts val="17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4pPr>
            <a:lvl5pPr marL="2286000" marR="0" lvl="4"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5pPr>
            <a:lvl6pPr marL="2743200" marR="0" lvl="5"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6pPr>
            <a:lvl7pPr marL="3200400" marR="0" lvl="6"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7pPr>
            <a:lvl8pPr marL="3657600" marR="0" lvl="7"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8pPr>
            <a:lvl9pPr marL="4114800" marR="0" lvl="8"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9pPr>
          </a:lstStyle>
          <a:p>
            <a:endParaRPr/>
          </a:p>
        </p:txBody>
      </p:sp>
      <p:cxnSp>
        <p:nvCxnSpPr>
          <p:cNvPr id="12" name="Google Shape;12;p1"/>
          <p:cNvCxnSpPr/>
          <p:nvPr/>
        </p:nvCxnSpPr>
        <p:spPr>
          <a:xfrm>
            <a:off x="600075" y="765175"/>
            <a:ext cx="8315325"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1"/>
          <p:cNvCxnSpPr/>
          <p:nvPr/>
        </p:nvCxnSpPr>
        <p:spPr>
          <a:xfrm>
            <a:off x="2362200" y="6165850"/>
            <a:ext cx="6553200" cy="0"/>
          </a:xfrm>
          <a:prstGeom prst="straightConnector1">
            <a:avLst/>
          </a:prstGeom>
          <a:noFill/>
          <a:ln w="19050" cap="flat" cmpd="sng">
            <a:solidFill>
              <a:schemeClr val="dk2"/>
            </a:solidFill>
            <a:prstDash val="solid"/>
            <a:round/>
            <a:headEnd type="none" w="sm" len="sm"/>
            <a:tailEnd type="none" w="sm" len="sm"/>
          </a:ln>
        </p:spPr>
      </p:cxnSp>
      <p:sp>
        <p:nvSpPr>
          <p:cNvPr id="14" name="Google Shape;14;p1"/>
          <p:cNvSpPr/>
          <p:nvPr/>
        </p:nvSpPr>
        <p:spPr>
          <a:xfrm>
            <a:off x="8172450" y="6237288"/>
            <a:ext cx="720725" cy="284162"/>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2"/>
                </a:solidFill>
                <a:latin typeface="Arial"/>
                <a:ea typeface="Arial"/>
                <a:cs typeface="Arial"/>
                <a:sym typeface="Arial"/>
              </a:rPr>
              <a:t>‹Nº›</a:t>
            </a:fld>
            <a:r>
              <a:rPr lang="en-US" sz="1100" b="0" i="0" u="none" strike="noStrike" cap="none">
                <a:solidFill>
                  <a:schemeClr val="dk2"/>
                </a:solidFill>
                <a:latin typeface="Times New Roman"/>
                <a:ea typeface="Times New Roman"/>
                <a:cs typeface="Times New Roman"/>
                <a:sym typeface="Times New Roman"/>
              </a:rPr>
              <a:t> </a:t>
            </a:r>
            <a:endParaRPr/>
          </a:p>
        </p:txBody>
      </p:sp>
      <p:pic>
        <p:nvPicPr>
          <p:cNvPr id="15" name="Google Shape;15;p1" descr="CABI8VBP"/>
          <p:cNvPicPr preferRelativeResize="0"/>
          <p:nvPr/>
        </p:nvPicPr>
        <p:blipFill rotWithShape="1">
          <a:blip r:embed="rId4">
            <a:alphaModFix/>
          </a:blip>
          <a:srcRect/>
          <a:stretch/>
        </p:blipFill>
        <p:spPr>
          <a:xfrm>
            <a:off x="514350" y="6156325"/>
            <a:ext cx="698500" cy="544513"/>
          </a:xfrm>
          <a:prstGeom prst="rect">
            <a:avLst/>
          </a:prstGeom>
          <a:noFill/>
          <a:ln>
            <a:noFill/>
          </a:ln>
        </p:spPr>
      </p:pic>
      <p:pic>
        <p:nvPicPr>
          <p:cNvPr id="16" name="Google Shape;16;p1" descr="REN"/>
          <p:cNvPicPr preferRelativeResize="0"/>
          <p:nvPr/>
        </p:nvPicPr>
        <p:blipFill rotWithShape="1">
          <a:blip r:embed="rId5">
            <a:alphaModFix/>
          </a:blip>
          <a:srcRect/>
          <a:stretch/>
        </p:blipFill>
        <p:spPr>
          <a:xfrm>
            <a:off x="3904949" y="6256098"/>
            <a:ext cx="1008527" cy="344967"/>
          </a:xfrm>
          <a:prstGeom prst="rect">
            <a:avLst/>
          </a:prstGeom>
          <a:noFill/>
          <a:ln>
            <a:noFill/>
          </a:ln>
        </p:spPr>
      </p:pic>
      <p:pic>
        <p:nvPicPr>
          <p:cNvPr id="17" name="Google Shape;17;p1"/>
          <p:cNvPicPr preferRelativeResize="0"/>
          <p:nvPr/>
        </p:nvPicPr>
        <p:blipFill rotWithShape="1">
          <a:blip r:embed="rId6">
            <a:alphaModFix/>
          </a:blip>
          <a:srcRect/>
          <a:stretch/>
        </p:blipFill>
        <p:spPr>
          <a:xfrm>
            <a:off x="5054407" y="6245717"/>
            <a:ext cx="1790595" cy="365728"/>
          </a:xfrm>
          <a:prstGeom prst="rect">
            <a:avLst/>
          </a:prstGeom>
          <a:noFill/>
          <a:ln>
            <a:noFill/>
          </a:ln>
        </p:spPr>
      </p:pic>
      <p:pic>
        <p:nvPicPr>
          <p:cNvPr id="18" name="Google Shape;18;p1"/>
          <p:cNvPicPr preferRelativeResize="0"/>
          <p:nvPr/>
        </p:nvPicPr>
        <p:blipFill rotWithShape="1">
          <a:blip r:embed="rId7">
            <a:alphaModFix/>
          </a:blip>
          <a:srcRect/>
          <a:stretch/>
        </p:blipFill>
        <p:spPr>
          <a:xfrm>
            <a:off x="1353782" y="6222419"/>
            <a:ext cx="872845" cy="412325"/>
          </a:xfrm>
          <a:prstGeom prst="rect">
            <a:avLst/>
          </a:prstGeom>
          <a:noFill/>
          <a:ln>
            <a:noFill/>
          </a:ln>
        </p:spPr>
      </p:pic>
      <p:pic>
        <p:nvPicPr>
          <p:cNvPr id="19" name="Google Shape;19;p1" descr="Inicio"/>
          <p:cNvPicPr preferRelativeResize="0"/>
          <p:nvPr/>
        </p:nvPicPr>
        <p:blipFill rotWithShape="1">
          <a:blip r:embed="rId8">
            <a:alphaModFix/>
          </a:blip>
          <a:srcRect/>
          <a:stretch/>
        </p:blipFill>
        <p:spPr>
          <a:xfrm>
            <a:off x="2367559" y="6257661"/>
            <a:ext cx="1396458" cy="3418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Text</a:t>
            </a:r>
          </a:p>
          <a:p>
            <a:pPr lvl="1"/>
            <a:r>
              <a:rPr lang="nl-NL"/>
              <a:t>bullet 1</a:t>
            </a:r>
          </a:p>
          <a:p>
            <a:pPr lvl="2"/>
            <a:r>
              <a:rPr lang="nl-NL"/>
              <a:t>bullet 2</a:t>
            </a:r>
          </a:p>
          <a:p>
            <a:pPr lvl="3"/>
            <a:r>
              <a:rPr lang="nl-NL"/>
              <a:t>bullet 3</a:t>
            </a:r>
          </a:p>
          <a:p>
            <a:pPr lvl="4"/>
            <a:r>
              <a:rPr lang="nl-NL"/>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ClrTx/>
              <a:buFontTx/>
              <a:buNone/>
            </a:pPr>
            <a:endParaRPr lang="es-ES" sz="2400" b="1" kern="1200">
              <a:solidFill>
                <a:srgbClr val="2A4677"/>
              </a:solidFill>
              <a:latin typeface="Arial" charset="0"/>
              <a:ea typeface="+mn-ea"/>
              <a:cs typeface="Arial" charset="0"/>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ClrTx/>
              <a:buFontTx/>
              <a:buNone/>
            </a:pPr>
            <a:endParaRPr lang="es-ES" sz="2400" b="1" kern="1200">
              <a:solidFill>
                <a:srgbClr val="2A4677"/>
              </a:solidFill>
              <a:latin typeface="Arial" charset="0"/>
              <a:ea typeface="+mn-ea"/>
              <a:cs typeface="Arial" charset="0"/>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fontAlgn="base" hangingPunct="0">
              <a:spcBef>
                <a:spcPct val="0"/>
              </a:spcBef>
              <a:spcAft>
                <a:spcPct val="0"/>
              </a:spcAft>
              <a:buClrTx/>
              <a:buFontTx/>
              <a:buNone/>
            </a:pPr>
            <a:fld id="{D0DDD049-9357-431D-8AA0-5C85CCC3CBCD}" type="slidenum">
              <a:rPr lang="de-AT" sz="1100" kern="1200">
                <a:solidFill>
                  <a:srgbClr val="2A4677"/>
                </a:solidFill>
                <a:latin typeface="Arial" charset="0"/>
                <a:ea typeface="+mn-ea"/>
                <a:cs typeface="Arial" charset="0"/>
              </a:rPr>
              <a:pPr algn="r" eaLnBrk="0" fontAlgn="base" hangingPunct="0">
                <a:spcBef>
                  <a:spcPct val="0"/>
                </a:spcBef>
                <a:spcAft>
                  <a:spcPct val="0"/>
                </a:spcAft>
                <a:buClrTx/>
                <a:buFontTx/>
                <a:buNone/>
              </a:pPr>
              <a:t>‹Nº›</a:t>
            </a:fld>
            <a:r>
              <a:rPr lang="de-AT" sz="1100" kern="1200">
                <a:solidFill>
                  <a:srgbClr val="2A4677"/>
                </a:solidFill>
                <a:latin typeface="Times New Roman" pitchFamily="18" charset="0"/>
                <a:ea typeface="+mn-ea"/>
                <a:cs typeface="Arial"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344007"/>
      </p:ext>
    </p:extLst>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Lst>
  <p:transition/>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0075" y="312738"/>
            <a:ext cx="8332788"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8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28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28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28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28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28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28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2800" b="1"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0075" y="981075"/>
            <a:ext cx="8332788" cy="5006975"/>
          </a:xfrm>
          <a:prstGeom prst="rect">
            <a:avLst/>
          </a:prstGeom>
          <a:noFill/>
          <a:ln>
            <a:noFill/>
          </a:ln>
        </p:spPr>
        <p:txBody>
          <a:bodyPr spcFirstLastPara="1" wrap="square" lIns="0" tIns="0" rIns="0" bIns="0" anchor="t" anchorCtr="0">
            <a:noAutofit/>
          </a:bodyPr>
          <a:lstStyle>
            <a:lvl1pPr marL="457200" marR="0" lvl="0" indent="-228600" algn="l" rtl="0">
              <a:spcBef>
                <a:spcPts val="1200"/>
              </a:spcBef>
              <a:spcAft>
                <a:spcPts val="0"/>
              </a:spcAft>
              <a:buSzPts val="1400"/>
              <a:buNone/>
              <a:defRPr sz="2400" b="0" i="0" u="none" strike="noStrike" cap="none">
                <a:solidFill>
                  <a:schemeClr val="dk2"/>
                </a:solidFill>
                <a:latin typeface="Arial"/>
                <a:ea typeface="Arial"/>
                <a:cs typeface="Arial"/>
                <a:sym typeface="Arial"/>
              </a:defRPr>
            </a:lvl1pPr>
            <a:lvl2pPr marL="914400" marR="0" lvl="1" indent="-411480" algn="l" rtl="0">
              <a:spcBef>
                <a:spcPts val="840"/>
              </a:spcBef>
              <a:spcAft>
                <a:spcPts val="0"/>
              </a:spcAft>
              <a:buClr>
                <a:schemeClr val="lt2"/>
              </a:buClr>
              <a:buSzPts val="2880"/>
              <a:buFont typeface="Noto Sans Symbols"/>
              <a:buChar char="∙"/>
              <a:defRPr sz="2400" b="0" i="0" u="none" strike="noStrike" cap="none">
                <a:solidFill>
                  <a:schemeClr val="dk2"/>
                </a:solidFill>
                <a:latin typeface="Arial"/>
                <a:ea typeface="Arial"/>
                <a:cs typeface="Arial"/>
                <a:sym typeface="Arial"/>
              </a:defRPr>
            </a:lvl2pPr>
            <a:lvl3pPr marL="1371600" marR="0" lvl="2" indent="-336550" algn="l" rtl="0">
              <a:spcBef>
                <a:spcPts val="500"/>
              </a:spcBef>
              <a:spcAft>
                <a:spcPts val="0"/>
              </a:spcAft>
              <a:buClr>
                <a:schemeClr val="lt2"/>
              </a:buClr>
              <a:buSzPts val="17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4pPr>
            <a:lvl5pPr marL="2286000" marR="0" lvl="4"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5pPr>
            <a:lvl6pPr marL="2743200" marR="0" lvl="5"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6pPr>
            <a:lvl7pPr marL="3200400" marR="0" lvl="6"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7pPr>
            <a:lvl8pPr marL="3657600" marR="0" lvl="7"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8pPr>
            <a:lvl9pPr marL="4114800" marR="0" lvl="8" indent="-342900" algn="l" rtl="0">
              <a:spcBef>
                <a:spcPts val="300"/>
              </a:spcBef>
              <a:spcAft>
                <a:spcPts val="0"/>
              </a:spcAft>
              <a:buClr>
                <a:schemeClr val="lt2"/>
              </a:buClr>
              <a:buSzPts val="1800"/>
              <a:buFont typeface="Noto Sans Symbols"/>
              <a:buChar char="−"/>
              <a:defRPr sz="2000" b="0" i="0" u="none" strike="noStrike" cap="none">
                <a:solidFill>
                  <a:schemeClr val="dk2"/>
                </a:solidFill>
                <a:latin typeface="Arial"/>
                <a:ea typeface="Arial"/>
                <a:cs typeface="Arial"/>
                <a:sym typeface="Arial"/>
              </a:defRPr>
            </a:lvl9pPr>
          </a:lstStyle>
          <a:p>
            <a:endParaRPr/>
          </a:p>
        </p:txBody>
      </p:sp>
      <p:cxnSp>
        <p:nvCxnSpPr>
          <p:cNvPr id="12" name="Google Shape;12;p1"/>
          <p:cNvCxnSpPr/>
          <p:nvPr/>
        </p:nvCxnSpPr>
        <p:spPr>
          <a:xfrm>
            <a:off x="600075" y="765175"/>
            <a:ext cx="8315325"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1"/>
          <p:cNvCxnSpPr/>
          <p:nvPr/>
        </p:nvCxnSpPr>
        <p:spPr>
          <a:xfrm>
            <a:off x="2362200" y="6165850"/>
            <a:ext cx="6553200" cy="0"/>
          </a:xfrm>
          <a:prstGeom prst="straightConnector1">
            <a:avLst/>
          </a:prstGeom>
          <a:noFill/>
          <a:ln w="19050" cap="flat" cmpd="sng">
            <a:solidFill>
              <a:schemeClr val="dk2"/>
            </a:solidFill>
            <a:prstDash val="solid"/>
            <a:round/>
            <a:headEnd type="none" w="sm" len="sm"/>
            <a:tailEnd type="none" w="sm" len="sm"/>
          </a:ln>
        </p:spPr>
      </p:cxnSp>
      <p:pic>
        <p:nvPicPr>
          <p:cNvPr id="17" name="Google Shape;17;p1"/>
          <p:cNvPicPr preferRelativeResize="0"/>
          <p:nvPr/>
        </p:nvPicPr>
        <p:blipFill rotWithShape="1">
          <a:blip r:embed="rId4">
            <a:alphaModFix/>
          </a:blip>
          <a:srcRect/>
          <a:stretch/>
        </p:blipFill>
        <p:spPr>
          <a:xfrm>
            <a:off x="1820759" y="6245717"/>
            <a:ext cx="1790595" cy="365728"/>
          </a:xfrm>
          <a:prstGeom prst="rect">
            <a:avLst/>
          </a:prstGeom>
          <a:noFill/>
          <a:ln>
            <a:noFill/>
          </a:ln>
        </p:spPr>
      </p:pic>
      <p:pic>
        <p:nvPicPr>
          <p:cNvPr id="18" name="Google Shape;18;p1"/>
          <p:cNvPicPr preferRelativeResize="0"/>
          <p:nvPr/>
        </p:nvPicPr>
        <p:blipFill rotWithShape="1">
          <a:blip r:embed="rId5">
            <a:alphaModFix/>
          </a:blip>
          <a:srcRect/>
          <a:stretch/>
        </p:blipFill>
        <p:spPr>
          <a:xfrm>
            <a:off x="713702" y="6222419"/>
            <a:ext cx="872845" cy="412325"/>
          </a:xfrm>
          <a:prstGeom prst="rect">
            <a:avLst/>
          </a:prstGeom>
          <a:noFill/>
          <a:ln>
            <a:noFill/>
          </a:ln>
        </p:spPr>
      </p:pic>
    </p:spTree>
    <p:extLst>
      <p:ext uri="{BB962C8B-B14F-4D97-AF65-F5344CB8AC3E}">
        <p14:creationId xmlns:p14="http://schemas.microsoft.com/office/powerpoint/2010/main" val="561957864"/>
      </p:ext>
    </p:extLst>
  </p:cSld>
  <p:clrMap bg1="lt1" tx1="dk1" bg2="dk2" tx2="lt2" accent1="accent1" accent2="accent2" accent3="accent3" accent4="accent4" accent5="accent5" accent6="accent6" hlink="hlink" folHlink="folHlink"/>
  <p:sldLayoutIdLst>
    <p:sldLayoutId id="2147483656" r:id="rId1"/>
    <p:sldLayoutId id="214748365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google.com/url?q=https://www.gasncfunc.eu/gas-func/news/9&amp;sa=D&amp;source=hangouts&amp;ust=1611665063800000&amp;usg=AFQjCNG1EJgfnZENH_qd3bYN36XyH2XOO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4"/>
          <p:cNvSpPr txBox="1">
            <a:spLocks noGrp="1"/>
          </p:cNvSpPr>
          <p:nvPr>
            <p:ph type="ctrTitle"/>
          </p:nvPr>
        </p:nvSpPr>
        <p:spPr>
          <a:xfrm>
            <a:off x="762000" y="3962400"/>
            <a:ext cx="7524750" cy="8096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br>
              <a:rPr lang="en-US"/>
            </a:br>
            <a:endParaRPr/>
          </a:p>
        </p:txBody>
      </p:sp>
      <p:sp>
        <p:nvSpPr>
          <p:cNvPr id="38" name="Google Shape;38;p4"/>
          <p:cNvSpPr txBox="1">
            <a:spLocks noGrp="1"/>
          </p:cNvSpPr>
          <p:nvPr>
            <p:ph type="subTitle" idx="1"/>
          </p:nvPr>
        </p:nvSpPr>
        <p:spPr>
          <a:xfrm>
            <a:off x="2081120" y="5334000"/>
            <a:ext cx="4992688" cy="990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000" dirty="0">
                <a:solidFill>
                  <a:schemeClr val="lt2"/>
                </a:solidFill>
              </a:rPr>
              <a:t>26</a:t>
            </a:r>
            <a:r>
              <a:rPr lang="en-US" sz="2000" baseline="30000" dirty="0">
                <a:solidFill>
                  <a:schemeClr val="lt2"/>
                </a:solidFill>
              </a:rPr>
              <a:t>th</a:t>
            </a:r>
            <a:r>
              <a:rPr lang="en-US" sz="2000" dirty="0">
                <a:solidFill>
                  <a:schemeClr val="lt2"/>
                </a:solidFill>
              </a:rPr>
              <a:t> January 2021</a:t>
            </a:r>
            <a:endParaRPr sz="2000" dirty="0">
              <a:solidFill>
                <a:schemeClr val="lt2"/>
              </a:solidFill>
            </a:endParaRPr>
          </a:p>
        </p:txBody>
      </p:sp>
      <p:sp>
        <p:nvSpPr>
          <p:cNvPr id="39" name="Google Shape;39;p4"/>
          <p:cNvSpPr/>
          <p:nvPr/>
        </p:nvSpPr>
        <p:spPr>
          <a:xfrm>
            <a:off x="213420" y="2852936"/>
            <a:ext cx="8712968" cy="1685925"/>
          </a:xfrm>
          <a:prstGeom prst="rect">
            <a:avLst/>
          </a:prstGeom>
          <a:no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r>
              <a:rPr lang="en-US" sz="3200" b="1" i="0" u="none" strike="noStrike" cap="none" dirty="0">
                <a:solidFill>
                  <a:schemeClr val="dk2"/>
                </a:solidFill>
                <a:latin typeface="Arial"/>
                <a:ea typeface="Arial"/>
                <a:cs typeface="Arial"/>
                <a:sym typeface="Arial"/>
              </a:rPr>
              <a:t>25</a:t>
            </a:r>
            <a:r>
              <a:rPr lang="en-US" sz="3200" b="1" i="0" u="none" strike="noStrike" cap="none" baseline="30000" dirty="0">
                <a:solidFill>
                  <a:schemeClr val="dk2"/>
                </a:solidFill>
                <a:latin typeface="Arial"/>
                <a:ea typeface="Arial"/>
                <a:cs typeface="Arial"/>
                <a:sym typeface="Arial"/>
              </a:rPr>
              <a:t>th</a:t>
            </a:r>
            <a:r>
              <a:rPr lang="en-US" sz="3200" b="1" i="0" u="none" strike="noStrike" cap="none" dirty="0">
                <a:solidFill>
                  <a:schemeClr val="dk2"/>
                </a:solidFill>
                <a:latin typeface="Arial"/>
                <a:ea typeface="Arial"/>
                <a:cs typeface="Arial"/>
                <a:sym typeface="Arial"/>
              </a:rPr>
              <a:t> SG meeting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Sustainability</a:t>
            </a:r>
            <a:endParaRPr lang="es-ES" dirty="0"/>
          </a:p>
        </p:txBody>
      </p:sp>
      <p:sp>
        <p:nvSpPr>
          <p:cNvPr id="6" name="Marcador de texto 5">
            <a:extLst>
              <a:ext uri="{FF2B5EF4-FFF2-40B4-BE49-F238E27FC236}">
                <a16:creationId xmlns:a16="http://schemas.microsoft.com/office/drawing/2014/main" id="{6038BA5D-121A-426B-9416-C0F9D3EB6F0F}"/>
              </a:ext>
            </a:extLst>
          </p:cNvPr>
          <p:cNvSpPr>
            <a:spLocks noGrp="1"/>
          </p:cNvSpPr>
          <p:nvPr>
            <p:ph type="body" idx="1"/>
          </p:nvPr>
        </p:nvSpPr>
        <p:spPr/>
        <p:txBody>
          <a:bodyPr/>
          <a:lstStyle/>
          <a:p>
            <a:endParaRPr lang="es-ES" sz="2800" dirty="0"/>
          </a:p>
          <a:p>
            <a:endParaRPr lang="es-ES" sz="2800" dirty="0"/>
          </a:p>
          <a:p>
            <a:endParaRPr lang="es-ES" sz="2800" dirty="0"/>
          </a:p>
          <a:p>
            <a:endParaRPr lang="es-ES" sz="2800" dirty="0"/>
          </a:p>
          <a:p>
            <a:endParaRPr lang="es-ES" sz="2800" dirty="0"/>
          </a:p>
          <a:p>
            <a:endParaRPr lang="es-ES" sz="2800" dirty="0"/>
          </a:p>
          <a:p>
            <a:endParaRPr lang="es-ES" sz="2800" dirty="0"/>
          </a:p>
          <a:p>
            <a:endParaRPr lang="es-ES" sz="2800" dirty="0"/>
          </a:p>
          <a:p>
            <a:pPr marL="0" indent="0" algn="just"/>
            <a:r>
              <a:rPr lang="en-US" sz="1800" dirty="0"/>
              <a:t>ENTSOG has preliminary assessed the contribution of all  ETR  projects to  reducing  the  CO₂  emissions of the energy system. </a:t>
            </a:r>
            <a:endParaRPr lang="es-ES" sz="1800" dirty="0"/>
          </a:p>
        </p:txBody>
      </p:sp>
      <p:pic>
        <p:nvPicPr>
          <p:cNvPr id="8" name="Imagen 7">
            <a:extLst>
              <a:ext uri="{FF2B5EF4-FFF2-40B4-BE49-F238E27FC236}">
                <a16:creationId xmlns:a16="http://schemas.microsoft.com/office/drawing/2014/main" id="{A5120635-2542-44A1-8FD2-C38D81E565A3}"/>
              </a:ext>
            </a:extLst>
          </p:cNvPr>
          <p:cNvPicPr>
            <a:picLocks noChangeAspect="1"/>
          </p:cNvPicPr>
          <p:nvPr/>
        </p:nvPicPr>
        <p:blipFill>
          <a:blip r:embed="rId2"/>
          <a:stretch>
            <a:fillRect/>
          </a:stretch>
        </p:blipFill>
        <p:spPr>
          <a:xfrm>
            <a:off x="321335" y="905459"/>
            <a:ext cx="8822665" cy="4200704"/>
          </a:xfrm>
          <a:prstGeom prst="rect">
            <a:avLst/>
          </a:prstGeom>
        </p:spPr>
      </p:pic>
    </p:spTree>
    <p:extLst>
      <p:ext uri="{BB962C8B-B14F-4D97-AF65-F5344CB8AC3E}">
        <p14:creationId xmlns:p14="http://schemas.microsoft.com/office/powerpoint/2010/main" val="296874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Security of supply</a:t>
            </a:r>
          </a:p>
        </p:txBody>
      </p:sp>
      <p:sp>
        <p:nvSpPr>
          <p:cNvPr id="3" name="Marcador de texto 2"/>
          <p:cNvSpPr>
            <a:spLocks noGrp="1"/>
          </p:cNvSpPr>
          <p:nvPr>
            <p:ph type="body" idx="1"/>
          </p:nvPr>
        </p:nvSpPr>
        <p:spPr>
          <a:xfrm>
            <a:off x="600075" y="801877"/>
            <a:ext cx="8332788" cy="4768850"/>
          </a:xfrm>
        </p:spPr>
        <p:txBody>
          <a:bodyPr/>
          <a:lstStyle/>
          <a:p>
            <a:pPr marL="0" indent="0"/>
            <a:r>
              <a:rPr lang="en-US" sz="1600" dirty="0"/>
              <a:t>Assesses the resilience of the European gas system to cope with various stressful events (climatic stress, supply route disruptions and infrastructure disruptions). The indicators </a:t>
            </a:r>
            <a:r>
              <a:rPr lang="en-US" sz="1600" dirty="0" err="1"/>
              <a:t>analysed</a:t>
            </a:r>
            <a:r>
              <a:rPr lang="en-US" sz="1600" dirty="0"/>
              <a:t> are the following:</a:t>
            </a:r>
          </a:p>
          <a:p>
            <a:pPr marL="342900" indent="-342900">
              <a:buClr>
                <a:schemeClr val="bg2"/>
              </a:buClr>
              <a:buSzPct val="100000"/>
              <a:buAutoNum type="arabicPeriod"/>
            </a:pPr>
            <a:r>
              <a:rPr lang="en-US" sz="1800" b="1" dirty="0">
                <a:solidFill>
                  <a:srgbClr val="00B050"/>
                </a:solidFill>
              </a:rPr>
              <a:t>Climatic Stress</a:t>
            </a:r>
            <a:r>
              <a:rPr lang="en-US" sz="1800" dirty="0"/>
              <a:t>. </a:t>
            </a:r>
            <a:r>
              <a:rPr lang="en-US" sz="1600" dirty="0"/>
              <a:t>Climatic stress conditions result in high gas ­demand situations and are therefore challenging for the gas system. The ability of the system may be ­challenged to cope with: </a:t>
            </a:r>
            <a:r>
              <a:rPr lang="en-US" sz="1600" dirty="0">
                <a:solidFill>
                  <a:srgbClr val="00B050"/>
                </a:solidFill>
              </a:rPr>
              <a:t>a peak day demand</a:t>
            </a:r>
            <a:r>
              <a:rPr lang="en-US" sz="1600" dirty="0"/>
              <a:t>, </a:t>
            </a:r>
            <a:r>
              <a:rPr lang="en-US" sz="1600" dirty="0">
                <a:solidFill>
                  <a:srgbClr val="00B050"/>
                </a:solidFill>
              </a:rPr>
              <a:t>a 2-week cold spell demand </a:t>
            </a:r>
            <a:r>
              <a:rPr lang="en-US" sz="1600" dirty="0"/>
              <a:t>and </a:t>
            </a:r>
            <a:r>
              <a:rPr lang="en-US" sz="1600" dirty="0">
                <a:solidFill>
                  <a:srgbClr val="00B050"/>
                </a:solidFill>
              </a:rPr>
              <a:t>a 2-week </a:t>
            </a:r>
            <a:r>
              <a:rPr lang="en-US" sz="1600" dirty="0" err="1">
                <a:solidFill>
                  <a:srgbClr val="00B050"/>
                </a:solidFill>
              </a:rPr>
              <a:t>Dunkelflaute</a:t>
            </a:r>
            <a:r>
              <a:rPr lang="en-US" sz="1600" dirty="0"/>
              <a:t> (possible impact of a long period with minimum amount of wind and solar energy)</a:t>
            </a:r>
          </a:p>
          <a:p>
            <a:pPr marL="342900" indent="-342900">
              <a:buClr>
                <a:schemeClr val="bg2"/>
              </a:buClr>
              <a:buSzPct val="100000"/>
              <a:buFont typeface="+mj-lt"/>
              <a:buAutoNum type="arabicPeriod"/>
            </a:pPr>
            <a:r>
              <a:rPr lang="en-US" sz="1600" b="1" dirty="0">
                <a:solidFill>
                  <a:srgbClr val="00B050"/>
                </a:solidFill>
              </a:rPr>
              <a:t>Supply Routes Disruptions. </a:t>
            </a:r>
            <a:r>
              <a:rPr lang="en-US" sz="1600" dirty="0">
                <a:solidFill>
                  <a:schemeClr val="bg2"/>
                </a:solidFill>
              </a:rPr>
              <a:t>Portugal and Spain are affected by </a:t>
            </a:r>
            <a:r>
              <a:rPr lang="en-US" sz="1600" dirty="0">
                <a:solidFill>
                  <a:srgbClr val="00B050"/>
                </a:solidFill>
              </a:rPr>
              <a:t>Algerian pipeline import route disruption </a:t>
            </a:r>
            <a:r>
              <a:rPr lang="en-US" sz="1600" dirty="0">
                <a:solidFill>
                  <a:schemeClr val="bg2"/>
                </a:solidFill>
              </a:rPr>
              <a:t>under some scenarios and some infrastructure level, but always with a Remaining Flexibility (RF) &gt; 0. </a:t>
            </a:r>
          </a:p>
          <a:p>
            <a:pPr marL="342900" indent="-342900">
              <a:buClr>
                <a:schemeClr val="bg2"/>
              </a:buClr>
              <a:buSzPct val="100000"/>
              <a:buFont typeface="+mj-lt"/>
              <a:buAutoNum type="arabicPeriod"/>
            </a:pPr>
            <a:r>
              <a:rPr lang="en-US" sz="1600" b="1" dirty="0">
                <a:solidFill>
                  <a:srgbClr val="00B050"/>
                </a:solidFill>
              </a:rPr>
              <a:t>Single Largest Infrastructure Disruption (SLID). </a:t>
            </a:r>
          </a:p>
          <a:p>
            <a:pPr marL="342900" indent="-342900">
              <a:buAutoNum type="arabicPeriod"/>
            </a:pPr>
            <a:endParaRPr lang="en-US" sz="1600" dirty="0"/>
          </a:p>
          <a:p>
            <a:pPr marL="0" indent="0" fontAlgn="base"/>
            <a:r>
              <a:rPr lang="en-US" sz="1800" b="1" dirty="0"/>
              <a:t>For all the climatic stress situations, the </a:t>
            </a:r>
            <a:r>
              <a:rPr lang="en-US" sz="1800" b="1" dirty="0">
                <a:solidFill>
                  <a:srgbClr val="00B050"/>
                </a:solidFill>
              </a:rPr>
              <a:t>existing gas infrastructure in the region is resilient</a:t>
            </a:r>
          </a:p>
          <a:p>
            <a:pPr marL="0" indent="0"/>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96476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Competition</a:t>
            </a:r>
            <a:r>
              <a:rPr lang="es-ES" dirty="0"/>
              <a:t> and </a:t>
            </a:r>
            <a:r>
              <a:rPr lang="es-ES" dirty="0" err="1"/>
              <a:t>market</a:t>
            </a:r>
            <a:r>
              <a:rPr lang="es-ES" dirty="0"/>
              <a:t> </a:t>
            </a:r>
            <a:r>
              <a:rPr lang="es-ES" dirty="0" err="1"/>
              <a:t>integration</a:t>
            </a:r>
            <a:endParaRPr lang="es-ES" dirty="0"/>
          </a:p>
        </p:txBody>
      </p:sp>
      <p:sp>
        <p:nvSpPr>
          <p:cNvPr id="3" name="Marcador de texto 2"/>
          <p:cNvSpPr>
            <a:spLocks noGrp="1"/>
          </p:cNvSpPr>
          <p:nvPr>
            <p:ph type="body" idx="1"/>
          </p:nvPr>
        </p:nvSpPr>
        <p:spPr/>
        <p:txBody>
          <a:bodyPr/>
          <a:lstStyle/>
          <a:p>
            <a:pPr indent="-457200">
              <a:buClr>
                <a:schemeClr val="bg2"/>
              </a:buClr>
              <a:buSzPct val="100000"/>
              <a:buFont typeface="+mj-lt"/>
              <a:buAutoNum type="arabicPeriod"/>
            </a:pPr>
            <a:r>
              <a:rPr lang="es-ES" sz="1600" b="1" dirty="0" err="1">
                <a:solidFill>
                  <a:srgbClr val="00B050"/>
                </a:solidFill>
              </a:rPr>
              <a:t>Minimun</a:t>
            </a:r>
            <a:r>
              <a:rPr lang="es-ES" sz="1600" b="1" dirty="0">
                <a:solidFill>
                  <a:srgbClr val="00B050"/>
                </a:solidFill>
              </a:rPr>
              <a:t> </a:t>
            </a:r>
            <a:r>
              <a:rPr lang="es-ES" sz="1600" b="1" dirty="0" err="1">
                <a:solidFill>
                  <a:srgbClr val="00B050"/>
                </a:solidFill>
              </a:rPr>
              <a:t>Annual</a:t>
            </a:r>
            <a:r>
              <a:rPr lang="es-ES" sz="1600" b="1" dirty="0">
                <a:solidFill>
                  <a:srgbClr val="00B050"/>
                </a:solidFill>
              </a:rPr>
              <a:t> </a:t>
            </a:r>
            <a:r>
              <a:rPr lang="es-ES" sz="1600" b="1" dirty="0" err="1">
                <a:solidFill>
                  <a:srgbClr val="00B050"/>
                </a:solidFill>
              </a:rPr>
              <a:t>Supply</a:t>
            </a:r>
            <a:r>
              <a:rPr lang="es-ES" sz="1600" b="1" dirty="0">
                <a:solidFill>
                  <a:srgbClr val="00B050"/>
                </a:solidFill>
              </a:rPr>
              <a:t> </a:t>
            </a:r>
            <a:r>
              <a:rPr lang="es-ES" sz="1600" b="1" dirty="0" err="1">
                <a:solidFill>
                  <a:srgbClr val="00B050"/>
                </a:solidFill>
              </a:rPr>
              <a:t>Dependence</a:t>
            </a:r>
            <a:r>
              <a:rPr lang="es-ES" sz="1600" b="1" dirty="0">
                <a:solidFill>
                  <a:srgbClr val="00B050"/>
                </a:solidFill>
              </a:rPr>
              <a:t>. </a:t>
            </a:r>
            <a:r>
              <a:rPr lang="en-US" sz="1600" dirty="0">
                <a:solidFill>
                  <a:schemeClr val="bg2"/>
                </a:solidFill>
              </a:rPr>
              <a:t>Minimum share of a given source in the supply mix, being the source share which cannot be substituted by the other supply sources. </a:t>
            </a:r>
            <a:r>
              <a:rPr lang="en-US" sz="1600" b="1" dirty="0">
                <a:solidFill>
                  <a:schemeClr val="bg2"/>
                </a:solidFill>
              </a:rPr>
              <a:t>Only under Global Ambition scenario some limitations remain between the Iberian Peninsula and the rest of Europe</a:t>
            </a:r>
          </a:p>
          <a:p>
            <a:pPr indent="-457200">
              <a:buClr>
                <a:schemeClr val="bg2"/>
              </a:buClr>
              <a:buSzPct val="100000"/>
              <a:buFont typeface="+mj-lt"/>
              <a:buAutoNum type="arabicPeriod"/>
            </a:pPr>
            <a:r>
              <a:rPr lang="en-US" sz="1600" b="1" dirty="0">
                <a:solidFill>
                  <a:srgbClr val="00B050"/>
                </a:solidFill>
              </a:rPr>
              <a:t>LNG and Interconnection Capacity Diversification (LICD)</a:t>
            </a:r>
            <a:r>
              <a:rPr lang="es-ES" sz="1600" b="1" dirty="0">
                <a:solidFill>
                  <a:srgbClr val="00B050"/>
                </a:solidFill>
              </a:rPr>
              <a:t>. </a:t>
            </a:r>
            <a:r>
              <a:rPr lang="es-ES" sz="1600" dirty="0" err="1">
                <a:solidFill>
                  <a:schemeClr val="bg2"/>
                </a:solidFill>
              </a:rPr>
              <a:t>It</a:t>
            </a:r>
            <a:r>
              <a:rPr lang="es-ES" sz="1600" dirty="0">
                <a:solidFill>
                  <a:schemeClr val="bg2"/>
                </a:solidFill>
              </a:rPr>
              <a:t> </a:t>
            </a:r>
            <a:r>
              <a:rPr lang="es-ES" sz="1600" dirty="0" err="1">
                <a:solidFill>
                  <a:schemeClr val="bg2"/>
                </a:solidFill>
              </a:rPr>
              <a:t>only</a:t>
            </a:r>
            <a:r>
              <a:rPr lang="es-ES" sz="1600" dirty="0">
                <a:solidFill>
                  <a:schemeClr val="bg2"/>
                </a:solidFill>
              </a:rPr>
              <a:t> </a:t>
            </a:r>
            <a:r>
              <a:rPr lang="es-ES" sz="1600" dirty="0" err="1">
                <a:solidFill>
                  <a:schemeClr val="bg2"/>
                </a:solidFill>
              </a:rPr>
              <a:t>considers</a:t>
            </a:r>
            <a:r>
              <a:rPr lang="es-ES" sz="1600" dirty="0">
                <a:solidFill>
                  <a:schemeClr val="bg2"/>
                </a:solidFill>
              </a:rPr>
              <a:t> </a:t>
            </a:r>
            <a:r>
              <a:rPr lang="en-US" sz="1600" dirty="0">
                <a:solidFill>
                  <a:schemeClr val="bg2"/>
                </a:solidFill>
              </a:rPr>
              <a:t>LNG terminals capacities and the interconnections capacities between European Countries. It also depends on the number of commercial frontiers (no imports). </a:t>
            </a:r>
            <a:r>
              <a:rPr lang="en-US" sz="1600" b="1" dirty="0">
                <a:solidFill>
                  <a:schemeClr val="bg2"/>
                </a:solidFill>
              </a:rPr>
              <a:t>Neither of the Iberian Peninsula countries improve the situation because no interconnection infrastructures’ were added to the simulations</a:t>
            </a:r>
          </a:p>
          <a:p>
            <a:pPr marL="342900" indent="-342900">
              <a:buClr>
                <a:schemeClr val="bg2"/>
              </a:buClr>
              <a:buSzPct val="100000"/>
              <a:buFont typeface="+mj-lt"/>
              <a:buAutoNum type="arabicPeriod"/>
            </a:pPr>
            <a:r>
              <a:rPr lang="en-US" sz="1600" b="1" dirty="0">
                <a:solidFill>
                  <a:srgbClr val="00B050"/>
                </a:solidFill>
              </a:rPr>
              <a:t>Commercial Supply Access and Supply Source Diversification. </a:t>
            </a:r>
            <a:r>
              <a:rPr lang="en-US" sz="1600" dirty="0"/>
              <a:t>It measures the number of supply sources (including national production as a source) an area can ­commercially access. </a:t>
            </a:r>
            <a:r>
              <a:rPr lang="en-US" sz="1600" b="1" dirty="0">
                <a:solidFill>
                  <a:schemeClr val="bg2"/>
                </a:solidFill>
              </a:rPr>
              <a:t>The Iberian Peninsula has access to 2 supply sources in most of the scenarios and France from 3</a:t>
            </a:r>
            <a:r>
              <a:rPr lang="en-US" sz="1600" dirty="0">
                <a:solidFill>
                  <a:schemeClr val="bg2"/>
                </a:solidFill>
              </a:rPr>
              <a:t>. The situation improves in 2040, due to the increase on H2 national production and the decrease on natural gas demand</a:t>
            </a:r>
          </a:p>
          <a:p>
            <a:pPr marL="342900" indent="-342900">
              <a:buClr>
                <a:schemeClr val="bg2"/>
              </a:buClr>
              <a:buSzPct val="100000"/>
              <a:buFont typeface="+mj-lt"/>
              <a:buAutoNum type="arabicPeriod"/>
            </a:pPr>
            <a:r>
              <a:rPr lang="en-US" sz="1600" b="1" dirty="0">
                <a:solidFill>
                  <a:srgbClr val="00B050"/>
                </a:solidFill>
              </a:rPr>
              <a:t>Marginal Price. </a:t>
            </a:r>
            <a:r>
              <a:rPr lang="en-US" sz="1600" dirty="0"/>
              <a:t>It assesses how Marginal Prices of ­European countries are sensitive to contrasted ­supply price configurations and their ability to ­converge. The SGRI region is mostly affected by the maximization/minimization of LNG and South gas (Algerian) prices.</a:t>
            </a:r>
          </a:p>
          <a:p>
            <a:pPr marL="342900" indent="-342900">
              <a:buClr>
                <a:schemeClr val="bg2"/>
              </a:buClr>
              <a:buSzPct val="100000"/>
              <a:buFont typeface="+mj-lt"/>
              <a:buAutoNum type="arabicPeriod"/>
            </a:pPr>
            <a:endParaRPr lang="en-US" sz="1600" b="1" dirty="0">
              <a:solidFill>
                <a:schemeClr val="bg2"/>
              </a:solidFill>
            </a:endParaRPr>
          </a:p>
          <a:p>
            <a:pPr marL="0" indent="0"/>
            <a:endParaRPr lang="en-US" sz="1600" dirty="0">
              <a:solidFill>
                <a:schemeClr val="bg2"/>
              </a:solidFill>
            </a:endParaRPr>
          </a:p>
          <a:p>
            <a:pPr marL="0" indent="0"/>
            <a:endParaRPr lang="es-ES" sz="1600" b="1" dirty="0">
              <a:solidFill>
                <a:srgbClr val="00B050"/>
              </a:solidFill>
            </a:endParaRPr>
          </a:p>
          <a:p>
            <a:pPr indent="-457200">
              <a:buFont typeface="+mj-lt"/>
              <a:buAutoNum type="arabicPeriod"/>
            </a:pPr>
            <a:endParaRPr lang="en-US" sz="1600" dirty="0">
              <a:solidFill>
                <a:srgbClr val="00B050"/>
              </a:solidFill>
            </a:endParaRPr>
          </a:p>
          <a:p>
            <a:pPr indent="-457200">
              <a:buFont typeface="+mj-lt"/>
              <a:buAutoNum type="arabicPeriod"/>
            </a:pPr>
            <a:endParaRPr lang="en-US" sz="1600" dirty="0">
              <a:solidFill>
                <a:schemeClr val="bg2"/>
              </a:solidFill>
            </a:endParaRPr>
          </a:p>
          <a:p>
            <a:pPr marL="342900" indent="-342900">
              <a:buAutoNum type="arabicPeriod"/>
            </a:pPr>
            <a:endParaRPr lang="en-US" sz="1600" dirty="0">
              <a:solidFill>
                <a:schemeClr val="bg2"/>
              </a:solidFill>
            </a:endParaRPr>
          </a:p>
        </p:txBody>
      </p:sp>
    </p:spTree>
    <p:extLst>
      <p:ext uri="{BB962C8B-B14F-4D97-AF65-F5344CB8AC3E}">
        <p14:creationId xmlns:p14="http://schemas.microsoft.com/office/powerpoint/2010/main" val="263167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TYNDP 2020 Infrastructure Report</a:t>
            </a:r>
            <a:endParaRPr dirty="0"/>
          </a:p>
        </p:txBody>
      </p:sp>
      <p:pic>
        <p:nvPicPr>
          <p:cNvPr id="100" name="Google Shape;100;p7"/>
          <p:cNvPicPr preferRelativeResize="0"/>
          <p:nvPr/>
        </p:nvPicPr>
        <p:blipFill rotWithShape="1">
          <a:blip r:embed="rId3">
            <a:alphaModFix/>
          </a:blip>
          <a:srcRect l="4670" r="22176"/>
          <a:stretch/>
        </p:blipFill>
        <p:spPr>
          <a:xfrm>
            <a:off x="107504" y="2276872"/>
            <a:ext cx="3384376" cy="2952328"/>
          </a:xfrm>
          <a:prstGeom prst="rect">
            <a:avLst/>
          </a:prstGeom>
          <a:noFill/>
          <a:ln>
            <a:noFill/>
          </a:ln>
        </p:spPr>
      </p:pic>
      <p:sp>
        <p:nvSpPr>
          <p:cNvPr id="101" name="Google Shape;101;p7"/>
          <p:cNvSpPr txBox="1">
            <a:spLocks noGrp="1"/>
          </p:cNvSpPr>
          <p:nvPr>
            <p:ph type="body" idx="1"/>
          </p:nvPr>
        </p:nvSpPr>
        <p:spPr>
          <a:xfrm>
            <a:off x="683568" y="1124743"/>
            <a:ext cx="8208912" cy="1507083"/>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2"/>
              </a:buClr>
              <a:buSzPts val="1920"/>
              <a:buFont typeface="Arial"/>
              <a:buChar char="•"/>
            </a:pPr>
            <a:r>
              <a:rPr lang="en-US" sz="1600" b="1">
                <a:solidFill>
                  <a:srgbClr val="595959"/>
                </a:solidFill>
              </a:rPr>
              <a:t>187 submissions of TRA, UGS &amp; LNG projects </a:t>
            </a:r>
            <a:r>
              <a:rPr lang="en-US" sz="1600">
                <a:solidFill>
                  <a:srgbClr val="595959"/>
                </a:solidFill>
              </a:rPr>
              <a:t>(207 in TYNDP 2018) </a:t>
            </a:r>
            <a:endParaRPr sz="1600">
              <a:solidFill>
                <a:srgbClr val="595959"/>
              </a:solidFill>
            </a:endParaRPr>
          </a:p>
          <a:p>
            <a:pPr marL="457200" lvl="0" indent="-457200" algn="l" rtl="0">
              <a:spcBef>
                <a:spcPts val="800"/>
              </a:spcBef>
              <a:spcAft>
                <a:spcPts val="0"/>
              </a:spcAft>
              <a:buClr>
                <a:schemeClr val="dk2"/>
              </a:buClr>
              <a:buSzPts val="1920"/>
              <a:buFont typeface="Arial"/>
              <a:buChar char="•"/>
            </a:pPr>
            <a:r>
              <a:rPr lang="en-US" sz="1600">
                <a:solidFill>
                  <a:srgbClr val="595959"/>
                </a:solidFill>
              </a:rPr>
              <a:t> </a:t>
            </a:r>
            <a:endParaRPr sz="1600">
              <a:solidFill>
                <a:srgbClr val="595959"/>
              </a:solidFill>
            </a:endParaRPr>
          </a:p>
        </p:txBody>
      </p:sp>
      <p:sp>
        <p:nvSpPr>
          <p:cNvPr id="102" name="Google Shape;102;p7"/>
          <p:cNvSpPr/>
          <p:nvPr/>
        </p:nvSpPr>
        <p:spPr>
          <a:xfrm>
            <a:off x="971600" y="1460499"/>
            <a:ext cx="7776864" cy="538084"/>
          </a:xfrm>
          <a:prstGeom prst="roundRect">
            <a:avLst>
              <a:gd name="adj" fmla="val 16667"/>
            </a:avLst>
          </a:prstGeom>
          <a:solidFill>
            <a:srgbClr val="F5FFBD"/>
          </a:solidFill>
          <a:ln w="25400" cap="flat" cmpd="sng">
            <a:solidFill>
              <a:srgbClr val="9CB7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666A"/>
              </a:buClr>
              <a:buSzPts val="1600"/>
              <a:buFont typeface="Arial"/>
              <a:buNone/>
            </a:pPr>
            <a:r>
              <a:rPr lang="en-US" sz="1600" b="1" i="0" u="none" strike="noStrike" cap="none">
                <a:solidFill>
                  <a:srgbClr val="63666A"/>
                </a:solidFill>
                <a:latin typeface="Arial"/>
                <a:ea typeface="Arial"/>
                <a:cs typeface="Arial"/>
                <a:sym typeface="Arial"/>
              </a:rPr>
              <a:t>New in TYNDP 2020 =&gt; Collection of Energy Transition Related projects (ETR) </a:t>
            </a:r>
            <a:endParaRPr/>
          </a:p>
          <a:p>
            <a:pPr marL="0" marR="0" lvl="0" indent="0" algn="ctr" rtl="0">
              <a:lnSpc>
                <a:spcPct val="100000"/>
              </a:lnSpc>
              <a:spcBef>
                <a:spcPts val="0"/>
              </a:spcBef>
              <a:spcAft>
                <a:spcPts val="0"/>
              </a:spcAft>
              <a:buClr>
                <a:srgbClr val="63666A"/>
              </a:buClr>
              <a:buSzPts val="1600"/>
              <a:buFont typeface="Arial"/>
              <a:buNone/>
            </a:pPr>
            <a:r>
              <a:rPr lang="en-US" sz="1600" b="1" i="0" u="none" strike="noStrike" cap="none">
                <a:solidFill>
                  <a:srgbClr val="63666A"/>
                </a:solidFill>
                <a:latin typeface="Arial"/>
                <a:ea typeface="Arial"/>
                <a:cs typeface="Arial"/>
                <a:sym typeface="Arial"/>
              </a:rPr>
              <a:t>+75 submissions</a:t>
            </a:r>
            <a:endParaRPr sz="1600" b="1" i="1" u="none" strike="noStrike" cap="none">
              <a:solidFill>
                <a:srgbClr val="FFB81C"/>
              </a:solidFill>
              <a:latin typeface="Arial"/>
              <a:ea typeface="Arial"/>
              <a:cs typeface="Arial"/>
              <a:sym typeface="Arial"/>
            </a:endParaRPr>
          </a:p>
        </p:txBody>
      </p:sp>
      <p:sp>
        <p:nvSpPr>
          <p:cNvPr id="103" name="Google Shape;103;p7"/>
          <p:cNvSpPr/>
          <p:nvPr/>
        </p:nvSpPr>
        <p:spPr>
          <a:xfrm>
            <a:off x="7579687" y="4461034"/>
            <a:ext cx="1441887" cy="1015663"/>
          </a:xfrm>
          <a:prstGeom prst="roundRect">
            <a:avLst>
              <a:gd name="adj" fmla="val 0"/>
            </a:avLst>
          </a:prstGeom>
          <a:solidFill>
            <a:srgbClr val="00B5E2"/>
          </a:solidFill>
          <a:ln w="19050" cap="flat" cmpd="sng">
            <a:solidFill>
              <a:srgbClr val="00B5E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FRANCE</a:t>
            </a:r>
            <a:endParaRPr/>
          </a:p>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14 projects</a:t>
            </a:r>
            <a:endParaRPr/>
          </a:p>
          <a:p>
            <a:pPr marL="171450" marR="0" lvl="0" indent="-171450" algn="l" rtl="0">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3 TRA </a:t>
            </a:r>
            <a:endParaRPr/>
          </a:p>
          <a:p>
            <a:pPr marL="171450" marR="0" lvl="0" indent="-171450" algn="l" rtl="0">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2 LNG </a:t>
            </a:r>
            <a:endParaRPr/>
          </a:p>
          <a:p>
            <a:pPr marL="171450" marR="0" lvl="0" indent="-171450" algn="l" rtl="0">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9 ETR </a:t>
            </a:r>
            <a:endParaRPr/>
          </a:p>
        </p:txBody>
      </p:sp>
      <p:sp>
        <p:nvSpPr>
          <p:cNvPr id="104" name="Google Shape;104;p7"/>
          <p:cNvSpPr/>
          <p:nvPr/>
        </p:nvSpPr>
        <p:spPr>
          <a:xfrm>
            <a:off x="7561277" y="3289093"/>
            <a:ext cx="1441887" cy="1015663"/>
          </a:xfrm>
          <a:prstGeom prst="roundRect">
            <a:avLst>
              <a:gd name="adj" fmla="val 0"/>
            </a:avLst>
          </a:prstGeom>
          <a:solidFill>
            <a:srgbClr val="339966"/>
          </a:solidFill>
          <a:ln w="19050" cap="flat" cmpd="sng">
            <a:solidFill>
              <a:srgbClr val="33996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SPAIN</a:t>
            </a:r>
            <a:endParaRPr sz="12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14 projects</a:t>
            </a:r>
            <a:endParaRPr/>
          </a:p>
          <a:p>
            <a:pPr marL="171450" marR="0" lvl="0" indent="-171450" algn="l" rtl="0">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1 TRA </a:t>
            </a:r>
            <a:endParaRPr/>
          </a:p>
          <a:p>
            <a:pPr marL="171450" marR="0" lvl="0" indent="-171450" algn="l" rtl="0">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6 LNG </a:t>
            </a:r>
            <a:endParaRPr/>
          </a:p>
          <a:p>
            <a:pPr marL="171450" marR="0" lvl="0" indent="-171450" algn="l" rtl="0">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7 ETR </a:t>
            </a:r>
            <a:endParaRPr/>
          </a:p>
        </p:txBody>
      </p:sp>
      <p:sp>
        <p:nvSpPr>
          <p:cNvPr id="105" name="Google Shape;105;p7"/>
          <p:cNvSpPr/>
          <p:nvPr/>
        </p:nvSpPr>
        <p:spPr>
          <a:xfrm>
            <a:off x="7565909" y="2496123"/>
            <a:ext cx="1441887" cy="646331"/>
          </a:xfrm>
          <a:prstGeom prst="roundRect">
            <a:avLst>
              <a:gd name="adj" fmla="val 0"/>
            </a:avLst>
          </a:prstGeom>
          <a:solidFill>
            <a:srgbClr val="0070C0"/>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PORTUGAL</a:t>
            </a:r>
            <a:endParaRPr sz="12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1200" b="1" i="0" u="none" strike="noStrike" cap="none">
                <a:solidFill>
                  <a:schemeClr val="lt1"/>
                </a:solidFill>
                <a:latin typeface="Arial"/>
                <a:ea typeface="Arial"/>
                <a:cs typeface="Arial"/>
                <a:sym typeface="Arial"/>
              </a:rPr>
              <a:t>2 projects</a:t>
            </a:r>
            <a:endParaRPr/>
          </a:p>
          <a:p>
            <a:pPr marL="171450" marR="0" lvl="0" indent="-171450" algn="l" rtl="0">
              <a:spcBef>
                <a:spcPts val="0"/>
              </a:spcBef>
              <a:spcAft>
                <a:spcPts val="0"/>
              </a:spcAft>
              <a:buClr>
                <a:schemeClr val="lt1"/>
              </a:buClr>
              <a:buSzPts val="1200"/>
              <a:buFont typeface="Arial"/>
              <a:buChar char="•"/>
            </a:pPr>
            <a:r>
              <a:rPr lang="en-US" sz="1200" b="0" i="0" u="none" strike="noStrike" cap="none">
                <a:solidFill>
                  <a:schemeClr val="lt1"/>
                </a:solidFill>
                <a:latin typeface="Arial"/>
                <a:ea typeface="Arial"/>
                <a:cs typeface="Arial"/>
                <a:sym typeface="Arial"/>
              </a:rPr>
              <a:t>2 TRA </a:t>
            </a:r>
            <a:endParaRPr sz="1200" b="0" i="0" u="none" strike="noStrike" cap="none">
              <a:solidFill>
                <a:schemeClr val="lt1"/>
              </a:solidFill>
              <a:latin typeface="Arial"/>
              <a:ea typeface="Arial"/>
              <a:cs typeface="Arial"/>
              <a:sym typeface="Arial"/>
            </a:endParaRPr>
          </a:p>
        </p:txBody>
      </p:sp>
      <p:sp>
        <p:nvSpPr>
          <p:cNvPr id="106" name="Google Shape;106;p7"/>
          <p:cNvSpPr/>
          <p:nvPr/>
        </p:nvSpPr>
        <p:spPr>
          <a:xfrm>
            <a:off x="179512" y="5288649"/>
            <a:ext cx="3831352" cy="262343"/>
          </a:xfrm>
          <a:prstGeom prst="roundRect">
            <a:avLst>
              <a:gd name="adj" fmla="val 0"/>
            </a:avLst>
          </a:prstGeom>
          <a:solidFill>
            <a:srgbClr val="FFFFFF"/>
          </a:solidFill>
          <a:ln w="25400" cap="flat" cmpd="sng">
            <a:solidFill>
              <a:srgbClr val="6366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666A"/>
              </a:buClr>
              <a:buSzPts val="1100"/>
              <a:buFont typeface="Arial"/>
              <a:buNone/>
            </a:pPr>
            <a:r>
              <a:rPr lang="en-US" sz="1100" b="1" i="0" u="none" strike="noStrike" cap="none">
                <a:solidFill>
                  <a:srgbClr val="63666A"/>
                </a:solidFill>
                <a:latin typeface="Arial"/>
                <a:ea typeface="Arial"/>
                <a:cs typeface="Arial"/>
                <a:sym typeface="Arial"/>
              </a:rPr>
              <a:t>Investments by Infrastructure Type</a:t>
            </a:r>
            <a:endParaRPr sz="1100" b="1" i="0" u="none" strike="noStrike" cap="none">
              <a:solidFill>
                <a:srgbClr val="63666A"/>
              </a:solidFill>
              <a:latin typeface="Arial"/>
              <a:ea typeface="Arial"/>
              <a:cs typeface="Arial"/>
              <a:sym typeface="Arial"/>
            </a:endParaRPr>
          </a:p>
        </p:txBody>
      </p:sp>
      <p:pic>
        <p:nvPicPr>
          <p:cNvPr id="107" name="Google Shape;107;p7"/>
          <p:cNvPicPr preferRelativeResize="0"/>
          <p:nvPr/>
        </p:nvPicPr>
        <p:blipFill rotWithShape="1">
          <a:blip r:embed="rId4">
            <a:alphaModFix/>
          </a:blip>
          <a:srcRect/>
          <a:stretch/>
        </p:blipFill>
        <p:spPr>
          <a:xfrm>
            <a:off x="3942961" y="2526400"/>
            <a:ext cx="3552825" cy="2698750"/>
          </a:xfrm>
          <a:prstGeom prst="rect">
            <a:avLst/>
          </a:prstGeom>
          <a:noFill/>
          <a:ln>
            <a:noFill/>
          </a:ln>
        </p:spPr>
      </p:pic>
      <p:pic>
        <p:nvPicPr>
          <p:cNvPr id="108" name="Google Shape;108;p7"/>
          <p:cNvPicPr preferRelativeResize="0"/>
          <p:nvPr/>
        </p:nvPicPr>
        <p:blipFill rotWithShape="1">
          <a:blip r:embed="rId3">
            <a:alphaModFix/>
          </a:blip>
          <a:srcRect l="77643" t="56957" r="2122" b="33287"/>
          <a:stretch/>
        </p:blipFill>
        <p:spPr>
          <a:xfrm>
            <a:off x="2922956" y="4824850"/>
            <a:ext cx="936104" cy="288033"/>
          </a:xfrm>
          <a:prstGeom prst="rect">
            <a:avLst/>
          </a:prstGeom>
          <a:noFill/>
          <a:ln>
            <a:noFill/>
          </a:ln>
        </p:spPr>
      </p:pic>
      <p:sp>
        <p:nvSpPr>
          <p:cNvPr id="109" name="Google Shape;109;p7"/>
          <p:cNvSpPr/>
          <p:nvPr/>
        </p:nvSpPr>
        <p:spPr>
          <a:xfrm>
            <a:off x="4178665" y="5266387"/>
            <a:ext cx="3177859" cy="262342"/>
          </a:xfrm>
          <a:prstGeom prst="roundRect">
            <a:avLst>
              <a:gd name="adj" fmla="val 0"/>
            </a:avLst>
          </a:prstGeom>
          <a:solidFill>
            <a:srgbClr val="FFFFFF"/>
          </a:solidFill>
          <a:ln w="25400" cap="flat" cmpd="sng">
            <a:solidFill>
              <a:srgbClr val="6366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666A"/>
              </a:buClr>
              <a:buSzPts val="1100"/>
              <a:buFont typeface="Arial"/>
              <a:buNone/>
            </a:pPr>
            <a:r>
              <a:rPr lang="en-US" sz="1100" b="1" i="0" u="none" strike="noStrike" cap="none">
                <a:solidFill>
                  <a:srgbClr val="63666A"/>
                </a:solidFill>
                <a:latin typeface="Arial"/>
                <a:ea typeface="Arial"/>
                <a:cs typeface="Arial"/>
                <a:sym typeface="Arial"/>
              </a:rPr>
              <a:t>Investments by Status</a:t>
            </a:r>
            <a:endParaRPr sz="1100" b="1" i="0" u="none" strike="noStrike" cap="none">
              <a:solidFill>
                <a:srgbClr val="63666A"/>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9"/>
          <p:cNvPicPr preferRelativeResize="0"/>
          <p:nvPr/>
        </p:nvPicPr>
        <p:blipFill rotWithShape="1">
          <a:blip r:embed="rId3">
            <a:alphaModFix/>
          </a:blip>
          <a:srcRect t="7245"/>
          <a:stretch/>
        </p:blipFill>
        <p:spPr>
          <a:xfrm>
            <a:off x="4644009" y="980728"/>
            <a:ext cx="4197458" cy="5117866"/>
          </a:xfrm>
          <a:prstGeom prst="rect">
            <a:avLst/>
          </a:prstGeom>
          <a:noFill/>
          <a:ln>
            <a:noFill/>
          </a:ln>
        </p:spPr>
      </p:pic>
      <p:sp>
        <p:nvSpPr>
          <p:cNvPr id="126" name="Google Shape;126;p9"/>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South TRA Projects </a:t>
            </a:r>
            <a:endParaRPr dirty="0"/>
          </a:p>
        </p:txBody>
      </p:sp>
      <p:grpSp>
        <p:nvGrpSpPr>
          <p:cNvPr id="127" name="Google Shape;127;p9"/>
          <p:cNvGrpSpPr/>
          <p:nvPr/>
        </p:nvGrpSpPr>
        <p:grpSpPr>
          <a:xfrm>
            <a:off x="539552" y="980728"/>
            <a:ext cx="5256584" cy="1872208"/>
            <a:chOff x="481236" y="1922010"/>
            <a:chExt cx="4999392" cy="1609534"/>
          </a:xfrm>
        </p:grpSpPr>
        <p:pic>
          <p:nvPicPr>
            <p:cNvPr id="128" name="Google Shape;128;p9"/>
            <p:cNvPicPr preferRelativeResize="0"/>
            <p:nvPr/>
          </p:nvPicPr>
          <p:blipFill rotWithShape="1">
            <a:blip r:embed="rId4">
              <a:alphaModFix/>
            </a:blip>
            <a:srcRect/>
            <a:stretch/>
          </p:blipFill>
          <p:spPr>
            <a:xfrm>
              <a:off x="481236" y="2199515"/>
              <a:ext cx="4999392" cy="248785"/>
            </a:xfrm>
            <a:prstGeom prst="rect">
              <a:avLst/>
            </a:prstGeom>
            <a:noFill/>
            <a:ln>
              <a:noFill/>
            </a:ln>
          </p:spPr>
        </p:pic>
        <p:pic>
          <p:nvPicPr>
            <p:cNvPr id="129" name="Google Shape;129;p9"/>
            <p:cNvPicPr preferRelativeResize="0"/>
            <p:nvPr/>
          </p:nvPicPr>
          <p:blipFill rotWithShape="1">
            <a:blip r:embed="rId5">
              <a:alphaModFix/>
            </a:blip>
            <a:srcRect b="66154"/>
            <a:stretch/>
          </p:blipFill>
          <p:spPr>
            <a:xfrm>
              <a:off x="481236" y="2415539"/>
              <a:ext cx="4999392" cy="221373"/>
            </a:xfrm>
            <a:prstGeom prst="rect">
              <a:avLst/>
            </a:prstGeom>
            <a:noFill/>
            <a:ln>
              <a:noFill/>
            </a:ln>
          </p:spPr>
        </p:pic>
        <p:pic>
          <p:nvPicPr>
            <p:cNvPr id="130" name="Google Shape;130;p9"/>
            <p:cNvPicPr preferRelativeResize="0"/>
            <p:nvPr/>
          </p:nvPicPr>
          <p:blipFill rotWithShape="1">
            <a:blip r:embed="rId6">
              <a:alphaModFix/>
            </a:blip>
            <a:srcRect/>
            <a:stretch/>
          </p:blipFill>
          <p:spPr>
            <a:xfrm>
              <a:off x="481236" y="2852936"/>
              <a:ext cx="4981144" cy="440465"/>
            </a:xfrm>
            <a:prstGeom prst="rect">
              <a:avLst/>
            </a:prstGeom>
            <a:noFill/>
            <a:ln>
              <a:noFill/>
            </a:ln>
          </p:spPr>
        </p:pic>
        <p:pic>
          <p:nvPicPr>
            <p:cNvPr id="131" name="Google Shape;131;p9"/>
            <p:cNvPicPr preferRelativeResize="0"/>
            <p:nvPr/>
          </p:nvPicPr>
          <p:blipFill rotWithShape="1">
            <a:blip r:embed="rId5">
              <a:alphaModFix/>
            </a:blip>
            <a:srcRect t="65592"/>
            <a:stretch/>
          </p:blipFill>
          <p:spPr>
            <a:xfrm>
              <a:off x="481236" y="2636912"/>
              <a:ext cx="4999392" cy="225053"/>
            </a:xfrm>
            <a:prstGeom prst="rect">
              <a:avLst/>
            </a:prstGeom>
            <a:noFill/>
            <a:ln>
              <a:noFill/>
            </a:ln>
          </p:spPr>
        </p:pic>
        <p:pic>
          <p:nvPicPr>
            <p:cNvPr id="132" name="Google Shape;132;p9"/>
            <p:cNvPicPr preferRelativeResize="0"/>
            <p:nvPr/>
          </p:nvPicPr>
          <p:blipFill rotWithShape="1">
            <a:blip r:embed="rId7">
              <a:alphaModFix/>
            </a:blip>
            <a:srcRect t="12650"/>
            <a:stretch/>
          </p:blipFill>
          <p:spPr>
            <a:xfrm>
              <a:off x="481236" y="3277596"/>
              <a:ext cx="4981144" cy="253948"/>
            </a:xfrm>
            <a:prstGeom prst="rect">
              <a:avLst/>
            </a:prstGeom>
            <a:noFill/>
            <a:ln>
              <a:noFill/>
            </a:ln>
          </p:spPr>
        </p:pic>
        <p:pic>
          <p:nvPicPr>
            <p:cNvPr id="133" name="Google Shape;133;p9"/>
            <p:cNvPicPr preferRelativeResize="0"/>
            <p:nvPr/>
          </p:nvPicPr>
          <p:blipFill rotWithShape="1">
            <a:blip r:embed="rId8">
              <a:alphaModFix/>
            </a:blip>
            <a:srcRect/>
            <a:stretch/>
          </p:blipFill>
          <p:spPr>
            <a:xfrm>
              <a:off x="502924" y="1922010"/>
              <a:ext cx="4956016" cy="29748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8"/>
          <p:cNvPicPr preferRelativeResize="0"/>
          <p:nvPr/>
        </p:nvPicPr>
        <p:blipFill rotWithShape="1">
          <a:blip r:embed="rId3">
            <a:alphaModFix/>
          </a:blip>
          <a:srcRect/>
          <a:stretch/>
        </p:blipFill>
        <p:spPr>
          <a:xfrm>
            <a:off x="4766469" y="1085896"/>
            <a:ext cx="4192028" cy="4974877"/>
          </a:xfrm>
          <a:prstGeom prst="rect">
            <a:avLst/>
          </a:prstGeom>
          <a:noFill/>
          <a:ln>
            <a:noFill/>
          </a:ln>
        </p:spPr>
      </p:pic>
      <p:sp>
        <p:nvSpPr>
          <p:cNvPr id="115" name="Google Shape;115;p8"/>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South LNG Projects </a:t>
            </a:r>
            <a:endParaRPr dirty="0"/>
          </a:p>
        </p:txBody>
      </p:sp>
      <p:grpSp>
        <p:nvGrpSpPr>
          <p:cNvPr id="116" name="Google Shape;116;p8"/>
          <p:cNvGrpSpPr/>
          <p:nvPr/>
        </p:nvGrpSpPr>
        <p:grpSpPr>
          <a:xfrm>
            <a:off x="395536" y="1052736"/>
            <a:ext cx="5555664" cy="2134667"/>
            <a:chOff x="467544" y="836712"/>
            <a:chExt cx="5555664" cy="2134667"/>
          </a:xfrm>
        </p:grpSpPr>
        <p:pic>
          <p:nvPicPr>
            <p:cNvPr id="117" name="Google Shape;117;p8"/>
            <p:cNvPicPr preferRelativeResize="0"/>
            <p:nvPr/>
          </p:nvPicPr>
          <p:blipFill rotWithShape="1">
            <a:blip r:embed="rId4">
              <a:alphaModFix/>
            </a:blip>
            <a:srcRect b="93510"/>
            <a:stretch/>
          </p:blipFill>
          <p:spPr>
            <a:xfrm>
              <a:off x="467544" y="836712"/>
              <a:ext cx="5555664" cy="360040"/>
            </a:xfrm>
            <a:prstGeom prst="rect">
              <a:avLst/>
            </a:prstGeom>
            <a:noFill/>
            <a:ln>
              <a:noFill/>
            </a:ln>
          </p:spPr>
        </p:pic>
        <p:pic>
          <p:nvPicPr>
            <p:cNvPr id="118" name="Google Shape;118;p8"/>
            <p:cNvPicPr preferRelativeResize="0"/>
            <p:nvPr/>
          </p:nvPicPr>
          <p:blipFill rotWithShape="1">
            <a:blip r:embed="rId4">
              <a:alphaModFix/>
            </a:blip>
            <a:srcRect t="11209" b="76787"/>
            <a:stretch/>
          </p:blipFill>
          <p:spPr>
            <a:xfrm>
              <a:off x="467544" y="1196752"/>
              <a:ext cx="5555664" cy="665941"/>
            </a:xfrm>
            <a:prstGeom prst="rect">
              <a:avLst/>
            </a:prstGeom>
            <a:noFill/>
            <a:ln>
              <a:noFill/>
            </a:ln>
          </p:spPr>
        </p:pic>
        <p:pic>
          <p:nvPicPr>
            <p:cNvPr id="119" name="Google Shape;119;p8"/>
            <p:cNvPicPr preferRelativeResize="0"/>
            <p:nvPr/>
          </p:nvPicPr>
          <p:blipFill rotWithShape="1">
            <a:blip r:embed="rId4">
              <a:alphaModFix/>
            </a:blip>
            <a:srcRect t="50471" b="40442"/>
            <a:stretch/>
          </p:blipFill>
          <p:spPr>
            <a:xfrm>
              <a:off x="467544" y="1821547"/>
              <a:ext cx="5555664" cy="504056"/>
            </a:xfrm>
            <a:prstGeom prst="rect">
              <a:avLst/>
            </a:prstGeom>
            <a:noFill/>
            <a:ln>
              <a:noFill/>
            </a:ln>
          </p:spPr>
        </p:pic>
        <p:pic>
          <p:nvPicPr>
            <p:cNvPr id="120" name="Google Shape;120;p8"/>
            <p:cNvPicPr preferRelativeResize="0"/>
            <p:nvPr/>
          </p:nvPicPr>
          <p:blipFill rotWithShape="1">
            <a:blip r:embed="rId4">
              <a:alphaModFix/>
            </a:blip>
            <a:srcRect t="79028" b="9289"/>
            <a:stretch/>
          </p:blipFill>
          <p:spPr>
            <a:xfrm>
              <a:off x="467544" y="2323307"/>
              <a:ext cx="5555664" cy="648072"/>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0"/>
          <p:cNvPicPr preferRelativeResize="0"/>
          <p:nvPr/>
        </p:nvPicPr>
        <p:blipFill rotWithShape="1">
          <a:blip r:embed="rId3">
            <a:alphaModFix/>
          </a:blip>
          <a:srcRect/>
          <a:stretch/>
        </p:blipFill>
        <p:spPr>
          <a:xfrm>
            <a:off x="4325190" y="908720"/>
            <a:ext cx="4783314" cy="5174064"/>
          </a:xfrm>
          <a:prstGeom prst="rect">
            <a:avLst/>
          </a:prstGeom>
          <a:noFill/>
          <a:ln>
            <a:noFill/>
          </a:ln>
        </p:spPr>
      </p:pic>
      <p:sp>
        <p:nvSpPr>
          <p:cNvPr id="139" name="Google Shape;139;p10"/>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South ETR Projects </a:t>
            </a:r>
            <a:endParaRPr dirty="0"/>
          </a:p>
        </p:txBody>
      </p:sp>
      <p:sp>
        <p:nvSpPr>
          <p:cNvPr id="140" name="Google Shape;140;p10"/>
          <p:cNvSpPr/>
          <p:nvPr/>
        </p:nvSpPr>
        <p:spPr>
          <a:xfrm>
            <a:off x="618379" y="4206441"/>
            <a:ext cx="2952328" cy="1212034"/>
          </a:xfrm>
          <a:prstGeom prst="roundRect">
            <a:avLst>
              <a:gd name="adj" fmla="val 16667"/>
            </a:avLst>
          </a:prstGeom>
          <a:solidFill>
            <a:srgbClr val="F5FFBD"/>
          </a:solidFill>
          <a:ln w="25400" cap="flat" cmpd="sng">
            <a:solidFill>
              <a:srgbClr val="9CB7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63666A"/>
              </a:buClr>
              <a:buSzPts val="1800"/>
              <a:buFont typeface="Arial"/>
              <a:buNone/>
            </a:pPr>
            <a:r>
              <a:rPr lang="en-US" sz="1800" b="1" i="0" u="none" strike="noStrike" cap="none">
                <a:solidFill>
                  <a:srgbClr val="63666A"/>
                </a:solidFill>
                <a:latin typeface="Arial"/>
                <a:ea typeface="Arial"/>
                <a:cs typeface="Arial"/>
                <a:sym typeface="Arial"/>
              </a:rPr>
              <a:t>16 Projects</a:t>
            </a:r>
            <a:endParaRPr/>
          </a:p>
          <a:p>
            <a:pPr marL="0" marR="0" lvl="0" indent="0" algn="l" rtl="0">
              <a:lnSpc>
                <a:spcPct val="100000"/>
              </a:lnSpc>
              <a:spcBef>
                <a:spcPts val="0"/>
              </a:spcBef>
              <a:spcAft>
                <a:spcPts val="0"/>
              </a:spcAft>
              <a:buClr>
                <a:srgbClr val="63666A"/>
              </a:buClr>
              <a:buSzPts val="1600"/>
              <a:buFont typeface="Arial"/>
              <a:buNone/>
            </a:pPr>
            <a:r>
              <a:rPr lang="en-US" sz="1600" b="0" i="0" u="none" strike="noStrike" cap="none">
                <a:solidFill>
                  <a:srgbClr val="63666A"/>
                </a:solidFill>
                <a:latin typeface="Arial"/>
                <a:ea typeface="Arial"/>
                <a:cs typeface="Arial"/>
                <a:sym typeface="Arial"/>
              </a:rPr>
              <a:t>8 Hydrogen Projects</a:t>
            </a:r>
            <a:endParaRPr/>
          </a:p>
          <a:p>
            <a:pPr marL="0" marR="0" lvl="0" indent="0" algn="l" rtl="0">
              <a:lnSpc>
                <a:spcPct val="100000"/>
              </a:lnSpc>
              <a:spcBef>
                <a:spcPts val="0"/>
              </a:spcBef>
              <a:spcAft>
                <a:spcPts val="0"/>
              </a:spcAft>
              <a:buClr>
                <a:srgbClr val="63666A"/>
              </a:buClr>
              <a:buSzPts val="1600"/>
              <a:buFont typeface="Arial"/>
              <a:buNone/>
            </a:pPr>
            <a:r>
              <a:rPr lang="en-US" sz="1600" b="0" i="0" u="none" strike="noStrike" cap="none">
                <a:solidFill>
                  <a:srgbClr val="63666A"/>
                </a:solidFill>
                <a:latin typeface="Arial"/>
                <a:ea typeface="Arial"/>
                <a:cs typeface="Arial"/>
                <a:sym typeface="Arial"/>
              </a:rPr>
              <a:t>4 Biomethane/ Reverse- flow</a:t>
            </a:r>
            <a:endParaRPr/>
          </a:p>
          <a:p>
            <a:pPr marL="0" marR="0" lvl="0" indent="0" algn="l" rtl="0">
              <a:lnSpc>
                <a:spcPct val="100000"/>
              </a:lnSpc>
              <a:spcBef>
                <a:spcPts val="0"/>
              </a:spcBef>
              <a:spcAft>
                <a:spcPts val="0"/>
              </a:spcAft>
              <a:buClr>
                <a:srgbClr val="63666A"/>
              </a:buClr>
              <a:buSzPts val="1600"/>
              <a:buFont typeface="Arial"/>
              <a:buNone/>
            </a:pPr>
            <a:r>
              <a:rPr lang="en-US" sz="1600" b="0" i="0" u="none" strike="noStrike" cap="none">
                <a:solidFill>
                  <a:srgbClr val="63666A"/>
                </a:solidFill>
                <a:latin typeface="Arial"/>
                <a:ea typeface="Arial"/>
                <a:cs typeface="Arial"/>
                <a:sym typeface="Arial"/>
              </a:rPr>
              <a:t>4 Other types </a:t>
            </a:r>
            <a:endParaRPr sz="1600" b="0" i="0" u="none" strike="noStrike" cap="none">
              <a:solidFill>
                <a:srgbClr val="FFB81C"/>
              </a:solidFill>
              <a:latin typeface="Arial"/>
              <a:ea typeface="Arial"/>
              <a:cs typeface="Arial"/>
              <a:sym typeface="Arial"/>
            </a:endParaRPr>
          </a:p>
        </p:txBody>
      </p:sp>
      <p:grpSp>
        <p:nvGrpSpPr>
          <p:cNvPr id="141" name="Google Shape;141;p10"/>
          <p:cNvGrpSpPr/>
          <p:nvPr/>
        </p:nvGrpSpPr>
        <p:grpSpPr>
          <a:xfrm>
            <a:off x="143083" y="764704"/>
            <a:ext cx="4623402" cy="3240360"/>
            <a:chOff x="571304" y="908720"/>
            <a:chExt cx="4623402" cy="3240360"/>
          </a:xfrm>
        </p:grpSpPr>
        <p:grpSp>
          <p:nvGrpSpPr>
            <p:cNvPr id="142" name="Google Shape;142;p10"/>
            <p:cNvGrpSpPr/>
            <p:nvPr/>
          </p:nvGrpSpPr>
          <p:grpSpPr>
            <a:xfrm>
              <a:off x="585219" y="980728"/>
              <a:ext cx="4609487" cy="3168352"/>
              <a:chOff x="394561" y="1052736"/>
              <a:chExt cx="6630375" cy="4582521"/>
            </a:xfrm>
          </p:grpSpPr>
          <p:pic>
            <p:nvPicPr>
              <p:cNvPr id="143" name="Google Shape;143;p10"/>
              <p:cNvPicPr preferRelativeResize="0"/>
              <p:nvPr/>
            </p:nvPicPr>
            <p:blipFill rotWithShape="1">
              <a:blip r:embed="rId4">
                <a:alphaModFix/>
              </a:blip>
              <a:srcRect b="84572"/>
              <a:stretch/>
            </p:blipFill>
            <p:spPr>
              <a:xfrm>
                <a:off x="395536" y="1052736"/>
                <a:ext cx="6629400" cy="432048"/>
              </a:xfrm>
              <a:prstGeom prst="rect">
                <a:avLst/>
              </a:prstGeom>
              <a:noFill/>
              <a:ln>
                <a:noFill/>
              </a:ln>
            </p:spPr>
          </p:pic>
          <p:pic>
            <p:nvPicPr>
              <p:cNvPr id="144" name="Google Shape;144;p10"/>
              <p:cNvPicPr preferRelativeResize="0"/>
              <p:nvPr/>
            </p:nvPicPr>
            <p:blipFill rotWithShape="1">
              <a:blip r:embed="rId4">
                <a:alphaModFix/>
              </a:blip>
              <a:srcRect t="34323" b="37390"/>
              <a:stretch/>
            </p:blipFill>
            <p:spPr>
              <a:xfrm>
                <a:off x="395536" y="1484784"/>
                <a:ext cx="6629400" cy="792088"/>
              </a:xfrm>
              <a:prstGeom prst="rect">
                <a:avLst/>
              </a:prstGeom>
              <a:noFill/>
              <a:ln>
                <a:noFill/>
              </a:ln>
            </p:spPr>
          </p:pic>
          <p:pic>
            <p:nvPicPr>
              <p:cNvPr id="145" name="Google Shape;145;p10"/>
              <p:cNvPicPr preferRelativeResize="0"/>
              <p:nvPr/>
            </p:nvPicPr>
            <p:blipFill rotWithShape="1">
              <a:blip r:embed="rId4">
                <a:alphaModFix/>
              </a:blip>
              <a:srcRect t="71700"/>
              <a:stretch/>
            </p:blipFill>
            <p:spPr>
              <a:xfrm>
                <a:off x="395536" y="2276872"/>
                <a:ext cx="6629400" cy="792510"/>
              </a:xfrm>
              <a:prstGeom prst="rect">
                <a:avLst/>
              </a:prstGeom>
              <a:noFill/>
              <a:ln>
                <a:noFill/>
              </a:ln>
            </p:spPr>
          </p:pic>
          <p:pic>
            <p:nvPicPr>
              <p:cNvPr id="146" name="Google Shape;146;p10"/>
              <p:cNvPicPr preferRelativeResize="0"/>
              <p:nvPr/>
            </p:nvPicPr>
            <p:blipFill rotWithShape="1">
              <a:blip r:embed="rId5">
                <a:alphaModFix/>
              </a:blip>
              <a:srcRect t="73008"/>
              <a:stretch/>
            </p:blipFill>
            <p:spPr>
              <a:xfrm>
                <a:off x="394573" y="3595945"/>
                <a:ext cx="6610350" cy="295659"/>
              </a:xfrm>
              <a:prstGeom prst="rect">
                <a:avLst/>
              </a:prstGeom>
              <a:noFill/>
              <a:ln>
                <a:noFill/>
              </a:ln>
            </p:spPr>
          </p:pic>
          <p:pic>
            <p:nvPicPr>
              <p:cNvPr id="147" name="Google Shape;147;p10"/>
              <p:cNvPicPr preferRelativeResize="0"/>
              <p:nvPr/>
            </p:nvPicPr>
            <p:blipFill rotWithShape="1">
              <a:blip r:embed="rId5">
                <a:alphaModFix/>
              </a:blip>
              <a:srcRect b="46016"/>
              <a:stretch/>
            </p:blipFill>
            <p:spPr>
              <a:xfrm>
                <a:off x="394573" y="3048939"/>
                <a:ext cx="6610350" cy="591319"/>
              </a:xfrm>
              <a:prstGeom prst="rect">
                <a:avLst/>
              </a:prstGeom>
              <a:noFill/>
              <a:ln>
                <a:noFill/>
              </a:ln>
            </p:spPr>
          </p:pic>
          <p:pic>
            <p:nvPicPr>
              <p:cNvPr id="148" name="Google Shape;148;p10"/>
              <p:cNvPicPr preferRelativeResize="0"/>
              <p:nvPr/>
            </p:nvPicPr>
            <p:blipFill rotWithShape="1">
              <a:blip r:embed="rId6">
                <a:alphaModFix/>
              </a:blip>
              <a:srcRect t="95604"/>
              <a:stretch/>
            </p:blipFill>
            <p:spPr>
              <a:xfrm>
                <a:off x="418581" y="5129005"/>
                <a:ext cx="6562725" cy="262930"/>
              </a:xfrm>
              <a:prstGeom prst="rect">
                <a:avLst/>
              </a:prstGeom>
              <a:noFill/>
              <a:ln>
                <a:noFill/>
              </a:ln>
            </p:spPr>
          </p:pic>
          <p:pic>
            <p:nvPicPr>
              <p:cNvPr id="149" name="Google Shape;149;p10"/>
              <p:cNvPicPr preferRelativeResize="0"/>
              <p:nvPr/>
            </p:nvPicPr>
            <p:blipFill rotWithShape="1">
              <a:blip r:embed="rId6">
                <a:alphaModFix/>
              </a:blip>
              <a:srcRect t="60694" b="34491"/>
              <a:stretch/>
            </p:blipFill>
            <p:spPr>
              <a:xfrm>
                <a:off x="420869" y="4113184"/>
                <a:ext cx="6562725" cy="288032"/>
              </a:xfrm>
              <a:prstGeom prst="rect">
                <a:avLst/>
              </a:prstGeom>
              <a:noFill/>
              <a:ln>
                <a:noFill/>
              </a:ln>
            </p:spPr>
          </p:pic>
          <p:pic>
            <p:nvPicPr>
              <p:cNvPr id="150" name="Google Shape;150;p10"/>
              <p:cNvPicPr preferRelativeResize="0"/>
              <p:nvPr/>
            </p:nvPicPr>
            <p:blipFill rotWithShape="1">
              <a:blip r:embed="rId6">
                <a:alphaModFix/>
              </a:blip>
              <a:srcRect t="503" b="94681"/>
              <a:stretch/>
            </p:blipFill>
            <p:spPr>
              <a:xfrm>
                <a:off x="415157" y="4370353"/>
                <a:ext cx="6562725" cy="288032"/>
              </a:xfrm>
              <a:prstGeom prst="rect">
                <a:avLst/>
              </a:prstGeom>
              <a:noFill/>
              <a:ln>
                <a:noFill/>
              </a:ln>
            </p:spPr>
          </p:pic>
          <p:pic>
            <p:nvPicPr>
              <p:cNvPr id="151" name="Google Shape;151;p10"/>
              <p:cNvPicPr preferRelativeResize="0"/>
              <p:nvPr/>
            </p:nvPicPr>
            <p:blipFill rotWithShape="1">
              <a:blip r:embed="rId6">
                <a:alphaModFix/>
              </a:blip>
              <a:srcRect t="52408" b="43981"/>
              <a:stretch/>
            </p:blipFill>
            <p:spPr>
              <a:xfrm>
                <a:off x="428873" y="3902137"/>
                <a:ext cx="6562725" cy="216024"/>
              </a:xfrm>
              <a:prstGeom prst="rect">
                <a:avLst/>
              </a:prstGeom>
              <a:noFill/>
              <a:ln>
                <a:noFill/>
              </a:ln>
            </p:spPr>
          </p:pic>
          <p:pic>
            <p:nvPicPr>
              <p:cNvPr id="152" name="Google Shape;152;p10"/>
              <p:cNvPicPr preferRelativeResize="0"/>
              <p:nvPr/>
            </p:nvPicPr>
            <p:blipFill rotWithShape="1">
              <a:blip r:embed="rId7">
                <a:alphaModFix/>
              </a:blip>
              <a:srcRect t="71565" b="21217"/>
              <a:stretch/>
            </p:blipFill>
            <p:spPr>
              <a:xfrm>
                <a:off x="404098" y="4859611"/>
                <a:ext cx="6600825" cy="266045"/>
              </a:xfrm>
              <a:prstGeom prst="rect">
                <a:avLst/>
              </a:prstGeom>
              <a:noFill/>
              <a:ln>
                <a:noFill/>
              </a:ln>
            </p:spPr>
          </p:pic>
          <p:pic>
            <p:nvPicPr>
              <p:cNvPr id="153" name="Google Shape;153;p10"/>
              <p:cNvPicPr preferRelativeResize="0"/>
              <p:nvPr/>
            </p:nvPicPr>
            <p:blipFill rotWithShape="1">
              <a:blip r:embed="rId7">
                <a:alphaModFix/>
              </a:blip>
              <a:srcRect t="1695" b="92090"/>
              <a:stretch/>
            </p:blipFill>
            <p:spPr>
              <a:xfrm>
                <a:off x="404098" y="4640033"/>
                <a:ext cx="6600825" cy="229127"/>
              </a:xfrm>
              <a:prstGeom prst="rect">
                <a:avLst/>
              </a:prstGeom>
              <a:noFill/>
              <a:ln>
                <a:noFill/>
              </a:ln>
            </p:spPr>
          </p:pic>
          <p:pic>
            <p:nvPicPr>
              <p:cNvPr id="154" name="Google Shape;154;p10"/>
              <p:cNvPicPr preferRelativeResize="0"/>
              <p:nvPr/>
            </p:nvPicPr>
            <p:blipFill rotWithShape="1">
              <a:blip r:embed="rId8">
                <a:alphaModFix/>
              </a:blip>
              <a:srcRect t="13898"/>
              <a:stretch/>
            </p:blipFill>
            <p:spPr>
              <a:xfrm>
                <a:off x="394561" y="5348216"/>
                <a:ext cx="6600825" cy="287041"/>
              </a:xfrm>
              <a:prstGeom prst="rect">
                <a:avLst/>
              </a:prstGeom>
              <a:noFill/>
              <a:ln>
                <a:noFill/>
              </a:ln>
            </p:spPr>
          </p:pic>
        </p:grpSp>
        <p:sp>
          <p:nvSpPr>
            <p:cNvPr id="155" name="Google Shape;155;p10"/>
            <p:cNvSpPr/>
            <p:nvPr/>
          </p:nvSpPr>
          <p:spPr>
            <a:xfrm>
              <a:off x="571304" y="908720"/>
              <a:ext cx="184272" cy="324036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2400"/>
                <a:buFont typeface="Times New Roman"/>
                <a:buNone/>
              </a:pPr>
              <a:endParaRPr sz="2400" b="1" i="0" u="none" strike="noStrike" cap="none">
                <a:solidFill>
                  <a:schemeClr val="dk2"/>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5th PCI list</a:t>
            </a:r>
            <a:endParaRPr/>
          </a:p>
        </p:txBody>
      </p:sp>
      <p:sp>
        <p:nvSpPr>
          <p:cNvPr id="161" name="Google Shape;161;p11"/>
          <p:cNvSpPr txBox="1">
            <a:spLocks noGrp="1"/>
          </p:cNvSpPr>
          <p:nvPr>
            <p:ph type="body" idx="1"/>
          </p:nvPr>
        </p:nvSpPr>
        <p:spPr>
          <a:xfrm>
            <a:off x="591106" y="836712"/>
            <a:ext cx="8332788" cy="476885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2"/>
              </a:buClr>
              <a:buSzPts val="2160"/>
              <a:buFont typeface="Arial"/>
              <a:buChar char="•"/>
            </a:pPr>
            <a:r>
              <a:rPr lang="en-US" sz="1800">
                <a:solidFill>
                  <a:srgbClr val="595959"/>
                </a:solidFill>
              </a:rPr>
              <a:t>The 5th PCI list will be prepared in line with current TEN-E Regulation and not with future one. H2 is not in the scope of current regulation.</a:t>
            </a:r>
            <a:endParaRPr sz="1800">
              <a:solidFill>
                <a:srgbClr val="595959"/>
              </a:solidFill>
            </a:endParaRPr>
          </a:p>
          <a:p>
            <a:pPr marL="457200" lvl="0" indent="-320040" algn="l" rtl="0">
              <a:spcBef>
                <a:spcPts val="900"/>
              </a:spcBef>
              <a:spcAft>
                <a:spcPts val="0"/>
              </a:spcAft>
              <a:buClr>
                <a:schemeClr val="dk2"/>
              </a:buClr>
              <a:buSzPts val="2160"/>
              <a:buFont typeface="Arial"/>
              <a:buNone/>
            </a:pPr>
            <a:endParaRPr sz="1800">
              <a:solidFill>
                <a:srgbClr val="595959"/>
              </a:solidFill>
            </a:endParaRPr>
          </a:p>
          <a:p>
            <a:pPr marL="457200" lvl="0" indent="-320040" algn="l" rtl="0">
              <a:spcBef>
                <a:spcPts val="900"/>
              </a:spcBef>
              <a:spcAft>
                <a:spcPts val="0"/>
              </a:spcAft>
              <a:buClr>
                <a:schemeClr val="dk2"/>
              </a:buClr>
              <a:buSzPts val="2160"/>
              <a:buFont typeface="Arial"/>
              <a:buNone/>
            </a:pPr>
            <a:endParaRPr sz="1800">
              <a:solidFill>
                <a:srgbClr val="595959"/>
              </a:solidFill>
            </a:endParaRPr>
          </a:p>
        </p:txBody>
      </p:sp>
      <p:pic>
        <p:nvPicPr>
          <p:cNvPr id="162" name="Google Shape;162;p11" descr="cid:image019.png@01D6BCD7.009BF660"/>
          <p:cNvPicPr preferRelativeResize="0"/>
          <p:nvPr/>
        </p:nvPicPr>
        <p:blipFill rotWithShape="1">
          <a:blip r:embed="rId3">
            <a:alphaModFix/>
          </a:blip>
          <a:srcRect/>
          <a:stretch/>
        </p:blipFill>
        <p:spPr>
          <a:xfrm>
            <a:off x="550438" y="1746621"/>
            <a:ext cx="8136904" cy="40638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5th PCI List</a:t>
            </a:r>
            <a:endParaRPr lang="en-US"/>
          </a:p>
        </p:txBody>
      </p:sp>
      <p:sp>
        <p:nvSpPr>
          <p:cNvPr id="4" name="Google Shape;161;p11"/>
          <p:cNvSpPr txBox="1">
            <a:spLocks/>
          </p:cNvSpPr>
          <p:nvPr/>
        </p:nvSpPr>
        <p:spPr>
          <a:xfrm>
            <a:off x="743506" y="989112"/>
            <a:ext cx="8332788" cy="4065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rgbClr val="000000"/>
              </a:buClr>
              <a:buSzPts val="1400"/>
              <a:buFont typeface="Arial"/>
              <a:buNone/>
              <a:defRPr sz="2400" b="0" i="0" u="none" strike="noStrike" cap="none">
                <a:solidFill>
                  <a:schemeClr val="dk2"/>
                </a:solidFill>
                <a:latin typeface="Arial"/>
                <a:ea typeface="Arial"/>
                <a:cs typeface="Arial"/>
                <a:sym typeface="Arial"/>
              </a:defRPr>
            </a:lvl1pPr>
            <a:lvl2pPr marL="914400" marR="0" lvl="1" indent="-365760" algn="l" rtl="0">
              <a:lnSpc>
                <a:spcPct val="100000"/>
              </a:lnSpc>
              <a:spcBef>
                <a:spcPts val="630"/>
              </a:spcBef>
              <a:spcAft>
                <a:spcPts val="0"/>
              </a:spcAft>
              <a:buClr>
                <a:schemeClr val="lt2"/>
              </a:buClr>
              <a:buSzPts val="2160"/>
              <a:buFont typeface="Noto Sans Symbols"/>
              <a:buChar char="∙"/>
              <a:defRPr sz="2400" b="0" i="0" u="none" strike="noStrike" cap="none">
                <a:solidFill>
                  <a:schemeClr val="dk2"/>
                </a:solidFill>
                <a:latin typeface="Arial"/>
                <a:ea typeface="Arial"/>
                <a:cs typeface="Arial"/>
                <a:sym typeface="Arial"/>
              </a:defRPr>
            </a:lvl2pPr>
            <a:lvl3pPr marL="1371600" marR="0" lvl="2" indent="-325755" algn="l" rtl="0">
              <a:lnSpc>
                <a:spcPct val="100000"/>
              </a:lnSpc>
              <a:spcBef>
                <a:spcPts val="450"/>
              </a:spcBef>
              <a:spcAft>
                <a:spcPts val="0"/>
              </a:spcAft>
              <a:buClr>
                <a:schemeClr val="lt2"/>
              </a:buClr>
              <a:buSzPts val="1530"/>
              <a:buFont typeface="Noto Sans Symbols"/>
              <a:buChar char="♦"/>
              <a:defRPr sz="2000" b="0" i="0" u="none" strike="noStrike" cap="none">
                <a:solidFill>
                  <a:schemeClr val="dk2"/>
                </a:solidFill>
                <a:latin typeface="Arial"/>
                <a:ea typeface="Arial"/>
                <a:cs typeface="Arial"/>
                <a:sym typeface="Arial"/>
              </a:defRPr>
            </a:lvl3pPr>
            <a:lvl4pPr marL="1828800" marR="0" lvl="3" indent="-331469" algn="l" rtl="0">
              <a:lnSpc>
                <a:spcPct val="100000"/>
              </a:lnSpc>
              <a:spcBef>
                <a:spcPts val="270"/>
              </a:spcBef>
              <a:spcAft>
                <a:spcPts val="0"/>
              </a:spcAft>
              <a:buClr>
                <a:schemeClr val="lt2"/>
              </a:buClr>
              <a:buSzPts val="1620"/>
              <a:buFont typeface="Noto Sans Symbols"/>
              <a:buChar char="●"/>
              <a:defRPr sz="2000" b="0" i="0" u="none" strike="noStrike" cap="none">
                <a:solidFill>
                  <a:schemeClr val="dk2"/>
                </a:solidFill>
                <a:latin typeface="Arial"/>
                <a:ea typeface="Arial"/>
                <a:cs typeface="Arial"/>
                <a:sym typeface="Arial"/>
              </a:defRPr>
            </a:lvl4pPr>
            <a:lvl5pPr marL="2286000" marR="0" lvl="4" indent="-331470" algn="l" rtl="0">
              <a:lnSpc>
                <a:spcPct val="100000"/>
              </a:lnSpc>
              <a:spcBef>
                <a:spcPts val="270"/>
              </a:spcBef>
              <a:spcAft>
                <a:spcPts val="0"/>
              </a:spcAft>
              <a:buClr>
                <a:schemeClr val="lt2"/>
              </a:buClr>
              <a:buSzPts val="1620"/>
              <a:buFont typeface="Noto Sans Symbols"/>
              <a:buChar char="−"/>
              <a:defRPr sz="2000" b="0" i="0" u="none" strike="noStrike" cap="none">
                <a:solidFill>
                  <a:schemeClr val="dk2"/>
                </a:solidFill>
                <a:latin typeface="Arial"/>
                <a:ea typeface="Arial"/>
                <a:cs typeface="Arial"/>
                <a:sym typeface="Arial"/>
              </a:defRPr>
            </a:lvl5pPr>
            <a:lvl6pPr marL="2743200" marR="0" lvl="5" indent="-331470" algn="l" rtl="0">
              <a:lnSpc>
                <a:spcPct val="100000"/>
              </a:lnSpc>
              <a:spcBef>
                <a:spcPts val="270"/>
              </a:spcBef>
              <a:spcAft>
                <a:spcPts val="0"/>
              </a:spcAft>
              <a:buClr>
                <a:schemeClr val="lt2"/>
              </a:buClr>
              <a:buSzPts val="1620"/>
              <a:buFont typeface="Noto Sans Symbols"/>
              <a:buChar char="−"/>
              <a:defRPr sz="2000" b="0" i="0" u="none" strike="noStrike" cap="none">
                <a:solidFill>
                  <a:schemeClr val="dk2"/>
                </a:solidFill>
                <a:latin typeface="Arial"/>
                <a:ea typeface="Arial"/>
                <a:cs typeface="Arial"/>
                <a:sym typeface="Arial"/>
              </a:defRPr>
            </a:lvl6pPr>
            <a:lvl7pPr marL="3200400" marR="0" lvl="6" indent="-331470" algn="l" rtl="0">
              <a:lnSpc>
                <a:spcPct val="100000"/>
              </a:lnSpc>
              <a:spcBef>
                <a:spcPts val="270"/>
              </a:spcBef>
              <a:spcAft>
                <a:spcPts val="0"/>
              </a:spcAft>
              <a:buClr>
                <a:schemeClr val="lt2"/>
              </a:buClr>
              <a:buSzPts val="1620"/>
              <a:buFont typeface="Noto Sans Symbols"/>
              <a:buChar char="−"/>
              <a:defRPr sz="2000" b="0" i="0" u="none" strike="noStrike" cap="none">
                <a:solidFill>
                  <a:schemeClr val="dk2"/>
                </a:solidFill>
                <a:latin typeface="Arial"/>
                <a:ea typeface="Arial"/>
                <a:cs typeface="Arial"/>
                <a:sym typeface="Arial"/>
              </a:defRPr>
            </a:lvl7pPr>
            <a:lvl8pPr marL="3657600" marR="0" lvl="7" indent="-331470" algn="l" rtl="0">
              <a:lnSpc>
                <a:spcPct val="100000"/>
              </a:lnSpc>
              <a:spcBef>
                <a:spcPts val="270"/>
              </a:spcBef>
              <a:spcAft>
                <a:spcPts val="0"/>
              </a:spcAft>
              <a:buClr>
                <a:schemeClr val="lt2"/>
              </a:buClr>
              <a:buSzPts val="1620"/>
              <a:buFont typeface="Noto Sans Symbols"/>
              <a:buChar char="−"/>
              <a:defRPr sz="2000" b="0" i="0" u="none" strike="noStrike" cap="none">
                <a:solidFill>
                  <a:schemeClr val="dk2"/>
                </a:solidFill>
                <a:latin typeface="Arial"/>
                <a:ea typeface="Arial"/>
                <a:cs typeface="Arial"/>
                <a:sym typeface="Arial"/>
              </a:defRPr>
            </a:lvl8pPr>
            <a:lvl9pPr marL="4114800" marR="0" lvl="8" indent="-331470" algn="l" rtl="0">
              <a:lnSpc>
                <a:spcPct val="100000"/>
              </a:lnSpc>
              <a:spcBef>
                <a:spcPts val="270"/>
              </a:spcBef>
              <a:spcAft>
                <a:spcPts val="0"/>
              </a:spcAft>
              <a:buClr>
                <a:schemeClr val="lt2"/>
              </a:buClr>
              <a:buSzPts val="1620"/>
              <a:buFont typeface="Noto Sans Symbols"/>
              <a:buChar char="−"/>
              <a:defRPr sz="2000" b="0" i="0" u="none" strike="noStrike" cap="none">
                <a:solidFill>
                  <a:schemeClr val="dk2"/>
                </a:solidFill>
                <a:latin typeface="Arial"/>
                <a:ea typeface="Arial"/>
                <a:cs typeface="Arial"/>
                <a:sym typeface="Arial"/>
              </a:defRPr>
            </a:lvl9pPr>
          </a:lstStyle>
          <a:p>
            <a:pPr indent="-457200">
              <a:spcBef>
                <a:spcPts val="0"/>
              </a:spcBef>
              <a:buClr>
                <a:schemeClr val="dk2"/>
              </a:buClr>
              <a:buSzPts val="2160"/>
              <a:buFont typeface="Arial"/>
              <a:buChar char="•"/>
            </a:pPr>
            <a:r>
              <a:rPr lang="en-US" sz="1800">
                <a:solidFill>
                  <a:srgbClr val="595959"/>
                </a:solidFill>
              </a:rPr>
              <a:t>EC Public consultation on project candidates open between 14 Jan to 8 April </a:t>
            </a:r>
          </a:p>
        </p:txBody>
      </p:sp>
      <p:pic>
        <p:nvPicPr>
          <p:cNvPr id="5" name="Image 4"/>
          <p:cNvPicPr>
            <a:picLocks noChangeAspect="1"/>
          </p:cNvPicPr>
          <p:nvPr/>
        </p:nvPicPr>
        <p:blipFill>
          <a:blip r:embed="rId2"/>
          <a:stretch>
            <a:fillRect/>
          </a:stretch>
        </p:blipFill>
        <p:spPr>
          <a:xfrm>
            <a:off x="946584" y="1497541"/>
            <a:ext cx="7802780" cy="3357106"/>
          </a:xfrm>
          <a:prstGeom prst="rect">
            <a:avLst/>
          </a:prstGeom>
        </p:spPr>
      </p:pic>
      <p:pic>
        <p:nvPicPr>
          <p:cNvPr id="6" name="Picture 6">
            <a:extLst>
              <a:ext uri="{FF2B5EF4-FFF2-40B4-BE49-F238E27FC236}">
                <a16:creationId xmlns:a16="http://schemas.microsoft.com/office/drawing/2014/main" id="{B8C5DF0F-1B42-4FD2-B47B-13780D8EC3A9}"/>
              </a:ext>
            </a:extLst>
          </p:cNvPr>
          <p:cNvPicPr>
            <a:picLocks noChangeAspect="1"/>
          </p:cNvPicPr>
          <p:nvPr/>
        </p:nvPicPr>
        <p:blipFill rotWithShape="1">
          <a:blip r:embed="rId3"/>
          <a:srcRect l="24535" t="13035" r="25837" b="3315"/>
          <a:stretch/>
        </p:blipFill>
        <p:spPr>
          <a:xfrm>
            <a:off x="6747309" y="4206240"/>
            <a:ext cx="1819175" cy="1843053"/>
          </a:xfrm>
          <a:prstGeom prst="rect">
            <a:avLst/>
          </a:prstGeom>
        </p:spPr>
      </p:pic>
    </p:spTree>
    <p:extLst>
      <p:ext uri="{BB962C8B-B14F-4D97-AF65-F5344CB8AC3E}">
        <p14:creationId xmlns:p14="http://schemas.microsoft.com/office/powerpoint/2010/main" val="299577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South GRIP</a:t>
            </a:r>
            <a:endParaRPr/>
          </a:p>
        </p:txBody>
      </p:sp>
      <p:sp>
        <p:nvSpPr>
          <p:cNvPr id="168" name="Google Shape;168;p12"/>
          <p:cNvSpPr txBox="1">
            <a:spLocks noGrp="1"/>
          </p:cNvSpPr>
          <p:nvPr>
            <p:ph type="body" idx="1"/>
          </p:nvPr>
        </p:nvSpPr>
        <p:spPr>
          <a:xfrm>
            <a:off x="591106" y="836711"/>
            <a:ext cx="8552894" cy="508006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800" b="1" dirty="0">
                <a:solidFill>
                  <a:srgbClr val="339966"/>
                </a:solidFill>
              </a:rPr>
              <a:t>Reganosa will be the coordinator of 2021 edition</a:t>
            </a:r>
            <a:endParaRPr dirty="0"/>
          </a:p>
          <a:p>
            <a:pPr marL="0" lvl="0" indent="0" algn="l" rtl="0">
              <a:spcBef>
                <a:spcPts val="900"/>
              </a:spcBef>
              <a:spcAft>
                <a:spcPts val="0"/>
              </a:spcAft>
              <a:buNone/>
            </a:pPr>
            <a:r>
              <a:rPr lang="en-US" sz="1500" b="1" dirty="0"/>
              <a:t>Planning agreed in ENTSOG</a:t>
            </a:r>
            <a:endParaRPr sz="1500" dirty="0"/>
          </a:p>
          <a:p>
            <a:pPr marL="457200" lvl="0" indent="-457200" algn="l" rtl="0">
              <a:spcBef>
                <a:spcPts val="900"/>
              </a:spcBef>
              <a:spcAft>
                <a:spcPts val="0"/>
              </a:spcAft>
              <a:buClr>
                <a:schemeClr val="dk2"/>
              </a:buClr>
              <a:buSzPts val="2160"/>
              <a:buFont typeface="Arial"/>
              <a:buChar char="•"/>
            </a:pPr>
            <a:r>
              <a:rPr lang="en-US" sz="1500" b="1" dirty="0"/>
              <a:t>From 24/11/2020 to 29/01/2021</a:t>
            </a:r>
            <a:r>
              <a:rPr lang="en-US" sz="1500" dirty="0">
                <a:solidFill>
                  <a:srgbClr val="595959"/>
                </a:solidFill>
              </a:rPr>
              <a:t>: submission of updated information.</a:t>
            </a:r>
            <a:endParaRPr sz="1500" dirty="0"/>
          </a:p>
          <a:p>
            <a:pPr marL="647700" lvl="1" indent="-457200" algn="l" rtl="0">
              <a:spcBef>
                <a:spcPts val="700"/>
              </a:spcBef>
              <a:spcAft>
                <a:spcPts val="0"/>
              </a:spcAft>
              <a:buClr>
                <a:schemeClr val="dk2"/>
              </a:buClr>
              <a:buSzPts val="2400"/>
              <a:buFont typeface="Arial"/>
              <a:buChar char="•"/>
            </a:pPr>
            <a:r>
              <a:rPr lang="en-US" sz="1500" dirty="0">
                <a:solidFill>
                  <a:srgbClr val="595959"/>
                </a:solidFill>
              </a:rPr>
              <a:t>TSOs contact for GRIPs</a:t>
            </a:r>
            <a:endParaRPr sz="1500" dirty="0"/>
          </a:p>
          <a:p>
            <a:pPr marL="647700" lvl="1" indent="-457200" algn="l" rtl="0">
              <a:spcBef>
                <a:spcPts val="700"/>
              </a:spcBef>
              <a:spcAft>
                <a:spcPts val="0"/>
              </a:spcAft>
              <a:buClr>
                <a:schemeClr val="dk2"/>
              </a:buClr>
              <a:buSzPts val="2400"/>
              <a:buFont typeface="Arial"/>
              <a:buChar char="•"/>
            </a:pPr>
            <a:r>
              <a:rPr lang="en-US" sz="1500" dirty="0">
                <a:solidFill>
                  <a:srgbClr val="595959"/>
                </a:solidFill>
              </a:rPr>
              <a:t>Draft list of simulation requests, including:</a:t>
            </a:r>
            <a:endParaRPr sz="1500" dirty="0"/>
          </a:p>
          <a:p>
            <a:pPr marL="1047750" lvl="2" indent="-381000" algn="l" rtl="0">
              <a:spcBef>
                <a:spcPts val="400"/>
              </a:spcBef>
              <a:spcAft>
                <a:spcPts val="0"/>
              </a:spcAft>
              <a:buClr>
                <a:schemeClr val="dk2"/>
              </a:buClr>
              <a:buSzPts val="1360"/>
              <a:buFont typeface="Arial"/>
              <a:buChar char="•"/>
            </a:pPr>
            <a:r>
              <a:rPr lang="en-US" sz="1500" dirty="0">
                <a:solidFill>
                  <a:srgbClr val="595959"/>
                </a:solidFill>
              </a:rPr>
              <a:t>Number of simulations</a:t>
            </a:r>
            <a:endParaRPr sz="1500" dirty="0"/>
          </a:p>
          <a:p>
            <a:pPr marL="1047750" lvl="2" indent="-381000" algn="l" rtl="0">
              <a:spcBef>
                <a:spcPts val="400"/>
              </a:spcBef>
              <a:spcAft>
                <a:spcPts val="0"/>
              </a:spcAft>
              <a:buClr>
                <a:schemeClr val="dk2"/>
              </a:buClr>
              <a:buSzPts val="1360"/>
              <a:buFont typeface="Arial"/>
              <a:buChar char="•"/>
            </a:pPr>
            <a:r>
              <a:rPr lang="en-US" sz="1500" dirty="0">
                <a:solidFill>
                  <a:srgbClr val="595959"/>
                </a:solidFill>
              </a:rPr>
              <a:t>Outputs (Curtailment rate, demand curtailment, RF,MP…)</a:t>
            </a:r>
            <a:endParaRPr sz="1500" dirty="0"/>
          </a:p>
          <a:p>
            <a:pPr marL="1047750" lvl="2" indent="-381000" algn="l" rtl="0">
              <a:spcBef>
                <a:spcPts val="400"/>
              </a:spcBef>
              <a:spcAft>
                <a:spcPts val="0"/>
              </a:spcAft>
              <a:buClr>
                <a:schemeClr val="dk2"/>
              </a:buClr>
              <a:buSzPts val="1360"/>
              <a:buFont typeface="Arial"/>
              <a:buChar char="•"/>
            </a:pPr>
            <a:r>
              <a:rPr lang="en-US" sz="1500" dirty="0">
                <a:solidFill>
                  <a:srgbClr val="595959"/>
                </a:solidFill>
              </a:rPr>
              <a:t>Scenarios</a:t>
            </a:r>
            <a:endParaRPr sz="1500" dirty="0"/>
          </a:p>
          <a:p>
            <a:pPr marL="1047750" lvl="2" indent="-381000" algn="l" rtl="0">
              <a:spcBef>
                <a:spcPts val="400"/>
              </a:spcBef>
              <a:spcAft>
                <a:spcPts val="0"/>
              </a:spcAft>
              <a:buClr>
                <a:schemeClr val="dk2"/>
              </a:buClr>
              <a:buSzPts val="1360"/>
              <a:buFont typeface="Arial"/>
              <a:buChar char="•"/>
            </a:pPr>
            <a:r>
              <a:rPr lang="en-US" sz="1500" dirty="0">
                <a:solidFill>
                  <a:srgbClr val="595959"/>
                </a:solidFill>
              </a:rPr>
              <a:t>Supply mix configuration, year, period, infrastructure &amp; disruption.</a:t>
            </a:r>
            <a:endParaRPr sz="1500" dirty="0"/>
          </a:p>
          <a:p>
            <a:pPr marL="647700" lvl="1" indent="-457200" algn="l" rtl="0">
              <a:spcBef>
                <a:spcPts val="700"/>
              </a:spcBef>
              <a:spcAft>
                <a:spcPts val="0"/>
              </a:spcAft>
              <a:buClr>
                <a:schemeClr val="dk2"/>
              </a:buClr>
              <a:buSzPts val="2400"/>
              <a:buFont typeface="Arial"/>
              <a:buChar char="•"/>
            </a:pPr>
            <a:r>
              <a:rPr lang="en-US" sz="1500" dirty="0">
                <a:solidFill>
                  <a:srgbClr val="595959"/>
                </a:solidFill>
              </a:rPr>
              <a:t>Additional information (if needed)</a:t>
            </a:r>
            <a:endParaRPr sz="1500" dirty="0"/>
          </a:p>
          <a:p>
            <a:pPr marL="457200" lvl="0" indent="-457200" algn="l" rtl="0">
              <a:spcBef>
                <a:spcPts val="900"/>
              </a:spcBef>
              <a:spcAft>
                <a:spcPts val="0"/>
              </a:spcAft>
              <a:buClr>
                <a:schemeClr val="dk2"/>
              </a:buClr>
              <a:buSzPts val="2160"/>
              <a:buFont typeface="Arial"/>
              <a:buChar char="•"/>
            </a:pPr>
            <a:r>
              <a:rPr lang="en-US" sz="1500" b="1" dirty="0"/>
              <a:t>February 2021</a:t>
            </a:r>
            <a:r>
              <a:rPr lang="en-US" sz="1500" dirty="0">
                <a:solidFill>
                  <a:srgbClr val="595959"/>
                </a:solidFill>
              </a:rPr>
              <a:t>: preparation of simulations timeline (exchanges between TSOs-ENTSOG).</a:t>
            </a:r>
            <a:endParaRPr sz="1500" dirty="0"/>
          </a:p>
          <a:p>
            <a:pPr marL="457200" lvl="0" indent="-457200" algn="l" rtl="0">
              <a:spcBef>
                <a:spcPts val="900"/>
              </a:spcBef>
              <a:spcAft>
                <a:spcPts val="0"/>
              </a:spcAft>
              <a:buClr>
                <a:schemeClr val="dk2"/>
              </a:buClr>
              <a:buSzPts val="2160"/>
              <a:buFont typeface="Arial"/>
              <a:buChar char="•"/>
            </a:pPr>
            <a:r>
              <a:rPr lang="en-US" sz="1500" b="1" dirty="0"/>
              <a:t>March 2021</a:t>
            </a:r>
            <a:r>
              <a:rPr lang="en-US" sz="1500" dirty="0">
                <a:solidFill>
                  <a:srgbClr val="595959"/>
                </a:solidFill>
              </a:rPr>
              <a:t>: ENTSOG starts the modelling and support to TSOs.</a:t>
            </a:r>
            <a:endParaRPr sz="1500" dirty="0"/>
          </a:p>
          <a:p>
            <a:pPr marL="457200" lvl="0" indent="-457200" algn="l" rtl="0">
              <a:spcBef>
                <a:spcPts val="900"/>
              </a:spcBef>
              <a:spcAft>
                <a:spcPts val="0"/>
              </a:spcAft>
              <a:buClr>
                <a:schemeClr val="dk2"/>
              </a:buClr>
              <a:buSzPts val="2160"/>
              <a:buFont typeface="Arial"/>
              <a:buChar char="•"/>
            </a:pPr>
            <a:r>
              <a:rPr lang="en-US" sz="1500" b="1" dirty="0"/>
              <a:t>September 2021</a:t>
            </a:r>
            <a:r>
              <a:rPr lang="en-US" sz="1500" dirty="0">
                <a:solidFill>
                  <a:srgbClr val="595959"/>
                </a:solidFill>
              </a:rPr>
              <a:t>: end of ENTSOG support to TSOs.</a:t>
            </a:r>
          </a:p>
          <a:p>
            <a:pPr marL="0" lvl="0" indent="0" algn="l" rtl="0">
              <a:spcBef>
                <a:spcPts val="900"/>
              </a:spcBef>
              <a:spcAft>
                <a:spcPts val="0"/>
              </a:spcAft>
              <a:buClr>
                <a:schemeClr val="dk2"/>
              </a:buClr>
              <a:buSzPts val="2160"/>
            </a:pPr>
            <a:r>
              <a:rPr lang="en-US" sz="1500" b="1" dirty="0"/>
              <a:t>TSOs Actions</a:t>
            </a:r>
          </a:p>
          <a:p>
            <a:pPr indent="-457200">
              <a:buClr>
                <a:schemeClr val="dk2"/>
              </a:buClr>
              <a:buSzPts val="2160"/>
              <a:buFont typeface="Arial"/>
              <a:buChar char="•"/>
            </a:pPr>
            <a:r>
              <a:rPr lang="en-US" sz="1500" b="1" dirty="0"/>
              <a:t>15 of February: </a:t>
            </a:r>
            <a:r>
              <a:rPr lang="en-US" sz="1500" dirty="0">
                <a:solidFill>
                  <a:srgbClr val="595959"/>
                </a:solidFill>
              </a:rPr>
              <a:t>Kick-off meeting (online)</a:t>
            </a:r>
          </a:p>
          <a:p>
            <a:pPr indent="-457200">
              <a:buClr>
                <a:schemeClr val="dk2"/>
              </a:buClr>
              <a:buSzPts val="2160"/>
              <a:buFont typeface="Arial"/>
              <a:buChar char="•"/>
            </a:pPr>
            <a:r>
              <a:rPr lang="en-US" sz="1500" b="1" dirty="0"/>
              <a:t>Strategy and content 2021 edition proposal: </a:t>
            </a:r>
            <a:r>
              <a:rPr lang="en-US" sz="1500" dirty="0">
                <a:solidFill>
                  <a:srgbClr val="595959"/>
                </a:solidFill>
              </a:rPr>
              <a:t>Focus on ETR projects and decarbonization priorities in line with European Green Deal.</a:t>
            </a:r>
          </a:p>
          <a:p>
            <a:pPr marL="457200" lvl="0" indent="-320040" algn="l" rtl="0">
              <a:spcBef>
                <a:spcPts val="900"/>
              </a:spcBef>
              <a:spcAft>
                <a:spcPts val="0"/>
              </a:spcAft>
              <a:buClr>
                <a:schemeClr val="dk2"/>
              </a:buClr>
              <a:buSzPts val="2160"/>
              <a:buFont typeface="Arial"/>
              <a:buNone/>
            </a:pPr>
            <a:endParaRPr sz="1800" dirty="0">
              <a:solidFill>
                <a:srgbClr val="595959"/>
              </a:solidFill>
            </a:endParaRPr>
          </a:p>
          <a:p>
            <a:pPr marL="457200" lvl="0" indent="-320040" algn="l" rtl="0">
              <a:spcBef>
                <a:spcPts val="900"/>
              </a:spcBef>
              <a:spcAft>
                <a:spcPts val="0"/>
              </a:spcAft>
              <a:buClr>
                <a:schemeClr val="dk2"/>
              </a:buClr>
              <a:buSzPts val="2160"/>
              <a:buFont typeface="Arial"/>
              <a:buNone/>
            </a:pPr>
            <a:endParaRPr sz="1800" dirty="0">
              <a:solidFill>
                <a:srgbClr val="595959"/>
              </a:solidFill>
            </a:endParaRPr>
          </a:p>
        </p:txBody>
      </p:sp>
    </p:spTree>
    <p:extLst>
      <p:ext uri="{BB962C8B-B14F-4D97-AF65-F5344CB8AC3E}">
        <p14:creationId xmlns:p14="http://schemas.microsoft.com/office/powerpoint/2010/main" val="272714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5"/>
          <p:cNvSpPr/>
          <p:nvPr/>
        </p:nvSpPr>
        <p:spPr>
          <a:xfrm>
            <a:off x="958850" y="3111227"/>
            <a:ext cx="7200900" cy="1685925"/>
          </a:xfrm>
          <a:prstGeom prst="rect">
            <a:avLst/>
          </a:prstGeom>
          <a:no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r>
              <a:rPr lang="en-US" sz="3200" b="1" i="0" u="none" strike="noStrike" cap="none" dirty="0">
                <a:solidFill>
                  <a:srgbClr val="2A4677"/>
                </a:solidFill>
                <a:latin typeface="Arial"/>
                <a:ea typeface="Arial"/>
                <a:cs typeface="Arial"/>
                <a:sym typeface="Arial"/>
              </a:rPr>
              <a:t>2.2 </a:t>
            </a:r>
            <a:r>
              <a:rPr lang="en-US" sz="3200" b="1" i="0" u="none" strike="noStrike" cap="none" dirty="0">
                <a:solidFill>
                  <a:schemeClr val="dk2"/>
                </a:solidFill>
                <a:latin typeface="Arial"/>
                <a:ea typeface="Arial"/>
                <a:cs typeface="Arial"/>
                <a:sym typeface="Arial"/>
              </a:rPr>
              <a:t>Update of infrastructures developments</a:t>
            </a:r>
            <a:endParaRPr sz="3200" b="1" i="0" u="none" strike="noStrike" cap="none" dirty="0">
              <a:solidFill>
                <a:srgbClr val="2A4677"/>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5"/>
          <p:cNvSpPr/>
          <p:nvPr/>
        </p:nvSpPr>
        <p:spPr>
          <a:xfrm>
            <a:off x="958850" y="3111227"/>
            <a:ext cx="7200900" cy="1685925"/>
          </a:xfrm>
          <a:prstGeom prst="rect">
            <a:avLst/>
          </a:prstGeom>
          <a:no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r>
              <a:rPr lang="en-US" sz="3200" b="1" i="0" u="none" strike="noStrike" cap="none" dirty="0">
                <a:solidFill>
                  <a:srgbClr val="2A4677"/>
                </a:solidFill>
                <a:latin typeface="Arial"/>
                <a:ea typeface="Arial"/>
                <a:cs typeface="Arial"/>
                <a:sym typeface="Arial"/>
              </a:rPr>
              <a:t>2.2 </a:t>
            </a:r>
            <a:r>
              <a:rPr lang="en-US" sz="3200" b="1" i="0" u="none" strike="noStrike" cap="none" dirty="0">
                <a:solidFill>
                  <a:schemeClr val="dk2"/>
                </a:solidFill>
                <a:latin typeface="Arial"/>
                <a:ea typeface="Arial"/>
                <a:cs typeface="Arial"/>
                <a:sym typeface="Arial"/>
              </a:rPr>
              <a:t>Report on the use of infrastructure Oct16-Sep19</a:t>
            </a:r>
            <a:endParaRPr sz="3200" b="1" i="0" u="none" strike="noStrike" cap="none" dirty="0">
              <a:solidFill>
                <a:srgbClr val="2A4677"/>
              </a:solidFill>
              <a:latin typeface="Arial"/>
              <a:ea typeface="Arial"/>
              <a:cs typeface="Arial"/>
              <a:sym typeface="Arial"/>
            </a:endParaRPr>
          </a:p>
        </p:txBody>
      </p:sp>
    </p:spTree>
    <p:extLst>
      <p:ext uri="{BB962C8B-B14F-4D97-AF65-F5344CB8AC3E}">
        <p14:creationId xmlns:p14="http://schemas.microsoft.com/office/powerpoint/2010/main" val="275000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Conclusions</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1800" dirty="0">
                <a:solidFill>
                  <a:srgbClr val="339966"/>
                </a:solidFill>
              </a:rPr>
              <a:t>The gas flow direction from North to South prevails </a:t>
            </a:r>
            <a:r>
              <a:rPr lang="en-US" sz="1800" dirty="0"/>
              <a:t>over the South to North direction in terms of net physical flow, as well </a:t>
            </a:r>
            <a:r>
              <a:rPr lang="en-US" sz="1800" dirty="0">
                <a:solidFill>
                  <a:srgbClr val="339966"/>
                </a:solidFill>
              </a:rPr>
              <a:t>as the direction from Spain to Portugal</a:t>
            </a:r>
            <a:r>
              <a:rPr lang="en-US" sz="1800" dirty="0"/>
              <a:t>. </a:t>
            </a:r>
          </a:p>
          <a:p>
            <a:pPr algn="just">
              <a:buClr>
                <a:srgbClr val="339966"/>
              </a:buClr>
              <a:buFont typeface="Arial" panose="020B0604020202020204" pitchFamily="34" charset="0"/>
              <a:buChar char="•"/>
            </a:pPr>
            <a:r>
              <a:rPr lang="en-US" sz="1800" dirty="0"/>
              <a:t>The </a:t>
            </a:r>
            <a:r>
              <a:rPr lang="en-US" sz="1800" dirty="0">
                <a:solidFill>
                  <a:srgbClr val="339966"/>
                </a:solidFill>
              </a:rPr>
              <a:t>capacity offered </a:t>
            </a:r>
            <a:r>
              <a:rPr lang="en-US" sz="1800" dirty="0"/>
              <a:t>to the market is calculated by adjacent TSOs with a </a:t>
            </a:r>
            <a:r>
              <a:rPr lang="en-US" sz="1800" dirty="0">
                <a:solidFill>
                  <a:srgbClr val="339966"/>
                </a:solidFill>
              </a:rPr>
              <a:t>common methodology based on CAM NC</a:t>
            </a:r>
            <a:r>
              <a:rPr lang="en-US" sz="1800" dirty="0"/>
              <a:t>. </a:t>
            </a:r>
          </a:p>
          <a:p>
            <a:pPr algn="just">
              <a:buClr>
                <a:srgbClr val="339966"/>
              </a:buClr>
              <a:buFont typeface="Arial" panose="020B0604020202020204" pitchFamily="34" charset="0"/>
              <a:buChar char="•"/>
            </a:pPr>
            <a:r>
              <a:rPr lang="en-US" sz="1800" dirty="0"/>
              <a:t>At </a:t>
            </a:r>
            <a:r>
              <a:rPr lang="en-US" sz="1800" dirty="0">
                <a:solidFill>
                  <a:srgbClr val="339966"/>
                </a:solidFill>
              </a:rPr>
              <a:t>VIP </a:t>
            </a:r>
            <a:r>
              <a:rPr lang="en-US" sz="1800" dirty="0" err="1">
                <a:solidFill>
                  <a:srgbClr val="339966"/>
                </a:solidFill>
              </a:rPr>
              <a:t>Pirineos</a:t>
            </a:r>
            <a:r>
              <a:rPr lang="en-US" sz="1800" dirty="0">
                <a:solidFill>
                  <a:srgbClr val="339966"/>
                </a:solidFill>
              </a:rPr>
              <a:t> and VIP </a:t>
            </a:r>
            <a:r>
              <a:rPr lang="en-US" sz="1800" dirty="0" err="1">
                <a:solidFill>
                  <a:srgbClr val="339966"/>
                </a:solidFill>
              </a:rPr>
              <a:t>Ibérico</a:t>
            </a:r>
            <a:r>
              <a:rPr lang="en-US" sz="1800" dirty="0">
                <a:solidFill>
                  <a:srgbClr val="339966"/>
                </a:solidFill>
              </a:rPr>
              <a:t>, the unbundled capacity booked with LT contracts, subscribed before the implementation of the CAM NC, represents the largest part of the booked capacity at each point and direction</a:t>
            </a:r>
            <a:r>
              <a:rPr lang="en-US" sz="1800" dirty="0"/>
              <a:t>, except for the Portugal to Spain flow direction at VIP </a:t>
            </a:r>
            <a:r>
              <a:rPr lang="en-US" sz="1800" dirty="0" err="1"/>
              <a:t>Ibérico</a:t>
            </a:r>
            <a:r>
              <a:rPr lang="en-US" sz="1800" dirty="0"/>
              <a:t>. </a:t>
            </a:r>
          </a:p>
          <a:p>
            <a:pPr algn="just">
              <a:buClr>
                <a:srgbClr val="339966"/>
              </a:buClr>
              <a:buFont typeface="Arial" panose="020B0604020202020204" pitchFamily="34" charset="0"/>
              <a:buChar char="•"/>
            </a:pPr>
            <a:r>
              <a:rPr lang="en-US" sz="1800" dirty="0"/>
              <a:t>Capacity </a:t>
            </a:r>
            <a:r>
              <a:rPr lang="en-US" sz="1800" dirty="0">
                <a:solidFill>
                  <a:srgbClr val="339966"/>
                </a:solidFill>
              </a:rPr>
              <a:t>offered and booked in a bundled way on PRISMA is minor</a:t>
            </a:r>
            <a:r>
              <a:rPr lang="en-US" sz="1800" dirty="0"/>
              <a:t>. This state of fact will continue till 2023 for VIP </a:t>
            </a:r>
            <a:r>
              <a:rPr lang="en-US" sz="1800" dirty="0" err="1"/>
              <a:t>Pirineos</a:t>
            </a:r>
            <a:r>
              <a:rPr lang="en-US" sz="1800" dirty="0"/>
              <a:t> (at VIP </a:t>
            </a:r>
            <a:r>
              <a:rPr lang="en-US" sz="1800" dirty="0" err="1"/>
              <a:t>Ibérico</a:t>
            </a:r>
            <a:r>
              <a:rPr lang="en-US" sz="1800" dirty="0"/>
              <a:t>, the first LT contracts ended in late 2020) </a:t>
            </a:r>
            <a:endParaRPr lang="es-ES" sz="1800" dirty="0"/>
          </a:p>
        </p:txBody>
      </p:sp>
    </p:spTree>
    <p:extLst>
      <p:ext uri="{BB962C8B-B14F-4D97-AF65-F5344CB8AC3E}">
        <p14:creationId xmlns:p14="http://schemas.microsoft.com/office/powerpoint/2010/main" val="18171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North-South link</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1800" dirty="0"/>
              <a:t>The North-South link was physically congested. Merger of zones as from 1st November 2018 has solved the physical congestion issue, thus allowing the removal of the North-South link. Market coupling offer was increased on a daily basis according to available daily capacities in order to anticipate the removal of this link.</a:t>
            </a:r>
          </a:p>
          <a:p>
            <a:pPr algn="just">
              <a:buClr>
                <a:srgbClr val="339966"/>
              </a:buClr>
              <a:buFont typeface="Arial" panose="020B0604020202020204" pitchFamily="34" charset="0"/>
              <a:buChar char="•"/>
            </a:pPr>
            <a:r>
              <a:rPr lang="en-US" sz="1800" dirty="0">
                <a:solidFill>
                  <a:srgbClr val="339966"/>
                </a:solidFill>
              </a:rPr>
              <a:t>Since the North-South link does not exist anymore, no further observations need to be made</a:t>
            </a:r>
            <a:r>
              <a:rPr lang="en-US" sz="1800" dirty="0"/>
              <a:t>. </a:t>
            </a:r>
            <a:endParaRPr lang="es-ES" sz="1800" dirty="0"/>
          </a:p>
        </p:txBody>
      </p:sp>
    </p:spTree>
    <p:extLst>
      <p:ext uri="{BB962C8B-B14F-4D97-AF65-F5344CB8AC3E}">
        <p14:creationId xmlns:p14="http://schemas.microsoft.com/office/powerpoint/2010/main" val="2446569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VIP </a:t>
            </a:r>
            <a:r>
              <a:rPr lang="en-US" dirty="0" err="1"/>
              <a:t>Pirineos</a:t>
            </a:r>
            <a:r>
              <a:rPr lang="en-US" dirty="0"/>
              <a:t> (1/3)</a:t>
            </a:r>
            <a:endParaRPr dirty="0"/>
          </a:p>
        </p:txBody>
      </p:sp>
      <p:sp>
        <p:nvSpPr>
          <p:cNvPr id="242" name="Google Shape;242;p30"/>
          <p:cNvSpPr txBox="1">
            <a:spLocks noGrp="1"/>
          </p:cNvSpPr>
          <p:nvPr>
            <p:ph type="body" idx="1"/>
          </p:nvPr>
        </p:nvSpPr>
        <p:spPr>
          <a:xfrm>
            <a:off x="600075" y="1218451"/>
            <a:ext cx="8332788" cy="4768850"/>
          </a:xfrm>
          <a:prstGeom prst="rect">
            <a:avLst/>
          </a:prstGeom>
          <a:noFill/>
          <a:ln>
            <a:noFill/>
          </a:ln>
        </p:spPr>
        <p:txBody>
          <a:bodyPr spcFirstLastPara="1" wrap="square" lIns="0" tIns="0" rIns="0" bIns="0" anchor="t" anchorCtr="0">
            <a:noAutofit/>
          </a:bodyPr>
          <a:lstStyle/>
          <a:p>
            <a:pPr marL="457200" lvl="0" indent="-450850" algn="just" rtl="0">
              <a:spcBef>
                <a:spcPts val="0"/>
              </a:spcBef>
              <a:spcAft>
                <a:spcPts val="0"/>
              </a:spcAft>
              <a:buClr>
                <a:srgbClr val="339966"/>
              </a:buClr>
              <a:buSzPts val="2300"/>
              <a:buFont typeface="Arial"/>
              <a:buChar char="•"/>
            </a:pPr>
            <a:r>
              <a:rPr lang="en-US" sz="1900" dirty="0">
                <a:solidFill>
                  <a:srgbClr val="339966"/>
                </a:solidFill>
              </a:rPr>
              <a:t>New market conditions changed the booking and usage behavior</a:t>
            </a:r>
          </a:p>
          <a:p>
            <a:pPr marL="6350" lvl="0" indent="0" algn="just" rtl="0">
              <a:spcBef>
                <a:spcPts val="0"/>
              </a:spcBef>
              <a:spcAft>
                <a:spcPts val="0"/>
              </a:spcAft>
              <a:buClr>
                <a:srgbClr val="339966"/>
              </a:buClr>
              <a:buSzPts val="2300"/>
            </a:pPr>
            <a:endParaRPr sz="1900" dirty="0"/>
          </a:p>
          <a:p>
            <a:pPr marL="533400" lvl="1" indent="-336550" algn="just" rtl="0">
              <a:spcBef>
                <a:spcPts val="700"/>
              </a:spcBef>
              <a:spcAft>
                <a:spcPts val="0"/>
              </a:spcAft>
              <a:buClr>
                <a:srgbClr val="339966"/>
              </a:buClr>
              <a:buSzPts val="2300"/>
              <a:buFont typeface="Arial"/>
              <a:buChar char="•"/>
            </a:pPr>
            <a:r>
              <a:rPr lang="en-US" sz="1900" dirty="0"/>
              <a:t>The creation of the Trading Region France induced, since 01/11/2018, a single gas price in France. </a:t>
            </a:r>
            <a:r>
              <a:rPr lang="en-US" sz="1900" dirty="0">
                <a:solidFill>
                  <a:srgbClr val="339966"/>
                </a:solidFill>
              </a:rPr>
              <a:t>The price spread takes now place at the VIP </a:t>
            </a:r>
            <a:r>
              <a:rPr lang="en-US" sz="1900" dirty="0" err="1">
                <a:solidFill>
                  <a:srgbClr val="339966"/>
                </a:solidFill>
              </a:rPr>
              <a:t>Pirineos</a:t>
            </a:r>
            <a:r>
              <a:rPr lang="en-US" sz="1900" dirty="0">
                <a:solidFill>
                  <a:srgbClr val="339966"/>
                </a:solidFill>
              </a:rPr>
              <a:t> instead of occurring at the north south link which disappeared</a:t>
            </a:r>
            <a:endParaRPr sz="1900" dirty="0"/>
          </a:p>
          <a:p>
            <a:pPr marL="533400" lvl="1" indent="-336550" algn="just" rtl="0">
              <a:spcBef>
                <a:spcPts val="700"/>
              </a:spcBef>
              <a:spcAft>
                <a:spcPts val="0"/>
              </a:spcAft>
              <a:buClr>
                <a:srgbClr val="339966"/>
              </a:buClr>
              <a:buSzPts val="2300"/>
              <a:buFont typeface="Arial"/>
              <a:buChar char="•"/>
            </a:pPr>
            <a:r>
              <a:rPr lang="en-US" sz="1900" dirty="0"/>
              <a:t>The PEG price decreased below 8 €/MWh because of:</a:t>
            </a:r>
            <a:endParaRPr sz="2300" dirty="0"/>
          </a:p>
          <a:p>
            <a:pPr marL="1047750" lvl="2" indent="-374650" algn="just" rtl="0">
              <a:spcBef>
                <a:spcPts val="400"/>
              </a:spcBef>
              <a:spcAft>
                <a:spcPts val="0"/>
              </a:spcAft>
              <a:buClr>
                <a:srgbClr val="339966"/>
              </a:buClr>
              <a:buSzPts val="1260"/>
              <a:buFont typeface="Arial"/>
              <a:buChar char="•"/>
            </a:pPr>
            <a:r>
              <a:rPr lang="en-US" sz="1500" dirty="0"/>
              <a:t>Mainly : the abundance of LNG delivered to the European markets at low price;</a:t>
            </a:r>
            <a:endParaRPr sz="1900" dirty="0"/>
          </a:p>
          <a:p>
            <a:pPr marL="1047750" lvl="2" indent="-374650" algn="just" rtl="0">
              <a:spcBef>
                <a:spcPts val="400"/>
              </a:spcBef>
              <a:spcAft>
                <a:spcPts val="0"/>
              </a:spcAft>
              <a:buClr>
                <a:srgbClr val="339966"/>
              </a:buClr>
              <a:buSzPts val="1260"/>
              <a:buFont typeface="Arial"/>
              <a:buChar char="•"/>
            </a:pPr>
            <a:r>
              <a:rPr lang="en-US" sz="1500" dirty="0"/>
              <a:t>Partly : the French storage regulation increased the number of market players on the PEG which helped in increasing the HUB liquidity;</a:t>
            </a:r>
            <a:endParaRPr sz="1900" dirty="0"/>
          </a:p>
          <a:p>
            <a:pPr marL="457200" lvl="0" indent="-450850" algn="just" rtl="0">
              <a:spcBef>
                <a:spcPts val="1000"/>
              </a:spcBef>
              <a:spcAft>
                <a:spcPts val="0"/>
              </a:spcAft>
              <a:buClr>
                <a:srgbClr val="339966"/>
              </a:buClr>
              <a:buSzPts val="2300"/>
              <a:buFont typeface="Arial"/>
              <a:buChar char="•"/>
            </a:pPr>
            <a:r>
              <a:rPr lang="en-US" sz="1900" dirty="0"/>
              <a:t>Such price signals have influence on gas routes as shown in this report. </a:t>
            </a:r>
            <a:endParaRPr sz="1900" dirty="0"/>
          </a:p>
          <a:p>
            <a:pPr marL="457200" lvl="0" indent="-450850" algn="just" rtl="0">
              <a:spcBef>
                <a:spcPts val="1000"/>
              </a:spcBef>
              <a:spcAft>
                <a:spcPts val="0"/>
              </a:spcAft>
              <a:buClr>
                <a:srgbClr val="339966"/>
              </a:buClr>
              <a:buSzPts val="2300"/>
              <a:buFont typeface="Arial"/>
              <a:buChar char="•"/>
            </a:pPr>
            <a:r>
              <a:rPr lang="en-US" sz="1900" dirty="0"/>
              <a:t>Transit quantities can be boosted or reversed, punctually or over long period.</a:t>
            </a:r>
          </a:p>
          <a:p>
            <a:pPr marL="6350" lvl="0" indent="0" algn="just" rtl="0">
              <a:spcBef>
                <a:spcPts val="1000"/>
              </a:spcBef>
              <a:spcAft>
                <a:spcPts val="0"/>
              </a:spcAft>
              <a:buClr>
                <a:srgbClr val="339966"/>
              </a:buClr>
              <a:buSzPts val="2300"/>
            </a:pPr>
            <a:endParaRPr sz="1900" dirty="0"/>
          </a:p>
        </p:txBody>
      </p:sp>
    </p:spTree>
    <p:extLst>
      <p:ext uri="{BB962C8B-B14F-4D97-AF65-F5344CB8AC3E}">
        <p14:creationId xmlns:p14="http://schemas.microsoft.com/office/powerpoint/2010/main" val="233741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39F95-BA01-4B1A-ADBF-4D6EFBABC8AF}"/>
              </a:ext>
            </a:extLst>
          </p:cNvPr>
          <p:cNvSpPr>
            <a:spLocks noGrp="1"/>
          </p:cNvSpPr>
          <p:nvPr>
            <p:ph type="title"/>
          </p:nvPr>
        </p:nvSpPr>
        <p:spPr/>
        <p:txBody>
          <a:bodyPr/>
          <a:lstStyle/>
          <a:p>
            <a:r>
              <a:rPr lang="fr-FR" dirty="0"/>
              <a:t>VIP </a:t>
            </a:r>
            <a:r>
              <a:rPr lang="fr-FR" dirty="0" err="1"/>
              <a:t>Pirineos</a:t>
            </a:r>
            <a:r>
              <a:rPr lang="fr-FR" dirty="0"/>
              <a:t> (2/3)</a:t>
            </a:r>
          </a:p>
        </p:txBody>
      </p:sp>
      <p:sp>
        <p:nvSpPr>
          <p:cNvPr id="3" name="Espace réservé du texte 2">
            <a:extLst>
              <a:ext uri="{FF2B5EF4-FFF2-40B4-BE49-F238E27FC236}">
                <a16:creationId xmlns:a16="http://schemas.microsoft.com/office/drawing/2014/main" id="{712B757E-FCF8-4491-ADD3-47C0424E8265}"/>
              </a:ext>
            </a:extLst>
          </p:cNvPr>
          <p:cNvSpPr>
            <a:spLocks noGrp="1"/>
          </p:cNvSpPr>
          <p:nvPr>
            <p:ph type="body" idx="1"/>
          </p:nvPr>
        </p:nvSpPr>
        <p:spPr/>
        <p:txBody>
          <a:bodyPr/>
          <a:lstStyle/>
          <a:p>
            <a:r>
              <a:rPr lang="fr-FR" sz="1600" dirty="0" err="1"/>
              <a:t>Some</a:t>
            </a:r>
            <a:r>
              <a:rPr lang="fr-FR" sz="1600" dirty="0"/>
              <a:t> news </a:t>
            </a:r>
            <a:r>
              <a:rPr lang="fr-FR" sz="1600" dirty="0" err="1"/>
              <a:t>since</a:t>
            </a:r>
            <a:r>
              <a:rPr lang="fr-FR" sz="1600" dirty="0"/>
              <a:t> 2019 : </a:t>
            </a:r>
          </a:p>
          <a:p>
            <a:endParaRPr lang="fr-FR" sz="1600" dirty="0"/>
          </a:p>
          <a:p>
            <a:endParaRPr lang="fr-FR" sz="1600" dirty="0"/>
          </a:p>
          <a:p>
            <a:pPr marL="1047750" lvl="2" indent="-374650" algn="just" rtl="0">
              <a:spcBef>
                <a:spcPts val="400"/>
              </a:spcBef>
              <a:spcAft>
                <a:spcPts val="0"/>
              </a:spcAft>
              <a:buClr>
                <a:srgbClr val="339966"/>
              </a:buClr>
              <a:buSzPts val="1260"/>
              <a:buFont typeface="Arial"/>
              <a:buChar char="•"/>
            </a:pPr>
            <a:endParaRPr lang="en-US" sz="1200" dirty="0"/>
          </a:p>
          <a:p>
            <a:pPr marL="673100" lvl="2" indent="0" algn="just" rtl="0">
              <a:spcBef>
                <a:spcPts val="400"/>
              </a:spcBef>
              <a:spcAft>
                <a:spcPts val="0"/>
              </a:spcAft>
              <a:buClr>
                <a:srgbClr val="339966"/>
              </a:buClr>
              <a:buSzPts val="1260"/>
              <a:buNone/>
            </a:pPr>
            <a:endParaRPr lang="en-US" sz="1200" dirty="0"/>
          </a:p>
          <a:p>
            <a:pPr marL="1047750" lvl="2" indent="-374650" algn="just">
              <a:spcBef>
                <a:spcPts val="400"/>
              </a:spcBef>
              <a:buClr>
                <a:srgbClr val="339966"/>
              </a:buClr>
              <a:buSzPts val="1260"/>
              <a:buFont typeface="Arial"/>
              <a:buChar char="•"/>
            </a:pPr>
            <a:endParaRPr lang="en-US" sz="1200" dirty="0"/>
          </a:p>
          <a:p>
            <a:pPr marL="1047750" lvl="2" indent="-374650" algn="just">
              <a:spcBef>
                <a:spcPts val="400"/>
              </a:spcBef>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673100" lvl="2" indent="0" algn="just">
              <a:spcBef>
                <a:spcPts val="400"/>
              </a:spcBef>
              <a:buClr>
                <a:srgbClr val="339966"/>
              </a:buClr>
              <a:buSzPts val="1260"/>
              <a:buNone/>
            </a:pPr>
            <a:endParaRPr lang="en-US" sz="1200" dirty="0"/>
          </a:p>
          <a:p>
            <a:pPr marL="673100" lvl="2" indent="0" algn="just">
              <a:spcBef>
                <a:spcPts val="400"/>
              </a:spcBef>
              <a:buClr>
                <a:srgbClr val="339966"/>
              </a:buClr>
              <a:buSzPts val="1260"/>
              <a:buNone/>
            </a:pPr>
            <a:r>
              <a:rPr lang="en-US" sz="1200" dirty="0">
                <a:solidFill>
                  <a:schemeClr val="dk2"/>
                </a:solidFill>
              </a:rPr>
              <a:t>After some periods of Spain to France flow at </a:t>
            </a:r>
            <a:r>
              <a:rPr lang="en-US" sz="1200" dirty="0" err="1">
                <a:solidFill>
                  <a:schemeClr val="dk2"/>
                </a:solidFill>
              </a:rPr>
              <a:t>Pirineos</a:t>
            </a:r>
            <a:r>
              <a:rPr lang="en-US" sz="1200" dirty="0">
                <a:solidFill>
                  <a:schemeClr val="dk2"/>
                </a:solidFill>
              </a:rPr>
              <a:t> (November) , the flow is now from France to Spain : </a:t>
            </a:r>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228600" indent="0"/>
            <a:endParaRPr lang="en-US" sz="1600" dirty="0"/>
          </a:p>
          <a:p>
            <a:pPr marL="571500" indent="-342900">
              <a:buFont typeface="Arial" panose="020B0604020202020204" pitchFamily="34" charset="0"/>
              <a:buChar char="•"/>
            </a:pPr>
            <a:endParaRPr lang="fr-FR" dirty="0"/>
          </a:p>
        </p:txBody>
      </p:sp>
      <p:pic>
        <p:nvPicPr>
          <p:cNvPr id="1030" name="Picture 6">
            <a:extLst>
              <a:ext uri="{FF2B5EF4-FFF2-40B4-BE49-F238E27FC236}">
                <a16:creationId xmlns:a16="http://schemas.microsoft.com/office/drawing/2014/main" id="{CABBA27F-9AEF-4916-94D2-6C8C75546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23" b="4157"/>
          <a:stretch/>
        </p:blipFill>
        <p:spPr bwMode="auto">
          <a:xfrm>
            <a:off x="675041" y="3806951"/>
            <a:ext cx="3968072" cy="225438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B9864479-587C-4E0E-B190-9237C4015C96}"/>
              </a:ext>
            </a:extLst>
          </p:cNvPr>
          <p:cNvSpPr txBox="1"/>
          <p:nvPr/>
        </p:nvSpPr>
        <p:spPr>
          <a:xfrm>
            <a:off x="4367582" y="4082038"/>
            <a:ext cx="3798753" cy="2769989"/>
          </a:xfrm>
          <a:prstGeom prst="rect">
            <a:avLst/>
          </a:prstGeom>
          <a:noFill/>
        </p:spPr>
        <p:txBody>
          <a:bodyPr wrap="square" rtlCol="0">
            <a:spAutoFit/>
          </a:bodyPr>
          <a:lstStyle/>
          <a:p>
            <a:pPr marL="673100" lvl="2" algn="just">
              <a:spcBef>
                <a:spcPts val="400"/>
              </a:spcBef>
              <a:buClr>
                <a:srgbClr val="339966"/>
              </a:buClr>
              <a:buSzPts val="1260"/>
            </a:pPr>
            <a:r>
              <a:rPr lang="en-US" sz="1200" dirty="0">
                <a:solidFill>
                  <a:schemeClr val="dk2"/>
                </a:solidFill>
              </a:rPr>
              <a:t>The Spread PEG/PVB was very interesting mainly because of : </a:t>
            </a:r>
          </a:p>
          <a:p>
            <a:pPr marL="673100" lvl="2" algn="just">
              <a:spcBef>
                <a:spcPts val="400"/>
              </a:spcBef>
              <a:buClr>
                <a:srgbClr val="339966"/>
              </a:buClr>
              <a:buSzPts val="1260"/>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r>
              <a:rPr lang="en-US" sz="1200" dirty="0">
                <a:solidFill>
                  <a:schemeClr val="dk2"/>
                </a:solidFill>
              </a:rPr>
              <a:t>LNG was going to Asia instead of Europe</a:t>
            </a:r>
          </a:p>
          <a:p>
            <a:pPr marL="844550" lvl="2" indent="-171450" algn="just">
              <a:spcBef>
                <a:spcPts val="400"/>
              </a:spcBef>
              <a:buClr>
                <a:srgbClr val="339966"/>
              </a:buClr>
              <a:buSzPts val="1260"/>
              <a:buFont typeface="Wingdings" panose="05000000000000000000" pitchFamily="2" charset="2"/>
              <a:buChar char="Ø"/>
            </a:pPr>
            <a:r>
              <a:rPr lang="en-US" sz="1200" dirty="0">
                <a:solidFill>
                  <a:schemeClr val="dk2"/>
                </a:solidFill>
              </a:rPr>
              <a:t>Cold temperatures in Spain</a:t>
            </a:r>
          </a:p>
          <a:p>
            <a:pPr marL="844550" lvl="2" indent="-171450" algn="just">
              <a:spcBef>
                <a:spcPts val="400"/>
              </a:spcBef>
              <a:buClr>
                <a:srgbClr val="339966"/>
              </a:buClr>
              <a:buSzPts val="1260"/>
              <a:buFont typeface="Wingdings" panose="05000000000000000000" pitchFamily="2" charset="2"/>
              <a:buChar char="Ø"/>
            </a:pPr>
            <a:r>
              <a:rPr lang="en-US" sz="1200" dirty="0">
                <a:solidFill>
                  <a:schemeClr val="dk2"/>
                </a:solidFill>
              </a:rPr>
              <a:t>High CCGT runs</a:t>
            </a: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p:txBody>
      </p:sp>
      <p:pic>
        <p:nvPicPr>
          <p:cNvPr id="1028" name="Picture 4">
            <a:extLst>
              <a:ext uri="{FF2B5EF4-FFF2-40B4-BE49-F238E27FC236}">
                <a16:creationId xmlns:a16="http://schemas.microsoft.com/office/drawing/2014/main" id="{2BD215A5-50D1-44D0-AB58-AE0A13D4D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66" y="1292484"/>
            <a:ext cx="3680169" cy="187060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4D12DDC5-048A-4338-8907-566F40F9DD75}"/>
              </a:ext>
            </a:extLst>
          </p:cNvPr>
          <p:cNvSpPr txBox="1"/>
          <p:nvPr/>
        </p:nvSpPr>
        <p:spPr>
          <a:xfrm>
            <a:off x="4136762" y="1529841"/>
            <a:ext cx="3798753" cy="2482731"/>
          </a:xfrm>
          <a:prstGeom prst="rect">
            <a:avLst/>
          </a:prstGeom>
          <a:noFill/>
        </p:spPr>
        <p:txBody>
          <a:bodyPr wrap="square" rtlCol="0">
            <a:spAutoFit/>
          </a:bodyPr>
          <a:lstStyle/>
          <a:p>
            <a:pPr marL="673100" lvl="2" algn="just">
              <a:spcBef>
                <a:spcPts val="400"/>
              </a:spcBef>
              <a:buClr>
                <a:srgbClr val="339966"/>
              </a:buClr>
              <a:buSzPts val="1260"/>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r>
              <a:rPr lang="en-US" sz="1200" dirty="0">
                <a:solidFill>
                  <a:schemeClr val="dk2"/>
                </a:solidFill>
              </a:rPr>
              <a:t>From January 2020 until May 2020, continues bearish trend </a:t>
            </a:r>
            <a:r>
              <a:rPr lang="en-US" sz="1200" dirty="0">
                <a:solidFill>
                  <a:schemeClr val="dk2"/>
                </a:solidFill>
                <a:sym typeface="Wingdings" panose="05000000000000000000" pitchFamily="2" charset="2"/>
              </a:rPr>
              <a:t></a:t>
            </a:r>
            <a:r>
              <a:rPr lang="en-US" sz="1200" dirty="0">
                <a:solidFill>
                  <a:schemeClr val="dk2"/>
                </a:solidFill>
              </a:rPr>
              <a:t> PEG Price decreased under 3 €/MWh in May 2020</a:t>
            </a:r>
          </a:p>
          <a:p>
            <a:pPr marL="844550" lvl="2" indent="-171450" algn="just">
              <a:spcBef>
                <a:spcPts val="400"/>
              </a:spcBef>
              <a:buClr>
                <a:srgbClr val="339966"/>
              </a:buClr>
              <a:buSzPts val="1260"/>
              <a:buFont typeface="Wingdings" panose="05000000000000000000" pitchFamily="2" charset="2"/>
              <a:buChar char="Ø"/>
            </a:pPr>
            <a:r>
              <a:rPr lang="en-US" sz="1200" dirty="0">
                <a:solidFill>
                  <a:schemeClr val="dk2"/>
                </a:solidFill>
              </a:rPr>
              <a:t>Bounce back from June 2020, and is now around 21,5 €/MWh</a:t>
            </a: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p:txBody>
      </p:sp>
    </p:spTree>
    <p:extLst>
      <p:ext uri="{BB962C8B-B14F-4D97-AF65-F5344CB8AC3E}">
        <p14:creationId xmlns:p14="http://schemas.microsoft.com/office/powerpoint/2010/main" val="997947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D4106-CF76-4033-988D-2253D4D36FD1}"/>
              </a:ext>
            </a:extLst>
          </p:cNvPr>
          <p:cNvSpPr>
            <a:spLocks noGrp="1"/>
          </p:cNvSpPr>
          <p:nvPr>
            <p:ph type="title"/>
          </p:nvPr>
        </p:nvSpPr>
        <p:spPr/>
        <p:txBody>
          <a:bodyPr/>
          <a:lstStyle/>
          <a:p>
            <a:r>
              <a:rPr lang="fr-FR" dirty="0"/>
              <a:t>VIP </a:t>
            </a:r>
            <a:r>
              <a:rPr lang="fr-FR" dirty="0" err="1"/>
              <a:t>Pirineos</a:t>
            </a:r>
            <a:r>
              <a:rPr lang="fr-FR" dirty="0"/>
              <a:t> (3/3)</a:t>
            </a:r>
          </a:p>
        </p:txBody>
      </p:sp>
      <p:sp>
        <p:nvSpPr>
          <p:cNvPr id="4" name="Espace réservé du texte 2">
            <a:extLst>
              <a:ext uri="{FF2B5EF4-FFF2-40B4-BE49-F238E27FC236}">
                <a16:creationId xmlns:a16="http://schemas.microsoft.com/office/drawing/2014/main" id="{954942CA-AAE0-41FB-99F6-116F851015FF}"/>
              </a:ext>
            </a:extLst>
          </p:cNvPr>
          <p:cNvSpPr>
            <a:spLocks noGrp="1"/>
          </p:cNvSpPr>
          <p:nvPr>
            <p:ph type="body" idx="1"/>
          </p:nvPr>
        </p:nvSpPr>
        <p:spPr>
          <a:xfrm>
            <a:off x="590550" y="836613"/>
            <a:ext cx="8332788" cy="4768850"/>
          </a:xfrm>
        </p:spPr>
        <p:txBody>
          <a:bodyPr/>
          <a:lstStyle/>
          <a:p>
            <a:r>
              <a:rPr lang="fr-FR" sz="1600" dirty="0" err="1"/>
              <a:t>Capacity</a:t>
            </a:r>
            <a:r>
              <a:rPr lang="fr-FR" sz="1600" dirty="0"/>
              <a:t> </a:t>
            </a:r>
            <a:r>
              <a:rPr lang="fr-FR" sz="1600" dirty="0" err="1"/>
              <a:t>subscribed</a:t>
            </a:r>
            <a:r>
              <a:rPr lang="fr-FR" sz="1600" dirty="0"/>
              <a:t> on PRISMA </a:t>
            </a:r>
            <a:r>
              <a:rPr lang="fr-FR" sz="1600" dirty="0" err="1"/>
              <a:t>since</a:t>
            </a:r>
            <a:r>
              <a:rPr lang="fr-FR" sz="1600" dirty="0"/>
              <a:t> </a:t>
            </a:r>
            <a:r>
              <a:rPr lang="fr-FR" sz="1600" dirty="0" err="1"/>
              <a:t>december</a:t>
            </a:r>
            <a:r>
              <a:rPr lang="fr-FR" sz="1600" dirty="0"/>
              <a:t> 1st : </a:t>
            </a:r>
            <a:endParaRPr lang="fr-FR"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a:spcBef>
                <a:spcPts val="400"/>
              </a:spcBef>
              <a:buClr>
                <a:srgbClr val="339966"/>
              </a:buClr>
              <a:buSzPts val="1260"/>
              <a:buFont typeface="Arial"/>
              <a:buChar char="•"/>
            </a:pPr>
            <a:endParaRPr lang="en-US" sz="1200" dirty="0"/>
          </a:p>
          <a:p>
            <a:pPr marL="1047750" lvl="2" indent="-374650" algn="just">
              <a:spcBef>
                <a:spcPts val="400"/>
              </a:spcBef>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1047750" lvl="2" indent="-374650" algn="just" rtl="0">
              <a:spcBef>
                <a:spcPts val="400"/>
              </a:spcBef>
              <a:spcAft>
                <a:spcPts val="0"/>
              </a:spcAft>
              <a:buClr>
                <a:srgbClr val="339966"/>
              </a:buClr>
              <a:buSzPts val="1260"/>
              <a:buFont typeface="Arial"/>
              <a:buChar char="•"/>
            </a:pPr>
            <a:endParaRPr lang="en-US" sz="1200" dirty="0"/>
          </a:p>
          <a:p>
            <a:pPr marL="228600" indent="0"/>
            <a:endParaRPr lang="en-US" sz="1600" dirty="0"/>
          </a:p>
          <a:p>
            <a:pPr marL="228600" indent="0"/>
            <a:endParaRPr lang="en-US" sz="1600" u="sng" dirty="0"/>
          </a:p>
          <a:p>
            <a:pPr marL="228600" indent="0"/>
            <a:endParaRPr lang="en-US" sz="1600" u="sng" dirty="0"/>
          </a:p>
          <a:p>
            <a:pPr marL="228600" indent="0"/>
            <a:r>
              <a:rPr lang="en-US" sz="1600" u="sng" dirty="0">
                <a:solidFill>
                  <a:schemeClr val="bg2"/>
                </a:solidFill>
              </a:rPr>
              <a:t>Additional information </a:t>
            </a:r>
            <a:r>
              <a:rPr lang="en-US" sz="1600" dirty="0">
                <a:solidFill>
                  <a:schemeClr val="bg2"/>
                </a:solidFill>
              </a:rPr>
              <a:t>:</a:t>
            </a:r>
            <a:r>
              <a:rPr lang="en-US" sz="1600" dirty="0">
                <a:solidFill>
                  <a:srgbClr val="FF0000"/>
                </a:solidFill>
              </a:rPr>
              <a:t> </a:t>
            </a:r>
            <a:r>
              <a:rPr lang="en-US" sz="1600" dirty="0">
                <a:solidFill>
                  <a:srgbClr val="FF0000"/>
                </a:solidFill>
                <a:hlinkClick r:id="rId2"/>
              </a:rPr>
              <a:t>ACER-ENTSOG Public Consultation </a:t>
            </a:r>
            <a:r>
              <a:rPr lang="en-US" sz="1600" dirty="0">
                <a:solidFill>
                  <a:schemeClr val="bg2"/>
                </a:solidFill>
              </a:rPr>
              <a:t>following EFET reported FUNC Issue until 19/02/21  – “Greater flexibility to book firm capacity at IPs”</a:t>
            </a:r>
          </a:p>
          <a:p>
            <a:pPr marL="571500" indent="-342900">
              <a:buFont typeface="Arial" panose="020B0604020202020204" pitchFamily="34" charset="0"/>
              <a:buChar char="•"/>
            </a:pPr>
            <a:endParaRPr lang="fr-FR" dirty="0"/>
          </a:p>
        </p:txBody>
      </p:sp>
      <p:pic>
        <p:nvPicPr>
          <p:cNvPr id="2056" name="Picture 8">
            <a:extLst>
              <a:ext uri="{FF2B5EF4-FFF2-40B4-BE49-F238E27FC236}">
                <a16:creationId xmlns:a16="http://schemas.microsoft.com/office/drawing/2014/main" id="{46D2207D-D469-498B-9357-B2C2E520F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67" y="1474638"/>
            <a:ext cx="5394739" cy="333705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84EF9DB0-DB2A-4A4D-B874-432B88EA4994}"/>
              </a:ext>
            </a:extLst>
          </p:cNvPr>
          <p:cNvSpPr txBox="1"/>
          <p:nvPr/>
        </p:nvSpPr>
        <p:spPr>
          <a:xfrm>
            <a:off x="4994580" y="2269314"/>
            <a:ext cx="3798753" cy="2195473"/>
          </a:xfrm>
          <a:prstGeom prst="rect">
            <a:avLst/>
          </a:prstGeom>
          <a:noFill/>
        </p:spPr>
        <p:txBody>
          <a:bodyPr wrap="square" rtlCol="0">
            <a:spAutoFit/>
          </a:bodyPr>
          <a:lstStyle/>
          <a:p>
            <a:pPr marL="844550" lvl="2" indent="-171450" algn="just">
              <a:spcBef>
                <a:spcPts val="400"/>
              </a:spcBef>
              <a:buClr>
                <a:srgbClr val="339966"/>
              </a:buClr>
              <a:buSzPts val="1260"/>
              <a:buFont typeface="Wingdings" panose="05000000000000000000" pitchFamily="2" charset="2"/>
              <a:buChar char="Ø"/>
            </a:pPr>
            <a:r>
              <a:rPr lang="en-US" sz="1200" dirty="0">
                <a:solidFill>
                  <a:schemeClr val="dk2"/>
                </a:solidFill>
              </a:rPr>
              <a:t>In January 2021, all the firm capacity (165 GWh/d) and almost all the interruptible capacity (60 GWh/d) are subscribed every day</a:t>
            </a: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673100" lvl="2" algn="just">
              <a:spcBef>
                <a:spcPts val="400"/>
              </a:spcBef>
              <a:buClr>
                <a:srgbClr val="339966"/>
              </a:buClr>
              <a:buSzPts val="1260"/>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r>
              <a:rPr lang="en-US" sz="1200" dirty="0">
                <a:solidFill>
                  <a:schemeClr val="dk2"/>
                </a:solidFill>
              </a:rPr>
              <a:t>For February 2021, there is already 156 of 165 GWh/d subscribed</a:t>
            </a: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a:p>
            <a:pPr marL="844550" lvl="2" indent="-171450" algn="just">
              <a:spcBef>
                <a:spcPts val="400"/>
              </a:spcBef>
              <a:buClr>
                <a:srgbClr val="339966"/>
              </a:buClr>
              <a:buSzPts val="1260"/>
              <a:buFont typeface="Wingdings" panose="05000000000000000000" pitchFamily="2" charset="2"/>
              <a:buChar char="Ø"/>
            </a:pPr>
            <a:endParaRPr lang="en-US" sz="1200" dirty="0">
              <a:solidFill>
                <a:schemeClr val="dk2"/>
              </a:solidFill>
            </a:endParaRPr>
          </a:p>
        </p:txBody>
      </p:sp>
    </p:spTree>
    <p:extLst>
      <p:ext uri="{BB962C8B-B14F-4D97-AF65-F5344CB8AC3E}">
        <p14:creationId xmlns:p14="http://schemas.microsoft.com/office/powerpoint/2010/main" val="669612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VIP </a:t>
            </a:r>
            <a:r>
              <a:rPr lang="en-US" dirty="0" err="1"/>
              <a:t>Ibérico</a:t>
            </a:r>
            <a:endParaRPr lang="es-ES" dirty="0"/>
          </a:p>
        </p:txBody>
      </p:sp>
      <p:sp>
        <p:nvSpPr>
          <p:cNvPr id="3" name="Marcador de contenido 2"/>
          <p:cNvSpPr>
            <a:spLocks noGrp="1"/>
          </p:cNvSpPr>
          <p:nvPr>
            <p:ph idx="1"/>
          </p:nvPr>
        </p:nvSpPr>
        <p:spPr/>
        <p:txBody>
          <a:bodyPr/>
          <a:lstStyle/>
          <a:p>
            <a:pPr algn="just">
              <a:buClr>
                <a:srgbClr val="339966"/>
              </a:buClr>
              <a:buFont typeface="Arial" panose="020B0604020202020204" pitchFamily="34" charset="0"/>
              <a:buChar char="•"/>
            </a:pPr>
            <a:r>
              <a:rPr lang="en-US" sz="1900" dirty="0"/>
              <a:t>The </a:t>
            </a:r>
            <a:r>
              <a:rPr lang="en-US" sz="1900" dirty="0">
                <a:solidFill>
                  <a:srgbClr val="339966"/>
                </a:solidFill>
              </a:rPr>
              <a:t>direction Spain to Portugal prevails </a:t>
            </a:r>
            <a:r>
              <a:rPr lang="en-US" sz="1900" dirty="0"/>
              <a:t>over Portugal to Spain direction. </a:t>
            </a:r>
          </a:p>
          <a:p>
            <a:pPr algn="just">
              <a:buClr>
                <a:srgbClr val="339966"/>
              </a:buClr>
              <a:buFont typeface="Arial" panose="020B0604020202020204" pitchFamily="34" charset="0"/>
              <a:buChar char="•"/>
            </a:pPr>
            <a:r>
              <a:rPr lang="en-US" sz="1900" dirty="0">
                <a:solidFill>
                  <a:srgbClr val="339966"/>
                </a:solidFill>
              </a:rPr>
              <a:t>A seasonal booking and use during the summer months in the Spain to Portugal direction is observed, although less evident during the studied period in respect to the previous exercises</a:t>
            </a:r>
            <a:r>
              <a:rPr lang="en-US" sz="1900" dirty="0"/>
              <a:t>. In this direction, every type of product is utilized, although capacity utilization rate decreased, reaching an average rate below 30% in gas year 2018-2019 </a:t>
            </a:r>
          </a:p>
          <a:p>
            <a:pPr algn="just">
              <a:buClr>
                <a:srgbClr val="339966"/>
              </a:buClr>
              <a:buFont typeface="Arial" panose="020B0604020202020204" pitchFamily="34" charset="0"/>
              <a:buChar char="•"/>
            </a:pPr>
            <a:r>
              <a:rPr lang="en-US" sz="1900" dirty="0"/>
              <a:t>In the direction Portugal to Spain, we can observe a change in shipper’s behavior during 2019, </a:t>
            </a:r>
            <a:r>
              <a:rPr lang="en-US" sz="1900" dirty="0">
                <a:solidFill>
                  <a:srgbClr val="339966"/>
                </a:solidFill>
              </a:rPr>
              <a:t>resulting in a flow reversal from January to June, </a:t>
            </a:r>
            <a:r>
              <a:rPr lang="en-US" sz="1900" dirty="0"/>
              <a:t>where the daily bookings reached levels close to 63% of the technical capacity</a:t>
            </a:r>
          </a:p>
          <a:p>
            <a:r>
              <a:rPr lang="en-US" sz="1900" dirty="0"/>
              <a:t>This happened because during gas year 2018-2019 </a:t>
            </a:r>
            <a:r>
              <a:rPr lang="en-US" sz="1900" dirty="0">
                <a:solidFill>
                  <a:srgbClr val="339966"/>
                </a:solidFill>
              </a:rPr>
              <a:t>shippers in the Iberian market have prioritized LNG over Algerian Gas, taking advantage of cheaper LNG prices. </a:t>
            </a:r>
            <a:r>
              <a:rPr lang="en-US" sz="1900" dirty="0"/>
              <a:t>Moreover, a reduction in regasification and transmission tariffs set in July 2018 in Portugal </a:t>
            </a:r>
            <a:r>
              <a:rPr lang="en-US" sz="2000" dirty="0"/>
              <a:t>also induced some flows from Portugal to Spain, though in annual terms there is a net flow from Spain to Portugal</a:t>
            </a:r>
          </a:p>
        </p:txBody>
      </p:sp>
    </p:spTree>
    <p:extLst>
      <p:ext uri="{BB962C8B-B14F-4D97-AF65-F5344CB8AC3E}">
        <p14:creationId xmlns:p14="http://schemas.microsoft.com/office/powerpoint/2010/main" val="291511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5"/>
          <p:cNvSpPr/>
          <p:nvPr/>
        </p:nvSpPr>
        <p:spPr>
          <a:xfrm>
            <a:off x="958850" y="3111227"/>
            <a:ext cx="7200900" cy="1685925"/>
          </a:xfrm>
          <a:prstGeom prst="rect">
            <a:avLst/>
          </a:prstGeom>
          <a:no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r>
              <a:rPr lang="en-US" sz="3200" b="1" i="0" u="none" strike="noStrike" cap="none" dirty="0">
                <a:solidFill>
                  <a:srgbClr val="2A4677"/>
                </a:solidFill>
                <a:latin typeface="Arial"/>
                <a:ea typeface="Arial"/>
                <a:cs typeface="Arial"/>
                <a:sym typeface="Arial"/>
              </a:rPr>
              <a:t>2.3 </a:t>
            </a:r>
            <a:r>
              <a:rPr lang="en-US" sz="3200" b="1" i="0" u="none" strike="noStrike" cap="none" dirty="0">
                <a:solidFill>
                  <a:schemeClr val="dk2"/>
                </a:solidFill>
                <a:latin typeface="Arial"/>
                <a:ea typeface="Arial"/>
                <a:cs typeface="Arial"/>
                <a:sym typeface="Arial"/>
              </a:rPr>
              <a:t>Implementation of the UIOLI LT mechanism at VIP </a:t>
            </a:r>
            <a:r>
              <a:rPr lang="en-US" sz="3200" b="1" i="0" u="none" strike="noStrike" cap="none" dirty="0" err="1">
                <a:solidFill>
                  <a:schemeClr val="dk2"/>
                </a:solidFill>
                <a:latin typeface="Arial"/>
                <a:ea typeface="Arial"/>
                <a:cs typeface="Arial"/>
                <a:sym typeface="Arial"/>
              </a:rPr>
              <a:t>Ibérico</a:t>
            </a:r>
            <a:endParaRPr sz="3200" b="1" i="0" u="none" strike="noStrike" cap="none" dirty="0">
              <a:solidFill>
                <a:srgbClr val="2A4677"/>
              </a:solidFill>
              <a:latin typeface="Arial"/>
              <a:ea typeface="Arial"/>
              <a:cs typeface="Arial"/>
              <a:sym typeface="Arial"/>
            </a:endParaRPr>
          </a:p>
        </p:txBody>
      </p:sp>
    </p:spTree>
    <p:extLst>
      <p:ext uri="{BB962C8B-B14F-4D97-AF65-F5344CB8AC3E}">
        <p14:creationId xmlns:p14="http://schemas.microsoft.com/office/powerpoint/2010/main" val="42438200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idx="4294967295"/>
          </p:nvPr>
        </p:nvSpPr>
        <p:spPr>
          <a:xfrm>
            <a:off x="811213" y="327025"/>
            <a:ext cx="8332787" cy="365125"/>
          </a:xfrm>
        </p:spPr>
        <p:txBody>
          <a:bodyPr anchor="t" anchorCtr="0"/>
          <a:lstStyle/>
          <a:p>
            <a:r>
              <a:rPr lang="en-US" sz="2400" dirty="0"/>
              <a:t>2.3 Coordinated application procedure</a:t>
            </a:r>
          </a:p>
        </p:txBody>
      </p:sp>
      <p:sp>
        <p:nvSpPr>
          <p:cNvPr id="4" name="TextBox 34"/>
          <p:cNvSpPr txBox="1">
            <a:spLocks noChangeArrowheads="1"/>
          </p:cNvSpPr>
          <p:nvPr/>
        </p:nvSpPr>
        <p:spPr bwMode="auto">
          <a:xfrm>
            <a:off x="486863" y="1180680"/>
            <a:ext cx="8332789"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algn="just" eaLnBrk="1" fontAlgn="base" hangingPunct="1">
              <a:spcBef>
                <a:spcPts val="600"/>
              </a:spcBef>
              <a:spcAft>
                <a:spcPts val="600"/>
              </a:spcAft>
              <a:buClr>
                <a:srgbClr val="C29903"/>
              </a:buClr>
              <a:buSzPct val="100000"/>
              <a:buFont typeface="Arial" panose="020B0604020202020204" pitchFamily="34" charset="0"/>
              <a:buChar char="•"/>
            </a:pPr>
            <a:r>
              <a:rPr lang="en-US" sz="1500" kern="1200" dirty="0">
                <a:solidFill>
                  <a:srgbClr val="2A4677"/>
                </a:solidFill>
                <a:latin typeface="Arial"/>
                <a:ea typeface="Verdana" panose="020B0604030504040204" pitchFamily="34" charset="0"/>
                <a:cs typeface="Verdana" panose="020B0604030504040204" pitchFamily="34" charset="0"/>
              </a:rPr>
              <a:t>Annex I to Regulation (EC) No 715/2009 foresees the application of Congestion Management Procedures (CMP) in the event of contractual congestion, including the </a:t>
            </a:r>
            <a:r>
              <a:rPr lang="pt-PT" sz="1500" kern="1200" dirty="0">
                <a:solidFill>
                  <a:srgbClr val="2A4677"/>
                </a:solidFill>
                <a:latin typeface="Arial"/>
                <a:ea typeface="Verdana" panose="020B0604030504040204" pitchFamily="34" charset="0"/>
                <a:cs typeface="Verdana" panose="020B0604030504040204" pitchFamily="34" charset="0"/>
              </a:rPr>
              <a:t>Long-</a:t>
            </a:r>
            <a:r>
              <a:rPr lang="pt-PT" sz="1500" kern="1200" dirty="0" err="1">
                <a:solidFill>
                  <a:srgbClr val="2A4677"/>
                </a:solidFill>
                <a:latin typeface="Arial"/>
                <a:ea typeface="Verdana" panose="020B0604030504040204" pitchFamily="34" charset="0"/>
                <a:cs typeface="Verdana" panose="020B0604030504040204" pitchFamily="34" charset="0"/>
              </a:rPr>
              <a:t>Term</a:t>
            </a:r>
            <a:r>
              <a:rPr lang="pt-PT" sz="1500" kern="1200" dirty="0">
                <a:solidFill>
                  <a:srgbClr val="2A4677"/>
                </a:solidFill>
                <a:latin typeface="Arial"/>
                <a:ea typeface="Verdana" panose="020B0604030504040204" pitchFamily="34" charset="0"/>
                <a:cs typeface="Verdana" panose="020B0604030504040204" pitchFamily="34" charset="0"/>
              </a:rPr>
              <a:t> Use-</a:t>
            </a:r>
            <a:r>
              <a:rPr lang="pt-PT" sz="1500" kern="1200" dirty="0" err="1">
                <a:solidFill>
                  <a:srgbClr val="2A4677"/>
                </a:solidFill>
                <a:latin typeface="Arial"/>
                <a:ea typeface="Verdana" panose="020B0604030504040204" pitchFamily="34" charset="0"/>
                <a:cs typeface="Verdana" panose="020B0604030504040204" pitchFamily="34" charset="0"/>
              </a:rPr>
              <a:t>It</a:t>
            </a:r>
            <a:r>
              <a:rPr lang="pt-PT" sz="1500" kern="1200" dirty="0">
                <a:solidFill>
                  <a:srgbClr val="2A4677"/>
                </a:solidFill>
                <a:latin typeface="Arial"/>
                <a:ea typeface="Verdana" panose="020B0604030504040204" pitchFamily="34" charset="0"/>
                <a:cs typeface="Verdana" panose="020B0604030504040204" pitchFamily="34" charset="0"/>
              </a:rPr>
              <a:t>-</a:t>
            </a:r>
            <a:r>
              <a:rPr lang="pt-PT" sz="1500" kern="1200" dirty="0" err="1">
                <a:solidFill>
                  <a:srgbClr val="2A4677"/>
                </a:solidFill>
                <a:latin typeface="Arial"/>
                <a:ea typeface="Verdana" panose="020B0604030504040204" pitchFamily="34" charset="0"/>
                <a:cs typeface="Verdana" panose="020B0604030504040204" pitchFamily="34" charset="0"/>
              </a:rPr>
              <a:t>Or-Lose-It</a:t>
            </a:r>
            <a:r>
              <a:rPr lang="pt-PT" sz="1500" kern="1200" dirty="0">
                <a:solidFill>
                  <a:srgbClr val="2A4677"/>
                </a:solidFill>
                <a:latin typeface="Arial"/>
                <a:ea typeface="Verdana" panose="020B0604030504040204" pitchFamily="34" charset="0"/>
                <a:cs typeface="Verdana" panose="020B0604030504040204" pitchFamily="34" charset="0"/>
              </a:rPr>
              <a:t> (UIOLI-LT) </a:t>
            </a:r>
            <a:r>
              <a:rPr lang="pt-PT" sz="1500" kern="1200" dirty="0" err="1">
                <a:solidFill>
                  <a:srgbClr val="2A4677"/>
                </a:solidFill>
                <a:latin typeface="Arial"/>
                <a:ea typeface="Verdana" panose="020B0604030504040204" pitchFamily="34" charset="0"/>
                <a:cs typeface="Verdana" panose="020B0604030504040204" pitchFamily="34" charset="0"/>
              </a:rPr>
              <a:t>mechanism</a:t>
            </a:r>
            <a:r>
              <a:rPr lang="pt-PT" sz="1500" kern="1200" dirty="0">
                <a:solidFill>
                  <a:srgbClr val="2A4677"/>
                </a:solidFill>
                <a:latin typeface="Arial"/>
                <a:ea typeface="Verdana" panose="020B0604030504040204" pitchFamily="34" charset="0"/>
                <a:cs typeface="Verdana" panose="020B0604030504040204" pitchFamily="34" charset="0"/>
              </a:rPr>
              <a:t> </a:t>
            </a:r>
          </a:p>
          <a:p>
            <a:pPr lvl="1" algn="just" eaLnBrk="1" fontAlgn="base" hangingPunct="1">
              <a:spcBef>
                <a:spcPts val="600"/>
              </a:spcBef>
              <a:spcAft>
                <a:spcPts val="600"/>
              </a:spcAft>
              <a:buClr>
                <a:srgbClr val="C29903"/>
              </a:buClr>
              <a:buSzPct val="100000"/>
              <a:buFont typeface="Arial" panose="020B0604020202020204" pitchFamily="34" charset="0"/>
              <a:buChar char="•"/>
            </a:pPr>
            <a:r>
              <a:rPr lang="pt-PT" sz="1500" kern="1200" dirty="0">
                <a:solidFill>
                  <a:srgbClr val="2A4677"/>
                </a:solidFill>
                <a:latin typeface="Arial"/>
                <a:ea typeface="Verdana" panose="020B0604030504040204" pitchFamily="34" charset="0"/>
                <a:cs typeface="Verdana" panose="020B0604030504040204" pitchFamily="34" charset="0"/>
              </a:rPr>
              <a:t>The Regulation (EU) 2017/459 (new NC CAM) introduced the obligation to </a:t>
            </a:r>
            <a:r>
              <a:rPr lang="pt-PT" sz="1500" kern="1200" dirty="0" err="1">
                <a:solidFill>
                  <a:srgbClr val="2A4677"/>
                </a:solidFill>
                <a:latin typeface="Arial"/>
                <a:ea typeface="Verdana" panose="020B0604030504040204" pitchFamily="34" charset="0"/>
                <a:cs typeface="Verdana" panose="020B0604030504040204" pitchFamily="34" charset="0"/>
              </a:rPr>
              <a:t>offer</a:t>
            </a:r>
            <a:r>
              <a:rPr lang="pt-PT" sz="1500" kern="1200" dirty="0">
                <a:solidFill>
                  <a:srgbClr val="2A4677"/>
                </a:solidFill>
                <a:latin typeface="Arial"/>
                <a:ea typeface="Verdana" panose="020B0604030504040204" pitchFamily="34" charset="0"/>
                <a:cs typeface="Verdana" panose="020B0604030504040204" pitchFamily="34" charset="0"/>
              </a:rPr>
              <a:t> LT capacities at interconnection points. </a:t>
            </a:r>
            <a:r>
              <a:rPr lang="pt-PT" sz="1500" kern="1200" dirty="0" err="1">
                <a:solidFill>
                  <a:srgbClr val="2A4677"/>
                </a:solidFill>
                <a:latin typeface="Arial"/>
                <a:ea typeface="Verdana" panose="020B0604030504040204" pitchFamily="34" charset="0"/>
                <a:cs typeface="Verdana" panose="020B0604030504040204" pitchFamily="34" charset="0"/>
              </a:rPr>
              <a:t>The</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offer</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of</a:t>
            </a:r>
            <a:r>
              <a:rPr lang="pt-PT" sz="1500" kern="1200" dirty="0">
                <a:solidFill>
                  <a:srgbClr val="2A4677"/>
                </a:solidFill>
                <a:latin typeface="Arial"/>
                <a:ea typeface="Verdana" panose="020B0604030504040204" pitchFamily="34" charset="0"/>
                <a:cs typeface="Verdana" panose="020B0604030504040204" pitchFamily="34" charset="0"/>
              </a:rPr>
              <a:t> LT </a:t>
            </a:r>
            <a:r>
              <a:rPr lang="pt-PT" sz="1500" kern="1200" dirty="0" err="1">
                <a:solidFill>
                  <a:srgbClr val="2A4677"/>
                </a:solidFill>
                <a:latin typeface="Arial"/>
                <a:ea typeface="Verdana" panose="020B0604030504040204" pitchFamily="34" charset="0"/>
                <a:cs typeface="Verdana" panose="020B0604030504040204" pitchFamily="34" charset="0"/>
              </a:rPr>
              <a:t>capacity</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at</a:t>
            </a:r>
            <a:r>
              <a:rPr lang="pt-PT" sz="1500" kern="1200" dirty="0">
                <a:solidFill>
                  <a:srgbClr val="2A4677"/>
                </a:solidFill>
                <a:latin typeface="Arial"/>
                <a:ea typeface="Verdana" panose="020B0604030504040204" pitchFamily="34" charset="0"/>
                <a:cs typeface="Verdana" panose="020B0604030504040204" pitchFamily="34" charset="0"/>
              </a:rPr>
              <a:t> VIP Ibérico </a:t>
            </a:r>
            <a:r>
              <a:rPr lang="pt-PT" sz="1500" kern="1200" dirty="0" err="1">
                <a:solidFill>
                  <a:srgbClr val="2A4677"/>
                </a:solidFill>
                <a:latin typeface="Arial"/>
                <a:ea typeface="Verdana" panose="020B0604030504040204" pitchFamily="34" charset="0"/>
                <a:cs typeface="Verdana" panose="020B0604030504040204" pitchFamily="34" charset="0"/>
              </a:rPr>
              <a:t>started</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with</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the</a:t>
            </a:r>
            <a:r>
              <a:rPr lang="pt-PT" sz="1500" kern="1200" dirty="0">
                <a:solidFill>
                  <a:srgbClr val="2A4677"/>
                </a:solidFill>
                <a:latin typeface="Arial"/>
                <a:ea typeface="Verdana" panose="020B0604030504040204" pitchFamily="34" charset="0"/>
                <a:cs typeface="Verdana" panose="020B0604030504040204" pitchFamily="34" charset="0"/>
              </a:rPr>
              <a:t> 2018/2019 a</a:t>
            </a:r>
            <a:r>
              <a:rPr lang="en-US" sz="1500" kern="1200" dirty="0" err="1">
                <a:solidFill>
                  <a:srgbClr val="2A4677"/>
                </a:solidFill>
                <a:latin typeface="Arial"/>
                <a:ea typeface="Verdana" panose="020B0604030504040204" pitchFamily="34" charset="0"/>
                <a:cs typeface="Verdana" panose="020B0604030504040204" pitchFamily="34" charset="0"/>
              </a:rPr>
              <a:t>nnual</a:t>
            </a:r>
            <a:r>
              <a:rPr lang="en-US" sz="1500" kern="1200" dirty="0">
                <a:solidFill>
                  <a:srgbClr val="2A4677"/>
                </a:solidFill>
                <a:latin typeface="Arial"/>
                <a:ea typeface="Verdana" panose="020B0604030504040204" pitchFamily="34" charset="0"/>
                <a:cs typeface="Verdana" panose="020B0604030504040204" pitchFamily="34" charset="0"/>
              </a:rPr>
              <a:t> yearly capacity auction at 2 July 2018 (for 5 years) introducing the conditions for the application of this mechanism at this interconnection point</a:t>
            </a:r>
          </a:p>
          <a:p>
            <a:pPr lvl="1" algn="just" eaLnBrk="1" fontAlgn="base" hangingPunct="1">
              <a:spcBef>
                <a:spcPts val="600"/>
              </a:spcBef>
              <a:spcAft>
                <a:spcPts val="600"/>
              </a:spcAft>
              <a:buClr>
                <a:srgbClr val="C29903"/>
              </a:buClr>
              <a:buSzPct val="100000"/>
              <a:buFont typeface="Arial" panose="020B0604020202020204" pitchFamily="34" charset="0"/>
              <a:buChar char="•"/>
            </a:pPr>
            <a:r>
              <a:rPr lang="pt-PT" sz="1500" kern="1200" dirty="0">
                <a:solidFill>
                  <a:srgbClr val="2A4677"/>
                </a:solidFill>
                <a:latin typeface="Arial"/>
                <a:ea typeface="Verdana" panose="020B0604030504040204" pitchFamily="34" charset="0"/>
                <a:cs typeface="Verdana" panose="020B0604030504040204" pitchFamily="34" charset="0"/>
              </a:rPr>
              <a:t>The SGRI WP 2019-2020 foresees </a:t>
            </a:r>
            <a:r>
              <a:rPr lang="pt-PT" sz="1500" kern="1200" dirty="0" err="1">
                <a:solidFill>
                  <a:srgbClr val="2A4677"/>
                </a:solidFill>
                <a:latin typeface="Arial"/>
                <a:ea typeface="Verdana" panose="020B0604030504040204" pitchFamily="34" charset="0"/>
                <a:cs typeface="Verdana" panose="020B0604030504040204" pitchFamily="34" charset="0"/>
              </a:rPr>
              <a:t>the</a:t>
            </a:r>
            <a:r>
              <a:rPr lang="pt-PT" sz="1500" kern="1200" dirty="0">
                <a:solidFill>
                  <a:srgbClr val="2A4677"/>
                </a:solidFill>
                <a:latin typeface="Arial"/>
                <a:ea typeface="Verdana" panose="020B0604030504040204" pitchFamily="34" charset="0"/>
                <a:cs typeface="Verdana" panose="020B0604030504040204" pitchFamily="34" charset="0"/>
              </a:rPr>
              <a:t> i</a:t>
            </a:r>
            <a:r>
              <a:rPr lang="en-GB" sz="1500" kern="1200" dirty="0" err="1">
                <a:solidFill>
                  <a:srgbClr val="2A4677"/>
                </a:solidFill>
                <a:latin typeface="Arial"/>
                <a:ea typeface="Verdana" panose="020B0604030504040204" pitchFamily="34" charset="0"/>
                <a:cs typeface="Verdana" panose="020B0604030504040204" pitchFamily="34" charset="0"/>
              </a:rPr>
              <a:t>mplementation</a:t>
            </a:r>
            <a:r>
              <a:rPr lang="en-GB" sz="1500" kern="1200" dirty="0">
                <a:solidFill>
                  <a:srgbClr val="2A4677"/>
                </a:solidFill>
                <a:latin typeface="Arial"/>
                <a:ea typeface="Verdana" panose="020B0604030504040204" pitchFamily="34" charset="0"/>
                <a:cs typeface="Verdana" panose="020B0604030504040204" pitchFamily="34" charset="0"/>
              </a:rPr>
              <a:t> of a UIOLI LT mechanism at VIP </a:t>
            </a:r>
            <a:r>
              <a:rPr lang="en-GB" sz="1500" kern="1200" dirty="0" err="1">
                <a:solidFill>
                  <a:srgbClr val="2A4677"/>
                </a:solidFill>
                <a:latin typeface="Arial"/>
                <a:ea typeface="Verdana" panose="020B0604030504040204" pitchFamily="34" charset="0"/>
                <a:cs typeface="Verdana" panose="020B0604030504040204" pitchFamily="34" charset="0"/>
              </a:rPr>
              <a:t>Iberico</a:t>
            </a:r>
            <a:r>
              <a:rPr lang="en-GB" sz="1500" kern="1200" dirty="0">
                <a:solidFill>
                  <a:srgbClr val="2A4677"/>
                </a:solidFill>
                <a:latin typeface="Arial"/>
                <a:ea typeface="Verdana" panose="020B0604030504040204" pitchFamily="34" charset="0"/>
                <a:cs typeface="Verdana" panose="020B0604030504040204" pitchFamily="34" charset="0"/>
              </a:rPr>
              <a:t> as a </a:t>
            </a:r>
            <a:r>
              <a:rPr lang="pt-PT" sz="1500" kern="1200" dirty="0" err="1">
                <a:solidFill>
                  <a:srgbClr val="2A4677"/>
                </a:solidFill>
                <a:latin typeface="Arial"/>
                <a:ea typeface="Verdana" panose="020B0604030504040204" pitchFamily="34" charset="0"/>
                <a:cs typeface="Verdana" panose="020B0604030504040204" pitchFamily="34" charset="0"/>
              </a:rPr>
              <a:t>deliverable</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regarding</a:t>
            </a:r>
            <a:r>
              <a:rPr lang="pt-PT" sz="1500" kern="1200" dirty="0">
                <a:solidFill>
                  <a:srgbClr val="2A4677"/>
                </a:solidFill>
                <a:latin typeface="Arial"/>
                <a:ea typeface="Verdana" panose="020B0604030504040204" pitchFamily="34" charset="0"/>
                <a:cs typeface="Verdana" panose="020B0604030504040204" pitchFamily="34" charset="0"/>
              </a:rPr>
              <a:t> </a:t>
            </a:r>
            <a:r>
              <a:rPr lang="en-GB" sz="1500" kern="1200" dirty="0">
                <a:solidFill>
                  <a:srgbClr val="2A4677"/>
                </a:solidFill>
                <a:latin typeface="Arial"/>
                <a:ea typeface="Verdana" panose="020B0604030504040204" pitchFamily="34" charset="0"/>
                <a:cs typeface="Verdana" panose="020B0604030504040204" pitchFamily="34" charset="0"/>
              </a:rPr>
              <a:t>Target 2 - “Market Integration In The Region”</a:t>
            </a:r>
          </a:p>
          <a:p>
            <a:pPr lvl="1" algn="just" eaLnBrk="1" fontAlgn="base" hangingPunct="1">
              <a:spcBef>
                <a:spcPts val="600"/>
              </a:spcBef>
              <a:spcAft>
                <a:spcPts val="600"/>
              </a:spcAft>
              <a:buClr>
                <a:srgbClr val="C29903"/>
              </a:buClr>
              <a:buSzPct val="100000"/>
              <a:buFont typeface="Arial" panose="020B0604020202020204" pitchFamily="34" charset="0"/>
              <a:buChar char="•"/>
            </a:pPr>
            <a:r>
              <a:rPr lang="pt-PT" sz="1500" kern="1200" dirty="0">
                <a:solidFill>
                  <a:srgbClr val="2A4677"/>
                </a:solidFill>
                <a:latin typeface="Arial"/>
                <a:ea typeface="Verdana" panose="020B0604030504040204" pitchFamily="34" charset="0"/>
                <a:cs typeface="Verdana" panose="020B0604030504040204" pitchFamily="34" charset="0"/>
              </a:rPr>
              <a:t>At the 50</a:t>
            </a:r>
            <a:r>
              <a:rPr lang="pt-PT" sz="1500" kern="1200" baseline="30000" dirty="0">
                <a:solidFill>
                  <a:srgbClr val="2A4677"/>
                </a:solidFill>
                <a:latin typeface="Arial"/>
                <a:ea typeface="Verdana" panose="020B0604030504040204" pitchFamily="34" charset="0"/>
                <a:cs typeface="Verdana" panose="020B0604030504040204" pitchFamily="34" charset="0"/>
              </a:rPr>
              <a:t>th</a:t>
            </a:r>
            <a:r>
              <a:rPr lang="pt-PT" sz="1500" kern="1200" dirty="0">
                <a:solidFill>
                  <a:srgbClr val="2A4677"/>
                </a:solidFill>
                <a:latin typeface="Arial"/>
                <a:ea typeface="Verdana" panose="020B0604030504040204" pitchFamily="34" charset="0"/>
                <a:cs typeface="Verdana" panose="020B0604030504040204" pitchFamily="34" charset="0"/>
              </a:rPr>
              <a:t> IG Meeting, </a:t>
            </a:r>
            <a:r>
              <a:rPr lang="pt-PT" sz="1500" kern="1200" dirty="0" err="1">
                <a:solidFill>
                  <a:srgbClr val="2A4677"/>
                </a:solidFill>
                <a:latin typeface="Arial"/>
                <a:ea typeface="Verdana" panose="020B0604030504040204" pitchFamily="34" charset="0"/>
                <a:cs typeface="Verdana" panose="020B0604030504040204" pitchFamily="34" charset="0"/>
              </a:rPr>
              <a:t>on</a:t>
            </a:r>
            <a:r>
              <a:rPr lang="pt-PT" sz="1500" kern="1200" dirty="0">
                <a:solidFill>
                  <a:srgbClr val="2A4677"/>
                </a:solidFill>
                <a:latin typeface="Arial"/>
                <a:ea typeface="Verdana" panose="020B0604030504040204" pitchFamily="34" charset="0"/>
                <a:cs typeface="Verdana" panose="020B0604030504040204" pitchFamily="34" charset="0"/>
              </a:rPr>
              <a:t> 17 </a:t>
            </a:r>
            <a:r>
              <a:rPr lang="pt-PT" sz="1500" kern="1200" dirty="0" err="1">
                <a:solidFill>
                  <a:srgbClr val="2A4677"/>
                </a:solidFill>
                <a:latin typeface="Arial"/>
                <a:ea typeface="Verdana" panose="020B0604030504040204" pitchFamily="34" charset="0"/>
                <a:cs typeface="Verdana" panose="020B0604030504040204" pitchFamily="34" charset="0"/>
              </a:rPr>
              <a:t>June</a:t>
            </a:r>
            <a:r>
              <a:rPr lang="pt-PT" sz="1500" kern="1200" dirty="0">
                <a:solidFill>
                  <a:srgbClr val="2A4677"/>
                </a:solidFill>
                <a:latin typeface="Arial"/>
                <a:ea typeface="Verdana" panose="020B0604030504040204" pitchFamily="34" charset="0"/>
                <a:cs typeface="Verdana" panose="020B0604030504040204" pitchFamily="34" charset="0"/>
              </a:rPr>
              <a:t> 2019, </a:t>
            </a:r>
            <a:r>
              <a:rPr lang="pt-PT" sz="1500" kern="1200" dirty="0" err="1">
                <a:solidFill>
                  <a:srgbClr val="2A4677"/>
                </a:solidFill>
                <a:latin typeface="Arial"/>
                <a:ea typeface="Verdana" panose="020B0604030504040204" pitchFamily="34" charset="0"/>
                <a:cs typeface="Verdana" panose="020B0604030504040204" pitchFamily="34" charset="0"/>
              </a:rPr>
              <a:t>TSOs</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committed</a:t>
            </a:r>
            <a:r>
              <a:rPr lang="pt-PT" sz="1500" kern="1200" dirty="0">
                <a:solidFill>
                  <a:srgbClr val="2A4677"/>
                </a:solidFill>
                <a:latin typeface="Arial"/>
                <a:ea typeface="Verdana" panose="020B0604030504040204" pitchFamily="34" charset="0"/>
                <a:cs typeface="Verdana" panose="020B0604030504040204" pitchFamily="34" charset="0"/>
              </a:rPr>
              <a:t> to the </a:t>
            </a:r>
            <a:r>
              <a:rPr lang="pt-PT" sz="1500" kern="1200" dirty="0" err="1">
                <a:solidFill>
                  <a:srgbClr val="2A4677"/>
                </a:solidFill>
                <a:latin typeface="Arial"/>
                <a:ea typeface="Verdana" panose="020B0604030504040204" pitchFamily="34" charset="0"/>
                <a:cs typeface="Verdana" panose="020B0604030504040204" pitchFamily="34" charset="0"/>
              </a:rPr>
              <a:t>task</a:t>
            </a:r>
            <a:r>
              <a:rPr lang="pt-PT" sz="1500" kern="1200" dirty="0">
                <a:solidFill>
                  <a:srgbClr val="2A4677"/>
                </a:solidFill>
                <a:latin typeface="Arial"/>
                <a:ea typeface="Verdana" panose="020B0604030504040204" pitchFamily="34" charset="0"/>
                <a:cs typeface="Verdana" panose="020B0604030504040204" pitchFamily="34" charset="0"/>
              </a:rPr>
              <a:t> </a:t>
            </a:r>
            <a:r>
              <a:rPr lang="en-US" sz="1500" kern="1200" dirty="0">
                <a:solidFill>
                  <a:srgbClr val="2A4677"/>
                </a:solidFill>
                <a:latin typeface="Arial"/>
                <a:ea typeface="Verdana" panose="020B0604030504040204" pitchFamily="34" charset="0"/>
                <a:cs typeface="Verdana" panose="020B0604030504040204" pitchFamily="34" charset="0"/>
              </a:rPr>
              <a:t>of implementing the mechanism at VIP </a:t>
            </a:r>
            <a:r>
              <a:rPr lang="en-US" sz="1500" kern="1200" dirty="0" err="1">
                <a:solidFill>
                  <a:srgbClr val="2A4677"/>
                </a:solidFill>
                <a:latin typeface="Arial"/>
                <a:ea typeface="Verdana" panose="020B0604030504040204" pitchFamily="34" charset="0"/>
                <a:cs typeface="Verdana" panose="020B0604030504040204" pitchFamily="34" charset="0"/>
              </a:rPr>
              <a:t>Ibérico</a:t>
            </a:r>
            <a:r>
              <a:rPr lang="en-US"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a:solidFill>
                  <a:srgbClr val="2A4677"/>
                </a:solidFill>
                <a:latin typeface="Arial"/>
                <a:ea typeface="Verdana" panose="020B0604030504040204" pitchFamily="34" charset="0"/>
                <a:cs typeface="Verdana" panose="020B0604030504040204" pitchFamily="34" charset="0"/>
              </a:rPr>
              <a:t>in a </a:t>
            </a:r>
            <a:r>
              <a:rPr lang="pt-PT" sz="1500" kern="1200" dirty="0" err="1">
                <a:solidFill>
                  <a:srgbClr val="2A4677"/>
                </a:solidFill>
                <a:latin typeface="Arial"/>
                <a:ea typeface="Verdana" panose="020B0604030504040204" pitchFamily="34" charset="0"/>
                <a:cs typeface="Verdana" panose="020B0604030504040204" pitchFamily="34" charset="0"/>
              </a:rPr>
              <a:t>coordinated</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way</a:t>
            </a:r>
            <a:r>
              <a:rPr lang="pt-PT" sz="1500" kern="1200" dirty="0">
                <a:solidFill>
                  <a:srgbClr val="2A4677"/>
                </a:solidFill>
                <a:latin typeface="Arial"/>
                <a:ea typeface="Verdana" panose="020B0604030504040204" pitchFamily="34" charset="0"/>
                <a:cs typeface="Verdana" panose="020B0604030504040204" pitchFamily="34" charset="0"/>
              </a:rPr>
              <a:t>, </a:t>
            </a:r>
            <a:r>
              <a:rPr lang="pt-PT" sz="1500" kern="1200" dirty="0" err="1">
                <a:solidFill>
                  <a:srgbClr val="2A4677"/>
                </a:solidFill>
                <a:latin typeface="Arial"/>
                <a:ea typeface="Verdana" panose="020B0604030504040204" pitchFamily="34" charset="0"/>
                <a:cs typeface="Verdana" panose="020B0604030504040204" pitchFamily="34" charset="0"/>
              </a:rPr>
              <a:t>contributing</a:t>
            </a:r>
            <a:r>
              <a:rPr lang="pt-PT" sz="1500" kern="1200" dirty="0">
                <a:solidFill>
                  <a:srgbClr val="2A4677"/>
                </a:solidFill>
                <a:latin typeface="Arial"/>
                <a:ea typeface="Verdana" panose="020B0604030504040204" pitchFamily="34" charset="0"/>
                <a:cs typeface="Verdana" panose="020B0604030504040204" pitchFamily="34" charset="0"/>
              </a:rPr>
              <a:t> as </a:t>
            </a:r>
            <a:r>
              <a:rPr lang="en-US" sz="1500" kern="1200" dirty="0">
                <a:solidFill>
                  <a:srgbClr val="2A4677"/>
                </a:solidFill>
                <a:latin typeface="Arial"/>
                <a:ea typeface="Verdana" panose="020B0604030504040204" pitchFamily="34" charset="0"/>
                <a:cs typeface="Verdana" panose="020B0604030504040204" pitchFamily="34" charset="0"/>
              </a:rPr>
              <a:t>such to a harmonized UIOLI LT mechanism in the SGRI area</a:t>
            </a:r>
          </a:p>
          <a:p>
            <a:pPr lvl="1" algn="just" eaLnBrk="1" fontAlgn="base" hangingPunct="1">
              <a:spcBef>
                <a:spcPts val="600"/>
              </a:spcBef>
              <a:spcAft>
                <a:spcPts val="600"/>
              </a:spcAft>
              <a:buClr>
                <a:srgbClr val="C29903"/>
              </a:buClr>
              <a:buSzPct val="100000"/>
              <a:buFont typeface="Arial" panose="020B0604020202020204" pitchFamily="34" charset="0"/>
              <a:buChar char="•"/>
            </a:pPr>
            <a:r>
              <a:rPr lang="en-US" sz="1500" kern="1200" dirty="0">
                <a:solidFill>
                  <a:schemeClr val="bg1"/>
                </a:solidFill>
                <a:latin typeface="Arial"/>
                <a:ea typeface="Verdana" panose="020B0604030504040204" pitchFamily="34" charset="0"/>
                <a:cs typeface="Verdana" panose="020B0604030504040204" pitchFamily="34" charset="0"/>
              </a:rPr>
              <a:t>REN and Enagás presented a draft proposal of the coordinated mechanism to the NRAs which promoted a public consultation on the mechanism in February 2020 </a:t>
            </a:r>
          </a:p>
          <a:p>
            <a:pPr lvl="1" algn="just" eaLnBrk="1" fontAlgn="base" hangingPunct="1">
              <a:spcBef>
                <a:spcPts val="600"/>
              </a:spcBef>
              <a:spcAft>
                <a:spcPts val="600"/>
              </a:spcAft>
              <a:buClr>
                <a:srgbClr val="C29903"/>
              </a:buClr>
              <a:buSzPct val="100000"/>
              <a:buFont typeface="Arial" panose="020B0604020202020204" pitchFamily="34" charset="0"/>
              <a:buChar char="•"/>
            </a:pPr>
            <a:r>
              <a:rPr lang="en-US" sz="1500" kern="1200" dirty="0">
                <a:solidFill>
                  <a:srgbClr val="2A4677"/>
                </a:solidFill>
                <a:latin typeface="Arial"/>
                <a:ea typeface="Verdana" panose="020B0604030504040204" pitchFamily="34" charset="0"/>
                <a:cs typeface="Verdana" panose="020B0604030504040204" pitchFamily="34" charset="0"/>
              </a:rPr>
              <a:t>The harmonized UIOLI LT mechanism was first applied at VIP </a:t>
            </a:r>
            <a:r>
              <a:rPr lang="en-US" sz="1500" kern="1200" dirty="0" err="1">
                <a:solidFill>
                  <a:srgbClr val="2A4677"/>
                </a:solidFill>
                <a:latin typeface="Arial"/>
                <a:ea typeface="Verdana" panose="020B0604030504040204" pitchFamily="34" charset="0"/>
                <a:cs typeface="Verdana" panose="020B0604030504040204" pitchFamily="34" charset="0"/>
              </a:rPr>
              <a:t>Ibérico</a:t>
            </a:r>
            <a:r>
              <a:rPr lang="en-US" sz="1500" kern="1200" dirty="0">
                <a:solidFill>
                  <a:srgbClr val="2A4677"/>
                </a:solidFill>
                <a:latin typeface="Arial"/>
                <a:ea typeface="Verdana" panose="020B0604030504040204" pitchFamily="34" charset="0"/>
                <a:cs typeface="Verdana" panose="020B0604030504040204" pitchFamily="34" charset="0"/>
              </a:rPr>
              <a:t> in May 2020</a:t>
            </a:r>
          </a:p>
          <a:p>
            <a:pPr lvl="1" algn="just" eaLnBrk="1" fontAlgn="base" hangingPunct="1">
              <a:spcBef>
                <a:spcPts val="600"/>
              </a:spcBef>
              <a:spcAft>
                <a:spcPts val="600"/>
              </a:spcAft>
              <a:buClr>
                <a:srgbClr val="C29903"/>
              </a:buClr>
              <a:buSzPct val="100000"/>
              <a:buFont typeface="Arial" panose="020B0604020202020204" pitchFamily="34" charset="0"/>
              <a:buChar char="•"/>
            </a:pPr>
            <a:endParaRPr lang="pt-PT" sz="1600" kern="1200" dirty="0">
              <a:solidFill>
                <a:srgbClr val="2A4677"/>
              </a:solidFill>
              <a:latin typeface="Arial"/>
              <a:ea typeface="Verdana" panose="020B0604030504040204" pitchFamily="34" charset="0"/>
              <a:cs typeface="Verdana" panose="020B0604030504040204" pitchFamily="34" charset="0"/>
            </a:endParaRPr>
          </a:p>
        </p:txBody>
      </p:sp>
      <p:sp>
        <p:nvSpPr>
          <p:cNvPr id="5" name="Rectángulo 12"/>
          <p:cNvSpPr/>
          <p:nvPr/>
        </p:nvSpPr>
        <p:spPr>
          <a:xfrm>
            <a:off x="755576" y="943737"/>
            <a:ext cx="1080120" cy="236943"/>
          </a:xfrm>
          <a:prstGeom prst="rect">
            <a:avLst/>
          </a:prstGeom>
          <a:solidFill>
            <a:srgbClr val="9CB700"/>
          </a:solidFill>
          <a:ln>
            <a:solidFill>
              <a:srgbClr val="9CB7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buClrTx/>
              <a:buFontTx/>
              <a:buNone/>
            </a:pPr>
            <a:r>
              <a:rPr lang="es-ES" sz="1100" b="1" kern="1200" dirty="0">
                <a:solidFill>
                  <a:prstClr val="white"/>
                </a:solidFill>
                <a:latin typeface="Myriad Pro"/>
              </a:rPr>
              <a:t>LT UIOLI</a:t>
            </a:r>
          </a:p>
        </p:txBody>
      </p:sp>
      <p:pic>
        <p:nvPicPr>
          <p:cNvPr id="6" name="Imagen 1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9573" y="875837"/>
            <a:ext cx="396003" cy="396003"/>
          </a:xfrm>
          <a:prstGeom prst="rect">
            <a:avLst/>
          </a:prstGeom>
        </p:spPr>
      </p:pic>
    </p:spTree>
    <p:extLst>
      <p:ext uri="{BB962C8B-B14F-4D97-AF65-F5344CB8AC3E}">
        <p14:creationId xmlns:p14="http://schemas.microsoft.com/office/powerpoint/2010/main" val="26299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68922-3AD8-4059-829C-03DF24744D84}"/>
              </a:ext>
            </a:extLst>
          </p:cNvPr>
          <p:cNvSpPr>
            <a:spLocks noGrp="1"/>
          </p:cNvSpPr>
          <p:nvPr>
            <p:ph type="ctrTitle"/>
          </p:nvPr>
        </p:nvSpPr>
        <p:spPr/>
        <p:txBody>
          <a:bodyPr/>
          <a:lstStyle/>
          <a:p>
            <a:r>
              <a:rPr lang="en-US" sz="3600" b="1" i="0" u="none" strike="noStrike" cap="none" dirty="0">
                <a:solidFill>
                  <a:srgbClr val="2A4677"/>
                </a:solidFill>
                <a:latin typeface="Arial"/>
                <a:ea typeface="Arial"/>
                <a:cs typeface="Arial"/>
                <a:sym typeface="Arial"/>
              </a:rPr>
              <a:t>2.3 ii) Experience</a:t>
            </a:r>
            <a:r>
              <a:rPr lang="en-US" dirty="0">
                <a:solidFill>
                  <a:srgbClr val="2A4677"/>
                </a:solidFill>
              </a:rPr>
              <a:t> on the creation of a single market area in France (TRF)</a:t>
            </a:r>
            <a:br>
              <a:rPr lang="en-US" sz="3600" b="1" i="0" u="none" strike="noStrike" cap="none" dirty="0">
                <a:solidFill>
                  <a:srgbClr val="2A4677"/>
                </a:solidFill>
                <a:latin typeface="Arial"/>
                <a:ea typeface="Arial"/>
                <a:cs typeface="Arial"/>
                <a:sym typeface="Arial"/>
              </a:rPr>
            </a:br>
            <a:endParaRPr lang="fr-FR" dirty="0"/>
          </a:p>
        </p:txBody>
      </p:sp>
    </p:spTree>
    <p:extLst>
      <p:ext uri="{BB962C8B-B14F-4D97-AF65-F5344CB8AC3E}">
        <p14:creationId xmlns:p14="http://schemas.microsoft.com/office/powerpoint/2010/main" val="86332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600075" y="332656"/>
            <a:ext cx="8332788"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Planning TYNDP 2020</a:t>
            </a:r>
            <a:endParaRPr/>
          </a:p>
        </p:txBody>
      </p:sp>
      <p:sp>
        <p:nvSpPr>
          <p:cNvPr id="51" name="Google Shape;51;p6"/>
          <p:cNvSpPr/>
          <p:nvPr/>
        </p:nvSpPr>
        <p:spPr>
          <a:xfrm>
            <a:off x="1314786"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Apr</a:t>
            </a:r>
            <a:endParaRPr sz="800" b="0" i="0" u="none" strike="noStrike" cap="none">
              <a:solidFill>
                <a:srgbClr val="FFFFFF"/>
              </a:solidFill>
              <a:latin typeface="Arial"/>
              <a:ea typeface="Arial"/>
              <a:cs typeface="Arial"/>
              <a:sym typeface="Arial"/>
            </a:endParaRPr>
          </a:p>
        </p:txBody>
      </p:sp>
      <p:sp>
        <p:nvSpPr>
          <p:cNvPr id="52" name="Google Shape;52;p6"/>
          <p:cNvSpPr/>
          <p:nvPr/>
        </p:nvSpPr>
        <p:spPr>
          <a:xfrm>
            <a:off x="1957240"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May</a:t>
            </a:r>
            <a:endParaRPr sz="800" b="0" i="0" u="none" strike="noStrike" cap="none">
              <a:solidFill>
                <a:srgbClr val="FFFFFF"/>
              </a:solidFill>
              <a:latin typeface="Arial"/>
              <a:ea typeface="Arial"/>
              <a:cs typeface="Arial"/>
              <a:sym typeface="Arial"/>
            </a:endParaRPr>
          </a:p>
        </p:txBody>
      </p:sp>
      <p:sp>
        <p:nvSpPr>
          <p:cNvPr id="53" name="Google Shape;53;p6"/>
          <p:cNvSpPr/>
          <p:nvPr/>
        </p:nvSpPr>
        <p:spPr>
          <a:xfrm>
            <a:off x="2599694"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Jun</a:t>
            </a:r>
            <a:endParaRPr/>
          </a:p>
        </p:txBody>
      </p:sp>
      <p:sp>
        <p:nvSpPr>
          <p:cNvPr id="54" name="Google Shape;54;p6"/>
          <p:cNvSpPr/>
          <p:nvPr/>
        </p:nvSpPr>
        <p:spPr>
          <a:xfrm>
            <a:off x="3242148"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Jul</a:t>
            </a:r>
            <a:endParaRPr/>
          </a:p>
        </p:txBody>
      </p:sp>
      <p:sp>
        <p:nvSpPr>
          <p:cNvPr id="55" name="Google Shape;55;p6"/>
          <p:cNvSpPr/>
          <p:nvPr/>
        </p:nvSpPr>
        <p:spPr>
          <a:xfrm>
            <a:off x="3884602"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Aug</a:t>
            </a:r>
            <a:endParaRPr sz="800" b="0" i="0" u="none" strike="noStrike" cap="none">
              <a:solidFill>
                <a:srgbClr val="FFFFFF"/>
              </a:solidFill>
              <a:latin typeface="Arial"/>
              <a:ea typeface="Arial"/>
              <a:cs typeface="Arial"/>
              <a:sym typeface="Arial"/>
            </a:endParaRPr>
          </a:p>
        </p:txBody>
      </p:sp>
      <p:sp>
        <p:nvSpPr>
          <p:cNvPr id="56" name="Google Shape;56;p6"/>
          <p:cNvSpPr/>
          <p:nvPr/>
        </p:nvSpPr>
        <p:spPr>
          <a:xfrm>
            <a:off x="4527056"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Sep</a:t>
            </a:r>
            <a:endParaRPr sz="800" b="0" i="0" u="none" strike="noStrike" cap="none">
              <a:solidFill>
                <a:srgbClr val="FFFFFF"/>
              </a:solidFill>
              <a:latin typeface="Arial"/>
              <a:ea typeface="Arial"/>
              <a:cs typeface="Arial"/>
              <a:sym typeface="Arial"/>
            </a:endParaRPr>
          </a:p>
        </p:txBody>
      </p:sp>
      <p:sp>
        <p:nvSpPr>
          <p:cNvPr id="57" name="Google Shape;57;p6"/>
          <p:cNvSpPr/>
          <p:nvPr/>
        </p:nvSpPr>
        <p:spPr>
          <a:xfrm>
            <a:off x="5169510"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Oct</a:t>
            </a:r>
            <a:endParaRPr/>
          </a:p>
        </p:txBody>
      </p:sp>
      <p:sp>
        <p:nvSpPr>
          <p:cNvPr id="58" name="Google Shape;58;p6"/>
          <p:cNvSpPr/>
          <p:nvPr/>
        </p:nvSpPr>
        <p:spPr>
          <a:xfrm>
            <a:off x="5811964"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Nov</a:t>
            </a:r>
            <a:endParaRPr/>
          </a:p>
        </p:txBody>
      </p:sp>
      <p:sp>
        <p:nvSpPr>
          <p:cNvPr id="59" name="Google Shape;59;p6"/>
          <p:cNvSpPr/>
          <p:nvPr/>
        </p:nvSpPr>
        <p:spPr>
          <a:xfrm>
            <a:off x="6454418"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Dec</a:t>
            </a:r>
            <a:endParaRPr sz="800" b="0" i="0" u="none" strike="noStrike" cap="none">
              <a:solidFill>
                <a:srgbClr val="FFFFFF"/>
              </a:solidFill>
              <a:latin typeface="Arial"/>
              <a:ea typeface="Arial"/>
              <a:cs typeface="Arial"/>
              <a:sym typeface="Arial"/>
            </a:endParaRPr>
          </a:p>
        </p:txBody>
      </p:sp>
      <p:sp>
        <p:nvSpPr>
          <p:cNvPr id="60" name="Google Shape;60;p6"/>
          <p:cNvSpPr/>
          <p:nvPr/>
        </p:nvSpPr>
        <p:spPr>
          <a:xfrm>
            <a:off x="7096872"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Jan</a:t>
            </a:r>
            <a:endParaRPr sz="800" b="0" i="0" u="none" strike="noStrike" cap="none">
              <a:solidFill>
                <a:srgbClr val="FFFFFF"/>
              </a:solidFill>
              <a:latin typeface="Arial"/>
              <a:ea typeface="Arial"/>
              <a:cs typeface="Arial"/>
              <a:sym typeface="Arial"/>
            </a:endParaRPr>
          </a:p>
        </p:txBody>
      </p:sp>
      <p:sp>
        <p:nvSpPr>
          <p:cNvPr id="61" name="Google Shape;61;p6"/>
          <p:cNvSpPr/>
          <p:nvPr/>
        </p:nvSpPr>
        <p:spPr>
          <a:xfrm>
            <a:off x="7739331" y="3500405"/>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Feb</a:t>
            </a:r>
            <a:endParaRPr/>
          </a:p>
        </p:txBody>
      </p:sp>
      <p:sp>
        <p:nvSpPr>
          <p:cNvPr id="62" name="Google Shape;62;p6"/>
          <p:cNvSpPr/>
          <p:nvPr/>
        </p:nvSpPr>
        <p:spPr>
          <a:xfrm>
            <a:off x="29878" y="3503611"/>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Feb</a:t>
            </a:r>
            <a:endParaRPr/>
          </a:p>
        </p:txBody>
      </p:sp>
      <p:sp>
        <p:nvSpPr>
          <p:cNvPr id="63" name="Google Shape;63;p6"/>
          <p:cNvSpPr/>
          <p:nvPr/>
        </p:nvSpPr>
        <p:spPr>
          <a:xfrm>
            <a:off x="672332" y="3503611"/>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Mar</a:t>
            </a:r>
            <a:endParaRPr/>
          </a:p>
        </p:txBody>
      </p:sp>
      <p:sp>
        <p:nvSpPr>
          <p:cNvPr id="64" name="Google Shape;64;p6"/>
          <p:cNvSpPr/>
          <p:nvPr/>
        </p:nvSpPr>
        <p:spPr>
          <a:xfrm>
            <a:off x="1514550" y="4033218"/>
            <a:ext cx="675830" cy="415498"/>
          </a:xfrm>
          <a:prstGeom prst="rect">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66A"/>
              </a:buClr>
              <a:buSzPts val="700"/>
              <a:buFont typeface="Arial"/>
              <a:buNone/>
            </a:pPr>
            <a:r>
              <a:rPr lang="en-US" sz="700" b="0" i="0" u="none" strike="noStrike" cap="none">
                <a:solidFill>
                  <a:srgbClr val="63666A"/>
                </a:solidFill>
                <a:latin typeface="Arial"/>
                <a:ea typeface="Arial"/>
                <a:cs typeface="Arial"/>
                <a:sym typeface="Arial"/>
              </a:rPr>
              <a:t>Publication: PS-CBA Groups</a:t>
            </a:r>
            <a:endParaRPr/>
          </a:p>
        </p:txBody>
      </p:sp>
      <p:sp>
        <p:nvSpPr>
          <p:cNvPr id="65" name="Google Shape;65;p6"/>
          <p:cNvSpPr/>
          <p:nvPr/>
        </p:nvSpPr>
        <p:spPr>
          <a:xfrm>
            <a:off x="2065482" y="3857766"/>
            <a:ext cx="128588" cy="142875"/>
          </a:xfrm>
          <a:prstGeom prst="teardrop">
            <a:avLst>
              <a:gd name="adj" fmla="val 100000"/>
            </a:avLst>
          </a:prstGeom>
          <a:solidFill>
            <a:srgbClr val="FFB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66" name="Google Shape;66;p6"/>
          <p:cNvSpPr/>
          <p:nvPr/>
        </p:nvSpPr>
        <p:spPr>
          <a:xfrm>
            <a:off x="8172401" y="4526249"/>
            <a:ext cx="864096" cy="483495"/>
          </a:xfrm>
          <a:prstGeom prst="rect">
            <a:avLst/>
          </a:prstGeom>
          <a:solidFill>
            <a:srgbClr val="00B5E2"/>
          </a:solidFill>
          <a:ln w="19050" cap="flat" cmpd="sng">
            <a:solidFill>
              <a:srgbClr val="00B5E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US" sz="900" b="1" i="0" u="none" strike="noStrike" cap="none">
                <a:solidFill>
                  <a:schemeClr val="lt1"/>
                </a:solidFill>
                <a:latin typeface="Arial"/>
                <a:ea typeface="Arial"/>
                <a:cs typeface="Arial"/>
                <a:sym typeface="Arial"/>
              </a:rPr>
              <a:t>Publication:</a:t>
            </a:r>
            <a:endParaRPr/>
          </a:p>
          <a:p>
            <a:pPr marL="0" marR="0" lvl="0" indent="0" algn="l" rtl="0">
              <a:lnSpc>
                <a:spcPct val="100000"/>
              </a:lnSpc>
              <a:spcBef>
                <a:spcPts val="0"/>
              </a:spcBef>
              <a:spcAft>
                <a:spcPts val="0"/>
              </a:spcAft>
              <a:buClr>
                <a:schemeClr val="lt1"/>
              </a:buClr>
              <a:buSzPts val="900"/>
              <a:buFont typeface="Arial"/>
              <a:buNone/>
            </a:pPr>
            <a:r>
              <a:rPr lang="en-US" sz="900" b="1" i="0" u="none" strike="noStrike" cap="none">
                <a:solidFill>
                  <a:schemeClr val="lt1"/>
                </a:solidFill>
                <a:latin typeface="Arial"/>
                <a:ea typeface="Arial"/>
                <a:cs typeface="Arial"/>
                <a:sym typeface="Arial"/>
              </a:rPr>
              <a:t>Final TYNDP</a:t>
            </a:r>
            <a:endParaRPr sz="700" b="1" i="0" u="none" strike="noStrike" cap="none">
              <a:solidFill>
                <a:schemeClr val="lt1"/>
              </a:solidFill>
              <a:latin typeface="Arial"/>
              <a:ea typeface="Arial"/>
              <a:cs typeface="Arial"/>
              <a:sym typeface="Arial"/>
            </a:endParaRPr>
          </a:p>
        </p:txBody>
      </p:sp>
      <p:sp>
        <p:nvSpPr>
          <p:cNvPr id="67" name="Google Shape;67;p6"/>
          <p:cNvSpPr/>
          <p:nvPr/>
        </p:nvSpPr>
        <p:spPr>
          <a:xfrm>
            <a:off x="1919473" y="4526250"/>
            <a:ext cx="833555" cy="584775"/>
          </a:xfrm>
          <a:prstGeom prst="roundRect">
            <a:avLst>
              <a:gd name="adj" fmla="val 0"/>
            </a:avLst>
          </a:prstGeom>
          <a:solidFill>
            <a:srgbClr val="00B5E2"/>
          </a:solidFill>
          <a:ln w="19050" cap="flat" cmpd="sng">
            <a:solidFill>
              <a:srgbClr val="00B5E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i="0" u="none" strike="noStrike" cap="none">
                <a:solidFill>
                  <a:schemeClr val="lt1"/>
                </a:solidFill>
                <a:latin typeface="Arial"/>
                <a:ea typeface="Arial"/>
                <a:cs typeface="Arial"/>
                <a:sym typeface="Arial"/>
              </a:rPr>
              <a:t>Publication: Scenarios</a:t>
            </a:r>
            <a:endParaRPr/>
          </a:p>
          <a:p>
            <a:pPr marL="0" marR="0" lvl="0" indent="0" algn="l" rtl="0">
              <a:spcBef>
                <a:spcPts val="0"/>
              </a:spcBef>
              <a:spcAft>
                <a:spcPts val="0"/>
              </a:spcAft>
              <a:buNone/>
            </a:pPr>
            <a:r>
              <a:rPr lang="en-US" sz="800" b="1" i="0" u="none" strike="noStrike" cap="none">
                <a:solidFill>
                  <a:schemeClr val="lt1"/>
                </a:solidFill>
                <a:latin typeface="Arial"/>
                <a:ea typeface="Arial"/>
                <a:cs typeface="Arial"/>
                <a:sym typeface="Arial"/>
              </a:rPr>
              <a:t>TYNDP Report</a:t>
            </a:r>
            <a:endParaRPr/>
          </a:p>
        </p:txBody>
      </p:sp>
      <p:sp>
        <p:nvSpPr>
          <p:cNvPr id="68" name="Google Shape;68;p6"/>
          <p:cNvSpPr/>
          <p:nvPr/>
        </p:nvSpPr>
        <p:spPr>
          <a:xfrm>
            <a:off x="2897044" y="3857766"/>
            <a:ext cx="128588" cy="142875"/>
          </a:xfrm>
          <a:prstGeom prst="teardrop">
            <a:avLst>
              <a:gd name="adj" fmla="val 100000"/>
            </a:avLst>
          </a:prstGeom>
          <a:solidFill>
            <a:srgbClr val="FFB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69" name="Google Shape;69;p6"/>
          <p:cNvSpPr/>
          <p:nvPr/>
        </p:nvSpPr>
        <p:spPr>
          <a:xfrm>
            <a:off x="54268" y="2497611"/>
            <a:ext cx="5424571" cy="359094"/>
          </a:xfrm>
          <a:prstGeom prst="roundRect">
            <a:avLst>
              <a:gd name="adj" fmla="val 16667"/>
            </a:avLst>
          </a:prstGeom>
          <a:solidFill>
            <a:srgbClr val="F5FFBD"/>
          </a:solidFill>
          <a:ln w="25400" cap="flat" cmpd="sng">
            <a:solidFill>
              <a:srgbClr val="9CB7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666A"/>
              </a:buClr>
              <a:buSzPts val="900"/>
              <a:buFont typeface="Arial"/>
              <a:buNone/>
            </a:pPr>
            <a:r>
              <a:rPr lang="en-US" sz="900" b="0" i="0" u="none" strike="noStrike" cap="none">
                <a:solidFill>
                  <a:srgbClr val="63666A"/>
                </a:solidFill>
                <a:latin typeface="Arial"/>
                <a:ea typeface="Arial"/>
                <a:cs typeface="Arial"/>
                <a:sym typeface="Arial"/>
              </a:rPr>
              <a:t>Project Assessment</a:t>
            </a:r>
            <a:endParaRPr sz="900" b="0" i="1" u="none" strike="noStrike" cap="none">
              <a:solidFill>
                <a:srgbClr val="FFB81C"/>
              </a:solidFill>
              <a:latin typeface="Arial"/>
              <a:ea typeface="Arial"/>
              <a:cs typeface="Arial"/>
              <a:sym typeface="Arial"/>
            </a:endParaRPr>
          </a:p>
        </p:txBody>
      </p:sp>
      <p:sp>
        <p:nvSpPr>
          <p:cNvPr id="70" name="Google Shape;70;p6"/>
          <p:cNvSpPr/>
          <p:nvPr/>
        </p:nvSpPr>
        <p:spPr>
          <a:xfrm>
            <a:off x="6228184" y="2931906"/>
            <a:ext cx="1224136" cy="359095"/>
          </a:xfrm>
          <a:prstGeom prst="roundRect">
            <a:avLst>
              <a:gd name="adj" fmla="val 16667"/>
            </a:avLst>
          </a:prstGeom>
          <a:solidFill>
            <a:srgbClr val="FFFFFF"/>
          </a:solidFill>
          <a:ln w="25400" cap="flat" cmpd="sng">
            <a:solidFill>
              <a:srgbClr val="6366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666A"/>
              </a:buClr>
              <a:buSzPts val="900"/>
              <a:buFont typeface="Arial"/>
              <a:buNone/>
            </a:pPr>
            <a:r>
              <a:rPr lang="en-US" sz="900" b="0" i="0" u="none" strike="noStrike" cap="none">
                <a:solidFill>
                  <a:srgbClr val="63666A"/>
                </a:solidFill>
                <a:latin typeface="Arial"/>
                <a:ea typeface="Arial"/>
                <a:cs typeface="Arial"/>
                <a:sym typeface="Arial"/>
              </a:rPr>
              <a:t>ACER opinion</a:t>
            </a:r>
            <a:endParaRPr sz="900" b="0" i="0" u="none" strike="noStrike" cap="none">
              <a:solidFill>
                <a:srgbClr val="63666A"/>
              </a:solidFill>
              <a:latin typeface="Arial"/>
              <a:ea typeface="Arial"/>
              <a:cs typeface="Arial"/>
              <a:sym typeface="Arial"/>
            </a:endParaRPr>
          </a:p>
        </p:txBody>
      </p:sp>
      <p:sp>
        <p:nvSpPr>
          <p:cNvPr id="71" name="Google Shape;71;p6"/>
          <p:cNvSpPr txBox="1"/>
          <p:nvPr/>
        </p:nvSpPr>
        <p:spPr>
          <a:xfrm>
            <a:off x="7164288" y="3348983"/>
            <a:ext cx="642413" cy="1538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000" b="1" i="0" u="none" strike="noStrike" cap="none">
                <a:solidFill>
                  <a:srgbClr val="7F7F7F"/>
                </a:solidFill>
                <a:latin typeface="Arial"/>
                <a:ea typeface="Arial"/>
                <a:cs typeface="Arial"/>
                <a:sym typeface="Arial"/>
              </a:rPr>
              <a:t>2021</a:t>
            </a:r>
            <a:endParaRPr sz="1000" b="1" i="0" u="none" strike="noStrike" cap="none">
              <a:solidFill>
                <a:srgbClr val="7F7F7F"/>
              </a:solidFill>
              <a:latin typeface="Arial"/>
              <a:ea typeface="Arial"/>
              <a:cs typeface="Arial"/>
              <a:sym typeface="Arial"/>
            </a:endParaRPr>
          </a:p>
        </p:txBody>
      </p:sp>
      <p:sp>
        <p:nvSpPr>
          <p:cNvPr id="72" name="Google Shape;72;p6"/>
          <p:cNvSpPr txBox="1"/>
          <p:nvPr/>
        </p:nvSpPr>
        <p:spPr>
          <a:xfrm>
            <a:off x="69803" y="3345803"/>
            <a:ext cx="642413" cy="1538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000" b="1" i="0" u="none" strike="noStrike" cap="none">
                <a:solidFill>
                  <a:srgbClr val="7F7F7F"/>
                </a:solidFill>
                <a:latin typeface="Arial"/>
                <a:ea typeface="Arial"/>
                <a:cs typeface="Arial"/>
                <a:sym typeface="Arial"/>
              </a:rPr>
              <a:t>2020</a:t>
            </a:r>
            <a:endParaRPr sz="1000" b="1" i="0" u="none" strike="noStrike" cap="none">
              <a:solidFill>
                <a:srgbClr val="7F7F7F"/>
              </a:solidFill>
              <a:latin typeface="Arial"/>
              <a:ea typeface="Arial"/>
              <a:cs typeface="Arial"/>
              <a:sym typeface="Arial"/>
            </a:endParaRPr>
          </a:p>
        </p:txBody>
      </p:sp>
      <p:sp>
        <p:nvSpPr>
          <p:cNvPr id="73" name="Google Shape;73;p6"/>
          <p:cNvSpPr/>
          <p:nvPr/>
        </p:nvSpPr>
        <p:spPr>
          <a:xfrm>
            <a:off x="54268" y="2931905"/>
            <a:ext cx="4358493" cy="359094"/>
          </a:xfrm>
          <a:prstGeom prst="roundRect">
            <a:avLst>
              <a:gd name="adj" fmla="val 16667"/>
            </a:avLst>
          </a:prstGeom>
          <a:solidFill>
            <a:srgbClr val="F5FFBD"/>
          </a:solidFill>
          <a:ln w="25400" cap="flat" cmpd="sng">
            <a:solidFill>
              <a:srgbClr val="9CB7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666A"/>
              </a:buClr>
              <a:buSzPts val="900"/>
              <a:buFont typeface="Arial"/>
              <a:buNone/>
            </a:pPr>
            <a:r>
              <a:rPr lang="en-US" sz="900" b="0" i="0" u="none" strike="noStrike" cap="none">
                <a:solidFill>
                  <a:srgbClr val="63666A"/>
                </a:solidFill>
                <a:latin typeface="Arial"/>
                <a:ea typeface="Arial"/>
                <a:cs typeface="Arial"/>
                <a:sym typeface="Arial"/>
              </a:rPr>
              <a:t>System Assessment</a:t>
            </a:r>
            <a:endParaRPr sz="900" b="0" i="1" u="none" strike="noStrike" cap="none">
              <a:solidFill>
                <a:srgbClr val="FFB81C"/>
              </a:solidFill>
              <a:latin typeface="Arial"/>
              <a:ea typeface="Arial"/>
              <a:cs typeface="Arial"/>
              <a:sym typeface="Arial"/>
            </a:endParaRPr>
          </a:p>
        </p:txBody>
      </p:sp>
      <p:sp>
        <p:nvSpPr>
          <p:cNvPr id="74" name="Google Shape;74;p6"/>
          <p:cNvSpPr/>
          <p:nvPr/>
        </p:nvSpPr>
        <p:spPr>
          <a:xfrm>
            <a:off x="3745917" y="3857766"/>
            <a:ext cx="128588" cy="142875"/>
          </a:xfrm>
          <a:prstGeom prst="teardrop">
            <a:avLst>
              <a:gd name="adj" fmla="val 100000"/>
            </a:avLst>
          </a:prstGeom>
          <a:solidFill>
            <a:srgbClr val="FFB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75" name="Google Shape;75;p6"/>
          <p:cNvSpPr/>
          <p:nvPr/>
        </p:nvSpPr>
        <p:spPr>
          <a:xfrm>
            <a:off x="3068777" y="4033218"/>
            <a:ext cx="929762" cy="630942"/>
          </a:xfrm>
          <a:prstGeom prst="roundRect">
            <a:avLst>
              <a:gd name="adj" fmla="val 0"/>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66A"/>
              </a:buClr>
              <a:buSzPts val="700"/>
              <a:buFont typeface="Arial"/>
              <a:buNone/>
            </a:pPr>
            <a:r>
              <a:rPr lang="en-US" sz="700" b="0" i="0" u="none" strike="noStrike" cap="none">
                <a:solidFill>
                  <a:srgbClr val="63666A"/>
                </a:solidFill>
                <a:latin typeface="Arial"/>
                <a:ea typeface="Arial"/>
                <a:cs typeface="Arial"/>
                <a:sym typeface="Arial"/>
              </a:rPr>
              <a:t>TYNDP Chapters: Approval of the Assessment and Infrastructure Reports</a:t>
            </a:r>
            <a:endParaRPr/>
          </a:p>
        </p:txBody>
      </p:sp>
      <p:sp>
        <p:nvSpPr>
          <p:cNvPr id="76" name="Google Shape;76;p6"/>
          <p:cNvSpPr/>
          <p:nvPr/>
        </p:nvSpPr>
        <p:spPr>
          <a:xfrm>
            <a:off x="4697244" y="3857766"/>
            <a:ext cx="128588" cy="142875"/>
          </a:xfrm>
          <a:prstGeom prst="teardrop">
            <a:avLst>
              <a:gd name="adj" fmla="val 100000"/>
            </a:avLst>
          </a:prstGeom>
          <a:solidFill>
            <a:srgbClr val="FFB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77" name="Google Shape;77;p6"/>
          <p:cNvSpPr/>
          <p:nvPr/>
        </p:nvSpPr>
        <p:spPr>
          <a:xfrm>
            <a:off x="5059033" y="4033218"/>
            <a:ext cx="718331" cy="415498"/>
          </a:xfrm>
          <a:prstGeom prst="roundRect">
            <a:avLst>
              <a:gd name="adj" fmla="val 0"/>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66A"/>
              </a:buClr>
              <a:buSzPts val="700"/>
              <a:buFont typeface="Arial"/>
              <a:buNone/>
            </a:pPr>
            <a:r>
              <a:rPr lang="en-US" sz="700" b="0" i="0" u="none" strike="noStrike" cap="none">
                <a:solidFill>
                  <a:srgbClr val="63666A"/>
                </a:solidFill>
                <a:latin typeface="Arial"/>
                <a:ea typeface="Arial"/>
                <a:cs typeface="Arial"/>
                <a:sym typeface="Arial"/>
              </a:rPr>
              <a:t>Approval of Draft TYNDP by the Board</a:t>
            </a:r>
            <a:endParaRPr/>
          </a:p>
        </p:txBody>
      </p:sp>
      <p:sp>
        <p:nvSpPr>
          <p:cNvPr id="78" name="Google Shape;78;p6"/>
          <p:cNvSpPr/>
          <p:nvPr/>
        </p:nvSpPr>
        <p:spPr>
          <a:xfrm>
            <a:off x="5806950" y="4526250"/>
            <a:ext cx="853282" cy="569343"/>
          </a:xfrm>
          <a:prstGeom prst="roundRect">
            <a:avLst>
              <a:gd name="adj" fmla="val 0"/>
            </a:avLst>
          </a:prstGeom>
          <a:solidFill>
            <a:srgbClr val="C6F3FF"/>
          </a:solidFill>
          <a:ln w="25400" cap="flat" cmpd="sng">
            <a:solidFill>
              <a:srgbClr val="00B5E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00" b="0" i="0" u="none" strike="noStrike" cap="none">
                <a:solidFill>
                  <a:srgbClr val="63666A"/>
                </a:solidFill>
                <a:latin typeface="Arial"/>
                <a:ea typeface="Arial"/>
                <a:cs typeface="Arial"/>
                <a:sym typeface="Arial"/>
              </a:rPr>
              <a:t>Publication: </a:t>
            </a:r>
            <a:r>
              <a:rPr lang="en-US" sz="700" b="1" i="0" u="none" strike="noStrike" cap="none">
                <a:solidFill>
                  <a:srgbClr val="63666A"/>
                </a:solidFill>
                <a:latin typeface="Arial"/>
                <a:ea typeface="Arial"/>
                <a:cs typeface="Arial"/>
                <a:sym typeface="Arial"/>
              </a:rPr>
              <a:t>Draft TYNDP </a:t>
            </a:r>
            <a:r>
              <a:rPr lang="en-US" sz="700" b="0" i="0" u="none" strike="noStrike" cap="none">
                <a:solidFill>
                  <a:srgbClr val="63666A"/>
                </a:solidFill>
                <a:latin typeface="Arial"/>
                <a:ea typeface="Arial"/>
                <a:cs typeface="Arial"/>
                <a:sym typeface="Arial"/>
              </a:rPr>
              <a:t>report &amp; Project Fiches</a:t>
            </a:r>
            <a:endParaRPr/>
          </a:p>
        </p:txBody>
      </p:sp>
      <p:sp>
        <p:nvSpPr>
          <p:cNvPr id="79" name="Google Shape;79;p6"/>
          <p:cNvSpPr/>
          <p:nvPr/>
        </p:nvSpPr>
        <p:spPr>
          <a:xfrm>
            <a:off x="6171604" y="3861833"/>
            <a:ext cx="128588" cy="142875"/>
          </a:xfrm>
          <a:prstGeom prst="teardrop">
            <a:avLst>
              <a:gd name="adj" fmla="val 100000"/>
            </a:avLst>
          </a:prstGeom>
          <a:solidFill>
            <a:srgbClr val="00B5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80" name="Google Shape;80;p6"/>
          <p:cNvSpPr/>
          <p:nvPr/>
        </p:nvSpPr>
        <p:spPr>
          <a:xfrm>
            <a:off x="5281745" y="3857766"/>
            <a:ext cx="128588" cy="142875"/>
          </a:xfrm>
          <a:prstGeom prst="teardrop">
            <a:avLst>
              <a:gd name="adj" fmla="val 100000"/>
            </a:avLst>
          </a:prstGeom>
          <a:solidFill>
            <a:srgbClr val="FFB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81" name="Google Shape;81;p6"/>
          <p:cNvSpPr/>
          <p:nvPr/>
        </p:nvSpPr>
        <p:spPr>
          <a:xfrm>
            <a:off x="4106543" y="4033218"/>
            <a:ext cx="737574" cy="415498"/>
          </a:xfrm>
          <a:prstGeom prst="roundRect">
            <a:avLst>
              <a:gd name="adj" fmla="val 0"/>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66A"/>
              </a:buClr>
              <a:buSzPts val="700"/>
              <a:buFont typeface="Arial"/>
              <a:buNone/>
            </a:pPr>
            <a:r>
              <a:rPr lang="en-US" sz="700" b="0" i="0" u="none" strike="noStrike" cap="none">
                <a:solidFill>
                  <a:srgbClr val="63666A"/>
                </a:solidFill>
                <a:latin typeface="Arial"/>
                <a:ea typeface="Arial"/>
                <a:cs typeface="Arial"/>
                <a:sym typeface="Arial"/>
              </a:rPr>
              <a:t>Approval of Draft TYNDP by INV WG</a:t>
            </a:r>
            <a:endParaRPr/>
          </a:p>
        </p:txBody>
      </p:sp>
      <p:sp>
        <p:nvSpPr>
          <p:cNvPr id="82" name="Google Shape;82;p6"/>
          <p:cNvSpPr/>
          <p:nvPr/>
        </p:nvSpPr>
        <p:spPr>
          <a:xfrm>
            <a:off x="4099625" y="4448716"/>
            <a:ext cx="950741" cy="6309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 b="0" i="0" u="none" strike="noStrike" cap="none">
                <a:solidFill>
                  <a:srgbClr val="7F7F7F"/>
                </a:solidFill>
                <a:latin typeface="Arial"/>
                <a:ea typeface="Arial"/>
                <a:cs typeface="Arial"/>
                <a:sym typeface="Arial"/>
              </a:rPr>
              <a:t>Infrastructure &amp; Assessment Reports; Maps; Gas Quality  Outlook; Annexes</a:t>
            </a:r>
            <a:endParaRPr sz="700" b="0" i="0" u="none" strike="noStrike" cap="none">
              <a:solidFill>
                <a:srgbClr val="7F7F7F"/>
              </a:solidFill>
              <a:latin typeface="Arial"/>
              <a:ea typeface="Arial"/>
              <a:cs typeface="Arial"/>
              <a:sym typeface="Arial"/>
            </a:endParaRPr>
          </a:p>
        </p:txBody>
      </p:sp>
      <p:sp>
        <p:nvSpPr>
          <p:cNvPr id="83" name="Google Shape;83;p6"/>
          <p:cNvSpPr/>
          <p:nvPr/>
        </p:nvSpPr>
        <p:spPr>
          <a:xfrm>
            <a:off x="2281240" y="4033218"/>
            <a:ext cx="732913" cy="415498"/>
          </a:xfrm>
          <a:prstGeom prst="roundRect">
            <a:avLst>
              <a:gd name="adj" fmla="val 0"/>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Submission &amp; update of ETRs</a:t>
            </a:r>
            <a:endParaRPr sz="700" b="0" i="0" u="none" strike="noStrike" cap="none">
              <a:solidFill>
                <a:srgbClr val="7F7F7F"/>
              </a:solidFill>
              <a:latin typeface="Arial"/>
              <a:ea typeface="Arial"/>
              <a:cs typeface="Arial"/>
              <a:sym typeface="Arial"/>
            </a:endParaRPr>
          </a:p>
        </p:txBody>
      </p:sp>
      <p:sp>
        <p:nvSpPr>
          <p:cNvPr id="84" name="Google Shape;84;p6"/>
          <p:cNvSpPr/>
          <p:nvPr/>
        </p:nvSpPr>
        <p:spPr>
          <a:xfrm>
            <a:off x="2608168" y="3857766"/>
            <a:ext cx="128588" cy="142875"/>
          </a:xfrm>
          <a:prstGeom prst="teardrop">
            <a:avLst>
              <a:gd name="adj" fmla="val 100000"/>
            </a:avLst>
          </a:prstGeom>
          <a:solidFill>
            <a:srgbClr val="00B5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85" name="Google Shape;85;p6"/>
          <p:cNvSpPr/>
          <p:nvPr/>
        </p:nvSpPr>
        <p:spPr>
          <a:xfrm>
            <a:off x="6228184" y="2497611"/>
            <a:ext cx="1008112" cy="354380"/>
          </a:xfrm>
          <a:prstGeom prst="roundRect">
            <a:avLst>
              <a:gd name="adj" fmla="val 16667"/>
            </a:avLst>
          </a:prstGeom>
          <a:solidFill>
            <a:srgbClr val="FFFFFF"/>
          </a:solidFill>
          <a:ln w="25400" cap="flat" cmpd="sng">
            <a:solidFill>
              <a:srgbClr val="6366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666A"/>
              </a:buClr>
              <a:buSzPts val="900"/>
              <a:buFont typeface="Arial"/>
              <a:buNone/>
            </a:pPr>
            <a:r>
              <a:rPr lang="en-US" sz="900" b="0" i="0" u="none" strike="noStrike" cap="none">
                <a:solidFill>
                  <a:srgbClr val="63666A"/>
                </a:solidFill>
                <a:latin typeface="Arial"/>
                <a:ea typeface="Arial"/>
                <a:cs typeface="Arial"/>
                <a:sym typeface="Arial"/>
              </a:rPr>
              <a:t>Public consultation </a:t>
            </a:r>
            <a:endParaRPr sz="900" b="0" i="0" u="none" strike="noStrike" cap="none">
              <a:solidFill>
                <a:srgbClr val="63666A"/>
              </a:solidFill>
              <a:latin typeface="Arial"/>
              <a:ea typeface="Arial"/>
              <a:cs typeface="Arial"/>
              <a:sym typeface="Arial"/>
            </a:endParaRPr>
          </a:p>
        </p:txBody>
      </p:sp>
      <p:sp>
        <p:nvSpPr>
          <p:cNvPr id="86" name="Google Shape;86;p6"/>
          <p:cNvSpPr/>
          <p:nvPr/>
        </p:nvSpPr>
        <p:spPr>
          <a:xfrm>
            <a:off x="99032" y="5255041"/>
            <a:ext cx="944576" cy="216000"/>
          </a:xfrm>
          <a:prstGeom prst="roundRect">
            <a:avLst>
              <a:gd name="adj" fmla="val 0"/>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Internal milestones</a:t>
            </a:r>
            <a:endParaRPr/>
          </a:p>
        </p:txBody>
      </p:sp>
      <p:sp>
        <p:nvSpPr>
          <p:cNvPr id="87" name="Google Shape;87;p6"/>
          <p:cNvSpPr/>
          <p:nvPr/>
        </p:nvSpPr>
        <p:spPr>
          <a:xfrm>
            <a:off x="99032" y="5543074"/>
            <a:ext cx="944576" cy="216023"/>
          </a:xfrm>
          <a:prstGeom prst="roundRect">
            <a:avLst>
              <a:gd name="adj" fmla="val 0"/>
            </a:avLst>
          </a:prstGeom>
          <a:solidFill>
            <a:srgbClr val="C6F3FF"/>
          </a:solidFill>
          <a:ln w="25400" cap="flat" cmpd="sng">
            <a:solidFill>
              <a:srgbClr val="00B5E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700" b="0" i="0" u="none" strike="noStrike" cap="none">
                <a:solidFill>
                  <a:srgbClr val="63666A"/>
                </a:solidFill>
                <a:latin typeface="Arial"/>
                <a:ea typeface="Arial"/>
                <a:cs typeface="Arial"/>
                <a:sym typeface="Arial"/>
              </a:rPr>
              <a:t>Publications</a:t>
            </a:r>
            <a:endParaRPr sz="700" b="0" i="0" u="none" strike="noStrike" cap="none">
              <a:solidFill>
                <a:srgbClr val="63666A"/>
              </a:solidFill>
              <a:latin typeface="Arial"/>
              <a:ea typeface="Arial"/>
              <a:cs typeface="Arial"/>
              <a:sym typeface="Arial"/>
            </a:endParaRPr>
          </a:p>
        </p:txBody>
      </p:sp>
      <p:sp>
        <p:nvSpPr>
          <p:cNvPr id="88" name="Google Shape;88;p6"/>
          <p:cNvSpPr txBox="1">
            <a:spLocks noGrp="1"/>
          </p:cNvSpPr>
          <p:nvPr>
            <p:ph type="body" idx="1"/>
          </p:nvPr>
        </p:nvSpPr>
        <p:spPr>
          <a:xfrm>
            <a:off x="591106" y="836712"/>
            <a:ext cx="8332788" cy="4768850"/>
          </a:xfrm>
          <a:prstGeom prst="rect">
            <a:avLst/>
          </a:prstGeom>
          <a:noFill/>
          <a:ln>
            <a:noFill/>
          </a:ln>
        </p:spPr>
        <p:txBody>
          <a:bodyPr spcFirstLastPara="1" wrap="square" lIns="0" tIns="0" rIns="0" bIns="0" anchor="t" anchorCtr="0">
            <a:noAutofit/>
          </a:bodyPr>
          <a:lstStyle/>
          <a:p>
            <a:pPr marL="457200" lvl="0" indent="-457200" algn="l" rtl="0">
              <a:spcBef>
                <a:spcPts val="0"/>
              </a:spcBef>
              <a:spcAft>
                <a:spcPts val="0"/>
              </a:spcAft>
              <a:buClr>
                <a:schemeClr val="dk2"/>
              </a:buClr>
              <a:buSzPts val="1920"/>
              <a:buFont typeface="Arial"/>
              <a:buChar char="•"/>
            </a:pPr>
            <a:r>
              <a:rPr lang="en-US" sz="1600" dirty="0">
                <a:solidFill>
                  <a:srgbClr val="595959"/>
                </a:solidFill>
              </a:rPr>
              <a:t>The draft TYNDP 2020 was published on 25 November</a:t>
            </a:r>
            <a:endParaRPr dirty="0"/>
          </a:p>
          <a:p>
            <a:pPr marL="457200" lvl="0" indent="-457200" algn="l" rtl="0">
              <a:spcBef>
                <a:spcPts val="800"/>
              </a:spcBef>
              <a:spcAft>
                <a:spcPts val="0"/>
              </a:spcAft>
              <a:buClr>
                <a:schemeClr val="dk2"/>
              </a:buClr>
              <a:buSzPts val="1920"/>
              <a:buFont typeface="Arial"/>
              <a:buChar char="•"/>
            </a:pPr>
            <a:r>
              <a:rPr lang="en-US" sz="1600" dirty="0">
                <a:solidFill>
                  <a:srgbClr val="595959"/>
                </a:solidFill>
              </a:rPr>
              <a:t>A public consultation is underway (deadline: 15January) </a:t>
            </a:r>
          </a:p>
          <a:p>
            <a:pPr marL="457200" lvl="0" indent="-457200" algn="l" rtl="0">
              <a:spcBef>
                <a:spcPts val="800"/>
              </a:spcBef>
              <a:spcAft>
                <a:spcPts val="0"/>
              </a:spcAft>
              <a:buClr>
                <a:schemeClr val="dk2"/>
              </a:buClr>
              <a:buSzPts val="1920"/>
              <a:buFont typeface="Arial"/>
              <a:buChar char="•"/>
            </a:pPr>
            <a:r>
              <a:rPr lang="en-US" sz="1600" dirty="0">
                <a:solidFill>
                  <a:srgbClr val="595959"/>
                </a:solidFill>
              </a:rPr>
              <a:t>After receiving ACER opinion, final TYNP 2020 will be published in March 2021</a:t>
            </a:r>
            <a:endParaRPr dirty="0"/>
          </a:p>
        </p:txBody>
      </p:sp>
      <p:sp>
        <p:nvSpPr>
          <p:cNvPr id="89" name="Google Shape;89;p6"/>
          <p:cNvSpPr/>
          <p:nvPr/>
        </p:nvSpPr>
        <p:spPr>
          <a:xfrm>
            <a:off x="8388424" y="3501008"/>
            <a:ext cx="648000" cy="398924"/>
          </a:xfrm>
          <a:prstGeom prst="rect">
            <a:avLst/>
          </a:prstGeom>
          <a:solidFill>
            <a:srgbClr val="007AAE"/>
          </a:solidFill>
          <a:ln w="9525" cap="flat" cmpd="sng">
            <a:solidFill>
              <a:srgbClr val="FFFFFF"/>
            </a:solidFill>
            <a:prstDash val="solid"/>
            <a:round/>
            <a:headEnd type="none" w="sm" len="sm"/>
            <a:tailEnd type="none" w="sm" len="sm"/>
          </a:ln>
          <a:effectLst>
            <a:reflection stA="45000" endPos="65000" dist="38100" dir="5400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US" sz="800" b="0" i="0" u="none" strike="noStrike" cap="none">
                <a:solidFill>
                  <a:srgbClr val="FFFFFF"/>
                </a:solidFill>
                <a:latin typeface="Arial"/>
                <a:ea typeface="Arial"/>
                <a:cs typeface="Arial"/>
                <a:sym typeface="Arial"/>
              </a:rPr>
              <a:t>Mar</a:t>
            </a:r>
            <a:endParaRPr/>
          </a:p>
        </p:txBody>
      </p:sp>
      <p:sp>
        <p:nvSpPr>
          <p:cNvPr id="90" name="Google Shape;90;p6"/>
          <p:cNvSpPr/>
          <p:nvPr/>
        </p:nvSpPr>
        <p:spPr>
          <a:xfrm>
            <a:off x="8619876" y="3857766"/>
            <a:ext cx="128588" cy="142875"/>
          </a:xfrm>
          <a:prstGeom prst="teardrop">
            <a:avLst>
              <a:gd name="adj" fmla="val 100000"/>
            </a:avLst>
          </a:prstGeom>
          <a:solidFill>
            <a:srgbClr val="00B5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91" name="Google Shape;91;p6"/>
          <p:cNvSpPr/>
          <p:nvPr/>
        </p:nvSpPr>
        <p:spPr>
          <a:xfrm>
            <a:off x="6675660" y="3861048"/>
            <a:ext cx="128588" cy="142875"/>
          </a:xfrm>
          <a:prstGeom prst="teardrop">
            <a:avLst>
              <a:gd name="adj" fmla="val 100000"/>
            </a:avLst>
          </a:prstGeom>
          <a:solidFill>
            <a:srgbClr val="FFB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92" name="Google Shape;92;p6"/>
          <p:cNvSpPr/>
          <p:nvPr/>
        </p:nvSpPr>
        <p:spPr>
          <a:xfrm>
            <a:off x="6415457" y="4033218"/>
            <a:ext cx="820839" cy="307777"/>
          </a:xfrm>
          <a:prstGeom prst="roundRect">
            <a:avLst>
              <a:gd name="adj" fmla="val 0"/>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700"/>
              <a:buFont typeface="Arial"/>
              <a:buNone/>
            </a:pPr>
            <a:r>
              <a:rPr lang="en-US" sz="700" b="0" i="0" u="none" strike="noStrike" cap="none">
                <a:solidFill>
                  <a:schemeClr val="dk2"/>
                </a:solidFill>
                <a:latin typeface="Arial"/>
                <a:ea typeface="Arial"/>
                <a:cs typeface="Arial"/>
                <a:sym typeface="Arial"/>
              </a:rPr>
              <a:t>ENTSOG TYNDP webinar</a:t>
            </a:r>
            <a:endParaRPr/>
          </a:p>
        </p:txBody>
      </p:sp>
      <p:sp>
        <p:nvSpPr>
          <p:cNvPr id="93" name="Google Shape;93;p6"/>
          <p:cNvSpPr/>
          <p:nvPr/>
        </p:nvSpPr>
        <p:spPr>
          <a:xfrm>
            <a:off x="8403852" y="3857766"/>
            <a:ext cx="128588" cy="142875"/>
          </a:xfrm>
          <a:prstGeom prst="teardrop">
            <a:avLst>
              <a:gd name="adj" fmla="val 100000"/>
            </a:avLst>
          </a:prstGeom>
          <a:solidFill>
            <a:srgbClr val="FFB8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200"/>
              <a:buFont typeface="Arial"/>
              <a:buNone/>
            </a:pPr>
            <a:endParaRPr sz="1200" b="0" i="0" u="none" strike="noStrike" cap="none">
              <a:solidFill>
                <a:srgbClr val="FFFFFF"/>
              </a:solidFill>
              <a:latin typeface="Arial"/>
              <a:ea typeface="Arial"/>
              <a:cs typeface="Arial"/>
              <a:sym typeface="Arial"/>
            </a:endParaRPr>
          </a:p>
        </p:txBody>
      </p:sp>
      <p:sp>
        <p:nvSpPr>
          <p:cNvPr id="94" name="Google Shape;94;p6"/>
          <p:cNvSpPr/>
          <p:nvPr/>
        </p:nvSpPr>
        <p:spPr>
          <a:xfrm>
            <a:off x="7596337" y="4033218"/>
            <a:ext cx="864096" cy="415498"/>
          </a:xfrm>
          <a:prstGeom prst="roundRect">
            <a:avLst>
              <a:gd name="adj" fmla="val 0"/>
            </a:avLst>
          </a:prstGeom>
          <a:solidFill>
            <a:srgbClr val="FEF0D1"/>
          </a:solidFill>
          <a:ln w="19050" cap="flat" cmpd="sng">
            <a:solidFill>
              <a:srgbClr val="FFB81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66A"/>
              </a:buClr>
              <a:buSzPts val="700"/>
              <a:buFont typeface="Arial"/>
              <a:buNone/>
            </a:pPr>
            <a:r>
              <a:rPr lang="en-US" sz="700" b="0" i="0" u="none" strike="noStrike" cap="none">
                <a:solidFill>
                  <a:srgbClr val="63666A"/>
                </a:solidFill>
                <a:latin typeface="Arial"/>
                <a:ea typeface="Arial"/>
                <a:cs typeface="Arial"/>
                <a:sym typeface="Arial"/>
              </a:rPr>
              <a:t>Approval of Final TYNDP by Board and GA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EEE90-6162-4CBA-811A-A357901774E2}"/>
              </a:ext>
            </a:extLst>
          </p:cNvPr>
          <p:cNvSpPr>
            <a:spLocks noGrp="1"/>
          </p:cNvSpPr>
          <p:nvPr>
            <p:ph type="title"/>
          </p:nvPr>
        </p:nvSpPr>
        <p:spPr/>
        <p:txBody>
          <a:bodyPr/>
          <a:lstStyle/>
          <a:p>
            <a:r>
              <a:rPr lang="fr-FR" dirty="0"/>
              <a:t>Agenda</a:t>
            </a:r>
          </a:p>
        </p:txBody>
      </p:sp>
      <p:sp>
        <p:nvSpPr>
          <p:cNvPr id="3" name="Espace réservé du texte 2">
            <a:extLst>
              <a:ext uri="{FF2B5EF4-FFF2-40B4-BE49-F238E27FC236}">
                <a16:creationId xmlns:a16="http://schemas.microsoft.com/office/drawing/2014/main" id="{BEC42B1D-4A26-4C0D-8C96-6C6F868DBB3B}"/>
              </a:ext>
            </a:extLst>
          </p:cNvPr>
          <p:cNvSpPr>
            <a:spLocks noGrp="1"/>
          </p:cNvSpPr>
          <p:nvPr>
            <p:ph type="body" idx="1"/>
          </p:nvPr>
        </p:nvSpPr>
        <p:spPr/>
        <p:txBody>
          <a:bodyPr/>
          <a:lstStyle/>
          <a:p>
            <a:pPr marL="571500" indent="-342900">
              <a:buFont typeface="Arial" panose="020B0604020202020204" pitchFamily="34" charset="0"/>
              <a:buChar char="•"/>
            </a:pPr>
            <a:r>
              <a:rPr lang="fr-FR" dirty="0" err="1"/>
              <a:t>Reminder</a:t>
            </a:r>
            <a:r>
              <a:rPr lang="fr-FR" dirty="0"/>
              <a:t> of the </a:t>
            </a:r>
            <a:r>
              <a:rPr lang="fr-FR" dirty="0" err="1"/>
              <a:t>context</a:t>
            </a:r>
            <a:r>
              <a:rPr lang="fr-FR" dirty="0"/>
              <a:t> of the merger</a:t>
            </a:r>
          </a:p>
          <a:p>
            <a:pPr marL="571500" indent="-342900">
              <a:buFont typeface="Arial" panose="020B0604020202020204" pitchFamily="34" charset="0"/>
              <a:buChar char="•"/>
            </a:pPr>
            <a:r>
              <a:rPr lang="fr-FR" dirty="0"/>
              <a:t>How to design </a:t>
            </a:r>
            <a:r>
              <a:rPr lang="fr-FR" dirty="0" err="1"/>
              <a:t>such</a:t>
            </a:r>
            <a:r>
              <a:rPr lang="fr-FR" dirty="0"/>
              <a:t> a </a:t>
            </a:r>
            <a:r>
              <a:rPr lang="fr-FR" dirty="0" err="1"/>
              <a:t>project</a:t>
            </a:r>
            <a:endParaRPr lang="fr-FR" dirty="0"/>
          </a:p>
          <a:p>
            <a:pPr marL="1028700" lvl="1" indent="-342900">
              <a:buClr>
                <a:schemeClr val="bg2">
                  <a:lumMod val="60000"/>
                  <a:lumOff val="40000"/>
                </a:schemeClr>
              </a:buClr>
              <a:buFont typeface="Arial" panose="020B0604020202020204" pitchFamily="34" charset="0"/>
              <a:buChar char="•"/>
            </a:pPr>
            <a:r>
              <a:rPr lang="fr-FR" sz="2000" dirty="0">
                <a:solidFill>
                  <a:schemeClr val="bg2">
                    <a:lumMod val="60000"/>
                    <a:lumOff val="40000"/>
                  </a:schemeClr>
                </a:solidFill>
              </a:rPr>
              <a:t>Customer </a:t>
            </a:r>
            <a:r>
              <a:rPr lang="fr-FR" sz="2000" dirty="0" err="1">
                <a:solidFill>
                  <a:schemeClr val="bg2">
                    <a:lumMod val="60000"/>
                    <a:lumOff val="40000"/>
                  </a:schemeClr>
                </a:solidFill>
              </a:rPr>
              <a:t>listening</a:t>
            </a:r>
            <a:r>
              <a:rPr lang="fr-FR" sz="2000" dirty="0">
                <a:solidFill>
                  <a:schemeClr val="bg2">
                    <a:lumMod val="60000"/>
                    <a:lumOff val="40000"/>
                  </a:schemeClr>
                </a:solidFill>
              </a:rPr>
              <a:t> process</a:t>
            </a:r>
          </a:p>
          <a:p>
            <a:pPr marL="1028700" lvl="1" indent="-342900">
              <a:buClr>
                <a:schemeClr val="bg2">
                  <a:lumMod val="60000"/>
                  <a:lumOff val="40000"/>
                </a:schemeClr>
              </a:buClr>
              <a:buFont typeface="Arial" panose="020B0604020202020204" pitchFamily="34" charset="0"/>
              <a:buChar char="•"/>
            </a:pPr>
            <a:r>
              <a:rPr lang="fr-FR" sz="2000" dirty="0" err="1">
                <a:solidFill>
                  <a:schemeClr val="bg2">
                    <a:lumMod val="60000"/>
                    <a:lumOff val="40000"/>
                  </a:schemeClr>
                </a:solidFill>
              </a:rPr>
              <a:t>Mecanisms</a:t>
            </a:r>
            <a:r>
              <a:rPr lang="fr-FR" sz="2000" dirty="0">
                <a:solidFill>
                  <a:schemeClr val="bg2">
                    <a:lumMod val="60000"/>
                    <a:lumOff val="40000"/>
                  </a:schemeClr>
                </a:solidFill>
              </a:rPr>
              <a:t> </a:t>
            </a:r>
            <a:r>
              <a:rPr lang="fr-FR" sz="2000" dirty="0" err="1">
                <a:solidFill>
                  <a:schemeClr val="bg2">
                    <a:lumMod val="60000"/>
                    <a:lumOff val="40000"/>
                  </a:schemeClr>
                </a:solidFill>
              </a:rPr>
              <a:t>chosen</a:t>
            </a:r>
            <a:r>
              <a:rPr lang="fr-FR" sz="2000" dirty="0">
                <a:solidFill>
                  <a:schemeClr val="bg2">
                    <a:lumMod val="60000"/>
                    <a:lumOff val="40000"/>
                  </a:schemeClr>
                </a:solidFill>
              </a:rPr>
              <a:t> to manage the </a:t>
            </a:r>
            <a:r>
              <a:rPr lang="fr-FR" sz="2000" dirty="0" err="1">
                <a:solidFill>
                  <a:schemeClr val="bg2">
                    <a:lumMod val="60000"/>
                    <a:lumOff val="40000"/>
                  </a:schemeClr>
                </a:solidFill>
              </a:rPr>
              <a:t>limits</a:t>
            </a:r>
            <a:endParaRPr lang="fr-FR" sz="2000" dirty="0">
              <a:solidFill>
                <a:schemeClr val="bg2">
                  <a:lumMod val="60000"/>
                  <a:lumOff val="40000"/>
                </a:schemeClr>
              </a:solidFill>
            </a:endParaRPr>
          </a:p>
          <a:p>
            <a:pPr marL="1485900" lvl="2" indent="-342900">
              <a:buClr>
                <a:schemeClr val="bg2">
                  <a:lumMod val="60000"/>
                  <a:lumOff val="40000"/>
                </a:schemeClr>
              </a:buClr>
              <a:buFont typeface="Arial" panose="020B0604020202020204" pitchFamily="34" charset="0"/>
              <a:buChar char="•"/>
            </a:pPr>
            <a:r>
              <a:rPr lang="fr-FR" sz="1800" dirty="0">
                <a:solidFill>
                  <a:schemeClr val="bg2">
                    <a:lumMod val="60000"/>
                    <a:lumOff val="40000"/>
                  </a:schemeClr>
                </a:solidFill>
              </a:rPr>
              <a:t>Zoom on </a:t>
            </a:r>
            <a:r>
              <a:rPr lang="fr-FR" sz="1800" dirty="0" err="1">
                <a:solidFill>
                  <a:schemeClr val="bg2">
                    <a:lumMod val="60000"/>
                    <a:lumOff val="40000"/>
                  </a:schemeClr>
                </a:solidFill>
              </a:rPr>
              <a:t>Locational</a:t>
            </a:r>
            <a:r>
              <a:rPr lang="fr-FR" sz="1800" dirty="0">
                <a:solidFill>
                  <a:schemeClr val="bg2">
                    <a:lumMod val="60000"/>
                    <a:lumOff val="40000"/>
                  </a:schemeClr>
                </a:solidFill>
              </a:rPr>
              <a:t> Spread</a:t>
            </a:r>
          </a:p>
          <a:p>
            <a:pPr marL="571500" indent="-342900">
              <a:buFont typeface="Arial" panose="020B0604020202020204" pitchFamily="34" charset="0"/>
              <a:buChar char="•"/>
            </a:pPr>
            <a:r>
              <a:rPr lang="fr-FR" dirty="0"/>
              <a:t>Feedback on the first 2 </a:t>
            </a:r>
            <a:r>
              <a:rPr lang="fr-FR" dirty="0" err="1"/>
              <a:t>years</a:t>
            </a:r>
            <a:endParaRPr lang="fr-FR" dirty="0"/>
          </a:p>
          <a:p>
            <a:pPr marL="1485900" lvl="2" indent="-342900">
              <a:buFont typeface="Arial" panose="020B0604020202020204" pitchFamily="34" charset="0"/>
              <a:buChar char="•"/>
            </a:pPr>
            <a:endParaRPr lang="fr-FR" dirty="0"/>
          </a:p>
        </p:txBody>
      </p:sp>
    </p:spTree>
    <p:extLst>
      <p:ext uri="{BB962C8B-B14F-4D97-AF65-F5344CB8AC3E}">
        <p14:creationId xmlns:p14="http://schemas.microsoft.com/office/powerpoint/2010/main" val="1868534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Trading Region France</a:t>
            </a:r>
            <a:endParaRPr lang="es-ES" dirty="0"/>
          </a:p>
        </p:txBody>
      </p:sp>
      <p:pic>
        <p:nvPicPr>
          <p:cNvPr id="4" name="Image 3"/>
          <p:cNvPicPr>
            <a:picLocks noChangeAspect="1"/>
          </p:cNvPicPr>
          <p:nvPr/>
        </p:nvPicPr>
        <p:blipFill>
          <a:blip r:embed="rId2"/>
          <a:stretch>
            <a:fillRect/>
          </a:stretch>
        </p:blipFill>
        <p:spPr>
          <a:xfrm>
            <a:off x="0" y="2847640"/>
            <a:ext cx="9144000" cy="1162719"/>
          </a:xfrm>
          <a:prstGeom prst="rect">
            <a:avLst/>
          </a:prstGeom>
        </p:spPr>
      </p:pic>
    </p:spTree>
    <p:extLst>
      <p:ext uri="{BB962C8B-B14F-4D97-AF65-F5344CB8AC3E}">
        <p14:creationId xmlns:p14="http://schemas.microsoft.com/office/powerpoint/2010/main" val="4277558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8C441AF-8AEA-46E9-8974-B643D2DA29C2}"/>
              </a:ext>
            </a:extLst>
          </p:cNvPr>
          <p:cNvSpPr>
            <a:spLocks noGrp="1"/>
          </p:cNvSpPr>
          <p:nvPr>
            <p:ph type="title"/>
          </p:nvPr>
        </p:nvSpPr>
        <p:spPr/>
        <p:txBody>
          <a:bodyPr/>
          <a:lstStyle/>
          <a:p>
            <a:r>
              <a:rPr lang="fr-FR" dirty="0" err="1"/>
              <a:t>Creation</a:t>
            </a:r>
            <a:r>
              <a:rPr lang="fr-FR" dirty="0"/>
              <a:t> of the TRF and the PEG</a:t>
            </a:r>
          </a:p>
        </p:txBody>
      </p:sp>
      <p:sp>
        <p:nvSpPr>
          <p:cNvPr id="5" name="Espace réservé du numéro de diapositive 4"/>
          <p:cNvSpPr>
            <a:spLocks noGrp="1"/>
          </p:cNvSpPr>
          <p:nvPr>
            <p:ph type="sldNum" sz="quarter" idx="4294967295"/>
          </p:nvPr>
        </p:nvSpPr>
        <p:spPr>
          <a:xfrm>
            <a:off x="8572500" y="6413500"/>
            <a:ext cx="571500" cy="365125"/>
          </a:xfrm>
          <a:prstGeom prst="rect">
            <a:avLst/>
          </a:prstGeom>
        </p:spPr>
        <p:txBody>
          <a:bodyPr/>
          <a:lstStyle/>
          <a:p>
            <a:pPr defTabSz="685800">
              <a:buClrTx/>
              <a:defRPr/>
            </a:pPr>
            <a:fld id="{F476B70F-55DE-44D3-8937-3A255F99B969}" type="slidenum">
              <a:rPr lang="fr-FR" kern="1200">
                <a:solidFill>
                  <a:srgbClr val="00B0F0">
                    <a:tint val="75000"/>
                  </a:srgbClr>
                </a:solidFill>
                <a:latin typeface="Calibri" panose="020F0502020204030204"/>
                <a:ea typeface="+mn-ea"/>
                <a:cs typeface="+mn-cs"/>
              </a:rPr>
              <a:pPr defTabSz="685800">
                <a:buClrTx/>
                <a:defRPr/>
              </a:pPr>
              <a:t>32</a:t>
            </a:fld>
            <a:endParaRPr lang="fr-FR" sz="675" kern="1200" dirty="0">
              <a:solidFill>
                <a:srgbClr val="00B0F0">
                  <a:tint val="75000"/>
                </a:srgbClr>
              </a:solidFill>
              <a:latin typeface="Calibri" panose="020F0502020204030204"/>
              <a:ea typeface="+mn-ea"/>
              <a:cs typeface="+mn-cs"/>
            </a:endParaRPr>
          </a:p>
        </p:txBody>
      </p:sp>
      <p:sp>
        <p:nvSpPr>
          <p:cNvPr id="3" name="Rectangle 2"/>
          <p:cNvSpPr/>
          <p:nvPr/>
        </p:nvSpPr>
        <p:spPr>
          <a:xfrm>
            <a:off x="998777" y="1521352"/>
            <a:ext cx="2233628" cy="300082"/>
          </a:xfrm>
          <a:prstGeom prst="rect">
            <a:avLst/>
          </a:prstGeom>
          <a:solidFill>
            <a:schemeClr val="bg1"/>
          </a:solidFill>
        </p:spPr>
        <p:txBody>
          <a:bodyPr wrap="square">
            <a:spAutoFit/>
          </a:bodyPr>
          <a:lstStyle/>
          <a:p>
            <a:pPr defTabSz="685800">
              <a:buClrTx/>
            </a:pPr>
            <a:r>
              <a:rPr lang="fr-FR" sz="1350" b="1" u="sng" kern="1200" dirty="0" err="1">
                <a:solidFill>
                  <a:srgbClr val="3C4F69"/>
                </a:solidFill>
                <a:latin typeface="Calibri" panose="020F0502020204030204"/>
                <a:ea typeface="+mn-ea"/>
                <a:cs typeface="+mn-cs"/>
              </a:rPr>
              <a:t>Before</a:t>
            </a:r>
            <a:r>
              <a:rPr lang="fr-FR" sz="1350" b="1" u="sng" kern="1200" dirty="0">
                <a:solidFill>
                  <a:srgbClr val="3C4F69"/>
                </a:solidFill>
                <a:latin typeface="Calibri" panose="020F0502020204030204"/>
                <a:ea typeface="+mn-ea"/>
                <a:cs typeface="+mn-cs"/>
              </a:rPr>
              <a:t> </a:t>
            </a:r>
            <a:r>
              <a:rPr lang="fr-FR" sz="1350" b="1" u="sng" kern="1200" dirty="0" err="1">
                <a:solidFill>
                  <a:srgbClr val="3C4F69"/>
                </a:solidFill>
                <a:latin typeface="Calibri" panose="020F0502020204030204"/>
                <a:ea typeface="+mn-ea"/>
                <a:cs typeface="+mn-cs"/>
              </a:rPr>
              <a:t>november</a:t>
            </a:r>
            <a:r>
              <a:rPr lang="fr-FR" sz="1350" b="1" u="sng" kern="1200" dirty="0">
                <a:solidFill>
                  <a:srgbClr val="3C4F69"/>
                </a:solidFill>
                <a:latin typeface="Calibri" panose="020F0502020204030204"/>
                <a:ea typeface="+mn-ea"/>
                <a:cs typeface="+mn-cs"/>
              </a:rPr>
              <a:t> 1st, 2018</a:t>
            </a:r>
            <a:r>
              <a:rPr lang="fr-FR" sz="1350" kern="1200" dirty="0">
                <a:solidFill>
                  <a:srgbClr val="3C4F69"/>
                </a:solidFill>
                <a:latin typeface="Calibri" panose="020F0502020204030204"/>
                <a:ea typeface="+mn-ea"/>
                <a:cs typeface="+mn-cs"/>
              </a:rPr>
              <a:t>: </a:t>
            </a:r>
          </a:p>
        </p:txBody>
      </p:sp>
      <p:cxnSp>
        <p:nvCxnSpPr>
          <p:cNvPr id="25" name="Connecteur droit 24"/>
          <p:cNvCxnSpPr>
            <a:cxnSpLocks/>
          </p:cNvCxnSpPr>
          <p:nvPr/>
        </p:nvCxnSpPr>
        <p:spPr bwMode="auto">
          <a:xfrm flipH="1">
            <a:off x="4360026" y="1360698"/>
            <a:ext cx="1" cy="2874300"/>
          </a:xfrm>
          <a:prstGeom prst="line">
            <a:avLst/>
          </a:prstGeom>
          <a:solidFill>
            <a:schemeClr val="accent1"/>
          </a:solidFill>
          <a:ln w="9525" cap="flat" cmpd="sng" algn="ctr">
            <a:solidFill>
              <a:schemeClr val="bg2"/>
            </a:solidFill>
            <a:prstDash val="solid"/>
            <a:round/>
            <a:headEnd type="none" w="med" len="med"/>
            <a:tailEnd type="none" w="med" len="med"/>
          </a:ln>
          <a:effectLst/>
        </p:spPr>
      </p:cxnSp>
      <p:pic>
        <p:nvPicPr>
          <p:cNvPr id="40" name="Image 39"/>
          <p:cNvPicPr>
            <a:picLocks noChangeAspect="1"/>
          </p:cNvPicPr>
          <p:nvPr/>
        </p:nvPicPr>
        <p:blipFill>
          <a:blip r:embed="rId3"/>
          <a:stretch>
            <a:fillRect/>
          </a:stretch>
        </p:blipFill>
        <p:spPr>
          <a:xfrm>
            <a:off x="5457673" y="1944256"/>
            <a:ext cx="2560598" cy="2117297"/>
          </a:xfrm>
          <a:prstGeom prst="rect">
            <a:avLst/>
          </a:prstGeom>
        </p:spPr>
      </p:pic>
      <p:grpSp>
        <p:nvGrpSpPr>
          <p:cNvPr id="19" name="Groupe 18"/>
          <p:cNvGrpSpPr/>
          <p:nvPr/>
        </p:nvGrpSpPr>
        <p:grpSpPr>
          <a:xfrm>
            <a:off x="937636" y="1960708"/>
            <a:ext cx="2507651" cy="2155751"/>
            <a:chOff x="860180" y="1762520"/>
            <a:chExt cx="3343534" cy="2874335"/>
          </a:xfrm>
        </p:grpSpPr>
        <p:grpSp>
          <p:nvGrpSpPr>
            <p:cNvPr id="17" name="Groupe 16"/>
            <p:cNvGrpSpPr/>
            <p:nvPr/>
          </p:nvGrpSpPr>
          <p:grpSpPr>
            <a:xfrm>
              <a:off x="860180" y="1762520"/>
              <a:ext cx="3343534" cy="2874335"/>
              <a:chOff x="762879" y="2710232"/>
              <a:chExt cx="3343534" cy="2874335"/>
            </a:xfrm>
          </p:grpSpPr>
          <p:grpSp>
            <p:nvGrpSpPr>
              <p:cNvPr id="8" name="Groupe 7"/>
              <p:cNvGrpSpPr/>
              <p:nvPr/>
            </p:nvGrpSpPr>
            <p:grpSpPr>
              <a:xfrm>
                <a:off x="762879" y="2710232"/>
                <a:ext cx="3343534" cy="2874335"/>
                <a:chOff x="-2219495" y="2084666"/>
                <a:chExt cx="3343534" cy="2874335"/>
              </a:xfrm>
            </p:grpSpPr>
            <p:pic>
              <p:nvPicPr>
                <p:cNvPr id="2" name="Image 1"/>
                <p:cNvPicPr>
                  <a:picLocks noChangeAspect="1"/>
                </p:cNvPicPr>
                <p:nvPr/>
              </p:nvPicPr>
              <p:blipFill>
                <a:blip r:embed="rId4"/>
                <a:stretch>
                  <a:fillRect/>
                </a:stretch>
              </p:blipFill>
              <p:spPr>
                <a:xfrm>
                  <a:off x="-2219495" y="2084666"/>
                  <a:ext cx="3343534" cy="2874335"/>
                </a:xfrm>
                <a:prstGeom prst="rect">
                  <a:avLst/>
                </a:prstGeom>
              </p:spPr>
            </p:pic>
            <p:cxnSp>
              <p:nvCxnSpPr>
                <p:cNvPr id="9" name="Connecteur droit 8"/>
                <p:cNvCxnSpPr/>
                <p:nvPr/>
              </p:nvCxnSpPr>
              <p:spPr bwMode="auto">
                <a:xfrm flipV="1">
                  <a:off x="-1453106" y="3651019"/>
                  <a:ext cx="1843154" cy="28073"/>
                </a:xfrm>
                <a:prstGeom prst="line">
                  <a:avLst/>
                </a:prstGeom>
                <a:solidFill>
                  <a:schemeClr val="bg1"/>
                </a:solidFill>
                <a:ln w="31750" cap="flat" cmpd="sng" algn="ctr">
                  <a:solidFill>
                    <a:schemeClr val="accent4"/>
                  </a:solidFill>
                  <a:prstDash val="sysDot"/>
                  <a:round/>
                  <a:headEnd type="none" w="med" len="med"/>
                  <a:tailEnd type="none" w="med" len="med"/>
                </a:ln>
                <a:effectLst/>
              </p:spPr>
            </p:cxnSp>
          </p:grpSp>
          <p:sp>
            <p:nvSpPr>
              <p:cNvPr id="16" name="Rectangle 15"/>
              <p:cNvSpPr/>
              <p:nvPr/>
            </p:nvSpPr>
            <p:spPr>
              <a:xfrm>
                <a:off x="1722933" y="3388224"/>
                <a:ext cx="1569860" cy="830997"/>
              </a:xfrm>
              <a:prstGeom prst="rect">
                <a:avLst/>
              </a:prstGeom>
              <a:noFill/>
            </p:spPr>
            <p:txBody>
              <a:bodyPr wrap="square" lIns="68580" tIns="34290" rIns="68580" bIns="34290">
                <a:spAutoFit/>
              </a:bodyPr>
              <a:lstStyle/>
              <a:p>
                <a:pPr algn="ctr" defTabSz="685800">
                  <a:buClrTx/>
                </a:pPr>
                <a:endParaRPr lang="fr-FR" sz="1200" kern="1200" dirty="0">
                  <a:ln w="0"/>
                  <a:solidFill>
                    <a:srgbClr val="FFC000"/>
                  </a:solidFill>
                  <a:latin typeface="Calibri" panose="020F0502020204030204"/>
                  <a:ea typeface="+mn-ea"/>
                  <a:cs typeface="+mn-cs"/>
                </a:endParaRPr>
              </a:p>
              <a:p>
                <a:pPr algn="ctr" defTabSz="685800">
                  <a:buClrTx/>
                </a:pPr>
                <a:r>
                  <a:rPr lang="fr-FR" sz="1200" kern="1200" dirty="0">
                    <a:ln w="0"/>
                    <a:solidFill>
                      <a:srgbClr val="FFC000"/>
                    </a:solidFill>
                    <a:latin typeface="Calibri" panose="020F0502020204030204"/>
                    <a:ea typeface="+mn-ea"/>
                    <a:cs typeface="+mn-cs"/>
                  </a:rPr>
                  <a:t>PEG NORD</a:t>
                </a:r>
              </a:p>
              <a:p>
                <a:pPr algn="ctr" defTabSz="685800">
                  <a:buClrTx/>
                </a:pPr>
                <a:endParaRPr lang="fr-FR" sz="1200" kern="1200" dirty="0">
                  <a:ln w="0"/>
                  <a:solidFill>
                    <a:srgbClr val="FFC000"/>
                  </a:solidFill>
                  <a:latin typeface="Calibri" panose="020F0502020204030204"/>
                  <a:ea typeface="+mn-ea"/>
                  <a:cs typeface="+mn-cs"/>
                </a:endParaRPr>
              </a:p>
            </p:txBody>
          </p:sp>
        </p:grpSp>
        <p:sp>
          <p:nvSpPr>
            <p:cNvPr id="30" name="Rectangle 29"/>
            <p:cNvSpPr/>
            <p:nvPr/>
          </p:nvSpPr>
          <p:spPr>
            <a:xfrm>
              <a:off x="2126345" y="3717430"/>
              <a:ext cx="733480" cy="338555"/>
            </a:xfrm>
            <a:prstGeom prst="rect">
              <a:avLst/>
            </a:prstGeom>
            <a:noFill/>
          </p:spPr>
          <p:txBody>
            <a:bodyPr wrap="square" lIns="68580" tIns="34290" rIns="68580" bIns="34290">
              <a:spAutoFit/>
            </a:bodyPr>
            <a:lstStyle/>
            <a:p>
              <a:pPr algn="ctr" defTabSz="685800">
                <a:buClrTx/>
              </a:pPr>
              <a:r>
                <a:rPr lang="fr-FR" sz="1200" kern="1200" dirty="0">
                  <a:ln w="0"/>
                  <a:solidFill>
                    <a:srgbClr val="FFC000"/>
                  </a:solidFill>
                  <a:latin typeface="Calibri" panose="020F0502020204030204"/>
                  <a:ea typeface="+mn-ea"/>
                  <a:cs typeface="+mn-cs"/>
                </a:rPr>
                <a:t>TRS</a:t>
              </a:r>
            </a:p>
          </p:txBody>
        </p:sp>
      </p:grpSp>
      <p:sp>
        <p:nvSpPr>
          <p:cNvPr id="46" name="Rectangle 45"/>
          <p:cNvSpPr/>
          <p:nvPr/>
        </p:nvSpPr>
        <p:spPr>
          <a:xfrm>
            <a:off x="5341136" y="1481931"/>
            <a:ext cx="2233628" cy="300082"/>
          </a:xfrm>
          <a:prstGeom prst="rect">
            <a:avLst/>
          </a:prstGeom>
          <a:solidFill>
            <a:schemeClr val="bg1"/>
          </a:solidFill>
        </p:spPr>
        <p:txBody>
          <a:bodyPr wrap="square">
            <a:spAutoFit/>
          </a:bodyPr>
          <a:lstStyle/>
          <a:p>
            <a:pPr defTabSz="685800">
              <a:buClrTx/>
            </a:pPr>
            <a:r>
              <a:rPr lang="fr-FR" sz="1350" b="1" u="sng" kern="1200" dirty="0" err="1">
                <a:solidFill>
                  <a:srgbClr val="3C4F69"/>
                </a:solidFill>
                <a:latin typeface="Calibri" panose="020F0502020204030204"/>
                <a:ea typeface="+mn-ea"/>
                <a:cs typeface="+mn-cs"/>
              </a:rPr>
              <a:t>Since</a:t>
            </a:r>
            <a:r>
              <a:rPr lang="fr-FR" sz="1350" b="1" u="sng" kern="1200" dirty="0">
                <a:solidFill>
                  <a:srgbClr val="3C4F69"/>
                </a:solidFill>
                <a:latin typeface="Calibri" panose="020F0502020204030204"/>
                <a:ea typeface="+mn-ea"/>
                <a:cs typeface="+mn-cs"/>
              </a:rPr>
              <a:t> </a:t>
            </a:r>
            <a:r>
              <a:rPr lang="fr-FR" sz="1350" b="1" u="sng" kern="1200" dirty="0" err="1">
                <a:solidFill>
                  <a:srgbClr val="3C4F69"/>
                </a:solidFill>
                <a:latin typeface="Calibri" panose="020F0502020204030204"/>
                <a:ea typeface="+mn-ea"/>
                <a:cs typeface="+mn-cs"/>
              </a:rPr>
              <a:t>November</a:t>
            </a:r>
            <a:r>
              <a:rPr lang="fr-FR" sz="1350" b="1" u="sng" kern="1200" dirty="0">
                <a:solidFill>
                  <a:srgbClr val="3C4F69"/>
                </a:solidFill>
                <a:latin typeface="Calibri" panose="020F0502020204030204"/>
                <a:ea typeface="+mn-ea"/>
                <a:cs typeface="+mn-cs"/>
              </a:rPr>
              <a:t> 1st,  2018 </a:t>
            </a:r>
            <a:r>
              <a:rPr lang="fr-FR" sz="1350" kern="1200" dirty="0">
                <a:solidFill>
                  <a:srgbClr val="3C4F69"/>
                </a:solidFill>
                <a:latin typeface="Calibri" panose="020F0502020204030204"/>
                <a:ea typeface="+mn-ea"/>
                <a:cs typeface="+mn-cs"/>
              </a:rPr>
              <a:t>: </a:t>
            </a:r>
          </a:p>
        </p:txBody>
      </p:sp>
      <p:grpSp>
        <p:nvGrpSpPr>
          <p:cNvPr id="41" name="Groupe 40"/>
          <p:cNvGrpSpPr/>
          <p:nvPr/>
        </p:nvGrpSpPr>
        <p:grpSpPr>
          <a:xfrm>
            <a:off x="7033894" y="3175682"/>
            <a:ext cx="1246592" cy="1208296"/>
            <a:chOff x="5993097" y="3377745"/>
            <a:chExt cx="1864428" cy="1803400"/>
          </a:xfrm>
        </p:grpSpPr>
        <p:pic>
          <p:nvPicPr>
            <p:cNvPr id="42" name="Imag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3097" y="3377745"/>
              <a:ext cx="1864428" cy="1803400"/>
            </a:xfrm>
            <a:prstGeom prst="rect">
              <a:avLst/>
            </a:prstGeom>
          </p:spPr>
        </p:pic>
        <p:sp>
          <p:nvSpPr>
            <p:cNvPr id="43" name="ZoneTexte 42"/>
            <p:cNvSpPr txBox="1"/>
            <p:nvPr/>
          </p:nvSpPr>
          <p:spPr>
            <a:xfrm>
              <a:off x="6112510" y="3831093"/>
              <a:ext cx="1625600" cy="826850"/>
            </a:xfrm>
            <a:prstGeom prst="rect">
              <a:avLst/>
            </a:prstGeom>
            <a:noFill/>
          </p:spPr>
          <p:txBody>
            <a:bodyPr wrap="square" lIns="0" tIns="0" rIns="0" bIns="0" rtlCol="0">
              <a:spAutoFit/>
            </a:bodyPr>
            <a:lstStyle/>
            <a:p>
              <a:pPr algn="ctr" defTabSz="685800">
                <a:buClrTx/>
              </a:pPr>
              <a:r>
                <a:rPr lang="fr-FR" sz="1200" kern="1200" dirty="0">
                  <a:solidFill>
                    <a:srgbClr val="ED7D31"/>
                  </a:solidFill>
                  <a:latin typeface="Calibri" panose="020F0502020204030204"/>
                  <a:ea typeface="+mn-ea"/>
                  <a:cs typeface="+mn-cs"/>
                </a:rPr>
                <a:t>1 Entry/Exit zone: </a:t>
              </a:r>
              <a:r>
                <a:rPr lang="fr-FR" sz="1200" b="1" kern="1200" dirty="0">
                  <a:solidFill>
                    <a:srgbClr val="ED7D31"/>
                  </a:solidFill>
                  <a:latin typeface="Calibri" panose="020F0502020204030204"/>
                  <a:ea typeface="+mn-ea"/>
                  <a:cs typeface="+mn-cs"/>
                </a:rPr>
                <a:t>TRF</a:t>
              </a:r>
            </a:p>
            <a:p>
              <a:pPr algn="ctr" defTabSz="685800">
                <a:buClrTx/>
              </a:pPr>
              <a:r>
                <a:rPr lang="fr-FR" sz="1200" kern="1200" dirty="0">
                  <a:solidFill>
                    <a:srgbClr val="ED7D31"/>
                  </a:solidFill>
                  <a:latin typeface="Calibri" panose="020F0502020204030204"/>
                  <a:ea typeface="+mn-ea"/>
                  <a:cs typeface="+mn-cs"/>
                </a:rPr>
                <a:t>1 VTP: </a:t>
              </a:r>
              <a:r>
                <a:rPr lang="fr-FR" sz="1200" b="1" kern="1200" dirty="0">
                  <a:solidFill>
                    <a:srgbClr val="ED7D31"/>
                  </a:solidFill>
                  <a:latin typeface="Calibri" panose="020F0502020204030204"/>
                  <a:ea typeface="+mn-ea"/>
                  <a:cs typeface="+mn-cs"/>
                </a:rPr>
                <a:t>PEG</a:t>
              </a:r>
            </a:p>
          </p:txBody>
        </p:sp>
      </p:grpSp>
      <p:grpSp>
        <p:nvGrpSpPr>
          <p:cNvPr id="31" name="Groupe 30"/>
          <p:cNvGrpSpPr/>
          <p:nvPr/>
        </p:nvGrpSpPr>
        <p:grpSpPr>
          <a:xfrm>
            <a:off x="2334754" y="3258639"/>
            <a:ext cx="1269008" cy="1227470"/>
            <a:chOff x="5974165" y="3373342"/>
            <a:chExt cx="1692010" cy="1636626"/>
          </a:xfrm>
        </p:grpSpPr>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4165" y="3373342"/>
              <a:ext cx="1692010" cy="1636626"/>
            </a:xfrm>
            <a:prstGeom prst="rect">
              <a:avLst/>
            </a:prstGeom>
          </p:spPr>
        </p:pic>
        <p:sp>
          <p:nvSpPr>
            <p:cNvPr id="33" name="ZoneTexte 32"/>
            <p:cNvSpPr txBox="1"/>
            <p:nvPr/>
          </p:nvSpPr>
          <p:spPr>
            <a:xfrm>
              <a:off x="6000394" y="4002752"/>
              <a:ext cx="1625599" cy="492442"/>
            </a:xfrm>
            <a:prstGeom prst="rect">
              <a:avLst/>
            </a:prstGeom>
            <a:noFill/>
          </p:spPr>
          <p:txBody>
            <a:bodyPr wrap="square" lIns="0" tIns="0" rIns="0" bIns="0" rtlCol="0">
              <a:spAutoFit/>
            </a:bodyPr>
            <a:lstStyle/>
            <a:p>
              <a:pPr algn="ctr" defTabSz="685800">
                <a:buClrTx/>
              </a:pPr>
              <a:r>
                <a:rPr lang="fr-FR" sz="1200" kern="1200" dirty="0">
                  <a:solidFill>
                    <a:srgbClr val="ED7D31"/>
                  </a:solidFill>
                  <a:latin typeface="Calibri" panose="020F0502020204030204"/>
                  <a:ea typeface="+mn-ea"/>
                  <a:cs typeface="+mn-cs"/>
                </a:rPr>
                <a:t>2 </a:t>
              </a:r>
              <a:r>
                <a:rPr lang="fr-FR" sz="1200" kern="1200" dirty="0" err="1">
                  <a:solidFill>
                    <a:srgbClr val="ED7D31"/>
                  </a:solidFill>
                  <a:latin typeface="Calibri" panose="020F0502020204030204"/>
                  <a:ea typeface="+mn-ea"/>
                  <a:cs typeface="+mn-cs"/>
                </a:rPr>
                <a:t>VTPs</a:t>
              </a:r>
              <a:r>
                <a:rPr lang="fr-FR" sz="1200" kern="1200" dirty="0">
                  <a:solidFill>
                    <a:srgbClr val="ED7D31"/>
                  </a:solidFill>
                  <a:latin typeface="Calibri" panose="020F0502020204030204"/>
                  <a:ea typeface="+mn-ea"/>
                  <a:cs typeface="+mn-cs"/>
                </a:rPr>
                <a:t>:</a:t>
              </a:r>
            </a:p>
            <a:p>
              <a:pPr algn="ctr" defTabSz="685800">
                <a:buClrTx/>
              </a:pPr>
              <a:r>
                <a:rPr lang="fr-FR" sz="1200" kern="1200" dirty="0">
                  <a:solidFill>
                    <a:srgbClr val="ED7D31"/>
                  </a:solidFill>
                  <a:latin typeface="Calibri" panose="020F0502020204030204"/>
                  <a:ea typeface="+mn-ea"/>
                  <a:cs typeface="+mn-cs"/>
                </a:rPr>
                <a:t> </a:t>
              </a:r>
              <a:r>
                <a:rPr lang="fr-FR" sz="825" kern="1200" dirty="0">
                  <a:solidFill>
                    <a:srgbClr val="ED7D31"/>
                  </a:solidFill>
                  <a:latin typeface="Calibri" panose="020F0502020204030204"/>
                  <a:ea typeface="+mn-ea"/>
                  <a:cs typeface="+mn-cs"/>
                </a:rPr>
                <a:t>(PEG Nord and TRS)</a:t>
              </a:r>
            </a:p>
          </p:txBody>
        </p:sp>
      </p:grpSp>
      <p:sp>
        <p:nvSpPr>
          <p:cNvPr id="23" name="Titre 1"/>
          <p:cNvSpPr txBox="1">
            <a:spLocks/>
          </p:cNvSpPr>
          <p:nvPr/>
        </p:nvSpPr>
        <p:spPr>
          <a:xfrm>
            <a:off x="597480" y="4671110"/>
            <a:ext cx="8206363" cy="1051191"/>
          </a:xfrm>
          <a:prstGeom prst="rect">
            <a:avLst/>
          </a:prstGeom>
        </p:spPr>
        <p:txBody>
          <a:bodyPr vert="horz" rtlCol="0" anchor="t">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latin typeface="+mj-lt"/>
                <a:ea typeface="+mj-ea"/>
                <a:cs typeface="+mj-cs"/>
              </a:defRPr>
            </a:lvl1pPr>
            <a:extLst/>
          </a:lstStyle>
          <a:p>
            <a:pPr defTabSz="685800">
              <a:spcBef>
                <a:spcPts val="0"/>
              </a:spcBef>
              <a:spcAft>
                <a:spcPts val="1950"/>
              </a:spcAft>
              <a:buClrTx/>
              <a:buSzPct val="100000"/>
            </a:pPr>
            <a:r>
              <a:rPr lang="en-GB" sz="1350" b="0" dirty="0" err="1">
                <a:solidFill>
                  <a:srgbClr val="3C4F69"/>
                </a:solidFill>
                <a:latin typeface="Calibri" panose="020F0502020204030204"/>
              </a:rPr>
              <a:t>Teréga</a:t>
            </a:r>
            <a:r>
              <a:rPr lang="en-GB" sz="1350" b="0" dirty="0">
                <a:solidFill>
                  <a:srgbClr val="3C4F69"/>
                </a:solidFill>
                <a:latin typeface="Calibri" panose="020F0502020204030204"/>
              </a:rPr>
              <a:t> and GRTgaz have decided to call the single trading area the </a:t>
            </a:r>
            <a:r>
              <a:rPr lang="en-GB" sz="1500" dirty="0">
                <a:solidFill>
                  <a:srgbClr val="5B9BD5"/>
                </a:solidFill>
                <a:latin typeface="Calibri" panose="020F0502020204030204"/>
              </a:rPr>
              <a:t>TRF</a:t>
            </a:r>
            <a:r>
              <a:rPr lang="en-GB" sz="1350" dirty="0">
                <a:solidFill>
                  <a:srgbClr val="3C4F69"/>
                </a:solidFill>
                <a:latin typeface="Calibri" panose="020F0502020204030204"/>
              </a:rPr>
              <a:t>, </a:t>
            </a:r>
            <a:r>
              <a:rPr lang="en-GB" sz="1200" b="0" dirty="0">
                <a:solidFill>
                  <a:srgbClr val="3C4F69"/>
                </a:solidFill>
                <a:latin typeface="Calibri" panose="020F0502020204030204"/>
              </a:rPr>
              <a:t>an acronym standing for Trading Region France.</a:t>
            </a:r>
            <a:endParaRPr lang="fr-FR" sz="1200" b="0" dirty="0">
              <a:solidFill>
                <a:srgbClr val="3C4F69"/>
              </a:solidFill>
              <a:latin typeface="Calibri" panose="020F0502020204030204"/>
            </a:endParaRPr>
          </a:p>
          <a:p>
            <a:pPr defTabSz="685800">
              <a:spcBef>
                <a:spcPts val="0"/>
              </a:spcBef>
              <a:spcAft>
                <a:spcPts val="1950"/>
              </a:spcAft>
              <a:buClrTx/>
              <a:buSzPct val="100000"/>
            </a:pPr>
            <a:r>
              <a:rPr lang="en-GB" sz="1350" b="0" dirty="0">
                <a:solidFill>
                  <a:srgbClr val="3C4F69"/>
                </a:solidFill>
                <a:latin typeface="Calibri" panose="020F0502020204030204"/>
              </a:rPr>
              <a:t>The TRF include a virtual gas exchange point, the </a:t>
            </a:r>
            <a:r>
              <a:rPr lang="en-GB" sz="1500" dirty="0">
                <a:solidFill>
                  <a:srgbClr val="5B9BD5"/>
                </a:solidFill>
                <a:latin typeface="Calibri" panose="020F0502020204030204"/>
              </a:rPr>
              <a:t>PEG</a:t>
            </a:r>
            <a:endParaRPr lang="en-GB" sz="1350" b="0" dirty="0">
              <a:solidFill>
                <a:srgbClr val="5B9BD5"/>
              </a:solidFill>
              <a:latin typeface="Calibri" panose="020F0502020204030204"/>
            </a:endParaRPr>
          </a:p>
        </p:txBody>
      </p:sp>
    </p:spTree>
    <p:extLst>
      <p:ext uri="{BB962C8B-B14F-4D97-AF65-F5344CB8AC3E}">
        <p14:creationId xmlns:p14="http://schemas.microsoft.com/office/powerpoint/2010/main" val="1512447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6A5D53F-B179-4D78-9F90-8F4D24F45816}"/>
              </a:ext>
            </a:extLst>
          </p:cNvPr>
          <p:cNvSpPr>
            <a:spLocks noGrp="1"/>
          </p:cNvSpPr>
          <p:nvPr>
            <p:ph type="title"/>
          </p:nvPr>
        </p:nvSpPr>
        <p:spPr/>
        <p:txBody>
          <a:bodyPr/>
          <a:lstStyle/>
          <a:p>
            <a:r>
              <a:rPr lang="en-US" sz="2400" dirty="0"/>
              <a:t>The expected benefits: a more attractive gas market</a:t>
            </a:r>
            <a:endParaRPr lang="fr-FR" sz="2400" dirty="0"/>
          </a:p>
        </p:txBody>
      </p:sp>
      <p:sp>
        <p:nvSpPr>
          <p:cNvPr id="4" name="Espace réservé du numéro de diapositive 3"/>
          <p:cNvSpPr>
            <a:spLocks noGrp="1"/>
          </p:cNvSpPr>
          <p:nvPr>
            <p:ph type="sldNum" sz="quarter" idx="4294967295"/>
          </p:nvPr>
        </p:nvSpPr>
        <p:spPr>
          <a:xfrm>
            <a:off x="7086600" y="6356350"/>
            <a:ext cx="2057400" cy="365125"/>
          </a:xfrm>
          <a:prstGeom prst="rect">
            <a:avLst/>
          </a:prstGeom>
        </p:spPr>
        <p:txBody>
          <a:bodyPr/>
          <a:lstStyle/>
          <a:p>
            <a:pPr defTabSz="685800">
              <a:buClrTx/>
            </a:pPr>
            <a:fld id="{59894E3C-CCE6-F242-84E3-BCBDD257A1E1}" type="slidenum">
              <a:rPr lang="fr-FR" kern="1200">
                <a:solidFill>
                  <a:srgbClr val="00B0F0">
                    <a:tint val="75000"/>
                  </a:srgbClr>
                </a:solidFill>
                <a:latin typeface="Calibri" panose="020F0502020204030204"/>
                <a:ea typeface="+mn-ea"/>
                <a:cs typeface="+mn-cs"/>
              </a:rPr>
              <a:pPr defTabSz="685800">
                <a:buClrTx/>
              </a:pPr>
              <a:t>33</a:t>
            </a:fld>
            <a:endParaRPr lang="fr-FR" kern="1200" dirty="0">
              <a:solidFill>
                <a:srgbClr val="00B0F0">
                  <a:tint val="75000"/>
                </a:srgbClr>
              </a:solidFill>
              <a:latin typeface="Calibri" panose="020F0502020204030204"/>
              <a:ea typeface="+mn-ea"/>
              <a:cs typeface="+mn-cs"/>
            </a:endParaRPr>
          </a:p>
        </p:txBody>
      </p:sp>
      <p:sp>
        <p:nvSpPr>
          <p:cNvPr id="2" name="Rectangle 1"/>
          <p:cNvSpPr/>
          <p:nvPr/>
        </p:nvSpPr>
        <p:spPr>
          <a:xfrm>
            <a:off x="2062027" y="4968787"/>
            <a:ext cx="5641727" cy="646331"/>
          </a:xfrm>
          <a:prstGeom prst="rect">
            <a:avLst/>
          </a:prstGeom>
        </p:spPr>
        <p:txBody>
          <a:bodyPr wrap="square">
            <a:spAutoFit/>
          </a:bodyPr>
          <a:lstStyle/>
          <a:p>
            <a:pPr defTabSz="685800">
              <a:buClrTx/>
            </a:pPr>
            <a:r>
              <a:rPr lang="en-GB" sz="1800" kern="1200" dirty="0">
                <a:solidFill>
                  <a:srgbClr val="ED7D31"/>
                </a:solidFill>
                <a:latin typeface="Calibri" panose="020F0502020204030204"/>
                <a:ea typeface="+mn-ea"/>
                <a:cs typeface="+mn-cs"/>
              </a:rPr>
              <a:t>For the benefit of a </a:t>
            </a:r>
            <a:r>
              <a:rPr lang="en-GB" sz="1800" b="1" kern="1200" dirty="0">
                <a:solidFill>
                  <a:srgbClr val="ED7D31"/>
                </a:solidFill>
                <a:latin typeface="Calibri" panose="020F0502020204030204"/>
                <a:ea typeface="+mn-ea"/>
                <a:cs typeface="+mn-cs"/>
              </a:rPr>
              <a:t>competitive</a:t>
            </a:r>
            <a:r>
              <a:rPr lang="en-GB" sz="1800" kern="1200" dirty="0">
                <a:solidFill>
                  <a:srgbClr val="ED7D31"/>
                </a:solidFill>
                <a:latin typeface="Calibri" panose="020F0502020204030204"/>
                <a:ea typeface="+mn-ea"/>
                <a:cs typeface="+mn-cs"/>
              </a:rPr>
              <a:t> market over the </a:t>
            </a:r>
            <a:r>
              <a:rPr lang="en-GB" sz="1800" b="1" kern="1200" dirty="0">
                <a:solidFill>
                  <a:srgbClr val="ED7D31"/>
                </a:solidFill>
                <a:latin typeface="Calibri" panose="020F0502020204030204"/>
                <a:ea typeface="+mn-ea"/>
                <a:cs typeface="+mn-cs"/>
              </a:rPr>
              <a:t>long term</a:t>
            </a:r>
            <a:endParaRPr lang="en-GB" sz="1800" b="1" i="1" kern="1200" dirty="0">
              <a:solidFill>
                <a:srgbClr val="ED7D31"/>
              </a:solidFill>
              <a:latin typeface="Calibri" panose="020F0502020204030204"/>
              <a:ea typeface="+mn-ea"/>
              <a:cs typeface="+mn-cs"/>
            </a:endParaRPr>
          </a:p>
        </p:txBody>
      </p:sp>
      <p:pic>
        <p:nvPicPr>
          <p:cNvPr id="10" name="Picture 3" descr="ROND"/>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60524">
            <a:off x="2404548" y="1514782"/>
            <a:ext cx="1904339" cy="33642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Oval 7"/>
          <p:cNvSpPr>
            <a:spLocks noChangeAspect="1" noChangeArrowheads="1"/>
          </p:cNvSpPr>
          <p:nvPr/>
        </p:nvSpPr>
        <p:spPr bwMode="auto">
          <a:xfrm>
            <a:off x="2528169" y="1602426"/>
            <a:ext cx="209916" cy="182833"/>
          </a:xfrm>
          <a:prstGeom prst="ellipse">
            <a:avLst/>
          </a:prstGeom>
          <a:solidFill>
            <a:schemeClr val="accent1"/>
          </a:solidFill>
          <a:ln>
            <a:noFill/>
          </a:ln>
        </p:spPr>
        <p:txBody>
          <a:bodyPr wrap="none" lIns="0" tIns="0" rIns="0" bIns="0" anchor="ctr"/>
          <a:lstStyle/>
          <a:p>
            <a:pPr algn="ctr" defTabSz="685800" eaLnBrk="0" hangingPunct="0">
              <a:lnSpc>
                <a:spcPct val="80000"/>
              </a:lnSpc>
              <a:buClrTx/>
            </a:pPr>
            <a:endParaRPr lang="fr-FR" sz="969" b="1" kern="1200" dirty="0">
              <a:latin typeface="Calibri"/>
              <a:ea typeface="+mn-ea"/>
              <a:cs typeface="+mn-cs"/>
            </a:endParaRPr>
          </a:p>
        </p:txBody>
      </p:sp>
      <p:sp>
        <p:nvSpPr>
          <p:cNvPr id="12" name="Oval 7"/>
          <p:cNvSpPr>
            <a:spLocks noChangeAspect="1" noChangeArrowheads="1"/>
          </p:cNvSpPr>
          <p:nvPr/>
        </p:nvSpPr>
        <p:spPr bwMode="auto">
          <a:xfrm>
            <a:off x="3763022" y="2477387"/>
            <a:ext cx="209916" cy="182833"/>
          </a:xfrm>
          <a:prstGeom prst="ellipse">
            <a:avLst/>
          </a:prstGeom>
          <a:solidFill>
            <a:schemeClr val="accent1"/>
          </a:solidFill>
          <a:ln>
            <a:noFill/>
          </a:ln>
        </p:spPr>
        <p:txBody>
          <a:bodyPr wrap="none" lIns="0" tIns="0" rIns="0" bIns="0" anchor="ctr"/>
          <a:lstStyle/>
          <a:p>
            <a:pPr algn="ctr" defTabSz="685800" eaLnBrk="0" hangingPunct="0">
              <a:lnSpc>
                <a:spcPct val="80000"/>
              </a:lnSpc>
              <a:buClrTx/>
            </a:pPr>
            <a:endParaRPr lang="fr-FR" sz="969" b="1" kern="1200" dirty="0">
              <a:latin typeface="Calibri"/>
              <a:ea typeface="+mn-ea"/>
              <a:cs typeface="+mn-cs"/>
            </a:endParaRPr>
          </a:p>
        </p:txBody>
      </p:sp>
      <p:sp>
        <p:nvSpPr>
          <p:cNvPr id="13" name="Oval 7"/>
          <p:cNvSpPr>
            <a:spLocks noChangeAspect="1" noChangeArrowheads="1"/>
          </p:cNvSpPr>
          <p:nvPr/>
        </p:nvSpPr>
        <p:spPr bwMode="auto">
          <a:xfrm>
            <a:off x="4212676" y="3696738"/>
            <a:ext cx="209916" cy="182833"/>
          </a:xfrm>
          <a:prstGeom prst="ellipse">
            <a:avLst/>
          </a:prstGeom>
          <a:solidFill>
            <a:schemeClr val="accent1"/>
          </a:solidFill>
          <a:ln>
            <a:noFill/>
          </a:ln>
        </p:spPr>
        <p:txBody>
          <a:bodyPr wrap="none" lIns="0" tIns="0" rIns="0" bIns="0" anchor="ctr"/>
          <a:lstStyle/>
          <a:p>
            <a:pPr algn="ctr" defTabSz="685800" eaLnBrk="0" hangingPunct="0">
              <a:lnSpc>
                <a:spcPct val="80000"/>
              </a:lnSpc>
              <a:buClrTx/>
            </a:pPr>
            <a:endParaRPr lang="fr-FR" sz="969" b="1" kern="1200" dirty="0">
              <a:latin typeface="Calibri"/>
              <a:ea typeface="+mn-ea"/>
              <a:cs typeface="+mn-cs"/>
            </a:endParaRPr>
          </a:p>
        </p:txBody>
      </p:sp>
      <p:pic>
        <p:nvPicPr>
          <p:cNvPr id="14" name="Image 13"/>
          <p:cNvPicPr>
            <a:picLocks noChangeAspect="1"/>
          </p:cNvPicPr>
          <p:nvPr/>
        </p:nvPicPr>
        <p:blipFill>
          <a:blip r:embed="rId4"/>
          <a:stretch>
            <a:fillRect/>
          </a:stretch>
        </p:blipFill>
        <p:spPr>
          <a:xfrm>
            <a:off x="748869" y="2295254"/>
            <a:ext cx="2607848" cy="1895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4480677" y="3565974"/>
            <a:ext cx="3426806" cy="923330"/>
          </a:xfrm>
          <a:prstGeom prst="rect">
            <a:avLst/>
          </a:prstGeom>
        </p:spPr>
        <p:txBody>
          <a:bodyPr wrap="square">
            <a:spAutoFit/>
          </a:bodyPr>
          <a:lstStyle/>
          <a:p>
            <a:pPr lvl="1" algn="just" defTabSz="685800">
              <a:spcBef>
                <a:spcPct val="0"/>
              </a:spcBef>
              <a:spcAft>
                <a:spcPts val="1950"/>
              </a:spcAft>
              <a:buClr>
                <a:srgbClr val="5B9BD5"/>
              </a:buClr>
              <a:buSzPct val="100000"/>
            </a:pPr>
            <a:r>
              <a:rPr lang="en-GB" sz="1350" kern="1200" dirty="0">
                <a:solidFill>
                  <a:srgbClr val="3C4F69"/>
                </a:solidFill>
                <a:latin typeface="Calibri" panose="020F0502020204030204"/>
                <a:ea typeface="+mn-ea"/>
                <a:cs typeface="+mn-cs"/>
              </a:rPr>
              <a:t>A </a:t>
            </a:r>
            <a:r>
              <a:rPr lang="en-GB" sz="1350" b="1" kern="1200" dirty="0">
                <a:solidFill>
                  <a:srgbClr val="3C4F69"/>
                </a:solidFill>
                <a:latin typeface="Calibri" panose="020F0502020204030204"/>
                <a:ea typeface="+mn-ea"/>
                <a:cs typeface="+mn-cs"/>
              </a:rPr>
              <a:t>security of supply </a:t>
            </a:r>
            <a:r>
              <a:rPr lang="en-GB" sz="1350" kern="1200" dirty="0">
                <a:solidFill>
                  <a:srgbClr val="3C4F69"/>
                </a:solidFill>
                <a:latin typeface="Calibri" panose="020F0502020204030204"/>
                <a:ea typeface="+mn-ea"/>
                <a:cs typeface="+mn-cs"/>
              </a:rPr>
              <a:t>of France strengthened by improving access to different gas sources and allowing a wider choice of sourcing patterns</a:t>
            </a:r>
          </a:p>
        </p:txBody>
      </p:sp>
      <p:sp>
        <p:nvSpPr>
          <p:cNvPr id="16" name="Rectangle 15"/>
          <p:cNvSpPr/>
          <p:nvPr/>
        </p:nvSpPr>
        <p:spPr>
          <a:xfrm>
            <a:off x="4046291" y="2257178"/>
            <a:ext cx="3778521" cy="715581"/>
          </a:xfrm>
          <a:prstGeom prst="rect">
            <a:avLst/>
          </a:prstGeom>
        </p:spPr>
        <p:txBody>
          <a:bodyPr wrap="square">
            <a:spAutoFit/>
          </a:bodyPr>
          <a:lstStyle/>
          <a:p>
            <a:pPr lvl="1" algn="just" defTabSz="685800">
              <a:spcBef>
                <a:spcPct val="0"/>
              </a:spcBef>
              <a:spcAft>
                <a:spcPts val="1950"/>
              </a:spcAft>
              <a:buClr>
                <a:srgbClr val="5B9BD5"/>
              </a:buClr>
              <a:buSzPct val="100000"/>
            </a:pPr>
            <a:r>
              <a:rPr lang="en-GB" sz="1350" kern="1200" dirty="0">
                <a:solidFill>
                  <a:srgbClr val="3C4F69"/>
                </a:solidFill>
                <a:latin typeface="Calibri" panose="020F0502020204030204"/>
                <a:ea typeface="+mn-ea"/>
                <a:cs typeface="+mn-cs"/>
              </a:rPr>
              <a:t>A French market </a:t>
            </a:r>
            <a:r>
              <a:rPr lang="en-GB" sz="1350" b="1" kern="1200" dirty="0">
                <a:solidFill>
                  <a:srgbClr val="3C4F69"/>
                </a:solidFill>
                <a:latin typeface="Calibri" panose="020F0502020204030204"/>
                <a:ea typeface="+mn-ea"/>
                <a:cs typeface="+mn-cs"/>
              </a:rPr>
              <a:t>more fluid, less volatile, more competitive that is better integrated </a:t>
            </a:r>
            <a:r>
              <a:rPr lang="en-GB" sz="1350" kern="1200" dirty="0">
                <a:solidFill>
                  <a:srgbClr val="3C4F69"/>
                </a:solidFill>
                <a:latin typeface="Calibri" panose="020F0502020204030204"/>
                <a:ea typeface="+mn-ea"/>
                <a:cs typeface="+mn-cs"/>
              </a:rPr>
              <a:t>into the European market</a:t>
            </a:r>
          </a:p>
        </p:txBody>
      </p:sp>
      <p:sp>
        <p:nvSpPr>
          <p:cNvPr id="17" name="Rectangle 16"/>
          <p:cNvSpPr/>
          <p:nvPr/>
        </p:nvSpPr>
        <p:spPr>
          <a:xfrm>
            <a:off x="2953265" y="1381144"/>
            <a:ext cx="4990778" cy="507831"/>
          </a:xfrm>
          <a:prstGeom prst="rect">
            <a:avLst/>
          </a:prstGeom>
        </p:spPr>
        <p:txBody>
          <a:bodyPr wrap="square">
            <a:spAutoFit/>
          </a:bodyPr>
          <a:lstStyle/>
          <a:p>
            <a:pPr defTabSz="685800">
              <a:buClrTx/>
            </a:pPr>
            <a:r>
              <a:rPr lang="en-GB" sz="1350" kern="1200" dirty="0">
                <a:solidFill>
                  <a:srgbClr val="3C4F69"/>
                </a:solidFill>
                <a:latin typeface="Calibri" panose="020F0502020204030204"/>
                <a:ea typeface="+mn-ea"/>
                <a:cs typeface="+mn-cs"/>
              </a:rPr>
              <a:t>A </a:t>
            </a:r>
            <a:r>
              <a:rPr lang="en-GB" sz="1350" b="1" kern="1200" dirty="0">
                <a:solidFill>
                  <a:srgbClr val="3C4F69"/>
                </a:solidFill>
                <a:latin typeface="Calibri" panose="020F0502020204030204"/>
                <a:ea typeface="+mn-ea"/>
                <a:cs typeface="+mn-cs"/>
              </a:rPr>
              <a:t>single gas price </a:t>
            </a:r>
            <a:r>
              <a:rPr lang="en-GB" sz="1350" kern="1200" dirty="0">
                <a:solidFill>
                  <a:srgbClr val="3C4F69"/>
                </a:solidFill>
                <a:latin typeface="Calibri" panose="020F0502020204030204"/>
                <a:ea typeface="+mn-ea"/>
                <a:cs typeface="+mn-cs"/>
              </a:rPr>
              <a:t>in France </a:t>
            </a:r>
            <a:r>
              <a:rPr lang="en-GB" sz="1200" kern="1200" dirty="0">
                <a:solidFill>
                  <a:srgbClr val="3C4F69"/>
                </a:solidFill>
                <a:latin typeface="Calibri" panose="020F0502020204030204"/>
                <a:ea typeface="+mn-ea"/>
                <a:cs typeface="+mn-cs"/>
              </a:rPr>
              <a:t>(disappearance of “North-South spreads”)</a:t>
            </a:r>
            <a:r>
              <a:rPr lang="en-GB" sz="1350" kern="1200" dirty="0">
                <a:solidFill>
                  <a:srgbClr val="3C4F69"/>
                </a:solidFill>
                <a:latin typeface="Calibri" panose="020F0502020204030204"/>
                <a:ea typeface="+mn-ea"/>
                <a:cs typeface="+mn-cs"/>
              </a:rPr>
              <a:t>, for the benefit of all consumers</a:t>
            </a:r>
          </a:p>
        </p:txBody>
      </p:sp>
    </p:spTree>
    <p:extLst>
      <p:ext uri="{BB962C8B-B14F-4D97-AF65-F5344CB8AC3E}">
        <p14:creationId xmlns:p14="http://schemas.microsoft.com/office/powerpoint/2010/main" val="1073187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54A60E3-9629-4056-8D27-9E84250D9995}"/>
              </a:ext>
            </a:extLst>
          </p:cNvPr>
          <p:cNvSpPr>
            <a:spLocks noGrp="1"/>
          </p:cNvSpPr>
          <p:nvPr>
            <p:ph type="title"/>
          </p:nvPr>
        </p:nvSpPr>
        <p:spPr/>
        <p:txBody>
          <a:bodyPr/>
          <a:lstStyle/>
          <a:p>
            <a:r>
              <a:rPr lang="en-US" dirty="0"/>
              <a:t>A “mixed” solution agreed with the market</a:t>
            </a:r>
            <a:endParaRPr lang="fr-FR" dirty="0"/>
          </a:p>
        </p:txBody>
      </p:sp>
      <p:sp>
        <p:nvSpPr>
          <p:cNvPr id="3" name="Espace réservé du numéro de diapositive 2"/>
          <p:cNvSpPr>
            <a:spLocks noGrp="1"/>
          </p:cNvSpPr>
          <p:nvPr>
            <p:ph type="sldNum" sz="quarter" idx="4294967295"/>
          </p:nvPr>
        </p:nvSpPr>
        <p:spPr>
          <a:xfrm>
            <a:off x="7086600" y="6356350"/>
            <a:ext cx="2057400" cy="365125"/>
          </a:xfrm>
          <a:prstGeom prst="rect">
            <a:avLst/>
          </a:prstGeom>
        </p:spPr>
        <p:txBody>
          <a:bodyPr/>
          <a:lstStyle/>
          <a:p>
            <a:pPr defTabSz="685800">
              <a:buClrTx/>
            </a:pPr>
            <a:fld id="{B6F15528-21DE-4FAA-801E-634DDDAF4B2B}" type="slidenum">
              <a:rPr lang="en-US" kern="1200">
                <a:solidFill>
                  <a:srgbClr val="00B0F0">
                    <a:tint val="75000"/>
                  </a:srgbClr>
                </a:solidFill>
                <a:latin typeface="Calibri" panose="020F0502020204030204"/>
                <a:ea typeface="+mn-ea"/>
                <a:cs typeface="+mn-cs"/>
              </a:rPr>
              <a:pPr defTabSz="685800">
                <a:buClrTx/>
              </a:pPr>
              <a:t>34</a:t>
            </a:fld>
            <a:endParaRPr lang="en-US" kern="1200">
              <a:solidFill>
                <a:srgbClr val="00B0F0">
                  <a:tint val="75000"/>
                </a:srgbClr>
              </a:solidFill>
              <a:latin typeface="Calibri" panose="020F0502020204030204"/>
              <a:ea typeface="+mn-ea"/>
              <a:cs typeface="+mn-cs"/>
            </a:endParaRPr>
          </a:p>
        </p:txBody>
      </p:sp>
      <p:sp>
        <p:nvSpPr>
          <p:cNvPr id="12" name="Titre 1"/>
          <p:cNvSpPr txBox="1">
            <a:spLocks/>
          </p:cNvSpPr>
          <p:nvPr/>
        </p:nvSpPr>
        <p:spPr>
          <a:xfrm>
            <a:off x="3426826" y="1463150"/>
            <a:ext cx="5643216" cy="3987532"/>
          </a:xfrm>
          <a:prstGeom prst="rect">
            <a:avLst/>
          </a:prstGeom>
        </p:spPr>
        <p:txBody>
          <a:bodyPr vert="horz" rtlCol="0" anchor="t">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latin typeface="+mj-lt"/>
                <a:ea typeface="+mj-ea"/>
                <a:cs typeface="+mj-cs"/>
              </a:defRPr>
            </a:lvl1pPr>
            <a:extLst/>
          </a:lstStyle>
          <a:p>
            <a:pPr marL="257175" indent="-257175" defTabSz="685800">
              <a:buClrTx/>
              <a:buFont typeface="Wingdings" panose="05000000000000000000" pitchFamily="2" charset="2"/>
              <a:buChar char="§"/>
            </a:pPr>
            <a:r>
              <a:rPr lang="en-GB" sz="2100" dirty="0">
                <a:solidFill>
                  <a:srgbClr val="5B9BD5"/>
                </a:solidFill>
                <a:latin typeface="Calibri" panose="020F0502020204030204"/>
              </a:rPr>
              <a:t>Well thought out investments </a:t>
            </a:r>
            <a:r>
              <a:rPr lang="en-GB" sz="2100" b="0" dirty="0">
                <a:solidFill>
                  <a:srgbClr val="3C4F69"/>
                </a:solidFill>
                <a:latin typeface="Calibri" panose="020F0502020204030204"/>
              </a:rPr>
              <a:t>in infrastructures</a:t>
            </a:r>
          </a:p>
          <a:p>
            <a:pPr defTabSz="685800">
              <a:buClrTx/>
            </a:pPr>
            <a:endParaRPr lang="en-GB" sz="21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defTabSz="685800">
              <a:buClrTx/>
            </a:pPr>
            <a:endParaRPr lang="en-GB" sz="1500" b="0" dirty="0">
              <a:solidFill>
                <a:srgbClr val="3C4F69"/>
              </a:solidFill>
              <a:latin typeface="Calibri" panose="020F0502020204030204"/>
            </a:endParaRPr>
          </a:p>
          <a:p>
            <a:pPr marL="214313" indent="-214313" defTabSz="685800">
              <a:buClrTx/>
              <a:buFont typeface="Wingdings" panose="05000000000000000000" pitchFamily="2" charset="2"/>
              <a:buChar char="§"/>
            </a:pPr>
            <a:r>
              <a:rPr lang="en-GB" sz="2100" b="0" dirty="0">
                <a:solidFill>
                  <a:srgbClr val="3C4F69"/>
                </a:solidFill>
                <a:latin typeface="Calibri" panose="020F0502020204030204"/>
              </a:rPr>
              <a:t>Complementary </a:t>
            </a:r>
            <a:r>
              <a:rPr lang="en-GB" sz="2100" dirty="0">
                <a:solidFill>
                  <a:srgbClr val="5B9BD5"/>
                </a:solidFill>
                <a:latin typeface="Calibri" panose="020F0502020204030204"/>
              </a:rPr>
              <a:t>mechanisms co-built with the market  </a:t>
            </a:r>
            <a:r>
              <a:rPr lang="en-GB" sz="2100" dirty="0">
                <a:solidFill>
                  <a:srgbClr val="5B9BD5"/>
                </a:solidFill>
                <a:latin typeface="Calibri Light" panose="020F0302020204030204"/>
              </a:rPr>
              <a:t>  </a:t>
            </a:r>
          </a:p>
          <a:p>
            <a:pPr defTabSz="685800">
              <a:buClrTx/>
            </a:pPr>
            <a:r>
              <a:rPr lang="en-GB" sz="1200" b="0" i="1" dirty="0">
                <a:solidFill>
                  <a:srgbClr val="3C4F69"/>
                </a:solidFill>
                <a:latin typeface="Calibri" panose="020F0502020204030204"/>
              </a:rPr>
              <a:t>The new structures cover a wide range of flow patterns but do not guarantee all situations. Some </a:t>
            </a:r>
            <a:r>
              <a:rPr lang="en-GB" sz="1200" i="1" dirty="0">
                <a:solidFill>
                  <a:srgbClr val="3C4F69"/>
                </a:solidFill>
                <a:latin typeface="Calibri" panose="020F0502020204030204"/>
              </a:rPr>
              <a:t>residual limits of the network are remaining</a:t>
            </a:r>
          </a:p>
          <a:p>
            <a:pPr defTabSz="685800">
              <a:buClrTx/>
            </a:pPr>
            <a:endParaRPr lang="en-GB" sz="1500" b="0" dirty="0">
              <a:solidFill>
                <a:srgbClr val="3C4F69"/>
              </a:solidFill>
              <a:latin typeface="Calibri" panose="020F0502020204030204"/>
            </a:endParaRPr>
          </a:p>
        </p:txBody>
      </p:sp>
      <p:sp>
        <p:nvSpPr>
          <p:cNvPr id="15" name="Rectangle 14"/>
          <p:cNvSpPr/>
          <p:nvPr/>
        </p:nvSpPr>
        <p:spPr>
          <a:xfrm>
            <a:off x="6143896" y="1927854"/>
            <a:ext cx="2670659" cy="1523494"/>
          </a:xfrm>
          <a:prstGeom prst="rect">
            <a:avLst/>
          </a:prstGeom>
        </p:spPr>
        <p:txBody>
          <a:bodyPr wrap="square">
            <a:spAutoFit/>
          </a:bodyPr>
          <a:lstStyle/>
          <a:p>
            <a:pPr defTabSz="685800">
              <a:buClrTx/>
            </a:pPr>
            <a:r>
              <a:rPr lang="en-GB" sz="1200" i="1" kern="1200" dirty="0">
                <a:solidFill>
                  <a:srgbClr val="3C4F69"/>
                </a:solidFill>
                <a:latin typeface="Calibri" panose="020F0502020204030204"/>
                <a:ea typeface="+mn-ea"/>
                <a:cs typeface="+mn-cs"/>
              </a:rPr>
              <a:t>The new structures increase the availability of the capacities and therefore allow more flows to transit from the North to the South</a:t>
            </a:r>
          </a:p>
          <a:p>
            <a:pPr defTabSz="685800">
              <a:buClrTx/>
            </a:pPr>
            <a:endParaRPr lang="en-GB" sz="1200" i="1" kern="1200" dirty="0">
              <a:solidFill>
                <a:srgbClr val="3C4F69"/>
              </a:solidFill>
              <a:latin typeface="Calibri" panose="020F0502020204030204"/>
              <a:ea typeface="+mn-ea"/>
              <a:cs typeface="+mn-cs"/>
            </a:endParaRPr>
          </a:p>
          <a:p>
            <a:pPr defTabSz="685800">
              <a:buClrTx/>
            </a:pPr>
            <a:endParaRPr lang="en-GB" sz="1200" i="1" kern="1200" dirty="0">
              <a:solidFill>
                <a:srgbClr val="3C4F69"/>
              </a:solidFill>
              <a:latin typeface="Calibri" panose="020F0502020204030204"/>
              <a:ea typeface="+mn-ea"/>
              <a:cs typeface="+mn-cs"/>
            </a:endParaRPr>
          </a:p>
          <a:p>
            <a:pPr defTabSz="685800">
              <a:buClrTx/>
            </a:pPr>
            <a:r>
              <a:rPr lang="en-GB" sz="1050" i="1" kern="1200" dirty="0">
                <a:solidFill>
                  <a:srgbClr val="3C4F69"/>
                </a:solidFill>
                <a:latin typeface="Calibri" panose="020F0502020204030204"/>
                <a:ea typeface="+mn-ea"/>
                <a:cs typeface="+mn-cs"/>
              </a:rPr>
              <a:t>Val de Saône: €671m in total</a:t>
            </a:r>
          </a:p>
          <a:p>
            <a:pPr defTabSz="685800">
              <a:buClrTx/>
            </a:pPr>
            <a:r>
              <a:rPr lang="en-GB" sz="1050" i="1" kern="1200" dirty="0">
                <a:solidFill>
                  <a:srgbClr val="3C4F69"/>
                </a:solidFill>
                <a:latin typeface="Calibri" panose="020F0502020204030204"/>
                <a:ea typeface="+mn-ea"/>
                <a:cs typeface="+mn-cs"/>
              </a:rPr>
              <a:t>Gascogne/Midi: €152m in total </a:t>
            </a:r>
          </a:p>
        </p:txBody>
      </p:sp>
      <p:pic>
        <p:nvPicPr>
          <p:cNvPr id="19" name="Image 18"/>
          <p:cNvPicPr>
            <a:picLocks noChangeAspect="1"/>
          </p:cNvPicPr>
          <p:nvPr/>
        </p:nvPicPr>
        <p:blipFill>
          <a:blip r:embed="rId3"/>
          <a:stretch>
            <a:fillRect/>
          </a:stretch>
        </p:blipFill>
        <p:spPr>
          <a:xfrm>
            <a:off x="3813519" y="2069770"/>
            <a:ext cx="2198671" cy="1934831"/>
          </a:xfrm>
          <a:prstGeom prst="rect">
            <a:avLst/>
          </a:prstGeom>
        </p:spPr>
      </p:pic>
      <p:sp>
        <p:nvSpPr>
          <p:cNvPr id="20" name="ZoneTexte 19"/>
          <p:cNvSpPr txBox="1"/>
          <p:nvPr/>
        </p:nvSpPr>
        <p:spPr>
          <a:xfrm>
            <a:off x="5621824" y="2806822"/>
            <a:ext cx="865517" cy="271982"/>
          </a:xfrm>
          <a:prstGeom prst="rect">
            <a:avLst/>
          </a:prstGeom>
          <a:noFill/>
          <a:ln>
            <a:noFill/>
          </a:ln>
        </p:spPr>
        <p:txBody>
          <a:bodyPr vert="horz" wrap="square" rtlCol="0" anchor="ctr">
            <a:noAutofit/>
            <a:scene3d>
              <a:camera prst="orthographicFront"/>
              <a:lightRig rig="soft" dir="t"/>
            </a:scene3d>
            <a:sp3d prstMaterial="softEdge">
              <a:bevelT w="25400" h="25400"/>
            </a:sp3d>
          </a:bodyPr>
          <a:lstStyle/>
          <a:p>
            <a:pPr defTabSz="685800">
              <a:buClrTx/>
            </a:pPr>
            <a:r>
              <a:rPr lang="fr-FR" sz="825" b="1" kern="1200" dirty="0">
                <a:solidFill>
                  <a:srgbClr val="4472C4"/>
                </a:solidFill>
                <a:latin typeface="Arial Black" panose="020B0A04020102020204" pitchFamily="34" charset="0"/>
                <a:ea typeface="+mn-ea"/>
                <a:cs typeface="+mn-cs"/>
              </a:rPr>
              <a:t>Val de Saône</a:t>
            </a:r>
          </a:p>
        </p:txBody>
      </p:sp>
      <p:sp>
        <p:nvSpPr>
          <p:cNvPr id="21" name="ZoneTexte 20"/>
          <p:cNvSpPr txBox="1"/>
          <p:nvPr/>
        </p:nvSpPr>
        <p:spPr>
          <a:xfrm>
            <a:off x="3771126" y="3453153"/>
            <a:ext cx="865517" cy="271982"/>
          </a:xfrm>
          <a:prstGeom prst="rect">
            <a:avLst/>
          </a:prstGeom>
          <a:noFill/>
          <a:ln>
            <a:noFill/>
          </a:ln>
        </p:spPr>
        <p:txBody>
          <a:bodyPr vert="horz" wrap="square" rtlCol="0" anchor="ctr">
            <a:noAutofit/>
            <a:scene3d>
              <a:camera prst="orthographicFront"/>
              <a:lightRig rig="soft" dir="t"/>
            </a:scene3d>
            <a:sp3d prstMaterial="softEdge">
              <a:bevelT w="25400" h="25400"/>
            </a:sp3d>
          </a:bodyPr>
          <a:lstStyle/>
          <a:p>
            <a:pPr defTabSz="685800">
              <a:buClrTx/>
            </a:pPr>
            <a:r>
              <a:rPr lang="fr-FR" sz="825" b="1" kern="1200" dirty="0">
                <a:solidFill>
                  <a:srgbClr val="4472C4"/>
                </a:solidFill>
                <a:latin typeface="Arial Black" panose="020B0A04020102020204" pitchFamily="34" charset="0"/>
                <a:ea typeface="+mn-ea"/>
                <a:cs typeface="+mn-cs"/>
              </a:rPr>
              <a:t>Gascogne-Midi</a:t>
            </a:r>
          </a:p>
        </p:txBody>
      </p:sp>
      <p:pic>
        <p:nvPicPr>
          <p:cNvPr id="13" name="Image 19" descr="Une image contenant texte, carte&#10;&#10;Description générée avec un niveau de confiance très élevé">
            <a:extLst>
              <a:ext uri="{FF2B5EF4-FFF2-40B4-BE49-F238E27FC236}">
                <a16:creationId xmlns:a16="http://schemas.microsoft.com/office/drawing/2014/main" id="{F8F1CC36-258B-4F2B-8485-4EE4ABACDA6D}"/>
              </a:ext>
            </a:extLst>
          </p:cNvPr>
          <p:cNvPicPr>
            <a:picLocks noChangeAspect="1"/>
          </p:cNvPicPr>
          <p:nvPr/>
        </p:nvPicPr>
        <p:blipFill>
          <a:blip r:embed="rId4"/>
          <a:stretch>
            <a:fillRect/>
          </a:stretch>
        </p:blipFill>
        <p:spPr>
          <a:xfrm>
            <a:off x="582715" y="2410004"/>
            <a:ext cx="2136146" cy="1987012"/>
          </a:xfrm>
          <a:prstGeom prst="rect">
            <a:avLst/>
          </a:prstGeom>
        </p:spPr>
      </p:pic>
      <p:sp>
        <p:nvSpPr>
          <p:cNvPr id="22" name="ZoneTexte 21">
            <a:extLst>
              <a:ext uri="{FF2B5EF4-FFF2-40B4-BE49-F238E27FC236}">
                <a16:creationId xmlns:a16="http://schemas.microsoft.com/office/drawing/2014/main" id="{311371F2-BBAD-4EF5-8AA7-F433DD452C98}"/>
              </a:ext>
            </a:extLst>
          </p:cNvPr>
          <p:cNvSpPr txBox="1"/>
          <p:nvPr/>
        </p:nvSpPr>
        <p:spPr>
          <a:xfrm>
            <a:off x="1798942" y="4194793"/>
            <a:ext cx="919919" cy="300082"/>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ClrTx/>
            </a:pPr>
            <a:r>
              <a:rPr lang="fr-FR" sz="1500" b="1" kern="1200" dirty="0">
                <a:solidFill>
                  <a:srgbClr val="C00000"/>
                </a:solidFill>
                <a:latin typeface="Calibri"/>
                <a:ea typeface="+mn-ea"/>
                <a:cs typeface="+mn-cs"/>
              </a:rPr>
              <a:t>~2 Mds €</a:t>
            </a:r>
          </a:p>
        </p:txBody>
      </p:sp>
      <p:sp>
        <p:nvSpPr>
          <p:cNvPr id="23" name="ZoneTexte 22">
            <a:extLst>
              <a:ext uri="{FF2B5EF4-FFF2-40B4-BE49-F238E27FC236}">
                <a16:creationId xmlns:a16="http://schemas.microsoft.com/office/drawing/2014/main" id="{87F3C8AF-0A95-4E30-A848-9029447A4011}"/>
              </a:ext>
            </a:extLst>
          </p:cNvPr>
          <p:cNvSpPr txBox="1"/>
          <p:nvPr/>
        </p:nvSpPr>
        <p:spPr>
          <a:xfrm>
            <a:off x="354334" y="1827396"/>
            <a:ext cx="2592908" cy="530915"/>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spcBef>
                <a:spcPct val="0"/>
              </a:spcBef>
              <a:buClrTx/>
            </a:pPr>
            <a:r>
              <a:rPr lang="en-US" sz="1500" b="1" kern="1200" dirty="0">
                <a:solidFill>
                  <a:srgbClr val="3C4F69"/>
                </a:solidFill>
                <a:latin typeface="Calibri" panose="020F0502020204030204"/>
                <a:ea typeface="+mn-ea"/>
                <a:cs typeface="+mn-cs"/>
              </a:rPr>
              <a:t>Merger 100% supported by infrastructure</a:t>
            </a:r>
            <a:endParaRPr lang="fr-FR" sz="1500" b="1" kern="1200" dirty="0">
              <a:solidFill>
                <a:srgbClr val="3C4F69"/>
              </a:solidFill>
              <a:latin typeface="Calibri" panose="020F0502020204030204"/>
              <a:ea typeface="+mn-ea"/>
              <a:cs typeface="+mn-cs"/>
            </a:endParaRPr>
          </a:p>
        </p:txBody>
      </p:sp>
      <p:sp>
        <p:nvSpPr>
          <p:cNvPr id="2" name="Rectangle 1"/>
          <p:cNvSpPr/>
          <p:nvPr/>
        </p:nvSpPr>
        <p:spPr>
          <a:xfrm>
            <a:off x="177186" y="1693769"/>
            <a:ext cx="2994153" cy="30121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sp>
        <p:nvSpPr>
          <p:cNvPr id="24" name="Rectangle 23"/>
          <p:cNvSpPr/>
          <p:nvPr/>
        </p:nvSpPr>
        <p:spPr>
          <a:xfrm>
            <a:off x="3348486" y="1463149"/>
            <a:ext cx="5721556" cy="379409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spTree>
    <p:extLst>
      <p:ext uri="{BB962C8B-B14F-4D97-AF65-F5344CB8AC3E}">
        <p14:creationId xmlns:p14="http://schemas.microsoft.com/office/powerpoint/2010/main" val="387859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11212" y="3243227"/>
            <a:ext cx="8332788" cy="365125"/>
          </a:xfrm>
        </p:spPr>
        <p:txBody>
          <a:bodyPr/>
          <a:lstStyle/>
          <a:p>
            <a:pPr algn="ctr"/>
            <a:r>
              <a:rPr lang="fr-FR" sz="4500" dirty="0">
                <a:solidFill>
                  <a:srgbClr val="00B0F0"/>
                </a:solidFill>
                <a:latin typeface="Frutiger Light" panose="020B0400030504020204" pitchFamily="34" charset="0"/>
              </a:rPr>
              <a:t>How to design </a:t>
            </a:r>
            <a:r>
              <a:rPr lang="fr-FR" sz="4500" dirty="0" err="1">
                <a:solidFill>
                  <a:srgbClr val="00B0F0"/>
                </a:solidFill>
                <a:latin typeface="Frutiger Light" panose="020B0400030504020204" pitchFamily="34" charset="0"/>
              </a:rPr>
              <a:t>such</a:t>
            </a:r>
            <a:r>
              <a:rPr lang="fr-FR" sz="4500" dirty="0">
                <a:solidFill>
                  <a:srgbClr val="00B0F0"/>
                </a:solidFill>
                <a:latin typeface="Frutiger Light" panose="020B0400030504020204" pitchFamily="34" charset="0"/>
              </a:rPr>
              <a:t> a </a:t>
            </a:r>
            <a:r>
              <a:rPr lang="fr-FR" sz="4500" dirty="0" err="1">
                <a:solidFill>
                  <a:srgbClr val="00B0F0"/>
                </a:solidFill>
                <a:latin typeface="Frutiger Light" panose="020B0400030504020204" pitchFamily="34" charset="0"/>
              </a:rPr>
              <a:t>project</a:t>
            </a:r>
            <a:endParaRPr lang="fr-FR" sz="4500" dirty="0">
              <a:solidFill>
                <a:srgbClr val="00B0F0"/>
              </a:solidFill>
              <a:latin typeface="Frutiger Light" panose="020B0400030504020204" pitchFamily="34" charset="0"/>
            </a:endParaRPr>
          </a:p>
        </p:txBody>
      </p:sp>
      <p:sp>
        <p:nvSpPr>
          <p:cNvPr id="2" name="Espace réservé du numéro de diapositive 1"/>
          <p:cNvSpPr>
            <a:spLocks noGrp="1"/>
          </p:cNvSpPr>
          <p:nvPr>
            <p:ph type="sldNum" sz="quarter" idx="4294967295"/>
          </p:nvPr>
        </p:nvSpPr>
        <p:spPr>
          <a:xfrm>
            <a:off x="7086600" y="6356350"/>
            <a:ext cx="2057400" cy="365125"/>
          </a:xfrm>
          <a:prstGeom prst="rect">
            <a:avLst/>
          </a:prstGeom>
        </p:spPr>
        <p:txBody>
          <a:bodyPr/>
          <a:lstStyle/>
          <a:p>
            <a:pPr defTabSz="685800">
              <a:buClrTx/>
            </a:pPr>
            <a:fld id="{6865A2FB-0678-429D-A157-578376006D73}" type="slidenum">
              <a:rPr lang="fr-FR" kern="1200">
                <a:solidFill>
                  <a:srgbClr val="00B0F0">
                    <a:tint val="75000"/>
                  </a:srgbClr>
                </a:solidFill>
                <a:latin typeface="Calibri" panose="020F0502020204030204"/>
                <a:ea typeface="+mn-ea"/>
                <a:cs typeface="+mn-cs"/>
              </a:rPr>
              <a:pPr defTabSz="685800">
                <a:buClrTx/>
              </a:pPr>
              <a:t>35</a:t>
            </a:fld>
            <a:endParaRPr lang="fr-FR" kern="1200">
              <a:solidFill>
                <a:srgbClr val="00B0F0">
                  <a:tint val="75000"/>
                </a:srgbClr>
              </a:solidFill>
              <a:latin typeface="Calibri" panose="020F0502020204030204"/>
              <a:ea typeface="+mn-ea"/>
              <a:cs typeface="+mn-cs"/>
            </a:endParaRPr>
          </a:p>
        </p:txBody>
      </p:sp>
    </p:spTree>
    <p:extLst>
      <p:ext uri="{BB962C8B-B14F-4D97-AF65-F5344CB8AC3E}">
        <p14:creationId xmlns:p14="http://schemas.microsoft.com/office/powerpoint/2010/main" val="1306139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43C82-71EC-4FF2-AF9B-E5E227E5BF94}"/>
              </a:ext>
            </a:extLst>
          </p:cNvPr>
          <p:cNvSpPr>
            <a:spLocks noGrp="1"/>
          </p:cNvSpPr>
          <p:nvPr>
            <p:ph type="title"/>
          </p:nvPr>
        </p:nvSpPr>
        <p:spPr/>
        <p:txBody>
          <a:bodyPr/>
          <a:lstStyle/>
          <a:p>
            <a:r>
              <a:rPr lang="en-US" sz="2000" dirty="0"/>
              <a:t>A challenge solved thanks to a complete and innovative customer listening process</a:t>
            </a:r>
            <a:endParaRPr lang="fr-FR" sz="2000" dirty="0"/>
          </a:p>
        </p:txBody>
      </p:sp>
      <p:sp>
        <p:nvSpPr>
          <p:cNvPr id="3" name="Espace réservé du numéro de diapositive 2"/>
          <p:cNvSpPr>
            <a:spLocks noGrp="1"/>
          </p:cNvSpPr>
          <p:nvPr>
            <p:ph type="sldNum" sz="quarter" idx="4294967295"/>
          </p:nvPr>
        </p:nvSpPr>
        <p:spPr>
          <a:xfrm>
            <a:off x="7086600" y="6405563"/>
            <a:ext cx="2057400" cy="274637"/>
          </a:xfrm>
          <a:prstGeom prst="rect">
            <a:avLst/>
          </a:prstGeom>
        </p:spPr>
        <p:txBody>
          <a:bodyPr/>
          <a:lstStyle/>
          <a:p>
            <a:pPr defTabSz="685800">
              <a:buClrTx/>
            </a:pPr>
            <a:fld id="{59894E3C-CCE6-F242-84E3-BCBDD257A1E1}" type="slidenum">
              <a:rPr lang="fr-FR" kern="1200">
                <a:solidFill>
                  <a:srgbClr val="00B0F0">
                    <a:tint val="75000"/>
                  </a:srgbClr>
                </a:solidFill>
                <a:latin typeface="Calibri" panose="020F0502020204030204"/>
                <a:ea typeface="+mn-ea"/>
                <a:cs typeface="+mn-cs"/>
              </a:rPr>
              <a:pPr defTabSz="685800">
                <a:buClrTx/>
              </a:pPr>
              <a:t>36</a:t>
            </a:fld>
            <a:endParaRPr lang="fr-FR" kern="1200">
              <a:solidFill>
                <a:srgbClr val="00B0F0">
                  <a:tint val="75000"/>
                </a:srgbClr>
              </a:solidFill>
              <a:latin typeface="Calibri" panose="020F0502020204030204"/>
              <a:ea typeface="+mn-ea"/>
              <a:cs typeface="+mn-cs"/>
            </a:endParaRPr>
          </a:p>
        </p:txBody>
      </p:sp>
      <p:sp>
        <p:nvSpPr>
          <p:cNvPr id="9" name="Arrondir un rectangle avec un coin diagonal 8"/>
          <p:cNvSpPr/>
          <p:nvPr/>
        </p:nvSpPr>
        <p:spPr>
          <a:xfrm>
            <a:off x="3112131" y="1193043"/>
            <a:ext cx="5037952" cy="2567488"/>
          </a:xfrm>
          <a:prstGeom prst="round2Diag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grpSp>
        <p:nvGrpSpPr>
          <p:cNvPr id="7" name="Groupe 6"/>
          <p:cNvGrpSpPr/>
          <p:nvPr/>
        </p:nvGrpSpPr>
        <p:grpSpPr>
          <a:xfrm>
            <a:off x="609600" y="1335103"/>
            <a:ext cx="7614805" cy="2194099"/>
            <a:chOff x="1125200" y="3882065"/>
            <a:chExt cx="7431502" cy="2495219"/>
          </a:xfrm>
        </p:grpSpPr>
        <p:sp>
          <p:nvSpPr>
            <p:cNvPr id="19" name="Rectangle 18"/>
            <p:cNvSpPr/>
            <p:nvPr/>
          </p:nvSpPr>
          <p:spPr>
            <a:xfrm>
              <a:off x="1125200" y="4044077"/>
              <a:ext cx="7431502" cy="23332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endParaRPr lang="fr-FR" sz="1350" kern="1200">
                <a:solidFill>
                  <a:srgbClr val="00B0F0"/>
                </a:solidFill>
                <a:latin typeface="Calibri" panose="020F0502020204030204"/>
              </a:endParaRPr>
            </a:p>
          </p:txBody>
        </p:sp>
        <p:sp>
          <p:nvSpPr>
            <p:cNvPr id="20" name="ZoneTexte 19"/>
            <p:cNvSpPr txBox="1"/>
            <p:nvPr/>
          </p:nvSpPr>
          <p:spPr>
            <a:xfrm>
              <a:off x="1312802" y="3882065"/>
              <a:ext cx="3228826" cy="615553"/>
            </a:xfrm>
            <a:prstGeom prst="rect">
              <a:avLst/>
            </a:prstGeom>
            <a:solidFill>
              <a:schemeClr val="bg1"/>
            </a:solidFill>
          </p:spPr>
          <p:txBody>
            <a:bodyPr wrap="square" rtlCol="0">
              <a:spAutoFit/>
            </a:bodyPr>
            <a:lstStyle/>
            <a:p>
              <a:pPr lvl="1" algn="just" defTabSz="685800">
                <a:spcBef>
                  <a:spcPct val="0"/>
                </a:spcBef>
                <a:spcAft>
                  <a:spcPts val="1950"/>
                </a:spcAft>
                <a:buClr>
                  <a:srgbClr val="007BC2"/>
                </a:buClr>
                <a:buSzPct val="100000"/>
              </a:pPr>
              <a:r>
                <a:rPr lang="en-US" sz="1200" b="1" kern="1200" dirty="0">
                  <a:solidFill>
                    <a:srgbClr val="5B9BD5"/>
                  </a:solidFill>
                  <a:latin typeface="Calibri" panose="020F0502020204030204"/>
                  <a:ea typeface="+mn-ea"/>
                  <a:cs typeface="+mn-cs"/>
                </a:rPr>
                <a:t>A new co-construction system with the market</a:t>
              </a:r>
            </a:p>
          </p:txBody>
        </p:sp>
        <p:sp>
          <p:nvSpPr>
            <p:cNvPr id="6" name="Rectangle 5"/>
            <p:cNvSpPr/>
            <p:nvPr/>
          </p:nvSpPr>
          <p:spPr>
            <a:xfrm>
              <a:off x="1133513" y="4355864"/>
              <a:ext cx="7232541" cy="338555"/>
            </a:xfrm>
            <a:prstGeom prst="rect">
              <a:avLst/>
            </a:prstGeom>
          </p:spPr>
          <p:txBody>
            <a:bodyPr wrap="square">
              <a:spAutoFit/>
            </a:bodyPr>
            <a:lstStyle/>
            <a:p>
              <a:pPr lvl="1" algn="just" defTabSz="685800">
                <a:spcBef>
                  <a:spcPct val="0"/>
                </a:spcBef>
                <a:spcAft>
                  <a:spcPts val="1950"/>
                </a:spcAft>
                <a:buClr>
                  <a:srgbClr val="007BC2"/>
                </a:buClr>
                <a:buSzPct val="100000"/>
              </a:pPr>
              <a:r>
                <a:rPr lang="en-US" sz="1050" b="1" kern="1200" dirty="0">
                  <a:solidFill>
                    <a:srgbClr val="5B9BD5"/>
                  </a:solidFill>
                  <a:latin typeface="Calibri" panose="020F0502020204030204"/>
                  <a:ea typeface="+mn-ea"/>
                  <a:cs typeface="+mn-cs"/>
                </a:rPr>
                <a:t>Co-construct</a:t>
              </a:r>
              <a:r>
                <a:rPr lang="en-US" sz="1050" kern="1200" dirty="0">
                  <a:solidFill>
                    <a:srgbClr val="3C4F69"/>
                  </a:solidFill>
                  <a:latin typeface="Calibri" panose="020F0502020204030204"/>
                  <a:ea typeface="+mn-ea"/>
                  <a:cs typeface="+mn-cs"/>
                </a:rPr>
                <a:t> a new Offer with the market, our key partners and other infrastructure operators, then </a:t>
              </a:r>
              <a:r>
                <a:rPr lang="en-US" sz="1050" b="1" kern="1200" dirty="0">
                  <a:solidFill>
                    <a:srgbClr val="5B9BD5"/>
                  </a:solidFill>
                  <a:latin typeface="Calibri" panose="020F0502020204030204"/>
                  <a:ea typeface="+mn-ea"/>
                  <a:cs typeface="+mn-cs"/>
                </a:rPr>
                <a:t>cooperate it</a:t>
              </a:r>
              <a:endParaRPr lang="fr-FR" sz="1050" b="1" kern="1200" dirty="0">
                <a:solidFill>
                  <a:srgbClr val="5B9BD5"/>
                </a:solidFill>
                <a:latin typeface="Calibri" panose="020F0502020204030204"/>
                <a:ea typeface="+mn-ea"/>
                <a:cs typeface="+mn-cs"/>
              </a:endParaRPr>
            </a:p>
          </p:txBody>
        </p:sp>
        <p:grpSp>
          <p:nvGrpSpPr>
            <p:cNvPr id="32" name="Groupe 31"/>
            <p:cNvGrpSpPr/>
            <p:nvPr/>
          </p:nvGrpSpPr>
          <p:grpSpPr>
            <a:xfrm>
              <a:off x="1634524" y="4968163"/>
              <a:ext cx="1329046" cy="1226381"/>
              <a:chOff x="1104320" y="4144077"/>
              <a:chExt cx="2004655" cy="1875361"/>
            </a:xfrm>
            <a:solidFill>
              <a:schemeClr val="accent1"/>
            </a:solidFill>
          </p:grpSpPr>
          <p:sp>
            <p:nvSpPr>
              <p:cNvPr id="33" name="Ellipse 32"/>
              <p:cNvSpPr/>
              <p:nvPr/>
            </p:nvSpPr>
            <p:spPr>
              <a:xfrm>
                <a:off x="1104320" y="4144077"/>
                <a:ext cx="2004655" cy="1875361"/>
              </a:xfrm>
              <a:prstGeom prst="ellipse">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sp>
            <p:nvSpPr>
              <p:cNvPr id="34" name="Rectangle 33"/>
              <p:cNvSpPr/>
              <p:nvPr/>
            </p:nvSpPr>
            <p:spPr>
              <a:xfrm>
                <a:off x="1325384" y="5226956"/>
                <a:ext cx="1516139" cy="447115"/>
              </a:xfrm>
              <a:prstGeom prst="rect">
                <a:avLst/>
              </a:prstGeom>
              <a:noFill/>
            </p:spPr>
            <p:txBody>
              <a:bodyPr wrap="square">
                <a:spAutoFit/>
              </a:bodyPr>
              <a:lstStyle/>
              <a:p>
                <a:pPr algn="ctr" defTabSz="685800">
                  <a:buClrTx/>
                </a:pPr>
                <a:r>
                  <a:rPr lang="fr-FR" sz="825" kern="1200" dirty="0">
                    <a:solidFill>
                      <a:prstClr val="white"/>
                    </a:solidFill>
                    <a:latin typeface="Calibri" panose="020F0502020204030204"/>
                    <a:ea typeface="+mn-ea"/>
                    <a:cs typeface="+mn-cs"/>
                  </a:rPr>
                  <a:t>15 WG </a:t>
                </a:r>
                <a:r>
                  <a:rPr lang="fr-FR" sz="825" kern="1200" dirty="0" err="1">
                    <a:solidFill>
                      <a:prstClr val="white"/>
                    </a:solidFill>
                    <a:latin typeface="Calibri" panose="020F0502020204030204"/>
                    <a:ea typeface="+mn-ea"/>
                    <a:cs typeface="+mn-cs"/>
                  </a:rPr>
                  <a:t>since</a:t>
                </a:r>
                <a:r>
                  <a:rPr lang="fr-FR" sz="825" kern="1200" dirty="0">
                    <a:solidFill>
                      <a:prstClr val="white"/>
                    </a:solidFill>
                    <a:latin typeface="Calibri" panose="020F0502020204030204"/>
                    <a:ea typeface="+mn-ea"/>
                    <a:cs typeface="+mn-cs"/>
                  </a:rPr>
                  <a:t> 2015</a:t>
                </a:r>
              </a:p>
            </p:txBody>
          </p:sp>
          <p:pic>
            <p:nvPicPr>
              <p:cNvPr id="35" name="Image 34"/>
              <p:cNvPicPr>
                <a:picLocks noChangeAspect="1"/>
              </p:cNvPicPr>
              <p:nvPr/>
            </p:nvPicPr>
            <p:blipFill>
              <a:blip r:embed="rId3"/>
              <a:stretch>
                <a:fillRect/>
              </a:stretch>
            </p:blipFill>
            <p:spPr>
              <a:xfrm>
                <a:off x="1368871" y="4725636"/>
                <a:ext cx="1516139" cy="447115"/>
              </a:xfrm>
              <a:prstGeom prst="roundRect">
                <a:avLst>
                  <a:gd name="adj" fmla="val 8594"/>
                </a:avLst>
              </a:prstGeom>
              <a:grpFill/>
              <a:ln>
                <a:noFill/>
              </a:ln>
              <a:effectLst/>
            </p:spPr>
          </p:pic>
        </p:grpSp>
        <p:grpSp>
          <p:nvGrpSpPr>
            <p:cNvPr id="36" name="Groupe 35"/>
            <p:cNvGrpSpPr/>
            <p:nvPr/>
          </p:nvGrpSpPr>
          <p:grpSpPr>
            <a:xfrm>
              <a:off x="4271922" y="4979127"/>
              <a:ext cx="1329046" cy="1247100"/>
              <a:chOff x="3741718" y="4144077"/>
              <a:chExt cx="2004655" cy="1907044"/>
            </a:xfrm>
            <a:solidFill>
              <a:schemeClr val="accent1"/>
            </a:solidFill>
          </p:grpSpPr>
          <p:sp>
            <p:nvSpPr>
              <p:cNvPr id="37" name="Ellipse 36"/>
              <p:cNvSpPr/>
              <p:nvPr/>
            </p:nvSpPr>
            <p:spPr>
              <a:xfrm>
                <a:off x="3741718" y="4144077"/>
                <a:ext cx="2004655" cy="1907044"/>
              </a:xfrm>
              <a:prstGeom prst="ellipse">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sp>
            <p:nvSpPr>
              <p:cNvPr id="38" name="Rectangle 37"/>
              <p:cNvSpPr/>
              <p:nvPr/>
            </p:nvSpPr>
            <p:spPr>
              <a:xfrm>
                <a:off x="3882597" y="5223631"/>
                <a:ext cx="1863774" cy="447115"/>
              </a:xfrm>
              <a:prstGeom prst="rect">
                <a:avLst/>
              </a:prstGeom>
              <a:noFill/>
            </p:spPr>
            <p:txBody>
              <a:bodyPr wrap="square">
                <a:spAutoFit/>
              </a:bodyPr>
              <a:lstStyle/>
              <a:p>
                <a:pPr algn="ctr" defTabSz="685800">
                  <a:buClrTx/>
                </a:pPr>
                <a:r>
                  <a:rPr lang="fr-FR" sz="825" kern="1200" dirty="0">
                    <a:solidFill>
                      <a:prstClr val="white"/>
                    </a:solidFill>
                    <a:latin typeface="Calibri" panose="020F0502020204030204"/>
                    <a:ea typeface="+mn-ea"/>
                    <a:cs typeface="+mn-cs"/>
                  </a:rPr>
                  <a:t>Online </a:t>
                </a:r>
                <a:r>
                  <a:rPr lang="fr-FR" sz="825" kern="1200" dirty="0" err="1">
                    <a:solidFill>
                      <a:prstClr val="white"/>
                    </a:solidFill>
                    <a:latin typeface="Calibri" panose="020F0502020204030204"/>
                    <a:ea typeface="+mn-ea"/>
                    <a:cs typeface="+mn-cs"/>
                  </a:rPr>
                  <a:t>survey</a:t>
                </a:r>
                <a:endParaRPr lang="fr-FR" sz="825" kern="1200" dirty="0">
                  <a:solidFill>
                    <a:prstClr val="white"/>
                  </a:solidFill>
                  <a:latin typeface="Calibri" panose="020F0502020204030204"/>
                  <a:ea typeface="+mn-ea"/>
                  <a:cs typeface="+mn-cs"/>
                </a:endParaRPr>
              </a:p>
            </p:txBody>
          </p:sp>
        </p:grpSp>
        <p:grpSp>
          <p:nvGrpSpPr>
            <p:cNvPr id="40" name="Groupe 39"/>
            <p:cNvGrpSpPr/>
            <p:nvPr/>
          </p:nvGrpSpPr>
          <p:grpSpPr>
            <a:xfrm>
              <a:off x="6855447" y="4963285"/>
              <a:ext cx="1329046" cy="1349444"/>
              <a:chOff x="6325243" y="4128235"/>
              <a:chExt cx="2004655" cy="2063547"/>
            </a:xfrm>
            <a:solidFill>
              <a:schemeClr val="accent1"/>
            </a:solidFill>
          </p:grpSpPr>
          <p:sp>
            <p:nvSpPr>
              <p:cNvPr id="41" name="Ellipse 40"/>
              <p:cNvSpPr/>
              <p:nvPr/>
            </p:nvSpPr>
            <p:spPr>
              <a:xfrm>
                <a:off x="6325243" y="4128235"/>
                <a:ext cx="2004655" cy="1907044"/>
              </a:xfrm>
              <a:prstGeom prst="ellipse">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sp>
            <p:nvSpPr>
              <p:cNvPr id="42" name="Rectangle 41"/>
              <p:cNvSpPr/>
              <p:nvPr/>
            </p:nvSpPr>
            <p:spPr>
              <a:xfrm>
                <a:off x="6569499" y="5226957"/>
                <a:ext cx="1516139" cy="964825"/>
              </a:xfrm>
              <a:prstGeom prst="rect">
                <a:avLst/>
              </a:prstGeom>
              <a:noFill/>
            </p:spPr>
            <p:txBody>
              <a:bodyPr wrap="square">
                <a:spAutoFit/>
              </a:bodyPr>
              <a:lstStyle/>
              <a:p>
                <a:pPr algn="ctr" defTabSz="685800">
                  <a:buClrTx/>
                </a:pPr>
                <a:r>
                  <a:rPr lang="fr-FR" sz="825" kern="1200" dirty="0" err="1">
                    <a:solidFill>
                      <a:prstClr val="white"/>
                    </a:solidFill>
                    <a:latin typeface="Calibri" panose="020F0502020204030204"/>
                    <a:ea typeface="+mn-ea"/>
                    <a:cs typeface="+mn-cs"/>
                  </a:rPr>
                  <a:t>Serious</a:t>
                </a:r>
                <a:r>
                  <a:rPr lang="fr-FR" sz="825" kern="1200" dirty="0">
                    <a:solidFill>
                      <a:prstClr val="white"/>
                    </a:solidFill>
                    <a:latin typeface="Calibri" panose="020F0502020204030204"/>
                    <a:ea typeface="+mn-ea"/>
                    <a:cs typeface="+mn-cs"/>
                  </a:rPr>
                  <a:t> Game « Game of </a:t>
                </a:r>
                <a:r>
                  <a:rPr lang="fr-FR" sz="825" kern="1200" dirty="0" err="1">
                    <a:solidFill>
                      <a:prstClr val="white"/>
                    </a:solidFill>
                    <a:latin typeface="Calibri" panose="020F0502020204030204"/>
                    <a:ea typeface="+mn-ea"/>
                    <a:cs typeface="+mn-cs"/>
                  </a:rPr>
                  <a:t>Flows</a:t>
                </a:r>
                <a:r>
                  <a:rPr lang="fr-FR" sz="825" kern="1200" dirty="0">
                    <a:solidFill>
                      <a:prstClr val="white"/>
                    </a:solidFill>
                    <a:latin typeface="Calibri" panose="020F0502020204030204"/>
                    <a:ea typeface="+mn-ea"/>
                    <a:cs typeface="+mn-cs"/>
                  </a:rPr>
                  <a:t> »</a:t>
                </a:r>
              </a:p>
            </p:txBody>
          </p:sp>
        </p:grpSp>
      </p:grpSp>
      <p:pic>
        <p:nvPicPr>
          <p:cNvPr id="2050" name="Picture 2">
            <a:extLst>
              <a:ext uri="{FF2B5EF4-FFF2-40B4-BE49-F238E27FC236}">
                <a16:creationId xmlns:a16="http://schemas.microsoft.com/office/drawing/2014/main" id="{DBB0709F-055A-4461-828F-1EF2C1E6C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90" y="2346828"/>
            <a:ext cx="717428" cy="7174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ccueil - Saumur Informatique (Assistance et boutique informatique)">
            <a:extLst>
              <a:ext uri="{FF2B5EF4-FFF2-40B4-BE49-F238E27FC236}">
                <a16:creationId xmlns:a16="http://schemas.microsoft.com/office/drawing/2014/main" id="{B5C7675E-7585-4A9C-A066-FE4C97985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090" y="2451796"/>
            <a:ext cx="786018" cy="471611"/>
          </a:xfrm>
          <a:prstGeom prst="rect">
            <a:avLst/>
          </a:prstGeom>
          <a:noFill/>
          <a:extLst>
            <a:ext uri="{909E8E84-426E-40DD-AFC4-6F175D3DCCD1}">
              <a14:hiddenFill xmlns:a14="http://schemas.microsoft.com/office/drawing/2010/main">
                <a:solidFill>
                  <a:srgbClr val="FFFFFF"/>
                </a:solidFill>
              </a14:hiddenFill>
            </a:ext>
          </a:extLst>
        </p:spPr>
      </p:pic>
      <p:sp>
        <p:nvSpPr>
          <p:cNvPr id="44" name="Titre 1"/>
          <p:cNvSpPr txBox="1">
            <a:spLocks/>
          </p:cNvSpPr>
          <p:nvPr/>
        </p:nvSpPr>
        <p:spPr>
          <a:xfrm>
            <a:off x="801829" y="3813723"/>
            <a:ext cx="7712366" cy="1635328"/>
          </a:xfrm>
          <a:prstGeom prst="rect">
            <a:avLst/>
          </a:prstGeom>
        </p:spPr>
        <p:txBody>
          <a:bodyPr vert="horz" rtlCol="0" anchor="t">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latin typeface="+mj-lt"/>
                <a:ea typeface="+mj-ea"/>
                <a:cs typeface="+mj-cs"/>
              </a:defRPr>
            </a:lvl1pPr>
            <a:extLst/>
          </a:lstStyle>
          <a:p>
            <a:pPr algn="just" defTabSz="685800">
              <a:spcBef>
                <a:spcPts val="0"/>
              </a:spcBef>
              <a:spcAft>
                <a:spcPts val="900"/>
              </a:spcAft>
              <a:buClrTx/>
              <a:buSzPct val="100000"/>
            </a:pPr>
            <a:r>
              <a:rPr lang="en-US" sz="1800" b="0" dirty="0">
                <a:solidFill>
                  <a:schemeClr val="bg2"/>
                </a:solidFill>
                <a:latin typeface="Calibri Light" panose="020F0302020204030204"/>
              </a:rPr>
              <a:t>What benefits were sought in a co-construction with the market?</a:t>
            </a:r>
            <a:endParaRPr lang="fr-FR" sz="1800" b="0" dirty="0">
              <a:solidFill>
                <a:schemeClr val="bg2"/>
              </a:solidFill>
              <a:latin typeface="Calibri Light" panose="020F0302020204030204"/>
            </a:endParaRPr>
          </a:p>
          <a:p>
            <a:pPr marL="214313" indent="-214313" algn="just" defTabSz="685800">
              <a:spcBef>
                <a:spcPts val="0"/>
              </a:spcBef>
              <a:spcAft>
                <a:spcPts val="900"/>
              </a:spcAft>
              <a:buClrTx/>
              <a:buSzPct val="100000"/>
              <a:buFont typeface="Arial" panose="020B0604020202020204" pitchFamily="34" charset="0"/>
              <a:buChar char="•"/>
            </a:pPr>
            <a:r>
              <a:rPr lang="en-US" sz="1500" b="0" dirty="0">
                <a:solidFill>
                  <a:schemeClr val="bg2"/>
                </a:solidFill>
                <a:latin typeface="Calibri Light" panose="020F0302020204030204"/>
              </a:rPr>
              <a:t>Remind the market of the history of the TRF to make them </a:t>
            </a:r>
            <a:r>
              <a:rPr lang="en-US" sz="1500" dirty="0">
                <a:solidFill>
                  <a:schemeClr val="bg2"/>
                </a:solidFill>
                <a:latin typeface="Calibri Light" panose="020F0302020204030204"/>
              </a:rPr>
              <a:t>accept the rules of the game</a:t>
            </a:r>
            <a:r>
              <a:rPr lang="en-US" sz="1500" b="0" dirty="0">
                <a:solidFill>
                  <a:schemeClr val="bg2"/>
                </a:solidFill>
                <a:latin typeface="Calibri Light" panose="020F0302020204030204"/>
              </a:rPr>
              <a:t>: A merger with rational investments that requires contractual mechanisms.</a:t>
            </a:r>
          </a:p>
          <a:p>
            <a:pPr marL="214313" indent="-214313" algn="just" defTabSz="685800">
              <a:spcBef>
                <a:spcPts val="0"/>
              </a:spcBef>
              <a:spcAft>
                <a:spcPts val="900"/>
              </a:spcAft>
              <a:buClrTx/>
              <a:buSzPct val="100000"/>
              <a:buFont typeface="Arial" panose="020B0604020202020204" pitchFamily="34" charset="0"/>
              <a:buChar char="•"/>
            </a:pPr>
            <a:r>
              <a:rPr lang="en-US" sz="1500" b="0" dirty="0">
                <a:solidFill>
                  <a:schemeClr val="bg2"/>
                </a:solidFill>
                <a:latin typeface="Calibri Light" panose="020F0302020204030204"/>
              </a:rPr>
              <a:t>To allow them to test our ideas, to </a:t>
            </a:r>
            <a:r>
              <a:rPr lang="en-US" sz="1500" dirty="0">
                <a:solidFill>
                  <a:schemeClr val="bg2"/>
                </a:solidFill>
                <a:latin typeface="Calibri Light" panose="020F0302020204030204"/>
              </a:rPr>
              <a:t>create</a:t>
            </a:r>
            <a:r>
              <a:rPr lang="en-US" sz="1500" b="0" dirty="0">
                <a:solidFill>
                  <a:schemeClr val="bg2"/>
                </a:solidFill>
                <a:latin typeface="Calibri Light" panose="020F0302020204030204"/>
              </a:rPr>
              <a:t> new ones and thus to make them </a:t>
            </a:r>
            <a:r>
              <a:rPr lang="en-US" sz="1500" dirty="0">
                <a:solidFill>
                  <a:schemeClr val="bg2"/>
                </a:solidFill>
                <a:latin typeface="Calibri Light" panose="020F0302020204030204"/>
              </a:rPr>
              <a:t>co-responsible</a:t>
            </a:r>
            <a:r>
              <a:rPr lang="en-US" sz="1500" b="0" dirty="0">
                <a:solidFill>
                  <a:schemeClr val="bg2"/>
                </a:solidFill>
                <a:latin typeface="Calibri Light" panose="020F0302020204030204"/>
              </a:rPr>
              <a:t> in the choices while accustoming them to new ones.</a:t>
            </a:r>
            <a:endParaRPr lang="fr-FR" sz="1800" b="0" dirty="0">
              <a:solidFill>
                <a:schemeClr val="bg2"/>
              </a:solidFill>
              <a:latin typeface="Calibri Light" panose="020F0302020204030204"/>
            </a:endParaRPr>
          </a:p>
        </p:txBody>
      </p:sp>
    </p:spTree>
    <p:extLst>
      <p:ext uri="{BB962C8B-B14F-4D97-AF65-F5344CB8AC3E}">
        <p14:creationId xmlns:p14="http://schemas.microsoft.com/office/powerpoint/2010/main" val="2417432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ECEAA2E-7615-41E1-8194-BEE34C7E317A}"/>
              </a:ext>
            </a:extLst>
          </p:cNvPr>
          <p:cNvSpPr>
            <a:spLocks noGrp="1"/>
          </p:cNvSpPr>
          <p:nvPr>
            <p:ph type="title"/>
          </p:nvPr>
        </p:nvSpPr>
        <p:spPr/>
        <p:txBody>
          <a:bodyPr/>
          <a:lstStyle/>
          <a:p>
            <a:r>
              <a:rPr lang="en-US" sz="1800" dirty="0"/>
              <a:t>Mechanisms selected for management of residual limits &amp; merit order </a:t>
            </a:r>
            <a:endParaRPr lang="fr-FR" sz="1800" dirty="0"/>
          </a:p>
        </p:txBody>
      </p:sp>
      <p:sp>
        <p:nvSpPr>
          <p:cNvPr id="3" name="Espace réservé du numéro de diapositive 2"/>
          <p:cNvSpPr>
            <a:spLocks noGrp="1"/>
          </p:cNvSpPr>
          <p:nvPr>
            <p:ph type="sldNum" sz="quarter" idx="4294967295"/>
          </p:nvPr>
        </p:nvSpPr>
        <p:spPr>
          <a:xfrm>
            <a:off x="7086600" y="6348413"/>
            <a:ext cx="2057400" cy="273050"/>
          </a:xfrm>
          <a:prstGeom prst="rect">
            <a:avLst/>
          </a:prstGeom>
        </p:spPr>
        <p:txBody>
          <a:bodyPr/>
          <a:lstStyle/>
          <a:p>
            <a:pPr defTabSz="685800">
              <a:buClrTx/>
            </a:pPr>
            <a:fld id="{59894E3C-CCE6-F242-84E3-BCBDD257A1E1}" type="slidenum">
              <a:rPr lang="fr-FR" kern="1200">
                <a:solidFill>
                  <a:srgbClr val="00B0F0">
                    <a:tint val="75000"/>
                  </a:srgbClr>
                </a:solidFill>
                <a:latin typeface="Calibri" panose="020F0502020204030204"/>
                <a:ea typeface="+mn-ea"/>
                <a:cs typeface="+mn-cs"/>
              </a:rPr>
              <a:pPr defTabSz="685800">
                <a:buClrTx/>
              </a:pPr>
              <a:t>37</a:t>
            </a:fld>
            <a:endParaRPr lang="fr-FR" kern="1200" dirty="0">
              <a:solidFill>
                <a:srgbClr val="00B0F0">
                  <a:tint val="75000"/>
                </a:srgbClr>
              </a:solidFill>
              <a:latin typeface="Calibri" panose="020F0502020204030204"/>
              <a:ea typeface="+mn-ea"/>
              <a:cs typeface="+mn-cs"/>
            </a:endParaRPr>
          </a:p>
        </p:txBody>
      </p:sp>
      <p:sp>
        <p:nvSpPr>
          <p:cNvPr id="9" name="Accolade ouvrante 8"/>
          <p:cNvSpPr/>
          <p:nvPr/>
        </p:nvSpPr>
        <p:spPr>
          <a:xfrm>
            <a:off x="2181845" y="4299592"/>
            <a:ext cx="279806" cy="108176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buClrTx/>
            </a:pPr>
            <a:endParaRPr lang="fr-FR" sz="1350" kern="1200">
              <a:solidFill>
                <a:srgbClr val="00B0F0"/>
              </a:solidFill>
              <a:latin typeface="Calibri" panose="020F0502020204030204"/>
            </a:endParaRPr>
          </a:p>
        </p:txBody>
      </p:sp>
      <p:sp>
        <p:nvSpPr>
          <p:cNvPr id="10" name="ZoneTexte 9"/>
          <p:cNvSpPr txBox="1"/>
          <p:nvPr/>
        </p:nvSpPr>
        <p:spPr>
          <a:xfrm>
            <a:off x="326653" y="4210139"/>
            <a:ext cx="1854908" cy="1254471"/>
          </a:xfrm>
          <a:prstGeom prst="rect">
            <a:avLst/>
          </a:prstGeom>
          <a:solidFill>
            <a:schemeClr val="bg1"/>
          </a:solidFill>
        </p:spPr>
        <p:txBody>
          <a:bodyPr vert="horz" wrap="square" rtlCol="0" anchor="ctr">
            <a:normAutofit/>
            <a:scene3d>
              <a:camera prst="orthographicFront"/>
              <a:lightRig rig="soft" dir="t"/>
            </a:scene3d>
            <a:sp3d prstMaterial="softEdge">
              <a:bevelT w="25400" h="25400"/>
            </a:sp3d>
          </a:bodyPr>
          <a:lstStyle/>
          <a:p>
            <a:pPr algn="ctr" defTabSz="685800">
              <a:buClrTx/>
            </a:pPr>
            <a:r>
              <a:rPr lang="en-GB" sz="1200" b="1" kern="1200" dirty="0">
                <a:solidFill>
                  <a:srgbClr val="3C4F69"/>
                </a:solidFill>
                <a:latin typeface="Calibri" panose="020F0502020204030204"/>
                <a:ea typeface="+mn-ea"/>
                <a:cs typeface="+mn-cs"/>
              </a:rPr>
              <a:t>Mechanisms created</a:t>
            </a:r>
          </a:p>
        </p:txBody>
      </p:sp>
      <p:grpSp>
        <p:nvGrpSpPr>
          <p:cNvPr id="2" name="Groupe 1"/>
          <p:cNvGrpSpPr/>
          <p:nvPr/>
        </p:nvGrpSpPr>
        <p:grpSpPr>
          <a:xfrm>
            <a:off x="120226" y="2222157"/>
            <a:ext cx="8216678" cy="1935935"/>
            <a:chOff x="-219594" y="1521024"/>
            <a:chExt cx="10282619" cy="2581246"/>
          </a:xfrm>
        </p:grpSpPr>
        <p:sp>
          <p:nvSpPr>
            <p:cNvPr id="7" name="Accolade ouvrante 6"/>
            <p:cNvSpPr/>
            <p:nvPr/>
          </p:nvSpPr>
          <p:spPr>
            <a:xfrm>
              <a:off x="2295207" y="1702884"/>
              <a:ext cx="373075" cy="239938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buClrTx/>
              </a:pPr>
              <a:endParaRPr lang="fr-FR" sz="1350" kern="1200">
                <a:solidFill>
                  <a:srgbClr val="00B0F0"/>
                </a:solidFill>
                <a:latin typeface="Calibri" panose="020F0502020204030204"/>
              </a:endParaRPr>
            </a:p>
          </p:txBody>
        </p:sp>
        <p:sp>
          <p:nvSpPr>
            <p:cNvPr id="8" name="ZoneTexte 7"/>
            <p:cNvSpPr txBox="1"/>
            <p:nvPr/>
          </p:nvSpPr>
          <p:spPr>
            <a:xfrm>
              <a:off x="-219594" y="2151908"/>
              <a:ext cx="2569279" cy="1501337"/>
            </a:xfrm>
            <a:prstGeom prst="rect">
              <a:avLst/>
            </a:prstGeom>
            <a:noFill/>
          </p:spPr>
          <p:txBody>
            <a:bodyPr vert="horz" wrap="square" rtlCol="0" anchor="ctr">
              <a:normAutofit/>
              <a:scene3d>
                <a:camera prst="orthographicFront"/>
                <a:lightRig rig="soft" dir="t"/>
              </a:scene3d>
              <a:sp3d prstMaterial="softEdge">
                <a:bevelT w="25400" h="25400"/>
              </a:sp3d>
            </a:bodyPr>
            <a:lstStyle/>
            <a:p>
              <a:pPr algn="ctr" defTabSz="685800">
                <a:buClrTx/>
              </a:pPr>
              <a:r>
                <a:rPr lang="en-GB" sz="1200" kern="1200" dirty="0">
                  <a:solidFill>
                    <a:srgbClr val="3C4F69"/>
                  </a:solidFill>
                  <a:latin typeface="Calibri" panose="020F0502020204030204"/>
                  <a:ea typeface="+mn-ea"/>
                  <a:cs typeface="+mn-cs"/>
                </a:rPr>
                <a:t>Existing applicable solutions</a:t>
              </a:r>
            </a:p>
          </p:txBody>
        </p:sp>
        <p:grpSp>
          <p:nvGrpSpPr>
            <p:cNvPr id="30" name="Groupe 29"/>
            <p:cNvGrpSpPr/>
            <p:nvPr/>
          </p:nvGrpSpPr>
          <p:grpSpPr>
            <a:xfrm>
              <a:off x="2668282" y="1521024"/>
              <a:ext cx="7394743" cy="844127"/>
              <a:chOff x="2668282" y="1521024"/>
              <a:chExt cx="7394743" cy="844127"/>
            </a:xfrm>
          </p:grpSpPr>
          <p:sp>
            <p:nvSpPr>
              <p:cNvPr id="4" name="Ellipse 3"/>
              <p:cNvSpPr/>
              <p:nvPr/>
            </p:nvSpPr>
            <p:spPr>
              <a:xfrm>
                <a:off x="2668282" y="1532656"/>
                <a:ext cx="800100" cy="786430"/>
              </a:xfrm>
              <a:prstGeom prst="ellipse">
                <a:avLst/>
              </a:prstGeom>
              <a:solidFill>
                <a:srgbClr val="7FBD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grpSp>
            <p:nvGrpSpPr>
              <p:cNvPr id="11" name="Groupe 10"/>
              <p:cNvGrpSpPr/>
              <p:nvPr/>
            </p:nvGrpSpPr>
            <p:grpSpPr>
              <a:xfrm>
                <a:off x="3043376" y="1521024"/>
                <a:ext cx="7019649" cy="844127"/>
                <a:chOff x="1481401" y="0"/>
                <a:chExt cx="7019649" cy="844127"/>
              </a:xfrm>
            </p:grpSpPr>
            <p:sp>
              <p:nvSpPr>
                <p:cNvPr id="24" name="Rectangle 23"/>
                <p:cNvSpPr/>
                <p:nvPr/>
              </p:nvSpPr>
              <p:spPr>
                <a:xfrm>
                  <a:off x="1481401" y="0"/>
                  <a:ext cx="7019649" cy="8441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1481401" y="0"/>
                  <a:ext cx="7019649" cy="8441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defTabSz="533400">
                    <a:lnSpc>
                      <a:spcPct val="90000"/>
                    </a:lnSpc>
                    <a:spcBef>
                      <a:spcPct val="0"/>
                    </a:spcBef>
                    <a:spcAft>
                      <a:spcPct val="35000"/>
                    </a:spcAft>
                    <a:buClrTx/>
                  </a:pPr>
                  <a:r>
                    <a:rPr lang="fr-FR" sz="1200" kern="1200" dirty="0">
                      <a:solidFill>
                        <a:srgbClr val="3C4F69"/>
                      </a:solidFill>
                      <a:latin typeface="Calibri" panose="020F0502020204030204"/>
                    </a:rPr>
                    <a:t>1. Agreements with adjacent </a:t>
                  </a:r>
                  <a:r>
                    <a:rPr lang="fr-FR" sz="1200" kern="1200" dirty="0" err="1">
                      <a:solidFill>
                        <a:srgbClr val="3C4F69"/>
                      </a:solidFill>
                      <a:latin typeface="Calibri" panose="020F0502020204030204"/>
                    </a:rPr>
                    <a:t>operators</a:t>
                  </a:r>
                  <a:r>
                    <a:rPr lang="fr-FR" sz="1200" kern="1200" dirty="0">
                      <a:solidFill>
                        <a:srgbClr val="3C4F69"/>
                      </a:solidFill>
                      <a:latin typeface="Calibri" panose="020F0502020204030204"/>
                    </a:rPr>
                    <a:t> (D-1 and D)</a:t>
                  </a:r>
                  <a:r>
                    <a:rPr sz="1200" kern="1200" dirty="0">
                      <a:solidFill>
                        <a:srgbClr val="3C4F69"/>
                      </a:solidFill>
                      <a:latin typeface="Calibri" panose="020F0502020204030204"/>
                    </a:rPr>
                    <a:t> </a:t>
                  </a:r>
                  <a:endParaRPr lang="en-GB" sz="1200" kern="1200" dirty="0">
                    <a:solidFill>
                      <a:srgbClr val="3C4F69"/>
                    </a:solidFill>
                    <a:latin typeface="Calibri" panose="020F0502020204030204"/>
                  </a:endParaRPr>
                </a:p>
              </p:txBody>
            </p:sp>
          </p:grpSp>
        </p:grpSp>
        <p:grpSp>
          <p:nvGrpSpPr>
            <p:cNvPr id="31" name="Groupe 30"/>
            <p:cNvGrpSpPr/>
            <p:nvPr/>
          </p:nvGrpSpPr>
          <p:grpSpPr>
            <a:xfrm>
              <a:off x="2668282" y="2343471"/>
              <a:ext cx="7394743" cy="874657"/>
              <a:chOff x="2668282" y="2334351"/>
              <a:chExt cx="7394743" cy="874657"/>
            </a:xfrm>
          </p:grpSpPr>
          <p:sp>
            <p:nvSpPr>
              <p:cNvPr id="26" name="Ellipse 25"/>
              <p:cNvSpPr/>
              <p:nvPr/>
            </p:nvSpPr>
            <p:spPr>
              <a:xfrm>
                <a:off x="2668282" y="2334351"/>
                <a:ext cx="800100" cy="786430"/>
              </a:xfrm>
              <a:prstGeom prst="ellipse">
                <a:avLst/>
              </a:prstGeom>
              <a:solidFill>
                <a:srgbClr val="CA8D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grpSp>
            <p:nvGrpSpPr>
              <p:cNvPr id="12" name="Groupe 11"/>
              <p:cNvGrpSpPr/>
              <p:nvPr/>
            </p:nvGrpSpPr>
            <p:grpSpPr>
              <a:xfrm>
                <a:off x="3043376" y="2364881"/>
                <a:ext cx="7019649" cy="844127"/>
                <a:chOff x="1481401" y="843857"/>
                <a:chExt cx="7019649" cy="844127"/>
              </a:xfrm>
            </p:grpSpPr>
            <p:sp>
              <p:nvSpPr>
                <p:cNvPr id="22" name="Rectangle 21"/>
                <p:cNvSpPr/>
                <p:nvPr/>
              </p:nvSpPr>
              <p:spPr>
                <a:xfrm>
                  <a:off x="1481401" y="843857"/>
                  <a:ext cx="7019649" cy="8441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1481401" y="843857"/>
                  <a:ext cx="7019649" cy="8441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defTabSz="533400">
                    <a:lnSpc>
                      <a:spcPct val="90000"/>
                    </a:lnSpc>
                    <a:spcBef>
                      <a:spcPct val="0"/>
                    </a:spcBef>
                    <a:spcAft>
                      <a:spcPct val="35000"/>
                    </a:spcAft>
                    <a:buClrTx/>
                  </a:pPr>
                  <a:r>
                    <a:rPr lang="fr-FR" sz="1200" kern="1200" dirty="0">
                      <a:solidFill>
                        <a:srgbClr val="3C4F69"/>
                      </a:solidFill>
                      <a:latin typeface="Calibri" panose="020F0502020204030204"/>
                    </a:rPr>
                    <a:t>2. Interruption of interruptible </a:t>
                  </a:r>
                  <a:r>
                    <a:rPr lang="fr-FR" sz="1200" kern="1200" dirty="0" err="1">
                      <a:solidFill>
                        <a:srgbClr val="3C4F69"/>
                      </a:solidFill>
                      <a:latin typeface="Calibri" panose="020F0502020204030204"/>
                    </a:rPr>
                    <a:t>capacities</a:t>
                  </a:r>
                  <a:r>
                    <a:rPr lang="fr-FR" sz="1200" kern="1200" dirty="0">
                      <a:solidFill>
                        <a:srgbClr val="3C4F69"/>
                      </a:solidFill>
                      <a:latin typeface="Calibri" panose="020F0502020204030204"/>
                    </a:rPr>
                    <a:t> and UIOLI on D-1 and D </a:t>
                  </a:r>
                  <a:r>
                    <a:rPr sz="1350" kern="1200" dirty="0">
                      <a:solidFill>
                        <a:srgbClr val="00B0F0">
                          <a:hueOff val="0"/>
                          <a:satOff val="0"/>
                          <a:lumOff val="0"/>
                          <a:alphaOff val="0"/>
                        </a:srgbClr>
                      </a:solidFill>
                      <a:latin typeface="Calibri" panose="020F0502020204030204"/>
                    </a:rPr>
                    <a:t> </a:t>
                  </a:r>
                  <a:endParaRPr lang="en-GB" sz="1200" kern="1200" dirty="0">
                    <a:solidFill>
                      <a:srgbClr val="3C4F69"/>
                    </a:solidFill>
                    <a:latin typeface="Calibri" panose="020F0502020204030204"/>
                  </a:endParaRPr>
                </a:p>
              </p:txBody>
            </p:sp>
          </p:grpSp>
        </p:grpSp>
        <p:grpSp>
          <p:nvGrpSpPr>
            <p:cNvPr id="32" name="Groupe 31"/>
            <p:cNvGrpSpPr/>
            <p:nvPr/>
          </p:nvGrpSpPr>
          <p:grpSpPr>
            <a:xfrm>
              <a:off x="2668282" y="3209009"/>
              <a:ext cx="7394743" cy="844127"/>
              <a:chOff x="2668282" y="3209009"/>
              <a:chExt cx="7394743" cy="844127"/>
            </a:xfrm>
          </p:grpSpPr>
          <p:sp>
            <p:nvSpPr>
              <p:cNvPr id="27" name="Ellipse 26"/>
              <p:cNvSpPr/>
              <p:nvPr/>
            </p:nvSpPr>
            <p:spPr>
              <a:xfrm>
                <a:off x="2668282" y="3218606"/>
                <a:ext cx="800100" cy="786430"/>
              </a:xfrm>
              <a:prstGeom prst="ellipse">
                <a:avLst/>
              </a:prstGeom>
              <a:solidFill>
                <a:srgbClr val="F27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grpSp>
            <p:nvGrpSpPr>
              <p:cNvPr id="13" name="Groupe 12"/>
              <p:cNvGrpSpPr/>
              <p:nvPr/>
            </p:nvGrpSpPr>
            <p:grpSpPr>
              <a:xfrm>
                <a:off x="3043376" y="3209009"/>
                <a:ext cx="7019649" cy="844127"/>
                <a:chOff x="1481401" y="1687985"/>
                <a:chExt cx="7019649" cy="844127"/>
              </a:xfrm>
            </p:grpSpPr>
            <p:sp>
              <p:nvSpPr>
                <p:cNvPr id="20" name="Rectangle 19"/>
                <p:cNvSpPr/>
                <p:nvPr/>
              </p:nvSpPr>
              <p:spPr>
                <a:xfrm>
                  <a:off x="1481401" y="1687985"/>
                  <a:ext cx="7019649" cy="8441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1481401" y="1687985"/>
                  <a:ext cx="7019649" cy="8441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defTabSz="533400">
                    <a:lnSpc>
                      <a:spcPct val="90000"/>
                    </a:lnSpc>
                    <a:spcBef>
                      <a:spcPct val="0"/>
                    </a:spcBef>
                    <a:spcAft>
                      <a:spcPct val="35000"/>
                    </a:spcAft>
                    <a:buClrTx/>
                  </a:pPr>
                  <a:r>
                    <a:rPr lang="fr-FR" sz="1200" kern="1200" dirty="0">
                      <a:solidFill>
                        <a:srgbClr val="3C4F69"/>
                      </a:solidFill>
                      <a:latin typeface="Calibri" panose="020F0502020204030204"/>
                    </a:rPr>
                    <a:t>3. Non-trading of unsubscribed </a:t>
                  </a:r>
                  <a:r>
                    <a:rPr lang="fr-FR" sz="1200" kern="1200" dirty="0" err="1">
                      <a:solidFill>
                        <a:srgbClr val="3C4F69"/>
                      </a:solidFill>
                      <a:latin typeface="Calibri" panose="020F0502020204030204"/>
                    </a:rPr>
                    <a:t>capacities</a:t>
                  </a:r>
                  <a:r>
                    <a:rPr lang="fr-FR" sz="1200" kern="1200" dirty="0">
                      <a:solidFill>
                        <a:srgbClr val="3C4F69"/>
                      </a:solidFill>
                      <a:latin typeface="Calibri" panose="020F0502020204030204"/>
                    </a:rPr>
                    <a:t> on D-1 and D</a:t>
                  </a:r>
                  <a:endParaRPr lang="en-GB" sz="1200" kern="1200" dirty="0">
                    <a:solidFill>
                      <a:srgbClr val="3C4F69"/>
                    </a:solidFill>
                    <a:latin typeface="Calibri" panose="020F0502020204030204"/>
                  </a:endParaRPr>
                </a:p>
              </p:txBody>
            </p:sp>
          </p:grpSp>
        </p:grpSp>
      </p:grpSp>
      <p:grpSp>
        <p:nvGrpSpPr>
          <p:cNvPr id="33" name="Groupe 32"/>
          <p:cNvGrpSpPr/>
          <p:nvPr/>
        </p:nvGrpSpPr>
        <p:grpSpPr>
          <a:xfrm>
            <a:off x="2461651" y="4170419"/>
            <a:ext cx="5546057" cy="648250"/>
            <a:chOff x="2668282" y="4053137"/>
            <a:chExt cx="7394743" cy="864333"/>
          </a:xfrm>
        </p:grpSpPr>
        <p:sp>
          <p:nvSpPr>
            <p:cNvPr id="28" name="Ellipse 27"/>
            <p:cNvSpPr/>
            <p:nvPr/>
          </p:nvSpPr>
          <p:spPr>
            <a:xfrm>
              <a:off x="2668282" y="4131040"/>
              <a:ext cx="800100" cy="786430"/>
            </a:xfrm>
            <a:prstGeom prst="ellipse">
              <a:avLst/>
            </a:prstGeom>
            <a:solidFill>
              <a:srgbClr val="F9C8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grpSp>
          <p:nvGrpSpPr>
            <p:cNvPr id="14" name="Groupe 13"/>
            <p:cNvGrpSpPr/>
            <p:nvPr/>
          </p:nvGrpSpPr>
          <p:grpSpPr>
            <a:xfrm>
              <a:off x="3043376" y="4053137"/>
              <a:ext cx="7019649" cy="844127"/>
              <a:chOff x="1481401" y="2532113"/>
              <a:chExt cx="7019649" cy="844127"/>
            </a:xfrm>
          </p:grpSpPr>
          <p:sp>
            <p:nvSpPr>
              <p:cNvPr id="18" name="Rectangle 17"/>
              <p:cNvSpPr/>
              <p:nvPr/>
            </p:nvSpPr>
            <p:spPr>
              <a:xfrm>
                <a:off x="1481401" y="2532113"/>
                <a:ext cx="7019649" cy="8441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1481401" y="2532113"/>
                <a:ext cx="7019649" cy="8441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defTabSz="533400">
                  <a:lnSpc>
                    <a:spcPct val="90000"/>
                  </a:lnSpc>
                  <a:spcBef>
                    <a:spcPct val="0"/>
                  </a:spcBef>
                  <a:spcAft>
                    <a:spcPct val="35000"/>
                  </a:spcAft>
                  <a:buClrTx/>
                </a:pPr>
                <a:r>
                  <a:rPr lang="fr-FR" sz="1200" b="1" kern="1200" dirty="0">
                    <a:solidFill>
                      <a:srgbClr val="3C4F69"/>
                    </a:solidFill>
                    <a:latin typeface="Calibri" panose="020F0502020204030204"/>
                  </a:rPr>
                  <a:t> 4. Locational spread: call to the </a:t>
                </a:r>
                <a:r>
                  <a:rPr lang="fr-FR" sz="1200" b="1" kern="1200" dirty="0" err="1">
                    <a:solidFill>
                      <a:srgbClr val="3C4F69"/>
                    </a:solidFill>
                    <a:latin typeface="Calibri" panose="020F0502020204030204"/>
                  </a:rPr>
                  <a:t>market</a:t>
                </a:r>
                <a:r>
                  <a:rPr lang="fr-FR" sz="1200" b="1" kern="1200" dirty="0">
                    <a:solidFill>
                      <a:srgbClr val="3C4F69"/>
                    </a:solidFill>
                    <a:latin typeface="Calibri" panose="020F0502020204030204"/>
                  </a:rPr>
                  <a:t> (D)</a:t>
                </a:r>
                <a:endParaRPr lang="en-GB" sz="1200" b="1" kern="1200" dirty="0">
                  <a:solidFill>
                    <a:srgbClr val="3C4F69"/>
                  </a:solidFill>
                  <a:latin typeface="Calibri" panose="020F0502020204030204"/>
                </a:endParaRPr>
              </a:p>
            </p:txBody>
          </p:sp>
        </p:grpSp>
      </p:grpSp>
      <p:grpSp>
        <p:nvGrpSpPr>
          <p:cNvPr id="35" name="Groupe 34"/>
          <p:cNvGrpSpPr/>
          <p:nvPr/>
        </p:nvGrpSpPr>
        <p:grpSpPr>
          <a:xfrm>
            <a:off x="2461651" y="4803217"/>
            <a:ext cx="5546057" cy="648547"/>
            <a:chOff x="2668282" y="4896868"/>
            <a:chExt cx="7394743" cy="864729"/>
          </a:xfrm>
        </p:grpSpPr>
        <p:sp>
          <p:nvSpPr>
            <p:cNvPr id="29" name="Ellipse 28"/>
            <p:cNvSpPr/>
            <p:nvPr/>
          </p:nvSpPr>
          <p:spPr>
            <a:xfrm>
              <a:off x="2668282" y="4975167"/>
              <a:ext cx="800100" cy="786430"/>
            </a:xfrm>
            <a:prstGeom prst="ellipse">
              <a:avLst/>
            </a:prstGeom>
            <a:solidFill>
              <a:srgbClr val="FFF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grpSp>
          <p:nvGrpSpPr>
            <p:cNvPr id="15" name="Groupe 14"/>
            <p:cNvGrpSpPr/>
            <p:nvPr/>
          </p:nvGrpSpPr>
          <p:grpSpPr>
            <a:xfrm>
              <a:off x="3043376" y="4896868"/>
              <a:ext cx="7019649" cy="844127"/>
              <a:chOff x="1481401" y="3375844"/>
              <a:chExt cx="7019649" cy="844127"/>
            </a:xfrm>
          </p:grpSpPr>
          <p:sp>
            <p:nvSpPr>
              <p:cNvPr id="16" name="Rectangle 15"/>
              <p:cNvSpPr/>
              <p:nvPr/>
            </p:nvSpPr>
            <p:spPr>
              <a:xfrm>
                <a:off x="1481401" y="3375844"/>
                <a:ext cx="7019649" cy="8441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1481401" y="3375844"/>
                <a:ext cx="7019649" cy="8441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defTabSz="533400">
                  <a:lnSpc>
                    <a:spcPct val="90000"/>
                  </a:lnSpc>
                  <a:spcBef>
                    <a:spcPct val="0"/>
                  </a:spcBef>
                  <a:spcAft>
                    <a:spcPct val="35000"/>
                  </a:spcAft>
                  <a:buClrTx/>
                </a:pPr>
                <a:r>
                  <a:rPr lang="fr-FR" sz="1200" b="1" kern="1200" dirty="0">
                    <a:solidFill>
                      <a:srgbClr val="3C4F69"/>
                    </a:solidFill>
                    <a:latin typeface="Calibri" panose="020F0502020204030204"/>
                  </a:rPr>
                  <a:t>5. Mutualised restriction of nominations: last </a:t>
                </a:r>
                <a:r>
                  <a:rPr lang="fr-FR" sz="1200" b="1" kern="1200" dirty="0" err="1">
                    <a:solidFill>
                      <a:srgbClr val="3C4F69"/>
                    </a:solidFill>
                    <a:latin typeface="Calibri" panose="020F0502020204030204"/>
                  </a:rPr>
                  <a:t>resort</a:t>
                </a:r>
                <a:r>
                  <a:rPr lang="fr-FR" sz="1200" b="1" kern="1200" dirty="0">
                    <a:solidFill>
                      <a:srgbClr val="3C4F69"/>
                    </a:solidFill>
                    <a:latin typeface="Calibri" panose="020F0502020204030204"/>
                  </a:rPr>
                  <a:t> (D)</a:t>
                </a:r>
                <a:endParaRPr lang="en-GB" sz="1200" b="1" kern="1200" dirty="0">
                  <a:solidFill>
                    <a:srgbClr val="3C4F69"/>
                  </a:solidFill>
                  <a:latin typeface="Calibri" panose="020F0502020204030204"/>
                </a:endParaRPr>
              </a:p>
            </p:txBody>
          </p:sp>
        </p:grpSp>
      </p:grpSp>
      <p:sp>
        <p:nvSpPr>
          <p:cNvPr id="37" name="Rectangle 36">
            <a:extLst>
              <a:ext uri="{FF2B5EF4-FFF2-40B4-BE49-F238E27FC236}">
                <a16:creationId xmlns:a16="http://schemas.microsoft.com/office/drawing/2014/main" id="{0C88ABDD-0621-482E-B59C-68144211149A}"/>
              </a:ext>
            </a:extLst>
          </p:cNvPr>
          <p:cNvSpPr/>
          <p:nvPr/>
        </p:nvSpPr>
        <p:spPr>
          <a:xfrm>
            <a:off x="464067" y="1493573"/>
            <a:ext cx="8389826" cy="300082"/>
          </a:xfrm>
          <a:prstGeom prst="rect">
            <a:avLst/>
          </a:prstGeom>
        </p:spPr>
        <p:txBody>
          <a:bodyPr wrap="square">
            <a:spAutoFit/>
          </a:bodyPr>
          <a:lstStyle/>
          <a:p>
            <a:pPr algn="just" defTabSz="685800">
              <a:buClrTx/>
            </a:pPr>
            <a:r>
              <a:rPr lang="en-GB" sz="1350" kern="1200" dirty="0">
                <a:solidFill>
                  <a:srgbClr val="00B0F0"/>
                </a:solidFill>
                <a:latin typeface="Calibri" panose="020F0502020204030204"/>
                <a:ea typeface="+mn-ea"/>
                <a:cs typeface="+mn-cs"/>
              </a:rPr>
              <a:t>The selected mechanisms are activated on a short-term basis, only if the limit is imminent, following this merit order: </a:t>
            </a:r>
            <a:endParaRPr lang="en-GB" sz="1350" i="1" kern="1200" dirty="0">
              <a:solidFill>
                <a:srgbClr val="00B0F0"/>
              </a:solidFill>
              <a:latin typeface="Calibri" panose="020F0502020204030204"/>
              <a:ea typeface="+mn-ea"/>
              <a:cs typeface="+mn-cs"/>
            </a:endParaRPr>
          </a:p>
        </p:txBody>
      </p:sp>
    </p:spTree>
    <p:extLst>
      <p:ext uri="{BB962C8B-B14F-4D97-AF65-F5344CB8AC3E}">
        <p14:creationId xmlns:p14="http://schemas.microsoft.com/office/powerpoint/2010/main" val="3674343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D9400D-91AF-459F-9930-8F3231696CEC}"/>
              </a:ext>
            </a:extLst>
          </p:cNvPr>
          <p:cNvSpPr>
            <a:spLocks noGrp="1"/>
          </p:cNvSpPr>
          <p:nvPr>
            <p:ph type="title"/>
          </p:nvPr>
        </p:nvSpPr>
        <p:spPr/>
        <p:txBody>
          <a:bodyPr/>
          <a:lstStyle/>
          <a:p>
            <a:r>
              <a:rPr lang="fr-FR" dirty="0" err="1"/>
              <a:t>Locational</a:t>
            </a:r>
            <a:r>
              <a:rPr lang="fr-FR" dirty="0"/>
              <a:t> spread main </a:t>
            </a:r>
            <a:r>
              <a:rPr lang="fr-FR" dirty="0" err="1"/>
              <a:t>principles</a:t>
            </a:r>
            <a:endParaRPr lang="fr-FR" dirty="0"/>
          </a:p>
        </p:txBody>
      </p:sp>
      <p:sp>
        <p:nvSpPr>
          <p:cNvPr id="4" name="Espace réservé du numéro de diapositive 3"/>
          <p:cNvSpPr>
            <a:spLocks noGrp="1"/>
          </p:cNvSpPr>
          <p:nvPr>
            <p:ph type="sldNum" sz="quarter" idx="4294967295"/>
          </p:nvPr>
        </p:nvSpPr>
        <p:spPr>
          <a:xfrm>
            <a:off x="7086600" y="6350000"/>
            <a:ext cx="2057400" cy="273050"/>
          </a:xfrm>
          <a:prstGeom prst="rect">
            <a:avLst/>
          </a:prstGeom>
        </p:spPr>
        <p:txBody>
          <a:bodyPr/>
          <a:lstStyle/>
          <a:p>
            <a:pPr defTabSz="685800">
              <a:buClrTx/>
            </a:pPr>
            <a:fld id="{59894E3C-CCE6-F242-84E3-BCBDD257A1E1}" type="slidenum">
              <a:rPr lang="fr-FR" kern="1200">
                <a:solidFill>
                  <a:srgbClr val="00B0F0">
                    <a:tint val="75000"/>
                  </a:srgbClr>
                </a:solidFill>
                <a:latin typeface="Calibri" panose="020F0502020204030204"/>
                <a:ea typeface="+mn-ea"/>
                <a:cs typeface="+mn-cs"/>
              </a:rPr>
              <a:pPr defTabSz="685800">
                <a:buClrTx/>
              </a:pPr>
              <a:t>38</a:t>
            </a:fld>
            <a:endParaRPr lang="fr-FR" kern="1200" dirty="0">
              <a:solidFill>
                <a:srgbClr val="00B0F0">
                  <a:tint val="75000"/>
                </a:srgbClr>
              </a:solidFill>
              <a:latin typeface="Calibri" panose="020F0502020204030204"/>
              <a:ea typeface="+mn-ea"/>
              <a:cs typeface="+mn-cs"/>
            </a:endParaRPr>
          </a:p>
        </p:txBody>
      </p:sp>
      <p:sp>
        <p:nvSpPr>
          <p:cNvPr id="2" name="Rectangle 1"/>
          <p:cNvSpPr/>
          <p:nvPr/>
        </p:nvSpPr>
        <p:spPr>
          <a:xfrm>
            <a:off x="896671" y="2674999"/>
            <a:ext cx="3933230" cy="1246495"/>
          </a:xfrm>
          <a:prstGeom prst="rect">
            <a:avLst/>
          </a:prstGeom>
        </p:spPr>
        <p:txBody>
          <a:bodyPr wrap="square">
            <a:spAutoFit/>
          </a:bodyPr>
          <a:lstStyle/>
          <a:p>
            <a:pPr lvl="3" defTabSz="685800">
              <a:buClr>
                <a:srgbClr val="5B9BD5"/>
              </a:buClr>
            </a:pPr>
            <a:r>
              <a:rPr lang="fr-FR" sz="1200" kern="1200" dirty="0">
                <a:solidFill>
                  <a:srgbClr val="3C4F69"/>
                </a:solidFill>
                <a:latin typeface="Calibri" panose="020F0502020204030204" pitchFamily="34" charset="0"/>
                <a:ea typeface="+mn-ea"/>
                <a:cs typeface="+mn-cs"/>
              </a:rPr>
              <a:t>→ </a:t>
            </a:r>
            <a:r>
              <a:rPr lang="en-GB" sz="1200" b="1" kern="1200" dirty="0">
                <a:solidFill>
                  <a:srgbClr val="5B9BD5"/>
                </a:solidFill>
                <a:latin typeface="Calibri" panose="020F0502020204030204"/>
                <a:ea typeface="+mn-ea"/>
                <a:cs typeface="+mn-cs"/>
              </a:rPr>
              <a:t>Purchase</a:t>
            </a:r>
            <a:r>
              <a:rPr lang="en-GB" sz="1350" kern="1200" dirty="0">
                <a:solidFill>
                  <a:srgbClr val="5B9BD5"/>
                </a:solidFill>
                <a:latin typeface="Calibri" panose="020F0502020204030204"/>
                <a:ea typeface="+mn-ea"/>
                <a:cs typeface="+mn-cs"/>
              </a:rPr>
              <a:t> </a:t>
            </a:r>
            <a:r>
              <a:rPr lang="en-GB" sz="1200" kern="1200" dirty="0">
                <a:solidFill>
                  <a:srgbClr val="3C4F69"/>
                </a:solidFill>
                <a:latin typeface="Calibri" panose="020F0502020204030204"/>
                <a:ea typeface="+mn-ea"/>
                <a:cs typeface="+mn-cs"/>
              </a:rPr>
              <a:t>by TSOs downstream of the limit</a:t>
            </a:r>
            <a:r>
              <a:rPr lang="fr-FR" sz="1200" kern="1200" dirty="0">
                <a:solidFill>
                  <a:srgbClr val="3C4F69"/>
                </a:solidFill>
                <a:latin typeface="Calibri" panose="020F0502020204030204" pitchFamily="34" charset="0"/>
                <a:ea typeface="+mn-ea"/>
                <a:cs typeface="+mn-cs"/>
              </a:rPr>
              <a:t> </a:t>
            </a:r>
          </a:p>
          <a:p>
            <a:pPr lvl="3" defTabSz="685800">
              <a:buClr>
                <a:srgbClr val="5B9BD5"/>
              </a:buClr>
            </a:pPr>
            <a:endParaRPr lang="fr-FR" sz="1200" kern="1200" dirty="0">
              <a:solidFill>
                <a:srgbClr val="3C4F69"/>
              </a:solidFill>
              <a:latin typeface="Calibri" panose="020F0502020204030204" pitchFamily="34" charset="0"/>
              <a:ea typeface="+mn-ea"/>
              <a:cs typeface="+mn-cs"/>
            </a:endParaRPr>
          </a:p>
          <a:p>
            <a:pPr lvl="3" defTabSz="685800">
              <a:buClr>
                <a:srgbClr val="5B9BD5"/>
              </a:buClr>
            </a:pPr>
            <a:r>
              <a:rPr lang="fr-FR" sz="1200" kern="1200" dirty="0">
                <a:solidFill>
                  <a:srgbClr val="3C4F69"/>
                </a:solidFill>
                <a:latin typeface="Calibri" panose="020F0502020204030204" pitchFamily="34" charset="0"/>
                <a:ea typeface="+mn-ea"/>
                <a:cs typeface="+mn-cs"/>
              </a:rPr>
              <a:t>→ </a:t>
            </a:r>
            <a:r>
              <a:rPr lang="en-GB" sz="1200" b="1" u="sng" kern="1200" dirty="0">
                <a:solidFill>
                  <a:srgbClr val="5B9BD5"/>
                </a:solidFill>
                <a:latin typeface="Calibri" panose="020F0502020204030204"/>
                <a:ea typeface="+mn-ea"/>
                <a:cs typeface="+mn-cs"/>
              </a:rPr>
              <a:t>And</a:t>
            </a:r>
            <a:r>
              <a:rPr lang="en-GB" sz="1350" kern="1200" dirty="0">
                <a:solidFill>
                  <a:srgbClr val="5B9BD5"/>
                </a:solidFill>
                <a:latin typeface="Calibri" panose="020F0502020204030204"/>
                <a:ea typeface="+mn-ea"/>
                <a:cs typeface="+mn-cs"/>
              </a:rPr>
              <a:t> </a:t>
            </a:r>
            <a:r>
              <a:rPr lang="en-GB" sz="1200" b="1" kern="1200" dirty="0">
                <a:solidFill>
                  <a:srgbClr val="5B9BD5"/>
                </a:solidFill>
                <a:latin typeface="Calibri" panose="020F0502020204030204"/>
                <a:ea typeface="+mn-ea"/>
                <a:cs typeface="+mn-cs"/>
              </a:rPr>
              <a:t>simultaneous sale </a:t>
            </a:r>
            <a:r>
              <a:rPr lang="en-GB" sz="1200" kern="1200" dirty="0">
                <a:solidFill>
                  <a:srgbClr val="3C4F69"/>
                </a:solidFill>
                <a:latin typeface="Calibri" panose="020F0502020204030204"/>
                <a:ea typeface="+mn-ea"/>
                <a:cs typeface="+mn-cs"/>
              </a:rPr>
              <a:t>of the same quantity by the TSOs upstream of the limit </a:t>
            </a:r>
          </a:p>
          <a:p>
            <a:pPr lvl="1" algn="just" defTabSz="685800">
              <a:spcBef>
                <a:spcPct val="0"/>
              </a:spcBef>
              <a:buClr>
                <a:srgbClr val="007BC2"/>
              </a:buClr>
              <a:buSzPct val="100000"/>
            </a:pPr>
            <a:endParaRPr lang="fr-FR" sz="1200" kern="1200" dirty="0">
              <a:solidFill>
                <a:srgbClr val="3C4F69"/>
              </a:solidFill>
              <a:latin typeface="Calibri" panose="020F0502020204030204"/>
              <a:ea typeface="+mn-ea"/>
              <a:cs typeface="+mn-cs"/>
            </a:endParaRPr>
          </a:p>
          <a:p>
            <a:pPr lvl="3" defTabSz="685800">
              <a:buClr>
                <a:srgbClr val="5B9BD5"/>
              </a:buClr>
            </a:pPr>
            <a:r>
              <a:rPr lang="fr-FR" sz="1200" kern="1200" dirty="0">
                <a:solidFill>
                  <a:srgbClr val="3C4F69"/>
                </a:solidFill>
                <a:latin typeface="Calibri" panose="020F0502020204030204"/>
                <a:ea typeface="+mn-ea"/>
                <a:cs typeface="+mn-cs"/>
              </a:rPr>
              <a:t>&gt; </a:t>
            </a:r>
            <a:r>
              <a:rPr lang="en-GB" sz="1200" kern="1200" dirty="0">
                <a:solidFill>
                  <a:srgbClr val="3C4F69"/>
                </a:solidFill>
                <a:latin typeface="Calibri" panose="020F0502020204030204"/>
                <a:ea typeface="+mn-ea"/>
                <a:cs typeface="+mn-cs"/>
              </a:rPr>
              <a:t>This amounts for the TSOs to buying a “spread”</a:t>
            </a:r>
          </a:p>
        </p:txBody>
      </p:sp>
      <p:sp>
        <p:nvSpPr>
          <p:cNvPr id="12" name="Rectangle 11"/>
          <p:cNvSpPr/>
          <p:nvPr/>
        </p:nvSpPr>
        <p:spPr>
          <a:xfrm>
            <a:off x="539549" y="1845866"/>
            <a:ext cx="4933684" cy="784830"/>
          </a:xfrm>
          <a:prstGeom prst="rect">
            <a:avLst/>
          </a:prstGeom>
        </p:spPr>
        <p:txBody>
          <a:bodyPr wrap="square">
            <a:spAutoFit/>
          </a:bodyPr>
          <a:lstStyle/>
          <a:p>
            <a:pPr defTabSz="685800">
              <a:spcAft>
                <a:spcPts val="450"/>
              </a:spcAft>
              <a:buClrTx/>
            </a:pPr>
            <a:r>
              <a:rPr lang="en-GB" sz="1500" b="1" kern="1200" dirty="0">
                <a:solidFill>
                  <a:srgbClr val="5B9BD5"/>
                </a:solidFill>
                <a:latin typeface="Calibri" panose="020F0502020204030204"/>
                <a:ea typeface="+mn-ea"/>
                <a:cs typeface="+mn-cs"/>
              </a:rPr>
              <a:t>Market product</a:t>
            </a:r>
            <a:r>
              <a:rPr lang="en-GB" sz="1500" kern="1200" dirty="0">
                <a:solidFill>
                  <a:srgbClr val="3C4F69"/>
                </a:solidFill>
                <a:latin typeface="Calibri" panose="020F0502020204030204"/>
                <a:ea typeface="+mn-ea"/>
                <a:cs typeface="+mn-cs"/>
              </a:rPr>
              <a:t>, </a:t>
            </a:r>
            <a:r>
              <a:rPr lang="en-GB" sz="1500" kern="1200" dirty="0">
                <a:solidFill>
                  <a:srgbClr val="00B0F0"/>
                </a:solidFill>
                <a:latin typeface="Calibri" panose="020F0502020204030204"/>
                <a:ea typeface="+mn-ea"/>
                <a:cs typeface="+mn-cs"/>
              </a:rPr>
              <a:t>relying on the gas stock exchange, on a reference platform for customers (PEGAS),  with a twofold within-day locational product:</a:t>
            </a:r>
          </a:p>
        </p:txBody>
      </p:sp>
      <p:grpSp>
        <p:nvGrpSpPr>
          <p:cNvPr id="40" name="Groupe 39"/>
          <p:cNvGrpSpPr/>
          <p:nvPr/>
        </p:nvGrpSpPr>
        <p:grpSpPr>
          <a:xfrm>
            <a:off x="5649508" y="1595536"/>
            <a:ext cx="3077138" cy="2564384"/>
            <a:chOff x="4738358" y="1963492"/>
            <a:chExt cx="3733307" cy="3034465"/>
          </a:xfrm>
        </p:grpSpPr>
        <p:pic>
          <p:nvPicPr>
            <p:cNvPr id="41" name="Image 40"/>
            <p:cNvPicPr>
              <a:picLocks noChangeAspect="1"/>
            </p:cNvPicPr>
            <p:nvPr/>
          </p:nvPicPr>
          <p:blipFill>
            <a:blip r:embed="rId3"/>
            <a:stretch>
              <a:fillRect/>
            </a:stretch>
          </p:blipFill>
          <p:spPr>
            <a:xfrm>
              <a:off x="4738358" y="1963492"/>
              <a:ext cx="3733307" cy="2918482"/>
            </a:xfrm>
            <a:prstGeom prst="rect">
              <a:avLst/>
            </a:prstGeom>
          </p:spPr>
        </p:pic>
        <p:grpSp>
          <p:nvGrpSpPr>
            <p:cNvPr id="42" name="Groupe 41"/>
            <p:cNvGrpSpPr/>
            <p:nvPr/>
          </p:nvGrpSpPr>
          <p:grpSpPr>
            <a:xfrm>
              <a:off x="5199059" y="1963492"/>
              <a:ext cx="3208711" cy="3034465"/>
              <a:chOff x="4726501" y="2063377"/>
              <a:chExt cx="3208711" cy="3034465"/>
            </a:xfrm>
          </p:grpSpPr>
          <p:sp>
            <p:nvSpPr>
              <p:cNvPr id="43" name="Ellipse 42"/>
              <p:cNvSpPr/>
              <p:nvPr/>
            </p:nvSpPr>
            <p:spPr>
              <a:xfrm>
                <a:off x="4726501" y="2063377"/>
                <a:ext cx="3208711" cy="3034465"/>
              </a:xfrm>
              <a:prstGeom prst="ellipse">
                <a:avLst/>
              </a:prstGeom>
              <a:solidFill>
                <a:srgbClr val="007BC2">
                  <a:alpha val="32941"/>
                </a:srgbClr>
              </a:solidFill>
              <a:ln w="12700" cap="flat" cmpd="sng" algn="ctr">
                <a:noFill/>
                <a:prstDash val="solid"/>
                <a:miter lim="800000"/>
              </a:ln>
              <a:effectLst/>
            </p:spPr>
            <p:txBody>
              <a:bodyPr rtlCol="0" anchor="ctr"/>
              <a:lstStyle/>
              <a:p>
                <a:pPr algn="ctr" defTabSz="685800">
                  <a:buClrTx/>
                  <a:defRPr/>
                </a:pPr>
                <a:endParaRPr lang="fr-FR" sz="1013" dirty="0">
                  <a:solidFill>
                    <a:sysClr val="window" lastClr="FFFFFF"/>
                  </a:solidFill>
                  <a:latin typeface="Calibri"/>
                  <a:ea typeface="+mn-ea"/>
                  <a:cs typeface="+mn-cs"/>
                </a:endParaRPr>
              </a:p>
              <a:p>
                <a:pPr algn="ctr" defTabSz="685800">
                  <a:buClrTx/>
                  <a:defRPr/>
                </a:pPr>
                <a:endParaRPr lang="fr-FR" sz="1013" dirty="0">
                  <a:solidFill>
                    <a:sysClr val="window" lastClr="FFFFFF"/>
                  </a:solidFill>
                  <a:latin typeface="Calibri"/>
                  <a:ea typeface="+mn-ea"/>
                  <a:cs typeface="+mn-cs"/>
                </a:endParaRPr>
              </a:p>
              <a:p>
                <a:pPr algn="ctr" defTabSz="685800">
                  <a:buClrTx/>
                  <a:defRPr/>
                </a:pPr>
                <a:endParaRPr lang="fr-FR" sz="1013" dirty="0">
                  <a:solidFill>
                    <a:sysClr val="window" lastClr="FFFFFF"/>
                  </a:solidFill>
                  <a:latin typeface="Calibri"/>
                  <a:ea typeface="+mn-ea"/>
                  <a:cs typeface="+mn-cs"/>
                </a:endParaRPr>
              </a:p>
              <a:p>
                <a:pPr algn="ctr" defTabSz="685800">
                  <a:buClrTx/>
                  <a:defRPr/>
                </a:pPr>
                <a:endParaRPr lang="fr-FR" sz="1013" dirty="0">
                  <a:solidFill>
                    <a:sysClr val="window" lastClr="FFFFFF"/>
                  </a:solidFill>
                  <a:latin typeface="Calibri"/>
                  <a:ea typeface="+mn-ea"/>
                  <a:cs typeface="+mn-cs"/>
                </a:endParaRPr>
              </a:p>
              <a:p>
                <a:pPr algn="ctr" defTabSz="685800">
                  <a:buClrTx/>
                  <a:defRPr/>
                </a:pPr>
                <a:endParaRPr lang="fr-FR" sz="1013" dirty="0">
                  <a:solidFill>
                    <a:sysClr val="window" lastClr="FFFFFF"/>
                  </a:solidFill>
                  <a:latin typeface="Calibri"/>
                  <a:ea typeface="+mn-ea"/>
                  <a:cs typeface="+mn-cs"/>
                </a:endParaRPr>
              </a:p>
            </p:txBody>
          </p:sp>
          <p:sp>
            <p:nvSpPr>
              <p:cNvPr id="54" name="Flèche vers le bas 53"/>
              <p:cNvSpPr/>
              <p:nvPr/>
            </p:nvSpPr>
            <p:spPr>
              <a:xfrm>
                <a:off x="6026688" y="2354319"/>
                <a:ext cx="537818" cy="681062"/>
              </a:xfrm>
              <a:prstGeom prst="downArrow">
                <a:avLst/>
              </a:prstGeom>
              <a:solidFill>
                <a:schemeClr val="accent4"/>
              </a:solidFill>
              <a:ln w="12700" cap="flat" cmpd="sng" algn="ctr">
                <a:noFill/>
                <a:prstDash val="solid"/>
                <a:miter lim="800000"/>
              </a:ln>
              <a:effectLst/>
            </p:spPr>
            <p:txBody>
              <a:bodyPr rtlCol="0" anchor="ctr"/>
              <a:lstStyle/>
              <a:p>
                <a:pPr algn="ctr" defTabSz="685800">
                  <a:buClrTx/>
                  <a:defRPr/>
                </a:pPr>
                <a:endParaRPr lang="fr-FR" sz="1013">
                  <a:solidFill>
                    <a:sysClr val="window" lastClr="FFFFFF"/>
                  </a:solidFill>
                  <a:latin typeface="Calibri"/>
                  <a:ea typeface="+mn-ea"/>
                  <a:cs typeface="+mn-cs"/>
                </a:endParaRPr>
              </a:p>
            </p:txBody>
          </p:sp>
          <p:sp>
            <p:nvSpPr>
              <p:cNvPr id="55" name="Flèche vers le bas 54"/>
              <p:cNvSpPr/>
              <p:nvPr/>
            </p:nvSpPr>
            <p:spPr>
              <a:xfrm>
                <a:off x="6153503" y="3841236"/>
                <a:ext cx="354708" cy="681062"/>
              </a:xfrm>
              <a:prstGeom prst="downArrow">
                <a:avLst>
                  <a:gd name="adj1" fmla="val 40467"/>
                  <a:gd name="adj2" fmla="val 48233"/>
                </a:avLst>
              </a:prstGeom>
              <a:solidFill>
                <a:schemeClr val="accent2"/>
              </a:solidFill>
              <a:ln w="12700" cap="flat" cmpd="sng" algn="ctr">
                <a:noFill/>
                <a:prstDash val="solid"/>
                <a:miter lim="800000"/>
              </a:ln>
              <a:effectLst/>
            </p:spPr>
            <p:txBody>
              <a:bodyPr rtlCol="0" anchor="ctr"/>
              <a:lstStyle/>
              <a:p>
                <a:pPr algn="ctr" defTabSz="685800">
                  <a:buClrTx/>
                  <a:defRPr/>
                </a:pPr>
                <a:endParaRPr lang="fr-FR" sz="1013">
                  <a:solidFill>
                    <a:sysClr val="window" lastClr="FFFFFF"/>
                  </a:solidFill>
                  <a:latin typeface="Calibri"/>
                  <a:ea typeface="+mn-ea"/>
                  <a:cs typeface="+mn-cs"/>
                </a:endParaRPr>
              </a:p>
            </p:txBody>
          </p:sp>
          <p:sp>
            <p:nvSpPr>
              <p:cNvPr id="58" name="Forme libre 57"/>
              <p:cNvSpPr/>
              <p:nvPr/>
            </p:nvSpPr>
            <p:spPr>
              <a:xfrm rot="5400000" flipV="1">
                <a:off x="6064423" y="3119933"/>
                <a:ext cx="503104" cy="527451"/>
              </a:xfrm>
              <a:custGeom>
                <a:avLst/>
                <a:gdLst>
                  <a:gd name="connsiteX0" fmla="*/ 0 w 1790700"/>
                  <a:gd name="connsiteY0" fmla="*/ 0 h 1781175"/>
                  <a:gd name="connsiteX1" fmla="*/ 1076325 w 1790700"/>
                  <a:gd name="connsiteY1" fmla="*/ 714375 h 1781175"/>
                  <a:gd name="connsiteX2" fmla="*/ 1790700 w 1790700"/>
                  <a:gd name="connsiteY2" fmla="*/ 714375 h 1781175"/>
                  <a:gd name="connsiteX3" fmla="*/ 1790700 w 1790700"/>
                  <a:gd name="connsiteY3" fmla="*/ 1066800 h 1781175"/>
                  <a:gd name="connsiteX4" fmla="*/ 1076325 w 1790700"/>
                  <a:gd name="connsiteY4" fmla="*/ 1066800 h 1781175"/>
                  <a:gd name="connsiteX5" fmla="*/ 0 w 1790700"/>
                  <a:gd name="connsiteY5" fmla="*/ 1781175 h 1781175"/>
                  <a:gd name="connsiteX6" fmla="*/ 0 w 1790700"/>
                  <a:gd name="connsiteY6" fmla="*/ 0 h 1781175"/>
                  <a:gd name="connsiteX0" fmla="*/ 0 w 1790700"/>
                  <a:gd name="connsiteY0" fmla="*/ 0 h 1781175"/>
                  <a:gd name="connsiteX1" fmla="*/ 1199715 w 1790700"/>
                  <a:gd name="connsiteY1" fmla="*/ 694097 h 1781175"/>
                  <a:gd name="connsiteX2" fmla="*/ 1790700 w 1790700"/>
                  <a:gd name="connsiteY2" fmla="*/ 714375 h 1781175"/>
                  <a:gd name="connsiteX3" fmla="*/ 1790700 w 1790700"/>
                  <a:gd name="connsiteY3" fmla="*/ 1066800 h 1781175"/>
                  <a:gd name="connsiteX4" fmla="*/ 1076325 w 1790700"/>
                  <a:gd name="connsiteY4" fmla="*/ 1066800 h 1781175"/>
                  <a:gd name="connsiteX5" fmla="*/ 0 w 1790700"/>
                  <a:gd name="connsiteY5" fmla="*/ 1781175 h 1781175"/>
                  <a:gd name="connsiteX6" fmla="*/ 0 w 1790700"/>
                  <a:gd name="connsiteY6" fmla="*/ 0 h 1781175"/>
                  <a:gd name="connsiteX0" fmla="*/ 0 w 1790700"/>
                  <a:gd name="connsiteY0" fmla="*/ 0 h 1781175"/>
                  <a:gd name="connsiteX1" fmla="*/ 1199715 w 1790700"/>
                  <a:gd name="connsiteY1" fmla="*/ 694097 h 1781175"/>
                  <a:gd name="connsiteX2" fmla="*/ 1790700 w 1790700"/>
                  <a:gd name="connsiteY2" fmla="*/ 714375 h 1781175"/>
                  <a:gd name="connsiteX3" fmla="*/ 1790700 w 1790700"/>
                  <a:gd name="connsiteY3" fmla="*/ 1066800 h 1781175"/>
                  <a:gd name="connsiteX4" fmla="*/ 1199715 w 1790700"/>
                  <a:gd name="connsiteY4" fmla="*/ 1082347 h 1781175"/>
                  <a:gd name="connsiteX5" fmla="*/ 0 w 1790700"/>
                  <a:gd name="connsiteY5" fmla="*/ 1781175 h 1781175"/>
                  <a:gd name="connsiteX6" fmla="*/ 0 w 1790700"/>
                  <a:gd name="connsiteY6"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781175">
                    <a:moveTo>
                      <a:pt x="0" y="0"/>
                    </a:moveTo>
                    <a:lnTo>
                      <a:pt x="1199715" y="694097"/>
                    </a:lnTo>
                    <a:lnTo>
                      <a:pt x="1790700" y="714375"/>
                    </a:lnTo>
                    <a:lnTo>
                      <a:pt x="1790700" y="1066800"/>
                    </a:lnTo>
                    <a:lnTo>
                      <a:pt x="1199715" y="1082347"/>
                    </a:lnTo>
                    <a:lnTo>
                      <a:pt x="0" y="1781175"/>
                    </a:lnTo>
                    <a:lnTo>
                      <a:pt x="0" y="0"/>
                    </a:lnTo>
                    <a:close/>
                  </a:path>
                </a:pathLst>
              </a:custGeom>
              <a:solidFill>
                <a:srgbClr val="3C4F69"/>
              </a:solidFill>
              <a:ln w="12700">
                <a:solidFill>
                  <a:srgbClr val="3C4F69"/>
                </a:solid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0" bIns="0" rtlCol="0" anchor="ctr"/>
              <a:lstStyle/>
              <a:p>
                <a:pPr algn="r" defTabSz="685800">
                  <a:buClrTx/>
                </a:pPr>
                <a:r>
                  <a:rPr lang="fr-FR" sz="975" b="1" kern="1200" dirty="0">
                    <a:solidFill>
                      <a:srgbClr val="00B0F0"/>
                    </a:solidFill>
                    <a:latin typeface="Calibri" panose="020F0502020204030204"/>
                  </a:rPr>
                  <a:t>  </a:t>
                </a:r>
              </a:p>
            </p:txBody>
          </p:sp>
        </p:grpSp>
      </p:grpSp>
      <p:grpSp>
        <p:nvGrpSpPr>
          <p:cNvPr id="30" name="Groupe 29"/>
          <p:cNvGrpSpPr/>
          <p:nvPr/>
        </p:nvGrpSpPr>
        <p:grpSpPr>
          <a:xfrm>
            <a:off x="7592200" y="1972300"/>
            <a:ext cx="540086" cy="1568639"/>
            <a:chOff x="2111900" y="3553461"/>
            <a:chExt cx="985619" cy="2051767"/>
          </a:xfrm>
          <a:effectLst/>
        </p:grpSpPr>
        <p:sp>
          <p:nvSpPr>
            <p:cNvPr id="32" name="Égal 31"/>
            <p:cNvSpPr/>
            <p:nvPr/>
          </p:nvSpPr>
          <p:spPr>
            <a:xfrm>
              <a:off x="2457494" y="3881504"/>
              <a:ext cx="586292" cy="388621"/>
            </a:xfrm>
            <a:prstGeom prst="mathEqual">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pPr>
              <a:endParaRPr lang="fr-FR" sz="1500" kern="1200" dirty="0">
                <a:solidFill>
                  <a:srgbClr val="00B0F0"/>
                </a:solidFill>
                <a:latin typeface="Calibri" panose="020F0502020204030204"/>
              </a:endParaRPr>
            </a:p>
          </p:txBody>
        </p:sp>
        <p:sp>
          <p:nvSpPr>
            <p:cNvPr id="33" name="Égal 32"/>
            <p:cNvSpPr/>
            <p:nvPr/>
          </p:nvSpPr>
          <p:spPr>
            <a:xfrm>
              <a:off x="2511226" y="4918295"/>
              <a:ext cx="586293" cy="388621"/>
            </a:xfrm>
            <a:prstGeom prst="mathEqual">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pPr>
              <a:endParaRPr lang="fr-FR" sz="1500" kern="1200" dirty="0">
                <a:solidFill>
                  <a:srgbClr val="00B0F0"/>
                </a:solidFill>
                <a:latin typeface="Calibri" panose="020F0502020204030204"/>
              </a:endParaRPr>
            </a:p>
          </p:txBody>
        </p:sp>
        <p:sp>
          <p:nvSpPr>
            <p:cNvPr id="34" name="Flèche vers le bas 33"/>
            <p:cNvSpPr/>
            <p:nvPr/>
          </p:nvSpPr>
          <p:spPr>
            <a:xfrm flipV="1">
              <a:off x="2111900" y="5129704"/>
              <a:ext cx="325194" cy="475524"/>
            </a:xfrm>
            <a:prstGeom prst="downArrow">
              <a:avLst>
                <a:gd name="adj1" fmla="val 40467"/>
                <a:gd name="adj2" fmla="val 48233"/>
              </a:avLst>
            </a:prstGeom>
            <a:solidFill>
              <a:schemeClr val="accent3"/>
            </a:solidFill>
            <a:ln w="12700" cap="flat" cmpd="sng" algn="ctr">
              <a:noFill/>
              <a:prstDash val="solid"/>
              <a:miter lim="800000"/>
            </a:ln>
            <a:effectLst/>
          </p:spPr>
          <p:txBody>
            <a:bodyPr rtlCol="0" anchor="ctr"/>
            <a:lstStyle/>
            <a:p>
              <a:pPr algn="ctr" defTabSz="685800">
                <a:buClrTx/>
                <a:defRPr/>
              </a:pPr>
              <a:endParaRPr lang="fr-FR" sz="1013">
                <a:solidFill>
                  <a:sysClr val="window" lastClr="FFFFFF"/>
                </a:solidFill>
                <a:latin typeface="Calibri"/>
                <a:ea typeface="+mn-ea"/>
                <a:cs typeface="+mn-cs"/>
              </a:endParaRPr>
            </a:p>
          </p:txBody>
        </p:sp>
        <p:sp>
          <p:nvSpPr>
            <p:cNvPr id="35" name="Flèche vers le bas 34"/>
            <p:cNvSpPr/>
            <p:nvPr/>
          </p:nvSpPr>
          <p:spPr>
            <a:xfrm flipV="1">
              <a:off x="2121919" y="3553461"/>
              <a:ext cx="325195" cy="475524"/>
            </a:xfrm>
            <a:prstGeom prst="downArrow">
              <a:avLst>
                <a:gd name="adj1" fmla="val 40467"/>
                <a:gd name="adj2" fmla="val 48233"/>
              </a:avLst>
            </a:prstGeom>
            <a:solidFill>
              <a:schemeClr val="accent3"/>
            </a:solidFill>
            <a:ln w="12700" cap="flat" cmpd="sng" algn="ctr">
              <a:noFill/>
              <a:prstDash val="solid"/>
              <a:miter lim="800000"/>
            </a:ln>
            <a:effectLst/>
          </p:spPr>
          <p:txBody>
            <a:bodyPr rtlCol="0" anchor="ctr"/>
            <a:lstStyle/>
            <a:p>
              <a:pPr algn="ctr" defTabSz="685800">
                <a:buClrTx/>
                <a:defRPr/>
              </a:pPr>
              <a:endParaRPr lang="fr-FR" sz="1013">
                <a:solidFill>
                  <a:sysClr val="window" lastClr="FFFFFF"/>
                </a:solidFill>
                <a:latin typeface="Calibri"/>
                <a:ea typeface="+mn-ea"/>
                <a:cs typeface="+mn-cs"/>
              </a:endParaRPr>
            </a:p>
          </p:txBody>
        </p:sp>
        <p:sp>
          <p:nvSpPr>
            <p:cNvPr id="38" name="Flèche vers le bas 37"/>
            <p:cNvSpPr/>
            <p:nvPr/>
          </p:nvSpPr>
          <p:spPr>
            <a:xfrm flipV="1">
              <a:off x="2124573" y="4348697"/>
              <a:ext cx="325194" cy="475524"/>
            </a:xfrm>
            <a:prstGeom prst="downArrow">
              <a:avLst>
                <a:gd name="adj1" fmla="val 40467"/>
                <a:gd name="adj2" fmla="val 48233"/>
              </a:avLst>
            </a:prstGeom>
            <a:solidFill>
              <a:schemeClr val="accent3"/>
            </a:solidFill>
            <a:ln w="12700" cap="flat" cmpd="sng" algn="ctr">
              <a:noFill/>
              <a:prstDash val="solid"/>
              <a:miter lim="800000"/>
            </a:ln>
            <a:effectLst/>
          </p:spPr>
          <p:txBody>
            <a:bodyPr rtlCol="0" anchor="ctr"/>
            <a:lstStyle/>
            <a:p>
              <a:pPr algn="ctr" defTabSz="685800">
                <a:buClrTx/>
                <a:defRPr/>
              </a:pPr>
              <a:endParaRPr lang="fr-FR" sz="1013">
                <a:solidFill>
                  <a:sysClr val="window" lastClr="FFFFFF"/>
                </a:solidFill>
                <a:latin typeface="Calibri"/>
                <a:ea typeface="+mn-ea"/>
                <a:cs typeface="+mn-cs"/>
              </a:endParaRPr>
            </a:p>
          </p:txBody>
        </p:sp>
      </p:grpSp>
      <p:sp>
        <p:nvSpPr>
          <p:cNvPr id="29" name="Rectangle 28"/>
          <p:cNvSpPr/>
          <p:nvPr/>
        </p:nvSpPr>
        <p:spPr>
          <a:xfrm>
            <a:off x="539549" y="5189218"/>
            <a:ext cx="7817085" cy="553998"/>
          </a:xfrm>
          <a:prstGeom prst="rect">
            <a:avLst/>
          </a:prstGeom>
        </p:spPr>
        <p:txBody>
          <a:bodyPr wrap="square">
            <a:spAutoFit/>
          </a:bodyPr>
          <a:lstStyle/>
          <a:p>
            <a:pPr defTabSz="685800">
              <a:spcAft>
                <a:spcPts val="450"/>
              </a:spcAft>
              <a:buClrTx/>
            </a:pPr>
            <a:r>
              <a:rPr lang="en-GB" sz="1500" b="1" kern="1200" dirty="0">
                <a:solidFill>
                  <a:srgbClr val="5B9BD5"/>
                </a:solidFill>
                <a:latin typeface="Calibri" panose="020F0502020204030204"/>
                <a:ea typeface="+mn-ea"/>
                <a:cs typeface="+mn-cs"/>
              </a:rPr>
              <a:t>Optimised cost : </a:t>
            </a:r>
            <a:r>
              <a:rPr lang="en-GB" sz="1500" kern="1200" dirty="0">
                <a:solidFill>
                  <a:srgbClr val="00B0F0"/>
                </a:solidFill>
                <a:latin typeface="Arial" panose="020B0604020202020204" pitchFamily="34" charset="0"/>
                <a:ea typeface="+mn-ea"/>
                <a:cs typeface="Arial" panose="020B0604020202020204" pitchFamily="34" charset="0"/>
              </a:rPr>
              <a:t>activated within-day only when a proven limit is reached and only for the quantity necessary to resolve the limit</a:t>
            </a:r>
          </a:p>
        </p:txBody>
      </p:sp>
      <p:sp>
        <p:nvSpPr>
          <p:cNvPr id="21" name="Rectangle 20"/>
          <p:cNvSpPr/>
          <p:nvPr/>
        </p:nvSpPr>
        <p:spPr>
          <a:xfrm>
            <a:off x="539549" y="4092691"/>
            <a:ext cx="8095188" cy="553998"/>
          </a:xfrm>
          <a:prstGeom prst="rect">
            <a:avLst/>
          </a:prstGeom>
        </p:spPr>
        <p:txBody>
          <a:bodyPr wrap="square">
            <a:spAutoFit/>
          </a:bodyPr>
          <a:lstStyle/>
          <a:p>
            <a:pPr defTabSz="685800">
              <a:buClrTx/>
            </a:pPr>
            <a:r>
              <a:rPr lang="en-GB" sz="1500" b="1" kern="1200" dirty="0">
                <a:solidFill>
                  <a:srgbClr val="5B9BD5"/>
                </a:solidFill>
                <a:latin typeface="Calibri" panose="020F0502020204030204"/>
                <a:ea typeface="+mn-ea"/>
                <a:cs typeface="+mn-cs"/>
              </a:rPr>
              <a:t>Neutral impact </a:t>
            </a:r>
            <a:r>
              <a:rPr lang="en-GB" sz="1500" kern="1200" dirty="0">
                <a:solidFill>
                  <a:srgbClr val="00B0F0"/>
                </a:solidFill>
                <a:latin typeface="Calibri" panose="020F0502020204030204"/>
                <a:ea typeface="+mn-ea"/>
                <a:cs typeface="+mn-cs"/>
              </a:rPr>
              <a:t>of the locational spread </a:t>
            </a:r>
            <a:r>
              <a:rPr lang="en-GB" sz="1500" b="1" kern="1200" dirty="0">
                <a:solidFill>
                  <a:srgbClr val="5B9BD5"/>
                </a:solidFill>
                <a:latin typeface="Calibri" panose="020F0502020204030204"/>
                <a:ea typeface="+mn-ea"/>
                <a:cs typeface="+mn-cs"/>
              </a:rPr>
              <a:t>on the balancing </a:t>
            </a:r>
            <a:r>
              <a:rPr lang="en-GB" sz="1500" kern="1200" dirty="0">
                <a:solidFill>
                  <a:srgbClr val="00B0F0"/>
                </a:solidFill>
                <a:latin typeface="Calibri" panose="020F0502020204030204"/>
                <a:ea typeface="+mn-ea"/>
                <a:cs typeface="+mn-cs"/>
              </a:rPr>
              <a:t>of the selected shipper (the PEG nomination balances the physical nomination)</a:t>
            </a:r>
          </a:p>
        </p:txBody>
      </p:sp>
      <p:sp>
        <p:nvSpPr>
          <p:cNvPr id="22" name="Rectangle 21"/>
          <p:cNvSpPr/>
          <p:nvPr/>
        </p:nvSpPr>
        <p:spPr>
          <a:xfrm>
            <a:off x="539549" y="4655790"/>
            <a:ext cx="8166373" cy="553998"/>
          </a:xfrm>
          <a:prstGeom prst="rect">
            <a:avLst/>
          </a:prstGeom>
        </p:spPr>
        <p:txBody>
          <a:bodyPr wrap="square">
            <a:spAutoFit/>
          </a:bodyPr>
          <a:lstStyle/>
          <a:p>
            <a:pPr lvl="3" defTabSz="685800">
              <a:spcAft>
                <a:spcPts val="1950"/>
              </a:spcAft>
              <a:buClrTx/>
              <a:buSzPct val="100000"/>
            </a:pPr>
            <a:r>
              <a:rPr lang="en-GB" sz="1500" b="1" kern="1200" dirty="0">
                <a:solidFill>
                  <a:srgbClr val="5B9BD5"/>
                </a:solidFill>
                <a:latin typeface="Calibri" panose="020F0502020204030204"/>
                <a:ea typeface="+mn-ea"/>
                <a:cs typeface="+mn-cs"/>
              </a:rPr>
              <a:t>A flexible mechanism </a:t>
            </a:r>
            <a:r>
              <a:rPr lang="en-GB" sz="1500" kern="1200" dirty="0">
                <a:solidFill>
                  <a:srgbClr val="00B0F0"/>
                </a:solidFill>
                <a:latin typeface="Calibri" panose="020F0502020204030204"/>
                <a:ea typeface="+mn-ea"/>
                <a:cs typeface="+mn-cs"/>
              </a:rPr>
              <a:t>: via a call for tenders for voluntary shippers, for the purchase, sale, or both, for the quantities that they choose </a:t>
            </a:r>
          </a:p>
        </p:txBody>
      </p:sp>
    </p:spTree>
    <p:extLst>
      <p:ext uri="{BB962C8B-B14F-4D97-AF65-F5344CB8AC3E}">
        <p14:creationId xmlns:p14="http://schemas.microsoft.com/office/powerpoint/2010/main" val="42133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811212" y="3727609"/>
            <a:ext cx="8332788" cy="365125"/>
          </a:xfrm>
          <a:prstGeom prst="rect">
            <a:avLst/>
          </a:prstGeom>
          <a:noFill/>
          <a:ln>
            <a:noFill/>
          </a:ln>
        </p:spPr>
        <p:txBody>
          <a:bodyPr spcFirstLastPara="1" vert="horz" wrap="square" lIns="68569" tIns="34275" rIns="68569" bIns="34275" rtlCol="0" anchor="b" anchorCtr="0">
            <a:noAutofit/>
          </a:bodyPr>
          <a:lstStyle/>
          <a:p>
            <a:pPr algn="ctr">
              <a:spcBef>
                <a:spcPts val="0"/>
              </a:spcBef>
              <a:buClr>
                <a:schemeClr val="dk1"/>
              </a:buClr>
              <a:buSzPts val="4800"/>
            </a:pPr>
            <a:r>
              <a:rPr lang="fr-FR" sz="4500" dirty="0" err="1">
                <a:solidFill>
                  <a:srgbClr val="00B0F0"/>
                </a:solidFill>
                <a:latin typeface="Frutiger Light" panose="020B0400030504020204" pitchFamily="34" charset="0"/>
              </a:rPr>
              <a:t>Lookback</a:t>
            </a:r>
            <a:r>
              <a:rPr lang="fr-FR" sz="4500" dirty="0">
                <a:solidFill>
                  <a:srgbClr val="00B0F0"/>
                </a:solidFill>
                <a:latin typeface="Frutiger Light" panose="020B0400030504020204" pitchFamily="34" charset="0"/>
              </a:rPr>
              <a:t> at TRF: 2018-2020</a:t>
            </a:r>
            <a:br>
              <a:rPr lang="fr-FR" sz="3600" dirty="0">
                <a:latin typeface="Arial"/>
                <a:ea typeface="Arial"/>
                <a:cs typeface="Arial"/>
                <a:sym typeface="Arial"/>
              </a:rPr>
            </a:br>
            <a:r>
              <a:rPr lang="fr-FR" sz="3600" dirty="0">
                <a:latin typeface="Arial"/>
                <a:ea typeface="Arial"/>
                <a:cs typeface="Arial"/>
                <a:sym typeface="Arial"/>
              </a:rPr>
              <a:t> </a:t>
            </a:r>
            <a:endParaRPr dirty="0"/>
          </a:p>
        </p:txBody>
      </p:sp>
    </p:spTree>
    <p:extLst>
      <p:ext uri="{BB962C8B-B14F-4D97-AF65-F5344CB8AC3E}">
        <p14:creationId xmlns:p14="http://schemas.microsoft.com/office/powerpoint/2010/main" val="324459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Content</a:t>
            </a:r>
          </a:p>
        </p:txBody>
      </p:sp>
      <p:sp>
        <p:nvSpPr>
          <p:cNvPr id="3" name="Marcador de texto 2"/>
          <p:cNvSpPr>
            <a:spLocks noGrp="1"/>
          </p:cNvSpPr>
          <p:nvPr>
            <p:ph type="body" idx="1"/>
          </p:nvPr>
        </p:nvSpPr>
        <p:spPr/>
        <p:txBody>
          <a:bodyPr/>
          <a:lstStyle/>
          <a:p>
            <a:pPr marL="571500" indent="-342900">
              <a:buClr>
                <a:srgbClr val="00B050"/>
              </a:buClr>
              <a:buFont typeface="Arial" panose="020B0604020202020204" pitchFamily="34" charset="0"/>
              <a:buChar char="•"/>
            </a:pPr>
            <a:r>
              <a:rPr lang="es-ES" sz="2000" dirty="0"/>
              <a:t>TYNDP 2020 </a:t>
            </a:r>
            <a:r>
              <a:rPr lang="es-ES" sz="2000" dirty="0" err="1"/>
              <a:t>scenario</a:t>
            </a:r>
            <a:r>
              <a:rPr lang="es-ES" sz="2000" dirty="0"/>
              <a:t> </a:t>
            </a:r>
            <a:r>
              <a:rPr lang="es-ES" sz="2000" dirty="0" err="1"/>
              <a:t>report</a:t>
            </a:r>
            <a:r>
              <a:rPr lang="es-ES" sz="2000" dirty="0"/>
              <a:t> </a:t>
            </a:r>
          </a:p>
          <a:p>
            <a:pPr marL="571500" indent="-342900">
              <a:buClr>
                <a:srgbClr val="00B050"/>
              </a:buClr>
              <a:buFont typeface="Arial" panose="020B0604020202020204" pitchFamily="34" charset="0"/>
              <a:buChar char="•"/>
            </a:pPr>
            <a:r>
              <a:rPr lang="es-ES" sz="2000" dirty="0" err="1"/>
              <a:t>Executive</a:t>
            </a:r>
            <a:r>
              <a:rPr lang="es-ES" sz="2000" dirty="0"/>
              <a:t> </a:t>
            </a:r>
            <a:r>
              <a:rPr lang="es-ES" sz="2000" dirty="0" err="1"/>
              <a:t>Summary</a:t>
            </a:r>
            <a:r>
              <a:rPr lang="es-ES" sz="2000" dirty="0"/>
              <a:t> (and </a:t>
            </a:r>
            <a:r>
              <a:rPr lang="es-ES" sz="2000" dirty="0" err="1"/>
              <a:t>Synopsis</a:t>
            </a:r>
            <a:r>
              <a:rPr lang="es-ES" sz="2000" dirty="0"/>
              <a:t>)</a:t>
            </a:r>
          </a:p>
          <a:p>
            <a:pPr marL="571500" indent="-342900">
              <a:buClr>
                <a:srgbClr val="00B050"/>
              </a:buClr>
              <a:buFont typeface="Arial" panose="020B0604020202020204" pitchFamily="34" charset="0"/>
              <a:buChar char="•"/>
            </a:pPr>
            <a:r>
              <a:rPr lang="es-ES" sz="2000" dirty="0"/>
              <a:t>Assessment </a:t>
            </a:r>
            <a:r>
              <a:rPr lang="es-ES" sz="2000" dirty="0" err="1"/>
              <a:t>Report</a:t>
            </a:r>
            <a:endParaRPr lang="es-ES" sz="2000" dirty="0"/>
          </a:p>
          <a:p>
            <a:pPr marL="571500" indent="-342900">
              <a:buClr>
                <a:srgbClr val="00B050"/>
              </a:buClr>
              <a:buFont typeface="Arial" panose="020B0604020202020204" pitchFamily="34" charset="0"/>
              <a:buChar char="•"/>
            </a:pPr>
            <a:r>
              <a:rPr lang="es-ES" sz="2000" dirty="0" err="1"/>
              <a:t>Infrastructure</a:t>
            </a:r>
            <a:r>
              <a:rPr lang="es-ES" sz="2000" dirty="0"/>
              <a:t> </a:t>
            </a:r>
            <a:r>
              <a:rPr lang="es-ES" sz="2000" dirty="0" err="1"/>
              <a:t>Report</a:t>
            </a:r>
            <a:endParaRPr lang="es-ES" sz="2000" dirty="0"/>
          </a:p>
          <a:p>
            <a:pPr marL="571500" indent="-342900">
              <a:buClr>
                <a:srgbClr val="00B050"/>
              </a:buClr>
              <a:buFont typeface="Arial" panose="020B0604020202020204" pitchFamily="34" charset="0"/>
              <a:buChar char="•"/>
            </a:pPr>
            <a:r>
              <a:rPr lang="es-ES" sz="2000" dirty="0"/>
              <a:t>Gas </a:t>
            </a:r>
            <a:r>
              <a:rPr lang="es-ES" sz="2000" dirty="0" err="1"/>
              <a:t>Quality</a:t>
            </a:r>
            <a:r>
              <a:rPr lang="es-ES" sz="2000" dirty="0"/>
              <a:t> Outlook</a:t>
            </a:r>
          </a:p>
          <a:p>
            <a:pPr marL="571500" indent="-342900">
              <a:buClr>
                <a:srgbClr val="00B050"/>
              </a:buClr>
              <a:buFont typeface="Arial" panose="020B0604020202020204" pitchFamily="34" charset="0"/>
              <a:buChar char="•"/>
            </a:pPr>
            <a:r>
              <a:rPr lang="es-ES" sz="2000" dirty="0" err="1"/>
              <a:t>Annexes</a:t>
            </a:r>
            <a:endParaRPr lang="es-ES" sz="2000" dirty="0"/>
          </a:p>
          <a:p>
            <a:pPr lvl="1">
              <a:buClr>
                <a:srgbClr val="00B050"/>
              </a:buClr>
            </a:pPr>
            <a:r>
              <a:rPr lang="es-ES" dirty="0"/>
              <a:t>A. </a:t>
            </a:r>
            <a:r>
              <a:rPr lang="es-ES" sz="2000" dirty="0" err="1"/>
              <a:t>Infrastructure</a:t>
            </a:r>
            <a:r>
              <a:rPr lang="es-ES" sz="2000" dirty="0"/>
              <a:t> </a:t>
            </a:r>
            <a:r>
              <a:rPr lang="es-ES" sz="2000" dirty="0" err="1"/>
              <a:t>projects</a:t>
            </a:r>
            <a:r>
              <a:rPr lang="es-ES" sz="2000" dirty="0"/>
              <a:t> </a:t>
            </a:r>
            <a:r>
              <a:rPr lang="es-ES" sz="2000" dirty="0" err="1"/>
              <a:t>list</a:t>
            </a:r>
            <a:r>
              <a:rPr lang="es-ES" sz="2000" dirty="0"/>
              <a:t> </a:t>
            </a:r>
          </a:p>
          <a:p>
            <a:pPr lvl="1">
              <a:buClr>
                <a:srgbClr val="00B050"/>
              </a:buClr>
            </a:pPr>
            <a:r>
              <a:rPr lang="es-ES" sz="2000" dirty="0"/>
              <a:t>B. TYNDP </a:t>
            </a:r>
            <a:r>
              <a:rPr lang="es-ES" sz="2000" dirty="0" err="1"/>
              <a:t>Maps</a:t>
            </a:r>
            <a:endParaRPr lang="es-ES" sz="2000" dirty="0"/>
          </a:p>
          <a:p>
            <a:pPr lvl="1">
              <a:buClr>
                <a:srgbClr val="00B050"/>
              </a:buClr>
            </a:pPr>
            <a:r>
              <a:rPr lang="es-ES" sz="2000" dirty="0"/>
              <a:t>C. </a:t>
            </a:r>
            <a:r>
              <a:rPr lang="es-ES" sz="2000" dirty="0" err="1"/>
              <a:t>Capacities</a:t>
            </a:r>
            <a:endParaRPr lang="es-ES" sz="2000" dirty="0"/>
          </a:p>
          <a:p>
            <a:pPr lvl="1">
              <a:buClr>
                <a:srgbClr val="00B050"/>
              </a:buClr>
            </a:pPr>
            <a:r>
              <a:rPr lang="es-ES" sz="2000" dirty="0"/>
              <a:t>D. </a:t>
            </a:r>
            <a:r>
              <a:rPr lang="es-ES" sz="2000" dirty="0" err="1"/>
              <a:t>Methodology</a:t>
            </a:r>
            <a:r>
              <a:rPr lang="es-ES" sz="2000" dirty="0"/>
              <a:t> </a:t>
            </a:r>
            <a:r>
              <a:rPr lang="es-ES" sz="2000" dirty="0" err="1"/>
              <a:t>report</a:t>
            </a:r>
            <a:endParaRPr lang="es-ES" sz="2000" dirty="0"/>
          </a:p>
          <a:p>
            <a:pPr lvl="1">
              <a:buClr>
                <a:srgbClr val="00B050"/>
              </a:buClr>
            </a:pPr>
            <a:r>
              <a:rPr lang="es-ES" sz="2000" dirty="0"/>
              <a:t>E. </a:t>
            </a:r>
            <a:r>
              <a:rPr lang="es-ES" sz="2000" dirty="0" err="1"/>
              <a:t>Modelling</a:t>
            </a:r>
            <a:r>
              <a:rPr lang="es-ES" sz="2000" dirty="0"/>
              <a:t> </a:t>
            </a:r>
            <a:r>
              <a:rPr lang="es-ES" sz="2000" dirty="0" err="1"/>
              <a:t>results</a:t>
            </a:r>
            <a:endParaRPr lang="es-ES" sz="2000" dirty="0"/>
          </a:p>
          <a:p>
            <a:pPr lvl="1">
              <a:buClr>
                <a:srgbClr val="00B050"/>
              </a:buClr>
            </a:pPr>
            <a:r>
              <a:rPr lang="es-ES" sz="2000" dirty="0"/>
              <a:t>PS-CBA </a:t>
            </a:r>
            <a:r>
              <a:rPr lang="es-ES" sz="2000" dirty="0" err="1"/>
              <a:t>package</a:t>
            </a:r>
            <a:endParaRPr lang="es-ES" sz="2000" dirty="0"/>
          </a:p>
          <a:p>
            <a:pPr>
              <a:buClr>
                <a:srgbClr val="00B050"/>
              </a:buClr>
            </a:pPr>
            <a:endParaRPr lang="es-ES" dirty="0"/>
          </a:p>
        </p:txBody>
      </p:sp>
      <p:pic>
        <p:nvPicPr>
          <p:cNvPr id="4" name="Imagen 3"/>
          <p:cNvPicPr>
            <a:picLocks noChangeAspect="1"/>
          </p:cNvPicPr>
          <p:nvPr/>
        </p:nvPicPr>
        <p:blipFill>
          <a:blip r:embed="rId2"/>
          <a:stretch>
            <a:fillRect/>
          </a:stretch>
        </p:blipFill>
        <p:spPr>
          <a:xfrm>
            <a:off x="5360613" y="943583"/>
            <a:ext cx="3572250" cy="5087566"/>
          </a:xfrm>
          <a:prstGeom prst="rect">
            <a:avLst/>
          </a:prstGeom>
          <a:ln w="19050">
            <a:solidFill>
              <a:schemeClr val="bg2"/>
            </a:solidFill>
          </a:ln>
        </p:spPr>
      </p:pic>
    </p:spTree>
    <p:extLst>
      <p:ext uri="{BB962C8B-B14F-4D97-AF65-F5344CB8AC3E}">
        <p14:creationId xmlns:p14="http://schemas.microsoft.com/office/powerpoint/2010/main" val="3193524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37"/>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fr-FR" dirty="0"/>
              <a:t>PEG </a:t>
            </a:r>
            <a:r>
              <a:rPr lang="fr-FR" dirty="0" err="1"/>
              <a:t>very</a:t>
            </a:r>
            <a:r>
              <a:rPr lang="fr-FR" dirty="0"/>
              <a:t> </a:t>
            </a:r>
            <a:r>
              <a:rPr lang="fr-FR" dirty="0" err="1"/>
              <a:t>correlated</a:t>
            </a:r>
            <a:r>
              <a:rPr lang="fr-FR" dirty="0"/>
              <a:t> to TTF</a:t>
            </a:r>
            <a:endParaRPr dirty="0"/>
          </a:p>
        </p:txBody>
      </p:sp>
      <p:sp>
        <p:nvSpPr>
          <p:cNvPr id="267" name="Google Shape;267;p37"/>
          <p:cNvSpPr txBox="1">
            <a:spLocks noGrp="1"/>
          </p:cNvSpPr>
          <p:nvPr>
            <p:ph type="body" idx="1"/>
          </p:nvPr>
        </p:nvSpPr>
        <p:spPr>
          <a:prstGeom prst="rect">
            <a:avLst/>
          </a:prstGeom>
          <a:noFill/>
          <a:ln>
            <a:noFill/>
          </a:ln>
        </p:spPr>
        <p:txBody>
          <a:bodyPr spcFirstLastPara="1" vert="horz" wrap="square" lIns="68569" tIns="34275" rIns="68569" bIns="34275" rtlCol="0" anchor="t" anchorCtr="0">
            <a:noAutofit/>
          </a:bodyPr>
          <a:lstStyle/>
          <a:p>
            <a:pPr marL="514350" indent="-285750">
              <a:spcBef>
                <a:spcPts val="0"/>
              </a:spcBef>
              <a:buClr>
                <a:schemeClr val="dk1"/>
              </a:buClr>
              <a:buSzPts val="2800"/>
              <a:buFont typeface="Arial" panose="020B0604020202020204" pitchFamily="34" charset="0"/>
              <a:buChar char="•"/>
            </a:pPr>
            <a:r>
              <a:rPr lang="fr-FR" sz="1600" dirty="0" err="1"/>
              <a:t>Since</a:t>
            </a:r>
            <a:r>
              <a:rPr lang="fr-FR" sz="1600" dirty="0"/>
              <a:t> the </a:t>
            </a:r>
            <a:r>
              <a:rPr lang="fr-FR" sz="1600" dirty="0" err="1"/>
              <a:t>beginning</a:t>
            </a:r>
            <a:r>
              <a:rPr lang="fr-FR" sz="1600" dirty="0"/>
              <a:t> of the TRF: </a:t>
            </a:r>
            <a:r>
              <a:rPr lang="fr-FR" sz="1600" dirty="0" err="1"/>
              <a:t>absolute</a:t>
            </a:r>
            <a:r>
              <a:rPr lang="fr-FR" sz="1600" dirty="0"/>
              <a:t> spread </a:t>
            </a:r>
            <a:r>
              <a:rPr lang="fr-FR" sz="1600" dirty="0" err="1"/>
              <a:t>between</a:t>
            </a:r>
            <a:r>
              <a:rPr lang="fr-FR" sz="1600" dirty="0"/>
              <a:t> PEG et TTF &lt; 0,3 €/</a:t>
            </a:r>
            <a:r>
              <a:rPr lang="fr-FR" sz="1600" dirty="0" err="1"/>
              <a:t>MWh</a:t>
            </a:r>
            <a:r>
              <a:rPr lang="fr-FR" sz="1600" dirty="0"/>
              <a:t> 84% of time</a:t>
            </a:r>
            <a:endParaRPr sz="1600" dirty="0"/>
          </a:p>
          <a:p>
            <a:pPr marL="514350" indent="-285750">
              <a:buClr>
                <a:schemeClr val="dk1"/>
              </a:buClr>
              <a:buSzPts val="2800"/>
              <a:buFont typeface="Arial" panose="020B0604020202020204" pitchFamily="34" charset="0"/>
              <a:buChar char="•"/>
            </a:pPr>
            <a:r>
              <a:rPr lang="fr-FR" sz="1600" dirty="0" err="1"/>
              <a:t>Average</a:t>
            </a:r>
            <a:r>
              <a:rPr lang="fr-FR" sz="1600" dirty="0"/>
              <a:t> Spread: -0,04 €/MWh</a:t>
            </a:r>
            <a:endParaRPr sz="1600" dirty="0"/>
          </a:p>
          <a:p>
            <a:pPr marL="514350" indent="-285750">
              <a:buClr>
                <a:schemeClr val="dk1"/>
              </a:buClr>
              <a:buSzPts val="2800"/>
              <a:buFont typeface="Arial" panose="020B0604020202020204" pitchFamily="34" charset="0"/>
              <a:buChar char="•"/>
            </a:pPr>
            <a:r>
              <a:rPr lang="fr-FR" sz="1600" dirty="0" err="1"/>
              <a:t>Benefit</a:t>
            </a:r>
            <a:r>
              <a:rPr lang="fr-FR" sz="1600" dirty="0"/>
              <a:t> for the french </a:t>
            </a:r>
            <a:r>
              <a:rPr lang="fr-FR" sz="1600" dirty="0" err="1"/>
              <a:t>market</a:t>
            </a:r>
            <a:r>
              <a:rPr lang="fr-FR" sz="1600" dirty="0"/>
              <a:t> as a </a:t>
            </a:r>
            <a:r>
              <a:rPr lang="fr-FR" sz="1600" dirty="0" err="1"/>
              <a:t>whole</a:t>
            </a:r>
            <a:endParaRPr sz="1600" dirty="0"/>
          </a:p>
        </p:txBody>
      </p:sp>
      <p:sp>
        <p:nvSpPr>
          <p:cNvPr id="262" name="Google Shape;262;p37"/>
          <p:cNvSpPr txBox="1">
            <a:spLocks noGrp="1"/>
          </p:cNvSpPr>
          <p:nvPr>
            <p:ph type="sldNum" idx="4294967295"/>
          </p:nvPr>
        </p:nvSpPr>
        <p:spPr>
          <a:xfrm>
            <a:off x="7086600" y="6334125"/>
            <a:ext cx="2057400" cy="274638"/>
          </a:xfrm>
          <a:prstGeom prst="rect">
            <a:avLst/>
          </a:prstGeom>
          <a:noFill/>
          <a:ln>
            <a:noFill/>
          </a:ln>
        </p:spPr>
        <p:txBody>
          <a:bodyPr spcFirstLastPara="1" vert="horz" wrap="square" lIns="68569" tIns="34275" rIns="68569" bIns="34275" rtlCol="0" anchor="ctr" anchorCtr="0">
            <a:noAutofit/>
          </a:bodyPr>
          <a:lstStyle/>
          <a:p>
            <a:pPr defTabSz="685800">
              <a:buClrTx/>
              <a:buSzPts val="1200"/>
            </a:pPr>
            <a:fld id="{00000000-1234-1234-1234-123412341234}" type="slidenum">
              <a:rPr lang="fr-FR" kern="1200">
                <a:solidFill>
                  <a:srgbClr val="00B0F0">
                    <a:tint val="75000"/>
                  </a:srgbClr>
                </a:solidFill>
                <a:latin typeface="Calibri" panose="020F0502020204030204"/>
                <a:ea typeface="+mn-ea"/>
                <a:cs typeface="+mn-cs"/>
              </a:rPr>
              <a:pPr defTabSz="685800">
                <a:buClrTx/>
                <a:buSzPts val="1200"/>
              </a:pPr>
              <a:t>40</a:t>
            </a:fld>
            <a:endParaRPr kern="1200">
              <a:solidFill>
                <a:srgbClr val="00B0F0">
                  <a:tint val="75000"/>
                </a:srgbClr>
              </a:solidFill>
              <a:latin typeface="Calibri" panose="020F0502020204030204"/>
              <a:ea typeface="+mn-ea"/>
              <a:cs typeface="+mn-cs"/>
            </a:endParaRPr>
          </a:p>
        </p:txBody>
      </p:sp>
      <p:grpSp>
        <p:nvGrpSpPr>
          <p:cNvPr id="2" name="Groupe 1">
            <a:extLst>
              <a:ext uri="{FF2B5EF4-FFF2-40B4-BE49-F238E27FC236}">
                <a16:creationId xmlns:a16="http://schemas.microsoft.com/office/drawing/2014/main" id="{C3FD6E53-BE22-484D-A12E-27D2C3ED41B0}"/>
              </a:ext>
            </a:extLst>
          </p:cNvPr>
          <p:cNvGrpSpPr/>
          <p:nvPr/>
        </p:nvGrpSpPr>
        <p:grpSpPr>
          <a:xfrm>
            <a:off x="600075" y="1459965"/>
            <a:ext cx="5163317" cy="3542733"/>
            <a:chOff x="225671" y="1873100"/>
            <a:chExt cx="5747647" cy="3751413"/>
          </a:xfrm>
        </p:grpSpPr>
        <p:pic>
          <p:nvPicPr>
            <p:cNvPr id="264" name="Google Shape;264;p37"/>
            <p:cNvPicPr preferRelativeResize="0"/>
            <p:nvPr/>
          </p:nvPicPr>
          <p:blipFill rotWithShape="1">
            <a:blip r:embed="rId3">
              <a:alphaModFix/>
            </a:blip>
            <a:srcRect/>
            <a:stretch/>
          </p:blipFill>
          <p:spPr>
            <a:xfrm>
              <a:off x="225671" y="1873100"/>
              <a:ext cx="5747647" cy="3751413"/>
            </a:xfrm>
            <a:prstGeom prst="rect">
              <a:avLst/>
            </a:prstGeom>
            <a:noFill/>
            <a:ln>
              <a:noFill/>
            </a:ln>
          </p:spPr>
        </p:pic>
        <p:cxnSp>
          <p:nvCxnSpPr>
            <p:cNvPr id="265" name="Google Shape;265;p37"/>
            <p:cNvCxnSpPr/>
            <p:nvPr/>
          </p:nvCxnSpPr>
          <p:spPr>
            <a:xfrm>
              <a:off x="2269998" y="2125266"/>
              <a:ext cx="0" cy="2826210"/>
            </a:xfrm>
            <a:prstGeom prst="straightConnector1">
              <a:avLst/>
            </a:prstGeom>
            <a:noFill/>
            <a:ln w="19050" cap="flat" cmpd="sng">
              <a:solidFill>
                <a:schemeClr val="accent1"/>
              </a:solidFill>
              <a:prstDash val="solid"/>
              <a:miter lim="800000"/>
              <a:headEnd type="none" w="sm" len="sm"/>
              <a:tailEnd type="none" w="sm" len="sm"/>
            </a:ln>
          </p:spPr>
        </p:cxnSp>
        <p:sp>
          <p:nvSpPr>
            <p:cNvPr id="266" name="Google Shape;266;p37"/>
            <p:cNvSpPr/>
            <p:nvPr/>
          </p:nvSpPr>
          <p:spPr>
            <a:xfrm>
              <a:off x="2324862" y="3284982"/>
              <a:ext cx="672079" cy="473202"/>
            </a:xfrm>
            <a:prstGeom prst="rightArrow">
              <a:avLst>
                <a:gd name="adj1" fmla="val 50000"/>
                <a:gd name="adj2" fmla="val 50000"/>
              </a:avLst>
            </a:prstGeom>
            <a:solidFill>
              <a:schemeClr val="bg2">
                <a:lumMod val="40000"/>
                <a:lumOff val="6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1800"/>
              </a:pPr>
              <a:r>
                <a:rPr lang="fr-FR" sz="1350" kern="1200" dirty="0">
                  <a:solidFill>
                    <a:prstClr val="white"/>
                  </a:solidFill>
                  <a:latin typeface="Calibri"/>
                  <a:ea typeface="Calibri"/>
                  <a:cs typeface="Calibri"/>
                  <a:sym typeface="Calibri"/>
                </a:rPr>
                <a:t>TRF</a:t>
              </a:r>
              <a:endParaRPr sz="1050" kern="1200" dirty="0"/>
            </a:p>
          </p:txBody>
        </p:sp>
      </p:grpSp>
      <p:grpSp>
        <p:nvGrpSpPr>
          <p:cNvPr id="268" name="Google Shape;268;p37"/>
          <p:cNvGrpSpPr/>
          <p:nvPr/>
        </p:nvGrpSpPr>
        <p:grpSpPr>
          <a:xfrm>
            <a:off x="6249796" y="4012728"/>
            <a:ext cx="737443" cy="532284"/>
            <a:chOff x="5337337" y="2783915"/>
            <a:chExt cx="983257" cy="709712"/>
          </a:xfrm>
        </p:grpSpPr>
        <p:grpSp>
          <p:nvGrpSpPr>
            <p:cNvPr id="269" name="Google Shape;269;p37"/>
            <p:cNvGrpSpPr/>
            <p:nvPr/>
          </p:nvGrpSpPr>
          <p:grpSpPr>
            <a:xfrm>
              <a:off x="5337337" y="2783915"/>
              <a:ext cx="983257" cy="709712"/>
              <a:chOff x="47926" y="11193"/>
              <a:chExt cx="985835" cy="711200"/>
            </a:xfrm>
          </p:grpSpPr>
          <p:sp>
            <p:nvSpPr>
              <p:cNvPr id="270" name="Google Shape;270;p37"/>
              <p:cNvSpPr/>
              <p:nvPr/>
            </p:nvSpPr>
            <p:spPr>
              <a:xfrm>
                <a:off x="186357" y="11193"/>
                <a:ext cx="847404" cy="711200"/>
              </a:xfrm>
              <a:prstGeom prst="ellipse">
                <a:avLst/>
              </a:prstGeom>
              <a:solidFill>
                <a:schemeClr val="lt1"/>
              </a:solidFill>
              <a:ln w="12700" cap="flat" cmpd="sng">
                <a:solidFill>
                  <a:srgbClr val="00B050"/>
                </a:solidFill>
                <a:prstDash val="solid"/>
                <a:miter lim="800000"/>
                <a:headEnd type="none" w="sm" len="sm"/>
                <a:tailEnd type="none" w="sm" len="sm"/>
              </a:ln>
            </p:spPr>
            <p:txBody>
              <a:bodyPr spcFirstLastPara="1" wrap="square" lIns="0" tIns="0" rIns="0" bIns="0" anchor="ctr" anchorCtr="0">
                <a:noAutofit/>
              </a:bodyPr>
              <a:lstStyle/>
              <a:p>
                <a:pPr algn="ctr" defTabSz="685800">
                  <a:lnSpc>
                    <a:spcPct val="107000"/>
                  </a:lnSpc>
                  <a:buSzPts val="1600"/>
                </a:pPr>
                <a:r>
                  <a:rPr lang="fr-FR" sz="1200" b="1" kern="1200" dirty="0">
                    <a:solidFill>
                      <a:srgbClr val="F39200"/>
                    </a:solidFill>
                  </a:rPr>
                  <a:t>7,6 </a:t>
                </a:r>
                <a:r>
                  <a:rPr lang="fr-FR" sz="1050" b="1" kern="1200" dirty="0">
                    <a:solidFill>
                      <a:srgbClr val="F39200"/>
                    </a:solidFill>
                  </a:rPr>
                  <a:t>€/MWh</a:t>
                </a:r>
                <a:endParaRPr sz="825" kern="1200" dirty="0">
                  <a:solidFill>
                    <a:prstClr val="white"/>
                  </a:solidFill>
                  <a:latin typeface="Calibri"/>
                  <a:ea typeface="Calibri"/>
                  <a:cs typeface="Calibri"/>
                  <a:sym typeface="Calibri"/>
                </a:endParaRPr>
              </a:p>
            </p:txBody>
          </p:sp>
          <p:sp>
            <p:nvSpPr>
              <p:cNvPr id="271" name="Google Shape;271;p37"/>
              <p:cNvSpPr/>
              <p:nvPr/>
            </p:nvSpPr>
            <p:spPr>
              <a:xfrm>
                <a:off x="47926" y="236730"/>
                <a:ext cx="276863" cy="260126"/>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defTabSz="685800">
                  <a:buSzPts val="1800"/>
                </a:pPr>
                <a:endParaRPr sz="1350" kern="1200">
                  <a:solidFill>
                    <a:prstClr val="white"/>
                  </a:solidFill>
                  <a:latin typeface="Calibri"/>
                  <a:ea typeface="Calibri"/>
                  <a:cs typeface="Calibri"/>
                  <a:sym typeface="Calibri"/>
                </a:endParaRPr>
              </a:p>
            </p:txBody>
          </p:sp>
        </p:grpSp>
        <p:pic>
          <p:nvPicPr>
            <p:cNvPr id="272" name="Google Shape;272;p37"/>
            <p:cNvPicPr preferRelativeResize="0"/>
            <p:nvPr/>
          </p:nvPicPr>
          <p:blipFill rotWithShape="1">
            <a:blip r:embed="rId4">
              <a:alphaModFix/>
            </a:blip>
            <a:srcRect/>
            <a:stretch/>
          </p:blipFill>
          <p:spPr>
            <a:xfrm>
              <a:off x="5345229" y="3018216"/>
              <a:ext cx="268247" cy="262151"/>
            </a:xfrm>
            <a:prstGeom prst="rect">
              <a:avLst/>
            </a:prstGeom>
            <a:noFill/>
            <a:ln>
              <a:noFill/>
            </a:ln>
          </p:spPr>
        </p:pic>
      </p:grpSp>
      <p:sp>
        <p:nvSpPr>
          <p:cNvPr id="273" name="Google Shape;273;p37"/>
          <p:cNvSpPr txBox="1"/>
          <p:nvPr/>
        </p:nvSpPr>
        <p:spPr>
          <a:xfrm>
            <a:off x="7052509" y="3900319"/>
            <a:ext cx="1406306" cy="484748"/>
          </a:xfrm>
          <a:prstGeom prst="rect">
            <a:avLst/>
          </a:prstGeom>
          <a:noFill/>
          <a:ln>
            <a:noFill/>
          </a:ln>
        </p:spPr>
        <p:txBody>
          <a:bodyPr spcFirstLastPara="1" wrap="square" lIns="68569" tIns="34275" rIns="68569" bIns="34275" anchor="t" anchorCtr="0">
            <a:noAutofit/>
          </a:bodyPr>
          <a:lstStyle/>
          <a:p>
            <a:pPr defTabSz="685800">
              <a:buSzPts val="1800"/>
            </a:pPr>
            <a:r>
              <a:rPr lang="fr-FR" sz="1350" kern="1200" dirty="0" err="1">
                <a:solidFill>
                  <a:srgbClr val="00B0F0"/>
                </a:solidFill>
                <a:latin typeface="Calibri"/>
                <a:ea typeface="Calibri"/>
                <a:cs typeface="Calibri"/>
                <a:sym typeface="Calibri"/>
              </a:rPr>
              <a:t>Average</a:t>
            </a:r>
            <a:r>
              <a:rPr lang="fr-FR" sz="1350" kern="1200" dirty="0">
                <a:solidFill>
                  <a:srgbClr val="00B0F0"/>
                </a:solidFill>
                <a:latin typeface="Calibri"/>
                <a:ea typeface="Calibri"/>
                <a:cs typeface="Calibri"/>
                <a:sym typeface="Calibri"/>
              </a:rPr>
              <a:t> PEG </a:t>
            </a:r>
            <a:r>
              <a:rPr lang="fr-FR" sz="1350" kern="1200" dirty="0" err="1">
                <a:solidFill>
                  <a:srgbClr val="00B0F0"/>
                </a:solidFill>
                <a:latin typeface="Calibri"/>
                <a:ea typeface="Calibri"/>
                <a:cs typeface="Calibri"/>
                <a:sym typeface="Calibri"/>
              </a:rPr>
              <a:t>price</a:t>
            </a:r>
            <a:r>
              <a:rPr lang="fr-FR" sz="1350" kern="1200" dirty="0">
                <a:solidFill>
                  <a:srgbClr val="00B0F0"/>
                </a:solidFill>
                <a:latin typeface="Calibri"/>
                <a:ea typeface="Calibri"/>
                <a:cs typeface="Calibri"/>
                <a:sym typeface="Calibri"/>
              </a:rPr>
              <a:t> </a:t>
            </a:r>
            <a:r>
              <a:rPr lang="fr-FR" sz="1350" kern="1200" dirty="0" err="1">
                <a:solidFill>
                  <a:srgbClr val="00B0F0"/>
                </a:solidFill>
                <a:latin typeface="Calibri"/>
                <a:ea typeface="Calibri"/>
                <a:cs typeface="Calibri"/>
                <a:sym typeface="Calibri"/>
              </a:rPr>
              <a:t>summer</a:t>
            </a:r>
            <a:r>
              <a:rPr lang="fr-FR" sz="1350" kern="1200" dirty="0">
                <a:solidFill>
                  <a:srgbClr val="00B0F0"/>
                </a:solidFill>
                <a:latin typeface="Calibri"/>
                <a:ea typeface="Calibri"/>
                <a:cs typeface="Calibri"/>
                <a:sym typeface="Calibri"/>
              </a:rPr>
              <a:t> 2020</a:t>
            </a:r>
            <a:endParaRPr sz="1050" kern="1200" dirty="0"/>
          </a:p>
        </p:txBody>
      </p:sp>
      <p:sp>
        <p:nvSpPr>
          <p:cNvPr id="274" name="Google Shape;274;p37"/>
          <p:cNvSpPr/>
          <p:nvPr/>
        </p:nvSpPr>
        <p:spPr>
          <a:xfrm>
            <a:off x="6847600" y="4385322"/>
            <a:ext cx="864394" cy="467201"/>
          </a:xfrm>
          <a:prstGeom prst="ellipse">
            <a:avLst/>
          </a:prstGeom>
          <a:solidFill>
            <a:srgbClr val="F2F2F2"/>
          </a:solidFill>
          <a:ln w="12700" cap="flat" cmpd="sng">
            <a:solidFill>
              <a:srgbClr val="F2F2F2"/>
            </a:solidFill>
            <a:prstDash val="solid"/>
            <a:miter lim="800000"/>
            <a:headEnd type="none" w="sm" len="sm"/>
            <a:tailEnd type="none" w="sm" len="sm"/>
          </a:ln>
        </p:spPr>
        <p:txBody>
          <a:bodyPr spcFirstLastPara="1" wrap="square" lIns="0" tIns="0" rIns="0" bIns="0" anchor="ctr" anchorCtr="0">
            <a:noAutofit/>
          </a:bodyPr>
          <a:lstStyle/>
          <a:p>
            <a:pPr algn="ctr" defTabSz="685800">
              <a:lnSpc>
                <a:spcPct val="107000"/>
              </a:lnSpc>
              <a:buSzPts val="900"/>
            </a:pPr>
            <a:endParaRPr sz="675" kern="1200" dirty="0">
              <a:solidFill>
                <a:srgbClr val="808080"/>
              </a:solidFill>
            </a:endParaRPr>
          </a:p>
          <a:p>
            <a:pPr algn="ctr" defTabSz="685800">
              <a:lnSpc>
                <a:spcPct val="107000"/>
              </a:lnSpc>
              <a:buSzPts val="900"/>
            </a:pPr>
            <a:r>
              <a:rPr lang="fr-FR" sz="675" b="1" kern="1200" dirty="0">
                <a:solidFill>
                  <a:srgbClr val="808080"/>
                </a:solidFill>
              </a:rPr>
              <a:t>11,3 €/</a:t>
            </a:r>
            <a:r>
              <a:rPr lang="fr-FR" sz="675" b="1" kern="1200" dirty="0" err="1">
                <a:solidFill>
                  <a:srgbClr val="808080"/>
                </a:solidFill>
              </a:rPr>
              <a:t>MWh</a:t>
            </a:r>
            <a:endParaRPr sz="1050" kern="1200" dirty="0"/>
          </a:p>
          <a:p>
            <a:pPr algn="ctr" defTabSz="685800">
              <a:lnSpc>
                <a:spcPct val="107000"/>
              </a:lnSpc>
              <a:buSzPts val="900"/>
            </a:pPr>
            <a:r>
              <a:rPr lang="fr-FR" sz="675" b="1" kern="1200" dirty="0" err="1">
                <a:solidFill>
                  <a:srgbClr val="808080"/>
                </a:solidFill>
              </a:rPr>
              <a:t>Summer</a:t>
            </a:r>
            <a:r>
              <a:rPr lang="fr-FR" sz="675" b="1" kern="1200" dirty="0">
                <a:solidFill>
                  <a:srgbClr val="808080"/>
                </a:solidFill>
              </a:rPr>
              <a:t> 2019</a:t>
            </a:r>
            <a:endParaRPr sz="1050" b="1" kern="1200" dirty="0">
              <a:solidFill>
                <a:prstClr val="white"/>
              </a:solidFill>
              <a:latin typeface="Calibri"/>
              <a:ea typeface="Calibri"/>
              <a:cs typeface="Calibri"/>
              <a:sym typeface="Calibri"/>
            </a:endParaRPr>
          </a:p>
          <a:p>
            <a:pPr algn="ctr" defTabSz="685800">
              <a:lnSpc>
                <a:spcPct val="107000"/>
              </a:lnSpc>
              <a:buSzPts val="900"/>
            </a:pPr>
            <a:r>
              <a:rPr lang="fr-FR" sz="675" b="1" kern="1200" dirty="0">
                <a:solidFill>
                  <a:srgbClr val="808080"/>
                </a:solidFill>
              </a:rPr>
              <a:t> </a:t>
            </a:r>
            <a:endParaRPr sz="1050" kern="1200" dirty="0">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4078387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38"/>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fr-FR" dirty="0"/>
              <a:t>More and more </a:t>
            </a:r>
            <a:r>
              <a:rPr lang="fr-FR" dirty="0" err="1"/>
              <a:t>liquidity</a:t>
            </a:r>
            <a:endParaRPr dirty="0"/>
          </a:p>
        </p:txBody>
      </p:sp>
      <p:sp>
        <p:nvSpPr>
          <p:cNvPr id="279" name="Google Shape;279;p38"/>
          <p:cNvSpPr txBox="1">
            <a:spLocks noGrp="1"/>
          </p:cNvSpPr>
          <p:nvPr>
            <p:ph type="sldNum" idx="4294967295"/>
          </p:nvPr>
        </p:nvSpPr>
        <p:spPr>
          <a:xfrm>
            <a:off x="7086600" y="6496050"/>
            <a:ext cx="2057400" cy="274638"/>
          </a:xfrm>
          <a:prstGeom prst="rect">
            <a:avLst/>
          </a:prstGeom>
          <a:noFill/>
          <a:ln>
            <a:noFill/>
          </a:ln>
        </p:spPr>
        <p:txBody>
          <a:bodyPr spcFirstLastPara="1" vert="horz" wrap="square" lIns="68569" tIns="34275" rIns="68569" bIns="34275" rtlCol="0" anchor="ctr" anchorCtr="0">
            <a:noAutofit/>
          </a:bodyPr>
          <a:lstStyle/>
          <a:p>
            <a:pPr defTabSz="685800">
              <a:buClrTx/>
              <a:buSzPts val="1200"/>
            </a:pPr>
            <a:fld id="{00000000-1234-1234-1234-123412341234}" type="slidenum">
              <a:rPr lang="fr-FR" kern="1200">
                <a:solidFill>
                  <a:srgbClr val="00B0F0">
                    <a:tint val="75000"/>
                  </a:srgbClr>
                </a:solidFill>
                <a:latin typeface="Calibri" panose="020F0502020204030204"/>
                <a:ea typeface="+mn-ea"/>
                <a:cs typeface="+mn-cs"/>
              </a:rPr>
              <a:pPr defTabSz="685800">
                <a:buClrTx/>
                <a:buSzPts val="1200"/>
              </a:pPr>
              <a:t>41</a:t>
            </a:fld>
            <a:endParaRPr kern="1200" dirty="0">
              <a:solidFill>
                <a:srgbClr val="00B0F0">
                  <a:tint val="75000"/>
                </a:srgbClr>
              </a:solidFill>
              <a:latin typeface="Calibri" panose="020F0502020204030204"/>
              <a:ea typeface="+mn-ea"/>
              <a:cs typeface="+mn-cs"/>
            </a:endParaRPr>
          </a:p>
        </p:txBody>
      </p:sp>
      <p:grpSp>
        <p:nvGrpSpPr>
          <p:cNvPr id="282" name="Google Shape;282;p38"/>
          <p:cNvGrpSpPr/>
          <p:nvPr/>
        </p:nvGrpSpPr>
        <p:grpSpPr>
          <a:xfrm>
            <a:off x="3447052" y="4375946"/>
            <a:ext cx="696932" cy="531435"/>
            <a:chOff x="0" y="-8293"/>
            <a:chExt cx="929533" cy="708941"/>
          </a:xfrm>
        </p:grpSpPr>
        <p:sp>
          <p:nvSpPr>
            <p:cNvPr id="283" name="Google Shape;283;p38"/>
            <p:cNvSpPr/>
            <p:nvPr/>
          </p:nvSpPr>
          <p:spPr>
            <a:xfrm>
              <a:off x="128088" y="-8293"/>
              <a:ext cx="801445" cy="708941"/>
            </a:xfrm>
            <a:prstGeom prst="ellipse">
              <a:avLst/>
            </a:prstGeom>
            <a:solidFill>
              <a:srgbClr val="FFFFFF"/>
            </a:solidFill>
            <a:ln w="12700" cap="flat" cmpd="sng">
              <a:solidFill>
                <a:srgbClr val="00A984"/>
              </a:solidFill>
              <a:prstDash val="solid"/>
              <a:miter lim="800000"/>
              <a:headEnd type="none" w="sm" len="sm"/>
              <a:tailEnd type="none" w="sm" len="sm"/>
            </a:ln>
          </p:spPr>
          <p:txBody>
            <a:bodyPr spcFirstLastPara="1" wrap="square" lIns="0" tIns="108000" rIns="0" bIns="0" anchor="t" anchorCtr="0">
              <a:noAutofit/>
            </a:bodyPr>
            <a:lstStyle/>
            <a:p>
              <a:pPr algn="ctr" defTabSz="685800">
                <a:lnSpc>
                  <a:spcPct val="107000"/>
                </a:lnSpc>
                <a:buSzPts val="1600"/>
              </a:pPr>
              <a:r>
                <a:rPr lang="fr-FR" sz="1200" b="1" kern="1200">
                  <a:solidFill>
                    <a:srgbClr val="F39200"/>
                  </a:solidFill>
                </a:rPr>
                <a:t>128</a:t>
              </a:r>
              <a:endParaRPr sz="825" kern="1200">
                <a:solidFill>
                  <a:srgbClr val="00B0F0"/>
                </a:solidFill>
                <a:latin typeface="Calibri"/>
                <a:ea typeface="Calibri"/>
                <a:cs typeface="Calibri"/>
                <a:sym typeface="Calibri"/>
              </a:endParaRPr>
            </a:p>
          </p:txBody>
        </p:sp>
        <p:grpSp>
          <p:nvGrpSpPr>
            <p:cNvPr id="284" name="Google Shape;284;p38"/>
            <p:cNvGrpSpPr/>
            <p:nvPr/>
          </p:nvGrpSpPr>
          <p:grpSpPr>
            <a:xfrm>
              <a:off x="0" y="214685"/>
              <a:ext cx="265404" cy="262985"/>
              <a:chOff x="73361" y="516322"/>
              <a:chExt cx="433070" cy="433070"/>
            </a:xfrm>
          </p:grpSpPr>
          <p:sp>
            <p:nvSpPr>
              <p:cNvPr id="285" name="Google Shape;285;p38"/>
              <p:cNvSpPr/>
              <p:nvPr/>
            </p:nvSpPr>
            <p:spPr>
              <a:xfrm>
                <a:off x="73361" y="535113"/>
                <a:ext cx="418012" cy="414279"/>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defTabSz="685800">
                  <a:buSzPts val="1800"/>
                </a:pPr>
                <a:endParaRPr sz="1350" kern="1200">
                  <a:solidFill>
                    <a:prstClr val="white"/>
                  </a:solidFill>
                  <a:latin typeface="Calibri"/>
                  <a:ea typeface="Calibri"/>
                  <a:cs typeface="Calibri"/>
                  <a:sym typeface="Calibri"/>
                </a:endParaRPr>
              </a:p>
            </p:txBody>
          </p:sp>
          <p:pic>
            <p:nvPicPr>
              <p:cNvPr id="286" name="Google Shape;286;p38"/>
              <p:cNvPicPr preferRelativeResize="0"/>
              <p:nvPr/>
            </p:nvPicPr>
            <p:blipFill rotWithShape="1">
              <a:blip r:embed="rId3">
                <a:alphaModFix/>
              </a:blip>
              <a:srcRect/>
              <a:stretch/>
            </p:blipFill>
            <p:spPr>
              <a:xfrm>
                <a:off x="73361" y="516322"/>
                <a:ext cx="433070" cy="433070"/>
              </a:xfrm>
              <a:prstGeom prst="rect">
                <a:avLst/>
              </a:prstGeom>
              <a:noFill/>
              <a:ln>
                <a:noFill/>
              </a:ln>
            </p:spPr>
          </p:pic>
        </p:grpSp>
      </p:grpSp>
      <p:sp>
        <p:nvSpPr>
          <p:cNvPr id="287" name="Google Shape;287;p38"/>
          <p:cNvSpPr txBox="1"/>
          <p:nvPr/>
        </p:nvSpPr>
        <p:spPr>
          <a:xfrm>
            <a:off x="416218" y="3530511"/>
            <a:ext cx="3307133" cy="430053"/>
          </a:xfrm>
          <a:prstGeom prst="rect">
            <a:avLst/>
          </a:prstGeom>
          <a:noFill/>
          <a:ln>
            <a:noFill/>
          </a:ln>
        </p:spPr>
        <p:txBody>
          <a:bodyPr spcFirstLastPara="1" wrap="square" lIns="68569" tIns="34275" rIns="68569" bIns="34275" anchor="t" anchorCtr="0">
            <a:noAutofit/>
          </a:bodyPr>
          <a:lstStyle/>
          <a:p>
            <a:pPr marL="171450" indent="-171450" defTabSz="685800">
              <a:lnSpc>
                <a:spcPct val="90000"/>
              </a:lnSpc>
              <a:buClr>
                <a:srgbClr val="00B0F0"/>
              </a:buClr>
              <a:buSzPts val="2800"/>
              <a:buFont typeface="Arial"/>
              <a:buChar char="•"/>
            </a:pPr>
            <a:r>
              <a:rPr lang="fr-FR" sz="2100" kern="1200" dirty="0" err="1">
                <a:solidFill>
                  <a:srgbClr val="00B0F0"/>
                </a:solidFill>
                <a:latin typeface="Calibri"/>
                <a:ea typeface="Calibri"/>
                <a:cs typeface="Calibri"/>
                <a:sym typeface="Calibri"/>
              </a:rPr>
              <a:t>Increasing</a:t>
            </a:r>
            <a:r>
              <a:rPr lang="fr-FR" sz="2100" kern="1200" dirty="0">
                <a:solidFill>
                  <a:srgbClr val="00B0F0"/>
                </a:solidFill>
                <a:latin typeface="Calibri"/>
                <a:ea typeface="Calibri"/>
                <a:cs typeface="Calibri"/>
                <a:sym typeface="Calibri"/>
              </a:rPr>
              <a:t> </a:t>
            </a:r>
            <a:r>
              <a:rPr lang="fr-FR" sz="2100" kern="1200" dirty="0" err="1">
                <a:solidFill>
                  <a:srgbClr val="00B0F0"/>
                </a:solidFill>
                <a:latin typeface="Calibri"/>
                <a:ea typeface="Calibri"/>
                <a:cs typeface="Calibri"/>
                <a:sym typeface="Calibri"/>
              </a:rPr>
              <a:t>number</a:t>
            </a:r>
            <a:r>
              <a:rPr lang="fr-FR" sz="2100" kern="1200" dirty="0">
                <a:solidFill>
                  <a:srgbClr val="00B0F0"/>
                </a:solidFill>
                <a:latin typeface="Calibri"/>
                <a:ea typeface="Calibri"/>
                <a:cs typeface="Calibri"/>
                <a:sym typeface="Calibri"/>
              </a:rPr>
              <a:t> of PEG </a:t>
            </a:r>
            <a:r>
              <a:rPr lang="fr-FR" sz="2100" kern="1200" dirty="0" err="1">
                <a:solidFill>
                  <a:srgbClr val="00B0F0"/>
                </a:solidFill>
                <a:latin typeface="Calibri"/>
                <a:ea typeface="Calibri"/>
                <a:cs typeface="Calibri"/>
                <a:sym typeface="Calibri"/>
              </a:rPr>
              <a:t>market</a:t>
            </a:r>
            <a:r>
              <a:rPr lang="fr-FR" sz="2100" kern="1200" dirty="0">
                <a:solidFill>
                  <a:srgbClr val="00B0F0"/>
                </a:solidFill>
                <a:latin typeface="Calibri"/>
                <a:ea typeface="Calibri"/>
                <a:cs typeface="Calibri"/>
                <a:sym typeface="Calibri"/>
              </a:rPr>
              <a:t> </a:t>
            </a:r>
            <a:r>
              <a:rPr lang="fr-FR" sz="2100" kern="1200" dirty="0" err="1">
                <a:solidFill>
                  <a:srgbClr val="00B0F0"/>
                </a:solidFill>
                <a:latin typeface="Calibri"/>
                <a:ea typeface="Calibri"/>
                <a:cs typeface="Calibri"/>
                <a:sym typeface="Calibri"/>
              </a:rPr>
              <a:t>players</a:t>
            </a:r>
            <a:r>
              <a:rPr lang="fr-FR" sz="2100" kern="1200" dirty="0">
                <a:solidFill>
                  <a:srgbClr val="00B0F0"/>
                </a:solidFill>
                <a:latin typeface="Calibri"/>
                <a:ea typeface="Calibri"/>
                <a:cs typeface="Calibri"/>
                <a:sym typeface="Calibri"/>
              </a:rPr>
              <a:t> </a:t>
            </a:r>
            <a:endParaRPr sz="1050" kern="1200" dirty="0"/>
          </a:p>
        </p:txBody>
      </p:sp>
      <p:grpSp>
        <p:nvGrpSpPr>
          <p:cNvPr id="288" name="Google Shape;288;p38"/>
          <p:cNvGrpSpPr/>
          <p:nvPr/>
        </p:nvGrpSpPr>
        <p:grpSpPr>
          <a:xfrm>
            <a:off x="1110801" y="4632389"/>
            <a:ext cx="696932" cy="531435"/>
            <a:chOff x="0" y="-8293"/>
            <a:chExt cx="929533" cy="708941"/>
          </a:xfrm>
        </p:grpSpPr>
        <p:sp>
          <p:nvSpPr>
            <p:cNvPr id="289" name="Google Shape;289;p38"/>
            <p:cNvSpPr/>
            <p:nvPr/>
          </p:nvSpPr>
          <p:spPr>
            <a:xfrm>
              <a:off x="128088" y="-8293"/>
              <a:ext cx="801445" cy="708941"/>
            </a:xfrm>
            <a:prstGeom prst="ellipse">
              <a:avLst/>
            </a:prstGeom>
            <a:solidFill>
              <a:srgbClr val="FFFFFF"/>
            </a:solidFill>
            <a:ln w="12700" cap="flat" cmpd="sng">
              <a:solidFill>
                <a:srgbClr val="00A984"/>
              </a:solidFill>
              <a:prstDash val="solid"/>
              <a:miter lim="800000"/>
              <a:headEnd type="none" w="sm" len="sm"/>
              <a:tailEnd type="none" w="sm" len="sm"/>
            </a:ln>
          </p:spPr>
          <p:txBody>
            <a:bodyPr spcFirstLastPara="1" wrap="square" lIns="0" tIns="108000" rIns="0" bIns="0" anchor="t" anchorCtr="0">
              <a:noAutofit/>
            </a:bodyPr>
            <a:lstStyle/>
            <a:p>
              <a:pPr algn="ctr" defTabSz="685800">
                <a:lnSpc>
                  <a:spcPct val="107000"/>
                </a:lnSpc>
                <a:buSzPts val="1600"/>
              </a:pPr>
              <a:r>
                <a:rPr lang="fr-FR" sz="1200" b="1" kern="1200">
                  <a:solidFill>
                    <a:srgbClr val="F39200"/>
                  </a:solidFill>
                </a:rPr>
                <a:t>105</a:t>
              </a:r>
              <a:endParaRPr sz="825" kern="1200">
                <a:solidFill>
                  <a:srgbClr val="00B0F0"/>
                </a:solidFill>
                <a:latin typeface="Calibri"/>
                <a:ea typeface="Calibri"/>
                <a:cs typeface="Calibri"/>
                <a:sym typeface="Calibri"/>
              </a:endParaRPr>
            </a:p>
          </p:txBody>
        </p:sp>
        <p:grpSp>
          <p:nvGrpSpPr>
            <p:cNvPr id="290" name="Google Shape;290;p38"/>
            <p:cNvGrpSpPr/>
            <p:nvPr/>
          </p:nvGrpSpPr>
          <p:grpSpPr>
            <a:xfrm>
              <a:off x="0" y="214685"/>
              <a:ext cx="265404" cy="262985"/>
              <a:chOff x="73361" y="516322"/>
              <a:chExt cx="433070" cy="433070"/>
            </a:xfrm>
          </p:grpSpPr>
          <p:sp>
            <p:nvSpPr>
              <p:cNvPr id="291" name="Google Shape;291;p38"/>
              <p:cNvSpPr/>
              <p:nvPr/>
            </p:nvSpPr>
            <p:spPr>
              <a:xfrm>
                <a:off x="73361" y="535113"/>
                <a:ext cx="418012" cy="414279"/>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defTabSz="685800">
                  <a:buSzPts val="1800"/>
                </a:pPr>
                <a:endParaRPr sz="1350" kern="1200">
                  <a:solidFill>
                    <a:prstClr val="white"/>
                  </a:solidFill>
                  <a:latin typeface="Calibri"/>
                  <a:ea typeface="Calibri"/>
                  <a:cs typeface="Calibri"/>
                  <a:sym typeface="Calibri"/>
                </a:endParaRPr>
              </a:p>
            </p:txBody>
          </p:sp>
          <p:pic>
            <p:nvPicPr>
              <p:cNvPr id="292" name="Google Shape;292;p38"/>
              <p:cNvPicPr preferRelativeResize="0"/>
              <p:nvPr/>
            </p:nvPicPr>
            <p:blipFill rotWithShape="1">
              <a:blip r:embed="rId3">
                <a:alphaModFix/>
              </a:blip>
              <a:srcRect/>
              <a:stretch/>
            </p:blipFill>
            <p:spPr>
              <a:xfrm>
                <a:off x="73361" y="516322"/>
                <a:ext cx="433070" cy="433070"/>
              </a:xfrm>
              <a:prstGeom prst="rect">
                <a:avLst/>
              </a:prstGeom>
              <a:noFill/>
              <a:ln>
                <a:noFill/>
              </a:ln>
            </p:spPr>
          </p:pic>
        </p:grpSp>
      </p:grpSp>
      <p:sp>
        <p:nvSpPr>
          <p:cNvPr id="293" name="Google Shape;293;p38"/>
          <p:cNvSpPr txBox="1"/>
          <p:nvPr/>
        </p:nvSpPr>
        <p:spPr>
          <a:xfrm>
            <a:off x="675722" y="5184275"/>
            <a:ext cx="1663126" cy="392415"/>
          </a:xfrm>
          <a:prstGeom prst="rect">
            <a:avLst/>
          </a:prstGeom>
          <a:noFill/>
          <a:ln>
            <a:noFill/>
          </a:ln>
        </p:spPr>
        <p:txBody>
          <a:bodyPr spcFirstLastPara="1" wrap="square" lIns="68569" tIns="34275" rIns="68569" bIns="34275" anchor="t" anchorCtr="0">
            <a:noAutofit/>
          </a:bodyPr>
          <a:lstStyle/>
          <a:p>
            <a:pPr algn="ctr" defTabSz="685800">
              <a:buSzPts val="1400"/>
            </a:pPr>
            <a:r>
              <a:rPr lang="fr-FR" sz="1050" b="1" kern="1200" dirty="0" err="1">
                <a:solidFill>
                  <a:srgbClr val="44546A"/>
                </a:solidFill>
                <a:latin typeface="Calibri"/>
                <a:ea typeface="Calibri"/>
                <a:cs typeface="Calibri"/>
                <a:sym typeface="Calibri"/>
              </a:rPr>
              <a:t>Average</a:t>
            </a:r>
            <a:r>
              <a:rPr lang="fr-FR" sz="1050" b="1" kern="1200" dirty="0">
                <a:solidFill>
                  <a:srgbClr val="44546A"/>
                </a:solidFill>
                <a:latin typeface="Calibri"/>
                <a:ea typeface="Calibri"/>
                <a:cs typeface="Calibri"/>
                <a:sym typeface="Calibri"/>
              </a:rPr>
              <a:t> 2017-2018 </a:t>
            </a:r>
            <a:r>
              <a:rPr lang="fr-FR" sz="1050" b="1" kern="1200" dirty="0" err="1">
                <a:solidFill>
                  <a:srgbClr val="44546A"/>
                </a:solidFill>
                <a:latin typeface="Calibri"/>
                <a:ea typeface="Calibri"/>
                <a:cs typeface="Calibri"/>
                <a:sym typeface="Calibri"/>
              </a:rPr>
              <a:t>before</a:t>
            </a:r>
            <a:r>
              <a:rPr lang="fr-FR" sz="1050" b="1" kern="1200" dirty="0">
                <a:solidFill>
                  <a:srgbClr val="44546A"/>
                </a:solidFill>
                <a:latin typeface="Calibri"/>
                <a:ea typeface="Calibri"/>
                <a:cs typeface="Calibri"/>
                <a:sym typeface="Calibri"/>
              </a:rPr>
              <a:t> TRF</a:t>
            </a:r>
            <a:endParaRPr sz="1050" kern="1200" dirty="0"/>
          </a:p>
        </p:txBody>
      </p:sp>
      <p:sp>
        <p:nvSpPr>
          <p:cNvPr id="294" name="Google Shape;294;p38"/>
          <p:cNvSpPr txBox="1"/>
          <p:nvPr/>
        </p:nvSpPr>
        <p:spPr>
          <a:xfrm>
            <a:off x="3094310" y="4915935"/>
            <a:ext cx="1663126" cy="230833"/>
          </a:xfrm>
          <a:prstGeom prst="rect">
            <a:avLst/>
          </a:prstGeom>
          <a:noFill/>
          <a:ln>
            <a:noFill/>
          </a:ln>
        </p:spPr>
        <p:txBody>
          <a:bodyPr spcFirstLastPara="1" wrap="square" lIns="68569" tIns="34275" rIns="68569" bIns="34275" anchor="t" anchorCtr="0">
            <a:noAutofit/>
          </a:bodyPr>
          <a:lstStyle/>
          <a:p>
            <a:pPr algn="ctr" defTabSz="685800">
              <a:buSzPts val="1400"/>
            </a:pPr>
            <a:r>
              <a:rPr lang="fr-FR" sz="1050" b="1" kern="1200" dirty="0">
                <a:solidFill>
                  <a:srgbClr val="44546A"/>
                </a:solidFill>
                <a:latin typeface="Calibri"/>
                <a:ea typeface="Calibri"/>
                <a:cs typeface="Calibri"/>
                <a:sym typeface="Calibri"/>
              </a:rPr>
              <a:t>Octobre 2020</a:t>
            </a:r>
            <a:endParaRPr sz="1050" kern="1200" dirty="0"/>
          </a:p>
        </p:txBody>
      </p:sp>
      <p:sp>
        <p:nvSpPr>
          <p:cNvPr id="295" name="Google Shape;295;p38"/>
          <p:cNvSpPr/>
          <p:nvPr/>
        </p:nvSpPr>
        <p:spPr>
          <a:xfrm rot="-1202990">
            <a:off x="2164586" y="4577555"/>
            <a:ext cx="891305" cy="551887"/>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1800"/>
            </a:pPr>
            <a:endParaRPr sz="1350" kern="1200">
              <a:solidFill>
                <a:prstClr val="white"/>
              </a:solidFill>
              <a:latin typeface="Calibri"/>
              <a:ea typeface="Calibri"/>
              <a:cs typeface="Calibri"/>
              <a:sym typeface="Calibri"/>
            </a:endParaRPr>
          </a:p>
        </p:txBody>
      </p:sp>
      <p:pic>
        <p:nvPicPr>
          <p:cNvPr id="296" name="Google Shape;296;p38"/>
          <p:cNvPicPr preferRelativeResize="0"/>
          <p:nvPr/>
        </p:nvPicPr>
        <p:blipFill rotWithShape="1">
          <a:blip r:embed="rId4">
            <a:alphaModFix/>
          </a:blip>
          <a:srcRect/>
          <a:stretch/>
        </p:blipFill>
        <p:spPr>
          <a:xfrm>
            <a:off x="4126353" y="1079736"/>
            <a:ext cx="4386035" cy="2035333"/>
          </a:xfrm>
          <a:prstGeom prst="rect">
            <a:avLst/>
          </a:prstGeom>
          <a:noFill/>
          <a:ln>
            <a:noFill/>
          </a:ln>
        </p:spPr>
      </p:pic>
      <p:sp>
        <p:nvSpPr>
          <p:cNvPr id="297" name="Google Shape;297;p38"/>
          <p:cNvSpPr txBox="1"/>
          <p:nvPr/>
        </p:nvSpPr>
        <p:spPr>
          <a:xfrm>
            <a:off x="7997551" y="2911502"/>
            <a:ext cx="912114" cy="230833"/>
          </a:xfrm>
          <a:prstGeom prst="rect">
            <a:avLst/>
          </a:prstGeom>
          <a:noFill/>
          <a:ln>
            <a:noFill/>
          </a:ln>
        </p:spPr>
        <p:txBody>
          <a:bodyPr spcFirstLastPara="1" wrap="square" lIns="68569" tIns="34275" rIns="68569" bIns="34275" anchor="t" anchorCtr="0">
            <a:noAutofit/>
          </a:bodyPr>
          <a:lstStyle/>
          <a:p>
            <a:pPr defTabSz="685800">
              <a:buSzPts val="1400"/>
            </a:pPr>
            <a:r>
              <a:rPr lang="fr-FR" sz="1050" i="1" kern="1200" dirty="0">
                <a:solidFill>
                  <a:srgbClr val="171616"/>
                </a:solidFill>
                <a:latin typeface="Calibri"/>
                <a:ea typeface="Calibri"/>
                <a:cs typeface="Calibri"/>
                <a:sym typeface="Calibri"/>
              </a:rPr>
              <a:t>Source: Argus</a:t>
            </a:r>
            <a:endParaRPr sz="1050" kern="1200" dirty="0"/>
          </a:p>
        </p:txBody>
      </p:sp>
      <p:sp>
        <p:nvSpPr>
          <p:cNvPr id="298" name="Google Shape;298;p38"/>
          <p:cNvSpPr txBox="1"/>
          <p:nvPr/>
        </p:nvSpPr>
        <p:spPr>
          <a:xfrm>
            <a:off x="1387859" y="2101822"/>
            <a:ext cx="1961210" cy="484748"/>
          </a:xfrm>
          <a:prstGeom prst="rect">
            <a:avLst/>
          </a:prstGeom>
          <a:noFill/>
          <a:ln>
            <a:noFill/>
          </a:ln>
        </p:spPr>
        <p:txBody>
          <a:bodyPr spcFirstLastPara="1" wrap="square" lIns="68569" tIns="34275" rIns="68569" bIns="34275" anchor="t" anchorCtr="0">
            <a:noAutofit/>
          </a:bodyPr>
          <a:lstStyle/>
          <a:p>
            <a:pPr defTabSz="685800">
              <a:buSzPts val="1800"/>
            </a:pPr>
            <a:r>
              <a:rPr lang="fr-FR" sz="1350" kern="1200" dirty="0">
                <a:solidFill>
                  <a:srgbClr val="00B0F0"/>
                </a:solidFill>
                <a:latin typeface="Calibri"/>
                <a:ea typeface="Calibri"/>
                <a:cs typeface="Calibri"/>
                <a:sym typeface="Calibri"/>
              </a:rPr>
              <a:t>Daily </a:t>
            </a:r>
            <a:r>
              <a:rPr lang="fr-FR" sz="1350" kern="1200" dirty="0" err="1">
                <a:solidFill>
                  <a:srgbClr val="00B0F0"/>
                </a:solidFill>
                <a:latin typeface="Calibri"/>
                <a:ea typeface="Calibri"/>
                <a:cs typeface="Calibri"/>
                <a:sym typeface="Calibri"/>
              </a:rPr>
              <a:t>average</a:t>
            </a:r>
            <a:r>
              <a:rPr lang="fr-FR" sz="1350" kern="1200" dirty="0">
                <a:solidFill>
                  <a:srgbClr val="00B0F0"/>
                </a:solidFill>
                <a:latin typeface="Calibri"/>
                <a:ea typeface="Calibri"/>
                <a:cs typeface="Calibri"/>
                <a:sym typeface="Calibri"/>
              </a:rPr>
              <a:t> PEG exchanges </a:t>
            </a:r>
            <a:r>
              <a:rPr lang="fr-FR" sz="1350" kern="1200" dirty="0" err="1">
                <a:solidFill>
                  <a:srgbClr val="00B0F0"/>
                </a:solidFill>
                <a:latin typeface="Calibri"/>
                <a:ea typeface="Calibri"/>
                <a:cs typeface="Calibri"/>
                <a:sym typeface="Calibri"/>
              </a:rPr>
              <a:t>Summer</a:t>
            </a:r>
            <a:r>
              <a:rPr lang="fr-FR" sz="1350" kern="1200" dirty="0">
                <a:solidFill>
                  <a:srgbClr val="00B0F0"/>
                </a:solidFill>
                <a:latin typeface="Calibri"/>
                <a:ea typeface="Calibri"/>
                <a:cs typeface="Calibri"/>
                <a:sym typeface="Calibri"/>
              </a:rPr>
              <a:t> 2020 </a:t>
            </a:r>
            <a:endParaRPr sz="1050" kern="1200" dirty="0"/>
          </a:p>
        </p:txBody>
      </p:sp>
      <p:sp>
        <p:nvSpPr>
          <p:cNvPr id="299" name="Google Shape;299;p38"/>
          <p:cNvSpPr/>
          <p:nvPr/>
        </p:nvSpPr>
        <p:spPr>
          <a:xfrm>
            <a:off x="1112730" y="2521768"/>
            <a:ext cx="864394" cy="467201"/>
          </a:xfrm>
          <a:prstGeom prst="ellipse">
            <a:avLst/>
          </a:prstGeom>
          <a:solidFill>
            <a:srgbClr val="F2F2F2"/>
          </a:solidFill>
          <a:ln w="12700" cap="flat" cmpd="sng">
            <a:solidFill>
              <a:srgbClr val="F2F2F2"/>
            </a:solidFill>
            <a:prstDash val="solid"/>
            <a:miter lim="800000"/>
            <a:headEnd type="none" w="sm" len="sm"/>
            <a:tailEnd type="none" w="sm" len="sm"/>
          </a:ln>
        </p:spPr>
        <p:txBody>
          <a:bodyPr spcFirstLastPara="1" wrap="square" lIns="0" tIns="0" rIns="0" bIns="0" anchor="ctr" anchorCtr="0">
            <a:noAutofit/>
          </a:bodyPr>
          <a:lstStyle/>
          <a:p>
            <a:pPr algn="ctr" defTabSz="685800">
              <a:lnSpc>
                <a:spcPct val="107000"/>
              </a:lnSpc>
              <a:buSzPts val="900"/>
            </a:pPr>
            <a:endParaRPr sz="675" kern="1200" dirty="0">
              <a:solidFill>
                <a:srgbClr val="808080"/>
              </a:solidFill>
            </a:endParaRPr>
          </a:p>
          <a:p>
            <a:pPr algn="ctr" defTabSz="685800">
              <a:lnSpc>
                <a:spcPct val="107000"/>
              </a:lnSpc>
              <a:buSzPts val="900"/>
            </a:pPr>
            <a:r>
              <a:rPr lang="fr-FR" sz="675" b="1" kern="1200" dirty="0">
                <a:solidFill>
                  <a:srgbClr val="808080"/>
                </a:solidFill>
              </a:rPr>
              <a:t>2 428 </a:t>
            </a:r>
            <a:r>
              <a:rPr lang="fr-FR" sz="675" b="1" kern="1200" dirty="0" err="1">
                <a:solidFill>
                  <a:srgbClr val="808080"/>
                </a:solidFill>
              </a:rPr>
              <a:t>GWh</a:t>
            </a:r>
            <a:endParaRPr sz="1050" kern="1200" dirty="0"/>
          </a:p>
          <a:p>
            <a:pPr algn="ctr" defTabSz="685800">
              <a:lnSpc>
                <a:spcPct val="107000"/>
              </a:lnSpc>
              <a:buSzPts val="900"/>
            </a:pPr>
            <a:r>
              <a:rPr lang="fr-FR" sz="675" b="1" kern="1200" dirty="0" err="1">
                <a:solidFill>
                  <a:srgbClr val="808080"/>
                </a:solidFill>
              </a:rPr>
              <a:t>Summer</a:t>
            </a:r>
            <a:r>
              <a:rPr lang="fr-FR" sz="675" b="1" kern="1200" dirty="0">
                <a:solidFill>
                  <a:srgbClr val="808080"/>
                </a:solidFill>
              </a:rPr>
              <a:t> 2019</a:t>
            </a:r>
            <a:endParaRPr sz="1050" b="1" kern="1200" dirty="0">
              <a:solidFill>
                <a:prstClr val="white"/>
              </a:solidFill>
              <a:latin typeface="Calibri"/>
              <a:ea typeface="Calibri"/>
              <a:cs typeface="Calibri"/>
              <a:sym typeface="Calibri"/>
            </a:endParaRPr>
          </a:p>
          <a:p>
            <a:pPr algn="ctr" defTabSz="685800">
              <a:lnSpc>
                <a:spcPct val="107000"/>
              </a:lnSpc>
              <a:buSzPts val="900"/>
            </a:pPr>
            <a:r>
              <a:rPr lang="fr-FR" sz="675" b="1" kern="1200" dirty="0">
                <a:solidFill>
                  <a:srgbClr val="808080"/>
                </a:solidFill>
              </a:rPr>
              <a:t> </a:t>
            </a:r>
            <a:endParaRPr sz="1050" kern="1200" dirty="0">
              <a:solidFill>
                <a:prstClr val="white"/>
              </a:solidFill>
              <a:latin typeface="Calibri"/>
              <a:ea typeface="Calibri"/>
              <a:cs typeface="Calibri"/>
              <a:sym typeface="Calibri"/>
            </a:endParaRPr>
          </a:p>
        </p:txBody>
      </p:sp>
      <p:grpSp>
        <p:nvGrpSpPr>
          <p:cNvPr id="300" name="Google Shape;300;p38"/>
          <p:cNvGrpSpPr/>
          <p:nvPr/>
        </p:nvGrpSpPr>
        <p:grpSpPr>
          <a:xfrm>
            <a:off x="504875" y="2223084"/>
            <a:ext cx="737443" cy="532284"/>
            <a:chOff x="6286160" y="2675067"/>
            <a:chExt cx="983257" cy="709712"/>
          </a:xfrm>
        </p:grpSpPr>
        <p:grpSp>
          <p:nvGrpSpPr>
            <p:cNvPr id="301" name="Google Shape;301;p38"/>
            <p:cNvGrpSpPr/>
            <p:nvPr/>
          </p:nvGrpSpPr>
          <p:grpSpPr>
            <a:xfrm>
              <a:off x="6286160" y="2675067"/>
              <a:ext cx="983257" cy="709712"/>
              <a:chOff x="47926" y="11193"/>
              <a:chExt cx="985835" cy="711200"/>
            </a:xfrm>
          </p:grpSpPr>
          <p:sp>
            <p:nvSpPr>
              <p:cNvPr id="302" name="Google Shape;302;p38"/>
              <p:cNvSpPr/>
              <p:nvPr/>
            </p:nvSpPr>
            <p:spPr>
              <a:xfrm>
                <a:off x="186357" y="11193"/>
                <a:ext cx="847404" cy="711200"/>
              </a:xfrm>
              <a:prstGeom prst="ellipse">
                <a:avLst/>
              </a:prstGeom>
              <a:solidFill>
                <a:schemeClr val="lt1"/>
              </a:solidFill>
              <a:ln w="12700" cap="flat" cmpd="sng">
                <a:solidFill>
                  <a:srgbClr val="00B050"/>
                </a:solidFill>
                <a:prstDash val="solid"/>
                <a:miter lim="800000"/>
                <a:headEnd type="none" w="sm" len="sm"/>
                <a:tailEnd type="none" w="sm" len="sm"/>
              </a:ln>
            </p:spPr>
            <p:txBody>
              <a:bodyPr spcFirstLastPara="1" wrap="square" lIns="0" tIns="0" rIns="0" bIns="0" anchor="ctr" anchorCtr="0">
                <a:noAutofit/>
              </a:bodyPr>
              <a:lstStyle/>
              <a:p>
                <a:pPr algn="ctr" defTabSz="685800">
                  <a:lnSpc>
                    <a:spcPct val="107000"/>
                  </a:lnSpc>
                  <a:buSzPts val="1600"/>
                </a:pPr>
                <a:r>
                  <a:rPr lang="fr-FR" sz="1200" b="1" kern="1200">
                    <a:solidFill>
                      <a:srgbClr val="F39200"/>
                    </a:solidFill>
                  </a:rPr>
                  <a:t>2 397 GWh</a:t>
                </a:r>
                <a:endParaRPr sz="825" kern="1200">
                  <a:solidFill>
                    <a:prstClr val="white"/>
                  </a:solidFill>
                  <a:latin typeface="Calibri"/>
                  <a:ea typeface="Calibri"/>
                  <a:cs typeface="Calibri"/>
                  <a:sym typeface="Calibri"/>
                </a:endParaRPr>
              </a:p>
            </p:txBody>
          </p:sp>
          <p:sp>
            <p:nvSpPr>
              <p:cNvPr id="303" name="Google Shape;303;p38"/>
              <p:cNvSpPr/>
              <p:nvPr/>
            </p:nvSpPr>
            <p:spPr>
              <a:xfrm>
                <a:off x="47926" y="236730"/>
                <a:ext cx="276863" cy="260126"/>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defTabSz="685800">
                  <a:buSzPts val="1800"/>
                </a:pPr>
                <a:endParaRPr sz="1350" kern="1200">
                  <a:solidFill>
                    <a:prstClr val="white"/>
                  </a:solidFill>
                  <a:latin typeface="Calibri"/>
                  <a:ea typeface="Calibri"/>
                  <a:cs typeface="Calibri"/>
                  <a:sym typeface="Calibri"/>
                </a:endParaRPr>
              </a:p>
            </p:txBody>
          </p:sp>
        </p:grpSp>
        <p:pic>
          <p:nvPicPr>
            <p:cNvPr id="304" name="Google Shape;304;p38"/>
            <p:cNvPicPr preferRelativeResize="0"/>
            <p:nvPr/>
          </p:nvPicPr>
          <p:blipFill rotWithShape="1">
            <a:blip r:embed="rId5">
              <a:alphaModFix/>
            </a:blip>
            <a:srcRect/>
            <a:stretch/>
          </p:blipFill>
          <p:spPr>
            <a:xfrm>
              <a:off x="6330984" y="2910999"/>
              <a:ext cx="243861" cy="262151"/>
            </a:xfrm>
            <a:prstGeom prst="rect">
              <a:avLst/>
            </a:prstGeom>
            <a:noFill/>
            <a:ln>
              <a:noFill/>
            </a:ln>
          </p:spPr>
        </p:pic>
      </p:grpSp>
      <p:pic>
        <p:nvPicPr>
          <p:cNvPr id="2" name="Image 1">
            <a:extLst>
              <a:ext uri="{FF2B5EF4-FFF2-40B4-BE49-F238E27FC236}">
                <a16:creationId xmlns:a16="http://schemas.microsoft.com/office/drawing/2014/main" id="{C4809587-BAD9-4AB8-8DA4-3062C56892E4}"/>
              </a:ext>
            </a:extLst>
          </p:cNvPr>
          <p:cNvPicPr>
            <a:picLocks noChangeAspect="1"/>
          </p:cNvPicPr>
          <p:nvPr/>
        </p:nvPicPr>
        <p:blipFill>
          <a:blip r:embed="rId6"/>
          <a:stretch>
            <a:fillRect/>
          </a:stretch>
        </p:blipFill>
        <p:spPr>
          <a:xfrm>
            <a:off x="4844901" y="3551974"/>
            <a:ext cx="3694515" cy="2024717"/>
          </a:xfrm>
          <a:prstGeom prst="rect">
            <a:avLst/>
          </a:prstGeom>
        </p:spPr>
      </p:pic>
      <p:sp>
        <p:nvSpPr>
          <p:cNvPr id="3" name="ZoneTexte 2"/>
          <p:cNvSpPr txBox="1"/>
          <p:nvPr/>
        </p:nvSpPr>
        <p:spPr>
          <a:xfrm>
            <a:off x="3703727" y="1155705"/>
            <a:ext cx="5366576" cy="276999"/>
          </a:xfrm>
          <a:prstGeom prst="rect">
            <a:avLst/>
          </a:prstGeom>
          <a:solidFill>
            <a:schemeClr val="accent3">
              <a:lumMod val="60000"/>
              <a:lumOff val="40000"/>
            </a:schemeClr>
          </a:solidFill>
        </p:spPr>
        <p:txBody>
          <a:bodyPr wrap="square" rtlCol="0">
            <a:spAutoFit/>
          </a:bodyPr>
          <a:lstStyle/>
          <a:p>
            <a:pPr algn="ctr" defTabSz="685800">
              <a:buClrTx/>
            </a:pPr>
            <a:r>
              <a:rPr lang="fr-FR" sz="1200" kern="1200" dirty="0">
                <a:solidFill>
                  <a:schemeClr val="accent4">
                    <a:lumMod val="10000"/>
                  </a:schemeClr>
                </a:solidFill>
                <a:latin typeface="Calibri" panose="020F0502020204030204"/>
                <a:ea typeface="+mn-ea"/>
                <a:cs typeface="+mn-cs"/>
              </a:rPr>
              <a:t>Total </a:t>
            </a:r>
            <a:r>
              <a:rPr lang="fr-FR" sz="1200" kern="1200" dirty="0" err="1">
                <a:solidFill>
                  <a:schemeClr val="accent4">
                    <a:lumMod val="10000"/>
                  </a:schemeClr>
                </a:solidFill>
                <a:latin typeface="Calibri" panose="020F0502020204030204"/>
                <a:ea typeface="+mn-ea"/>
                <a:cs typeface="+mn-cs"/>
              </a:rPr>
              <a:t>traded</a:t>
            </a:r>
            <a:r>
              <a:rPr lang="fr-FR" sz="1200" kern="1200" dirty="0">
                <a:solidFill>
                  <a:schemeClr val="accent4">
                    <a:lumMod val="10000"/>
                  </a:schemeClr>
                </a:solidFill>
                <a:latin typeface="Calibri" panose="020F0502020204030204"/>
                <a:ea typeface="+mn-ea"/>
                <a:cs typeface="+mn-cs"/>
              </a:rPr>
              <a:t> volumes in France (TWh, </a:t>
            </a:r>
            <a:r>
              <a:rPr lang="fr-FR" sz="1200" kern="1200" dirty="0" err="1">
                <a:solidFill>
                  <a:schemeClr val="accent4">
                    <a:lumMod val="10000"/>
                  </a:schemeClr>
                </a:solidFill>
                <a:latin typeface="Calibri" panose="020F0502020204030204"/>
                <a:ea typeface="+mn-ea"/>
                <a:cs typeface="+mn-cs"/>
              </a:rPr>
              <a:t>gas</a:t>
            </a:r>
            <a:r>
              <a:rPr lang="fr-FR" sz="1200" kern="1200" dirty="0">
                <a:solidFill>
                  <a:schemeClr val="accent4">
                    <a:lumMod val="10000"/>
                  </a:schemeClr>
                </a:solidFill>
                <a:latin typeface="Calibri" panose="020F0502020204030204"/>
                <a:ea typeface="+mn-ea"/>
                <a:cs typeface="+mn-cs"/>
              </a:rPr>
              <a:t> exchange + brokers all </a:t>
            </a:r>
            <a:r>
              <a:rPr lang="fr-FR" sz="1200" kern="1200" dirty="0" err="1">
                <a:solidFill>
                  <a:schemeClr val="accent4">
                    <a:lumMod val="10000"/>
                  </a:schemeClr>
                </a:solidFill>
                <a:latin typeface="Calibri" panose="020F0502020204030204"/>
                <a:ea typeface="+mn-ea"/>
                <a:cs typeface="+mn-cs"/>
              </a:rPr>
              <a:t>maturities</a:t>
            </a:r>
            <a:r>
              <a:rPr lang="fr-FR" sz="1200" kern="1200" dirty="0">
                <a:solidFill>
                  <a:schemeClr val="accent4">
                    <a:lumMod val="10000"/>
                  </a:schemeClr>
                </a:solidFill>
                <a:latin typeface="Calibri" panose="020F0502020204030204"/>
                <a:ea typeface="+mn-ea"/>
                <a:cs typeface="+mn-cs"/>
              </a:rPr>
              <a:t>)</a:t>
            </a:r>
          </a:p>
        </p:txBody>
      </p:sp>
      <p:sp>
        <p:nvSpPr>
          <p:cNvPr id="30" name="ZoneTexte 29"/>
          <p:cNvSpPr txBox="1"/>
          <p:nvPr/>
        </p:nvSpPr>
        <p:spPr>
          <a:xfrm>
            <a:off x="3703727" y="3528280"/>
            <a:ext cx="5366576" cy="307777"/>
          </a:xfrm>
          <a:prstGeom prst="rect">
            <a:avLst/>
          </a:prstGeom>
          <a:solidFill>
            <a:schemeClr val="accent3">
              <a:lumMod val="40000"/>
              <a:lumOff val="60000"/>
            </a:schemeClr>
          </a:solidFill>
        </p:spPr>
        <p:txBody>
          <a:bodyPr wrap="square" rtlCol="0">
            <a:spAutoFit/>
          </a:bodyPr>
          <a:lstStyle/>
          <a:p>
            <a:pPr algn="ctr" defTabSz="685800">
              <a:buClrTx/>
            </a:pPr>
            <a:r>
              <a:rPr lang="fr-FR" kern="1200" dirty="0">
                <a:solidFill>
                  <a:schemeClr val="accent4">
                    <a:lumMod val="10000"/>
                  </a:schemeClr>
                </a:solidFill>
                <a:latin typeface="Calibri" panose="020F0502020204030204"/>
                <a:ea typeface="+mn-ea"/>
                <a:cs typeface="+mn-cs"/>
              </a:rPr>
              <a:t>Evolution of </a:t>
            </a:r>
            <a:r>
              <a:rPr lang="fr-FR" kern="1200" dirty="0" err="1">
                <a:solidFill>
                  <a:schemeClr val="accent4">
                    <a:lumMod val="10000"/>
                  </a:schemeClr>
                </a:solidFill>
                <a:latin typeface="Calibri" panose="020F0502020204030204"/>
                <a:ea typeface="+mn-ea"/>
                <a:cs typeface="+mn-cs"/>
              </a:rPr>
              <a:t>number</a:t>
            </a:r>
            <a:r>
              <a:rPr lang="fr-FR" kern="1200" dirty="0">
                <a:solidFill>
                  <a:schemeClr val="accent4">
                    <a:lumMod val="10000"/>
                  </a:schemeClr>
                </a:solidFill>
                <a:latin typeface="Calibri" panose="020F0502020204030204"/>
                <a:ea typeface="+mn-ea"/>
                <a:cs typeface="+mn-cs"/>
              </a:rPr>
              <a:t> of exchanges, base 100 in 2017-2018</a:t>
            </a:r>
          </a:p>
        </p:txBody>
      </p:sp>
      <p:sp>
        <p:nvSpPr>
          <p:cNvPr id="33" name="Google Shape;287;p38">
            <a:extLst>
              <a:ext uri="{FF2B5EF4-FFF2-40B4-BE49-F238E27FC236}">
                <a16:creationId xmlns:a16="http://schemas.microsoft.com/office/drawing/2014/main" id="{20721D0B-DE5E-405B-9E4C-1CD196302000}"/>
              </a:ext>
            </a:extLst>
          </p:cNvPr>
          <p:cNvSpPr txBox="1"/>
          <p:nvPr/>
        </p:nvSpPr>
        <p:spPr>
          <a:xfrm>
            <a:off x="390693" y="1125512"/>
            <a:ext cx="3245825" cy="969988"/>
          </a:xfrm>
          <a:prstGeom prst="rect">
            <a:avLst/>
          </a:prstGeom>
          <a:noFill/>
          <a:ln>
            <a:noFill/>
          </a:ln>
        </p:spPr>
        <p:txBody>
          <a:bodyPr spcFirstLastPara="1" wrap="square" lIns="68569" tIns="34275" rIns="68569" bIns="34275" anchor="t" anchorCtr="0">
            <a:noAutofit/>
          </a:bodyPr>
          <a:lstStyle/>
          <a:p>
            <a:pPr marL="171450" indent="-171450" defTabSz="685800">
              <a:lnSpc>
                <a:spcPct val="90000"/>
              </a:lnSpc>
              <a:buClr>
                <a:srgbClr val="00B0F0"/>
              </a:buClr>
              <a:buSzPts val="2800"/>
              <a:buFont typeface="Arial"/>
              <a:buChar char="•"/>
            </a:pPr>
            <a:r>
              <a:rPr lang="fr-FR" sz="2100" kern="1200" dirty="0" err="1">
                <a:solidFill>
                  <a:srgbClr val="00B0F0"/>
                </a:solidFill>
                <a:latin typeface="Calibri"/>
                <a:ea typeface="Calibri"/>
                <a:cs typeface="Calibri"/>
                <a:sym typeface="Calibri"/>
              </a:rPr>
              <a:t>Increasing</a:t>
            </a:r>
            <a:r>
              <a:rPr lang="fr-FR" sz="2100" kern="1200" dirty="0">
                <a:solidFill>
                  <a:srgbClr val="00B0F0"/>
                </a:solidFill>
                <a:latin typeface="Calibri"/>
                <a:ea typeface="Calibri"/>
                <a:cs typeface="Calibri"/>
                <a:sym typeface="Calibri"/>
              </a:rPr>
              <a:t> </a:t>
            </a:r>
            <a:r>
              <a:rPr lang="fr-FR" sz="2100" kern="1200" dirty="0" err="1">
                <a:solidFill>
                  <a:srgbClr val="00B0F0"/>
                </a:solidFill>
                <a:latin typeface="Calibri"/>
                <a:ea typeface="Calibri"/>
                <a:cs typeface="Calibri"/>
                <a:sym typeface="Calibri"/>
              </a:rPr>
              <a:t>traded</a:t>
            </a:r>
            <a:r>
              <a:rPr lang="fr-FR" sz="2100" kern="1200" dirty="0">
                <a:solidFill>
                  <a:srgbClr val="00B0F0"/>
                </a:solidFill>
                <a:latin typeface="Calibri"/>
                <a:ea typeface="Calibri"/>
                <a:cs typeface="Calibri"/>
                <a:sym typeface="Calibri"/>
              </a:rPr>
              <a:t> volumes ( Spot and Futures)</a:t>
            </a:r>
            <a:endParaRPr sz="1050" kern="1200" dirty="0"/>
          </a:p>
        </p:txBody>
      </p:sp>
    </p:spTree>
    <p:extLst>
      <p:ext uri="{BB962C8B-B14F-4D97-AF65-F5344CB8AC3E}">
        <p14:creationId xmlns:p14="http://schemas.microsoft.com/office/powerpoint/2010/main" val="40912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nSpc>
                <a:spcPct val="100000"/>
              </a:lnSpc>
              <a:spcBef>
                <a:spcPts val="0"/>
              </a:spcBef>
              <a:buSzPts val="1800"/>
            </a:pPr>
            <a:r>
              <a:rPr lang="fr-FR" sz="2700" b="1" dirty="0"/>
              <a:t>2019 </a:t>
            </a:r>
            <a:r>
              <a:rPr lang="fr-FR" sz="2700" b="1" dirty="0">
                <a:sym typeface="Wingdings" panose="05000000000000000000" pitchFamily="2" charset="2"/>
              </a:rPr>
              <a:t> </a:t>
            </a:r>
            <a:r>
              <a:rPr lang="fr-FR" sz="2700" b="1" dirty="0"/>
              <a:t>2020: </a:t>
            </a:r>
            <a:r>
              <a:rPr lang="fr-FR" sz="2700" b="1" dirty="0" err="1"/>
              <a:t>better</a:t>
            </a:r>
            <a:r>
              <a:rPr lang="fr-FR" sz="2700" b="1" dirty="0"/>
              <a:t> </a:t>
            </a:r>
            <a:r>
              <a:rPr lang="fr-FR" sz="2700" b="1" dirty="0" err="1"/>
              <a:t>indicators</a:t>
            </a:r>
            <a:r>
              <a:rPr lang="fr-FR" sz="2700" b="1" dirty="0"/>
              <a:t> of congestion </a:t>
            </a:r>
            <a:endParaRPr sz="2700" b="1" dirty="0"/>
          </a:p>
        </p:txBody>
      </p:sp>
      <p:sp>
        <p:nvSpPr>
          <p:cNvPr id="407" name="Google Shape;407;p42"/>
          <p:cNvSpPr/>
          <p:nvPr/>
        </p:nvSpPr>
        <p:spPr>
          <a:xfrm>
            <a:off x="359514" y="4522001"/>
            <a:ext cx="637650" cy="30015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defTabSz="685800">
              <a:buSzPts val="1400"/>
            </a:pPr>
            <a:endParaRPr sz="1000" kern="1200"/>
          </a:p>
        </p:txBody>
      </p:sp>
      <p:cxnSp>
        <p:nvCxnSpPr>
          <p:cNvPr id="408" name="Google Shape;408;p42"/>
          <p:cNvCxnSpPr>
            <a:cxnSpLocks/>
          </p:cNvCxnSpPr>
          <p:nvPr/>
        </p:nvCxnSpPr>
        <p:spPr>
          <a:xfrm>
            <a:off x="6349082" y="1971977"/>
            <a:ext cx="2497613" cy="0"/>
          </a:xfrm>
          <a:prstGeom prst="straightConnector1">
            <a:avLst/>
          </a:prstGeom>
          <a:noFill/>
          <a:ln w="38100" cap="flat" cmpd="sng">
            <a:solidFill>
              <a:srgbClr val="00B0F0"/>
            </a:solidFill>
            <a:prstDash val="solid"/>
            <a:round/>
            <a:headEnd type="oval" w="med" len="med"/>
            <a:tailEnd type="oval" w="med" len="med"/>
          </a:ln>
        </p:spPr>
      </p:cxnSp>
      <p:sp>
        <p:nvSpPr>
          <p:cNvPr id="409" name="Google Shape;409;p42"/>
          <p:cNvSpPr txBox="1"/>
          <p:nvPr/>
        </p:nvSpPr>
        <p:spPr>
          <a:xfrm>
            <a:off x="5995369" y="1290798"/>
            <a:ext cx="2809345" cy="550350"/>
          </a:xfrm>
          <a:prstGeom prst="rect">
            <a:avLst/>
          </a:prstGeom>
          <a:noFill/>
          <a:ln>
            <a:noFill/>
          </a:ln>
        </p:spPr>
        <p:txBody>
          <a:bodyPr spcFirstLastPara="1" wrap="square" lIns="68569" tIns="68569" rIns="68569" bIns="68569" anchor="t" anchorCtr="0">
            <a:noAutofit/>
          </a:bodyPr>
          <a:lstStyle/>
          <a:p>
            <a:pPr algn="ctr" defTabSz="685800">
              <a:buClr>
                <a:srgbClr val="0000FF"/>
              </a:buClr>
              <a:buSzPts val="2400"/>
            </a:pPr>
            <a:r>
              <a:rPr lang="fr-FR" sz="1350" b="1" kern="1200" dirty="0" err="1">
                <a:solidFill>
                  <a:srgbClr val="00B0F0"/>
                </a:solidFill>
                <a:latin typeface="Century Gothic"/>
                <a:ea typeface="Century Gothic"/>
                <a:cs typeface="Century Gothic"/>
                <a:sym typeface="Century Gothic"/>
              </a:rPr>
              <a:t>TRF’s</a:t>
            </a:r>
            <a:r>
              <a:rPr lang="fr-FR" sz="1350" b="1" kern="1200" dirty="0">
                <a:solidFill>
                  <a:srgbClr val="00B0F0"/>
                </a:solidFill>
                <a:latin typeface="Century Gothic"/>
                <a:ea typeface="Century Gothic"/>
                <a:cs typeface="Century Gothic"/>
                <a:sym typeface="Century Gothic"/>
              </a:rPr>
              <a:t> </a:t>
            </a:r>
            <a:r>
              <a:rPr lang="fr-FR" sz="1350" b="1" kern="1200" dirty="0" err="1">
                <a:solidFill>
                  <a:srgbClr val="00B0F0"/>
                </a:solidFill>
                <a:latin typeface="Century Gothic"/>
                <a:ea typeface="Century Gothic"/>
                <a:cs typeface="Century Gothic"/>
                <a:sym typeface="Century Gothic"/>
              </a:rPr>
              <a:t>reference</a:t>
            </a:r>
            <a:r>
              <a:rPr lang="fr-FR" sz="1350" b="1" kern="1200" dirty="0">
                <a:solidFill>
                  <a:srgbClr val="00B0F0"/>
                </a:solidFill>
                <a:latin typeface="Century Gothic"/>
                <a:ea typeface="Century Gothic"/>
                <a:cs typeface="Century Gothic"/>
                <a:sym typeface="Century Gothic"/>
              </a:rPr>
              <a:t> scenario 2017 (M€)</a:t>
            </a:r>
            <a:endParaRPr sz="1350" b="1" kern="1200" dirty="0">
              <a:solidFill>
                <a:srgbClr val="00B0F0"/>
              </a:solidFill>
              <a:latin typeface="Century Gothic"/>
              <a:ea typeface="Century Gothic"/>
              <a:cs typeface="Century Gothic"/>
              <a:sym typeface="Century Gothic"/>
            </a:endParaRPr>
          </a:p>
        </p:txBody>
      </p:sp>
      <p:cxnSp>
        <p:nvCxnSpPr>
          <p:cNvPr id="410" name="Google Shape;410;p42"/>
          <p:cNvCxnSpPr/>
          <p:nvPr/>
        </p:nvCxnSpPr>
        <p:spPr>
          <a:xfrm>
            <a:off x="5756563" y="3702920"/>
            <a:ext cx="3105225" cy="6075"/>
          </a:xfrm>
          <a:prstGeom prst="straightConnector1">
            <a:avLst/>
          </a:prstGeom>
          <a:noFill/>
          <a:ln w="38100" cap="flat" cmpd="sng">
            <a:solidFill>
              <a:srgbClr val="00B0F0"/>
            </a:solidFill>
            <a:prstDash val="solid"/>
            <a:round/>
            <a:headEnd type="oval" w="med" len="med"/>
            <a:tailEnd type="oval" w="med" len="med"/>
          </a:ln>
        </p:spPr>
      </p:cxnSp>
      <p:sp>
        <p:nvSpPr>
          <p:cNvPr id="411" name="Google Shape;411;p42"/>
          <p:cNvSpPr txBox="1"/>
          <p:nvPr/>
        </p:nvSpPr>
        <p:spPr>
          <a:xfrm>
            <a:off x="6234501" y="2072102"/>
            <a:ext cx="537750" cy="457425"/>
          </a:xfrm>
          <a:prstGeom prst="rect">
            <a:avLst/>
          </a:prstGeom>
          <a:noFill/>
          <a:ln>
            <a:noFill/>
          </a:ln>
        </p:spPr>
        <p:txBody>
          <a:bodyPr spcFirstLastPara="1" wrap="square" lIns="68569" tIns="68569" rIns="68569" bIns="68569" anchor="t" anchorCtr="0">
            <a:noAutofit/>
          </a:bodyPr>
          <a:lstStyle/>
          <a:p>
            <a:pPr defTabSz="685800">
              <a:buClr>
                <a:srgbClr val="0000FF"/>
              </a:buClr>
              <a:buSzPts val="2400"/>
            </a:pPr>
            <a:r>
              <a:rPr lang="fr-FR" sz="1800" b="1" kern="1200" dirty="0">
                <a:solidFill>
                  <a:srgbClr val="00B0F0"/>
                </a:solidFill>
                <a:latin typeface="Century Gothic"/>
                <a:ea typeface="Century Gothic"/>
                <a:cs typeface="Century Gothic"/>
                <a:sym typeface="Century Gothic"/>
              </a:rPr>
              <a:t>1</a:t>
            </a:r>
            <a:endParaRPr sz="1800" b="1" kern="1200" dirty="0">
              <a:solidFill>
                <a:srgbClr val="00B0F0"/>
              </a:solidFill>
              <a:latin typeface="Century Gothic"/>
              <a:ea typeface="Century Gothic"/>
              <a:cs typeface="Century Gothic"/>
              <a:sym typeface="Century Gothic"/>
            </a:endParaRPr>
          </a:p>
        </p:txBody>
      </p:sp>
      <p:sp>
        <p:nvSpPr>
          <p:cNvPr id="412" name="Google Shape;412;p42"/>
          <p:cNvSpPr txBox="1"/>
          <p:nvPr/>
        </p:nvSpPr>
        <p:spPr>
          <a:xfrm>
            <a:off x="8639397" y="2014046"/>
            <a:ext cx="537750" cy="457425"/>
          </a:xfrm>
          <a:prstGeom prst="rect">
            <a:avLst/>
          </a:prstGeom>
          <a:noFill/>
          <a:ln>
            <a:noFill/>
          </a:ln>
        </p:spPr>
        <p:txBody>
          <a:bodyPr spcFirstLastPara="1" wrap="square" lIns="68569" tIns="68569" rIns="68569" bIns="68569" anchor="t" anchorCtr="0">
            <a:noAutofit/>
          </a:bodyPr>
          <a:lstStyle/>
          <a:p>
            <a:pPr defTabSz="685800">
              <a:buClr>
                <a:srgbClr val="0000FF"/>
              </a:buClr>
              <a:buSzPts val="2400"/>
            </a:pPr>
            <a:r>
              <a:rPr lang="fr-FR" sz="1800" b="1" kern="1200" dirty="0">
                <a:solidFill>
                  <a:srgbClr val="00B0F0"/>
                </a:solidFill>
                <a:latin typeface="Century Gothic"/>
                <a:ea typeface="Century Gothic"/>
                <a:cs typeface="Century Gothic"/>
                <a:sym typeface="Century Gothic"/>
              </a:rPr>
              <a:t>10</a:t>
            </a:r>
            <a:endParaRPr sz="1800" b="1" kern="1200" dirty="0">
              <a:solidFill>
                <a:srgbClr val="00B0F0"/>
              </a:solidFill>
              <a:latin typeface="Century Gothic"/>
              <a:ea typeface="Century Gothic"/>
              <a:cs typeface="Century Gothic"/>
              <a:sym typeface="Century Gothic"/>
            </a:endParaRPr>
          </a:p>
        </p:txBody>
      </p:sp>
      <p:sp>
        <p:nvSpPr>
          <p:cNvPr id="414" name="Google Shape;414;p42"/>
          <p:cNvSpPr txBox="1"/>
          <p:nvPr/>
        </p:nvSpPr>
        <p:spPr>
          <a:xfrm>
            <a:off x="6362338" y="3251552"/>
            <a:ext cx="2442375" cy="343125"/>
          </a:xfrm>
          <a:prstGeom prst="rect">
            <a:avLst/>
          </a:prstGeom>
          <a:noFill/>
          <a:ln>
            <a:noFill/>
          </a:ln>
        </p:spPr>
        <p:txBody>
          <a:bodyPr spcFirstLastPara="1" wrap="square" lIns="68569" tIns="68569" rIns="68569" bIns="68569" anchor="t" anchorCtr="0">
            <a:noAutofit/>
          </a:bodyPr>
          <a:lstStyle/>
          <a:p>
            <a:pPr algn="ctr" defTabSz="685800">
              <a:buClr>
                <a:srgbClr val="0000FF"/>
              </a:buClr>
              <a:buSzPts val="2400"/>
            </a:pPr>
            <a:r>
              <a:rPr lang="fr-FR" sz="1350" b="1" kern="1200" dirty="0" err="1">
                <a:solidFill>
                  <a:srgbClr val="00B0F0"/>
                </a:solidFill>
                <a:latin typeface="Century Gothic"/>
                <a:ea typeface="Century Gothic"/>
                <a:cs typeface="Century Gothic"/>
                <a:sym typeface="Century Gothic"/>
              </a:rPr>
              <a:t>Days</a:t>
            </a:r>
            <a:r>
              <a:rPr lang="fr-FR" sz="1350" b="1" kern="1200" dirty="0">
                <a:solidFill>
                  <a:srgbClr val="00B0F0"/>
                </a:solidFill>
                <a:latin typeface="Century Gothic"/>
                <a:ea typeface="Century Gothic"/>
                <a:cs typeface="Century Gothic"/>
                <a:sym typeface="Century Gothic"/>
              </a:rPr>
              <a:t> of congestion</a:t>
            </a:r>
            <a:endParaRPr sz="1350" b="1" kern="1200" dirty="0">
              <a:solidFill>
                <a:srgbClr val="00B0F0"/>
              </a:solidFill>
              <a:latin typeface="Century Gothic"/>
              <a:ea typeface="Century Gothic"/>
              <a:cs typeface="Century Gothic"/>
              <a:sym typeface="Century Gothic"/>
            </a:endParaRPr>
          </a:p>
        </p:txBody>
      </p:sp>
      <p:sp>
        <p:nvSpPr>
          <p:cNvPr id="415" name="Google Shape;415;p42"/>
          <p:cNvSpPr txBox="1"/>
          <p:nvPr/>
        </p:nvSpPr>
        <p:spPr>
          <a:xfrm>
            <a:off x="5619279" y="3759377"/>
            <a:ext cx="537750" cy="457425"/>
          </a:xfrm>
          <a:prstGeom prst="rect">
            <a:avLst/>
          </a:prstGeom>
          <a:noFill/>
          <a:ln>
            <a:noFill/>
          </a:ln>
        </p:spPr>
        <p:txBody>
          <a:bodyPr spcFirstLastPara="1" wrap="square" lIns="68569" tIns="68569" rIns="68569" bIns="68569" anchor="t" anchorCtr="0">
            <a:noAutofit/>
          </a:bodyPr>
          <a:lstStyle/>
          <a:p>
            <a:pPr defTabSz="685800">
              <a:buClr>
                <a:srgbClr val="0000FF"/>
              </a:buClr>
              <a:buSzPts val="2400"/>
            </a:pPr>
            <a:r>
              <a:rPr lang="fr-FR" sz="1800" b="1" kern="1200">
                <a:solidFill>
                  <a:srgbClr val="00B0F0"/>
                </a:solidFill>
                <a:latin typeface="Century Gothic"/>
                <a:ea typeface="Century Gothic"/>
                <a:cs typeface="Century Gothic"/>
                <a:sym typeface="Century Gothic"/>
              </a:rPr>
              <a:t>0</a:t>
            </a:r>
            <a:endParaRPr sz="1800" b="1" kern="1200">
              <a:solidFill>
                <a:srgbClr val="00B0F0"/>
              </a:solidFill>
              <a:latin typeface="Century Gothic"/>
              <a:ea typeface="Century Gothic"/>
              <a:cs typeface="Century Gothic"/>
              <a:sym typeface="Century Gothic"/>
            </a:endParaRPr>
          </a:p>
        </p:txBody>
      </p:sp>
      <p:sp>
        <p:nvSpPr>
          <p:cNvPr id="416" name="Google Shape;416;p42"/>
          <p:cNvSpPr txBox="1"/>
          <p:nvPr/>
        </p:nvSpPr>
        <p:spPr>
          <a:xfrm>
            <a:off x="8591079" y="3759377"/>
            <a:ext cx="537750" cy="457425"/>
          </a:xfrm>
          <a:prstGeom prst="rect">
            <a:avLst/>
          </a:prstGeom>
          <a:noFill/>
          <a:ln>
            <a:noFill/>
          </a:ln>
        </p:spPr>
        <p:txBody>
          <a:bodyPr spcFirstLastPara="1" wrap="square" lIns="68569" tIns="68569" rIns="68569" bIns="68569" anchor="t" anchorCtr="0">
            <a:noAutofit/>
          </a:bodyPr>
          <a:lstStyle/>
          <a:p>
            <a:pPr defTabSz="685800">
              <a:buClr>
                <a:srgbClr val="0000FF"/>
              </a:buClr>
              <a:buSzPts val="2400"/>
            </a:pPr>
            <a:r>
              <a:rPr lang="fr-FR" sz="1800" b="1" kern="1200">
                <a:solidFill>
                  <a:srgbClr val="00B0F0"/>
                </a:solidFill>
                <a:latin typeface="Century Gothic"/>
                <a:ea typeface="Century Gothic"/>
                <a:cs typeface="Century Gothic"/>
                <a:sym typeface="Century Gothic"/>
              </a:rPr>
              <a:t>38</a:t>
            </a:r>
            <a:endParaRPr sz="1800" b="1" kern="1200">
              <a:solidFill>
                <a:srgbClr val="00B0F0"/>
              </a:solidFill>
              <a:latin typeface="Century Gothic"/>
              <a:ea typeface="Century Gothic"/>
              <a:cs typeface="Century Gothic"/>
              <a:sym typeface="Century Gothic"/>
            </a:endParaRPr>
          </a:p>
        </p:txBody>
      </p:sp>
      <p:cxnSp>
        <p:nvCxnSpPr>
          <p:cNvPr id="417" name="Google Shape;417;p42"/>
          <p:cNvCxnSpPr/>
          <p:nvPr/>
        </p:nvCxnSpPr>
        <p:spPr>
          <a:xfrm rot="10800000">
            <a:off x="7949001" y="2051627"/>
            <a:ext cx="0" cy="612675"/>
          </a:xfrm>
          <a:prstGeom prst="straightConnector1">
            <a:avLst/>
          </a:prstGeom>
          <a:noFill/>
          <a:ln w="76200" cap="flat" cmpd="sng">
            <a:solidFill>
              <a:srgbClr val="B7B7B7"/>
            </a:solidFill>
            <a:prstDash val="solid"/>
            <a:round/>
            <a:headEnd type="none" w="sm" len="sm"/>
            <a:tailEnd type="stealth" w="med" len="med"/>
          </a:ln>
        </p:spPr>
      </p:cxnSp>
      <p:cxnSp>
        <p:nvCxnSpPr>
          <p:cNvPr id="418" name="Google Shape;418;p42"/>
          <p:cNvCxnSpPr/>
          <p:nvPr/>
        </p:nvCxnSpPr>
        <p:spPr>
          <a:xfrm rot="10800000">
            <a:off x="8577651" y="3766127"/>
            <a:ext cx="0" cy="612675"/>
          </a:xfrm>
          <a:prstGeom prst="straightConnector1">
            <a:avLst/>
          </a:prstGeom>
          <a:noFill/>
          <a:ln w="76200" cap="flat" cmpd="sng">
            <a:solidFill>
              <a:srgbClr val="B7B7B7"/>
            </a:solidFill>
            <a:prstDash val="solid"/>
            <a:round/>
            <a:headEnd type="none" w="sm" len="sm"/>
            <a:tailEnd type="stealth" w="med" len="med"/>
          </a:ln>
        </p:spPr>
      </p:cxnSp>
      <p:sp>
        <p:nvSpPr>
          <p:cNvPr id="419" name="Google Shape;419;p42"/>
          <p:cNvSpPr txBox="1"/>
          <p:nvPr/>
        </p:nvSpPr>
        <p:spPr>
          <a:xfrm>
            <a:off x="8209449" y="4315652"/>
            <a:ext cx="730350" cy="457425"/>
          </a:xfrm>
          <a:prstGeom prst="rect">
            <a:avLst/>
          </a:prstGeom>
          <a:noFill/>
          <a:ln>
            <a:noFill/>
          </a:ln>
        </p:spPr>
        <p:txBody>
          <a:bodyPr spcFirstLastPara="1" wrap="square" lIns="68569" tIns="68569" rIns="68569" bIns="68569" anchor="t" anchorCtr="0">
            <a:noAutofit/>
          </a:bodyPr>
          <a:lstStyle/>
          <a:p>
            <a:pPr algn="ctr" defTabSz="685800">
              <a:buClr>
                <a:srgbClr val="6AA84F"/>
              </a:buClr>
              <a:buSzPts val="2400"/>
            </a:pPr>
            <a:r>
              <a:rPr lang="fr-FR" sz="1800" kern="1200">
                <a:solidFill>
                  <a:srgbClr val="B7B7B7"/>
                </a:solidFill>
                <a:latin typeface="Century Gothic"/>
                <a:ea typeface="Century Gothic"/>
                <a:cs typeface="Century Gothic"/>
                <a:sym typeface="Century Gothic"/>
              </a:rPr>
              <a:t>36</a:t>
            </a:r>
            <a:endParaRPr sz="1800" kern="1200">
              <a:solidFill>
                <a:srgbClr val="B7B7B7"/>
              </a:solidFill>
              <a:latin typeface="Century Gothic"/>
              <a:ea typeface="Century Gothic"/>
              <a:cs typeface="Century Gothic"/>
              <a:sym typeface="Century Gothic"/>
            </a:endParaRPr>
          </a:p>
          <a:p>
            <a:pPr algn="ctr" defTabSz="685800">
              <a:buClr>
                <a:srgbClr val="6AA84F"/>
              </a:buClr>
              <a:buSzPts val="2400"/>
            </a:pPr>
            <a:r>
              <a:rPr lang="fr-FR" sz="1350" kern="1200">
                <a:solidFill>
                  <a:srgbClr val="B7B7B7"/>
                </a:solidFill>
                <a:latin typeface="Century Gothic"/>
                <a:ea typeface="Century Gothic"/>
                <a:cs typeface="Century Gothic"/>
                <a:sym typeface="Century Gothic"/>
              </a:rPr>
              <a:t>(2019)</a:t>
            </a:r>
            <a:endParaRPr sz="1800" kern="1200">
              <a:solidFill>
                <a:srgbClr val="B7B7B7"/>
              </a:solidFill>
              <a:latin typeface="Century Gothic"/>
              <a:ea typeface="Century Gothic"/>
              <a:cs typeface="Century Gothic"/>
              <a:sym typeface="Century Gothic"/>
            </a:endParaRPr>
          </a:p>
        </p:txBody>
      </p:sp>
      <p:sp>
        <p:nvSpPr>
          <p:cNvPr id="420" name="Google Shape;420;p42"/>
          <p:cNvSpPr txBox="1"/>
          <p:nvPr/>
        </p:nvSpPr>
        <p:spPr>
          <a:xfrm>
            <a:off x="7608000" y="2642252"/>
            <a:ext cx="671625" cy="457425"/>
          </a:xfrm>
          <a:prstGeom prst="rect">
            <a:avLst/>
          </a:prstGeom>
          <a:noFill/>
          <a:ln>
            <a:noFill/>
          </a:ln>
        </p:spPr>
        <p:txBody>
          <a:bodyPr spcFirstLastPara="1" wrap="square" lIns="68569" tIns="68569" rIns="68569" bIns="68569" anchor="t" anchorCtr="0">
            <a:noAutofit/>
          </a:bodyPr>
          <a:lstStyle/>
          <a:p>
            <a:pPr algn="ctr" defTabSz="685800">
              <a:buClr>
                <a:srgbClr val="6AA84F"/>
              </a:buClr>
              <a:buSzPts val="2400"/>
            </a:pPr>
            <a:r>
              <a:rPr lang="fr-FR" sz="1800" kern="1200">
                <a:solidFill>
                  <a:srgbClr val="B7B7B7"/>
                </a:solidFill>
                <a:latin typeface="Century Gothic"/>
                <a:ea typeface="Century Gothic"/>
                <a:cs typeface="Century Gothic"/>
                <a:sym typeface="Century Gothic"/>
              </a:rPr>
              <a:t>7,2</a:t>
            </a:r>
            <a:endParaRPr sz="1800" kern="1200">
              <a:solidFill>
                <a:srgbClr val="B7B7B7"/>
              </a:solidFill>
              <a:latin typeface="Century Gothic"/>
              <a:ea typeface="Century Gothic"/>
              <a:cs typeface="Century Gothic"/>
              <a:sym typeface="Century Gothic"/>
            </a:endParaRPr>
          </a:p>
          <a:p>
            <a:pPr algn="ctr" defTabSz="685800">
              <a:buClr>
                <a:srgbClr val="6AA84F"/>
              </a:buClr>
              <a:buSzPts val="2400"/>
            </a:pPr>
            <a:r>
              <a:rPr lang="fr-FR" sz="1350" kern="1200">
                <a:solidFill>
                  <a:srgbClr val="B7B7B7"/>
                </a:solidFill>
                <a:latin typeface="Century Gothic"/>
                <a:ea typeface="Century Gothic"/>
                <a:cs typeface="Century Gothic"/>
                <a:sym typeface="Century Gothic"/>
              </a:rPr>
              <a:t>(2019)</a:t>
            </a:r>
            <a:endParaRPr sz="1350" kern="1200">
              <a:solidFill>
                <a:srgbClr val="B7B7B7"/>
              </a:solidFill>
              <a:latin typeface="Century Gothic"/>
              <a:ea typeface="Century Gothic"/>
              <a:cs typeface="Century Gothic"/>
              <a:sym typeface="Century Gothic"/>
            </a:endParaRPr>
          </a:p>
        </p:txBody>
      </p:sp>
      <p:cxnSp>
        <p:nvCxnSpPr>
          <p:cNvPr id="421" name="Google Shape;421;p42"/>
          <p:cNvCxnSpPr/>
          <p:nvPr/>
        </p:nvCxnSpPr>
        <p:spPr>
          <a:xfrm rot="10800000">
            <a:off x="6938191" y="3708977"/>
            <a:ext cx="0" cy="612675"/>
          </a:xfrm>
          <a:prstGeom prst="straightConnector1">
            <a:avLst/>
          </a:prstGeom>
          <a:noFill/>
          <a:ln w="38100" cap="flat" cmpd="sng">
            <a:solidFill>
              <a:srgbClr val="4BA37A"/>
            </a:solidFill>
            <a:prstDash val="solid"/>
            <a:round/>
            <a:headEnd type="none" w="sm" len="sm"/>
            <a:tailEnd type="stealth" w="med" len="med"/>
          </a:ln>
        </p:spPr>
      </p:cxnSp>
      <p:sp>
        <p:nvSpPr>
          <p:cNvPr id="422" name="Google Shape;422;p42"/>
          <p:cNvSpPr txBox="1"/>
          <p:nvPr/>
        </p:nvSpPr>
        <p:spPr>
          <a:xfrm>
            <a:off x="6605027" y="4299602"/>
            <a:ext cx="671625" cy="457425"/>
          </a:xfrm>
          <a:prstGeom prst="rect">
            <a:avLst/>
          </a:prstGeom>
          <a:noFill/>
          <a:ln>
            <a:noFill/>
          </a:ln>
        </p:spPr>
        <p:txBody>
          <a:bodyPr spcFirstLastPara="1" wrap="square" lIns="68569" tIns="68569" rIns="68569" bIns="68569" anchor="t" anchorCtr="0">
            <a:noAutofit/>
          </a:bodyPr>
          <a:lstStyle/>
          <a:p>
            <a:pPr algn="ctr" defTabSz="685800">
              <a:buClr>
                <a:srgbClr val="6AA84F"/>
              </a:buClr>
              <a:buSzPts val="2400"/>
            </a:pPr>
            <a:r>
              <a:rPr lang="fr-FR" sz="1800" b="1" kern="1200">
                <a:solidFill>
                  <a:srgbClr val="4BA37A"/>
                </a:solidFill>
                <a:latin typeface="Century Gothic"/>
                <a:ea typeface="Century Gothic"/>
                <a:cs typeface="Century Gothic"/>
                <a:sym typeface="Century Gothic"/>
              </a:rPr>
              <a:t>15</a:t>
            </a:r>
            <a:endParaRPr sz="1800" b="1" kern="1200">
              <a:solidFill>
                <a:srgbClr val="4BA37A"/>
              </a:solidFill>
              <a:latin typeface="Century Gothic"/>
              <a:ea typeface="Century Gothic"/>
              <a:cs typeface="Century Gothic"/>
              <a:sym typeface="Century Gothic"/>
            </a:endParaRPr>
          </a:p>
          <a:p>
            <a:pPr algn="ctr" defTabSz="685800">
              <a:buClr>
                <a:srgbClr val="6AA84F"/>
              </a:buClr>
              <a:buSzPts val="2400"/>
            </a:pPr>
            <a:r>
              <a:rPr lang="fr-FR" sz="1350" kern="1200">
                <a:solidFill>
                  <a:srgbClr val="0E9453"/>
                </a:solidFill>
                <a:latin typeface="Century Gothic"/>
                <a:ea typeface="Century Gothic"/>
                <a:cs typeface="Century Gothic"/>
                <a:sym typeface="Century Gothic"/>
              </a:rPr>
              <a:t>(2020)</a:t>
            </a:r>
            <a:endParaRPr sz="1800" b="1" kern="1200">
              <a:solidFill>
                <a:srgbClr val="4BA37A"/>
              </a:solidFill>
              <a:latin typeface="Century Gothic"/>
              <a:ea typeface="Century Gothic"/>
              <a:cs typeface="Century Gothic"/>
              <a:sym typeface="Century Gothic"/>
            </a:endParaRPr>
          </a:p>
        </p:txBody>
      </p:sp>
      <p:cxnSp>
        <p:nvCxnSpPr>
          <p:cNvPr id="423" name="Google Shape;423;p42"/>
          <p:cNvCxnSpPr/>
          <p:nvPr/>
        </p:nvCxnSpPr>
        <p:spPr>
          <a:xfrm rot="10800000">
            <a:off x="6234501" y="2051627"/>
            <a:ext cx="0" cy="612675"/>
          </a:xfrm>
          <a:prstGeom prst="straightConnector1">
            <a:avLst/>
          </a:prstGeom>
          <a:noFill/>
          <a:ln w="38100" cap="flat" cmpd="sng">
            <a:solidFill>
              <a:srgbClr val="4BA37A"/>
            </a:solidFill>
            <a:prstDash val="solid"/>
            <a:round/>
            <a:headEnd type="none" w="sm" len="sm"/>
            <a:tailEnd type="stealth" w="med" len="med"/>
          </a:ln>
        </p:spPr>
      </p:cxnSp>
      <p:sp>
        <p:nvSpPr>
          <p:cNvPr id="424" name="Google Shape;424;p42"/>
          <p:cNvSpPr txBox="1"/>
          <p:nvPr/>
        </p:nvSpPr>
        <p:spPr>
          <a:xfrm>
            <a:off x="5640616" y="2642252"/>
            <a:ext cx="730350" cy="457425"/>
          </a:xfrm>
          <a:prstGeom prst="rect">
            <a:avLst/>
          </a:prstGeom>
          <a:noFill/>
          <a:ln>
            <a:noFill/>
          </a:ln>
        </p:spPr>
        <p:txBody>
          <a:bodyPr spcFirstLastPara="1" wrap="square" lIns="68569" tIns="68569" rIns="68569" bIns="68569" anchor="t" anchorCtr="0">
            <a:noAutofit/>
          </a:bodyPr>
          <a:lstStyle/>
          <a:p>
            <a:pPr algn="ctr" defTabSz="685800">
              <a:buClr>
                <a:srgbClr val="6AA84F"/>
              </a:buClr>
              <a:buSzPts val="2400"/>
            </a:pPr>
            <a:r>
              <a:rPr lang="fr-FR" sz="1800" b="1" kern="1200">
                <a:solidFill>
                  <a:srgbClr val="4BA37A"/>
                </a:solidFill>
                <a:latin typeface="Century Gothic"/>
                <a:ea typeface="Century Gothic"/>
                <a:cs typeface="Century Gothic"/>
                <a:sym typeface="Century Gothic"/>
              </a:rPr>
              <a:t>0,85</a:t>
            </a:r>
            <a:endParaRPr sz="1800" b="1" kern="1200">
              <a:solidFill>
                <a:srgbClr val="4BA37A"/>
              </a:solidFill>
              <a:latin typeface="Century Gothic"/>
              <a:ea typeface="Century Gothic"/>
              <a:cs typeface="Century Gothic"/>
              <a:sym typeface="Century Gothic"/>
            </a:endParaRPr>
          </a:p>
          <a:p>
            <a:pPr algn="ctr" defTabSz="685800">
              <a:buClr>
                <a:srgbClr val="6AA84F"/>
              </a:buClr>
              <a:buSzPts val="2400"/>
            </a:pPr>
            <a:r>
              <a:rPr lang="fr-FR" sz="1350" kern="1200">
                <a:solidFill>
                  <a:srgbClr val="0E9453"/>
                </a:solidFill>
                <a:latin typeface="Century Gothic"/>
                <a:ea typeface="Century Gothic"/>
                <a:cs typeface="Century Gothic"/>
                <a:sym typeface="Century Gothic"/>
              </a:rPr>
              <a:t>(2020)</a:t>
            </a:r>
            <a:endParaRPr sz="1800" b="1" kern="1200">
              <a:solidFill>
                <a:srgbClr val="0E9453"/>
              </a:solidFill>
              <a:latin typeface="Century Gothic"/>
              <a:ea typeface="Century Gothic"/>
              <a:cs typeface="Century Gothic"/>
              <a:sym typeface="Century Gothic"/>
            </a:endParaRPr>
          </a:p>
        </p:txBody>
      </p:sp>
      <p:sp>
        <p:nvSpPr>
          <p:cNvPr id="426" name="Google Shape;426;p42"/>
          <p:cNvSpPr txBox="1"/>
          <p:nvPr/>
        </p:nvSpPr>
        <p:spPr>
          <a:xfrm>
            <a:off x="2055318" y="1629169"/>
            <a:ext cx="3099150" cy="877275"/>
          </a:xfrm>
          <a:prstGeom prst="rect">
            <a:avLst/>
          </a:prstGeom>
          <a:noFill/>
          <a:ln>
            <a:noFill/>
          </a:ln>
        </p:spPr>
        <p:txBody>
          <a:bodyPr spcFirstLastPara="1" wrap="square" lIns="0" tIns="0" rIns="0" bIns="0" anchor="t" anchorCtr="0">
            <a:noAutofit/>
          </a:bodyPr>
          <a:lstStyle/>
          <a:p>
            <a:pPr algn="just" defTabSz="685800">
              <a:buClr>
                <a:srgbClr val="4BA37A"/>
              </a:buClr>
              <a:buSzPts val="1800"/>
            </a:pPr>
            <a:r>
              <a:rPr lang="fr-FR" sz="1350" b="1" kern="1200" dirty="0" err="1">
                <a:solidFill>
                  <a:srgbClr val="FF0000"/>
                </a:solidFill>
                <a:latin typeface="Century Gothic"/>
                <a:ea typeface="Century Gothic"/>
                <a:cs typeface="Century Gothic"/>
                <a:sym typeface="Century Gothic"/>
              </a:rPr>
              <a:t>Days</a:t>
            </a:r>
            <a:r>
              <a:rPr lang="fr-FR" sz="1350" b="1" kern="1200" dirty="0">
                <a:solidFill>
                  <a:srgbClr val="FF0000"/>
                </a:solidFill>
                <a:latin typeface="Century Gothic"/>
                <a:ea typeface="Century Gothic"/>
                <a:cs typeface="Century Gothic"/>
                <a:sym typeface="Century Gothic"/>
              </a:rPr>
              <a:t> in RED ALERT</a:t>
            </a:r>
            <a:endParaRPr sz="1350" kern="1200" dirty="0">
              <a:solidFill>
                <a:srgbClr val="FF0000"/>
              </a:solidFill>
              <a:latin typeface="Century Gothic"/>
              <a:ea typeface="Century Gothic"/>
              <a:cs typeface="Century Gothic"/>
              <a:sym typeface="Century Gothic"/>
            </a:endParaRPr>
          </a:p>
          <a:p>
            <a:pPr algn="just" defTabSz="685800">
              <a:buClr>
                <a:srgbClr val="3C4F69"/>
              </a:buClr>
              <a:buSzPts val="1400"/>
            </a:pPr>
            <a:r>
              <a:rPr lang="fr-FR" sz="1050" kern="1200" dirty="0" err="1">
                <a:solidFill>
                  <a:srgbClr val="3C4F69"/>
                </a:solidFill>
                <a:latin typeface="Century Gothic"/>
                <a:ea typeface="Century Gothic"/>
                <a:cs typeface="Century Gothic"/>
                <a:sym typeface="Century Gothic"/>
              </a:rPr>
              <a:t>Summer</a:t>
            </a:r>
            <a:r>
              <a:rPr lang="fr-FR" sz="1050" kern="1200" dirty="0">
                <a:solidFill>
                  <a:srgbClr val="3C4F69"/>
                </a:solidFill>
                <a:latin typeface="Century Gothic"/>
                <a:ea typeface="Century Gothic"/>
                <a:cs typeface="Century Gothic"/>
                <a:sym typeface="Century Gothic"/>
              </a:rPr>
              <a:t> 2020 [April - </a:t>
            </a:r>
            <a:r>
              <a:rPr lang="fr-FR" sz="1050" kern="1200" dirty="0" err="1">
                <a:solidFill>
                  <a:srgbClr val="3C4F69"/>
                </a:solidFill>
                <a:latin typeface="Century Gothic"/>
                <a:ea typeface="Century Gothic"/>
                <a:cs typeface="Century Gothic"/>
                <a:sym typeface="Century Gothic"/>
              </a:rPr>
              <a:t>October</a:t>
            </a:r>
            <a:r>
              <a:rPr lang="fr-FR" sz="1050" kern="1200" dirty="0">
                <a:solidFill>
                  <a:srgbClr val="3C4F69"/>
                </a:solidFill>
                <a:latin typeface="Century Gothic"/>
                <a:ea typeface="Century Gothic"/>
                <a:cs typeface="Century Gothic"/>
                <a:sym typeface="Century Gothic"/>
              </a:rPr>
              <a:t>]</a:t>
            </a:r>
            <a:endParaRPr sz="1350" kern="1200" dirty="0">
              <a:latin typeface="Century Gothic"/>
              <a:ea typeface="Century Gothic"/>
              <a:cs typeface="Century Gothic"/>
              <a:sym typeface="Century Gothic"/>
            </a:endParaRPr>
          </a:p>
          <a:p>
            <a:pPr marL="214313" indent="-214313" algn="just" defTabSz="685800">
              <a:buClr>
                <a:srgbClr val="3C4F69"/>
              </a:buClr>
              <a:buSzPts val="1400"/>
              <a:buFont typeface="Calibri"/>
              <a:buChar char="-"/>
            </a:pPr>
            <a:r>
              <a:rPr lang="fr-FR" sz="1050" kern="1200" dirty="0">
                <a:solidFill>
                  <a:srgbClr val="3C4F69"/>
                </a:solidFill>
                <a:latin typeface="Century Gothic"/>
                <a:ea typeface="Century Gothic"/>
                <a:cs typeface="Century Gothic"/>
                <a:sym typeface="Century Gothic"/>
              </a:rPr>
              <a:t>Occurrence </a:t>
            </a:r>
            <a:r>
              <a:rPr lang="fr-FR" sz="1050" kern="1200" dirty="0" err="1">
                <a:solidFill>
                  <a:srgbClr val="3C4F69"/>
                </a:solidFill>
                <a:latin typeface="Century Gothic"/>
                <a:ea typeface="Century Gothic"/>
                <a:cs typeface="Century Gothic"/>
                <a:sym typeface="Century Gothic"/>
              </a:rPr>
              <a:t>since</a:t>
            </a:r>
            <a:r>
              <a:rPr lang="fr-FR" sz="1050" kern="1200" dirty="0">
                <a:solidFill>
                  <a:srgbClr val="3C4F69"/>
                </a:solidFill>
                <a:latin typeface="Century Gothic"/>
                <a:ea typeface="Century Gothic"/>
                <a:cs typeface="Century Gothic"/>
                <a:sym typeface="Century Gothic"/>
              </a:rPr>
              <a:t> 1st </a:t>
            </a:r>
            <a:r>
              <a:rPr lang="fr-FR" sz="1050" kern="1200" dirty="0" err="1">
                <a:solidFill>
                  <a:srgbClr val="3C4F69"/>
                </a:solidFill>
                <a:latin typeface="Century Gothic"/>
                <a:ea typeface="Century Gothic"/>
                <a:cs typeface="Century Gothic"/>
                <a:sym typeface="Century Gothic"/>
              </a:rPr>
              <a:t>November</a:t>
            </a:r>
            <a:r>
              <a:rPr lang="fr-FR" sz="1050" kern="1200" dirty="0">
                <a:solidFill>
                  <a:srgbClr val="3C4F69"/>
                </a:solidFill>
                <a:latin typeface="Century Gothic"/>
                <a:ea typeface="Century Gothic"/>
                <a:cs typeface="Century Gothic"/>
                <a:sym typeface="Century Gothic"/>
              </a:rPr>
              <a:t> 18 : </a:t>
            </a:r>
            <a:r>
              <a:rPr lang="fr-FR" sz="1050" b="1" kern="1200" dirty="0">
                <a:solidFill>
                  <a:srgbClr val="0E9453"/>
                </a:solidFill>
                <a:latin typeface="Century Gothic"/>
                <a:ea typeface="Century Gothic"/>
                <a:cs typeface="Century Gothic"/>
                <a:sym typeface="Century Gothic"/>
              </a:rPr>
              <a:t>8%</a:t>
            </a:r>
            <a:endParaRPr sz="1050" kern="1200" dirty="0">
              <a:solidFill>
                <a:srgbClr val="0E9453"/>
              </a:solidFill>
              <a:latin typeface="Century Gothic"/>
              <a:ea typeface="Century Gothic"/>
              <a:cs typeface="Century Gothic"/>
              <a:sym typeface="Century Gothic"/>
            </a:endParaRPr>
          </a:p>
          <a:p>
            <a:pPr marL="214313" indent="-214313" algn="just" defTabSz="685800">
              <a:buClr>
                <a:srgbClr val="3C4F69"/>
              </a:buClr>
              <a:buSzPts val="1400"/>
              <a:buFont typeface="Calibri"/>
              <a:buChar char="-"/>
            </a:pPr>
            <a:r>
              <a:rPr lang="fr-FR" sz="1050" kern="1200" dirty="0">
                <a:solidFill>
                  <a:srgbClr val="3C4F69"/>
                </a:solidFill>
                <a:latin typeface="Century Gothic"/>
                <a:ea typeface="Century Gothic"/>
                <a:cs typeface="Century Gothic"/>
                <a:sym typeface="Century Gothic"/>
              </a:rPr>
              <a:t>Occurrence </a:t>
            </a:r>
            <a:r>
              <a:rPr lang="fr-FR" sz="1050" kern="1200" dirty="0" err="1">
                <a:solidFill>
                  <a:srgbClr val="3C4F69"/>
                </a:solidFill>
                <a:latin typeface="Century Gothic"/>
                <a:ea typeface="Century Gothic"/>
                <a:cs typeface="Century Gothic"/>
                <a:sym typeface="Century Gothic"/>
              </a:rPr>
              <a:t>summer</a:t>
            </a:r>
            <a:r>
              <a:rPr lang="fr-FR" sz="1050" kern="1200" dirty="0">
                <a:solidFill>
                  <a:srgbClr val="3C4F69"/>
                </a:solidFill>
                <a:latin typeface="Century Gothic"/>
                <a:ea typeface="Century Gothic"/>
                <a:cs typeface="Century Gothic"/>
                <a:sym typeface="Century Gothic"/>
              </a:rPr>
              <a:t> 2020 : </a:t>
            </a:r>
            <a:r>
              <a:rPr lang="fr-FR" sz="1050" b="1" kern="1200" dirty="0">
                <a:solidFill>
                  <a:srgbClr val="0E9453"/>
                </a:solidFill>
                <a:latin typeface="Century Gothic"/>
                <a:ea typeface="Century Gothic"/>
                <a:cs typeface="Century Gothic"/>
                <a:sym typeface="Century Gothic"/>
              </a:rPr>
              <a:t>10%</a:t>
            </a:r>
            <a:endParaRPr sz="1050" b="1" kern="1200" dirty="0">
              <a:solidFill>
                <a:srgbClr val="0E9453"/>
              </a:solidFill>
              <a:latin typeface="Century Gothic"/>
              <a:ea typeface="Century Gothic"/>
              <a:cs typeface="Century Gothic"/>
              <a:sym typeface="Century Gothic"/>
            </a:endParaRPr>
          </a:p>
          <a:p>
            <a:pPr algn="just" defTabSz="685800">
              <a:buClr>
                <a:srgbClr val="3C4F69"/>
              </a:buClr>
              <a:buSzPts val="1600"/>
            </a:pPr>
            <a:endParaRPr sz="1200" kern="1200" dirty="0">
              <a:solidFill>
                <a:srgbClr val="3C4F69"/>
              </a:solidFill>
              <a:latin typeface="Calibri"/>
              <a:ea typeface="Calibri"/>
              <a:cs typeface="Calibri"/>
              <a:sym typeface="Calibri"/>
            </a:endParaRPr>
          </a:p>
        </p:txBody>
      </p:sp>
      <p:sp>
        <p:nvSpPr>
          <p:cNvPr id="427" name="Google Shape;427;p42"/>
          <p:cNvSpPr txBox="1"/>
          <p:nvPr/>
        </p:nvSpPr>
        <p:spPr>
          <a:xfrm>
            <a:off x="2065106" y="4584975"/>
            <a:ext cx="2569725" cy="457425"/>
          </a:xfrm>
          <a:prstGeom prst="rect">
            <a:avLst/>
          </a:prstGeom>
          <a:noFill/>
          <a:ln>
            <a:noFill/>
          </a:ln>
        </p:spPr>
        <p:txBody>
          <a:bodyPr spcFirstLastPara="1" wrap="square" lIns="0" tIns="0" rIns="0" bIns="0" anchor="t" anchorCtr="0">
            <a:noAutofit/>
          </a:bodyPr>
          <a:lstStyle/>
          <a:p>
            <a:pPr algn="just" defTabSz="685800">
              <a:buClr>
                <a:srgbClr val="4BA37A"/>
              </a:buClr>
              <a:buSzPts val="1800"/>
            </a:pPr>
            <a:r>
              <a:rPr lang="fr-FR" sz="1350" b="1" kern="1200" dirty="0">
                <a:solidFill>
                  <a:srgbClr val="7030A0"/>
                </a:solidFill>
                <a:latin typeface="Calibri"/>
                <a:ea typeface="Calibri"/>
                <a:cs typeface="Calibri"/>
                <a:sym typeface="Calibri"/>
              </a:rPr>
              <a:t>MUTUALIZED RESTRICTION</a:t>
            </a:r>
            <a:endParaRPr sz="1350" kern="1200" dirty="0">
              <a:solidFill>
                <a:srgbClr val="3C4F69"/>
              </a:solidFill>
              <a:latin typeface="Calibri"/>
              <a:ea typeface="Calibri"/>
              <a:cs typeface="Calibri"/>
              <a:sym typeface="Calibri"/>
            </a:endParaRPr>
          </a:p>
          <a:p>
            <a:pPr algn="just" defTabSz="685800">
              <a:buClr>
                <a:srgbClr val="3C4F69"/>
              </a:buClr>
              <a:buSzPts val="1400"/>
            </a:pPr>
            <a:endParaRPr sz="1050" kern="1200" dirty="0">
              <a:solidFill>
                <a:srgbClr val="3C4F69"/>
              </a:solidFill>
              <a:latin typeface="Calibri"/>
              <a:ea typeface="Calibri"/>
              <a:cs typeface="Calibri"/>
              <a:sym typeface="Calibri"/>
            </a:endParaRPr>
          </a:p>
          <a:p>
            <a:pPr algn="just" defTabSz="685800">
              <a:buClr>
                <a:srgbClr val="3C4F69"/>
              </a:buClr>
              <a:buSzPts val="1600"/>
            </a:pPr>
            <a:endParaRPr sz="1200" kern="1200" dirty="0">
              <a:solidFill>
                <a:srgbClr val="3C4F69"/>
              </a:solidFill>
              <a:latin typeface="Calibri"/>
              <a:ea typeface="Calibri"/>
              <a:cs typeface="Calibri"/>
              <a:sym typeface="Calibri"/>
            </a:endParaRPr>
          </a:p>
        </p:txBody>
      </p:sp>
      <p:sp>
        <p:nvSpPr>
          <p:cNvPr id="428" name="Google Shape;428;p42"/>
          <p:cNvSpPr/>
          <p:nvPr/>
        </p:nvSpPr>
        <p:spPr>
          <a:xfrm>
            <a:off x="781480" y="1646885"/>
            <a:ext cx="376875" cy="3214350"/>
          </a:xfrm>
          <a:prstGeom prst="downArrow">
            <a:avLst>
              <a:gd name="adj1" fmla="val 50000"/>
              <a:gd name="adj2" fmla="val 50000"/>
            </a:avLst>
          </a:prstGeom>
          <a:solidFill>
            <a:srgbClr val="7030A0"/>
          </a:solidFill>
          <a:ln w="127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1800"/>
            </a:pPr>
            <a:endParaRPr sz="1200" kern="1200">
              <a:solidFill>
                <a:srgbClr val="FFFFFF"/>
              </a:solidFill>
              <a:latin typeface="Calibri"/>
              <a:ea typeface="Calibri"/>
              <a:cs typeface="Calibri"/>
              <a:sym typeface="Calibri"/>
            </a:endParaRPr>
          </a:p>
        </p:txBody>
      </p:sp>
      <p:sp>
        <p:nvSpPr>
          <p:cNvPr id="429" name="Google Shape;429;p42"/>
          <p:cNvSpPr/>
          <p:nvPr/>
        </p:nvSpPr>
        <p:spPr>
          <a:xfrm>
            <a:off x="777310" y="1599769"/>
            <a:ext cx="376875" cy="2256075"/>
          </a:xfrm>
          <a:prstGeom prst="down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1800"/>
            </a:pPr>
            <a:endParaRPr sz="1200" kern="1200">
              <a:solidFill>
                <a:srgbClr val="FFFFFF"/>
              </a:solidFill>
              <a:latin typeface="Calibri"/>
              <a:ea typeface="Calibri"/>
              <a:cs typeface="Calibri"/>
              <a:sym typeface="Calibri"/>
            </a:endParaRPr>
          </a:p>
        </p:txBody>
      </p:sp>
      <p:sp>
        <p:nvSpPr>
          <p:cNvPr id="430" name="Google Shape;430;p42"/>
          <p:cNvSpPr txBox="1"/>
          <p:nvPr/>
        </p:nvSpPr>
        <p:spPr>
          <a:xfrm>
            <a:off x="2046244" y="2499731"/>
            <a:ext cx="2736900" cy="1323000"/>
          </a:xfrm>
          <a:prstGeom prst="rect">
            <a:avLst/>
          </a:prstGeom>
          <a:noFill/>
          <a:ln>
            <a:noFill/>
          </a:ln>
        </p:spPr>
        <p:txBody>
          <a:bodyPr spcFirstLastPara="1" wrap="square" lIns="0" tIns="0" rIns="0" bIns="0" anchor="t" anchorCtr="0">
            <a:noAutofit/>
          </a:bodyPr>
          <a:lstStyle/>
          <a:p>
            <a:pPr algn="just" defTabSz="685800">
              <a:buClr>
                <a:srgbClr val="4BA37A"/>
              </a:buClr>
              <a:buSzPts val="1800"/>
            </a:pPr>
            <a:r>
              <a:rPr lang="fr-FR" sz="1350" b="1" kern="1200" dirty="0">
                <a:solidFill>
                  <a:srgbClr val="00B0F0"/>
                </a:solidFill>
                <a:latin typeface="Century Gothic"/>
                <a:ea typeface="Century Gothic"/>
                <a:cs typeface="Century Gothic"/>
                <a:sym typeface="Century Gothic"/>
              </a:rPr>
              <a:t>LOCATIONAL SPREADS</a:t>
            </a:r>
            <a:endParaRPr sz="1350" kern="1200" dirty="0">
              <a:solidFill>
                <a:srgbClr val="3C4F69"/>
              </a:solidFill>
              <a:latin typeface="Century Gothic"/>
              <a:ea typeface="Century Gothic"/>
              <a:cs typeface="Century Gothic"/>
              <a:sym typeface="Century Gothic"/>
            </a:endParaRPr>
          </a:p>
          <a:p>
            <a:pPr algn="just" defTabSz="685800">
              <a:buSzPts val="1400"/>
            </a:pPr>
            <a:endParaRPr sz="1050" b="1" kern="1200" dirty="0">
              <a:solidFill>
                <a:srgbClr val="0E9453"/>
              </a:solidFill>
              <a:latin typeface="Century Gothic"/>
              <a:ea typeface="Century Gothic"/>
              <a:cs typeface="Century Gothic"/>
              <a:sym typeface="Century Gothic"/>
            </a:endParaRPr>
          </a:p>
        </p:txBody>
      </p:sp>
      <p:sp>
        <p:nvSpPr>
          <p:cNvPr id="431" name="Google Shape;431;p42"/>
          <p:cNvSpPr txBox="1"/>
          <p:nvPr/>
        </p:nvSpPr>
        <p:spPr>
          <a:xfrm>
            <a:off x="1207615" y="1969864"/>
            <a:ext cx="566100" cy="48915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fr-FR" sz="2000" b="1" kern="1200">
                <a:solidFill>
                  <a:srgbClr val="FF0000"/>
                </a:solidFill>
                <a:latin typeface="Century Gothic"/>
                <a:ea typeface="Century Gothic"/>
                <a:cs typeface="Century Gothic"/>
                <a:sym typeface="Century Gothic"/>
              </a:rPr>
              <a:t>18</a:t>
            </a:r>
            <a:endParaRPr sz="2000" b="1" kern="1200">
              <a:solidFill>
                <a:srgbClr val="FF0000"/>
              </a:solidFill>
              <a:latin typeface="Century Gothic"/>
              <a:ea typeface="Century Gothic"/>
              <a:cs typeface="Century Gothic"/>
              <a:sym typeface="Century Gothic"/>
            </a:endParaRPr>
          </a:p>
        </p:txBody>
      </p:sp>
      <p:sp>
        <p:nvSpPr>
          <p:cNvPr id="432" name="Google Shape;432;p42"/>
          <p:cNvSpPr txBox="1"/>
          <p:nvPr/>
        </p:nvSpPr>
        <p:spPr>
          <a:xfrm>
            <a:off x="1207615" y="3018251"/>
            <a:ext cx="566100" cy="48915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fr-FR" sz="2000" b="1" kern="1200">
                <a:latin typeface="Century Gothic"/>
                <a:ea typeface="Century Gothic"/>
                <a:cs typeface="Century Gothic"/>
                <a:sym typeface="Century Gothic"/>
              </a:rPr>
              <a:t>15</a:t>
            </a:r>
            <a:endParaRPr sz="2000" b="1" kern="1200">
              <a:solidFill>
                <a:srgbClr val="FFC001"/>
              </a:solidFill>
              <a:latin typeface="Century Gothic"/>
              <a:ea typeface="Century Gothic"/>
              <a:cs typeface="Century Gothic"/>
              <a:sym typeface="Century Gothic"/>
            </a:endParaRPr>
          </a:p>
        </p:txBody>
      </p:sp>
      <p:sp>
        <p:nvSpPr>
          <p:cNvPr id="433" name="Google Shape;433;p42"/>
          <p:cNvSpPr txBox="1"/>
          <p:nvPr/>
        </p:nvSpPr>
        <p:spPr>
          <a:xfrm>
            <a:off x="1207615" y="4580989"/>
            <a:ext cx="566100" cy="48915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fr-FR" sz="2000" b="1" kern="1200">
                <a:solidFill>
                  <a:srgbClr val="7030A0"/>
                </a:solidFill>
                <a:latin typeface="Century Gothic"/>
                <a:ea typeface="Century Gothic"/>
                <a:cs typeface="Century Gothic"/>
                <a:sym typeface="Century Gothic"/>
              </a:rPr>
              <a:t>0</a:t>
            </a:r>
            <a:endParaRPr sz="2000" b="1" kern="1200">
              <a:solidFill>
                <a:srgbClr val="7030A0"/>
              </a:solidFill>
              <a:latin typeface="Century Gothic"/>
              <a:ea typeface="Century Gothic"/>
              <a:cs typeface="Century Gothic"/>
              <a:sym typeface="Century Gothic"/>
            </a:endParaRPr>
          </a:p>
        </p:txBody>
      </p:sp>
      <p:sp>
        <p:nvSpPr>
          <p:cNvPr id="435" name="Google Shape;435;p42"/>
          <p:cNvSpPr txBox="1"/>
          <p:nvPr/>
        </p:nvSpPr>
        <p:spPr>
          <a:xfrm>
            <a:off x="178915" y="4580989"/>
            <a:ext cx="566100" cy="48915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fr-FR" sz="2000" b="1" kern="1200">
                <a:solidFill>
                  <a:srgbClr val="B4A7D6"/>
                </a:solidFill>
                <a:latin typeface="Century Gothic"/>
                <a:ea typeface="Century Gothic"/>
                <a:cs typeface="Century Gothic"/>
                <a:sym typeface="Century Gothic"/>
              </a:rPr>
              <a:t>2</a:t>
            </a:r>
            <a:endParaRPr sz="2000" b="1" kern="1200">
              <a:solidFill>
                <a:srgbClr val="B4A7D6"/>
              </a:solidFill>
              <a:latin typeface="Century Gothic"/>
              <a:ea typeface="Century Gothic"/>
              <a:cs typeface="Century Gothic"/>
              <a:sym typeface="Century Gothic"/>
            </a:endParaRPr>
          </a:p>
        </p:txBody>
      </p:sp>
      <p:sp>
        <p:nvSpPr>
          <p:cNvPr id="436" name="Google Shape;436;p42"/>
          <p:cNvSpPr txBox="1"/>
          <p:nvPr/>
        </p:nvSpPr>
        <p:spPr>
          <a:xfrm>
            <a:off x="121765" y="3018251"/>
            <a:ext cx="566100" cy="48915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fr-FR" sz="2000" b="1" kern="1200">
                <a:solidFill>
                  <a:srgbClr val="999999"/>
                </a:solidFill>
                <a:latin typeface="Century Gothic"/>
                <a:ea typeface="Century Gothic"/>
                <a:cs typeface="Century Gothic"/>
                <a:sym typeface="Century Gothic"/>
              </a:rPr>
              <a:t>44</a:t>
            </a:r>
            <a:endParaRPr sz="2000" b="1" kern="1200">
              <a:solidFill>
                <a:srgbClr val="999999"/>
              </a:solidFill>
              <a:latin typeface="Century Gothic"/>
              <a:ea typeface="Century Gothic"/>
              <a:cs typeface="Century Gothic"/>
              <a:sym typeface="Century Gothic"/>
            </a:endParaRPr>
          </a:p>
        </p:txBody>
      </p:sp>
      <p:sp>
        <p:nvSpPr>
          <p:cNvPr id="437" name="Google Shape;437;p42"/>
          <p:cNvSpPr txBox="1"/>
          <p:nvPr/>
        </p:nvSpPr>
        <p:spPr>
          <a:xfrm>
            <a:off x="121765" y="1969864"/>
            <a:ext cx="566100" cy="48915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fr-FR" sz="2000" b="1" kern="1200">
                <a:solidFill>
                  <a:srgbClr val="EA9999"/>
                </a:solidFill>
                <a:latin typeface="Century Gothic"/>
                <a:ea typeface="Century Gothic"/>
                <a:cs typeface="Century Gothic"/>
                <a:sym typeface="Century Gothic"/>
              </a:rPr>
              <a:t>58</a:t>
            </a:r>
            <a:endParaRPr sz="2000" b="1" kern="1200">
              <a:solidFill>
                <a:srgbClr val="EA9999"/>
              </a:solidFill>
              <a:latin typeface="Century Gothic"/>
              <a:ea typeface="Century Gothic"/>
              <a:cs typeface="Century Gothic"/>
              <a:sym typeface="Century Gothic"/>
            </a:endParaRPr>
          </a:p>
        </p:txBody>
      </p:sp>
      <p:sp>
        <p:nvSpPr>
          <p:cNvPr id="438" name="Google Shape;438;p42"/>
          <p:cNvSpPr txBox="1"/>
          <p:nvPr/>
        </p:nvSpPr>
        <p:spPr>
          <a:xfrm>
            <a:off x="11795" y="1406483"/>
            <a:ext cx="730350" cy="268425"/>
          </a:xfrm>
          <a:prstGeom prst="rect">
            <a:avLst/>
          </a:prstGeom>
          <a:noFill/>
          <a:ln>
            <a:noFill/>
          </a:ln>
        </p:spPr>
        <p:txBody>
          <a:bodyPr spcFirstLastPara="1" wrap="square" lIns="68569" tIns="68569" rIns="68569" bIns="68569" anchor="t" anchorCtr="0">
            <a:noAutofit/>
          </a:bodyPr>
          <a:lstStyle/>
          <a:p>
            <a:pPr algn="ctr" defTabSz="685800">
              <a:buSzPts val="1800"/>
            </a:pPr>
            <a:r>
              <a:rPr lang="fr-FR" sz="1200" kern="1200">
                <a:solidFill>
                  <a:srgbClr val="B7B7B7"/>
                </a:solidFill>
                <a:latin typeface="Century Gothic"/>
                <a:ea typeface="Century Gothic"/>
                <a:cs typeface="Century Gothic"/>
                <a:sym typeface="Century Gothic"/>
              </a:rPr>
              <a:t>(2019)</a:t>
            </a:r>
            <a:endParaRPr sz="1000" kern="1200"/>
          </a:p>
        </p:txBody>
      </p:sp>
      <p:sp>
        <p:nvSpPr>
          <p:cNvPr id="439" name="Google Shape;439;p42"/>
          <p:cNvSpPr txBox="1"/>
          <p:nvPr/>
        </p:nvSpPr>
        <p:spPr>
          <a:xfrm>
            <a:off x="1097645" y="1406483"/>
            <a:ext cx="730350" cy="268425"/>
          </a:xfrm>
          <a:prstGeom prst="rect">
            <a:avLst/>
          </a:prstGeom>
          <a:noFill/>
          <a:ln>
            <a:noFill/>
          </a:ln>
        </p:spPr>
        <p:txBody>
          <a:bodyPr spcFirstLastPara="1" wrap="square" lIns="68569" tIns="68569" rIns="68569" bIns="68569" anchor="t" anchorCtr="0">
            <a:noAutofit/>
          </a:bodyPr>
          <a:lstStyle/>
          <a:p>
            <a:pPr algn="ctr" defTabSz="685800">
              <a:buSzPts val="1800"/>
            </a:pPr>
            <a:r>
              <a:rPr lang="fr-FR" sz="1200" kern="1200">
                <a:solidFill>
                  <a:srgbClr val="434343"/>
                </a:solidFill>
                <a:latin typeface="Century Gothic"/>
                <a:ea typeface="Century Gothic"/>
                <a:cs typeface="Century Gothic"/>
                <a:sym typeface="Century Gothic"/>
              </a:rPr>
              <a:t>2020</a:t>
            </a:r>
            <a:endParaRPr sz="1000" kern="1200">
              <a:solidFill>
                <a:srgbClr val="434343"/>
              </a:solidFill>
            </a:endParaRPr>
          </a:p>
        </p:txBody>
      </p:sp>
      <p:cxnSp>
        <p:nvCxnSpPr>
          <p:cNvPr id="440" name="Google Shape;440;p42"/>
          <p:cNvCxnSpPr>
            <a:endCxn id="439" idx="1"/>
          </p:cNvCxnSpPr>
          <p:nvPr/>
        </p:nvCxnSpPr>
        <p:spPr>
          <a:xfrm>
            <a:off x="799070" y="1381620"/>
            <a:ext cx="298575" cy="159075"/>
          </a:xfrm>
          <a:prstGeom prst="straightConnector1">
            <a:avLst/>
          </a:prstGeom>
          <a:noFill/>
          <a:ln w="9525" cap="flat" cmpd="sng">
            <a:solidFill>
              <a:srgbClr val="0E9453"/>
            </a:solidFill>
            <a:prstDash val="solid"/>
            <a:round/>
            <a:headEnd type="none" w="sm" len="sm"/>
            <a:tailEnd type="triangle" w="med" len="med"/>
          </a:ln>
        </p:spPr>
      </p:cxnSp>
      <p:sp>
        <p:nvSpPr>
          <p:cNvPr id="441" name="Google Shape;441;p42"/>
          <p:cNvSpPr txBox="1"/>
          <p:nvPr/>
        </p:nvSpPr>
        <p:spPr>
          <a:xfrm>
            <a:off x="557119" y="5294213"/>
            <a:ext cx="5447250" cy="362700"/>
          </a:xfrm>
          <a:prstGeom prst="rect">
            <a:avLst/>
          </a:prstGeom>
          <a:solidFill>
            <a:srgbClr val="999999"/>
          </a:solidFill>
          <a:ln w="9525" cap="flat" cmpd="sng">
            <a:solidFill>
              <a:srgbClr val="999999"/>
            </a:solidFill>
            <a:prstDash val="solid"/>
            <a:round/>
            <a:headEnd type="none" w="sm" len="sm"/>
            <a:tailEnd type="none" w="sm" len="sm"/>
          </a:ln>
        </p:spPr>
        <p:txBody>
          <a:bodyPr spcFirstLastPara="1" wrap="square" lIns="68569" tIns="68569" rIns="68569" bIns="68569" anchor="ctr" anchorCtr="0">
            <a:noAutofit/>
          </a:bodyPr>
          <a:lstStyle/>
          <a:p>
            <a:pPr algn="ctr" defTabSz="685800">
              <a:buSzPts val="1800"/>
            </a:pPr>
            <a:r>
              <a:rPr lang="fr-FR" sz="1350" b="1" kern="1200" dirty="0" err="1">
                <a:solidFill>
                  <a:srgbClr val="FFFFFF"/>
                </a:solidFill>
                <a:latin typeface="Century Gothic"/>
                <a:ea typeface="Century Gothic"/>
                <a:cs typeface="Century Gothic"/>
                <a:sym typeface="Century Gothic"/>
              </a:rPr>
              <a:t>Decrease</a:t>
            </a:r>
            <a:r>
              <a:rPr lang="fr-FR" sz="1350" b="1" kern="1200" dirty="0">
                <a:solidFill>
                  <a:srgbClr val="FFFFFF"/>
                </a:solidFill>
                <a:latin typeface="Century Gothic"/>
                <a:ea typeface="Century Gothic"/>
                <a:cs typeface="Century Gothic"/>
                <a:sym typeface="Century Gothic"/>
              </a:rPr>
              <a:t> of congestions and </a:t>
            </a:r>
            <a:r>
              <a:rPr lang="fr-FR" sz="1350" b="1" kern="1200" dirty="0" err="1">
                <a:solidFill>
                  <a:srgbClr val="FFFFFF"/>
                </a:solidFill>
                <a:latin typeface="Century Gothic"/>
                <a:ea typeface="Century Gothic"/>
                <a:cs typeface="Century Gothic"/>
                <a:sym typeface="Century Gothic"/>
              </a:rPr>
              <a:t>associated</a:t>
            </a:r>
            <a:r>
              <a:rPr lang="fr-FR" sz="1350" b="1" kern="1200" dirty="0">
                <a:solidFill>
                  <a:srgbClr val="FFFFFF"/>
                </a:solidFill>
                <a:latin typeface="Century Gothic"/>
                <a:ea typeface="Century Gothic"/>
                <a:cs typeface="Century Gothic"/>
                <a:sym typeface="Century Gothic"/>
              </a:rPr>
              <a:t> </a:t>
            </a:r>
            <a:r>
              <a:rPr lang="fr-FR" sz="1350" b="1" kern="1200" dirty="0" err="1">
                <a:solidFill>
                  <a:srgbClr val="FFFFFF"/>
                </a:solidFill>
                <a:latin typeface="Century Gothic"/>
                <a:ea typeface="Century Gothic"/>
                <a:cs typeface="Century Gothic"/>
                <a:sym typeface="Century Gothic"/>
              </a:rPr>
              <a:t>costs</a:t>
            </a:r>
            <a:endParaRPr sz="1050" kern="1200" dirty="0">
              <a:solidFill>
                <a:srgbClr val="FFFFFF"/>
              </a:solidFill>
            </a:endParaRPr>
          </a:p>
        </p:txBody>
      </p:sp>
      <p:graphicFrame>
        <p:nvGraphicFramePr>
          <p:cNvPr id="442" name="Google Shape;442;p42"/>
          <p:cNvGraphicFramePr/>
          <p:nvPr/>
        </p:nvGraphicFramePr>
        <p:xfrm>
          <a:off x="1661284" y="2806922"/>
          <a:ext cx="3944564" cy="1478236"/>
        </p:xfrm>
        <a:graphic>
          <a:graphicData uri="http://schemas.openxmlformats.org/drawingml/2006/table">
            <a:tbl>
              <a:tblPr>
                <a:noFill/>
              </a:tblPr>
              <a:tblGrid>
                <a:gridCol w="2039859">
                  <a:extLst>
                    <a:ext uri="{9D8B030D-6E8A-4147-A177-3AD203B41FA5}">
                      <a16:colId xmlns:a16="http://schemas.microsoft.com/office/drawing/2014/main" val="20000"/>
                    </a:ext>
                  </a:extLst>
                </a:gridCol>
                <a:gridCol w="1904705">
                  <a:extLst>
                    <a:ext uri="{9D8B030D-6E8A-4147-A177-3AD203B41FA5}">
                      <a16:colId xmlns:a16="http://schemas.microsoft.com/office/drawing/2014/main" val="20001"/>
                    </a:ext>
                  </a:extLst>
                </a:gridCol>
              </a:tblGrid>
              <a:tr h="262868">
                <a:tc>
                  <a:txBody>
                    <a:bodyPr/>
                    <a:lstStyle/>
                    <a:p>
                      <a:pPr marL="0" marR="0" lvl="0" indent="0" algn="ctr" rtl="0">
                        <a:lnSpc>
                          <a:spcPct val="100000"/>
                        </a:lnSpc>
                        <a:spcBef>
                          <a:spcPts val="0"/>
                        </a:spcBef>
                        <a:spcAft>
                          <a:spcPts val="0"/>
                        </a:spcAft>
                        <a:buClr>
                          <a:srgbClr val="000000"/>
                        </a:buClr>
                        <a:buSzPts val="1100"/>
                        <a:buFont typeface="Arial"/>
                        <a:buNone/>
                      </a:pPr>
                      <a:r>
                        <a:rPr lang="fr-FR" sz="900" u="none" strike="noStrike" cap="none" dirty="0">
                          <a:solidFill>
                            <a:schemeClr val="bg2">
                              <a:lumMod val="50000"/>
                            </a:schemeClr>
                          </a:solidFill>
                        </a:rPr>
                        <a:t>2019</a:t>
                      </a:r>
                      <a:endParaRPr sz="900" u="none" strike="noStrike" cap="none" dirty="0">
                        <a:solidFill>
                          <a:schemeClr val="bg2">
                            <a:lumMod val="50000"/>
                          </a:schemeClr>
                        </a:solidFill>
                      </a:endParaRPr>
                    </a:p>
                  </a:txBody>
                  <a:tcPr marL="68569" marR="68569" marT="68569" marB="6856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900" u="none" strike="noStrike" cap="none" dirty="0">
                          <a:solidFill>
                            <a:schemeClr val="bg2">
                              <a:lumMod val="50000"/>
                            </a:schemeClr>
                          </a:solidFill>
                        </a:rPr>
                        <a:t>2020</a:t>
                      </a:r>
                      <a:endParaRPr sz="900" u="none" strike="noStrike" cap="none" dirty="0">
                        <a:solidFill>
                          <a:schemeClr val="bg2">
                            <a:lumMod val="50000"/>
                          </a:schemeClr>
                        </a:solidFill>
                      </a:endParaRPr>
                    </a:p>
                  </a:txBody>
                  <a:tcPr marL="68569" marR="68569" marT="68569" marB="6856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7248">
                <a:tc>
                  <a:txBody>
                    <a:bodyPr/>
                    <a:lstStyle/>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b="1" u="none" strike="noStrike" cap="none" dirty="0">
                          <a:solidFill>
                            <a:srgbClr val="3C4F69"/>
                          </a:solidFill>
                          <a:latin typeface="Century Gothic"/>
                          <a:ea typeface="Century Gothic"/>
                          <a:cs typeface="Century Gothic"/>
                          <a:sym typeface="Century Gothic"/>
                        </a:rPr>
                        <a:t>42</a:t>
                      </a:r>
                      <a:r>
                        <a:rPr lang="fr-FR" sz="1000" u="none" strike="noStrike" cap="none" dirty="0">
                          <a:solidFill>
                            <a:srgbClr val="3C4F69"/>
                          </a:solidFill>
                          <a:latin typeface="Century Gothic"/>
                          <a:ea typeface="Century Gothic"/>
                          <a:cs typeface="Century Gothic"/>
                          <a:sym typeface="Century Gothic"/>
                        </a:rPr>
                        <a:t> calls : </a:t>
                      </a:r>
                      <a:r>
                        <a:rPr lang="fr-FR" sz="1000" b="1" u="none" strike="noStrike" cap="none" dirty="0">
                          <a:solidFill>
                            <a:srgbClr val="0E9453"/>
                          </a:solidFill>
                          <a:latin typeface="Century Gothic"/>
                          <a:ea typeface="Century Gothic"/>
                          <a:cs typeface="Century Gothic"/>
                          <a:sym typeface="Century Gothic"/>
                        </a:rPr>
                        <a:t>95% </a:t>
                      </a:r>
                      <a:r>
                        <a:rPr lang="fr-FR" sz="1000" b="1" u="none" strike="noStrike" cap="none" dirty="0" err="1">
                          <a:solidFill>
                            <a:srgbClr val="0E9453"/>
                          </a:solidFill>
                          <a:latin typeface="Century Gothic"/>
                          <a:ea typeface="Century Gothic"/>
                          <a:cs typeface="Century Gothic"/>
                          <a:sym typeface="Century Gothic"/>
                        </a:rPr>
                        <a:t>Efficiency</a:t>
                      </a:r>
                      <a:endParaRPr sz="1000" u="none" strike="noStrike" cap="none" dirty="0">
                        <a:solidFill>
                          <a:srgbClr val="0E9453"/>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u="none" strike="noStrike" cap="none" dirty="0">
                          <a:solidFill>
                            <a:srgbClr val="3C4F69"/>
                          </a:solidFill>
                          <a:latin typeface="Century Gothic"/>
                          <a:ea typeface="Century Gothic"/>
                          <a:cs typeface="Century Gothic"/>
                          <a:sym typeface="Century Gothic"/>
                        </a:rPr>
                        <a:t>Occurrence Nov.18/</a:t>
                      </a:r>
                      <a:r>
                        <a:rPr lang="fr-FR" sz="1000" u="none" strike="noStrike" cap="none" baseline="0" dirty="0">
                          <a:solidFill>
                            <a:srgbClr val="3C4F69"/>
                          </a:solidFill>
                          <a:latin typeface="Century Gothic"/>
                          <a:ea typeface="Century Gothic"/>
                          <a:cs typeface="Century Gothic"/>
                          <a:sym typeface="Century Gothic"/>
                        </a:rPr>
                        <a:t>Oct.</a:t>
                      </a:r>
                      <a:r>
                        <a:rPr lang="fr-FR" sz="1000" u="none" strike="noStrike" cap="none" dirty="0">
                          <a:solidFill>
                            <a:srgbClr val="3C4F69"/>
                          </a:solidFill>
                          <a:latin typeface="Century Gothic"/>
                          <a:ea typeface="Century Gothic"/>
                          <a:cs typeface="Century Gothic"/>
                          <a:sym typeface="Century Gothic"/>
                        </a:rPr>
                        <a:t>19 : </a:t>
                      </a:r>
                      <a:r>
                        <a:rPr lang="fr-FR" sz="1000" b="1" u="none" strike="noStrike" cap="none" dirty="0">
                          <a:solidFill>
                            <a:srgbClr val="0E9453"/>
                          </a:solidFill>
                          <a:latin typeface="Century Gothic"/>
                          <a:ea typeface="Century Gothic"/>
                          <a:cs typeface="Century Gothic"/>
                          <a:sym typeface="Century Gothic"/>
                        </a:rPr>
                        <a:t>11%</a:t>
                      </a:r>
                      <a:endParaRPr sz="1000" b="1" u="none" strike="noStrike" cap="none" dirty="0">
                        <a:solidFill>
                          <a:srgbClr val="0E9453"/>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u="none" strike="noStrike" cap="none" dirty="0">
                          <a:solidFill>
                            <a:schemeClr val="bg2">
                              <a:lumMod val="50000"/>
                            </a:schemeClr>
                          </a:solidFill>
                          <a:latin typeface="Century Gothic"/>
                          <a:ea typeface="Century Gothic"/>
                          <a:cs typeface="Century Gothic"/>
                          <a:sym typeface="Century Gothic"/>
                        </a:rPr>
                        <a:t>Occurrence</a:t>
                      </a:r>
                      <a:r>
                        <a:rPr lang="fr-FR" sz="1000" u="none" strike="noStrike" cap="none" baseline="0" dirty="0">
                          <a:solidFill>
                            <a:schemeClr val="bg2">
                              <a:lumMod val="50000"/>
                            </a:schemeClr>
                          </a:solidFill>
                          <a:latin typeface="Century Gothic"/>
                          <a:ea typeface="Century Gothic"/>
                          <a:cs typeface="Century Gothic"/>
                          <a:sym typeface="Century Gothic"/>
                        </a:rPr>
                        <a:t> </a:t>
                      </a:r>
                      <a:r>
                        <a:rPr lang="fr-FR" sz="1000" u="none" strike="noStrike" cap="none" baseline="0" dirty="0" err="1">
                          <a:solidFill>
                            <a:schemeClr val="bg2">
                              <a:lumMod val="50000"/>
                            </a:schemeClr>
                          </a:solidFill>
                          <a:latin typeface="Century Gothic"/>
                          <a:ea typeface="Century Gothic"/>
                          <a:cs typeface="Century Gothic"/>
                          <a:sym typeface="Century Gothic"/>
                        </a:rPr>
                        <a:t>summer</a:t>
                      </a:r>
                      <a:r>
                        <a:rPr lang="fr-FR" sz="1000" u="none" strike="noStrike" cap="none" dirty="0">
                          <a:solidFill>
                            <a:schemeClr val="bg2">
                              <a:lumMod val="50000"/>
                            </a:schemeClr>
                          </a:solidFill>
                          <a:latin typeface="Century Gothic"/>
                          <a:ea typeface="Century Gothic"/>
                          <a:cs typeface="Century Gothic"/>
                          <a:sym typeface="Century Gothic"/>
                        </a:rPr>
                        <a:t> 2019 </a:t>
                      </a:r>
                      <a:r>
                        <a:rPr lang="fr-FR" sz="1000" u="none" strike="noStrike" cap="none" dirty="0">
                          <a:latin typeface="Century Gothic"/>
                          <a:ea typeface="Century Gothic"/>
                          <a:cs typeface="Century Gothic"/>
                          <a:sym typeface="Century Gothic"/>
                        </a:rPr>
                        <a:t>: </a:t>
                      </a:r>
                      <a:r>
                        <a:rPr lang="fr-FR" sz="1000" b="1" u="none" strike="noStrike" cap="none" dirty="0">
                          <a:solidFill>
                            <a:srgbClr val="4BA37A"/>
                          </a:solidFill>
                          <a:latin typeface="Century Gothic"/>
                          <a:ea typeface="Century Gothic"/>
                          <a:cs typeface="Century Gothic"/>
                          <a:sym typeface="Century Gothic"/>
                        </a:rPr>
                        <a:t>18%</a:t>
                      </a:r>
                      <a:endParaRPr sz="1000" b="1" u="none" strike="noStrike" cap="none" dirty="0">
                        <a:solidFill>
                          <a:srgbClr val="4BA37A"/>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b="1" u="none" strike="noStrike" cap="none" dirty="0">
                          <a:solidFill>
                            <a:srgbClr val="3C4F69"/>
                          </a:solidFill>
                          <a:latin typeface="Century Gothic"/>
                          <a:ea typeface="Century Gothic"/>
                          <a:cs typeface="Century Gothic"/>
                          <a:sym typeface="Century Gothic"/>
                        </a:rPr>
                        <a:t>2019 : 1808</a:t>
                      </a:r>
                      <a:r>
                        <a:rPr lang="fr-FR" sz="1000" u="none" strike="noStrike" cap="none" dirty="0">
                          <a:solidFill>
                            <a:srgbClr val="3C4F69"/>
                          </a:solidFill>
                          <a:latin typeface="Century Gothic"/>
                          <a:ea typeface="Century Gothic"/>
                          <a:cs typeface="Century Gothic"/>
                          <a:sym typeface="Century Gothic"/>
                        </a:rPr>
                        <a:t> GWh @</a:t>
                      </a:r>
                      <a:r>
                        <a:rPr lang="fr-FR" sz="1000" b="1" u="none" strike="noStrike" cap="none" dirty="0">
                          <a:solidFill>
                            <a:srgbClr val="0E9453"/>
                          </a:solidFill>
                          <a:latin typeface="Century Gothic"/>
                          <a:ea typeface="Century Gothic"/>
                          <a:cs typeface="Century Gothic"/>
                          <a:sym typeface="Century Gothic"/>
                        </a:rPr>
                        <a:t>3,99€/MWh</a:t>
                      </a:r>
                      <a:endParaRPr sz="1000" u="none" strike="noStrike" cap="none" dirty="0"/>
                    </a:p>
                  </a:txBody>
                  <a:tcPr marL="68569" marR="68569" marT="68569" marB="6856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b="1" u="none" strike="noStrike" cap="none" dirty="0">
                          <a:solidFill>
                            <a:srgbClr val="3C4F69"/>
                          </a:solidFill>
                          <a:latin typeface="Century Gothic"/>
                          <a:ea typeface="Century Gothic"/>
                          <a:cs typeface="Century Gothic"/>
                          <a:sym typeface="Century Gothic"/>
                        </a:rPr>
                        <a:t>15</a:t>
                      </a:r>
                      <a:r>
                        <a:rPr lang="fr-FR" sz="1000" u="none" strike="noStrike" cap="none" dirty="0">
                          <a:solidFill>
                            <a:srgbClr val="3C4F69"/>
                          </a:solidFill>
                          <a:latin typeface="Century Gothic"/>
                          <a:ea typeface="Century Gothic"/>
                          <a:cs typeface="Century Gothic"/>
                          <a:sym typeface="Century Gothic"/>
                        </a:rPr>
                        <a:t> calls : </a:t>
                      </a:r>
                      <a:r>
                        <a:rPr lang="fr-FR" sz="1000" b="1" u="none" strike="noStrike" cap="none" dirty="0">
                          <a:solidFill>
                            <a:srgbClr val="0E9453"/>
                          </a:solidFill>
                          <a:latin typeface="Century Gothic"/>
                          <a:ea typeface="Century Gothic"/>
                          <a:cs typeface="Century Gothic"/>
                          <a:sym typeface="Century Gothic"/>
                        </a:rPr>
                        <a:t>100% </a:t>
                      </a:r>
                      <a:r>
                        <a:rPr lang="fr-FR" sz="1000" b="1" u="none" strike="noStrike" cap="none" dirty="0" err="1">
                          <a:solidFill>
                            <a:srgbClr val="0E9453"/>
                          </a:solidFill>
                          <a:latin typeface="Century Gothic"/>
                          <a:ea typeface="Century Gothic"/>
                          <a:cs typeface="Century Gothic"/>
                          <a:sym typeface="Century Gothic"/>
                        </a:rPr>
                        <a:t>Efficiency</a:t>
                      </a:r>
                      <a:endParaRPr sz="1000" b="1" u="none" strike="noStrike" cap="none" dirty="0">
                        <a:solidFill>
                          <a:srgbClr val="0E9453"/>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u="none" strike="noStrike" cap="none" dirty="0">
                          <a:solidFill>
                            <a:srgbClr val="3C4F69"/>
                          </a:solidFill>
                          <a:latin typeface="Century Gothic"/>
                          <a:ea typeface="Century Gothic"/>
                          <a:cs typeface="Century Gothic"/>
                          <a:sym typeface="Century Gothic"/>
                        </a:rPr>
                        <a:t>Occurrence Nov.19/</a:t>
                      </a:r>
                      <a:r>
                        <a:rPr lang="fr-FR" sz="1000" u="none" strike="noStrike" cap="none" baseline="0" dirty="0">
                          <a:solidFill>
                            <a:srgbClr val="3C4F69"/>
                          </a:solidFill>
                          <a:latin typeface="Century Gothic"/>
                          <a:ea typeface="Century Gothic"/>
                          <a:cs typeface="Century Gothic"/>
                          <a:sym typeface="Century Gothic"/>
                        </a:rPr>
                        <a:t>Oct.</a:t>
                      </a:r>
                      <a:r>
                        <a:rPr lang="fr-FR" sz="1000" u="none" strike="noStrike" cap="none" dirty="0">
                          <a:solidFill>
                            <a:srgbClr val="3C4F69"/>
                          </a:solidFill>
                          <a:latin typeface="Century Gothic"/>
                          <a:ea typeface="Century Gothic"/>
                          <a:cs typeface="Century Gothic"/>
                          <a:sym typeface="Century Gothic"/>
                        </a:rPr>
                        <a:t>20 : </a:t>
                      </a:r>
                      <a:r>
                        <a:rPr lang="fr-FR" sz="1000" b="1" u="none" strike="noStrike" cap="none" dirty="0">
                          <a:solidFill>
                            <a:srgbClr val="0E9453"/>
                          </a:solidFill>
                          <a:latin typeface="Century Gothic"/>
                          <a:ea typeface="Century Gothic"/>
                          <a:cs typeface="Century Gothic"/>
                          <a:sym typeface="Century Gothic"/>
                        </a:rPr>
                        <a:t>3%</a:t>
                      </a:r>
                      <a:endParaRPr sz="1000" b="1" u="none" strike="noStrike" cap="none" dirty="0">
                        <a:solidFill>
                          <a:srgbClr val="0E9453"/>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u="none" strike="noStrike" cap="none" dirty="0">
                          <a:solidFill>
                            <a:srgbClr val="3C4F69"/>
                          </a:solidFill>
                          <a:latin typeface="Century Gothic"/>
                          <a:ea typeface="Century Gothic"/>
                          <a:cs typeface="Century Gothic"/>
                          <a:sym typeface="Century Gothic"/>
                        </a:rPr>
                        <a:t>Occurrence </a:t>
                      </a:r>
                      <a:r>
                        <a:rPr lang="fr-FR" sz="1000" u="none" strike="noStrike" cap="none" dirty="0" err="1">
                          <a:solidFill>
                            <a:srgbClr val="3C4F69"/>
                          </a:solidFill>
                          <a:latin typeface="Century Gothic"/>
                          <a:ea typeface="Century Gothic"/>
                          <a:cs typeface="Century Gothic"/>
                          <a:sym typeface="Century Gothic"/>
                        </a:rPr>
                        <a:t>summer</a:t>
                      </a:r>
                      <a:r>
                        <a:rPr lang="fr-FR" sz="1000" u="none" strike="noStrike" cap="none" baseline="0" dirty="0">
                          <a:solidFill>
                            <a:srgbClr val="3C4F69"/>
                          </a:solidFill>
                          <a:latin typeface="Century Gothic"/>
                          <a:ea typeface="Century Gothic"/>
                          <a:cs typeface="Century Gothic"/>
                          <a:sym typeface="Century Gothic"/>
                        </a:rPr>
                        <a:t> </a:t>
                      </a:r>
                      <a:r>
                        <a:rPr lang="fr-FR" sz="1000" u="none" strike="noStrike" cap="none" dirty="0">
                          <a:solidFill>
                            <a:srgbClr val="3C4F69"/>
                          </a:solidFill>
                          <a:latin typeface="Century Gothic"/>
                          <a:ea typeface="Century Gothic"/>
                          <a:cs typeface="Century Gothic"/>
                          <a:sym typeface="Century Gothic"/>
                        </a:rPr>
                        <a:t>2020 : </a:t>
                      </a:r>
                      <a:r>
                        <a:rPr lang="fr-FR" sz="1000" b="1" u="none" strike="noStrike" cap="none" dirty="0">
                          <a:solidFill>
                            <a:srgbClr val="0E9453"/>
                          </a:solidFill>
                          <a:latin typeface="Century Gothic"/>
                          <a:ea typeface="Century Gothic"/>
                          <a:cs typeface="Century Gothic"/>
                          <a:sym typeface="Century Gothic"/>
                        </a:rPr>
                        <a:t>5%</a:t>
                      </a:r>
                      <a:endParaRPr sz="1000" b="1" u="none" strike="noStrike" cap="none" dirty="0">
                        <a:solidFill>
                          <a:srgbClr val="0E9453"/>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100"/>
                        <a:buFont typeface="Wingdings" panose="05000000000000000000" pitchFamily="2" charset="2"/>
                        <a:buChar char="Ø"/>
                      </a:pPr>
                      <a:r>
                        <a:rPr lang="fr-FR" sz="1000" b="1" u="none" strike="noStrike" cap="none" dirty="0">
                          <a:solidFill>
                            <a:srgbClr val="3C4F69"/>
                          </a:solidFill>
                          <a:latin typeface="Century Gothic"/>
                          <a:ea typeface="Century Gothic"/>
                          <a:cs typeface="Century Gothic"/>
                          <a:sym typeface="Century Gothic"/>
                        </a:rPr>
                        <a:t>2020 : 660 </a:t>
                      </a:r>
                      <a:r>
                        <a:rPr lang="fr-FR" sz="1000" u="none" strike="noStrike" cap="none" dirty="0">
                          <a:solidFill>
                            <a:srgbClr val="3C4F69"/>
                          </a:solidFill>
                          <a:latin typeface="Century Gothic"/>
                          <a:ea typeface="Century Gothic"/>
                          <a:cs typeface="Century Gothic"/>
                          <a:sym typeface="Century Gothic"/>
                        </a:rPr>
                        <a:t> GWh @</a:t>
                      </a:r>
                      <a:r>
                        <a:rPr lang="fr-FR" sz="1000" b="1" u="none" strike="noStrike" cap="none" dirty="0">
                          <a:solidFill>
                            <a:srgbClr val="0E9453"/>
                          </a:solidFill>
                          <a:latin typeface="Century Gothic"/>
                          <a:ea typeface="Century Gothic"/>
                          <a:cs typeface="Century Gothic"/>
                          <a:sym typeface="Century Gothic"/>
                        </a:rPr>
                        <a:t>1,29€/MWh</a:t>
                      </a:r>
                      <a:endParaRPr sz="1000" u="none" strike="noStrike" cap="none" dirty="0"/>
                    </a:p>
                  </a:txBody>
                  <a:tcPr marL="68569" marR="68569" marT="68569" marB="68569">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8480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E99916-8A81-42F1-A6BA-7AD6D0901BEF}"/>
              </a:ext>
            </a:extLst>
          </p:cNvPr>
          <p:cNvSpPr>
            <a:spLocks noGrp="1"/>
          </p:cNvSpPr>
          <p:nvPr>
            <p:ph type="title"/>
          </p:nvPr>
        </p:nvSpPr>
        <p:spPr/>
        <p:txBody>
          <a:bodyPr/>
          <a:lstStyle/>
          <a:p>
            <a:r>
              <a:rPr lang="fr-FR" dirty="0"/>
              <a:t>Conclusion</a:t>
            </a:r>
          </a:p>
        </p:txBody>
      </p:sp>
      <p:sp>
        <p:nvSpPr>
          <p:cNvPr id="6" name="Espace réservé du texte 5"/>
          <p:cNvSpPr>
            <a:spLocks noGrp="1"/>
          </p:cNvSpPr>
          <p:nvPr>
            <p:ph type="body" idx="1"/>
          </p:nvPr>
        </p:nvSpPr>
        <p:spPr/>
        <p:txBody>
          <a:bodyPr>
            <a:noAutofit/>
          </a:bodyPr>
          <a:lstStyle/>
          <a:p>
            <a:pPr marL="0" indent="0">
              <a:buNone/>
            </a:pPr>
            <a:r>
              <a:rPr lang="en-GB" sz="2700" dirty="0">
                <a:solidFill>
                  <a:schemeClr val="tx1"/>
                </a:solidFill>
              </a:rPr>
              <a:t> </a:t>
            </a:r>
          </a:p>
        </p:txBody>
      </p:sp>
      <p:sp>
        <p:nvSpPr>
          <p:cNvPr id="4" name="Espace réservé du numéro de diapositive 3"/>
          <p:cNvSpPr>
            <a:spLocks noGrp="1"/>
          </p:cNvSpPr>
          <p:nvPr>
            <p:ph type="sldNum" sz="quarter" idx="4294967295"/>
          </p:nvPr>
        </p:nvSpPr>
        <p:spPr>
          <a:xfrm>
            <a:off x="7086600" y="6326188"/>
            <a:ext cx="2057400" cy="273050"/>
          </a:xfrm>
          <a:prstGeom prst="rect">
            <a:avLst/>
          </a:prstGeom>
        </p:spPr>
        <p:txBody>
          <a:bodyPr/>
          <a:lstStyle/>
          <a:p>
            <a:pPr defTabSz="685800">
              <a:buClrTx/>
            </a:pPr>
            <a:fld id="{59894E3C-CCE6-F242-84E3-BCBDD257A1E1}" type="slidenum">
              <a:rPr lang="fr-FR" kern="1200">
                <a:solidFill>
                  <a:srgbClr val="00B0F0">
                    <a:tint val="75000"/>
                  </a:srgbClr>
                </a:solidFill>
                <a:latin typeface="Calibri" panose="020F0502020204030204"/>
                <a:ea typeface="+mn-ea"/>
                <a:cs typeface="+mn-cs"/>
              </a:rPr>
              <a:pPr defTabSz="685800">
                <a:buClrTx/>
              </a:pPr>
              <a:t>43</a:t>
            </a:fld>
            <a:endParaRPr lang="fr-FR" kern="1200" dirty="0">
              <a:solidFill>
                <a:srgbClr val="00B0F0">
                  <a:tint val="75000"/>
                </a:srgbClr>
              </a:solidFill>
              <a:latin typeface="Calibri" panose="020F0502020204030204"/>
              <a:ea typeface="+mn-ea"/>
              <a:cs typeface="+mn-cs"/>
            </a:endParaRPr>
          </a:p>
        </p:txBody>
      </p:sp>
      <p:sp>
        <p:nvSpPr>
          <p:cNvPr id="25" name="Espace réservé du contenu 1"/>
          <p:cNvSpPr>
            <a:spLocks noGrp="1"/>
          </p:cNvSpPr>
          <p:nvPr>
            <p:ph idx="4294967295"/>
          </p:nvPr>
        </p:nvSpPr>
        <p:spPr>
          <a:xfrm>
            <a:off x="1076325" y="1347788"/>
            <a:ext cx="8067675" cy="2520950"/>
          </a:xfrm>
        </p:spPr>
        <p:txBody>
          <a:bodyPr/>
          <a:lstStyle/>
          <a:p>
            <a:pPr marL="0" indent="0">
              <a:spcBef>
                <a:spcPts val="0"/>
              </a:spcBef>
              <a:buClr>
                <a:schemeClr val="accent1"/>
              </a:buClr>
              <a:buNone/>
            </a:pPr>
            <a:r>
              <a:rPr lang="en-GB" b="1" dirty="0">
                <a:solidFill>
                  <a:srgbClr val="0070C0"/>
                </a:solidFill>
              </a:rPr>
              <a:t>The French merger is a full success</a:t>
            </a:r>
          </a:p>
          <a:p>
            <a:pPr marL="0" indent="0">
              <a:spcBef>
                <a:spcPts val="0"/>
              </a:spcBef>
              <a:buClr>
                <a:schemeClr val="accent1"/>
              </a:buClr>
              <a:buNone/>
            </a:pPr>
            <a:endParaRPr lang="en-GB" dirty="0">
              <a:solidFill>
                <a:schemeClr val="accent1"/>
              </a:solidFill>
            </a:endParaRPr>
          </a:p>
          <a:p>
            <a:pPr marL="483394" indent="-214313">
              <a:lnSpc>
                <a:spcPct val="150000"/>
              </a:lnSpc>
              <a:spcBef>
                <a:spcPts val="0"/>
              </a:spcBef>
              <a:buClr>
                <a:schemeClr val="accent1"/>
              </a:buClr>
              <a:buFont typeface="Wingdings" panose="05000000000000000000" pitchFamily="2" charset="2"/>
              <a:buChar char="ü"/>
              <a:tabLst>
                <a:tab pos="471488" algn="l"/>
              </a:tabLst>
            </a:pPr>
            <a:r>
              <a:rPr lang="fr-FR" sz="1400" dirty="0"/>
              <a:t>The solution </a:t>
            </a:r>
            <a:r>
              <a:rPr lang="fr-FR" sz="1400" dirty="0" err="1"/>
              <a:t>was</a:t>
            </a:r>
            <a:r>
              <a:rPr lang="fr-FR" sz="1400" dirty="0"/>
              <a:t> </a:t>
            </a:r>
            <a:r>
              <a:rPr lang="fr-FR" sz="1400" b="1" dirty="0"/>
              <a:t>design by all </a:t>
            </a:r>
            <a:r>
              <a:rPr lang="fr-FR" sz="1400" b="1" dirty="0" err="1"/>
              <a:t>market</a:t>
            </a:r>
            <a:r>
              <a:rPr lang="fr-FR" sz="1400" b="1" dirty="0"/>
              <a:t> participants </a:t>
            </a:r>
            <a:r>
              <a:rPr lang="fr-FR" sz="1400" dirty="0"/>
              <a:t>(</a:t>
            </a:r>
            <a:r>
              <a:rPr lang="fr-FR" sz="1400" dirty="0" err="1"/>
              <a:t>TSOs</a:t>
            </a:r>
            <a:r>
              <a:rPr lang="fr-FR" sz="1400" dirty="0"/>
              <a:t>, </a:t>
            </a:r>
            <a:r>
              <a:rPr lang="fr-FR" sz="1400" dirty="0" err="1"/>
              <a:t>Shippers</a:t>
            </a:r>
            <a:r>
              <a:rPr lang="fr-FR" sz="1400" dirty="0"/>
              <a:t>, CRE, Exchange,…)</a:t>
            </a:r>
          </a:p>
          <a:p>
            <a:pPr marL="483394" indent="-214313">
              <a:lnSpc>
                <a:spcPct val="150000"/>
              </a:lnSpc>
              <a:spcBef>
                <a:spcPts val="0"/>
              </a:spcBef>
              <a:buClr>
                <a:schemeClr val="accent1"/>
              </a:buClr>
              <a:buFont typeface="Wingdings" panose="05000000000000000000" pitchFamily="2" charset="2"/>
              <a:buChar char="ü"/>
              <a:tabLst>
                <a:tab pos="471488" algn="l"/>
              </a:tabLst>
            </a:pPr>
            <a:r>
              <a:rPr lang="en-GB" sz="1400" dirty="0"/>
              <a:t>Works</a:t>
            </a:r>
            <a:r>
              <a:rPr lang="fr-FR" sz="1400" dirty="0"/>
              <a:t> and IT modification </a:t>
            </a:r>
            <a:r>
              <a:rPr lang="fr-FR" sz="1400" dirty="0" err="1"/>
              <a:t>were</a:t>
            </a:r>
            <a:r>
              <a:rPr lang="fr-FR" sz="1400" dirty="0"/>
              <a:t> </a:t>
            </a:r>
            <a:r>
              <a:rPr lang="fr-FR" sz="1400" b="1" dirty="0"/>
              <a:t>on time</a:t>
            </a:r>
            <a:r>
              <a:rPr lang="fr-FR" sz="1400" dirty="0"/>
              <a:t> for </a:t>
            </a:r>
            <a:r>
              <a:rPr lang="fr-FR" sz="1400" dirty="0" err="1"/>
              <a:t>November</a:t>
            </a:r>
            <a:r>
              <a:rPr lang="fr-FR" sz="1400" dirty="0"/>
              <a:t> 1</a:t>
            </a:r>
            <a:r>
              <a:rPr lang="fr-FR" sz="1400" baseline="30000" dirty="0"/>
              <a:t>st</a:t>
            </a:r>
            <a:r>
              <a:rPr lang="fr-FR" sz="1400" dirty="0"/>
              <a:t> </a:t>
            </a:r>
          </a:p>
          <a:p>
            <a:pPr marL="483394" indent="-214313">
              <a:lnSpc>
                <a:spcPct val="150000"/>
              </a:lnSpc>
              <a:spcBef>
                <a:spcPts val="0"/>
              </a:spcBef>
              <a:buClr>
                <a:schemeClr val="accent1"/>
              </a:buClr>
              <a:buFont typeface="Wingdings" panose="05000000000000000000" pitchFamily="2" charset="2"/>
              <a:buChar char="ü"/>
              <a:tabLst>
                <a:tab pos="471488" algn="l"/>
              </a:tabLst>
            </a:pPr>
            <a:r>
              <a:rPr lang="fr-FR" sz="1400" dirty="0"/>
              <a:t>Figures show an </a:t>
            </a:r>
            <a:r>
              <a:rPr lang="fr-FR" sz="1400" b="1" dirty="0" err="1"/>
              <a:t>increase</a:t>
            </a:r>
            <a:r>
              <a:rPr lang="fr-FR" sz="1400" b="1" dirty="0"/>
              <a:t> of </a:t>
            </a:r>
            <a:r>
              <a:rPr lang="fr-FR" sz="1400" b="1" dirty="0" err="1"/>
              <a:t>liquidity</a:t>
            </a:r>
            <a:r>
              <a:rPr lang="fr-FR" sz="1400" b="1" dirty="0"/>
              <a:t> and of </a:t>
            </a:r>
            <a:r>
              <a:rPr lang="fr-FR" sz="1400" b="1" dirty="0" err="1"/>
              <a:t>number</a:t>
            </a:r>
            <a:r>
              <a:rPr lang="fr-FR" sz="1400" b="1" dirty="0"/>
              <a:t> of participants </a:t>
            </a:r>
            <a:r>
              <a:rPr lang="fr-FR" sz="1400" dirty="0"/>
              <a:t>on the PEG</a:t>
            </a:r>
          </a:p>
          <a:p>
            <a:pPr marL="483394" indent="-214313">
              <a:lnSpc>
                <a:spcPct val="150000"/>
              </a:lnSpc>
              <a:spcBef>
                <a:spcPts val="0"/>
              </a:spcBef>
              <a:buClr>
                <a:schemeClr val="accent1"/>
              </a:buClr>
              <a:buFont typeface="Wingdings" panose="05000000000000000000" pitchFamily="2" charset="2"/>
              <a:buChar char="ü"/>
              <a:tabLst>
                <a:tab pos="471488" algn="l"/>
              </a:tabLst>
            </a:pPr>
            <a:r>
              <a:rPr lang="fr-FR" sz="1400" dirty="0"/>
              <a:t>The congestion management </a:t>
            </a:r>
            <a:r>
              <a:rPr lang="fr-FR" sz="1400" dirty="0" err="1"/>
              <a:t>mechanisms</a:t>
            </a:r>
            <a:r>
              <a:rPr lang="fr-FR" sz="1400" dirty="0"/>
              <a:t> are </a:t>
            </a:r>
            <a:r>
              <a:rPr lang="fr-FR" sz="1400" dirty="0" err="1"/>
              <a:t>very</a:t>
            </a:r>
            <a:r>
              <a:rPr lang="fr-FR" sz="1400" dirty="0"/>
              <a:t> </a:t>
            </a:r>
            <a:r>
              <a:rPr lang="fr-FR" sz="1400" b="1" dirty="0"/>
              <a:t>effective</a:t>
            </a:r>
            <a:r>
              <a:rPr lang="fr-FR" sz="1400" dirty="0"/>
              <a:t> to </a:t>
            </a:r>
            <a:r>
              <a:rPr lang="fr-FR" sz="1400" dirty="0" err="1"/>
              <a:t>solve</a:t>
            </a:r>
            <a:r>
              <a:rPr lang="fr-FR" sz="1400" dirty="0"/>
              <a:t> </a:t>
            </a:r>
            <a:r>
              <a:rPr lang="fr-FR" sz="1400" dirty="0" err="1"/>
              <a:t>residual</a:t>
            </a:r>
            <a:r>
              <a:rPr lang="fr-FR" sz="1400" dirty="0"/>
              <a:t> congestion on the network and are </a:t>
            </a:r>
            <a:r>
              <a:rPr lang="en-US" sz="1400" dirty="0"/>
              <a:t>the </a:t>
            </a:r>
            <a:r>
              <a:rPr lang="en-US" sz="1400" b="1" dirty="0"/>
              <a:t>best cost-benefit balance</a:t>
            </a:r>
            <a:r>
              <a:rPr lang="en-US" sz="1400" dirty="0"/>
              <a:t> for shippers</a:t>
            </a:r>
            <a:endParaRPr lang="en-US" sz="1100" dirty="0"/>
          </a:p>
          <a:p>
            <a:pPr marL="0" indent="0">
              <a:spcBef>
                <a:spcPts val="0"/>
              </a:spcBef>
              <a:buNone/>
            </a:pPr>
            <a:endParaRPr lang="en-GB" sz="1500" dirty="0"/>
          </a:p>
        </p:txBody>
      </p:sp>
      <p:sp>
        <p:nvSpPr>
          <p:cNvPr id="2" name="Émoticône 1"/>
          <p:cNvSpPr/>
          <p:nvPr/>
        </p:nvSpPr>
        <p:spPr>
          <a:xfrm>
            <a:off x="3985565" y="4589788"/>
            <a:ext cx="1235050" cy="1092731"/>
          </a:xfrm>
          <a:prstGeom prst="smileyFac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spTree>
    <p:extLst>
      <p:ext uri="{BB962C8B-B14F-4D97-AF65-F5344CB8AC3E}">
        <p14:creationId xmlns:p14="http://schemas.microsoft.com/office/powerpoint/2010/main" val="3211748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828" y="3717882"/>
            <a:ext cx="8332788" cy="365125"/>
          </a:xfrm>
        </p:spPr>
        <p:txBody>
          <a:bodyPr>
            <a:noAutofit/>
          </a:bodyPr>
          <a:lstStyle/>
          <a:p>
            <a:r>
              <a:rPr lang="fr-FR" sz="6000" dirty="0">
                <a:solidFill>
                  <a:srgbClr val="00B0F0"/>
                </a:solidFill>
                <a:latin typeface="Frutiger Light" panose="020B0400030504020204" pitchFamily="34" charset="0"/>
              </a:rPr>
              <a:t>Back-up slides</a:t>
            </a:r>
            <a:endParaRPr lang="fr-FR" sz="6000" i="1" dirty="0">
              <a:solidFill>
                <a:srgbClr val="00B0F0"/>
              </a:solidFill>
              <a:latin typeface="Frutiger Light" panose="020B0400030504020204" pitchFamily="34" charset="0"/>
            </a:endParaRPr>
          </a:p>
        </p:txBody>
      </p:sp>
      <p:sp>
        <p:nvSpPr>
          <p:cNvPr id="4" name="Espace réservé du numéro de diapositive 3"/>
          <p:cNvSpPr>
            <a:spLocks noGrp="1"/>
          </p:cNvSpPr>
          <p:nvPr>
            <p:ph type="sldNum" sz="quarter" idx="4294967295"/>
          </p:nvPr>
        </p:nvSpPr>
        <p:spPr>
          <a:xfrm>
            <a:off x="7086600" y="6234113"/>
            <a:ext cx="2057400" cy="274637"/>
          </a:xfrm>
          <a:prstGeom prst="rect">
            <a:avLst/>
          </a:prstGeom>
        </p:spPr>
        <p:txBody>
          <a:bodyPr/>
          <a:lstStyle/>
          <a:p>
            <a:pPr defTabSz="685800">
              <a:buClrTx/>
            </a:pPr>
            <a:fld id="{D2D6F8DA-25AA-4F8A-9744-47FDD9544AFA}" type="slidenum">
              <a:rPr lang="fr-FR" sz="1050" kern="1200">
                <a:solidFill>
                  <a:srgbClr val="E7E6E6">
                    <a:lumMod val="50000"/>
                  </a:srgbClr>
                </a:solidFill>
                <a:latin typeface="Calibri" panose="020F0502020204030204"/>
                <a:ea typeface="+mn-ea"/>
                <a:cs typeface="+mn-cs"/>
              </a:rPr>
              <a:pPr defTabSz="685800">
                <a:buClrTx/>
              </a:pPr>
              <a:t>44</a:t>
            </a:fld>
            <a:endParaRPr lang="fr-FR" sz="1050" kern="1200" dirty="0">
              <a:solidFill>
                <a:srgbClr val="E7E6E6">
                  <a:lumMod val="50000"/>
                </a:srgbClr>
              </a:solidFill>
              <a:latin typeface="Calibri" panose="020F0502020204030204"/>
              <a:ea typeface="+mn-ea"/>
              <a:cs typeface="+mn-cs"/>
            </a:endParaRPr>
          </a:p>
        </p:txBody>
      </p:sp>
    </p:spTree>
    <p:extLst>
      <p:ext uri="{BB962C8B-B14F-4D97-AF65-F5344CB8AC3E}">
        <p14:creationId xmlns:p14="http://schemas.microsoft.com/office/powerpoint/2010/main" val="2518250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p39"/>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fr-FR" dirty="0"/>
              <a:t>Agile TRF, </a:t>
            </a:r>
            <a:r>
              <a:rPr lang="fr-FR" dirty="0" err="1"/>
              <a:t>strong</a:t>
            </a:r>
            <a:r>
              <a:rPr lang="fr-FR" dirty="0"/>
              <a:t> place for LNG</a:t>
            </a:r>
            <a:endParaRPr dirty="0"/>
          </a:p>
        </p:txBody>
      </p:sp>
      <p:sp>
        <p:nvSpPr>
          <p:cNvPr id="311" name="Google Shape;311;p39"/>
          <p:cNvSpPr txBox="1">
            <a:spLocks noGrp="1"/>
          </p:cNvSpPr>
          <p:nvPr>
            <p:ph type="body" idx="1"/>
          </p:nvPr>
        </p:nvSpPr>
        <p:spPr>
          <a:xfrm>
            <a:off x="591106" y="836712"/>
            <a:ext cx="4700741" cy="4768850"/>
          </a:xfrm>
          <a:prstGeom prst="rect">
            <a:avLst/>
          </a:prstGeom>
          <a:noFill/>
          <a:ln>
            <a:noFill/>
          </a:ln>
        </p:spPr>
        <p:txBody>
          <a:bodyPr spcFirstLastPara="1" vert="horz" wrap="square" lIns="68569" tIns="34275" rIns="68569" bIns="34275" rtlCol="0" anchor="t" anchorCtr="0">
            <a:noAutofit/>
          </a:bodyPr>
          <a:lstStyle/>
          <a:p>
            <a:pPr marL="581025" indent="-285750">
              <a:spcBef>
                <a:spcPts val="0"/>
              </a:spcBef>
              <a:buClr>
                <a:schemeClr val="dk1"/>
              </a:buClr>
              <a:buSzPts val="2600"/>
              <a:buFont typeface="Arial" panose="020B0604020202020204" pitchFamily="34" charset="0"/>
              <a:buChar char="•"/>
            </a:pPr>
            <a:r>
              <a:rPr lang="fr-FR" sz="1800" dirty="0"/>
              <a:t>TRF has </a:t>
            </a:r>
            <a:r>
              <a:rPr lang="fr-FR" sz="1800" dirty="0" err="1"/>
              <a:t>benefited</a:t>
            </a:r>
            <a:r>
              <a:rPr lang="fr-FR" sz="1800" dirty="0"/>
              <a:t> </a:t>
            </a:r>
            <a:r>
              <a:rPr lang="fr-FR" sz="1800" dirty="0" err="1"/>
              <a:t>from</a:t>
            </a:r>
            <a:r>
              <a:rPr lang="fr-FR" sz="1800" dirty="0"/>
              <a:t> world </a:t>
            </a:r>
            <a:r>
              <a:rPr lang="fr-FR" sz="1800" dirty="0" err="1"/>
              <a:t>excedent</a:t>
            </a:r>
            <a:r>
              <a:rPr lang="fr-FR" sz="1800" dirty="0"/>
              <a:t> of LNG -  </a:t>
            </a:r>
            <a:r>
              <a:rPr lang="fr-FR" sz="1800" dirty="0" err="1"/>
              <a:t>its</a:t>
            </a:r>
            <a:r>
              <a:rPr lang="fr-FR" sz="1800" dirty="0"/>
              <a:t> LNG </a:t>
            </a:r>
            <a:r>
              <a:rPr lang="fr-FR" sz="1800" dirty="0" err="1"/>
              <a:t>market</a:t>
            </a:r>
            <a:r>
              <a:rPr lang="fr-FR" sz="1800" dirty="0"/>
              <a:t> </a:t>
            </a:r>
            <a:r>
              <a:rPr lang="fr-FR" sz="1800" dirty="0" err="1"/>
              <a:t>share</a:t>
            </a:r>
            <a:r>
              <a:rPr lang="fr-FR" sz="1800" dirty="0"/>
              <a:t> close to the </a:t>
            </a:r>
            <a:r>
              <a:rPr lang="fr-FR" sz="1800" dirty="0" err="1"/>
              <a:t>Spanish</a:t>
            </a:r>
            <a:r>
              <a:rPr lang="fr-FR" sz="1800" dirty="0"/>
              <a:t> one </a:t>
            </a:r>
            <a:endParaRPr sz="1800" dirty="0"/>
          </a:p>
          <a:p>
            <a:pPr indent="0">
              <a:spcBef>
                <a:spcPts val="0"/>
              </a:spcBef>
              <a:buSzPts val="1800"/>
              <a:buNone/>
            </a:pPr>
            <a:endParaRPr sz="1800" dirty="0"/>
          </a:p>
          <a:p>
            <a:pPr marL="581025" indent="-285750">
              <a:spcBef>
                <a:spcPts val="0"/>
              </a:spcBef>
              <a:buSzPts val="2600"/>
              <a:buFont typeface="Arial" panose="020B0604020202020204" pitchFamily="34" charset="0"/>
              <a:buChar char="•"/>
            </a:pPr>
            <a:r>
              <a:rPr lang="fr-FR" sz="1800" dirty="0" err="1"/>
              <a:t>Liquidity</a:t>
            </a:r>
            <a:r>
              <a:rPr lang="fr-FR" sz="1800" dirty="0"/>
              <a:t> and </a:t>
            </a:r>
            <a:r>
              <a:rPr lang="fr-FR" sz="1800" dirty="0" err="1"/>
              <a:t>depth</a:t>
            </a:r>
            <a:r>
              <a:rPr lang="fr-FR" sz="1800" dirty="0"/>
              <a:t> of PEG have </a:t>
            </a:r>
            <a:r>
              <a:rPr lang="fr-FR" sz="1800" dirty="0" err="1"/>
              <a:t>absorbed</a:t>
            </a:r>
            <a:r>
              <a:rPr lang="fr-FR" sz="1800" dirty="0"/>
              <a:t> </a:t>
            </a:r>
            <a:r>
              <a:rPr lang="fr-FR" sz="1800" dirty="0" err="1"/>
              <a:t>quantities</a:t>
            </a:r>
            <a:r>
              <a:rPr lang="fr-FR" sz="1800" dirty="0"/>
              <a:t> of LNG, </a:t>
            </a:r>
            <a:r>
              <a:rPr lang="fr-FR" sz="1800" dirty="0" err="1"/>
              <a:t>thanks</a:t>
            </a:r>
            <a:r>
              <a:rPr lang="fr-FR" sz="1800" dirty="0"/>
              <a:t> to </a:t>
            </a:r>
            <a:r>
              <a:rPr lang="fr-FR" sz="1800" dirty="0" err="1"/>
              <a:t>storages</a:t>
            </a:r>
            <a:r>
              <a:rPr lang="fr-FR" sz="1800" dirty="0"/>
              <a:t> and </a:t>
            </a:r>
            <a:r>
              <a:rPr lang="fr-FR" sz="1800" dirty="0" err="1"/>
              <a:t>IPs</a:t>
            </a:r>
            <a:endParaRPr sz="1800" dirty="0"/>
          </a:p>
          <a:p>
            <a:pPr indent="-38100">
              <a:spcBef>
                <a:spcPts val="0"/>
              </a:spcBef>
              <a:buSzPts val="2600"/>
              <a:buNone/>
            </a:pPr>
            <a:endParaRPr sz="1800" dirty="0"/>
          </a:p>
          <a:p>
            <a:pPr indent="-161925">
              <a:spcBef>
                <a:spcPts val="0"/>
              </a:spcBef>
              <a:buSzPts val="2600"/>
            </a:pPr>
            <a:r>
              <a:rPr lang="fr-FR" sz="1800" dirty="0"/>
              <a:t>Fos has </a:t>
            </a:r>
            <a:r>
              <a:rPr lang="fr-FR" sz="1800" dirty="0" err="1"/>
              <a:t>taken</a:t>
            </a:r>
            <a:r>
              <a:rPr lang="fr-FR" sz="1800" dirty="0"/>
              <a:t> </a:t>
            </a:r>
            <a:r>
              <a:rPr lang="fr-FR" sz="1800" dirty="0" err="1"/>
              <a:t>advantage</a:t>
            </a:r>
            <a:r>
              <a:rPr lang="fr-FR" sz="1800" dirty="0"/>
              <a:t> of </a:t>
            </a:r>
            <a:r>
              <a:rPr lang="fr-FR" sz="1800" dirty="0" err="1"/>
              <a:t>this</a:t>
            </a:r>
            <a:r>
              <a:rPr lang="fr-FR" sz="1800" dirty="0"/>
              <a:t> </a:t>
            </a:r>
            <a:r>
              <a:rPr lang="fr-FR" sz="1800" dirty="0" err="1"/>
              <a:t>depth</a:t>
            </a:r>
            <a:endParaRPr lang="fr-FR" sz="1800" dirty="0"/>
          </a:p>
          <a:p>
            <a:pPr marL="695325" lvl="1" indent="-342900">
              <a:spcBef>
                <a:spcPts val="0"/>
              </a:spcBef>
              <a:buClr>
                <a:schemeClr val="bg2">
                  <a:lumMod val="60000"/>
                  <a:lumOff val="40000"/>
                </a:schemeClr>
              </a:buClr>
              <a:buSzPts val="2600"/>
              <a:buFont typeface="Wingdings" panose="05000000000000000000" pitchFamily="2" charset="2"/>
              <a:buChar char="Ø"/>
            </a:pPr>
            <a:r>
              <a:rPr lang="fr-FR" sz="1500" dirty="0"/>
              <a:t>+22% </a:t>
            </a:r>
            <a:r>
              <a:rPr lang="fr-FR" sz="1500" dirty="0" err="1"/>
              <a:t>emissions</a:t>
            </a:r>
            <a:r>
              <a:rPr lang="fr-FR" sz="1500" dirty="0"/>
              <a:t> </a:t>
            </a:r>
            <a:r>
              <a:rPr lang="fr-FR" sz="1500" dirty="0" err="1"/>
              <a:t>compared</a:t>
            </a:r>
            <a:r>
              <a:rPr lang="fr-FR" sz="1500" dirty="0"/>
              <a:t> to 2017/2018 </a:t>
            </a:r>
            <a:r>
              <a:rPr lang="fr-FR" sz="1500" dirty="0" err="1"/>
              <a:t>before</a:t>
            </a:r>
            <a:r>
              <a:rPr lang="fr-FR" sz="1500" dirty="0"/>
              <a:t> TRF</a:t>
            </a:r>
          </a:p>
          <a:p>
            <a:pPr marL="695325" lvl="1" indent="-342900">
              <a:spcBef>
                <a:spcPts val="0"/>
              </a:spcBef>
              <a:buClr>
                <a:schemeClr val="bg2">
                  <a:lumMod val="60000"/>
                  <a:lumOff val="40000"/>
                </a:schemeClr>
              </a:buClr>
              <a:buSzPts val="2600"/>
              <a:buFont typeface="Wingdings" panose="05000000000000000000" pitchFamily="2" charset="2"/>
              <a:buChar char="Ø"/>
            </a:pPr>
            <a:r>
              <a:rPr lang="fr-FR" sz="1500" dirty="0"/>
              <a:t>TRS </a:t>
            </a:r>
            <a:r>
              <a:rPr lang="fr-FR" sz="1500" dirty="0" err="1"/>
              <a:t>only</a:t>
            </a:r>
            <a:r>
              <a:rPr lang="fr-FR" sz="1500" dirty="0"/>
              <a:t> </a:t>
            </a:r>
            <a:r>
              <a:rPr lang="fr-FR" sz="1500" dirty="0" err="1"/>
              <a:t>would</a:t>
            </a:r>
            <a:r>
              <a:rPr lang="fr-FR" sz="1500" dirty="0"/>
              <a:t> not have </a:t>
            </a:r>
            <a:r>
              <a:rPr lang="fr-FR" sz="1500" dirty="0" err="1"/>
              <a:t>allowed</a:t>
            </a:r>
            <a:r>
              <a:rPr lang="fr-FR" sz="1500" dirty="0"/>
              <a:t> </a:t>
            </a:r>
            <a:r>
              <a:rPr lang="fr-FR" sz="1500" dirty="0" err="1"/>
              <a:t>this</a:t>
            </a:r>
            <a:r>
              <a:rPr lang="fr-FR" sz="1500" dirty="0"/>
              <a:t> </a:t>
            </a:r>
            <a:r>
              <a:rPr lang="fr-FR" sz="1500" dirty="0" err="1"/>
              <a:t>increase</a:t>
            </a:r>
            <a:r>
              <a:rPr lang="fr-FR" sz="1500" dirty="0"/>
              <a:t> </a:t>
            </a:r>
          </a:p>
          <a:p>
            <a:pPr marL="695325" lvl="1" indent="-342900">
              <a:spcBef>
                <a:spcPts val="0"/>
              </a:spcBef>
              <a:buSzPts val="2600"/>
              <a:buFont typeface="Wingdings" panose="05000000000000000000" pitchFamily="2" charset="2"/>
              <a:buChar char="Ø"/>
            </a:pPr>
            <a:endParaRPr lang="fr-FR" sz="1500" dirty="0"/>
          </a:p>
          <a:p>
            <a:pPr marL="266700">
              <a:spcBef>
                <a:spcPts val="0"/>
              </a:spcBef>
              <a:buSzPts val="2600"/>
            </a:pPr>
            <a:r>
              <a:rPr lang="fr-FR" sz="1800" dirty="0" err="1"/>
              <a:t>Terminals</a:t>
            </a:r>
            <a:r>
              <a:rPr lang="fr-FR" sz="1800" dirty="0"/>
              <a:t> new </a:t>
            </a:r>
            <a:r>
              <a:rPr lang="fr-FR" sz="1800" dirty="0" err="1"/>
              <a:t>balanced</a:t>
            </a:r>
            <a:r>
              <a:rPr lang="fr-FR" sz="1800" dirty="0"/>
              <a:t> </a:t>
            </a:r>
            <a:r>
              <a:rPr lang="fr-FR" sz="1800" dirty="0" err="1"/>
              <a:t>competitivity</a:t>
            </a:r>
            <a:r>
              <a:rPr lang="fr-FR" sz="1800" dirty="0"/>
              <a:t> </a:t>
            </a:r>
          </a:p>
          <a:p>
            <a:pPr marL="695325" lvl="1" indent="-342900">
              <a:spcBef>
                <a:spcPts val="0"/>
              </a:spcBef>
              <a:buClr>
                <a:schemeClr val="bg2">
                  <a:lumMod val="60000"/>
                  <a:lumOff val="40000"/>
                </a:schemeClr>
              </a:buClr>
              <a:buSzPts val="2600"/>
              <a:buFont typeface="Wingdings" panose="05000000000000000000" pitchFamily="2" charset="2"/>
              <a:buChar char="Ø"/>
            </a:pPr>
            <a:r>
              <a:rPr lang="fr-FR" sz="1500" dirty="0"/>
              <a:t>+157% </a:t>
            </a:r>
            <a:r>
              <a:rPr lang="fr-FR" sz="1500" dirty="0" err="1"/>
              <a:t>emissions</a:t>
            </a:r>
            <a:r>
              <a:rPr lang="fr-FR" sz="1500" dirty="0"/>
              <a:t> in Montoir</a:t>
            </a:r>
          </a:p>
          <a:p>
            <a:pPr marL="695325" lvl="1" indent="-342900">
              <a:spcBef>
                <a:spcPts val="0"/>
              </a:spcBef>
              <a:buClr>
                <a:schemeClr val="bg2">
                  <a:lumMod val="60000"/>
                  <a:lumOff val="40000"/>
                </a:schemeClr>
              </a:buClr>
              <a:buSzPts val="2600"/>
              <a:buFont typeface="Wingdings" panose="05000000000000000000" pitchFamily="2" charset="2"/>
              <a:buChar char="Ø"/>
            </a:pPr>
            <a:r>
              <a:rPr lang="fr-FR" sz="1500" dirty="0"/>
              <a:t>+443% in Dunkerque</a:t>
            </a:r>
          </a:p>
          <a:p>
            <a:pPr marL="609600" lvl="1">
              <a:spcBef>
                <a:spcPts val="0"/>
              </a:spcBef>
              <a:buSzPts val="2600"/>
            </a:pPr>
            <a:endParaRPr lang="fr-FR" sz="1500" dirty="0"/>
          </a:p>
          <a:p>
            <a:pPr marL="352425" indent="-342900">
              <a:spcBef>
                <a:spcPts val="0"/>
              </a:spcBef>
              <a:buSzPts val="2600"/>
            </a:pPr>
            <a:endParaRPr sz="1800" dirty="0"/>
          </a:p>
        </p:txBody>
      </p:sp>
      <p:sp>
        <p:nvSpPr>
          <p:cNvPr id="309" name="Google Shape;309;p39"/>
          <p:cNvSpPr txBox="1">
            <a:spLocks noGrp="1"/>
          </p:cNvSpPr>
          <p:nvPr>
            <p:ph type="sldNum" idx="4294967295"/>
          </p:nvPr>
        </p:nvSpPr>
        <p:spPr>
          <a:xfrm>
            <a:off x="7086600" y="6388100"/>
            <a:ext cx="2057400" cy="274638"/>
          </a:xfrm>
          <a:prstGeom prst="rect">
            <a:avLst/>
          </a:prstGeom>
          <a:noFill/>
          <a:ln>
            <a:noFill/>
          </a:ln>
        </p:spPr>
        <p:txBody>
          <a:bodyPr spcFirstLastPara="1" vert="horz" wrap="square" lIns="68569" tIns="34275" rIns="68569" bIns="34275" rtlCol="0" anchor="ctr" anchorCtr="0">
            <a:noAutofit/>
          </a:bodyPr>
          <a:lstStyle/>
          <a:p>
            <a:pPr defTabSz="685800">
              <a:buClrTx/>
              <a:buSzPts val="1200"/>
            </a:pPr>
            <a:fld id="{00000000-1234-1234-1234-123412341234}" type="slidenum">
              <a:rPr lang="fr-FR" kern="1200">
                <a:solidFill>
                  <a:srgbClr val="00B0F0">
                    <a:tint val="75000"/>
                  </a:srgbClr>
                </a:solidFill>
                <a:latin typeface="Calibri" panose="020F0502020204030204"/>
                <a:ea typeface="+mn-ea"/>
                <a:cs typeface="+mn-cs"/>
              </a:rPr>
              <a:pPr defTabSz="685800">
                <a:buClrTx/>
                <a:buSzPts val="1200"/>
              </a:pPr>
              <a:t>45</a:t>
            </a:fld>
            <a:endParaRPr kern="1200" dirty="0">
              <a:solidFill>
                <a:srgbClr val="00B0F0">
                  <a:tint val="75000"/>
                </a:srgbClr>
              </a:solidFill>
              <a:latin typeface="Calibri" panose="020F0502020204030204"/>
              <a:ea typeface="+mn-ea"/>
              <a:cs typeface="+mn-cs"/>
            </a:endParaRPr>
          </a:p>
        </p:txBody>
      </p:sp>
      <p:pic>
        <p:nvPicPr>
          <p:cNvPr id="312" name="Google Shape;312;p39"/>
          <p:cNvPicPr preferRelativeResize="0"/>
          <p:nvPr/>
        </p:nvPicPr>
        <p:blipFill rotWithShape="1">
          <a:blip r:embed="rId3">
            <a:alphaModFix/>
          </a:blip>
          <a:srcRect/>
          <a:stretch/>
        </p:blipFill>
        <p:spPr>
          <a:xfrm>
            <a:off x="5595680" y="1196339"/>
            <a:ext cx="3279483" cy="2377435"/>
          </a:xfrm>
          <a:prstGeom prst="rect">
            <a:avLst/>
          </a:prstGeom>
          <a:noFill/>
          <a:ln>
            <a:noFill/>
          </a:ln>
        </p:spPr>
      </p:pic>
      <p:pic>
        <p:nvPicPr>
          <p:cNvPr id="2" name="Image 1">
            <a:extLst>
              <a:ext uri="{FF2B5EF4-FFF2-40B4-BE49-F238E27FC236}">
                <a16:creationId xmlns:a16="http://schemas.microsoft.com/office/drawing/2014/main" id="{5EF0E72C-C13A-4A3C-B2E4-6F28ED3C6FFF}"/>
              </a:ext>
            </a:extLst>
          </p:cNvPr>
          <p:cNvPicPr>
            <a:picLocks noChangeAspect="1"/>
          </p:cNvPicPr>
          <p:nvPr/>
        </p:nvPicPr>
        <p:blipFill>
          <a:blip r:embed="rId4"/>
          <a:stretch>
            <a:fillRect/>
          </a:stretch>
        </p:blipFill>
        <p:spPr>
          <a:xfrm>
            <a:off x="5675555" y="3733243"/>
            <a:ext cx="3279483" cy="1928418"/>
          </a:xfrm>
          <a:prstGeom prst="rect">
            <a:avLst/>
          </a:prstGeom>
        </p:spPr>
      </p:pic>
      <p:sp>
        <p:nvSpPr>
          <p:cNvPr id="3" name="Rectangle 2"/>
          <p:cNvSpPr/>
          <p:nvPr/>
        </p:nvSpPr>
        <p:spPr>
          <a:xfrm>
            <a:off x="4482913" y="3290500"/>
            <a:ext cx="223138" cy="300082"/>
          </a:xfrm>
          <a:prstGeom prst="rect">
            <a:avLst/>
          </a:prstGeom>
        </p:spPr>
        <p:txBody>
          <a:bodyPr wrap="none">
            <a:spAutoFit/>
          </a:bodyPr>
          <a:lstStyle/>
          <a:p>
            <a:pPr defTabSz="685800">
              <a:buClrTx/>
            </a:pPr>
            <a:r>
              <a:rPr lang="fr-FR" sz="1350" kern="1200" dirty="0">
                <a:solidFill>
                  <a:srgbClr val="00B0F0"/>
                </a:solidFill>
                <a:latin typeface="Calibri" panose="020F0502020204030204"/>
                <a:ea typeface="+mn-ea"/>
                <a:cs typeface="+mn-cs"/>
              </a:rPr>
              <a:t> </a:t>
            </a:r>
          </a:p>
        </p:txBody>
      </p:sp>
      <p:sp>
        <p:nvSpPr>
          <p:cNvPr id="4" name="Rectangle 3"/>
          <p:cNvSpPr/>
          <p:nvPr/>
        </p:nvSpPr>
        <p:spPr>
          <a:xfrm>
            <a:off x="4482913" y="3290500"/>
            <a:ext cx="223138" cy="300082"/>
          </a:xfrm>
          <a:prstGeom prst="rect">
            <a:avLst/>
          </a:prstGeom>
        </p:spPr>
        <p:txBody>
          <a:bodyPr wrap="none">
            <a:spAutoFit/>
          </a:bodyPr>
          <a:lstStyle/>
          <a:p>
            <a:pPr defTabSz="685800">
              <a:buClrTx/>
            </a:pPr>
            <a:r>
              <a:rPr lang="fr-FR" sz="1350" kern="1200" dirty="0">
                <a:solidFill>
                  <a:srgbClr val="00B0F0"/>
                </a:solidFill>
                <a:latin typeface="Calibri" panose="020F0502020204030204"/>
                <a:ea typeface="+mn-ea"/>
                <a:cs typeface="+mn-cs"/>
              </a:rPr>
              <a:t> </a:t>
            </a:r>
          </a:p>
        </p:txBody>
      </p:sp>
      <p:sp>
        <p:nvSpPr>
          <p:cNvPr id="5" name="ZoneTexte 4"/>
          <p:cNvSpPr txBox="1"/>
          <p:nvPr/>
        </p:nvSpPr>
        <p:spPr>
          <a:xfrm>
            <a:off x="5662581" y="1270574"/>
            <a:ext cx="3305432" cy="253916"/>
          </a:xfrm>
          <a:prstGeom prst="rect">
            <a:avLst/>
          </a:prstGeom>
          <a:solidFill>
            <a:schemeClr val="tx1">
              <a:lumMod val="20000"/>
              <a:lumOff val="80000"/>
            </a:schemeClr>
          </a:solidFill>
        </p:spPr>
        <p:txBody>
          <a:bodyPr wrap="square" rtlCol="0">
            <a:spAutoFit/>
          </a:bodyPr>
          <a:lstStyle/>
          <a:p>
            <a:pPr defTabSz="685800">
              <a:buClrTx/>
            </a:pPr>
            <a:r>
              <a:rPr lang="fr-FR" sz="1050" b="1" kern="1200" dirty="0" err="1">
                <a:solidFill>
                  <a:srgbClr val="44546A"/>
                </a:solidFill>
                <a:latin typeface="Calibri" panose="020F0502020204030204"/>
                <a:ea typeface="+mn-ea"/>
                <a:cs typeface="+mn-cs"/>
              </a:rPr>
              <a:t>LNG’s</a:t>
            </a:r>
            <a:r>
              <a:rPr lang="fr-FR" sz="1050" b="1" kern="1200" dirty="0">
                <a:solidFill>
                  <a:srgbClr val="44546A"/>
                </a:solidFill>
                <a:latin typeface="Calibri" panose="020F0502020204030204"/>
                <a:ea typeface="+mn-ea"/>
                <a:cs typeface="+mn-cs"/>
              </a:rPr>
              <a:t> </a:t>
            </a:r>
            <a:r>
              <a:rPr lang="fr-FR" sz="1050" b="1" kern="1200" dirty="0" err="1">
                <a:solidFill>
                  <a:srgbClr val="44546A"/>
                </a:solidFill>
                <a:latin typeface="Calibri" panose="020F0502020204030204"/>
                <a:ea typeface="+mn-ea"/>
                <a:cs typeface="+mn-cs"/>
              </a:rPr>
              <a:t>emissions</a:t>
            </a:r>
            <a:r>
              <a:rPr lang="fr-FR" sz="1050" b="1" kern="1200" dirty="0">
                <a:solidFill>
                  <a:srgbClr val="44546A"/>
                </a:solidFill>
                <a:latin typeface="Calibri" panose="020F0502020204030204"/>
                <a:ea typeface="+mn-ea"/>
                <a:cs typeface="+mn-cs"/>
              </a:rPr>
              <a:t> breakdown in Europe (Nov.18/Oct.20)</a:t>
            </a:r>
          </a:p>
        </p:txBody>
      </p:sp>
    </p:spTree>
    <p:extLst>
      <p:ext uri="{BB962C8B-B14F-4D97-AF65-F5344CB8AC3E}">
        <p14:creationId xmlns:p14="http://schemas.microsoft.com/office/powerpoint/2010/main" val="2819976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p39"/>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buSzPts val="4400"/>
            </a:pPr>
            <a:r>
              <a:rPr lang="fr-FR" dirty="0" err="1">
                <a:solidFill>
                  <a:schemeClr val="bg2"/>
                </a:solidFill>
              </a:rPr>
              <a:t>Benefits</a:t>
            </a:r>
            <a:r>
              <a:rPr lang="fr-FR" dirty="0">
                <a:solidFill>
                  <a:schemeClr val="bg2"/>
                </a:solidFill>
              </a:rPr>
              <a:t> of </a:t>
            </a:r>
            <a:r>
              <a:rPr lang="fr-FR" dirty="0" err="1">
                <a:solidFill>
                  <a:schemeClr val="bg2"/>
                </a:solidFill>
              </a:rPr>
              <a:t>storage</a:t>
            </a:r>
            <a:r>
              <a:rPr lang="fr-FR" dirty="0">
                <a:solidFill>
                  <a:schemeClr val="bg2"/>
                </a:solidFill>
              </a:rPr>
              <a:t> </a:t>
            </a:r>
            <a:r>
              <a:rPr lang="fr-FR" dirty="0" err="1">
                <a:solidFill>
                  <a:schemeClr val="bg2"/>
                </a:solidFill>
              </a:rPr>
              <a:t>reform</a:t>
            </a:r>
            <a:endParaRPr dirty="0">
              <a:solidFill>
                <a:schemeClr val="bg2"/>
              </a:solidFill>
            </a:endParaRPr>
          </a:p>
        </p:txBody>
      </p:sp>
      <p:sp>
        <p:nvSpPr>
          <p:cNvPr id="311" name="Google Shape;311;p39"/>
          <p:cNvSpPr txBox="1">
            <a:spLocks noGrp="1"/>
          </p:cNvSpPr>
          <p:nvPr>
            <p:ph type="body" idx="1"/>
          </p:nvPr>
        </p:nvSpPr>
        <p:spPr>
          <a:xfrm>
            <a:off x="591106" y="836712"/>
            <a:ext cx="4749379" cy="4768850"/>
          </a:xfrm>
          <a:prstGeom prst="rect">
            <a:avLst/>
          </a:prstGeom>
          <a:noFill/>
          <a:ln>
            <a:noFill/>
          </a:ln>
        </p:spPr>
        <p:txBody>
          <a:bodyPr spcFirstLastPara="1" vert="horz" wrap="square" lIns="68569" tIns="34275" rIns="68569" bIns="34275" rtlCol="0" anchor="t" anchorCtr="0">
            <a:noAutofit/>
          </a:bodyPr>
          <a:lstStyle/>
          <a:p>
            <a:pPr marL="9525" indent="0">
              <a:spcBef>
                <a:spcPts val="0"/>
              </a:spcBef>
              <a:buSzPts val="2600"/>
              <a:buNone/>
            </a:pPr>
            <a:r>
              <a:rPr lang="fr-FR" sz="1800" dirty="0">
                <a:sym typeface="Wingdings" panose="05000000000000000000" pitchFamily="2" charset="2"/>
              </a:rPr>
              <a:t> </a:t>
            </a:r>
            <a:r>
              <a:rPr lang="fr-FR" sz="1800" dirty="0" err="1">
                <a:solidFill>
                  <a:schemeClr val="bg2"/>
                </a:solidFill>
                <a:sym typeface="Wingdings" panose="05000000000000000000" pitchFamily="2" charset="2"/>
              </a:rPr>
              <a:t>Thanks</a:t>
            </a:r>
            <a:r>
              <a:rPr lang="fr-FR" sz="1800" dirty="0">
                <a:solidFill>
                  <a:schemeClr val="bg2"/>
                </a:solidFill>
                <a:sym typeface="Wingdings" panose="05000000000000000000" pitchFamily="2" charset="2"/>
              </a:rPr>
              <a:t> to</a:t>
            </a:r>
            <a:r>
              <a:rPr lang="fr-FR" sz="1800" dirty="0">
                <a:solidFill>
                  <a:schemeClr val="bg2"/>
                </a:solidFill>
              </a:rPr>
              <a:t> </a:t>
            </a:r>
            <a:r>
              <a:rPr lang="fr-FR" sz="1800" dirty="0" err="1">
                <a:solidFill>
                  <a:schemeClr val="bg2"/>
                </a:solidFill>
              </a:rPr>
              <a:t>storage</a:t>
            </a:r>
            <a:r>
              <a:rPr lang="fr-FR" sz="1800" dirty="0">
                <a:solidFill>
                  <a:schemeClr val="bg2"/>
                </a:solidFill>
              </a:rPr>
              <a:t> </a:t>
            </a:r>
            <a:r>
              <a:rPr lang="fr-FR" sz="1800" dirty="0" err="1"/>
              <a:t>regulation</a:t>
            </a:r>
            <a:r>
              <a:rPr lang="fr-FR" sz="1800" dirty="0"/>
              <a:t> on 1</a:t>
            </a:r>
            <a:r>
              <a:rPr lang="fr-FR" sz="1800" baseline="30000" dirty="0"/>
              <a:t>st</a:t>
            </a:r>
            <a:r>
              <a:rPr lang="fr-FR" sz="1800" dirty="0"/>
              <a:t> </a:t>
            </a:r>
            <a:r>
              <a:rPr lang="fr-FR" sz="1800" dirty="0" err="1"/>
              <a:t>January</a:t>
            </a:r>
            <a:r>
              <a:rPr lang="fr-FR" sz="1800" dirty="0"/>
              <a:t> 2018:</a:t>
            </a:r>
          </a:p>
          <a:p>
            <a:pPr marL="323850" indent="-285750">
              <a:spcBef>
                <a:spcPts val="0"/>
              </a:spcBef>
              <a:buSzPts val="2600"/>
              <a:buFont typeface="Arial" panose="020B0604020202020204" pitchFamily="34" charset="0"/>
              <a:buChar char="•"/>
            </a:pPr>
            <a:r>
              <a:rPr lang="fr-FR" sz="1400" dirty="0"/>
              <a:t>Marketing </a:t>
            </a:r>
            <a:r>
              <a:rPr lang="fr-FR" sz="1400" dirty="0" err="1"/>
              <a:t>rules</a:t>
            </a:r>
            <a:r>
              <a:rPr lang="fr-FR" sz="1400" dirty="0">
                <a:solidFill>
                  <a:schemeClr val="bg2"/>
                </a:solidFill>
              </a:rPr>
              <a:t>*</a:t>
            </a:r>
            <a:r>
              <a:rPr lang="fr-FR" sz="1400" dirty="0"/>
              <a:t> have </a:t>
            </a:r>
            <a:r>
              <a:rPr lang="fr-FR" sz="1400" dirty="0" err="1"/>
              <a:t>allowed</a:t>
            </a:r>
            <a:r>
              <a:rPr lang="fr-FR" sz="1400" dirty="0"/>
              <a:t> full </a:t>
            </a:r>
            <a:r>
              <a:rPr lang="fr-FR" sz="1400" dirty="0" err="1"/>
              <a:t>bookings</a:t>
            </a:r>
            <a:r>
              <a:rPr lang="fr-FR" sz="1400" dirty="0"/>
              <a:t> of </a:t>
            </a:r>
            <a:r>
              <a:rPr lang="fr-FR" sz="1400" dirty="0" err="1"/>
              <a:t>marketable</a:t>
            </a:r>
            <a:r>
              <a:rPr lang="fr-FR" sz="1400" dirty="0"/>
              <a:t> volumes by Storengy and </a:t>
            </a:r>
            <a:r>
              <a:rPr lang="fr-FR" sz="1400" dirty="0" err="1"/>
              <a:t>Teréga</a:t>
            </a:r>
            <a:endParaRPr lang="fr-FR" sz="1400" dirty="0"/>
          </a:p>
          <a:p>
            <a:pPr marL="266700">
              <a:spcBef>
                <a:spcPts val="0"/>
              </a:spcBef>
              <a:buSzPts val="2600"/>
            </a:pPr>
            <a:endParaRPr lang="fr-FR" sz="1500" dirty="0"/>
          </a:p>
          <a:p>
            <a:pPr marL="9525" indent="0">
              <a:spcBef>
                <a:spcPts val="0"/>
              </a:spcBef>
              <a:buSzPts val="2600"/>
              <a:buNone/>
            </a:pPr>
            <a:r>
              <a:rPr lang="fr-FR" sz="1800" dirty="0">
                <a:sym typeface="Wingdings" panose="05000000000000000000" pitchFamily="2" charset="2"/>
              </a:rPr>
              <a:t> </a:t>
            </a:r>
            <a:r>
              <a:rPr lang="fr-FR" sz="1800" dirty="0" err="1">
                <a:solidFill>
                  <a:schemeClr val="bg2"/>
                </a:solidFill>
              </a:rPr>
              <a:t>Thanks</a:t>
            </a:r>
            <a:r>
              <a:rPr lang="fr-FR" sz="1800" dirty="0">
                <a:solidFill>
                  <a:schemeClr val="bg2"/>
                </a:solidFill>
              </a:rPr>
              <a:t> to the </a:t>
            </a:r>
            <a:r>
              <a:rPr lang="fr-FR" sz="1800" dirty="0" err="1">
                <a:solidFill>
                  <a:schemeClr val="bg2"/>
                </a:solidFill>
              </a:rPr>
              <a:t>access</a:t>
            </a:r>
            <a:r>
              <a:rPr lang="fr-FR" sz="1800" dirty="0">
                <a:solidFill>
                  <a:schemeClr val="bg2"/>
                </a:solidFill>
              </a:rPr>
              <a:t> of a </a:t>
            </a:r>
            <a:r>
              <a:rPr lang="fr-FR" sz="1800" dirty="0" err="1">
                <a:solidFill>
                  <a:schemeClr val="bg2"/>
                </a:solidFill>
              </a:rPr>
              <a:t>liquid</a:t>
            </a:r>
            <a:r>
              <a:rPr lang="fr-FR" sz="1800" dirty="0">
                <a:solidFill>
                  <a:schemeClr val="bg2"/>
                </a:solidFill>
              </a:rPr>
              <a:t> TRF</a:t>
            </a:r>
            <a:endParaRPr lang="fr-FR" sz="1500" dirty="0">
              <a:solidFill>
                <a:schemeClr val="bg2"/>
              </a:solidFill>
            </a:endParaRPr>
          </a:p>
          <a:p>
            <a:pPr marL="323850" indent="-285750">
              <a:spcBef>
                <a:spcPts val="0"/>
              </a:spcBef>
              <a:buSzPts val="2600"/>
              <a:buFont typeface="Arial" panose="020B0604020202020204" pitchFamily="34" charset="0"/>
              <a:buChar char="•"/>
            </a:pPr>
            <a:r>
              <a:rPr lang="fr-FR" sz="1500" dirty="0" err="1"/>
              <a:t>Auctions</a:t>
            </a:r>
            <a:r>
              <a:rPr lang="fr-FR" sz="1500" dirty="0"/>
              <a:t> participation </a:t>
            </a:r>
            <a:r>
              <a:rPr lang="fr-FR" sz="1500" dirty="0" err="1"/>
              <a:t>very</a:t>
            </a:r>
            <a:r>
              <a:rPr lang="fr-FR" sz="1500" dirty="0"/>
              <a:t> important (</a:t>
            </a:r>
            <a:r>
              <a:rPr lang="fr-FR" sz="1500" dirty="0" err="1"/>
              <a:t>Demand</a:t>
            </a:r>
            <a:r>
              <a:rPr lang="fr-FR" sz="1500" dirty="0"/>
              <a:t> &gt; </a:t>
            </a:r>
            <a:r>
              <a:rPr lang="fr-FR" sz="1500" dirty="0" err="1"/>
              <a:t>between</a:t>
            </a:r>
            <a:r>
              <a:rPr lang="fr-FR" sz="1500" dirty="0"/>
              <a:t> ~8 et 12 times </a:t>
            </a:r>
            <a:r>
              <a:rPr lang="fr-FR" sz="1500" dirty="0" err="1"/>
              <a:t>Offer</a:t>
            </a:r>
            <a:r>
              <a:rPr lang="fr-FR" sz="1500" dirty="0"/>
              <a:t>)</a:t>
            </a:r>
          </a:p>
          <a:p>
            <a:pPr marL="323850" indent="-285750">
              <a:spcBef>
                <a:spcPts val="0"/>
              </a:spcBef>
              <a:buSzPts val="2600"/>
              <a:buFont typeface="Arial" panose="020B0604020202020204" pitchFamily="34" charset="0"/>
              <a:buChar char="•"/>
            </a:pPr>
            <a:r>
              <a:rPr lang="fr-FR" sz="1500" dirty="0" err="1"/>
              <a:t>Numerous</a:t>
            </a:r>
            <a:r>
              <a:rPr lang="fr-FR" sz="1500" dirty="0"/>
              <a:t> new </a:t>
            </a:r>
            <a:r>
              <a:rPr lang="fr-FR" sz="1500" dirty="0" err="1"/>
              <a:t>market</a:t>
            </a:r>
            <a:r>
              <a:rPr lang="fr-FR" sz="1500" dirty="0"/>
              <a:t> </a:t>
            </a:r>
            <a:r>
              <a:rPr lang="fr-FR" sz="1500" dirty="0" err="1"/>
              <a:t>players</a:t>
            </a:r>
            <a:endParaRPr lang="fr-FR" sz="1500" dirty="0"/>
          </a:p>
          <a:p>
            <a:pPr marL="323850" indent="-285750">
              <a:spcBef>
                <a:spcPts val="0"/>
              </a:spcBef>
              <a:buSzPts val="2600"/>
              <a:buFont typeface="Arial" panose="020B0604020202020204" pitchFamily="34" charset="0"/>
              <a:buChar char="•"/>
            </a:pPr>
            <a:r>
              <a:rPr lang="fr-FR" sz="1500" dirty="0" err="1"/>
              <a:t>Auctions</a:t>
            </a:r>
            <a:r>
              <a:rPr lang="fr-FR" sz="1500" dirty="0"/>
              <a:t> clearing </a:t>
            </a:r>
            <a:r>
              <a:rPr lang="fr-FR" sz="1500" dirty="0" err="1"/>
              <a:t>prices</a:t>
            </a:r>
            <a:r>
              <a:rPr lang="fr-FR" sz="1500" dirty="0"/>
              <a:t> </a:t>
            </a:r>
            <a:r>
              <a:rPr lang="fr-FR" sz="1500" dirty="0" err="1"/>
              <a:t>that</a:t>
            </a:r>
            <a:r>
              <a:rPr lang="fr-FR" sz="1500" dirty="0"/>
              <a:t> </a:t>
            </a:r>
            <a:r>
              <a:rPr lang="fr-FR" sz="1500" dirty="0" err="1"/>
              <a:t>reflect</a:t>
            </a:r>
            <a:r>
              <a:rPr lang="fr-FR" sz="1500" dirty="0"/>
              <a:t> </a:t>
            </a:r>
            <a:r>
              <a:rPr lang="fr-FR" sz="1500" dirty="0" err="1"/>
              <a:t>market</a:t>
            </a:r>
            <a:r>
              <a:rPr lang="fr-FR" sz="1500" dirty="0"/>
              <a:t> values</a:t>
            </a:r>
          </a:p>
          <a:p>
            <a:pPr marL="323850" indent="-285750">
              <a:spcBef>
                <a:spcPts val="0"/>
              </a:spcBef>
              <a:buSzPts val="2600"/>
              <a:buFont typeface="Arial" panose="020B0604020202020204" pitchFamily="34" charset="0"/>
              <a:buChar char="•"/>
            </a:pPr>
            <a:endParaRPr lang="fr-FR" sz="1500" dirty="0"/>
          </a:p>
          <a:p>
            <a:pPr marL="9525" indent="0" algn="ctr">
              <a:spcBef>
                <a:spcPts val="0"/>
              </a:spcBef>
              <a:buSzPts val="2600"/>
              <a:buNone/>
            </a:pPr>
            <a:r>
              <a:rPr lang="fr-FR" sz="4000" b="1" dirty="0">
                <a:solidFill>
                  <a:srgbClr val="00B050"/>
                </a:solidFill>
              </a:rPr>
              <a:t>=</a:t>
            </a:r>
          </a:p>
          <a:p>
            <a:pPr marL="9525" indent="0" algn="ctr">
              <a:spcBef>
                <a:spcPts val="0"/>
              </a:spcBef>
              <a:buSzPts val="2600"/>
              <a:buNone/>
            </a:pPr>
            <a:endParaRPr lang="fr-FR" sz="1500" dirty="0">
              <a:solidFill>
                <a:srgbClr val="00B050"/>
              </a:solidFill>
            </a:endParaRPr>
          </a:p>
          <a:p>
            <a:pPr marL="9525" indent="0" algn="ctr">
              <a:spcBef>
                <a:spcPts val="0"/>
              </a:spcBef>
              <a:buSzPts val="2600"/>
              <a:buNone/>
            </a:pPr>
            <a:r>
              <a:rPr lang="fr-FR" sz="1500" dirty="0" err="1">
                <a:solidFill>
                  <a:srgbClr val="00B050"/>
                </a:solidFill>
              </a:rPr>
              <a:t>Creation</a:t>
            </a:r>
            <a:r>
              <a:rPr lang="fr-FR" sz="1500" dirty="0">
                <a:solidFill>
                  <a:srgbClr val="00B050"/>
                </a:solidFill>
              </a:rPr>
              <a:t> of TRF and </a:t>
            </a:r>
            <a:r>
              <a:rPr lang="fr-FR" sz="1500" dirty="0" err="1">
                <a:solidFill>
                  <a:srgbClr val="00B050"/>
                </a:solidFill>
              </a:rPr>
              <a:t>storage</a:t>
            </a:r>
            <a:r>
              <a:rPr lang="fr-FR" sz="1500" dirty="0">
                <a:solidFill>
                  <a:srgbClr val="00B050"/>
                </a:solidFill>
              </a:rPr>
              <a:t> </a:t>
            </a:r>
            <a:r>
              <a:rPr lang="fr-FR" sz="1500" dirty="0" err="1">
                <a:solidFill>
                  <a:srgbClr val="00B050"/>
                </a:solidFill>
              </a:rPr>
              <a:t>regulation</a:t>
            </a:r>
            <a:r>
              <a:rPr lang="fr-FR" sz="1500" dirty="0">
                <a:solidFill>
                  <a:srgbClr val="00B050"/>
                </a:solidFill>
              </a:rPr>
              <a:t> in 2018 have </a:t>
            </a:r>
            <a:r>
              <a:rPr lang="fr-FR" sz="1500" dirty="0" err="1">
                <a:solidFill>
                  <a:srgbClr val="00B050"/>
                </a:solidFill>
              </a:rPr>
              <a:t>jointly</a:t>
            </a:r>
            <a:r>
              <a:rPr lang="fr-FR" sz="1500" dirty="0">
                <a:solidFill>
                  <a:srgbClr val="00B050"/>
                </a:solidFill>
              </a:rPr>
              <a:t> </a:t>
            </a:r>
            <a:r>
              <a:rPr lang="fr-FR" sz="1500" dirty="0" err="1">
                <a:solidFill>
                  <a:srgbClr val="00B050"/>
                </a:solidFill>
              </a:rPr>
              <a:t>allowed</a:t>
            </a:r>
            <a:r>
              <a:rPr lang="fr-FR" sz="1500" dirty="0">
                <a:solidFill>
                  <a:srgbClr val="00B050"/>
                </a:solidFill>
              </a:rPr>
              <a:t> the </a:t>
            </a:r>
            <a:r>
              <a:rPr lang="fr-FR" sz="1500" dirty="0" err="1">
                <a:solidFill>
                  <a:srgbClr val="00B050"/>
                </a:solidFill>
              </a:rPr>
              <a:t>reinforcment</a:t>
            </a:r>
            <a:r>
              <a:rPr lang="fr-FR" sz="1500" dirty="0">
                <a:solidFill>
                  <a:srgbClr val="00B050"/>
                </a:solidFill>
              </a:rPr>
              <a:t> of french </a:t>
            </a:r>
            <a:r>
              <a:rPr lang="fr-FR" sz="1500" dirty="0" err="1">
                <a:solidFill>
                  <a:srgbClr val="00B050"/>
                </a:solidFill>
              </a:rPr>
              <a:t>gas</a:t>
            </a:r>
            <a:r>
              <a:rPr lang="fr-FR" sz="1500" dirty="0">
                <a:solidFill>
                  <a:srgbClr val="00B050"/>
                </a:solidFill>
              </a:rPr>
              <a:t> system</a:t>
            </a:r>
          </a:p>
          <a:p>
            <a:pPr marL="9525" indent="0" algn="ctr">
              <a:spcBef>
                <a:spcPts val="0"/>
              </a:spcBef>
              <a:buSzPts val="2600"/>
              <a:buNone/>
            </a:pPr>
            <a:r>
              <a:rPr lang="fr-FR" sz="1500" dirty="0">
                <a:solidFill>
                  <a:srgbClr val="00B050"/>
                </a:solidFill>
              </a:rPr>
              <a:t> and </a:t>
            </a:r>
            <a:r>
              <a:rPr lang="fr-FR" sz="1500" dirty="0" err="1">
                <a:solidFill>
                  <a:srgbClr val="00B050"/>
                </a:solidFill>
              </a:rPr>
              <a:t>security</a:t>
            </a:r>
            <a:r>
              <a:rPr lang="fr-FR" sz="1500" dirty="0">
                <a:solidFill>
                  <a:srgbClr val="00B050"/>
                </a:solidFill>
              </a:rPr>
              <a:t> of </a:t>
            </a:r>
            <a:r>
              <a:rPr lang="fr-FR" sz="1500" dirty="0" err="1">
                <a:solidFill>
                  <a:srgbClr val="00B050"/>
                </a:solidFill>
              </a:rPr>
              <a:t>supply</a:t>
            </a:r>
            <a:r>
              <a:rPr lang="fr-FR" sz="1500" dirty="0">
                <a:solidFill>
                  <a:srgbClr val="00B050"/>
                </a:solidFill>
              </a:rPr>
              <a:t> </a:t>
            </a:r>
            <a:endParaRPr lang="fr-FR" sz="1500" dirty="0"/>
          </a:p>
          <a:p>
            <a:pPr marL="352425" indent="-342900">
              <a:spcBef>
                <a:spcPts val="0"/>
              </a:spcBef>
              <a:buSzPts val="2600"/>
            </a:pPr>
            <a:endParaRPr sz="1800" dirty="0"/>
          </a:p>
        </p:txBody>
      </p:sp>
      <p:sp>
        <p:nvSpPr>
          <p:cNvPr id="309" name="Google Shape;309;p39"/>
          <p:cNvSpPr txBox="1">
            <a:spLocks noGrp="1"/>
          </p:cNvSpPr>
          <p:nvPr>
            <p:ph type="sldNum" idx="4294967295"/>
          </p:nvPr>
        </p:nvSpPr>
        <p:spPr>
          <a:xfrm>
            <a:off x="7086600" y="6388100"/>
            <a:ext cx="2057400" cy="274638"/>
          </a:xfrm>
          <a:prstGeom prst="rect">
            <a:avLst/>
          </a:prstGeom>
          <a:noFill/>
          <a:ln>
            <a:noFill/>
          </a:ln>
        </p:spPr>
        <p:txBody>
          <a:bodyPr spcFirstLastPara="1" vert="horz" wrap="square" lIns="68569" tIns="34275" rIns="68569" bIns="34275" rtlCol="0" anchor="ctr" anchorCtr="0">
            <a:noAutofit/>
          </a:bodyPr>
          <a:lstStyle/>
          <a:p>
            <a:pPr defTabSz="685800"/>
            <a:fld id="{00000000-1234-1234-1234-123412341234}" type="slidenum">
              <a:rPr lang="fr-FR" kern="1200"/>
              <a:pPr defTabSz="685800"/>
              <a:t>46</a:t>
            </a:fld>
            <a:endParaRPr kern="1200" dirty="0"/>
          </a:p>
        </p:txBody>
      </p:sp>
      <p:sp>
        <p:nvSpPr>
          <p:cNvPr id="3" name="ZoneTexte 2"/>
          <p:cNvSpPr txBox="1"/>
          <p:nvPr/>
        </p:nvSpPr>
        <p:spPr>
          <a:xfrm>
            <a:off x="5864320" y="1058569"/>
            <a:ext cx="2990654" cy="1615827"/>
          </a:xfrm>
          <a:prstGeom prst="rect">
            <a:avLst/>
          </a:prstGeom>
          <a:noFill/>
        </p:spPr>
        <p:txBody>
          <a:bodyPr wrap="square" rtlCol="0">
            <a:spAutoFit/>
          </a:bodyPr>
          <a:lstStyle/>
          <a:p>
            <a:pPr defTabSz="685800">
              <a:buClrTx/>
            </a:pPr>
            <a:r>
              <a:rPr lang="fr-FR" sz="1800" kern="1200" dirty="0">
                <a:solidFill>
                  <a:srgbClr val="00B0F0"/>
                </a:solidFill>
                <a:latin typeface="Calibri" panose="020F0502020204030204"/>
                <a:ea typeface="+mn-ea"/>
                <a:cs typeface="+mn-cs"/>
              </a:rPr>
              <a:t>* </a:t>
            </a:r>
            <a:r>
              <a:rPr lang="fr-FR" sz="1350" kern="1200" dirty="0">
                <a:solidFill>
                  <a:srgbClr val="00B0F0"/>
                </a:solidFill>
                <a:latin typeface="Calibri" panose="020F0502020204030204"/>
                <a:ea typeface="+mn-ea"/>
                <a:cs typeface="+mn-cs"/>
              </a:rPr>
              <a:t>Marketing </a:t>
            </a:r>
            <a:r>
              <a:rPr lang="fr-FR" sz="1350" kern="1200" dirty="0" err="1">
                <a:solidFill>
                  <a:srgbClr val="00B0F0"/>
                </a:solidFill>
                <a:latin typeface="Calibri" panose="020F0502020204030204"/>
                <a:ea typeface="+mn-ea"/>
                <a:cs typeface="+mn-cs"/>
              </a:rPr>
              <a:t>rules</a:t>
            </a:r>
            <a:r>
              <a:rPr lang="fr-FR" sz="1350" kern="1200" dirty="0">
                <a:solidFill>
                  <a:srgbClr val="00B0F0"/>
                </a:solidFill>
                <a:latin typeface="Calibri" panose="020F0502020204030204"/>
                <a:ea typeface="+mn-ea"/>
                <a:cs typeface="+mn-cs"/>
              </a:rPr>
              <a:t>:</a:t>
            </a:r>
          </a:p>
          <a:p>
            <a:pPr marL="214313" indent="-214313" defTabSz="685800">
              <a:buClrTx/>
              <a:buFont typeface="Arial" panose="020B0604020202020204" pitchFamily="34" charset="0"/>
              <a:buChar char="•"/>
            </a:pPr>
            <a:r>
              <a:rPr lang="fr-FR" sz="1350" kern="1200" dirty="0">
                <a:solidFill>
                  <a:srgbClr val="00B0F0"/>
                </a:solidFill>
                <a:latin typeface="Calibri" panose="020F0502020204030204"/>
                <a:ea typeface="+mn-ea"/>
                <a:cs typeface="+mn-cs"/>
              </a:rPr>
              <a:t>A few simple standard </a:t>
            </a:r>
            <a:r>
              <a:rPr lang="fr-FR" sz="1350" kern="1200" dirty="0" err="1">
                <a:solidFill>
                  <a:srgbClr val="00B0F0"/>
                </a:solidFill>
                <a:latin typeface="Calibri" panose="020F0502020204030204"/>
                <a:ea typeface="+mn-ea"/>
                <a:cs typeface="+mn-cs"/>
              </a:rPr>
              <a:t>products</a:t>
            </a:r>
            <a:endParaRPr lang="fr-FR" sz="1350" kern="1200" dirty="0">
              <a:solidFill>
                <a:srgbClr val="00B0F0"/>
              </a:solidFill>
              <a:latin typeface="Calibri" panose="020F0502020204030204"/>
              <a:ea typeface="+mn-ea"/>
              <a:cs typeface="+mn-cs"/>
            </a:endParaRPr>
          </a:p>
          <a:p>
            <a:pPr marL="214313" indent="-214313" defTabSz="685800">
              <a:buClrTx/>
              <a:buFont typeface="Arial" panose="020B0604020202020204" pitchFamily="34" charset="0"/>
              <a:buChar char="•"/>
            </a:pPr>
            <a:r>
              <a:rPr lang="fr-FR" sz="1350" kern="1200" dirty="0">
                <a:solidFill>
                  <a:srgbClr val="00B0F0"/>
                </a:solidFill>
                <a:latin typeface="Calibri" panose="020F0502020204030204"/>
                <a:ea typeface="+mn-ea"/>
                <a:cs typeface="+mn-cs"/>
              </a:rPr>
              <a:t>Reserve </a:t>
            </a:r>
            <a:r>
              <a:rPr lang="fr-FR" sz="1350" kern="1200" dirty="0" err="1">
                <a:solidFill>
                  <a:srgbClr val="00B0F0"/>
                </a:solidFill>
                <a:latin typeface="Calibri" panose="020F0502020204030204"/>
                <a:ea typeface="+mn-ea"/>
                <a:cs typeface="+mn-cs"/>
              </a:rPr>
              <a:t>prices</a:t>
            </a:r>
            <a:r>
              <a:rPr lang="fr-FR" sz="1350" kern="1200" dirty="0">
                <a:solidFill>
                  <a:srgbClr val="00B0F0"/>
                </a:solidFill>
                <a:latin typeface="Calibri" panose="020F0502020204030204"/>
                <a:ea typeface="+mn-ea"/>
                <a:cs typeface="+mn-cs"/>
              </a:rPr>
              <a:t> @ €0/</a:t>
            </a:r>
            <a:r>
              <a:rPr lang="fr-FR" sz="1350" kern="1200" dirty="0" err="1">
                <a:solidFill>
                  <a:srgbClr val="00B0F0"/>
                </a:solidFill>
                <a:latin typeface="Calibri" panose="020F0502020204030204"/>
                <a:ea typeface="+mn-ea"/>
                <a:cs typeface="+mn-cs"/>
              </a:rPr>
              <a:t>MWh</a:t>
            </a:r>
            <a:r>
              <a:rPr lang="fr-FR" sz="1350" kern="1200" dirty="0">
                <a:solidFill>
                  <a:srgbClr val="00B0F0"/>
                </a:solidFill>
                <a:latin typeface="Calibri" panose="020F0502020204030204"/>
                <a:ea typeface="+mn-ea"/>
                <a:cs typeface="+mn-cs"/>
              </a:rPr>
              <a:t> for </a:t>
            </a:r>
            <a:r>
              <a:rPr lang="fr-FR" sz="1350" kern="1200" dirty="0" err="1">
                <a:solidFill>
                  <a:srgbClr val="00B0F0"/>
                </a:solidFill>
                <a:latin typeface="Calibri" panose="020F0502020204030204"/>
                <a:ea typeface="+mn-ea"/>
                <a:cs typeface="+mn-cs"/>
              </a:rPr>
              <a:t>most</a:t>
            </a:r>
            <a:r>
              <a:rPr lang="fr-FR" sz="1350" kern="1200" dirty="0">
                <a:solidFill>
                  <a:srgbClr val="00B0F0"/>
                </a:solidFill>
                <a:latin typeface="Calibri" panose="020F0502020204030204"/>
                <a:ea typeface="+mn-ea"/>
                <a:cs typeface="+mn-cs"/>
              </a:rPr>
              <a:t> of N+1 </a:t>
            </a:r>
            <a:r>
              <a:rPr lang="fr-FR" sz="1350" kern="1200" dirty="0" err="1">
                <a:solidFill>
                  <a:srgbClr val="00B0F0"/>
                </a:solidFill>
                <a:latin typeface="Calibri" panose="020F0502020204030204"/>
                <a:ea typeface="+mn-ea"/>
                <a:cs typeface="+mn-cs"/>
              </a:rPr>
              <a:t>capacities</a:t>
            </a:r>
            <a:endParaRPr lang="fr-FR" sz="1350" kern="1200" dirty="0">
              <a:solidFill>
                <a:srgbClr val="00B0F0"/>
              </a:solidFill>
              <a:latin typeface="Calibri" panose="020F0502020204030204"/>
              <a:ea typeface="+mn-ea"/>
              <a:cs typeface="+mn-cs"/>
            </a:endParaRPr>
          </a:p>
          <a:p>
            <a:pPr marL="214313" indent="-214313" defTabSz="685800">
              <a:buClrTx/>
              <a:buFont typeface="Arial" panose="020B0604020202020204" pitchFamily="34" charset="0"/>
              <a:buChar char="•"/>
            </a:pPr>
            <a:r>
              <a:rPr lang="fr-FR" sz="1350" kern="1200" dirty="0">
                <a:solidFill>
                  <a:srgbClr val="00B0F0"/>
                </a:solidFill>
                <a:latin typeface="Calibri" panose="020F0502020204030204"/>
                <a:ea typeface="+mn-ea"/>
                <a:cs typeface="+mn-cs"/>
              </a:rPr>
              <a:t>Fixing </a:t>
            </a:r>
            <a:r>
              <a:rPr lang="fr-FR" sz="1350" kern="1200" dirty="0" err="1">
                <a:solidFill>
                  <a:srgbClr val="00B0F0"/>
                </a:solidFill>
                <a:latin typeface="Calibri" panose="020F0502020204030204"/>
                <a:ea typeface="+mn-ea"/>
                <a:cs typeface="+mn-cs"/>
              </a:rPr>
              <a:t>auctions</a:t>
            </a:r>
            <a:r>
              <a:rPr lang="fr-FR" sz="1350" kern="1200" dirty="0">
                <a:solidFill>
                  <a:srgbClr val="00B0F0"/>
                </a:solidFill>
                <a:latin typeface="Calibri" panose="020F0502020204030204"/>
                <a:ea typeface="+mn-ea"/>
                <a:cs typeface="+mn-cs"/>
              </a:rPr>
              <a:t> (1 round) </a:t>
            </a:r>
            <a:r>
              <a:rPr lang="fr-FR" sz="1350" kern="1200" dirty="0" err="1">
                <a:solidFill>
                  <a:srgbClr val="00B0F0"/>
                </a:solidFill>
                <a:latin typeface="Calibri" panose="020F0502020204030204"/>
                <a:ea typeface="+mn-ea"/>
                <a:cs typeface="+mn-cs"/>
              </a:rPr>
              <a:t>with</a:t>
            </a:r>
            <a:r>
              <a:rPr lang="fr-FR" sz="1350" kern="1200" dirty="0">
                <a:solidFill>
                  <a:srgbClr val="00B0F0"/>
                </a:solidFill>
                <a:latin typeface="Calibri" panose="020F0502020204030204"/>
                <a:ea typeface="+mn-ea"/>
                <a:cs typeface="+mn-cs"/>
              </a:rPr>
              <a:t> </a:t>
            </a:r>
            <a:r>
              <a:rPr lang="fr-FR" sz="1350" kern="1200" dirty="0" err="1">
                <a:solidFill>
                  <a:srgbClr val="00B0F0"/>
                </a:solidFill>
                <a:latin typeface="Calibri" panose="020F0502020204030204"/>
                <a:ea typeface="+mn-ea"/>
                <a:cs typeface="+mn-cs"/>
              </a:rPr>
              <a:t>pay</a:t>
            </a:r>
            <a:r>
              <a:rPr lang="fr-FR" sz="1350" kern="1200" dirty="0">
                <a:solidFill>
                  <a:srgbClr val="00B0F0"/>
                </a:solidFill>
                <a:latin typeface="Calibri" panose="020F0502020204030204"/>
                <a:ea typeface="+mn-ea"/>
                <a:cs typeface="+mn-cs"/>
              </a:rPr>
              <a:t>-as-</a:t>
            </a:r>
            <a:r>
              <a:rPr lang="fr-FR" sz="1350" kern="1200" dirty="0" err="1">
                <a:solidFill>
                  <a:srgbClr val="00B0F0"/>
                </a:solidFill>
                <a:latin typeface="Calibri" panose="020F0502020204030204"/>
                <a:ea typeface="+mn-ea"/>
                <a:cs typeface="+mn-cs"/>
              </a:rPr>
              <a:t>clear</a:t>
            </a:r>
            <a:endParaRPr lang="fr-FR" sz="1350" kern="1200" dirty="0">
              <a:solidFill>
                <a:srgbClr val="00B0F0"/>
              </a:solidFill>
              <a:latin typeface="Calibri" panose="020F0502020204030204"/>
              <a:ea typeface="+mn-ea"/>
              <a:cs typeface="+mn-cs"/>
            </a:endParaRPr>
          </a:p>
          <a:p>
            <a:pPr marL="214313" indent="-214313" defTabSz="685800">
              <a:buClrTx/>
              <a:buFont typeface="Arial" panose="020B0604020202020204" pitchFamily="34" charset="0"/>
              <a:buChar char="•"/>
            </a:pPr>
            <a:r>
              <a:rPr lang="fr-FR" sz="1350" kern="1200" dirty="0" err="1">
                <a:solidFill>
                  <a:srgbClr val="00B0F0"/>
                </a:solidFill>
                <a:latin typeface="Calibri" panose="020F0502020204030204"/>
                <a:ea typeface="+mn-ea"/>
                <a:cs typeface="+mn-cs"/>
              </a:rPr>
              <a:t>Standardized</a:t>
            </a:r>
            <a:r>
              <a:rPr lang="fr-FR" sz="1350" kern="1200" dirty="0">
                <a:solidFill>
                  <a:srgbClr val="00B0F0"/>
                </a:solidFill>
                <a:latin typeface="Calibri" panose="020F0502020204030204"/>
                <a:ea typeface="+mn-ea"/>
                <a:cs typeface="+mn-cs"/>
              </a:rPr>
              <a:t> marketing </a:t>
            </a:r>
            <a:r>
              <a:rPr lang="fr-FR" sz="1350" kern="1200" dirty="0" err="1">
                <a:solidFill>
                  <a:srgbClr val="00B0F0"/>
                </a:solidFill>
                <a:latin typeface="Calibri" panose="020F0502020204030204"/>
                <a:ea typeface="+mn-ea"/>
                <a:cs typeface="+mn-cs"/>
              </a:rPr>
              <a:t>calendar</a:t>
            </a:r>
            <a:endParaRPr lang="fr-FR" sz="1350" kern="1200" dirty="0">
              <a:solidFill>
                <a:srgbClr val="00B0F0"/>
              </a:solidFill>
              <a:latin typeface="Calibri" panose="020F0502020204030204"/>
              <a:ea typeface="+mn-ea"/>
              <a:cs typeface="+mn-cs"/>
            </a:endParaRPr>
          </a:p>
        </p:txBody>
      </p:sp>
      <p:pic>
        <p:nvPicPr>
          <p:cNvPr id="5" name="Image 4"/>
          <p:cNvPicPr>
            <a:picLocks noChangeAspect="1"/>
          </p:cNvPicPr>
          <p:nvPr/>
        </p:nvPicPr>
        <p:blipFill>
          <a:blip r:embed="rId3"/>
          <a:stretch>
            <a:fillRect/>
          </a:stretch>
        </p:blipFill>
        <p:spPr>
          <a:xfrm>
            <a:off x="5652408" y="3158322"/>
            <a:ext cx="3414477" cy="1829184"/>
          </a:xfrm>
          <a:prstGeom prst="rect">
            <a:avLst/>
          </a:prstGeom>
        </p:spPr>
      </p:pic>
    </p:spTree>
    <p:extLst>
      <p:ext uri="{BB962C8B-B14F-4D97-AF65-F5344CB8AC3E}">
        <p14:creationId xmlns:p14="http://schemas.microsoft.com/office/powerpoint/2010/main" val="2205787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3"/>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fr-FR" dirty="0" err="1"/>
              <a:t>Decrease</a:t>
            </a:r>
            <a:r>
              <a:rPr lang="fr-FR" dirty="0"/>
              <a:t> of </a:t>
            </a:r>
            <a:r>
              <a:rPr lang="fr-FR" dirty="0" err="1"/>
              <a:t>cost</a:t>
            </a:r>
            <a:r>
              <a:rPr lang="fr-FR" dirty="0"/>
              <a:t> of </a:t>
            </a:r>
            <a:r>
              <a:rPr lang="fr-FR" dirty="0" err="1"/>
              <a:t>locational</a:t>
            </a:r>
            <a:r>
              <a:rPr lang="fr-FR" dirty="0"/>
              <a:t> spread </a:t>
            </a:r>
            <a:endParaRPr dirty="0"/>
          </a:p>
        </p:txBody>
      </p:sp>
      <p:pic>
        <p:nvPicPr>
          <p:cNvPr id="448" name="Google Shape;448;p43"/>
          <p:cNvPicPr preferRelativeResize="0"/>
          <p:nvPr/>
        </p:nvPicPr>
        <p:blipFill rotWithShape="1">
          <a:blip r:embed="rId3">
            <a:alphaModFix/>
          </a:blip>
          <a:srcRect/>
          <a:stretch/>
        </p:blipFill>
        <p:spPr>
          <a:xfrm>
            <a:off x="4448221" y="2755378"/>
            <a:ext cx="3255818" cy="1759730"/>
          </a:xfrm>
          <a:prstGeom prst="rect">
            <a:avLst/>
          </a:prstGeom>
          <a:noFill/>
          <a:ln>
            <a:noFill/>
          </a:ln>
        </p:spPr>
      </p:pic>
      <p:sp>
        <p:nvSpPr>
          <p:cNvPr id="449" name="Google Shape;449;p43"/>
          <p:cNvSpPr/>
          <p:nvPr/>
        </p:nvSpPr>
        <p:spPr>
          <a:xfrm>
            <a:off x="632691" y="2554093"/>
            <a:ext cx="3315623" cy="2293514"/>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214313" indent="-214313" defTabSz="685800">
              <a:buClr>
                <a:srgbClr val="00B0F0"/>
              </a:buClr>
              <a:buSzPts val="1600"/>
              <a:buFont typeface="Arial"/>
              <a:buChar char="•"/>
            </a:pPr>
            <a:r>
              <a:rPr lang="fr-FR" sz="1200" kern="1200" dirty="0" err="1">
                <a:solidFill>
                  <a:srgbClr val="00B0F0"/>
                </a:solidFill>
                <a:latin typeface="Calibri"/>
                <a:ea typeface="Calibri"/>
                <a:cs typeface="Calibri"/>
                <a:sym typeface="Calibri"/>
              </a:rPr>
              <a:t>Reduction</a:t>
            </a:r>
            <a:r>
              <a:rPr lang="fr-FR" sz="1200" kern="1200" dirty="0">
                <a:solidFill>
                  <a:srgbClr val="00B0F0"/>
                </a:solidFill>
                <a:latin typeface="Calibri"/>
                <a:ea typeface="Calibri"/>
                <a:cs typeface="Calibri"/>
                <a:sym typeface="Calibri"/>
              </a:rPr>
              <a:t> of occurrences in 2020</a:t>
            </a:r>
            <a:endParaRPr sz="1050" kern="1200" dirty="0"/>
          </a:p>
          <a:p>
            <a:pPr marL="557213" lvl="1" indent="-214313" defTabSz="685800">
              <a:buClr>
                <a:srgbClr val="001218"/>
              </a:buClr>
              <a:buSzPts val="1600"/>
              <a:buFont typeface="Arial"/>
              <a:buChar char="•"/>
            </a:pPr>
            <a:r>
              <a:rPr lang="fr-FR" sz="1200" kern="1200" dirty="0" err="1">
                <a:solidFill>
                  <a:srgbClr val="001218"/>
                </a:solidFill>
                <a:latin typeface="Calibri"/>
                <a:ea typeface="Calibri"/>
                <a:cs typeface="Calibri"/>
                <a:sym typeface="Calibri"/>
              </a:rPr>
              <a:t>Optimized</a:t>
            </a:r>
            <a:r>
              <a:rPr lang="fr-FR" sz="1200" kern="1200" dirty="0">
                <a:solidFill>
                  <a:srgbClr val="001218"/>
                </a:solidFill>
                <a:latin typeface="Calibri"/>
                <a:ea typeface="Calibri"/>
                <a:cs typeface="Calibri"/>
                <a:sym typeface="Calibri"/>
              </a:rPr>
              <a:t> </a:t>
            </a:r>
            <a:r>
              <a:rPr lang="fr-FR" sz="1200" kern="1200" dirty="0" err="1">
                <a:solidFill>
                  <a:srgbClr val="001218"/>
                </a:solidFill>
                <a:latin typeface="Calibri"/>
                <a:ea typeface="Calibri"/>
                <a:cs typeface="Calibri"/>
                <a:sym typeface="Calibri"/>
              </a:rPr>
              <a:t>operational</a:t>
            </a:r>
            <a:r>
              <a:rPr lang="fr-FR" sz="1200" kern="1200" dirty="0">
                <a:solidFill>
                  <a:srgbClr val="001218"/>
                </a:solidFill>
                <a:latin typeface="Calibri"/>
                <a:ea typeface="Calibri"/>
                <a:cs typeface="Calibri"/>
                <a:sym typeface="Calibri"/>
              </a:rPr>
              <a:t> management </a:t>
            </a:r>
            <a:r>
              <a:rPr lang="fr-FR" sz="1200" kern="1200" dirty="0" err="1">
                <a:solidFill>
                  <a:srgbClr val="001218"/>
                </a:solidFill>
                <a:latin typeface="Calibri"/>
                <a:ea typeface="Calibri"/>
                <a:cs typeface="Calibri"/>
                <a:sym typeface="Calibri"/>
              </a:rPr>
              <a:t>following</a:t>
            </a:r>
            <a:r>
              <a:rPr lang="fr-FR" sz="1200" kern="1200" dirty="0">
                <a:solidFill>
                  <a:srgbClr val="001218"/>
                </a:solidFill>
                <a:latin typeface="Calibri"/>
                <a:ea typeface="Calibri"/>
                <a:cs typeface="Calibri"/>
                <a:sym typeface="Calibri"/>
              </a:rPr>
              <a:t> Rex 1st </a:t>
            </a:r>
            <a:r>
              <a:rPr lang="fr-FR" sz="1200" kern="1200" dirty="0" err="1">
                <a:solidFill>
                  <a:srgbClr val="001218"/>
                </a:solidFill>
                <a:latin typeface="Calibri"/>
                <a:ea typeface="Calibri"/>
                <a:cs typeface="Calibri"/>
                <a:sym typeface="Calibri"/>
              </a:rPr>
              <a:t>year</a:t>
            </a:r>
            <a:endParaRPr lang="fr-FR" sz="1200" kern="1200" dirty="0">
              <a:solidFill>
                <a:srgbClr val="001218"/>
              </a:solidFill>
              <a:latin typeface="Calibri"/>
              <a:ea typeface="Calibri"/>
              <a:cs typeface="Calibri"/>
              <a:sym typeface="Calibri"/>
            </a:endParaRPr>
          </a:p>
          <a:p>
            <a:pPr marL="557213" lvl="1" indent="-214313" defTabSz="685800">
              <a:buClr>
                <a:srgbClr val="001218"/>
              </a:buClr>
              <a:buSzPts val="1600"/>
              <a:buFont typeface="Arial"/>
              <a:buChar char="•"/>
            </a:pPr>
            <a:r>
              <a:rPr lang="fr-FR" sz="1200" kern="1200" dirty="0">
                <a:solidFill>
                  <a:srgbClr val="001218"/>
                </a:solidFill>
                <a:latin typeface="Calibri"/>
                <a:ea typeface="Calibri"/>
                <a:cs typeface="Calibri"/>
                <a:sym typeface="Calibri"/>
              </a:rPr>
              <a:t>Interruptible </a:t>
            </a:r>
            <a:r>
              <a:rPr lang="fr-FR" sz="1200" kern="1200" dirty="0" err="1">
                <a:solidFill>
                  <a:srgbClr val="001218"/>
                </a:solidFill>
                <a:latin typeface="Calibri"/>
                <a:ea typeface="Calibri"/>
                <a:cs typeface="Calibri"/>
                <a:sym typeface="Calibri"/>
              </a:rPr>
              <a:t>capacities</a:t>
            </a:r>
            <a:r>
              <a:rPr lang="fr-FR" sz="1200" kern="1200" dirty="0">
                <a:solidFill>
                  <a:srgbClr val="001218"/>
                </a:solidFill>
                <a:latin typeface="Calibri"/>
                <a:ea typeface="Calibri"/>
                <a:cs typeface="Calibri"/>
                <a:sym typeface="Calibri"/>
              </a:rPr>
              <a:t> at PITS (interface points Storage – </a:t>
            </a:r>
            <a:r>
              <a:rPr lang="fr-FR" sz="1200" kern="1200" dirty="0" err="1">
                <a:solidFill>
                  <a:srgbClr val="001218"/>
                </a:solidFill>
                <a:latin typeface="Calibri"/>
                <a:ea typeface="Calibri"/>
                <a:cs typeface="Calibri"/>
                <a:sym typeface="Calibri"/>
              </a:rPr>
              <a:t>Grid</a:t>
            </a:r>
            <a:r>
              <a:rPr lang="fr-FR" sz="1200" kern="1200" dirty="0">
                <a:solidFill>
                  <a:srgbClr val="001218"/>
                </a:solidFill>
                <a:latin typeface="Calibri"/>
                <a:ea typeface="Calibri"/>
                <a:cs typeface="Calibri"/>
                <a:sym typeface="Calibri"/>
              </a:rPr>
              <a:t>) </a:t>
            </a:r>
            <a:r>
              <a:rPr lang="fr-FR" sz="1200" kern="1200" dirty="0" err="1">
                <a:solidFill>
                  <a:srgbClr val="001218"/>
                </a:solidFill>
                <a:latin typeface="Calibri"/>
                <a:ea typeface="Calibri"/>
                <a:cs typeface="Calibri"/>
                <a:sym typeface="Calibri"/>
              </a:rPr>
              <a:t>introduced</a:t>
            </a:r>
            <a:r>
              <a:rPr lang="fr-FR" sz="1200" kern="1200" dirty="0">
                <a:solidFill>
                  <a:srgbClr val="001218"/>
                </a:solidFill>
                <a:latin typeface="Calibri"/>
                <a:ea typeface="Calibri"/>
                <a:cs typeface="Calibri"/>
                <a:sym typeface="Calibri"/>
              </a:rPr>
              <a:t> by the CRE</a:t>
            </a:r>
          </a:p>
          <a:p>
            <a:pPr marL="685800" defTabSz="685800">
              <a:buSzPts val="1400"/>
            </a:pPr>
            <a:endParaRPr sz="1050" kern="1200" dirty="0"/>
          </a:p>
          <a:p>
            <a:pPr marL="557213" lvl="1" indent="-138113" defTabSz="685800">
              <a:buClr>
                <a:srgbClr val="00B0F0"/>
              </a:buClr>
              <a:buSzPts val="1600"/>
            </a:pPr>
            <a:endParaRPr sz="1200" kern="1200" dirty="0">
              <a:solidFill>
                <a:srgbClr val="001218"/>
              </a:solidFill>
              <a:latin typeface="Calibri"/>
              <a:ea typeface="Calibri"/>
              <a:cs typeface="Calibri"/>
              <a:sym typeface="Calibri"/>
            </a:endParaRPr>
          </a:p>
          <a:p>
            <a:pPr marL="214313" indent="-214313" defTabSz="685800">
              <a:buClr>
                <a:srgbClr val="00B0F0"/>
              </a:buClr>
              <a:buSzPts val="1600"/>
              <a:buFont typeface="Arial"/>
              <a:buChar char="•"/>
            </a:pPr>
            <a:r>
              <a:rPr lang="fr-FR" sz="1200" kern="1200" dirty="0" err="1">
                <a:solidFill>
                  <a:srgbClr val="00B0F0"/>
                </a:solidFill>
                <a:latin typeface="Calibri"/>
                <a:ea typeface="Calibri"/>
                <a:cs typeface="Calibri"/>
                <a:sym typeface="Calibri"/>
              </a:rPr>
              <a:t>Reduction</a:t>
            </a:r>
            <a:r>
              <a:rPr lang="fr-FR" sz="1200" kern="1200" dirty="0">
                <a:solidFill>
                  <a:srgbClr val="00B0F0"/>
                </a:solidFill>
                <a:latin typeface="Calibri"/>
                <a:ea typeface="Calibri"/>
                <a:cs typeface="Calibri"/>
                <a:sym typeface="Calibri"/>
              </a:rPr>
              <a:t> of </a:t>
            </a:r>
            <a:r>
              <a:rPr lang="fr-FR" sz="1200" kern="1200" dirty="0" err="1">
                <a:solidFill>
                  <a:srgbClr val="00B0F0"/>
                </a:solidFill>
                <a:latin typeface="Calibri"/>
                <a:ea typeface="Calibri"/>
                <a:cs typeface="Calibri"/>
                <a:sym typeface="Calibri"/>
              </a:rPr>
              <a:t>average</a:t>
            </a:r>
            <a:r>
              <a:rPr lang="fr-FR" sz="1200" kern="1200" dirty="0">
                <a:solidFill>
                  <a:srgbClr val="00B0F0"/>
                </a:solidFill>
                <a:latin typeface="Calibri"/>
                <a:ea typeface="Calibri"/>
                <a:cs typeface="Calibri"/>
                <a:sym typeface="Calibri"/>
              </a:rPr>
              <a:t> </a:t>
            </a:r>
            <a:r>
              <a:rPr lang="fr-FR" sz="1200" kern="1200" dirty="0" err="1">
                <a:solidFill>
                  <a:srgbClr val="00B0F0"/>
                </a:solidFill>
                <a:latin typeface="Calibri"/>
                <a:ea typeface="Calibri"/>
                <a:cs typeface="Calibri"/>
                <a:sym typeface="Calibri"/>
              </a:rPr>
              <a:t>price</a:t>
            </a:r>
            <a:r>
              <a:rPr lang="fr-FR" sz="1200" kern="1200" dirty="0">
                <a:solidFill>
                  <a:srgbClr val="00B0F0"/>
                </a:solidFill>
                <a:latin typeface="Calibri"/>
                <a:ea typeface="Calibri"/>
                <a:cs typeface="Calibri"/>
                <a:sym typeface="Calibri"/>
              </a:rPr>
              <a:t> </a:t>
            </a:r>
            <a:endParaRPr sz="1050" kern="1200" dirty="0"/>
          </a:p>
          <a:p>
            <a:pPr marL="557213" lvl="1" indent="-214313" defTabSz="685800">
              <a:buClr>
                <a:srgbClr val="001218"/>
              </a:buClr>
              <a:buSzPts val="1600"/>
              <a:buFont typeface="Arial"/>
              <a:buChar char="•"/>
            </a:pPr>
            <a:r>
              <a:rPr lang="fr-FR" sz="1200" kern="1200" dirty="0">
                <a:solidFill>
                  <a:srgbClr val="001218"/>
                </a:solidFill>
                <a:latin typeface="Calibri"/>
                <a:ea typeface="Calibri"/>
                <a:cs typeface="Calibri"/>
                <a:sym typeface="Calibri"/>
              </a:rPr>
              <a:t>Calls’ </a:t>
            </a:r>
            <a:r>
              <a:rPr lang="fr-FR" sz="1200" kern="1200" dirty="0" err="1">
                <a:solidFill>
                  <a:srgbClr val="001218"/>
                </a:solidFill>
                <a:latin typeface="Calibri"/>
                <a:ea typeface="Calibri"/>
                <a:cs typeface="Calibri"/>
                <a:sym typeface="Calibri"/>
              </a:rPr>
              <a:t>methods</a:t>
            </a:r>
            <a:r>
              <a:rPr lang="fr-FR" sz="1200" kern="1200" dirty="0">
                <a:solidFill>
                  <a:srgbClr val="001218"/>
                </a:solidFill>
                <a:latin typeface="Calibri"/>
                <a:ea typeface="Calibri"/>
                <a:cs typeface="Calibri"/>
                <a:sym typeface="Calibri"/>
              </a:rPr>
              <a:t> (range)</a:t>
            </a:r>
            <a:endParaRPr sz="1050" kern="1200" dirty="0"/>
          </a:p>
          <a:p>
            <a:pPr marL="557213" lvl="1" indent="-214313" defTabSz="685800">
              <a:buClr>
                <a:srgbClr val="001218"/>
              </a:buClr>
              <a:buSzPts val="1600"/>
              <a:buFont typeface="Arial"/>
              <a:buChar char="•"/>
            </a:pPr>
            <a:r>
              <a:rPr lang="fr-FR" sz="1200" kern="1200" dirty="0" err="1">
                <a:solidFill>
                  <a:srgbClr val="001218"/>
                </a:solidFill>
                <a:latin typeface="Calibri"/>
                <a:ea typeface="Calibri"/>
                <a:cs typeface="Calibri"/>
                <a:sym typeface="Calibri"/>
              </a:rPr>
              <a:t>Selection</a:t>
            </a:r>
            <a:r>
              <a:rPr lang="fr-FR" sz="1200" kern="1200" dirty="0">
                <a:solidFill>
                  <a:srgbClr val="001218"/>
                </a:solidFill>
                <a:latin typeface="Calibri"/>
                <a:ea typeface="Calibri"/>
                <a:cs typeface="Calibri"/>
                <a:sym typeface="Calibri"/>
              </a:rPr>
              <a:t> </a:t>
            </a:r>
            <a:r>
              <a:rPr lang="fr-FR" sz="1200" kern="1200" dirty="0" err="1">
                <a:solidFill>
                  <a:srgbClr val="001218"/>
                </a:solidFill>
                <a:latin typeface="Calibri"/>
                <a:ea typeface="Calibri"/>
                <a:cs typeface="Calibri"/>
                <a:sym typeface="Calibri"/>
              </a:rPr>
              <a:t>method</a:t>
            </a:r>
            <a:r>
              <a:rPr lang="fr-FR" sz="1200" kern="1200" dirty="0">
                <a:solidFill>
                  <a:srgbClr val="001218"/>
                </a:solidFill>
                <a:latin typeface="Calibri"/>
                <a:ea typeface="Calibri"/>
                <a:cs typeface="Calibri"/>
                <a:sym typeface="Calibri"/>
              </a:rPr>
              <a:t> </a:t>
            </a:r>
            <a:endParaRPr sz="1050" kern="1200" dirty="0"/>
          </a:p>
          <a:p>
            <a:pPr marL="557213" lvl="1" indent="-214313" defTabSz="685800">
              <a:buClr>
                <a:srgbClr val="001218"/>
              </a:buClr>
              <a:buSzPts val="1600"/>
              <a:buFont typeface="Arial"/>
              <a:buChar char="•"/>
            </a:pPr>
            <a:r>
              <a:rPr lang="fr-FR" sz="1200" kern="1200" dirty="0" err="1">
                <a:solidFill>
                  <a:srgbClr val="001218"/>
                </a:solidFill>
                <a:latin typeface="Calibri"/>
                <a:ea typeface="Calibri"/>
                <a:cs typeface="Calibri"/>
                <a:sym typeface="Calibri"/>
              </a:rPr>
              <a:t>Better</a:t>
            </a:r>
            <a:r>
              <a:rPr lang="fr-FR" sz="1200" kern="1200" dirty="0">
                <a:solidFill>
                  <a:srgbClr val="001218"/>
                </a:solidFill>
                <a:latin typeface="Calibri"/>
                <a:ea typeface="Calibri"/>
                <a:cs typeface="Calibri"/>
                <a:sym typeface="Calibri"/>
              </a:rPr>
              <a:t> </a:t>
            </a:r>
            <a:r>
              <a:rPr lang="fr-FR" sz="1200" kern="1200" dirty="0" err="1">
                <a:solidFill>
                  <a:srgbClr val="001218"/>
                </a:solidFill>
                <a:latin typeface="Calibri"/>
                <a:ea typeface="Calibri"/>
                <a:cs typeface="Calibri"/>
                <a:sym typeface="Calibri"/>
              </a:rPr>
              <a:t>competitio</a:t>
            </a:r>
            <a:r>
              <a:rPr lang="fr-FR" sz="1200" kern="1200" dirty="0">
                <a:solidFill>
                  <a:srgbClr val="001218"/>
                </a:solidFill>
                <a:latin typeface="Calibri"/>
                <a:ea typeface="Calibri"/>
                <a:cs typeface="Calibri"/>
                <a:sym typeface="Calibri"/>
              </a:rPr>
              <a:t> n </a:t>
            </a:r>
            <a:endParaRPr sz="1050" kern="1200" dirty="0"/>
          </a:p>
        </p:txBody>
      </p:sp>
      <p:sp>
        <p:nvSpPr>
          <p:cNvPr id="450" name="Google Shape;450;p43"/>
          <p:cNvSpPr/>
          <p:nvPr/>
        </p:nvSpPr>
        <p:spPr>
          <a:xfrm rot="-628655">
            <a:off x="4703171" y="2792431"/>
            <a:ext cx="1081381" cy="1921850"/>
          </a:xfrm>
          <a:prstGeom prst="ellipse">
            <a:avLst/>
          </a:prstGeom>
          <a:no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1800"/>
            </a:pPr>
            <a:endParaRPr sz="1350" kern="1200">
              <a:solidFill>
                <a:prstClr val="white"/>
              </a:solidFill>
              <a:latin typeface="Calibri"/>
              <a:ea typeface="Calibri"/>
              <a:cs typeface="Calibri"/>
              <a:sym typeface="Calibri"/>
            </a:endParaRPr>
          </a:p>
        </p:txBody>
      </p:sp>
      <p:sp>
        <p:nvSpPr>
          <p:cNvPr id="451" name="Google Shape;451;p43"/>
          <p:cNvSpPr txBox="1"/>
          <p:nvPr/>
        </p:nvSpPr>
        <p:spPr>
          <a:xfrm>
            <a:off x="5122711" y="3507176"/>
            <a:ext cx="685575" cy="484650"/>
          </a:xfrm>
          <a:prstGeom prst="rect">
            <a:avLst/>
          </a:prstGeom>
          <a:noFill/>
          <a:ln>
            <a:noFill/>
          </a:ln>
        </p:spPr>
        <p:txBody>
          <a:bodyPr spcFirstLastPara="1" wrap="square" lIns="68569" tIns="34275" rIns="68569" bIns="34275" anchor="t" anchorCtr="0">
            <a:noAutofit/>
          </a:bodyPr>
          <a:lstStyle/>
          <a:p>
            <a:pPr algn="ctr" defTabSz="685800">
              <a:buSzPts val="1800"/>
            </a:pPr>
            <a:r>
              <a:rPr lang="fr-FR" sz="1350" kern="1200">
                <a:solidFill>
                  <a:srgbClr val="00B0F0"/>
                </a:solidFill>
                <a:latin typeface="Calibri"/>
                <a:ea typeface="Calibri"/>
                <a:cs typeface="Calibri"/>
                <a:sym typeface="Calibri"/>
              </a:rPr>
              <a:t>4,0</a:t>
            </a:r>
            <a:endParaRPr sz="1050" kern="1200"/>
          </a:p>
          <a:p>
            <a:pPr algn="ctr" defTabSz="685800">
              <a:buSzPts val="1800"/>
            </a:pPr>
            <a:r>
              <a:rPr lang="fr-FR" sz="1350" kern="1200">
                <a:solidFill>
                  <a:srgbClr val="00B0F0"/>
                </a:solidFill>
                <a:latin typeface="Calibri"/>
                <a:ea typeface="Calibri"/>
                <a:cs typeface="Calibri"/>
                <a:sym typeface="Calibri"/>
              </a:rPr>
              <a:t>€/MWh</a:t>
            </a:r>
            <a:endParaRPr sz="1050" kern="1200"/>
          </a:p>
        </p:txBody>
      </p:sp>
      <p:sp>
        <p:nvSpPr>
          <p:cNvPr id="452" name="Google Shape;452;p43"/>
          <p:cNvSpPr/>
          <p:nvPr/>
        </p:nvSpPr>
        <p:spPr>
          <a:xfrm rot="-628402">
            <a:off x="6960960" y="3877386"/>
            <a:ext cx="492632" cy="526040"/>
          </a:xfrm>
          <a:prstGeom prst="ellipse">
            <a:avLst/>
          </a:prstGeom>
          <a:no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1800"/>
            </a:pPr>
            <a:endParaRPr sz="1350" kern="1200">
              <a:solidFill>
                <a:prstClr val="white"/>
              </a:solidFill>
              <a:latin typeface="Calibri"/>
              <a:ea typeface="Calibri"/>
              <a:cs typeface="Calibri"/>
              <a:sym typeface="Calibri"/>
            </a:endParaRPr>
          </a:p>
        </p:txBody>
      </p:sp>
      <p:sp>
        <p:nvSpPr>
          <p:cNvPr id="453" name="Google Shape;453;p43"/>
          <p:cNvSpPr txBox="1"/>
          <p:nvPr/>
        </p:nvSpPr>
        <p:spPr>
          <a:xfrm>
            <a:off x="7287553" y="3466543"/>
            <a:ext cx="685575" cy="484650"/>
          </a:xfrm>
          <a:prstGeom prst="rect">
            <a:avLst/>
          </a:prstGeom>
          <a:noFill/>
          <a:ln>
            <a:noFill/>
          </a:ln>
        </p:spPr>
        <p:txBody>
          <a:bodyPr spcFirstLastPara="1" wrap="square" lIns="68569" tIns="34275" rIns="68569" bIns="34275" anchor="t" anchorCtr="0">
            <a:noAutofit/>
          </a:bodyPr>
          <a:lstStyle/>
          <a:p>
            <a:pPr algn="ctr" defTabSz="685800">
              <a:buSzPts val="1800"/>
            </a:pPr>
            <a:r>
              <a:rPr lang="fr-FR" sz="1350" kern="1200">
                <a:solidFill>
                  <a:srgbClr val="00B0F0"/>
                </a:solidFill>
                <a:latin typeface="Calibri"/>
                <a:ea typeface="Calibri"/>
                <a:cs typeface="Calibri"/>
                <a:sym typeface="Calibri"/>
              </a:rPr>
              <a:t>1,3</a:t>
            </a:r>
            <a:endParaRPr sz="1050" kern="1200"/>
          </a:p>
          <a:p>
            <a:pPr algn="ctr" defTabSz="685800">
              <a:buSzPts val="1800"/>
            </a:pPr>
            <a:r>
              <a:rPr lang="fr-FR" sz="1350" kern="1200">
                <a:solidFill>
                  <a:srgbClr val="00B0F0"/>
                </a:solidFill>
                <a:latin typeface="Calibri"/>
                <a:ea typeface="Calibri"/>
                <a:cs typeface="Calibri"/>
                <a:sym typeface="Calibri"/>
              </a:rPr>
              <a:t>€/MWh</a:t>
            </a:r>
            <a:endParaRPr sz="1050" kern="1200"/>
          </a:p>
        </p:txBody>
      </p:sp>
      <p:sp>
        <p:nvSpPr>
          <p:cNvPr id="2" name="ZoneTexte 1"/>
          <p:cNvSpPr txBox="1"/>
          <p:nvPr/>
        </p:nvSpPr>
        <p:spPr>
          <a:xfrm>
            <a:off x="5523432" y="2724548"/>
            <a:ext cx="1853514" cy="253916"/>
          </a:xfrm>
          <a:prstGeom prst="rect">
            <a:avLst/>
          </a:prstGeom>
          <a:solidFill>
            <a:schemeClr val="tx1">
              <a:lumMod val="20000"/>
              <a:lumOff val="80000"/>
            </a:schemeClr>
          </a:solidFill>
        </p:spPr>
        <p:txBody>
          <a:bodyPr wrap="square" rtlCol="0">
            <a:spAutoFit/>
          </a:bodyPr>
          <a:lstStyle/>
          <a:p>
            <a:pPr defTabSz="685800">
              <a:buClrTx/>
            </a:pPr>
            <a:r>
              <a:rPr lang="fr-FR" sz="1050" kern="1200" dirty="0" err="1">
                <a:solidFill>
                  <a:srgbClr val="00B0F0"/>
                </a:solidFill>
                <a:latin typeface="Calibri" panose="020F0502020204030204"/>
                <a:ea typeface="+mn-ea"/>
                <a:cs typeface="+mn-cs"/>
              </a:rPr>
              <a:t>Average</a:t>
            </a:r>
            <a:r>
              <a:rPr lang="fr-FR" sz="1050" kern="1200" dirty="0">
                <a:solidFill>
                  <a:srgbClr val="00B0F0"/>
                </a:solidFill>
                <a:latin typeface="Calibri" panose="020F0502020204030204"/>
                <a:ea typeface="+mn-ea"/>
                <a:cs typeface="+mn-cs"/>
              </a:rPr>
              <a:t> </a:t>
            </a:r>
            <a:r>
              <a:rPr lang="fr-FR" sz="1050" kern="1200" dirty="0" err="1">
                <a:solidFill>
                  <a:srgbClr val="00B0F0"/>
                </a:solidFill>
                <a:latin typeface="Calibri" panose="020F0502020204030204"/>
                <a:ea typeface="+mn-ea"/>
                <a:cs typeface="+mn-cs"/>
              </a:rPr>
              <a:t>price</a:t>
            </a:r>
            <a:r>
              <a:rPr lang="fr-FR" sz="1050" kern="1200" dirty="0">
                <a:solidFill>
                  <a:srgbClr val="00B0F0"/>
                </a:solidFill>
                <a:latin typeface="Calibri" panose="020F0502020204030204"/>
                <a:ea typeface="+mn-ea"/>
                <a:cs typeface="+mn-cs"/>
              </a:rPr>
              <a:t> LS (€/</a:t>
            </a:r>
            <a:r>
              <a:rPr lang="fr-FR" sz="1050" kern="1200" dirty="0" err="1">
                <a:solidFill>
                  <a:srgbClr val="00B0F0"/>
                </a:solidFill>
                <a:latin typeface="Calibri" panose="020F0502020204030204"/>
                <a:ea typeface="+mn-ea"/>
                <a:cs typeface="+mn-cs"/>
              </a:rPr>
              <a:t>MWh</a:t>
            </a:r>
            <a:r>
              <a:rPr lang="fr-FR" sz="1050" kern="1200" dirty="0">
                <a:solidFill>
                  <a:srgbClr val="00B0F0"/>
                </a:solidFill>
                <a:latin typeface="Calibri" panose="020F0502020204030204"/>
                <a:ea typeface="+mn-ea"/>
                <a:cs typeface="+mn-cs"/>
              </a:rPr>
              <a:t>)</a:t>
            </a:r>
          </a:p>
        </p:txBody>
      </p:sp>
    </p:spTree>
    <p:extLst>
      <p:ext uri="{BB962C8B-B14F-4D97-AF65-F5344CB8AC3E}">
        <p14:creationId xmlns:p14="http://schemas.microsoft.com/office/powerpoint/2010/main" val="4015201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7"/>
          <p:cNvSpPr txBox="1"/>
          <p:nvPr/>
        </p:nvSpPr>
        <p:spPr>
          <a:xfrm>
            <a:off x="497235" y="3352735"/>
            <a:ext cx="8292405"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a:solidFill>
                  <a:schemeClr val="dk2"/>
                </a:solidFill>
                <a:latin typeface="Arial"/>
                <a:ea typeface="Arial"/>
                <a:cs typeface="Arial"/>
                <a:sym typeface="Arial"/>
              </a:rPr>
              <a:t>Thank you for your attention!</a:t>
            </a:r>
            <a:endParaRPr sz="4400" b="0">
              <a:solidFill>
                <a:srgbClr val="FF0000"/>
              </a:solidFill>
              <a:latin typeface="Arial"/>
              <a:ea typeface="Arial"/>
              <a:cs typeface="Arial"/>
              <a:sym typeface="Arial"/>
            </a:endParaRPr>
          </a:p>
        </p:txBody>
      </p:sp>
    </p:spTree>
    <p:extLst>
      <p:ext uri="{BB962C8B-B14F-4D97-AF65-F5344CB8AC3E}">
        <p14:creationId xmlns:p14="http://schemas.microsoft.com/office/powerpoint/2010/main" val="387549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TYNDP 2020 </a:t>
            </a:r>
            <a:r>
              <a:rPr lang="es-ES" dirty="0" err="1"/>
              <a:t>Scenario</a:t>
            </a:r>
            <a:r>
              <a:rPr lang="es-ES" dirty="0"/>
              <a:t> </a:t>
            </a:r>
            <a:r>
              <a:rPr lang="es-ES" dirty="0" err="1"/>
              <a:t>Report</a:t>
            </a:r>
            <a:r>
              <a:rPr lang="es-ES" dirty="0"/>
              <a:t> </a:t>
            </a:r>
            <a:r>
              <a:rPr lang="es-ES" sz="1050" dirty="0"/>
              <a:t>(</a:t>
            </a:r>
            <a:r>
              <a:rPr lang="es-ES" sz="1050" dirty="0" err="1"/>
              <a:t>source</a:t>
            </a:r>
            <a:r>
              <a:rPr lang="es-ES" sz="1050" dirty="0"/>
              <a:t>: TYNDP 2020 </a:t>
            </a:r>
            <a:r>
              <a:rPr lang="es-ES" sz="1050" dirty="0" err="1"/>
              <a:t>Executive</a:t>
            </a:r>
            <a:r>
              <a:rPr lang="es-ES" sz="1050" dirty="0"/>
              <a:t> </a:t>
            </a:r>
            <a:r>
              <a:rPr lang="es-ES" sz="1050" dirty="0" err="1"/>
              <a:t>Summary</a:t>
            </a:r>
            <a:r>
              <a:rPr lang="es-ES" sz="1050" dirty="0"/>
              <a:t> and </a:t>
            </a:r>
            <a:r>
              <a:rPr lang="es-ES" sz="1050" dirty="0" err="1"/>
              <a:t>Scenario</a:t>
            </a:r>
            <a:r>
              <a:rPr lang="es-ES" sz="1050" dirty="0"/>
              <a:t> </a:t>
            </a:r>
            <a:r>
              <a:rPr lang="es-ES" sz="1050" dirty="0" err="1"/>
              <a:t>Report</a:t>
            </a:r>
            <a:r>
              <a:rPr lang="es-ES" sz="1050"/>
              <a:t>)</a:t>
            </a:r>
            <a:endParaRPr lang="es-ES" sz="1050" dirty="0"/>
          </a:p>
        </p:txBody>
      </p:sp>
      <p:sp>
        <p:nvSpPr>
          <p:cNvPr id="4" name="Chevron 40"/>
          <p:cNvSpPr/>
          <p:nvPr/>
        </p:nvSpPr>
        <p:spPr>
          <a:xfrm>
            <a:off x="1197084" y="2538894"/>
            <a:ext cx="1278708" cy="593540"/>
          </a:xfrm>
          <a:prstGeom prst="chevron">
            <a:avLst>
              <a:gd name="adj" fmla="val 27026"/>
            </a:avLst>
          </a:prstGeom>
          <a:solidFill>
            <a:srgbClr val="007AAE"/>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r>
              <a:rPr lang="en-US" sz="1050" dirty="0">
                <a:solidFill>
                  <a:srgbClr val="FFFFFF"/>
                </a:solidFill>
                <a:cs typeface="Arial" charset="0"/>
              </a:rPr>
              <a:t>National Trends</a:t>
            </a:r>
          </a:p>
        </p:txBody>
      </p:sp>
      <p:sp>
        <p:nvSpPr>
          <p:cNvPr id="5" name="Chevron 41"/>
          <p:cNvSpPr/>
          <p:nvPr/>
        </p:nvSpPr>
        <p:spPr>
          <a:xfrm>
            <a:off x="1168645" y="3295108"/>
            <a:ext cx="1307147" cy="593540"/>
          </a:xfrm>
          <a:prstGeom prst="chevron">
            <a:avLst>
              <a:gd name="adj" fmla="val 27026"/>
            </a:avLst>
          </a:prstGeom>
          <a:solidFill>
            <a:srgbClr val="9CB700"/>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r>
              <a:rPr lang="en-US" sz="1050" dirty="0">
                <a:solidFill>
                  <a:srgbClr val="FFFFFF"/>
                </a:solidFill>
                <a:cs typeface="Arial" charset="0"/>
              </a:rPr>
              <a:t>Distributed Energy</a:t>
            </a:r>
          </a:p>
        </p:txBody>
      </p:sp>
      <p:sp>
        <p:nvSpPr>
          <p:cNvPr id="6" name="Chevron 42"/>
          <p:cNvSpPr/>
          <p:nvPr/>
        </p:nvSpPr>
        <p:spPr>
          <a:xfrm>
            <a:off x="1197084" y="4080951"/>
            <a:ext cx="1267822" cy="593540"/>
          </a:xfrm>
          <a:prstGeom prst="chevron">
            <a:avLst>
              <a:gd name="adj" fmla="val 27026"/>
            </a:avLst>
          </a:prstGeom>
          <a:solidFill>
            <a:srgbClr val="00B5E2"/>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r>
              <a:rPr lang="en-US" sz="1050" dirty="0">
                <a:solidFill>
                  <a:srgbClr val="FFFFFF"/>
                </a:solidFill>
                <a:cs typeface="Arial" charset="0"/>
              </a:rPr>
              <a:t>Global Ambition</a:t>
            </a:r>
          </a:p>
        </p:txBody>
      </p:sp>
      <p:sp>
        <p:nvSpPr>
          <p:cNvPr id="7" name="Rectángulo 76"/>
          <p:cNvSpPr/>
          <p:nvPr/>
        </p:nvSpPr>
        <p:spPr>
          <a:xfrm>
            <a:off x="2576044" y="2477874"/>
            <a:ext cx="4635794" cy="738664"/>
          </a:xfrm>
          <a:prstGeom prst="rect">
            <a:avLst/>
          </a:prstGeom>
        </p:spPr>
        <p:txBody>
          <a:bodyPr wrap="square">
            <a:spAutoFit/>
          </a:bodyPr>
          <a:lstStyle/>
          <a:p>
            <a:pPr algn="just" defTabSz="342900">
              <a:spcBef>
                <a:spcPts val="225"/>
              </a:spcBef>
            </a:pPr>
            <a:r>
              <a:rPr lang="en-US" sz="1050" dirty="0">
                <a:ea typeface="Enagás PT Serif" panose="020A0603040505020204" pitchFamily="18" charset="0"/>
                <a:cs typeface="Arial" charset="0"/>
              </a:rPr>
              <a:t>Central policy, bottom-up, scenario, designed to reflect the most recent EU member state National Energy and Climate Plans (NECP), submitted to the EC in line with the requirement to meet current European 2030 energy strategy targets. 2040 time horizon.</a:t>
            </a:r>
          </a:p>
        </p:txBody>
      </p:sp>
      <p:sp>
        <p:nvSpPr>
          <p:cNvPr id="12" name="Right Brace 11"/>
          <p:cNvSpPr/>
          <p:nvPr/>
        </p:nvSpPr>
        <p:spPr bwMode="auto">
          <a:xfrm>
            <a:off x="3746267" y="3361657"/>
            <a:ext cx="498764" cy="1212272"/>
          </a:xfrm>
          <a:prstGeom prst="rightBrace">
            <a:avLst/>
          </a:prstGeom>
          <a:no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252413" eaLnBrk="0" fontAlgn="base" hangingPunct="0">
              <a:spcBef>
                <a:spcPct val="0"/>
              </a:spcBef>
              <a:spcAft>
                <a:spcPct val="0"/>
              </a:spcAft>
              <a:buClr>
                <a:schemeClr val="tx2"/>
              </a:buClr>
              <a:buSzPct val="100000"/>
            </a:pPr>
            <a:endParaRPr lang="pt-PT" sz="1800" b="1">
              <a:solidFill>
                <a:schemeClr val="bg1"/>
              </a:solidFill>
              <a:latin typeface="Arial" charset="0"/>
            </a:endParaRPr>
          </a:p>
        </p:txBody>
      </p:sp>
      <p:sp>
        <p:nvSpPr>
          <p:cNvPr id="16" name="TextBox 15"/>
          <p:cNvSpPr txBox="1"/>
          <p:nvPr/>
        </p:nvSpPr>
        <p:spPr>
          <a:xfrm>
            <a:off x="4425628" y="3451927"/>
            <a:ext cx="2786210" cy="1249060"/>
          </a:xfrm>
          <a:prstGeom prst="rect">
            <a:avLst/>
          </a:prstGeom>
          <a:noFill/>
        </p:spPr>
        <p:txBody>
          <a:bodyPr wrap="square" rtlCol="0">
            <a:spAutoFit/>
          </a:bodyPr>
          <a:lstStyle/>
          <a:p>
            <a:pPr algn="just" defTabSz="342900">
              <a:spcBef>
                <a:spcPts val="225"/>
              </a:spcBef>
            </a:pPr>
            <a:r>
              <a:rPr lang="en-US" sz="1050" dirty="0">
                <a:ea typeface="Enagás PT Serif" panose="020A0603040505020204" pitchFamily="18" charset="0"/>
                <a:cs typeface="Arial" charset="0"/>
              </a:rPr>
              <a:t>In line with the COP 21 targets with the objective to understand the impact on infrastructure needs against different pathways reducing EU-28 emissions to net-zero by 2050.</a:t>
            </a:r>
          </a:p>
          <a:p>
            <a:pPr algn="just" defTabSz="342900">
              <a:spcBef>
                <a:spcPts val="225"/>
              </a:spcBef>
            </a:pPr>
            <a:r>
              <a:rPr lang="en-US" sz="1050" dirty="0">
                <a:ea typeface="Enagás PT Serif" panose="020A0603040505020204" pitchFamily="18" charset="0"/>
                <a:cs typeface="Arial" charset="0"/>
              </a:rPr>
              <a:t>COP21 scenarios have a 2050 time horizon.</a:t>
            </a:r>
          </a:p>
        </p:txBody>
      </p:sp>
      <p:sp>
        <p:nvSpPr>
          <p:cNvPr id="18" name="Rectángulo 76"/>
          <p:cNvSpPr/>
          <p:nvPr/>
        </p:nvSpPr>
        <p:spPr>
          <a:xfrm>
            <a:off x="600075" y="1919318"/>
            <a:ext cx="7183755" cy="553998"/>
          </a:xfrm>
          <a:prstGeom prst="rect">
            <a:avLst/>
          </a:prstGeom>
          <a:solidFill>
            <a:srgbClr val="9CB700"/>
          </a:solidFill>
        </p:spPr>
        <p:txBody>
          <a:bodyPr wrap="square">
            <a:spAutoFit/>
          </a:bodyPr>
          <a:lstStyle/>
          <a:p>
            <a:pPr algn="just" defTabSz="342900">
              <a:spcBef>
                <a:spcPts val="225"/>
              </a:spcBef>
            </a:pPr>
            <a:r>
              <a:rPr lang="en-US" sz="1500" dirty="0">
                <a:ea typeface="Enagás PT Serif" panose="020A0603040505020204" pitchFamily="18" charset="0"/>
                <a:cs typeface="Arial" charset="0"/>
              </a:rPr>
              <a:t>ENTSOG and ENTSO-E cooperated in the development of three different scenarios</a:t>
            </a:r>
          </a:p>
        </p:txBody>
      </p:sp>
      <p:sp>
        <p:nvSpPr>
          <p:cNvPr id="11" name="Rectángulo 76"/>
          <p:cNvSpPr/>
          <p:nvPr/>
        </p:nvSpPr>
        <p:spPr>
          <a:xfrm>
            <a:off x="2576043" y="3314880"/>
            <a:ext cx="1146270" cy="738664"/>
          </a:xfrm>
          <a:prstGeom prst="rect">
            <a:avLst/>
          </a:prstGeom>
        </p:spPr>
        <p:txBody>
          <a:bodyPr wrap="square">
            <a:spAutoFit/>
          </a:bodyPr>
          <a:lstStyle/>
          <a:p>
            <a:pPr algn="just" defTabSz="342900">
              <a:spcBef>
                <a:spcPts val="225"/>
              </a:spcBef>
            </a:pPr>
            <a:r>
              <a:rPr lang="en-US" sz="1050" dirty="0">
                <a:ea typeface="Enagás PT Serif" panose="020A0603040505020204" pitchFamily="18" charset="0"/>
                <a:cs typeface="Arial" charset="0"/>
              </a:rPr>
              <a:t>Decentralized approach to the energy transition</a:t>
            </a:r>
          </a:p>
        </p:txBody>
      </p:sp>
      <p:sp>
        <p:nvSpPr>
          <p:cNvPr id="13" name="Rectángulo 76"/>
          <p:cNvSpPr/>
          <p:nvPr/>
        </p:nvSpPr>
        <p:spPr>
          <a:xfrm>
            <a:off x="2572678" y="4181513"/>
            <a:ext cx="1194953" cy="577081"/>
          </a:xfrm>
          <a:prstGeom prst="rect">
            <a:avLst/>
          </a:prstGeom>
        </p:spPr>
        <p:txBody>
          <a:bodyPr wrap="square">
            <a:spAutoFit/>
          </a:bodyPr>
          <a:lstStyle/>
          <a:p>
            <a:pPr algn="just" defTabSz="342900">
              <a:spcBef>
                <a:spcPts val="225"/>
              </a:spcBef>
            </a:pPr>
            <a:r>
              <a:rPr lang="en-US" sz="1050" dirty="0">
                <a:ea typeface="Enagás PT Serif" panose="020A0603040505020204" pitchFamily="18" charset="0"/>
                <a:cs typeface="Arial" charset="0"/>
              </a:rPr>
              <a:t>Development in a centralized way</a:t>
            </a:r>
          </a:p>
        </p:txBody>
      </p:sp>
    </p:spTree>
    <p:extLst>
      <p:ext uri="{BB962C8B-B14F-4D97-AF65-F5344CB8AC3E}">
        <p14:creationId xmlns:p14="http://schemas.microsoft.com/office/powerpoint/2010/main" val="129853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TYNDP 2020 </a:t>
            </a:r>
            <a:r>
              <a:rPr lang="es-ES" dirty="0" err="1"/>
              <a:t>Scenario</a:t>
            </a:r>
            <a:r>
              <a:rPr lang="es-ES" dirty="0"/>
              <a:t> </a:t>
            </a:r>
            <a:r>
              <a:rPr lang="es-ES" dirty="0" err="1"/>
              <a:t>Report</a:t>
            </a:r>
            <a:r>
              <a:rPr lang="es-ES" dirty="0"/>
              <a:t> – </a:t>
            </a:r>
            <a:r>
              <a:rPr lang="es-ES" dirty="0" err="1"/>
              <a:t>Demand</a:t>
            </a:r>
            <a:endParaRPr lang="es-E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1507739"/>
            <a:ext cx="3343276" cy="3928958"/>
          </a:xfrm>
          <a:prstGeom prst="rect">
            <a:avLst/>
          </a:prstGeom>
        </p:spPr>
      </p:pic>
      <p:sp>
        <p:nvSpPr>
          <p:cNvPr id="11" name="Rectángulo 76"/>
          <p:cNvSpPr/>
          <p:nvPr/>
        </p:nvSpPr>
        <p:spPr>
          <a:xfrm>
            <a:off x="4011930" y="1507739"/>
            <a:ext cx="4742625" cy="1800493"/>
          </a:xfrm>
          <a:prstGeom prst="rect">
            <a:avLst/>
          </a:prstGeom>
        </p:spPr>
        <p:txBody>
          <a:bodyPr wrap="square">
            <a:spAutoFit/>
          </a:bodyPr>
          <a:lstStyle/>
          <a:p>
            <a:pPr algn="just" defTabSz="342900">
              <a:spcBef>
                <a:spcPts val="225"/>
              </a:spcBef>
            </a:pPr>
            <a:r>
              <a:rPr lang="en-US" sz="900" dirty="0">
                <a:ea typeface="Enagás PT Serif" panose="020A0603040505020204" pitchFamily="18" charset="0"/>
                <a:cs typeface="Arial" charset="0"/>
              </a:rPr>
              <a:t>By 2030, National Trends has the lowest gas demand. Global Ambition and Distributed Energy reach higher </a:t>
            </a:r>
            <a:r>
              <a:rPr lang="en-US" sz="900" dirty="0" err="1">
                <a:ea typeface="Enagás PT Serif" panose="020A0603040505020204" pitchFamily="18" charset="0"/>
                <a:cs typeface="Arial" charset="0"/>
              </a:rPr>
              <a:t>decarbonization</a:t>
            </a:r>
            <a:r>
              <a:rPr lang="en-US" sz="900" dirty="0">
                <a:ea typeface="Enagás PT Serif" panose="020A0603040505020204" pitchFamily="18" charset="0"/>
                <a:cs typeface="Arial" charset="0"/>
              </a:rPr>
              <a:t> levels of the energy system with higher quantities of gas due to three main reasons:</a:t>
            </a:r>
          </a:p>
          <a:p>
            <a:pPr algn="just" defTabSz="342900">
              <a:spcBef>
                <a:spcPts val="225"/>
              </a:spcBef>
            </a:pPr>
            <a:endParaRPr lang="en-US" sz="100" dirty="0">
              <a:ea typeface="Enagás PT Serif" panose="020A0603040505020204" pitchFamily="18" charset="0"/>
              <a:cs typeface="Arial" charset="0"/>
            </a:endParaRPr>
          </a:p>
          <a:p>
            <a:pPr marL="214313" indent="-214313" algn="just" defTabSz="342900">
              <a:spcBef>
                <a:spcPts val="225"/>
              </a:spcBef>
              <a:buFont typeface="Wingdings" panose="05000000000000000000" pitchFamily="2" charset="2"/>
              <a:buChar char="Ø"/>
            </a:pPr>
            <a:r>
              <a:rPr lang="en-US" sz="900" dirty="0">
                <a:ea typeface="Enagás PT Serif" panose="020A0603040505020204" pitchFamily="18" charset="0"/>
                <a:cs typeface="Arial" charset="0"/>
              </a:rPr>
              <a:t>Faster switch from carbon-intensive fuels, such as coal and oil to gas;</a:t>
            </a:r>
          </a:p>
          <a:p>
            <a:pPr marL="214313" indent="-214313" algn="just" defTabSz="342900">
              <a:spcBef>
                <a:spcPts val="225"/>
              </a:spcBef>
              <a:buFont typeface="Wingdings" panose="05000000000000000000" pitchFamily="2" charset="2"/>
              <a:buChar char="Ø"/>
            </a:pPr>
            <a:r>
              <a:rPr lang="en-US" sz="900" dirty="0">
                <a:ea typeface="Enagás PT Serif" panose="020A0603040505020204" pitchFamily="18" charset="0"/>
                <a:cs typeface="Arial" charset="0"/>
              </a:rPr>
              <a:t>Higher shares of renewable and decarbonized gases in the gas mix; and</a:t>
            </a:r>
          </a:p>
          <a:p>
            <a:pPr marL="214313" indent="-214313" algn="just" defTabSz="342900">
              <a:spcBef>
                <a:spcPts val="225"/>
              </a:spcBef>
              <a:buFont typeface="Wingdings" panose="05000000000000000000" pitchFamily="2" charset="2"/>
              <a:buChar char="Ø"/>
            </a:pPr>
            <a:r>
              <a:rPr lang="en-US" sz="900" dirty="0">
                <a:ea typeface="Enagás PT Serif" panose="020A0603040505020204" pitchFamily="18" charset="0"/>
                <a:cs typeface="Arial" charset="0"/>
              </a:rPr>
              <a:t>Higher power generation due to higher electricity demand.</a:t>
            </a:r>
          </a:p>
          <a:p>
            <a:pPr algn="just" defTabSz="342900">
              <a:spcBef>
                <a:spcPts val="225"/>
              </a:spcBef>
            </a:pPr>
            <a:endParaRPr lang="en-US" sz="100" dirty="0">
              <a:ea typeface="Enagás PT Serif" panose="020A0603040505020204" pitchFamily="18" charset="0"/>
              <a:cs typeface="Arial" charset="0"/>
            </a:endParaRPr>
          </a:p>
          <a:p>
            <a:pPr algn="just" defTabSz="342900">
              <a:spcBef>
                <a:spcPts val="225"/>
              </a:spcBef>
            </a:pPr>
            <a:r>
              <a:rPr lang="en-US" sz="900" dirty="0">
                <a:ea typeface="Enagás PT Serif" panose="020A0603040505020204" pitchFamily="18" charset="0"/>
                <a:cs typeface="Arial" charset="0"/>
              </a:rPr>
              <a:t>A switch from carbon-intensive coal to natural gas with lower carbon intensity by 2025, results in 186TWh additional gas demand. However, this would lead to emissions reduction in the electricity generation of a minimum of 85 MtCO</a:t>
            </a:r>
            <a:r>
              <a:rPr lang="en-US" sz="600" dirty="0">
                <a:ea typeface="Enagás PT Serif" panose="020A0603040505020204" pitchFamily="18" charset="0"/>
                <a:cs typeface="Arial" charset="0"/>
              </a:rPr>
              <a:t>2</a:t>
            </a:r>
            <a:r>
              <a:rPr lang="en-US" sz="900" dirty="0">
                <a:ea typeface="Enagás PT Serif" panose="020A0603040505020204" pitchFamily="18" charset="0"/>
                <a:cs typeface="Arial" charset="0"/>
              </a:rPr>
              <a:t>. At least until 2030 gas demand for power generation is increasing with the level of </a:t>
            </a:r>
            <a:r>
              <a:rPr lang="en-US" sz="900" dirty="0" err="1">
                <a:ea typeface="Enagás PT Serif" panose="020A0603040505020204" pitchFamily="18" charset="0"/>
                <a:cs typeface="Arial" charset="0"/>
              </a:rPr>
              <a:t>decarbonization</a:t>
            </a:r>
            <a:r>
              <a:rPr lang="en-US" sz="900" dirty="0">
                <a:ea typeface="Enagás PT Serif" panose="020A0603040505020204" pitchFamily="18" charset="0"/>
                <a:cs typeface="Arial" charset="0"/>
              </a:rPr>
              <a:t> and electricity demand.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930" y="3212250"/>
            <a:ext cx="3600155" cy="2070297"/>
          </a:xfrm>
          <a:prstGeom prst="rect">
            <a:avLst/>
          </a:prstGeom>
        </p:spPr>
      </p:pic>
      <p:sp>
        <p:nvSpPr>
          <p:cNvPr id="13" name="Rectángulo 76"/>
          <p:cNvSpPr/>
          <p:nvPr/>
        </p:nvSpPr>
        <p:spPr>
          <a:xfrm>
            <a:off x="7680665" y="3198586"/>
            <a:ext cx="1117138" cy="2072362"/>
          </a:xfrm>
          <a:prstGeom prst="rect">
            <a:avLst/>
          </a:prstGeom>
        </p:spPr>
        <p:txBody>
          <a:bodyPr wrap="square">
            <a:spAutoFit/>
          </a:bodyPr>
          <a:lstStyle/>
          <a:p>
            <a:pPr algn="just" defTabSz="342900">
              <a:spcBef>
                <a:spcPts val="225"/>
              </a:spcBef>
            </a:pPr>
            <a:endParaRPr lang="en-US" sz="100" dirty="0">
              <a:ea typeface="Enagás PT Serif" panose="020A0603040505020204" pitchFamily="18" charset="0"/>
              <a:cs typeface="Arial" charset="0"/>
            </a:endParaRPr>
          </a:p>
          <a:p>
            <a:pPr algn="just" defTabSz="342900">
              <a:spcBef>
                <a:spcPts val="225"/>
              </a:spcBef>
            </a:pPr>
            <a:r>
              <a:rPr lang="en-US" sz="900" dirty="0">
                <a:ea typeface="Enagás PT Serif" panose="020A0603040505020204" pitchFamily="18" charset="0"/>
                <a:cs typeface="Arial" charset="0"/>
              </a:rPr>
              <a:t>The picture changes for 2040, where also National Trends has accomplished the coal phase-out but shows lower renewable power generation. As a result, National Trends has the highest gas demand for power by 2040.</a:t>
            </a:r>
          </a:p>
        </p:txBody>
      </p:sp>
    </p:spTree>
    <p:extLst>
      <p:ext uri="{BB962C8B-B14F-4D97-AF65-F5344CB8AC3E}">
        <p14:creationId xmlns:p14="http://schemas.microsoft.com/office/powerpoint/2010/main" val="105817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TYNDP 2020 </a:t>
            </a:r>
            <a:r>
              <a:rPr lang="es-ES" dirty="0" err="1"/>
              <a:t>Scenario</a:t>
            </a:r>
            <a:r>
              <a:rPr lang="es-ES" dirty="0"/>
              <a:t> </a:t>
            </a:r>
            <a:r>
              <a:rPr lang="es-ES" dirty="0" err="1"/>
              <a:t>Report</a:t>
            </a:r>
            <a:r>
              <a:rPr lang="es-ES" dirty="0"/>
              <a:t> – </a:t>
            </a:r>
            <a:r>
              <a:rPr lang="es-ES" dirty="0" err="1"/>
              <a:t>Demand</a:t>
            </a:r>
            <a:endParaRPr lang="es-ES" dirty="0"/>
          </a:p>
        </p:txBody>
      </p:sp>
      <p:sp>
        <p:nvSpPr>
          <p:cNvPr id="12" name="Rectángulo 76"/>
          <p:cNvSpPr/>
          <p:nvPr/>
        </p:nvSpPr>
        <p:spPr>
          <a:xfrm>
            <a:off x="5308410" y="1764378"/>
            <a:ext cx="3501009" cy="1290097"/>
          </a:xfrm>
          <a:prstGeom prst="rect">
            <a:avLst/>
          </a:prstGeom>
        </p:spPr>
        <p:txBody>
          <a:bodyPr wrap="square">
            <a:spAutoFit/>
          </a:bodyPr>
          <a:lstStyle/>
          <a:p>
            <a:pPr algn="just" defTabSz="342900">
              <a:spcBef>
                <a:spcPts val="225"/>
              </a:spcBef>
            </a:pPr>
            <a:r>
              <a:rPr lang="en-US" sz="1050" dirty="0">
                <a:ea typeface="Enagás PT Serif" panose="020A0603040505020204" pitchFamily="18" charset="0"/>
                <a:cs typeface="Arial" charset="0"/>
              </a:rPr>
              <a:t>Distributed Energy considers a higher penetration of P2G technologies with significant volumes produced more locally and thus a similar development of the hydrogen demand.</a:t>
            </a:r>
          </a:p>
          <a:p>
            <a:pPr algn="just" defTabSz="342900">
              <a:spcBef>
                <a:spcPts val="225"/>
              </a:spcBef>
            </a:pPr>
            <a:endParaRPr lang="en-US" sz="100" dirty="0">
              <a:ea typeface="Enagás PT Serif" panose="020A0603040505020204" pitchFamily="18" charset="0"/>
              <a:cs typeface="Arial" charset="0"/>
            </a:endParaRPr>
          </a:p>
          <a:p>
            <a:pPr algn="just" defTabSz="342900">
              <a:spcBef>
                <a:spcPts val="225"/>
              </a:spcBef>
            </a:pPr>
            <a:r>
              <a:rPr lang="en-US" sz="1050" dirty="0">
                <a:ea typeface="Enagás PT Serif" panose="020A0603040505020204" pitchFamily="18" charset="0"/>
                <a:cs typeface="Arial" charset="0"/>
              </a:rPr>
              <a:t>Global Ambition considers a more centralized </a:t>
            </a:r>
            <a:r>
              <a:rPr lang="en-US" sz="1050" dirty="0" err="1">
                <a:ea typeface="Enagás PT Serif" panose="020A0603040505020204" pitchFamily="18" charset="0"/>
                <a:cs typeface="Arial" charset="0"/>
              </a:rPr>
              <a:t>decarbonization</a:t>
            </a:r>
            <a:r>
              <a:rPr lang="en-US" sz="1050" dirty="0">
                <a:ea typeface="Enagás PT Serif" panose="020A0603040505020204" pitchFamily="18" charset="0"/>
                <a:cs typeface="Arial" charset="0"/>
              </a:rPr>
              <a:t> where the increasing demand is mainly supplied by pre-combustive hydrogen production.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1595077"/>
            <a:ext cx="4378833" cy="21869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445" y="3033957"/>
            <a:ext cx="4657974" cy="2326871"/>
          </a:xfrm>
          <a:prstGeom prst="rect">
            <a:avLst/>
          </a:prstGeom>
        </p:spPr>
      </p:pic>
      <p:sp>
        <p:nvSpPr>
          <p:cNvPr id="8" name="Rectángulo 76"/>
          <p:cNvSpPr/>
          <p:nvPr/>
        </p:nvSpPr>
        <p:spPr>
          <a:xfrm>
            <a:off x="600075" y="3915436"/>
            <a:ext cx="2808351" cy="738664"/>
          </a:xfrm>
          <a:prstGeom prst="rect">
            <a:avLst/>
          </a:prstGeom>
        </p:spPr>
        <p:txBody>
          <a:bodyPr wrap="square">
            <a:spAutoFit/>
          </a:bodyPr>
          <a:lstStyle/>
          <a:p>
            <a:pPr algn="just" defTabSz="342900">
              <a:spcBef>
                <a:spcPts val="225"/>
              </a:spcBef>
            </a:pPr>
            <a:r>
              <a:rPr lang="en-US" sz="1050" dirty="0">
                <a:ea typeface="Enagás PT Serif" panose="020A0603040505020204" pitchFamily="18" charset="0"/>
                <a:cs typeface="Arial" charset="0"/>
              </a:rPr>
              <a:t>Higher electrification means higher gas demand for power generation, at least until renewables get to the needed penetration levels</a:t>
            </a:r>
          </a:p>
        </p:txBody>
      </p:sp>
    </p:spTree>
    <p:extLst>
      <p:ext uri="{BB962C8B-B14F-4D97-AF65-F5344CB8AC3E}">
        <p14:creationId xmlns:p14="http://schemas.microsoft.com/office/powerpoint/2010/main" val="37794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TYNDP 2020 </a:t>
            </a:r>
            <a:r>
              <a:rPr lang="es-ES" dirty="0" err="1"/>
              <a:t>Scenario</a:t>
            </a:r>
            <a:r>
              <a:rPr lang="es-ES" dirty="0"/>
              <a:t> </a:t>
            </a:r>
            <a:r>
              <a:rPr lang="es-ES" dirty="0" err="1"/>
              <a:t>Report</a:t>
            </a:r>
            <a:r>
              <a:rPr lang="es-ES" dirty="0"/>
              <a:t> – </a:t>
            </a:r>
            <a:r>
              <a:rPr lang="es-ES" dirty="0" err="1"/>
              <a:t>Supply</a:t>
            </a:r>
            <a:endParaRPr lang="es-E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075" y="1517742"/>
            <a:ext cx="3923434" cy="14858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469" y="1539208"/>
            <a:ext cx="3923433" cy="14643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405" y="3076715"/>
            <a:ext cx="3925497" cy="146974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074" y="4619607"/>
            <a:ext cx="6777386" cy="757277"/>
          </a:xfrm>
          <a:prstGeom prst="rect">
            <a:avLst/>
          </a:prstGeom>
        </p:spPr>
      </p:pic>
      <p:sp>
        <p:nvSpPr>
          <p:cNvPr id="15" name="Rectángulo 76"/>
          <p:cNvSpPr/>
          <p:nvPr/>
        </p:nvSpPr>
        <p:spPr>
          <a:xfrm>
            <a:off x="556346" y="3082624"/>
            <a:ext cx="4010890" cy="1610697"/>
          </a:xfrm>
          <a:prstGeom prst="rect">
            <a:avLst/>
          </a:prstGeom>
        </p:spPr>
        <p:txBody>
          <a:bodyPr wrap="square">
            <a:spAutoFit/>
          </a:bodyPr>
          <a:lstStyle/>
          <a:p>
            <a:pPr marL="214313" indent="-214313" algn="just" defTabSz="342900">
              <a:spcBef>
                <a:spcPts val="225"/>
              </a:spcBef>
              <a:buFont typeface="Wingdings" panose="05000000000000000000" pitchFamily="2" charset="2"/>
              <a:buChar char="Ø"/>
            </a:pPr>
            <a:r>
              <a:rPr lang="en-US" sz="900" dirty="0">
                <a:ea typeface="Enagás PT Serif" panose="020A0603040505020204" pitchFamily="18" charset="0"/>
                <a:cs typeface="Arial" charset="0"/>
              </a:rPr>
              <a:t>Due to lack of consistency between the individual NECP’s, the supply mix for National Trends is not split into different gas qualities</a:t>
            </a:r>
          </a:p>
          <a:p>
            <a:pPr algn="just" defTabSz="342900">
              <a:spcBef>
                <a:spcPts val="225"/>
              </a:spcBef>
            </a:pPr>
            <a:endParaRPr lang="en-US" sz="100" dirty="0">
              <a:ea typeface="Enagás PT Serif" panose="020A0603040505020204" pitchFamily="18" charset="0"/>
              <a:cs typeface="Arial" charset="0"/>
            </a:endParaRPr>
          </a:p>
          <a:p>
            <a:pPr marL="214313" indent="-214313" algn="just" defTabSz="342900">
              <a:spcBef>
                <a:spcPts val="225"/>
              </a:spcBef>
              <a:buFont typeface="Wingdings" panose="05000000000000000000" pitchFamily="2" charset="2"/>
              <a:buChar char="Ø"/>
            </a:pPr>
            <a:r>
              <a:rPr lang="en-US" sz="900" dirty="0">
                <a:ea typeface="Enagás PT Serif" panose="020A0603040505020204" pitchFamily="18" charset="0"/>
                <a:cs typeface="Arial" charset="0"/>
              </a:rPr>
              <a:t>As a decentralized scenario, Distributed Energy considers a high level of indigenous production of renewable gas. As so, it requires a significant increase in renewable electricity generation to meet the P2G demand.</a:t>
            </a:r>
          </a:p>
          <a:p>
            <a:pPr algn="just" defTabSz="342900">
              <a:spcBef>
                <a:spcPts val="225"/>
              </a:spcBef>
            </a:pPr>
            <a:endParaRPr lang="en-US" sz="100" dirty="0">
              <a:ea typeface="Enagás PT Serif" panose="020A0603040505020204" pitchFamily="18" charset="0"/>
              <a:cs typeface="Arial" charset="0"/>
            </a:endParaRPr>
          </a:p>
          <a:p>
            <a:pPr marL="214313" indent="-214313" algn="just" defTabSz="342900">
              <a:spcBef>
                <a:spcPts val="225"/>
              </a:spcBef>
              <a:buFont typeface="Wingdings" panose="05000000000000000000" pitchFamily="2" charset="2"/>
              <a:buChar char="Ø"/>
            </a:pPr>
            <a:r>
              <a:rPr lang="en-US" sz="900" dirty="0">
                <a:ea typeface="Enagás PT Serif" panose="020A0603040505020204" pitchFamily="18" charset="0"/>
                <a:cs typeface="Arial" charset="0"/>
              </a:rPr>
              <a:t>As a centralized scenario, Global Ambition combines both high </a:t>
            </a:r>
            <a:r>
              <a:rPr lang="en-US" sz="900" dirty="0" err="1">
                <a:ea typeface="Enagás PT Serif" panose="020A0603040505020204" pitchFamily="18" charset="0"/>
                <a:cs typeface="Arial" charset="0"/>
              </a:rPr>
              <a:t>decarbonization</a:t>
            </a:r>
            <a:r>
              <a:rPr lang="en-US" sz="900" dirty="0">
                <a:ea typeface="Enagás PT Serif" panose="020A0603040505020204" pitchFamily="18" charset="0"/>
                <a:cs typeface="Arial" charset="0"/>
              </a:rPr>
              <a:t> levels with a global gas supply and access to a variety of sources. However, thanks to general demand decrease also imports decrease by 25% by 2050 compared to current levels.</a:t>
            </a:r>
          </a:p>
        </p:txBody>
      </p:sp>
    </p:spTree>
    <p:extLst>
      <p:ext uri="{BB962C8B-B14F-4D97-AF65-F5344CB8AC3E}">
        <p14:creationId xmlns:p14="http://schemas.microsoft.com/office/powerpoint/2010/main" val="185389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TYNDP 2020 Assessment Report</a:t>
            </a:r>
          </a:p>
        </p:txBody>
      </p:sp>
      <p:sp>
        <p:nvSpPr>
          <p:cNvPr id="3" name="Marcador de texto 2"/>
          <p:cNvSpPr>
            <a:spLocks noGrp="1"/>
          </p:cNvSpPr>
          <p:nvPr>
            <p:ph type="body" idx="1"/>
          </p:nvPr>
        </p:nvSpPr>
        <p:spPr/>
        <p:txBody>
          <a:bodyPr/>
          <a:lstStyle/>
          <a:p>
            <a:pPr marL="0" indent="0"/>
            <a:r>
              <a:rPr lang="en-US" sz="1800" dirty="0"/>
              <a:t>In this report, ENTSOG assesses the resilience of the European gas system attending to security of supply, competition and market integration criteria, under all the scenarios. This assessment is also performed for all infrastructure levels.</a:t>
            </a:r>
          </a:p>
          <a:p>
            <a:pPr marL="0" indent="0"/>
            <a:r>
              <a:rPr lang="en-US" sz="1800" dirty="0"/>
              <a:t>For the sustainability criteria, ENTSOG designed the scenarios in line with </a:t>
            </a:r>
            <a:r>
              <a:rPr lang="en-US" sz="1800" dirty="0">
                <a:ea typeface="Enagás PT Serif" panose="020A0603040505020204" pitchFamily="18" charset="0"/>
                <a:cs typeface="Arial" charset="0"/>
              </a:rPr>
              <a:t>COP 21 targets and for the first time, include Energy Transition Projects. </a:t>
            </a:r>
            <a:endParaRPr lang="en-US" sz="1800" dirty="0"/>
          </a:p>
          <a:p>
            <a:pPr marL="0" indent="0"/>
            <a:r>
              <a:rPr lang="en-US" sz="1800" dirty="0"/>
              <a:t>Due to the inclusion of hydrogen demand (as national production and imports) for the first time, and the decrease on natural gas demand from 2030, some Peninsula indicators change in 2030 and 2040 without new infrastructure.</a:t>
            </a:r>
          </a:p>
          <a:p>
            <a:pPr marL="0" indent="0"/>
            <a:endParaRPr lang="en-US" sz="1800" dirty="0"/>
          </a:p>
          <a:p>
            <a:pPr marL="742950" lvl="1"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96067797"/>
      </p:ext>
    </p:extLst>
  </p:cSld>
  <p:clrMapOvr>
    <a:masterClrMapping/>
  </p:clrMapOvr>
</p:sld>
</file>

<file path=ppt/theme/theme1.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F2B475C8CC6E41BF7EE80E87F1CDEB" ma:contentTypeVersion="2" ma:contentTypeDescription="Create a new document." ma:contentTypeScope="" ma:versionID="5d08149879222e541da388358ad15d53">
  <xsd:schema xmlns:xsd="http://www.w3.org/2001/XMLSchema" xmlns:xs="http://www.w3.org/2001/XMLSchema" xmlns:p="http://schemas.microsoft.com/office/2006/metadata/properties" xmlns:ns2="985daa2e-53d8-4475-82b8-9c7d25324e34" xmlns:ns3="ba1881da-49e4-4a1c-8784-116dd4f3090c" targetNamespace="http://schemas.microsoft.com/office/2006/metadata/properties" ma:root="true" ma:fieldsID="2135ca7d438f5e98dcd9dbd498590bee" ns2:_="" ns3:_="">
    <xsd:import namespace="985daa2e-53d8-4475-82b8-9c7d25324e34"/>
    <xsd:import namespace="ba1881da-49e4-4a1c-8784-116dd4f3090c"/>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1881da-49e4-4a1c-8784-116dd4f3090c"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erDocumentName xmlns="ba1881da-49e4-4a1c-8784-116dd4f3090c">20210126_TSOs_presentation_vFinal (002).pptx</AcerDocumentName>
    <ACER_Abstract xmlns="985daa2e-53d8-4475-82b8-9c7d25324e34" xsi:nil="true"/>
    <_dlc_DocId xmlns="985daa2e-53d8-4475-82b8-9c7d25324e34">ACER-2021-99840</_dlc_DocId>
    <_dlc_DocIdUrl xmlns="985daa2e-53d8-4475-82b8-9c7d25324e34">
      <Url>https://extranet.acer.europa.eu/Events/25th-SG-Meeting/_layouts/15/DocIdRedir.aspx?ID=ACER-2021-99840</Url>
      <Description>ACER-2021-99840</Description>
    </_dlc_DocIdUrl>
  </documentManagement>
</p:properties>
</file>

<file path=customXml/itemProps1.xml><?xml version="1.0" encoding="utf-8"?>
<ds:datastoreItem xmlns:ds="http://schemas.openxmlformats.org/officeDocument/2006/customXml" ds:itemID="{9DF52A98-BDEE-41CA-A6B8-C40F0521F538}"/>
</file>

<file path=customXml/itemProps2.xml><?xml version="1.0" encoding="utf-8"?>
<ds:datastoreItem xmlns:ds="http://schemas.openxmlformats.org/officeDocument/2006/customXml" ds:itemID="{24984FB4-373B-48C9-A53D-ED17F6F8F597}"/>
</file>

<file path=customXml/itemProps3.xml><?xml version="1.0" encoding="utf-8"?>
<ds:datastoreItem xmlns:ds="http://schemas.openxmlformats.org/officeDocument/2006/customXml" ds:itemID="{E84A77B4-9C37-4422-AADF-BBF1CB46116B}"/>
</file>

<file path=customXml/itemProps4.xml><?xml version="1.0" encoding="utf-8"?>
<ds:datastoreItem xmlns:ds="http://schemas.openxmlformats.org/officeDocument/2006/customXml" ds:itemID="{D1D8A7A1-7668-4695-B058-96A81AD2470B}"/>
</file>

<file path=docProps/app.xml><?xml version="1.0" encoding="utf-8"?>
<Properties xmlns="http://schemas.openxmlformats.org/officeDocument/2006/extended-properties" xmlns:vt="http://schemas.openxmlformats.org/officeDocument/2006/docPropsVTypes">
  <TotalTime>707</TotalTime>
  <Words>3736</Words>
  <Application>Microsoft Office PowerPoint</Application>
  <PresentationFormat>Presentación en pantalla (4:3)</PresentationFormat>
  <Paragraphs>491</Paragraphs>
  <Slides>48</Slides>
  <Notes>28</Notes>
  <HiddenSlides>0</HiddenSlides>
  <MMClips>0</MMClips>
  <ScaleCrop>false</ScaleCrop>
  <HeadingPairs>
    <vt:vector size="6" baseType="variant">
      <vt:variant>
        <vt:lpstr>Fuentes usadas</vt:lpstr>
      </vt:variant>
      <vt:variant>
        <vt:i4>13</vt:i4>
      </vt:variant>
      <vt:variant>
        <vt:lpstr>Tema</vt:lpstr>
      </vt:variant>
      <vt:variant>
        <vt:i4>3</vt:i4>
      </vt:variant>
      <vt:variant>
        <vt:lpstr>Títulos de diapositiva</vt:lpstr>
      </vt:variant>
      <vt:variant>
        <vt:i4>48</vt:i4>
      </vt:variant>
    </vt:vector>
  </HeadingPairs>
  <TitlesOfParts>
    <vt:vector size="64" baseType="lpstr">
      <vt:lpstr>Symbol</vt:lpstr>
      <vt:lpstr>Times New Roman</vt:lpstr>
      <vt:lpstr>Verdana</vt:lpstr>
      <vt:lpstr>Arial Black</vt:lpstr>
      <vt:lpstr>Noto Sans Symbols</vt:lpstr>
      <vt:lpstr>Calibri Light</vt:lpstr>
      <vt:lpstr>Arial</vt:lpstr>
      <vt:lpstr>Century Gothic</vt:lpstr>
      <vt:lpstr>Wingdings</vt:lpstr>
      <vt:lpstr>Frutiger Light</vt:lpstr>
      <vt:lpstr>Enagás PT Serif</vt:lpstr>
      <vt:lpstr>Myriad Pro</vt:lpstr>
      <vt:lpstr>Calibri</vt:lpstr>
      <vt:lpstr>5_Vorlage Power Point</vt:lpstr>
      <vt:lpstr>6_Vorlage Power Point</vt:lpstr>
      <vt:lpstr>7_Vorlage Power Point</vt:lpstr>
      <vt:lpstr> </vt:lpstr>
      <vt:lpstr>Presentación de PowerPoint</vt:lpstr>
      <vt:lpstr>Planning TYNDP 2020</vt:lpstr>
      <vt:lpstr>Content</vt:lpstr>
      <vt:lpstr>TYNDP 2020 Scenario Report (source: TYNDP 2020 Executive Summary and Scenario Report)</vt:lpstr>
      <vt:lpstr>TYNDP 2020 Scenario Report – Demand</vt:lpstr>
      <vt:lpstr>TYNDP 2020 Scenario Report – Demand</vt:lpstr>
      <vt:lpstr>TYNDP 2020 Scenario Report – Supply</vt:lpstr>
      <vt:lpstr>TYNDP 2020 Assessment Report</vt:lpstr>
      <vt:lpstr>Sustainability</vt:lpstr>
      <vt:lpstr>Security of supply</vt:lpstr>
      <vt:lpstr>Competition and market integration</vt:lpstr>
      <vt:lpstr>TYNDP 2020 Infrastructure Report</vt:lpstr>
      <vt:lpstr>South TRA Projects </vt:lpstr>
      <vt:lpstr>South LNG Projects </vt:lpstr>
      <vt:lpstr>South ETR Projects </vt:lpstr>
      <vt:lpstr>5th PCI list</vt:lpstr>
      <vt:lpstr>5th PCI List</vt:lpstr>
      <vt:lpstr>South GRIP</vt:lpstr>
      <vt:lpstr>Presentación de PowerPoint</vt:lpstr>
      <vt:lpstr>Conclusions</vt:lpstr>
      <vt:lpstr>North-South link</vt:lpstr>
      <vt:lpstr>VIP Pirineos (1/3)</vt:lpstr>
      <vt:lpstr>VIP Pirineos (2/3)</vt:lpstr>
      <vt:lpstr>VIP Pirineos (3/3)</vt:lpstr>
      <vt:lpstr>VIP Ibérico</vt:lpstr>
      <vt:lpstr>Presentación de PowerPoint</vt:lpstr>
      <vt:lpstr>2.3 Coordinated application procedure</vt:lpstr>
      <vt:lpstr>2.3 ii) Experience on the creation of a single market area in France (TRF) </vt:lpstr>
      <vt:lpstr>Agenda</vt:lpstr>
      <vt:lpstr>Trading Region France</vt:lpstr>
      <vt:lpstr>Creation of the TRF and the PEG</vt:lpstr>
      <vt:lpstr>The expected benefits: a more attractive gas market</vt:lpstr>
      <vt:lpstr>A “mixed” solution agreed with the market</vt:lpstr>
      <vt:lpstr>How to design such a project</vt:lpstr>
      <vt:lpstr>A challenge solved thanks to a complete and innovative customer listening process</vt:lpstr>
      <vt:lpstr>Mechanisms selected for management of residual limits &amp; merit order </vt:lpstr>
      <vt:lpstr>Locational spread main principles</vt:lpstr>
      <vt:lpstr>Lookback at TRF: 2018-2020  </vt:lpstr>
      <vt:lpstr>PEG very correlated to TTF</vt:lpstr>
      <vt:lpstr>More and more liquidity</vt:lpstr>
      <vt:lpstr>2019  2020: better indicators of congestion </vt:lpstr>
      <vt:lpstr>Conclusion</vt:lpstr>
      <vt:lpstr>Back-up slides</vt:lpstr>
      <vt:lpstr>Agile TRF, strong place for LNG</vt:lpstr>
      <vt:lpstr>Benefits of storage reform</vt:lpstr>
      <vt:lpstr>Decrease of cost of locational spread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 Vicente Puente, Maria de los Angeles</dc:creator>
  <cp:lastModifiedBy>Alonso Borrego, Nuria</cp:lastModifiedBy>
  <cp:revision>87</cp:revision>
  <dcterms:modified xsi:type="dcterms:W3CDTF">2021-01-26T09:16:36Z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0x010100F6F2B475C8CC6E41BF7EE80E87F1CDEB</vt:lpwstr>
  </property>
  <property fmtid="{D5CDD505-2E9C-101B-9397-08002B2CF9AE}" pid="3" name="_dlc_DocIdItemGuid">
    <vt:lpwstr>6a1046ca-db39-4d3e-9f0d-a78963daa8e5</vt:lpwstr>
  </property>
</Properties>
</file>