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slides/slide17.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1.xml" ContentType="application/vnd.openxmlformats-officedocument.presentationml.slideMaster+xml"/>
  <Override PartName="/ppt/slideLayouts/slideLayout25.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20.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66.xml" ContentType="application/vnd.openxmlformats-officedocument.presentationml.slideLayout+xml"/>
  <Override PartName="/ppt/slideLayouts/slideLayout19.xml" ContentType="application/vnd.openxmlformats-officedocument.presentationml.slideLayout+xml"/>
  <Override PartName="/ppt/slideLayouts/slideLayout67.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88.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24.xml" ContentType="application/vnd.openxmlformats-officedocument.presentationml.slideLayout+xml"/>
  <Override PartName="/ppt/slideLayouts/slideLayout77.xml" ContentType="application/vnd.openxmlformats-officedocument.presentationml.slideLayout+xml"/>
  <Override PartName="/ppt/slideLayouts/slideLayout17.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18.xml" ContentType="application/vnd.openxmlformats-officedocument.presentationml.slideLayout+xml"/>
  <Override PartName="/ppt/slideLayouts/slideLayout81.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16.xml" ContentType="application/vnd.openxmlformats-officedocument.presentationml.slideLayout+xml"/>
  <Override PartName="/ppt/slideLayouts/slideLayout80.xml" ContentType="application/vnd.openxmlformats-officedocument.presentationml.slideLayout+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Override2.xml" ContentType="application/vnd.openxmlformats-officedocument.themeOverride+xml"/>
  <Override PartName="/ppt/notesMasters/notesMaster1.xml" ContentType="application/vnd.openxmlformats-officedocument.presentationml.notesMaster+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7.xml" ContentType="application/vnd.openxmlformats-officedocument.theme+xml"/>
  <Override PartName="/ppt/theme/theme6.xml" ContentType="application/vnd.openxmlformats-officedocument.theme+xml"/>
  <Override PartName="/ppt/theme/theme10.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Lst>
  <p:notesMasterIdLst>
    <p:notesMasterId r:id="rId28"/>
  </p:notesMasterIdLst>
  <p:handoutMasterIdLst>
    <p:handoutMasterId r:id="rId29"/>
  </p:handoutMasterIdLst>
  <p:sldIdLst>
    <p:sldId id="257" r:id="rId9"/>
    <p:sldId id="280" r:id="rId10"/>
    <p:sldId id="281" r:id="rId11"/>
    <p:sldId id="282" r:id="rId12"/>
    <p:sldId id="283" r:id="rId13"/>
    <p:sldId id="261" r:id="rId14"/>
    <p:sldId id="284" r:id="rId15"/>
    <p:sldId id="285" r:id="rId16"/>
    <p:sldId id="274" r:id="rId17"/>
    <p:sldId id="275" r:id="rId18"/>
    <p:sldId id="277" r:id="rId19"/>
    <p:sldId id="287" r:id="rId20"/>
    <p:sldId id="267" r:id="rId21"/>
    <p:sldId id="279" r:id="rId22"/>
    <p:sldId id="269" r:id="rId23"/>
    <p:sldId id="278" r:id="rId24"/>
    <p:sldId id="270" r:id="rId25"/>
    <p:sldId id="268" r:id="rId26"/>
    <p:sldId id="286" r:id="rId27"/>
  </p:sldIdLst>
  <p:sldSz cx="9144000" cy="6858000" type="screen4x3"/>
  <p:notesSz cx="6797675" cy="9926638"/>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mitsg" initials="" lastIdx="7" clrIdx="0"/>
  <p:cmAuthor id="1" name="bill.goode" initials="" lastIdx="5" clrIdx="1"/>
  <p:cmAuthor id="2" name="thiele" initials="" lastIdx="4" clrIdx="2"/>
  <p:cmAuthor id="3" name="Sar van der N.M."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4" d="100"/>
          <a:sy n="74" d="100"/>
        </p:scale>
        <p:origin x="-1044" y="-8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38" Type="http://schemas.openxmlformats.org/officeDocument/2006/relationships/customXml" Target="../customXml/item4.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36" Type="http://schemas.openxmlformats.org/officeDocument/2006/relationships/customXml" Target="../customXml/item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commentAuthors" Target="commentAuthors.xml"/><Relationship Id="rId35" Type="http://schemas.openxmlformats.org/officeDocument/2006/relationships/customXml" Target="../customXml/item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159FF9F-C8D5-427E-A2F3-68F4ECC8AF5A}" type="datetimeFigureOut">
              <a:rPr lang="nl-NL" smtClean="0"/>
              <a:t>28-3-2013</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4AEE528-E5A9-48EF-9C1F-B8E58E6F020A}" type="slidenum">
              <a:rPr lang="nl-NL" smtClean="0"/>
              <a:t>‹nr.›</a:t>
            </a:fld>
            <a:endParaRPr lang="nl-NL"/>
          </a:p>
        </p:txBody>
      </p:sp>
    </p:spTree>
    <p:extLst>
      <p:ext uri="{BB962C8B-B14F-4D97-AF65-F5344CB8AC3E}">
        <p14:creationId xmlns:p14="http://schemas.microsoft.com/office/powerpoint/2010/main" val="2190591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F5205DC-A83E-4C3D-B465-D52FBD78E381}" type="datetimeFigureOut">
              <a:rPr lang="nl-NL"/>
              <a:pPr>
                <a:defRPr/>
              </a:pPr>
              <a:t>28-3-2013</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DFAFAAF-21FF-47BC-BDFD-876323A89337}" type="slidenum">
              <a:rPr lang="nl-NL"/>
              <a:pPr>
                <a:defRPr/>
              </a:pPr>
              <a:t>‹nr.›</a:t>
            </a:fld>
            <a:endParaRPr lang="nl-NL"/>
          </a:p>
        </p:txBody>
      </p:sp>
    </p:spTree>
    <p:extLst>
      <p:ext uri="{BB962C8B-B14F-4D97-AF65-F5344CB8AC3E}">
        <p14:creationId xmlns:p14="http://schemas.microsoft.com/office/powerpoint/2010/main" val="3980849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0137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01379"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3C0DC2-3750-4548-AEF1-BFEC5D99D5B7}" type="slidenum">
              <a:rPr lang="nl-NL"/>
              <a:pPr fontAlgn="base">
                <a:spcBef>
                  <a:spcPct val="0"/>
                </a:spcBef>
                <a:spcAft>
                  <a:spcPct val="0"/>
                </a:spcAft>
              </a:pPr>
              <a:t>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0752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0752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F43BDB-85BC-4148-BEB0-C3DBE343F9FF}" type="slidenum">
              <a:rPr lang="nl-NL"/>
              <a:pPr fontAlgn="base">
                <a:spcBef>
                  <a:spcPct val="0"/>
                </a:spcBef>
                <a:spcAft>
                  <a:spcPct val="0"/>
                </a:spcAft>
              </a:pPr>
              <a:t>6</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1878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1878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8CCA3E-B79C-4917-A905-79916836CDBB}" type="slidenum">
              <a:rPr lang="nl-NL"/>
              <a:pPr fontAlgn="base">
                <a:spcBef>
                  <a:spcPct val="0"/>
                </a:spcBef>
                <a:spcAft>
                  <a:spcPct val="0"/>
                </a:spcAft>
              </a:pPr>
              <a:t>16</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998889DA-F1CE-4C04-94B2-E2C3310830E0}"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64B70950-14FD-498C-8B25-4FABE8AAB48B}"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F98C72DD-C81E-4EB6-89BF-8D66E3376D7A}" type="slidenum">
              <a:rPr lang="nl-NL"/>
              <a:pPr>
                <a:defRPr/>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1368 h 1512"/>
              <a:gd name="T4" fmla="*/ 1008 w 5760"/>
              <a:gd name="T5" fmla="*/ 1368 h 1512"/>
              <a:gd name="T6" fmla="*/ 1152 w 5760"/>
              <a:gd name="T7" fmla="*/ 1512 h 1512"/>
              <a:gd name="T8" fmla="*/ 1296 w 5760"/>
              <a:gd name="T9" fmla="*/ 1368 h 1512"/>
              <a:gd name="T10" fmla="*/ 5760 w 5760"/>
              <a:gd name="T11" fmla="*/ 1368 h 1512"/>
              <a:gd name="T12" fmla="*/ 5760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p:spPr>
        <p:txBody>
          <a:bodyPr/>
          <a:lstStyle/>
          <a:p>
            <a:pPr>
              <a:defRPr/>
            </a:pPr>
            <a:endParaRPr lang="nl-NL" sz="2800" b="1">
              <a:solidFill>
                <a:srgbClr val="0079C1"/>
              </a:solidFill>
              <a:latin typeface="+mn-lt"/>
            </a:endParaRPr>
          </a:p>
        </p:txBody>
      </p:sp>
      <p:sp>
        <p:nvSpPr>
          <p:cNvPr id="5" name="Line 5"/>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6" name="Line 6"/>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7" name="Line 7"/>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8" name="Line 8"/>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9" name="Text Box 7"/>
          <p:cNvSpPr txBox="1">
            <a:spLocks noChangeArrowheads="1"/>
          </p:cNvSpPr>
          <p:nvPr/>
        </p:nvSpPr>
        <p:spPr bwMode="auto">
          <a:xfrm>
            <a:off x="1028700" y="3216275"/>
            <a:ext cx="1439863" cy="1241425"/>
          </a:xfrm>
          <a:prstGeom prst="rect">
            <a:avLst/>
          </a:prstGeom>
          <a:solidFill>
            <a:schemeClr val="bg1"/>
          </a:solidFill>
          <a:ln w="9525">
            <a:noFill/>
            <a:miter lim="800000"/>
            <a:headEnd/>
            <a:tailEnd/>
          </a:ln>
          <a:effec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defRPr/>
            </a:pPr>
            <a:r>
              <a:rPr lang="en-GB" sz="1000">
                <a:solidFill>
                  <a:srgbClr val="000000"/>
                </a:solidFill>
              </a:rPr>
              <a:t>Place your chosen image here. The four corners must just cover the arrow tips. For covers, the three pictures should be the same size and in a straight line.   </a:t>
            </a:r>
            <a:endParaRPr lang="en-GB"/>
          </a:p>
        </p:txBody>
      </p:sp>
      <p:pic>
        <p:nvPicPr>
          <p:cNvPr id="10" name="Picture 10" descr="National_Grid_logo_blue"/>
          <p:cNvPicPr>
            <a:picLocks noChangeAspect="1" noChangeArrowheads="1"/>
          </p:cNvPicPr>
          <p:nvPr/>
        </p:nvPicPr>
        <p:blipFill>
          <a:blip r:embed="rId2"/>
          <a:srcRect/>
          <a:stretch>
            <a:fillRect/>
          </a:stretch>
        </p:blipFill>
        <p:spPr bwMode="auto">
          <a:xfrm>
            <a:off x="6810375" y="342900"/>
            <a:ext cx="1830388" cy="376238"/>
          </a:xfrm>
          <a:prstGeom prst="rect">
            <a:avLst/>
          </a:prstGeom>
          <a:noFill/>
          <a:ln w="9525">
            <a:noFill/>
            <a:miter lim="800000"/>
            <a:headEnd/>
            <a:tailEnd/>
          </a:ln>
        </p:spPr>
      </p:pic>
      <p:sp>
        <p:nvSpPr>
          <p:cNvPr id="5123" name="Rectangle 3"/>
          <p:cNvSpPr>
            <a:spLocks noGrp="1" noChangeArrowheads="1"/>
          </p:cNvSpPr>
          <p:nvPr>
            <p:ph type="ctrTitle" sz="quarter"/>
          </p:nvPr>
        </p:nvSpPr>
        <p:spPr>
          <a:xfrm>
            <a:off x="593725" y="1279525"/>
            <a:ext cx="8043863" cy="639763"/>
          </a:xfrm>
        </p:spPr>
        <p:txBody>
          <a:bodyPr anchor="ctr"/>
          <a:lstStyle>
            <a:lvl1pPr>
              <a:defRPr/>
            </a:lvl1pPr>
          </a:lstStyle>
          <a:p>
            <a:r>
              <a:rPr lang="en-US"/>
              <a:t>Click to edit Master title style</a:t>
            </a:r>
          </a:p>
        </p:txBody>
      </p:sp>
      <p:sp>
        <p:nvSpPr>
          <p:cNvPr id="5124" name="Rectangle 4"/>
          <p:cNvSpPr>
            <a:spLocks noGrp="1" noChangeArrowheads="1"/>
          </p:cNvSpPr>
          <p:nvPr>
            <p:ph type="subTitle" sz="quarter" idx="1"/>
          </p:nvPr>
        </p:nvSpPr>
        <p:spPr>
          <a:xfrm>
            <a:off x="571500" y="5164138"/>
            <a:ext cx="8043863" cy="503237"/>
          </a:xfrm>
        </p:spPr>
        <p:txBody>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893DC91F-7421-4E7D-8553-F60C540C6007}" type="slidenum">
              <a:rPr lang="en-US"/>
              <a:pPr>
                <a:defRPr/>
              </a:pPr>
              <a:t>‹nr.›</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DF6AFC6D-6A93-4049-9AD6-BB8C25629371}" type="slidenum">
              <a:rPr lang="en-US"/>
              <a:pPr>
                <a:defRPr/>
              </a:pPr>
              <a:t>‹nr.›</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7160410F-80D2-42A3-A77D-73B9872A1E86}" type="slidenum">
              <a:rPr lang="en-US"/>
              <a:pPr>
                <a:defRPr/>
              </a:pPr>
              <a:t>‹nr.›</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8" name="Rectangle 3"/>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9" name="Rectangle 4"/>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AC92A379-FCCF-41D3-9B65-D7088DEC8751}" type="slidenum">
              <a:rPr lang="en-US"/>
              <a:pPr>
                <a:defRPr/>
              </a:pPr>
              <a:t>‹nr.›</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4" name="Rectangle 3"/>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5" name="Rectangle 4"/>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98330025-E32A-4A24-9F5B-60451A0B6218}" type="slidenum">
              <a:rPr lang="en-US"/>
              <a:pPr>
                <a:defRPr/>
              </a:pPr>
              <a:t>‹nr.›</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3" name="Rectangle 3"/>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4" name="Rectangle 4"/>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8F58941C-D0E0-4742-902A-7134CE3FBB7E}" type="slidenum">
              <a:rPr lang="en-US"/>
              <a:pPr>
                <a:defRPr/>
              </a:pPr>
              <a:t>‹nr.›</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DA7CA962-3298-4AFC-9B75-5AB4208E86A8}" type="slidenum">
              <a:rPr lang="en-US"/>
              <a:pPr>
                <a:defRPr/>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F224DB41-5818-4A50-A0EE-D66EA559FEA2}" type="slidenum">
              <a:rPr lang="nl-NL"/>
              <a:pPr>
                <a:defRPr/>
              </a:pPr>
              <a:t>‹nr.›</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0AD84638-2C17-4BB7-BB90-DC97E97850D1}" type="slidenum">
              <a:rPr lang="en-US"/>
              <a:pPr>
                <a:defRPr/>
              </a:pPr>
              <a:t>‹nr.›</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C6B60662-491A-44EF-AAA5-7064F7A6DC57}" type="slidenum">
              <a:rPr lang="en-US"/>
              <a:pPr>
                <a:defRPr/>
              </a:pPr>
              <a:t>‹nr.›</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5A1D15EA-3BF3-4D90-AA0F-3ECD6F572278}" type="slidenum">
              <a:rPr lang="en-US"/>
              <a:pPr>
                <a:defRPr/>
              </a:pPr>
              <a:t>‹nr.›</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1368 h 1512"/>
              <a:gd name="T4" fmla="*/ 1008 w 5760"/>
              <a:gd name="T5" fmla="*/ 1368 h 1512"/>
              <a:gd name="T6" fmla="*/ 1152 w 5760"/>
              <a:gd name="T7" fmla="*/ 1512 h 1512"/>
              <a:gd name="T8" fmla="*/ 1296 w 5760"/>
              <a:gd name="T9" fmla="*/ 1368 h 1512"/>
              <a:gd name="T10" fmla="*/ 5760 w 5760"/>
              <a:gd name="T11" fmla="*/ 1368 h 1512"/>
              <a:gd name="T12" fmla="*/ 5760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p:spPr>
        <p:txBody>
          <a:bodyPr/>
          <a:lstStyle/>
          <a:p>
            <a:pPr>
              <a:defRPr/>
            </a:pPr>
            <a:endParaRPr lang="nl-NL" sz="2800" b="1">
              <a:solidFill>
                <a:srgbClr val="0079C1"/>
              </a:solidFill>
              <a:latin typeface="+mn-lt"/>
            </a:endParaRPr>
          </a:p>
        </p:txBody>
      </p:sp>
      <p:sp>
        <p:nvSpPr>
          <p:cNvPr id="5" name="Line 5"/>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6" name="Line 6"/>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7" name="Line 7"/>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8" name="Line 8"/>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9" name="Text Box 7"/>
          <p:cNvSpPr txBox="1">
            <a:spLocks noChangeArrowheads="1"/>
          </p:cNvSpPr>
          <p:nvPr/>
        </p:nvSpPr>
        <p:spPr bwMode="auto">
          <a:xfrm>
            <a:off x="1028700" y="3216275"/>
            <a:ext cx="1439863" cy="1241425"/>
          </a:xfrm>
          <a:prstGeom prst="rect">
            <a:avLst/>
          </a:prstGeom>
          <a:solidFill>
            <a:schemeClr val="bg1"/>
          </a:solidFill>
          <a:ln w="9525">
            <a:noFill/>
            <a:miter lim="800000"/>
            <a:headEnd/>
            <a:tailEnd/>
          </a:ln>
          <a:effec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defRPr/>
            </a:pPr>
            <a:r>
              <a:rPr lang="en-GB" sz="1000">
                <a:solidFill>
                  <a:srgbClr val="000000"/>
                </a:solidFill>
              </a:rPr>
              <a:t>Place your chosen image here. The four corners must just cover the arrow tips. For covers, the three pictures should be the same size and in a straight line.   </a:t>
            </a:r>
            <a:endParaRPr lang="en-GB"/>
          </a:p>
        </p:txBody>
      </p:sp>
      <p:pic>
        <p:nvPicPr>
          <p:cNvPr id="10" name="Picture 10" descr="National_Grid_logo_blue"/>
          <p:cNvPicPr>
            <a:picLocks noChangeAspect="1" noChangeArrowheads="1"/>
          </p:cNvPicPr>
          <p:nvPr/>
        </p:nvPicPr>
        <p:blipFill>
          <a:blip r:embed="rId2"/>
          <a:srcRect/>
          <a:stretch>
            <a:fillRect/>
          </a:stretch>
        </p:blipFill>
        <p:spPr bwMode="auto">
          <a:xfrm>
            <a:off x="6810375" y="342900"/>
            <a:ext cx="1830388" cy="376238"/>
          </a:xfrm>
          <a:prstGeom prst="rect">
            <a:avLst/>
          </a:prstGeom>
          <a:noFill/>
          <a:ln w="9525">
            <a:noFill/>
            <a:miter lim="800000"/>
            <a:headEnd/>
            <a:tailEnd/>
          </a:ln>
        </p:spPr>
      </p:pic>
      <p:sp>
        <p:nvSpPr>
          <p:cNvPr id="5123" name="Rectangle 3"/>
          <p:cNvSpPr>
            <a:spLocks noGrp="1" noChangeArrowheads="1"/>
          </p:cNvSpPr>
          <p:nvPr>
            <p:ph type="ctrTitle" sz="quarter"/>
          </p:nvPr>
        </p:nvSpPr>
        <p:spPr>
          <a:xfrm>
            <a:off x="593725" y="1279525"/>
            <a:ext cx="8043863" cy="639763"/>
          </a:xfrm>
        </p:spPr>
        <p:txBody>
          <a:bodyPr anchor="ctr"/>
          <a:lstStyle>
            <a:lvl1pPr>
              <a:defRPr/>
            </a:lvl1pPr>
          </a:lstStyle>
          <a:p>
            <a:r>
              <a:rPr lang="en-US"/>
              <a:t>Click to edit Master title style</a:t>
            </a:r>
          </a:p>
        </p:txBody>
      </p:sp>
      <p:sp>
        <p:nvSpPr>
          <p:cNvPr id="5124" name="Rectangle 4"/>
          <p:cNvSpPr>
            <a:spLocks noGrp="1" noChangeArrowheads="1"/>
          </p:cNvSpPr>
          <p:nvPr>
            <p:ph type="subTitle" sz="quarter" idx="1"/>
          </p:nvPr>
        </p:nvSpPr>
        <p:spPr>
          <a:xfrm>
            <a:off x="571500" y="5164138"/>
            <a:ext cx="8043863" cy="503237"/>
          </a:xfrm>
        </p:spPr>
        <p:txBody>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B5CFC4FA-0FF1-4869-B209-19C8791883BD}" type="slidenum">
              <a:rPr lang="en-US"/>
              <a:pPr>
                <a:defRPr/>
              </a:pPr>
              <a:t>‹nr.›</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1141A0ED-2D91-43A3-A388-6AEFBAD4B544}" type="slidenum">
              <a:rPr lang="en-US"/>
              <a:pPr>
                <a:defRPr/>
              </a:pPr>
              <a:t>‹nr.›</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30612ED4-11AD-4BFF-94A2-0E0D084223B8}" type="slidenum">
              <a:rPr lang="en-US"/>
              <a:pPr>
                <a:defRPr/>
              </a:pPr>
              <a:t>‹nr.›</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8"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9"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53A04769-7F1F-4CB0-9737-30011F1879A9}" type="slidenum">
              <a:rPr lang="en-US"/>
              <a:pPr>
                <a:defRPr/>
              </a:pPr>
              <a:t>‹nr.›</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4"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137E25D8-9243-4A43-99EB-03E5BEFDDABD}" type="slidenum">
              <a:rPr lang="en-US"/>
              <a:pPr>
                <a:defRPr/>
              </a:pPr>
              <a:t>‹nr.›</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3"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4"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21B0B551-5813-4F41-91CF-E3C4242F4A8E}" type="slidenum">
              <a:rPr lang="en-US"/>
              <a:pPr>
                <a:defRPr/>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5F7BB349-DDC7-4DD6-A59E-5F49E0E0BBE5}" type="slidenum">
              <a:rPr lang="nl-NL"/>
              <a:pPr>
                <a:defRPr/>
              </a:pPr>
              <a:t>‹nr.›</a:t>
            </a:fld>
            <a:endParaRPr lang="nl-N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61067766-6299-45B6-96AE-1DC338D918AC}" type="slidenum">
              <a:rPr lang="en-US"/>
              <a:pPr>
                <a:defRPr/>
              </a:pPr>
              <a:t>‹nr.›</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4E900E78-9FD6-4667-89C8-BE2203DF12DA}" type="slidenum">
              <a:rPr lang="en-US"/>
              <a:pPr>
                <a:defRPr/>
              </a:pPr>
              <a:t>‹nr.›</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B477FD65-6094-4FCA-B597-BEAA1D48EAEC}" type="slidenum">
              <a:rPr lang="en-US"/>
              <a:pPr>
                <a:defRPr/>
              </a:pPr>
              <a:t>‹nr.›</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A90FCFB8-458D-492E-B615-EA2918CD08BC}" type="slidenum">
              <a:rPr lang="en-US"/>
              <a:pPr>
                <a:defRPr/>
              </a:pPr>
              <a:t>‹nr.›</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1368 h 1512"/>
              <a:gd name="T4" fmla="*/ 1008 w 5760"/>
              <a:gd name="T5" fmla="*/ 1368 h 1512"/>
              <a:gd name="T6" fmla="*/ 1152 w 5760"/>
              <a:gd name="T7" fmla="*/ 1512 h 1512"/>
              <a:gd name="T8" fmla="*/ 1296 w 5760"/>
              <a:gd name="T9" fmla="*/ 1368 h 1512"/>
              <a:gd name="T10" fmla="*/ 5760 w 5760"/>
              <a:gd name="T11" fmla="*/ 1368 h 1512"/>
              <a:gd name="T12" fmla="*/ 5760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p:spPr>
        <p:txBody>
          <a:bodyPr/>
          <a:lstStyle/>
          <a:p>
            <a:pPr>
              <a:defRPr/>
            </a:pPr>
            <a:endParaRPr lang="nl-NL" sz="2800" b="1">
              <a:solidFill>
                <a:srgbClr val="0079C1"/>
              </a:solidFill>
              <a:latin typeface="+mn-lt"/>
            </a:endParaRPr>
          </a:p>
        </p:txBody>
      </p:sp>
      <p:sp>
        <p:nvSpPr>
          <p:cNvPr id="5" name="Line 5"/>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6" name="Line 6"/>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7" name="Line 7"/>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8" name="Line 8"/>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9" name="Text Box 7"/>
          <p:cNvSpPr txBox="1">
            <a:spLocks noChangeArrowheads="1"/>
          </p:cNvSpPr>
          <p:nvPr/>
        </p:nvSpPr>
        <p:spPr bwMode="auto">
          <a:xfrm>
            <a:off x="1028700" y="3216275"/>
            <a:ext cx="1439863" cy="1241425"/>
          </a:xfrm>
          <a:prstGeom prst="rect">
            <a:avLst/>
          </a:prstGeom>
          <a:solidFill>
            <a:schemeClr val="bg1"/>
          </a:solidFill>
          <a:ln w="9525">
            <a:noFill/>
            <a:miter lim="800000"/>
            <a:headEnd/>
            <a:tailEnd/>
          </a:ln>
          <a:effec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defRPr/>
            </a:pPr>
            <a:r>
              <a:rPr lang="en-GB" sz="1000">
                <a:solidFill>
                  <a:srgbClr val="000000"/>
                </a:solidFill>
              </a:rPr>
              <a:t>Place your chosen image here. The four corners must just cover the arrow tips. For covers, the three pictures should be the same size and in a straight line.   </a:t>
            </a:r>
            <a:endParaRPr lang="en-GB"/>
          </a:p>
        </p:txBody>
      </p:sp>
      <p:pic>
        <p:nvPicPr>
          <p:cNvPr id="10" name="Picture 10" descr="National_Grid_logo_blue"/>
          <p:cNvPicPr>
            <a:picLocks noChangeAspect="1" noChangeArrowheads="1"/>
          </p:cNvPicPr>
          <p:nvPr/>
        </p:nvPicPr>
        <p:blipFill>
          <a:blip r:embed="rId2"/>
          <a:srcRect/>
          <a:stretch>
            <a:fillRect/>
          </a:stretch>
        </p:blipFill>
        <p:spPr bwMode="auto">
          <a:xfrm>
            <a:off x="6810375" y="342900"/>
            <a:ext cx="1830388" cy="376238"/>
          </a:xfrm>
          <a:prstGeom prst="rect">
            <a:avLst/>
          </a:prstGeom>
          <a:noFill/>
          <a:ln w="9525">
            <a:noFill/>
            <a:miter lim="800000"/>
            <a:headEnd/>
            <a:tailEnd/>
          </a:ln>
        </p:spPr>
      </p:pic>
      <p:sp>
        <p:nvSpPr>
          <p:cNvPr id="5123" name="Rectangle 3"/>
          <p:cNvSpPr>
            <a:spLocks noGrp="1" noChangeArrowheads="1"/>
          </p:cNvSpPr>
          <p:nvPr>
            <p:ph type="ctrTitle" sz="quarter"/>
          </p:nvPr>
        </p:nvSpPr>
        <p:spPr>
          <a:xfrm>
            <a:off x="593725" y="1279525"/>
            <a:ext cx="8043863" cy="639763"/>
          </a:xfrm>
        </p:spPr>
        <p:txBody>
          <a:bodyPr anchor="ctr"/>
          <a:lstStyle>
            <a:lvl1pPr>
              <a:defRPr/>
            </a:lvl1pPr>
          </a:lstStyle>
          <a:p>
            <a:r>
              <a:rPr lang="en-US"/>
              <a:t>Click to edit Master title style</a:t>
            </a:r>
          </a:p>
        </p:txBody>
      </p:sp>
      <p:sp>
        <p:nvSpPr>
          <p:cNvPr id="5124" name="Rectangle 4"/>
          <p:cNvSpPr>
            <a:spLocks noGrp="1" noChangeArrowheads="1"/>
          </p:cNvSpPr>
          <p:nvPr>
            <p:ph type="subTitle" sz="quarter" idx="1"/>
          </p:nvPr>
        </p:nvSpPr>
        <p:spPr>
          <a:xfrm>
            <a:off x="571500" y="5164138"/>
            <a:ext cx="8043863" cy="503237"/>
          </a:xfrm>
        </p:spPr>
        <p:txBody>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9867DB12-683C-4501-9E9B-72A1169B250B}" type="slidenum">
              <a:rPr lang="en-US"/>
              <a:pPr>
                <a:defRPr/>
              </a:pPr>
              <a:t>‹nr.›</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D3376CC2-DFE8-4CCA-94CB-12CE4341C395}" type="slidenum">
              <a:rPr lang="en-US"/>
              <a:pPr>
                <a:defRPr/>
              </a:pPr>
              <a:t>‹nr.›</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0048BC39-8FA6-4D67-85A7-03AE72A92E37}" type="slidenum">
              <a:rPr lang="en-US"/>
              <a:pPr>
                <a:defRPr/>
              </a:pPr>
              <a:t>‹nr.›</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8"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9"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BBD75132-8354-4C47-B1BB-3BF290530BFF}" type="slidenum">
              <a:rPr lang="en-US"/>
              <a:pPr>
                <a:defRPr/>
              </a:pPr>
              <a:t>‹nr.›</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4"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79C21E09-DA67-4A22-8944-499E1D540D41}" type="slidenum">
              <a:rPr lang="en-US"/>
              <a:pPr>
                <a:defRPr/>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2C75EC1B-199D-416E-A184-786FAB7F806E}" type="slidenum">
              <a:rPr lang="nl-NL"/>
              <a:pPr>
                <a:defRPr/>
              </a:pPr>
              <a:t>‹nr.›</a:t>
            </a:fld>
            <a:endParaRPr lang="nl-N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3"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4"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2707E05B-04C4-4461-A455-852C9C18C3FB}" type="slidenum">
              <a:rPr lang="en-US"/>
              <a:pPr>
                <a:defRPr/>
              </a:pPr>
              <a:t>‹nr.›</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54BAC40B-2E6F-4184-B2A1-1CAC4A97D074}" type="slidenum">
              <a:rPr lang="en-US"/>
              <a:pPr>
                <a:defRPr/>
              </a:pPr>
              <a:t>‹nr.›</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9256DD62-3B6A-4422-BFF1-10EDF3C80C5E}" type="slidenum">
              <a:rPr lang="en-US"/>
              <a:pPr>
                <a:defRPr/>
              </a:pPr>
              <a:t>‹nr.›</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891D364C-0BD6-40F5-9A94-BF3B1560A1AB}" type="slidenum">
              <a:rPr lang="en-US"/>
              <a:pPr>
                <a:defRPr/>
              </a:pPr>
              <a:t>‹nr.›</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E34394BE-5CB9-4831-8B1A-93688900EA91}" type="slidenum">
              <a:rPr lang="en-US"/>
              <a:pPr>
                <a:defRPr/>
              </a:pPr>
              <a:t>‹nr.›</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1368 h 1512"/>
              <a:gd name="T4" fmla="*/ 1008 w 5760"/>
              <a:gd name="T5" fmla="*/ 1368 h 1512"/>
              <a:gd name="T6" fmla="*/ 1152 w 5760"/>
              <a:gd name="T7" fmla="*/ 1512 h 1512"/>
              <a:gd name="T8" fmla="*/ 1296 w 5760"/>
              <a:gd name="T9" fmla="*/ 1368 h 1512"/>
              <a:gd name="T10" fmla="*/ 5760 w 5760"/>
              <a:gd name="T11" fmla="*/ 1368 h 1512"/>
              <a:gd name="T12" fmla="*/ 5760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p:spPr>
        <p:txBody>
          <a:bodyPr/>
          <a:lstStyle/>
          <a:p>
            <a:pPr>
              <a:defRPr/>
            </a:pPr>
            <a:endParaRPr lang="nl-NL" sz="2800" b="1">
              <a:solidFill>
                <a:srgbClr val="0079C1"/>
              </a:solidFill>
              <a:latin typeface="+mn-lt"/>
            </a:endParaRPr>
          </a:p>
        </p:txBody>
      </p:sp>
      <p:sp>
        <p:nvSpPr>
          <p:cNvPr id="5" name="Line 5"/>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6" name="Line 6"/>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7" name="Line 7"/>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8" name="Line 8"/>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9" name="Text Box 7"/>
          <p:cNvSpPr txBox="1">
            <a:spLocks noChangeArrowheads="1"/>
          </p:cNvSpPr>
          <p:nvPr/>
        </p:nvSpPr>
        <p:spPr bwMode="auto">
          <a:xfrm>
            <a:off x="1028700" y="3216275"/>
            <a:ext cx="1439863" cy="1241425"/>
          </a:xfrm>
          <a:prstGeom prst="rect">
            <a:avLst/>
          </a:prstGeom>
          <a:solidFill>
            <a:schemeClr val="bg1"/>
          </a:solidFill>
          <a:ln w="9525">
            <a:noFill/>
            <a:miter lim="800000"/>
            <a:headEnd/>
            <a:tailEnd/>
          </a:ln>
          <a:effec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defRPr/>
            </a:pPr>
            <a:r>
              <a:rPr lang="en-GB" sz="1000">
                <a:solidFill>
                  <a:srgbClr val="000000"/>
                </a:solidFill>
              </a:rPr>
              <a:t>Place your chosen image here. The four corners must just cover the arrow tips. For covers, the three pictures should be the same size and in a straight line.   </a:t>
            </a:r>
            <a:endParaRPr lang="en-GB"/>
          </a:p>
        </p:txBody>
      </p:sp>
      <p:pic>
        <p:nvPicPr>
          <p:cNvPr id="10" name="Picture 10" descr="National_Grid_logo_blue"/>
          <p:cNvPicPr>
            <a:picLocks noChangeAspect="1" noChangeArrowheads="1"/>
          </p:cNvPicPr>
          <p:nvPr/>
        </p:nvPicPr>
        <p:blipFill>
          <a:blip r:embed="rId2"/>
          <a:srcRect/>
          <a:stretch>
            <a:fillRect/>
          </a:stretch>
        </p:blipFill>
        <p:spPr bwMode="auto">
          <a:xfrm>
            <a:off x="6810375" y="342900"/>
            <a:ext cx="1830388" cy="376238"/>
          </a:xfrm>
          <a:prstGeom prst="rect">
            <a:avLst/>
          </a:prstGeom>
          <a:noFill/>
          <a:ln w="9525">
            <a:noFill/>
            <a:miter lim="800000"/>
            <a:headEnd/>
            <a:tailEnd/>
          </a:ln>
        </p:spPr>
      </p:pic>
      <p:sp>
        <p:nvSpPr>
          <p:cNvPr id="5123" name="Rectangle 3"/>
          <p:cNvSpPr>
            <a:spLocks noGrp="1" noChangeArrowheads="1"/>
          </p:cNvSpPr>
          <p:nvPr>
            <p:ph type="ctrTitle" sz="quarter"/>
          </p:nvPr>
        </p:nvSpPr>
        <p:spPr>
          <a:xfrm>
            <a:off x="593725" y="1279525"/>
            <a:ext cx="8043863" cy="639763"/>
          </a:xfrm>
        </p:spPr>
        <p:txBody>
          <a:bodyPr anchor="ctr"/>
          <a:lstStyle>
            <a:lvl1pPr>
              <a:defRPr/>
            </a:lvl1pPr>
          </a:lstStyle>
          <a:p>
            <a:r>
              <a:rPr lang="en-US"/>
              <a:t>Click to edit Master title style</a:t>
            </a:r>
          </a:p>
        </p:txBody>
      </p:sp>
      <p:sp>
        <p:nvSpPr>
          <p:cNvPr id="5124" name="Rectangle 4"/>
          <p:cNvSpPr>
            <a:spLocks noGrp="1" noChangeArrowheads="1"/>
          </p:cNvSpPr>
          <p:nvPr>
            <p:ph type="subTitle" sz="quarter" idx="1"/>
          </p:nvPr>
        </p:nvSpPr>
        <p:spPr>
          <a:xfrm>
            <a:off x="571500" y="5164138"/>
            <a:ext cx="8043863" cy="503237"/>
          </a:xfrm>
        </p:spPr>
        <p:txBody>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8DA0C648-AB0C-425E-AC67-E44893F78DED}" type="slidenum">
              <a:rPr lang="en-US"/>
              <a:pPr>
                <a:defRPr/>
              </a:pPr>
              <a:t>‹nr.›</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04F5B0C1-8493-471E-8288-E5A685703E91}" type="slidenum">
              <a:rPr lang="en-US"/>
              <a:pPr>
                <a:defRPr/>
              </a:pPr>
              <a:t>‹nr.›</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BC778789-5AA2-4C51-A053-F389B073047B}" type="slidenum">
              <a:rPr lang="en-US"/>
              <a:pPr>
                <a:defRPr/>
              </a:pPr>
              <a:t>‹nr.›</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8"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9"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4ABC0589-8C49-4E59-9C95-5E66664D039F}" type="slidenum">
              <a:rPr lang="en-US"/>
              <a:pPr>
                <a:defRPr/>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BDAF32CE-AAD2-46FD-8433-9F41E9C6C0C6}" type="slidenum">
              <a:rPr lang="nl-NL"/>
              <a:pPr>
                <a:defRPr/>
              </a:pPr>
              <a:t>‹nr.›</a:t>
            </a:fld>
            <a:endParaRPr lang="nl-NL"/>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4"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00FADB50-5F12-4128-9BDB-0E7504F69533}" type="slidenum">
              <a:rPr lang="en-US"/>
              <a:pPr>
                <a:defRPr/>
              </a:pPr>
              <a:t>‹nr.›</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3"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4"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1ACF1981-EFC9-4C36-B6F3-BF825687ED17}" type="slidenum">
              <a:rPr lang="en-US"/>
              <a:pPr>
                <a:defRPr/>
              </a:pPr>
              <a:t>‹nr.›</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66B1FE4B-D223-45CF-BACD-BB83B1D9DDD6}" type="slidenum">
              <a:rPr lang="en-US"/>
              <a:pPr>
                <a:defRPr/>
              </a:pPr>
              <a:t>‹nr.›</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199D09A4-B398-426E-A314-AFA04C956A2B}" type="slidenum">
              <a:rPr lang="en-US"/>
              <a:pPr>
                <a:defRPr/>
              </a:pPr>
              <a:t>‹nr.›</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F66AD263-28DD-4E67-A4B9-9FAF6086DBB1}" type="slidenum">
              <a:rPr lang="en-US"/>
              <a:pPr>
                <a:defRPr/>
              </a:pPr>
              <a:t>‹nr.›</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A0B425D4-F0F4-48B7-80B0-C4159F107CF3}" type="slidenum">
              <a:rPr lang="en-US"/>
              <a:pPr>
                <a:defRPr/>
              </a:pPr>
              <a:t>‹nr.›</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1368 h 1512"/>
              <a:gd name="T4" fmla="*/ 1008 w 5760"/>
              <a:gd name="T5" fmla="*/ 1368 h 1512"/>
              <a:gd name="T6" fmla="*/ 1152 w 5760"/>
              <a:gd name="T7" fmla="*/ 1512 h 1512"/>
              <a:gd name="T8" fmla="*/ 1296 w 5760"/>
              <a:gd name="T9" fmla="*/ 1368 h 1512"/>
              <a:gd name="T10" fmla="*/ 5760 w 5760"/>
              <a:gd name="T11" fmla="*/ 1368 h 1512"/>
              <a:gd name="T12" fmla="*/ 5760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p:spPr>
        <p:txBody>
          <a:bodyPr/>
          <a:lstStyle/>
          <a:p>
            <a:pPr>
              <a:defRPr/>
            </a:pPr>
            <a:endParaRPr lang="nl-NL" sz="2800" b="1">
              <a:solidFill>
                <a:srgbClr val="0079C1"/>
              </a:solidFill>
              <a:latin typeface="+mn-lt"/>
            </a:endParaRPr>
          </a:p>
        </p:txBody>
      </p:sp>
      <p:sp>
        <p:nvSpPr>
          <p:cNvPr id="5" name="Line 5"/>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6" name="Line 6"/>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7" name="Line 7"/>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8" name="Line 8"/>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9" name="Text Box 7"/>
          <p:cNvSpPr txBox="1">
            <a:spLocks noChangeArrowheads="1"/>
          </p:cNvSpPr>
          <p:nvPr/>
        </p:nvSpPr>
        <p:spPr bwMode="auto">
          <a:xfrm>
            <a:off x="1028700" y="3216275"/>
            <a:ext cx="1439863" cy="1241425"/>
          </a:xfrm>
          <a:prstGeom prst="rect">
            <a:avLst/>
          </a:prstGeom>
          <a:solidFill>
            <a:schemeClr val="bg1"/>
          </a:solidFill>
          <a:ln w="9525">
            <a:noFill/>
            <a:miter lim="800000"/>
            <a:headEnd/>
            <a:tailEnd/>
          </a:ln>
          <a:effec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defRPr/>
            </a:pPr>
            <a:r>
              <a:rPr lang="en-GB" sz="1000">
                <a:solidFill>
                  <a:srgbClr val="000000"/>
                </a:solidFill>
              </a:rPr>
              <a:t>Place your chosen image here. The four corners must just cover the arrow tips. For covers, the three pictures should be the same size and in a straight line.   </a:t>
            </a:r>
            <a:endParaRPr lang="en-GB"/>
          </a:p>
        </p:txBody>
      </p:sp>
      <p:pic>
        <p:nvPicPr>
          <p:cNvPr id="10" name="Picture 10" descr="National_Grid_logo_blue"/>
          <p:cNvPicPr>
            <a:picLocks noChangeAspect="1" noChangeArrowheads="1"/>
          </p:cNvPicPr>
          <p:nvPr/>
        </p:nvPicPr>
        <p:blipFill>
          <a:blip r:embed="rId2"/>
          <a:srcRect/>
          <a:stretch>
            <a:fillRect/>
          </a:stretch>
        </p:blipFill>
        <p:spPr bwMode="auto">
          <a:xfrm>
            <a:off x="6810375" y="342900"/>
            <a:ext cx="1830388" cy="376238"/>
          </a:xfrm>
          <a:prstGeom prst="rect">
            <a:avLst/>
          </a:prstGeom>
          <a:noFill/>
          <a:ln w="9525">
            <a:noFill/>
            <a:miter lim="800000"/>
            <a:headEnd/>
            <a:tailEnd/>
          </a:ln>
        </p:spPr>
      </p:pic>
      <p:sp>
        <p:nvSpPr>
          <p:cNvPr id="5123" name="Rectangle 3"/>
          <p:cNvSpPr>
            <a:spLocks noGrp="1" noChangeArrowheads="1"/>
          </p:cNvSpPr>
          <p:nvPr>
            <p:ph type="ctrTitle" sz="quarter"/>
          </p:nvPr>
        </p:nvSpPr>
        <p:spPr>
          <a:xfrm>
            <a:off x="593725" y="1279525"/>
            <a:ext cx="8043863" cy="639763"/>
          </a:xfrm>
        </p:spPr>
        <p:txBody>
          <a:bodyPr anchor="ctr"/>
          <a:lstStyle>
            <a:lvl1pPr>
              <a:defRPr/>
            </a:lvl1pPr>
          </a:lstStyle>
          <a:p>
            <a:r>
              <a:rPr lang="en-US"/>
              <a:t>Click to edit Master title style</a:t>
            </a:r>
          </a:p>
        </p:txBody>
      </p:sp>
      <p:sp>
        <p:nvSpPr>
          <p:cNvPr id="5124" name="Rectangle 4"/>
          <p:cNvSpPr>
            <a:spLocks noGrp="1" noChangeArrowheads="1"/>
          </p:cNvSpPr>
          <p:nvPr>
            <p:ph type="subTitle" sz="quarter" idx="1"/>
          </p:nvPr>
        </p:nvSpPr>
        <p:spPr>
          <a:xfrm>
            <a:off x="571500" y="5164138"/>
            <a:ext cx="8043863" cy="503237"/>
          </a:xfrm>
        </p:spPr>
        <p:txBody>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6CB75614-CC04-4B41-91EF-DB1D91287EE5}" type="slidenum">
              <a:rPr lang="en-US"/>
              <a:pPr>
                <a:defRPr/>
              </a:pPr>
              <a:t>‹nr.›</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F99C1EB6-9950-455F-B00C-9DB724A5D299}" type="slidenum">
              <a:rPr lang="en-US"/>
              <a:pPr>
                <a:defRPr/>
              </a:pPr>
              <a:t>‹nr.›</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9C798287-95D8-43C8-98D1-D0B00F8D18D3}"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8F15D05D-D329-4099-8AB4-A06C88541E4D}" type="slidenum">
              <a:rPr lang="nl-NL"/>
              <a:pPr>
                <a:defRPr/>
              </a:pPr>
              <a:t>‹nr.›</a:t>
            </a:fld>
            <a:endParaRPr lang="nl-NL"/>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8"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9"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671002BD-0179-449E-B382-457DBC6E812F}" type="slidenum">
              <a:rPr lang="en-US"/>
              <a:pPr>
                <a:defRPr/>
              </a:pPr>
              <a:t>‹nr.›</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4"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3F96A166-4B58-4731-9696-00F9C9A62329}" type="slidenum">
              <a:rPr lang="en-US"/>
              <a:pPr>
                <a:defRPr/>
              </a:pPr>
              <a:t>‹nr.›</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3"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4"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BDB54D46-9B7B-4CEA-B354-DEED3E003DD7}" type="slidenum">
              <a:rPr lang="en-US"/>
              <a:pPr>
                <a:defRPr/>
              </a:pPr>
              <a:t>‹nr.›</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A0ADAB2F-07AE-40A5-9446-B4DBB40F47F9}" type="slidenum">
              <a:rPr lang="en-US"/>
              <a:pPr>
                <a:defRPr/>
              </a:pPr>
              <a:t>‹nr.›</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964F871B-B101-4FC5-9B63-FD28845690FD}" type="slidenum">
              <a:rPr lang="en-US"/>
              <a:pPr>
                <a:defRPr/>
              </a:pPr>
              <a:t>‹nr.›</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F7A6E703-D892-4BB4-8F9E-F1E2458826A7}" type="slidenum">
              <a:rPr lang="en-US"/>
              <a:pPr>
                <a:defRPr/>
              </a:pPr>
              <a:t>‹nr.›</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8E6EC21F-61F7-41A1-84CF-4DB6795C36CC}" type="slidenum">
              <a:rPr lang="en-US"/>
              <a:pPr>
                <a:defRPr/>
              </a:pPr>
              <a:t>‹nr.›</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1368 h 1512"/>
              <a:gd name="T4" fmla="*/ 1008 w 5760"/>
              <a:gd name="T5" fmla="*/ 1368 h 1512"/>
              <a:gd name="T6" fmla="*/ 1152 w 5760"/>
              <a:gd name="T7" fmla="*/ 1512 h 1512"/>
              <a:gd name="T8" fmla="*/ 1296 w 5760"/>
              <a:gd name="T9" fmla="*/ 1368 h 1512"/>
              <a:gd name="T10" fmla="*/ 5760 w 5760"/>
              <a:gd name="T11" fmla="*/ 1368 h 1512"/>
              <a:gd name="T12" fmla="*/ 5760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p:spPr>
        <p:txBody>
          <a:bodyPr/>
          <a:lstStyle/>
          <a:p>
            <a:pPr>
              <a:defRPr/>
            </a:pPr>
            <a:endParaRPr lang="nl-NL" sz="2800" b="1">
              <a:solidFill>
                <a:srgbClr val="0079C1"/>
              </a:solidFill>
              <a:latin typeface="+mn-lt"/>
            </a:endParaRPr>
          </a:p>
        </p:txBody>
      </p:sp>
      <p:sp>
        <p:nvSpPr>
          <p:cNvPr id="5" name="Line 5"/>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6" name="Line 6"/>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7" name="Line 7"/>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8" name="Line 8"/>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9" name="Text Box 7"/>
          <p:cNvSpPr txBox="1">
            <a:spLocks noChangeArrowheads="1"/>
          </p:cNvSpPr>
          <p:nvPr/>
        </p:nvSpPr>
        <p:spPr bwMode="auto">
          <a:xfrm>
            <a:off x="1028700" y="3216275"/>
            <a:ext cx="1439863" cy="1241425"/>
          </a:xfrm>
          <a:prstGeom prst="rect">
            <a:avLst/>
          </a:prstGeom>
          <a:solidFill>
            <a:schemeClr val="bg1"/>
          </a:solidFill>
          <a:ln w="9525">
            <a:noFill/>
            <a:miter lim="800000"/>
            <a:headEnd/>
            <a:tailEnd/>
          </a:ln>
          <a:effec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defRPr/>
            </a:pPr>
            <a:r>
              <a:rPr lang="en-GB" sz="1000">
                <a:solidFill>
                  <a:srgbClr val="000000"/>
                </a:solidFill>
              </a:rPr>
              <a:t>Place your chosen image here. The four corners must just cover the arrow tips. For covers, the three pictures should be the same size and in a straight line.   </a:t>
            </a:r>
            <a:endParaRPr lang="en-GB"/>
          </a:p>
        </p:txBody>
      </p:sp>
      <p:pic>
        <p:nvPicPr>
          <p:cNvPr id="10" name="Picture 10" descr="National_Grid_logo_blue"/>
          <p:cNvPicPr>
            <a:picLocks noChangeAspect="1" noChangeArrowheads="1"/>
          </p:cNvPicPr>
          <p:nvPr/>
        </p:nvPicPr>
        <p:blipFill>
          <a:blip r:embed="rId2"/>
          <a:srcRect/>
          <a:stretch>
            <a:fillRect/>
          </a:stretch>
        </p:blipFill>
        <p:spPr bwMode="auto">
          <a:xfrm>
            <a:off x="6810375" y="342900"/>
            <a:ext cx="1830388" cy="376238"/>
          </a:xfrm>
          <a:prstGeom prst="rect">
            <a:avLst/>
          </a:prstGeom>
          <a:noFill/>
          <a:ln w="9525">
            <a:noFill/>
            <a:miter lim="800000"/>
            <a:headEnd/>
            <a:tailEnd/>
          </a:ln>
        </p:spPr>
      </p:pic>
      <p:sp>
        <p:nvSpPr>
          <p:cNvPr id="5123" name="Rectangle 3"/>
          <p:cNvSpPr>
            <a:spLocks noGrp="1" noChangeArrowheads="1"/>
          </p:cNvSpPr>
          <p:nvPr>
            <p:ph type="ctrTitle" sz="quarter"/>
          </p:nvPr>
        </p:nvSpPr>
        <p:spPr>
          <a:xfrm>
            <a:off x="593725" y="1279525"/>
            <a:ext cx="8043863" cy="639763"/>
          </a:xfrm>
        </p:spPr>
        <p:txBody>
          <a:bodyPr anchor="ctr"/>
          <a:lstStyle>
            <a:lvl1pPr>
              <a:defRPr/>
            </a:lvl1pPr>
          </a:lstStyle>
          <a:p>
            <a:r>
              <a:rPr lang="en-US"/>
              <a:t>Click to edit Master title style</a:t>
            </a:r>
          </a:p>
        </p:txBody>
      </p:sp>
      <p:sp>
        <p:nvSpPr>
          <p:cNvPr id="5124" name="Rectangle 4"/>
          <p:cNvSpPr>
            <a:spLocks noGrp="1" noChangeArrowheads="1"/>
          </p:cNvSpPr>
          <p:nvPr>
            <p:ph type="subTitle" sz="quarter" idx="1"/>
          </p:nvPr>
        </p:nvSpPr>
        <p:spPr>
          <a:xfrm>
            <a:off x="571500" y="5164138"/>
            <a:ext cx="8043863" cy="503237"/>
          </a:xfrm>
        </p:spPr>
        <p:txBody>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4059B71C-F85D-4A2B-A5ED-E3394DF1AC6E}" type="slidenum">
              <a:rPr lang="en-US"/>
              <a:pPr>
                <a:defRPr/>
              </a:pPr>
              <a:t>‹nr.›</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E2BA6F21-122F-4046-9A58-F5A3233FAA71}" type="slidenum">
              <a:rPr lang="en-US"/>
              <a:pPr>
                <a:defRPr/>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4B35F529-BE4C-4551-ABA2-EA5025427819}" type="slidenum">
              <a:rPr lang="nl-NL"/>
              <a:pPr>
                <a:defRPr/>
              </a:pPr>
              <a:t>‹nr.›</a:t>
            </a:fld>
            <a:endParaRPr lang="nl-NL"/>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29502B15-3CBA-4EE9-827B-E825BC88073E}" type="slidenum">
              <a:rPr lang="en-US"/>
              <a:pPr>
                <a:defRPr/>
              </a:pPr>
              <a:t>‹nr.›</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8"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9"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9B1359C4-2713-449C-B1EA-4831B3F5CCDF}" type="slidenum">
              <a:rPr lang="en-US"/>
              <a:pPr>
                <a:defRPr/>
              </a:pPr>
              <a:t>‹nr.›</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4"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12663736-9E78-46DE-B935-28F70DE6A5BC}" type="slidenum">
              <a:rPr lang="en-US"/>
              <a:pPr>
                <a:defRPr/>
              </a:pPr>
              <a:t>‹nr.›</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3"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4"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E8D4B3BA-DE7B-45F0-9C91-C23C9F91D326}" type="slidenum">
              <a:rPr lang="en-US"/>
              <a:pPr>
                <a:defRPr/>
              </a:pPr>
              <a:t>‹nr.›</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DB612C10-7C89-4A69-AE32-2E6BCB5F27EC}" type="slidenum">
              <a:rPr lang="en-US"/>
              <a:pPr>
                <a:defRPr/>
              </a:pPr>
              <a:t>‹nr.›</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E300453F-54ED-4DD9-AC81-8F131DF2BAA2}" type="slidenum">
              <a:rPr lang="en-US"/>
              <a:pPr>
                <a:defRPr/>
              </a:pPr>
              <a:t>‹nr.›</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160A1A74-17A0-49B8-8B1C-6D8C15F3A25A}" type="slidenum">
              <a:rPr lang="en-US"/>
              <a:pPr>
                <a:defRPr/>
              </a:pPr>
              <a:t>‹nr.›</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70F9FC74-8A72-4237-A59C-B26F2B7A5239}" type="slidenum">
              <a:rPr lang="en-US"/>
              <a:pPr>
                <a:defRPr/>
              </a:pPr>
              <a:t>‹nr.›</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1368 h 1512"/>
              <a:gd name="T4" fmla="*/ 1008 w 5760"/>
              <a:gd name="T5" fmla="*/ 1368 h 1512"/>
              <a:gd name="T6" fmla="*/ 1152 w 5760"/>
              <a:gd name="T7" fmla="*/ 1512 h 1512"/>
              <a:gd name="T8" fmla="*/ 1296 w 5760"/>
              <a:gd name="T9" fmla="*/ 1368 h 1512"/>
              <a:gd name="T10" fmla="*/ 5760 w 5760"/>
              <a:gd name="T11" fmla="*/ 1368 h 1512"/>
              <a:gd name="T12" fmla="*/ 5760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p:spPr>
        <p:txBody>
          <a:bodyPr/>
          <a:lstStyle/>
          <a:p>
            <a:pPr>
              <a:defRPr/>
            </a:pPr>
            <a:endParaRPr lang="nl-NL" sz="2800" b="1">
              <a:solidFill>
                <a:srgbClr val="0079C1"/>
              </a:solidFill>
              <a:latin typeface="+mn-lt"/>
            </a:endParaRPr>
          </a:p>
        </p:txBody>
      </p:sp>
      <p:sp>
        <p:nvSpPr>
          <p:cNvPr id="5" name="Line 5"/>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6" name="Line 6"/>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7" name="Line 7"/>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8" name="Line 8"/>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9" name="Text Box 7"/>
          <p:cNvSpPr txBox="1">
            <a:spLocks noChangeArrowheads="1"/>
          </p:cNvSpPr>
          <p:nvPr/>
        </p:nvSpPr>
        <p:spPr bwMode="auto">
          <a:xfrm>
            <a:off x="1028700" y="3216275"/>
            <a:ext cx="1439863" cy="1241425"/>
          </a:xfrm>
          <a:prstGeom prst="rect">
            <a:avLst/>
          </a:prstGeom>
          <a:solidFill>
            <a:schemeClr val="bg1"/>
          </a:solidFill>
          <a:ln w="9525">
            <a:noFill/>
            <a:miter lim="800000"/>
            <a:headEnd/>
            <a:tailEnd/>
          </a:ln>
          <a:effec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defRPr/>
            </a:pPr>
            <a:r>
              <a:rPr lang="en-GB" sz="1000">
                <a:solidFill>
                  <a:srgbClr val="000000"/>
                </a:solidFill>
              </a:rPr>
              <a:t>Place your chosen image here. The four corners must just cover the arrow tips. For covers, the three pictures should be the same size and in a straight line.   </a:t>
            </a:r>
            <a:endParaRPr lang="en-GB"/>
          </a:p>
        </p:txBody>
      </p:sp>
      <p:pic>
        <p:nvPicPr>
          <p:cNvPr id="10" name="Picture 10" descr="National_Grid_logo_blue"/>
          <p:cNvPicPr>
            <a:picLocks noChangeAspect="1" noChangeArrowheads="1"/>
          </p:cNvPicPr>
          <p:nvPr/>
        </p:nvPicPr>
        <p:blipFill>
          <a:blip r:embed="rId2"/>
          <a:srcRect/>
          <a:stretch>
            <a:fillRect/>
          </a:stretch>
        </p:blipFill>
        <p:spPr bwMode="auto">
          <a:xfrm>
            <a:off x="6810375" y="342900"/>
            <a:ext cx="1830388" cy="376238"/>
          </a:xfrm>
          <a:prstGeom prst="rect">
            <a:avLst/>
          </a:prstGeom>
          <a:noFill/>
          <a:ln w="9525">
            <a:noFill/>
            <a:miter lim="800000"/>
            <a:headEnd/>
            <a:tailEnd/>
          </a:ln>
        </p:spPr>
      </p:pic>
      <p:sp>
        <p:nvSpPr>
          <p:cNvPr id="5123" name="Rectangle 3"/>
          <p:cNvSpPr>
            <a:spLocks noGrp="1" noChangeArrowheads="1"/>
          </p:cNvSpPr>
          <p:nvPr>
            <p:ph type="ctrTitle" sz="quarter"/>
          </p:nvPr>
        </p:nvSpPr>
        <p:spPr>
          <a:xfrm>
            <a:off x="593725" y="1279525"/>
            <a:ext cx="8043863" cy="639763"/>
          </a:xfrm>
        </p:spPr>
        <p:txBody>
          <a:bodyPr anchor="ctr"/>
          <a:lstStyle>
            <a:lvl1pPr>
              <a:defRPr/>
            </a:lvl1pPr>
          </a:lstStyle>
          <a:p>
            <a:r>
              <a:rPr lang="en-US"/>
              <a:t>Click to edit Master title style</a:t>
            </a:r>
          </a:p>
        </p:txBody>
      </p:sp>
      <p:sp>
        <p:nvSpPr>
          <p:cNvPr id="5124" name="Rectangle 4"/>
          <p:cNvSpPr>
            <a:spLocks noGrp="1" noChangeArrowheads="1"/>
          </p:cNvSpPr>
          <p:nvPr>
            <p:ph type="subTitle" sz="quarter" idx="1"/>
          </p:nvPr>
        </p:nvSpPr>
        <p:spPr>
          <a:xfrm>
            <a:off x="571500" y="5164138"/>
            <a:ext cx="8043863" cy="503237"/>
          </a:xfrm>
        </p:spPr>
        <p:txBody>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5600D090-B2FE-4DB5-BEED-2C88441C8AF2}" type="slidenum">
              <a:rPr lang="en-US"/>
              <a:pPr>
                <a:defRPr/>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2F8C3F34-438C-4D45-B53D-81F0E23ED92D}" type="slidenum">
              <a:rPr lang="nl-NL"/>
              <a:pPr>
                <a:defRPr/>
              </a:pPr>
              <a:t>‹nr.›</a:t>
            </a:fld>
            <a:endParaRPr lang="nl-NL"/>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0D3AC6DD-FE68-4DF9-ADA6-C5EBD4C249C7}" type="slidenum">
              <a:rPr lang="en-US"/>
              <a:pPr>
                <a:defRPr/>
              </a:pPr>
              <a:t>‹nr.›</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A90D8BCD-B807-4254-9F1E-4C3F0E34FD0E}" type="slidenum">
              <a:rPr lang="en-US"/>
              <a:pPr>
                <a:defRPr/>
              </a:pPr>
              <a:t>‹nr.›</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8"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9"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6E3356C4-A96B-4021-A71C-CE706BCFCA80}" type="slidenum">
              <a:rPr lang="en-US"/>
              <a:pPr>
                <a:defRPr/>
              </a:pPr>
              <a:t>‹nr.›</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4"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5EDCA0DA-2954-46E1-8C71-D130671D1FF0}" type="slidenum">
              <a:rPr lang="en-US"/>
              <a:pPr>
                <a:defRPr/>
              </a:pPr>
              <a:t>‹nr.›</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3"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4"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B729A6D5-9CC5-414A-B803-75BE241FCC27}" type="slidenum">
              <a:rPr lang="en-US"/>
              <a:pPr>
                <a:defRPr/>
              </a:pPr>
              <a:t>‹nr.›</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EAABC81B-3216-4917-8282-963E63633D6A}" type="slidenum">
              <a:rPr lang="en-US"/>
              <a:pPr>
                <a:defRPr/>
              </a:pPr>
              <a:t>‹nr.›</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C83EF014-51B1-487F-BAD5-124373C71C5D}" type="slidenum">
              <a:rPr lang="en-US"/>
              <a:pPr>
                <a:defRPr/>
              </a:pPr>
              <a:t>‹nr.›</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E8B34925-4936-40B2-9EF3-925018ECB802}" type="slidenum">
              <a:rPr lang="en-US"/>
              <a:pPr>
                <a:defRPr/>
              </a:pPr>
              <a:t>‹nr.›</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B5A7955C-A1B8-4158-8260-4077E9728F81}" type="slidenum">
              <a:rPr lang="en-US"/>
              <a:pPr>
                <a:defRPr/>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8F337676-647A-4B69-A3B8-17B28F63572D}"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7FEE036D-DC0A-4FCB-9CEE-A77FF84D37FB}"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820" r:id="rId1"/>
    <p:sldLayoutId id="2147483819" r:id="rId2"/>
    <p:sldLayoutId id="2147483818" r:id="rId3"/>
    <p:sldLayoutId id="2147483817" r:id="rId4"/>
    <p:sldLayoutId id="2147483816" r:id="rId5"/>
    <p:sldLayoutId id="2147483815" r:id="rId6"/>
    <p:sldLayoutId id="2147483814" r:id="rId7"/>
    <p:sldLayoutId id="2147483813" r:id="rId8"/>
    <p:sldLayoutId id="2147483812" r:id="rId9"/>
    <p:sldLayoutId id="2147483811" r:id="rId10"/>
    <p:sldLayoutId id="2147483810"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0079C1"/>
                </a:solidFill>
                <a:latin typeface="+mn-lt"/>
              </a:defRPr>
            </a:lvl1pPr>
          </a:lstStyle>
          <a:p>
            <a:pPr>
              <a:defRPr/>
            </a:pPr>
            <a:endParaRPr lang="en-US"/>
          </a:p>
        </p:txBody>
      </p:sp>
      <p:sp>
        <p:nvSpPr>
          <p:cNvPr id="4099"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solidFill>
                  <a:srgbClr val="0079C1"/>
                </a:solidFill>
                <a:latin typeface="+mn-lt"/>
              </a:defRPr>
            </a:lvl1pPr>
          </a:lstStyle>
          <a:p>
            <a:pPr>
              <a:defRPr/>
            </a:pPr>
            <a:endParaRPr lang="en-US"/>
          </a:p>
        </p:txBody>
      </p:sp>
      <p:sp>
        <p:nvSpPr>
          <p:cNvPr id="4100" name="Rectangle 4"/>
          <p:cNvSpPr>
            <a:spLocks noGrp="1" noChangeArrowheads="1"/>
          </p:cNvSpPr>
          <p:nvPr>
            <p:ph type="sldNum" sz="quarter" idx="4"/>
          </p:nvPr>
        </p:nvSpPr>
        <p:spPr bwMode="auto">
          <a:xfrm>
            <a:off x="6781800" y="6381750"/>
            <a:ext cx="2133600" cy="36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0079C1"/>
                </a:solidFill>
                <a:latin typeface="+mn-lt"/>
              </a:defRPr>
            </a:lvl1pPr>
          </a:lstStyle>
          <a:p>
            <a:pPr>
              <a:defRPr/>
            </a:pPr>
            <a:fld id="{11951563-8624-4A79-A7F7-BAEE8739F9CB}" type="slidenum">
              <a:rPr lang="en-US"/>
              <a:pPr>
                <a:defRPr/>
              </a:pPr>
              <a:t>‹nr.›</a:t>
            </a:fld>
            <a:endParaRPr lang="en-US"/>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318" name="Rectangle 5"/>
          <p:cNvSpPr>
            <a:spLocks noGrp="1" noChangeArrowheads="1"/>
          </p:cNvSpPr>
          <p:nvPr>
            <p:ph type="title"/>
          </p:nvPr>
        </p:nvSpPr>
        <p:spPr bwMode="auto">
          <a:xfrm>
            <a:off x="593725" y="762000"/>
            <a:ext cx="8093075" cy="5191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13319" name="Rectangle 3"/>
          <p:cNvSpPr>
            <a:spLocks noGrp="1" noChangeArrowheads="1"/>
          </p:cNvSpPr>
          <p:nvPr>
            <p:ph type="body" idx="1"/>
          </p:nvPr>
        </p:nvSpPr>
        <p:spPr bwMode="auto">
          <a:xfrm>
            <a:off x="593725" y="1485900"/>
            <a:ext cx="80899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0079C1"/>
                </a:solidFill>
                <a:latin typeface="+mn-lt"/>
              </a:defRPr>
            </a:lvl1pPr>
          </a:lstStyle>
          <a:p>
            <a:pPr>
              <a:defRPr/>
            </a:pPr>
            <a:endParaRPr lang="en-US"/>
          </a:p>
        </p:txBody>
      </p:sp>
      <p:sp>
        <p:nvSpPr>
          <p:cNvPr id="4099"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solidFill>
                  <a:srgbClr val="0079C1"/>
                </a:solidFill>
                <a:latin typeface="+mn-lt"/>
              </a:defRPr>
            </a:lvl1pPr>
          </a:lstStyle>
          <a:p>
            <a:pPr>
              <a:defRPr/>
            </a:pPr>
            <a:endParaRPr lang="en-US"/>
          </a:p>
        </p:txBody>
      </p:sp>
      <p:sp>
        <p:nvSpPr>
          <p:cNvPr id="4100" name="Rectangle 4"/>
          <p:cNvSpPr>
            <a:spLocks noGrp="1" noChangeArrowheads="1"/>
          </p:cNvSpPr>
          <p:nvPr>
            <p:ph type="sldNum" sz="quarter" idx="4"/>
          </p:nvPr>
        </p:nvSpPr>
        <p:spPr bwMode="auto">
          <a:xfrm>
            <a:off x="6781800" y="6381750"/>
            <a:ext cx="2133600" cy="36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0079C1"/>
                </a:solidFill>
                <a:latin typeface="+mn-lt"/>
              </a:defRPr>
            </a:lvl1pPr>
          </a:lstStyle>
          <a:p>
            <a:pPr>
              <a:defRPr/>
            </a:pPr>
            <a:fld id="{F7C9F076-BC41-4209-9194-29275FB15817}" type="slidenum">
              <a:rPr lang="en-US"/>
              <a:pPr>
                <a:defRPr/>
              </a:pPr>
              <a:t>‹nr.›</a:t>
            </a:fld>
            <a:endParaRPr lang="en-US"/>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5606" name="Rectangle 5"/>
          <p:cNvSpPr>
            <a:spLocks noGrp="1" noChangeArrowheads="1"/>
          </p:cNvSpPr>
          <p:nvPr>
            <p:ph type="title"/>
          </p:nvPr>
        </p:nvSpPr>
        <p:spPr bwMode="auto">
          <a:xfrm>
            <a:off x="593725" y="762000"/>
            <a:ext cx="8093075" cy="5191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25607" name="Rectangle 3"/>
          <p:cNvSpPr>
            <a:spLocks noGrp="1" noChangeArrowheads="1"/>
          </p:cNvSpPr>
          <p:nvPr>
            <p:ph type="body" idx="1"/>
          </p:nvPr>
        </p:nvSpPr>
        <p:spPr bwMode="auto">
          <a:xfrm>
            <a:off x="593725" y="1485900"/>
            <a:ext cx="80899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0079C1"/>
                </a:solidFill>
                <a:latin typeface="+mn-lt"/>
              </a:defRPr>
            </a:lvl1pPr>
          </a:lstStyle>
          <a:p>
            <a:pPr>
              <a:defRPr/>
            </a:pPr>
            <a:endParaRPr lang="en-US"/>
          </a:p>
        </p:txBody>
      </p:sp>
      <p:sp>
        <p:nvSpPr>
          <p:cNvPr id="4099"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solidFill>
                  <a:srgbClr val="0079C1"/>
                </a:solidFill>
                <a:latin typeface="+mn-lt"/>
              </a:defRPr>
            </a:lvl1pPr>
          </a:lstStyle>
          <a:p>
            <a:pPr>
              <a:defRPr/>
            </a:pPr>
            <a:endParaRPr lang="en-US"/>
          </a:p>
        </p:txBody>
      </p:sp>
      <p:sp>
        <p:nvSpPr>
          <p:cNvPr id="4100" name="Rectangle 4"/>
          <p:cNvSpPr>
            <a:spLocks noGrp="1" noChangeArrowheads="1"/>
          </p:cNvSpPr>
          <p:nvPr>
            <p:ph type="sldNum" sz="quarter" idx="4"/>
          </p:nvPr>
        </p:nvSpPr>
        <p:spPr bwMode="auto">
          <a:xfrm>
            <a:off x="6781800" y="6381750"/>
            <a:ext cx="2133600" cy="36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0079C1"/>
                </a:solidFill>
                <a:latin typeface="+mn-lt"/>
              </a:defRPr>
            </a:lvl1pPr>
          </a:lstStyle>
          <a:p>
            <a:pPr>
              <a:defRPr/>
            </a:pPr>
            <a:fld id="{A763A922-65F4-44B0-AE4F-312E05480D02}" type="slidenum">
              <a:rPr lang="en-US"/>
              <a:pPr>
                <a:defRPr/>
              </a:pPr>
              <a:t>‹nr.›</a:t>
            </a:fld>
            <a:endParaRPr lang="en-US"/>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7894" name="Rectangle 5"/>
          <p:cNvSpPr>
            <a:spLocks noGrp="1" noChangeArrowheads="1"/>
          </p:cNvSpPr>
          <p:nvPr>
            <p:ph type="title"/>
          </p:nvPr>
        </p:nvSpPr>
        <p:spPr bwMode="auto">
          <a:xfrm>
            <a:off x="593725" y="762000"/>
            <a:ext cx="8093075" cy="5191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37895" name="Rectangle 3"/>
          <p:cNvSpPr>
            <a:spLocks noGrp="1" noChangeArrowheads="1"/>
          </p:cNvSpPr>
          <p:nvPr>
            <p:ph type="body" idx="1"/>
          </p:nvPr>
        </p:nvSpPr>
        <p:spPr bwMode="auto">
          <a:xfrm>
            <a:off x="593725" y="1485900"/>
            <a:ext cx="80899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0079C1"/>
                </a:solidFill>
                <a:latin typeface="+mn-lt"/>
              </a:defRPr>
            </a:lvl1pPr>
          </a:lstStyle>
          <a:p>
            <a:pPr>
              <a:defRPr/>
            </a:pPr>
            <a:endParaRPr lang="en-US"/>
          </a:p>
        </p:txBody>
      </p:sp>
      <p:sp>
        <p:nvSpPr>
          <p:cNvPr id="4099"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solidFill>
                  <a:srgbClr val="0079C1"/>
                </a:solidFill>
                <a:latin typeface="+mn-lt"/>
              </a:defRPr>
            </a:lvl1pPr>
          </a:lstStyle>
          <a:p>
            <a:pPr>
              <a:defRPr/>
            </a:pPr>
            <a:endParaRPr lang="en-US"/>
          </a:p>
        </p:txBody>
      </p:sp>
      <p:sp>
        <p:nvSpPr>
          <p:cNvPr id="4100" name="Rectangle 4"/>
          <p:cNvSpPr>
            <a:spLocks noGrp="1" noChangeArrowheads="1"/>
          </p:cNvSpPr>
          <p:nvPr>
            <p:ph type="sldNum" sz="quarter" idx="4"/>
          </p:nvPr>
        </p:nvSpPr>
        <p:spPr bwMode="auto">
          <a:xfrm>
            <a:off x="6781800" y="6381750"/>
            <a:ext cx="2133600" cy="36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0079C1"/>
                </a:solidFill>
                <a:latin typeface="+mn-lt"/>
              </a:defRPr>
            </a:lvl1pPr>
          </a:lstStyle>
          <a:p>
            <a:pPr>
              <a:defRPr/>
            </a:pPr>
            <a:fld id="{0EC77840-711D-431F-A24E-F6B4E26313D3}" type="slidenum">
              <a:rPr lang="en-US"/>
              <a:pPr>
                <a:defRPr/>
              </a:pPr>
              <a:t>‹nr.›</a:t>
            </a:fld>
            <a:endParaRPr lang="en-US"/>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0182" name="Rectangle 5"/>
          <p:cNvSpPr>
            <a:spLocks noGrp="1" noChangeArrowheads="1"/>
          </p:cNvSpPr>
          <p:nvPr>
            <p:ph type="title"/>
          </p:nvPr>
        </p:nvSpPr>
        <p:spPr bwMode="auto">
          <a:xfrm>
            <a:off x="593725" y="762000"/>
            <a:ext cx="8093075" cy="5191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50183" name="Rectangle 3"/>
          <p:cNvSpPr>
            <a:spLocks noGrp="1" noChangeArrowheads="1"/>
          </p:cNvSpPr>
          <p:nvPr>
            <p:ph type="body" idx="1"/>
          </p:nvPr>
        </p:nvSpPr>
        <p:spPr bwMode="auto">
          <a:xfrm>
            <a:off x="593725" y="1485900"/>
            <a:ext cx="80899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0079C1"/>
                </a:solidFill>
                <a:latin typeface="+mn-lt"/>
              </a:defRPr>
            </a:lvl1pPr>
          </a:lstStyle>
          <a:p>
            <a:pPr>
              <a:defRPr/>
            </a:pPr>
            <a:endParaRPr lang="en-US"/>
          </a:p>
        </p:txBody>
      </p:sp>
      <p:sp>
        <p:nvSpPr>
          <p:cNvPr id="4099"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solidFill>
                  <a:srgbClr val="0079C1"/>
                </a:solidFill>
                <a:latin typeface="+mn-lt"/>
              </a:defRPr>
            </a:lvl1pPr>
          </a:lstStyle>
          <a:p>
            <a:pPr>
              <a:defRPr/>
            </a:pPr>
            <a:endParaRPr lang="en-US"/>
          </a:p>
        </p:txBody>
      </p:sp>
      <p:sp>
        <p:nvSpPr>
          <p:cNvPr id="4100" name="Rectangle 4"/>
          <p:cNvSpPr>
            <a:spLocks noGrp="1" noChangeArrowheads="1"/>
          </p:cNvSpPr>
          <p:nvPr>
            <p:ph type="sldNum" sz="quarter" idx="4"/>
          </p:nvPr>
        </p:nvSpPr>
        <p:spPr bwMode="auto">
          <a:xfrm>
            <a:off x="6781800" y="6381750"/>
            <a:ext cx="2133600" cy="36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0079C1"/>
                </a:solidFill>
                <a:latin typeface="+mn-lt"/>
              </a:defRPr>
            </a:lvl1pPr>
          </a:lstStyle>
          <a:p>
            <a:pPr>
              <a:defRPr/>
            </a:pPr>
            <a:fld id="{758FD082-1608-4587-B0D8-07022A676BF2}" type="slidenum">
              <a:rPr lang="en-US"/>
              <a:pPr>
                <a:defRPr/>
              </a:pPr>
              <a:t>‹nr.›</a:t>
            </a:fld>
            <a:endParaRPr lang="en-US"/>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2470" name="Rectangle 5"/>
          <p:cNvSpPr>
            <a:spLocks noGrp="1" noChangeArrowheads="1"/>
          </p:cNvSpPr>
          <p:nvPr>
            <p:ph type="title"/>
          </p:nvPr>
        </p:nvSpPr>
        <p:spPr bwMode="auto">
          <a:xfrm>
            <a:off x="593725" y="762000"/>
            <a:ext cx="8093075" cy="5191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62471" name="Rectangle 3"/>
          <p:cNvSpPr>
            <a:spLocks noGrp="1" noChangeArrowheads="1"/>
          </p:cNvSpPr>
          <p:nvPr>
            <p:ph type="body" idx="1"/>
          </p:nvPr>
        </p:nvSpPr>
        <p:spPr bwMode="auto">
          <a:xfrm>
            <a:off x="593725" y="1485900"/>
            <a:ext cx="80899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0079C1"/>
                </a:solidFill>
                <a:latin typeface="+mn-lt"/>
              </a:defRPr>
            </a:lvl1pPr>
          </a:lstStyle>
          <a:p>
            <a:pPr>
              <a:defRPr/>
            </a:pPr>
            <a:endParaRPr lang="en-US"/>
          </a:p>
        </p:txBody>
      </p:sp>
      <p:sp>
        <p:nvSpPr>
          <p:cNvPr id="4099"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solidFill>
                  <a:srgbClr val="0079C1"/>
                </a:solidFill>
                <a:latin typeface="+mn-lt"/>
              </a:defRPr>
            </a:lvl1pPr>
          </a:lstStyle>
          <a:p>
            <a:pPr>
              <a:defRPr/>
            </a:pPr>
            <a:endParaRPr lang="en-US"/>
          </a:p>
        </p:txBody>
      </p:sp>
      <p:sp>
        <p:nvSpPr>
          <p:cNvPr id="4100" name="Rectangle 4"/>
          <p:cNvSpPr>
            <a:spLocks noGrp="1" noChangeArrowheads="1"/>
          </p:cNvSpPr>
          <p:nvPr>
            <p:ph type="sldNum" sz="quarter" idx="4"/>
          </p:nvPr>
        </p:nvSpPr>
        <p:spPr bwMode="auto">
          <a:xfrm>
            <a:off x="6781800" y="6381750"/>
            <a:ext cx="2133600" cy="36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0079C1"/>
                </a:solidFill>
                <a:latin typeface="+mn-lt"/>
              </a:defRPr>
            </a:lvl1pPr>
          </a:lstStyle>
          <a:p>
            <a:pPr>
              <a:defRPr/>
            </a:pPr>
            <a:fld id="{D433A52E-8F28-4BB1-B368-17E206B1457E}" type="slidenum">
              <a:rPr lang="en-US"/>
              <a:pPr>
                <a:defRPr/>
              </a:pPr>
              <a:t>‹nr.›</a:t>
            </a:fld>
            <a:endParaRPr lang="en-US"/>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4758" name="Rectangle 5"/>
          <p:cNvSpPr>
            <a:spLocks noGrp="1" noChangeArrowheads="1"/>
          </p:cNvSpPr>
          <p:nvPr>
            <p:ph type="title"/>
          </p:nvPr>
        </p:nvSpPr>
        <p:spPr bwMode="auto">
          <a:xfrm>
            <a:off x="593725" y="762000"/>
            <a:ext cx="8093075" cy="5191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74759" name="Rectangle 3"/>
          <p:cNvSpPr>
            <a:spLocks noGrp="1" noChangeArrowheads="1"/>
          </p:cNvSpPr>
          <p:nvPr>
            <p:ph type="body" idx="1"/>
          </p:nvPr>
        </p:nvSpPr>
        <p:spPr bwMode="auto">
          <a:xfrm>
            <a:off x="593725" y="1485900"/>
            <a:ext cx="80899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0079C1"/>
                </a:solidFill>
                <a:latin typeface="+mn-lt"/>
              </a:defRPr>
            </a:lvl1pPr>
          </a:lstStyle>
          <a:p>
            <a:pPr>
              <a:defRPr/>
            </a:pPr>
            <a:endParaRPr lang="en-US"/>
          </a:p>
        </p:txBody>
      </p:sp>
      <p:sp>
        <p:nvSpPr>
          <p:cNvPr id="4099"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solidFill>
                  <a:srgbClr val="0079C1"/>
                </a:solidFill>
                <a:latin typeface="+mn-lt"/>
              </a:defRPr>
            </a:lvl1pPr>
          </a:lstStyle>
          <a:p>
            <a:pPr>
              <a:defRPr/>
            </a:pPr>
            <a:endParaRPr lang="en-US"/>
          </a:p>
        </p:txBody>
      </p:sp>
      <p:sp>
        <p:nvSpPr>
          <p:cNvPr id="4100" name="Rectangle 4"/>
          <p:cNvSpPr>
            <a:spLocks noGrp="1" noChangeArrowheads="1"/>
          </p:cNvSpPr>
          <p:nvPr>
            <p:ph type="sldNum" sz="quarter" idx="4"/>
          </p:nvPr>
        </p:nvSpPr>
        <p:spPr bwMode="auto">
          <a:xfrm>
            <a:off x="6781800" y="6381750"/>
            <a:ext cx="2133600" cy="36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0079C1"/>
                </a:solidFill>
                <a:latin typeface="+mn-lt"/>
              </a:defRPr>
            </a:lvl1pPr>
          </a:lstStyle>
          <a:p>
            <a:pPr>
              <a:defRPr/>
            </a:pPr>
            <a:fld id="{E97B1BA6-E6B8-4EB3-8CEF-455A332BDF38}" type="slidenum">
              <a:rPr lang="en-US"/>
              <a:pPr>
                <a:defRPr/>
              </a:pPr>
              <a:t>‹nr.›</a:t>
            </a:fld>
            <a:endParaRPr lang="en-US"/>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7046" name="Rectangle 5"/>
          <p:cNvSpPr>
            <a:spLocks noGrp="1" noChangeArrowheads="1"/>
          </p:cNvSpPr>
          <p:nvPr>
            <p:ph type="title"/>
          </p:nvPr>
        </p:nvSpPr>
        <p:spPr bwMode="auto">
          <a:xfrm>
            <a:off x="593725" y="762000"/>
            <a:ext cx="8093075" cy="5191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87047" name="Rectangle 3"/>
          <p:cNvSpPr>
            <a:spLocks noGrp="1" noChangeArrowheads="1"/>
          </p:cNvSpPr>
          <p:nvPr>
            <p:ph type="body" idx="1"/>
          </p:nvPr>
        </p:nvSpPr>
        <p:spPr bwMode="auto">
          <a:xfrm>
            <a:off x="593725" y="1485900"/>
            <a:ext cx="80899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l" rtl="0" eaLnBrk="0" fontAlgn="base" hangingPunct="0">
        <a:spcBef>
          <a:spcPct val="0"/>
        </a:spcBef>
        <a:spcAft>
          <a:spcPct val="0"/>
        </a:spcAft>
        <a:defRPr sz="2800" b="1">
          <a:solidFill>
            <a:srgbClr val="0079C1"/>
          </a:solidFill>
          <a:latin typeface="+mj-lt"/>
          <a:ea typeface="+mj-ea"/>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8.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258888" y="765175"/>
            <a:ext cx="6553200"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100354" name="Picture 6"/>
          <p:cNvPicPr>
            <a:picLocks noChangeAspect="1" noChangeArrowheads="1"/>
          </p:cNvPicPr>
          <p:nvPr/>
        </p:nvPicPr>
        <p:blipFill>
          <a:blip r:embed="rId3">
            <a:lum bright="10000"/>
          </a:blip>
          <a:srcRect/>
          <a:stretch>
            <a:fillRect/>
          </a:stretch>
        </p:blipFill>
        <p:spPr bwMode="auto">
          <a:xfrm>
            <a:off x="0" y="-26988"/>
            <a:ext cx="9253538" cy="6884988"/>
          </a:xfrm>
          <a:prstGeom prst="rect">
            <a:avLst/>
          </a:prstGeom>
          <a:noFill/>
          <a:ln w="9525">
            <a:noFill/>
            <a:miter lim="800000"/>
            <a:headEnd/>
            <a:tailEnd/>
          </a:ln>
        </p:spPr>
      </p:pic>
      <p:sp>
        <p:nvSpPr>
          <p:cNvPr id="100355" name="Rectangle 2"/>
          <p:cNvSpPr>
            <a:spLocks noGrp="1" noChangeArrowheads="1"/>
          </p:cNvSpPr>
          <p:nvPr>
            <p:ph type="ctrTitle"/>
          </p:nvPr>
        </p:nvSpPr>
        <p:spPr>
          <a:xfrm>
            <a:off x="685800" y="1370013"/>
            <a:ext cx="7772400" cy="4362450"/>
          </a:xfrm>
        </p:spPr>
        <p:txBody>
          <a:bodyPr/>
          <a:lstStyle/>
          <a:p>
            <a:r>
              <a:rPr lang="en-US" sz="3600" smtClean="0">
                <a:solidFill>
                  <a:srgbClr val="0070C0"/>
                </a:solidFill>
              </a:rPr>
              <a:t/>
            </a:r>
            <a:br>
              <a:rPr lang="en-US" sz="3600" smtClean="0">
                <a:solidFill>
                  <a:srgbClr val="0070C0"/>
                </a:solidFill>
              </a:rPr>
            </a:br>
            <a:r>
              <a:rPr lang="en-US" sz="3600" smtClean="0">
                <a:solidFill>
                  <a:srgbClr val="0070C0"/>
                </a:solidFill>
              </a:rPr>
              <a:t/>
            </a:r>
            <a:br>
              <a:rPr lang="en-US" sz="3600" smtClean="0">
                <a:solidFill>
                  <a:srgbClr val="0070C0"/>
                </a:solidFill>
              </a:rPr>
            </a:br>
            <a:r>
              <a:rPr lang="en-US" smtClean="0"/>
              <a:t/>
            </a:r>
            <a:br>
              <a:rPr lang="en-US" smtClean="0"/>
            </a:br>
            <a:endParaRPr lang="en-US" smtClean="0">
              <a:solidFill>
                <a:srgbClr val="0070C0"/>
              </a:solidFill>
            </a:endParaRPr>
          </a:p>
        </p:txBody>
      </p:sp>
      <p:sp>
        <p:nvSpPr>
          <p:cNvPr id="5" name="Rectangle 2"/>
          <p:cNvSpPr txBox="1">
            <a:spLocks noChangeArrowheads="1"/>
          </p:cNvSpPr>
          <p:nvPr/>
        </p:nvSpPr>
        <p:spPr>
          <a:xfrm>
            <a:off x="685800" y="836613"/>
            <a:ext cx="7772400" cy="1339850"/>
          </a:xfrm>
          <a:prstGeom prst="rect">
            <a:avLst/>
          </a:prstGeom>
          <a:solidFill>
            <a:schemeClr val="bg1">
              <a:lumMod val="75000"/>
            </a:schemeClr>
          </a:solidFill>
          <a:ln w="25400">
            <a:solidFill>
              <a:schemeClr val="tx1"/>
            </a:solidFill>
          </a:ln>
        </p:spPr>
        <p:txBody>
          <a:bodyPr anchor="ctr">
            <a:normAutofit/>
          </a:bodyPr>
          <a:lstStyle/>
          <a:p>
            <a:pPr algn="ctr"/>
            <a:r>
              <a:rPr lang="en-US" sz="3600">
                <a:solidFill>
                  <a:srgbClr val="0070C0"/>
                </a:solidFill>
                <a:latin typeface="Calibri" pitchFamily="34" charset="0"/>
              </a:rPr>
              <a:t>Gas Regional Investment Plan</a:t>
            </a:r>
            <a:br>
              <a:rPr lang="en-US" sz="3600">
                <a:solidFill>
                  <a:srgbClr val="0070C0"/>
                </a:solidFill>
                <a:latin typeface="Calibri" pitchFamily="34" charset="0"/>
              </a:rPr>
            </a:br>
            <a:r>
              <a:rPr lang="en-US" sz="3600">
                <a:solidFill>
                  <a:srgbClr val="0070C0"/>
                </a:solidFill>
                <a:latin typeface="Calibri" pitchFamily="34" charset="0"/>
              </a:rPr>
              <a:t>North West 2013-2022</a:t>
            </a:r>
          </a:p>
        </p:txBody>
      </p:sp>
      <p:sp>
        <p:nvSpPr>
          <p:cNvPr id="6" name="Rectangle 2"/>
          <p:cNvSpPr>
            <a:spLocks noChangeArrowheads="1"/>
          </p:cNvSpPr>
          <p:nvPr/>
        </p:nvSpPr>
        <p:spPr bwMode="auto">
          <a:xfrm>
            <a:off x="827088" y="4508500"/>
            <a:ext cx="7561262" cy="1584325"/>
          </a:xfrm>
          <a:prstGeom prst="rect">
            <a:avLst/>
          </a:prstGeom>
          <a:solidFill>
            <a:schemeClr val="bg1">
              <a:lumMod val="75000"/>
            </a:schemeClr>
          </a:solidFill>
          <a:ln w="25400">
            <a:solidFill>
              <a:schemeClr val="tx1"/>
            </a:solidFill>
            <a:miter lim="800000"/>
            <a:headEnd/>
            <a:tailEnd/>
          </a:ln>
        </p:spPr>
        <p:txBody>
          <a:bodyPr anchor="ctr"/>
          <a:lstStyle/>
          <a:p>
            <a:pPr algn="ctr"/>
            <a:r>
              <a:rPr lang="en-US" sz="3600">
                <a:solidFill>
                  <a:srgbClr val="0070C0"/>
                </a:solidFill>
                <a:latin typeface="Calibri" pitchFamily="34" charset="0"/>
              </a:rPr>
              <a:t>Stakeholder Consultation Presentation </a:t>
            </a:r>
            <a:br>
              <a:rPr lang="en-US" sz="3600">
                <a:solidFill>
                  <a:srgbClr val="0070C0"/>
                </a:solidFill>
                <a:latin typeface="Calibri" pitchFamily="34" charset="0"/>
              </a:rPr>
            </a:br>
            <a:r>
              <a:rPr lang="en-US" sz="3600">
                <a:solidFill>
                  <a:srgbClr val="0070C0"/>
                </a:solidFill>
                <a:latin typeface="Calibri" pitchFamily="34" charset="0"/>
              </a:rPr>
              <a:t>4</a:t>
            </a:r>
            <a:r>
              <a:rPr lang="en-US" sz="3600" baseline="30000">
                <a:solidFill>
                  <a:srgbClr val="0070C0"/>
                </a:solidFill>
                <a:latin typeface="Calibri" pitchFamily="34" charset="0"/>
              </a:rPr>
              <a:t>th</a:t>
            </a:r>
            <a:r>
              <a:rPr lang="en-US" sz="3600">
                <a:solidFill>
                  <a:srgbClr val="0070C0"/>
                </a:solidFill>
                <a:latin typeface="Calibri" pitchFamily="34" charset="0"/>
              </a:rPr>
              <a:t> April 2013</a:t>
            </a:r>
          </a:p>
        </p:txBody>
      </p:sp>
      <p:sp>
        <p:nvSpPr>
          <p:cNvPr id="4" name="Tijdelijke aanduiding voor dianummer 3"/>
          <p:cNvSpPr>
            <a:spLocks noGrp="1"/>
          </p:cNvSpPr>
          <p:nvPr>
            <p:ph type="sldNum" sz="quarter" idx="12"/>
          </p:nvPr>
        </p:nvSpPr>
        <p:spPr/>
        <p:txBody>
          <a:bodyPr/>
          <a:lstStyle/>
          <a:p>
            <a:pPr>
              <a:defRPr/>
            </a:pPr>
            <a:fld id="{4B5B3FFF-35A3-4F54-BD70-02AF91B35626}" type="slidenum">
              <a:rPr lang="nl-NL"/>
              <a:pPr>
                <a:defRPr/>
              </a:pPr>
              <a:t>1</a:t>
            </a:fld>
            <a:endParaRPr lang="nl-NL"/>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4" name="Picture 6"/>
          <p:cNvPicPr>
            <a:picLocks noChangeArrowheads="1"/>
          </p:cNvPicPr>
          <p:nvPr/>
        </p:nvPicPr>
        <p:blipFill>
          <a:blip r:embed="rId2"/>
          <a:srcRect r="10661"/>
          <a:stretch>
            <a:fillRect/>
          </a:stretch>
        </p:blipFill>
        <p:spPr bwMode="auto">
          <a:xfrm>
            <a:off x="0" y="1341438"/>
            <a:ext cx="9144000" cy="5516562"/>
          </a:xfrm>
          <a:prstGeom prst="rect">
            <a:avLst/>
          </a:prstGeom>
          <a:noFill/>
          <a:ln w="9525">
            <a:noFill/>
            <a:miter lim="800000"/>
            <a:headEnd/>
            <a:tailEnd/>
          </a:ln>
        </p:spPr>
      </p:pic>
      <p:sp>
        <p:nvSpPr>
          <p:cNvPr id="111618" name="Titel 1"/>
          <p:cNvSpPr>
            <a:spLocks noGrp="1"/>
          </p:cNvSpPr>
          <p:nvPr>
            <p:ph type="title"/>
          </p:nvPr>
        </p:nvSpPr>
        <p:spPr>
          <a:xfrm>
            <a:off x="593725" y="635000"/>
            <a:ext cx="8370888" cy="646113"/>
          </a:xfrm>
        </p:spPr>
        <p:txBody>
          <a:bodyPr/>
          <a:lstStyle/>
          <a:p>
            <a:r>
              <a:rPr lang="en-GB" sz="3600" smtClean="0"/>
              <a:t>Chapter </a:t>
            </a:r>
            <a:r>
              <a:rPr lang="en-GB" sz="3600" smtClean="0">
                <a:solidFill>
                  <a:srgbClr val="0070C0"/>
                </a:solidFill>
              </a:rPr>
              <a:t>S&amp;D: </a:t>
            </a:r>
            <a:r>
              <a:rPr lang="en-GB" sz="3600" smtClean="0"/>
              <a:t>Annual Demand</a:t>
            </a:r>
          </a:p>
        </p:txBody>
      </p:sp>
      <p:sp>
        <p:nvSpPr>
          <p:cNvPr id="111619" name="Tekstvak 1"/>
          <p:cNvSpPr txBox="1">
            <a:spLocks noChangeArrowheads="1"/>
          </p:cNvSpPr>
          <p:nvPr/>
        </p:nvSpPr>
        <p:spPr bwMode="auto">
          <a:xfrm>
            <a:off x="8243888" y="1700213"/>
            <a:ext cx="185737" cy="369887"/>
          </a:xfrm>
          <a:prstGeom prst="rect">
            <a:avLst/>
          </a:prstGeom>
          <a:noFill/>
          <a:ln w="9525">
            <a:noFill/>
            <a:miter lim="800000"/>
            <a:headEnd/>
            <a:tailEnd/>
          </a:ln>
        </p:spPr>
        <p:txBody>
          <a:bodyPr wrap="none">
            <a:spAutoFit/>
          </a:bodyPr>
          <a:lstStyle/>
          <a:p>
            <a:endParaRPr lang="en-GB">
              <a:cs typeface="ＭＳ Ｐゴシック"/>
            </a:endParaRPr>
          </a:p>
        </p:txBody>
      </p:sp>
      <p:sp>
        <p:nvSpPr>
          <p:cNvPr id="111620" name="Tijdelijke aanduiding voor dianummer 3"/>
          <p:cNvSpPr>
            <a:spLocks noGrp="1"/>
          </p:cNvSpPr>
          <p:nvPr>
            <p:ph type="sldNum" sz="quarter" idx="12"/>
          </p:nvPr>
        </p:nvSpPr>
        <p:spPr>
          <a:noFill/>
        </p:spPr>
        <p:txBody>
          <a:bodyPr/>
          <a:lstStyle/>
          <a:p>
            <a:pPr fontAlgn="base">
              <a:spcBef>
                <a:spcPct val="0"/>
              </a:spcBef>
              <a:spcAft>
                <a:spcPct val="0"/>
              </a:spcAft>
            </a:pPr>
            <a:fld id="{964396EB-1709-4ED8-8B03-E7FF8BD5724B}" type="slidenum">
              <a:rPr lang="en-US" b="1" smtClean="0">
                <a:solidFill>
                  <a:srgbClr val="0079C1"/>
                </a:solidFill>
                <a:cs typeface="ＭＳ Ｐゴシック"/>
              </a:rPr>
              <a:pPr fontAlgn="base">
                <a:spcBef>
                  <a:spcPct val="0"/>
                </a:spcBef>
                <a:spcAft>
                  <a:spcPct val="0"/>
                </a:spcAft>
              </a:pPr>
              <a:t>10</a:t>
            </a:fld>
            <a:endParaRPr lang="en-US" b="1" smtClean="0">
              <a:solidFill>
                <a:srgbClr val="0079C1"/>
              </a:solidFill>
              <a:cs typeface="ＭＳ Ｐゴシック"/>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7894"/>
                                        </p:tgtEl>
                                        <p:attrNameLst>
                                          <p:attrName>style.visibility</p:attrName>
                                        </p:attrNameLst>
                                      </p:cBhvr>
                                      <p:to>
                                        <p:strVal val="visible"/>
                                      </p:to>
                                    </p:set>
                                    <p:animEffect transition="in" filter="fade">
                                      <p:cBhvr>
                                        <p:cTn id="7" dur="10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el 1"/>
          <p:cNvSpPr>
            <a:spLocks noGrp="1"/>
          </p:cNvSpPr>
          <p:nvPr>
            <p:ph type="title"/>
          </p:nvPr>
        </p:nvSpPr>
        <p:spPr>
          <a:xfrm>
            <a:off x="593725" y="635000"/>
            <a:ext cx="8442325" cy="646113"/>
          </a:xfrm>
        </p:spPr>
        <p:txBody>
          <a:bodyPr/>
          <a:lstStyle/>
          <a:p>
            <a:r>
              <a:rPr lang="en-GB" sz="3600" smtClean="0"/>
              <a:t>Chapter </a:t>
            </a:r>
            <a:r>
              <a:rPr lang="en-GB" sz="3600" smtClean="0">
                <a:solidFill>
                  <a:srgbClr val="0070C0"/>
                </a:solidFill>
              </a:rPr>
              <a:t>S&amp;D</a:t>
            </a:r>
            <a:r>
              <a:rPr lang="en-GB" sz="3600" smtClean="0"/>
              <a:t>: Annual Balance </a:t>
            </a:r>
            <a:endParaRPr lang="nl-NL" smtClean="0"/>
          </a:p>
        </p:txBody>
      </p:sp>
      <p:sp>
        <p:nvSpPr>
          <p:cNvPr id="112642" name="Tijdelijke aanduiding voor inhoud 2"/>
          <p:cNvSpPr>
            <a:spLocks noGrp="1"/>
          </p:cNvSpPr>
          <p:nvPr>
            <p:ph idx="1"/>
          </p:nvPr>
        </p:nvSpPr>
        <p:spPr/>
        <p:txBody>
          <a:bodyPr/>
          <a:lstStyle/>
          <a:p>
            <a:endParaRPr lang="en-GB" smtClean="0"/>
          </a:p>
        </p:txBody>
      </p:sp>
      <p:pic>
        <p:nvPicPr>
          <p:cNvPr id="112643" name="Picture 2"/>
          <p:cNvPicPr>
            <a:picLocks noChangeAspect="1" noChangeArrowheads="1"/>
          </p:cNvPicPr>
          <p:nvPr/>
        </p:nvPicPr>
        <p:blipFill>
          <a:blip r:embed="rId2"/>
          <a:srcRect/>
          <a:stretch>
            <a:fillRect/>
          </a:stretch>
        </p:blipFill>
        <p:spPr bwMode="auto">
          <a:xfrm>
            <a:off x="0" y="1441450"/>
            <a:ext cx="9144000" cy="5443538"/>
          </a:xfrm>
          <a:prstGeom prst="rect">
            <a:avLst/>
          </a:prstGeom>
          <a:noFill/>
          <a:ln w="9525">
            <a:noFill/>
            <a:miter lim="800000"/>
            <a:headEnd/>
            <a:tailEnd/>
          </a:ln>
        </p:spPr>
      </p:pic>
      <p:sp>
        <p:nvSpPr>
          <p:cNvPr id="112644" name="Tijdelijke aanduiding voor dianummer 4"/>
          <p:cNvSpPr>
            <a:spLocks noGrp="1"/>
          </p:cNvSpPr>
          <p:nvPr>
            <p:ph type="sldNum" sz="quarter" idx="12"/>
          </p:nvPr>
        </p:nvSpPr>
        <p:spPr>
          <a:noFill/>
        </p:spPr>
        <p:txBody>
          <a:bodyPr/>
          <a:lstStyle/>
          <a:p>
            <a:pPr fontAlgn="base">
              <a:spcBef>
                <a:spcPct val="0"/>
              </a:spcBef>
              <a:spcAft>
                <a:spcPct val="0"/>
              </a:spcAft>
            </a:pPr>
            <a:fld id="{3ACD3BED-75A3-4647-843A-3D7FB352C7A9}" type="slidenum">
              <a:rPr lang="en-US" b="1" smtClean="0">
                <a:solidFill>
                  <a:srgbClr val="0079C1"/>
                </a:solidFill>
                <a:cs typeface="ＭＳ Ｐゴシック"/>
              </a:rPr>
              <a:pPr fontAlgn="base">
                <a:spcBef>
                  <a:spcPct val="0"/>
                </a:spcBef>
                <a:spcAft>
                  <a:spcPct val="0"/>
                </a:spcAft>
              </a:pPr>
              <a:t>11</a:t>
            </a:fld>
            <a:endParaRPr lang="en-US" b="1" smtClean="0">
              <a:solidFill>
                <a:srgbClr val="0079C1"/>
              </a:solidFill>
              <a:cs typeface="ＭＳ Ｐゴシック"/>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el 1"/>
          <p:cNvSpPr>
            <a:spLocks noGrp="1"/>
          </p:cNvSpPr>
          <p:nvPr>
            <p:ph type="title"/>
          </p:nvPr>
        </p:nvSpPr>
        <p:spPr>
          <a:xfrm>
            <a:off x="593725" y="639763"/>
            <a:ext cx="8442325" cy="641350"/>
          </a:xfrm>
        </p:spPr>
        <p:txBody>
          <a:bodyPr/>
          <a:lstStyle/>
          <a:p>
            <a:r>
              <a:rPr lang="en-GB" sz="3600" smtClean="0"/>
              <a:t>Chapter S&amp;D: High Daily Demand </a:t>
            </a:r>
            <a:endParaRPr lang="nl-NL" smtClean="0"/>
          </a:p>
        </p:txBody>
      </p:sp>
      <p:pic>
        <p:nvPicPr>
          <p:cNvPr id="113666" name="Picture 5"/>
          <p:cNvPicPr>
            <a:picLocks noChangeArrowheads="1"/>
          </p:cNvPicPr>
          <p:nvPr/>
        </p:nvPicPr>
        <p:blipFill>
          <a:blip r:embed="rId2"/>
          <a:srcRect/>
          <a:stretch>
            <a:fillRect/>
          </a:stretch>
        </p:blipFill>
        <p:spPr bwMode="auto">
          <a:xfrm>
            <a:off x="0" y="1412875"/>
            <a:ext cx="8027988" cy="4652963"/>
          </a:xfrm>
          <a:prstGeom prst="rect">
            <a:avLst/>
          </a:prstGeom>
          <a:noFill/>
          <a:ln w="9525">
            <a:noFill/>
            <a:miter lim="800000"/>
            <a:headEnd/>
            <a:tailEnd/>
          </a:ln>
        </p:spPr>
      </p:pic>
      <p:sp>
        <p:nvSpPr>
          <p:cNvPr id="113667" name="Tijdelijke aanduiding voor inhoud 2"/>
          <p:cNvSpPr>
            <a:spLocks/>
          </p:cNvSpPr>
          <p:nvPr/>
        </p:nvSpPr>
        <p:spPr bwMode="auto">
          <a:xfrm>
            <a:off x="442913" y="6092825"/>
            <a:ext cx="8089900" cy="647700"/>
          </a:xfrm>
          <a:prstGeom prst="rect">
            <a:avLst/>
          </a:prstGeom>
          <a:noFill/>
          <a:ln w="9525">
            <a:noFill/>
            <a:miter lim="800000"/>
            <a:headEnd/>
            <a:tailEnd/>
          </a:ln>
        </p:spPr>
        <p:txBody>
          <a:bodyPr/>
          <a:lstStyle/>
          <a:p>
            <a:pPr eaLnBrk="0" hangingPunct="0">
              <a:spcAft>
                <a:spcPts val="200"/>
              </a:spcAft>
              <a:buClr>
                <a:srgbClr val="0079C1"/>
              </a:buClr>
            </a:pPr>
            <a:r>
              <a:rPr lang="en-GB" sz="1400">
                <a:solidFill>
                  <a:srgbClr val="000000"/>
                </a:solidFill>
                <a:cs typeface="ＭＳ Ｐゴシック"/>
              </a:rPr>
              <a:t>The Design-Case scenario is favoured by the TSOs of the NW region, as it is considered the most robust. 2011 data has been used for 2012 in this example, actual data will be available for final publication.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Number Placeholder 5"/>
          <p:cNvSpPr>
            <a:spLocks noGrp="1"/>
          </p:cNvSpPr>
          <p:nvPr>
            <p:ph type="sldNum" sz="quarter" idx="12"/>
          </p:nvPr>
        </p:nvSpPr>
        <p:spPr>
          <a:noFill/>
        </p:spPr>
        <p:txBody>
          <a:bodyPr/>
          <a:lstStyle/>
          <a:p>
            <a:pPr fontAlgn="base">
              <a:spcBef>
                <a:spcPct val="0"/>
              </a:spcBef>
              <a:spcAft>
                <a:spcPct val="0"/>
              </a:spcAft>
            </a:pPr>
            <a:fld id="{C78644BA-8DC3-4A6B-BF14-08FD2C831722}" type="slidenum">
              <a:rPr lang="nl-NL" b="1" smtClean="0">
                <a:solidFill>
                  <a:srgbClr val="0079C1"/>
                </a:solidFill>
                <a:cs typeface="ＭＳ Ｐゴシック"/>
              </a:rPr>
              <a:pPr fontAlgn="base">
                <a:spcBef>
                  <a:spcPct val="0"/>
                </a:spcBef>
                <a:spcAft>
                  <a:spcPct val="0"/>
                </a:spcAft>
              </a:pPr>
              <a:t>13</a:t>
            </a:fld>
            <a:endParaRPr lang="nl-NL" b="1" smtClean="0">
              <a:solidFill>
                <a:srgbClr val="0079C1"/>
              </a:solidFill>
              <a:cs typeface="ＭＳ Ｐゴシック"/>
            </a:endParaRPr>
          </a:p>
        </p:txBody>
      </p:sp>
      <p:sp>
        <p:nvSpPr>
          <p:cNvPr id="6148" name="Rectangle 3"/>
          <p:cNvSpPr txBox="1">
            <a:spLocks noChangeArrowheads="1"/>
          </p:cNvSpPr>
          <p:nvPr/>
        </p:nvSpPr>
        <p:spPr bwMode="auto">
          <a:xfrm>
            <a:off x="482600" y="1506538"/>
            <a:ext cx="8089900" cy="5111750"/>
          </a:xfrm>
          <a:prstGeom prst="rect">
            <a:avLst/>
          </a:prstGeom>
          <a:noFill/>
          <a:ln>
            <a:noFill/>
          </a:ln>
          <a:extLst/>
        </p:spPr>
        <p:txBody>
          <a:bodyPr/>
          <a:lstStyle>
            <a:lvl1pPr marL="342900" indent="-342900"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marL="0" indent="0" eaLnBrk="1" hangingPunct="1">
              <a:lnSpc>
                <a:spcPct val="90000"/>
              </a:lnSpc>
              <a:spcAft>
                <a:spcPts val="200"/>
              </a:spcAft>
              <a:buClr>
                <a:srgbClr val="0079C1"/>
              </a:buClr>
              <a:buFont typeface="Wingdings 2" pitchFamily="18" charset="2"/>
              <a:buNone/>
              <a:defRPr/>
            </a:pPr>
            <a:r>
              <a:rPr lang="en-US" sz="2400" b="0" dirty="0" smtClean="0">
                <a:solidFill>
                  <a:srgbClr val="000000"/>
                </a:solidFill>
              </a:rPr>
              <a:t>TYNDP covers four types of analyses:</a:t>
            </a:r>
          </a:p>
          <a:p>
            <a:pPr marL="0" indent="0" eaLnBrk="1" hangingPunct="1">
              <a:lnSpc>
                <a:spcPct val="90000"/>
              </a:lnSpc>
              <a:spcAft>
                <a:spcPts val="200"/>
              </a:spcAft>
              <a:buClr>
                <a:srgbClr val="0079C1"/>
              </a:buClr>
              <a:buFont typeface="Wingdings 2" pitchFamily="18" charset="2"/>
              <a:buNone/>
              <a:defRPr/>
            </a:pPr>
            <a:endParaRPr lang="en-US" sz="2400" b="0" dirty="0" smtClean="0">
              <a:solidFill>
                <a:srgbClr val="000000"/>
              </a:solidFill>
            </a:endParaRPr>
          </a:p>
          <a:p>
            <a:pPr eaLnBrk="1" hangingPunct="1">
              <a:lnSpc>
                <a:spcPct val="90000"/>
              </a:lnSpc>
              <a:spcAft>
                <a:spcPts val="200"/>
              </a:spcAft>
              <a:buClr>
                <a:srgbClr val="0079C1"/>
              </a:buClr>
              <a:buFont typeface="+mj-lt"/>
              <a:buAutoNum type="arabicPeriod"/>
              <a:defRPr/>
            </a:pPr>
            <a:r>
              <a:rPr lang="en-US" sz="2400" b="0" dirty="0" smtClean="0">
                <a:solidFill>
                  <a:srgbClr val="000000"/>
                </a:solidFill>
              </a:rPr>
              <a:t>Resilience assessment  (potential investment gaps)</a:t>
            </a:r>
          </a:p>
          <a:p>
            <a:pPr marL="0" indent="0" eaLnBrk="1" hangingPunct="1">
              <a:lnSpc>
                <a:spcPct val="90000"/>
              </a:lnSpc>
              <a:spcAft>
                <a:spcPts val="200"/>
              </a:spcAft>
              <a:buClr>
                <a:srgbClr val="0079C1"/>
              </a:buClr>
              <a:defRPr/>
            </a:pPr>
            <a:r>
              <a:rPr lang="en-US" sz="1400" b="0" dirty="0" smtClean="0">
                <a:solidFill>
                  <a:srgbClr val="000000"/>
                </a:solidFill>
              </a:rPr>
              <a:t>Findings for: Denmark, Sweden and Luxemburg</a:t>
            </a:r>
          </a:p>
          <a:p>
            <a:pPr marL="400050" lvl="1" indent="0" eaLnBrk="1" hangingPunct="1">
              <a:lnSpc>
                <a:spcPct val="90000"/>
              </a:lnSpc>
              <a:spcAft>
                <a:spcPts val="200"/>
              </a:spcAft>
              <a:buClr>
                <a:srgbClr val="0079C1"/>
              </a:buClr>
              <a:buFont typeface="Wingdings 2" pitchFamily="18" charset="2"/>
              <a:buChar char="¾"/>
              <a:defRPr/>
            </a:pPr>
            <a:endParaRPr lang="en-US" sz="1400" b="0" dirty="0" smtClean="0">
              <a:solidFill>
                <a:srgbClr val="000000"/>
              </a:solidFill>
            </a:endParaRPr>
          </a:p>
          <a:p>
            <a:pPr eaLnBrk="1" hangingPunct="1">
              <a:spcAft>
                <a:spcPts val="200"/>
              </a:spcAft>
              <a:buClr>
                <a:srgbClr val="0079C1"/>
              </a:buClr>
              <a:buFont typeface="+mj-lt"/>
              <a:buAutoNum type="arabicPeriod" startAt="2"/>
              <a:defRPr/>
            </a:pPr>
            <a:r>
              <a:rPr lang="en-US" sz="2400" b="0" dirty="0" smtClean="0">
                <a:solidFill>
                  <a:srgbClr val="000000"/>
                </a:solidFill>
              </a:rPr>
              <a:t>Supply dependency </a:t>
            </a:r>
            <a:r>
              <a:rPr lang="en-US" sz="2400" b="0" dirty="0" smtClean="0">
                <a:solidFill>
                  <a:srgbClr val="000000"/>
                </a:solidFill>
                <a:latin typeface="+mj-lt"/>
              </a:rPr>
              <a:t>assessment (</a:t>
            </a:r>
            <a:r>
              <a:rPr lang="en-US" sz="2400" b="0" dirty="0" smtClean="0">
                <a:solidFill>
                  <a:srgbClr val="000000"/>
                </a:solidFill>
                <a:latin typeface="+mj-lt"/>
                <a:ea typeface="Times New Roman"/>
                <a:cs typeface="Times New Roman"/>
              </a:rPr>
              <a:t>the dependence of some Zones on a single supply source)</a:t>
            </a:r>
          </a:p>
          <a:p>
            <a:pPr marL="0" indent="0" eaLnBrk="1" hangingPunct="1">
              <a:lnSpc>
                <a:spcPct val="90000"/>
              </a:lnSpc>
              <a:spcAft>
                <a:spcPts val="200"/>
              </a:spcAft>
              <a:buClr>
                <a:srgbClr val="0079C1"/>
              </a:buClr>
              <a:defRPr/>
            </a:pPr>
            <a:r>
              <a:rPr lang="en-US" sz="1400" b="0" dirty="0" smtClean="0">
                <a:solidFill>
                  <a:srgbClr val="000000"/>
                </a:solidFill>
              </a:rPr>
              <a:t>Findings for Germany (GASPOOL market area), Denmark, TIGF France and South France </a:t>
            </a:r>
          </a:p>
          <a:p>
            <a:pPr marL="400050" lvl="1" indent="0" eaLnBrk="1" hangingPunct="1">
              <a:spcAft>
                <a:spcPts val="200"/>
              </a:spcAft>
              <a:buClr>
                <a:srgbClr val="0079C1"/>
              </a:buClr>
              <a:defRPr/>
            </a:pPr>
            <a:endParaRPr lang="en-US" sz="1400" b="0" dirty="0" smtClean="0">
              <a:solidFill>
                <a:srgbClr val="000000"/>
              </a:solidFill>
            </a:endParaRPr>
          </a:p>
          <a:p>
            <a:pPr eaLnBrk="1" hangingPunct="1">
              <a:lnSpc>
                <a:spcPct val="90000"/>
              </a:lnSpc>
              <a:spcAft>
                <a:spcPts val="200"/>
              </a:spcAft>
              <a:buClr>
                <a:srgbClr val="0079C1"/>
              </a:buClr>
              <a:buFont typeface="+mj-lt"/>
              <a:buAutoNum type="arabicPeriod" startAt="3"/>
              <a:defRPr/>
            </a:pPr>
            <a:r>
              <a:rPr lang="en-US" sz="2400" b="0" dirty="0" smtClean="0">
                <a:solidFill>
                  <a:srgbClr val="000000"/>
                </a:solidFill>
              </a:rPr>
              <a:t>Network adaptability assessment (the ability of the system to adapt to various supply patterns)</a:t>
            </a:r>
          </a:p>
          <a:p>
            <a:pPr marL="0" indent="0" eaLnBrk="1" hangingPunct="1">
              <a:lnSpc>
                <a:spcPct val="90000"/>
              </a:lnSpc>
              <a:spcAft>
                <a:spcPts val="200"/>
              </a:spcAft>
              <a:buClr>
                <a:srgbClr val="0079C1"/>
              </a:buClr>
              <a:defRPr/>
            </a:pPr>
            <a:r>
              <a:rPr lang="en-US" sz="1400" b="0" dirty="0" smtClean="0">
                <a:solidFill>
                  <a:srgbClr val="000000"/>
                </a:solidFill>
              </a:rPr>
              <a:t>No findings in NW region</a:t>
            </a:r>
          </a:p>
          <a:p>
            <a:pPr marL="400050" lvl="1" indent="0" eaLnBrk="1" hangingPunct="1">
              <a:lnSpc>
                <a:spcPct val="90000"/>
              </a:lnSpc>
              <a:spcAft>
                <a:spcPts val="200"/>
              </a:spcAft>
              <a:buClr>
                <a:srgbClr val="0079C1"/>
              </a:buClr>
              <a:defRPr/>
            </a:pPr>
            <a:endParaRPr lang="en-US" sz="1400" b="0" dirty="0" smtClean="0">
              <a:solidFill>
                <a:srgbClr val="000000"/>
              </a:solidFill>
            </a:endParaRPr>
          </a:p>
          <a:p>
            <a:pPr eaLnBrk="1" hangingPunct="1">
              <a:lnSpc>
                <a:spcPct val="90000"/>
              </a:lnSpc>
              <a:spcAft>
                <a:spcPts val="200"/>
              </a:spcAft>
              <a:buClr>
                <a:srgbClr val="0079C1"/>
              </a:buClr>
              <a:buFont typeface="+mj-lt"/>
              <a:buAutoNum type="arabicPeriod" startAt="4"/>
              <a:tabLst>
                <a:tab pos="228600" algn="l"/>
                <a:tab pos="449580" algn="l"/>
              </a:tabLst>
              <a:defRPr/>
            </a:pPr>
            <a:r>
              <a:rPr lang="en-US" sz="2400" b="0" dirty="0" smtClean="0">
                <a:solidFill>
                  <a:srgbClr val="000000"/>
                </a:solidFill>
              </a:rPr>
              <a:t>Supply source diversification assessment (the capability of the system to enable its Zones to access different supply sources)</a:t>
            </a:r>
          </a:p>
          <a:p>
            <a:pPr marL="0" indent="0" eaLnBrk="1" hangingPunct="1">
              <a:lnSpc>
                <a:spcPct val="90000"/>
              </a:lnSpc>
              <a:spcAft>
                <a:spcPts val="200"/>
              </a:spcAft>
              <a:buClr>
                <a:srgbClr val="0079C1"/>
              </a:buClr>
              <a:defRPr/>
            </a:pPr>
            <a:r>
              <a:rPr lang="en-US" sz="1400" b="0" dirty="0" smtClean="0">
                <a:solidFill>
                  <a:srgbClr val="000000"/>
                </a:solidFill>
              </a:rPr>
              <a:t>Overview included in NW GRIP S&amp;D chapter</a:t>
            </a:r>
            <a:endParaRPr lang="en-US" sz="1400" b="0" dirty="0" smtClean="0">
              <a:solidFill>
                <a:srgbClr val="000000"/>
              </a:solidFill>
            </a:endParaRPr>
          </a:p>
        </p:txBody>
      </p:sp>
      <p:sp>
        <p:nvSpPr>
          <p:cNvPr id="114691" name="Titel 1"/>
          <p:cNvSpPr>
            <a:spLocks noGrp="1"/>
          </p:cNvSpPr>
          <p:nvPr>
            <p:ph type="title"/>
          </p:nvPr>
        </p:nvSpPr>
        <p:spPr>
          <a:xfrm>
            <a:off x="395288" y="90488"/>
            <a:ext cx="8497887" cy="1190625"/>
          </a:xfrm>
        </p:spPr>
        <p:txBody>
          <a:bodyPr/>
          <a:lstStyle/>
          <a:p>
            <a:r>
              <a:rPr lang="nl-NL" sz="3600" smtClean="0"/>
              <a:t>Chapter ‘</a:t>
            </a:r>
            <a:r>
              <a:rPr lang="en-US" sz="3600" smtClean="0"/>
              <a:t>In Depth Review of TYNDP Identified NW Issues’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3"/>
          <p:cNvPicPr>
            <a:picLocks noChangeAspect="1" noChangeArrowheads="1"/>
          </p:cNvPicPr>
          <p:nvPr/>
        </p:nvPicPr>
        <p:blipFill>
          <a:blip r:embed="rId2"/>
          <a:srcRect b="46585"/>
          <a:stretch>
            <a:fillRect/>
          </a:stretch>
        </p:blipFill>
        <p:spPr bwMode="auto">
          <a:xfrm>
            <a:off x="3708400" y="1438275"/>
            <a:ext cx="4433888" cy="2062163"/>
          </a:xfrm>
          <a:prstGeom prst="rect">
            <a:avLst/>
          </a:prstGeom>
          <a:noFill/>
          <a:ln w="9525">
            <a:noFill/>
            <a:miter lim="800000"/>
            <a:headEnd/>
            <a:tailEnd/>
          </a:ln>
        </p:spPr>
      </p:pic>
      <p:sp>
        <p:nvSpPr>
          <p:cNvPr id="5" name="Rectangle 3"/>
          <p:cNvSpPr txBox="1">
            <a:spLocks noChangeArrowheads="1"/>
          </p:cNvSpPr>
          <p:nvPr/>
        </p:nvSpPr>
        <p:spPr bwMode="auto">
          <a:xfrm>
            <a:off x="468313" y="1484313"/>
            <a:ext cx="8064500" cy="5111750"/>
          </a:xfrm>
          <a:prstGeom prst="rect">
            <a:avLst/>
          </a:prstGeom>
          <a:noFill/>
          <a:ln>
            <a:noFill/>
          </a:ln>
          <a:extLst/>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200"/>
              </a:spcAft>
              <a:buClr>
                <a:srgbClr val="0079C1"/>
              </a:buClr>
              <a:defRPr/>
            </a:pPr>
            <a:endParaRPr lang="en-GB" sz="2400" dirty="0" smtClean="0">
              <a:solidFill>
                <a:srgbClr val="000000"/>
              </a:solidFill>
            </a:endParaRPr>
          </a:p>
          <a:p>
            <a:pPr>
              <a:spcAft>
                <a:spcPts val="200"/>
              </a:spcAft>
              <a:buClr>
                <a:srgbClr val="0079C1"/>
              </a:buClr>
              <a:defRPr/>
            </a:pPr>
            <a:r>
              <a:rPr lang="en-GB" sz="2400" dirty="0" smtClean="0">
                <a:solidFill>
                  <a:srgbClr val="000000"/>
                </a:solidFill>
              </a:rPr>
              <a:t>Resilience </a:t>
            </a:r>
            <a:r>
              <a:rPr lang="en-GB" sz="2400" dirty="0">
                <a:solidFill>
                  <a:srgbClr val="000000"/>
                </a:solidFill>
              </a:rPr>
              <a:t>A</a:t>
            </a:r>
            <a:r>
              <a:rPr lang="en-GB" sz="2400" dirty="0" smtClean="0">
                <a:solidFill>
                  <a:srgbClr val="000000"/>
                </a:solidFill>
              </a:rPr>
              <a:t>ssessment </a:t>
            </a:r>
          </a:p>
          <a:p>
            <a:pPr indent="-285750" eaLnBrk="0" hangingPunct="0">
              <a:spcAft>
                <a:spcPts val="200"/>
              </a:spcAft>
              <a:buClr>
                <a:srgbClr val="0079C1"/>
              </a:buClr>
              <a:buFont typeface="Wingdings 2" pitchFamily="18" charset="2"/>
              <a:buChar char="¾"/>
              <a:defRPr/>
            </a:pPr>
            <a:r>
              <a:rPr lang="en-GB" sz="1400" dirty="0">
                <a:solidFill>
                  <a:schemeClr val="tx2"/>
                </a:solidFill>
              </a:rPr>
              <a:t>P</a:t>
            </a:r>
            <a:r>
              <a:rPr lang="en-GB" sz="1400" dirty="0" smtClean="0">
                <a:solidFill>
                  <a:schemeClr val="tx2"/>
                </a:solidFill>
              </a:rPr>
              <a:t>otential </a:t>
            </a:r>
            <a:r>
              <a:rPr lang="en-GB" sz="1400" dirty="0">
                <a:solidFill>
                  <a:schemeClr val="tx2"/>
                </a:solidFill>
              </a:rPr>
              <a:t>investment gaps </a:t>
            </a:r>
          </a:p>
          <a:p>
            <a:pPr indent="-285750" eaLnBrk="0" hangingPunct="0">
              <a:spcAft>
                <a:spcPts val="200"/>
              </a:spcAft>
              <a:buClr>
                <a:srgbClr val="0079C1"/>
              </a:buClr>
              <a:buFont typeface="Wingdings 2" pitchFamily="18" charset="2"/>
              <a:buChar char="¾"/>
              <a:defRPr/>
            </a:pPr>
            <a:r>
              <a:rPr lang="en-GB" sz="1400" dirty="0" smtClean="0">
                <a:solidFill>
                  <a:srgbClr val="000000"/>
                </a:solidFill>
              </a:rPr>
              <a:t>Germany</a:t>
            </a:r>
            <a:r>
              <a:rPr lang="en-GB" sz="1400" dirty="0">
                <a:solidFill>
                  <a:srgbClr val="000000"/>
                </a:solidFill>
              </a:rPr>
              <a:t>, </a:t>
            </a:r>
            <a:r>
              <a:rPr lang="en-GB" sz="1400" dirty="0" smtClean="0">
                <a:solidFill>
                  <a:srgbClr val="000000"/>
                </a:solidFill>
              </a:rPr>
              <a:t>Denmark (and Sweden)</a:t>
            </a:r>
          </a:p>
          <a:p>
            <a:pPr eaLnBrk="0" hangingPunct="0">
              <a:spcAft>
                <a:spcPts val="200"/>
              </a:spcAft>
              <a:buClr>
                <a:srgbClr val="0079C1"/>
              </a:buClr>
              <a:defRPr/>
            </a:pPr>
            <a:endParaRPr lang="en-GB" sz="2400" dirty="0" smtClean="0"/>
          </a:p>
          <a:p>
            <a:pPr eaLnBrk="0" hangingPunct="0">
              <a:spcAft>
                <a:spcPts val="200"/>
              </a:spcAft>
              <a:buClr>
                <a:srgbClr val="0079C1"/>
              </a:buClr>
              <a:defRPr/>
            </a:pPr>
            <a:r>
              <a:rPr lang="en-GB" sz="2400" dirty="0" err="1" smtClean="0"/>
              <a:t>TYNDP</a:t>
            </a:r>
            <a:r>
              <a:rPr lang="en-GB" sz="2400" dirty="0" smtClean="0"/>
              <a:t> Project </a:t>
            </a:r>
            <a:r>
              <a:rPr lang="en-GB" sz="2400" dirty="0" err="1" smtClean="0"/>
              <a:t>Ellund</a:t>
            </a:r>
            <a:endParaRPr lang="en-GB" sz="2400" dirty="0"/>
          </a:p>
          <a:p>
            <a:pPr marL="285750" indent="-285750" eaLnBrk="0" hangingPunct="0">
              <a:spcAft>
                <a:spcPts val="200"/>
              </a:spcAft>
              <a:buClr>
                <a:srgbClr val="0079C1"/>
              </a:buClr>
              <a:buFont typeface="Wingdings 2" pitchFamily="18" charset="2"/>
              <a:buChar char="¾"/>
              <a:defRPr/>
            </a:pPr>
            <a:r>
              <a:rPr lang="en-GB" sz="1400" dirty="0" smtClean="0">
                <a:solidFill>
                  <a:schemeClr val="tx2"/>
                </a:solidFill>
              </a:rPr>
              <a:t>Capacity extension from </a:t>
            </a:r>
            <a:r>
              <a:rPr lang="en-GB" sz="1400" dirty="0">
                <a:solidFill>
                  <a:schemeClr val="tx2"/>
                </a:solidFill>
              </a:rPr>
              <a:t>Germany to </a:t>
            </a:r>
            <a:r>
              <a:rPr lang="en-GB" sz="1400" dirty="0" smtClean="0">
                <a:solidFill>
                  <a:schemeClr val="tx2"/>
                </a:solidFill>
              </a:rPr>
              <a:t>Denmark would solve this issue</a:t>
            </a:r>
          </a:p>
          <a:p>
            <a:pPr marL="285750" indent="-285750" eaLnBrk="0" hangingPunct="0">
              <a:spcAft>
                <a:spcPts val="200"/>
              </a:spcAft>
              <a:buClr>
                <a:srgbClr val="0079C1"/>
              </a:buClr>
              <a:buFont typeface="Wingdings 2" pitchFamily="18" charset="2"/>
              <a:buChar char="¾"/>
              <a:defRPr/>
            </a:pPr>
            <a:r>
              <a:rPr lang="en-GB" sz="1400" dirty="0" smtClean="0">
                <a:solidFill>
                  <a:schemeClr val="tx2"/>
                </a:solidFill>
              </a:rPr>
              <a:t>Projects were identified through an Open Season in 2009</a:t>
            </a:r>
            <a:endParaRPr lang="en-GB" sz="1400" dirty="0">
              <a:solidFill>
                <a:schemeClr val="tx2"/>
              </a:solidFill>
            </a:endParaRPr>
          </a:p>
          <a:p>
            <a:pPr marL="285750" indent="-285750" eaLnBrk="0" hangingPunct="0">
              <a:spcAft>
                <a:spcPts val="200"/>
              </a:spcAft>
              <a:buClr>
                <a:srgbClr val="0079C1"/>
              </a:buClr>
              <a:buFont typeface="Wingdings 2" pitchFamily="18" charset="2"/>
              <a:buChar char="¾"/>
              <a:defRPr/>
            </a:pPr>
            <a:r>
              <a:rPr lang="en-GB" sz="1400" dirty="0" smtClean="0">
                <a:solidFill>
                  <a:schemeClr val="tx2"/>
                </a:solidFill>
              </a:rPr>
              <a:t>FID-project Step </a:t>
            </a:r>
            <a:r>
              <a:rPr lang="en-GB" sz="1400" dirty="0">
                <a:solidFill>
                  <a:schemeClr val="tx2"/>
                </a:solidFill>
              </a:rPr>
              <a:t>1 increase capacity from Oct. 2014 at a level of 310,000 </a:t>
            </a:r>
            <a:r>
              <a:rPr lang="en-GB" sz="1400" dirty="0" err="1">
                <a:solidFill>
                  <a:schemeClr val="tx2"/>
                </a:solidFill>
              </a:rPr>
              <a:t>m³</a:t>
            </a:r>
            <a:r>
              <a:rPr lang="en-GB" sz="1400" dirty="0">
                <a:solidFill>
                  <a:schemeClr val="tx2"/>
                </a:solidFill>
              </a:rPr>
              <a:t>/h</a:t>
            </a:r>
          </a:p>
          <a:p>
            <a:pPr marL="285750" indent="-285750" eaLnBrk="0" hangingPunct="0">
              <a:spcAft>
                <a:spcPts val="200"/>
              </a:spcAft>
              <a:buClr>
                <a:srgbClr val="0079C1"/>
              </a:buClr>
              <a:buFont typeface="Wingdings 2" pitchFamily="18" charset="2"/>
              <a:buChar char="¾"/>
              <a:defRPr/>
            </a:pPr>
            <a:r>
              <a:rPr lang="en-GB" sz="1400" dirty="0" smtClean="0">
                <a:solidFill>
                  <a:schemeClr val="tx2"/>
                </a:solidFill>
              </a:rPr>
              <a:t>Non-FID project Step </a:t>
            </a:r>
            <a:r>
              <a:rPr lang="en-GB" sz="1400" dirty="0">
                <a:solidFill>
                  <a:schemeClr val="tx2"/>
                </a:solidFill>
              </a:rPr>
              <a:t>2 increase capacity </a:t>
            </a:r>
            <a:r>
              <a:rPr lang="en-GB" sz="1400" dirty="0" smtClean="0">
                <a:solidFill>
                  <a:schemeClr val="tx2"/>
                </a:solidFill>
              </a:rPr>
              <a:t>in 2016 </a:t>
            </a:r>
            <a:r>
              <a:rPr lang="en-GB" sz="1400" dirty="0">
                <a:solidFill>
                  <a:schemeClr val="tx2"/>
                </a:solidFill>
              </a:rPr>
              <a:t>at a level of 500,000 </a:t>
            </a:r>
            <a:r>
              <a:rPr lang="en-GB" sz="1400" dirty="0" err="1">
                <a:solidFill>
                  <a:schemeClr val="tx2"/>
                </a:solidFill>
              </a:rPr>
              <a:t>m³</a:t>
            </a:r>
            <a:r>
              <a:rPr lang="en-GB" sz="1400" dirty="0">
                <a:solidFill>
                  <a:schemeClr val="tx2"/>
                </a:solidFill>
              </a:rPr>
              <a:t>/h</a:t>
            </a:r>
          </a:p>
          <a:p>
            <a:pPr>
              <a:lnSpc>
                <a:spcPct val="90000"/>
              </a:lnSpc>
              <a:spcAft>
                <a:spcPct val="50000"/>
              </a:spcAft>
              <a:buClr>
                <a:srgbClr val="0079C1"/>
              </a:buClr>
              <a:defRPr/>
            </a:pPr>
            <a:endParaRPr lang="en-GB" sz="1400" dirty="0" smtClean="0">
              <a:solidFill>
                <a:srgbClr val="000000"/>
              </a:solidFill>
            </a:endParaRPr>
          </a:p>
          <a:p>
            <a:pPr>
              <a:lnSpc>
                <a:spcPct val="90000"/>
              </a:lnSpc>
              <a:spcAft>
                <a:spcPct val="50000"/>
              </a:spcAft>
              <a:buClr>
                <a:srgbClr val="0079C1"/>
              </a:buClr>
              <a:defRPr/>
            </a:pPr>
            <a:endParaRPr lang="en-GB" sz="1400" dirty="0">
              <a:solidFill>
                <a:srgbClr val="000000"/>
              </a:solidFill>
            </a:endParaRPr>
          </a:p>
          <a:p>
            <a:pPr>
              <a:spcAft>
                <a:spcPts val="200"/>
              </a:spcAft>
              <a:buClr>
                <a:srgbClr val="0079C1"/>
              </a:buClr>
              <a:defRPr/>
            </a:pPr>
            <a:r>
              <a:rPr lang="en-GB" sz="2400" dirty="0" smtClean="0">
                <a:solidFill>
                  <a:srgbClr val="000000"/>
                </a:solidFill>
              </a:rPr>
              <a:t>Update GRIP 2013</a:t>
            </a:r>
            <a:endParaRPr lang="en-GB" sz="2400" dirty="0">
              <a:solidFill>
                <a:srgbClr val="000000"/>
              </a:solidFill>
            </a:endParaRPr>
          </a:p>
          <a:p>
            <a:pPr marL="285750" indent="-285750" eaLnBrk="0" hangingPunct="0">
              <a:spcAft>
                <a:spcPts val="200"/>
              </a:spcAft>
              <a:buClr>
                <a:srgbClr val="0079C1"/>
              </a:buClr>
              <a:buFont typeface="Wingdings 2" pitchFamily="18" charset="2"/>
              <a:buChar char="¾"/>
              <a:defRPr/>
            </a:pPr>
            <a:r>
              <a:rPr lang="en-GB" sz="1400" dirty="0">
                <a:solidFill>
                  <a:schemeClr val="tx2"/>
                </a:solidFill>
              </a:rPr>
              <a:t>Step 2 is now </a:t>
            </a:r>
            <a:r>
              <a:rPr lang="en-GB" sz="1400" dirty="0" smtClean="0">
                <a:solidFill>
                  <a:schemeClr val="tx2"/>
                </a:solidFill>
              </a:rPr>
              <a:t>also FID </a:t>
            </a:r>
          </a:p>
          <a:p>
            <a:pPr marL="285750" indent="-285750" eaLnBrk="0" hangingPunct="0">
              <a:spcAft>
                <a:spcPts val="200"/>
              </a:spcAft>
              <a:buClr>
                <a:srgbClr val="0079C1"/>
              </a:buClr>
              <a:buFont typeface="Wingdings 2" pitchFamily="18" charset="2"/>
              <a:buChar char="¾"/>
              <a:defRPr/>
            </a:pPr>
            <a:r>
              <a:rPr lang="en-GB" sz="1400" dirty="0">
                <a:solidFill>
                  <a:schemeClr val="tx2"/>
                </a:solidFill>
              </a:rPr>
              <a:t>N</a:t>
            </a:r>
            <a:r>
              <a:rPr lang="en-GB" sz="1400" dirty="0" smtClean="0">
                <a:solidFill>
                  <a:schemeClr val="tx2"/>
                </a:solidFill>
              </a:rPr>
              <a:t>o investment gap</a:t>
            </a:r>
            <a:endParaRPr lang="en-GB" sz="1400" dirty="0">
              <a:solidFill>
                <a:schemeClr val="tx2"/>
              </a:solidFill>
            </a:endParaRPr>
          </a:p>
        </p:txBody>
      </p:sp>
      <p:pic>
        <p:nvPicPr>
          <p:cNvPr id="115715" name="Picture 4"/>
          <p:cNvPicPr>
            <a:picLocks noChangeAspect="1" noChangeArrowheads="1"/>
          </p:cNvPicPr>
          <p:nvPr/>
        </p:nvPicPr>
        <p:blipFill>
          <a:blip r:embed="rId3"/>
          <a:srcRect/>
          <a:stretch>
            <a:fillRect/>
          </a:stretch>
        </p:blipFill>
        <p:spPr bwMode="auto">
          <a:xfrm>
            <a:off x="3779838" y="4664075"/>
            <a:ext cx="4824412" cy="1979613"/>
          </a:xfrm>
          <a:prstGeom prst="rect">
            <a:avLst/>
          </a:prstGeom>
          <a:noFill/>
          <a:ln w="9525">
            <a:noFill/>
            <a:miter lim="800000"/>
            <a:headEnd/>
            <a:tailEnd/>
          </a:ln>
        </p:spPr>
      </p:pic>
      <p:sp>
        <p:nvSpPr>
          <p:cNvPr id="115716" name="Ovaal 3"/>
          <p:cNvSpPr>
            <a:spLocks noChangeArrowheads="1"/>
          </p:cNvSpPr>
          <p:nvPr/>
        </p:nvSpPr>
        <p:spPr bwMode="auto">
          <a:xfrm>
            <a:off x="4284663" y="2060575"/>
            <a:ext cx="792162" cy="504825"/>
          </a:xfrm>
          <a:prstGeom prst="ellipse">
            <a:avLst/>
          </a:prstGeom>
          <a:noFill/>
          <a:ln w="38100" algn="ctr">
            <a:solidFill>
              <a:srgbClr val="FF0000"/>
            </a:solidFill>
            <a:round/>
            <a:headEnd/>
            <a:tailEnd/>
          </a:ln>
        </p:spPr>
        <p:txBody>
          <a:bodyPr/>
          <a:lstStyle/>
          <a:p>
            <a:endParaRPr lang="en-GB" sz="2800" b="1">
              <a:solidFill>
                <a:srgbClr val="0079C1"/>
              </a:solidFill>
              <a:cs typeface="ＭＳ Ｐゴシック"/>
            </a:endParaRPr>
          </a:p>
        </p:txBody>
      </p:sp>
      <p:sp>
        <p:nvSpPr>
          <p:cNvPr id="115717" name="Titel 1"/>
          <p:cNvSpPr>
            <a:spLocks noGrp="1"/>
          </p:cNvSpPr>
          <p:nvPr>
            <p:ph type="title"/>
          </p:nvPr>
        </p:nvSpPr>
        <p:spPr>
          <a:xfrm>
            <a:off x="593725" y="90488"/>
            <a:ext cx="8093075" cy="1190625"/>
          </a:xfrm>
        </p:spPr>
        <p:txBody>
          <a:bodyPr/>
          <a:lstStyle/>
          <a:p>
            <a:r>
              <a:rPr lang="nl-NL" sz="3600" smtClean="0"/>
              <a:t>Chapter ‘</a:t>
            </a:r>
            <a:r>
              <a:rPr lang="en-US" sz="3600" smtClean="0"/>
              <a:t>In Depth Review of TYNDP Identified NW Issues’: Example</a:t>
            </a:r>
            <a:endParaRPr lang="nl-NL" sz="3600" smtClean="0"/>
          </a:p>
        </p:txBody>
      </p:sp>
      <p:sp>
        <p:nvSpPr>
          <p:cNvPr id="7" name="Vermenigvuldigen 6"/>
          <p:cNvSpPr/>
          <p:nvPr/>
        </p:nvSpPr>
        <p:spPr bwMode="auto">
          <a:xfrm>
            <a:off x="7451725" y="4622800"/>
            <a:ext cx="330200" cy="215900"/>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nl-NL" sz="2800" b="1">
              <a:solidFill>
                <a:srgbClr val="0079C1"/>
              </a:solidFill>
            </a:endParaRPr>
          </a:p>
        </p:txBody>
      </p:sp>
      <p:sp>
        <p:nvSpPr>
          <p:cNvPr id="115719" name="Tijdelijke aanduiding voor dianummer 2"/>
          <p:cNvSpPr>
            <a:spLocks noGrp="1"/>
          </p:cNvSpPr>
          <p:nvPr>
            <p:ph type="sldNum" sz="quarter" idx="12"/>
          </p:nvPr>
        </p:nvSpPr>
        <p:spPr>
          <a:noFill/>
        </p:spPr>
        <p:txBody>
          <a:bodyPr/>
          <a:lstStyle/>
          <a:p>
            <a:pPr fontAlgn="base">
              <a:spcBef>
                <a:spcPct val="0"/>
              </a:spcBef>
              <a:spcAft>
                <a:spcPct val="0"/>
              </a:spcAft>
            </a:pPr>
            <a:fld id="{A61D881D-18D3-47FA-8CE1-19574C4D9451}" type="slidenum">
              <a:rPr lang="en-US" b="1" smtClean="0">
                <a:solidFill>
                  <a:srgbClr val="0079C1"/>
                </a:solidFill>
                <a:cs typeface="ＭＳ Ｐゴシック"/>
              </a:rPr>
              <a:pPr fontAlgn="base">
                <a:spcBef>
                  <a:spcPct val="0"/>
                </a:spcBef>
                <a:spcAft>
                  <a:spcPct val="0"/>
                </a:spcAft>
              </a:pPr>
              <a:t>14</a:t>
            </a:fld>
            <a:endParaRPr lang="en-US" b="1" smtClean="0">
              <a:solidFill>
                <a:srgbClr val="0079C1"/>
              </a:solidFill>
              <a:cs typeface="ＭＳ Ｐゴシック"/>
            </a:endParaRPr>
          </a:p>
        </p:txBody>
      </p:sp>
      <p:pic>
        <p:nvPicPr>
          <p:cNvPr id="115720" name="Picture 2"/>
          <p:cNvPicPr>
            <a:picLocks noChangeAspect="1" noChangeArrowheads="1"/>
          </p:cNvPicPr>
          <p:nvPr/>
        </p:nvPicPr>
        <p:blipFill>
          <a:blip r:embed="rId4"/>
          <a:srcRect/>
          <a:stretch>
            <a:fillRect/>
          </a:stretch>
        </p:blipFill>
        <p:spPr bwMode="auto">
          <a:xfrm>
            <a:off x="4464050" y="5046663"/>
            <a:ext cx="828675" cy="542925"/>
          </a:xfrm>
          <a:prstGeom prst="rect">
            <a:avLst/>
          </a:prstGeom>
          <a:noFill/>
          <a:ln w="9525">
            <a:noFill/>
            <a:miter lim="800000"/>
            <a:headEnd/>
            <a:tailEnd/>
          </a:ln>
        </p:spPr>
      </p:pic>
      <p:pic>
        <p:nvPicPr>
          <p:cNvPr id="115721" name="Picture 3"/>
          <p:cNvPicPr>
            <a:picLocks noChangeAspect="1" noChangeArrowheads="1"/>
          </p:cNvPicPr>
          <p:nvPr/>
        </p:nvPicPr>
        <p:blipFill>
          <a:blip r:embed="rId4"/>
          <a:srcRect/>
          <a:stretch>
            <a:fillRect/>
          </a:stretch>
        </p:blipFill>
        <p:spPr bwMode="auto">
          <a:xfrm>
            <a:off x="6983413" y="5013325"/>
            <a:ext cx="8286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Titel 1"/>
          <p:cNvSpPr>
            <a:spLocks noGrp="1"/>
          </p:cNvSpPr>
          <p:nvPr>
            <p:ph type="title"/>
          </p:nvPr>
        </p:nvSpPr>
        <p:spPr>
          <a:xfrm>
            <a:off x="593725" y="635000"/>
            <a:ext cx="8093075" cy="646113"/>
          </a:xfrm>
        </p:spPr>
        <p:txBody>
          <a:bodyPr/>
          <a:lstStyle/>
          <a:p>
            <a:pPr eaLnBrk="1" hangingPunct="1"/>
            <a:r>
              <a:rPr lang="nl-NL" sz="3600" smtClean="0"/>
              <a:t>Chapter Projects: Matrix</a:t>
            </a:r>
          </a:p>
        </p:txBody>
      </p:sp>
      <p:sp>
        <p:nvSpPr>
          <p:cNvPr id="116739" name="Tijdelijke aanduiding voor inhoud 2"/>
          <p:cNvSpPr>
            <a:spLocks noGrp="1"/>
          </p:cNvSpPr>
          <p:nvPr>
            <p:ph idx="1"/>
          </p:nvPr>
        </p:nvSpPr>
        <p:spPr>
          <a:xfrm>
            <a:off x="377198" y="1412776"/>
            <a:ext cx="8089900" cy="4648200"/>
          </a:xfrm>
        </p:spPr>
        <p:txBody>
          <a:bodyPr/>
          <a:lstStyle/>
          <a:p>
            <a:pPr marL="358775">
              <a:spcAft>
                <a:spcPts val="200"/>
              </a:spcAft>
              <a:buNone/>
            </a:pPr>
            <a:r>
              <a:rPr lang="en-US" sz="2000" dirty="0" smtClean="0"/>
              <a:t>	The matrix improves regional transparency by showing how infrastructure projects impact border points and vice versa</a:t>
            </a:r>
            <a:r>
              <a:rPr lang="en-US" sz="2000" dirty="0" smtClean="0">
                <a:solidFill>
                  <a:srgbClr val="000000"/>
                </a:solidFill>
              </a:rPr>
              <a:t>.</a:t>
            </a:r>
            <a:endParaRPr lang="en-US" sz="2000" dirty="0" smtClean="0">
              <a:solidFill>
                <a:srgbClr val="000000"/>
              </a:solidFill>
            </a:endParaRPr>
          </a:p>
        </p:txBody>
      </p:sp>
      <p:pic>
        <p:nvPicPr>
          <p:cNvPr id="116740" name="Picture 3"/>
          <p:cNvPicPr>
            <a:picLocks noChangeAspect="1" noChangeArrowheads="1"/>
          </p:cNvPicPr>
          <p:nvPr/>
        </p:nvPicPr>
        <p:blipFill>
          <a:blip r:embed="rId3"/>
          <a:srcRect/>
          <a:stretch>
            <a:fillRect/>
          </a:stretch>
        </p:blipFill>
        <p:spPr bwMode="auto">
          <a:xfrm>
            <a:off x="858183" y="2349500"/>
            <a:ext cx="7056438" cy="4443413"/>
          </a:xfrm>
          <a:prstGeom prst="rect">
            <a:avLst/>
          </a:prstGeom>
          <a:noFill/>
          <a:ln w="9525">
            <a:noFill/>
            <a:miter lim="800000"/>
            <a:headEnd/>
            <a:tailEnd/>
          </a:ln>
        </p:spPr>
      </p:pic>
      <p:sp>
        <p:nvSpPr>
          <p:cNvPr id="116741" name="Tijdelijke aanduiding voor dianummer 4"/>
          <p:cNvSpPr>
            <a:spLocks noGrp="1"/>
          </p:cNvSpPr>
          <p:nvPr>
            <p:ph type="sldNum" sz="quarter" idx="12"/>
          </p:nvPr>
        </p:nvSpPr>
        <p:spPr>
          <a:noFill/>
        </p:spPr>
        <p:txBody>
          <a:bodyPr/>
          <a:lstStyle/>
          <a:p>
            <a:pPr fontAlgn="base">
              <a:spcBef>
                <a:spcPct val="0"/>
              </a:spcBef>
              <a:spcAft>
                <a:spcPct val="0"/>
              </a:spcAft>
            </a:pPr>
            <a:fld id="{31A29804-740A-4F9A-A419-452DB9E927B1}" type="slidenum">
              <a:rPr lang="en-US" b="1" smtClean="0">
                <a:solidFill>
                  <a:srgbClr val="0079C1"/>
                </a:solidFill>
                <a:cs typeface="ＭＳ Ｐゴシック"/>
              </a:rPr>
              <a:pPr fontAlgn="base">
                <a:spcBef>
                  <a:spcPct val="0"/>
                </a:spcBef>
                <a:spcAft>
                  <a:spcPct val="0"/>
                </a:spcAft>
              </a:pPr>
              <a:t>15</a:t>
            </a:fld>
            <a:endParaRPr lang="en-US" b="1" smtClean="0">
              <a:solidFill>
                <a:srgbClr val="0079C1"/>
              </a:solidFill>
              <a:cs typeface="ＭＳ Ｐゴシック"/>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el 1"/>
          <p:cNvSpPr>
            <a:spLocks noGrp="1"/>
          </p:cNvSpPr>
          <p:nvPr>
            <p:ph type="title"/>
          </p:nvPr>
        </p:nvSpPr>
        <p:spPr>
          <a:xfrm>
            <a:off x="593725" y="635000"/>
            <a:ext cx="8093075" cy="646113"/>
          </a:xfrm>
        </p:spPr>
        <p:txBody>
          <a:bodyPr/>
          <a:lstStyle/>
          <a:p>
            <a:pPr eaLnBrk="1" hangingPunct="1"/>
            <a:r>
              <a:rPr lang="nl-NL" sz="3600" smtClean="0"/>
              <a:t>Annex: Project Details</a:t>
            </a:r>
          </a:p>
        </p:txBody>
      </p:sp>
      <p:sp>
        <p:nvSpPr>
          <p:cNvPr id="117762" name="Tijdelijke aanduiding voor inhoud 2"/>
          <p:cNvSpPr>
            <a:spLocks noGrp="1"/>
          </p:cNvSpPr>
          <p:nvPr>
            <p:ph idx="1"/>
          </p:nvPr>
        </p:nvSpPr>
        <p:spPr/>
        <p:txBody>
          <a:bodyPr/>
          <a:lstStyle/>
          <a:p>
            <a:pPr marL="358775">
              <a:spcAft>
                <a:spcPts val="200"/>
              </a:spcAft>
            </a:pPr>
            <a:endParaRPr lang="en-GB" dirty="0" smtClean="0">
              <a:solidFill>
                <a:srgbClr val="000000"/>
              </a:solidFill>
            </a:endParaRPr>
          </a:p>
          <a:p>
            <a:pPr marL="358775">
              <a:spcAft>
                <a:spcPts val="200"/>
              </a:spcAft>
            </a:pPr>
            <a:r>
              <a:rPr lang="en-GB" dirty="0" smtClean="0">
                <a:solidFill>
                  <a:srgbClr val="000000"/>
                </a:solidFill>
              </a:rPr>
              <a:t>Based on the project </a:t>
            </a:r>
            <a:r>
              <a:rPr lang="en-GB" dirty="0" smtClean="0">
                <a:solidFill>
                  <a:srgbClr val="000000"/>
                </a:solidFill>
              </a:rPr>
              <a:t/>
            </a:r>
            <a:br>
              <a:rPr lang="en-GB" dirty="0" smtClean="0">
                <a:solidFill>
                  <a:srgbClr val="000000"/>
                </a:solidFill>
              </a:rPr>
            </a:br>
            <a:r>
              <a:rPr lang="en-GB" dirty="0" smtClean="0">
                <a:solidFill>
                  <a:srgbClr val="000000"/>
                </a:solidFill>
              </a:rPr>
              <a:t>information </a:t>
            </a:r>
            <a:r>
              <a:rPr lang="en-GB" dirty="0" smtClean="0">
                <a:solidFill>
                  <a:srgbClr val="000000"/>
                </a:solidFill>
              </a:rPr>
              <a:t>in the TYNDP </a:t>
            </a:r>
          </a:p>
          <a:p>
            <a:pPr marL="358775">
              <a:spcAft>
                <a:spcPts val="200"/>
              </a:spcAft>
            </a:pPr>
            <a:endParaRPr lang="en-GB" sz="1400" dirty="0" smtClean="0">
              <a:solidFill>
                <a:srgbClr val="000000"/>
              </a:solidFill>
            </a:endParaRPr>
          </a:p>
          <a:p>
            <a:pPr marL="358775">
              <a:spcAft>
                <a:spcPts val="200"/>
              </a:spcAft>
            </a:pPr>
            <a:endParaRPr lang="en-GB" sz="1400" dirty="0" smtClean="0">
              <a:solidFill>
                <a:srgbClr val="000000"/>
              </a:solidFill>
            </a:endParaRPr>
          </a:p>
          <a:p>
            <a:pPr marL="358775">
              <a:spcAft>
                <a:spcPts val="200"/>
              </a:spcAft>
            </a:pPr>
            <a:endParaRPr lang="en-GB" sz="1400" dirty="0" smtClean="0">
              <a:solidFill>
                <a:srgbClr val="000000"/>
              </a:solidFill>
            </a:endParaRPr>
          </a:p>
          <a:p>
            <a:pPr marL="358775">
              <a:spcAft>
                <a:spcPts val="200"/>
              </a:spcAft>
            </a:pPr>
            <a:r>
              <a:rPr lang="en-GB" dirty="0" smtClean="0">
                <a:solidFill>
                  <a:srgbClr val="000000"/>
                </a:solidFill>
              </a:rPr>
              <a:t>Plus new info if </a:t>
            </a:r>
            <a:r>
              <a:rPr lang="en-GB" dirty="0" smtClean="0">
                <a:solidFill>
                  <a:srgbClr val="000000"/>
                </a:solidFill>
              </a:rPr>
              <a:t>applicable</a:t>
            </a:r>
            <a:br>
              <a:rPr lang="en-GB" dirty="0" smtClean="0">
                <a:solidFill>
                  <a:srgbClr val="000000"/>
                </a:solidFill>
              </a:rPr>
            </a:br>
            <a:endParaRPr lang="en-GB" dirty="0" smtClean="0">
              <a:solidFill>
                <a:srgbClr val="000000"/>
              </a:solidFill>
            </a:endParaRPr>
          </a:p>
          <a:p>
            <a:pPr marL="358775">
              <a:spcAft>
                <a:spcPts val="200"/>
              </a:spcAft>
            </a:pPr>
            <a:endParaRPr lang="en-GB" dirty="0" smtClean="0">
              <a:solidFill>
                <a:srgbClr val="000000"/>
              </a:solidFill>
            </a:endParaRPr>
          </a:p>
          <a:p>
            <a:pPr marL="358775">
              <a:spcAft>
                <a:spcPts val="200"/>
              </a:spcAft>
            </a:pPr>
            <a:r>
              <a:rPr lang="en-GB" dirty="0" smtClean="0">
                <a:solidFill>
                  <a:srgbClr val="000000"/>
                </a:solidFill>
              </a:rPr>
              <a:t>Plus more graphical </a:t>
            </a:r>
            <a:r>
              <a:rPr lang="en-GB" dirty="0" smtClean="0">
                <a:solidFill>
                  <a:srgbClr val="000000"/>
                </a:solidFill>
              </a:rPr>
              <a:t/>
            </a:r>
            <a:br>
              <a:rPr lang="en-GB" dirty="0" smtClean="0">
                <a:solidFill>
                  <a:srgbClr val="000000"/>
                </a:solidFill>
              </a:rPr>
            </a:br>
            <a:r>
              <a:rPr lang="en-GB" dirty="0" smtClean="0">
                <a:solidFill>
                  <a:srgbClr val="000000"/>
                </a:solidFill>
              </a:rPr>
              <a:t>information</a:t>
            </a:r>
            <a:endParaRPr lang="en-GB" dirty="0" smtClean="0">
              <a:solidFill>
                <a:srgbClr val="000000"/>
              </a:solidFill>
            </a:endParaRPr>
          </a:p>
        </p:txBody>
      </p:sp>
      <p:pic>
        <p:nvPicPr>
          <p:cNvPr id="117763" name="Picture 2"/>
          <p:cNvPicPr>
            <a:picLocks noChangeAspect="1" noChangeArrowheads="1"/>
          </p:cNvPicPr>
          <p:nvPr/>
        </p:nvPicPr>
        <p:blipFill>
          <a:blip r:embed="rId3"/>
          <a:srcRect/>
          <a:stretch>
            <a:fillRect/>
          </a:stretch>
        </p:blipFill>
        <p:spPr bwMode="auto">
          <a:xfrm>
            <a:off x="4868863" y="1484313"/>
            <a:ext cx="3519487" cy="5240337"/>
          </a:xfrm>
          <a:prstGeom prst="rect">
            <a:avLst/>
          </a:prstGeom>
          <a:noFill/>
          <a:ln w="9525">
            <a:noFill/>
            <a:miter lim="800000"/>
            <a:headEnd/>
            <a:tailEnd/>
          </a:ln>
        </p:spPr>
      </p:pic>
      <p:sp>
        <p:nvSpPr>
          <p:cNvPr id="117764" name="Tijdelijke aanduiding voor dianummer 4"/>
          <p:cNvSpPr>
            <a:spLocks noGrp="1"/>
          </p:cNvSpPr>
          <p:nvPr>
            <p:ph type="sldNum" sz="quarter" idx="12"/>
          </p:nvPr>
        </p:nvSpPr>
        <p:spPr>
          <a:noFill/>
        </p:spPr>
        <p:txBody>
          <a:bodyPr/>
          <a:lstStyle/>
          <a:p>
            <a:pPr fontAlgn="base">
              <a:spcBef>
                <a:spcPct val="0"/>
              </a:spcBef>
              <a:spcAft>
                <a:spcPct val="0"/>
              </a:spcAft>
            </a:pPr>
            <a:fld id="{22C21CD6-59BF-4177-A8F5-7EB123E804F5}" type="slidenum">
              <a:rPr lang="en-US" b="1" smtClean="0">
                <a:solidFill>
                  <a:srgbClr val="0079C1"/>
                </a:solidFill>
                <a:cs typeface="ＭＳ Ｐゴシック"/>
              </a:rPr>
              <a:pPr fontAlgn="base">
                <a:spcBef>
                  <a:spcPct val="0"/>
                </a:spcBef>
                <a:spcAft>
                  <a:spcPct val="0"/>
                </a:spcAft>
              </a:pPr>
              <a:t>16</a:t>
            </a:fld>
            <a:endParaRPr lang="en-US" b="1" smtClean="0">
              <a:solidFill>
                <a:srgbClr val="0079C1"/>
              </a:solidFill>
              <a:cs typeface="ＭＳ Ｐゴシック"/>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el 1"/>
          <p:cNvSpPr>
            <a:spLocks noGrp="1"/>
          </p:cNvSpPr>
          <p:nvPr>
            <p:ph type="title"/>
          </p:nvPr>
        </p:nvSpPr>
        <p:spPr>
          <a:xfrm>
            <a:off x="593725" y="701675"/>
            <a:ext cx="8093075" cy="579438"/>
          </a:xfrm>
        </p:spPr>
        <p:txBody>
          <a:bodyPr/>
          <a:lstStyle/>
          <a:p>
            <a:r>
              <a:rPr lang="nl-NL" sz="3200" smtClean="0"/>
              <a:t>Consultation Questionnaire – Sample	</a:t>
            </a:r>
          </a:p>
        </p:txBody>
      </p:sp>
      <p:sp>
        <p:nvSpPr>
          <p:cNvPr id="3" name="Tijdelijke aanduiding voor inhoud 2"/>
          <p:cNvSpPr>
            <a:spLocks noGrp="1"/>
          </p:cNvSpPr>
          <p:nvPr>
            <p:ph idx="1"/>
          </p:nvPr>
        </p:nvSpPr>
        <p:spPr/>
        <p:txBody>
          <a:bodyPr/>
          <a:lstStyle/>
          <a:p>
            <a:pPr marL="0" eaLnBrk="1" hangingPunct="1">
              <a:spcAft>
                <a:spcPts val="200"/>
              </a:spcAft>
              <a:defRPr/>
            </a:pPr>
            <a:endParaRPr lang="en-US" kern="1200" dirty="0" smtClean="0">
              <a:solidFill>
                <a:srgbClr val="000000"/>
              </a:solidFill>
            </a:endParaRPr>
          </a:p>
          <a:p>
            <a:pPr marL="0" eaLnBrk="1" hangingPunct="1">
              <a:spcAft>
                <a:spcPts val="200"/>
              </a:spcAft>
              <a:defRPr/>
            </a:pPr>
            <a:r>
              <a:rPr lang="en-US" kern="1200" dirty="0" smtClean="0">
                <a:solidFill>
                  <a:srgbClr val="000000"/>
                </a:solidFill>
              </a:rPr>
              <a:t>What </a:t>
            </a:r>
            <a:r>
              <a:rPr lang="en-US" kern="1200" dirty="0">
                <a:solidFill>
                  <a:srgbClr val="000000"/>
                </a:solidFill>
              </a:rPr>
              <a:t>additional information/analysis would you like to see included in the </a:t>
            </a:r>
            <a:r>
              <a:rPr lang="en-US" kern="1200" dirty="0" smtClean="0">
                <a:solidFill>
                  <a:srgbClr val="000000"/>
                </a:solidFill>
              </a:rPr>
              <a:t>North West </a:t>
            </a:r>
            <a:r>
              <a:rPr lang="en-US" kern="1200" dirty="0">
                <a:solidFill>
                  <a:srgbClr val="000000"/>
                </a:solidFill>
              </a:rPr>
              <a:t>Specifics and/or </a:t>
            </a:r>
            <a:r>
              <a:rPr lang="en-US" kern="1200" dirty="0" smtClean="0">
                <a:solidFill>
                  <a:srgbClr val="000000"/>
                </a:solidFill>
              </a:rPr>
              <a:t>Supply &amp; Demand </a:t>
            </a:r>
            <a:r>
              <a:rPr lang="en-US" kern="1200" dirty="0">
                <a:solidFill>
                  <a:srgbClr val="000000"/>
                </a:solidFill>
              </a:rPr>
              <a:t>chapter? </a:t>
            </a:r>
            <a:endParaRPr lang="en-US" kern="1200" dirty="0" smtClean="0">
              <a:solidFill>
                <a:srgbClr val="000000"/>
              </a:solidFill>
            </a:endParaRPr>
          </a:p>
          <a:p>
            <a:pPr marL="0" indent="0" eaLnBrk="1" hangingPunct="1">
              <a:spcAft>
                <a:spcPts val="200"/>
              </a:spcAft>
              <a:buFont typeface="Wingdings 2" pitchFamily="18" charset="2"/>
              <a:buNone/>
              <a:defRPr/>
            </a:pPr>
            <a:endParaRPr lang="en-US" kern="1200" dirty="0">
              <a:solidFill>
                <a:srgbClr val="000000"/>
              </a:solidFill>
            </a:endParaRPr>
          </a:p>
          <a:p>
            <a:pPr marL="0" eaLnBrk="1" hangingPunct="1">
              <a:spcAft>
                <a:spcPts val="200"/>
              </a:spcAft>
              <a:defRPr/>
            </a:pPr>
            <a:r>
              <a:rPr lang="en-US" kern="1200" dirty="0">
                <a:solidFill>
                  <a:srgbClr val="000000"/>
                </a:solidFill>
              </a:rPr>
              <a:t>Do you think that the NW GRIP enhances </a:t>
            </a:r>
            <a:r>
              <a:rPr lang="en-US" kern="1200" dirty="0" smtClean="0">
                <a:solidFill>
                  <a:srgbClr val="000000"/>
                </a:solidFill>
              </a:rPr>
              <a:t>transparency </a:t>
            </a:r>
            <a:r>
              <a:rPr lang="en-US" kern="1200" dirty="0">
                <a:solidFill>
                  <a:srgbClr val="000000"/>
                </a:solidFill>
              </a:rPr>
              <a:t>on </a:t>
            </a:r>
            <a:r>
              <a:rPr lang="en-US" kern="1200" dirty="0" smtClean="0">
                <a:solidFill>
                  <a:srgbClr val="000000"/>
                </a:solidFill>
              </a:rPr>
              <a:t>projects? If </a:t>
            </a:r>
            <a:r>
              <a:rPr lang="en-US" kern="1200" dirty="0">
                <a:solidFill>
                  <a:srgbClr val="000000"/>
                </a:solidFill>
              </a:rPr>
              <a:t>not, please provide your reasoning</a:t>
            </a:r>
            <a:r>
              <a:rPr lang="en-US" kern="1200" dirty="0" smtClean="0">
                <a:solidFill>
                  <a:srgbClr val="000000"/>
                </a:solidFill>
              </a:rPr>
              <a:t>.</a:t>
            </a:r>
          </a:p>
          <a:p>
            <a:pPr marL="0" eaLnBrk="1" hangingPunct="1">
              <a:spcAft>
                <a:spcPts val="200"/>
              </a:spcAft>
              <a:defRPr/>
            </a:pPr>
            <a:endParaRPr lang="en-US" kern="1200" dirty="0">
              <a:solidFill>
                <a:srgbClr val="000000"/>
              </a:solidFill>
            </a:endParaRPr>
          </a:p>
          <a:p>
            <a:pPr marL="0" eaLnBrk="1" hangingPunct="1">
              <a:spcAft>
                <a:spcPts val="200"/>
              </a:spcAft>
              <a:defRPr/>
            </a:pPr>
            <a:r>
              <a:rPr lang="en-US" kern="1200" dirty="0">
                <a:solidFill>
                  <a:srgbClr val="000000"/>
                </a:solidFill>
              </a:rPr>
              <a:t>Which chapter, do you think, will be of most interest to you and why? </a:t>
            </a:r>
            <a:endParaRPr lang="nl-NL" kern="1200" dirty="0">
              <a:solidFill>
                <a:srgbClr val="000000"/>
              </a:solidFill>
            </a:endParaRPr>
          </a:p>
          <a:p>
            <a:pPr marL="0" indent="0">
              <a:buFont typeface="Wingdings 2" pitchFamily="18" charset="2"/>
              <a:buNone/>
              <a:defRPr/>
            </a:pPr>
            <a:endParaRPr lang="nl-NL" dirty="0" smtClean="0">
              <a:cs typeface="+mn-cs"/>
            </a:endParaRPr>
          </a:p>
          <a:p>
            <a:pPr marL="0" indent="0">
              <a:buFont typeface="Wingdings 2" pitchFamily="18" charset="2"/>
              <a:buNone/>
              <a:defRPr/>
            </a:pPr>
            <a:endParaRPr lang="nl-NL" dirty="0">
              <a:cs typeface="+mn-cs"/>
            </a:endParaRPr>
          </a:p>
        </p:txBody>
      </p:sp>
      <p:sp>
        <p:nvSpPr>
          <p:cNvPr id="119811" name="Tijdelijke aanduiding voor dianummer 4"/>
          <p:cNvSpPr>
            <a:spLocks noGrp="1"/>
          </p:cNvSpPr>
          <p:nvPr>
            <p:ph type="sldNum" sz="quarter" idx="12"/>
          </p:nvPr>
        </p:nvSpPr>
        <p:spPr>
          <a:noFill/>
        </p:spPr>
        <p:txBody>
          <a:bodyPr/>
          <a:lstStyle/>
          <a:p>
            <a:pPr fontAlgn="base">
              <a:spcBef>
                <a:spcPct val="0"/>
              </a:spcBef>
              <a:spcAft>
                <a:spcPct val="0"/>
              </a:spcAft>
            </a:pPr>
            <a:fld id="{6145515A-037D-4612-92F9-345B6631DBC7}" type="slidenum">
              <a:rPr lang="en-US" b="1" smtClean="0">
                <a:solidFill>
                  <a:srgbClr val="0079C1"/>
                </a:solidFill>
                <a:cs typeface="ＭＳ Ｐゴシック"/>
              </a:rPr>
              <a:pPr fontAlgn="base">
                <a:spcBef>
                  <a:spcPct val="0"/>
                </a:spcBef>
                <a:spcAft>
                  <a:spcPct val="0"/>
                </a:spcAft>
              </a:pPr>
              <a:t>17</a:t>
            </a:fld>
            <a:endParaRPr lang="en-US" b="1" smtClean="0">
              <a:solidFill>
                <a:srgbClr val="0079C1"/>
              </a:solidFill>
              <a:cs typeface="ＭＳ Ｐゴシック"/>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Number Placeholder 5"/>
          <p:cNvSpPr txBox="1">
            <a:spLocks noGrp="1"/>
          </p:cNvSpPr>
          <p:nvPr/>
        </p:nvSpPr>
        <p:spPr bwMode="auto">
          <a:xfrm>
            <a:off x="6781800" y="6381750"/>
            <a:ext cx="2133600" cy="361950"/>
          </a:xfrm>
          <a:prstGeom prst="rect">
            <a:avLst/>
          </a:prstGeom>
          <a:noFill/>
          <a:ln w="9525">
            <a:noFill/>
            <a:miter lim="800000"/>
            <a:headEnd/>
            <a:tailEnd/>
          </a:ln>
        </p:spPr>
        <p:txBody>
          <a:bodyPr/>
          <a:lstStyle/>
          <a:p>
            <a:pPr algn="r"/>
            <a:fld id="{6ADAE821-E5CA-4433-9317-CC3AA885AC52}" type="slidenum">
              <a:rPr lang="nl-NL" sz="1200" b="1">
                <a:solidFill>
                  <a:srgbClr val="0079C1"/>
                </a:solidFill>
                <a:cs typeface="ＭＳ Ｐゴシック"/>
              </a:rPr>
              <a:pPr algn="r"/>
              <a:t>18</a:t>
            </a:fld>
            <a:endParaRPr lang="nl-NL" sz="1200" b="1">
              <a:solidFill>
                <a:srgbClr val="0079C1"/>
              </a:solidFill>
              <a:cs typeface="ＭＳ Ｐゴシック"/>
            </a:endParaRPr>
          </a:p>
        </p:txBody>
      </p:sp>
      <p:sp>
        <p:nvSpPr>
          <p:cNvPr id="120834" name="Rectangle 5"/>
          <p:cNvSpPr>
            <a:spLocks noGrp="1" noChangeArrowheads="1"/>
          </p:cNvSpPr>
          <p:nvPr>
            <p:ph type="title" idx="4294967295"/>
          </p:nvPr>
        </p:nvSpPr>
        <p:spPr>
          <a:xfrm>
            <a:off x="457200" y="623888"/>
            <a:ext cx="8507413" cy="519112"/>
          </a:xfrm>
        </p:spPr>
        <p:txBody>
          <a:bodyPr/>
          <a:lstStyle/>
          <a:p>
            <a:pPr eaLnBrk="1" hangingPunct="1"/>
            <a:r>
              <a:rPr lang="en-US" sz="3600" smtClean="0"/>
              <a:t>Questions</a:t>
            </a:r>
          </a:p>
        </p:txBody>
      </p:sp>
      <p:sp>
        <p:nvSpPr>
          <p:cNvPr id="120835" name="Rectangle 3"/>
          <p:cNvSpPr txBox="1">
            <a:spLocks noChangeArrowheads="1"/>
          </p:cNvSpPr>
          <p:nvPr/>
        </p:nvSpPr>
        <p:spPr bwMode="auto">
          <a:xfrm>
            <a:off x="465138" y="1439863"/>
            <a:ext cx="8089900" cy="5111750"/>
          </a:xfrm>
          <a:prstGeom prst="rect">
            <a:avLst/>
          </a:prstGeom>
          <a:noFill/>
          <a:ln w="9525">
            <a:noFill/>
            <a:miter lim="800000"/>
            <a:headEnd/>
            <a:tailEnd/>
          </a:ln>
        </p:spPr>
        <p:txBody>
          <a:bodyPr/>
          <a:lstStyle/>
          <a:p>
            <a:pPr marL="342900" indent="-342900" eaLnBrk="0" hangingPunct="0">
              <a:lnSpc>
                <a:spcPct val="90000"/>
              </a:lnSpc>
              <a:spcAft>
                <a:spcPct val="50000"/>
              </a:spcAft>
              <a:buClr>
                <a:srgbClr val="0079C1"/>
              </a:buClr>
              <a:buFont typeface="Wingdings 2" pitchFamily="18" charset="2"/>
              <a:buNone/>
            </a:pPr>
            <a:endParaRPr lang="en-GB" sz="2400" b="1">
              <a:cs typeface="ＭＳ Ｐゴシック"/>
            </a:endParaRPr>
          </a:p>
          <a:p>
            <a:pPr marL="342900" indent="-342900" eaLnBrk="0" hangingPunct="0">
              <a:lnSpc>
                <a:spcPct val="90000"/>
              </a:lnSpc>
              <a:spcAft>
                <a:spcPct val="50000"/>
              </a:spcAft>
              <a:buClr>
                <a:srgbClr val="0079C1"/>
              </a:buClr>
              <a:buFont typeface="Wingdings 2" pitchFamily="18" charset="2"/>
              <a:buNone/>
            </a:pPr>
            <a:endParaRPr lang="en-GB" sz="2400" b="1">
              <a:cs typeface="ＭＳ Ｐゴシック"/>
            </a:endParaRPr>
          </a:p>
          <a:p>
            <a:pPr marL="742950" lvl="1" indent="-285750" eaLnBrk="0" hangingPunct="0">
              <a:lnSpc>
                <a:spcPct val="90000"/>
              </a:lnSpc>
              <a:spcAft>
                <a:spcPct val="50000"/>
              </a:spcAft>
              <a:buClr>
                <a:srgbClr val="0079C1"/>
              </a:buClr>
              <a:buFont typeface="Wingdings 2" pitchFamily="18" charset="2"/>
              <a:buChar char="¾"/>
            </a:pPr>
            <a:endParaRPr lang="en-GB" sz="2400">
              <a:cs typeface="ＭＳ Ｐゴシック"/>
            </a:endParaRPr>
          </a:p>
        </p:txBody>
      </p:sp>
      <p:sp>
        <p:nvSpPr>
          <p:cNvPr id="120836" name="Tijdelijke aanduiding voor dianummer 2"/>
          <p:cNvSpPr>
            <a:spLocks noGrp="1"/>
          </p:cNvSpPr>
          <p:nvPr>
            <p:ph type="sldNum" sz="quarter" idx="12"/>
          </p:nvPr>
        </p:nvSpPr>
        <p:spPr>
          <a:noFill/>
        </p:spPr>
        <p:txBody>
          <a:bodyPr/>
          <a:lstStyle/>
          <a:p>
            <a:pPr fontAlgn="base">
              <a:spcBef>
                <a:spcPct val="0"/>
              </a:spcBef>
              <a:spcAft>
                <a:spcPct val="0"/>
              </a:spcAft>
            </a:pPr>
            <a:fld id="{91106634-9DE9-400A-8EF8-950CCFD38895}" type="slidenum">
              <a:rPr lang="en-US" b="1" smtClean="0">
                <a:solidFill>
                  <a:srgbClr val="0079C1"/>
                </a:solidFill>
                <a:cs typeface="ＭＳ Ｐゴシック"/>
              </a:rPr>
              <a:pPr fontAlgn="base">
                <a:spcBef>
                  <a:spcPct val="0"/>
                </a:spcBef>
                <a:spcAft>
                  <a:spcPct val="0"/>
                </a:spcAft>
              </a:pPr>
              <a:t>18</a:t>
            </a:fld>
            <a:endParaRPr lang="en-US" b="1" smtClean="0">
              <a:solidFill>
                <a:srgbClr val="0079C1"/>
              </a:solidFill>
              <a:cs typeface="ＭＳ Ｐゴシック"/>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el 1"/>
          <p:cNvSpPr>
            <a:spLocks noGrp="1"/>
          </p:cNvSpPr>
          <p:nvPr>
            <p:ph type="title"/>
          </p:nvPr>
        </p:nvSpPr>
        <p:spPr/>
        <p:txBody>
          <a:bodyPr/>
          <a:lstStyle/>
          <a:p>
            <a:r>
              <a:rPr lang="nl-NL" smtClean="0"/>
              <a:t>Point of Contact / Response to be sent to</a:t>
            </a:r>
          </a:p>
        </p:txBody>
      </p:sp>
      <p:sp>
        <p:nvSpPr>
          <p:cNvPr id="121858" name="Tijdelijke aanduiding voor inhoud 2"/>
          <p:cNvSpPr>
            <a:spLocks noGrp="1"/>
          </p:cNvSpPr>
          <p:nvPr>
            <p:ph idx="1"/>
          </p:nvPr>
        </p:nvSpPr>
        <p:spPr/>
        <p:txBody>
          <a:bodyPr/>
          <a:lstStyle/>
          <a:p>
            <a:pPr marL="0" indent="0">
              <a:buFont typeface="Wingdings 2" pitchFamily="18" charset="2"/>
              <a:buNone/>
            </a:pPr>
            <a:endParaRPr lang="nl-NL" dirty="0" smtClean="0"/>
          </a:p>
          <a:p>
            <a:pPr marL="0" indent="0">
              <a:buFont typeface="Wingdings 2" pitchFamily="18" charset="2"/>
              <a:buNone/>
            </a:pPr>
            <a:r>
              <a:rPr lang="nl-NL" dirty="0" smtClean="0"/>
              <a:t>Mr. Piet Nienhuis, </a:t>
            </a:r>
            <a:r>
              <a:rPr lang="nl-NL" dirty="0" err="1" smtClean="0"/>
              <a:t>Gasunie</a:t>
            </a:r>
            <a:r>
              <a:rPr lang="nl-NL" dirty="0" smtClean="0"/>
              <a:t> </a:t>
            </a:r>
            <a:r>
              <a:rPr lang="nl-NL" dirty="0" smtClean="0"/>
              <a:t>Transport Services</a:t>
            </a:r>
            <a:endParaRPr lang="nl-NL" dirty="0" smtClean="0"/>
          </a:p>
          <a:p>
            <a:pPr marL="0" indent="0">
              <a:buFont typeface="Wingdings 2" pitchFamily="18" charset="2"/>
              <a:buNone/>
            </a:pPr>
            <a:endParaRPr lang="nl-NL" dirty="0" smtClean="0"/>
          </a:p>
          <a:p>
            <a:pPr marL="0" indent="0">
              <a:buFont typeface="Wingdings 2" pitchFamily="18" charset="2"/>
              <a:buNone/>
            </a:pPr>
            <a:r>
              <a:rPr lang="nl-NL" dirty="0" smtClean="0"/>
              <a:t>P.Nienhuis@gastransportservices.nl</a:t>
            </a:r>
          </a:p>
          <a:p>
            <a:pPr marL="0" indent="0">
              <a:buFont typeface="Wingdings 2" pitchFamily="18" charset="2"/>
              <a:buNone/>
            </a:pPr>
            <a:endParaRPr lang="nl-NL" dirty="0" smtClean="0"/>
          </a:p>
          <a:p>
            <a:pPr marL="0" indent="0">
              <a:buFont typeface="Wingdings 2" pitchFamily="18" charset="2"/>
              <a:buNone/>
            </a:pPr>
            <a:r>
              <a:rPr lang="nl-NL" dirty="0" smtClean="0"/>
              <a:t>+31 (0) 50 521 2854 </a:t>
            </a:r>
          </a:p>
        </p:txBody>
      </p:sp>
      <p:sp>
        <p:nvSpPr>
          <p:cNvPr id="121859" name="Tijdelijke aanduiding voor dianummer 4"/>
          <p:cNvSpPr>
            <a:spLocks noGrp="1"/>
          </p:cNvSpPr>
          <p:nvPr>
            <p:ph type="sldNum" sz="quarter" idx="12"/>
          </p:nvPr>
        </p:nvSpPr>
        <p:spPr>
          <a:noFill/>
        </p:spPr>
        <p:txBody>
          <a:bodyPr/>
          <a:lstStyle/>
          <a:p>
            <a:pPr fontAlgn="base">
              <a:spcBef>
                <a:spcPct val="0"/>
              </a:spcBef>
              <a:spcAft>
                <a:spcPct val="0"/>
              </a:spcAft>
            </a:pPr>
            <a:fld id="{6A5F8918-4508-4EAE-AE2A-69981F22E08E}" type="slidenum">
              <a:rPr lang="en-US" b="1" smtClean="0">
                <a:solidFill>
                  <a:srgbClr val="0079C1"/>
                </a:solidFill>
                <a:cs typeface="ＭＳ Ｐゴシック"/>
              </a:rPr>
              <a:pPr fontAlgn="base">
                <a:spcBef>
                  <a:spcPct val="0"/>
                </a:spcBef>
                <a:spcAft>
                  <a:spcPct val="0"/>
                </a:spcAft>
              </a:pPr>
              <a:t>19</a:t>
            </a:fld>
            <a:endParaRPr lang="en-US" b="1" smtClean="0">
              <a:solidFill>
                <a:srgbClr val="0079C1"/>
              </a:solidFill>
              <a:cs typeface="ＭＳ Ｐゴシック"/>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el 1"/>
          <p:cNvSpPr>
            <a:spLocks noGrp="1"/>
          </p:cNvSpPr>
          <p:nvPr>
            <p:ph type="title"/>
          </p:nvPr>
        </p:nvSpPr>
        <p:spPr>
          <a:xfrm>
            <a:off x="593725" y="635000"/>
            <a:ext cx="8093075" cy="646113"/>
          </a:xfrm>
        </p:spPr>
        <p:txBody>
          <a:bodyPr/>
          <a:lstStyle/>
          <a:p>
            <a:r>
              <a:rPr lang="en-GB" sz="3600" smtClean="0"/>
              <a:t>Consultation Details </a:t>
            </a:r>
            <a:endParaRPr lang="nl-NL" sz="3600" smtClean="0"/>
          </a:p>
        </p:txBody>
      </p:sp>
      <p:sp>
        <p:nvSpPr>
          <p:cNvPr id="3" name="Tijdelijke aanduiding voor inhoud 2"/>
          <p:cNvSpPr>
            <a:spLocks noGrp="1"/>
          </p:cNvSpPr>
          <p:nvPr>
            <p:ph idx="1"/>
          </p:nvPr>
        </p:nvSpPr>
        <p:spPr/>
        <p:txBody>
          <a:bodyPr/>
          <a:lstStyle/>
          <a:p>
            <a:pPr marL="0" indent="0" eaLnBrk="1" hangingPunct="1">
              <a:spcAft>
                <a:spcPts val="200"/>
              </a:spcAft>
              <a:defRPr/>
            </a:pPr>
            <a:r>
              <a:rPr lang="en-GB" dirty="0" smtClean="0">
                <a:solidFill>
                  <a:srgbClr val="000000"/>
                </a:solidFill>
                <a:cs typeface="+mn-cs"/>
              </a:rPr>
              <a:t>This </a:t>
            </a:r>
            <a:r>
              <a:rPr lang="en-GB" dirty="0">
                <a:solidFill>
                  <a:srgbClr val="000000"/>
                </a:solidFill>
                <a:cs typeface="+mn-cs"/>
              </a:rPr>
              <a:t>presentation informs stakeholders about the content of the North West Gas Regional Investment Plan 2013-2022 (NW GRIP)</a:t>
            </a:r>
            <a:endParaRPr lang="nl-NL" dirty="0">
              <a:solidFill>
                <a:srgbClr val="000000"/>
              </a:solidFill>
              <a:cs typeface="+mn-cs"/>
            </a:endParaRPr>
          </a:p>
          <a:p>
            <a:pPr marL="0" indent="0" eaLnBrk="1" hangingPunct="1">
              <a:spcAft>
                <a:spcPts val="200"/>
              </a:spcAft>
              <a:buFont typeface="Wingdings 2" pitchFamily="18" charset="2"/>
              <a:buNone/>
              <a:defRPr/>
            </a:pPr>
            <a:r>
              <a:rPr lang="en-GB" sz="1400" dirty="0" smtClean="0">
                <a:solidFill>
                  <a:srgbClr val="000000"/>
                </a:solidFill>
                <a:cs typeface="+mn-cs"/>
              </a:rPr>
              <a:t>Presentation </a:t>
            </a:r>
            <a:r>
              <a:rPr lang="en-GB" sz="1400" dirty="0">
                <a:solidFill>
                  <a:srgbClr val="000000"/>
                </a:solidFill>
                <a:cs typeface="+mn-cs"/>
              </a:rPr>
              <a:t>at the GRI NW meeting in </a:t>
            </a:r>
            <a:r>
              <a:rPr lang="en-GB" sz="1400" dirty="0" smtClean="0">
                <a:solidFill>
                  <a:srgbClr val="000000"/>
                </a:solidFill>
                <a:cs typeface="+mn-cs"/>
              </a:rPr>
              <a:t>the </a:t>
            </a:r>
            <a:r>
              <a:rPr lang="en-GB" sz="1400" dirty="0">
                <a:solidFill>
                  <a:srgbClr val="000000"/>
                </a:solidFill>
                <a:cs typeface="+mn-cs"/>
              </a:rPr>
              <a:t>Hague on 4</a:t>
            </a:r>
            <a:r>
              <a:rPr lang="en-GB" sz="1400" baseline="30000" dirty="0">
                <a:solidFill>
                  <a:srgbClr val="000000"/>
                </a:solidFill>
                <a:cs typeface="+mn-cs"/>
              </a:rPr>
              <a:t>th</a:t>
            </a:r>
            <a:r>
              <a:rPr lang="en-GB" sz="1400" dirty="0">
                <a:solidFill>
                  <a:srgbClr val="000000"/>
                </a:solidFill>
                <a:cs typeface="+mn-cs"/>
              </a:rPr>
              <a:t> April </a:t>
            </a:r>
            <a:r>
              <a:rPr lang="en-GB" sz="1400" dirty="0" smtClean="0">
                <a:solidFill>
                  <a:srgbClr val="000000"/>
                </a:solidFill>
                <a:cs typeface="+mn-cs"/>
              </a:rPr>
              <a:t>2013</a:t>
            </a:r>
          </a:p>
          <a:p>
            <a:pPr marL="0" indent="0" eaLnBrk="1" hangingPunct="1">
              <a:spcAft>
                <a:spcPts val="200"/>
              </a:spcAft>
              <a:buFont typeface="Wingdings 2" pitchFamily="18" charset="2"/>
              <a:buNone/>
              <a:defRPr/>
            </a:pPr>
            <a:endParaRPr lang="en-GB" sz="1400" dirty="0">
              <a:solidFill>
                <a:srgbClr val="000000"/>
              </a:solidFill>
              <a:cs typeface="+mn-cs"/>
            </a:endParaRPr>
          </a:p>
          <a:p>
            <a:pPr marL="0" indent="0" eaLnBrk="1" hangingPunct="1">
              <a:spcAft>
                <a:spcPts val="200"/>
              </a:spcAft>
              <a:defRPr/>
            </a:pPr>
            <a:r>
              <a:rPr lang="en-GB" dirty="0">
                <a:solidFill>
                  <a:srgbClr val="000000"/>
                </a:solidFill>
                <a:cs typeface="+mn-cs"/>
              </a:rPr>
              <a:t>This presentation will be accompanied by a consultation questionnaire </a:t>
            </a:r>
          </a:p>
          <a:p>
            <a:pPr marL="0" indent="0" eaLnBrk="1" hangingPunct="1">
              <a:spcAft>
                <a:spcPts val="200"/>
              </a:spcAft>
              <a:buFont typeface="Wingdings 2" pitchFamily="18" charset="2"/>
              <a:buNone/>
              <a:defRPr/>
            </a:pPr>
            <a:r>
              <a:rPr lang="en-GB" sz="1400" dirty="0" smtClean="0">
                <a:solidFill>
                  <a:srgbClr val="000000"/>
                </a:solidFill>
                <a:cs typeface="+mn-cs"/>
              </a:rPr>
              <a:t>Published </a:t>
            </a:r>
            <a:r>
              <a:rPr lang="en-GB" sz="1400" dirty="0">
                <a:solidFill>
                  <a:srgbClr val="000000"/>
                </a:solidFill>
                <a:cs typeface="+mn-cs"/>
              </a:rPr>
              <a:t>on the regional </a:t>
            </a:r>
            <a:r>
              <a:rPr lang="en-GB" sz="1400" dirty="0" err="1">
                <a:solidFill>
                  <a:srgbClr val="000000"/>
                </a:solidFill>
                <a:cs typeface="+mn-cs"/>
              </a:rPr>
              <a:t>TSOs</a:t>
            </a:r>
            <a:r>
              <a:rPr lang="en-GB" sz="1400" dirty="0">
                <a:solidFill>
                  <a:srgbClr val="000000"/>
                </a:solidFill>
                <a:cs typeface="+mn-cs"/>
              </a:rPr>
              <a:t>’, ENTSOG and </a:t>
            </a:r>
            <a:r>
              <a:rPr lang="en-GB" sz="1400" dirty="0" err="1">
                <a:solidFill>
                  <a:srgbClr val="000000"/>
                </a:solidFill>
                <a:cs typeface="+mn-cs"/>
              </a:rPr>
              <a:t>GRI</a:t>
            </a:r>
            <a:r>
              <a:rPr lang="en-GB" sz="1400" dirty="0">
                <a:solidFill>
                  <a:srgbClr val="000000"/>
                </a:solidFill>
                <a:cs typeface="+mn-cs"/>
              </a:rPr>
              <a:t> websites and shall be regarded as the input for the stakeholder </a:t>
            </a:r>
            <a:r>
              <a:rPr lang="en-GB" sz="1400" dirty="0" smtClean="0">
                <a:solidFill>
                  <a:srgbClr val="000000"/>
                </a:solidFill>
                <a:cs typeface="+mn-cs"/>
              </a:rPr>
              <a:t>consultation</a:t>
            </a:r>
          </a:p>
          <a:p>
            <a:pPr marL="0" indent="0" eaLnBrk="1" hangingPunct="1">
              <a:spcAft>
                <a:spcPts val="200"/>
              </a:spcAft>
              <a:buFont typeface="Wingdings 2" pitchFamily="18" charset="2"/>
              <a:buNone/>
              <a:defRPr/>
            </a:pPr>
            <a:endParaRPr lang="en-GB" sz="1400" dirty="0">
              <a:solidFill>
                <a:srgbClr val="000000"/>
              </a:solidFill>
              <a:cs typeface="+mn-cs"/>
            </a:endParaRPr>
          </a:p>
          <a:p>
            <a:pPr marL="0" indent="0">
              <a:spcAft>
                <a:spcPts val="200"/>
              </a:spcAft>
              <a:defRPr/>
            </a:pPr>
            <a:r>
              <a:rPr lang="en-GB" dirty="0">
                <a:solidFill>
                  <a:srgbClr val="000000"/>
                </a:solidFill>
                <a:cs typeface="+mn-cs"/>
              </a:rPr>
              <a:t>Stakeholder Consultation start date 4</a:t>
            </a:r>
            <a:r>
              <a:rPr lang="en-GB" baseline="30000" dirty="0">
                <a:solidFill>
                  <a:srgbClr val="000000"/>
                </a:solidFill>
                <a:cs typeface="+mn-cs"/>
              </a:rPr>
              <a:t>th</a:t>
            </a:r>
            <a:r>
              <a:rPr lang="en-GB" dirty="0">
                <a:solidFill>
                  <a:srgbClr val="000000"/>
                </a:solidFill>
                <a:cs typeface="+mn-cs"/>
              </a:rPr>
              <a:t> April 2013</a:t>
            </a:r>
            <a:endParaRPr lang="en-GB" sz="1400" dirty="0">
              <a:solidFill>
                <a:srgbClr val="000000"/>
              </a:solidFill>
              <a:cs typeface="+mn-cs"/>
            </a:endParaRPr>
          </a:p>
          <a:p>
            <a:pPr marL="0" indent="0">
              <a:spcAft>
                <a:spcPts val="200"/>
              </a:spcAft>
              <a:defRPr/>
            </a:pPr>
            <a:r>
              <a:rPr lang="en-GB" dirty="0">
                <a:solidFill>
                  <a:srgbClr val="000000"/>
                </a:solidFill>
                <a:cs typeface="+mn-cs"/>
              </a:rPr>
              <a:t>Stakeholder Consultation end date 3</a:t>
            </a:r>
            <a:r>
              <a:rPr lang="en-GB" baseline="30000" dirty="0">
                <a:solidFill>
                  <a:srgbClr val="000000"/>
                </a:solidFill>
                <a:cs typeface="+mn-cs"/>
              </a:rPr>
              <a:t>rd</a:t>
            </a:r>
            <a:r>
              <a:rPr lang="en-GB" dirty="0">
                <a:solidFill>
                  <a:srgbClr val="000000"/>
                </a:solidFill>
                <a:cs typeface="+mn-cs"/>
              </a:rPr>
              <a:t> May </a:t>
            </a:r>
            <a:r>
              <a:rPr lang="en-GB" dirty="0" smtClean="0">
                <a:solidFill>
                  <a:srgbClr val="000000"/>
                </a:solidFill>
                <a:cs typeface="+mn-cs"/>
              </a:rPr>
              <a:t>2013</a:t>
            </a:r>
          </a:p>
          <a:p>
            <a:pPr marL="0" indent="0">
              <a:spcAft>
                <a:spcPts val="200"/>
              </a:spcAft>
              <a:buFont typeface="Wingdings 2" pitchFamily="18" charset="2"/>
              <a:buNone/>
              <a:defRPr/>
            </a:pPr>
            <a:endParaRPr lang="en-GB" dirty="0">
              <a:solidFill>
                <a:srgbClr val="000000"/>
              </a:solidFill>
              <a:cs typeface="+mn-cs"/>
            </a:endParaRPr>
          </a:p>
          <a:p>
            <a:pPr marL="0" indent="0">
              <a:spcAft>
                <a:spcPts val="200"/>
              </a:spcAft>
              <a:defRPr/>
            </a:pPr>
            <a:r>
              <a:rPr lang="en-GB" dirty="0">
                <a:solidFill>
                  <a:srgbClr val="000000"/>
                </a:solidFill>
                <a:cs typeface="+mn-cs"/>
              </a:rPr>
              <a:t>R</a:t>
            </a:r>
            <a:r>
              <a:rPr lang="en-GB" dirty="0" smtClean="0">
                <a:solidFill>
                  <a:srgbClr val="000000"/>
                </a:solidFill>
                <a:cs typeface="+mn-cs"/>
              </a:rPr>
              <a:t>esponses </a:t>
            </a:r>
            <a:r>
              <a:rPr lang="en-GB" dirty="0">
                <a:solidFill>
                  <a:srgbClr val="000000"/>
                </a:solidFill>
                <a:cs typeface="+mn-cs"/>
              </a:rPr>
              <a:t>to be submitted to NW GRIP </a:t>
            </a:r>
            <a:r>
              <a:rPr lang="en-GB" dirty="0" smtClean="0">
                <a:solidFill>
                  <a:srgbClr val="000000"/>
                </a:solidFill>
                <a:cs typeface="+mn-cs"/>
              </a:rPr>
              <a:t>coordinator </a:t>
            </a:r>
            <a:r>
              <a:rPr lang="en-GB" dirty="0" smtClean="0">
                <a:solidFill>
                  <a:srgbClr val="000000"/>
                </a:solidFill>
                <a:cs typeface="+mn-cs"/>
              </a:rPr>
              <a:t>GTS (see last slide with contact details)</a:t>
            </a:r>
            <a:endParaRPr lang="en-GB" dirty="0">
              <a:solidFill>
                <a:srgbClr val="000000"/>
              </a:solidFill>
              <a:cs typeface="+mn-cs"/>
            </a:endParaRPr>
          </a:p>
          <a:p>
            <a:pPr>
              <a:defRPr/>
            </a:pPr>
            <a:endParaRPr lang="nl-NL" dirty="0">
              <a:cs typeface="+mn-cs"/>
            </a:endParaRPr>
          </a:p>
        </p:txBody>
      </p:sp>
      <p:sp>
        <p:nvSpPr>
          <p:cNvPr id="102403" name="Tijdelijke aanduiding voor dianummer 4"/>
          <p:cNvSpPr>
            <a:spLocks noGrp="1"/>
          </p:cNvSpPr>
          <p:nvPr>
            <p:ph type="sldNum" sz="quarter" idx="12"/>
          </p:nvPr>
        </p:nvSpPr>
        <p:spPr>
          <a:noFill/>
        </p:spPr>
        <p:txBody>
          <a:bodyPr/>
          <a:lstStyle/>
          <a:p>
            <a:pPr fontAlgn="base">
              <a:spcBef>
                <a:spcPct val="0"/>
              </a:spcBef>
              <a:spcAft>
                <a:spcPct val="0"/>
              </a:spcAft>
            </a:pPr>
            <a:fld id="{98C99841-5C08-493D-B512-845F32CFA326}" type="slidenum">
              <a:rPr lang="en-US" b="1" smtClean="0">
                <a:solidFill>
                  <a:srgbClr val="0079C1"/>
                </a:solidFill>
                <a:cs typeface="ＭＳ Ｐゴシック"/>
              </a:rPr>
              <a:pPr fontAlgn="base">
                <a:spcBef>
                  <a:spcPct val="0"/>
                </a:spcBef>
                <a:spcAft>
                  <a:spcPct val="0"/>
                </a:spcAft>
              </a:pPr>
              <a:t>2</a:t>
            </a:fld>
            <a:endParaRPr lang="en-US" b="1" smtClean="0">
              <a:solidFill>
                <a:srgbClr val="0079C1"/>
              </a:solidFill>
              <a:cs typeface="ＭＳ Ｐゴシック"/>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Number Placeholder 5"/>
          <p:cNvSpPr>
            <a:spLocks noGrp="1"/>
          </p:cNvSpPr>
          <p:nvPr>
            <p:ph type="sldNum" sz="quarter" idx="12"/>
          </p:nvPr>
        </p:nvSpPr>
        <p:spPr>
          <a:noFill/>
        </p:spPr>
        <p:txBody>
          <a:bodyPr/>
          <a:lstStyle/>
          <a:p>
            <a:pPr fontAlgn="base">
              <a:spcBef>
                <a:spcPct val="0"/>
              </a:spcBef>
              <a:spcAft>
                <a:spcPct val="0"/>
              </a:spcAft>
            </a:pPr>
            <a:fld id="{165F473B-4DF7-4C1B-8ADA-7894A7F61EE1}" type="slidenum">
              <a:rPr lang="nl-NL" b="1" smtClean="0">
                <a:solidFill>
                  <a:srgbClr val="0079C1"/>
                </a:solidFill>
                <a:cs typeface="ＭＳ Ｐゴシック"/>
              </a:rPr>
              <a:pPr fontAlgn="base">
                <a:spcBef>
                  <a:spcPct val="0"/>
                </a:spcBef>
                <a:spcAft>
                  <a:spcPct val="0"/>
                </a:spcAft>
              </a:pPr>
              <a:t>3</a:t>
            </a:fld>
            <a:endParaRPr lang="nl-NL" b="1" smtClean="0">
              <a:solidFill>
                <a:srgbClr val="0079C1"/>
              </a:solidFill>
              <a:cs typeface="ＭＳ Ｐゴシック"/>
            </a:endParaRPr>
          </a:p>
        </p:txBody>
      </p:sp>
      <p:sp>
        <p:nvSpPr>
          <p:cNvPr id="103426" name="Rectangle 5"/>
          <p:cNvSpPr>
            <a:spLocks noGrp="1" noChangeArrowheads="1"/>
          </p:cNvSpPr>
          <p:nvPr>
            <p:ph type="title"/>
          </p:nvPr>
        </p:nvSpPr>
        <p:spPr>
          <a:xfrm>
            <a:off x="457200" y="501650"/>
            <a:ext cx="8229600" cy="641350"/>
          </a:xfrm>
        </p:spPr>
        <p:txBody>
          <a:bodyPr/>
          <a:lstStyle/>
          <a:p>
            <a:pPr eaLnBrk="1" hangingPunct="1"/>
            <a:r>
              <a:rPr lang="en-GB" sz="3600" smtClean="0"/>
              <a:t>NW GRIP 2013: Timeline</a:t>
            </a:r>
            <a:endParaRPr lang="en-US" sz="3600" smtClean="0"/>
          </a:p>
        </p:txBody>
      </p:sp>
      <p:sp>
        <p:nvSpPr>
          <p:cNvPr id="103427" name="AutoShape 7"/>
          <p:cNvSpPr>
            <a:spLocks noChangeArrowheads="1"/>
          </p:cNvSpPr>
          <p:nvPr/>
        </p:nvSpPr>
        <p:spPr bwMode="auto">
          <a:xfrm>
            <a:off x="34925" y="1557338"/>
            <a:ext cx="3457575" cy="5156200"/>
          </a:xfrm>
          <a:prstGeom prst="downArrow">
            <a:avLst>
              <a:gd name="adj1" fmla="val 50000"/>
              <a:gd name="adj2" fmla="val 37282"/>
            </a:avLst>
          </a:prstGeom>
          <a:solidFill>
            <a:srgbClr val="0079C1"/>
          </a:solidFill>
          <a:ln w="9525">
            <a:solidFill>
              <a:schemeClr val="tx1"/>
            </a:solidFill>
            <a:miter lim="800000"/>
            <a:headEnd/>
            <a:tailEnd/>
          </a:ln>
        </p:spPr>
        <p:txBody>
          <a:bodyPr vert="eaVert" wrap="none" anchor="ctr"/>
          <a:lstStyle/>
          <a:p>
            <a:endParaRPr lang="de-DE">
              <a:solidFill>
                <a:srgbClr val="000000"/>
              </a:solidFill>
              <a:cs typeface="ＭＳ Ｐゴシック"/>
            </a:endParaRPr>
          </a:p>
        </p:txBody>
      </p:sp>
      <p:sp>
        <p:nvSpPr>
          <p:cNvPr id="103428" name="Rectangle 3"/>
          <p:cNvSpPr txBox="1">
            <a:spLocks noChangeArrowheads="1"/>
          </p:cNvSpPr>
          <p:nvPr/>
        </p:nvSpPr>
        <p:spPr bwMode="auto">
          <a:xfrm>
            <a:off x="1116013" y="1700213"/>
            <a:ext cx="2087562" cy="4648200"/>
          </a:xfrm>
          <a:prstGeom prst="rect">
            <a:avLst/>
          </a:prstGeom>
          <a:noFill/>
          <a:ln w="9525">
            <a:noFill/>
            <a:miter lim="800000"/>
            <a:headEnd/>
            <a:tailEnd/>
          </a:ln>
        </p:spPr>
        <p:txBody>
          <a:bodyPr/>
          <a:lstStyle/>
          <a:p>
            <a:pPr marL="342900" indent="-342900" eaLnBrk="0" hangingPunct="0">
              <a:spcAft>
                <a:spcPct val="50000"/>
              </a:spcAft>
              <a:buClr>
                <a:srgbClr val="0079C1"/>
              </a:buClr>
              <a:buFont typeface="Wingdings 2" pitchFamily="18" charset="2"/>
              <a:buNone/>
            </a:pPr>
            <a:r>
              <a:rPr lang="en-US" sz="2400">
                <a:solidFill>
                  <a:srgbClr val="000000"/>
                </a:solidFill>
                <a:cs typeface="ＭＳ Ｐゴシック"/>
              </a:rPr>
              <a:t>23 Nov 12</a:t>
            </a:r>
          </a:p>
          <a:p>
            <a:pPr marL="342900" indent="-342900" eaLnBrk="0" hangingPunct="0">
              <a:spcAft>
                <a:spcPct val="50000"/>
              </a:spcAft>
              <a:buClr>
                <a:srgbClr val="0079C1"/>
              </a:buClr>
              <a:buFont typeface="Wingdings 2" pitchFamily="18" charset="2"/>
              <a:buNone/>
            </a:pPr>
            <a:r>
              <a:rPr lang="en-US" sz="2400">
                <a:solidFill>
                  <a:srgbClr val="000000"/>
                </a:solidFill>
                <a:cs typeface="ＭＳ Ｐゴシック"/>
              </a:rPr>
              <a:t>Early 13</a:t>
            </a:r>
          </a:p>
          <a:p>
            <a:pPr marL="342900" indent="-342900" eaLnBrk="0" hangingPunct="0">
              <a:spcAft>
                <a:spcPct val="50000"/>
              </a:spcAft>
              <a:buClr>
                <a:srgbClr val="0079C1"/>
              </a:buClr>
              <a:buFont typeface="Wingdings 2" pitchFamily="18" charset="2"/>
              <a:buNone/>
            </a:pPr>
            <a:r>
              <a:rPr lang="en-US" sz="2400" b="1">
                <a:solidFill>
                  <a:schemeClr val="bg1"/>
                </a:solidFill>
                <a:cs typeface="ＭＳ Ｐゴシック"/>
              </a:rPr>
              <a:t>4</a:t>
            </a:r>
            <a:r>
              <a:rPr lang="en-US" sz="2400" b="1" baseline="30000">
                <a:solidFill>
                  <a:schemeClr val="bg1"/>
                </a:solidFill>
                <a:cs typeface="ＭＳ Ｐゴシック"/>
              </a:rPr>
              <a:t>th</a:t>
            </a:r>
            <a:r>
              <a:rPr lang="en-US" sz="2400" b="1">
                <a:solidFill>
                  <a:schemeClr val="bg1"/>
                </a:solidFill>
                <a:cs typeface="ＭＳ Ｐゴシック"/>
              </a:rPr>
              <a:t> April</a:t>
            </a:r>
          </a:p>
          <a:p>
            <a:pPr marL="342900" indent="-342900" eaLnBrk="0" hangingPunct="0">
              <a:spcAft>
                <a:spcPct val="50000"/>
              </a:spcAft>
              <a:buClr>
                <a:srgbClr val="0079C1"/>
              </a:buClr>
              <a:buFont typeface="Wingdings 2" pitchFamily="18" charset="2"/>
              <a:buNone/>
            </a:pPr>
            <a:r>
              <a:rPr lang="en-US" sz="2400" b="1">
                <a:solidFill>
                  <a:schemeClr val="bg1"/>
                </a:solidFill>
                <a:cs typeface="ＭＳ Ｐゴシック"/>
              </a:rPr>
              <a:t>3</a:t>
            </a:r>
            <a:r>
              <a:rPr lang="en-US" sz="2400" b="1" baseline="30000">
                <a:solidFill>
                  <a:schemeClr val="bg1"/>
                </a:solidFill>
                <a:cs typeface="ＭＳ Ｐゴシック"/>
              </a:rPr>
              <a:t>rd</a:t>
            </a:r>
            <a:r>
              <a:rPr lang="en-US" sz="2400" b="1">
                <a:solidFill>
                  <a:schemeClr val="bg1"/>
                </a:solidFill>
                <a:cs typeface="ＭＳ Ｐゴシック"/>
              </a:rPr>
              <a:t> May</a:t>
            </a:r>
          </a:p>
          <a:p>
            <a:pPr marL="342900" indent="-342900" eaLnBrk="0" hangingPunct="0">
              <a:spcAft>
                <a:spcPct val="50000"/>
              </a:spcAft>
              <a:buClr>
                <a:srgbClr val="0079C1"/>
              </a:buClr>
              <a:buFont typeface="Wingdings 2" pitchFamily="18" charset="2"/>
              <a:buNone/>
            </a:pPr>
            <a:r>
              <a:rPr lang="en-US" sz="2400">
                <a:solidFill>
                  <a:srgbClr val="000000"/>
                </a:solidFill>
                <a:cs typeface="ＭＳ Ｐゴシック"/>
              </a:rPr>
              <a:t>1</a:t>
            </a:r>
            <a:r>
              <a:rPr lang="en-US" sz="2400" baseline="30000">
                <a:solidFill>
                  <a:srgbClr val="000000"/>
                </a:solidFill>
                <a:cs typeface="ＭＳ Ｐゴシック"/>
              </a:rPr>
              <a:t>st</a:t>
            </a:r>
            <a:r>
              <a:rPr lang="en-US" sz="2400">
                <a:solidFill>
                  <a:srgbClr val="000000"/>
                </a:solidFill>
                <a:cs typeface="ＭＳ Ｐゴシック"/>
              </a:rPr>
              <a:t> July </a:t>
            </a:r>
          </a:p>
          <a:p>
            <a:pPr marL="342900" indent="-342900" eaLnBrk="0" hangingPunct="0">
              <a:spcAft>
                <a:spcPct val="50000"/>
              </a:spcAft>
              <a:buClr>
                <a:srgbClr val="0079C1"/>
              </a:buClr>
              <a:buFont typeface="Wingdings 2" pitchFamily="18" charset="2"/>
              <a:buNone/>
            </a:pPr>
            <a:r>
              <a:rPr lang="en-US" sz="2400">
                <a:solidFill>
                  <a:srgbClr val="000000"/>
                </a:solidFill>
                <a:cs typeface="ＭＳ Ｐゴシック"/>
              </a:rPr>
              <a:t>1</a:t>
            </a:r>
            <a:r>
              <a:rPr lang="en-US" sz="2400" baseline="30000">
                <a:solidFill>
                  <a:srgbClr val="000000"/>
                </a:solidFill>
                <a:cs typeface="ＭＳ Ｐゴシック"/>
              </a:rPr>
              <a:t>st</a:t>
            </a:r>
            <a:r>
              <a:rPr lang="en-US" sz="2400">
                <a:solidFill>
                  <a:srgbClr val="000000"/>
                </a:solidFill>
                <a:cs typeface="ＭＳ Ｐゴシック"/>
              </a:rPr>
              <a:t> Sep</a:t>
            </a:r>
          </a:p>
          <a:p>
            <a:pPr marL="342900" indent="-342900" eaLnBrk="0" hangingPunct="0">
              <a:spcAft>
                <a:spcPct val="50000"/>
              </a:spcAft>
              <a:buClr>
                <a:srgbClr val="0079C1"/>
              </a:buClr>
              <a:buFont typeface="Wingdings 2" pitchFamily="18" charset="2"/>
              <a:buNone/>
            </a:pPr>
            <a:r>
              <a:rPr lang="en-US" sz="2400">
                <a:solidFill>
                  <a:srgbClr val="000000"/>
                </a:solidFill>
                <a:cs typeface="ＭＳ Ｐゴシック"/>
              </a:rPr>
              <a:t>1</a:t>
            </a:r>
            <a:r>
              <a:rPr lang="en-US" sz="2400" baseline="30000">
                <a:solidFill>
                  <a:srgbClr val="000000"/>
                </a:solidFill>
                <a:cs typeface="ＭＳ Ｐゴシック"/>
              </a:rPr>
              <a:t>st</a:t>
            </a:r>
            <a:r>
              <a:rPr lang="en-US" sz="2400">
                <a:solidFill>
                  <a:srgbClr val="000000"/>
                </a:solidFill>
                <a:cs typeface="ＭＳ Ｐゴシック"/>
              </a:rPr>
              <a:t> Oct</a:t>
            </a:r>
          </a:p>
          <a:p>
            <a:pPr marL="342900" indent="-342900" eaLnBrk="0" hangingPunct="0">
              <a:spcAft>
                <a:spcPct val="50000"/>
              </a:spcAft>
              <a:buClr>
                <a:srgbClr val="0079C1"/>
              </a:buClr>
              <a:buFont typeface="Wingdings 2" pitchFamily="18" charset="2"/>
              <a:buNone/>
            </a:pPr>
            <a:r>
              <a:rPr lang="en-US" sz="2400">
                <a:solidFill>
                  <a:srgbClr val="000000"/>
                </a:solidFill>
                <a:cs typeface="ＭＳ Ｐゴシック"/>
              </a:rPr>
              <a:t>Late 2013</a:t>
            </a:r>
          </a:p>
          <a:p>
            <a:pPr marL="342900" indent="-342900" eaLnBrk="0" hangingPunct="0">
              <a:spcAft>
                <a:spcPct val="50000"/>
              </a:spcAft>
              <a:buClr>
                <a:srgbClr val="0079C1"/>
              </a:buClr>
              <a:buFont typeface="Wingdings 2" pitchFamily="18" charset="2"/>
              <a:buChar char="¾"/>
            </a:pPr>
            <a:endParaRPr lang="en-US" sz="2000">
              <a:solidFill>
                <a:srgbClr val="000000"/>
              </a:solidFill>
              <a:cs typeface="ＭＳ Ｐゴシック"/>
            </a:endParaRPr>
          </a:p>
          <a:p>
            <a:pPr marL="342900" indent="-342900" eaLnBrk="0" hangingPunct="0">
              <a:spcAft>
                <a:spcPct val="50000"/>
              </a:spcAft>
              <a:buClr>
                <a:srgbClr val="0079C1"/>
              </a:buClr>
              <a:buFont typeface="Wingdings 2" pitchFamily="18" charset="2"/>
              <a:buChar char="¾"/>
            </a:pPr>
            <a:endParaRPr lang="en-US" sz="1000">
              <a:solidFill>
                <a:srgbClr val="000000"/>
              </a:solidFill>
              <a:cs typeface="ＭＳ Ｐゴシック"/>
            </a:endParaRPr>
          </a:p>
        </p:txBody>
      </p:sp>
      <p:sp>
        <p:nvSpPr>
          <p:cNvPr id="103429" name="Rectangle 3"/>
          <p:cNvSpPr txBox="1">
            <a:spLocks noChangeArrowheads="1"/>
          </p:cNvSpPr>
          <p:nvPr/>
        </p:nvSpPr>
        <p:spPr bwMode="auto">
          <a:xfrm>
            <a:off x="3059113" y="1700213"/>
            <a:ext cx="5689600" cy="4648200"/>
          </a:xfrm>
          <a:prstGeom prst="rect">
            <a:avLst/>
          </a:prstGeom>
          <a:noFill/>
          <a:ln w="9525">
            <a:noFill/>
            <a:miter lim="800000"/>
            <a:headEnd/>
            <a:tailEnd/>
          </a:ln>
        </p:spPr>
        <p:txBody>
          <a:bodyPr/>
          <a:lstStyle/>
          <a:p>
            <a:pPr marL="342900" indent="-342900" eaLnBrk="0" hangingPunct="0">
              <a:spcAft>
                <a:spcPct val="50000"/>
              </a:spcAft>
              <a:buClr>
                <a:srgbClr val="0079C1"/>
              </a:buClr>
              <a:buFont typeface="Wingdings 2" pitchFamily="18" charset="2"/>
              <a:buChar char="¾"/>
            </a:pPr>
            <a:r>
              <a:rPr lang="en-US" sz="2400" dirty="0">
                <a:solidFill>
                  <a:srgbClr val="000000"/>
                </a:solidFill>
                <a:cs typeface="ＭＳ Ｐゴシック"/>
              </a:rPr>
              <a:t>GRI NW consultation on concept</a:t>
            </a:r>
          </a:p>
          <a:p>
            <a:pPr marL="342900" indent="-342900" eaLnBrk="0" hangingPunct="0">
              <a:spcAft>
                <a:spcPct val="50000"/>
              </a:spcAft>
              <a:buClr>
                <a:srgbClr val="0079C1"/>
              </a:buClr>
              <a:buFont typeface="Wingdings 2" pitchFamily="18" charset="2"/>
              <a:buChar char="¾"/>
            </a:pPr>
            <a:r>
              <a:rPr lang="en-US" sz="2400" dirty="0">
                <a:solidFill>
                  <a:srgbClr val="000000"/>
                </a:solidFill>
                <a:cs typeface="ＭＳ Ｐゴシック"/>
              </a:rPr>
              <a:t>Start drafting the document </a:t>
            </a:r>
          </a:p>
          <a:p>
            <a:pPr marL="342900" indent="-342900" eaLnBrk="0" hangingPunct="0">
              <a:spcAft>
                <a:spcPct val="50000"/>
              </a:spcAft>
              <a:buClr>
                <a:srgbClr val="0079C1"/>
              </a:buClr>
              <a:buFont typeface="Wingdings 2" pitchFamily="18" charset="2"/>
              <a:buChar char="¾"/>
            </a:pPr>
            <a:r>
              <a:rPr lang="en-US" sz="2400" b="1" dirty="0">
                <a:solidFill>
                  <a:srgbClr val="0070C0"/>
                </a:solidFill>
                <a:cs typeface="ＭＳ Ｐゴシック"/>
              </a:rPr>
              <a:t>Stakeholder Consultation start date</a:t>
            </a:r>
          </a:p>
          <a:p>
            <a:pPr marL="342900" indent="-342900" eaLnBrk="0" hangingPunct="0">
              <a:spcAft>
                <a:spcPct val="50000"/>
              </a:spcAft>
              <a:buClr>
                <a:srgbClr val="0079C1"/>
              </a:buClr>
              <a:buFont typeface="Wingdings 2" pitchFamily="18" charset="2"/>
              <a:buChar char="¾"/>
            </a:pPr>
            <a:r>
              <a:rPr lang="en-US" sz="2400" b="1" dirty="0">
                <a:solidFill>
                  <a:srgbClr val="0070C0"/>
                </a:solidFill>
                <a:cs typeface="ＭＳ Ｐゴシック"/>
              </a:rPr>
              <a:t>Stakeholder Consultation end date</a:t>
            </a:r>
          </a:p>
          <a:p>
            <a:pPr marL="342900" indent="-342900" eaLnBrk="0" hangingPunct="0">
              <a:spcAft>
                <a:spcPct val="50000"/>
              </a:spcAft>
              <a:buClr>
                <a:srgbClr val="0079C1"/>
              </a:buClr>
              <a:buFont typeface="Wingdings 2" pitchFamily="18" charset="2"/>
              <a:buChar char="¾"/>
            </a:pPr>
            <a:r>
              <a:rPr lang="en-US" sz="2400" dirty="0">
                <a:solidFill>
                  <a:srgbClr val="000000"/>
                </a:solidFill>
                <a:cs typeface="ＭＳ Ｐゴシック"/>
              </a:rPr>
              <a:t>Share draft version with GRI NW</a:t>
            </a:r>
          </a:p>
          <a:p>
            <a:pPr marL="342900" indent="-342900" eaLnBrk="0" hangingPunct="0">
              <a:spcAft>
                <a:spcPct val="50000"/>
              </a:spcAft>
              <a:buClr>
                <a:srgbClr val="0079C1"/>
              </a:buClr>
              <a:buFont typeface="Wingdings 2" pitchFamily="18" charset="2"/>
              <a:buChar char="¾"/>
            </a:pPr>
            <a:r>
              <a:rPr lang="en-US" sz="2400" dirty="0">
                <a:solidFill>
                  <a:srgbClr val="000000"/>
                </a:solidFill>
                <a:cs typeface="ＭＳ Ｐゴシック"/>
              </a:rPr>
              <a:t>Deadline for GRI NW response</a:t>
            </a:r>
          </a:p>
          <a:p>
            <a:pPr marL="342900" indent="-342900" eaLnBrk="0" hangingPunct="0">
              <a:spcAft>
                <a:spcPct val="50000"/>
              </a:spcAft>
              <a:buClr>
                <a:srgbClr val="0079C1"/>
              </a:buClr>
              <a:buFont typeface="Wingdings 2" pitchFamily="18" charset="2"/>
              <a:buChar char="¾"/>
            </a:pPr>
            <a:r>
              <a:rPr lang="en-US" sz="2400" dirty="0">
                <a:solidFill>
                  <a:srgbClr val="000000"/>
                </a:solidFill>
                <a:cs typeface="ＭＳ Ｐゴシック"/>
              </a:rPr>
              <a:t>Final publication</a:t>
            </a:r>
          </a:p>
          <a:p>
            <a:pPr marL="342900" indent="-342900" eaLnBrk="0" hangingPunct="0">
              <a:spcAft>
                <a:spcPct val="50000"/>
              </a:spcAft>
              <a:buClr>
                <a:srgbClr val="0079C1"/>
              </a:buClr>
              <a:buFont typeface="Wingdings 2" pitchFamily="18" charset="2"/>
              <a:buChar char="¾"/>
            </a:pPr>
            <a:r>
              <a:rPr lang="en-US" sz="2400" dirty="0">
                <a:solidFill>
                  <a:srgbClr val="000000"/>
                </a:solidFill>
                <a:cs typeface="ＭＳ Ｐゴシック"/>
              </a:rPr>
              <a:t>Post </a:t>
            </a:r>
            <a:r>
              <a:rPr lang="en-US" sz="2400" dirty="0" smtClean="0">
                <a:solidFill>
                  <a:srgbClr val="000000"/>
                </a:solidFill>
                <a:cs typeface="ＭＳ Ｐゴシック"/>
              </a:rPr>
              <a:t>GRIP </a:t>
            </a:r>
            <a:r>
              <a:rPr lang="en-US" sz="2400" dirty="0">
                <a:solidFill>
                  <a:srgbClr val="000000"/>
                </a:solidFill>
                <a:cs typeface="ＭＳ Ｐゴシック"/>
              </a:rPr>
              <a:t>publication consultation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Number Placeholder 5"/>
          <p:cNvSpPr>
            <a:spLocks noGrp="1"/>
          </p:cNvSpPr>
          <p:nvPr>
            <p:ph type="sldNum" sz="quarter" idx="12"/>
          </p:nvPr>
        </p:nvSpPr>
        <p:spPr>
          <a:noFill/>
        </p:spPr>
        <p:txBody>
          <a:bodyPr/>
          <a:lstStyle/>
          <a:p>
            <a:pPr fontAlgn="base">
              <a:spcBef>
                <a:spcPct val="0"/>
              </a:spcBef>
              <a:spcAft>
                <a:spcPct val="0"/>
              </a:spcAft>
            </a:pPr>
            <a:fld id="{2D9C100E-21BC-4A00-821D-158F7EA2EC1B}" type="slidenum">
              <a:rPr lang="nl-NL" b="1" smtClean="0">
                <a:solidFill>
                  <a:srgbClr val="0079C1"/>
                </a:solidFill>
                <a:cs typeface="ＭＳ Ｐゴシック"/>
              </a:rPr>
              <a:pPr fontAlgn="base">
                <a:spcBef>
                  <a:spcPct val="0"/>
                </a:spcBef>
                <a:spcAft>
                  <a:spcPct val="0"/>
                </a:spcAft>
              </a:pPr>
              <a:t>4</a:t>
            </a:fld>
            <a:endParaRPr lang="nl-NL" b="1" smtClean="0">
              <a:solidFill>
                <a:srgbClr val="0079C1"/>
              </a:solidFill>
              <a:cs typeface="ＭＳ Ｐゴシック"/>
            </a:endParaRPr>
          </a:p>
        </p:txBody>
      </p:sp>
      <p:sp>
        <p:nvSpPr>
          <p:cNvPr id="104450" name="Rectangle 5"/>
          <p:cNvSpPr>
            <a:spLocks noGrp="1" noChangeArrowheads="1"/>
          </p:cNvSpPr>
          <p:nvPr>
            <p:ph type="title"/>
          </p:nvPr>
        </p:nvSpPr>
        <p:spPr>
          <a:xfrm>
            <a:off x="457200" y="501650"/>
            <a:ext cx="8229600" cy="641350"/>
          </a:xfrm>
        </p:spPr>
        <p:txBody>
          <a:bodyPr/>
          <a:lstStyle/>
          <a:p>
            <a:pPr eaLnBrk="1" hangingPunct="1"/>
            <a:r>
              <a:rPr lang="en-US" sz="3600" smtClean="0"/>
              <a:t>Introduction</a:t>
            </a:r>
          </a:p>
        </p:txBody>
      </p:sp>
      <p:sp>
        <p:nvSpPr>
          <p:cNvPr id="6148" name="Rectangle 3"/>
          <p:cNvSpPr txBox="1">
            <a:spLocks noChangeArrowheads="1"/>
          </p:cNvSpPr>
          <p:nvPr/>
        </p:nvSpPr>
        <p:spPr bwMode="auto">
          <a:xfrm>
            <a:off x="468313" y="1412875"/>
            <a:ext cx="8424862" cy="4824413"/>
          </a:xfrm>
          <a:prstGeom prst="rect">
            <a:avLst/>
          </a:prstGeom>
          <a:noFill/>
          <a:ln>
            <a:noFill/>
          </a:ln>
          <a:extLst/>
        </p:spPr>
        <p:txBody>
          <a:bodyPr/>
          <a:lstStyle/>
          <a:p>
            <a:pPr eaLnBrk="0" hangingPunct="0">
              <a:spcBef>
                <a:spcPts val="0"/>
              </a:spcBef>
              <a:spcAft>
                <a:spcPts val="200"/>
              </a:spcAft>
              <a:buClr>
                <a:srgbClr val="0079C1"/>
              </a:buClr>
              <a:buFont typeface="Wingdings 2" pitchFamily="18" charset="2"/>
              <a:buNone/>
              <a:defRPr/>
            </a:pPr>
            <a:r>
              <a:rPr lang="en-GB" sz="2400" dirty="0">
                <a:solidFill>
                  <a:srgbClr val="000000"/>
                </a:solidFill>
                <a:latin typeface="+mn-lt"/>
                <a:cs typeface="ＭＳ Ｐゴシック"/>
              </a:rPr>
              <a:t>Why a GRIP?</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Third Energy Package legal obligation</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Regulation Art. 12(1) 715/2009/EC</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Obligation for </a:t>
            </a:r>
            <a:r>
              <a:rPr lang="en-GB" sz="1400" dirty="0" err="1">
                <a:solidFill>
                  <a:srgbClr val="000000"/>
                </a:solidFill>
                <a:latin typeface="+mn-lt"/>
                <a:cs typeface="ＭＳ Ｐゴシック"/>
              </a:rPr>
              <a:t>TSOs</a:t>
            </a:r>
            <a:r>
              <a:rPr lang="en-GB" sz="1400" dirty="0">
                <a:solidFill>
                  <a:srgbClr val="000000"/>
                </a:solidFill>
                <a:latin typeface="+mn-lt"/>
                <a:cs typeface="ＭＳ Ｐゴシック"/>
              </a:rPr>
              <a:t> to publish a regional investment plan every two years</a:t>
            </a:r>
          </a:p>
          <a:p>
            <a:pPr>
              <a:spcBef>
                <a:spcPts val="0"/>
              </a:spcBef>
              <a:spcAft>
                <a:spcPts val="200"/>
              </a:spcAft>
              <a:buClr>
                <a:srgbClr val="0079C1"/>
              </a:buClr>
              <a:buFont typeface="Wingdings 2" pitchFamily="18" charset="2"/>
              <a:buNone/>
              <a:defRPr/>
            </a:pPr>
            <a:endParaRPr lang="en-GB" sz="1400" dirty="0">
              <a:solidFill>
                <a:srgbClr val="000000"/>
              </a:solidFill>
              <a:latin typeface="+mn-lt"/>
              <a:cs typeface="ＭＳ Ｐゴシック"/>
            </a:endParaRPr>
          </a:p>
          <a:p>
            <a:pPr eaLnBrk="0" hangingPunct="0">
              <a:spcBef>
                <a:spcPts val="0"/>
              </a:spcBef>
              <a:spcAft>
                <a:spcPts val="200"/>
              </a:spcAft>
              <a:buClr>
                <a:srgbClr val="0079C1"/>
              </a:buClr>
              <a:defRPr/>
            </a:pPr>
            <a:r>
              <a:rPr lang="en-GB" sz="2400" dirty="0">
                <a:solidFill>
                  <a:srgbClr val="000000"/>
                </a:solidFill>
                <a:latin typeface="+mn-lt"/>
                <a:cs typeface="ＭＳ Ｐゴシック"/>
              </a:rPr>
              <a:t>1</a:t>
            </a:r>
            <a:r>
              <a:rPr lang="en-GB" sz="2400" baseline="30000" dirty="0">
                <a:solidFill>
                  <a:srgbClr val="000000"/>
                </a:solidFill>
                <a:latin typeface="+mn-lt"/>
                <a:cs typeface="ＭＳ Ｐゴシック"/>
              </a:rPr>
              <a:t>st</a:t>
            </a:r>
            <a:r>
              <a:rPr lang="en-GB" sz="2400" dirty="0">
                <a:solidFill>
                  <a:srgbClr val="000000"/>
                </a:solidFill>
                <a:latin typeface="+mn-lt"/>
                <a:cs typeface="ＭＳ Ｐゴシック"/>
              </a:rPr>
              <a:t> NW GRIP published in November 2011</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First ever GRIP published from any region</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Show how infrastructure projects influences cross-border points in the Northwest region</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Highlighted strong collaboration between regional </a:t>
            </a:r>
            <a:r>
              <a:rPr lang="en-GB" sz="1400" dirty="0" err="1">
                <a:solidFill>
                  <a:srgbClr val="000000"/>
                </a:solidFill>
                <a:latin typeface="+mn-lt"/>
                <a:cs typeface="ＭＳ Ｐゴシック"/>
              </a:rPr>
              <a:t>TSOs</a:t>
            </a:r>
            <a:endParaRPr lang="en-GB" sz="1400" dirty="0">
              <a:solidFill>
                <a:srgbClr val="000000"/>
              </a:solidFill>
              <a:latin typeface="+mn-lt"/>
              <a:cs typeface="ＭＳ Ｐゴシック"/>
            </a:endParaRPr>
          </a:p>
          <a:p>
            <a:pPr>
              <a:spcBef>
                <a:spcPts val="0"/>
              </a:spcBef>
              <a:spcAft>
                <a:spcPts val="200"/>
              </a:spcAft>
              <a:buClr>
                <a:srgbClr val="0079C1"/>
              </a:buClr>
              <a:defRPr/>
            </a:pPr>
            <a:endParaRPr lang="en-GB" sz="1400" dirty="0">
              <a:solidFill>
                <a:srgbClr val="000000"/>
              </a:solidFill>
              <a:latin typeface="+mn-lt"/>
              <a:cs typeface="ＭＳ Ｐゴシック"/>
            </a:endParaRPr>
          </a:p>
          <a:p>
            <a:pPr eaLnBrk="0" hangingPunct="0">
              <a:spcBef>
                <a:spcPts val="0"/>
              </a:spcBef>
              <a:spcAft>
                <a:spcPts val="200"/>
              </a:spcAft>
              <a:buClr>
                <a:srgbClr val="0079C1"/>
              </a:buClr>
              <a:defRPr/>
            </a:pPr>
            <a:r>
              <a:rPr lang="en-GB" sz="2400" dirty="0">
                <a:solidFill>
                  <a:srgbClr val="000000"/>
                </a:solidFill>
                <a:latin typeface="+mn-lt"/>
                <a:cs typeface="ＭＳ Ｐゴシック"/>
              </a:rPr>
              <a:t>Response to GRIP 2011 consultation round</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No direct response to the questionnaire provided</a:t>
            </a:r>
          </a:p>
          <a:p>
            <a:pPr indent="-342900">
              <a:spcAft>
                <a:spcPts val="200"/>
              </a:spcAft>
              <a:buClr>
                <a:srgbClr val="0079C1"/>
              </a:buClr>
              <a:buFont typeface="Wingdings 2" pitchFamily="18" charset="2"/>
              <a:buChar char="¾"/>
              <a:defRPr/>
            </a:pPr>
            <a:r>
              <a:rPr lang="en-GB" sz="1400" dirty="0" err="1">
                <a:solidFill>
                  <a:srgbClr val="000000"/>
                </a:solidFill>
                <a:latin typeface="+mn-lt"/>
                <a:cs typeface="ＭＳ Ｐゴシック"/>
              </a:rPr>
              <a:t>EFET</a:t>
            </a:r>
            <a:r>
              <a:rPr lang="en-GB" sz="1400" dirty="0">
                <a:solidFill>
                  <a:srgbClr val="000000"/>
                </a:solidFill>
                <a:latin typeface="+mn-lt"/>
                <a:cs typeface="ＭＳ Ｐゴシック"/>
              </a:rPr>
              <a:t> response</a:t>
            </a:r>
          </a:p>
          <a:p>
            <a:pPr indent="-342900">
              <a:spcAft>
                <a:spcPts val="200"/>
              </a:spcAft>
              <a:buClr>
                <a:srgbClr val="0079C1"/>
              </a:buClr>
              <a:buFont typeface="Wingdings 2" pitchFamily="18" charset="2"/>
              <a:buChar char="¾"/>
              <a:defRPr/>
            </a:pPr>
            <a:r>
              <a:rPr lang="en-GB" sz="1400" dirty="0" err="1">
                <a:solidFill>
                  <a:srgbClr val="000000"/>
                </a:solidFill>
                <a:latin typeface="+mn-lt"/>
                <a:cs typeface="ＭＳ Ｐゴシック"/>
              </a:rPr>
              <a:t>RCC</a:t>
            </a:r>
            <a:r>
              <a:rPr lang="en-GB" sz="1400" dirty="0">
                <a:solidFill>
                  <a:srgbClr val="000000"/>
                </a:solidFill>
                <a:latin typeface="+mn-lt"/>
                <a:cs typeface="ＭＳ Ｐゴシック"/>
              </a:rPr>
              <a:t> response </a:t>
            </a:r>
          </a:p>
          <a:p>
            <a:pPr>
              <a:spcBef>
                <a:spcPts val="0"/>
              </a:spcBef>
              <a:spcAft>
                <a:spcPts val="200"/>
              </a:spcAft>
              <a:buClr>
                <a:srgbClr val="0079C1"/>
              </a:buClr>
              <a:buFont typeface="Wingdings 2" pitchFamily="18" charset="2"/>
              <a:buChar char="¾"/>
              <a:defRPr/>
            </a:pPr>
            <a:endParaRPr lang="en-GB" sz="1400" dirty="0">
              <a:solidFill>
                <a:srgbClr val="000000"/>
              </a:solidFill>
              <a:latin typeface="+mn-lt"/>
              <a:cs typeface="ＭＳ Ｐゴシック"/>
            </a:endParaRPr>
          </a:p>
          <a:p>
            <a:pPr>
              <a:spcBef>
                <a:spcPts val="0"/>
              </a:spcBef>
              <a:spcAft>
                <a:spcPts val="200"/>
              </a:spcAft>
              <a:buClr>
                <a:srgbClr val="0079C1"/>
              </a:buClr>
              <a:defRPr/>
            </a:pPr>
            <a:r>
              <a:rPr lang="en-GB" sz="2400" dirty="0">
                <a:latin typeface="+mn-lt"/>
                <a:cs typeface="ＭＳ Ｐゴシック"/>
              </a:rPr>
              <a:t>Additional value GRIP 2013 compared to </a:t>
            </a:r>
            <a:r>
              <a:rPr lang="en-GB" sz="2400" dirty="0" err="1">
                <a:latin typeface="+mn-lt"/>
                <a:cs typeface="ＭＳ Ｐゴシック"/>
              </a:rPr>
              <a:t>TYNDP</a:t>
            </a:r>
            <a:r>
              <a:rPr lang="en-GB" sz="2400" dirty="0">
                <a:latin typeface="+mn-lt"/>
                <a:cs typeface="ＭＳ Ｐゴシック"/>
              </a:rPr>
              <a:t> 2013-2022 </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Additional element of regional cooperation</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Update of project data and 2012 data</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More detailed information about </a:t>
            </a:r>
            <a:r>
              <a:rPr lang="en-GB" sz="1400" dirty="0" err="1">
                <a:solidFill>
                  <a:srgbClr val="000000"/>
                </a:solidFill>
                <a:latin typeface="+mn-lt"/>
                <a:cs typeface="ＭＳ Ｐゴシック"/>
              </a:rPr>
              <a:t>TYNDP</a:t>
            </a:r>
            <a:r>
              <a:rPr lang="en-GB" sz="1400" dirty="0">
                <a:solidFill>
                  <a:srgbClr val="000000"/>
                </a:solidFill>
                <a:latin typeface="+mn-lt"/>
                <a:cs typeface="ＭＳ Ｐゴシック"/>
              </a:rPr>
              <a:t> identified cross-border issues</a:t>
            </a:r>
          </a:p>
          <a:p>
            <a:pPr>
              <a:spcBef>
                <a:spcPts val="0"/>
              </a:spcBef>
              <a:spcAft>
                <a:spcPts val="200"/>
              </a:spcAft>
              <a:buClr>
                <a:srgbClr val="0079C1"/>
              </a:buClr>
              <a:defRPr/>
            </a:pPr>
            <a:endParaRPr lang="en-GB" sz="1400" dirty="0">
              <a:solidFill>
                <a:srgbClr val="000000"/>
              </a:solidFill>
              <a:latin typeface="+mn-lt"/>
              <a:cs typeface="ＭＳ Ｐゴシック"/>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Number Placeholder 5"/>
          <p:cNvSpPr>
            <a:spLocks noGrp="1"/>
          </p:cNvSpPr>
          <p:nvPr>
            <p:ph type="sldNum" sz="quarter" idx="12"/>
          </p:nvPr>
        </p:nvSpPr>
        <p:spPr>
          <a:noFill/>
        </p:spPr>
        <p:txBody>
          <a:bodyPr/>
          <a:lstStyle/>
          <a:p>
            <a:pPr fontAlgn="base">
              <a:spcBef>
                <a:spcPct val="0"/>
              </a:spcBef>
              <a:spcAft>
                <a:spcPct val="0"/>
              </a:spcAft>
            </a:pPr>
            <a:fld id="{EDC189C4-B580-44C3-86D7-0513081A2A09}" type="slidenum">
              <a:rPr lang="nl-NL" b="1" smtClean="0">
                <a:solidFill>
                  <a:srgbClr val="0079C1"/>
                </a:solidFill>
                <a:cs typeface="ＭＳ Ｐゴシック"/>
              </a:rPr>
              <a:pPr fontAlgn="base">
                <a:spcBef>
                  <a:spcPct val="0"/>
                </a:spcBef>
                <a:spcAft>
                  <a:spcPct val="0"/>
                </a:spcAft>
              </a:pPr>
              <a:t>5</a:t>
            </a:fld>
            <a:endParaRPr lang="nl-NL" b="1" smtClean="0">
              <a:solidFill>
                <a:srgbClr val="0079C1"/>
              </a:solidFill>
              <a:cs typeface="ＭＳ Ｐゴシック"/>
            </a:endParaRPr>
          </a:p>
        </p:txBody>
      </p:sp>
      <p:sp>
        <p:nvSpPr>
          <p:cNvPr id="105474" name="Rectangle 5"/>
          <p:cNvSpPr>
            <a:spLocks noGrp="1" noChangeArrowheads="1"/>
          </p:cNvSpPr>
          <p:nvPr>
            <p:ph type="title"/>
          </p:nvPr>
        </p:nvSpPr>
        <p:spPr>
          <a:xfrm>
            <a:off x="457200" y="501650"/>
            <a:ext cx="8229600" cy="641350"/>
          </a:xfrm>
        </p:spPr>
        <p:txBody>
          <a:bodyPr/>
          <a:lstStyle/>
          <a:p>
            <a:pPr eaLnBrk="1" hangingPunct="1"/>
            <a:r>
              <a:rPr lang="en-US" sz="3600" smtClean="0"/>
              <a:t>Structure NW GRIP 2013 </a:t>
            </a:r>
          </a:p>
        </p:txBody>
      </p:sp>
      <p:sp>
        <p:nvSpPr>
          <p:cNvPr id="6148" name="Rectangle 3"/>
          <p:cNvSpPr txBox="1">
            <a:spLocks noChangeArrowheads="1"/>
          </p:cNvSpPr>
          <p:nvPr/>
        </p:nvSpPr>
        <p:spPr bwMode="auto">
          <a:xfrm>
            <a:off x="755650" y="1484313"/>
            <a:ext cx="8089900" cy="5111750"/>
          </a:xfrm>
          <a:prstGeom prst="rect">
            <a:avLst/>
          </a:prstGeom>
          <a:noFill/>
          <a:ln>
            <a:noFill/>
          </a:ln>
          <a:extLst/>
        </p:spPr>
        <p:txBody>
          <a:bodyPr/>
          <a:lstStyle/>
          <a:p>
            <a:pPr indent="-342900" eaLnBrk="0" hangingPunct="0">
              <a:spcAft>
                <a:spcPts val="200"/>
              </a:spcAft>
              <a:buClr>
                <a:srgbClr val="0079C1"/>
              </a:buClr>
              <a:buFont typeface="Wingdings 2" pitchFamily="18" charset="2"/>
              <a:buNone/>
              <a:defRPr/>
            </a:pPr>
            <a:r>
              <a:rPr lang="en-GB" sz="2400" dirty="0">
                <a:solidFill>
                  <a:srgbClr val="000000"/>
                </a:solidFill>
                <a:latin typeface="+mn-lt"/>
                <a:cs typeface="ＭＳ Ｐゴシック"/>
              </a:rPr>
              <a:t>High level principles</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Complement ENTSOG </a:t>
            </a:r>
            <a:r>
              <a:rPr lang="en-GB" sz="1400" dirty="0" err="1">
                <a:solidFill>
                  <a:srgbClr val="000000"/>
                </a:solidFill>
                <a:latin typeface="+mn-lt"/>
                <a:cs typeface="ＭＳ Ｐゴシック"/>
              </a:rPr>
              <a:t>TYNDP</a:t>
            </a:r>
            <a:r>
              <a:rPr lang="en-GB" sz="1400" dirty="0">
                <a:solidFill>
                  <a:srgbClr val="000000"/>
                </a:solidFill>
                <a:latin typeface="+mn-lt"/>
                <a:cs typeface="ＭＳ Ｐゴシック"/>
              </a:rPr>
              <a:t> and ensure consistency with National Plans </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Build on the inaugural NW GRIP and improve it </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Improve stakeholder communication/consultation </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Describe/explain the Region‘s assets &amp; needs </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Explain why investments in gas transmission projects are required in the Region </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Describe projects</a:t>
            </a:r>
          </a:p>
          <a:p>
            <a:pPr indent="-342900">
              <a:spcAft>
                <a:spcPts val="200"/>
              </a:spcAft>
              <a:buClr>
                <a:srgbClr val="0079C1"/>
              </a:buClr>
              <a:defRPr/>
            </a:pPr>
            <a:endParaRPr lang="en-GB" sz="2400" dirty="0">
              <a:solidFill>
                <a:srgbClr val="000000"/>
              </a:solidFill>
              <a:latin typeface="+mn-lt"/>
              <a:cs typeface="ＭＳ Ｐゴシック"/>
            </a:endParaRPr>
          </a:p>
          <a:p>
            <a:pPr>
              <a:spcAft>
                <a:spcPts val="0"/>
              </a:spcAft>
              <a:buClr>
                <a:srgbClr val="0079C1"/>
              </a:buClr>
              <a:defRPr/>
            </a:pPr>
            <a:r>
              <a:rPr lang="en-GB" sz="2400" dirty="0">
                <a:solidFill>
                  <a:srgbClr val="000000"/>
                </a:solidFill>
                <a:latin typeface="+mn-lt"/>
                <a:cs typeface="ＭＳ Ｐゴシック"/>
              </a:rPr>
              <a:t>Agreement reached during the Nov. 2012 Copenhagen </a:t>
            </a:r>
            <a:r>
              <a:rPr lang="en-GB" sz="2400" dirty="0" err="1">
                <a:solidFill>
                  <a:srgbClr val="000000"/>
                </a:solidFill>
                <a:latin typeface="+mn-lt"/>
                <a:cs typeface="ＭＳ Ｐゴシック"/>
              </a:rPr>
              <a:t>GRI</a:t>
            </a:r>
            <a:r>
              <a:rPr lang="en-GB" sz="2400" dirty="0">
                <a:solidFill>
                  <a:srgbClr val="000000"/>
                </a:solidFill>
                <a:latin typeface="+mn-lt"/>
                <a:cs typeface="ＭＳ Ｐゴシック"/>
              </a:rPr>
              <a:t> NW GRIP consultation next NW GRIP to include:</a:t>
            </a:r>
            <a:endParaRPr lang="en-GB" sz="1400" dirty="0">
              <a:solidFill>
                <a:srgbClr val="000000"/>
              </a:solidFill>
              <a:latin typeface="+mn-lt"/>
              <a:cs typeface="ＭＳ Ｐゴシック"/>
            </a:endParaRP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Improvements based on feedback received, including </a:t>
            </a:r>
            <a:r>
              <a:rPr lang="en-GB" sz="1400" dirty="0" err="1">
                <a:solidFill>
                  <a:srgbClr val="000000"/>
                </a:solidFill>
                <a:latin typeface="+mn-lt"/>
                <a:cs typeface="ＭＳ Ｐゴシック"/>
              </a:rPr>
              <a:t>RCC</a:t>
            </a:r>
            <a:r>
              <a:rPr lang="en-GB" sz="1400" dirty="0">
                <a:solidFill>
                  <a:srgbClr val="000000"/>
                </a:solidFill>
                <a:latin typeface="+mn-lt"/>
                <a:cs typeface="ＭＳ Ｐゴシック"/>
              </a:rPr>
              <a:t> recommendations</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Enhanced regional supply and demand analysis</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Showing the Impact of projects on cross border points</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Show procedure and results of regional cross border open seasons / auctions</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‘Deep Dive’ into regional congested points as highlighted by </a:t>
            </a:r>
            <a:r>
              <a:rPr lang="en-GB" sz="1400" dirty="0" err="1">
                <a:solidFill>
                  <a:srgbClr val="000000"/>
                </a:solidFill>
                <a:latin typeface="+mn-lt"/>
                <a:cs typeface="ＭＳ Ｐゴシック"/>
              </a:rPr>
              <a:t>TYNDP</a:t>
            </a:r>
            <a:r>
              <a:rPr lang="en-GB" sz="1400" dirty="0">
                <a:solidFill>
                  <a:srgbClr val="000000"/>
                </a:solidFill>
                <a:latin typeface="+mn-lt"/>
                <a:cs typeface="ＭＳ Ｐゴシック"/>
              </a:rPr>
              <a:t> 2013-2022 </a:t>
            </a:r>
          </a:p>
          <a:p>
            <a:pPr marL="358775" indent="-342900">
              <a:lnSpc>
                <a:spcPct val="90000"/>
              </a:lnSpc>
              <a:spcAft>
                <a:spcPct val="50000"/>
              </a:spcAft>
              <a:buClr>
                <a:srgbClr val="0079C1"/>
              </a:buClr>
              <a:defRPr/>
            </a:pPr>
            <a:endParaRPr lang="en-GB" sz="1400" dirty="0">
              <a:solidFill>
                <a:srgbClr val="000000"/>
              </a:solidFill>
              <a:latin typeface="+mn-lt"/>
              <a:cs typeface="ＭＳ Ｐゴシック"/>
            </a:endParaRPr>
          </a:p>
          <a:p>
            <a:pPr marL="358775" indent="-342900" eaLnBrk="0" hangingPunct="0">
              <a:lnSpc>
                <a:spcPct val="90000"/>
              </a:lnSpc>
              <a:spcAft>
                <a:spcPct val="50000"/>
              </a:spcAft>
              <a:buClr>
                <a:srgbClr val="0079C1"/>
              </a:buClr>
              <a:buFont typeface="Wingdings 2" pitchFamily="18" charset="2"/>
              <a:buNone/>
              <a:defRPr/>
            </a:pPr>
            <a:endParaRPr lang="en-GB" sz="2400" dirty="0">
              <a:solidFill>
                <a:srgbClr val="000000"/>
              </a:solidFill>
              <a:latin typeface="+mn-lt"/>
              <a:cs typeface="ＭＳ Ｐゴシック"/>
            </a:endParaRPr>
          </a:p>
          <a:p>
            <a:pPr marL="358775" indent="-342900" eaLnBrk="0" hangingPunct="0">
              <a:lnSpc>
                <a:spcPct val="90000"/>
              </a:lnSpc>
              <a:spcAft>
                <a:spcPct val="50000"/>
              </a:spcAft>
              <a:buClr>
                <a:srgbClr val="0079C1"/>
              </a:buClr>
              <a:defRPr/>
            </a:pPr>
            <a:endParaRPr lang="en-GB" sz="1400" dirty="0">
              <a:solidFill>
                <a:srgbClr val="000000"/>
              </a:solidFill>
              <a:latin typeface="+mn-lt"/>
              <a:cs typeface="ＭＳ Ｐゴシック"/>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Number Placeholder 5"/>
          <p:cNvSpPr>
            <a:spLocks noGrp="1"/>
          </p:cNvSpPr>
          <p:nvPr>
            <p:ph type="sldNum" sz="quarter" idx="12"/>
          </p:nvPr>
        </p:nvSpPr>
        <p:spPr>
          <a:noFill/>
        </p:spPr>
        <p:txBody>
          <a:bodyPr/>
          <a:lstStyle/>
          <a:p>
            <a:pPr fontAlgn="base">
              <a:spcBef>
                <a:spcPct val="0"/>
              </a:spcBef>
              <a:spcAft>
                <a:spcPct val="0"/>
              </a:spcAft>
            </a:pPr>
            <a:fld id="{A944A447-2337-428B-97D6-C2D8E302F2E6}" type="slidenum">
              <a:rPr lang="nl-NL" b="1" smtClean="0">
                <a:solidFill>
                  <a:srgbClr val="0079C1"/>
                </a:solidFill>
                <a:cs typeface="ＭＳ Ｐゴシック"/>
              </a:rPr>
              <a:pPr fontAlgn="base">
                <a:spcBef>
                  <a:spcPct val="0"/>
                </a:spcBef>
                <a:spcAft>
                  <a:spcPct val="0"/>
                </a:spcAft>
              </a:pPr>
              <a:t>6</a:t>
            </a:fld>
            <a:endParaRPr lang="nl-NL" b="1" smtClean="0">
              <a:solidFill>
                <a:srgbClr val="0079C1"/>
              </a:solidFill>
              <a:cs typeface="ＭＳ Ｐゴシック"/>
            </a:endParaRPr>
          </a:p>
        </p:txBody>
      </p:sp>
      <p:sp>
        <p:nvSpPr>
          <p:cNvPr id="106498" name="Rectangle 5"/>
          <p:cNvSpPr>
            <a:spLocks noGrp="1" noChangeArrowheads="1"/>
          </p:cNvSpPr>
          <p:nvPr>
            <p:ph type="title"/>
          </p:nvPr>
        </p:nvSpPr>
        <p:spPr>
          <a:xfrm>
            <a:off x="457200" y="501650"/>
            <a:ext cx="8229600" cy="641350"/>
          </a:xfrm>
        </p:spPr>
        <p:txBody>
          <a:bodyPr/>
          <a:lstStyle/>
          <a:p>
            <a:pPr eaLnBrk="1" hangingPunct="1"/>
            <a:r>
              <a:rPr lang="en-US" sz="3600" smtClean="0"/>
              <a:t>Chapters NW GRIP 2013 </a:t>
            </a:r>
          </a:p>
        </p:txBody>
      </p:sp>
      <p:sp>
        <p:nvSpPr>
          <p:cNvPr id="6148" name="Rectangle 3"/>
          <p:cNvSpPr txBox="1">
            <a:spLocks noChangeArrowheads="1"/>
          </p:cNvSpPr>
          <p:nvPr/>
        </p:nvSpPr>
        <p:spPr bwMode="auto">
          <a:xfrm>
            <a:off x="461963" y="1484313"/>
            <a:ext cx="8089900" cy="5111750"/>
          </a:xfrm>
          <a:prstGeom prst="rect">
            <a:avLst/>
          </a:prstGeom>
          <a:noFill/>
          <a:ln>
            <a:noFill/>
          </a:ln>
          <a:extLst/>
        </p:spPr>
        <p:txBody>
          <a:bodyPr/>
          <a:lstStyle/>
          <a:p>
            <a:pPr>
              <a:spcAft>
                <a:spcPts val="200"/>
              </a:spcAft>
              <a:buClr>
                <a:srgbClr val="0079C1"/>
              </a:buClr>
            </a:pPr>
            <a:endParaRPr lang="en-GB" sz="2400" b="1">
              <a:solidFill>
                <a:srgbClr val="000000"/>
              </a:solidFill>
              <a:cs typeface="ＭＳ Ｐゴシック"/>
            </a:endParaRPr>
          </a:p>
          <a:p>
            <a:pPr>
              <a:spcAft>
                <a:spcPts val="200"/>
              </a:spcAft>
              <a:buClr>
                <a:srgbClr val="0079C1"/>
              </a:buClr>
              <a:buFont typeface="Wingdings 2" pitchFamily="18" charset="2"/>
              <a:buChar char="¾"/>
            </a:pPr>
            <a:r>
              <a:rPr lang="en-GB" sz="2400" b="1">
                <a:solidFill>
                  <a:srgbClr val="000000"/>
                </a:solidFill>
                <a:cs typeface="ＭＳ Ｐゴシック"/>
              </a:rPr>
              <a:t>Executive Summary</a:t>
            </a:r>
          </a:p>
          <a:p>
            <a:pPr>
              <a:spcAft>
                <a:spcPts val="200"/>
              </a:spcAft>
              <a:buClr>
                <a:srgbClr val="0079C1"/>
              </a:buClr>
              <a:buFont typeface="Wingdings 2" pitchFamily="18" charset="2"/>
              <a:buChar char="¾"/>
            </a:pPr>
            <a:r>
              <a:rPr lang="en-GB" sz="2400" b="1">
                <a:solidFill>
                  <a:srgbClr val="000000"/>
                </a:solidFill>
                <a:cs typeface="ＭＳ Ｐゴシック"/>
              </a:rPr>
              <a:t>Introduction</a:t>
            </a:r>
          </a:p>
          <a:p>
            <a:pPr>
              <a:spcAft>
                <a:spcPts val="200"/>
              </a:spcAft>
              <a:buClr>
                <a:srgbClr val="0079C1"/>
              </a:buClr>
              <a:buFont typeface="Wingdings 2" pitchFamily="18" charset="2"/>
              <a:buChar char="¾"/>
            </a:pPr>
            <a:r>
              <a:rPr lang="en-GB" sz="2400" b="1">
                <a:solidFill>
                  <a:srgbClr val="000000"/>
                </a:solidFill>
                <a:cs typeface="ＭＳ Ｐゴシック"/>
              </a:rPr>
              <a:t>North West Specifics</a:t>
            </a:r>
          </a:p>
          <a:p>
            <a:pPr>
              <a:spcAft>
                <a:spcPts val="200"/>
              </a:spcAft>
              <a:buClr>
                <a:srgbClr val="0079C1"/>
              </a:buClr>
              <a:buFont typeface="Wingdings 2" pitchFamily="18" charset="2"/>
              <a:buChar char="¾"/>
            </a:pPr>
            <a:r>
              <a:rPr lang="en-GB" sz="2400" b="1">
                <a:solidFill>
                  <a:srgbClr val="000000"/>
                </a:solidFill>
                <a:cs typeface="ＭＳ Ｐゴシック"/>
              </a:rPr>
              <a:t>Supply and Demand</a:t>
            </a:r>
          </a:p>
          <a:p>
            <a:pPr>
              <a:spcAft>
                <a:spcPts val="200"/>
              </a:spcAft>
              <a:buClr>
                <a:srgbClr val="0079C1"/>
              </a:buClr>
              <a:buFont typeface="Wingdings 2" pitchFamily="18" charset="2"/>
              <a:buChar char="¾"/>
            </a:pPr>
            <a:r>
              <a:rPr lang="en-GB" sz="2400" b="1">
                <a:solidFill>
                  <a:srgbClr val="000000"/>
                </a:solidFill>
                <a:cs typeface="ＭＳ Ｐゴシック"/>
              </a:rPr>
              <a:t>In Depth Review of TYNDP Identified NW Issues</a:t>
            </a:r>
          </a:p>
          <a:p>
            <a:pPr>
              <a:spcAft>
                <a:spcPts val="200"/>
              </a:spcAft>
              <a:buClr>
                <a:srgbClr val="0079C1"/>
              </a:buClr>
              <a:buFont typeface="Wingdings 2" pitchFamily="18" charset="2"/>
              <a:buChar char="¾"/>
            </a:pPr>
            <a:r>
              <a:rPr lang="en-GB" sz="2400" b="1">
                <a:solidFill>
                  <a:srgbClr val="000000"/>
                </a:solidFill>
                <a:cs typeface="ＭＳ Ｐゴシック"/>
              </a:rPr>
              <a:t>Projects</a:t>
            </a:r>
          </a:p>
          <a:p>
            <a:pPr>
              <a:spcAft>
                <a:spcPts val="200"/>
              </a:spcAft>
              <a:buClr>
                <a:srgbClr val="0079C1"/>
              </a:buClr>
              <a:buFont typeface="Wingdings 2" pitchFamily="18" charset="2"/>
              <a:buChar char="¾"/>
            </a:pPr>
            <a:r>
              <a:rPr lang="en-GB" sz="2400" b="1">
                <a:solidFill>
                  <a:srgbClr val="000000"/>
                </a:solidFill>
                <a:cs typeface="ＭＳ Ｐゴシック"/>
              </a:rPr>
              <a:t>Conclusions</a:t>
            </a:r>
          </a:p>
          <a:p>
            <a:pPr>
              <a:spcAft>
                <a:spcPts val="200"/>
              </a:spcAft>
              <a:buClr>
                <a:srgbClr val="0079C1"/>
              </a:buClr>
              <a:buFont typeface="Wingdings 2" pitchFamily="18" charset="2"/>
              <a:buChar char="¾"/>
            </a:pPr>
            <a:r>
              <a:rPr lang="en-GB" sz="2400" b="1">
                <a:solidFill>
                  <a:srgbClr val="000000"/>
                </a:solidFill>
                <a:cs typeface="ＭＳ Ｐゴシック"/>
              </a:rPr>
              <a:t>Annex</a:t>
            </a:r>
          </a:p>
          <a:p>
            <a:pPr marL="400050" lvl="1">
              <a:lnSpc>
                <a:spcPct val="90000"/>
              </a:lnSpc>
              <a:spcAft>
                <a:spcPct val="50000"/>
              </a:spcAft>
              <a:buClr>
                <a:srgbClr val="0079C1"/>
              </a:buClr>
              <a:buFont typeface="Wingdings 2" pitchFamily="18" charset="2"/>
              <a:buChar char="¾"/>
            </a:pPr>
            <a:r>
              <a:rPr lang="en-GB" sz="1400">
                <a:solidFill>
                  <a:srgbClr val="000000"/>
                </a:solidFill>
                <a:cs typeface="ＭＳ Ｐゴシック"/>
              </a:rPr>
              <a:t>Project description: more detailed description/visualisation compared to TYNDP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Titel 1"/>
          <p:cNvSpPr>
            <a:spLocks noGrp="1"/>
          </p:cNvSpPr>
          <p:nvPr>
            <p:ph type="title"/>
          </p:nvPr>
        </p:nvSpPr>
        <p:spPr>
          <a:xfrm>
            <a:off x="593725" y="639763"/>
            <a:ext cx="8093075" cy="641350"/>
          </a:xfrm>
        </p:spPr>
        <p:txBody>
          <a:bodyPr/>
          <a:lstStyle/>
          <a:p>
            <a:r>
              <a:rPr lang="en-US" sz="3600" smtClean="0"/>
              <a:t>Chapter North West Specifics I </a:t>
            </a:r>
            <a:endParaRPr lang="en-US" smtClean="0"/>
          </a:p>
        </p:txBody>
      </p:sp>
      <p:sp>
        <p:nvSpPr>
          <p:cNvPr id="108547" name="Tijdelijke aanduiding voor dianummer 2"/>
          <p:cNvSpPr>
            <a:spLocks noGrp="1"/>
          </p:cNvSpPr>
          <p:nvPr>
            <p:ph type="sldNum" sz="quarter" idx="12"/>
          </p:nvPr>
        </p:nvSpPr>
        <p:spPr>
          <a:noFill/>
        </p:spPr>
        <p:txBody>
          <a:bodyPr/>
          <a:lstStyle/>
          <a:p>
            <a:pPr fontAlgn="base">
              <a:spcBef>
                <a:spcPct val="0"/>
              </a:spcBef>
              <a:spcAft>
                <a:spcPct val="0"/>
              </a:spcAft>
            </a:pPr>
            <a:fld id="{02BF0529-8619-40F2-8A85-AEEB1823AC8C}" type="slidenum">
              <a:rPr lang="en-US" b="1" smtClean="0">
                <a:solidFill>
                  <a:srgbClr val="0079C1"/>
                </a:solidFill>
                <a:cs typeface="ＭＳ Ｐゴシック"/>
              </a:rPr>
              <a:pPr fontAlgn="base">
                <a:spcBef>
                  <a:spcPct val="0"/>
                </a:spcBef>
                <a:spcAft>
                  <a:spcPct val="0"/>
                </a:spcAft>
              </a:pPr>
              <a:t>7</a:t>
            </a:fld>
            <a:endParaRPr lang="en-US" b="1" smtClean="0">
              <a:solidFill>
                <a:srgbClr val="0079C1"/>
              </a:solidFill>
              <a:cs typeface="ＭＳ Ｐゴシック"/>
            </a:endParaRPr>
          </a:p>
        </p:txBody>
      </p:sp>
      <p:sp>
        <p:nvSpPr>
          <p:cNvPr id="31746" name="Tekstvak 3"/>
          <p:cNvSpPr txBox="1">
            <a:spLocks noChangeArrowheads="1"/>
          </p:cNvSpPr>
          <p:nvPr/>
        </p:nvSpPr>
        <p:spPr bwMode="auto">
          <a:xfrm>
            <a:off x="539750" y="2157413"/>
            <a:ext cx="5976938" cy="1401762"/>
          </a:xfrm>
          <a:prstGeom prst="rect">
            <a:avLst/>
          </a:prstGeom>
          <a:noFill/>
          <a:ln w="9525">
            <a:noFill/>
            <a:miter lim="800000"/>
            <a:headEnd/>
            <a:tailEnd/>
          </a:ln>
        </p:spPr>
        <p:txBody>
          <a:bodyPr>
            <a:spAutoFit/>
          </a:bodyPr>
          <a:lstStyle/>
          <a:p>
            <a:pPr>
              <a:defRPr/>
            </a:pPr>
            <a:r>
              <a:rPr lang="en-US" sz="2400" b="1" smtClean="0">
                <a:solidFill>
                  <a:srgbClr val="000000"/>
                </a:solidFill>
                <a:latin typeface="+mn-lt"/>
                <a:cs typeface="ＭＳ Ｐゴシック"/>
              </a:rPr>
              <a:t>Pillar I Competition</a:t>
            </a:r>
          </a:p>
          <a:p>
            <a:pPr indent="-342900">
              <a:spcAft>
                <a:spcPts val="200"/>
              </a:spcAft>
              <a:buClr>
                <a:srgbClr val="0079C1"/>
              </a:buClr>
              <a:buFont typeface="Wingdings 2" pitchFamily="18" charset="2"/>
              <a:buChar char="¾"/>
              <a:defRPr/>
            </a:pPr>
            <a:r>
              <a:rPr lang="en-US" sz="1400" smtClean="0">
                <a:solidFill>
                  <a:srgbClr val="000000"/>
                </a:solidFill>
                <a:latin typeface="+mn-lt"/>
                <a:cs typeface="ＭＳ Ｐゴシック"/>
              </a:rPr>
              <a:t>Decades of collaboration and front runners in promoting competition</a:t>
            </a:r>
          </a:p>
          <a:p>
            <a:pPr indent="-342900">
              <a:spcAft>
                <a:spcPts val="200"/>
              </a:spcAft>
              <a:buClr>
                <a:srgbClr val="0079C1"/>
              </a:buClr>
              <a:buFont typeface="Wingdings 2" pitchFamily="18" charset="2"/>
              <a:buChar char="¾"/>
              <a:defRPr/>
            </a:pPr>
            <a:r>
              <a:rPr lang="en-US" sz="1400" smtClean="0">
                <a:solidFill>
                  <a:srgbClr val="000000"/>
                </a:solidFill>
                <a:latin typeface="+mn-lt"/>
                <a:cs typeface="ＭＳ Ｐゴシック"/>
              </a:rPr>
              <a:t>Resulted in the most liquid hubs in the EU</a:t>
            </a:r>
          </a:p>
          <a:p>
            <a:pPr indent="-342900">
              <a:spcAft>
                <a:spcPts val="200"/>
              </a:spcAft>
              <a:buClr>
                <a:srgbClr val="0079C1"/>
              </a:buClr>
              <a:buFont typeface="Wingdings 2" pitchFamily="18" charset="2"/>
              <a:buChar char="¾"/>
              <a:defRPr/>
            </a:pPr>
            <a:r>
              <a:rPr lang="en-US" sz="1400" smtClean="0">
                <a:solidFill>
                  <a:srgbClr val="000000"/>
                </a:solidFill>
                <a:latin typeface="+mn-lt"/>
                <a:cs typeface="ＭＳ Ｐゴシック"/>
              </a:rPr>
              <a:t>Previous and current Auctions and Open Seasons listed in the GRIP</a:t>
            </a:r>
          </a:p>
          <a:p>
            <a:pPr indent="-342900">
              <a:spcAft>
                <a:spcPts val="200"/>
              </a:spcAft>
              <a:buClr>
                <a:srgbClr val="0079C1"/>
              </a:buClr>
              <a:buFont typeface="Wingdings 2" pitchFamily="18" charset="2"/>
              <a:buChar char="¾"/>
              <a:defRPr/>
            </a:pPr>
            <a:r>
              <a:rPr lang="en-US" sz="1400" smtClean="0">
                <a:solidFill>
                  <a:srgbClr val="000000"/>
                </a:solidFill>
                <a:latin typeface="+mn-lt"/>
                <a:cs typeface="ＭＳ Ｐゴシック"/>
              </a:rPr>
              <a:t>All relevant projects included and elaborated in the GRIP</a:t>
            </a:r>
            <a:endParaRPr lang="en-US" sz="1400">
              <a:solidFill>
                <a:srgbClr val="000000"/>
              </a:solidFill>
              <a:latin typeface="+mn-lt"/>
              <a:cs typeface="ＭＳ Ｐゴシック"/>
            </a:endParaRPr>
          </a:p>
        </p:txBody>
      </p:sp>
      <p:sp>
        <p:nvSpPr>
          <p:cNvPr id="31747" name="Tekstvak 4"/>
          <p:cNvSpPr txBox="1">
            <a:spLocks noChangeArrowheads="1"/>
          </p:cNvSpPr>
          <p:nvPr/>
        </p:nvSpPr>
        <p:spPr bwMode="auto">
          <a:xfrm>
            <a:off x="971550" y="3716338"/>
            <a:ext cx="7416800" cy="1374775"/>
          </a:xfrm>
          <a:prstGeom prst="rect">
            <a:avLst/>
          </a:prstGeom>
          <a:noFill/>
          <a:ln w="9525">
            <a:noFill/>
            <a:miter lim="800000"/>
            <a:headEnd/>
            <a:tailEnd/>
          </a:ln>
        </p:spPr>
        <p:txBody>
          <a:bodyPr>
            <a:spAutoFit/>
          </a:bodyPr>
          <a:lstStyle/>
          <a:p>
            <a:pPr>
              <a:defRPr/>
            </a:pPr>
            <a:r>
              <a:rPr lang="en-US" sz="2400" b="1" dirty="0" smtClean="0">
                <a:solidFill>
                  <a:srgbClr val="000000"/>
                </a:solidFill>
                <a:latin typeface="+mn-lt"/>
                <a:cs typeface="ＭＳ Ｐゴシック"/>
              </a:rPr>
              <a:t>Pillar II Security of Supply</a:t>
            </a:r>
          </a:p>
          <a:p>
            <a:pPr indent="-342900">
              <a:spcAft>
                <a:spcPts val="200"/>
              </a:spcAft>
              <a:buClr>
                <a:srgbClr val="0079C1"/>
              </a:buClr>
              <a:buFont typeface="Wingdings 2" pitchFamily="18" charset="2"/>
              <a:buChar char="¾"/>
              <a:defRPr/>
            </a:pPr>
            <a:r>
              <a:rPr lang="en-US" sz="1400" dirty="0" smtClean="0">
                <a:solidFill>
                  <a:srgbClr val="000000"/>
                </a:solidFill>
                <a:latin typeface="+mn-lt"/>
                <a:cs typeface="ＭＳ Ｐゴシック"/>
              </a:rPr>
              <a:t>Long history of security of supply, cold spell 2012 cooperation illustrative for the region</a:t>
            </a:r>
          </a:p>
          <a:p>
            <a:pPr indent="-342900">
              <a:spcAft>
                <a:spcPts val="200"/>
              </a:spcAft>
              <a:buClr>
                <a:srgbClr val="0079C1"/>
              </a:buClr>
              <a:buFont typeface="Wingdings 2" pitchFamily="18" charset="2"/>
              <a:buChar char="¾"/>
              <a:defRPr/>
            </a:pPr>
            <a:r>
              <a:rPr lang="en-US" sz="1400" dirty="0" smtClean="0">
                <a:solidFill>
                  <a:srgbClr val="000000"/>
                </a:solidFill>
                <a:latin typeface="+mn-lt"/>
                <a:cs typeface="ＭＳ Ｐゴシック"/>
              </a:rPr>
              <a:t>Decrease in indigenous production, increase need for imports</a:t>
            </a:r>
          </a:p>
          <a:p>
            <a:pPr indent="-342900">
              <a:spcAft>
                <a:spcPts val="200"/>
              </a:spcAft>
              <a:buClr>
                <a:srgbClr val="0079C1"/>
              </a:buClr>
              <a:buFont typeface="Wingdings 2" pitchFamily="18" charset="2"/>
              <a:buChar char="¾"/>
              <a:defRPr/>
            </a:pPr>
            <a:r>
              <a:rPr lang="en-US" sz="1400" dirty="0" smtClean="0">
                <a:solidFill>
                  <a:srgbClr val="000000"/>
                </a:solidFill>
                <a:latin typeface="+mn-lt"/>
                <a:cs typeface="ＭＳ Ｐゴシック"/>
              </a:rPr>
              <a:t>L-gas issues up to 2022 only applicable to German situation, covered in German </a:t>
            </a:r>
            <a:r>
              <a:rPr lang="en-US" sz="1400" dirty="0">
                <a:solidFill>
                  <a:srgbClr val="000000"/>
                </a:solidFill>
                <a:latin typeface="+mn-lt"/>
                <a:cs typeface="ＭＳ Ｐゴシック"/>
              </a:rPr>
              <a:t> </a:t>
            </a:r>
            <a:r>
              <a:rPr lang="en-US" sz="1400" dirty="0" smtClean="0">
                <a:solidFill>
                  <a:srgbClr val="000000"/>
                </a:solidFill>
                <a:latin typeface="+mn-lt"/>
                <a:cs typeface="ＭＳ Ｐゴシック"/>
              </a:rPr>
              <a:t>                                                       </a:t>
            </a:r>
            <a:r>
              <a:rPr lang="en-US" sz="1400" dirty="0" err="1" smtClean="0">
                <a:solidFill>
                  <a:srgbClr val="000000"/>
                </a:solidFill>
                <a:latin typeface="+mn-lt"/>
                <a:cs typeface="ＭＳ Ｐゴシック"/>
              </a:rPr>
              <a:t>Netzentwicklungsplan</a:t>
            </a:r>
            <a:r>
              <a:rPr lang="en-US" sz="1400" dirty="0" smtClean="0">
                <a:solidFill>
                  <a:srgbClr val="000000"/>
                </a:solidFill>
                <a:latin typeface="+mn-lt"/>
                <a:cs typeface="ＭＳ Ｐゴシック"/>
              </a:rPr>
              <a:t> and </a:t>
            </a:r>
            <a:r>
              <a:rPr lang="en-US" sz="1400" dirty="0" err="1" smtClean="0">
                <a:solidFill>
                  <a:srgbClr val="000000"/>
                </a:solidFill>
                <a:latin typeface="+mn-lt"/>
                <a:cs typeface="ＭＳ Ｐゴシック"/>
              </a:rPr>
              <a:t>Pentalateral</a:t>
            </a:r>
            <a:r>
              <a:rPr lang="en-US" sz="1400" dirty="0" smtClean="0">
                <a:solidFill>
                  <a:srgbClr val="000000"/>
                </a:solidFill>
                <a:latin typeface="+mn-lt"/>
                <a:cs typeface="ＭＳ Ｐゴシック"/>
              </a:rPr>
              <a:t> Forum, information to be included</a:t>
            </a:r>
            <a:endParaRPr lang="en-US" sz="1400" dirty="0">
              <a:solidFill>
                <a:srgbClr val="000000"/>
              </a:solidFill>
              <a:latin typeface="+mn-lt"/>
              <a:cs typeface="ＭＳ Ｐゴシック"/>
            </a:endParaRPr>
          </a:p>
        </p:txBody>
      </p:sp>
      <p:sp>
        <p:nvSpPr>
          <p:cNvPr id="31748" name="Tekstvak 5"/>
          <p:cNvSpPr txBox="1">
            <a:spLocks noChangeArrowheads="1"/>
          </p:cNvSpPr>
          <p:nvPr/>
        </p:nvSpPr>
        <p:spPr bwMode="auto">
          <a:xfrm>
            <a:off x="1692275" y="5300663"/>
            <a:ext cx="7272338" cy="1262910"/>
          </a:xfrm>
          <a:prstGeom prst="rect">
            <a:avLst/>
          </a:prstGeom>
          <a:noFill/>
          <a:ln w="9525">
            <a:noFill/>
            <a:miter lim="800000"/>
            <a:headEnd/>
            <a:tailEnd/>
          </a:ln>
        </p:spPr>
        <p:txBody>
          <a:bodyPr>
            <a:spAutoFit/>
          </a:bodyPr>
          <a:lstStyle/>
          <a:p>
            <a:pPr>
              <a:defRPr/>
            </a:pPr>
            <a:r>
              <a:rPr lang="en-US" sz="2400" b="1" dirty="0" smtClean="0">
                <a:solidFill>
                  <a:srgbClr val="000000"/>
                </a:solidFill>
                <a:latin typeface="+mn-lt"/>
                <a:cs typeface="ＭＳ Ｐゴシック"/>
              </a:rPr>
              <a:t>Pillar III Sustainability</a:t>
            </a:r>
          </a:p>
          <a:p>
            <a:pPr indent="-342900">
              <a:lnSpc>
                <a:spcPct val="90000"/>
              </a:lnSpc>
              <a:spcAft>
                <a:spcPts val="200"/>
              </a:spcAft>
              <a:buClr>
                <a:srgbClr val="0079C1"/>
              </a:buClr>
              <a:buFont typeface="Wingdings 2" pitchFamily="18" charset="2"/>
              <a:buChar char="¾"/>
              <a:defRPr/>
            </a:pPr>
            <a:r>
              <a:rPr lang="en-US" sz="1400" dirty="0" smtClean="0">
                <a:solidFill>
                  <a:srgbClr val="000000"/>
                </a:solidFill>
                <a:latin typeface="+mn-lt"/>
                <a:cs typeface="ＭＳ Ｐゴシック"/>
              </a:rPr>
              <a:t>Gas as the cleanest fossil fuel plays a role in the future energy supply. </a:t>
            </a:r>
            <a:br>
              <a:rPr lang="en-US" sz="1400" dirty="0" smtClean="0">
                <a:solidFill>
                  <a:srgbClr val="000000"/>
                </a:solidFill>
                <a:latin typeface="+mn-lt"/>
                <a:cs typeface="ＭＳ Ｐゴシック"/>
              </a:rPr>
            </a:br>
            <a:r>
              <a:rPr lang="en-US" sz="1400" dirty="0" smtClean="0">
                <a:solidFill>
                  <a:srgbClr val="000000"/>
                </a:solidFill>
                <a:latin typeface="+mn-lt"/>
                <a:cs typeface="ＭＳ Ｐゴシック"/>
              </a:rPr>
              <a:t>Gas infrastructure allows for a strong growth in the use of renewable sources (wind/sun), as it can affordably provide the required network flexibility and it can serve for example as a means to store energy.  </a:t>
            </a:r>
            <a:endParaRPr lang="en-US" sz="1400" dirty="0">
              <a:solidFill>
                <a:srgbClr val="000000"/>
              </a:solidFill>
              <a:latin typeface="+mn-lt"/>
              <a:cs typeface="ＭＳ Ｐゴシック"/>
            </a:endParaRPr>
          </a:p>
        </p:txBody>
      </p:sp>
      <p:sp>
        <p:nvSpPr>
          <p:cNvPr id="108551" name="Tekstvak 7"/>
          <p:cNvSpPr txBox="1">
            <a:spLocks noChangeArrowheads="1"/>
          </p:cNvSpPr>
          <p:nvPr/>
        </p:nvSpPr>
        <p:spPr bwMode="auto">
          <a:xfrm>
            <a:off x="611188" y="1412875"/>
            <a:ext cx="8064500" cy="579438"/>
          </a:xfrm>
          <a:prstGeom prst="rect">
            <a:avLst/>
          </a:prstGeom>
          <a:noFill/>
          <a:ln w="9525">
            <a:noFill/>
            <a:miter lim="800000"/>
            <a:headEnd/>
            <a:tailEnd/>
          </a:ln>
        </p:spPr>
        <p:txBody>
          <a:bodyPr>
            <a:spAutoFit/>
          </a:bodyPr>
          <a:lstStyle/>
          <a:p>
            <a:pPr indent="-358775">
              <a:spcAft>
                <a:spcPts val="200"/>
              </a:spcAft>
              <a:buClr>
                <a:srgbClr val="0079C1"/>
              </a:buClr>
            </a:pPr>
            <a:r>
              <a:rPr lang="en-US" sz="1400" smtClean="0"/>
              <a:t>The capacity developed by gas infrastructure projects directly improves the development of the European internal energy market by enhancing all three aspects of European Energy Pillars.</a:t>
            </a:r>
            <a:r>
              <a:rPr lang="en-US" smtClean="0"/>
              <a:t> </a:t>
            </a: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el 1"/>
          <p:cNvSpPr>
            <a:spLocks noGrp="1"/>
          </p:cNvSpPr>
          <p:nvPr>
            <p:ph type="title"/>
          </p:nvPr>
        </p:nvSpPr>
        <p:spPr>
          <a:xfrm>
            <a:off x="593725" y="639763"/>
            <a:ext cx="8093075" cy="641350"/>
          </a:xfrm>
        </p:spPr>
        <p:txBody>
          <a:bodyPr/>
          <a:lstStyle/>
          <a:p>
            <a:r>
              <a:rPr lang="en-US" sz="3600" smtClean="0"/>
              <a:t>Chapter North West Specifics II </a:t>
            </a:r>
            <a:endParaRPr lang="nl-NL" sz="3600" smtClean="0"/>
          </a:p>
        </p:txBody>
      </p:sp>
      <p:sp>
        <p:nvSpPr>
          <p:cNvPr id="3" name="Tijdelijke aanduiding voor inhoud 2"/>
          <p:cNvSpPr>
            <a:spLocks noGrp="1"/>
          </p:cNvSpPr>
          <p:nvPr>
            <p:ph idx="1"/>
          </p:nvPr>
        </p:nvSpPr>
        <p:spPr>
          <a:xfrm>
            <a:off x="611188" y="1484313"/>
            <a:ext cx="8089900" cy="4648200"/>
          </a:xfrm>
        </p:spPr>
        <p:txBody>
          <a:bodyPr/>
          <a:lstStyle/>
          <a:p>
            <a:pPr marL="0" indent="0">
              <a:spcAft>
                <a:spcPts val="200"/>
              </a:spcAft>
              <a:buFont typeface="Wingdings 2" pitchFamily="18" charset="2"/>
              <a:buNone/>
              <a:defRPr/>
            </a:pPr>
            <a:endParaRPr lang="en-US" dirty="0" smtClean="0"/>
          </a:p>
          <a:p>
            <a:pPr marL="0" indent="0">
              <a:spcAft>
                <a:spcPts val="200"/>
              </a:spcAft>
              <a:buFont typeface="Wingdings 2" pitchFamily="18" charset="2"/>
              <a:buNone/>
              <a:defRPr/>
            </a:pPr>
            <a:r>
              <a:rPr lang="en-US" dirty="0" smtClean="0"/>
              <a:t>This chapter will also outline the various reasons for the need for investment in gas infrastructure in the NW region</a:t>
            </a:r>
          </a:p>
          <a:p>
            <a:pPr marL="0" eaLnBrk="1" hangingPunct="1">
              <a:lnSpc>
                <a:spcPct val="90000"/>
              </a:lnSpc>
              <a:spcAft>
                <a:spcPts val="200"/>
              </a:spcAft>
              <a:defRPr/>
            </a:pPr>
            <a:r>
              <a:rPr lang="en-US" sz="1400" kern="1200" dirty="0" smtClean="0">
                <a:solidFill>
                  <a:srgbClr val="000000"/>
                </a:solidFill>
              </a:rPr>
              <a:t>Sufficient capacity to promote competition </a:t>
            </a:r>
          </a:p>
          <a:p>
            <a:pPr marL="0" eaLnBrk="1" hangingPunct="1">
              <a:lnSpc>
                <a:spcPct val="90000"/>
              </a:lnSpc>
              <a:spcAft>
                <a:spcPts val="200"/>
              </a:spcAft>
              <a:defRPr/>
            </a:pPr>
            <a:r>
              <a:rPr lang="en-US" sz="1400" kern="1200" dirty="0" smtClean="0">
                <a:solidFill>
                  <a:srgbClr val="000000"/>
                </a:solidFill>
              </a:rPr>
              <a:t>Sufficient capacity to guarantee security of supply</a:t>
            </a:r>
          </a:p>
          <a:p>
            <a:pPr marL="0" eaLnBrk="1" hangingPunct="1">
              <a:lnSpc>
                <a:spcPct val="90000"/>
              </a:lnSpc>
              <a:spcAft>
                <a:spcPts val="200"/>
              </a:spcAft>
              <a:defRPr/>
            </a:pPr>
            <a:r>
              <a:rPr lang="en-US" sz="1400" kern="1200" dirty="0" smtClean="0">
                <a:solidFill>
                  <a:srgbClr val="000000"/>
                </a:solidFill>
              </a:rPr>
              <a:t>Substitute decreasing regional production</a:t>
            </a:r>
          </a:p>
          <a:p>
            <a:pPr marL="0" eaLnBrk="1" hangingPunct="1">
              <a:lnSpc>
                <a:spcPct val="90000"/>
              </a:lnSpc>
              <a:spcAft>
                <a:spcPts val="200"/>
              </a:spcAft>
              <a:defRPr/>
            </a:pPr>
            <a:r>
              <a:rPr lang="en-US" sz="1400" kern="1200" dirty="0" smtClean="0">
                <a:solidFill>
                  <a:srgbClr val="000000"/>
                </a:solidFill>
              </a:rPr>
              <a:t>Supply diversification </a:t>
            </a:r>
          </a:p>
          <a:p>
            <a:pPr marL="0" eaLnBrk="1" hangingPunct="1">
              <a:lnSpc>
                <a:spcPct val="90000"/>
              </a:lnSpc>
              <a:spcAft>
                <a:spcPts val="200"/>
              </a:spcAft>
              <a:defRPr/>
            </a:pPr>
            <a:r>
              <a:rPr lang="en-US" sz="1400" kern="1200" dirty="0" smtClean="0">
                <a:solidFill>
                  <a:srgbClr val="000000"/>
                </a:solidFill>
              </a:rPr>
              <a:t>Maintenance projects related to the ageing infrastructure</a:t>
            </a:r>
          </a:p>
          <a:p>
            <a:pPr marL="0" eaLnBrk="1" hangingPunct="1">
              <a:lnSpc>
                <a:spcPct val="90000"/>
              </a:lnSpc>
              <a:spcAft>
                <a:spcPts val="200"/>
              </a:spcAft>
              <a:defRPr/>
            </a:pPr>
            <a:r>
              <a:rPr lang="en-US" sz="1400" kern="1200" dirty="0" smtClean="0">
                <a:solidFill>
                  <a:srgbClr val="000000"/>
                </a:solidFill>
              </a:rPr>
              <a:t>Sufficient network flexibility</a:t>
            </a:r>
          </a:p>
          <a:p>
            <a:pPr marL="0" indent="0">
              <a:buFont typeface="Wingdings 2" pitchFamily="18" charset="2"/>
              <a:buNone/>
              <a:defRPr/>
            </a:pPr>
            <a:endParaRPr lang="en-US" dirty="0" smtClean="0"/>
          </a:p>
          <a:p>
            <a:pPr marL="0" indent="0">
              <a:spcAft>
                <a:spcPts val="200"/>
              </a:spcAft>
              <a:buFont typeface="Wingdings 2" pitchFamily="18" charset="2"/>
              <a:buNone/>
              <a:defRPr/>
            </a:pPr>
            <a:r>
              <a:rPr lang="en-US" dirty="0" smtClean="0"/>
              <a:t>But also barriers to investment exist, what is needed</a:t>
            </a:r>
          </a:p>
          <a:p>
            <a:pPr marL="0" eaLnBrk="1" hangingPunct="1">
              <a:lnSpc>
                <a:spcPct val="90000"/>
              </a:lnSpc>
              <a:spcAft>
                <a:spcPts val="200"/>
              </a:spcAft>
              <a:defRPr/>
            </a:pPr>
            <a:r>
              <a:rPr lang="en-US" sz="1400" kern="1200" dirty="0" smtClean="0">
                <a:solidFill>
                  <a:srgbClr val="000000"/>
                </a:solidFill>
              </a:rPr>
              <a:t>A </a:t>
            </a:r>
            <a:r>
              <a:rPr lang="en-US" sz="1400" kern="1200" dirty="0" err="1" smtClean="0">
                <a:solidFill>
                  <a:srgbClr val="000000"/>
                </a:solidFill>
              </a:rPr>
              <a:t>favourable</a:t>
            </a:r>
            <a:r>
              <a:rPr lang="en-US" sz="1400" kern="1200" dirty="0" smtClean="0">
                <a:solidFill>
                  <a:srgbClr val="000000"/>
                </a:solidFill>
              </a:rPr>
              <a:t> regulatory framework (in the project’s definition, execution and operation phase).</a:t>
            </a:r>
          </a:p>
          <a:p>
            <a:pPr marL="0" eaLnBrk="1" hangingPunct="1">
              <a:lnSpc>
                <a:spcPct val="90000"/>
              </a:lnSpc>
              <a:spcAft>
                <a:spcPts val="200"/>
              </a:spcAft>
              <a:defRPr/>
            </a:pPr>
            <a:r>
              <a:rPr lang="en-US" sz="1400" kern="1200" dirty="0" smtClean="0">
                <a:solidFill>
                  <a:srgbClr val="000000"/>
                </a:solidFill>
              </a:rPr>
              <a:t>A stable investment climate, ensuring that system owners are </a:t>
            </a:r>
            <a:r>
              <a:rPr lang="en-US" sz="1400" kern="1200" dirty="0" err="1" smtClean="0">
                <a:solidFill>
                  <a:srgbClr val="000000"/>
                </a:solidFill>
              </a:rPr>
              <a:t>incentivised</a:t>
            </a:r>
            <a:r>
              <a:rPr lang="en-US" sz="1400" kern="1200" dirty="0" smtClean="0">
                <a:solidFill>
                  <a:srgbClr val="000000"/>
                </a:solidFill>
              </a:rPr>
              <a:t> to invest in infrastructure projects and that investors can trust that they have a sufficient return on their investments</a:t>
            </a:r>
          </a:p>
          <a:p>
            <a:pPr marL="0" eaLnBrk="1" hangingPunct="1">
              <a:lnSpc>
                <a:spcPct val="90000"/>
              </a:lnSpc>
              <a:spcAft>
                <a:spcPts val="200"/>
              </a:spcAft>
              <a:defRPr/>
            </a:pPr>
            <a:r>
              <a:rPr lang="en-US" sz="1400" dirty="0" smtClean="0"/>
              <a:t>A clear political vision, not only on an annual volume base, but also on a daily/hourly capacity base </a:t>
            </a:r>
          </a:p>
          <a:p>
            <a:pPr marL="0" indent="0" eaLnBrk="1" hangingPunct="1">
              <a:lnSpc>
                <a:spcPct val="90000"/>
              </a:lnSpc>
              <a:buFont typeface="Wingdings 2" pitchFamily="18" charset="2"/>
              <a:buNone/>
              <a:defRPr/>
            </a:pPr>
            <a:endParaRPr lang="en-US" sz="1400" dirty="0" smtClean="0">
              <a:solidFill>
                <a:srgbClr val="000000"/>
              </a:solidFill>
            </a:endParaRPr>
          </a:p>
          <a:p>
            <a:pPr marL="0" indent="0">
              <a:buFont typeface="Wingdings 2" pitchFamily="18" charset="2"/>
              <a:buNone/>
              <a:defRPr/>
            </a:pPr>
            <a:endParaRPr lang="en-US" dirty="0" smtClean="0"/>
          </a:p>
          <a:p>
            <a:pPr marL="0" indent="0">
              <a:buFont typeface="Wingdings 2" pitchFamily="18" charset="2"/>
              <a:buNone/>
              <a:defRPr/>
            </a:pPr>
            <a:endParaRPr lang="en-US" sz="1400" dirty="0" smtClean="0"/>
          </a:p>
        </p:txBody>
      </p:sp>
      <p:sp>
        <p:nvSpPr>
          <p:cNvPr id="109571" name="Tijdelijke aanduiding voor dianummer 3"/>
          <p:cNvSpPr>
            <a:spLocks noGrp="1"/>
          </p:cNvSpPr>
          <p:nvPr>
            <p:ph type="sldNum" sz="quarter" idx="12"/>
          </p:nvPr>
        </p:nvSpPr>
        <p:spPr>
          <a:noFill/>
        </p:spPr>
        <p:txBody>
          <a:bodyPr/>
          <a:lstStyle/>
          <a:p>
            <a:pPr fontAlgn="base">
              <a:spcBef>
                <a:spcPct val="0"/>
              </a:spcBef>
              <a:spcAft>
                <a:spcPct val="0"/>
              </a:spcAft>
            </a:pPr>
            <a:fld id="{C2266EE9-DCD7-4297-95BF-6ECB07DD9AE5}" type="slidenum">
              <a:rPr lang="en-US" b="1" smtClean="0">
                <a:solidFill>
                  <a:srgbClr val="0079C1"/>
                </a:solidFill>
                <a:cs typeface="ＭＳ Ｐゴシック"/>
              </a:rPr>
              <a:pPr fontAlgn="base">
                <a:spcBef>
                  <a:spcPct val="0"/>
                </a:spcBef>
                <a:spcAft>
                  <a:spcPct val="0"/>
                </a:spcAft>
              </a:pPr>
              <a:t>8</a:t>
            </a:fld>
            <a:endParaRPr lang="en-US" b="1" smtClean="0">
              <a:solidFill>
                <a:srgbClr val="0079C1"/>
              </a:solidFill>
              <a:cs typeface="ＭＳ Ｐゴシック"/>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Number Placeholder 5"/>
          <p:cNvSpPr txBox="1">
            <a:spLocks noGrp="1"/>
          </p:cNvSpPr>
          <p:nvPr/>
        </p:nvSpPr>
        <p:spPr bwMode="auto">
          <a:xfrm>
            <a:off x="6781800" y="6381750"/>
            <a:ext cx="2133600" cy="361950"/>
          </a:xfrm>
          <a:prstGeom prst="rect">
            <a:avLst/>
          </a:prstGeom>
          <a:noFill/>
          <a:ln w="9525">
            <a:noFill/>
            <a:miter lim="800000"/>
            <a:headEnd/>
            <a:tailEnd/>
          </a:ln>
        </p:spPr>
        <p:txBody>
          <a:bodyPr/>
          <a:lstStyle/>
          <a:p>
            <a:pPr algn="r"/>
            <a:fld id="{A2E7AD44-5EC5-4FAD-A01C-72380B5C34CB}" type="slidenum">
              <a:rPr lang="nl-NL" sz="1200" b="1">
                <a:solidFill>
                  <a:srgbClr val="0079C1"/>
                </a:solidFill>
                <a:cs typeface="ＭＳ Ｐゴシック"/>
              </a:rPr>
              <a:pPr algn="r"/>
              <a:t>9</a:t>
            </a:fld>
            <a:endParaRPr lang="nl-NL" sz="1200" b="1">
              <a:solidFill>
                <a:srgbClr val="0079C1"/>
              </a:solidFill>
              <a:cs typeface="ＭＳ Ｐゴシック"/>
            </a:endParaRPr>
          </a:p>
        </p:txBody>
      </p:sp>
      <p:sp>
        <p:nvSpPr>
          <p:cNvPr id="38917" name="Tijdelijke aanduiding voor inhoud 2"/>
          <p:cNvSpPr>
            <a:spLocks/>
          </p:cNvSpPr>
          <p:nvPr/>
        </p:nvSpPr>
        <p:spPr bwMode="auto">
          <a:xfrm>
            <a:off x="593725" y="1485900"/>
            <a:ext cx="8089900" cy="4648200"/>
          </a:xfrm>
          <a:prstGeom prst="rect">
            <a:avLst/>
          </a:prstGeom>
          <a:noFill/>
          <a:ln>
            <a:noFill/>
          </a:ln>
          <a:extLst/>
        </p:spPr>
        <p:txBody>
          <a:bodyPr/>
          <a:lstStyle/>
          <a:p>
            <a:pPr eaLnBrk="0" hangingPunct="0">
              <a:spcAft>
                <a:spcPts val="200"/>
              </a:spcAft>
              <a:buClr>
                <a:srgbClr val="0079C1"/>
              </a:buClr>
            </a:pPr>
            <a:r>
              <a:rPr lang="en-GB" sz="2400" dirty="0">
                <a:cs typeface="ＭＳ Ｐゴシック"/>
              </a:rPr>
              <a:t>The </a:t>
            </a:r>
            <a:r>
              <a:rPr lang="en-GB" sz="2400" dirty="0" smtClean="0">
                <a:cs typeface="ＭＳ Ｐゴシック"/>
              </a:rPr>
              <a:t>NW GRIP will </a:t>
            </a:r>
            <a:r>
              <a:rPr lang="en-GB" sz="2400" dirty="0">
                <a:cs typeface="ＭＳ Ｐゴシック"/>
              </a:rPr>
              <a:t>cover </a:t>
            </a:r>
            <a:r>
              <a:rPr lang="en-GB" sz="2400" dirty="0">
                <a:solidFill>
                  <a:schemeClr val="tx2"/>
                </a:solidFill>
                <a:cs typeface="ＭＳ Ｐゴシック"/>
              </a:rPr>
              <a:t>the following Demand based topics</a:t>
            </a:r>
          </a:p>
          <a:p>
            <a:pPr>
              <a:lnSpc>
                <a:spcPct val="90000"/>
              </a:lnSpc>
              <a:spcAft>
                <a:spcPts val="200"/>
              </a:spcAft>
              <a:buClr>
                <a:srgbClr val="0079C1"/>
              </a:buClr>
              <a:buFont typeface="Wingdings 2" pitchFamily="18" charset="2"/>
              <a:buChar char="¾"/>
            </a:pPr>
            <a:r>
              <a:rPr lang="en-GB" sz="1400" dirty="0">
                <a:solidFill>
                  <a:srgbClr val="000000"/>
                </a:solidFill>
                <a:cs typeface="ＭＳ Ｐゴシック"/>
              </a:rPr>
              <a:t>Annual Demand for the north west region compared to total EU demand</a:t>
            </a:r>
          </a:p>
          <a:p>
            <a:pPr>
              <a:lnSpc>
                <a:spcPct val="90000"/>
              </a:lnSpc>
              <a:spcAft>
                <a:spcPts val="200"/>
              </a:spcAft>
              <a:buClr>
                <a:srgbClr val="0079C1"/>
              </a:buClr>
              <a:buFont typeface="Wingdings 2" pitchFamily="18" charset="2"/>
              <a:buChar char="¾"/>
            </a:pPr>
            <a:r>
              <a:rPr lang="en-GB" sz="1400" dirty="0">
                <a:solidFill>
                  <a:srgbClr val="000000"/>
                </a:solidFill>
                <a:cs typeface="ＭＳ Ｐゴシック"/>
              </a:rPr>
              <a:t>Annual Demand development by country</a:t>
            </a:r>
          </a:p>
          <a:p>
            <a:pPr>
              <a:lnSpc>
                <a:spcPct val="90000"/>
              </a:lnSpc>
              <a:spcAft>
                <a:spcPts val="200"/>
              </a:spcAft>
              <a:buClr>
                <a:srgbClr val="0079C1"/>
              </a:buClr>
              <a:buFont typeface="Wingdings 2" pitchFamily="18" charset="2"/>
              <a:buChar char="¾"/>
            </a:pPr>
            <a:r>
              <a:rPr lang="en-GB" sz="1400" dirty="0">
                <a:solidFill>
                  <a:srgbClr val="000000"/>
                </a:solidFill>
                <a:cs typeface="ＭＳ Ｐゴシック"/>
              </a:rPr>
              <a:t>Breakdown of Annual Demand into Gas Fired Power Generation and other</a:t>
            </a:r>
          </a:p>
          <a:p>
            <a:pPr>
              <a:lnSpc>
                <a:spcPct val="90000"/>
              </a:lnSpc>
              <a:spcAft>
                <a:spcPts val="200"/>
              </a:spcAft>
              <a:buClr>
                <a:srgbClr val="0079C1"/>
              </a:buClr>
              <a:buFont typeface="Wingdings 2" pitchFamily="18" charset="2"/>
              <a:buChar char="¾"/>
            </a:pPr>
            <a:r>
              <a:rPr lang="en-GB" sz="1400" dirty="0">
                <a:solidFill>
                  <a:srgbClr val="000000"/>
                </a:solidFill>
                <a:cs typeface="ＭＳ Ｐゴシック"/>
              </a:rPr>
              <a:t>High Daily Demand scenarios</a:t>
            </a:r>
          </a:p>
          <a:p>
            <a:pPr>
              <a:lnSpc>
                <a:spcPct val="90000"/>
              </a:lnSpc>
              <a:spcAft>
                <a:spcPts val="200"/>
              </a:spcAft>
              <a:buClr>
                <a:srgbClr val="0079C1"/>
              </a:buClr>
              <a:buFont typeface="Wingdings 2" pitchFamily="18" charset="2"/>
              <a:buChar char="¾"/>
            </a:pPr>
            <a:r>
              <a:rPr lang="en-GB" sz="1400" dirty="0">
                <a:solidFill>
                  <a:srgbClr val="000000"/>
                </a:solidFill>
                <a:cs typeface="ＭＳ Ｐゴシック"/>
              </a:rPr>
              <a:t>An example of the Impact of Renewables on Gas Fired Power Generation </a:t>
            </a:r>
          </a:p>
          <a:p>
            <a:pPr lvl="1" eaLnBrk="0" hangingPunct="0">
              <a:spcAft>
                <a:spcPts val="200"/>
              </a:spcAft>
              <a:buClr>
                <a:srgbClr val="0079C1"/>
              </a:buClr>
            </a:pPr>
            <a:endParaRPr lang="en-GB" sz="1200" dirty="0">
              <a:solidFill>
                <a:schemeClr val="tx2"/>
              </a:solidFill>
              <a:cs typeface="ＭＳ Ｐゴシック"/>
            </a:endParaRPr>
          </a:p>
          <a:p>
            <a:pPr eaLnBrk="0" hangingPunct="0">
              <a:spcAft>
                <a:spcPts val="200"/>
              </a:spcAft>
              <a:buClr>
                <a:srgbClr val="0079C1"/>
              </a:buClr>
            </a:pPr>
            <a:r>
              <a:rPr lang="en-GB" sz="2400" dirty="0">
                <a:solidFill>
                  <a:schemeClr val="tx2"/>
                </a:solidFill>
                <a:cs typeface="ＭＳ Ｐゴシック"/>
              </a:rPr>
              <a:t>The Supply aspect of the chapter will look into</a:t>
            </a:r>
          </a:p>
          <a:p>
            <a:pPr>
              <a:lnSpc>
                <a:spcPct val="90000"/>
              </a:lnSpc>
              <a:spcAft>
                <a:spcPts val="200"/>
              </a:spcAft>
              <a:buClr>
                <a:srgbClr val="0079C1"/>
              </a:buClr>
              <a:buFont typeface="Wingdings 2" pitchFamily="18" charset="2"/>
              <a:buChar char="¾"/>
            </a:pPr>
            <a:r>
              <a:rPr lang="en-GB" sz="1400" dirty="0">
                <a:solidFill>
                  <a:srgbClr val="000000"/>
                </a:solidFill>
                <a:cs typeface="ＭＳ Ｐゴシック"/>
              </a:rPr>
              <a:t>The </a:t>
            </a:r>
            <a:r>
              <a:rPr lang="en-GB" sz="1400" dirty="0" smtClean="0">
                <a:solidFill>
                  <a:srgbClr val="000000"/>
                </a:solidFill>
                <a:cs typeface="ＭＳ Ｐゴシック"/>
              </a:rPr>
              <a:t>North West </a:t>
            </a:r>
            <a:r>
              <a:rPr lang="en-GB" sz="1400" dirty="0">
                <a:solidFill>
                  <a:srgbClr val="000000"/>
                </a:solidFill>
                <a:cs typeface="ＭＳ Ｐゴシック"/>
              </a:rPr>
              <a:t>region’s growing import dependency </a:t>
            </a:r>
          </a:p>
          <a:p>
            <a:pPr>
              <a:lnSpc>
                <a:spcPct val="90000"/>
              </a:lnSpc>
              <a:spcAft>
                <a:spcPts val="200"/>
              </a:spcAft>
              <a:buClr>
                <a:srgbClr val="0079C1"/>
              </a:buClr>
              <a:buFont typeface="Wingdings 2" pitchFamily="18" charset="2"/>
              <a:buChar char="¾"/>
            </a:pPr>
            <a:r>
              <a:rPr lang="en-GB" sz="1400" dirty="0">
                <a:solidFill>
                  <a:srgbClr val="000000"/>
                </a:solidFill>
                <a:cs typeface="ＭＳ Ｐゴシック"/>
              </a:rPr>
              <a:t>How regional Supply Source diversification will evolve</a:t>
            </a:r>
          </a:p>
          <a:p>
            <a:pPr>
              <a:lnSpc>
                <a:spcPct val="90000"/>
              </a:lnSpc>
              <a:spcAft>
                <a:spcPts val="200"/>
              </a:spcAft>
              <a:buClr>
                <a:srgbClr val="0079C1"/>
              </a:buClr>
              <a:buFont typeface="Wingdings 2" pitchFamily="18" charset="2"/>
              <a:buChar char="¾"/>
            </a:pPr>
            <a:r>
              <a:rPr lang="en-GB" sz="1400" dirty="0">
                <a:solidFill>
                  <a:srgbClr val="000000"/>
                </a:solidFill>
                <a:cs typeface="ＭＳ Ｐゴシック"/>
              </a:rPr>
              <a:t>Infrastructure development of LNG in the region</a:t>
            </a:r>
          </a:p>
          <a:p>
            <a:pPr lvl="1" eaLnBrk="0" hangingPunct="0">
              <a:spcAft>
                <a:spcPts val="200"/>
              </a:spcAft>
              <a:buClr>
                <a:srgbClr val="0079C1"/>
              </a:buClr>
              <a:buFont typeface="Wingdings 2" pitchFamily="18" charset="2"/>
              <a:buChar char="¾"/>
            </a:pPr>
            <a:endParaRPr lang="en-GB" sz="1400" dirty="0">
              <a:solidFill>
                <a:schemeClr val="tx2"/>
              </a:solidFill>
              <a:cs typeface="ＭＳ Ｐゴシック"/>
            </a:endParaRPr>
          </a:p>
          <a:p>
            <a:pPr eaLnBrk="0" hangingPunct="0">
              <a:spcAft>
                <a:spcPts val="200"/>
              </a:spcAft>
              <a:buClr>
                <a:srgbClr val="0079C1"/>
              </a:buClr>
            </a:pPr>
            <a:r>
              <a:rPr lang="en-GB" sz="2400" dirty="0">
                <a:solidFill>
                  <a:schemeClr val="tx2"/>
                </a:solidFill>
                <a:cs typeface="ＭＳ Ｐゴシック"/>
              </a:rPr>
              <a:t>The chapter will provide a </a:t>
            </a:r>
            <a:r>
              <a:rPr lang="en-GB" sz="2400" dirty="0">
                <a:cs typeface="ＭＳ Ｐゴシック"/>
              </a:rPr>
              <a:t>wide ranging Supply </a:t>
            </a:r>
            <a:r>
              <a:rPr lang="en-GB" sz="2400" dirty="0">
                <a:solidFill>
                  <a:schemeClr val="tx2"/>
                </a:solidFill>
                <a:cs typeface="ＭＳ Ｐゴシック"/>
              </a:rPr>
              <a:t>and Demand outlook for North West Europe</a:t>
            </a:r>
          </a:p>
          <a:p>
            <a:pPr eaLnBrk="0" hangingPunct="0">
              <a:spcAft>
                <a:spcPts val="200"/>
              </a:spcAft>
              <a:buClr>
                <a:srgbClr val="0079C1"/>
              </a:buClr>
            </a:pPr>
            <a:endParaRPr lang="en-GB" sz="1400" dirty="0">
              <a:solidFill>
                <a:schemeClr val="tx2"/>
              </a:solidFill>
              <a:cs typeface="ＭＳ Ｐゴシック"/>
            </a:endParaRPr>
          </a:p>
          <a:p>
            <a:pPr eaLnBrk="0" hangingPunct="0">
              <a:spcAft>
                <a:spcPts val="200"/>
              </a:spcAft>
              <a:buClr>
                <a:srgbClr val="0079C1"/>
              </a:buClr>
            </a:pPr>
            <a:r>
              <a:rPr lang="en-GB" sz="1400" i="1" dirty="0">
                <a:solidFill>
                  <a:srgbClr val="000000"/>
                </a:solidFill>
                <a:cs typeface="ＭＳ Ｐゴシック"/>
              </a:rPr>
              <a:t>*All 2012 figures shown the next charts are based on 2013 forecast data, by the time of publication 2012 data will be available.</a:t>
            </a:r>
          </a:p>
          <a:p>
            <a:pPr eaLnBrk="0" hangingPunct="0">
              <a:spcAft>
                <a:spcPts val="200"/>
              </a:spcAft>
              <a:buClr>
                <a:srgbClr val="0079C1"/>
              </a:buClr>
            </a:pPr>
            <a:endParaRPr lang="en-GB" sz="2400" dirty="0">
              <a:solidFill>
                <a:schemeClr val="tx2"/>
              </a:solidFill>
              <a:cs typeface="ＭＳ Ｐゴシック"/>
            </a:endParaRPr>
          </a:p>
          <a:p>
            <a:pPr eaLnBrk="0" hangingPunct="0">
              <a:spcAft>
                <a:spcPts val="200"/>
              </a:spcAft>
              <a:buClr>
                <a:srgbClr val="0079C1"/>
              </a:buClr>
            </a:pPr>
            <a:endParaRPr lang="en-GB" sz="2400" dirty="0">
              <a:solidFill>
                <a:schemeClr val="tx2"/>
              </a:solidFill>
              <a:cs typeface="ＭＳ Ｐゴシック"/>
            </a:endParaRPr>
          </a:p>
        </p:txBody>
      </p:sp>
      <p:sp>
        <p:nvSpPr>
          <p:cNvPr id="110595" name="Titel 1"/>
          <p:cNvSpPr>
            <a:spLocks/>
          </p:cNvSpPr>
          <p:nvPr/>
        </p:nvSpPr>
        <p:spPr bwMode="auto">
          <a:xfrm>
            <a:off x="593725" y="635000"/>
            <a:ext cx="8093075" cy="646113"/>
          </a:xfrm>
          <a:prstGeom prst="rect">
            <a:avLst/>
          </a:prstGeom>
          <a:noFill/>
          <a:ln w="9525">
            <a:noFill/>
            <a:miter lim="800000"/>
            <a:headEnd/>
            <a:tailEnd/>
          </a:ln>
        </p:spPr>
        <p:txBody>
          <a:bodyPr anchor="b">
            <a:spAutoFit/>
          </a:bodyPr>
          <a:lstStyle/>
          <a:p>
            <a:pPr eaLnBrk="0" hangingPunct="0"/>
            <a:r>
              <a:rPr lang="en-GB" sz="3600" b="1">
                <a:solidFill>
                  <a:srgbClr val="0079C1"/>
                </a:solidFill>
                <a:cs typeface="ＭＳ Ｐゴシック"/>
              </a:rPr>
              <a:t>Chapter Supply &amp; Demand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themeOverride>
</file>

<file path=ppt/theme/themeOverride2.xml><?xml version="1.0" encoding="utf-8"?>
<a:themeOverride xmlns:a="http://schemas.openxmlformats.org/drawingml/2006/main">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45B3E6F95BE2498287D14542E2D2F5" ma:contentTypeVersion="20" ma:contentTypeDescription="Create a new document." ma:contentTypeScope="" ma:versionID="bdf3142c223ca0249db31d5a5ea06636">
  <xsd:schema xmlns:xsd="http://www.w3.org/2001/XMLSchema" xmlns:xs="http://www.w3.org/2001/XMLSchema" xmlns:p="http://schemas.microsoft.com/office/2006/metadata/properties" xmlns:ns2="985daa2e-53d8-4475-82b8-9c7d25324e34" targetNamespace="http://schemas.microsoft.com/office/2006/metadata/properties" ma:root="true" ma:fieldsID="35efc3e5b9c61b0dc7b50a186a6c1079" ns2:_="">
    <xsd:import namespace="985daa2e-53d8-4475-82b8-9c7d25324e34"/>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985daa2e-53d8-4475-82b8-9c7d25324e34">ACER-2015-16831</_dlc_DocId>
    <_dlc_DocIdUrl xmlns="985daa2e-53d8-4475-82b8-9c7d25324e34">
      <Url>https://extranet.acer.europa.eu/en/Gas/Regional_%20Intiatives/North_West_GRI/14th%20IG%20NW/_layouts/DocIdRedir.aspx?ID=ACER-2015-16831</Url>
      <Description>ACER-2015-16831</Description>
    </_dlc_DocIdUrl>
    <ACER_Abstract xmlns="985daa2e-53d8-4475-82b8-9c7d25324e34" xsi:nil="true"/>
  </documentManagement>
</p:properties>
</file>

<file path=customXml/itemProps1.xml><?xml version="1.0" encoding="utf-8"?>
<ds:datastoreItem xmlns:ds="http://schemas.openxmlformats.org/officeDocument/2006/customXml" ds:itemID="{8DA93819-C0E5-4D30-8F6B-5457C9683082}"/>
</file>

<file path=customXml/itemProps2.xml><?xml version="1.0" encoding="utf-8"?>
<ds:datastoreItem xmlns:ds="http://schemas.openxmlformats.org/officeDocument/2006/customXml" ds:itemID="{66D5FC38-C3EF-4330-A8F0-F61BD6A18919}"/>
</file>

<file path=customXml/itemProps3.xml><?xml version="1.0" encoding="utf-8"?>
<ds:datastoreItem xmlns:ds="http://schemas.openxmlformats.org/officeDocument/2006/customXml" ds:itemID="{FF26A457-EA8D-4E96-990B-F6BF4ED2E58E}"/>
</file>

<file path=customXml/itemProps4.xml><?xml version="1.0" encoding="utf-8"?>
<ds:datastoreItem xmlns:ds="http://schemas.openxmlformats.org/officeDocument/2006/customXml" ds:itemID="{F32B4F32-2A75-450E-B133-58AAB7C29565}"/>
</file>

<file path=docProps/app.xml><?xml version="1.0" encoding="utf-8"?>
<Properties xmlns="http://schemas.openxmlformats.org/officeDocument/2006/extended-properties" xmlns:vt="http://schemas.openxmlformats.org/officeDocument/2006/docPropsVTypes">
  <TotalTime>0</TotalTime>
  <Words>1188</Words>
  <Application>Microsoft Office PowerPoint</Application>
  <PresentationFormat>Diavoorstelling (4:3)</PresentationFormat>
  <Paragraphs>205</Paragraphs>
  <Slides>19</Slides>
  <Notes>3</Notes>
  <HiddenSlides>0</HiddenSlides>
  <MMClips>0</MMClips>
  <ScaleCrop>false</ScaleCrop>
  <HeadingPairs>
    <vt:vector size="4" baseType="variant">
      <vt:variant>
        <vt:lpstr>Thema</vt:lpstr>
      </vt:variant>
      <vt:variant>
        <vt:i4>8</vt:i4>
      </vt:variant>
      <vt:variant>
        <vt:lpstr>Diatitels</vt:lpstr>
      </vt:variant>
      <vt:variant>
        <vt:i4>19</vt:i4>
      </vt:variant>
    </vt:vector>
  </HeadingPairs>
  <TitlesOfParts>
    <vt:vector size="27" baseType="lpstr">
      <vt:lpstr>Kantoorthema</vt:lpstr>
      <vt:lpstr>NG Photo</vt:lpstr>
      <vt:lpstr>1_NG Photo</vt:lpstr>
      <vt:lpstr>2_NG Photo</vt:lpstr>
      <vt:lpstr>3_NG Photo</vt:lpstr>
      <vt:lpstr>4_NG Photo</vt:lpstr>
      <vt:lpstr>5_NG Photo</vt:lpstr>
      <vt:lpstr>6_NG Photo</vt:lpstr>
      <vt:lpstr>   </vt:lpstr>
      <vt:lpstr>Consultation Details </vt:lpstr>
      <vt:lpstr>NW GRIP 2013: Timeline</vt:lpstr>
      <vt:lpstr>Introduction</vt:lpstr>
      <vt:lpstr>Structure NW GRIP 2013 </vt:lpstr>
      <vt:lpstr>Chapters NW GRIP 2013 </vt:lpstr>
      <vt:lpstr>Chapter North West Specifics I </vt:lpstr>
      <vt:lpstr>Chapter North West Specifics II </vt:lpstr>
      <vt:lpstr>PowerPoint-presentatie</vt:lpstr>
      <vt:lpstr>Chapter S&amp;D: Annual Demand</vt:lpstr>
      <vt:lpstr>Chapter S&amp;D: Annual Balance </vt:lpstr>
      <vt:lpstr>Chapter S&amp;D: High Daily Demand </vt:lpstr>
      <vt:lpstr>Chapter ‘In Depth Review of TYNDP Identified NW Issues’</vt:lpstr>
      <vt:lpstr>Chapter ‘In Depth Review of TYNDP Identified NW Issues’: Example</vt:lpstr>
      <vt:lpstr>Chapter Projects: Matrix</vt:lpstr>
      <vt:lpstr>Annex: Project Details</vt:lpstr>
      <vt:lpstr>Consultation Questionnaire – Sample </vt:lpstr>
      <vt:lpstr>Questions</vt:lpstr>
      <vt:lpstr>Point of Contact / Response to be sent to</vt:lpstr>
    </vt:vector>
  </TitlesOfParts>
  <Company>Gasunie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 Regional Investment Plan North West Europe    TITLE SLIDE</dc:title>
  <dc:creator>Nienhuis Pieter</dc:creator>
  <cp:lastModifiedBy>Nienhuis Pieter</cp:lastModifiedBy>
  <cp:revision>89</cp:revision>
  <cp:lastPrinted>2013-03-28T11:26:27Z</cp:lastPrinted>
  <dcterms:created xsi:type="dcterms:W3CDTF">2013-03-14T17:17:01Z</dcterms:created>
  <dcterms:modified xsi:type="dcterms:W3CDTF">2013-03-28T16:10:25Z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0x0101001D45B3E6F95BE2498287D14542E2D2F5</vt:lpwstr>
  </property>
  <property fmtid="{D5CDD505-2E9C-101B-9397-08002B2CF9AE}" pid="3" name="_dlc_DocIdItemGuid">
    <vt:lpwstr>33c49be5-bc98-48f7-a5e5-d5b06ff4fe33</vt:lpwstr>
  </property>
</Properties>
</file>