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13"/>
  </p:notesMasterIdLst>
  <p:handoutMasterIdLst>
    <p:handoutMasterId r:id="rId14"/>
  </p:handoutMasterIdLst>
  <p:sldIdLst>
    <p:sldId id="323" r:id="rId2"/>
    <p:sldId id="415" r:id="rId3"/>
    <p:sldId id="403" r:id="rId4"/>
    <p:sldId id="430" r:id="rId5"/>
    <p:sldId id="389" r:id="rId6"/>
    <p:sldId id="433" r:id="rId7"/>
    <p:sldId id="434" r:id="rId8"/>
    <p:sldId id="432" r:id="rId9"/>
    <p:sldId id="435" r:id="rId10"/>
    <p:sldId id="431" r:id="rId11"/>
    <p:sldId id="429" r:id="rId12"/>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EB7A3B"/>
    <a:srgbClr val="FFDF3B"/>
    <a:srgbClr val="B4D13B"/>
    <a:srgbClr val="666666"/>
    <a:srgbClr val="2A3C82"/>
    <a:srgbClr val="C73735"/>
    <a:srgbClr val="CC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0" autoAdjust="0"/>
    <p:restoredTop sz="94494" autoAdjust="0"/>
  </p:normalViewPr>
  <p:slideViewPr>
    <p:cSldViewPr>
      <p:cViewPr varScale="1">
        <p:scale>
          <a:sx n="110" d="100"/>
          <a:sy n="110" d="100"/>
        </p:scale>
        <p:origin x="-2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63B9828-F396-4F9E-B069-A8D1793074A8}" type="datetime1">
              <a:rPr lang="fr-FR"/>
              <a:pPr>
                <a:defRPr/>
              </a:pPr>
              <a:t>26/04/2013</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E358A97-C771-4979-B5C8-6E27B9E84EB3}" type="slidenum">
              <a:rPr lang="fr-BE"/>
              <a:pPr>
                <a:defRPr/>
              </a:pPr>
              <a:t>‹N°›</a:t>
            </a:fld>
            <a:endParaRPr lang="fr-B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596F050-1A71-4D81-9307-008A8FADCEC4}" type="datetime1">
              <a:rPr lang="fr-FR"/>
              <a:pPr>
                <a:defRPr/>
              </a:pPr>
              <a:t>26/04/2013</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21246ECD-28FD-4D76-BE70-A40696CCF95C}" type="slidenum">
              <a:rPr lang="fr-BE"/>
              <a:pPr>
                <a:defRPr/>
              </a:pPr>
              <a:t>‹N°›</a:t>
            </a:fld>
            <a:endParaRPr lang="fr-B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3315"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5363"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a:ext uri="{909E8E84-426E-40DD-AFC4-6F175D3DCCD1}"/>
            <a:ext uri="{91240B29-F687-4F45-9708-019B960494DF}"/>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b="1" dirty="0" smtClean="0">
                <a:solidFill>
                  <a:srgbClr val="5F5F5F"/>
                </a:solidFill>
                <a:latin typeface="Calibri" pitchFamily="34" charset="0"/>
                <a:cs typeface="Arial" charset="0"/>
              </a:rPr>
              <a:t>GRIP </a:t>
            </a:r>
            <a:r>
              <a:rPr lang="en-US" sz="1000" b="1" dirty="0" smtClean="0">
                <a:solidFill>
                  <a:srgbClr val="5F5F5F"/>
                </a:solidFill>
                <a:latin typeface="Calibri" pitchFamily="34" charset="0"/>
                <a:cs typeface="Arial" charset="0"/>
              </a:rPr>
              <a:t>South</a:t>
            </a:r>
            <a:endParaRPr lang="en-US" sz="1000" b="1" dirty="0" smtClean="0">
              <a:solidFill>
                <a:srgbClr val="5F5F5F"/>
              </a:solidFill>
              <a:latin typeface="Calibri" pitchFamily="34" charset="0"/>
              <a:cs typeface="Arial" charset="0"/>
            </a:endParaRP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‹N°›</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0" name="Picture 6"/>
            <p:cNvPicPr>
              <a:picLocks noChangeAspect="1" noChangeArrowheads="1"/>
            </p:cNvPicPr>
            <p:nvPr userDrawn="1"/>
          </p:nvPicPr>
          <p:blipFill>
            <a:blip r:embed="rId4" cstate="print"/>
            <a:srcRect/>
            <a:stretch>
              <a:fillRect/>
            </a:stretch>
          </p:blipFill>
          <p:spPr bwMode="auto">
            <a:xfrm>
              <a:off x="2928" y="3967"/>
              <a:ext cx="996" cy="168"/>
            </a:xfrm>
            <a:prstGeom prst="rect">
              <a:avLst/>
            </a:prstGeom>
            <a:noFill/>
            <a:ln w="9525">
              <a:noFill/>
              <a:miter lim="800000"/>
              <a:headEnd/>
              <a:tailEnd/>
            </a:ln>
          </p:spPr>
        </p:pic>
        <p:pic>
          <p:nvPicPr>
            <p:cNvPr id="1031" name="Picture 7"/>
            <p:cNvPicPr>
              <a:picLocks noChangeAspect="1" noChangeArrowheads="1"/>
            </p:cNvPicPr>
            <p:nvPr userDrawn="1"/>
          </p:nvPicPr>
          <p:blipFill>
            <a:blip r:embed="rId5"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6" cstate="print"/>
            <a:srcRect/>
            <a:stretch>
              <a:fillRect/>
            </a:stretch>
          </p:blipFill>
          <p:spPr bwMode="auto">
            <a:xfrm>
              <a:off x="2791" y="3968"/>
              <a:ext cx="497" cy="171"/>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sp>
        <p:nvSpPr>
          <p:cNvPr id="3075" name="Title 4"/>
          <p:cNvSpPr>
            <a:spLocks noGrp="1"/>
          </p:cNvSpPr>
          <p:nvPr>
            <p:ph type="ctrTitle" idx="4294967295"/>
          </p:nvPr>
        </p:nvSpPr>
        <p:spPr bwMode="auto">
          <a:xfrm>
            <a:off x="900113" y="980728"/>
            <a:ext cx="7343775" cy="2160239"/>
          </a:xfrm>
          <a:prstGeom prst="rect">
            <a:avLst/>
          </a:prstGeom>
          <a:ln>
            <a:miter lim="800000"/>
            <a:headEnd/>
            <a:tailEnd/>
          </a:ln>
          <a:effectLst>
            <a:outerShdw dist="35921" dir="2700000" algn="ctr" rotWithShape="0">
              <a:srgbClr val="EB7A3B"/>
            </a:outerShdw>
          </a:effectLst>
        </p:spPr>
        <p:txBody>
          <a:bodyPr/>
          <a:lstStyle/>
          <a:p>
            <a:pPr eaLnBrk="1" hangingPunct="1">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b="1" dirty="0">
                <a:solidFill>
                  <a:srgbClr val="2A3F82"/>
                </a:solidFill>
                <a:latin typeface="Calibri" pitchFamily="34" charset="0"/>
              </a:rPr>
              <a:t>Gas Regional Investment Plans</a:t>
            </a: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dirty="0" smtClean="0">
                <a:solidFill>
                  <a:srgbClr val="5F5F5F"/>
                </a:solidFill>
                <a:latin typeface="Calibri" pitchFamily="34" charset="0"/>
              </a:rPr>
              <a:t>SGRI </a:t>
            </a:r>
            <a:r>
              <a:rPr lang="en-GB" sz="3000" dirty="0">
                <a:solidFill>
                  <a:srgbClr val="5F5F5F"/>
                </a:solidFill>
                <a:latin typeface="Calibri" pitchFamily="34" charset="0"/>
              </a:rPr>
              <a:t>– </a:t>
            </a:r>
            <a:r>
              <a:rPr lang="en-GB" sz="3000" dirty="0" smtClean="0">
                <a:solidFill>
                  <a:srgbClr val="5F5F5F"/>
                </a:solidFill>
                <a:latin typeface="Calibri" pitchFamily="34" charset="0"/>
              </a:rPr>
              <a:t>30</a:t>
            </a:r>
            <a:r>
              <a:rPr lang="en-GB" sz="3000" baseline="30000" dirty="0" smtClean="0">
                <a:solidFill>
                  <a:srgbClr val="5F5F5F"/>
                </a:solidFill>
                <a:latin typeface="Calibri" pitchFamily="34" charset="0"/>
              </a:rPr>
              <a:t>th</a:t>
            </a:r>
            <a:r>
              <a:rPr lang="en-GB" sz="3000" dirty="0" smtClean="0">
                <a:solidFill>
                  <a:srgbClr val="5F5F5F"/>
                </a:solidFill>
                <a:latin typeface="Calibri" pitchFamily="34" charset="0"/>
              </a:rPr>
              <a:t> April </a:t>
            </a:r>
            <a:r>
              <a:rPr lang="en-GB" sz="3000" dirty="0">
                <a:solidFill>
                  <a:srgbClr val="5F5F5F"/>
                </a:solidFill>
                <a:latin typeface="Calibri" pitchFamily="34" charset="0"/>
              </a:rPr>
              <a:t>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10</a:t>
            </a:fld>
            <a:endParaRPr lang="en-GB" sz="1400">
              <a:solidFill>
                <a:srgbClr val="666666"/>
              </a:solidFill>
              <a:latin typeface="Calibri" pitchFamily="34" charset="0"/>
            </a:endParaRPr>
          </a:p>
        </p:txBody>
      </p:sp>
      <p:sp>
        <p:nvSpPr>
          <p:cNvPr id="33797" name="Content Placeholder 2"/>
          <p:cNvSpPr>
            <a:spLocks/>
          </p:cNvSpPr>
          <p:nvPr/>
        </p:nvSpPr>
        <p:spPr bwMode="auto">
          <a:xfrm>
            <a:off x="323850" y="1052513"/>
            <a:ext cx="8280400" cy="4824412"/>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TSOs meetings : from October 2012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ENTSOG TYNDP publication : 21</a:t>
            </a:r>
            <a:r>
              <a:rPr lang="en-GB" sz="2800" baseline="30000" dirty="0">
                <a:solidFill>
                  <a:schemeClr val="tx2">
                    <a:lumMod val="60000"/>
                    <a:lumOff val="40000"/>
                  </a:schemeClr>
                </a:solidFill>
                <a:latin typeface="Calibri" pitchFamily="34" charset="0"/>
              </a:rPr>
              <a:t>st</a:t>
            </a:r>
            <a:r>
              <a:rPr lang="en-GB" sz="2800" dirty="0">
                <a:solidFill>
                  <a:schemeClr val="tx2">
                    <a:lumMod val="60000"/>
                    <a:lumOff val="40000"/>
                  </a:schemeClr>
                </a:solidFill>
                <a:latin typeface="Calibri" pitchFamily="34" charset="0"/>
              </a:rPr>
              <a:t> February 2013</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Writing of the new GRIP : from February 2013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Stakeholders communication / consultation: </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GRI South meeting(s) : IG meetings, SG meetings</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ENTSOG meeting(s) : </a:t>
            </a:r>
            <a:r>
              <a:rPr lang="en-GB" sz="2800" dirty="0" smtClean="0">
                <a:solidFill>
                  <a:schemeClr val="tx2">
                    <a:lumMod val="60000"/>
                    <a:lumOff val="40000"/>
                  </a:schemeClr>
                </a:solidFill>
                <a:latin typeface="Calibri" pitchFamily="34" charset="0"/>
              </a:rPr>
              <a:t>Workshop(s)</a:t>
            </a:r>
            <a:endParaRPr lang="en-GB" sz="2800" dirty="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Consultation phase  on TSOs and ENTSOG websites (to confirm)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Publication : Q4 </a:t>
            </a:r>
            <a:r>
              <a:rPr lang="en-GB" sz="2800" dirty="0" smtClean="0">
                <a:solidFill>
                  <a:schemeClr val="tx2">
                    <a:lumMod val="60000"/>
                    <a:lumOff val="40000"/>
                  </a:schemeClr>
                </a:solidFill>
                <a:latin typeface="Calibri" pitchFamily="34" charset="0"/>
              </a:rPr>
              <a:t>2013</a:t>
            </a: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a:solidFill>
                  <a:srgbClr val="2A3F82"/>
                </a:solidFill>
                <a:latin typeface="Calibri" pitchFamily="34" charset="0"/>
              </a:rPr>
              <a:t>Planning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b="1">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b="1" dirty="0">
                <a:solidFill>
                  <a:srgbClr val="2A3C82"/>
                </a:solidFill>
                <a:effectLst>
                  <a:outerShdw blurRad="38100" dist="38100" dir="2700000" algn="tl">
                    <a:srgbClr val="C0C0C0"/>
                  </a:outerShdw>
                </a:effectLst>
                <a:latin typeface="Calibri" pitchFamily="34" charset="0"/>
              </a:rPr>
              <a:t>Thank you for your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468313" y="0"/>
            <a:ext cx="8229600" cy="868363"/>
          </a:xfrm>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GRIP </a:t>
            </a:r>
            <a:r>
              <a:rPr lang="en-GB" sz="3600" b="1" dirty="0" smtClean="0">
                <a:solidFill>
                  <a:schemeClr val="accent1">
                    <a:lumMod val="75000"/>
                  </a:schemeClr>
                </a:solidFill>
                <a:latin typeface="Calibri" pitchFamily="34" charset="0"/>
              </a:rPr>
              <a:t>South </a:t>
            </a:r>
            <a:br>
              <a:rPr lang="en-GB" sz="3600" b="1" dirty="0" smtClean="0">
                <a:solidFill>
                  <a:schemeClr val="accent1">
                    <a:lumMod val="75000"/>
                  </a:schemeClr>
                </a:solidFill>
                <a:latin typeface="Calibri" pitchFamily="34" charset="0"/>
              </a:rPr>
            </a:br>
            <a:r>
              <a:rPr lang="en-GB" sz="3600" b="1" dirty="0" smtClean="0">
                <a:solidFill>
                  <a:schemeClr val="accent1">
                    <a:lumMod val="75000"/>
                  </a:schemeClr>
                </a:solidFill>
                <a:latin typeface="Calibri" pitchFamily="34" charset="0"/>
              </a:rPr>
              <a:t>Index</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a:solidFill>
                  <a:srgbClr val="666666"/>
                </a:solidFill>
                <a:latin typeface="Calibri" pitchFamily="34" charset="0"/>
              </a:rPr>
              <a:pPr algn="r"/>
              <a:t>2</a:t>
            </a:fld>
            <a:endParaRPr lang="en-GB" sz="1400">
              <a:solidFill>
                <a:srgbClr val="666666"/>
              </a:solidFill>
              <a:latin typeface="Calibri" pitchFamily="34" charset="0"/>
            </a:endParaRPr>
          </a:p>
        </p:txBody>
      </p:sp>
      <p:sp>
        <p:nvSpPr>
          <p:cNvPr id="194564" name="Espace réservé du contenu 2"/>
          <p:cNvSpPr txBox="1">
            <a:spLocks/>
          </p:cNvSpPr>
          <p:nvPr/>
        </p:nvSpPr>
        <p:spPr bwMode="auto">
          <a:xfrm>
            <a:off x="539750" y="1484313"/>
            <a:ext cx="8353425" cy="3168650"/>
          </a:xfrm>
          <a:prstGeom prst="rect">
            <a:avLst/>
          </a:prstGeom>
          <a:noFill/>
          <a:ln w="9525">
            <a:noFill/>
            <a:miter lim="800000"/>
            <a:headEnd/>
            <a:tailEnd/>
          </a:ln>
        </p:spPr>
        <p:txBody>
          <a:bodyPr/>
          <a:lstStyle/>
          <a:p>
            <a:pPr marL="534988" lvl="1" indent="-354013">
              <a:spcBef>
                <a:spcPct val="10000"/>
              </a:spcBef>
              <a:defRPr/>
            </a:pPr>
            <a:r>
              <a:rPr lang="en-GB" sz="2800" b="1" dirty="0">
                <a:solidFill>
                  <a:schemeClr val="tx2">
                    <a:lumMod val="60000"/>
                    <a:lumOff val="40000"/>
                  </a:schemeClr>
                </a:solidFill>
                <a:latin typeface="Calibri" pitchFamily="34" charset="0"/>
              </a:rPr>
              <a:t>				</a:t>
            </a:r>
          </a:p>
          <a:p>
            <a:pPr marL="534988" lvl="1" indent="-354013">
              <a:spcBef>
                <a:spcPct val="10000"/>
              </a:spcBef>
              <a:defRPr/>
            </a:pPr>
            <a:endParaRPr lang="en-GB" sz="1600" b="1" dirty="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Perimeter / methodology / </a:t>
            </a:r>
            <a:r>
              <a:rPr lang="en-GB" sz="3200" b="1" dirty="0" smtClean="0">
                <a:solidFill>
                  <a:schemeClr val="tx2">
                    <a:lumMod val="60000"/>
                    <a:lumOff val="40000"/>
                  </a:schemeClr>
                </a:solidFill>
                <a:latin typeface="Calibri" pitchFamily="34" charset="0"/>
              </a:rPr>
              <a:t>objectives</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Content</a:t>
            </a:r>
            <a:endParaRPr lang="en-GB" sz="3200" b="1" dirty="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ACER </a:t>
            </a:r>
            <a:r>
              <a:rPr lang="en-GB" sz="3200" b="1" dirty="0" smtClean="0">
                <a:solidFill>
                  <a:schemeClr val="tx2">
                    <a:lumMod val="60000"/>
                    <a:lumOff val="40000"/>
                  </a:schemeClr>
                </a:solidFill>
                <a:latin typeface="Calibri" pitchFamily="34" charset="0"/>
              </a:rPr>
              <a:t>opinion </a:t>
            </a:r>
            <a:r>
              <a:rPr lang="en-GB" sz="3200" b="1" dirty="0" smtClean="0">
                <a:solidFill>
                  <a:schemeClr val="tx2">
                    <a:lumMod val="60000"/>
                    <a:lumOff val="40000"/>
                  </a:schemeClr>
                </a:solidFill>
                <a:latin typeface="Calibri" pitchFamily="34" charset="0"/>
              </a:rPr>
              <a:t>on GRIPS </a:t>
            </a:r>
            <a:r>
              <a:rPr lang="en-GB" sz="2400" b="1" dirty="0" smtClean="0">
                <a:solidFill>
                  <a:schemeClr val="tx2">
                    <a:lumMod val="60000"/>
                    <a:lumOff val="40000"/>
                  </a:schemeClr>
                </a:solidFill>
                <a:latin typeface="Calibri" pitchFamily="34" charset="0"/>
              </a:rPr>
              <a:t>(25</a:t>
            </a:r>
            <a:r>
              <a:rPr lang="en-GB" sz="2400" b="1" baseline="30000" dirty="0" smtClean="0">
                <a:solidFill>
                  <a:schemeClr val="tx2">
                    <a:lumMod val="60000"/>
                    <a:lumOff val="40000"/>
                  </a:schemeClr>
                </a:solidFill>
                <a:latin typeface="Calibri" pitchFamily="34" charset="0"/>
              </a:rPr>
              <a:t>th</a:t>
            </a:r>
            <a:r>
              <a:rPr lang="en-GB" sz="2400" b="1" dirty="0" smtClean="0">
                <a:solidFill>
                  <a:schemeClr val="tx2">
                    <a:lumMod val="60000"/>
                    <a:lumOff val="40000"/>
                  </a:schemeClr>
                </a:solidFill>
                <a:latin typeface="Calibri" pitchFamily="34" charset="0"/>
              </a:rPr>
              <a:t> March 2013)</a:t>
            </a:r>
            <a:endParaRPr lang="en-GB" sz="3200" b="1" dirty="0" smtClean="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Planning</a:t>
            </a:r>
            <a:endParaRPr lang="en-GB" sz="3200" b="1" dirty="0" smtClean="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9" name="Oval 13"/>
          <p:cNvSpPr>
            <a:spLocks noChangeArrowheads="1"/>
          </p:cNvSpPr>
          <p:nvPr/>
        </p:nvSpPr>
        <p:spPr bwMode="auto">
          <a:xfrm>
            <a:off x="5435600" y="2133600"/>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5124" name="Title 1"/>
          <p:cNvSpPr>
            <a:spLocks/>
          </p:cNvSpPr>
          <p:nvPr/>
        </p:nvSpPr>
        <p:spPr bwMode="auto">
          <a:xfrm>
            <a:off x="0" y="1"/>
            <a:ext cx="9144000" cy="764704"/>
          </a:xfrm>
          <a:prstGeom prst="rect">
            <a:avLst/>
          </a:prstGeom>
          <a:noFill/>
          <a:ln w="9525">
            <a:noFill/>
            <a:miter lim="800000"/>
            <a:headEnd/>
            <a:tailEnd/>
          </a:ln>
        </p:spPr>
        <p:txBody>
          <a:bodyPr/>
          <a:lstStyle/>
          <a:p>
            <a:pPr algn="ctr" eaLnBrk="0" hangingPunct="0"/>
            <a:r>
              <a:rPr lang="en-US" sz="3200" b="1" dirty="0">
                <a:solidFill>
                  <a:srgbClr val="2A3F82"/>
                </a:solidFill>
                <a:latin typeface="Calibri" pitchFamily="34" charset="0"/>
              </a:rPr>
              <a:t>  GRIP South : Perimeter </a:t>
            </a:r>
            <a:r>
              <a:rPr lang="en-US" sz="3200" b="1" dirty="0" smtClean="0">
                <a:solidFill>
                  <a:srgbClr val="2A3F82"/>
                </a:solidFill>
                <a:latin typeface="Calibri" pitchFamily="34" charset="0"/>
              </a:rPr>
              <a:t>/methodology / Objectives</a:t>
            </a:r>
            <a:endParaRPr lang="en-US" sz="3200" b="1" dirty="0">
              <a:solidFill>
                <a:srgbClr val="2A3F82"/>
              </a:solidFill>
              <a:latin typeface="Calibri" pitchFamily="34" charset="0"/>
            </a:endParaRPr>
          </a:p>
        </p:txBody>
      </p:sp>
      <p:sp>
        <p:nvSpPr>
          <p:cNvPr id="18" name="Espace réservé du contenu 2"/>
          <p:cNvSpPr txBox="1">
            <a:spLocks/>
          </p:cNvSpPr>
          <p:nvPr/>
        </p:nvSpPr>
        <p:spPr bwMode="auto">
          <a:xfrm>
            <a:off x="468313" y="765175"/>
            <a:ext cx="8207375" cy="5328121"/>
          </a:xfrm>
          <a:prstGeom prst="rect">
            <a:avLst/>
          </a:prstGeom>
          <a:noFill/>
          <a:ln w="9525">
            <a:noFill/>
            <a:miter lim="800000"/>
            <a:headEnd/>
            <a:tailEnd/>
          </a:ln>
        </p:spPr>
        <p:txBody>
          <a:bodyPr/>
          <a:lstStyle/>
          <a:p>
            <a:pPr marL="534988" lvl="1" indent="-354013">
              <a:spcBef>
                <a:spcPct val="10000"/>
              </a:spcBef>
              <a:buFont typeface="Wingdings" pitchFamily="2" charset="2"/>
              <a:buChar char="Ø"/>
              <a:defRPr/>
            </a:pPr>
            <a:r>
              <a:rPr lang="en-GB" sz="2800" b="1" dirty="0" smtClean="0">
                <a:solidFill>
                  <a:schemeClr val="tx2">
                    <a:lumMod val="60000"/>
                    <a:lumOff val="40000"/>
                  </a:schemeClr>
                </a:solidFill>
                <a:latin typeface="Calibri" pitchFamily="34" charset="0"/>
              </a:rPr>
              <a:t> </a:t>
            </a:r>
            <a:r>
              <a:rPr lang="en-GB" sz="2800" b="1" dirty="0">
                <a:solidFill>
                  <a:schemeClr val="tx2">
                    <a:lumMod val="60000"/>
                    <a:lumOff val="40000"/>
                  </a:schemeClr>
                </a:solidFill>
                <a:latin typeface="Calibri" pitchFamily="34" charset="0"/>
              </a:rPr>
              <a:t>3 Countries : Portugal – Spain – </a:t>
            </a:r>
            <a:r>
              <a:rPr lang="en-GB" sz="2800" b="1" dirty="0" smtClean="0">
                <a:solidFill>
                  <a:schemeClr val="tx2">
                    <a:lumMod val="60000"/>
                    <a:lumOff val="40000"/>
                  </a:schemeClr>
                </a:solidFill>
                <a:latin typeface="Calibri" pitchFamily="34" charset="0"/>
              </a:rPr>
              <a:t>France</a:t>
            </a:r>
          </a:p>
          <a:p>
            <a:pPr marL="534988" lvl="1" indent="-354013">
              <a:spcBef>
                <a:spcPct val="10000"/>
              </a:spcBef>
              <a:buFont typeface="Wingdings" pitchFamily="2" charset="2"/>
              <a:buChar char="Ø"/>
              <a:defRPr/>
            </a:pPr>
            <a:r>
              <a:rPr lang="en-GB" sz="2800" b="1" dirty="0" smtClean="0">
                <a:solidFill>
                  <a:schemeClr val="tx2">
                    <a:lumMod val="60000"/>
                    <a:lumOff val="40000"/>
                  </a:schemeClr>
                </a:solidFill>
                <a:latin typeface="Calibri" pitchFamily="34" charset="0"/>
              </a:rPr>
              <a:t>4 TSOs with r</a:t>
            </a:r>
            <a:r>
              <a:rPr lang="en-GB" sz="3000" b="1" dirty="0" smtClean="0">
                <a:solidFill>
                  <a:schemeClr val="tx2">
                    <a:lumMod val="60000"/>
                    <a:lumOff val="40000"/>
                  </a:schemeClr>
                </a:solidFill>
                <a:latin typeface="Calibri" pitchFamily="34" charset="0"/>
              </a:rPr>
              <a:t>otating </a:t>
            </a:r>
            <a:r>
              <a:rPr lang="en-GB" sz="3000" b="1" dirty="0">
                <a:solidFill>
                  <a:schemeClr val="tx2">
                    <a:lumMod val="60000"/>
                    <a:lumOff val="40000"/>
                  </a:schemeClr>
                </a:solidFill>
                <a:latin typeface="Calibri" pitchFamily="34" charset="0"/>
              </a:rPr>
              <a:t>principle for coordination : </a:t>
            </a:r>
          </a:p>
          <a:p>
            <a:pPr marL="1152525" lvl="2" indent="-514350">
              <a:spcBef>
                <a:spcPct val="10000"/>
              </a:spcBef>
              <a:buFont typeface="Arial" charset="0"/>
              <a:buChar char="•"/>
              <a:defRPr/>
            </a:pPr>
            <a:r>
              <a:rPr lang="en-GB" sz="3000" dirty="0">
                <a:solidFill>
                  <a:schemeClr val="tx2">
                    <a:lumMod val="60000"/>
                    <a:lumOff val="40000"/>
                  </a:schemeClr>
                </a:solidFill>
                <a:latin typeface="Calibri" pitchFamily="34" charset="0"/>
              </a:rPr>
              <a:t>ENAGAS</a:t>
            </a:r>
            <a:r>
              <a:rPr lang="en-GB" sz="3000" b="1" dirty="0">
                <a:solidFill>
                  <a:schemeClr val="tx2">
                    <a:lumMod val="60000"/>
                    <a:lumOff val="40000"/>
                  </a:schemeClr>
                </a:solidFill>
                <a:latin typeface="Calibri" pitchFamily="34" charset="0"/>
              </a:rPr>
              <a:t> </a:t>
            </a:r>
            <a:r>
              <a:rPr lang="en-GB" sz="3000" b="1" dirty="0">
                <a:solidFill>
                  <a:schemeClr val="tx2">
                    <a:lumMod val="60000"/>
                    <a:lumOff val="40000"/>
                  </a:schemeClr>
                </a:solidFill>
                <a:latin typeface="Calibri" pitchFamily="34" charset="0"/>
                <a:sym typeface="Wingdings" pitchFamily="2" charset="2"/>
              </a:rPr>
              <a:t> </a:t>
            </a:r>
            <a:r>
              <a:rPr lang="en-GB" sz="3000" b="1" u="sng" dirty="0">
                <a:solidFill>
                  <a:schemeClr val="tx2">
                    <a:lumMod val="60000"/>
                    <a:lumOff val="40000"/>
                  </a:schemeClr>
                </a:solidFill>
                <a:latin typeface="Calibri" pitchFamily="34" charset="0"/>
                <a:sym typeface="Wingdings" pitchFamily="2" charset="2"/>
              </a:rPr>
              <a:t>GRTgaz</a:t>
            </a:r>
            <a:r>
              <a:rPr lang="en-GB" sz="3000" b="1" dirty="0">
                <a:solidFill>
                  <a:schemeClr val="tx2">
                    <a:lumMod val="60000"/>
                    <a:lumOff val="40000"/>
                  </a:schemeClr>
                </a:solidFill>
                <a:latin typeface="Calibri" pitchFamily="34" charset="0"/>
                <a:sym typeface="Wingdings" pitchFamily="2" charset="2"/>
              </a:rPr>
              <a:t>  </a:t>
            </a:r>
            <a:r>
              <a:rPr lang="en-GB" sz="3000" dirty="0">
                <a:solidFill>
                  <a:schemeClr val="tx2">
                    <a:lumMod val="60000"/>
                    <a:lumOff val="40000"/>
                  </a:schemeClr>
                </a:solidFill>
                <a:latin typeface="Calibri" pitchFamily="34" charset="0"/>
                <a:sym typeface="Wingdings" pitchFamily="2" charset="2"/>
              </a:rPr>
              <a:t>REN or TIGF</a:t>
            </a:r>
          </a:p>
          <a:p>
            <a:pPr marL="695325" lvl="1" indent="-514350">
              <a:spcBef>
                <a:spcPct val="10000"/>
              </a:spcBef>
              <a:buFont typeface="Wingdings" pitchFamily="2" charset="2"/>
              <a:buChar char="Ø"/>
              <a:defRPr/>
            </a:pPr>
            <a:r>
              <a:rPr lang="en-GB" sz="3000" b="1" dirty="0">
                <a:solidFill>
                  <a:schemeClr val="tx2">
                    <a:lumMod val="60000"/>
                    <a:lumOff val="40000"/>
                  </a:schemeClr>
                </a:solidFill>
                <a:latin typeface="Calibri" pitchFamily="34" charset="0"/>
                <a:sym typeface="Wingdings" pitchFamily="2" charset="2"/>
              </a:rPr>
              <a:t>Methodology :</a:t>
            </a:r>
          </a:p>
          <a:p>
            <a:pPr marL="1152525" lvl="2" indent="-514350">
              <a:spcBef>
                <a:spcPct val="10000"/>
              </a:spcBef>
              <a:buFont typeface="Arial" charset="0"/>
              <a:buChar char="•"/>
              <a:defRPr/>
            </a:pPr>
            <a:r>
              <a:rPr lang="en-GB" sz="3000" b="1" dirty="0">
                <a:solidFill>
                  <a:schemeClr val="tx2">
                    <a:lumMod val="60000"/>
                    <a:lumOff val="40000"/>
                  </a:schemeClr>
                </a:solidFill>
                <a:latin typeface="Calibri" pitchFamily="34" charset="0"/>
                <a:sym typeface="Wingdings" pitchFamily="2" charset="2"/>
              </a:rPr>
              <a:t>In line with the ENTSOG TYNDP : complements, explanations, </a:t>
            </a:r>
            <a:r>
              <a:rPr lang="en-GB" sz="3000" b="1" dirty="0" smtClean="0">
                <a:solidFill>
                  <a:schemeClr val="tx2">
                    <a:lumMod val="60000"/>
                    <a:lumOff val="40000"/>
                  </a:schemeClr>
                </a:solidFill>
                <a:latin typeface="Calibri" pitchFamily="34" charset="0"/>
                <a:sym typeface="Wingdings" pitchFamily="2" charset="2"/>
              </a:rPr>
              <a:t>analyses </a:t>
            </a:r>
            <a:r>
              <a:rPr lang="en-GB" sz="3000" b="1" dirty="0">
                <a:solidFill>
                  <a:schemeClr val="tx2">
                    <a:lumMod val="60000"/>
                    <a:lumOff val="40000"/>
                  </a:schemeClr>
                </a:solidFill>
                <a:latin typeface="Calibri" pitchFamily="34" charset="0"/>
                <a:sym typeface="Wingdings" pitchFamily="2" charset="2"/>
              </a:rPr>
              <a:t>at regional level</a:t>
            </a:r>
          </a:p>
          <a:p>
            <a:pPr marL="1152525" lvl="2" indent="-514350">
              <a:spcBef>
                <a:spcPct val="10000"/>
              </a:spcBef>
              <a:buFont typeface="Arial" charset="0"/>
              <a:buChar char="•"/>
              <a:defRPr/>
            </a:pPr>
            <a:r>
              <a:rPr lang="en-GB" sz="3000" b="1" dirty="0">
                <a:solidFill>
                  <a:schemeClr val="tx2">
                    <a:lumMod val="60000"/>
                    <a:lumOff val="40000"/>
                  </a:schemeClr>
                </a:solidFill>
                <a:latin typeface="Calibri" pitchFamily="34" charset="0"/>
                <a:sym typeface="Wingdings" pitchFamily="2" charset="2"/>
              </a:rPr>
              <a:t>Assistance from ENTSOG : </a:t>
            </a:r>
            <a:r>
              <a:rPr lang="en-GB" sz="3000" b="1" dirty="0" smtClean="0">
                <a:solidFill>
                  <a:schemeClr val="tx2">
                    <a:lumMod val="60000"/>
                    <a:lumOff val="40000"/>
                  </a:schemeClr>
                </a:solidFill>
                <a:latin typeface="Calibri" pitchFamily="34" charset="0"/>
                <a:sym typeface="Wingdings" pitchFamily="2" charset="2"/>
              </a:rPr>
              <a:t>Modelling, </a:t>
            </a:r>
            <a:r>
              <a:rPr lang="en-GB" sz="3000" b="1" dirty="0">
                <a:solidFill>
                  <a:schemeClr val="tx2">
                    <a:lumMod val="60000"/>
                    <a:lumOff val="40000"/>
                  </a:schemeClr>
                </a:solidFill>
                <a:latin typeface="Calibri" pitchFamily="34" charset="0"/>
                <a:sym typeface="Wingdings" pitchFamily="2" charset="2"/>
              </a:rPr>
              <a:t>editing...</a:t>
            </a:r>
          </a:p>
          <a:p>
            <a:pPr marL="1152525" lvl="2" indent="-514350">
              <a:spcBef>
                <a:spcPct val="10000"/>
              </a:spcBef>
              <a:buFont typeface="Arial" charset="0"/>
              <a:buChar char="•"/>
              <a:defRPr/>
            </a:pPr>
            <a:r>
              <a:rPr lang="en-GB" sz="3000" b="1" dirty="0">
                <a:solidFill>
                  <a:schemeClr val="tx2">
                    <a:lumMod val="60000"/>
                    <a:lumOff val="40000"/>
                  </a:schemeClr>
                </a:solidFill>
                <a:latin typeface="Calibri" pitchFamily="34" charset="0"/>
                <a:sym typeface="Wingdings" pitchFamily="2" charset="2"/>
              </a:rPr>
              <a:t>Stakeholders : communication via ENTSOG meetings and GRI South</a:t>
            </a: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4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endParaRPr lang="en-GB" sz="2800" b="1" dirty="0">
              <a:solidFill>
                <a:schemeClr val="tx2">
                  <a:lumMod val="60000"/>
                  <a:lumOff val="40000"/>
                </a:schemeClr>
              </a:solidFill>
              <a:latin typeface="Calibri" pitchFamily="34" charset="0"/>
            </a:endParaRPr>
          </a:p>
          <a:p>
            <a:pPr marL="534988" lvl="1" indent="-354013">
              <a:spcBef>
                <a:spcPct val="10000"/>
              </a:spcBef>
              <a:defRPr/>
            </a:pPr>
            <a:r>
              <a:rPr lang="en-GB" sz="2800" b="1" dirty="0">
                <a:solidFill>
                  <a:srgbClr val="2A3C82"/>
                </a:solidFill>
                <a:latin typeface="Calibri" pitchFamily="34" charset="0"/>
              </a:rPr>
              <a:t>	</a:t>
            </a: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19925" y="4797425"/>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250825" y="2997200"/>
            <a:ext cx="2089150" cy="1784350"/>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b="1">
                <a:solidFill>
                  <a:srgbClr val="2A3F82"/>
                </a:solidFill>
                <a:latin typeface="Calibri" pitchFamily="34" charset="0"/>
              </a:rPr>
              <a:t>  GRIP South Region: Content</a:t>
            </a:r>
          </a:p>
        </p:txBody>
      </p:sp>
      <p:sp>
        <p:nvSpPr>
          <p:cNvPr id="17" name="Espace réservé du contenu 2"/>
          <p:cNvSpPr txBox="1">
            <a:spLocks/>
          </p:cNvSpPr>
          <p:nvPr/>
        </p:nvSpPr>
        <p:spPr bwMode="auto">
          <a:xfrm>
            <a:off x="2411413" y="692150"/>
            <a:ext cx="6481762" cy="4032250"/>
          </a:xfrm>
          <a:prstGeom prst="rect">
            <a:avLst/>
          </a:prstGeom>
          <a:noFill/>
          <a:ln w="9525">
            <a:noFill/>
            <a:miter lim="800000"/>
            <a:headEnd/>
            <a:tailEnd/>
          </a:ln>
        </p:spPr>
        <p:txBody>
          <a:bodyPr/>
          <a:lstStyle/>
          <a:p>
            <a:pPr marL="77788" indent="-354013">
              <a:spcBef>
                <a:spcPct val="10000"/>
              </a:spcBef>
              <a:defRPr/>
            </a:pPr>
            <a:r>
              <a:rPr lang="en-GB" sz="2400" b="1" dirty="0">
                <a:solidFill>
                  <a:schemeClr val="tx2">
                    <a:lumMod val="60000"/>
                    <a:lumOff val="40000"/>
                  </a:schemeClr>
                </a:solidFill>
                <a:latin typeface="Calibri" pitchFamily="34" charset="0"/>
              </a:rPr>
              <a:t>Main drivers/objectives :</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Complementing EU-TYNDP and consistent with National Plans </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Taking into account comments received on the previous GRIP</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Build on the current South GRIP, improving it</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Improve communication / consultation</a:t>
            </a:r>
          </a:p>
          <a:p>
            <a:pPr marL="77788" indent="-354013">
              <a:spcBef>
                <a:spcPct val="10000"/>
              </a:spcBef>
              <a:buFont typeface="Arial" pitchFamily="34" charset="0"/>
              <a:buChar char="•"/>
              <a:defRPr/>
            </a:pPr>
            <a:r>
              <a:rPr lang="en-GB" sz="2000" b="1" dirty="0">
                <a:solidFill>
                  <a:schemeClr val="tx2">
                    <a:lumMod val="60000"/>
                    <a:lumOff val="40000"/>
                  </a:schemeClr>
                </a:solidFill>
                <a:latin typeface="Calibri" pitchFamily="34" charset="0"/>
              </a:rPr>
              <a:t>Describe/explain the Region assets &amp; needs</a:t>
            </a:r>
          </a:p>
          <a:p>
            <a:pPr marL="342900" indent="-342900" algn="just">
              <a:spcBef>
                <a:spcPct val="10000"/>
              </a:spcBef>
              <a:buFont typeface="Arial" pitchFamily="34" charset="0"/>
              <a:buChar char="•"/>
              <a:defRPr/>
            </a:pPr>
            <a:r>
              <a:rPr lang="en-GB" sz="2000" b="1" dirty="0">
                <a:solidFill>
                  <a:schemeClr val="tx2">
                    <a:lumMod val="60000"/>
                    <a:lumOff val="40000"/>
                  </a:schemeClr>
                </a:solidFill>
                <a:latin typeface="Calibri" pitchFamily="34" charset="0"/>
              </a:rPr>
              <a:t>Explain why investments in gas transmission projects are required in the Region</a:t>
            </a:r>
          </a:p>
          <a:p>
            <a:pPr marL="342900" indent="-342900" algn="just">
              <a:spcBef>
                <a:spcPct val="10000"/>
              </a:spcBef>
              <a:buFont typeface="Arial" pitchFamily="34" charset="0"/>
              <a:buChar char="•"/>
              <a:defRPr/>
            </a:pPr>
            <a:r>
              <a:rPr lang="en-GB" sz="2000" b="1" dirty="0">
                <a:solidFill>
                  <a:schemeClr val="tx2">
                    <a:lumMod val="60000"/>
                    <a:lumOff val="40000"/>
                  </a:schemeClr>
                </a:solidFill>
                <a:latin typeface="Calibri" pitchFamily="34" charset="0"/>
              </a:rPr>
              <a:t>Describe the projects, their links, their added value... with focus on :</a:t>
            </a:r>
            <a:endParaRPr lang="en-GB" b="1" dirty="0">
              <a:solidFill>
                <a:schemeClr val="tx2">
                  <a:lumMod val="60000"/>
                  <a:lumOff val="40000"/>
                </a:schemeClr>
              </a:solidFill>
              <a:latin typeface="Calibri" pitchFamily="34" charset="0"/>
            </a:endParaRP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b="1" i="1" dirty="0">
                <a:latin typeface="Calibri" pitchFamily="34" charset="0"/>
              </a:rPr>
              <a:t> </a:t>
            </a:r>
            <a:endParaRPr lang="en-GB" sz="2800" b="1" dirty="0">
              <a:solidFill>
                <a:srgbClr val="2A3C82"/>
              </a:solidFill>
              <a:latin typeface="Calibri" pitchFamily="34" charset="0"/>
            </a:endParaRPr>
          </a:p>
          <a:p>
            <a:pPr marL="342900" indent="-342900" algn="just">
              <a:spcBef>
                <a:spcPct val="10000"/>
              </a:spcBef>
              <a:buFont typeface="Arial" pitchFamily="34" charset="0"/>
              <a:buChar char="•"/>
              <a:defRPr/>
            </a:pPr>
            <a:endParaRPr lang="en-GB" sz="2400" b="1" dirty="0">
              <a:solidFill>
                <a:srgbClr val="2A3C82"/>
              </a:solidFill>
              <a:latin typeface="Calibri" pitchFamily="34" charset="0"/>
            </a:endParaRPr>
          </a:p>
          <a:p>
            <a:pPr marL="534988" lvl="1" indent="-354013">
              <a:spcBef>
                <a:spcPct val="10000"/>
              </a:spcBef>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
        <p:nvSpPr>
          <p:cNvPr id="7176" name="Espace réservé du contenu 2"/>
          <p:cNvSpPr txBox="1">
            <a:spLocks/>
          </p:cNvSpPr>
          <p:nvPr/>
        </p:nvSpPr>
        <p:spPr bwMode="auto">
          <a:xfrm>
            <a:off x="250825" y="4868863"/>
            <a:ext cx="6769100" cy="1412875"/>
          </a:xfrm>
          <a:prstGeom prst="rect">
            <a:avLst/>
          </a:prstGeom>
          <a:noFill/>
          <a:ln w="9525">
            <a:noFill/>
            <a:miter lim="800000"/>
            <a:headEnd/>
            <a:tailEnd/>
          </a:ln>
        </p:spPr>
        <p:txBody>
          <a:bodyPr/>
          <a:lstStyle/>
          <a:p>
            <a:pPr marL="77788" indent="-354013" algn="just">
              <a:spcBef>
                <a:spcPct val="10000"/>
              </a:spcBef>
            </a:pPr>
            <a:r>
              <a:rPr lang="en-GB" b="1" i="1">
                <a:solidFill>
                  <a:srgbClr val="92D050"/>
                </a:solidFill>
              </a:rPr>
              <a:t>“The strategic concept of the North-South Corridor in Western Europe,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374650" y="260350"/>
            <a:ext cx="1830388"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5</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1412776"/>
            <a:ext cx="8784976" cy="4824536"/>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endParaRPr lang="en-US" dirty="0" smtClean="0"/>
          </a:p>
          <a:p>
            <a:pPr lvl="1"/>
            <a:r>
              <a:rPr lang="en-US" dirty="0"/>
              <a:t>  </a:t>
            </a:r>
            <a:endParaRPr lang="fr-FR" dirty="0" smtClean="0"/>
          </a:p>
          <a:p>
            <a:pPr marL="523875" lvl="1" indent="-342900" eaLnBrk="0" hangingPunct="0">
              <a:spcBef>
                <a:spcPct val="20000"/>
              </a:spcBef>
              <a:buClr>
                <a:srgbClr val="2A3C82"/>
              </a:buClr>
              <a:buSzPct val="80000"/>
              <a:defRPr/>
            </a:pPr>
            <a:endParaRPr lang="en-GB" sz="2800" dirty="0" smtClean="0">
              <a:solidFill>
                <a:schemeClr val="tx2">
                  <a:lumMod val="60000"/>
                  <a:lumOff val="40000"/>
                </a:schemeClr>
              </a:solidFill>
              <a:latin typeface="Calibri" pitchFamily="34" charset="0"/>
            </a:endParaRPr>
          </a:p>
        </p:txBody>
      </p:sp>
      <p:sp>
        <p:nvSpPr>
          <p:cNvPr id="8196" name="Titre 1"/>
          <p:cNvSpPr>
            <a:spLocks/>
          </p:cNvSpPr>
          <p:nvPr/>
        </p:nvSpPr>
        <p:spPr bwMode="auto">
          <a:xfrm>
            <a:off x="468313" y="228253"/>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
        <p:nvSpPr>
          <p:cNvPr id="5" name="3 CuadroTexto"/>
          <p:cNvSpPr txBox="1"/>
          <p:nvPr/>
        </p:nvSpPr>
        <p:spPr>
          <a:xfrm>
            <a:off x="395536" y="941819"/>
            <a:ext cx="8511355"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a:latin typeface="Calibri" pitchFamily="34" charset="0"/>
              </a:rPr>
              <a:t>TSOs of the South Region </a:t>
            </a:r>
            <a:r>
              <a:rPr lang="en-US" sz="2400" b="1" dirty="0" smtClean="0">
                <a:solidFill>
                  <a:schemeClr val="bg1"/>
                </a:solidFill>
                <a:latin typeface="Calibri" pitchFamily="34" charset="0"/>
              </a:rPr>
              <a:t>are </a:t>
            </a:r>
            <a:r>
              <a:rPr lang="en-US" sz="2400" b="1" dirty="0" smtClean="0">
                <a:latin typeface="Calibri" pitchFamily="34" charset="0"/>
              </a:rPr>
              <a:t>pleased </a:t>
            </a:r>
            <a:r>
              <a:rPr lang="en-US" sz="2400" b="1" dirty="0">
                <a:latin typeface="Calibri" pitchFamily="34" charset="0"/>
              </a:rPr>
              <a:t>with the general positive opinion of ACER </a:t>
            </a:r>
            <a:r>
              <a:rPr lang="en-US" sz="2400" b="1" dirty="0" smtClean="0">
                <a:latin typeface="Calibri" pitchFamily="34" charset="0"/>
              </a:rPr>
              <a:t>on GRIP South </a:t>
            </a:r>
            <a:r>
              <a:rPr lang="en-US" sz="2400" b="1" dirty="0">
                <a:latin typeface="Calibri" pitchFamily="34" charset="0"/>
              </a:rPr>
              <a:t>2011-2020</a:t>
            </a:r>
            <a:r>
              <a:rPr lang="en-US" sz="2400" b="1" dirty="0" smtClean="0">
                <a:latin typeface="Calibri" pitchFamily="34" charset="0"/>
              </a:rPr>
              <a:t>.</a:t>
            </a:r>
            <a:endParaRPr lang="es-ES" sz="2400" b="1" dirty="0">
              <a:latin typeface="Calibri" pitchFamily="34" charset="0"/>
            </a:endParaRPr>
          </a:p>
        </p:txBody>
      </p:sp>
      <p:sp>
        <p:nvSpPr>
          <p:cNvPr id="6" name="Title 1"/>
          <p:cNvSpPr>
            <a:spLocks/>
          </p:cNvSpPr>
          <p:nvPr/>
        </p:nvSpPr>
        <p:spPr bwMode="auto">
          <a:xfrm>
            <a:off x="107504" y="1556792"/>
            <a:ext cx="8727379" cy="468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lgn="just" eaLnBrk="0" hangingPunct="0">
              <a:spcBef>
                <a:spcPts val="300"/>
              </a:spcBef>
              <a:spcAft>
                <a:spcPts val="300"/>
              </a:spcAft>
            </a:pPr>
            <a:endParaRPr lang="en-US" sz="2200" i="1" dirty="0" smtClean="0">
              <a:latin typeface="Calibri" pitchFamily="34" charset="0"/>
            </a:endParaRPr>
          </a:p>
          <a:p>
            <a:pPr lvl="1" algn="just" eaLnBrk="0" hangingPunct="0">
              <a:spcBef>
                <a:spcPts val="300"/>
              </a:spcBef>
              <a:spcAft>
                <a:spcPts val="300"/>
              </a:spcAft>
            </a:pPr>
            <a:r>
              <a:rPr lang="en-US" sz="2200" i="1" dirty="0" smtClean="0">
                <a:latin typeface="Calibri" pitchFamily="34" charset="0"/>
              </a:rPr>
              <a:t>“</a:t>
            </a:r>
            <a:r>
              <a:rPr lang="en-US" sz="2200" i="1" dirty="0">
                <a:latin typeface="Calibri" pitchFamily="34" charset="0"/>
              </a:rPr>
              <a:t>The South GRIP is more than merely a zoom of the TYNDP 2011-2020 to the South region, and it contains some added value with regard to it</a:t>
            </a:r>
            <a:r>
              <a:rPr lang="en-US" sz="2200" i="1" dirty="0" smtClean="0">
                <a:latin typeface="Calibri" pitchFamily="34" charset="0"/>
              </a:rPr>
              <a:t>.</a:t>
            </a:r>
          </a:p>
          <a:p>
            <a:pPr lvl="1" algn="just" eaLnBrk="0" hangingPunct="0">
              <a:spcBef>
                <a:spcPts val="300"/>
              </a:spcBef>
              <a:spcAft>
                <a:spcPts val="300"/>
              </a:spcAft>
            </a:pPr>
            <a:r>
              <a:rPr lang="en-US" sz="2200" i="1" dirty="0" smtClean="0">
                <a:latin typeface="Calibri" pitchFamily="34" charset="0"/>
              </a:rPr>
              <a:t> </a:t>
            </a:r>
            <a:r>
              <a:rPr lang="en-US" sz="2200" i="1" dirty="0">
                <a:latin typeface="Calibri" pitchFamily="34" charset="0"/>
              </a:rPr>
              <a:t>In the GRIP TSOs provide their estimation of supply and demand data (especially their </a:t>
            </a:r>
            <a:r>
              <a:rPr lang="en-US" sz="2200" i="1" dirty="0" smtClean="0">
                <a:latin typeface="Calibri" pitchFamily="34" charset="0"/>
              </a:rPr>
              <a:t>characterization, </a:t>
            </a:r>
            <a:r>
              <a:rPr lang="en-US" sz="2200" i="1" dirty="0">
                <a:latin typeface="Calibri" pitchFamily="34" charset="0"/>
              </a:rPr>
              <a:t>with a focus on the significance of LNG for supply and consumption in gas-fired electricity generation in the region for demand</a:t>
            </a:r>
            <a:r>
              <a:rPr lang="en-US" sz="2200" i="1" dirty="0" smtClean="0">
                <a:latin typeface="Calibri" pitchFamily="34" charset="0"/>
              </a:rPr>
              <a:t>).</a:t>
            </a:r>
          </a:p>
          <a:p>
            <a:pPr lvl="1" algn="just" eaLnBrk="0" hangingPunct="0">
              <a:spcBef>
                <a:spcPts val="300"/>
              </a:spcBef>
              <a:spcAft>
                <a:spcPts val="300"/>
              </a:spcAft>
            </a:pPr>
            <a:r>
              <a:rPr lang="en-US" sz="2200" i="1" dirty="0" smtClean="0">
                <a:latin typeface="Calibri" pitchFamily="34" charset="0"/>
              </a:rPr>
              <a:t>The </a:t>
            </a:r>
            <a:r>
              <a:rPr lang="en-US" sz="2200" i="1" dirty="0">
                <a:latin typeface="Calibri" pitchFamily="34" charset="0"/>
              </a:rPr>
              <a:t>GRIP includes assessments of the qualitative potential benefits of new investments and of their contribution to security of supply (network resilience under risk scenarios), with a focus on the France-Spain Eastern Axis (</a:t>
            </a:r>
            <a:r>
              <a:rPr lang="en-US" sz="2200" i="1" dirty="0" err="1">
                <a:latin typeface="Calibri" pitchFamily="34" charset="0"/>
              </a:rPr>
              <a:t>MidCat</a:t>
            </a:r>
            <a:r>
              <a:rPr lang="en-US" sz="2200" i="1" dirty="0">
                <a:latin typeface="Calibri" pitchFamily="34" charset="0"/>
              </a:rPr>
              <a:t>) and the third IP between Spain and Portugal. These analyses aim at justifying the need to undertake such investments</a:t>
            </a:r>
            <a:r>
              <a:rPr lang="en-US" sz="2200" i="1" dirty="0" smtClean="0">
                <a:latin typeface="Calibri" pitchFamily="34" charset="0"/>
              </a:rPr>
              <a:t>.”</a:t>
            </a:r>
          </a:p>
          <a:p>
            <a:pPr lvl="1" algn="just" eaLnBrk="0" hangingPunct="0"/>
            <a:endParaRPr lang="en-US" sz="2000" b="1" dirty="0" smtClean="0">
              <a:solidFill>
                <a:srgbClr val="2A3F82"/>
              </a:solidFill>
              <a:latin typeface="Calibri" pitchFamily="34" charset="0"/>
            </a:endParaRPr>
          </a:p>
          <a:p>
            <a:pPr marL="1828800" lvl="3" indent="-457200" algn="just" eaLnBrk="0" hangingPunct="0">
              <a:buFont typeface="Wingdings" pitchFamily="2" charset="2"/>
              <a:buChar char="ü"/>
            </a:pPr>
            <a:endParaRPr lang="en-US" sz="2000" b="1" dirty="0" smtClean="0">
              <a:solidFill>
                <a:srgbClr val="2A3F82"/>
              </a:solidFill>
              <a:latin typeface="Calibri" pitchFamily="34" charset="0"/>
            </a:endParaRPr>
          </a:p>
          <a:p>
            <a:pPr marL="914400" lvl="1" indent="-457200" algn="just" eaLnBrk="0" hangingPunct="0">
              <a:buFont typeface="Wingdings" pitchFamily="2" charset="2"/>
              <a:buChar char="ü"/>
            </a:pPr>
            <a:endParaRPr lang="en-US" sz="2000" b="1" dirty="0" smtClean="0">
              <a:solidFill>
                <a:srgbClr val="2A3F82"/>
              </a:solidFill>
              <a:latin typeface="Calibri" pitchFamily="34" charset="0"/>
            </a:endParaRPr>
          </a:p>
          <a:p>
            <a:pPr marL="457200" indent="-457200" algn="just" eaLnBrk="0" hangingPunct="0">
              <a:buFont typeface="Wingdings" pitchFamily="2" charset="2"/>
              <a:buChar char="ü"/>
            </a:pPr>
            <a:endParaRPr lang="en-US" sz="2000" b="1" dirty="0" smtClean="0">
              <a:solidFill>
                <a:srgbClr val="2A3F82"/>
              </a:solidFill>
              <a:latin typeface="Calibri" pitchFamily="34" charset="0"/>
            </a:endParaRPr>
          </a:p>
          <a:p>
            <a:pPr marL="457200" indent="-457200" algn="just" eaLnBrk="0" hangingPunct="0">
              <a:buFont typeface="Arial" pitchFamily="34" charset="0"/>
              <a:buChar char="•"/>
            </a:pPr>
            <a:endParaRPr lang="en-US" sz="20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6</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692696"/>
            <a:ext cx="8784976" cy="5616624"/>
          </a:xfrm>
          <a:prstGeom prst="rect">
            <a:avLst/>
          </a:prstGeom>
          <a:noFill/>
          <a:ln w="9525">
            <a:noFill/>
            <a:miter lim="800000"/>
            <a:headEnd/>
            <a:tailEnd/>
          </a:ln>
        </p:spPr>
        <p:txBody>
          <a:bodyPr/>
          <a:lstStyle/>
          <a:p>
            <a:pPr marL="360000"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ACER recommendations already ongoing or </a:t>
            </a:r>
            <a:r>
              <a:rPr lang="en-GB" sz="2800" dirty="0" smtClean="0">
                <a:solidFill>
                  <a:schemeClr val="tx2">
                    <a:lumMod val="60000"/>
                    <a:lumOff val="40000"/>
                  </a:schemeClr>
                </a:solidFill>
                <a:latin typeface="Calibri" pitchFamily="34" charset="0"/>
              </a:rPr>
              <a:t>planned </a:t>
            </a:r>
            <a:r>
              <a:rPr lang="en-GB" dirty="0" smtClean="0">
                <a:solidFill>
                  <a:schemeClr val="tx2">
                    <a:lumMod val="60000"/>
                    <a:lumOff val="40000"/>
                  </a:schemeClr>
                </a:solidFill>
                <a:latin typeface="Calibri" pitchFamily="34" charset="0"/>
              </a:rPr>
              <a:t>(1/2) </a:t>
            </a:r>
            <a:r>
              <a:rPr lang="en-GB" sz="2800" dirty="0" smtClean="0">
                <a:solidFill>
                  <a:schemeClr val="tx2">
                    <a:lumMod val="60000"/>
                    <a:lumOff val="40000"/>
                  </a:schemeClr>
                </a:solidFill>
                <a:latin typeface="Calibri" pitchFamily="34" charset="0"/>
              </a:rPr>
              <a:t>:</a:t>
            </a:r>
          </a:p>
          <a:p>
            <a:pPr lvl="2" indent="-457200">
              <a:spcBef>
                <a:spcPts val="1200"/>
              </a:spcBef>
              <a:buFont typeface="Wingdings" pitchFamily="2" charset="2"/>
              <a:buChar char="ü"/>
            </a:pPr>
            <a:r>
              <a:rPr lang="en-US" sz="2400" dirty="0" smtClean="0"/>
              <a:t>More detailed and focused approach towards regional network development in comparison to the TYNDP</a:t>
            </a:r>
          </a:p>
          <a:p>
            <a:pPr lvl="2" indent="-457200">
              <a:spcBef>
                <a:spcPts val="1200"/>
              </a:spcBef>
              <a:buFont typeface="Wingdings" pitchFamily="2" charset="2"/>
              <a:buChar char="ü"/>
            </a:pPr>
            <a:r>
              <a:rPr lang="en-US" sz="2400" dirty="0" smtClean="0"/>
              <a:t>Better justify the needs and remedies to resolve bottlenecks or congestions</a:t>
            </a:r>
          </a:p>
          <a:p>
            <a:pPr lvl="2" indent="-457200">
              <a:spcBef>
                <a:spcPts val="1200"/>
              </a:spcBef>
              <a:buFont typeface="Wingdings" pitchFamily="2" charset="2"/>
              <a:buChar char="ü"/>
            </a:pPr>
            <a:r>
              <a:rPr lang="en-US" sz="2400" dirty="0" smtClean="0"/>
              <a:t>Further analyses regarding changes affecting the LNG market and their consequences for flow </a:t>
            </a:r>
            <a:r>
              <a:rPr lang="en-US" sz="2400" dirty="0" smtClean="0"/>
              <a:t>patterns</a:t>
            </a:r>
            <a:endParaRPr lang="en-US" sz="2400" dirty="0" smtClean="0"/>
          </a:p>
          <a:p>
            <a:pPr lvl="2" indent="-457200">
              <a:spcBef>
                <a:spcPts val="1200"/>
              </a:spcBef>
              <a:buFont typeface="Wingdings" pitchFamily="2" charset="2"/>
              <a:buChar char="ü"/>
            </a:pPr>
            <a:r>
              <a:rPr lang="en-US" sz="2400" dirty="0" smtClean="0"/>
              <a:t>More justification for new investments: in particular data on utilization rates of cross-border interconnection capacities over the last years</a:t>
            </a:r>
          </a:p>
          <a:p>
            <a:pPr lvl="2" indent="-457200">
              <a:spcBef>
                <a:spcPts val="1200"/>
              </a:spcBef>
              <a:buFont typeface="Wingdings" pitchFamily="2" charset="2"/>
              <a:buChar char="ü"/>
            </a:pPr>
            <a:r>
              <a:rPr lang="en-US" sz="2400" dirty="0" smtClean="0"/>
              <a:t>Take into account the outcome of Open Season procedures concerning proposed IP developments</a:t>
            </a:r>
          </a:p>
          <a:p>
            <a:pPr lvl="1"/>
            <a:r>
              <a:rPr lang="en-US" sz="2000" dirty="0"/>
              <a:t>  </a:t>
            </a:r>
            <a:endParaRPr lang="fr-FR" sz="2000" dirty="0" smtClean="0"/>
          </a:p>
          <a:p>
            <a:pPr marL="523875" lvl="1" indent="-342900" eaLnBrk="0" hangingPunct="0">
              <a:spcBef>
                <a:spcPct val="20000"/>
              </a:spcBef>
              <a:buClr>
                <a:srgbClr val="2A3C82"/>
              </a:buClr>
              <a:buSzPct val="80000"/>
              <a:defRPr/>
            </a:pPr>
            <a:endParaRPr lang="en-GB" sz="2800" dirty="0" smtClean="0">
              <a:solidFill>
                <a:schemeClr val="tx2">
                  <a:lumMod val="60000"/>
                  <a:lumOff val="40000"/>
                </a:schemeClr>
              </a:solidFill>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7</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836712"/>
            <a:ext cx="8784976" cy="5184576"/>
          </a:xfrm>
          <a:prstGeom prst="rect">
            <a:avLst/>
          </a:prstGeom>
          <a:noFill/>
          <a:ln w="9525">
            <a:noFill/>
            <a:miter lim="800000"/>
            <a:headEnd/>
            <a:tailEnd/>
          </a:ln>
        </p:spPr>
        <p:txBody>
          <a:bodyPr/>
          <a:lstStyle/>
          <a:p>
            <a:pPr marL="324000"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ACER recommendations already ongoing or </a:t>
            </a:r>
            <a:r>
              <a:rPr lang="en-GB" sz="2800" dirty="0" smtClean="0">
                <a:solidFill>
                  <a:schemeClr val="tx2">
                    <a:lumMod val="60000"/>
                    <a:lumOff val="40000"/>
                  </a:schemeClr>
                </a:solidFill>
                <a:latin typeface="Calibri" pitchFamily="34" charset="0"/>
              </a:rPr>
              <a:t>planned </a:t>
            </a:r>
            <a:r>
              <a:rPr lang="en-GB" sz="2000" dirty="0" smtClean="0">
                <a:solidFill>
                  <a:schemeClr val="tx2">
                    <a:lumMod val="60000"/>
                    <a:lumOff val="40000"/>
                  </a:schemeClr>
                </a:solidFill>
                <a:latin typeface="Calibri" pitchFamily="34" charset="0"/>
              </a:rPr>
              <a:t>(2/2) </a:t>
            </a:r>
            <a:r>
              <a:rPr lang="en-GB" sz="2800" dirty="0" smtClean="0">
                <a:solidFill>
                  <a:schemeClr val="tx2">
                    <a:lumMod val="60000"/>
                    <a:lumOff val="40000"/>
                  </a:schemeClr>
                </a:solidFill>
                <a:latin typeface="Calibri" pitchFamily="34" charset="0"/>
              </a:rPr>
              <a:t>:</a:t>
            </a:r>
            <a:endParaRPr lang="en-GB" sz="2800" dirty="0" smtClean="0">
              <a:solidFill>
                <a:schemeClr val="tx2">
                  <a:lumMod val="60000"/>
                  <a:lumOff val="40000"/>
                </a:schemeClr>
              </a:solidFill>
              <a:latin typeface="Calibri" pitchFamily="34" charset="0"/>
            </a:endParaRPr>
          </a:p>
          <a:p>
            <a:pPr lvl="2" indent="-457200">
              <a:spcBef>
                <a:spcPts val="1200"/>
              </a:spcBef>
              <a:buFont typeface="Wingdings" pitchFamily="2" charset="2"/>
              <a:buChar char="ü"/>
            </a:pPr>
            <a:r>
              <a:rPr lang="en-US" sz="2400" dirty="0" smtClean="0"/>
              <a:t>Projects</a:t>
            </a:r>
            <a:r>
              <a:rPr lang="en-US" sz="2400" dirty="0" smtClean="0"/>
              <a:t>’ integration in the national network and other infrastructure developments connecting the region with neighboring regions should also be considered</a:t>
            </a:r>
          </a:p>
          <a:p>
            <a:pPr lvl="2" indent="-457200">
              <a:spcBef>
                <a:spcPts val="1200"/>
              </a:spcBef>
              <a:buFont typeface="Wingdings" pitchFamily="2" charset="2"/>
              <a:buChar char="ü"/>
            </a:pPr>
            <a:r>
              <a:rPr lang="en-US" sz="2400" dirty="0" smtClean="0"/>
              <a:t>To link the </a:t>
            </a:r>
            <a:r>
              <a:rPr lang="en-US" sz="2400" dirty="0" err="1" smtClean="0"/>
              <a:t>SoS</a:t>
            </a:r>
            <a:r>
              <a:rPr lang="en-US" sz="2400" dirty="0" smtClean="0"/>
              <a:t> benefits attributed to the </a:t>
            </a:r>
            <a:r>
              <a:rPr lang="en-US" sz="2400" dirty="0" err="1" smtClean="0"/>
              <a:t>MidCat</a:t>
            </a:r>
            <a:r>
              <a:rPr lang="en-US" sz="2400" dirty="0" smtClean="0"/>
              <a:t> project and the 3</a:t>
            </a:r>
            <a:r>
              <a:rPr lang="en-US" sz="2400" baseline="30000" dirty="0" smtClean="0"/>
              <a:t>rd</a:t>
            </a:r>
            <a:r>
              <a:rPr lang="en-US" sz="2400" dirty="0" smtClean="0"/>
              <a:t> IP Spain-Portugal with the flexibility tools in the Region, in particular storage</a:t>
            </a:r>
          </a:p>
          <a:p>
            <a:pPr lvl="2" indent="-457200">
              <a:spcBef>
                <a:spcPts val="1200"/>
              </a:spcBef>
              <a:buFont typeface="Wingdings" pitchFamily="2" charset="2"/>
              <a:buChar char="ü"/>
            </a:pPr>
            <a:r>
              <a:rPr lang="en-US" sz="2400" dirty="0" smtClean="0"/>
              <a:t>Greater involvement of stakeholders; open dialogue using GRI structures</a:t>
            </a:r>
          </a:p>
          <a:p>
            <a:pPr lvl="1"/>
            <a:r>
              <a:rPr lang="en-US" sz="2000" dirty="0"/>
              <a:t>  </a:t>
            </a:r>
            <a:endParaRPr lang="fr-FR" sz="2000" dirty="0" smtClean="0"/>
          </a:p>
          <a:p>
            <a:pPr marL="523875" lvl="1" indent="-342900" eaLnBrk="0" hangingPunct="0">
              <a:spcBef>
                <a:spcPct val="20000"/>
              </a:spcBef>
              <a:buClr>
                <a:srgbClr val="2A3C82"/>
              </a:buClr>
              <a:buSzPct val="80000"/>
              <a:defRPr/>
            </a:pPr>
            <a:endParaRPr lang="en-GB" sz="2800" dirty="0" smtClean="0">
              <a:solidFill>
                <a:schemeClr val="tx2">
                  <a:lumMod val="60000"/>
                  <a:lumOff val="40000"/>
                </a:schemeClr>
              </a:solidFill>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8</a:t>
            </a:fld>
            <a:endParaRPr lang="en-GB" sz="1400">
              <a:solidFill>
                <a:srgbClr val="666666"/>
              </a:solidFill>
              <a:latin typeface="Calibri" pitchFamily="34" charset="0"/>
            </a:endParaRPr>
          </a:p>
        </p:txBody>
      </p:sp>
      <p:sp>
        <p:nvSpPr>
          <p:cNvPr id="33797" name="Content Placeholder 2"/>
          <p:cNvSpPr>
            <a:spLocks/>
          </p:cNvSpPr>
          <p:nvPr/>
        </p:nvSpPr>
        <p:spPr bwMode="auto">
          <a:xfrm>
            <a:off x="72008" y="620688"/>
            <a:ext cx="9036496" cy="5544616"/>
          </a:xfrm>
          <a:prstGeom prst="rect">
            <a:avLst/>
          </a:prstGeom>
          <a:noFill/>
          <a:ln w="9525">
            <a:noFill/>
            <a:miter lim="800000"/>
            <a:headEnd/>
            <a:tailEnd/>
          </a:ln>
        </p:spPr>
        <p:txBody>
          <a:bodyPr/>
          <a:lstStyle/>
          <a:p>
            <a:pPr marL="360000" lvl="1" indent="-342900" eaLnBrk="0" hangingPunct="0">
              <a:spcBef>
                <a:spcPct val="20000"/>
              </a:spcBef>
              <a:buClr>
                <a:srgbClr val="2A3C82"/>
              </a:buClr>
              <a:buSzPct val="80000"/>
              <a:buFont typeface="Wingdings" pitchFamily="2" charset="2"/>
              <a:buChar char="q"/>
              <a:defRPr/>
            </a:pPr>
            <a:r>
              <a:rPr lang="en-GB" sz="3200" dirty="0" smtClean="0">
                <a:solidFill>
                  <a:schemeClr val="tx2">
                    <a:lumMod val="60000"/>
                    <a:lumOff val="40000"/>
                  </a:schemeClr>
                </a:solidFill>
                <a:latin typeface="Calibri" pitchFamily="34" charset="0"/>
              </a:rPr>
              <a:t>Other ACER recommendations to address </a:t>
            </a:r>
            <a:r>
              <a:rPr lang="en-GB" sz="2800" dirty="0" smtClean="0">
                <a:solidFill>
                  <a:schemeClr val="tx2">
                    <a:lumMod val="60000"/>
                    <a:lumOff val="40000"/>
                  </a:schemeClr>
                </a:solidFill>
                <a:latin typeface="Calibri" pitchFamily="34" charset="0"/>
              </a:rPr>
              <a:t>:</a:t>
            </a:r>
          </a:p>
          <a:p>
            <a:pPr marL="540000" lvl="2" indent="-360000">
              <a:spcBef>
                <a:spcPts val="600"/>
              </a:spcBef>
              <a:buFont typeface="Wingdings" pitchFamily="2" charset="2"/>
              <a:buChar char="Ø"/>
            </a:pPr>
            <a:r>
              <a:rPr lang="en-US" sz="2400" dirty="0" smtClean="0"/>
              <a:t>Role </a:t>
            </a:r>
            <a:r>
              <a:rPr lang="en-US" sz="2400" dirty="0" smtClean="0"/>
              <a:t>to play in the PCI selection process involves a more consistent sets of data, project evaluation methodologies and definitions; project assessment / justification based on TEN-E methodology for CBA; analysis of possible alternative projects would be helpful </a:t>
            </a:r>
            <a:endParaRPr lang="en-US" sz="2400" dirty="0" smtClean="0"/>
          </a:p>
          <a:p>
            <a:pPr marL="540000" lvl="2" indent="-360000">
              <a:spcBef>
                <a:spcPts val="600"/>
              </a:spcBef>
            </a:pPr>
            <a:r>
              <a:rPr lang="en-US" dirty="0" smtClean="0">
                <a:solidFill>
                  <a:srgbClr val="FFC000"/>
                </a:solidFill>
                <a:sym typeface="Wingdings" pitchFamily="2" charset="2"/>
              </a:rPr>
              <a:t>	</a:t>
            </a:r>
            <a:r>
              <a:rPr lang="en-US" sz="1600" dirty="0" smtClean="0">
                <a:solidFill>
                  <a:srgbClr val="FFC000"/>
                </a:solidFill>
                <a:sym typeface="Wingdings" pitchFamily="2" charset="2"/>
              </a:rPr>
              <a:t>Role to clarify; </a:t>
            </a:r>
            <a:r>
              <a:rPr lang="en-US" sz="1600" dirty="0" smtClean="0">
                <a:solidFill>
                  <a:srgbClr val="FFC000"/>
                </a:solidFill>
                <a:sym typeface="Wingdings" pitchFamily="2" charset="2"/>
              </a:rPr>
              <a:t>ENTSOG CBA methodology under development - not available yet</a:t>
            </a:r>
            <a:endParaRPr lang="en-US" dirty="0" smtClean="0">
              <a:solidFill>
                <a:srgbClr val="FFC000"/>
              </a:solidFill>
            </a:endParaRPr>
          </a:p>
          <a:p>
            <a:pPr marL="540000" lvl="2" indent="-360000">
              <a:spcBef>
                <a:spcPts val="600"/>
              </a:spcBef>
              <a:buFont typeface="Wingdings" pitchFamily="2" charset="2"/>
              <a:buChar char="Ø"/>
            </a:pPr>
            <a:r>
              <a:rPr lang="en-US" sz="2400" dirty="0" smtClean="0"/>
              <a:t>Coordination with Electricity RIP to improve coherence of data and results</a:t>
            </a:r>
          </a:p>
          <a:p>
            <a:pPr marL="540000" lvl="2" indent="-360000">
              <a:spcBef>
                <a:spcPts val="600"/>
              </a:spcBef>
              <a:buFont typeface="Wingdings" pitchFamily="2" charset="2"/>
              <a:buChar char="Ø"/>
            </a:pPr>
            <a:r>
              <a:rPr lang="en-US" sz="2400" dirty="0" smtClean="0"/>
              <a:t>More ENTSOG guidance for more harmonization (coordination and homogeneity) of the GRIPs</a:t>
            </a:r>
          </a:p>
          <a:p>
            <a:pPr marL="540000" lvl="2" indent="-360000">
              <a:spcBef>
                <a:spcPts val="600"/>
              </a:spcBef>
              <a:buFont typeface="Wingdings" pitchFamily="2" charset="2"/>
              <a:buChar char="Ø"/>
            </a:pPr>
            <a:r>
              <a:rPr lang="en-US" sz="2400" dirty="0" smtClean="0"/>
              <a:t>Update of supply and demand scenarios; demand forecasts should be revised in the next GRIP in order to better reflect the effects of the economic </a:t>
            </a:r>
            <a:r>
              <a:rPr lang="en-US" sz="2400" dirty="0" smtClean="0"/>
              <a:t>crisis</a:t>
            </a:r>
            <a:endParaRPr lang="en-US" sz="2400" dirty="0" smtClean="0"/>
          </a:p>
        </p:txBody>
      </p:sp>
      <p:sp>
        <p:nvSpPr>
          <p:cNvPr id="8196" name="Titre 1"/>
          <p:cNvSpPr>
            <a:spLocks/>
          </p:cNvSpPr>
          <p:nvPr/>
        </p:nvSpPr>
        <p:spPr bwMode="auto">
          <a:xfrm>
            <a:off x="468313" y="44624"/>
            <a:ext cx="7761287" cy="576808"/>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9</a:t>
            </a:fld>
            <a:endParaRPr lang="en-GB" sz="1400">
              <a:solidFill>
                <a:srgbClr val="666666"/>
              </a:solidFill>
              <a:latin typeface="Calibri" pitchFamily="34" charset="0"/>
            </a:endParaRPr>
          </a:p>
        </p:txBody>
      </p:sp>
      <p:sp>
        <p:nvSpPr>
          <p:cNvPr id="33797" name="Content Placeholder 2"/>
          <p:cNvSpPr>
            <a:spLocks/>
          </p:cNvSpPr>
          <p:nvPr/>
        </p:nvSpPr>
        <p:spPr bwMode="auto">
          <a:xfrm>
            <a:off x="323528" y="1052736"/>
            <a:ext cx="8280920" cy="5184576"/>
          </a:xfrm>
          <a:prstGeom prst="rect">
            <a:avLst/>
          </a:prstGeom>
          <a:noFill/>
          <a:ln w="9525">
            <a:noFill/>
            <a:miter lim="800000"/>
            <a:headEnd/>
            <a:tailEnd/>
          </a:ln>
        </p:spPr>
        <p:txBody>
          <a:bodyPr anchor="ctr"/>
          <a:lstStyle/>
          <a:p>
            <a:pPr marL="360000" lvl="1" indent="-342900" eaLnBrk="0" hangingPunct="0">
              <a:spcBef>
                <a:spcPct val="20000"/>
              </a:spcBef>
              <a:buClr>
                <a:srgbClr val="2A3C82"/>
              </a:buClr>
              <a:buSzPct val="80000"/>
              <a:buFont typeface="Wingdings" pitchFamily="2" charset="2"/>
              <a:buChar char="q"/>
              <a:defRPr/>
            </a:pPr>
            <a:r>
              <a:rPr lang="en-GB" sz="3200" dirty="0" smtClean="0">
                <a:solidFill>
                  <a:schemeClr val="accent1">
                    <a:lumMod val="75000"/>
                  </a:schemeClr>
                </a:solidFill>
                <a:latin typeface="Calibri" pitchFamily="34" charset="0"/>
              </a:rPr>
              <a:t>Conclusion :</a:t>
            </a:r>
            <a:endParaRPr lang="en-GB" sz="3200" dirty="0" smtClean="0">
              <a:solidFill>
                <a:schemeClr val="accent1">
                  <a:lumMod val="75000"/>
                </a:schemeClr>
              </a:solidFill>
              <a:latin typeface="Calibri" pitchFamily="34" charset="0"/>
            </a:endParaRPr>
          </a:p>
          <a:p>
            <a:pPr marL="720000" lvl="1" indent="-342900" eaLnBrk="0" hangingPunct="0">
              <a:spcBef>
                <a:spcPct val="20000"/>
              </a:spcBef>
              <a:buClr>
                <a:srgbClr val="2A3C82"/>
              </a:buClr>
              <a:buSzPct val="80000"/>
              <a:buFont typeface="Wingdings" pitchFamily="2" charset="2"/>
              <a:buChar char="Ø"/>
              <a:defRPr/>
            </a:pPr>
            <a:r>
              <a:rPr lang="en-GB" sz="3200" dirty="0" smtClean="0">
                <a:solidFill>
                  <a:schemeClr val="tx2">
                    <a:lumMod val="60000"/>
                    <a:lumOff val="40000"/>
                  </a:schemeClr>
                </a:solidFill>
                <a:latin typeface="Calibri" pitchFamily="34" charset="0"/>
              </a:rPr>
              <a:t>GRIP </a:t>
            </a:r>
            <a:r>
              <a:rPr lang="en-GB" sz="3200" dirty="0" smtClean="0">
                <a:solidFill>
                  <a:schemeClr val="tx2">
                    <a:lumMod val="60000"/>
                    <a:lumOff val="40000"/>
                  </a:schemeClr>
                </a:solidFill>
                <a:latin typeface="Calibri" pitchFamily="34" charset="0"/>
              </a:rPr>
              <a:t>South 2013 will take into account most of the recommendations; </a:t>
            </a:r>
            <a:endParaRPr lang="en-GB" sz="3200" dirty="0" smtClean="0">
              <a:solidFill>
                <a:schemeClr val="tx2">
                  <a:lumMod val="60000"/>
                  <a:lumOff val="40000"/>
                </a:schemeClr>
              </a:solidFill>
              <a:latin typeface="Calibri" pitchFamily="34" charset="0"/>
            </a:endParaRPr>
          </a:p>
          <a:p>
            <a:pPr marL="720000" lvl="1" indent="-342900" eaLnBrk="0" hangingPunct="0">
              <a:spcBef>
                <a:spcPct val="20000"/>
              </a:spcBef>
              <a:buClr>
                <a:srgbClr val="2A3C82"/>
              </a:buClr>
              <a:buSzPct val="80000"/>
              <a:buFont typeface="Wingdings" pitchFamily="2" charset="2"/>
              <a:buChar char="Ø"/>
              <a:defRPr/>
            </a:pPr>
            <a:r>
              <a:rPr lang="en-GB" sz="3200" dirty="0" smtClean="0">
                <a:solidFill>
                  <a:schemeClr val="tx2">
                    <a:lumMod val="60000"/>
                    <a:lumOff val="40000"/>
                  </a:schemeClr>
                </a:solidFill>
                <a:latin typeface="Calibri" pitchFamily="34" charset="0"/>
              </a:rPr>
              <a:t>If </a:t>
            </a:r>
            <a:r>
              <a:rPr lang="en-GB" sz="3200" dirty="0" smtClean="0">
                <a:solidFill>
                  <a:schemeClr val="tx2">
                    <a:lumMod val="60000"/>
                    <a:lumOff val="40000"/>
                  </a:schemeClr>
                </a:solidFill>
                <a:latin typeface="Calibri" pitchFamily="34" charset="0"/>
              </a:rPr>
              <a:t>not possible for this edition, some recommendations will be addressed the 3</a:t>
            </a:r>
            <a:r>
              <a:rPr lang="en-GB" sz="3200" baseline="30000" dirty="0" smtClean="0">
                <a:solidFill>
                  <a:schemeClr val="tx2">
                    <a:lumMod val="60000"/>
                    <a:lumOff val="40000"/>
                  </a:schemeClr>
                </a:solidFill>
                <a:latin typeface="Calibri" pitchFamily="34" charset="0"/>
              </a:rPr>
              <a:t>rd</a:t>
            </a:r>
            <a:r>
              <a:rPr lang="en-GB" sz="3200" dirty="0" smtClean="0">
                <a:solidFill>
                  <a:schemeClr val="tx2">
                    <a:lumMod val="60000"/>
                    <a:lumOff val="40000"/>
                  </a:schemeClr>
                </a:solidFill>
                <a:latin typeface="Calibri" pitchFamily="34" charset="0"/>
              </a:rPr>
              <a:t> edition</a:t>
            </a:r>
          </a:p>
          <a:p>
            <a:pPr marL="523875" lvl="1" indent="-342900" eaLnBrk="0" hangingPunct="0">
              <a:spcBef>
                <a:spcPct val="20000"/>
              </a:spcBef>
              <a:buClr>
                <a:srgbClr val="2A3C82"/>
              </a:buClr>
              <a:buSzPct val="80000"/>
              <a:buFont typeface="Wingdings" pitchFamily="2" charset="2"/>
              <a:buChar char="q"/>
              <a:defRPr/>
            </a:pP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ACER Opinion on GRIPs (25</a:t>
            </a:r>
            <a:r>
              <a:rPr lang="en-GB" sz="3200" b="1" baseline="30000" dirty="0" smtClean="0">
                <a:solidFill>
                  <a:srgbClr val="2A3F82"/>
                </a:solidFill>
                <a:latin typeface="Calibri" pitchFamily="34" charset="0"/>
              </a:rPr>
              <a:t>th</a:t>
            </a:r>
            <a:r>
              <a:rPr lang="en-GB" sz="3200" b="1" dirty="0" smtClean="0">
                <a:solidFill>
                  <a:srgbClr val="2A3F82"/>
                </a:solidFill>
                <a:latin typeface="Calibri" pitchFamily="34" charset="0"/>
              </a:rPr>
              <a:t> March 2013)</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ACER-2015-17064</_dlc_DocId>
    <_dlc_DocIdUrl xmlns="985daa2e-53d8-4475-82b8-9c7d25324e34">
      <Url>http://s-do-prod-ap/en/Gas/Regional_%20Intiatives/South_GRI/19th%20South%20SG%20Meeting/_layouts/DocIdRedir.aspx?ID=ACER-2015-17064</Url>
      <Description>ACER-2015-17064</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892D05D51FE4B44A8B6296C67A5EEB9" ma:contentTypeVersion="20" ma:contentTypeDescription="Create a new document." ma:contentTypeScope="" ma:versionID="7bc3b1726d5339be994257ed113f5108">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4C401-4E5D-4BBD-913D-B6B9CC429013}"/>
</file>

<file path=customXml/itemProps2.xml><?xml version="1.0" encoding="utf-8"?>
<ds:datastoreItem xmlns:ds="http://schemas.openxmlformats.org/officeDocument/2006/customXml" ds:itemID="{1D9122F8-2CC7-490D-9099-B475C081876F}"/>
</file>

<file path=customXml/itemProps3.xml><?xml version="1.0" encoding="utf-8"?>
<ds:datastoreItem xmlns:ds="http://schemas.openxmlformats.org/officeDocument/2006/customXml" ds:itemID="{6077411B-C6AC-446C-BDCF-B406DF326017}"/>
</file>

<file path=customXml/itemProps4.xml><?xml version="1.0" encoding="utf-8"?>
<ds:datastoreItem xmlns:ds="http://schemas.openxmlformats.org/officeDocument/2006/customXml" ds:itemID="{423A0F95-2301-4CD9-AFF8-7921E5B11032}"/>
</file>

<file path=docProps/app.xml><?xml version="1.0" encoding="utf-8"?>
<Properties xmlns="http://schemas.openxmlformats.org/officeDocument/2006/extended-properties" xmlns:vt="http://schemas.openxmlformats.org/officeDocument/2006/docPropsVTypes">
  <Template>ENTSOG_ppt_template_100222</Template>
  <TotalTime>10326</TotalTime>
  <Words>685</Words>
  <Application>Microsoft Office PowerPoint</Application>
  <PresentationFormat>Affichage à l'écran (4:3)</PresentationFormat>
  <Paragraphs>94</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3_ENTSOG_ppt_template_100222</vt:lpstr>
      <vt:lpstr>  South Region</vt:lpstr>
      <vt:lpstr>GRIP South  Index</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European Network of TSOs</dc:title>
  <dc:creator>Andrea Cirlicova</dc:creator>
  <dc:description>Test file to explore size and formatting issues</dc:description>
  <cp:lastModifiedBy>Italo Vagaggini</cp:lastModifiedBy>
  <cp:revision>659</cp:revision>
  <cp:lastPrinted>2011-01-20T18:13:28Z</cp:lastPrinted>
  <dcterms:created xsi:type="dcterms:W3CDTF">2010-02-22T09:21:19Z</dcterms:created>
  <dcterms:modified xsi:type="dcterms:W3CDTF">2013-04-26T15:37:07Z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0x0101003892D05D51FE4B44A8B6296C67A5EEB9</vt:lpwstr>
  </property>
  <property fmtid="{D5CDD505-2E9C-101B-9397-08002B2CF9AE}" pid="3" name="_dlc_DocIdItemGuid">
    <vt:lpwstr>98e37cd9-da65-409f-8fa5-617e67bc0904</vt:lpwstr>
  </property>
</Properties>
</file>